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7"/>
  </p:notesMasterIdLst>
  <p:handoutMasterIdLst>
    <p:handoutMasterId r:id="rId128"/>
  </p:handoutMasterIdLst>
  <p:sldIdLst>
    <p:sldId id="771" r:id="rId2"/>
    <p:sldId id="802" r:id="rId3"/>
    <p:sldId id="680" r:id="rId4"/>
    <p:sldId id="681" r:id="rId5"/>
    <p:sldId id="682" r:id="rId6"/>
    <p:sldId id="683" r:id="rId7"/>
    <p:sldId id="520" r:id="rId8"/>
    <p:sldId id="835" r:id="rId9"/>
    <p:sldId id="836" r:id="rId10"/>
    <p:sldId id="870" r:id="rId11"/>
    <p:sldId id="684" r:id="rId12"/>
    <p:sldId id="685" r:id="rId13"/>
    <p:sldId id="686" r:id="rId14"/>
    <p:sldId id="837" r:id="rId15"/>
    <p:sldId id="830" r:id="rId16"/>
    <p:sldId id="689" r:id="rId17"/>
    <p:sldId id="831" r:id="rId18"/>
    <p:sldId id="832" r:id="rId19"/>
    <p:sldId id="839" r:id="rId20"/>
    <p:sldId id="840" r:id="rId21"/>
    <p:sldId id="841" r:id="rId22"/>
    <p:sldId id="842" r:id="rId23"/>
    <p:sldId id="843" r:id="rId24"/>
    <p:sldId id="844" r:id="rId25"/>
    <p:sldId id="849" r:id="rId26"/>
    <p:sldId id="850" r:id="rId27"/>
    <p:sldId id="851" r:id="rId28"/>
    <p:sldId id="845" r:id="rId29"/>
    <p:sldId id="846" r:id="rId30"/>
    <p:sldId id="847" r:id="rId31"/>
    <p:sldId id="852" r:id="rId32"/>
    <p:sldId id="853" r:id="rId33"/>
    <p:sldId id="854" r:id="rId34"/>
    <p:sldId id="855" r:id="rId35"/>
    <p:sldId id="856" r:id="rId36"/>
    <p:sldId id="857" r:id="rId37"/>
    <p:sldId id="859" r:id="rId38"/>
    <p:sldId id="858" r:id="rId39"/>
    <p:sldId id="860" r:id="rId40"/>
    <p:sldId id="523" r:id="rId41"/>
    <p:sldId id="679" r:id="rId42"/>
    <p:sldId id="687" r:id="rId43"/>
    <p:sldId id="688" r:id="rId44"/>
    <p:sldId id="861" r:id="rId45"/>
    <p:sldId id="865" r:id="rId46"/>
    <p:sldId id="866" r:id="rId47"/>
    <p:sldId id="867" r:id="rId48"/>
    <p:sldId id="904" r:id="rId49"/>
    <p:sldId id="869" r:id="rId50"/>
    <p:sldId id="905" r:id="rId51"/>
    <p:sldId id="863" r:id="rId52"/>
    <p:sldId id="864" r:id="rId53"/>
    <p:sldId id="946" r:id="rId54"/>
    <p:sldId id="947" r:id="rId55"/>
    <p:sldId id="524" r:id="rId56"/>
    <p:sldId id="871" r:id="rId57"/>
    <p:sldId id="875" r:id="rId58"/>
    <p:sldId id="953" r:id="rId59"/>
    <p:sldId id="954" r:id="rId60"/>
    <p:sldId id="876" r:id="rId61"/>
    <p:sldId id="877" r:id="rId62"/>
    <p:sldId id="878" r:id="rId63"/>
    <p:sldId id="879" r:id="rId64"/>
    <p:sldId id="886" r:id="rId65"/>
    <p:sldId id="887" r:id="rId66"/>
    <p:sldId id="888" r:id="rId67"/>
    <p:sldId id="889" r:id="rId68"/>
    <p:sldId id="890" r:id="rId69"/>
    <p:sldId id="891" r:id="rId70"/>
    <p:sldId id="950" r:id="rId71"/>
    <p:sldId id="948" r:id="rId72"/>
    <p:sldId id="956" r:id="rId73"/>
    <p:sldId id="868" r:id="rId74"/>
    <p:sldId id="957" r:id="rId75"/>
    <p:sldId id="535" r:id="rId76"/>
    <p:sldId id="607" r:id="rId77"/>
    <p:sldId id="892" r:id="rId78"/>
    <p:sldId id="542" r:id="rId79"/>
    <p:sldId id="882" r:id="rId80"/>
    <p:sldId id="893" r:id="rId81"/>
    <p:sldId id="885" r:id="rId82"/>
    <p:sldId id="894" r:id="rId83"/>
    <p:sldId id="895" r:id="rId84"/>
    <p:sldId id="907" r:id="rId85"/>
    <p:sldId id="908" r:id="rId86"/>
    <p:sldId id="909" r:id="rId87"/>
    <p:sldId id="910" r:id="rId88"/>
    <p:sldId id="911" r:id="rId89"/>
    <p:sldId id="912" r:id="rId90"/>
    <p:sldId id="913" r:id="rId91"/>
    <p:sldId id="574" r:id="rId92"/>
    <p:sldId id="949" r:id="rId93"/>
    <p:sldId id="951" r:id="rId94"/>
    <p:sldId id="576" r:id="rId95"/>
    <p:sldId id="619" r:id="rId96"/>
    <p:sldId id="577" r:id="rId97"/>
    <p:sldId id="578" r:id="rId98"/>
    <p:sldId id="620" r:id="rId99"/>
    <p:sldId id="621" r:id="rId100"/>
    <p:sldId id="575" r:id="rId101"/>
    <p:sldId id="581" r:id="rId102"/>
    <p:sldId id="622" r:id="rId103"/>
    <p:sldId id="623" r:id="rId104"/>
    <p:sldId id="952" r:id="rId105"/>
    <p:sldId id="917" r:id="rId106"/>
    <p:sldId id="918" r:id="rId107"/>
    <p:sldId id="919" r:id="rId108"/>
    <p:sldId id="920" r:id="rId109"/>
    <p:sldId id="921" r:id="rId110"/>
    <p:sldId id="922" r:id="rId111"/>
    <p:sldId id="923" r:id="rId112"/>
    <p:sldId id="926" r:id="rId113"/>
    <p:sldId id="925" r:id="rId114"/>
    <p:sldId id="927" r:id="rId115"/>
    <p:sldId id="924" r:id="rId116"/>
    <p:sldId id="928" r:id="rId117"/>
    <p:sldId id="929" r:id="rId118"/>
    <p:sldId id="930" r:id="rId119"/>
    <p:sldId id="915" r:id="rId120"/>
    <p:sldId id="935" r:id="rId121"/>
    <p:sldId id="936" r:id="rId122"/>
    <p:sldId id="937" r:id="rId123"/>
    <p:sldId id="960" r:id="rId124"/>
    <p:sldId id="959" r:id="rId125"/>
    <p:sldId id="958" r:id="rId1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asoning about arrays" id="{36D414F5-F253-F042-8ACD-02916033085D}">
          <p14:sldIdLst>
            <p14:sldId id="771"/>
            <p14:sldId id="802"/>
            <p14:sldId id="680"/>
            <p14:sldId id="681"/>
            <p14:sldId id="682"/>
            <p14:sldId id="683"/>
            <p14:sldId id="520"/>
            <p14:sldId id="835"/>
            <p14:sldId id="836"/>
            <p14:sldId id="870"/>
            <p14:sldId id="684"/>
            <p14:sldId id="685"/>
            <p14:sldId id="686"/>
            <p14:sldId id="837"/>
            <p14:sldId id="830"/>
            <p14:sldId id="689"/>
            <p14:sldId id="831"/>
            <p14:sldId id="832"/>
            <p14:sldId id="839"/>
            <p14:sldId id="840"/>
            <p14:sldId id="841"/>
            <p14:sldId id="842"/>
            <p14:sldId id="843"/>
            <p14:sldId id="844"/>
            <p14:sldId id="849"/>
            <p14:sldId id="850"/>
            <p14:sldId id="851"/>
            <p14:sldId id="845"/>
            <p14:sldId id="846"/>
            <p14:sldId id="847"/>
            <p14:sldId id="852"/>
            <p14:sldId id="853"/>
            <p14:sldId id="854"/>
            <p14:sldId id="855"/>
            <p14:sldId id="856"/>
            <p14:sldId id="857"/>
            <p14:sldId id="859"/>
            <p14:sldId id="858"/>
            <p14:sldId id="860"/>
            <p14:sldId id="523"/>
            <p14:sldId id="679"/>
            <p14:sldId id="687"/>
            <p14:sldId id="688"/>
            <p14:sldId id="861"/>
            <p14:sldId id="865"/>
            <p14:sldId id="866"/>
            <p14:sldId id="867"/>
            <p14:sldId id="904"/>
            <p14:sldId id="869"/>
            <p14:sldId id="905"/>
            <p14:sldId id="863"/>
            <p14:sldId id="864"/>
            <p14:sldId id="946"/>
            <p14:sldId id="947"/>
            <p14:sldId id="524"/>
            <p14:sldId id="871"/>
            <p14:sldId id="875"/>
            <p14:sldId id="953"/>
            <p14:sldId id="954"/>
            <p14:sldId id="876"/>
            <p14:sldId id="877"/>
            <p14:sldId id="878"/>
            <p14:sldId id="879"/>
            <p14:sldId id="886"/>
            <p14:sldId id="887"/>
            <p14:sldId id="888"/>
            <p14:sldId id="889"/>
            <p14:sldId id="890"/>
            <p14:sldId id="891"/>
            <p14:sldId id="950"/>
            <p14:sldId id="948"/>
          </p14:sldIdLst>
        </p14:section>
        <p14:section name="writing loop invariants" id="{74B3C216-50E2-224A-A76B-6D820AF4ACD5}">
          <p14:sldIdLst>
            <p14:sldId id="956"/>
            <p14:sldId id="868"/>
            <p14:sldId id="957"/>
            <p14:sldId id="535"/>
            <p14:sldId id="607"/>
            <p14:sldId id="892"/>
            <p14:sldId id="542"/>
            <p14:sldId id="882"/>
            <p14:sldId id="893"/>
            <p14:sldId id="885"/>
          </p14:sldIdLst>
        </p14:section>
        <p14:section name="writing loops to be correct with invariant" id="{87A1EB00-F51C-4D42-9604-9374E1774611}">
          <p14:sldIdLst>
            <p14:sldId id="894"/>
            <p14:sldId id="895"/>
            <p14:sldId id="907"/>
            <p14:sldId id="908"/>
            <p14:sldId id="909"/>
            <p14:sldId id="910"/>
            <p14:sldId id="911"/>
            <p14:sldId id="912"/>
            <p14:sldId id="913"/>
          </p14:sldIdLst>
        </p14:section>
        <p14:section name="dutch national flag problem" id="{780AEFAB-E9F0-614A-89F2-72D9A4F7EE6F}">
          <p14:sldIdLst>
            <p14:sldId id="574"/>
            <p14:sldId id="949"/>
            <p14:sldId id="951"/>
            <p14:sldId id="576"/>
            <p14:sldId id="619"/>
            <p14:sldId id="577"/>
            <p14:sldId id="578"/>
            <p14:sldId id="620"/>
            <p14:sldId id="621"/>
            <p14:sldId id="575"/>
            <p14:sldId id="581"/>
            <p14:sldId id="622"/>
            <p14:sldId id="623"/>
          </p14:sldIdLst>
        </p14:section>
        <p14:section name="sorted matrix search" id="{7EC0430E-567F-8B45-8561-1227FA9F8747}">
          <p14:sldIdLst>
            <p14:sldId id="952"/>
            <p14:sldId id="917"/>
            <p14:sldId id="918"/>
            <p14:sldId id="919"/>
            <p14:sldId id="920"/>
            <p14:sldId id="921"/>
            <p14:sldId id="922"/>
            <p14:sldId id="923"/>
            <p14:sldId id="926"/>
            <p14:sldId id="925"/>
            <p14:sldId id="927"/>
            <p14:sldId id="924"/>
            <p14:sldId id="928"/>
            <p14:sldId id="929"/>
            <p14:sldId id="930"/>
            <p14:sldId id="915"/>
            <p14:sldId id="935"/>
            <p14:sldId id="936"/>
            <p14:sldId id="937"/>
            <p14:sldId id="960"/>
            <p14:sldId id="959"/>
            <p14:sldId id="9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nk" initials="ad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4D00"/>
    <a:srgbClr val="E4B28E"/>
    <a:srgbClr val="005923"/>
    <a:srgbClr val="006B2D"/>
    <a:srgbClr val="33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2128" autoAdjust="0"/>
  </p:normalViewPr>
  <p:slideViewPr>
    <p:cSldViewPr snapToGrid="0" snapToObjects="1">
      <p:cViewPr>
        <p:scale>
          <a:sx n="156" d="100"/>
          <a:sy n="156" d="100"/>
        </p:scale>
        <p:origin x="680"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3CCED9B-6553-E946-85D3-BF6504D6DEB8}" type="datetimeFigureOut">
              <a:rPr lang="en-US" smtClean="0"/>
              <a:t>8/15/25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D7DEAAA-90D5-564F-8AC7-C45D513AD510}" type="slidenum">
              <a:rPr lang="en-US" smtClean="0"/>
              <a:t>‹#›</a:t>
            </a:fld>
            <a:endParaRPr lang="en-US"/>
          </a:p>
        </p:txBody>
      </p:sp>
    </p:spTree>
    <p:extLst>
      <p:ext uri="{BB962C8B-B14F-4D97-AF65-F5344CB8AC3E}">
        <p14:creationId xmlns:p14="http://schemas.microsoft.com/office/powerpoint/2010/main" val="3069475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63FB922-F127-5E47-9B2E-CA730A74DCAB}" type="datetimeFigureOut">
              <a:rPr lang="en-US" smtClean="0"/>
              <a:t>8/15/25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FE1A22D-B0DA-7946-9107-1C35E13A8882}" type="slidenum">
              <a:rPr lang="en-US" smtClean="0"/>
              <a:t>‹#›</a:t>
            </a:fld>
            <a:endParaRPr lang="en-US"/>
          </a:p>
        </p:txBody>
      </p:sp>
    </p:spTree>
    <p:extLst>
      <p:ext uri="{BB962C8B-B14F-4D97-AF65-F5344CB8AC3E}">
        <p14:creationId xmlns:p14="http://schemas.microsoft.com/office/powerpoint/2010/main" val="23400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a:t>
            </a:fld>
            <a:endParaRPr lang="en-US"/>
          </a:p>
        </p:txBody>
      </p:sp>
    </p:spTree>
    <p:extLst>
      <p:ext uri="{BB962C8B-B14F-4D97-AF65-F5344CB8AC3E}">
        <p14:creationId xmlns:p14="http://schemas.microsoft.com/office/powerpoint/2010/main" val="422210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67</a:t>
            </a:fld>
            <a:endParaRPr lang="en-US"/>
          </a:p>
        </p:txBody>
      </p:sp>
    </p:spTree>
    <p:extLst>
      <p:ext uri="{BB962C8B-B14F-4D97-AF65-F5344CB8AC3E}">
        <p14:creationId xmlns:p14="http://schemas.microsoft.com/office/powerpoint/2010/main" val="304885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research.google</a:t>
            </a:r>
            <a:r>
              <a:rPr lang="en-US" dirty="0"/>
              <a:t>/blog/extra-extra-read-all-about-it-nearly-all-binary-searches-and-mergesorts-are-broken/ </a:t>
            </a:r>
            <a:br>
              <a:rPr lang="en-US" dirty="0"/>
            </a:br>
            <a:br>
              <a:rPr lang="en-US" dirty="0"/>
            </a:br>
            <a:r>
              <a:rPr lang="en-US" dirty="0"/>
              <a:t>Java standard library had a broken in the const m = line. Using </a:t>
            </a:r>
            <a:r>
              <a:rPr lang="en-US" dirty="0" err="1"/>
              <a:t>ints</a:t>
            </a:r>
            <a:r>
              <a:rPr lang="en-US" dirty="0"/>
              <a:t>, which have an upper bound (2 </a:t>
            </a:r>
            <a:r>
              <a:rPr lang="en-US" dirty="0" err="1"/>
              <a:t>bil</a:t>
            </a:r>
            <a:r>
              <a:rPr lang="en-US" dirty="0"/>
              <a:t>), which is also the max size of the array. So adding (</a:t>
            </a:r>
            <a:r>
              <a:rPr lang="en-US" dirty="0" err="1"/>
              <a:t>j+k</a:t>
            </a:r>
            <a:r>
              <a:rPr lang="en-US" dirty="0"/>
              <a:t>) would cause overflow.</a:t>
            </a:r>
          </a:p>
          <a:p>
            <a:r>
              <a:rPr lang="en-US" dirty="0"/>
              <a:t>Went undiscovered for ~15 years</a:t>
            </a:r>
          </a:p>
          <a:p>
            <a:endParaRPr lang="en-US" dirty="0"/>
          </a:p>
          <a:p>
            <a:r>
              <a:rPr lang="en-US" dirty="0"/>
              <a:t>Works fine in JS</a:t>
            </a:r>
          </a:p>
        </p:txBody>
      </p:sp>
      <p:sp>
        <p:nvSpPr>
          <p:cNvPr id="4" name="Slide Number Placeholder 3"/>
          <p:cNvSpPr>
            <a:spLocks noGrp="1"/>
          </p:cNvSpPr>
          <p:nvPr>
            <p:ph type="sldNum" sz="quarter" idx="5"/>
          </p:nvPr>
        </p:nvSpPr>
        <p:spPr/>
        <p:txBody>
          <a:bodyPr/>
          <a:lstStyle/>
          <a:p>
            <a:fld id="{4FE1A22D-B0DA-7946-9107-1C35E13A8882}" type="slidenum">
              <a:rPr lang="en-US" smtClean="0"/>
              <a:t>70</a:t>
            </a:fld>
            <a:endParaRPr lang="en-US"/>
          </a:p>
        </p:txBody>
      </p:sp>
    </p:spTree>
    <p:extLst>
      <p:ext uri="{BB962C8B-B14F-4D97-AF65-F5344CB8AC3E}">
        <p14:creationId xmlns:p14="http://schemas.microsoft.com/office/powerpoint/2010/main" val="6268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75</a:t>
            </a:fld>
            <a:endParaRPr lang="en-US"/>
          </a:p>
        </p:txBody>
      </p:sp>
    </p:spTree>
    <p:extLst>
      <p:ext uri="{BB962C8B-B14F-4D97-AF65-F5344CB8AC3E}">
        <p14:creationId xmlns:p14="http://schemas.microsoft.com/office/powerpoint/2010/main" val="2351378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604AF-7877-9A24-AC53-0FC80810B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FDED7-5AAF-201A-7702-35905BB02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2E5A6-8687-A6A6-12DC-AE6D574A84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CD11FF-55EF-4D5A-4371-07E8CE6D9422}"/>
              </a:ext>
            </a:extLst>
          </p:cNvPr>
          <p:cNvSpPr>
            <a:spLocks noGrp="1"/>
          </p:cNvSpPr>
          <p:nvPr>
            <p:ph type="sldNum" sz="quarter" idx="5"/>
          </p:nvPr>
        </p:nvSpPr>
        <p:spPr/>
        <p:txBody>
          <a:bodyPr/>
          <a:lstStyle/>
          <a:p>
            <a:fld id="{4FE1A22D-B0DA-7946-9107-1C35E13A8882}" type="slidenum">
              <a:rPr lang="en-US" smtClean="0"/>
              <a:t>77</a:t>
            </a:fld>
            <a:endParaRPr lang="en-US"/>
          </a:p>
        </p:txBody>
      </p:sp>
    </p:spTree>
    <p:extLst>
      <p:ext uri="{BB962C8B-B14F-4D97-AF65-F5344CB8AC3E}">
        <p14:creationId xmlns:p14="http://schemas.microsoft.com/office/powerpoint/2010/main" val="2582380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78</a:t>
            </a:fld>
            <a:endParaRPr lang="en-US"/>
          </a:p>
        </p:txBody>
      </p:sp>
    </p:spTree>
    <p:extLst>
      <p:ext uri="{BB962C8B-B14F-4D97-AF65-F5344CB8AC3E}">
        <p14:creationId xmlns:p14="http://schemas.microsoft.com/office/powerpoint/2010/main" val="3745063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92DE0-FDFB-FA40-BB03-001BDCD06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06E79-134A-C1D3-8B47-D18E10133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F5D6A-1C66-BDEC-CD70-790BFEC11A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AB9307-E7E0-D993-CB85-53FE08C158F0}"/>
              </a:ext>
            </a:extLst>
          </p:cNvPr>
          <p:cNvSpPr>
            <a:spLocks noGrp="1"/>
          </p:cNvSpPr>
          <p:nvPr>
            <p:ph type="sldNum" sz="quarter" idx="5"/>
          </p:nvPr>
        </p:nvSpPr>
        <p:spPr/>
        <p:txBody>
          <a:bodyPr/>
          <a:lstStyle/>
          <a:p>
            <a:fld id="{4FE1A22D-B0DA-7946-9107-1C35E13A8882}" type="slidenum">
              <a:rPr lang="en-US" smtClean="0"/>
              <a:t>79</a:t>
            </a:fld>
            <a:endParaRPr lang="en-US"/>
          </a:p>
        </p:txBody>
      </p:sp>
    </p:spTree>
    <p:extLst>
      <p:ext uri="{BB962C8B-B14F-4D97-AF65-F5344CB8AC3E}">
        <p14:creationId xmlns:p14="http://schemas.microsoft.com/office/powerpoint/2010/main" val="2032263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26AC6-108A-4F1D-F610-B62D1F00C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E143C-1831-7370-7DB8-8DA26EDA4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7BCAB-4B88-75E7-7C28-3ED4663136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BA3684-DDDC-1E49-51D0-930D2417E079}"/>
              </a:ext>
            </a:extLst>
          </p:cNvPr>
          <p:cNvSpPr>
            <a:spLocks noGrp="1"/>
          </p:cNvSpPr>
          <p:nvPr>
            <p:ph type="sldNum" sz="quarter" idx="5"/>
          </p:nvPr>
        </p:nvSpPr>
        <p:spPr/>
        <p:txBody>
          <a:bodyPr/>
          <a:lstStyle/>
          <a:p>
            <a:fld id="{4FE1A22D-B0DA-7946-9107-1C35E13A8882}" type="slidenum">
              <a:rPr lang="en-US" smtClean="0"/>
              <a:t>80</a:t>
            </a:fld>
            <a:endParaRPr lang="en-US"/>
          </a:p>
        </p:txBody>
      </p:sp>
    </p:spTree>
    <p:extLst>
      <p:ext uri="{BB962C8B-B14F-4D97-AF65-F5344CB8AC3E}">
        <p14:creationId xmlns:p14="http://schemas.microsoft.com/office/powerpoint/2010/main" val="2328475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91BCD-DCB6-F667-A23E-E72A102B1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359A5-66C2-3AD5-46C3-D891B75BD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AA352-6824-D7C4-D41F-4EA409BECB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279D55-558C-D693-F991-C12F5BC4AAD5}"/>
              </a:ext>
            </a:extLst>
          </p:cNvPr>
          <p:cNvSpPr>
            <a:spLocks noGrp="1"/>
          </p:cNvSpPr>
          <p:nvPr>
            <p:ph type="sldNum" sz="quarter" idx="5"/>
          </p:nvPr>
        </p:nvSpPr>
        <p:spPr/>
        <p:txBody>
          <a:bodyPr/>
          <a:lstStyle/>
          <a:p>
            <a:fld id="{4FE1A22D-B0DA-7946-9107-1C35E13A8882}" type="slidenum">
              <a:rPr lang="en-US" smtClean="0"/>
              <a:t>81</a:t>
            </a:fld>
            <a:endParaRPr lang="en-US"/>
          </a:p>
        </p:txBody>
      </p:sp>
    </p:spTree>
    <p:extLst>
      <p:ext uri="{BB962C8B-B14F-4D97-AF65-F5344CB8AC3E}">
        <p14:creationId xmlns:p14="http://schemas.microsoft.com/office/powerpoint/2010/main" val="3127301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91</a:t>
            </a:fld>
            <a:endParaRPr lang="en-US"/>
          </a:p>
        </p:txBody>
      </p:sp>
    </p:spTree>
    <p:extLst>
      <p:ext uri="{BB962C8B-B14F-4D97-AF65-F5344CB8AC3E}">
        <p14:creationId xmlns:p14="http://schemas.microsoft.com/office/powerpoint/2010/main" val="384443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a:t>
            </a:r>
            <a:r>
              <a:rPr lang="en-US" dirty="0" err="1"/>
              <a:t>Dutch_national_flag_problem</a:t>
            </a:r>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92</a:t>
            </a:fld>
            <a:endParaRPr lang="en-US"/>
          </a:p>
        </p:txBody>
      </p:sp>
    </p:spTree>
    <p:extLst>
      <p:ext uri="{BB962C8B-B14F-4D97-AF65-F5344CB8AC3E}">
        <p14:creationId xmlns:p14="http://schemas.microsoft.com/office/powerpoint/2010/main" val="4939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40</a:t>
            </a:fld>
            <a:endParaRPr lang="en-US"/>
          </a:p>
        </p:txBody>
      </p:sp>
    </p:spTree>
    <p:extLst>
      <p:ext uri="{BB962C8B-B14F-4D97-AF65-F5344CB8AC3E}">
        <p14:creationId xmlns:p14="http://schemas.microsoft.com/office/powerpoint/2010/main" val="172866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leetcode.com</a:t>
            </a:r>
            <a:r>
              <a:rPr lang="en-US" dirty="0"/>
              <a:t>/problems/sort-colors/description/</a:t>
            </a:r>
          </a:p>
        </p:txBody>
      </p:sp>
      <p:sp>
        <p:nvSpPr>
          <p:cNvPr id="4" name="Slide Number Placeholder 3"/>
          <p:cNvSpPr>
            <a:spLocks noGrp="1"/>
          </p:cNvSpPr>
          <p:nvPr>
            <p:ph type="sldNum" sz="quarter" idx="5"/>
          </p:nvPr>
        </p:nvSpPr>
        <p:spPr/>
        <p:txBody>
          <a:bodyPr/>
          <a:lstStyle/>
          <a:p>
            <a:fld id="{4FE1A22D-B0DA-7946-9107-1C35E13A8882}" type="slidenum">
              <a:rPr lang="en-US" smtClean="0"/>
              <a:t>93</a:t>
            </a:fld>
            <a:endParaRPr lang="en-US"/>
          </a:p>
        </p:txBody>
      </p:sp>
    </p:spTree>
    <p:extLst>
      <p:ext uri="{BB962C8B-B14F-4D97-AF65-F5344CB8AC3E}">
        <p14:creationId xmlns:p14="http://schemas.microsoft.com/office/powerpoint/2010/main" val="2013303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94</a:t>
            </a:fld>
            <a:endParaRPr lang="en-US"/>
          </a:p>
        </p:txBody>
      </p:sp>
    </p:spTree>
    <p:extLst>
      <p:ext uri="{BB962C8B-B14F-4D97-AF65-F5344CB8AC3E}">
        <p14:creationId xmlns:p14="http://schemas.microsoft.com/office/powerpoint/2010/main" val="4196157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95</a:t>
            </a:fld>
            <a:endParaRPr lang="en-US"/>
          </a:p>
        </p:txBody>
      </p:sp>
    </p:spTree>
    <p:extLst>
      <p:ext uri="{BB962C8B-B14F-4D97-AF65-F5344CB8AC3E}">
        <p14:creationId xmlns:p14="http://schemas.microsoft.com/office/powerpoint/2010/main" val="1139603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96</a:t>
            </a:fld>
            <a:endParaRPr lang="en-US"/>
          </a:p>
        </p:txBody>
      </p:sp>
    </p:spTree>
    <p:extLst>
      <p:ext uri="{BB962C8B-B14F-4D97-AF65-F5344CB8AC3E}">
        <p14:creationId xmlns:p14="http://schemas.microsoft.com/office/powerpoint/2010/main" val="3311645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97</a:t>
            </a:fld>
            <a:endParaRPr lang="en-US"/>
          </a:p>
        </p:txBody>
      </p:sp>
    </p:spTree>
    <p:extLst>
      <p:ext uri="{BB962C8B-B14F-4D97-AF65-F5344CB8AC3E}">
        <p14:creationId xmlns:p14="http://schemas.microsoft.com/office/powerpoint/2010/main" val="1324116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98</a:t>
            </a:fld>
            <a:endParaRPr lang="en-US"/>
          </a:p>
        </p:txBody>
      </p:sp>
    </p:spTree>
    <p:extLst>
      <p:ext uri="{BB962C8B-B14F-4D97-AF65-F5344CB8AC3E}">
        <p14:creationId xmlns:p14="http://schemas.microsoft.com/office/powerpoint/2010/main" val="4027217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99</a:t>
            </a:fld>
            <a:endParaRPr lang="en-US"/>
          </a:p>
        </p:txBody>
      </p:sp>
    </p:spTree>
    <p:extLst>
      <p:ext uri="{BB962C8B-B14F-4D97-AF65-F5344CB8AC3E}">
        <p14:creationId xmlns:p14="http://schemas.microsoft.com/office/powerpoint/2010/main" val="667645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100</a:t>
            </a:fld>
            <a:endParaRPr lang="en-US"/>
          </a:p>
        </p:txBody>
      </p:sp>
    </p:spTree>
    <p:extLst>
      <p:ext uri="{BB962C8B-B14F-4D97-AF65-F5344CB8AC3E}">
        <p14:creationId xmlns:p14="http://schemas.microsoft.com/office/powerpoint/2010/main" val="2035684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101</a:t>
            </a:fld>
            <a:endParaRPr lang="en-US"/>
          </a:p>
        </p:txBody>
      </p:sp>
    </p:spTree>
    <p:extLst>
      <p:ext uri="{BB962C8B-B14F-4D97-AF65-F5344CB8AC3E}">
        <p14:creationId xmlns:p14="http://schemas.microsoft.com/office/powerpoint/2010/main" val="591465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102</a:t>
            </a:fld>
            <a:endParaRPr lang="en-US"/>
          </a:p>
        </p:txBody>
      </p:sp>
    </p:spTree>
    <p:extLst>
      <p:ext uri="{BB962C8B-B14F-4D97-AF65-F5344CB8AC3E}">
        <p14:creationId xmlns:p14="http://schemas.microsoft.com/office/powerpoint/2010/main" val="266481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41</a:t>
            </a:fld>
            <a:endParaRPr lang="en-US"/>
          </a:p>
        </p:txBody>
      </p:sp>
    </p:spTree>
    <p:extLst>
      <p:ext uri="{BB962C8B-B14F-4D97-AF65-F5344CB8AC3E}">
        <p14:creationId xmlns:p14="http://schemas.microsoft.com/office/powerpoint/2010/main" val="1178591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103</a:t>
            </a:fld>
            <a:endParaRPr lang="en-US"/>
          </a:p>
        </p:txBody>
      </p:sp>
    </p:spTree>
    <p:extLst>
      <p:ext uri="{BB962C8B-B14F-4D97-AF65-F5344CB8AC3E}">
        <p14:creationId xmlns:p14="http://schemas.microsoft.com/office/powerpoint/2010/main" val="2524452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has asked this as an interview question 100x :)</a:t>
            </a:r>
          </a:p>
        </p:txBody>
      </p:sp>
      <p:sp>
        <p:nvSpPr>
          <p:cNvPr id="4" name="Slide Number Placeholder 3"/>
          <p:cNvSpPr>
            <a:spLocks noGrp="1"/>
          </p:cNvSpPr>
          <p:nvPr>
            <p:ph type="sldNum" sz="quarter" idx="5"/>
          </p:nvPr>
        </p:nvSpPr>
        <p:spPr/>
        <p:txBody>
          <a:bodyPr/>
          <a:lstStyle/>
          <a:p>
            <a:fld id="{4FE1A22D-B0DA-7946-9107-1C35E13A8882}" type="slidenum">
              <a:rPr lang="en-US" smtClean="0"/>
              <a:t>104</a:t>
            </a:fld>
            <a:endParaRPr lang="en-US"/>
          </a:p>
        </p:txBody>
      </p:sp>
    </p:spTree>
    <p:extLst>
      <p:ext uri="{BB962C8B-B14F-4D97-AF65-F5344CB8AC3E}">
        <p14:creationId xmlns:p14="http://schemas.microsoft.com/office/powerpoint/2010/main" val="201953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35250-F85E-8A62-B101-5E84B20FD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990D3-1278-34C4-001A-ACFA70DBA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A078E-5B84-D8B5-8C5A-C9EAE7B492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32A532-FCAB-016D-9C9D-F6A32D993574}"/>
              </a:ext>
            </a:extLst>
          </p:cNvPr>
          <p:cNvSpPr>
            <a:spLocks noGrp="1"/>
          </p:cNvSpPr>
          <p:nvPr>
            <p:ph type="sldNum" sz="quarter" idx="5"/>
          </p:nvPr>
        </p:nvSpPr>
        <p:spPr/>
        <p:txBody>
          <a:bodyPr/>
          <a:lstStyle/>
          <a:p>
            <a:fld id="{4FE1A22D-B0DA-7946-9107-1C35E13A8882}" type="slidenum">
              <a:rPr lang="en-US" smtClean="0"/>
              <a:t>42</a:t>
            </a:fld>
            <a:endParaRPr lang="en-US"/>
          </a:p>
        </p:txBody>
      </p:sp>
    </p:spTree>
    <p:extLst>
      <p:ext uri="{BB962C8B-B14F-4D97-AF65-F5344CB8AC3E}">
        <p14:creationId xmlns:p14="http://schemas.microsoft.com/office/powerpoint/2010/main" val="74152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44</a:t>
            </a:fld>
            <a:endParaRPr lang="en-US"/>
          </a:p>
        </p:txBody>
      </p:sp>
    </p:spTree>
    <p:extLst>
      <p:ext uri="{BB962C8B-B14F-4D97-AF65-F5344CB8AC3E}">
        <p14:creationId xmlns:p14="http://schemas.microsoft.com/office/powerpoint/2010/main" val="389665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47</a:t>
            </a:fld>
            <a:endParaRPr lang="en-US"/>
          </a:p>
        </p:txBody>
      </p:sp>
    </p:spTree>
    <p:extLst>
      <p:ext uri="{BB962C8B-B14F-4D97-AF65-F5344CB8AC3E}">
        <p14:creationId xmlns:p14="http://schemas.microsoft.com/office/powerpoint/2010/main" val="94537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6909E-1742-4AEF-AD24-8DFBDAB3C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7BA6E-CC55-1663-FE35-D34D8D33E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163DB-A76E-FAB6-6902-ACF0048B80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ACBA0C-34F8-3568-45F7-D4754C7BEDBD}"/>
              </a:ext>
            </a:extLst>
          </p:cNvPr>
          <p:cNvSpPr>
            <a:spLocks noGrp="1"/>
          </p:cNvSpPr>
          <p:nvPr>
            <p:ph type="sldNum" sz="quarter" idx="5"/>
          </p:nvPr>
        </p:nvSpPr>
        <p:spPr/>
        <p:txBody>
          <a:bodyPr/>
          <a:lstStyle/>
          <a:p>
            <a:fld id="{4FE1A22D-B0DA-7946-9107-1C35E13A8882}" type="slidenum">
              <a:rPr lang="en-US" smtClean="0"/>
              <a:t>53</a:t>
            </a:fld>
            <a:endParaRPr lang="en-US"/>
          </a:p>
        </p:txBody>
      </p:sp>
    </p:spTree>
    <p:extLst>
      <p:ext uri="{BB962C8B-B14F-4D97-AF65-F5344CB8AC3E}">
        <p14:creationId xmlns:p14="http://schemas.microsoft.com/office/powerpoint/2010/main" val="1644051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55</a:t>
            </a:fld>
            <a:endParaRPr lang="en-US"/>
          </a:p>
        </p:txBody>
      </p:sp>
    </p:spTree>
    <p:extLst>
      <p:ext uri="{BB962C8B-B14F-4D97-AF65-F5344CB8AC3E}">
        <p14:creationId xmlns:p14="http://schemas.microsoft.com/office/powerpoint/2010/main" val="197964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C96B-39F0-E9DF-AD1B-6D018D57C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3C2E3-F046-6176-C61D-215D8F74F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08645-8948-DA7D-49F5-85CF89D4D0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0CD732-C766-936E-0893-568F3E1B9C25}"/>
              </a:ext>
            </a:extLst>
          </p:cNvPr>
          <p:cNvSpPr>
            <a:spLocks noGrp="1"/>
          </p:cNvSpPr>
          <p:nvPr>
            <p:ph type="sldNum" sz="quarter" idx="5"/>
          </p:nvPr>
        </p:nvSpPr>
        <p:spPr/>
        <p:txBody>
          <a:bodyPr/>
          <a:lstStyle/>
          <a:p>
            <a:fld id="{4FE1A22D-B0DA-7946-9107-1C35E13A8882}" type="slidenum">
              <a:rPr lang="en-US" smtClean="0"/>
              <a:t>56</a:t>
            </a:fld>
            <a:endParaRPr lang="en-US"/>
          </a:p>
        </p:txBody>
      </p:sp>
    </p:spTree>
    <p:extLst>
      <p:ext uri="{BB962C8B-B14F-4D97-AF65-F5344CB8AC3E}">
        <p14:creationId xmlns:p14="http://schemas.microsoft.com/office/powerpoint/2010/main" val="82685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815815"/>
          </a:xfrm>
          <a:prstGeom prst="rect">
            <a:avLst/>
          </a:prstGeom>
        </p:spPr>
        <p:txBody>
          <a:bodyPr/>
          <a:lstStyle>
            <a:lvl1pPr>
              <a:defRPr>
                <a:latin typeface="Franklin Gothic Medium"/>
                <a:cs typeface="Franklin Gothic Medium"/>
              </a:defRPr>
            </a:lvl1pPr>
          </a:lstStyle>
          <a:p>
            <a:r>
              <a:rPr lang="en-US" dirty="0"/>
              <a:t>Click to edit Master title style</a:t>
            </a:r>
          </a:p>
        </p:txBody>
      </p:sp>
      <p:sp>
        <p:nvSpPr>
          <p:cNvPr id="3" name="Slide Number Placeholder 1">
            <a:extLst>
              <a:ext uri="{FF2B5EF4-FFF2-40B4-BE49-F238E27FC236}">
                <a16:creationId xmlns:a16="http://schemas.microsoft.com/office/drawing/2014/main" id="{990B506C-7399-87D9-1AAB-0C88DF5DB76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62717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457200" y="1244160"/>
            <a:ext cx="8229600" cy="5140800"/>
          </a:xfrm>
          <a:prstGeom prst="rect">
            <a:avLst/>
          </a:prstGeom>
        </p:spPr>
        <p:txBody>
          <a:bodyPr/>
          <a:lstStyle>
            <a:lvl1pPr>
              <a:defRPr>
                <a:latin typeface="Franklin Gothic Medium"/>
                <a:cs typeface="Franklin Gothic Medium"/>
              </a:defRPr>
            </a:lvl1pPr>
            <a:lvl2pPr>
              <a:defRPr>
                <a:latin typeface="Franklin Gothic Medium"/>
                <a:cs typeface="Franklin Gothic Medium"/>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cxnSp>
        <p:nvCxnSpPr>
          <p:cNvPr id="8" name="Straight Connector 7"/>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1">
            <a:extLst>
              <a:ext uri="{FF2B5EF4-FFF2-40B4-BE49-F238E27FC236}">
                <a16:creationId xmlns:a16="http://schemas.microsoft.com/office/drawing/2014/main" id="{DF808AB4-879A-0905-A54C-7A5D37F4011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424564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cxnSp>
        <p:nvCxnSpPr>
          <p:cNvPr id="7" name="Straight Connector 6"/>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F6CADE6-B25D-70B2-54F6-1D842E2B80D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1453158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94913-18AA-3C6D-4AEF-CE749FAE22E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17382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997E-2A8E-37E1-1B4C-3203BE1824FD}"/>
              </a:ext>
            </a:extLst>
          </p:cNvPr>
          <p:cNvSpPr>
            <a:spLocks noGrp="1"/>
          </p:cNvSpPr>
          <p:nvPr>
            <p:ph type="ctrTitle"/>
          </p:nvPr>
        </p:nvSpPr>
        <p:spPr>
          <a:xfrm>
            <a:off x="685800" y="2244162"/>
            <a:ext cx="3494590" cy="2006561"/>
          </a:xfrm>
        </p:spPr>
        <p:txBody>
          <a:bodyPr/>
          <a:lstStyle/>
          <a:p>
            <a:pPr algn="l"/>
            <a:r>
              <a:rPr lang="en-US" sz="3800" dirty="0">
                <a:solidFill>
                  <a:srgbClr val="7030A0"/>
                </a:solidFill>
              </a:rPr>
              <a:t>Arrays I</a:t>
            </a:r>
          </a:p>
        </p:txBody>
      </p:sp>
      <p:sp>
        <p:nvSpPr>
          <p:cNvPr id="5" name="Title 1">
            <a:extLst>
              <a:ext uri="{FF2B5EF4-FFF2-40B4-BE49-F238E27FC236}">
                <a16:creationId xmlns:a16="http://schemas.microsoft.com/office/drawing/2014/main" id="{98C0A688-BC38-5406-4B86-4D270A616529}"/>
              </a:ext>
            </a:extLst>
          </p:cNvPr>
          <p:cNvSpPr txBox="1">
            <a:spLocks/>
          </p:cNvSpPr>
          <p:nvPr/>
        </p:nvSpPr>
        <p:spPr>
          <a:xfrm>
            <a:off x="685800" y="5251355"/>
            <a:ext cx="2184722"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Jaela Field</a:t>
            </a:r>
          </a:p>
        </p:txBody>
      </p:sp>
      <p:sp>
        <p:nvSpPr>
          <p:cNvPr id="8" name="Title 1">
            <a:extLst>
              <a:ext uri="{FF2B5EF4-FFF2-40B4-BE49-F238E27FC236}">
                <a16:creationId xmlns:a16="http://schemas.microsoft.com/office/drawing/2014/main" id="{F889BDC2-E803-9F76-A7EF-D8764234F9F4}"/>
              </a:ext>
            </a:extLst>
          </p:cNvPr>
          <p:cNvSpPr txBox="1">
            <a:spLocks/>
          </p:cNvSpPr>
          <p:nvPr/>
        </p:nvSpPr>
        <p:spPr>
          <a:xfrm>
            <a:off x="685800" y="735865"/>
            <a:ext cx="3886200" cy="1537131"/>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a:t>
            </a:r>
          </a:p>
          <a:p>
            <a:pPr algn="l"/>
            <a:r>
              <a:rPr lang="en-US" dirty="0"/>
              <a:t>Summer 2025</a:t>
            </a:r>
          </a:p>
        </p:txBody>
      </p:sp>
      <p:sp>
        <p:nvSpPr>
          <p:cNvPr id="10" name="Title 1">
            <a:extLst>
              <a:ext uri="{FF2B5EF4-FFF2-40B4-BE49-F238E27FC236}">
                <a16:creationId xmlns:a16="http://schemas.microsoft.com/office/drawing/2014/main" id="{E3429ACC-2FC4-B95E-3FD2-B61454DA2BFF}"/>
              </a:ext>
            </a:extLst>
          </p:cNvPr>
          <p:cNvSpPr txBox="1">
            <a:spLocks/>
          </p:cNvSpPr>
          <p:nvPr/>
        </p:nvSpPr>
        <p:spPr>
          <a:xfrm>
            <a:off x="5350987" y="4847265"/>
            <a:ext cx="2687956" cy="404090"/>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r>
              <a:rPr lang="en-US" sz="1800" dirty="0" err="1"/>
              <a:t>xkcd</a:t>
            </a:r>
            <a:r>
              <a:rPr lang="en-US" sz="1800" dirty="0"/>
              <a:t> #2939, thanks Matt</a:t>
            </a:r>
          </a:p>
        </p:txBody>
      </p:sp>
      <p:pic>
        <p:nvPicPr>
          <p:cNvPr id="1026" name="Picture 2" descr="xkcd #2939: Complexity Analysis&#10;&#10;Transcript from explain xkcd: [Cueball is holding a presentation pointer stick, pointing to a table behind him that towers above him. The table has a heading above it and then two columns and three rows. The first column is slim and the second much broader.]&#10;[Table Heading]&#10;Results of algorithm complexity analysis:&#10;[Row 1]&#10;Average case&#10;O(n log n)&#10;[Row 2]&#10;Best case&#10;Algorithm turns out to be unnecessary and is halted, then Congress enacts surprise daylight saving time and we gain an hour&#10;[Row 3]&#10;Worst case&#10;Town in which hardware is located enters a Groundhog Day scenario, algorithm never terminates">
            <a:extLst>
              <a:ext uri="{FF2B5EF4-FFF2-40B4-BE49-F238E27FC236}">
                <a16:creationId xmlns:a16="http://schemas.microsoft.com/office/drawing/2014/main" id="{8F96A7EB-D8FD-1029-31D3-4F074B1A2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892" y="1499077"/>
            <a:ext cx="3988146" cy="334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5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61172-4681-C23E-0CDE-14617D22B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7704A-D0B3-84C7-0C01-FBD99F0BE52B}"/>
              </a:ext>
            </a:extLst>
          </p:cNvPr>
          <p:cNvSpPr>
            <a:spLocks noGrp="1"/>
          </p:cNvSpPr>
          <p:nvPr>
            <p:ph type="title"/>
          </p:nvPr>
        </p:nvSpPr>
        <p:spPr>
          <a:xfrm>
            <a:off x="457200" y="274638"/>
            <a:ext cx="8229600" cy="606642"/>
          </a:xfrm>
        </p:spPr>
        <p:txBody>
          <a:bodyPr/>
          <a:lstStyle/>
          <a:p>
            <a:r>
              <a:rPr lang="en-US" dirty="0"/>
              <a:t>Sum Array by Index: compared to </a:t>
            </a:r>
            <a:r>
              <a:rPr lang="en-US" dirty="0">
                <a:latin typeface="Cambria Math" panose="02040503050406030204" pitchFamily="18" charset="0"/>
                <a:ea typeface="Cambria Math" panose="02040503050406030204" pitchFamily="18" charset="0"/>
              </a:rPr>
              <a:t>sum-acc</a:t>
            </a:r>
          </a:p>
        </p:txBody>
      </p:sp>
      <p:sp>
        <p:nvSpPr>
          <p:cNvPr id="3" name="Content Placeholder 2">
            <a:extLst>
              <a:ext uri="{FF2B5EF4-FFF2-40B4-BE49-F238E27FC236}">
                <a16:creationId xmlns:a16="http://schemas.microsoft.com/office/drawing/2014/main" id="{BEF3BE02-E08D-1DA5-AB31-36C888BAC0D3}"/>
              </a:ext>
            </a:extLst>
          </p:cNvPr>
          <p:cNvSpPr>
            <a:spLocks noGrp="1"/>
          </p:cNvSpPr>
          <p:nvPr>
            <p:ph idx="1"/>
          </p:nvPr>
        </p:nvSpPr>
        <p:spPr/>
        <p:txBody>
          <a:bodyPr/>
          <a:lstStyle/>
          <a:p>
            <a:pPr marL="1188720" lvl="2"/>
            <a:r>
              <a:rPr lang="en-US" sz="1800" dirty="0">
                <a:latin typeface="Cambria Math" panose="02040503050406030204" pitchFamily="18" charset="0"/>
                <a:ea typeface="Cambria Math" panose="02040503050406030204" pitchFamily="18" charset="0"/>
              </a:rPr>
              <a:t>	sum-acc : (List, </a:t>
            </a:r>
            <a:r>
              <a:rPr lang="en-US" sz="1800" dirty="0" err="1">
                <a:latin typeface="Cambria Math" panose="02040503050406030204" pitchFamily="18" charset="0"/>
                <a:ea typeface="Cambria Math" panose="02040503050406030204" pitchFamily="18" charset="0"/>
              </a:rPr>
              <a:t>ℕ</a:t>
            </a:r>
            <a:r>
              <a:rPr lang="en-US" sz="1800" dirty="0">
                <a:latin typeface="Cambria Math" panose="02040503050406030204" pitchFamily="18" charset="0"/>
                <a:ea typeface="Cambria Math" panose="02040503050406030204" pitchFamily="18" charset="0"/>
              </a:rPr>
              <a:t>, ℤ) → ℤ</a:t>
            </a:r>
          </a:p>
          <a:p>
            <a:pPr marL="1188720" lvl="2"/>
            <a:r>
              <a:rPr lang="en-US"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sum-acc(S, j, r)	:= r							</a:t>
            </a:r>
            <a:r>
              <a:rPr lang="en-US" sz="1800" dirty="0">
                <a:latin typeface="Franklin Gothic Medium" panose="020B0603020102020204" pitchFamily="34" charset="0"/>
                <a:ea typeface="Cambria Math" panose="02040503050406030204" pitchFamily="18" charset="0"/>
                <a:cs typeface="Courier New" panose="02070309020205020404" pitchFamily="49" charset="0"/>
              </a:rPr>
              <a:t>if </a:t>
            </a:r>
            <a:r>
              <a:rPr lang="en-US" sz="1800" dirty="0">
                <a:latin typeface="Cambria Math" panose="02040503050406030204" pitchFamily="18" charset="0"/>
                <a:ea typeface="Cambria Math" panose="02040503050406030204" pitchFamily="18" charset="0"/>
                <a:cs typeface="Courier New" panose="02070309020205020404" pitchFamily="49" charset="0"/>
              </a:rPr>
              <a:t>j = </a:t>
            </a:r>
            <a:r>
              <a:rPr lang="en-US" sz="1800" dirty="0" err="1">
                <a:latin typeface="Cambria Math" panose="02040503050406030204" pitchFamily="18" charset="0"/>
                <a:ea typeface="Cambria Math" panose="02040503050406030204" pitchFamily="18" charset="0"/>
                <a:cs typeface="Courier New" panose="02070309020205020404" pitchFamily="49" charset="0"/>
              </a:rPr>
              <a:t>len</a:t>
            </a:r>
            <a:r>
              <a:rPr lang="en-US" sz="1800" dirty="0">
                <a:latin typeface="Cambria Math" panose="02040503050406030204" pitchFamily="18" charset="0"/>
                <a:ea typeface="Cambria Math" panose="02040503050406030204" pitchFamily="18" charset="0"/>
                <a:cs typeface="Courier New" panose="02070309020205020404" pitchFamily="49" charset="0"/>
              </a:rPr>
              <a:t>(S)</a:t>
            </a: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	sum-acc(S, j, r)	:= sum-acc(S, j+1, S[j] + r)		</a:t>
            </a:r>
            <a:r>
              <a:rPr lang="en-US" sz="1800" dirty="0">
                <a:latin typeface="Franklin Gothic Medium" panose="020B0603020102020204" pitchFamily="34" charset="0"/>
                <a:ea typeface="Cambria Math" panose="02040503050406030204" pitchFamily="18" charset="0"/>
                <a:cs typeface="Courier New" panose="02070309020205020404" pitchFamily="49" charset="0"/>
              </a:rPr>
              <a:t>if </a:t>
            </a:r>
            <a:r>
              <a:rPr lang="en-US" sz="1800" dirty="0">
                <a:latin typeface="Cambria Math" panose="02040503050406030204" pitchFamily="18" charset="0"/>
                <a:ea typeface="Cambria Math" panose="02040503050406030204" pitchFamily="18" charset="0"/>
                <a:cs typeface="Courier New" panose="02070309020205020404" pitchFamily="49" charset="0"/>
              </a:rPr>
              <a:t>j ≠ </a:t>
            </a:r>
            <a:r>
              <a:rPr lang="en-US" sz="1800" dirty="0" err="1">
                <a:latin typeface="Cambria Math" panose="02040503050406030204" pitchFamily="18" charset="0"/>
                <a:ea typeface="Cambria Math" panose="02040503050406030204" pitchFamily="18" charset="0"/>
                <a:cs typeface="Courier New" panose="02070309020205020404" pitchFamily="49" charset="0"/>
              </a:rPr>
              <a:t>len</a:t>
            </a:r>
            <a:r>
              <a:rPr lang="en-US" sz="1800" dirty="0">
                <a:latin typeface="Cambria Math" panose="02040503050406030204" pitchFamily="18" charset="0"/>
                <a:ea typeface="Cambria Math" panose="02040503050406030204" pitchFamily="18" charset="0"/>
                <a:cs typeface="Courier New" panose="02070309020205020404" pitchFamily="49" charset="0"/>
              </a:rPr>
              <a:t>(S)</a:t>
            </a:r>
            <a:endParaRPr lang="en-US" sz="1200" dirty="0"/>
          </a:p>
          <a:p>
            <a:r>
              <a:rPr lang="en-US" sz="2600" dirty="0"/>
              <a:t>Change to using an array and accessing by index</a:t>
            </a:r>
          </a:p>
          <a:p>
            <a:pPr lvl="2"/>
            <a:endParaRPr lang="en-US" sz="1200" dirty="0"/>
          </a:p>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chemeClr val="accent3">
                    <a:lumMod val="50000"/>
                  </a:schemeClr>
                </a:solidFill>
                <a:latin typeface="Courier New" panose="02070309020205020404" pitchFamily="49" charset="0"/>
                <a:cs typeface="Courier New" panose="02070309020205020404" pitchFamily="49" charset="0"/>
              </a:rPr>
              <a:t>// Inv: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 = S[j] + r;</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sp>
        <p:nvSpPr>
          <p:cNvPr id="4" name="Slide Number Placeholder 3">
            <a:extLst>
              <a:ext uri="{FF2B5EF4-FFF2-40B4-BE49-F238E27FC236}">
                <a16:creationId xmlns:a16="http://schemas.microsoft.com/office/drawing/2014/main" id="{F2498C03-CEFC-97A1-67F3-8FBAF1DA1D59}"/>
              </a:ext>
            </a:extLst>
          </p:cNvPr>
          <p:cNvSpPr>
            <a:spLocks noGrp="1"/>
          </p:cNvSpPr>
          <p:nvPr>
            <p:ph type="sldNum" sz="quarter" idx="4"/>
          </p:nvPr>
        </p:nvSpPr>
        <p:spPr/>
        <p:txBody>
          <a:bodyPr/>
          <a:lstStyle/>
          <a:p>
            <a:fld id="{60F4F636-6A27-E649-AEDF-9DE4D4E58670}" type="slidenum">
              <a:rPr lang="en-US" smtClean="0"/>
              <a:pPr/>
              <a:t>10</a:t>
            </a:fld>
            <a:endParaRPr lang="en-US" dirty="0"/>
          </a:p>
        </p:txBody>
      </p:sp>
    </p:spTree>
    <p:extLst>
      <p:ext uri="{BB962C8B-B14F-4D97-AF65-F5344CB8AC3E}">
        <p14:creationId xmlns:p14="http://schemas.microsoft.com/office/powerpoint/2010/main" val="33107868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Filling In </a:t>
            </a:r>
            <a:r>
              <a:rPr lang="en-US" dirty="0" err="1">
                <a:latin typeface="Cambria Math" panose="02040503050406030204" pitchFamily="18" charset="0"/>
                <a:ea typeface="Cambria Math" panose="02040503050406030204" pitchFamily="18" charset="0"/>
              </a:rPr>
              <a:t>sortPosNeg</a:t>
            </a:r>
            <a:r>
              <a:rPr lang="en-US" dirty="0" err="1"/>
              <a:t>’s</a:t>
            </a:r>
            <a:r>
              <a:rPr lang="en-US" dirty="0"/>
              <a:t> Implementation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200" y="2641600"/>
            <a:ext cx="8229600" cy="3743360"/>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 = 0;</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a:t>
            </a:r>
          </a:p>
          <a:p>
            <a:pPr lvl="2"/>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k = </a:t>
            </a:r>
            <a:r>
              <a:rPr lang="en-US" sz="1800" dirty="0" err="1">
                <a:latin typeface="Courier New" panose="02070309020205020404" pitchFamily="49" charset="0"/>
                <a:cs typeface="Courier New" panose="02070309020205020404" pitchFamily="49" charset="0"/>
              </a:rPr>
              <a:t>A.length</a:t>
            </a:r>
            <a:r>
              <a:rPr lang="en-US" sz="1800" dirty="0">
                <a:latin typeface="Courier New" panose="02070309020205020404" pitchFamily="49" charset="0"/>
                <a:cs typeface="Courier New" panose="02070309020205020404" pitchFamily="49" charset="0"/>
              </a:rPr>
              <a:t>;</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A[𝓁] &lt; 0 for any 0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𝓁 </a:t>
            </a:r>
            <a:r>
              <a:rPr lang="en-US" sz="1800" dirty="0">
                <a:solidFill>
                  <a:srgbClr val="7030A0"/>
                </a:solidFill>
                <a:latin typeface="Cambria Math" panose="02040503050406030204" pitchFamily="18" charset="0"/>
                <a:ea typeface="Cambria Math" panose="02040503050406030204" pitchFamily="18" charset="0"/>
              </a:rPr>
              <a:t>&lt; </a:t>
            </a:r>
            <a:r>
              <a:rPr lang="en-US" sz="1800" dirty="0" err="1">
                <a:solidFill>
                  <a:srgbClr val="7030A0"/>
                </a:solidFill>
                <a:latin typeface="Cambria Math" panose="02040503050406030204" pitchFamily="18" charset="0"/>
                <a:ea typeface="Cambria Math" panose="02040503050406030204" pitchFamily="18"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A[𝓁] = 0 for any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𝓁 </a:t>
            </a:r>
            <a:r>
              <a:rPr lang="en-US" sz="1800" dirty="0">
                <a:solidFill>
                  <a:srgbClr val="7030A0"/>
                </a:solidFill>
                <a:latin typeface="Cambria Math" panose="02040503050406030204" pitchFamily="18" charset="0"/>
                <a:ea typeface="Cambria Math" panose="02040503050406030204" pitchFamily="18" charset="0"/>
              </a:rPr>
              <a:t>&lt; j</a:t>
            </a:r>
            <a:br>
              <a:rPr lang="en-US" sz="1800" dirty="0">
                <a:solidFill>
                  <a:srgbClr val="7030A0"/>
                </a:solidFill>
                <a:latin typeface="Cambria Math" panose="02040503050406030204" pitchFamily="18" charset="0"/>
                <a:ea typeface="Cambria Math" panose="02040503050406030204" pitchFamily="18" charset="0"/>
              </a:rPr>
            </a:b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A[𝓁] &gt; 0 for any k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𝓁 </a:t>
            </a:r>
            <a:r>
              <a:rPr lang="en-US" sz="1800" dirty="0">
                <a:solidFill>
                  <a:srgbClr val="7030A0"/>
                </a:solidFill>
                <a:latin typeface="Cambria Math" panose="02040503050406030204" pitchFamily="18" charset="0"/>
                <a:ea typeface="Cambria Math" panose="02040503050406030204" pitchFamily="18" charset="0"/>
              </a:rPr>
              <a:t>&lt; 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0 </a:t>
            </a:r>
            <a:r>
              <a:rPr lang="en-US" sz="1800" dirty="0">
                <a:solidFill>
                  <a:srgbClr val="7030A0"/>
                </a:solidFill>
                <a:latin typeface="Cambria Math" panose="02040503050406030204" pitchFamily="18" charset="0"/>
                <a:ea typeface="Cambria Math" panose="02040503050406030204" pitchFamily="18" charset="0"/>
              </a:rPr>
              <a:t>≤ </a:t>
            </a:r>
            <a:r>
              <a:rPr lang="en-US" sz="1800" dirty="0" err="1">
                <a:solidFill>
                  <a:srgbClr val="7030A0"/>
                </a:solidFill>
                <a:latin typeface="Cambria Math" panose="02040503050406030204" pitchFamily="18" charset="0"/>
                <a:ea typeface="Cambria Math" panose="02040503050406030204" pitchFamily="18" charset="0"/>
              </a:rPr>
              <a:t>i</a:t>
            </a:r>
            <a:r>
              <a:rPr lang="en-US" sz="1800" dirty="0">
                <a:solidFill>
                  <a:srgbClr val="7030A0"/>
                </a:solidFill>
                <a:latin typeface="Cambria Math" panose="02040503050406030204" pitchFamily="18" charset="0"/>
                <a:ea typeface="Cambria Math" panose="02040503050406030204" pitchFamily="18" charset="0"/>
              </a:rPr>
              <a:t> ≤ j ≤ k ≤ 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&lt; k) {</a:t>
            </a:r>
          </a:p>
          <a:p>
            <a:pPr lvl="2"/>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A[𝓁] &lt; 0 for any 0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𝓁 </a:t>
            </a:r>
            <a:r>
              <a:rPr lang="en-US" sz="1800" dirty="0">
                <a:solidFill>
                  <a:srgbClr val="7030A0"/>
                </a:solidFill>
                <a:latin typeface="Cambria Math" panose="02040503050406030204" pitchFamily="18" charset="0"/>
                <a:ea typeface="Cambria Math" panose="02040503050406030204" pitchFamily="18" charset="0"/>
              </a:rPr>
              <a:t>&lt; </a:t>
            </a:r>
            <a:r>
              <a:rPr lang="en-US" sz="1800" dirty="0" err="1">
                <a:solidFill>
                  <a:srgbClr val="7030A0"/>
                </a:solidFill>
                <a:latin typeface="Cambria Math" panose="02040503050406030204" pitchFamily="18" charset="0"/>
                <a:ea typeface="Cambria Math" panose="02040503050406030204" pitchFamily="18"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A[𝓁] = 0 for any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𝓁 </a:t>
            </a:r>
            <a:r>
              <a:rPr lang="en-US" sz="1800" dirty="0">
                <a:solidFill>
                  <a:srgbClr val="7030A0"/>
                </a:solidFill>
                <a:latin typeface="Cambria Math" panose="02040503050406030204" pitchFamily="18" charset="0"/>
                <a:ea typeface="Cambria Math" panose="02040503050406030204" pitchFamily="18" charset="0"/>
              </a:rPr>
              <a:t>&lt; j</a:t>
            </a:r>
            <a:br>
              <a:rPr lang="en-US" sz="1800" dirty="0">
                <a:solidFill>
                  <a:srgbClr val="7030A0"/>
                </a:solidFill>
                <a:latin typeface="Cambria Math" panose="02040503050406030204" pitchFamily="18" charset="0"/>
                <a:ea typeface="Cambria Math" panose="02040503050406030204" pitchFamily="18" charset="0"/>
              </a:rPr>
            </a:b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A[𝓁] &gt; 0 for any j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𝓁 </a:t>
            </a:r>
            <a:r>
              <a:rPr lang="en-US" sz="1800" dirty="0">
                <a:solidFill>
                  <a:srgbClr val="7030A0"/>
                </a:solidFill>
                <a:latin typeface="Cambria Math" panose="02040503050406030204" pitchFamily="18" charset="0"/>
                <a:ea typeface="Cambria Math" panose="02040503050406030204" pitchFamily="18" charset="0"/>
              </a:rPr>
              <a:t>&lt; 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 j];</a:t>
            </a:r>
          </a:p>
          <a:p>
            <a:endParaRPr lang="en-US" sz="2600" dirty="0"/>
          </a:p>
        </p:txBody>
      </p:sp>
      <p:grpSp>
        <p:nvGrpSpPr>
          <p:cNvPr id="14" name="Group 13" descr="A version of the weakened dutch flag invariant. We have:&#10;&#10;1. A[𝓁] &lt; 0 for any 0 ≤ 𝓁 &lt; i&#13;&#10;2. A[𝓁] = 0 for any i ≤ 𝓁 &lt; j&#13;&#10;3. (no constraints on A[𝓁] for j ≤ 𝓁 &lt; k) - the “unknown part”&#13;&#10;4. A[𝓁] &gt; 0 for any k ≤ 𝓁 &lt; n&#13;&#10;">
            <a:extLst>
              <a:ext uri="{FF2B5EF4-FFF2-40B4-BE49-F238E27FC236}">
                <a16:creationId xmlns:a16="http://schemas.microsoft.com/office/drawing/2014/main" id="{CA543A20-EA28-FB43-0F7F-9596942A8542}"/>
              </a:ext>
            </a:extLst>
          </p:cNvPr>
          <p:cNvGrpSpPr/>
          <p:nvPr/>
        </p:nvGrpSpPr>
        <p:grpSpPr>
          <a:xfrm>
            <a:off x="2031120" y="1475127"/>
            <a:ext cx="4873768" cy="925412"/>
            <a:chOff x="2031120" y="2135527"/>
            <a:chExt cx="4873768" cy="925412"/>
          </a:xfrm>
        </p:grpSpPr>
        <p:sp>
          <p:nvSpPr>
            <p:cNvPr id="15" name="Rectangle 14">
              <a:extLst>
                <a:ext uri="{FF2B5EF4-FFF2-40B4-BE49-F238E27FC236}">
                  <a16:creationId xmlns:a16="http://schemas.microsoft.com/office/drawing/2014/main" id="{DBF6F19A-70FF-2A27-9032-9B330EED368E}"/>
                </a:ext>
              </a:extLst>
            </p:cNvPr>
            <p:cNvSpPr/>
            <p:nvPr/>
          </p:nvSpPr>
          <p:spPr>
            <a:xfrm>
              <a:off x="2031120" y="2135527"/>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16" name="Rectangle 15">
              <a:extLst>
                <a:ext uri="{FF2B5EF4-FFF2-40B4-BE49-F238E27FC236}">
                  <a16:creationId xmlns:a16="http://schemas.microsoft.com/office/drawing/2014/main" id="{518124D6-7E31-E4B8-5EC9-D5B75DF79DA2}"/>
                </a:ext>
              </a:extLst>
            </p:cNvPr>
            <p:cNvSpPr/>
            <p:nvPr/>
          </p:nvSpPr>
          <p:spPr>
            <a:xfrm>
              <a:off x="3008913" y="2135527"/>
              <a:ext cx="97779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17" name="Rectangle 16">
              <a:extLst>
                <a:ext uri="{FF2B5EF4-FFF2-40B4-BE49-F238E27FC236}">
                  <a16:creationId xmlns:a16="http://schemas.microsoft.com/office/drawing/2014/main" id="{69A9F722-252F-6A7A-61EF-BBC0DFE7E946}"/>
                </a:ext>
              </a:extLst>
            </p:cNvPr>
            <p:cNvSpPr/>
            <p:nvPr/>
          </p:nvSpPr>
          <p:spPr>
            <a:xfrm>
              <a:off x="5618284" y="2136986"/>
              <a:ext cx="989845"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18" name="TextBox 17">
              <a:extLst>
                <a:ext uri="{FF2B5EF4-FFF2-40B4-BE49-F238E27FC236}">
                  <a16:creationId xmlns:a16="http://schemas.microsoft.com/office/drawing/2014/main" id="{A56C3154-724B-97FC-65B7-4E524631DF0E}"/>
                </a:ext>
              </a:extLst>
            </p:cNvPr>
            <p:cNvSpPr txBox="1"/>
            <p:nvPr/>
          </p:nvSpPr>
          <p:spPr>
            <a:xfrm>
              <a:off x="2977049" y="2685155"/>
              <a:ext cx="248786" cy="369332"/>
            </a:xfrm>
            <a:prstGeom prst="rect">
              <a:avLst/>
            </a:prstGeom>
            <a:noFill/>
          </p:spPr>
          <p:txBody>
            <a:bodyPr wrap="none" rtlCol="0">
              <a:spAutoFit/>
            </a:bodyPr>
            <a:lstStyle/>
            <a:p>
              <a:r>
                <a:rPr lang="en-US" dirty="0" err="1">
                  <a:latin typeface="Cambria Math" panose="02040503050406030204" pitchFamily="18" charset="0"/>
                  <a:ea typeface="Cambria Math" panose="02040503050406030204" pitchFamily="18" charset="0"/>
                  <a:cs typeface="Franklin Gothic Medium"/>
                </a:rPr>
                <a:t>i</a:t>
              </a:r>
              <a:endParaRPr lang="en-US" dirty="0">
                <a:latin typeface="Cambria Math" panose="02040503050406030204" pitchFamily="18" charset="0"/>
                <a:ea typeface="Cambria Math" panose="02040503050406030204" pitchFamily="18" charset="0"/>
                <a:cs typeface="Franklin Gothic Medium"/>
              </a:endParaRPr>
            </a:p>
          </p:txBody>
        </p:sp>
        <p:sp>
          <p:nvSpPr>
            <p:cNvPr id="19" name="TextBox 18">
              <a:extLst>
                <a:ext uri="{FF2B5EF4-FFF2-40B4-BE49-F238E27FC236}">
                  <a16:creationId xmlns:a16="http://schemas.microsoft.com/office/drawing/2014/main" id="{AD3A4C25-5687-A017-860E-B96A456559AA}"/>
                </a:ext>
              </a:extLst>
            </p:cNvPr>
            <p:cNvSpPr txBox="1"/>
            <p:nvPr/>
          </p:nvSpPr>
          <p:spPr>
            <a:xfrm>
              <a:off x="5593112" y="2691607"/>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0" name="TextBox 19">
              <a:extLst>
                <a:ext uri="{FF2B5EF4-FFF2-40B4-BE49-F238E27FC236}">
                  <a16:creationId xmlns:a16="http://schemas.microsoft.com/office/drawing/2014/main" id="{2B847227-AB6A-FAD9-B8D8-8A6423D62169}"/>
                </a:ext>
              </a:extLst>
            </p:cNvPr>
            <p:cNvSpPr txBox="1"/>
            <p:nvPr/>
          </p:nvSpPr>
          <p:spPr>
            <a:xfrm>
              <a:off x="6591982" y="268515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21" name="TextBox 20">
              <a:extLst>
                <a:ext uri="{FF2B5EF4-FFF2-40B4-BE49-F238E27FC236}">
                  <a16:creationId xmlns:a16="http://schemas.microsoft.com/office/drawing/2014/main" id="{6FB3A164-CCF5-D9F2-CFC7-784D4C02E47B}"/>
                </a:ext>
              </a:extLst>
            </p:cNvPr>
            <p:cNvSpPr txBox="1"/>
            <p:nvPr/>
          </p:nvSpPr>
          <p:spPr>
            <a:xfrm>
              <a:off x="2031120" y="268515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22" name="Rectangle 21">
              <a:extLst>
                <a:ext uri="{FF2B5EF4-FFF2-40B4-BE49-F238E27FC236}">
                  <a16:creationId xmlns:a16="http://schemas.microsoft.com/office/drawing/2014/main" id="{CA8B5440-BC82-F6FF-FB79-2D4E286B5AD9}"/>
                </a:ext>
              </a:extLst>
            </p:cNvPr>
            <p:cNvSpPr/>
            <p:nvPr/>
          </p:nvSpPr>
          <p:spPr>
            <a:xfrm>
              <a:off x="3986705" y="2135527"/>
              <a:ext cx="1631579"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23" name="TextBox 22">
              <a:extLst>
                <a:ext uri="{FF2B5EF4-FFF2-40B4-BE49-F238E27FC236}">
                  <a16:creationId xmlns:a16="http://schemas.microsoft.com/office/drawing/2014/main" id="{F8A23032-0654-6F69-4393-FD6E2D2180C6}"/>
                </a:ext>
              </a:extLst>
            </p:cNvPr>
            <p:cNvSpPr txBox="1"/>
            <p:nvPr/>
          </p:nvSpPr>
          <p:spPr>
            <a:xfrm>
              <a:off x="3958048" y="2685155"/>
              <a:ext cx="2455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grpSp>
      <p:sp>
        <p:nvSpPr>
          <p:cNvPr id="24" name="Slide Number Placeholder 23">
            <a:extLst>
              <a:ext uri="{FF2B5EF4-FFF2-40B4-BE49-F238E27FC236}">
                <a16:creationId xmlns:a16="http://schemas.microsoft.com/office/drawing/2014/main" id="{FA5A5AAC-DD4A-5FDC-A5E3-705D5833E06C}"/>
              </a:ext>
            </a:extLst>
          </p:cNvPr>
          <p:cNvSpPr>
            <a:spLocks noGrp="1"/>
          </p:cNvSpPr>
          <p:nvPr>
            <p:ph type="sldNum" sz="quarter" idx="4"/>
          </p:nvPr>
        </p:nvSpPr>
        <p:spPr/>
        <p:txBody>
          <a:bodyPr/>
          <a:lstStyle/>
          <a:p>
            <a:fld id="{60F4F636-6A27-E649-AEDF-9DE4D4E58670}" type="slidenum">
              <a:rPr lang="en-US" smtClean="0"/>
              <a:pPr/>
              <a:t>100</a:t>
            </a:fld>
            <a:endParaRPr lang="en-US" dirty="0"/>
          </a:p>
        </p:txBody>
      </p:sp>
    </p:spTree>
    <p:extLst>
      <p:ext uri="{BB962C8B-B14F-4D97-AF65-F5344CB8AC3E}">
        <p14:creationId xmlns:p14="http://schemas.microsoft.com/office/powerpoint/2010/main" val="33710903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normAutofit/>
          </a:bodyPr>
          <a:lstStyle/>
          <a:p>
            <a:r>
              <a:rPr lang="en-US" dirty="0"/>
              <a:t>Sketching </a:t>
            </a:r>
            <a:r>
              <a:rPr lang="en-US" dirty="0" err="1">
                <a:latin typeface="Cambria Math" panose="02040503050406030204" pitchFamily="18" charset="0"/>
                <a:ea typeface="Cambria Math" panose="02040503050406030204" pitchFamily="18" charset="0"/>
              </a:rPr>
              <a:t>sortPosNeg</a:t>
            </a:r>
            <a:r>
              <a:rPr lang="en-US" dirty="0"/>
              <a:t>: Progress by Shrinking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0" lvl="2"/>
            <a:endParaRPr lang="en-US" sz="2600" dirty="0">
              <a:latin typeface="Franklin Gothic Medium" panose="020B0603020102020204" pitchFamily="34" charset="0"/>
              <a:cs typeface="Courier New" panose="02070309020205020404" pitchFamily="49" charset="0"/>
            </a:endParaRPr>
          </a:p>
          <a:p>
            <a:pPr marL="0" lvl="2"/>
            <a:endParaRPr lang="en-US" sz="2600" dirty="0">
              <a:latin typeface="Franklin Gothic Medium" panose="020B0603020102020204" pitchFamily="34" charset="0"/>
              <a:cs typeface="Courier New" panose="02070309020205020404" pitchFamily="49" charset="0"/>
            </a:endParaRPr>
          </a:p>
          <a:p>
            <a:pPr marL="0" lvl="2"/>
            <a:endParaRPr lang="en-US" sz="2600" dirty="0">
              <a:latin typeface="Franklin Gothic Medium" panose="020B0603020102020204" pitchFamily="34" charset="0"/>
              <a:cs typeface="Courier New" panose="02070309020205020404" pitchFamily="49" charset="0"/>
            </a:endParaRPr>
          </a:p>
          <a:p>
            <a:pPr marL="283464" lvl="2" indent="-283464">
              <a:buFont typeface="Arial" panose="020B0604020202020204" pitchFamily="34" charset="0"/>
              <a:buChar char="•"/>
            </a:pPr>
            <a:r>
              <a:rPr lang="en-US" sz="2600" dirty="0">
                <a:latin typeface="Franklin Gothic Medium" panose="020B0603020102020204" pitchFamily="34" charset="0"/>
                <a:cs typeface="Courier New" panose="02070309020205020404" pitchFamily="49" charset="0"/>
              </a:rPr>
              <a:t>How do we make progress?</a:t>
            </a:r>
          </a:p>
          <a:p>
            <a:pPr marL="800100" lvl="3" indent="-342900">
              <a:buFont typeface="System Font Regular"/>
              <a:buChar char="–"/>
            </a:pPr>
            <a:r>
              <a:rPr lang="en-US" sz="2200" dirty="0">
                <a:latin typeface="Franklin Gothic Medium" panose="020B0603020102020204" pitchFamily="34" charset="0"/>
                <a:cs typeface="Courier New" panose="02070309020205020404" pitchFamily="49" charset="0"/>
              </a:rPr>
              <a:t>try to increase </a:t>
            </a:r>
            <a:r>
              <a:rPr lang="en-US" sz="2200" dirty="0">
                <a:latin typeface="Cambria Math" panose="02040503050406030204" pitchFamily="18" charset="0"/>
                <a:ea typeface="Cambria Math" panose="02040503050406030204" pitchFamily="18" charset="0"/>
                <a:cs typeface="Courier New" panose="02070309020205020404" pitchFamily="49" charset="0"/>
              </a:rPr>
              <a:t>j</a:t>
            </a:r>
            <a:r>
              <a:rPr lang="en-US" sz="2200" dirty="0">
                <a:latin typeface="Franklin Gothic Medium" panose="020B0603020102020204" pitchFamily="34" charset="0"/>
                <a:cs typeface="Courier New" panose="02070309020205020404" pitchFamily="49" charset="0"/>
              </a:rPr>
              <a:t> by </a:t>
            </a:r>
            <a:r>
              <a:rPr lang="en-US" sz="2200" dirty="0">
                <a:latin typeface="Cambria Math" panose="02040503050406030204" pitchFamily="18" charset="0"/>
                <a:ea typeface="Cambria Math" panose="02040503050406030204" pitchFamily="18" charset="0"/>
                <a:cs typeface="Courier New" panose="02070309020205020404" pitchFamily="49" charset="0"/>
              </a:rPr>
              <a:t>1</a:t>
            </a:r>
            <a:r>
              <a:rPr lang="en-US" sz="2200" dirty="0">
                <a:latin typeface="Franklin Gothic Medium" panose="020B0603020102020204" pitchFamily="34" charset="0"/>
                <a:cs typeface="Courier New" panose="02070309020205020404" pitchFamily="49" charset="0"/>
              </a:rPr>
              <a:t> or decrease </a:t>
            </a:r>
            <a:r>
              <a:rPr lang="en-US" sz="2200" dirty="0">
                <a:latin typeface="Cambria Math" panose="02040503050406030204" pitchFamily="18" charset="0"/>
                <a:ea typeface="Cambria Math" panose="02040503050406030204" pitchFamily="18" charset="0"/>
                <a:cs typeface="Courier New" panose="02070309020205020404" pitchFamily="49" charset="0"/>
              </a:rPr>
              <a:t>k</a:t>
            </a:r>
            <a:r>
              <a:rPr lang="en-US" sz="2200" dirty="0">
                <a:latin typeface="Franklin Gothic Medium" panose="020B0603020102020204" pitchFamily="34" charset="0"/>
                <a:cs typeface="Courier New" panose="02070309020205020404" pitchFamily="49" charset="0"/>
              </a:rPr>
              <a:t> by </a:t>
            </a:r>
            <a:r>
              <a:rPr lang="en-US" sz="2200" dirty="0">
                <a:latin typeface="Cambria Math" panose="02040503050406030204" pitchFamily="18" charset="0"/>
                <a:ea typeface="Cambria Math" panose="02040503050406030204" pitchFamily="18" charset="0"/>
                <a:cs typeface="Courier New" panose="02070309020205020404" pitchFamily="49" charset="0"/>
              </a:rPr>
              <a:t>1</a:t>
            </a:r>
          </a:p>
          <a:p>
            <a:pPr marL="800100" lvl="3" indent="-342900">
              <a:buFont typeface="System Font Regular"/>
              <a:buChar char="–"/>
            </a:pPr>
            <a:endParaRPr lang="en-US" sz="2200" dirty="0">
              <a:latin typeface="Cambria Math" panose="02040503050406030204" pitchFamily="18" charset="0"/>
              <a:ea typeface="Cambria Math" panose="02040503050406030204" pitchFamily="18" charset="0"/>
              <a:cs typeface="Courier New" panose="02070309020205020404" pitchFamily="49" charset="0"/>
            </a:endParaRPr>
          </a:p>
          <a:p>
            <a:pPr marL="283464" lvl="2" indent="-283464">
              <a:buFont typeface="Arial" panose="020B0604020202020204" pitchFamily="34" charset="0"/>
              <a:buChar char="•"/>
            </a:pPr>
            <a:r>
              <a:rPr lang="en-US" sz="2600" dirty="0">
                <a:latin typeface="Franklin Gothic Medium" panose="020B0603020102020204" pitchFamily="34" charset="0"/>
                <a:cs typeface="Courier New" panose="02070309020205020404" pitchFamily="49" charset="0"/>
              </a:rPr>
              <a:t>Look at </a:t>
            </a:r>
            <a:r>
              <a:rPr lang="en-US" sz="2600" dirty="0">
                <a:latin typeface="Cambria Math" panose="02040503050406030204" pitchFamily="18" charset="0"/>
                <a:ea typeface="Cambria Math" panose="02040503050406030204" pitchFamily="18" charset="0"/>
                <a:cs typeface="Courier New" panose="02070309020205020404" pitchFamily="49" charset="0"/>
              </a:rPr>
              <a:t>A[j]</a:t>
            </a:r>
            <a:r>
              <a:rPr lang="en-US" sz="2600" dirty="0">
                <a:latin typeface="Franklin Gothic Medium" panose="020B0603020102020204" pitchFamily="34" charset="0"/>
                <a:cs typeface="Courier New" panose="02070309020205020404" pitchFamily="49" charset="0"/>
              </a:rPr>
              <a:t> and figure out where it goes</a:t>
            </a:r>
          </a:p>
          <a:p>
            <a:pPr marL="740664" lvl="3" indent="-283464">
              <a:buFont typeface="Arial" panose="020B0604020202020204" pitchFamily="34" charset="0"/>
              <a:buChar char="•"/>
            </a:pPr>
            <a:endParaRPr lang="en-US" sz="2200" dirty="0">
              <a:latin typeface="Franklin Gothic Medium" panose="020B0603020102020204" pitchFamily="34" charset="0"/>
              <a:cs typeface="Courier New" panose="02070309020205020404" pitchFamily="49" charset="0"/>
            </a:endParaRPr>
          </a:p>
          <a:p>
            <a:pPr marL="283464" lvl="2" indent="-283464">
              <a:buFont typeface="Arial" panose="020B0604020202020204" pitchFamily="34" charset="0"/>
              <a:buChar char="•"/>
            </a:pPr>
            <a:r>
              <a:rPr lang="en-US" sz="2600" dirty="0">
                <a:latin typeface="Franklin Gothic Medium" panose="020B0603020102020204" pitchFamily="34" charset="0"/>
                <a:cs typeface="Courier New" panose="02070309020205020404" pitchFamily="49" charset="0"/>
              </a:rPr>
              <a:t>What to do depends on </a:t>
            </a:r>
            <a:r>
              <a:rPr lang="en-US" sz="2600" dirty="0">
                <a:latin typeface="Cambria Math" panose="02040503050406030204" pitchFamily="18" charset="0"/>
                <a:ea typeface="Cambria Math" panose="02040503050406030204" pitchFamily="18" charset="0"/>
                <a:cs typeface="Courier New" panose="02070309020205020404" pitchFamily="49" charset="0"/>
              </a:rPr>
              <a:t>A[j]</a:t>
            </a:r>
          </a:p>
          <a:p>
            <a:pPr marL="800100" lvl="3" indent="-342900">
              <a:buFont typeface="System Font Regular"/>
              <a:buChar char="–"/>
            </a:pPr>
            <a:r>
              <a:rPr lang="en-US" sz="2200" dirty="0">
                <a:latin typeface="Franklin Gothic Medium" panose="020B0603020102020204" pitchFamily="34" charset="0"/>
                <a:cs typeface="Courier New" panose="02070309020205020404" pitchFamily="49" charset="0"/>
              </a:rPr>
              <a:t>could be </a:t>
            </a:r>
            <a:r>
              <a:rPr lang="en-US" sz="2200" dirty="0">
                <a:latin typeface="Cambria Math" panose="02040503050406030204" pitchFamily="18" charset="0"/>
                <a:ea typeface="Cambria Math" panose="02040503050406030204" pitchFamily="18" charset="0"/>
                <a:cs typeface="Courier New" panose="02070309020205020404" pitchFamily="49" charset="0"/>
              </a:rPr>
              <a:t>&lt; 0</a:t>
            </a:r>
            <a:r>
              <a:rPr lang="en-US" sz="2200" dirty="0">
                <a:latin typeface="Franklin Gothic Medium" panose="020B0603020102020204" pitchFamily="34" charset="0"/>
                <a:cs typeface="Courier New" panose="02070309020205020404" pitchFamily="49" charset="0"/>
              </a:rPr>
              <a:t>, </a:t>
            </a:r>
            <a:r>
              <a:rPr lang="en-US" sz="2200" dirty="0">
                <a:latin typeface="Cambria Math" panose="02040503050406030204" pitchFamily="18" charset="0"/>
                <a:ea typeface="Cambria Math" panose="02040503050406030204" pitchFamily="18" charset="0"/>
                <a:cs typeface="Courier New" panose="02070309020205020404" pitchFamily="49" charset="0"/>
              </a:rPr>
              <a:t>= 0</a:t>
            </a:r>
            <a:r>
              <a:rPr lang="en-US" sz="2200" dirty="0">
                <a:latin typeface="Franklin Gothic Medium" panose="020B0603020102020204" pitchFamily="34" charset="0"/>
                <a:cs typeface="Courier New" panose="02070309020205020404" pitchFamily="49" charset="0"/>
              </a:rPr>
              <a:t>, or </a:t>
            </a:r>
            <a:r>
              <a:rPr lang="en-US" sz="2200" dirty="0">
                <a:latin typeface="Cambria Math" panose="02040503050406030204" pitchFamily="18" charset="0"/>
                <a:ea typeface="Cambria Math" panose="02040503050406030204" pitchFamily="18" charset="0"/>
                <a:cs typeface="Courier New" panose="02070309020205020404" pitchFamily="49" charset="0"/>
              </a:rPr>
              <a:t>&gt; 0</a:t>
            </a:r>
          </a:p>
        </p:txBody>
      </p:sp>
      <p:grpSp>
        <p:nvGrpSpPr>
          <p:cNvPr id="4" name="Group 3" descr="A version of the weakened dutch flag invariant. We have:&#10;&#10;1. A[𝓁] &lt; 0 for any 0 ≤ 𝓁 &lt; i&#13;&#10;2. A[𝓁] = 0 for any i ≤ 𝓁 &lt; j&#13;&#10;3. (no constraints on A[𝓁] for j ≤ 𝓁 &lt; k) - the “unknown part”&#13;&#10;4. A[𝓁] &gt; 0 for any k ≤ 𝓁 &lt; n&#13;&#10;">
            <a:extLst>
              <a:ext uri="{FF2B5EF4-FFF2-40B4-BE49-F238E27FC236}">
                <a16:creationId xmlns:a16="http://schemas.microsoft.com/office/drawing/2014/main" id="{F08F5FAB-73B5-DCA9-857D-9BCE501D00C6}"/>
              </a:ext>
            </a:extLst>
          </p:cNvPr>
          <p:cNvGrpSpPr/>
          <p:nvPr/>
        </p:nvGrpSpPr>
        <p:grpSpPr>
          <a:xfrm>
            <a:off x="2031120" y="1475127"/>
            <a:ext cx="4873768" cy="925412"/>
            <a:chOff x="2031120" y="2135527"/>
            <a:chExt cx="4873768" cy="925412"/>
          </a:xfrm>
        </p:grpSpPr>
        <p:sp>
          <p:nvSpPr>
            <p:cNvPr id="5" name="Rectangle 4">
              <a:extLst>
                <a:ext uri="{FF2B5EF4-FFF2-40B4-BE49-F238E27FC236}">
                  <a16:creationId xmlns:a16="http://schemas.microsoft.com/office/drawing/2014/main" id="{ABC778BD-C6EE-8887-C3D1-E8ECF36B6EEB}"/>
                </a:ext>
              </a:extLst>
            </p:cNvPr>
            <p:cNvSpPr/>
            <p:nvPr/>
          </p:nvSpPr>
          <p:spPr>
            <a:xfrm>
              <a:off x="2031120" y="2135527"/>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6" name="Rectangle 5">
              <a:extLst>
                <a:ext uri="{FF2B5EF4-FFF2-40B4-BE49-F238E27FC236}">
                  <a16:creationId xmlns:a16="http://schemas.microsoft.com/office/drawing/2014/main" id="{9D2925D8-13E7-E3B6-2C5E-15F692B6C37D}"/>
                </a:ext>
              </a:extLst>
            </p:cNvPr>
            <p:cNvSpPr/>
            <p:nvPr/>
          </p:nvSpPr>
          <p:spPr>
            <a:xfrm>
              <a:off x="3008913" y="2135527"/>
              <a:ext cx="97779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7" name="Rectangle 6">
              <a:extLst>
                <a:ext uri="{FF2B5EF4-FFF2-40B4-BE49-F238E27FC236}">
                  <a16:creationId xmlns:a16="http://schemas.microsoft.com/office/drawing/2014/main" id="{34D7FEF3-AE67-8C2C-5622-B0129B3C8596}"/>
                </a:ext>
              </a:extLst>
            </p:cNvPr>
            <p:cNvSpPr/>
            <p:nvPr/>
          </p:nvSpPr>
          <p:spPr>
            <a:xfrm>
              <a:off x="5618284" y="2136986"/>
              <a:ext cx="989845"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8" name="TextBox 7">
              <a:extLst>
                <a:ext uri="{FF2B5EF4-FFF2-40B4-BE49-F238E27FC236}">
                  <a16:creationId xmlns:a16="http://schemas.microsoft.com/office/drawing/2014/main" id="{38AF661F-E03E-2AD0-FD50-789CB6428AA4}"/>
                </a:ext>
              </a:extLst>
            </p:cNvPr>
            <p:cNvSpPr txBox="1"/>
            <p:nvPr/>
          </p:nvSpPr>
          <p:spPr>
            <a:xfrm>
              <a:off x="2977049" y="2685155"/>
              <a:ext cx="248786" cy="369332"/>
            </a:xfrm>
            <a:prstGeom prst="rect">
              <a:avLst/>
            </a:prstGeom>
            <a:noFill/>
          </p:spPr>
          <p:txBody>
            <a:bodyPr wrap="none" rtlCol="0">
              <a:spAutoFit/>
            </a:bodyPr>
            <a:lstStyle/>
            <a:p>
              <a:r>
                <a:rPr lang="en-US" dirty="0" err="1">
                  <a:latin typeface="Cambria Math" panose="02040503050406030204" pitchFamily="18" charset="0"/>
                  <a:ea typeface="Cambria Math" panose="02040503050406030204" pitchFamily="18" charset="0"/>
                  <a:cs typeface="Franklin Gothic Medium"/>
                </a:rPr>
                <a:t>i</a:t>
              </a:r>
              <a:endParaRPr lang="en-US" dirty="0">
                <a:latin typeface="Cambria Math" panose="02040503050406030204" pitchFamily="18" charset="0"/>
                <a:ea typeface="Cambria Math" panose="02040503050406030204" pitchFamily="18" charset="0"/>
                <a:cs typeface="Franklin Gothic Medium"/>
              </a:endParaRPr>
            </a:p>
          </p:txBody>
        </p:sp>
        <p:sp>
          <p:nvSpPr>
            <p:cNvPr id="9" name="TextBox 8">
              <a:extLst>
                <a:ext uri="{FF2B5EF4-FFF2-40B4-BE49-F238E27FC236}">
                  <a16:creationId xmlns:a16="http://schemas.microsoft.com/office/drawing/2014/main" id="{0E63F461-8B4B-71D7-198B-30A4DF515C30}"/>
                </a:ext>
              </a:extLst>
            </p:cNvPr>
            <p:cNvSpPr txBox="1"/>
            <p:nvPr/>
          </p:nvSpPr>
          <p:spPr>
            <a:xfrm>
              <a:off x="5593112" y="2691607"/>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10" name="TextBox 9">
              <a:extLst>
                <a:ext uri="{FF2B5EF4-FFF2-40B4-BE49-F238E27FC236}">
                  <a16:creationId xmlns:a16="http://schemas.microsoft.com/office/drawing/2014/main" id="{10C4F6B4-1D5E-C643-42F3-F2843C219A05}"/>
                </a:ext>
              </a:extLst>
            </p:cNvPr>
            <p:cNvSpPr txBox="1"/>
            <p:nvPr/>
          </p:nvSpPr>
          <p:spPr>
            <a:xfrm>
              <a:off x="6591982" y="268515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20" name="TextBox 19">
              <a:extLst>
                <a:ext uri="{FF2B5EF4-FFF2-40B4-BE49-F238E27FC236}">
                  <a16:creationId xmlns:a16="http://schemas.microsoft.com/office/drawing/2014/main" id="{EFC69B9C-6174-4EF5-4668-A933F2EE8256}"/>
                </a:ext>
              </a:extLst>
            </p:cNvPr>
            <p:cNvSpPr txBox="1"/>
            <p:nvPr/>
          </p:nvSpPr>
          <p:spPr>
            <a:xfrm>
              <a:off x="2031120" y="268515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21" name="Rectangle 20">
              <a:extLst>
                <a:ext uri="{FF2B5EF4-FFF2-40B4-BE49-F238E27FC236}">
                  <a16:creationId xmlns:a16="http://schemas.microsoft.com/office/drawing/2014/main" id="{09DA9453-62C3-6B66-D506-56C9E28CFECC}"/>
                </a:ext>
              </a:extLst>
            </p:cNvPr>
            <p:cNvSpPr/>
            <p:nvPr/>
          </p:nvSpPr>
          <p:spPr>
            <a:xfrm>
              <a:off x="3986705" y="2135527"/>
              <a:ext cx="1631579"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22" name="TextBox 21">
              <a:extLst>
                <a:ext uri="{FF2B5EF4-FFF2-40B4-BE49-F238E27FC236}">
                  <a16:creationId xmlns:a16="http://schemas.microsoft.com/office/drawing/2014/main" id="{DA772E91-21F4-FC06-0B35-8DC8F8EBBE74}"/>
                </a:ext>
              </a:extLst>
            </p:cNvPr>
            <p:cNvSpPr txBox="1"/>
            <p:nvPr/>
          </p:nvSpPr>
          <p:spPr>
            <a:xfrm>
              <a:off x="3958048" y="2685155"/>
              <a:ext cx="2455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grpSp>
      <p:sp>
        <p:nvSpPr>
          <p:cNvPr id="23" name="Slide Number Placeholder 22">
            <a:extLst>
              <a:ext uri="{FF2B5EF4-FFF2-40B4-BE49-F238E27FC236}">
                <a16:creationId xmlns:a16="http://schemas.microsoft.com/office/drawing/2014/main" id="{66C97E25-E9B4-7C32-CF9C-D3923459EA3D}"/>
              </a:ext>
            </a:extLst>
          </p:cNvPr>
          <p:cNvSpPr>
            <a:spLocks noGrp="1"/>
          </p:cNvSpPr>
          <p:nvPr>
            <p:ph type="sldNum" sz="quarter" idx="4"/>
          </p:nvPr>
        </p:nvSpPr>
        <p:spPr/>
        <p:txBody>
          <a:bodyPr/>
          <a:lstStyle/>
          <a:p>
            <a:fld id="{60F4F636-6A27-E649-AEDF-9DE4D4E58670}" type="slidenum">
              <a:rPr lang="en-US" smtClean="0"/>
              <a:pPr/>
              <a:t>101</a:t>
            </a:fld>
            <a:endParaRPr lang="en-US" dirty="0"/>
          </a:p>
        </p:txBody>
      </p:sp>
    </p:spTree>
    <p:extLst>
      <p:ext uri="{BB962C8B-B14F-4D97-AF65-F5344CB8AC3E}">
        <p14:creationId xmlns:p14="http://schemas.microsoft.com/office/powerpoint/2010/main" val="220576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Sketching </a:t>
            </a:r>
            <a:r>
              <a:rPr lang="en-US" dirty="0" err="1">
                <a:latin typeface="Cambria Math" panose="02040503050406030204" pitchFamily="18" charset="0"/>
                <a:ea typeface="Cambria Math" panose="02040503050406030204" pitchFamily="18" charset="0"/>
              </a:rPr>
              <a:t>sortPosNeg</a:t>
            </a:r>
            <a:r>
              <a:rPr lang="en-US" dirty="0"/>
              <a:t>: Progress by Cases</a:t>
            </a:r>
          </a:p>
        </p:txBody>
      </p:sp>
      <p:grpSp>
        <p:nvGrpSpPr>
          <p:cNvPr id="5" name="Group 4" descr="In addition to the original invariant, we also now know that A[j] = 0. This “expands” the middle portion, where A[𝓁] = 0 for any i ≤ 𝓁 &lt; j, and thus to broaden the “=0 portion” we move j over by 1.">
            <a:extLst>
              <a:ext uri="{FF2B5EF4-FFF2-40B4-BE49-F238E27FC236}">
                <a16:creationId xmlns:a16="http://schemas.microsoft.com/office/drawing/2014/main" id="{2A7FA15F-CBC3-E8E4-9EBB-950034570204}"/>
              </a:ext>
            </a:extLst>
          </p:cNvPr>
          <p:cNvGrpSpPr/>
          <p:nvPr/>
        </p:nvGrpSpPr>
        <p:grpSpPr>
          <a:xfrm>
            <a:off x="984836" y="1601137"/>
            <a:ext cx="4873768" cy="925412"/>
            <a:chOff x="984836" y="1601137"/>
            <a:chExt cx="4873768" cy="925412"/>
          </a:xfrm>
        </p:grpSpPr>
        <p:sp>
          <p:nvSpPr>
            <p:cNvPr id="11" name="Rectangle 10">
              <a:extLst>
                <a:ext uri="{FF2B5EF4-FFF2-40B4-BE49-F238E27FC236}">
                  <a16:creationId xmlns:a16="http://schemas.microsoft.com/office/drawing/2014/main" id="{870474EA-3DAE-118F-5430-155BAF2D55BC}"/>
                </a:ext>
              </a:extLst>
            </p:cNvPr>
            <p:cNvSpPr/>
            <p:nvPr/>
          </p:nvSpPr>
          <p:spPr>
            <a:xfrm>
              <a:off x="984836" y="1601137"/>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12" name="Rectangle 11">
              <a:extLst>
                <a:ext uri="{FF2B5EF4-FFF2-40B4-BE49-F238E27FC236}">
                  <a16:creationId xmlns:a16="http://schemas.microsoft.com/office/drawing/2014/main" id="{27018BF3-932E-DFE4-56EE-632FAEF21448}"/>
                </a:ext>
              </a:extLst>
            </p:cNvPr>
            <p:cNvSpPr/>
            <p:nvPr/>
          </p:nvSpPr>
          <p:spPr>
            <a:xfrm>
              <a:off x="1962629" y="1601137"/>
              <a:ext cx="97779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13" name="Rectangle 12">
              <a:extLst>
                <a:ext uri="{FF2B5EF4-FFF2-40B4-BE49-F238E27FC236}">
                  <a16:creationId xmlns:a16="http://schemas.microsoft.com/office/drawing/2014/main" id="{A3CDECF6-67EA-831A-D279-AA9C9EF17DDD}"/>
                </a:ext>
              </a:extLst>
            </p:cNvPr>
            <p:cNvSpPr/>
            <p:nvPr/>
          </p:nvSpPr>
          <p:spPr>
            <a:xfrm>
              <a:off x="4572000" y="1602596"/>
              <a:ext cx="989845"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14" name="TextBox 13">
              <a:extLst>
                <a:ext uri="{FF2B5EF4-FFF2-40B4-BE49-F238E27FC236}">
                  <a16:creationId xmlns:a16="http://schemas.microsoft.com/office/drawing/2014/main" id="{68EF4C23-9C22-490F-E4D2-B193D12672E2}"/>
                </a:ext>
              </a:extLst>
            </p:cNvPr>
            <p:cNvSpPr txBox="1"/>
            <p:nvPr/>
          </p:nvSpPr>
          <p:spPr>
            <a:xfrm>
              <a:off x="1930765" y="2150765"/>
              <a:ext cx="248786" cy="369332"/>
            </a:xfrm>
            <a:prstGeom prst="rect">
              <a:avLst/>
            </a:prstGeom>
            <a:noFill/>
          </p:spPr>
          <p:txBody>
            <a:bodyPr wrap="none" rtlCol="0">
              <a:spAutoFit/>
            </a:bodyPr>
            <a:lstStyle/>
            <a:p>
              <a:r>
                <a:rPr lang="en-US" dirty="0" err="1">
                  <a:latin typeface="Cambria Math" panose="02040503050406030204" pitchFamily="18" charset="0"/>
                  <a:ea typeface="Cambria Math" panose="02040503050406030204" pitchFamily="18" charset="0"/>
                  <a:cs typeface="Franklin Gothic Medium"/>
                </a:rPr>
                <a:t>i</a:t>
              </a:r>
              <a:endParaRPr lang="en-US" dirty="0">
                <a:latin typeface="Cambria Math" panose="02040503050406030204" pitchFamily="18" charset="0"/>
                <a:ea typeface="Cambria Math" panose="02040503050406030204" pitchFamily="18" charset="0"/>
                <a:cs typeface="Franklin Gothic Medium"/>
              </a:endParaRPr>
            </a:p>
          </p:txBody>
        </p:sp>
        <p:sp>
          <p:nvSpPr>
            <p:cNvPr id="15" name="TextBox 14">
              <a:extLst>
                <a:ext uri="{FF2B5EF4-FFF2-40B4-BE49-F238E27FC236}">
                  <a16:creationId xmlns:a16="http://schemas.microsoft.com/office/drawing/2014/main" id="{2615BB49-F152-8DA5-4406-DAFFCBE17D4B}"/>
                </a:ext>
              </a:extLst>
            </p:cNvPr>
            <p:cNvSpPr txBox="1"/>
            <p:nvPr/>
          </p:nvSpPr>
          <p:spPr>
            <a:xfrm>
              <a:off x="4546828" y="2157217"/>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16" name="TextBox 15">
              <a:extLst>
                <a:ext uri="{FF2B5EF4-FFF2-40B4-BE49-F238E27FC236}">
                  <a16:creationId xmlns:a16="http://schemas.microsoft.com/office/drawing/2014/main" id="{C1FF8CCF-21D3-FDBE-F767-553A92D3F95E}"/>
                </a:ext>
              </a:extLst>
            </p:cNvPr>
            <p:cNvSpPr txBox="1"/>
            <p:nvPr/>
          </p:nvSpPr>
          <p:spPr>
            <a:xfrm>
              <a:off x="5545698" y="215076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17" name="TextBox 16">
              <a:extLst>
                <a:ext uri="{FF2B5EF4-FFF2-40B4-BE49-F238E27FC236}">
                  <a16:creationId xmlns:a16="http://schemas.microsoft.com/office/drawing/2014/main" id="{BF21C5C4-14F5-CCE1-8724-DF85F559C312}"/>
                </a:ext>
              </a:extLst>
            </p:cNvPr>
            <p:cNvSpPr txBox="1"/>
            <p:nvPr/>
          </p:nvSpPr>
          <p:spPr>
            <a:xfrm>
              <a:off x="984836" y="215076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18" name="Rectangle 17">
              <a:extLst>
                <a:ext uri="{FF2B5EF4-FFF2-40B4-BE49-F238E27FC236}">
                  <a16:creationId xmlns:a16="http://schemas.microsoft.com/office/drawing/2014/main" id="{F1AB0FFD-0C65-6248-C060-191AACDAF216}"/>
                </a:ext>
              </a:extLst>
            </p:cNvPr>
            <p:cNvSpPr/>
            <p:nvPr/>
          </p:nvSpPr>
          <p:spPr>
            <a:xfrm>
              <a:off x="3240532" y="1601137"/>
              <a:ext cx="1331468"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19" name="TextBox 18">
              <a:extLst>
                <a:ext uri="{FF2B5EF4-FFF2-40B4-BE49-F238E27FC236}">
                  <a16:creationId xmlns:a16="http://schemas.microsoft.com/office/drawing/2014/main" id="{AFEFA242-F4F6-9236-41AF-2F54D521365D}"/>
                </a:ext>
              </a:extLst>
            </p:cNvPr>
            <p:cNvSpPr txBox="1"/>
            <p:nvPr/>
          </p:nvSpPr>
          <p:spPr>
            <a:xfrm>
              <a:off x="2911764" y="2150765"/>
              <a:ext cx="2455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4" name="Rectangle 3">
              <a:extLst>
                <a:ext uri="{FF2B5EF4-FFF2-40B4-BE49-F238E27FC236}">
                  <a16:creationId xmlns:a16="http://schemas.microsoft.com/office/drawing/2014/main" id="{0D0F6E9E-21EA-2B35-182B-990AB23DAFE7}"/>
                </a:ext>
              </a:extLst>
            </p:cNvPr>
            <p:cNvSpPr/>
            <p:nvPr/>
          </p:nvSpPr>
          <p:spPr>
            <a:xfrm>
              <a:off x="2923817" y="1601137"/>
              <a:ext cx="316716"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grpSp>
        <p:nvGrpSpPr>
          <p:cNvPr id="6" name="Group 5" descr="In addition to the original invariant, we also now know that A[j] &lt; 0. This temporarily breaks our invariant, so we need to do something with A[j]…">
            <a:extLst>
              <a:ext uri="{FF2B5EF4-FFF2-40B4-BE49-F238E27FC236}">
                <a16:creationId xmlns:a16="http://schemas.microsoft.com/office/drawing/2014/main" id="{7D44830D-0870-8A90-0FA3-18DE4291072B}"/>
              </a:ext>
            </a:extLst>
          </p:cNvPr>
          <p:cNvGrpSpPr/>
          <p:nvPr/>
        </p:nvGrpSpPr>
        <p:grpSpPr>
          <a:xfrm>
            <a:off x="984836" y="3523911"/>
            <a:ext cx="4873768" cy="925412"/>
            <a:chOff x="984836" y="3523911"/>
            <a:chExt cx="4873768" cy="925412"/>
          </a:xfrm>
        </p:grpSpPr>
        <p:sp>
          <p:nvSpPr>
            <p:cNvPr id="7" name="Rectangle 6">
              <a:extLst>
                <a:ext uri="{FF2B5EF4-FFF2-40B4-BE49-F238E27FC236}">
                  <a16:creationId xmlns:a16="http://schemas.microsoft.com/office/drawing/2014/main" id="{6D77E66A-C31F-3AEB-EEF2-787870764E93}"/>
                </a:ext>
              </a:extLst>
            </p:cNvPr>
            <p:cNvSpPr/>
            <p:nvPr/>
          </p:nvSpPr>
          <p:spPr>
            <a:xfrm>
              <a:off x="984836" y="3523911"/>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8" name="Rectangle 7">
              <a:extLst>
                <a:ext uri="{FF2B5EF4-FFF2-40B4-BE49-F238E27FC236}">
                  <a16:creationId xmlns:a16="http://schemas.microsoft.com/office/drawing/2014/main" id="{528BA185-131B-1F87-C76D-192306EEDE50}"/>
                </a:ext>
              </a:extLst>
            </p:cNvPr>
            <p:cNvSpPr/>
            <p:nvPr/>
          </p:nvSpPr>
          <p:spPr>
            <a:xfrm>
              <a:off x="1962629" y="3523911"/>
              <a:ext cx="97779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9" name="Rectangle 8">
              <a:extLst>
                <a:ext uri="{FF2B5EF4-FFF2-40B4-BE49-F238E27FC236}">
                  <a16:creationId xmlns:a16="http://schemas.microsoft.com/office/drawing/2014/main" id="{BBF56EC5-B6C6-F3BD-497B-AD2A7A6FBDD3}"/>
                </a:ext>
              </a:extLst>
            </p:cNvPr>
            <p:cNvSpPr/>
            <p:nvPr/>
          </p:nvSpPr>
          <p:spPr>
            <a:xfrm>
              <a:off x="4572000" y="3525370"/>
              <a:ext cx="989845"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10" name="TextBox 9">
              <a:extLst>
                <a:ext uri="{FF2B5EF4-FFF2-40B4-BE49-F238E27FC236}">
                  <a16:creationId xmlns:a16="http://schemas.microsoft.com/office/drawing/2014/main" id="{366960A2-2505-4CD3-0402-E68DC10A91E2}"/>
                </a:ext>
              </a:extLst>
            </p:cNvPr>
            <p:cNvSpPr txBox="1"/>
            <p:nvPr/>
          </p:nvSpPr>
          <p:spPr>
            <a:xfrm>
              <a:off x="1930765" y="4073539"/>
              <a:ext cx="248786" cy="369332"/>
            </a:xfrm>
            <a:prstGeom prst="rect">
              <a:avLst/>
            </a:prstGeom>
            <a:noFill/>
          </p:spPr>
          <p:txBody>
            <a:bodyPr wrap="none" rtlCol="0">
              <a:spAutoFit/>
            </a:bodyPr>
            <a:lstStyle/>
            <a:p>
              <a:r>
                <a:rPr lang="en-US" dirty="0" err="1">
                  <a:latin typeface="Cambria Math" panose="02040503050406030204" pitchFamily="18" charset="0"/>
                  <a:ea typeface="Cambria Math" panose="02040503050406030204" pitchFamily="18" charset="0"/>
                  <a:cs typeface="Franklin Gothic Medium"/>
                </a:rPr>
                <a:t>i</a:t>
              </a:r>
              <a:endParaRPr lang="en-US" dirty="0">
                <a:latin typeface="Cambria Math" panose="02040503050406030204" pitchFamily="18" charset="0"/>
                <a:ea typeface="Cambria Math" panose="02040503050406030204" pitchFamily="18" charset="0"/>
                <a:cs typeface="Franklin Gothic Medium"/>
              </a:endParaRPr>
            </a:p>
          </p:txBody>
        </p:sp>
        <p:sp>
          <p:nvSpPr>
            <p:cNvPr id="20" name="TextBox 19">
              <a:extLst>
                <a:ext uri="{FF2B5EF4-FFF2-40B4-BE49-F238E27FC236}">
                  <a16:creationId xmlns:a16="http://schemas.microsoft.com/office/drawing/2014/main" id="{7648559D-D38C-9400-8FA4-2CFF3972AF2D}"/>
                </a:ext>
              </a:extLst>
            </p:cNvPr>
            <p:cNvSpPr txBox="1"/>
            <p:nvPr/>
          </p:nvSpPr>
          <p:spPr>
            <a:xfrm>
              <a:off x="4546828" y="4079991"/>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1" name="TextBox 20">
              <a:extLst>
                <a:ext uri="{FF2B5EF4-FFF2-40B4-BE49-F238E27FC236}">
                  <a16:creationId xmlns:a16="http://schemas.microsoft.com/office/drawing/2014/main" id="{23C08572-0A68-5D02-2AD9-7AAB050DEB70}"/>
                </a:ext>
              </a:extLst>
            </p:cNvPr>
            <p:cNvSpPr txBox="1"/>
            <p:nvPr/>
          </p:nvSpPr>
          <p:spPr>
            <a:xfrm>
              <a:off x="5545698" y="4073539"/>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22" name="TextBox 21">
              <a:extLst>
                <a:ext uri="{FF2B5EF4-FFF2-40B4-BE49-F238E27FC236}">
                  <a16:creationId xmlns:a16="http://schemas.microsoft.com/office/drawing/2014/main" id="{4E0EC4D6-1E35-DD11-0E64-1BADBD84CB4A}"/>
                </a:ext>
              </a:extLst>
            </p:cNvPr>
            <p:cNvSpPr txBox="1"/>
            <p:nvPr/>
          </p:nvSpPr>
          <p:spPr>
            <a:xfrm>
              <a:off x="984836" y="4073539"/>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23" name="Rectangle 22">
              <a:extLst>
                <a:ext uri="{FF2B5EF4-FFF2-40B4-BE49-F238E27FC236}">
                  <a16:creationId xmlns:a16="http://schemas.microsoft.com/office/drawing/2014/main" id="{AA4CF6C5-5F2C-0E71-9311-D5DFE699E5F7}"/>
                </a:ext>
              </a:extLst>
            </p:cNvPr>
            <p:cNvSpPr/>
            <p:nvPr/>
          </p:nvSpPr>
          <p:spPr>
            <a:xfrm>
              <a:off x="3240532" y="3523911"/>
              <a:ext cx="1331468"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24" name="TextBox 23">
              <a:extLst>
                <a:ext uri="{FF2B5EF4-FFF2-40B4-BE49-F238E27FC236}">
                  <a16:creationId xmlns:a16="http://schemas.microsoft.com/office/drawing/2014/main" id="{26186521-4808-2151-E32B-462B69C3B870}"/>
                </a:ext>
              </a:extLst>
            </p:cNvPr>
            <p:cNvSpPr txBox="1"/>
            <p:nvPr/>
          </p:nvSpPr>
          <p:spPr>
            <a:xfrm>
              <a:off x="2911764" y="4073539"/>
              <a:ext cx="2455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25" name="Rectangle 24">
              <a:extLst>
                <a:ext uri="{FF2B5EF4-FFF2-40B4-BE49-F238E27FC236}">
                  <a16:creationId xmlns:a16="http://schemas.microsoft.com/office/drawing/2014/main" id="{1832DEB5-9870-1D20-B3BE-DF423AD06B5B}"/>
                </a:ext>
              </a:extLst>
            </p:cNvPr>
            <p:cNvSpPr/>
            <p:nvPr/>
          </p:nvSpPr>
          <p:spPr>
            <a:xfrm>
              <a:off x="2943351" y="3523911"/>
              <a:ext cx="297181" cy="533400"/>
            </a:xfrm>
            <a:prstGeom prst="rect">
              <a:avLst/>
            </a:prstGeom>
            <a:solidFill>
              <a:srgbClr val="F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grpSp>
        <p:nvGrpSpPr>
          <p:cNvPr id="43" name="Group 42" descr="In addition to the original invariant, we also now know that A[j] &gt; 0. This temporarily breaks our invariant, so we need to do something with A[j]…">
            <a:extLst>
              <a:ext uri="{FF2B5EF4-FFF2-40B4-BE49-F238E27FC236}">
                <a16:creationId xmlns:a16="http://schemas.microsoft.com/office/drawing/2014/main" id="{EBFD6156-4E7C-FEB3-2FE8-DC5DFD163E77}"/>
              </a:ext>
            </a:extLst>
          </p:cNvPr>
          <p:cNvGrpSpPr/>
          <p:nvPr/>
        </p:nvGrpSpPr>
        <p:grpSpPr>
          <a:xfrm>
            <a:off x="996888" y="5446685"/>
            <a:ext cx="4873768" cy="925412"/>
            <a:chOff x="996888" y="5446685"/>
            <a:chExt cx="4873768" cy="925412"/>
          </a:xfrm>
        </p:grpSpPr>
        <p:sp>
          <p:nvSpPr>
            <p:cNvPr id="26" name="Rectangle 25">
              <a:extLst>
                <a:ext uri="{FF2B5EF4-FFF2-40B4-BE49-F238E27FC236}">
                  <a16:creationId xmlns:a16="http://schemas.microsoft.com/office/drawing/2014/main" id="{40C7A335-BDAE-FAD5-8ED1-EE88725954D1}"/>
                </a:ext>
              </a:extLst>
            </p:cNvPr>
            <p:cNvSpPr/>
            <p:nvPr/>
          </p:nvSpPr>
          <p:spPr>
            <a:xfrm>
              <a:off x="996888" y="5446685"/>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27" name="Rectangle 26">
              <a:extLst>
                <a:ext uri="{FF2B5EF4-FFF2-40B4-BE49-F238E27FC236}">
                  <a16:creationId xmlns:a16="http://schemas.microsoft.com/office/drawing/2014/main" id="{9B0617D6-CA9C-E03C-A1FE-2DF0D5D5ECEB}"/>
                </a:ext>
              </a:extLst>
            </p:cNvPr>
            <p:cNvSpPr/>
            <p:nvPr/>
          </p:nvSpPr>
          <p:spPr>
            <a:xfrm>
              <a:off x="1974681" y="5446685"/>
              <a:ext cx="97779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28" name="Rectangle 27">
              <a:extLst>
                <a:ext uri="{FF2B5EF4-FFF2-40B4-BE49-F238E27FC236}">
                  <a16:creationId xmlns:a16="http://schemas.microsoft.com/office/drawing/2014/main" id="{4FE5E0BB-B05D-C01D-00BD-7CFC0529D212}"/>
                </a:ext>
              </a:extLst>
            </p:cNvPr>
            <p:cNvSpPr/>
            <p:nvPr/>
          </p:nvSpPr>
          <p:spPr>
            <a:xfrm>
              <a:off x="4572000" y="5448144"/>
              <a:ext cx="1001897"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29" name="TextBox 28">
              <a:extLst>
                <a:ext uri="{FF2B5EF4-FFF2-40B4-BE49-F238E27FC236}">
                  <a16:creationId xmlns:a16="http://schemas.microsoft.com/office/drawing/2014/main" id="{1B53D6FB-4522-555A-5C3B-1B063BFAA0AD}"/>
                </a:ext>
              </a:extLst>
            </p:cNvPr>
            <p:cNvSpPr txBox="1"/>
            <p:nvPr/>
          </p:nvSpPr>
          <p:spPr>
            <a:xfrm>
              <a:off x="1942817" y="5996313"/>
              <a:ext cx="248786" cy="369332"/>
            </a:xfrm>
            <a:prstGeom prst="rect">
              <a:avLst/>
            </a:prstGeom>
            <a:noFill/>
          </p:spPr>
          <p:txBody>
            <a:bodyPr wrap="none" rtlCol="0">
              <a:spAutoFit/>
            </a:bodyPr>
            <a:lstStyle/>
            <a:p>
              <a:r>
                <a:rPr lang="en-US" dirty="0" err="1">
                  <a:latin typeface="Cambria Math" panose="02040503050406030204" pitchFamily="18" charset="0"/>
                  <a:ea typeface="Cambria Math" panose="02040503050406030204" pitchFamily="18" charset="0"/>
                  <a:cs typeface="Franklin Gothic Medium"/>
                </a:rPr>
                <a:t>i</a:t>
              </a:r>
              <a:endParaRPr lang="en-US" dirty="0">
                <a:latin typeface="Cambria Math" panose="02040503050406030204" pitchFamily="18" charset="0"/>
                <a:ea typeface="Cambria Math" panose="02040503050406030204" pitchFamily="18" charset="0"/>
                <a:cs typeface="Franklin Gothic Medium"/>
              </a:endParaRPr>
            </a:p>
          </p:txBody>
        </p:sp>
        <p:sp>
          <p:nvSpPr>
            <p:cNvPr id="30" name="TextBox 29">
              <a:extLst>
                <a:ext uri="{FF2B5EF4-FFF2-40B4-BE49-F238E27FC236}">
                  <a16:creationId xmlns:a16="http://schemas.microsoft.com/office/drawing/2014/main" id="{2F79E353-C521-C09C-EFFE-BAB4646B03B8}"/>
                </a:ext>
              </a:extLst>
            </p:cNvPr>
            <p:cNvSpPr txBox="1"/>
            <p:nvPr/>
          </p:nvSpPr>
          <p:spPr>
            <a:xfrm>
              <a:off x="4558880" y="6002765"/>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31" name="TextBox 30">
              <a:extLst>
                <a:ext uri="{FF2B5EF4-FFF2-40B4-BE49-F238E27FC236}">
                  <a16:creationId xmlns:a16="http://schemas.microsoft.com/office/drawing/2014/main" id="{1E1D6ADD-033F-8AAC-008A-BCFF09FA092F}"/>
                </a:ext>
              </a:extLst>
            </p:cNvPr>
            <p:cNvSpPr txBox="1"/>
            <p:nvPr/>
          </p:nvSpPr>
          <p:spPr>
            <a:xfrm>
              <a:off x="5557750" y="5996313"/>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32" name="TextBox 31">
              <a:extLst>
                <a:ext uri="{FF2B5EF4-FFF2-40B4-BE49-F238E27FC236}">
                  <a16:creationId xmlns:a16="http://schemas.microsoft.com/office/drawing/2014/main" id="{C3B98A73-4252-0A5A-5DB3-8ED94F502882}"/>
                </a:ext>
              </a:extLst>
            </p:cNvPr>
            <p:cNvSpPr txBox="1"/>
            <p:nvPr/>
          </p:nvSpPr>
          <p:spPr>
            <a:xfrm>
              <a:off x="996888" y="5996313"/>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33" name="Rectangle 32">
              <a:extLst>
                <a:ext uri="{FF2B5EF4-FFF2-40B4-BE49-F238E27FC236}">
                  <a16:creationId xmlns:a16="http://schemas.microsoft.com/office/drawing/2014/main" id="{DE0FBB45-7FA7-E5CD-507C-835B9ACE28C4}"/>
                </a:ext>
              </a:extLst>
            </p:cNvPr>
            <p:cNvSpPr/>
            <p:nvPr/>
          </p:nvSpPr>
          <p:spPr>
            <a:xfrm>
              <a:off x="3252584" y="5446685"/>
              <a:ext cx="1331468"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34" name="TextBox 33">
              <a:extLst>
                <a:ext uri="{FF2B5EF4-FFF2-40B4-BE49-F238E27FC236}">
                  <a16:creationId xmlns:a16="http://schemas.microsoft.com/office/drawing/2014/main" id="{899C9A29-F5CE-65C6-A1AD-07D315570D37}"/>
                </a:ext>
              </a:extLst>
            </p:cNvPr>
            <p:cNvSpPr txBox="1"/>
            <p:nvPr/>
          </p:nvSpPr>
          <p:spPr>
            <a:xfrm>
              <a:off x="2923816" y="5996313"/>
              <a:ext cx="2455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35" name="Rectangle 34">
              <a:extLst>
                <a:ext uri="{FF2B5EF4-FFF2-40B4-BE49-F238E27FC236}">
                  <a16:creationId xmlns:a16="http://schemas.microsoft.com/office/drawing/2014/main" id="{56B44B12-250E-3D11-7121-460992BD60D3}"/>
                </a:ext>
              </a:extLst>
            </p:cNvPr>
            <p:cNvSpPr/>
            <p:nvPr/>
          </p:nvSpPr>
          <p:spPr>
            <a:xfrm>
              <a:off x="2955403" y="5446685"/>
              <a:ext cx="297181"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sp>
        <p:nvSpPr>
          <p:cNvPr id="36" name="TextBox 35">
            <a:extLst>
              <a:ext uri="{FF2B5EF4-FFF2-40B4-BE49-F238E27FC236}">
                <a16:creationId xmlns:a16="http://schemas.microsoft.com/office/drawing/2014/main" id="{6402FD34-C8CD-A1F0-3F46-17391BE25AB7}"/>
              </a:ext>
            </a:extLst>
          </p:cNvPr>
          <p:cNvSpPr txBox="1"/>
          <p:nvPr/>
        </p:nvSpPr>
        <p:spPr>
          <a:xfrm>
            <a:off x="6524840" y="1672390"/>
            <a:ext cx="1983955" cy="369332"/>
          </a:xfrm>
          <a:prstGeom prst="rect">
            <a:avLst/>
          </a:prstGeom>
          <a:noFill/>
        </p:spPr>
        <p:txBody>
          <a:bodyPr wrap="square" rtlCol="0">
            <a:spAutoFit/>
          </a:bodyPr>
          <a:lstStyle/>
          <a:p>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Set </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j = j</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0</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+ 1</a:t>
            </a:r>
          </a:p>
        </p:txBody>
      </p:sp>
      <p:sp>
        <p:nvSpPr>
          <p:cNvPr id="37" name="TextBox 36">
            <a:extLst>
              <a:ext uri="{FF2B5EF4-FFF2-40B4-BE49-F238E27FC236}">
                <a16:creationId xmlns:a16="http://schemas.microsoft.com/office/drawing/2014/main" id="{D4796EF8-EF11-966A-45B8-7A79B733EDCC}"/>
              </a:ext>
            </a:extLst>
          </p:cNvPr>
          <p:cNvSpPr txBox="1"/>
          <p:nvPr/>
        </p:nvSpPr>
        <p:spPr>
          <a:xfrm>
            <a:off x="6520247" y="3515212"/>
            <a:ext cx="2245668" cy="923330"/>
          </a:xfrm>
          <a:prstGeom prst="rect">
            <a:avLst/>
          </a:prstGeom>
          <a:noFill/>
        </p:spPr>
        <p:txBody>
          <a:bodyPr wrap="square" rtlCol="0">
            <a:spAutoFit/>
          </a:bodyPr>
          <a:lstStyle/>
          <a:p>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Swap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a:t>
            </a:r>
            <a:r>
              <a:rPr lang="en-US"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i</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 and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A[j]</a:t>
            </a:r>
          </a:p>
          <a:p>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Set 	</a:t>
            </a:r>
            <a:r>
              <a:rPr lang="en-US"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i</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i</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0</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+ 1</a:t>
            </a:r>
            <a:endParaRPr lang="en-US"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endParaRPr>
          </a:p>
          <a:p>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and 	</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j = j</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0</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+ 1</a:t>
            </a:r>
          </a:p>
        </p:txBody>
      </p:sp>
      <p:sp>
        <p:nvSpPr>
          <p:cNvPr id="38" name="TextBox 37">
            <a:extLst>
              <a:ext uri="{FF2B5EF4-FFF2-40B4-BE49-F238E27FC236}">
                <a16:creationId xmlns:a16="http://schemas.microsoft.com/office/drawing/2014/main" id="{90734BC7-BDF6-302F-DF4C-CFD67A2AAD2C}"/>
              </a:ext>
            </a:extLst>
          </p:cNvPr>
          <p:cNvSpPr txBox="1"/>
          <p:nvPr/>
        </p:nvSpPr>
        <p:spPr>
          <a:xfrm>
            <a:off x="6520247" y="5431534"/>
            <a:ext cx="2445748" cy="646331"/>
          </a:xfrm>
          <a:prstGeom prst="rect">
            <a:avLst/>
          </a:prstGeom>
          <a:noFill/>
        </p:spPr>
        <p:txBody>
          <a:bodyPr wrap="square" rtlCol="0">
            <a:spAutoFit/>
          </a:bodyPr>
          <a:lstStyle/>
          <a:p>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Swap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A[j]</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 and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A[k–1]</a:t>
            </a:r>
          </a:p>
          <a:p>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Set 	</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k = k</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0</a:t>
            </a:r>
            <a:r>
              <a:rPr lang="en-US"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1</a:t>
            </a:r>
          </a:p>
        </p:txBody>
      </p:sp>
      <p:grpSp>
        <p:nvGrpSpPr>
          <p:cNvPr id="40" name="Group 39" descr="One “smart” way to handle this is to swap A[i] and A[j] - since we don’t care about exact sort order, this is fine! Then, we *also* need to increment both i and j, to accompany the new elements we’ve added.">
            <a:extLst>
              <a:ext uri="{FF2B5EF4-FFF2-40B4-BE49-F238E27FC236}">
                <a16:creationId xmlns:a16="http://schemas.microsoft.com/office/drawing/2014/main" id="{56711976-7356-4AE5-4BA2-085949340FF3}"/>
              </a:ext>
            </a:extLst>
          </p:cNvPr>
          <p:cNvGrpSpPr/>
          <p:nvPr/>
        </p:nvGrpSpPr>
        <p:grpSpPr>
          <a:xfrm>
            <a:off x="2078180" y="3158836"/>
            <a:ext cx="1029683" cy="293914"/>
            <a:chOff x="2078180" y="3158836"/>
            <a:chExt cx="1029683" cy="293914"/>
          </a:xfrm>
        </p:grpSpPr>
        <p:cxnSp>
          <p:nvCxnSpPr>
            <p:cNvPr id="39" name="Straight Arrow Connector 38">
              <a:extLst>
                <a:ext uri="{FF2B5EF4-FFF2-40B4-BE49-F238E27FC236}">
                  <a16:creationId xmlns:a16="http://schemas.microsoft.com/office/drawing/2014/main" id="{F34937B0-44F1-BE25-2B76-52197FD8D008}"/>
                </a:ext>
              </a:extLst>
            </p:cNvPr>
            <p:cNvCxnSpPr>
              <a:cxnSpLocks/>
            </p:cNvCxnSpPr>
            <p:nvPr/>
          </p:nvCxnSpPr>
          <p:spPr>
            <a:xfrm>
              <a:off x="2078180" y="3158836"/>
              <a:ext cx="0" cy="29391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E8D1F09F-5F0B-49CE-0DFE-47D897CAC9FC}"/>
                </a:ext>
              </a:extLst>
            </p:cNvPr>
            <p:cNvCxnSpPr>
              <a:cxnSpLocks/>
            </p:cNvCxnSpPr>
            <p:nvPr/>
          </p:nvCxnSpPr>
          <p:spPr>
            <a:xfrm>
              <a:off x="3107863" y="3158836"/>
              <a:ext cx="0" cy="29391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14DFDAAF-3F5C-3CB9-13A1-33614A207129}"/>
                </a:ext>
              </a:extLst>
            </p:cNvPr>
            <p:cNvCxnSpPr>
              <a:cxnSpLocks/>
            </p:cNvCxnSpPr>
            <p:nvPr/>
          </p:nvCxnSpPr>
          <p:spPr>
            <a:xfrm flipH="1">
              <a:off x="2078180" y="3158836"/>
              <a:ext cx="1029683"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grpSp>
        <p:nvGrpSpPr>
          <p:cNvPr id="44" name="Group 43" descr="One “smart” way to handle this is to swap A[i] and A[k - 1] - since we don’t care about exact sort order, this is fine! Note that in this case, we need to do k - 1 (as k - 1 is the first unknown element). Then, we *don’t* increment j, since we examine the now-swapped new item. But, we do decrement k, as we’ve “added” one more item that is &gt; 0.">
            <a:extLst>
              <a:ext uri="{FF2B5EF4-FFF2-40B4-BE49-F238E27FC236}">
                <a16:creationId xmlns:a16="http://schemas.microsoft.com/office/drawing/2014/main" id="{EC15F024-BB23-3B68-1477-4AB2B23BD594}"/>
              </a:ext>
            </a:extLst>
          </p:cNvPr>
          <p:cNvGrpSpPr/>
          <p:nvPr/>
        </p:nvGrpSpPr>
        <p:grpSpPr>
          <a:xfrm>
            <a:off x="3107863" y="5045034"/>
            <a:ext cx="1345382" cy="293914"/>
            <a:chOff x="3107863" y="5045034"/>
            <a:chExt cx="1345382" cy="293914"/>
          </a:xfrm>
        </p:grpSpPr>
        <p:cxnSp>
          <p:nvCxnSpPr>
            <p:cNvPr id="45" name="Straight Arrow Connector 44">
              <a:extLst>
                <a:ext uri="{FF2B5EF4-FFF2-40B4-BE49-F238E27FC236}">
                  <a16:creationId xmlns:a16="http://schemas.microsoft.com/office/drawing/2014/main" id="{37267E0F-9701-0504-3087-794587ADA100}"/>
                </a:ext>
              </a:extLst>
            </p:cNvPr>
            <p:cNvCxnSpPr>
              <a:cxnSpLocks/>
            </p:cNvCxnSpPr>
            <p:nvPr/>
          </p:nvCxnSpPr>
          <p:spPr>
            <a:xfrm>
              <a:off x="4453245" y="5045034"/>
              <a:ext cx="0" cy="282039"/>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71FA667C-E24B-5600-D074-7611591A0A97}"/>
                </a:ext>
              </a:extLst>
            </p:cNvPr>
            <p:cNvCxnSpPr>
              <a:cxnSpLocks/>
            </p:cNvCxnSpPr>
            <p:nvPr/>
          </p:nvCxnSpPr>
          <p:spPr>
            <a:xfrm>
              <a:off x="3107863" y="5045034"/>
              <a:ext cx="0" cy="293914"/>
            </a:xfrm>
            <a:prstGeom prst="straightConnector1">
              <a:avLst/>
            </a:prstGeom>
            <a:ln>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D0C7C784-7922-CA63-BE7F-CF33A2626BDA}"/>
                </a:ext>
              </a:extLst>
            </p:cNvPr>
            <p:cNvCxnSpPr>
              <a:cxnSpLocks/>
            </p:cNvCxnSpPr>
            <p:nvPr/>
          </p:nvCxnSpPr>
          <p:spPr>
            <a:xfrm>
              <a:off x="3107863" y="5045034"/>
              <a:ext cx="1345382" cy="0"/>
            </a:xfrm>
            <a:prstGeom prst="straightConnector1">
              <a:avLst/>
            </a:prstGeom>
            <a:ln>
              <a:solidFill>
                <a:schemeClr val="accent3">
                  <a:lumMod val="75000"/>
                </a:schemeClr>
              </a:solidFill>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id="{ACBEE2FA-BF23-3984-92ED-F8C2A6265B7E}"/>
              </a:ext>
            </a:extLst>
          </p:cNvPr>
          <p:cNvSpPr>
            <a:spLocks noGrp="1"/>
          </p:cNvSpPr>
          <p:nvPr>
            <p:ph type="sldNum" sz="quarter" idx="4"/>
          </p:nvPr>
        </p:nvSpPr>
        <p:spPr/>
        <p:txBody>
          <a:bodyPr/>
          <a:lstStyle/>
          <a:p>
            <a:fld id="{60F4F636-6A27-E649-AEDF-9DE4D4E58670}" type="slidenum">
              <a:rPr lang="en-US" smtClean="0"/>
              <a:pPr/>
              <a:t>102</a:t>
            </a:fld>
            <a:endParaRPr lang="en-US" dirty="0"/>
          </a:p>
        </p:txBody>
      </p:sp>
    </p:spTree>
    <p:extLst>
      <p:ext uri="{BB962C8B-B14F-4D97-AF65-F5344CB8AC3E}">
        <p14:creationId xmlns:p14="http://schemas.microsoft.com/office/powerpoint/2010/main" val="192626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Full </a:t>
            </a:r>
            <a:r>
              <a:rPr lang="en-US" dirty="0" err="1">
                <a:latin typeface="Cambria Math" panose="02040503050406030204" pitchFamily="18" charset="0"/>
                <a:ea typeface="Cambria Math" panose="02040503050406030204" pitchFamily="18" charset="0"/>
              </a:rPr>
              <a:t>sortPosNeg</a:t>
            </a:r>
            <a:r>
              <a:rPr lang="en-US" dirty="0"/>
              <a:t> Implementation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A[𝓁] &lt; 0 for any 0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𝓁 </a:t>
            </a:r>
            <a:r>
              <a:rPr lang="en-US" sz="1800" dirty="0">
                <a:solidFill>
                  <a:srgbClr val="7030A0"/>
                </a:solidFill>
                <a:latin typeface="Cambria Math" panose="02040503050406030204" pitchFamily="18" charset="0"/>
                <a:ea typeface="Cambria Math" panose="02040503050406030204" pitchFamily="18" charset="0"/>
              </a:rPr>
              <a:t>&lt; </a:t>
            </a:r>
            <a:r>
              <a:rPr lang="en-US" sz="1800" dirty="0" err="1">
                <a:solidFill>
                  <a:srgbClr val="7030A0"/>
                </a:solidFill>
                <a:latin typeface="Cambria Math" panose="02040503050406030204" pitchFamily="18" charset="0"/>
                <a:ea typeface="Cambria Math" panose="02040503050406030204" pitchFamily="18"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A[𝓁] = 0 for any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𝓁 </a:t>
            </a:r>
            <a:r>
              <a:rPr lang="en-US" sz="1800" dirty="0">
                <a:solidFill>
                  <a:srgbClr val="7030A0"/>
                </a:solidFill>
                <a:latin typeface="Cambria Math" panose="02040503050406030204" pitchFamily="18" charset="0"/>
                <a:ea typeface="Cambria Math" panose="02040503050406030204" pitchFamily="18" charset="0"/>
              </a:rPr>
              <a:t>&lt; j</a:t>
            </a:r>
            <a:br>
              <a:rPr lang="en-US" sz="1800" dirty="0">
                <a:solidFill>
                  <a:srgbClr val="7030A0"/>
                </a:solidFill>
                <a:latin typeface="Cambria Math" panose="02040503050406030204" pitchFamily="18" charset="0"/>
                <a:ea typeface="Cambria Math" panose="02040503050406030204" pitchFamily="18" charset="0"/>
              </a:rPr>
            </a:b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A[𝓁] &gt; 0 for any k </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𝓁 </a:t>
            </a:r>
            <a:r>
              <a:rPr lang="en-US" sz="1800" dirty="0">
                <a:solidFill>
                  <a:srgbClr val="7030A0"/>
                </a:solidFill>
                <a:latin typeface="Cambria Math" panose="02040503050406030204" pitchFamily="18" charset="0"/>
                <a:ea typeface="Cambria Math" panose="02040503050406030204" pitchFamily="18" charset="0"/>
              </a:rPr>
              <a:t>&lt; 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and 0 </a:t>
            </a:r>
            <a:r>
              <a:rPr lang="en-US" sz="1800" dirty="0">
                <a:solidFill>
                  <a:srgbClr val="7030A0"/>
                </a:solidFill>
                <a:latin typeface="Cambria Math" panose="02040503050406030204" pitchFamily="18" charset="0"/>
                <a:ea typeface="Cambria Math" panose="02040503050406030204" pitchFamily="18" charset="0"/>
              </a:rPr>
              <a:t>≤ </a:t>
            </a:r>
            <a:r>
              <a:rPr lang="en-US" sz="1800" dirty="0" err="1">
                <a:solidFill>
                  <a:srgbClr val="7030A0"/>
                </a:solidFill>
                <a:latin typeface="Cambria Math" panose="02040503050406030204" pitchFamily="18" charset="0"/>
                <a:ea typeface="Cambria Math" panose="02040503050406030204" pitchFamily="18" charset="0"/>
              </a:rPr>
              <a:t>i</a:t>
            </a:r>
            <a:r>
              <a:rPr lang="en-US" sz="1800" dirty="0">
                <a:solidFill>
                  <a:srgbClr val="7030A0"/>
                </a:solidFill>
                <a:latin typeface="Cambria Math" panose="02040503050406030204" pitchFamily="18" charset="0"/>
                <a:ea typeface="Cambria Math" panose="02040503050406030204" pitchFamily="18" charset="0"/>
              </a:rPr>
              <a:t> ≤ j ≤ k ≤ 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k)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(A[j] === 0) {</a:t>
            </a:r>
          </a:p>
          <a:p>
            <a:pPr lvl="2"/>
            <a:r>
              <a:rPr lang="en-US" sz="1800" dirty="0">
                <a:latin typeface="Courier New" panose="02070309020205020404" pitchFamily="49" charset="0"/>
                <a:cs typeface="Courier New" panose="02070309020205020404" pitchFamily="49" charset="0"/>
              </a:rPr>
              <a:t>    j = j + 1;</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 if</a:t>
            </a:r>
            <a:r>
              <a:rPr lang="en-US" sz="1800" dirty="0">
                <a:latin typeface="Courier New" panose="02070309020205020404" pitchFamily="49" charset="0"/>
                <a:cs typeface="Courier New" panose="02070309020205020404" pitchFamily="49" charset="0"/>
              </a:rPr>
              <a:t> (A[j] &lt; 0) {</a:t>
            </a:r>
          </a:p>
          <a:p>
            <a:pPr lvl="2"/>
            <a:r>
              <a:rPr lang="en-US" sz="1800" dirty="0">
                <a:latin typeface="Courier New" panose="02070309020205020404" pitchFamily="49" charset="0"/>
                <a:cs typeface="Courier New" panose="02070309020205020404" pitchFamily="49" charset="0"/>
              </a:rPr>
              <a:t>    swap(A, </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 j);</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 + 1;</a:t>
            </a:r>
          </a:p>
          <a:p>
            <a:pPr lvl="2"/>
            <a:r>
              <a:rPr lang="en-US" sz="1800" dirty="0">
                <a:latin typeface="Courier New" panose="02070309020205020404" pitchFamily="49" charset="0"/>
                <a:cs typeface="Courier New" panose="02070309020205020404" pitchFamily="49" charset="0"/>
              </a:rPr>
              <a:t>    j = j + 1;</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swap(A, j, k-1);</a:t>
            </a:r>
          </a:p>
          <a:p>
            <a:pPr lvl="2"/>
            <a:r>
              <a:rPr lang="en-US" sz="1800" dirty="0">
                <a:latin typeface="Courier New" panose="02070309020205020404" pitchFamily="49" charset="0"/>
                <a:cs typeface="Courier New" panose="02070309020205020404" pitchFamily="49" charset="0"/>
              </a:rPr>
              <a:t>    k = k – 1;</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endParaRPr lang="en-US" sz="2600" dirty="0"/>
          </a:p>
        </p:txBody>
      </p:sp>
      <p:sp>
        <p:nvSpPr>
          <p:cNvPr id="4" name="Slide Number Placeholder 3">
            <a:extLst>
              <a:ext uri="{FF2B5EF4-FFF2-40B4-BE49-F238E27FC236}">
                <a16:creationId xmlns:a16="http://schemas.microsoft.com/office/drawing/2014/main" id="{7EDA52DE-8FB9-7C72-C194-B2CD9944E029}"/>
              </a:ext>
            </a:extLst>
          </p:cNvPr>
          <p:cNvSpPr>
            <a:spLocks noGrp="1"/>
          </p:cNvSpPr>
          <p:nvPr>
            <p:ph type="sldNum" sz="quarter" idx="4"/>
          </p:nvPr>
        </p:nvSpPr>
        <p:spPr/>
        <p:txBody>
          <a:bodyPr/>
          <a:lstStyle/>
          <a:p>
            <a:fld id="{60F4F636-6A27-E649-AEDF-9DE4D4E58670}" type="slidenum">
              <a:rPr lang="en-US" smtClean="0"/>
              <a:pPr/>
              <a:t>103</a:t>
            </a:fld>
            <a:endParaRPr lang="en-US" dirty="0"/>
          </a:p>
        </p:txBody>
      </p:sp>
    </p:spTree>
    <p:extLst>
      <p:ext uri="{BB962C8B-B14F-4D97-AF65-F5344CB8AC3E}">
        <p14:creationId xmlns:p14="http://schemas.microsoft.com/office/powerpoint/2010/main" val="12911366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51E74-815E-A3BB-3B0B-161C90B3CF18}"/>
              </a:ext>
            </a:extLst>
          </p:cNvPr>
          <p:cNvSpPr>
            <a:spLocks noGrp="1"/>
          </p:cNvSpPr>
          <p:nvPr>
            <p:ph type="title"/>
          </p:nvPr>
        </p:nvSpPr>
        <p:spPr/>
        <p:txBody>
          <a:bodyPr/>
          <a:lstStyle/>
          <a:p>
            <a:r>
              <a:rPr lang="en-US" dirty="0"/>
              <a:t>Sorted Matrix Search</a:t>
            </a:r>
          </a:p>
        </p:txBody>
      </p:sp>
      <p:sp>
        <p:nvSpPr>
          <p:cNvPr id="3" name="Content Placeholder 2">
            <a:extLst>
              <a:ext uri="{FF2B5EF4-FFF2-40B4-BE49-F238E27FC236}">
                <a16:creationId xmlns:a16="http://schemas.microsoft.com/office/drawing/2014/main" id="{74439D53-C2D4-89A6-7341-FA7D12D9764C}"/>
              </a:ext>
            </a:extLst>
          </p:cNvPr>
          <p:cNvSpPr>
            <a:spLocks noGrp="1"/>
          </p:cNvSpPr>
          <p:nvPr>
            <p:ph idx="1"/>
          </p:nvPr>
        </p:nvSpPr>
        <p:spPr>
          <a:xfrm>
            <a:off x="457200" y="1244160"/>
            <a:ext cx="8229600" cy="1697265"/>
          </a:xfrm>
        </p:spPr>
        <p:txBody>
          <a:bodyPr/>
          <a:lstStyle/>
          <a:p>
            <a:pPr marL="0" indent="0">
              <a:buNone/>
            </a:pPr>
            <a:r>
              <a:rPr lang="is-IS" sz="2800" dirty="0">
                <a:latin typeface="Franklin Gothic Medium" panose="020B0603020102020204" pitchFamily="34" charset="0"/>
                <a:ea typeface="Courier New" charset="0"/>
                <a:cs typeface="Courier New" charset="0"/>
              </a:rPr>
              <a:t>Given a sorted matrix </a:t>
            </a:r>
            <a:r>
              <a:rPr lang="is-IS" sz="2800" dirty="0">
                <a:latin typeface="Cambria Math" panose="02040503050406030204" pitchFamily="18" charset="0"/>
                <a:ea typeface="Cambria Math" panose="02040503050406030204" pitchFamily="18" charset="0"/>
                <a:cs typeface="Courier New" charset="0"/>
              </a:rPr>
              <a:t>M</a:t>
            </a:r>
            <a:r>
              <a:rPr lang="is-IS" sz="2800" dirty="0">
                <a:latin typeface="Franklin Gothic Medium" panose="020B0603020102020204" pitchFamily="34" charset="0"/>
                <a:ea typeface="Courier New" charset="0"/>
                <a:cs typeface="Courier New" charset="0"/>
              </a:rPr>
              <a:t>, with </a:t>
            </a:r>
            <a:r>
              <a:rPr lang="is-IS" sz="2800" dirty="0">
                <a:latin typeface="Cambria Math" panose="02040503050406030204" pitchFamily="18" charset="0"/>
                <a:ea typeface="Cambria Math" panose="02040503050406030204" pitchFamily="18" charset="0"/>
                <a:cs typeface="Courier New" charset="0"/>
              </a:rPr>
              <a:t>m </a:t>
            </a:r>
            <a:r>
              <a:rPr lang="is-IS" sz="2800" dirty="0">
                <a:latin typeface="Franklin Gothic Medium" panose="020B0603020102020204" pitchFamily="34" charset="0"/>
                <a:ea typeface="Courier New" charset="0"/>
                <a:cs typeface="Courier New" charset="0"/>
              </a:rPr>
              <a:t>rows and </a:t>
            </a:r>
            <a:r>
              <a:rPr lang="is-IS" sz="2800" dirty="0">
                <a:latin typeface="Cambria Math" panose="02040503050406030204" pitchFamily="18" charset="0"/>
                <a:ea typeface="Cambria Math" panose="02040503050406030204" pitchFamily="18" charset="0"/>
                <a:cs typeface="Courier New" charset="0"/>
              </a:rPr>
              <a:t>n</a:t>
            </a:r>
            <a:r>
              <a:rPr lang="is-IS" sz="2800" dirty="0">
                <a:latin typeface="Franklin Gothic Medium" panose="020B0603020102020204" pitchFamily="34" charset="0"/>
                <a:ea typeface="Courier New" charset="0"/>
                <a:cs typeface="Courier New" charset="0"/>
              </a:rPr>
              <a:t> cols,</a:t>
            </a:r>
            <a:br>
              <a:rPr lang="is-IS" sz="2800" dirty="0">
                <a:latin typeface="Franklin Gothic Medium" panose="020B0603020102020204" pitchFamily="34" charset="0"/>
                <a:ea typeface="Courier New" charset="0"/>
                <a:cs typeface="Courier New" charset="0"/>
              </a:rPr>
            </a:br>
            <a:r>
              <a:rPr lang="is-IS" sz="2800" dirty="0">
                <a:latin typeface="Franklin Gothic Medium" panose="020B0603020102020204" pitchFamily="34" charset="0"/>
                <a:ea typeface="Courier New" charset="0"/>
                <a:cs typeface="Courier New" charset="0"/>
              </a:rPr>
              <a:t>where every row and every column is sorted,</a:t>
            </a:r>
            <a:br>
              <a:rPr lang="is-IS" sz="2800" dirty="0">
                <a:latin typeface="Franklin Gothic Medium" panose="020B0603020102020204" pitchFamily="34" charset="0"/>
                <a:ea typeface="Courier New" charset="0"/>
                <a:cs typeface="Courier New" charset="0"/>
              </a:rPr>
            </a:br>
            <a:r>
              <a:rPr lang="is-IS" sz="2800" dirty="0">
                <a:latin typeface="Franklin Gothic Medium" panose="020B0603020102020204" pitchFamily="34" charset="0"/>
                <a:ea typeface="Courier New" charset="0"/>
                <a:cs typeface="Courier New" charset="0"/>
              </a:rPr>
              <a:t>find out whether a given number </a:t>
            </a:r>
            <a:r>
              <a:rPr lang="is-IS" sz="2800" dirty="0">
                <a:latin typeface="Cambria Math" panose="02040503050406030204" pitchFamily="18" charset="0"/>
                <a:ea typeface="Cambria Math" panose="02040503050406030204" pitchFamily="18" charset="0"/>
                <a:cs typeface="Courier New" charset="0"/>
              </a:rPr>
              <a:t>x</a:t>
            </a:r>
            <a:r>
              <a:rPr lang="is-IS" sz="2800" dirty="0">
                <a:latin typeface="Franklin Gothic Medium" panose="020B0603020102020204" pitchFamily="34" charset="0"/>
                <a:ea typeface="Courier New" charset="0"/>
                <a:cs typeface="Courier New" charset="0"/>
              </a:rPr>
              <a:t> is in the matrix</a:t>
            </a:r>
            <a:endParaRPr lang="en-US" sz="2800" dirty="0">
              <a:latin typeface="Franklin Gothic Medium" panose="020B0603020102020204" pitchFamily="34" charset="0"/>
            </a:endParaRPr>
          </a:p>
        </p:txBody>
      </p:sp>
      <p:grpSp>
        <p:nvGrpSpPr>
          <p:cNvPr id="4" name="Group 3"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4580AC12-F4D3-6E45-9227-35A672A87522}"/>
              </a:ext>
            </a:extLst>
          </p:cNvPr>
          <p:cNvGrpSpPr/>
          <p:nvPr/>
        </p:nvGrpSpPr>
        <p:grpSpPr>
          <a:xfrm>
            <a:off x="2452867" y="3177603"/>
            <a:ext cx="2286000" cy="1885475"/>
            <a:chOff x="2452867" y="3177603"/>
            <a:chExt cx="2286000" cy="1885475"/>
          </a:xfrm>
        </p:grpSpPr>
        <p:sp>
          <p:nvSpPr>
            <p:cNvPr id="35" name="Rectangle 34">
              <a:extLst>
                <a:ext uri="{FF2B5EF4-FFF2-40B4-BE49-F238E27FC236}">
                  <a16:creationId xmlns:a16="http://schemas.microsoft.com/office/drawing/2014/main" id="{DD4E3FCA-6602-DC43-928D-B3192B48FCF0}"/>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D560FA-AB37-5B34-368C-93063F2B56BE}"/>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6F321E5-A59C-3F1F-3F82-4A2EA4871AAA}"/>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FA5075D-7862-968F-8D0C-90FB893D959D}"/>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2E86698-3DD6-FD4E-6E09-61FCCC2F1846}"/>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4DD4076-A670-4944-D14F-FF21E0B915E8}"/>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550A983-116D-2CE0-CD4B-F7B8ECFC6A0B}"/>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DBAB20B-694D-89F9-8C3E-C6CC48B290C8}"/>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C7A083F-1848-D763-B0EC-C62FC2206897}"/>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8D9DB97-C89A-F9D8-54D1-B8D4F53AB2F9}"/>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375BE63-E1D6-25CE-02DA-CF24856ACCD6}"/>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5BF7AE6-ED43-8B6E-48D1-35E59C748F3E}"/>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4FCADEA-FBC3-46BE-D291-C9A5F9D7A396}"/>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7D7887A-5B3F-3E15-1074-7B52EF87D244}"/>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A021499-3B05-46E6-39D9-64D4CCA6C278}"/>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4936209-3AE8-049A-ABF2-99F0A7A253CD}"/>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30417DC-9B13-E83E-0451-D225584C338C}"/>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99019B4-1EB5-8C54-D386-CFF178D5A901}"/>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715FB7B-FC3C-0821-2753-EA29CB405BA6}"/>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CDB4596-2A71-F0BB-B889-5033DE5E0DF9}"/>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213A124-CCDC-AD84-BDD1-C66A71528957}"/>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7F240B4-8E42-1193-9AAE-4A9DC9F0A9C3}"/>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2DE5503-8916-C439-5014-315121656F4B}"/>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736AF3B-10E5-E31F-758B-81721C882E2D}"/>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EE25AB1-DDDB-DDF3-7339-F2738C4A1EF7}"/>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35850A1-03BC-F631-A5CD-0D5A09597FAC}"/>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2C563B4-4353-CF44-993C-FB59216C68F1}"/>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1718A0C-B07D-EB6D-2FDA-B0599A3174FA}"/>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2BB2051-C6F6-0D83-AA08-38CEFD500F1B}"/>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DFE9201-AE96-B3B3-6959-A0B3F36DB31F}"/>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5D5441CA-9B38-1758-6077-EAB3C0587083}"/>
              </a:ext>
            </a:extLst>
          </p:cNvPr>
          <p:cNvSpPr txBox="1"/>
          <p:nvPr/>
        </p:nvSpPr>
        <p:spPr>
          <a:xfrm>
            <a:off x="4949428" y="3916483"/>
            <a:ext cx="3769878" cy="461665"/>
          </a:xfrm>
          <a:prstGeom prst="rect">
            <a:avLst/>
          </a:prstGeom>
          <a:noFill/>
        </p:spPr>
        <p:txBody>
          <a:bodyPr wrap="none" rtlCol="0">
            <a:spAutoFit/>
          </a:bodyPr>
          <a:lstStyle/>
          <a:p>
            <a:r>
              <a:rPr lang="is-IS" sz="2400" dirty="0">
                <a:latin typeface="Franklin Gothic Medium" panose="020B0603020102020204" pitchFamily="34" charset="0"/>
                <a:ea typeface="Courier New" charset="0"/>
                <a:cs typeface="Courier New" charset="0"/>
              </a:rPr>
              <a:t>(darker color means larger)</a:t>
            </a:r>
          </a:p>
        </p:txBody>
      </p:sp>
      <p:sp>
        <p:nvSpPr>
          <p:cNvPr id="5" name="Slide Number Placeholder 4">
            <a:extLst>
              <a:ext uri="{FF2B5EF4-FFF2-40B4-BE49-F238E27FC236}">
                <a16:creationId xmlns:a16="http://schemas.microsoft.com/office/drawing/2014/main" id="{A3418368-FE1E-1655-DF59-BF2F921E2A21}"/>
              </a:ext>
            </a:extLst>
          </p:cNvPr>
          <p:cNvSpPr>
            <a:spLocks noGrp="1"/>
          </p:cNvSpPr>
          <p:nvPr>
            <p:ph type="sldNum" sz="quarter" idx="4"/>
          </p:nvPr>
        </p:nvSpPr>
        <p:spPr/>
        <p:txBody>
          <a:bodyPr/>
          <a:lstStyle/>
          <a:p>
            <a:fld id="{60F4F636-6A27-E649-AEDF-9DE4D4E58670}" type="slidenum">
              <a:rPr lang="en-US" smtClean="0"/>
              <a:pPr/>
              <a:t>104</a:t>
            </a:fld>
            <a:endParaRPr lang="en-US" dirty="0"/>
          </a:p>
        </p:txBody>
      </p:sp>
    </p:spTree>
    <p:extLst>
      <p:ext uri="{BB962C8B-B14F-4D97-AF65-F5344CB8AC3E}">
        <p14:creationId xmlns:p14="http://schemas.microsoft.com/office/powerpoint/2010/main" val="349636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30683-CD3A-D960-D203-4932A9E9E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23394-F343-19CC-0D1C-40EF80E04B01}"/>
              </a:ext>
            </a:extLst>
          </p:cNvPr>
          <p:cNvSpPr>
            <a:spLocks noGrp="1"/>
          </p:cNvSpPr>
          <p:nvPr>
            <p:ph type="title"/>
          </p:nvPr>
        </p:nvSpPr>
        <p:spPr/>
        <p:txBody>
          <a:bodyPr/>
          <a:lstStyle/>
          <a:p>
            <a:r>
              <a:rPr lang="en-US" dirty="0"/>
              <a:t>Sorted Matrix Search: Solution Idea</a:t>
            </a:r>
          </a:p>
        </p:txBody>
      </p:sp>
      <p:sp>
        <p:nvSpPr>
          <p:cNvPr id="3" name="Content Placeholder 2">
            <a:extLst>
              <a:ext uri="{FF2B5EF4-FFF2-40B4-BE49-F238E27FC236}">
                <a16:creationId xmlns:a16="http://schemas.microsoft.com/office/drawing/2014/main" id="{478623B6-9B59-EDA7-3666-91916891DD85}"/>
              </a:ext>
            </a:extLst>
          </p:cNvPr>
          <p:cNvSpPr>
            <a:spLocks noGrp="1"/>
          </p:cNvSpPr>
          <p:nvPr>
            <p:ph idx="1"/>
          </p:nvPr>
        </p:nvSpPr>
        <p:spPr/>
        <p:txBody>
          <a:bodyPr/>
          <a:lstStyle/>
          <a:p>
            <a:pPr marL="0" indent="0">
              <a:buNone/>
            </a:pPr>
            <a:r>
              <a:rPr lang="is-IS" sz="2800" dirty="0">
                <a:latin typeface="Franklin Gothic Medium" panose="020B0603020102020204" pitchFamily="34" charset="0"/>
                <a:ea typeface="Courier New" charset="0"/>
                <a:cs typeface="Courier New" charset="0"/>
              </a:rPr>
              <a:t>Given a sorted matrix </a:t>
            </a:r>
            <a:r>
              <a:rPr lang="is-IS" sz="2800" dirty="0">
                <a:latin typeface="Cambria Math" panose="02040503050406030204" pitchFamily="18" charset="0"/>
                <a:ea typeface="Cambria Math" panose="02040503050406030204" pitchFamily="18" charset="0"/>
                <a:cs typeface="Courier New" charset="0"/>
              </a:rPr>
              <a:t>M</a:t>
            </a:r>
            <a:r>
              <a:rPr lang="is-IS" sz="2800" dirty="0">
                <a:latin typeface="Franklin Gothic Medium" panose="020B0603020102020204" pitchFamily="34" charset="0"/>
                <a:ea typeface="Courier New" charset="0"/>
                <a:cs typeface="Courier New" charset="0"/>
              </a:rPr>
              <a:t>, with </a:t>
            </a:r>
            <a:r>
              <a:rPr lang="is-IS" sz="2800" dirty="0">
                <a:latin typeface="Cambria Math" panose="02040503050406030204" pitchFamily="18" charset="0"/>
                <a:ea typeface="Cambria Math" panose="02040503050406030204" pitchFamily="18" charset="0"/>
                <a:cs typeface="Courier New" charset="0"/>
              </a:rPr>
              <a:t>m </a:t>
            </a:r>
            <a:r>
              <a:rPr lang="is-IS" sz="2800" dirty="0">
                <a:latin typeface="Franklin Gothic Medium" panose="020B0603020102020204" pitchFamily="34" charset="0"/>
                <a:ea typeface="Courier New" charset="0"/>
                <a:cs typeface="Courier New" charset="0"/>
              </a:rPr>
              <a:t>rows and </a:t>
            </a:r>
            <a:r>
              <a:rPr lang="is-IS" sz="2800" dirty="0">
                <a:latin typeface="Cambria Math" panose="02040503050406030204" pitchFamily="18" charset="0"/>
                <a:ea typeface="Cambria Math" panose="02040503050406030204" pitchFamily="18" charset="0"/>
                <a:cs typeface="Courier New" charset="0"/>
              </a:rPr>
              <a:t>n</a:t>
            </a:r>
            <a:r>
              <a:rPr lang="is-IS" sz="2800" dirty="0">
                <a:latin typeface="Franklin Gothic Medium" panose="020B0603020102020204" pitchFamily="34" charset="0"/>
                <a:ea typeface="Courier New" charset="0"/>
                <a:cs typeface="Courier New" charset="0"/>
              </a:rPr>
              <a:t> cols,</a:t>
            </a:r>
            <a:br>
              <a:rPr lang="is-IS" sz="2800" dirty="0">
                <a:latin typeface="Franklin Gothic Medium" panose="020B0603020102020204" pitchFamily="34" charset="0"/>
                <a:ea typeface="Courier New" charset="0"/>
                <a:cs typeface="Courier New" charset="0"/>
              </a:rPr>
            </a:br>
            <a:r>
              <a:rPr lang="is-IS" sz="2800" dirty="0">
                <a:latin typeface="Franklin Gothic Medium" panose="020B0603020102020204" pitchFamily="34" charset="0"/>
                <a:ea typeface="Courier New" charset="0"/>
                <a:cs typeface="Courier New" charset="0"/>
              </a:rPr>
              <a:t>where every row and every column is sorted,</a:t>
            </a:r>
            <a:br>
              <a:rPr lang="is-IS" sz="2800" dirty="0">
                <a:latin typeface="Franklin Gothic Medium" panose="020B0603020102020204" pitchFamily="34" charset="0"/>
                <a:ea typeface="Courier New" charset="0"/>
                <a:cs typeface="Courier New" charset="0"/>
              </a:rPr>
            </a:br>
            <a:r>
              <a:rPr lang="is-IS" sz="2800" dirty="0">
                <a:latin typeface="Franklin Gothic Medium" panose="020B0603020102020204" pitchFamily="34" charset="0"/>
                <a:ea typeface="Courier New" charset="0"/>
                <a:cs typeface="Courier New" charset="0"/>
              </a:rPr>
              <a:t>find out whether a given number </a:t>
            </a:r>
            <a:r>
              <a:rPr lang="is-IS" sz="2800" dirty="0">
                <a:latin typeface="Cambria Math" panose="02040503050406030204" pitchFamily="18" charset="0"/>
                <a:ea typeface="Cambria Math" panose="02040503050406030204" pitchFamily="18" charset="0"/>
                <a:cs typeface="Courier New" charset="0"/>
              </a:rPr>
              <a:t>x</a:t>
            </a:r>
            <a:r>
              <a:rPr lang="is-IS" sz="2800" dirty="0">
                <a:latin typeface="Franklin Gothic Medium" panose="020B0603020102020204" pitchFamily="34" charset="0"/>
                <a:ea typeface="Courier New" charset="0"/>
                <a:cs typeface="Courier New" charset="0"/>
              </a:rPr>
              <a:t> is in the matrix</a:t>
            </a:r>
          </a:p>
          <a:p>
            <a:pPr marL="0" indent="0">
              <a:buNone/>
            </a:pPr>
            <a:endParaRPr lang="is-IS" sz="2600" dirty="0">
              <a:latin typeface="Franklin Gothic Medium" panose="020B0603020102020204" pitchFamily="34" charset="0"/>
              <a:cs typeface="Courier New" charset="0"/>
            </a:endParaRPr>
          </a:p>
          <a:p>
            <a:pPr marL="0" indent="0">
              <a:buNone/>
            </a:pPr>
            <a:endParaRPr lang="is-IS" sz="2600" dirty="0">
              <a:latin typeface="Franklin Gothic Medium" panose="020B0603020102020204" pitchFamily="34" charset="0"/>
              <a:cs typeface="Courier New" charset="0"/>
            </a:endParaRPr>
          </a:p>
          <a:p>
            <a:pPr marL="0" indent="0">
              <a:buNone/>
            </a:pPr>
            <a:endParaRPr lang="is-IS" sz="2600" dirty="0">
              <a:latin typeface="Franklin Gothic Medium" panose="020B0603020102020204" pitchFamily="34" charset="0"/>
              <a:cs typeface="Courier New" charset="0"/>
            </a:endParaRPr>
          </a:p>
          <a:p>
            <a:pPr marL="0" indent="0">
              <a:buNone/>
            </a:pPr>
            <a:endParaRPr lang="is-IS" sz="2600" dirty="0">
              <a:latin typeface="Franklin Gothic Medium" panose="020B0603020102020204" pitchFamily="34" charset="0"/>
              <a:cs typeface="Courier New" charset="0"/>
            </a:endParaRPr>
          </a:p>
          <a:p>
            <a:pPr marL="0" indent="0">
              <a:buNone/>
            </a:pPr>
            <a:endParaRPr lang="is-IS" sz="2600" dirty="0">
              <a:latin typeface="Franklin Gothic Medium" panose="020B0603020102020204" pitchFamily="34" charset="0"/>
              <a:cs typeface="Courier New" charset="0"/>
            </a:endParaRPr>
          </a:p>
          <a:p>
            <a:pPr marL="0" indent="0">
              <a:buNone/>
            </a:pPr>
            <a:endParaRPr lang="is-IS" sz="2600" dirty="0">
              <a:latin typeface="Franklin Gothic Medium" panose="020B0603020102020204" pitchFamily="34" charset="0"/>
              <a:cs typeface="Courier New" charset="0"/>
            </a:endParaRPr>
          </a:p>
          <a:p>
            <a:pPr marL="0" indent="0">
              <a:buNone/>
            </a:pPr>
            <a:r>
              <a:rPr lang="is-IS" sz="2800" dirty="0">
                <a:solidFill>
                  <a:srgbClr val="0070C0"/>
                </a:solidFill>
                <a:latin typeface="Franklin Gothic Medium" panose="020B0603020102020204" pitchFamily="34" charset="0"/>
                <a:cs typeface="Courier New" charset="0"/>
              </a:rPr>
              <a:t>Idea</a:t>
            </a:r>
            <a:r>
              <a:rPr lang="is-IS" sz="2800" dirty="0">
                <a:latin typeface="Franklin Gothic Medium" panose="020B0603020102020204" pitchFamily="34" charset="0"/>
                <a:cs typeface="Courier New" charset="0"/>
              </a:rPr>
              <a:t>:</a:t>
            </a:r>
            <a:r>
              <a:rPr lang="is-IS" sz="2400" dirty="0">
                <a:latin typeface="Franklin Gothic Medium" panose="020B0603020102020204" pitchFamily="34" charset="0"/>
                <a:cs typeface="Courier New" charset="0"/>
              </a:rPr>
              <a:t>	</a:t>
            </a:r>
            <a:r>
              <a:rPr lang="is-IS" sz="2400" dirty="0">
                <a:latin typeface="+mn-lt"/>
                <a:ea typeface="Courier New" charset="0"/>
                <a:cs typeface="Courier New" charset="0"/>
              </a:rPr>
              <a:t>Trace the contour between the numbers </a:t>
            </a:r>
            <a:r>
              <a:rPr lang="en-US" sz="2400" dirty="0"/>
              <a:t>≤</a:t>
            </a:r>
            <a:r>
              <a:rPr lang="is-IS" sz="2400" dirty="0">
                <a:latin typeface="+mn-lt"/>
                <a:ea typeface="Courier New" charset="0"/>
                <a:cs typeface="Courier New" charset="0"/>
              </a:rPr>
              <a:t> x and &gt; x</a:t>
            </a:r>
            <a:br>
              <a:rPr lang="is-IS" sz="2400" dirty="0">
                <a:latin typeface="+mn-lt"/>
                <a:ea typeface="Courier New" charset="0"/>
                <a:cs typeface="Courier New" charset="0"/>
              </a:rPr>
            </a:br>
            <a:r>
              <a:rPr lang="is-IS" sz="2400" dirty="0">
                <a:latin typeface="+mn-lt"/>
                <a:ea typeface="Courier New" charset="0"/>
                <a:cs typeface="Courier New" charset="0"/>
              </a:rPr>
              <a:t>		in each row to see if x appears.</a:t>
            </a:r>
          </a:p>
        </p:txBody>
      </p:sp>
      <p:grpSp>
        <p:nvGrpSpPr>
          <p:cNvPr id="75" name="Group 74" descr="We can draw a dividing contour or line “through” the 2D array, where everything to the left of the line is &lt; x, while everything to the right is &gt;= x. This generalizes our binary search idea to two dimensions.&#10;&#10;(note that the contour is not necessarily a straight line)">
            <a:extLst>
              <a:ext uri="{FF2B5EF4-FFF2-40B4-BE49-F238E27FC236}">
                <a16:creationId xmlns:a16="http://schemas.microsoft.com/office/drawing/2014/main" id="{0F8A07A3-F237-0F73-90BD-DD7F6FA4BA24}"/>
              </a:ext>
            </a:extLst>
          </p:cNvPr>
          <p:cNvGrpSpPr/>
          <p:nvPr/>
        </p:nvGrpSpPr>
        <p:grpSpPr>
          <a:xfrm>
            <a:off x="2452867" y="2832391"/>
            <a:ext cx="2286000" cy="2230687"/>
            <a:chOff x="2452867" y="2832391"/>
            <a:chExt cx="2286000" cy="2230687"/>
          </a:xfrm>
        </p:grpSpPr>
        <p:grpSp>
          <p:nvGrpSpPr>
            <p:cNvPr id="44" name="Group 43"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A3633B4B-AACD-F985-11EC-CCEB3F6F423B}"/>
                </a:ext>
              </a:extLst>
            </p:cNvPr>
            <p:cNvGrpSpPr/>
            <p:nvPr/>
          </p:nvGrpSpPr>
          <p:grpSpPr>
            <a:xfrm>
              <a:off x="2452867" y="3177603"/>
              <a:ext cx="2286000" cy="1885475"/>
              <a:chOff x="2452867" y="3177603"/>
              <a:chExt cx="2286000" cy="1885475"/>
            </a:xfrm>
          </p:grpSpPr>
          <p:sp>
            <p:nvSpPr>
              <p:cNvPr id="45" name="Rectangle 44">
                <a:extLst>
                  <a:ext uri="{FF2B5EF4-FFF2-40B4-BE49-F238E27FC236}">
                    <a16:creationId xmlns:a16="http://schemas.microsoft.com/office/drawing/2014/main" id="{B056D30F-D60E-E71F-48AA-77F0024DF2B3}"/>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03B02D3-61F6-22EE-835F-308301F9ADCA}"/>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CA6234F-4DEA-159E-8A2F-FCD1546925DE}"/>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79FFE88-1CA1-F0A2-7F37-2005D7270DB4}"/>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480A3DC-4F40-F791-8EF7-CBB20C90767D}"/>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042FBF-5F02-1AF3-243E-4316B4987EA3}"/>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48B06BF-DA5C-ACBE-FF63-F57C05568C08}"/>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81143A4-04F7-C2F2-FC1B-96F27CBE2D20}"/>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A9A16A5-B3E9-19E6-DE96-81905EBE6AE7}"/>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7882698-21DE-ADC1-64D4-60DED34F2718}"/>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65D5ED4-348E-08E8-A858-F6D7FC8983DF}"/>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6A6D1B7-8CDB-5804-6BBC-28125ABBDC59}"/>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C285018-243D-0CCF-8AD1-1ACBD4FDD4F8}"/>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A39C23B-1E8A-1096-927F-BDBB61679EEE}"/>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5CF402D-C6F4-5249-B35B-BB7FEDDD52A5}"/>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1613935-1719-F812-978E-25C41AA32E4B}"/>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4021A45-A831-8A22-00B1-CFF93BCE776C}"/>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7310771-4838-7503-C12D-0B0331FF739B}"/>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D7B6BBD-2341-4197-78D3-B3391B633933}"/>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F539794-8897-04C4-6119-C6A2AC0BDAFD}"/>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B137C66-5A0B-09AD-2922-01C5F6CF643F}"/>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B6B75BC-AC15-F65C-D3F0-3A906D4FBFBC}"/>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3F7DB7A-4E87-E77C-28B6-9D26E19A60CF}"/>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AA7BD1B-5B87-EC6C-E6D3-684536131CEC}"/>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248D7FE-AE61-E532-C8BF-391DCA49985C}"/>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990881E6-A167-55F1-E256-452A822A7974}"/>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49C87E2-244A-2879-B85E-CDD6C6215C52}"/>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05879CC-7585-8185-5414-8A86F37C5C9C}"/>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FC1AC76-6909-CD25-B6F6-8044A1080D7D}"/>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7DBE9E5-5892-805B-1CAF-5AB83E8D6F42}"/>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981B088C-07ED-08B4-C681-0602139DF9E8}"/>
                </a:ext>
              </a:extLst>
            </p:cNvPr>
            <p:cNvGrpSpPr/>
            <p:nvPr/>
          </p:nvGrpSpPr>
          <p:grpSpPr>
            <a:xfrm>
              <a:off x="2452867" y="2832391"/>
              <a:ext cx="2285998" cy="1848405"/>
              <a:chOff x="2452867" y="2832391"/>
              <a:chExt cx="2285998" cy="1848405"/>
            </a:xfrm>
          </p:grpSpPr>
          <p:grpSp>
            <p:nvGrpSpPr>
              <p:cNvPr id="34" name="Group 33">
                <a:extLst>
                  <a:ext uri="{FF2B5EF4-FFF2-40B4-BE49-F238E27FC236}">
                    <a16:creationId xmlns:a16="http://schemas.microsoft.com/office/drawing/2014/main" id="{49176BCD-F293-BA71-ACCC-C00DEE1F8115}"/>
                  </a:ext>
                </a:extLst>
              </p:cNvPr>
              <p:cNvGrpSpPr/>
              <p:nvPr/>
            </p:nvGrpSpPr>
            <p:grpSpPr>
              <a:xfrm>
                <a:off x="2452867" y="3178251"/>
                <a:ext cx="1524001" cy="1502545"/>
                <a:chOff x="2452867" y="3178251"/>
                <a:chExt cx="1524001" cy="1502545"/>
              </a:xfrm>
            </p:grpSpPr>
            <p:cxnSp>
              <p:nvCxnSpPr>
                <p:cNvPr id="35" name="Straight Connector 34">
                  <a:extLst>
                    <a:ext uri="{FF2B5EF4-FFF2-40B4-BE49-F238E27FC236}">
                      <a16:creationId xmlns:a16="http://schemas.microsoft.com/office/drawing/2014/main" id="{EAFA95EA-D526-3B1D-5290-4D1D3C537420}"/>
                    </a:ext>
                  </a:extLst>
                </p:cNvPr>
                <p:cNvCxnSpPr/>
                <p:nvPr/>
              </p:nvCxnSpPr>
              <p:spPr>
                <a:xfrm>
                  <a:off x="3976868" y="3178251"/>
                  <a:ext cx="0" cy="7460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6EB35ED-5AAE-98E9-C6A5-8863A8E89981}"/>
                    </a:ext>
                  </a:extLst>
                </p:cNvPr>
                <p:cNvCxnSpPr/>
                <p:nvPr/>
              </p:nvCxnSpPr>
              <p:spPr>
                <a:xfrm>
                  <a:off x="3595868" y="3924345"/>
                  <a:ext cx="0" cy="37304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33C24DA-A678-C6D8-EA2A-7B28FEA9F9F0}"/>
                    </a:ext>
                  </a:extLst>
                </p:cNvPr>
                <p:cNvCxnSpPr/>
                <p:nvPr/>
              </p:nvCxnSpPr>
              <p:spPr>
                <a:xfrm>
                  <a:off x="3214868" y="4297392"/>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CB9D09B-35B8-E7F7-5503-46F26FF15B29}"/>
                    </a:ext>
                  </a:extLst>
                </p:cNvPr>
                <p:cNvCxnSpPr/>
                <p:nvPr/>
              </p:nvCxnSpPr>
              <p:spPr>
                <a:xfrm>
                  <a:off x="3595868" y="3924345"/>
                  <a:ext cx="381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BF7765D-C9D3-BAD6-B502-99EBF9683DE5}"/>
                    </a:ext>
                  </a:extLst>
                </p:cNvPr>
                <p:cNvCxnSpPr/>
                <p:nvPr/>
              </p:nvCxnSpPr>
              <p:spPr>
                <a:xfrm flipV="1">
                  <a:off x="3214867" y="4297393"/>
                  <a:ext cx="381001" cy="24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0A19133-58DF-B126-C4A9-A32CDAC410DD}"/>
                    </a:ext>
                  </a:extLst>
                </p:cNvPr>
                <p:cNvCxnSpPr/>
                <p:nvPr/>
              </p:nvCxnSpPr>
              <p:spPr>
                <a:xfrm>
                  <a:off x="2452867" y="4680796"/>
                  <a:ext cx="762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B83018AF-7671-C9FD-7B64-5809C4ECE376}"/>
                  </a:ext>
                </a:extLst>
              </p:cNvPr>
              <p:cNvSpPr txBox="1"/>
              <p:nvPr/>
            </p:nvSpPr>
            <p:spPr>
              <a:xfrm>
                <a:off x="3201530" y="2842896"/>
                <a:ext cx="678391"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__ &lt; x</a:t>
                </a:r>
              </a:p>
            </p:txBody>
          </p:sp>
          <p:sp>
            <p:nvSpPr>
              <p:cNvPr id="42" name="TextBox 41">
                <a:extLst>
                  <a:ext uri="{FF2B5EF4-FFF2-40B4-BE49-F238E27FC236}">
                    <a16:creationId xmlns:a16="http://schemas.microsoft.com/office/drawing/2014/main" id="{526F34E2-B631-E421-6CD1-7220C2EE1850}"/>
                  </a:ext>
                </a:extLst>
              </p:cNvPr>
              <p:cNvSpPr txBox="1"/>
              <p:nvPr/>
            </p:nvSpPr>
            <p:spPr>
              <a:xfrm>
                <a:off x="4060474" y="2832391"/>
                <a:ext cx="678391"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x ≤ __</a:t>
                </a:r>
              </a:p>
            </p:txBody>
          </p:sp>
        </p:grpSp>
      </p:grpSp>
      <p:sp>
        <p:nvSpPr>
          <p:cNvPr id="4" name="Slide Number Placeholder 3">
            <a:extLst>
              <a:ext uri="{FF2B5EF4-FFF2-40B4-BE49-F238E27FC236}">
                <a16:creationId xmlns:a16="http://schemas.microsoft.com/office/drawing/2014/main" id="{3FF13359-C576-A3E7-50FF-03156B6B895E}"/>
              </a:ext>
            </a:extLst>
          </p:cNvPr>
          <p:cNvSpPr>
            <a:spLocks noGrp="1"/>
          </p:cNvSpPr>
          <p:nvPr>
            <p:ph type="sldNum" sz="quarter" idx="4"/>
          </p:nvPr>
        </p:nvSpPr>
        <p:spPr/>
        <p:txBody>
          <a:bodyPr/>
          <a:lstStyle/>
          <a:p>
            <a:fld id="{60F4F636-6A27-E649-AEDF-9DE4D4E58670}" type="slidenum">
              <a:rPr lang="en-US" smtClean="0"/>
              <a:pPr/>
              <a:t>105</a:t>
            </a:fld>
            <a:endParaRPr lang="en-US" dirty="0"/>
          </a:p>
        </p:txBody>
      </p:sp>
    </p:spTree>
    <p:extLst>
      <p:ext uri="{BB962C8B-B14F-4D97-AF65-F5344CB8AC3E}">
        <p14:creationId xmlns:p14="http://schemas.microsoft.com/office/powerpoint/2010/main" val="32302346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C3534-3F66-8527-8842-0C71A5FC1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614203-AD5C-405E-8BC4-86C974071DE6}"/>
              </a:ext>
            </a:extLst>
          </p:cNvPr>
          <p:cNvSpPr>
            <a:spLocks noGrp="1"/>
          </p:cNvSpPr>
          <p:nvPr>
            <p:ph type="title"/>
          </p:nvPr>
        </p:nvSpPr>
        <p:spPr/>
        <p:txBody>
          <a:bodyPr/>
          <a:lstStyle/>
          <a:p>
            <a:r>
              <a:rPr lang="en-US" dirty="0"/>
              <a:t>Sorted Matrix Search: Idea as Invariant</a:t>
            </a:r>
          </a:p>
        </p:txBody>
      </p:sp>
      <p:sp>
        <p:nvSpPr>
          <p:cNvPr id="3" name="Content Placeholder 2">
            <a:extLst>
              <a:ext uri="{FF2B5EF4-FFF2-40B4-BE49-F238E27FC236}">
                <a16:creationId xmlns:a16="http://schemas.microsoft.com/office/drawing/2014/main" id="{3E9D9E75-8396-2B94-AC60-1F7C69801921}"/>
              </a:ext>
            </a:extLst>
          </p:cNvPr>
          <p:cNvSpPr>
            <a:spLocks noGrp="1"/>
          </p:cNvSpPr>
          <p:nvPr>
            <p:ph idx="1"/>
          </p:nvPr>
        </p:nvSpPr>
        <p:spPr/>
        <p:txBody>
          <a:bodyPr/>
          <a:lstStyle/>
          <a:p>
            <a:pPr marL="0" indent="0">
              <a:buNone/>
            </a:pPr>
            <a:r>
              <a:rPr lang="is-IS" sz="2800" dirty="0">
                <a:latin typeface="Franklin Gothic Medium" panose="020B0603020102020204" pitchFamily="34" charset="0"/>
                <a:ea typeface="Courier New" charset="0"/>
                <a:cs typeface="Courier New" charset="0"/>
              </a:rPr>
              <a:t>Given a sorted matrix </a:t>
            </a:r>
            <a:r>
              <a:rPr lang="is-IS" sz="2800" dirty="0">
                <a:latin typeface="Cambria Math" panose="02040503050406030204" pitchFamily="18" charset="0"/>
                <a:ea typeface="Cambria Math" panose="02040503050406030204" pitchFamily="18" charset="0"/>
                <a:cs typeface="Courier New" charset="0"/>
              </a:rPr>
              <a:t>M</a:t>
            </a:r>
            <a:r>
              <a:rPr lang="is-IS" sz="2800" dirty="0">
                <a:latin typeface="Franklin Gothic Medium" panose="020B0603020102020204" pitchFamily="34" charset="0"/>
                <a:ea typeface="Courier New" charset="0"/>
                <a:cs typeface="Courier New" charset="0"/>
              </a:rPr>
              <a:t>, with </a:t>
            </a:r>
            <a:r>
              <a:rPr lang="is-IS" sz="2800" dirty="0">
                <a:latin typeface="Cambria Math" panose="02040503050406030204" pitchFamily="18" charset="0"/>
                <a:ea typeface="Cambria Math" panose="02040503050406030204" pitchFamily="18" charset="0"/>
                <a:cs typeface="Courier New" charset="0"/>
              </a:rPr>
              <a:t>m </a:t>
            </a:r>
            <a:r>
              <a:rPr lang="is-IS" sz="2800" dirty="0">
                <a:latin typeface="Franklin Gothic Medium" panose="020B0603020102020204" pitchFamily="34" charset="0"/>
                <a:ea typeface="Courier New" charset="0"/>
                <a:cs typeface="Courier New" charset="0"/>
              </a:rPr>
              <a:t>rows and </a:t>
            </a:r>
            <a:r>
              <a:rPr lang="is-IS" sz="2800" dirty="0">
                <a:latin typeface="Cambria Math" panose="02040503050406030204" pitchFamily="18" charset="0"/>
                <a:ea typeface="Cambria Math" panose="02040503050406030204" pitchFamily="18" charset="0"/>
                <a:cs typeface="Courier New" charset="0"/>
              </a:rPr>
              <a:t>n</a:t>
            </a:r>
            <a:r>
              <a:rPr lang="is-IS" sz="2800" dirty="0">
                <a:latin typeface="Franklin Gothic Medium" panose="020B0603020102020204" pitchFamily="34" charset="0"/>
                <a:ea typeface="Courier New" charset="0"/>
                <a:cs typeface="Courier New" charset="0"/>
              </a:rPr>
              <a:t> cols,</a:t>
            </a:r>
            <a:br>
              <a:rPr lang="is-IS" sz="2800" dirty="0">
                <a:latin typeface="Franklin Gothic Medium" panose="020B0603020102020204" pitchFamily="34" charset="0"/>
                <a:ea typeface="Courier New" charset="0"/>
                <a:cs typeface="Courier New" charset="0"/>
              </a:rPr>
            </a:br>
            <a:r>
              <a:rPr lang="is-IS" sz="2800" dirty="0">
                <a:latin typeface="Franklin Gothic Medium" panose="020B0603020102020204" pitchFamily="34" charset="0"/>
                <a:ea typeface="Courier New" charset="0"/>
                <a:cs typeface="Courier New" charset="0"/>
              </a:rPr>
              <a:t>where every row and every column is sorted,</a:t>
            </a:r>
            <a:br>
              <a:rPr lang="is-IS" sz="2800" dirty="0">
                <a:latin typeface="Franklin Gothic Medium" panose="020B0603020102020204" pitchFamily="34" charset="0"/>
                <a:ea typeface="Courier New" charset="0"/>
                <a:cs typeface="Courier New" charset="0"/>
              </a:rPr>
            </a:br>
            <a:r>
              <a:rPr lang="is-IS" sz="2800" dirty="0">
                <a:latin typeface="Franklin Gothic Medium" panose="020B0603020102020204" pitchFamily="34" charset="0"/>
                <a:ea typeface="Courier New" charset="0"/>
                <a:cs typeface="Courier New" charset="0"/>
              </a:rPr>
              <a:t>find out whether a given number </a:t>
            </a:r>
            <a:r>
              <a:rPr lang="is-IS" sz="2800" dirty="0">
                <a:latin typeface="Cambria Math" panose="02040503050406030204" pitchFamily="18" charset="0"/>
                <a:ea typeface="Cambria Math" panose="02040503050406030204" pitchFamily="18" charset="0"/>
                <a:cs typeface="Courier New" charset="0"/>
              </a:rPr>
              <a:t>x</a:t>
            </a:r>
            <a:r>
              <a:rPr lang="is-IS" sz="2800" dirty="0">
                <a:latin typeface="Franklin Gothic Medium" panose="020B0603020102020204" pitchFamily="34" charset="0"/>
                <a:ea typeface="Courier New" charset="0"/>
                <a:cs typeface="Courier New" charset="0"/>
              </a:rPr>
              <a:t> is in the matrix</a:t>
            </a:r>
          </a:p>
          <a:p>
            <a:pPr marL="0" indent="0">
              <a:buNone/>
            </a:pPr>
            <a:endParaRPr lang="is-IS" sz="2600" dirty="0">
              <a:latin typeface="Franklin Gothic Medium" panose="020B0603020102020204" pitchFamily="34" charset="0"/>
              <a:cs typeface="Courier New" charset="0"/>
            </a:endParaRPr>
          </a:p>
          <a:p>
            <a:pPr marL="0" indent="0">
              <a:buNone/>
            </a:pPr>
            <a:endParaRPr lang="is-IS" sz="2600" dirty="0">
              <a:latin typeface="Franklin Gothic Medium" panose="020B0603020102020204" pitchFamily="34" charset="0"/>
              <a:cs typeface="Courier New" charset="0"/>
            </a:endParaRPr>
          </a:p>
          <a:p>
            <a:pPr marL="0" indent="0">
              <a:buNone/>
            </a:pPr>
            <a:endParaRPr lang="is-IS" sz="2600" dirty="0">
              <a:latin typeface="Franklin Gothic Medium" panose="020B0603020102020204" pitchFamily="34" charset="0"/>
              <a:cs typeface="Courier New" charset="0"/>
            </a:endParaRPr>
          </a:p>
          <a:p>
            <a:pPr marL="0" indent="0">
              <a:buNone/>
            </a:pPr>
            <a:endParaRPr lang="is-IS" sz="2600" dirty="0">
              <a:latin typeface="Franklin Gothic Medium" panose="020B0603020102020204" pitchFamily="34" charset="0"/>
              <a:cs typeface="Courier New" charset="0"/>
            </a:endParaRPr>
          </a:p>
          <a:p>
            <a:pPr marL="0" indent="0">
              <a:buNone/>
            </a:pPr>
            <a:endParaRPr lang="is-IS" sz="2600" dirty="0">
              <a:latin typeface="Franklin Gothic Medium" panose="020B0603020102020204" pitchFamily="34" charset="0"/>
              <a:cs typeface="Courier New" charset="0"/>
            </a:endParaRPr>
          </a:p>
          <a:p>
            <a:pPr marL="0" indent="0">
              <a:buNone/>
            </a:pPr>
            <a:endParaRPr lang="is-IS" sz="2600" dirty="0">
              <a:latin typeface="Franklin Gothic Medium" panose="020B0603020102020204" pitchFamily="34" charset="0"/>
              <a:cs typeface="Courier New" charset="0"/>
            </a:endParaRPr>
          </a:p>
          <a:p>
            <a:pPr marL="0" indent="0">
              <a:buNone/>
            </a:pPr>
            <a:r>
              <a:rPr lang="is-IS" sz="2800" dirty="0">
                <a:solidFill>
                  <a:srgbClr val="0070C0"/>
                </a:solidFill>
                <a:latin typeface="Franklin Gothic Medium" panose="020B0603020102020204" pitchFamily="34" charset="0"/>
                <a:cs typeface="Courier New" charset="0"/>
              </a:rPr>
              <a:t>Invariant</a:t>
            </a:r>
            <a:r>
              <a:rPr lang="is-IS" sz="2800" dirty="0">
                <a:latin typeface="Franklin Gothic Medium" panose="020B0603020102020204" pitchFamily="34" charset="0"/>
                <a:cs typeface="Courier New" charset="0"/>
              </a:rPr>
              <a:t>:</a:t>
            </a:r>
            <a:r>
              <a:rPr lang="is-IS" sz="2400" dirty="0">
                <a:latin typeface="Franklin Gothic Medium" panose="020B0603020102020204" pitchFamily="34" charset="0"/>
                <a:cs typeface="Courier New" charset="0"/>
              </a:rPr>
              <a:t>  at the left-most entry with </a:t>
            </a:r>
            <a:r>
              <a:rPr lang="en-US" sz="2400" dirty="0">
                <a:latin typeface="Cambria Math" panose="02040503050406030204" pitchFamily="18" charset="0"/>
                <a:ea typeface="Cambria Math" panose="02040503050406030204" pitchFamily="18" charset="0"/>
              </a:rPr>
              <a:t>x ≤ __</a:t>
            </a:r>
            <a:r>
              <a:rPr lang="is-IS" sz="2400" dirty="0">
                <a:latin typeface="Franklin Gothic Medium" panose="020B0603020102020204" pitchFamily="34" charset="0"/>
                <a:cs typeface="Courier New" charset="0"/>
              </a:rPr>
              <a:t> in the row</a:t>
            </a:r>
            <a:endParaRPr lang="en-US" sz="2400" dirty="0">
              <a:latin typeface="Cambria Math" panose="02040503050406030204" pitchFamily="18" charset="0"/>
              <a:ea typeface="Cambria Math" panose="02040503050406030204" pitchFamily="18" charset="0"/>
            </a:endParaRPr>
          </a:p>
          <a:p>
            <a:pPr lvl="1"/>
            <a:r>
              <a:rPr lang="en-US" sz="2000" dirty="0">
                <a:latin typeface="Franklin Gothic Medium" panose="020B0603020102020204" pitchFamily="34" charset="0"/>
                <a:ea typeface="Cambria Math" panose="02040503050406030204" pitchFamily="18" charset="0"/>
              </a:rPr>
              <a:t>for each row </a:t>
            </a:r>
            <a:r>
              <a:rPr lang="en-US" sz="2000" dirty="0" err="1">
                <a:latin typeface="Cambria Math" panose="02040503050406030204" pitchFamily="18" charset="0"/>
                <a:ea typeface="Cambria Math" panose="02040503050406030204" pitchFamily="18" charset="0"/>
              </a:rPr>
              <a:t>i</a:t>
            </a:r>
            <a:r>
              <a:rPr lang="en-US" sz="2000" dirty="0">
                <a:latin typeface="Franklin Gothic Medium" panose="020B0603020102020204" pitchFamily="34" charset="0"/>
                <a:ea typeface="Cambria Math" panose="02040503050406030204" pitchFamily="18" charset="0"/>
              </a:rPr>
              <a:t>, this holds for exactly one column </a:t>
            </a:r>
            <a:r>
              <a:rPr lang="en-US" sz="2000" dirty="0">
                <a:latin typeface="Cambria Math" panose="02040503050406030204" pitchFamily="18" charset="0"/>
                <a:ea typeface="Cambria Math" panose="02040503050406030204" pitchFamily="18" charset="0"/>
              </a:rPr>
              <a:t>j</a:t>
            </a:r>
          </a:p>
        </p:txBody>
      </p:sp>
      <p:grpSp>
        <p:nvGrpSpPr>
          <p:cNvPr id="5" name="Group 4">
            <a:extLst>
              <a:ext uri="{FF2B5EF4-FFF2-40B4-BE49-F238E27FC236}">
                <a16:creationId xmlns:a16="http://schemas.microsoft.com/office/drawing/2014/main" id="{6756B697-8656-B226-73B8-1AAD1610AAD5}"/>
              </a:ext>
            </a:extLst>
          </p:cNvPr>
          <p:cNvGrpSpPr/>
          <p:nvPr/>
        </p:nvGrpSpPr>
        <p:grpSpPr>
          <a:xfrm>
            <a:off x="2141140" y="2819235"/>
            <a:ext cx="2597727" cy="2243843"/>
            <a:chOff x="2141140" y="2819235"/>
            <a:chExt cx="2597727" cy="2243843"/>
          </a:xfrm>
        </p:grpSpPr>
        <p:grpSp>
          <p:nvGrpSpPr>
            <p:cNvPr id="34" name="Group 33"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98B0574E-C90A-E0AA-4062-EB18137E51C1}"/>
                </a:ext>
              </a:extLst>
            </p:cNvPr>
            <p:cNvGrpSpPr/>
            <p:nvPr/>
          </p:nvGrpSpPr>
          <p:grpSpPr>
            <a:xfrm>
              <a:off x="2452867" y="3177603"/>
              <a:ext cx="2286000" cy="1885475"/>
              <a:chOff x="2452867" y="3177603"/>
              <a:chExt cx="2286000" cy="1885475"/>
            </a:xfrm>
          </p:grpSpPr>
          <p:sp>
            <p:nvSpPr>
              <p:cNvPr id="35" name="Rectangle 34">
                <a:extLst>
                  <a:ext uri="{FF2B5EF4-FFF2-40B4-BE49-F238E27FC236}">
                    <a16:creationId xmlns:a16="http://schemas.microsoft.com/office/drawing/2014/main" id="{88208412-B6D2-3560-C320-C55680A5397C}"/>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B66C86F-8E35-0E4F-E94D-D3DD1E28226A}"/>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38A1682-575D-0C28-8033-42F479443C63}"/>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6C4B040-2F73-15A5-B8BB-97F88EE235AC}"/>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A7279DA-0CA0-0E92-8489-7F2A02B93991}"/>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4C7F65E-69F2-B9E7-A5BB-69879DD158E5}"/>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FF2812B-807A-CBC4-38D7-07CA81B64D73}"/>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A3C1CC1-0644-97DE-244C-B1628686564F}"/>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EFAAC49-D663-2E81-E5BC-A958AE0AE6A7}"/>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5A964E3-7520-8A9D-D615-06313FA073EA}"/>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ABAE4EA-012C-B377-4B7D-E25756F1BE0F}"/>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6627C01-C9BC-A2EB-9C71-7AD117EEEC0B}"/>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9CA1CF7-8527-03F3-2030-A56075527D0B}"/>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763DA3C-8699-38F4-5FF6-8127A0A04DBD}"/>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97C5DF8-2836-6BD0-6015-B9A8584217ED}"/>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024F0E5-F0DE-A3DF-5A93-38F80FCF3B23}"/>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5BBA797-451A-91BB-4A23-316FA941B827}"/>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4769CF9-3368-67BD-C981-CCEE40AD6309}"/>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B015FCA-8E90-0F10-26C6-B08160BED910}"/>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93F1EE0-42B1-EC54-5C0E-2C735F58E4A5}"/>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7567871-3840-F72D-9234-7DEAEE02EEB9}"/>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2D6CD6E-DDC8-F38B-519D-A34C3EAE5FE3}"/>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D4AD43E-7A28-C4F5-4B5A-FF52DF9C0187}"/>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ABBF338-BCD4-7ED0-9C50-65F4DD92F3B3}"/>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86CD4A3-ADE7-8477-D9AF-E26A989A5035}"/>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237308AF-C773-829D-0B48-20901DC9F8B4}"/>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6F56E63A-FCD9-22C5-2753-31726522EA8E}"/>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9010242-CC13-BB31-5845-A7C882562842}"/>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582B5D5-7A01-DA4B-EF3A-29174EC32AFC}"/>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E266DE-6A57-E8AD-0882-9F4D5BA7D02A}"/>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816A848-0D09-A2CE-7308-93AF75B1F95B}"/>
                </a:ext>
              </a:extLst>
            </p:cNvPr>
            <p:cNvGrpSpPr/>
            <p:nvPr/>
          </p:nvGrpSpPr>
          <p:grpSpPr>
            <a:xfrm>
              <a:off x="2141140" y="2819235"/>
              <a:ext cx="1835941" cy="1861561"/>
              <a:chOff x="2141140" y="2819235"/>
              <a:chExt cx="1835941" cy="1861561"/>
            </a:xfrm>
          </p:grpSpPr>
          <p:sp>
            <p:nvSpPr>
              <p:cNvPr id="41" name="TextBox 40">
                <a:extLst>
                  <a:ext uri="{FF2B5EF4-FFF2-40B4-BE49-F238E27FC236}">
                    <a16:creationId xmlns:a16="http://schemas.microsoft.com/office/drawing/2014/main" id="{CD1C2B30-D872-EDEE-5B39-2DB33F87E113}"/>
                  </a:ext>
                </a:extLst>
              </p:cNvPr>
              <p:cNvSpPr txBox="1"/>
              <p:nvPr/>
            </p:nvSpPr>
            <p:spPr>
              <a:xfrm>
                <a:off x="2141140" y="3916483"/>
                <a:ext cx="242374" cy="338554"/>
              </a:xfrm>
              <a:prstGeom prst="rect">
                <a:avLst/>
              </a:prstGeom>
              <a:noFill/>
            </p:spPr>
            <p:txBody>
              <a:bodyPr wrap="none" rtlCol="0">
                <a:spAutoFit/>
              </a:bodyPr>
              <a:lstStyle/>
              <a:p>
                <a:r>
                  <a:rPr lang="en-US" sz="1600" dirty="0" err="1">
                    <a:latin typeface="Cambria Math" panose="02040503050406030204" pitchFamily="18" charset="0"/>
                    <a:ea typeface="Cambria Math" panose="02040503050406030204" pitchFamily="18" charset="0"/>
                  </a:rPr>
                  <a:t>i</a:t>
                </a:r>
                <a:endParaRPr lang="en-US" sz="1600" dirty="0">
                  <a:latin typeface="Cambria Math" panose="02040503050406030204" pitchFamily="18" charset="0"/>
                  <a:ea typeface="Cambria Math" panose="02040503050406030204" pitchFamily="18" charset="0"/>
                </a:endParaRPr>
              </a:p>
            </p:txBody>
          </p:sp>
          <p:sp>
            <p:nvSpPr>
              <p:cNvPr id="42" name="TextBox 41">
                <a:extLst>
                  <a:ext uri="{FF2B5EF4-FFF2-40B4-BE49-F238E27FC236}">
                    <a16:creationId xmlns:a16="http://schemas.microsoft.com/office/drawing/2014/main" id="{F70293B3-D6C8-0427-01DE-0336E24088C9}"/>
                  </a:ext>
                </a:extLst>
              </p:cNvPr>
              <p:cNvSpPr txBox="1"/>
              <p:nvPr/>
            </p:nvSpPr>
            <p:spPr>
              <a:xfrm>
                <a:off x="3664144" y="2819235"/>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grpSp>
            <p:nvGrpSpPr>
              <p:cNvPr id="21" name="Group 20">
                <a:extLst>
                  <a:ext uri="{FF2B5EF4-FFF2-40B4-BE49-F238E27FC236}">
                    <a16:creationId xmlns:a16="http://schemas.microsoft.com/office/drawing/2014/main" id="{6367A61C-E68F-5E88-75CD-38761082B7DE}"/>
                  </a:ext>
                </a:extLst>
              </p:cNvPr>
              <p:cNvGrpSpPr/>
              <p:nvPr/>
            </p:nvGrpSpPr>
            <p:grpSpPr>
              <a:xfrm>
                <a:off x="2452867" y="3178251"/>
                <a:ext cx="1524214" cy="1502545"/>
                <a:chOff x="2452867" y="3178251"/>
                <a:chExt cx="1524214" cy="1502545"/>
              </a:xfrm>
            </p:grpSpPr>
            <p:cxnSp>
              <p:nvCxnSpPr>
                <p:cNvPr id="45" name="Straight Connector 44">
                  <a:extLst>
                    <a:ext uri="{FF2B5EF4-FFF2-40B4-BE49-F238E27FC236}">
                      <a16:creationId xmlns:a16="http://schemas.microsoft.com/office/drawing/2014/main" id="{1576B9C9-58BD-5EF3-B4A8-A7D0D37E31EE}"/>
                    </a:ext>
                  </a:extLst>
                </p:cNvPr>
                <p:cNvCxnSpPr/>
                <p:nvPr/>
              </p:nvCxnSpPr>
              <p:spPr>
                <a:xfrm>
                  <a:off x="3976868" y="3178251"/>
                  <a:ext cx="0" cy="7460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6683F1E-DEDF-A739-0A88-9E74C946122E}"/>
                    </a:ext>
                  </a:extLst>
                </p:cNvPr>
                <p:cNvCxnSpPr/>
                <p:nvPr/>
              </p:nvCxnSpPr>
              <p:spPr>
                <a:xfrm>
                  <a:off x="3214868" y="4297392"/>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D74B0F3-2E31-839D-60B2-D1A36AE98296}"/>
                    </a:ext>
                  </a:extLst>
                </p:cNvPr>
                <p:cNvCxnSpPr/>
                <p:nvPr/>
              </p:nvCxnSpPr>
              <p:spPr>
                <a:xfrm flipV="1">
                  <a:off x="3214867" y="4297393"/>
                  <a:ext cx="381001" cy="24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8FC461B-B811-E241-72B5-30CD4A4F44D4}"/>
                    </a:ext>
                  </a:extLst>
                </p:cNvPr>
                <p:cNvCxnSpPr/>
                <p:nvPr/>
              </p:nvCxnSpPr>
              <p:spPr>
                <a:xfrm>
                  <a:off x="2452867" y="4680796"/>
                  <a:ext cx="762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120054A-C03D-34AC-A568-6719B00776D8}"/>
                    </a:ext>
                  </a:extLst>
                </p:cNvPr>
                <p:cNvCxnSpPr/>
                <p:nvPr/>
              </p:nvCxnSpPr>
              <p:spPr>
                <a:xfrm>
                  <a:off x="3595868" y="3912153"/>
                  <a:ext cx="381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81C4D6AF-BDFE-6C55-2C3B-13E123CD114F}"/>
                    </a:ext>
                  </a:extLst>
                </p:cNvPr>
                <p:cNvSpPr/>
                <p:nvPr/>
              </p:nvSpPr>
              <p:spPr>
                <a:xfrm>
                  <a:off x="3596079" y="3916483"/>
                  <a:ext cx="381002" cy="383404"/>
                </a:xfrm>
                <a:prstGeom prst="rect">
                  <a:avLst/>
                </a:prstGeom>
                <a:solidFill>
                  <a:schemeClr val="accent6">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 name="Slide Number Placeholder 5">
            <a:extLst>
              <a:ext uri="{FF2B5EF4-FFF2-40B4-BE49-F238E27FC236}">
                <a16:creationId xmlns:a16="http://schemas.microsoft.com/office/drawing/2014/main" id="{605B361D-48B8-5FEC-B458-41B948390094}"/>
              </a:ext>
            </a:extLst>
          </p:cNvPr>
          <p:cNvSpPr>
            <a:spLocks noGrp="1"/>
          </p:cNvSpPr>
          <p:nvPr>
            <p:ph type="sldNum" sz="quarter" idx="4"/>
          </p:nvPr>
        </p:nvSpPr>
        <p:spPr/>
        <p:txBody>
          <a:bodyPr/>
          <a:lstStyle/>
          <a:p>
            <a:fld id="{60F4F636-6A27-E649-AEDF-9DE4D4E58670}" type="slidenum">
              <a:rPr lang="en-US" smtClean="0"/>
              <a:pPr/>
              <a:t>106</a:t>
            </a:fld>
            <a:endParaRPr lang="en-US" dirty="0"/>
          </a:p>
        </p:txBody>
      </p:sp>
    </p:spTree>
    <p:extLst>
      <p:ext uri="{BB962C8B-B14F-4D97-AF65-F5344CB8AC3E}">
        <p14:creationId xmlns:p14="http://schemas.microsoft.com/office/powerpoint/2010/main" val="8651388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E2DFE-76BC-89E5-3081-59119BD31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526CA-73C4-B83D-DBD5-9B46D321354C}"/>
              </a:ext>
            </a:extLst>
          </p:cNvPr>
          <p:cNvSpPr>
            <a:spLocks noGrp="1"/>
          </p:cNvSpPr>
          <p:nvPr>
            <p:ph type="title"/>
          </p:nvPr>
        </p:nvSpPr>
        <p:spPr/>
        <p:txBody>
          <a:bodyPr/>
          <a:lstStyle/>
          <a:p>
            <a:r>
              <a:rPr lang="en-US" dirty="0"/>
              <a:t>Sorted Matrix Search: Initialization</a:t>
            </a:r>
          </a:p>
        </p:txBody>
      </p:sp>
      <p:sp>
        <p:nvSpPr>
          <p:cNvPr id="3" name="Content Placeholder 2">
            <a:extLst>
              <a:ext uri="{FF2B5EF4-FFF2-40B4-BE49-F238E27FC236}">
                <a16:creationId xmlns:a16="http://schemas.microsoft.com/office/drawing/2014/main" id="{9028B636-EB3D-05AB-D8FE-77AED4E3262B}"/>
              </a:ext>
            </a:extLst>
          </p:cNvPr>
          <p:cNvSpPr>
            <a:spLocks noGrp="1"/>
          </p:cNvSpPr>
          <p:nvPr>
            <p:ph idx="1"/>
          </p:nvPr>
        </p:nvSpPr>
        <p:spPr/>
        <p:txBody>
          <a:bodyPr/>
          <a:lstStyle/>
          <a:p>
            <a:pPr marL="0" indent="0">
              <a:buNone/>
            </a:pPr>
            <a:r>
              <a:rPr lang="is-IS" sz="2800" dirty="0">
                <a:solidFill>
                  <a:srgbClr val="0070C0"/>
                </a:solidFill>
                <a:latin typeface="Franklin Gothic Medium" panose="020B0603020102020204" pitchFamily="34" charset="0"/>
                <a:cs typeface="Courier New" charset="0"/>
              </a:rPr>
              <a:t>Invariant</a:t>
            </a:r>
            <a:r>
              <a:rPr lang="is-IS" sz="2800" dirty="0">
                <a:latin typeface="Franklin Gothic Medium" panose="020B0603020102020204" pitchFamily="34" charset="0"/>
                <a:cs typeface="Courier New" charset="0"/>
              </a:rPr>
              <a:t>:</a:t>
            </a:r>
            <a:r>
              <a:rPr lang="is-IS" sz="2400" dirty="0">
                <a:latin typeface="Franklin Gothic Medium" panose="020B0603020102020204" pitchFamily="34" charset="0"/>
                <a:cs typeface="Courier New" charset="0"/>
              </a:rPr>
              <a:t>  at the left-most entry with </a:t>
            </a:r>
            <a:r>
              <a:rPr lang="en-US" sz="2400" dirty="0">
                <a:latin typeface="Cambria Math" panose="02040503050406030204" pitchFamily="18" charset="0"/>
                <a:ea typeface="Cambria Math" panose="02040503050406030204" pitchFamily="18" charset="0"/>
              </a:rPr>
              <a:t>x ≤ __</a:t>
            </a:r>
            <a:r>
              <a:rPr lang="is-IS" sz="2400" dirty="0">
                <a:latin typeface="Franklin Gothic Medium" panose="020B0603020102020204" pitchFamily="34" charset="0"/>
                <a:cs typeface="Courier New" charset="0"/>
              </a:rPr>
              <a:t> in the row</a:t>
            </a:r>
            <a:endParaRPr lang="en-US" sz="2400" dirty="0">
              <a:latin typeface="Cambria Math" panose="02040503050406030204" pitchFamily="18" charset="0"/>
              <a:ea typeface="Cambria Math" panose="02040503050406030204" pitchFamily="18" charset="0"/>
            </a:endParaRPr>
          </a:p>
          <a:p>
            <a:pPr lvl="1"/>
            <a:r>
              <a:rPr lang="en-US" sz="2000" dirty="0">
                <a:latin typeface="Franklin Gothic Medium" panose="020B0603020102020204" pitchFamily="34" charset="0"/>
                <a:ea typeface="Cambria Math" panose="02040503050406030204" pitchFamily="18" charset="0"/>
              </a:rPr>
              <a:t>for each row </a:t>
            </a:r>
            <a:r>
              <a:rPr lang="en-US" sz="2000" dirty="0" err="1">
                <a:latin typeface="Cambria Math" panose="02040503050406030204" pitchFamily="18" charset="0"/>
                <a:ea typeface="Cambria Math" panose="02040503050406030204" pitchFamily="18" charset="0"/>
              </a:rPr>
              <a:t>i</a:t>
            </a:r>
            <a:r>
              <a:rPr lang="en-US" sz="2000" dirty="0">
                <a:latin typeface="Franklin Gothic Medium" panose="020B0603020102020204" pitchFamily="34" charset="0"/>
                <a:ea typeface="Cambria Math" panose="02040503050406030204" pitchFamily="18" charset="0"/>
              </a:rPr>
              <a:t>, this holds for exactly one column </a:t>
            </a:r>
            <a:r>
              <a:rPr lang="en-US" sz="2000" dirty="0">
                <a:latin typeface="Cambria Math" panose="02040503050406030204" pitchFamily="18" charset="0"/>
                <a:ea typeface="Cambria Math" panose="02040503050406030204" pitchFamily="18" charset="0"/>
              </a:rPr>
              <a:t>j</a:t>
            </a:r>
          </a:p>
          <a:p>
            <a:pPr lvl="1"/>
            <a:endParaRPr lang="en-US" sz="2000" dirty="0">
              <a:latin typeface="Cambria Math" panose="02040503050406030204" pitchFamily="18" charset="0"/>
              <a:ea typeface="Cambria Math" panose="02040503050406030204" pitchFamily="18" charset="0"/>
            </a:endParaRPr>
          </a:p>
          <a:p>
            <a:pPr marL="0" indent="0">
              <a:buNone/>
            </a:pPr>
            <a:r>
              <a:rPr lang="is-IS" sz="2800" b="1" dirty="0">
                <a:latin typeface="Franklin Gothic Medium" panose="020B0603020102020204" pitchFamily="34" charset="0"/>
                <a:ea typeface="Courier New" charset="0"/>
                <a:cs typeface="Courier New" charset="0"/>
              </a:rPr>
              <a:t>Initialization</a:t>
            </a:r>
            <a:r>
              <a:rPr lang="is-IS" sz="2800" dirty="0">
                <a:latin typeface="Franklin Gothic Medium" panose="020B0603020102020204" pitchFamily="34" charset="0"/>
                <a:ea typeface="Courier New" charset="0"/>
                <a:cs typeface="Courier New" charset="0"/>
              </a:rPr>
              <a:t>: how do we get this to hold for </a:t>
            </a:r>
            <a:r>
              <a:rPr lang="is-IS" sz="2800" dirty="0">
                <a:latin typeface="Cambria Math" panose="02040503050406030204" pitchFamily="18" charset="0"/>
                <a:ea typeface="Cambria Math" panose="02040503050406030204" pitchFamily="18" charset="0"/>
                <a:cs typeface="Courier New" charset="0"/>
              </a:rPr>
              <a:t>i = 0</a:t>
            </a:r>
            <a:r>
              <a:rPr lang="is-IS" sz="2800" dirty="0">
                <a:latin typeface="Franklin Gothic Medium" panose="020B0603020102020204" pitchFamily="34" charset="0"/>
                <a:ea typeface="Courier New" charset="0"/>
                <a:cs typeface="Courier New" charset="0"/>
              </a:rPr>
              <a:t>?</a:t>
            </a:r>
          </a:p>
          <a:p>
            <a:pPr lvl="1"/>
            <a:r>
              <a:rPr lang="is-IS" sz="2400" dirty="0">
                <a:latin typeface="Franklin Gothic Medium" panose="020B0603020102020204" pitchFamily="34" charset="0"/>
                <a:ea typeface="Courier New" charset="0"/>
                <a:cs typeface="Courier New" charset="0"/>
              </a:rPr>
              <a:t>could be anywhere in the first row</a:t>
            </a:r>
          </a:p>
          <a:p>
            <a:pPr lvl="1"/>
            <a:endParaRPr lang="is-IS" sz="2400" dirty="0">
              <a:latin typeface="Franklin Gothic Medium" panose="020B0603020102020204" pitchFamily="34" charset="0"/>
              <a:ea typeface="Cambria Math" panose="02040503050406030204" pitchFamily="18" charset="0"/>
              <a:cs typeface="Courier New" charset="0"/>
            </a:endParaRPr>
          </a:p>
          <a:p>
            <a:pPr lvl="1"/>
            <a:endParaRPr lang="is-IS" sz="2400" dirty="0">
              <a:latin typeface="Franklin Gothic Medium" panose="020B0603020102020204" pitchFamily="34" charset="0"/>
              <a:ea typeface="Cambria Math" panose="02040503050406030204" pitchFamily="18" charset="0"/>
              <a:cs typeface="Courier New" charset="0"/>
            </a:endParaRPr>
          </a:p>
          <a:p>
            <a:pPr lvl="1"/>
            <a:endParaRPr lang="is-IS" sz="2800" dirty="0">
              <a:latin typeface="Franklin Gothic Medium" panose="020B0603020102020204" pitchFamily="34" charset="0"/>
              <a:ea typeface="Cambria Math" panose="02040503050406030204" pitchFamily="18" charset="0"/>
              <a:cs typeface="Courier New" charset="0"/>
            </a:endParaRPr>
          </a:p>
          <a:p>
            <a:pPr marL="0" indent="0">
              <a:buNone/>
            </a:pPr>
            <a:endParaRPr lang="is-IS" sz="2800" dirty="0">
              <a:latin typeface="Franklin Gothic Medium" panose="020B0603020102020204" pitchFamily="34" charset="0"/>
              <a:ea typeface="Cambria Math" panose="02040503050406030204" pitchFamily="18" charset="0"/>
              <a:cs typeface="Courier New" charset="0"/>
            </a:endParaRPr>
          </a:p>
          <a:p>
            <a:pPr marL="0" indent="0">
              <a:buNone/>
            </a:pPr>
            <a:endParaRPr lang="is-IS" sz="2800" dirty="0">
              <a:latin typeface="Franklin Gothic Medium" panose="020B0603020102020204" pitchFamily="34" charset="0"/>
              <a:ea typeface="Cambria Math" panose="02040503050406030204" pitchFamily="18" charset="0"/>
              <a:cs typeface="Courier New" charset="0"/>
            </a:endParaRPr>
          </a:p>
          <a:p>
            <a:pPr marL="0" indent="0">
              <a:buNone/>
            </a:pPr>
            <a:r>
              <a:rPr lang="is-IS" sz="2800" dirty="0">
                <a:latin typeface="Franklin Gothic Medium" panose="020B0603020102020204" pitchFamily="34" charset="0"/>
                <a:ea typeface="Cambria Math" panose="02040503050406030204" pitchFamily="18" charset="0"/>
                <a:cs typeface="Courier New" charset="0"/>
              </a:rPr>
              <a:t>Need to </a:t>
            </a:r>
            <a:r>
              <a:rPr lang="is-IS" sz="2800" i="1" dirty="0">
                <a:latin typeface="Franklin Gothic Medium" panose="020B0603020102020204" pitchFamily="34" charset="0"/>
                <a:ea typeface="Cambria Math" panose="02040503050406030204" pitchFamily="18" charset="0"/>
                <a:cs typeface="Courier New" charset="0"/>
              </a:rPr>
              <a:t>search</a:t>
            </a:r>
            <a:r>
              <a:rPr lang="is-IS" sz="2800" dirty="0">
                <a:latin typeface="Franklin Gothic Medium" panose="020B0603020102020204" pitchFamily="34" charset="0"/>
                <a:ea typeface="Cambria Math" panose="02040503050406030204" pitchFamily="18" charset="0"/>
                <a:cs typeface="Courier New" charset="0"/>
              </a:rPr>
              <a:t> to find this location</a:t>
            </a:r>
            <a:endParaRPr lang="is-IS" sz="2600" dirty="0">
              <a:latin typeface="Franklin Gothic Medium" panose="020B0603020102020204" pitchFamily="34" charset="0"/>
              <a:cs typeface="Courier New" charset="0"/>
            </a:endParaRPr>
          </a:p>
        </p:txBody>
      </p:sp>
      <p:grpSp>
        <p:nvGrpSpPr>
          <p:cNvPr id="82" name="Group 81"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1086B7C8-026E-FB2E-91BF-41BADC4215C4}"/>
              </a:ext>
            </a:extLst>
          </p:cNvPr>
          <p:cNvGrpSpPr/>
          <p:nvPr/>
        </p:nvGrpSpPr>
        <p:grpSpPr>
          <a:xfrm>
            <a:off x="2578172" y="3787368"/>
            <a:ext cx="2286000" cy="1885475"/>
            <a:chOff x="2452867" y="3177603"/>
            <a:chExt cx="2286000" cy="1885475"/>
          </a:xfrm>
        </p:grpSpPr>
        <p:sp>
          <p:nvSpPr>
            <p:cNvPr id="83" name="Rectangle 82">
              <a:extLst>
                <a:ext uri="{FF2B5EF4-FFF2-40B4-BE49-F238E27FC236}">
                  <a16:creationId xmlns:a16="http://schemas.microsoft.com/office/drawing/2014/main" id="{AF9C5317-3114-96AC-9E97-96F4EE9B48FF}"/>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BBF4E0F-CE90-FDEB-407B-B2D5CD9EB0D9}"/>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1DB22C3-B754-DA97-E769-717C0F8F2B95}"/>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ECE4638-E8A1-CBB7-C343-F1D58FFE2BD3}"/>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9CD31B9-3EB8-38BC-E5C3-4DC01C0634F0}"/>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35FE17A3-64E0-42DB-26A4-461D9B00A7A1}"/>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0F96DFB2-864F-DB3A-2E1C-0B81BB0E2BEE}"/>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0A5DDB7-EFD2-6725-ECE3-7BD0C23131AB}"/>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60A2C4E-8033-AF58-129C-19BD92F73168}"/>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4CD2388-2493-58E8-D537-99584FD06721}"/>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9D450B55-580E-0F2B-5D7B-710E620BD0B5}"/>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5183A799-055E-7455-D22D-77BB95D2384A}"/>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92D2DD0-A404-BD1C-F29A-0B33C56175DB}"/>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68E48F70-845D-0150-FC86-60316E669D61}"/>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028B686A-70E0-7AEE-3DD8-A6BC2944C423}"/>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DB22FCC5-6FF4-AB67-CB1F-7DD5EE770693}"/>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B92C6944-1B73-9496-CCDE-AEA7AC42D1DE}"/>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F5DCF674-ABF8-38CB-9A1A-D048813B5CFE}"/>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8CFDA9E8-791B-F409-57FF-1A91E6873464}"/>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4B0A9043-DB49-0677-E177-967E56E945DD}"/>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84E9569-0393-3253-B160-0284BA81178B}"/>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C2F361E7-1301-52C1-DC31-52DB0513F091}"/>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991F5D29-C4F6-F1B4-031C-0D3C53EE03AD}"/>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928B2E7-1B27-2B54-859E-4590EEC637D8}"/>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B435B22-E75A-D61F-FC98-DC307EE45B54}"/>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83DCE4E4-DF93-860B-32FC-42194B4CE489}"/>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F7EE3B29-7B22-6A28-8853-3D15B87457A5}"/>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07CC00A-D3C5-BBDA-71D1-4598A33CDE56}"/>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1EC70FE-4E16-C82C-04B0-B6DC28E718D8}"/>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E8C755E-196E-B1FB-3CA1-25F7E6198FAD}"/>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Box 112">
            <a:extLst>
              <a:ext uri="{FF2B5EF4-FFF2-40B4-BE49-F238E27FC236}">
                <a16:creationId xmlns:a16="http://schemas.microsoft.com/office/drawing/2014/main" id="{B97D850D-3C88-9679-9564-C96A56DF4FC6}"/>
              </a:ext>
            </a:extLst>
          </p:cNvPr>
          <p:cNvSpPr txBox="1"/>
          <p:nvPr/>
        </p:nvSpPr>
        <p:spPr>
          <a:xfrm>
            <a:off x="2266445" y="4526248"/>
            <a:ext cx="242374" cy="338554"/>
          </a:xfrm>
          <a:prstGeom prst="rect">
            <a:avLst/>
          </a:prstGeom>
          <a:noFill/>
        </p:spPr>
        <p:txBody>
          <a:bodyPr wrap="none" rtlCol="0">
            <a:spAutoFit/>
          </a:bodyPr>
          <a:lstStyle/>
          <a:p>
            <a:r>
              <a:rPr lang="en-US" sz="1600" dirty="0" err="1">
                <a:latin typeface="Cambria Math" panose="02040503050406030204" pitchFamily="18" charset="0"/>
                <a:ea typeface="Cambria Math" panose="02040503050406030204" pitchFamily="18" charset="0"/>
              </a:rPr>
              <a:t>i</a:t>
            </a:r>
            <a:endParaRPr lang="en-US" sz="1600" dirty="0">
              <a:latin typeface="Cambria Math" panose="02040503050406030204" pitchFamily="18" charset="0"/>
              <a:ea typeface="Cambria Math" panose="02040503050406030204" pitchFamily="18" charset="0"/>
            </a:endParaRPr>
          </a:p>
        </p:txBody>
      </p:sp>
      <p:sp>
        <p:nvSpPr>
          <p:cNvPr id="114" name="TextBox 113">
            <a:extLst>
              <a:ext uri="{FF2B5EF4-FFF2-40B4-BE49-F238E27FC236}">
                <a16:creationId xmlns:a16="http://schemas.microsoft.com/office/drawing/2014/main" id="{C6870083-B710-85C3-DEC1-86679BC66D2D}"/>
              </a:ext>
            </a:extLst>
          </p:cNvPr>
          <p:cNvSpPr txBox="1"/>
          <p:nvPr/>
        </p:nvSpPr>
        <p:spPr>
          <a:xfrm>
            <a:off x="4173088" y="3389615"/>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grpSp>
        <p:nvGrpSpPr>
          <p:cNvPr id="123" name="Group 122">
            <a:extLst>
              <a:ext uri="{FF2B5EF4-FFF2-40B4-BE49-F238E27FC236}">
                <a16:creationId xmlns:a16="http://schemas.microsoft.com/office/drawing/2014/main" id="{A73BECB3-6266-F136-A919-8F5D6225ECEC}"/>
              </a:ext>
            </a:extLst>
          </p:cNvPr>
          <p:cNvGrpSpPr/>
          <p:nvPr/>
        </p:nvGrpSpPr>
        <p:grpSpPr>
          <a:xfrm>
            <a:off x="2578172" y="3782739"/>
            <a:ext cx="1905001" cy="1507822"/>
            <a:chOff x="2578172" y="3782739"/>
            <a:chExt cx="1905001" cy="1507822"/>
          </a:xfrm>
        </p:grpSpPr>
        <p:grpSp>
          <p:nvGrpSpPr>
            <p:cNvPr id="115" name="Group 114">
              <a:extLst>
                <a:ext uri="{FF2B5EF4-FFF2-40B4-BE49-F238E27FC236}">
                  <a16:creationId xmlns:a16="http://schemas.microsoft.com/office/drawing/2014/main" id="{794A17B6-A7E3-A72F-6E8F-7B5D1F4819D1}"/>
                </a:ext>
              </a:extLst>
            </p:cNvPr>
            <p:cNvGrpSpPr/>
            <p:nvPr/>
          </p:nvGrpSpPr>
          <p:grpSpPr>
            <a:xfrm>
              <a:off x="2578172" y="3782739"/>
              <a:ext cx="1905001" cy="1507822"/>
              <a:chOff x="2452867" y="3172974"/>
              <a:chExt cx="1905001" cy="1507822"/>
            </a:xfrm>
          </p:grpSpPr>
          <p:cxnSp>
            <p:nvCxnSpPr>
              <p:cNvPr id="116" name="Straight Connector 115">
                <a:extLst>
                  <a:ext uri="{FF2B5EF4-FFF2-40B4-BE49-F238E27FC236}">
                    <a16:creationId xmlns:a16="http://schemas.microsoft.com/office/drawing/2014/main" id="{1F7EADF6-042C-6B3C-82EE-F6E705F0597C}"/>
                  </a:ext>
                </a:extLst>
              </p:cNvPr>
              <p:cNvCxnSpPr/>
              <p:nvPr/>
            </p:nvCxnSpPr>
            <p:spPr>
              <a:xfrm>
                <a:off x="3976868" y="3178251"/>
                <a:ext cx="0" cy="7460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B6643C3-0EF4-7952-8C35-D00E9E9193FC}"/>
                  </a:ext>
                </a:extLst>
              </p:cNvPr>
              <p:cNvCxnSpPr/>
              <p:nvPr/>
            </p:nvCxnSpPr>
            <p:spPr>
              <a:xfrm>
                <a:off x="3214868" y="4297392"/>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178B0A6-18E2-19A5-531C-8B372CF9A19D}"/>
                  </a:ext>
                </a:extLst>
              </p:cNvPr>
              <p:cNvCxnSpPr/>
              <p:nvPr/>
            </p:nvCxnSpPr>
            <p:spPr>
              <a:xfrm flipV="1">
                <a:off x="3214867" y="4297393"/>
                <a:ext cx="381001" cy="24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7EF4317-9124-C2BB-2996-49AD1C9BA944}"/>
                  </a:ext>
                </a:extLst>
              </p:cNvPr>
              <p:cNvCxnSpPr/>
              <p:nvPr/>
            </p:nvCxnSpPr>
            <p:spPr>
              <a:xfrm>
                <a:off x="2452867" y="4680796"/>
                <a:ext cx="762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020FABD-62A6-6FD5-EE9A-934413AC0E95}"/>
                  </a:ext>
                </a:extLst>
              </p:cNvPr>
              <p:cNvCxnSpPr/>
              <p:nvPr/>
            </p:nvCxnSpPr>
            <p:spPr>
              <a:xfrm>
                <a:off x="3595868" y="3912153"/>
                <a:ext cx="381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912C1D0E-3591-3EA4-2A42-2D63EC319F1F}"/>
                  </a:ext>
                </a:extLst>
              </p:cNvPr>
              <p:cNvSpPr/>
              <p:nvPr/>
            </p:nvSpPr>
            <p:spPr>
              <a:xfrm>
                <a:off x="3976866" y="3172974"/>
                <a:ext cx="381002" cy="384048"/>
              </a:xfrm>
              <a:prstGeom prst="rect">
                <a:avLst/>
              </a:prstGeom>
              <a:solidFill>
                <a:schemeClr val="accent6">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2" name="Straight Connector 121">
              <a:extLst>
                <a:ext uri="{FF2B5EF4-FFF2-40B4-BE49-F238E27FC236}">
                  <a16:creationId xmlns:a16="http://schemas.microsoft.com/office/drawing/2014/main" id="{86AD6618-50B8-EEBD-0B64-1527090B3A57}"/>
                </a:ext>
              </a:extLst>
            </p:cNvPr>
            <p:cNvCxnSpPr/>
            <p:nvPr/>
          </p:nvCxnSpPr>
          <p:spPr>
            <a:xfrm>
              <a:off x="3721172" y="4529481"/>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24" name="Slide Number Placeholder 123">
            <a:extLst>
              <a:ext uri="{FF2B5EF4-FFF2-40B4-BE49-F238E27FC236}">
                <a16:creationId xmlns:a16="http://schemas.microsoft.com/office/drawing/2014/main" id="{DD846DE9-F9D9-BB4B-D001-84FAC6E80313}"/>
              </a:ext>
            </a:extLst>
          </p:cNvPr>
          <p:cNvSpPr>
            <a:spLocks noGrp="1"/>
          </p:cNvSpPr>
          <p:nvPr>
            <p:ph type="sldNum" sz="quarter" idx="4"/>
          </p:nvPr>
        </p:nvSpPr>
        <p:spPr/>
        <p:txBody>
          <a:bodyPr/>
          <a:lstStyle/>
          <a:p>
            <a:fld id="{60F4F636-6A27-E649-AEDF-9DE4D4E58670}" type="slidenum">
              <a:rPr lang="en-US" smtClean="0"/>
              <a:pPr/>
              <a:t>107</a:t>
            </a:fld>
            <a:endParaRPr lang="en-US" dirty="0"/>
          </a:p>
        </p:txBody>
      </p:sp>
    </p:spTree>
    <p:extLst>
      <p:ext uri="{BB962C8B-B14F-4D97-AF65-F5344CB8AC3E}">
        <p14:creationId xmlns:p14="http://schemas.microsoft.com/office/powerpoint/2010/main" val="249803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E00A7-487E-01B4-BA03-17C986033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CC25EE-38B1-35D0-6F35-D540A3B8D876}"/>
              </a:ext>
            </a:extLst>
          </p:cNvPr>
          <p:cNvSpPr>
            <a:spLocks noGrp="1"/>
          </p:cNvSpPr>
          <p:nvPr>
            <p:ph type="title"/>
          </p:nvPr>
        </p:nvSpPr>
        <p:spPr/>
        <p:txBody>
          <a:bodyPr/>
          <a:lstStyle/>
          <a:p>
            <a:r>
              <a:rPr lang="en-US" dirty="0"/>
              <a:t>Sorted Matrix Search: Row Subgoal</a:t>
            </a:r>
          </a:p>
        </p:txBody>
      </p:sp>
      <p:sp>
        <p:nvSpPr>
          <p:cNvPr id="3" name="Content Placeholder 2">
            <a:extLst>
              <a:ext uri="{FF2B5EF4-FFF2-40B4-BE49-F238E27FC236}">
                <a16:creationId xmlns:a16="http://schemas.microsoft.com/office/drawing/2014/main" id="{C06793B2-AD68-3B58-79FD-08F154BA17B7}"/>
              </a:ext>
            </a:extLst>
          </p:cNvPr>
          <p:cNvSpPr>
            <a:spLocks noGrp="1"/>
          </p:cNvSpPr>
          <p:nvPr>
            <p:ph idx="1"/>
          </p:nvPr>
        </p:nvSpPr>
        <p:spPr>
          <a:xfrm>
            <a:off x="457200" y="1244160"/>
            <a:ext cx="8686800" cy="5140800"/>
          </a:xfrm>
        </p:spPr>
        <p:txBody>
          <a:bodyPr/>
          <a:lstStyle/>
          <a:p>
            <a:pPr marL="0" indent="0">
              <a:buNone/>
            </a:pPr>
            <a:r>
              <a:rPr lang="is-IS" sz="2800" b="1" dirty="0">
                <a:latin typeface="Franklin Gothic Medium" panose="020B0603020102020204" pitchFamily="34" charset="0"/>
                <a:ea typeface="Courier New" charset="0"/>
                <a:cs typeface="Courier New" charset="0"/>
              </a:rPr>
              <a:t>New Goal</a:t>
            </a:r>
            <a:r>
              <a:rPr lang="is-IS" sz="2800" dirty="0">
                <a:latin typeface="Franklin Gothic Medium" panose="020B0603020102020204" pitchFamily="34" charset="0"/>
                <a:ea typeface="Courier New" charset="0"/>
                <a:cs typeface="Courier New" charset="0"/>
              </a:rPr>
              <a:t>: find smallest </a:t>
            </a:r>
            <a:r>
              <a:rPr lang="is-IS" sz="2800" dirty="0">
                <a:latin typeface="Cambria Math" panose="02040503050406030204" pitchFamily="18" charset="0"/>
                <a:ea typeface="Cambria Math" panose="02040503050406030204" pitchFamily="18" charset="0"/>
                <a:cs typeface="Courier New" charset="0"/>
              </a:rPr>
              <a:t>j</a:t>
            </a:r>
            <a:r>
              <a:rPr lang="is-IS" sz="2800" dirty="0">
                <a:latin typeface="Franklin Gothic Medium" panose="020B0603020102020204" pitchFamily="34" charset="0"/>
                <a:ea typeface="Courier New" charset="0"/>
                <a:cs typeface="Courier New" charset="0"/>
              </a:rPr>
              <a:t> with </a:t>
            </a:r>
            <a:r>
              <a:rPr lang="is-IS" sz="2400" dirty="0">
                <a:latin typeface="Cambria Math" panose="02040503050406030204" pitchFamily="18" charset="0"/>
                <a:ea typeface="Cambria Math" panose="02040503050406030204" pitchFamily="18" charset="0"/>
                <a:cs typeface="Courier New" charset="0"/>
              </a:rPr>
              <a:t>x ≤ M[0, </a:t>
            </a:r>
            <a:r>
              <a:rPr lang="is-IS" sz="2400" b="1" dirty="0">
                <a:latin typeface="Cambria Math" panose="02040503050406030204" pitchFamily="18" charset="0"/>
                <a:ea typeface="Cambria Math" panose="02040503050406030204" pitchFamily="18" charset="0"/>
                <a:cs typeface="Courier New" charset="0"/>
              </a:rPr>
              <a:t>k</a:t>
            </a:r>
            <a:r>
              <a:rPr lang="is-IS" sz="2400" dirty="0">
                <a:latin typeface="Cambria Math" panose="02040503050406030204" pitchFamily="18" charset="0"/>
                <a:ea typeface="Cambria Math" panose="02040503050406030204" pitchFamily="18" charset="0"/>
                <a:cs typeface="Courier New" charset="0"/>
              </a:rPr>
              <a:t>] for any j ≤ k &lt; n</a:t>
            </a:r>
          </a:p>
          <a:p>
            <a:pPr lvl="1"/>
            <a:r>
              <a:rPr lang="is-IS" sz="2400" dirty="0">
                <a:latin typeface="Franklin Gothic Medium" panose="020B0603020102020204" pitchFamily="34" charset="0"/>
                <a:ea typeface="Courier New" charset="0"/>
                <a:cs typeface="Courier New" charset="0"/>
              </a:rPr>
              <a:t>will need a loop...</a:t>
            </a:r>
          </a:p>
          <a:p>
            <a:pPr lvl="1"/>
            <a:endParaRPr lang="is-IS" sz="2400" dirty="0">
              <a:latin typeface="Franklin Gothic Medium" panose="020B0603020102020204" pitchFamily="34" charset="0"/>
              <a:ea typeface="Courier New" charset="0"/>
              <a:cs typeface="Courier New" charset="0"/>
            </a:endParaRPr>
          </a:p>
          <a:p>
            <a:pPr lvl="1"/>
            <a:endParaRPr lang="is-IS" sz="2400" dirty="0">
              <a:latin typeface="Franklin Gothic Medium" panose="020B0603020102020204" pitchFamily="34" charset="0"/>
              <a:ea typeface="Courier New" charset="0"/>
              <a:cs typeface="Courier New" charset="0"/>
            </a:endParaRPr>
          </a:p>
          <a:p>
            <a:pPr lvl="1"/>
            <a:endParaRPr lang="is-IS" sz="2400" dirty="0">
              <a:latin typeface="Franklin Gothic Medium" panose="020B0603020102020204" pitchFamily="34" charset="0"/>
              <a:ea typeface="Courier New" charset="0"/>
              <a:cs typeface="Courier New" charset="0"/>
            </a:endParaRPr>
          </a:p>
          <a:p>
            <a:pPr lvl="1"/>
            <a:endParaRPr lang="is-IS" sz="2400" dirty="0">
              <a:latin typeface="Franklin Gothic Medium" panose="020B0603020102020204" pitchFamily="34" charset="0"/>
              <a:ea typeface="Courier New" charset="0"/>
              <a:cs typeface="Courier New" charset="0"/>
            </a:endParaRPr>
          </a:p>
          <a:p>
            <a:pPr marL="0" indent="0">
              <a:buNone/>
            </a:pPr>
            <a:endParaRPr lang="is-IS" sz="2800" dirty="0">
              <a:latin typeface="Franklin Gothic Medium" panose="020B0603020102020204" pitchFamily="34" charset="0"/>
              <a:ea typeface="Courier New" charset="0"/>
              <a:cs typeface="Courier New" charset="0"/>
            </a:endParaRPr>
          </a:p>
          <a:p>
            <a:pPr marL="0" indent="0">
              <a:buNone/>
            </a:pPr>
            <a:endParaRPr lang="is-IS" sz="2800" dirty="0">
              <a:latin typeface="Franklin Gothic Medium" panose="020B0603020102020204" pitchFamily="34" charset="0"/>
              <a:ea typeface="Courier New" charset="0"/>
              <a:cs typeface="Courier New" charset="0"/>
            </a:endParaRPr>
          </a:p>
          <a:p>
            <a:pPr marL="0" indent="0">
              <a:buNone/>
            </a:pPr>
            <a:r>
              <a:rPr lang="is-IS" sz="2800" dirty="0">
                <a:latin typeface="Franklin Gothic Medium" panose="020B0603020102020204" pitchFamily="34" charset="0"/>
                <a:ea typeface="Courier New" charset="0"/>
                <a:cs typeface="Courier New" charset="0"/>
              </a:rPr>
              <a:t>How do we find an invariant for that loop?</a:t>
            </a:r>
          </a:p>
          <a:p>
            <a:pPr lvl="1"/>
            <a:r>
              <a:rPr lang="is-IS" sz="2400" dirty="0">
                <a:latin typeface="Franklin Gothic Medium" panose="020B0603020102020204" pitchFamily="34" charset="0"/>
                <a:ea typeface="Courier New" charset="0"/>
                <a:cs typeface="Courier New" charset="0"/>
              </a:rPr>
              <a:t>try </a:t>
            </a:r>
            <a:r>
              <a:rPr lang="is-IS" sz="2400" dirty="0">
                <a:solidFill>
                  <a:schemeClr val="accent1"/>
                </a:solidFill>
                <a:latin typeface="Franklin Gothic Medium" panose="020B0603020102020204" pitchFamily="34" charset="0"/>
                <a:ea typeface="Courier New" charset="0"/>
                <a:cs typeface="Courier New" charset="0"/>
              </a:rPr>
              <a:t>weakening</a:t>
            </a:r>
            <a:r>
              <a:rPr lang="is-IS" sz="2400" dirty="0">
                <a:latin typeface="Franklin Gothic Medium" panose="020B0603020102020204" pitchFamily="34" charset="0"/>
                <a:ea typeface="Courier New" charset="0"/>
                <a:cs typeface="Courier New" charset="0"/>
              </a:rPr>
              <a:t> this assertion (allow any </a:t>
            </a:r>
            <a:r>
              <a:rPr lang="is-IS" sz="2400" dirty="0">
                <a:latin typeface="Cambria Math" panose="02040503050406030204" pitchFamily="18" charset="0"/>
                <a:ea typeface="Cambria Math" panose="02040503050406030204" pitchFamily="18" charset="0"/>
                <a:cs typeface="Courier New" charset="0"/>
              </a:rPr>
              <a:t>j</a:t>
            </a:r>
            <a:r>
              <a:rPr lang="is-IS" sz="2400" dirty="0">
                <a:latin typeface="Franklin Gothic Medium" panose="020B0603020102020204" pitchFamily="34" charset="0"/>
                <a:ea typeface="Courier New" charset="0"/>
                <a:cs typeface="Courier New" charset="0"/>
              </a:rPr>
              <a:t>, not just smallest)</a:t>
            </a:r>
          </a:p>
          <a:p>
            <a:pPr lvl="1"/>
            <a:r>
              <a:rPr lang="is-IS" sz="2400" dirty="0">
                <a:latin typeface="Franklin Gothic Medium" panose="020B0603020102020204" pitchFamily="34" charset="0"/>
                <a:ea typeface="Courier New" charset="0"/>
                <a:cs typeface="Courier New" charset="0"/>
              </a:rPr>
              <a:t>decrease </a:t>
            </a:r>
            <a:r>
              <a:rPr lang="is-IS" sz="2400" dirty="0">
                <a:latin typeface="Cambria Math" panose="02040503050406030204" pitchFamily="18" charset="0"/>
                <a:ea typeface="Cambria Math" panose="02040503050406030204" pitchFamily="18" charset="0"/>
                <a:cs typeface="Courier New" charset="0"/>
              </a:rPr>
              <a:t>j</a:t>
            </a:r>
            <a:r>
              <a:rPr lang="is-IS" sz="2400" dirty="0">
                <a:latin typeface="Franklin Gothic Medium" panose="020B0603020102020204" pitchFamily="34" charset="0"/>
                <a:ea typeface="Courier New" charset="0"/>
                <a:cs typeface="Courier New" charset="0"/>
              </a:rPr>
              <a:t> until </a:t>
            </a:r>
            <a:r>
              <a:rPr lang="is-IS" sz="2400" dirty="0">
                <a:latin typeface="Cambria Math" panose="02040503050406030204" pitchFamily="18" charset="0"/>
                <a:ea typeface="Cambria Math" panose="02040503050406030204" pitchFamily="18" charset="0"/>
                <a:cs typeface="Courier New" charset="0"/>
              </a:rPr>
              <a:t>x ≤ M[0, j-1]</a:t>
            </a:r>
            <a:r>
              <a:rPr lang="is-IS" sz="2400" dirty="0">
                <a:latin typeface="Franklin Gothic Medium" panose="020B0603020102020204" pitchFamily="34" charset="0"/>
                <a:ea typeface="Courier New" charset="0"/>
                <a:cs typeface="Courier New" charset="0"/>
              </a:rPr>
              <a:t> does not hold</a:t>
            </a:r>
          </a:p>
        </p:txBody>
      </p:sp>
      <p:grpSp>
        <p:nvGrpSpPr>
          <p:cNvPr id="82" name="Group 81"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36C40B98-B4CD-08AA-AD0C-37453E57B23C}"/>
              </a:ext>
            </a:extLst>
          </p:cNvPr>
          <p:cNvGrpSpPr/>
          <p:nvPr/>
        </p:nvGrpSpPr>
        <p:grpSpPr>
          <a:xfrm>
            <a:off x="3429000" y="2486262"/>
            <a:ext cx="2286000" cy="1885475"/>
            <a:chOff x="2452867" y="3177603"/>
            <a:chExt cx="2286000" cy="1885475"/>
          </a:xfrm>
        </p:grpSpPr>
        <p:sp>
          <p:nvSpPr>
            <p:cNvPr id="83" name="Rectangle 82">
              <a:extLst>
                <a:ext uri="{FF2B5EF4-FFF2-40B4-BE49-F238E27FC236}">
                  <a16:creationId xmlns:a16="http://schemas.microsoft.com/office/drawing/2014/main" id="{69EADC19-BD4B-5123-8938-7B8747497706}"/>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8B4EACC-322B-1CA6-1A1C-913945E4DA09}"/>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391094D-96FC-CBD9-8FAE-308620AE8245}"/>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D0F7731-A8D6-11B7-F470-60C4EAB66A07}"/>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3296517-3DFA-C55F-DC3A-AE06950A0AF7}"/>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B428077-7CAE-183D-BA2F-9384A8D7C5EB}"/>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895C00B-ECA2-E219-37C5-711939EE8059}"/>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492046B-8DDC-123D-1FC3-0DD5251544FD}"/>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B106E76D-3EEC-1FC9-B06A-9195E2EA4EA6}"/>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134BF35A-4367-6FEF-F045-1DCBBC018D77}"/>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F6D69B44-CD30-0E32-8FB0-F57CC282493B}"/>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7718AD4-83FE-2BBF-08F3-9F6E9DE458EA}"/>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87BCCDAB-C57D-4250-8201-3E753C052DB3}"/>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8A71F502-5700-5F80-9BE4-F8FFFBA9AF30}"/>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5453F9E-3AD4-869F-FC95-1B31A65DE87C}"/>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242B89D7-ACB3-222B-269A-D7482536423A}"/>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96827F5-1C67-DA37-E58A-294EB8E989DC}"/>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1E5875A-38B8-88B7-8813-03F64CA70756}"/>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AA37186F-FB8E-B0DC-517A-DE8D9629EE9B}"/>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6B5656F-1080-B2C4-3A4B-49A9C4769BC3}"/>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5172C995-52DD-8C64-A4B3-9BEF5FE03194}"/>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F95550EB-FBB9-9C80-B0B0-D73C93892F14}"/>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58EBB859-038A-EC64-18FE-9E51CF87FD65}"/>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5751948-7060-AC67-0EEB-458E5D2BDCBB}"/>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2E92D63-6055-8747-4B9A-E881E456BEB2}"/>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7F9EE39-C17B-0A0B-84DC-54752E5D9B7F}"/>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89381666-E074-C07A-DD8D-8DD6AF06BD17}"/>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9187194D-D669-334F-8628-3FA52F9223A6}"/>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5F474AD-925C-3BE8-212A-69B416B377C4}"/>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A4E70E6-2CA4-3B14-6697-C9127BBEA90A}"/>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Box 112">
            <a:extLst>
              <a:ext uri="{FF2B5EF4-FFF2-40B4-BE49-F238E27FC236}">
                <a16:creationId xmlns:a16="http://schemas.microsoft.com/office/drawing/2014/main" id="{44690CC2-DFC6-5121-300D-0C2D76EFB17A}"/>
              </a:ext>
            </a:extLst>
          </p:cNvPr>
          <p:cNvSpPr txBox="1"/>
          <p:nvPr/>
        </p:nvSpPr>
        <p:spPr>
          <a:xfrm>
            <a:off x="3117273" y="3225142"/>
            <a:ext cx="242374" cy="338554"/>
          </a:xfrm>
          <a:prstGeom prst="rect">
            <a:avLst/>
          </a:prstGeom>
          <a:noFill/>
        </p:spPr>
        <p:txBody>
          <a:bodyPr wrap="none" rtlCol="0">
            <a:spAutoFit/>
          </a:bodyPr>
          <a:lstStyle/>
          <a:p>
            <a:r>
              <a:rPr lang="en-US" sz="1600" dirty="0" err="1">
                <a:latin typeface="Cambria Math" panose="02040503050406030204" pitchFamily="18" charset="0"/>
                <a:ea typeface="Cambria Math" panose="02040503050406030204" pitchFamily="18" charset="0"/>
              </a:rPr>
              <a:t>i</a:t>
            </a:r>
            <a:endParaRPr lang="en-US" sz="1600" dirty="0">
              <a:latin typeface="Cambria Math" panose="02040503050406030204" pitchFamily="18" charset="0"/>
              <a:ea typeface="Cambria Math" panose="02040503050406030204" pitchFamily="18" charset="0"/>
            </a:endParaRPr>
          </a:p>
        </p:txBody>
      </p:sp>
      <p:sp>
        <p:nvSpPr>
          <p:cNvPr id="114" name="TextBox 113">
            <a:extLst>
              <a:ext uri="{FF2B5EF4-FFF2-40B4-BE49-F238E27FC236}">
                <a16:creationId xmlns:a16="http://schemas.microsoft.com/office/drawing/2014/main" id="{0A8E90B1-2461-0228-BC9B-B936DEF6C48E}"/>
              </a:ext>
            </a:extLst>
          </p:cNvPr>
          <p:cNvSpPr txBox="1"/>
          <p:nvPr/>
        </p:nvSpPr>
        <p:spPr>
          <a:xfrm>
            <a:off x="5023916" y="2088509"/>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grpSp>
        <p:nvGrpSpPr>
          <p:cNvPr id="115" name="Group 114">
            <a:extLst>
              <a:ext uri="{FF2B5EF4-FFF2-40B4-BE49-F238E27FC236}">
                <a16:creationId xmlns:a16="http://schemas.microsoft.com/office/drawing/2014/main" id="{4BDAB6DB-9496-E31E-67BB-772D8B250FC1}"/>
              </a:ext>
            </a:extLst>
          </p:cNvPr>
          <p:cNvGrpSpPr/>
          <p:nvPr/>
        </p:nvGrpSpPr>
        <p:grpSpPr>
          <a:xfrm>
            <a:off x="3429000" y="2481633"/>
            <a:ext cx="1905001" cy="1507822"/>
            <a:chOff x="2578172" y="3782739"/>
            <a:chExt cx="1905001" cy="1507822"/>
          </a:xfrm>
        </p:grpSpPr>
        <p:grpSp>
          <p:nvGrpSpPr>
            <p:cNvPr id="116" name="Group 115">
              <a:extLst>
                <a:ext uri="{FF2B5EF4-FFF2-40B4-BE49-F238E27FC236}">
                  <a16:creationId xmlns:a16="http://schemas.microsoft.com/office/drawing/2014/main" id="{B4626BA7-9FDD-A945-54C1-DFCBA785B8A3}"/>
                </a:ext>
              </a:extLst>
            </p:cNvPr>
            <p:cNvGrpSpPr/>
            <p:nvPr/>
          </p:nvGrpSpPr>
          <p:grpSpPr>
            <a:xfrm>
              <a:off x="2578172" y="3782739"/>
              <a:ext cx="1905001" cy="1507822"/>
              <a:chOff x="2452867" y="3172974"/>
              <a:chExt cx="1905001" cy="1507822"/>
            </a:xfrm>
          </p:grpSpPr>
          <p:cxnSp>
            <p:nvCxnSpPr>
              <p:cNvPr id="118" name="Straight Connector 117">
                <a:extLst>
                  <a:ext uri="{FF2B5EF4-FFF2-40B4-BE49-F238E27FC236}">
                    <a16:creationId xmlns:a16="http://schemas.microsoft.com/office/drawing/2014/main" id="{8FD783BF-9F69-337B-D2AD-0A6F76E3AC1C}"/>
                  </a:ext>
                </a:extLst>
              </p:cNvPr>
              <p:cNvCxnSpPr/>
              <p:nvPr/>
            </p:nvCxnSpPr>
            <p:spPr>
              <a:xfrm>
                <a:off x="3976868" y="3178251"/>
                <a:ext cx="0" cy="7460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CC42402-3BEA-B17A-5EB7-B8CFA417A265}"/>
                  </a:ext>
                </a:extLst>
              </p:cNvPr>
              <p:cNvCxnSpPr/>
              <p:nvPr/>
            </p:nvCxnSpPr>
            <p:spPr>
              <a:xfrm>
                <a:off x="3214868" y="4297392"/>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484C4DE-8650-57C8-BF55-0C50DBEF9EA0}"/>
                  </a:ext>
                </a:extLst>
              </p:cNvPr>
              <p:cNvCxnSpPr/>
              <p:nvPr/>
            </p:nvCxnSpPr>
            <p:spPr>
              <a:xfrm flipV="1">
                <a:off x="3214867" y="4297393"/>
                <a:ext cx="381001" cy="24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D23D034-9623-7763-206B-D37038FEECDE}"/>
                  </a:ext>
                </a:extLst>
              </p:cNvPr>
              <p:cNvCxnSpPr/>
              <p:nvPr/>
            </p:nvCxnSpPr>
            <p:spPr>
              <a:xfrm>
                <a:off x="2452867" y="4680796"/>
                <a:ext cx="762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51AD778-F8CC-377A-4B0C-DF2F6EE4E927}"/>
                  </a:ext>
                </a:extLst>
              </p:cNvPr>
              <p:cNvCxnSpPr/>
              <p:nvPr/>
            </p:nvCxnSpPr>
            <p:spPr>
              <a:xfrm>
                <a:off x="3595868" y="3912153"/>
                <a:ext cx="381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8F624F81-0B8A-AAC2-3C83-C23716C2E3BF}"/>
                  </a:ext>
                </a:extLst>
              </p:cNvPr>
              <p:cNvSpPr/>
              <p:nvPr/>
            </p:nvSpPr>
            <p:spPr>
              <a:xfrm>
                <a:off x="3976866" y="3172974"/>
                <a:ext cx="381002" cy="384048"/>
              </a:xfrm>
              <a:prstGeom prst="rect">
                <a:avLst/>
              </a:prstGeom>
              <a:solidFill>
                <a:schemeClr val="accent6">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7" name="Straight Connector 116">
              <a:extLst>
                <a:ext uri="{FF2B5EF4-FFF2-40B4-BE49-F238E27FC236}">
                  <a16:creationId xmlns:a16="http://schemas.microsoft.com/office/drawing/2014/main" id="{6BDA53C4-B068-EACB-2E06-A6B18E77E8E0}"/>
                </a:ext>
              </a:extLst>
            </p:cNvPr>
            <p:cNvCxnSpPr/>
            <p:nvPr/>
          </p:nvCxnSpPr>
          <p:spPr>
            <a:xfrm>
              <a:off x="3721172" y="4529481"/>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24" name="Slide Number Placeholder 123">
            <a:extLst>
              <a:ext uri="{FF2B5EF4-FFF2-40B4-BE49-F238E27FC236}">
                <a16:creationId xmlns:a16="http://schemas.microsoft.com/office/drawing/2014/main" id="{C8811C32-2708-FD30-3DD0-DAC330F5BD85}"/>
              </a:ext>
            </a:extLst>
          </p:cNvPr>
          <p:cNvSpPr>
            <a:spLocks noGrp="1"/>
          </p:cNvSpPr>
          <p:nvPr>
            <p:ph type="sldNum" sz="quarter" idx="4"/>
          </p:nvPr>
        </p:nvSpPr>
        <p:spPr/>
        <p:txBody>
          <a:bodyPr/>
          <a:lstStyle/>
          <a:p>
            <a:fld id="{60F4F636-6A27-E649-AEDF-9DE4D4E58670}" type="slidenum">
              <a:rPr lang="en-US" smtClean="0"/>
              <a:pPr/>
              <a:t>108</a:t>
            </a:fld>
            <a:endParaRPr lang="en-US" dirty="0"/>
          </a:p>
        </p:txBody>
      </p:sp>
    </p:spTree>
    <p:extLst>
      <p:ext uri="{BB962C8B-B14F-4D97-AF65-F5344CB8AC3E}">
        <p14:creationId xmlns:p14="http://schemas.microsoft.com/office/powerpoint/2010/main" val="36611570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18D25-3181-B412-12CF-3413BF84D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CEF77-37FA-4A01-86BE-8D5EE1372D8F}"/>
              </a:ext>
            </a:extLst>
          </p:cNvPr>
          <p:cNvSpPr>
            <a:spLocks noGrp="1"/>
          </p:cNvSpPr>
          <p:nvPr>
            <p:ph type="title"/>
          </p:nvPr>
        </p:nvSpPr>
        <p:spPr/>
        <p:txBody>
          <a:bodyPr>
            <a:normAutofit fontScale="90000"/>
          </a:bodyPr>
          <a:lstStyle/>
          <a:p>
            <a:r>
              <a:rPr lang="en-US" dirty="0"/>
              <a:t>Sorted Matrix Search: Row Subgoal Initialization</a:t>
            </a:r>
          </a:p>
        </p:txBody>
      </p:sp>
      <p:sp>
        <p:nvSpPr>
          <p:cNvPr id="3" name="Content Placeholder 2">
            <a:extLst>
              <a:ext uri="{FF2B5EF4-FFF2-40B4-BE49-F238E27FC236}">
                <a16:creationId xmlns:a16="http://schemas.microsoft.com/office/drawing/2014/main" id="{44F23761-5D90-514E-895C-39335A1744F4}"/>
              </a:ext>
            </a:extLst>
          </p:cNvPr>
          <p:cNvSpPr>
            <a:spLocks noGrp="1"/>
          </p:cNvSpPr>
          <p:nvPr>
            <p:ph idx="1"/>
          </p:nvPr>
        </p:nvSpPr>
        <p:spPr>
          <a:xfrm>
            <a:off x="457200" y="1244160"/>
            <a:ext cx="8836702" cy="5140800"/>
          </a:xfrm>
        </p:spPr>
        <p:txBody>
          <a:bodyPr/>
          <a:lstStyle/>
          <a:p>
            <a:pPr marL="0" indent="0">
              <a:buNone/>
            </a:pPr>
            <a:r>
              <a:rPr lang="is-IS" sz="2800" b="1" dirty="0">
                <a:latin typeface="Franklin Gothic Medium" panose="020B0603020102020204" pitchFamily="34" charset="0"/>
                <a:ea typeface="Courier New" charset="0"/>
                <a:cs typeface="Courier New" charset="0"/>
              </a:rPr>
              <a:t>New Goal</a:t>
            </a:r>
            <a:r>
              <a:rPr lang="is-IS" sz="2800" dirty="0">
                <a:latin typeface="Franklin Gothic Medium" panose="020B0603020102020204" pitchFamily="34" charset="0"/>
                <a:ea typeface="Courier New" charset="0"/>
                <a:cs typeface="Courier New" charset="0"/>
              </a:rPr>
              <a:t>: find smallest </a:t>
            </a:r>
            <a:r>
              <a:rPr lang="is-IS" sz="2800" dirty="0">
                <a:latin typeface="Cambria Math" panose="02040503050406030204" pitchFamily="18" charset="0"/>
                <a:ea typeface="Cambria Math" panose="02040503050406030204" pitchFamily="18" charset="0"/>
                <a:cs typeface="Courier New" charset="0"/>
              </a:rPr>
              <a:t>j</a:t>
            </a:r>
            <a:r>
              <a:rPr lang="is-IS" sz="2800" dirty="0">
                <a:latin typeface="Franklin Gothic Medium" panose="020B0603020102020204" pitchFamily="34" charset="0"/>
                <a:ea typeface="Courier New" charset="0"/>
                <a:cs typeface="Courier New" charset="0"/>
              </a:rPr>
              <a:t> with </a:t>
            </a:r>
            <a:r>
              <a:rPr lang="is-IS" sz="2400" dirty="0">
                <a:latin typeface="Cambria Math" panose="02040503050406030204" pitchFamily="18" charset="0"/>
                <a:ea typeface="Cambria Math" panose="02040503050406030204" pitchFamily="18" charset="0"/>
                <a:cs typeface="Courier New" charset="0"/>
              </a:rPr>
              <a:t>x ≤ M[0, </a:t>
            </a:r>
            <a:r>
              <a:rPr lang="is-IS" sz="2400" b="1" dirty="0">
                <a:latin typeface="Cambria Math" panose="02040503050406030204" pitchFamily="18" charset="0"/>
                <a:ea typeface="Cambria Math" panose="02040503050406030204" pitchFamily="18" charset="0"/>
                <a:cs typeface="Courier New" charset="0"/>
              </a:rPr>
              <a:t>k</a:t>
            </a:r>
            <a:r>
              <a:rPr lang="is-IS" sz="2400" dirty="0">
                <a:latin typeface="Cambria Math" panose="02040503050406030204" pitchFamily="18" charset="0"/>
                <a:ea typeface="Cambria Math" panose="02040503050406030204" pitchFamily="18" charset="0"/>
                <a:cs typeface="Courier New" charset="0"/>
              </a:rPr>
              <a:t>] for any j ≤ k &lt; n</a:t>
            </a:r>
          </a:p>
          <a:p>
            <a:pPr marL="0" indent="0">
              <a:buNone/>
            </a:pPr>
            <a:endParaRPr lang="is-IS" sz="2800" dirty="0">
              <a:latin typeface="Franklin Gothic Medium" panose="020B0603020102020204" pitchFamily="34" charset="0"/>
              <a:ea typeface="Courier New" charset="0"/>
              <a:cs typeface="Courier New"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let</a:t>
            </a:r>
            <a:r>
              <a:rPr lang="is-IS" sz="2400" dirty="0">
                <a:latin typeface="Courier New" panose="02070309020205020404" pitchFamily="49" charset="0"/>
                <a:ea typeface="Courier New" charset="0"/>
                <a:cs typeface="Courier New" panose="02070309020205020404" pitchFamily="49" charset="0"/>
              </a:rPr>
              <a:t> i = 0;</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let</a:t>
            </a:r>
            <a:r>
              <a:rPr lang="is-IS" sz="2400" dirty="0">
                <a:latin typeface="Courier New" panose="02070309020205020404" pitchFamily="49" charset="0"/>
                <a:ea typeface="Courier New" charset="0"/>
                <a:cs typeface="Courier New" panose="02070309020205020404" pitchFamily="49" charset="0"/>
              </a:rPr>
              <a:t> j = </a:t>
            </a:r>
            <a:r>
              <a:rPr lang="is-IS" sz="2400" b="1" dirty="0">
                <a:latin typeface="Courier New" panose="02070309020205020404" pitchFamily="49" charset="0"/>
                <a:ea typeface="Courier New" charset="0"/>
                <a:cs typeface="Courier New" panose="02070309020205020404" pitchFamily="49" charset="0"/>
              </a:rPr>
              <a:t>??</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b="1" dirty="0">
                <a:latin typeface="Cambria Math" panose="02040503050406030204" pitchFamily="18" charset="0"/>
                <a:ea typeface="Cambria Math" panose="02040503050406030204" pitchFamily="18" charset="0"/>
                <a:cs typeface="Courier New" panose="02070309020205020404" pitchFamily="49" charset="0"/>
              </a:rPr>
              <a:t>Inv</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 M[0, k] for any j ≤ k &lt; n }}</a:t>
            </a:r>
            <a:endParaRPr lang="is-IS" sz="2400" dirty="0">
              <a:solidFill>
                <a:srgbClr val="7030A0"/>
              </a:solidFill>
              <a:latin typeface="Courier New" panose="02070309020205020404" pitchFamily="49" charset="0"/>
              <a:ea typeface="Courier New" charset="0"/>
              <a:cs typeface="Courier New" panose="02070309020205020404" pitchFamily="49"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while</a:t>
            </a:r>
            <a:r>
              <a:rPr lang="is-IS" sz="2400" dirty="0">
                <a:latin typeface="Courier New" panose="02070309020205020404" pitchFamily="49" charset="0"/>
                <a:ea typeface="Courier New" charset="0"/>
                <a:cs typeface="Courier New" panose="02070309020205020404" pitchFamily="49" charset="0"/>
              </a:rPr>
              <a:t> (??)</a:t>
            </a:r>
          </a:p>
          <a:p>
            <a:pPr marL="0" indent="0">
              <a:buNone/>
            </a:pPr>
            <a:r>
              <a:rPr lang="is-IS" sz="2400" dirty="0">
                <a:latin typeface="Courier New" panose="02070309020205020404" pitchFamily="49" charset="0"/>
                <a:ea typeface="Courier New" charset="0"/>
                <a:cs typeface="Courier New" panose="02070309020205020404" pitchFamily="49" charset="0"/>
              </a:rPr>
              <a:t>    ??</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b="1" dirty="0">
                <a:latin typeface="Cambria Math" panose="02040503050406030204" pitchFamily="18" charset="0"/>
                <a:ea typeface="Cambria Math" panose="02040503050406030204" pitchFamily="18" charset="0"/>
                <a:cs typeface="Courier New" panose="02070309020205020404" pitchFamily="49" charset="0"/>
              </a:rPr>
              <a:t>Post</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100" dirty="0">
                <a:latin typeface="Cambria Math" panose="02040503050406030204" pitchFamily="18" charset="0"/>
                <a:ea typeface="Cambria Math" panose="02040503050406030204" pitchFamily="18" charset="0"/>
                <a:cs typeface="Courier New" panose="02070309020205020404" pitchFamily="49" charset="0"/>
              </a:rPr>
              <a:t>M[0, k] &lt; x for any 0 ≤ k &lt; j and </a:t>
            </a:r>
            <a:r>
              <a:rPr lang="is-IS" sz="21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 M[0, k] for any j ≤ k &lt; n</a:t>
            </a:r>
            <a:r>
              <a:rPr lang="is-IS" sz="2400" dirty="0">
                <a:latin typeface="Cambria Math" panose="02040503050406030204" pitchFamily="18" charset="0"/>
                <a:ea typeface="Cambria Math" panose="02040503050406030204" pitchFamily="18" charset="0"/>
                <a:cs typeface="Courier New" panose="02070309020205020404" pitchFamily="49" charset="0"/>
              </a:rPr>
              <a:t> }}</a:t>
            </a:r>
            <a:endParaRPr lang="is-IS" sz="2400" dirty="0">
              <a:latin typeface="Courier New" panose="02070309020205020404" pitchFamily="49" charset="0"/>
              <a:ea typeface="Courier New" charset="0"/>
              <a:cs typeface="Courier New" panose="02070309020205020404" pitchFamily="49" charset="0"/>
            </a:endParaRPr>
          </a:p>
          <a:p>
            <a:pPr marL="0" indent="0">
              <a:buNone/>
            </a:pPr>
            <a:endParaRPr lang="is-IS" sz="2800" dirty="0">
              <a:latin typeface="Franklin Gothic Medium" panose="020B0603020102020204" pitchFamily="34" charset="0"/>
              <a:ea typeface="Courier New" charset="0"/>
              <a:cs typeface="Courier New" charset="0"/>
            </a:endParaRPr>
          </a:p>
          <a:p>
            <a:pPr marL="0" indent="0">
              <a:buNone/>
            </a:pPr>
            <a:r>
              <a:rPr lang="is-IS" sz="2800" dirty="0">
                <a:latin typeface="Franklin Gothic Medium" panose="020B0603020102020204" pitchFamily="34" charset="0"/>
                <a:ea typeface="Courier New" charset="0"/>
                <a:cs typeface="Courier New" charset="0"/>
              </a:rPr>
              <a:t>How do we set </a:t>
            </a:r>
            <a:r>
              <a:rPr lang="is-IS" sz="2800" dirty="0">
                <a:latin typeface="Cambria Math" panose="02040503050406030204" pitchFamily="18" charset="0"/>
                <a:ea typeface="Cambria Math" panose="02040503050406030204" pitchFamily="18" charset="0"/>
                <a:cs typeface="Courier New" charset="0"/>
              </a:rPr>
              <a:t>j</a:t>
            </a:r>
            <a:r>
              <a:rPr lang="is-IS" sz="2800" dirty="0">
                <a:latin typeface="Franklin Gothic Medium" panose="020B0603020102020204" pitchFamily="34" charset="0"/>
                <a:ea typeface="Courier New" charset="0"/>
                <a:cs typeface="Courier New" charset="0"/>
              </a:rPr>
              <a:t> to make Inv hold initially?</a:t>
            </a:r>
          </a:p>
          <a:p>
            <a:pPr lvl="1"/>
            <a:r>
              <a:rPr lang="is-IS" sz="2000" dirty="0">
                <a:latin typeface="Franklin Gothic Medium" panose="020B0603020102020204" pitchFamily="34" charset="0"/>
                <a:ea typeface="Courier New" charset="0"/>
                <a:cs typeface="Courier New" charset="0"/>
              </a:rPr>
              <a:t>range is empty when </a:t>
            </a:r>
            <a:r>
              <a:rPr lang="is-IS" sz="2000" dirty="0">
                <a:latin typeface="Cambria Math" panose="02040503050406030204" pitchFamily="18" charset="0"/>
                <a:ea typeface="Cambria Math" panose="02040503050406030204" pitchFamily="18" charset="0"/>
                <a:cs typeface="Courier New" charset="0"/>
              </a:rPr>
              <a:t>j = n</a:t>
            </a:r>
          </a:p>
        </p:txBody>
      </p:sp>
      <p:grpSp>
        <p:nvGrpSpPr>
          <p:cNvPr id="35" name="Group 34"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CA8426EC-A371-3200-0249-A9CFA42C7E43}"/>
              </a:ext>
            </a:extLst>
          </p:cNvPr>
          <p:cNvGrpSpPr/>
          <p:nvPr/>
        </p:nvGrpSpPr>
        <p:grpSpPr>
          <a:xfrm>
            <a:off x="6400800" y="2251139"/>
            <a:ext cx="2286000" cy="1885475"/>
            <a:chOff x="2452867" y="3177603"/>
            <a:chExt cx="2286000" cy="1885475"/>
          </a:xfrm>
        </p:grpSpPr>
        <p:sp>
          <p:nvSpPr>
            <p:cNvPr id="36" name="Rectangle 35">
              <a:extLst>
                <a:ext uri="{FF2B5EF4-FFF2-40B4-BE49-F238E27FC236}">
                  <a16:creationId xmlns:a16="http://schemas.microsoft.com/office/drawing/2014/main" id="{C168F347-8C1D-0C54-7955-1BC49ADDB0C2}"/>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CC03100-D6B3-FB8C-B006-591D820CB064}"/>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BD24DF2-3B0C-CE19-964F-A55B7359A58B}"/>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110E82-BE51-D895-418B-5ACEB38245F0}"/>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D11BD3B-6FAD-B92D-FB5E-D8A7D3BB50C4}"/>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BC78AD7-51BC-20E7-57CA-001FF502C573}"/>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AABDC53-2F92-D498-2F57-B5BA0850C75E}"/>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A992E18-7955-D2A6-E965-79D92EFABFA7}"/>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0519AEF-8115-C7DA-0343-9889E8286BE7}"/>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48E24D4-A68C-081C-5EA9-5F42D9334D3F}"/>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2A160F7-4CE6-BA66-5032-FE40105D4049}"/>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FAF1F12-D147-ADA9-7043-2C145706E091}"/>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711831E-AA9B-2393-5574-C112A8B3ACA3}"/>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E176A2D-E62F-C3C3-44FA-CEB6D67A77A4}"/>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D077BE2-1B26-F2B6-464A-053DDFB07696}"/>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B5A4932-6172-0AF1-4205-E18F2921F82A}"/>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CB6C72B-86D7-7A3D-82E2-6D00D253E276}"/>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68F3703-2331-7C05-494B-BCF4275470C5}"/>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1A517AD-D15D-184A-C80A-0148C9D92A91}"/>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03063B2-4D4E-959C-19D1-AB9DF5491D9F}"/>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9312DAC-8627-116F-F0C8-BC8F5AB7F75D}"/>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853D63C-D802-E132-F646-C3D93A0E3978}"/>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AB1B843-1628-EB5F-9F46-C37E5FE521D9}"/>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7FA425E-9FE5-2C3D-89BD-5A2996A1E49F}"/>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BDEF3B4-C0BC-6846-07AE-1854142C31BA}"/>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3A0F2308-6ED1-BB92-C022-5A040D2348E3}"/>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CCF6A48-7F5D-A97B-7572-82ECF8451B3D}"/>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AFA6E66-76AA-A6E5-A154-722D9A42E36F}"/>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CC41F3F-46C3-3228-AFE3-A0F3B565F41F}"/>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483440B-219F-5CB0-2F26-371F2881A36C}"/>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a:extLst>
              <a:ext uri="{FF2B5EF4-FFF2-40B4-BE49-F238E27FC236}">
                <a16:creationId xmlns:a16="http://schemas.microsoft.com/office/drawing/2014/main" id="{58E5D5B6-17BF-87B0-E514-849EA71B97B4}"/>
              </a:ext>
            </a:extLst>
          </p:cNvPr>
          <p:cNvSpPr txBox="1"/>
          <p:nvPr/>
        </p:nvSpPr>
        <p:spPr>
          <a:xfrm>
            <a:off x="6089113" y="2234386"/>
            <a:ext cx="242374" cy="338554"/>
          </a:xfrm>
          <a:prstGeom prst="rect">
            <a:avLst/>
          </a:prstGeom>
          <a:noFill/>
        </p:spPr>
        <p:txBody>
          <a:bodyPr wrap="none" rtlCol="0">
            <a:spAutoFit/>
          </a:bodyPr>
          <a:lstStyle/>
          <a:p>
            <a:r>
              <a:rPr lang="en-US" sz="1600" dirty="0" err="1">
                <a:latin typeface="Cambria Math" panose="02040503050406030204" pitchFamily="18" charset="0"/>
                <a:ea typeface="Cambria Math" panose="02040503050406030204" pitchFamily="18" charset="0"/>
              </a:rPr>
              <a:t>i</a:t>
            </a:r>
            <a:endParaRPr lang="en-US" sz="1600" dirty="0">
              <a:latin typeface="Cambria Math" panose="02040503050406030204" pitchFamily="18" charset="0"/>
              <a:ea typeface="Cambria Math" panose="02040503050406030204" pitchFamily="18" charset="0"/>
            </a:endParaRPr>
          </a:p>
        </p:txBody>
      </p:sp>
      <p:sp>
        <p:nvSpPr>
          <p:cNvPr id="75" name="TextBox 74">
            <a:extLst>
              <a:ext uri="{FF2B5EF4-FFF2-40B4-BE49-F238E27FC236}">
                <a16:creationId xmlns:a16="http://schemas.microsoft.com/office/drawing/2014/main" id="{891CF3ED-53F8-762D-F869-6D4A103D6545}"/>
              </a:ext>
            </a:extLst>
          </p:cNvPr>
          <p:cNvSpPr txBox="1"/>
          <p:nvPr/>
        </p:nvSpPr>
        <p:spPr>
          <a:xfrm>
            <a:off x="8376716" y="1853294"/>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grpSp>
        <p:nvGrpSpPr>
          <p:cNvPr id="76" name="Group 75">
            <a:extLst>
              <a:ext uri="{FF2B5EF4-FFF2-40B4-BE49-F238E27FC236}">
                <a16:creationId xmlns:a16="http://schemas.microsoft.com/office/drawing/2014/main" id="{04804A3A-2185-C3E1-2020-5EE6061F61D7}"/>
              </a:ext>
            </a:extLst>
          </p:cNvPr>
          <p:cNvGrpSpPr/>
          <p:nvPr/>
        </p:nvGrpSpPr>
        <p:grpSpPr>
          <a:xfrm>
            <a:off x="6400800" y="2234386"/>
            <a:ext cx="2286001" cy="1519946"/>
            <a:chOff x="2578172" y="3770615"/>
            <a:chExt cx="2286001" cy="1519946"/>
          </a:xfrm>
        </p:grpSpPr>
        <p:grpSp>
          <p:nvGrpSpPr>
            <p:cNvPr id="77" name="Group 76">
              <a:extLst>
                <a:ext uri="{FF2B5EF4-FFF2-40B4-BE49-F238E27FC236}">
                  <a16:creationId xmlns:a16="http://schemas.microsoft.com/office/drawing/2014/main" id="{6EF0D135-6B10-151D-0633-B694BEF2B445}"/>
                </a:ext>
              </a:extLst>
            </p:cNvPr>
            <p:cNvGrpSpPr/>
            <p:nvPr/>
          </p:nvGrpSpPr>
          <p:grpSpPr>
            <a:xfrm>
              <a:off x="2578172" y="3770615"/>
              <a:ext cx="2286001" cy="1519946"/>
              <a:chOff x="2452867" y="3160850"/>
              <a:chExt cx="2286001" cy="1519946"/>
            </a:xfrm>
          </p:grpSpPr>
          <p:cxnSp>
            <p:nvCxnSpPr>
              <p:cNvPr id="79" name="Straight Connector 78">
                <a:extLst>
                  <a:ext uri="{FF2B5EF4-FFF2-40B4-BE49-F238E27FC236}">
                    <a16:creationId xmlns:a16="http://schemas.microsoft.com/office/drawing/2014/main" id="{83C2768E-5396-F644-14D5-788D46B4C736}"/>
                  </a:ext>
                </a:extLst>
              </p:cNvPr>
              <p:cNvCxnSpPr/>
              <p:nvPr/>
            </p:nvCxnSpPr>
            <p:spPr>
              <a:xfrm>
                <a:off x="3976868" y="3178251"/>
                <a:ext cx="0" cy="7460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502DF6C-76FB-A490-8F18-17870197B839}"/>
                  </a:ext>
                </a:extLst>
              </p:cNvPr>
              <p:cNvCxnSpPr/>
              <p:nvPr/>
            </p:nvCxnSpPr>
            <p:spPr>
              <a:xfrm>
                <a:off x="3214868" y="4297392"/>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91F465E-F7B9-3FB8-66C8-62BA71668D7D}"/>
                  </a:ext>
                </a:extLst>
              </p:cNvPr>
              <p:cNvCxnSpPr/>
              <p:nvPr/>
            </p:nvCxnSpPr>
            <p:spPr>
              <a:xfrm flipV="1">
                <a:off x="3214867" y="4297393"/>
                <a:ext cx="381001" cy="24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EBF261B-1536-4DEB-419E-148D3EC1F94E}"/>
                  </a:ext>
                </a:extLst>
              </p:cNvPr>
              <p:cNvCxnSpPr/>
              <p:nvPr/>
            </p:nvCxnSpPr>
            <p:spPr>
              <a:xfrm>
                <a:off x="2452867" y="4680796"/>
                <a:ext cx="762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4692CA1-AD2D-82BD-3B66-80FC8243D346}"/>
                  </a:ext>
                </a:extLst>
              </p:cNvPr>
              <p:cNvCxnSpPr/>
              <p:nvPr/>
            </p:nvCxnSpPr>
            <p:spPr>
              <a:xfrm>
                <a:off x="3595868" y="3912153"/>
                <a:ext cx="381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F167CAC6-B736-3001-1857-51A4047574C6}"/>
                  </a:ext>
                </a:extLst>
              </p:cNvPr>
              <p:cNvSpPr/>
              <p:nvPr/>
            </p:nvSpPr>
            <p:spPr>
              <a:xfrm>
                <a:off x="4357866" y="3160850"/>
                <a:ext cx="381002" cy="384048"/>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8" name="Straight Connector 77">
              <a:extLst>
                <a:ext uri="{FF2B5EF4-FFF2-40B4-BE49-F238E27FC236}">
                  <a16:creationId xmlns:a16="http://schemas.microsoft.com/office/drawing/2014/main" id="{4B33627C-070F-AA45-5E06-9B408B5FCA37}"/>
                </a:ext>
              </a:extLst>
            </p:cNvPr>
            <p:cNvCxnSpPr/>
            <p:nvPr/>
          </p:nvCxnSpPr>
          <p:spPr>
            <a:xfrm>
              <a:off x="3721172" y="4529481"/>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85" name="Slide Number Placeholder 84">
            <a:extLst>
              <a:ext uri="{FF2B5EF4-FFF2-40B4-BE49-F238E27FC236}">
                <a16:creationId xmlns:a16="http://schemas.microsoft.com/office/drawing/2014/main" id="{DA6A2BFD-DE57-6E8D-0C76-6B45F8037C92}"/>
              </a:ext>
            </a:extLst>
          </p:cNvPr>
          <p:cNvSpPr>
            <a:spLocks noGrp="1"/>
          </p:cNvSpPr>
          <p:nvPr>
            <p:ph type="sldNum" sz="quarter" idx="4"/>
          </p:nvPr>
        </p:nvSpPr>
        <p:spPr/>
        <p:txBody>
          <a:bodyPr/>
          <a:lstStyle/>
          <a:p>
            <a:fld id="{60F4F636-6A27-E649-AEDF-9DE4D4E58670}" type="slidenum">
              <a:rPr lang="en-US" smtClean="0"/>
              <a:pPr/>
              <a:t>109</a:t>
            </a:fld>
            <a:endParaRPr lang="en-US" dirty="0"/>
          </a:p>
        </p:txBody>
      </p:sp>
    </p:spTree>
    <p:extLst>
      <p:ext uri="{BB962C8B-B14F-4D97-AF65-F5344CB8AC3E}">
        <p14:creationId xmlns:p14="http://schemas.microsoft.com/office/powerpoint/2010/main" val="586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51C68-9025-2727-8DB4-060D641D1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F084A-3291-34A8-5408-E82F3A046CA6}"/>
              </a:ext>
            </a:extLst>
          </p:cNvPr>
          <p:cNvSpPr>
            <a:spLocks noGrp="1"/>
          </p:cNvSpPr>
          <p:nvPr>
            <p:ph type="title"/>
          </p:nvPr>
        </p:nvSpPr>
        <p:spPr/>
        <p:txBody>
          <a:bodyPr/>
          <a:lstStyle/>
          <a:p>
            <a:r>
              <a:rPr lang="en-US" dirty="0"/>
              <a:t>Sublists</a:t>
            </a:r>
          </a:p>
        </p:txBody>
      </p:sp>
      <p:sp>
        <p:nvSpPr>
          <p:cNvPr id="3" name="Content Placeholder 2">
            <a:extLst>
              <a:ext uri="{FF2B5EF4-FFF2-40B4-BE49-F238E27FC236}">
                <a16:creationId xmlns:a16="http://schemas.microsoft.com/office/drawing/2014/main" id="{33A150BB-10AD-3E5F-C3B9-A25E53283813}"/>
              </a:ext>
            </a:extLst>
          </p:cNvPr>
          <p:cNvSpPr>
            <a:spLocks noGrp="1"/>
          </p:cNvSpPr>
          <p:nvPr>
            <p:ph idx="1"/>
          </p:nvPr>
        </p:nvSpPr>
        <p:spPr>
          <a:xfrm>
            <a:off x="457200" y="1244160"/>
            <a:ext cx="8490030" cy="5140800"/>
          </a:xfrm>
        </p:spPr>
        <p:txBody>
          <a:bodyPr/>
          <a:lstStyle/>
          <a:p>
            <a:r>
              <a:rPr lang="en-US" sz="2600" dirty="0"/>
              <a:t>Use indexes to refer to a section of a list (a "sublist"):</a:t>
            </a:r>
            <a:endParaRPr lang="en-US" sz="2600" u="sng" dirty="0"/>
          </a:p>
          <a:p>
            <a:pPr lvl="2"/>
            <a:endParaRPr lang="en-US" sz="18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sublist : (List&lt;</a:t>
            </a:r>
            <a:r>
              <a:rPr lang="en-US" sz="1800" dirty="0" err="1">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&gt;, </a:t>
            </a:r>
            <a:r>
              <a:rPr lang="en-US" sz="1800" dirty="0" err="1">
                <a:latin typeface="Cambria Math" panose="02040503050406030204" pitchFamily="18" charset="0"/>
                <a:ea typeface="Cambria Math" panose="02040503050406030204" pitchFamily="18" charset="0"/>
              </a:rPr>
              <a:t>ℕ</a:t>
            </a:r>
            <a:r>
              <a:rPr lang="en-US" sz="1800" dirty="0">
                <a:latin typeface="Cambria Math" panose="02040503050406030204" pitchFamily="18" charset="0"/>
                <a:ea typeface="Cambria Math" panose="02040503050406030204" pitchFamily="18" charset="0"/>
              </a:rPr>
              <a:t>, ℤ)  → List&lt;</a:t>
            </a:r>
            <a:r>
              <a:rPr lang="en-US" sz="1800" dirty="0" err="1">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&gt;</a:t>
            </a:r>
          </a:p>
          <a:p>
            <a:pPr lvl="2"/>
            <a:endParaRPr lang="en-US" sz="800" dirty="0"/>
          </a:p>
          <a:p>
            <a:pPr lvl="2"/>
            <a:r>
              <a:rPr lang="en-US" sz="1800" dirty="0">
                <a:latin typeface="Cambria Math" panose="02040503050406030204" pitchFamily="18" charset="0"/>
                <a:ea typeface="Cambria Math" panose="02040503050406030204" pitchFamily="18" charset="0"/>
              </a:rPr>
              <a:t>	sublist(L,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j)		:=  nil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j &lt; </a:t>
            </a:r>
            <a:r>
              <a:rPr lang="en-US" sz="1800" dirty="0" err="1">
                <a:latin typeface="Cambria Math" panose="02040503050406030204" pitchFamily="18" charset="0"/>
                <a:ea typeface="Cambria Math" panose="02040503050406030204" pitchFamily="18" charset="0"/>
              </a:rPr>
              <a:t>i</a:t>
            </a:r>
            <a:endParaRPr lang="en-US" sz="18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sublist(L,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j)		:=  L[</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sublist(L,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+ 1, j)	</a:t>
            </a:r>
            <a:r>
              <a:rPr lang="en-US" sz="1800" dirty="0">
                <a:latin typeface="Franklin Gothic Medium" panose="020B0603020102020204" pitchFamily="34" charset="0"/>
                <a:ea typeface="Cambria Math" panose="02040503050406030204" pitchFamily="18" charset="0"/>
              </a:rPr>
              <a:t>if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j</a:t>
            </a:r>
          </a:p>
          <a:p>
            <a:pPr lvl="2"/>
            <a:endParaRPr lang="en-US" sz="1800" dirty="0"/>
          </a:p>
          <a:p>
            <a:r>
              <a:rPr lang="en-US" sz="2600" dirty="0"/>
              <a:t>Useful for </a:t>
            </a:r>
            <a:r>
              <a:rPr lang="en-US" sz="2600" i="1" dirty="0"/>
              <a:t>reasoning</a:t>
            </a:r>
            <a:r>
              <a:rPr lang="en-US" sz="2600" dirty="0"/>
              <a:t> about lists and indexes</a:t>
            </a:r>
          </a:p>
          <a:p>
            <a:pPr lvl="2"/>
            <a:endParaRPr lang="en-US" sz="1800" dirty="0"/>
          </a:p>
          <a:p>
            <a:r>
              <a:rPr lang="en-US" sz="2600" dirty="0"/>
              <a:t>This includes </a:t>
            </a:r>
            <a:r>
              <a:rPr lang="en-US" sz="2600" u="sng" dirty="0"/>
              <a:t>both</a:t>
            </a:r>
            <a:r>
              <a:rPr lang="en-US" sz="2600" dirty="0"/>
              <a:t> </a:t>
            </a:r>
            <a:r>
              <a:rPr lang="en-US" sz="2600" dirty="0">
                <a:latin typeface="Cambria Math" panose="02040503050406030204" pitchFamily="18" charset="0"/>
                <a:ea typeface="Cambria Math" panose="02040503050406030204" pitchFamily="18" charset="0"/>
              </a:rPr>
              <a:t>L[</a:t>
            </a:r>
            <a:r>
              <a:rPr lang="en-US" sz="2600" dirty="0" err="1">
                <a:latin typeface="Cambria Math" panose="02040503050406030204" pitchFamily="18" charset="0"/>
                <a:ea typeface="Cambria Math" panose="02040503050406030204" pitchFamily="18" charset="0"/>
              </a:rPr>
              <a:t>i</a:t>
            </a:r>
            <a:r>
              <a:rPr lang="en-US" sz="2600" dirty="0">
                <a:latin typeface="Cambria Math" panose="02040503050406030204" pitchFamily="18" charset="0"/>
                <a:ea typeface="Cambria Math" panose="02040503050406030204" pitchFamily="18" charset="0"/>
              </a:rPr>
              <a:t>]</a:t>
            </a:r>
            <a:r>
              <a:rPr lang="en-US" sz="2600" dirty="0"/>
              <a:t> and </a:t>
            </a:r>
            <a:r>
              <a:rPr lang="en-US" sz="2600" dirty="0">
                <a:latin typeface="Cambria Math" panose="02040503050406030204" pitchFamily="18" charset="0"/>
                <a:ea typeface="Cambria Math" panose="02040503050406030204" pitchFamily="18" charset="0"/>
              </a:rPr>
              <a:t>L[j]</a:t>
            </a:r>
          </a:p>
          <a:p>
            <a:pPr lvl="2"/>
            <a:endParaRPr lang="en-US" sz="1200" dirty="0"/>
          </a:p>
          <a:p>
            <a:pPr lvl="2"/>
            <a:r>
              <a:rPr lang="en-US" sz="1600" dirty="0">
                <a:latin typeface="Cambria Math" panose="02040503050406030204" pitchFamily="18" charset="0"/>
                <a:ea typeface="Cambria Math" panose="02040503050406030204" pitchFamily="18" charset="0"/>
              </a:rPr>
              <a:t>sublist(L, 0, 2)	= L[0] :: sublist(L, 1, 2)				</a:t>
            </a:r>
            <a:r>
              <a:rPr lang="en-US" sz="1600" dirty="0">
                <a:latin typeface="Franklin Gothic Medium" panose="020B0603020102020204" pitchFamily="34" charset="0"/>
                <a:ea typeface="Cambria Math" panose="02040503050406030204" pitchFamily="18" charset="0"/>
              </a:rPr>
              <a:t>def of </a:t>
            </a:r>
            <a:r>
              <a:rPr lang="en-US" sz="1600" dirty="0">
                <a:latin typeface="Cambria Math" panose="02040503050406030204" pitchFamily="18" charset="0"/>
                <a:ea typeface="Cambria Math" panose="02040503050406030204" pitchFamily="18" charset="0"/>
              </a:rPr>
              <a:t>sublist</a:t>
            </a:r>
            <a:r>
              <a:rPr lang="en-US" sz="1600" dirty="0">
                <a:latin typeface="Franklin Gothic Medium" panose="020B0603020102020204" pitchFamily="34" charset="0"/>
                <a:ea typeface="Cambria Math" panose="02040503050406030204" pitchFamily="18" charset="0"/>
              </a:rPr>
              <a:t> (since </a:t>
            </a:r>
            <a:r>
              <a:rPr lang="en-US" sz="1600" dirty="0">
                <a:latin typeface="Cambria Math" panose="02040503050406030204" pitchFamily="18" charset="0"/>
                <a:ea typeface="Cambria Math" panose="02040503050406030204" pitchFamily="18" charset="0"/>
              </a:rPr>
              <a:t>0 ≤ 2</a:t>
            </a:r>
            <a:r>
              <a:rPr lang="en-US" sz="1600" dirty="0">
                <a:latin typeface="Franklin Gothic Medium" panose="020B0603020102020204" pitchFamily="34" charset="0"/>
                <a:ea typeface="Cambria Math" panose="02040503050406030204" pitchFamily="18" charset="0"/>
              </a:rPr>
              <a:t>)</a:t>
            </a:r>
            <a:endParaRPr lang="en-US" sz="1600" dirty="0">
              <a:latin typeface="Cambria Math" panose="02040503050406030204" pitchFamily="18" charset="0"/>
              <a:ea typeface="Cambria Math" panose="02040503050406030204" pitchFamily="18" charset="0"/>
            </a:endParaRPr>
          </a:p>
          <a:p>
            <a:pPr lvl="2"/>
            <a:r>
              <a:rPr lang="en-US" sz="1600" dirty="0">
                <a:latin typeface="Cambria Math" panose="02040503050406030204" pitchFamily="18" charset="0"/>
                <a:ea typeface="Cambria Math" panose="02040503050406030204" pitchFamily="18" charset="0"/>
              </a:rPr>
              <a:t>			= L[0] :: L[1] :: sublist(L, 2, 2)			</a:t>
            </a:r>
            <a:r>
              <a:rPr lang="en-US" sz="1600" dirty="0">
                <a:latin typeface="Franklin Gothic Medium" panose="020B0603020102020204" pitchFamily="34" charset="0"/>
                <a:ea typeface="Cambria Math" panose="02040503050406030204" pitchFamily="18" charset="0"/>
              </a:rPr>
              <a:t>def of </a:t>
            </a:r>
            <a:r>
              <a:rPr lang="en-US" sz="1600" dirty="0">
                <a:latin typeface="Cambria Math" panose="02040503050406030204" pitchFamily="18" charset="0"/>
                <a:ea typeface="Cambria Math" panose="02040503050406030204" pitchFamily="18" charset="0"/>
              </a:rPr>
              <a:t>sublist</a:t>
            </a:r>
            <a:r>
              <a:rPr lang="en-US" sz="1600" dirty="0">
                <a:latin typeface="Franklin Gothic Medium" panose="020B0603020102020204" pitchFamily="34" charset="0"/>
                <a:ea typeface="Cambria Math" panose="02040503050406030204" pitchFamily="18" charset="0"/>
              </a:rPr>
              <a:t> (since </a:t>
            </a:r>
            <a:r>
              <a:rPr lang="en-US" sz="1600" dirty="0">
                <a:latin typeface="Cambria Math" panose="02040503050406030204" pitchFamily="18" charset="0"/>
                <a:ea typeface="Cambria Math" panose="02040503050406030204" pitchFamily="18" charset="0"/>
              </a:rPr>
              <a:t>1 ≤ 2</a:t>
            </a:r>
            <a:r>
              <a:rPr lang="en-US" sz="1600" dirty="0">
                <a:latin typeface="Franklin Gothic Medium" panose="020B0603020102020204" pitchFamily="34" charset="0"/>
                <a:ea typeface="Cambria Math" panose="02040503050406030204" pitchFamily="18" charset="0"/>
              </a:rPr>
              <a:t>)</a:t>
            </a:r>
            <a:endParaRPr lang="en-US" sz="1600" dirty="0">
              <a:latin typeface="Cambria Math" panose="02040503050406030204" pitchFamily="18" charset="0"/>
              <a:ea typeface="Cambria Math" panose="02040503050406030204" pitchFamily="18" charset="0"/>
            </a:endParaRPr>
          </a:p>
          <a:p>
            <a:pPr lvl="2"/>
            <a:r>
              <a:rPr lang="en-US" sz="1600" dirty="0">
                <a:latin typeface="Cambria Math" panose="02040503050406030204" pitchFamily="18" charset="0"/>
                <a:ea typeface="Cambria Math" panose="02040503050406030204" pitchFamily="18" charset="0"/>
              </a:rPr>
              <a:t>			= L[0] :: L[1] :: L[2] :: sublist(L, 3, 2)		</a:t>
            </a:r>
            <a:r>
              <a:rPr lang="en-US" sz="1600" dirty="0">
                <a:latin typeface="Franklin Gothic Medium" panose="020B0603020102020204" pitchFamily="34" charset="0"/>
                <a:ea typeface="Cambria Math" panose="02040503050406030204" pitchFamily="18" charset="0"/>
              </a:rPr>
              <a:t>def of </a:t>
            </a:r>
            <a:r>
              <a:rPr lang="en-US" sz="1600" dirty="0">
                <a:latin typeface="Cambria Math" panose="02040503050406030204" pitchFamily="18" charset="0"/>
                <a:ea typeface="Cambria Math" panose="02040503050406030204" pitchFamily="18" charset="0"/>
              </a:rPr>
              <a:t>sublist</a:t>
            </a:r>
            <a:r>
              <a:rPr lang="en-US" sz="1600" dirty="0">
                <a:latin typeface="Franklin Gothic Medium" panose="020B0603020102020204" pitchFamily="34" charset="0"/>
                <a:ea typeface="Cambria Math" panose="02040503050406030204" pitchFamily="18" charset="0"/>
              </a:rPr>
              <a:t> (since </a:t>
            </a:r>
            <a:r>
              <a:rPr lang="en-US" sz="1600" dirty="0">
                <a:latin typeface="Cambria Math" panose="02040503050406030204" pitchFamily="18" charset="0"/>
                <a:ea typeface="Cambria Math" panose="02040503050406030204" pitchFamily="18" charset="0"/>
              </a:rPr>
              <a:t>2 ≤ 2</a:t>
            </a:r>
            <a:r>
              <a:rPr lang="en-US" sz="1600" dirty="0">
                <a:latin typeface="Franklin Gothic Medium" panose="020B0603020102020204" pitchFamily="34" charset="0"/>
                <a:ea typeface="Cambria Math" panose="02040503050406030204" pitchFamily="18" charset="0"/>
              </a:rPr>
              <a:t>)</a:t>
            </a:r>
            <a:endParaRPr lang="en-US" sz="1600" dirty="0">
              <a:latin typeface="Cambria Math" panose="02040503050406030204" pitchFamily="18" charset="0"/>
              <a:ea typeface="Cambria Math" panose="02040503050406030204" pitchFamily="18" charset="0"/>
            </a:endParaRPr>
          </a:p>
          <a:p>
            <a:pPr lvl="2"/>
            <a:r>
              <a:rPr lang="en-US" sz="1600" dirty="0">
                <a:latin typeface="Cambria Math" panose="02040503050406030204" pitchFamily="18" charset="0"/>
                <a:ea typeface="Cambria Math" panose="02040503050406030204" pitchFamily="18" charset="0"/>
              </a:rPr>
              <a:t>			= L[0] :: L[1] :: L[2] :: nil				</a:t>
            </a:r>
            <a:r>
              <a:rPr lang="en-US" sz="1600" dirty="0">
                <a:latin typeface="Franklin Gothic Medium" panose="020B0603020102020204" pitchFamily="34" charset="0"/>
                <a:ea typeface="Cambria Math" panose="02040503050406030204" pitchFamily="18" charset="0"/>
              </a:rPr>
              <a:t>def of </a:t>
            </a:r>
            <a:r>
              <a:rPr lang="en-US" sz="1600" dirty="0">
                <a:latin typeface="Cambria Math" panose="02040503050406030204" pitchFamily="18" charset="0"/>
                <a:ea typeface="Cambria Math" panose="02040503050406030204" pitchFamily="18" charset="0"/>
              </a:rPr>
              <a:t>sublist</a:t>
            </a:r>
            <a:r>
              <a:rPr lang="en-US" sz="1600" dirty="0">
                <a:latin typeface="Franklin Gothic Medium" panose="020B0603020102020204" pitchFamily="34" charset="0"/>
                <a:ea typeface="Cambria Math" panose="02040503050406030204" pitchFamily="18" charset="0"/>
              </a:rPr>
              <a:t> (since </a:t>
            </a:r>
            <a:r>
              <a:rPr lang="en-US" sz="1600" dirty="0">
                <a:latin typeface="Cambria Math" panose="02040503050406030204" pitchFamily="18" charset="0"/>
                <a:ea typeface="Cambria Math" panose="02040503050406030204" pitchFamily="18" charset="0"/>
              </a:rPr>
              <a:t>3 &lt; 2</a:t>
            </a:r>
            <a:r>
              <a:rPr lang="en-US" sz="1600" dirty="0">
                <a:latin typeface="Franklin Gothic Medium" panose="020B0603020102020204" pitchFamily="34" charset="0"/>
                <a:ea typeface="Cambria Math" panose="02040503050406030204" pitchFamily="18" charset="0"/>
              </a:rPr>
              <a:t>)</a:t>
            </a:r>
          </a:p>
          <a:p>
            <a:pPr lvl="2"/>
            <a:r>
              <a:rPr lang="en-US" sz="1600" dirty="0">
                <a:latin typeface="Cambria Math" panose="02040503050406030204" pitchFamily="18" charset="0"/>
                <a:ea typeface="Cambria Math" panose="02040503050406030204" pitchFamily="18" charset="0"/>
              </a:rPr>
              <a:t>			= [L[0], L[1], L[2]]</a:t>
            </a:r>
          </a:p>
        </p:txBody>
      </p:sp>
      <p:sp>
        <p:nvSpPr>
          <p:cNvPr id="4" name="Slide Number Placeholder 3">
            <a:extLst>
              <a:ext uri="{FF2B5EF4-FFF2-40B4-BE49-F238E27FC236}">
                <a16:creationId xmlns:a16="http://schemas.microsoft.com/office/drawing/2014/main" id="{E51EE908-EF75-6B77-9EB3-7488CEED08E8}"/>
              </a:ext>
            </a:extLst>
          </p:cNvPr>
          <p:cNvSpPr>
            <a:spLocks noGrp="1"/>
          </p:cNvSpPr>
          <p:nvPr>
            <p:ph type="sldNum" sz="quarter" idx="4"/>
          </p:nvPr>
        </p:nvSpPr>
        <p:spPr/>
        <p:txBody>
          <a:bodyPr/>
          <a:lstStyle/>
          <a:p>
            <a:fld id="{60F4F636-6A27-E649-AEDF-9DE4D4E58670}" type="slidenum">
              <a:rPr lang="en-US" smtClean="0"/>
              <a:pPr/>
              <a:t>11</a:t>
            </a:fld>
            <a:endParaRPr lang="en-US" dirty="0"/>
          </a:p>
        </p:txBody>
      </p:sp>
    </p:spTree>
    <p:extLst>
      <p:ext uri="{BB962C8B-B14F-4D97-AF65-F5344CB8AC3E}">
        <p14:creationId xmlns:p14="http://schemas.microsoft.com/office/powerpoint/2010/main" val="272932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74874-05CF-0F89-EBF6-E4EA96303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F4B0A-9C36-1823-033C-3806A4000583}"/>
              </a:ext>
            </a:extLst>
          </p:cNvPr>
          <p:cNvSpPr>
            <a:spLocks noGrp="1"/>
          </p:cNvSpPr>
          <p:nvPr>
            <p:ph type="title"/>
          </p:nvPr>
        </p:nvSpPr>
        <p:spPr/>
        <p:txBody>
          <a:bodyPr>
            <a:normAutofit/>
          </a:bodyPr>
          <a:lstStyle/>
          <a:p>
            <a:r>
              <a:rPr lang="en-US" dirty="0"/>
              <a:t>Sorted Matrix Search: Row Subgoal Exit</a:t>
            </a:r>
          </a:p>
        </p:txBody>
      </p:sp>
      <p:sp>
        <p:nvSpPr>
          <p:cNvPr id="3" name="Content Placeholder 2">
            <a:extLst>
              <a:ext uri="{FF2B5EF4-FFF2-40B4-BE49-F238E27FC236}">
                <a16:creationId xmlns:a16="http://schemas.microsoft.com/office/drawing/2014/main" id="{B9A43666-54A0-64A8-9B4C-F69FD4DCE234}"/>
              </a:ext>
            </a:extLst>
          </p:cNvPr>
          <p:cNvSpPr>
            <a:spLocks noGrp="1"/>
          </p:cNvSpPr>
          <p:nvPr>
            <p:ph idx="1"/>
          </p:nvPr>
        </p:nvSpPr>
        <p:spPr>
          <a:xfrm>
            <a:off x="457200" y="1244160"/>
            <a:ext cx="8866682" cy="5140800"/>
          </a:xfrm>
        </p:spPr>
        <p:txBody>
          <a:bodyPr/>
          <a:lstStyle/>
          <a:p>
            <a:pPr marL="0" indent="0">
              <a:buNone/>
            </a:pPr>
            <a:r>
              <a:rPr lang="is-IS" sz="2800" b="1" dirty="0">
                <a:latin typeface="Franklin Gothic Medium" panose="020B0603020102020204" pitchFamily="34" charset="0"/>
                <a:ea typeface="Courier New" charset="0"/>
                <a:cs typeface="Courier New" charset="0"/>
              </a:rPr>
              <a:t>New Goal</a:t>
            </a:r>
            <a:r>
              <a:rPr lang="is-IS" sz="2800" dirty="0">
                <a:latin typeface="Franklin Gothic Medium" panose="020B0603020102020204" pitchFamily="34" charset="0"/>
                <a:ea typeface="Courier New" charset="0"/>
                <a:cs typeface="Courier New" charset="0"/>
              </a:rPr>
              <a:t>: find smallest </a:t>
            </a:r>
            <a:r>
              <a:rPr lang="is-IS" sz="2800" dirty="0">
                <a:latin typeface="Cambria Math" panose="02040503050406030204" pitchFamily="18" charset="0"/>
                <a:ea typeface="Cambria Math" panose="02040503050406030204" pitchFamily="18" charset="0"/>
                <a:cs typeface="Courier New" charset="0"/>
              </a:rPr>
              <a:t>j</a:t>
            </a:r>
            <a:r>
              <a:rPr lang="is-IS" sz="2800" dirty="0">
                <a:latin typeface="Franklin Gothic Medium" panose="020B0603020102020204" pitchFamily="34" charset="0"/>
                <a:ea typeface="Courier New" charset="0"/>
                <a:cs typeface="Courier New" charset="0"/>
              </a:rPr>
              <a:t> with </a:t>
            </a:r>
            <a:r>
              <a:rPr lang="is-IS" sz="2400" dirty="0">
                <a:latin typeface="Cambria Math" panose="02040503050406030204" pitchFamily="18" charset="0"/>
                <a:ea typeface="Cambria Math" panose="02040503050406030204" pitchFamily="18" charset="0"/>
                <a:cs typeface="Courier New" charset="0"/>
              </a:rPr>
              <a:t>x ≤ M[0, </a:t>
            </a:r>
            <a:r>
              <a:rPr lang="is-IS" sz="2400" b="1" dirty="0">
                <a:latin typeface="Cambria Math" panose="02040503050406030204" pitchFamily="18" charset="0"/>
                <a:ea typeface="Cambria Math" panose="02040503050406030204" pitchFamily="18" charset="0"/>
                <a:cs typeface="Courier New" charset="0"/>
              </a:rPr>
              <a:t>k</a:t>
            </a:r>
            <a:r>
              <a:rPr lang="is-IS" sz="2400" dirty="0">
                <a:latin typeface="Cambria Math" panose="02040503050406030204" pitchFamily="18" charset="0"/>
                <a:ea typeface="Cambria Math" panose="02040503050406030204" pitchFamily="18" charset="0"/>
                <a:cs typeface="Courier New" charset="0"/>
              </a:rPr>
              <a:t>] for any j ≤ k &lt; n</a:t>
            </a:r>
          </a:p>
          <a:p>
            <a:pPr marL="0" indent="0">
              <a:buNone/>
            </a:pPr>
            <a:endParaRPr lang="is-IS" sz="2800" dirty="0">
              <a:latin typeface="Franklin Gothic Medium" panose="020B0603020102020204" pitchFamily="34" charset="0"/>
              <a:ea typeface="Courier New" charset="0"/>
              <a:cs typeface="Courier New"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let</a:t>
            </a:r>
            <a:r>
              <a:rPr lang="is-IS" sz="2400" dirty="0">
                <a:latin typeface="Courier New" panose="02070309020205020404" pitchFamily="49" charset="0"/>
                <a:ea typeface="Courier New" charset="0"/>
                <a:cs typeface="Courier New" panose="02070309020205020404" pitchFamily="49" charset="0"/>
              </a:rPr>
              <a:t> i = 0;</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let</a:t>
            </a:r>
            <a:r>
              <a:rPr lang="is-IS" sz="2400" dirty="0">
                <a:latin typeface="Courier New" panose="02070309020205020404" pitchFamily="49" charset="0"/>
                <a:ea typeface="Courier New" charset="0"/>
                <a:cs typeface="Courier New" panose="02070309020205020404" pitchFamily="49" charset="0"/>
              </a:rPr>
              <a:t> j = n;</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b="1" dirty="0">
                <a:latin typeface="Cambria Math" panose="02040503050406030204" pitchFamily="18" charset="0"/>
                <a:ea typeface="Cambria Math" panose="02040503050406030204" pitchFamily="18" charset="0"/>
                <a:cs typeface="Courier New" panose="02070309020205020404" pitchFamily="49" charset="0"/>
              </a:rPr>
              <a:t>Inv</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 M[0, k] for any j ≤ k &lt; n }}</a:t>
            </a:r>
            <a:endParaRPr lang="is-IS" sz="2400" dirty="0">
              <a:solidFill>
                <a:srgbClr val="7030A0"/>
              </a:solidFill>
              <a:latin typeface="Courier New" panose="02070309020205020404" pitchFamily="49" charset="0"/>
              <a:ea typeface="Courier New" charset="0"/>
              <a:cs typeface="Courier New" panose="02070309020205020404" pitchFamily="49"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while</a:t>
            </a:r>
            <a:r>
              <a:rPr lang="is-IS" sz="2400" dirty="0">
                <a:latin typeface="Courier New" panose="02070309020205020404" pitchFamily="49" charset="0"/>
                <a:ea typeface="Courier New" charset="0"/>
                <a:cs typeface="Courier New" panose="02070309020205020404" pitchFamily="49" charset="0"/>
              </a:rPr>
              <a:t> (</a:t>
            </a:r>
            <a:r>
              <a:rPr lang="is-IS" sz="2400" b="1" dirty="0">
                <a:latin typeface="Courier New" panose="02070309020205020404" pitchFamily="49" charset="0"/>
                <a:ea typeface="Courier New" charset="0"/>
                <a:cs typeface="Courier New" panose="02070309020205020404" pitchFamily="49" charset="0"/>
              </a:rPr>
              <a:t>??</a:t>
            </a:r>
            <a:r>
              <a:rPr lang="is-IS" sz="2400" dirty="0">
                <a:latin typeface="Courier New" panose="02070309020205020404" pitchFamily="49" charset="0"/>
                <a:ea typeface="Courier New" charset="0"/>
                <a:cs typeface="Courier New" panose="02070309020205020404" pitchFamily="49" charset="0"/>
              </a:rPr>
              <a:t>)</a:t>
            </a:r>
          </a:p>
          <a:p>
            <a:pPr marL="0" indent="0">
              <a:buNone/>
            </a:pPr>
            <a:r>
              <a:rPr lang="is-IS" sz="2400" dirty="0">
                <a:latin typeface="Courier New" panose="02070309020205020404" pitchFamily="49" charset="0"/>
                <a:ea typeface="Courier New" charset="0"/>
                <a:cs typeface="Courier New" panose="02070309020205020404" pitchFamily="49" charset="0"/>
              </a:rPr>
              <a:t>    ??</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b="1" dirty="0">
                <a:latin typeface="Cambria Math" panose="02040503050406030204" pitchFamily="18" charset="0"/>
                <a:ea typeface="Cambria Math" panose="02040503050406030204" pitchFamily="18" charset="0"/>
                <a:cs typeface="Courier New" panose="02070309020205020404" pitchFamily="49" charset="0"/>
              </a:rPr>
              <a:t>Post</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100" dirty="0">
                <a:latin typeface="Cambria Math" panose="02040503050406030204" pitchFamily="18" charset="0"/>
                <a:ea typeface="Cambria Math" panose="02040503050406030204" pitchFamily="18" charset="0"/>
                <a:cs typeface="Courier New" panose="02070309020205020404" pitchFamily="49" charset="0"/>
              </a:rPr>
              <a:t>M[0, k] &lt; x for any 0 ≤ k &lt; j and </a:t>
            </a:r>
            <a:r>
              <a:rPr lang="is-IS" sz="21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 M[0, k] for any j ≤ k &lt; n</a:t>
            </a:r>
            <a:r>
              <a:rPr lang="is-IS" sz="2400" dirty="0">
                <a:latin typeface="Cambria Math" panose="02040503050406030204" pitchFamily="18" charset="0"/>
                <a:ea typeface="Cambria Math" panose="02040503050406030204" pitchFamily="18" charset="0"/>
                <a:cs typeface="Courier New" panose="02070309020205020404" pitchFamily="49" charset="0"/>
              </a:rPr>
              <a:t> }}</a:t>
            </a:r>
            <a:endParaRPr lang="is-IS" sz="2400" dirty="0">
              <a:latin typeface="Courier New" panose="02070309020205020404" pitchFamily="49" charset="0"/>
              <a:ea typeface="Courier New" charset="0"/>
              <a:cs typeface="Courier New" panose="02070309020205020404" pitchFamily="49" charset="0"/>
            </a:endParaRPr>
          </a:p>
          <a:p>
            <a:pPr marL="0" indent="0">
              <a:buNone/>
            </a:pPr>
            <a:endParaRPr lang="is-IS" sz="2800" dirty="0">
              <a:latin typeface="Franklin Gothic Medium" panose="020B0603020102020204" pitchFamily="34" charset="0"/>
              <a:ea typeface="Courier New" charset="0"/>
              <a:cs typeface="Courier New" charset="0"/>
            </a:endParaRPr>
          </a:p>
          <a:p>
            <a:pPr marL="0" indent="0">
              <a:buNone/>
            </a:pPr>
            <a:r>
              <a:rPr lang="is-IS" sz="2800" dirty="0">
                <a:latin typeface="Franklin Gothic Medium" panose="020B0603020102020204" pitchFamily="34" charset="0"/>
                <a:ea typeface="Courier New" charset="0"/>
                <a:cs typeface="Courier New" charset="0"/>
              </a:rPr>
              <a:t>How do we exit so that the postcondition holds?</a:t>
            </a:r>
          </a:p>
          <a:p>
            <a:pPr lvl="1"/>
            <a:r>
              <a:rPr lang="is-IS" sz="2000" dirty="0">
                <a:latin typeface="Franklin Gothic Medium" panose="020B0603020102020204" pitchFamily="34" charset="0"/>
                <a:ea typeface="Courier New" charset="0"/>
                <a:cs typeface="Courier New" charset="0"/>
              </a:rPr>
              <a:t>can no longer decrease j when </a:t>
            </a:r>
            <a:r>
              <a:rPr lang="is-IS" sz="2000" dirty="0">
                <a:latin typeface="Cambria Math" panose="02040503050406030204" pitchFamily="18" charset="0"/>
                <a:ea typeface="Cambria Math" panose="02040503050406030204" pitchFamily="18" charset="0"/>
                <a:cs typeface="Courier New" charset="0"/>
              </a:rPr>
              <a:t>j = 0</a:t>
            </a:r>
            <a:r>
              <a:rPr lang="is-IS" sz="2000" dirty="0">
                <a:latin typeface="Franklin Gothic Medium" panose="020B0603020102020204" pitchFamily="34" charset="0"/>
                <a:ea typeface="Courier New" charset="0"/>
                <a:cs typeface="Courier New" charset="0"/>
              </a:rPr>
              <a:t> or </a:t>
            </a:r>
            <a:r>
              <a:rPr lang="is-IS" sz="2000" dirty="0">
                <a:latin typeface="Cambria Math" panose="02040503050406030204" pitchFamily="18" charset="0"/>
                <a:ea typeface="Cambria Math" panose="02040503050406030204" pitchFamily="18" charset="0"/>
                <a:cs typeface="Courier New" charset="0"/>
              </a:rPr>
              <a:t>M[0, j-1] &lt; x</a:t>
            </a:r>
          </a:p>
        </p:txBody>
      </p:sp>
      <p:grpSp>
        <p:nvGrpSpPr>
          <p:cNvPr id="35" name="Group 34"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853103C2-E668-0D14-13E3-E1019B7DE7C2}"/>
              </a:ext>
            </a:extLst>
          </p:cNvPr>
          <p:cNvGrpSpPr/>
          <p:nvPr/>
        </p:nvGrpSpPr>
        <p:grpSpPr>
          <a:xfrm>
            <a:off x="6400800" y="2251139"/>
            <a:ext cx="2286000" cy="1885475"/>
            <a:chOff x="2452867" y="3177603"/>
            <a:chExt cx="2286000" cy="1885475"/>
          </a:xfrm>
        </p:grpSpPr>
        <p:sp>
          <p:nvSpPr>
            <p:cNvPr id="36" name="Rectangle 35">
              <a:extLst>
                <a:ext uri="{FF2B5EF4-FFF2-40B4-BE49-F238E27FC236}">
                  <a16:creationId xmlns:a16="http://schemas.microsoft.com/office/drawing/2014/main" id="{855B1969-A1F4-FBA4-AC49-B9AEB9341113}"/>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51CD19E-3756-0E21-2ED8-37F0212B12D0}"/>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BFA3787-3AF3-D6C9-971A-14B797CF3BB3}"/>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045DA25-C724-88EE-93A9-B2662EBB33F9}"/>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A5729CA-DD3A-A699-CC5C-11FB15E4C4A2}"/>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E096F73-B8CD-9A7F-C3E5-4B6E5A8AEF68}"/>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2F0E79D-2812-7F51-A6B0-81369675EE0C}"/>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94C2275-3A14-EFDC-9DF5-ADA5F94901D1}"/>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E28292A-5674-E45F-12B4-EC81A357DD7A}"/>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92B1400-8878-512E-E7FF-F01225D38708}"/>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CB715EA-2E9E-F6DC-978B-55A009425D81}"/>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BC7C121-F7D7-2246-6064-7909087CE765}"/>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5E3847E-4C9F-21FB-82DA-FDFE3B09C55C}"/>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99F17C5-566C-A2D5-AE09-298AF2828CAC}"/>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EC9AE1C-FC35-C9AD-8F2F-8B87AB2DACE0}"/>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82AF106-4990-6771-3EDF-3BC3C7304C5F}"/>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2F5AAD6-F0FE-1255-5C77-6851F0C03F83}"/>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902F006-8300-E888-171D-6DE793C6051C}"/>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2EB7E8D-4526-33C1-C8BE-CF8834F2DB06}"/>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D65B140-3EB3-9690-CB8F-B1D0A6B43E67}"/>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8C94297-AE71-E00A-C39D-2E568FDC28E3}"/>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879D977-31DE-E6FC-225A-C2EDD68083FB}"/>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8F6B593-2B42-59F0-B3CE-92593DCBC6F4}"/>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9BE48A2-C68C-DF1B-9311-ED1EB92D68D5}"/>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EE15095-815F-BA80-5CCE-DE83F1FC0113}"/>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4EA9FBD-7E5A-8B32-428E-4D13F749DDB0}"/>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0B59186-3570-C3CE-E462-A20190C00C0C}"/>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0416A38-03AB-F5F5-F06C-7D69084F9B57}"/>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95D756-9819-122C-070F-82DD2A292BDD}"/>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77276E9-464D-D7EE-E7D3-DCD25D8DA50D}"/>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a:extLst>
              <a:ext uri="{FF2B5EF4-FFF2-40B4-BE49-F238E27FC236}">
                <a16:creationId xmlns:a16="http://schemas.microsoft.com/office/drawing/2014/main" id="{7844C18E-4099-11E4-04EC-EEBC68B0BDA0}"/>
              </a:ext>
            </a:extLst>
          </p:cNvPr>
          <p:cNvSpPr txBox="1"/>
          <p:nvPr/>
        </p:nvSpPr>
        <p:spPr>
          <a:xfrm>
            <a:off x="6089113" y="2234386"/>
            <a:ext cx="242374" cy="338554"/>
          </a:xfrm>
          <a:prstGeom prst="rect">
            <a:avLst/>
          </a:prstGeom>
          <a:noFill/>
        </p:spPr>
        <p:txBody>
          <a:bodyPr wrap="none" rtlCol="0">
            <a:spAutoFit/>
          </a:bodyPr>
          <a:lstStyle/>
          <a:p>
            <a:r>
              <a:rPr lang="en-US" sz="1600" dirty="0" err="1">
                <a:latin typeface="Cambria Math" panose="02040503050406030204" pitchFamily="18" charset="0"/>
                <a:ea typeface="Cambria Math" panose="02040503050406030204" pitchFamily="18" charset="0"/>
              </a:rPr>
              <a:t>i</a:t>
            </a:r>
            <a:endParaRPr lang="en-US" sz="1600" dirty="0">
              <a:latin typeface="Cambria Math" panose="02040503050406030204" pitchFamily="18" charset="0"/>
              <a:ea typeface="Cambria Math" panose="02040503050406030204" pitchFamily="18" charset="0"/>
            </a:endParaRPr>
          </a:p>
        </p:txBody>
      </p:sp>
      <p:sp>
        <p:nvSpPr>
          <p:cNvPr id="75" name="TextBox 74">
            <a:extLst>
              <a:ext uri="{FF2B5EF4-FFF2-40B4-BE49-F238E27FC236}">
                <a16:creationId xmlns:a16="http://schemas.microsoft.com/office/drawing/2014/main" id="{381929C6-57C8-01D7-CD41-6E261942755A}"/>
              </a:ext>
            </a:extLst>
          </p:cNvPr>
          <p:cNvSpPr txBox="1"/>
          <p:nvPr/>
        </p:nvSpPr>
        <p:spPr>
          <a:xfrm>
            <a:off x="8376716" y="1853294"/>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grpSp>
        <p:nvGrpSpPr>
          <p:cNvPr id="76" name="Group 75">
            <a:extLst>
              <a:ext uri="{FF2B5EF4-FFF2-40B4-BE49-F238E27FC236}">
                <a16:creationId xmlns:a16="http://schemas.microsoft.com/office/drawing/2014/main" id="{BB405EF7-D7F3-DFF9-95E3-32790520A2E1}"/>
              </a:ext>
            </a:extLst>
          </p:cNvPr>
          <p:cNvGrpSpPr/>
          <p:nvPr/>
        </p:nvGrpSpPr>
        <p:grpSpPr>
          <a:xfrm>
            <a:off x="6400800" y="2234386"/>
            <a:ext cx="2286001" cy="1519946"/>
            <a:chOff x="2578172" y="3770615"/>
            <a:chExt cx="2286001" cy="1519946"/>
          </a:xfrm>
        </p:grpSpPr>
        <p:grpSp>
          <p:nvGrpSpPr>
            <p:cNvPr id="77" name="Group 76">
              <a:extLst>
                <a:ext uri="{FF2B5EF4-FFF2-40B4-BE49-F238E27FC236}">
                  <a16:creationId xmlns:a16="http://schemas.microsoft.com/office/drawing/2014/main" id="{D9E4A014-4165-0D2E-630D-DADCE7420F82}"/>
                </a:ext>
              </a:extLst>
            </p:cNvPr>
            <p:cNvGrpSpPr/>
            <p:nvPr/>
          </p:nvGrpSpPr>
          <p:grpSpPr>
            <a:xfrm>
              <a:off x="2578172" y="3770615"/>
              <a:ext cx="2286001" cy="1519946"/>
              <a:chOff x="2452867" y="3160850"/>
              <a:chExt cx="2286001" cy="1519946"/>
            </a:xfrm>
          </p:grpSpPr>
          <p:cxnSp>
            <p:nvCxnSpPr>
              <p:cNvPr id="79" name="Straight Connector 78">
                <a:extLst>
                  <a:ext uri="{FF2B5EF4-FFF2-40B4-BE49-F238E27FC236}">
                    <a16:creationId xmlns:a16="http://schemas.microsoft.com/office/drawing/2014/main" id="{9490AEDF-1954-2EBC-0869-40486314D1BF}"/>
                  </a:ext>
                </a:extLst>
              </p:cNvPr>
              <p:cNvCxnSpPr/>
              <p:nvPr/>
            </p:nvCxnSpPr>
            <p:spPr>
              <a:xfrm>
                <a:off x="3976868" y="3178251"/>
                <a:ext cx="0" cy="7460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0B9E1F-96A6-BBD1-1A5F-2679D4B5D256}"/>
                  </a:ext>
                </a:extLst>
              </p:cNvPr>
              <p:cNvCxnSpPr/>
              <p:nvPr/>
            </p:nvCxnSpPr>
            <p:spPr>
              <a:xfrm>
                <a:off x="3214868" y="4297392"/>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6DC4FB8-66CC-DF77-7374-734C50C55B8B}"/>
                  </a:ext>
                </a:extLst>
              </p:cNvPr>
              <p:cNvCxnSpPr/>
              <p:nvPr/>
            </p:nvCxnSpPr>
            <p:spPr>
              <a:xfrm flipV="1">
                <a:off x="3214867" y="4297393"/>
                <a:ext cx="381001" cy="24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63498AD-A02E-32C6-C331-163B706A529F}"/>
                  </a:ext>
                </a:extLst>
              </p:cNvPr>
              <p:cNvCxnSpPr/>
              <p:nvPr/>
            </p:nvCxnSpPr>
            <p:spPr>
              <a:xfrm>
                <a:off x="2452867" y="4680796"/>
                <a:ext cx="762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59940C9-346D-BA66-C564-9A38A6381479}"/>
                  </a:ext>
                </a:extLst>
              </p:cNvPr>
              <p:cNvCxnSpPr/>
              <p:nvPr/>
            </p:nvCxnSpPr>
            <p:spPr>
              <a:xfrm>
                <a:off x="3595868" y="3912153"/>
                <a:ext cx="381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DD5E4A8D-4C37-9274-1EA0-18C750BC89E0}"/>
                  </a:ext>
                </a:extLst>
              </p:cNvPr>
              <p:cNvSpPr/>
              <p:nvPr/>
            </p:nvSpPr>
            <p:spPr>
              <a:xfrm>
                <a:off x="4357866" y="3160850"/>
                <a:ext cx="381002" cy="384048"/>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8" name="Straight Connector 77">
              <a:extLst>
                <a:ext uri="{FF2B5EF4-FFF2-40B4-BE49-F238E27FC236}">
                  <a16:creationId xmlns:a16="http://schemas.microsoft.com/office/drawing/2014/main" id="{86AAD29C-5803-4FF8-0B5E-F582489FF463}"/>
                </a:ext>
              </a:extLst>
            </p:cNvPr>
            <p:cNvCxnSpPr/>
            <p:nvPr/>
          </p:nvCxnSpPr>
          <p:spPr>
            <a:xfrm>
              <a:off x="3721172" y="4529481"/>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85" name="Slide Number Placeholder 84">
            <a:extLst>
              <a:ext uri="{FF2B5EF4-FFF2-40B4-BE49-F238E27FC236}">
                <a16:creationId xmlns:a16="http://schemas.microsoft.com/office/drawing/2014/main" id="{D335FD30-9AFD-580A-8A04-07F6AD9B788D}"/>
              </a:ext>
            </a:extLst>
          </p:cNvPr>
          <p:cNvSpPr>
            <a:spLocks noGrp="1"/>
          </p:cNvSpPr>
          <p:nvPr>
            <p:ph type="sldNum" sz="quarter" idx="4"/>
          </p:nvPr>
        </p:nvSpPr>
        <p:spPr/>
        <p:txBody>
          <a:bodyPr/>
          <a:lstStyle/>
          <a:p>
            <a:fld id="{60F4F636-6A27-E649-AEDF-9DE4D4E58670}" type="slidenum">
              <a:rPr lang="en-US" smtClean="0"/>
              <a:pPr/>
              <a:t>110</a:t>
            </a:fld>
            <a:endParaRPr lang="en-US" dirty="0"/>
          </a:p>
        </p:txBody>
      </p:sp>
    </p:spTree>
    <p:extLst>
      <p:ext uri="{BB962C8B-B14F-4D97-AF65-F5344CB8AC3E}">
        <p14:creationId xmlns:p14="http://schemas.microsoft.com/office/powerpoint/2010/main" val="17789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72D07-085A-9429-BE87-180EA6066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E5D0F-8F29-151F-340A-FF62AD64ED69}"/>
              </a:ext>
            </a:extLst>
          </p:cNvPr>
          <p:cNvSpPr>
            <a:spLocks noGrp="1"/>
          </p:cNvSpPr>
          <p:nvPr>
            <p:ph type="title"/>
          </p:nvPr>
        </p:nvSpPr>
        <p:spPr/>
        <p:txBody>
          <a:bodyPr>
            <a:normAutofit fontScale="90000"/>
          </a:bodyPr>
          <a:lstStyle/>
          <a:p>
            <a:r>
              <a:rPr lang="en-US" dirty="0"/>
              <a:t>Sorted Matrix Search: Row Subgoal Loop (1/4)</a:t>
            </a:r>
          </a:p>
        </p:txBody>
      </p:sp>
      <p:sp>
        <p:nvSpPr>
          <p:cNvPr id="3" name="Content Placeholder 2">
            <a:extLst>
              <a:ext uri="{FF2B5EF4-FFF2-40B4-BE49-F238E27FC236}">
                <a16:creationId xmlns:a16="http://schemas.microsoft.com/office/drawing/2014/main" id="{D3D8328B-2C89-5CF8-B973-DBA38701581A}"/>
              </a:ext>
            </a:extLst>
          </p:cNvPr>
          <p:cNvSpPr>
            <a:spLocks noGrp="1"/>
          </p:cNvSpPr>
          <p:nvPr>
            <p:ph idx="1"/>
          </p:nvPr>
        </p:nvSpPr>
        <p:spPr>
          <a:xfrm>
            <a:off x="457200" y="1244160"/>
            <a:ext cx="8836702" cy="5140800"/>
          </a:xfrm>
        </p:spPr>
        <p:txBody>
          <a:bodyPr/>
          <a:lstStyle/>
          <a:p>
            <a:pPr marL="0" indent="0">
              <a:buNone/>
            </a:pPr>
            <a:r>
              <a:rPr lang="is-IS" sz="2800" b="1" dirty="0">
                <a:latin typeface="Franklin Gothic Medium" panose="020B0603020102020204" pitchFamily="34" charset="0"/>
                <a:ea typeface="Courier New" charset="0"/>
                <a:cs typeface="Courier New" charset="0"/>
              </a:rPr>
              <a:t>New Goal</a:t>
            </a:r>
            <a:r>
              <a:rPr lang="is-IS" sz="2800" dirty="0">
                <a:latin typeface="Franklin Gothic Medium" panose="020B0603020102020204" pitchFamily="34" charset="0"/>
                <a:ea typeface="Courier New" charset="0"/>
                <a:cs typeface="Courier New" charset="0"/>
              </a:rPr>
              <a:t>: find smallest </a:t>
            </a:r>
            <a:r>
              <a:rPr lang="is-IS" sz="2800" dirty="0">
                <a:latin typeface="Cambria Math" panose="02040503050406030204" pitchFamily="18" charset="0"/>
                <a:ea typeface="Cambria Math" panose="02040503050406030204" pitchFamily="18" charset="0"/>
                <a:cs typeface="Courier New" charset="0"/>
              </a:rPr>
              <a:t>j</a:t>
            </a:r>
            <a:r>
              <a:rPr lang="is-IS" sz="2800" dirty="0">
                <a:latin typeface="Franklin Gothic Medium" panose="020B0603020102020204" pitchFamily="34" charset="0"/>
                <a:ea typeface="Courier New" charset="0"/>
                <a:cs typeface="Courier New" charset="0"/>
              </a:rPr>
              <a:t> with </a:t>
            </a:r>
            <a:r>
              <a:rPr lang="is-IS" sz="2400" dirty="0">
                <a:latin typeface="Cambria Math" panose="02040503050406030204" pitchFamily="18" charset="0"/>
                <a:ea typeface="Cambria Math" panose="02040503050406030204" pitchFamily="18" charset="0"/>
                <a:cs typeface="Courier New" charset="0"/>
              </a:rPr>
              <a:t>x ≤ M[0, </a:t>
            </a:r>
            <a:r>
              <a:rPr lang="is-IS" sz="2400" b="1" dirty="0">
                <a:latin typeface="Cambria Math" panose="02040503050406030204" pitchFamily="18" charset="0"/>
                <a:ea typeface="Cambria Math" panose="02040503050406030204" pitchFamily="18" charset="0"/>
                <a:cs typeface="Courier New" charset="0"/>
              </a:rPr>
              <a:t>k</a:t>
            </a:r>
            <a:r>
              <a:rPr lang="is-IS" sz="2400" dirty="0">
                <a:latin typeface="Cambria Math" panose="02040503050406030204" pitchFamily="18" charset="0"/>
                <a:ea typeface="Cambria Math" panose="02040503050406030204" pitchFamily="18" charset="0"/>
                <a:cs typeface="Courier New" charset="0"/>
              </a:rPr>
              <a:t>] for any j ≤ k &lt; n</a:t>
            </a:r>
          </a:p>
          <a:p>
            <a:pPr marL="0" indent="0">
              <a:buNone/>
            </a:pPr>
            <a:endParaRPr lang="is-IS" sz="2800" dirty="0">
              <a:latin typeface="Franklin Gothic Medium" panose="020B0603020102020204" pitchFamily="34" charset="0"/>
              <a:ea typeface="Courier New" charset="0"/>
              <a:cs typeface="Courier New"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let</a:t>
            </a:r>
            <a:r>
              <a:rPr lang="is-IS" sz="2400" dirty="0">
                <a:latin typeface="Courier New" panose="02070309020205020404" pitchFamily="49" charset="0"/>
                <a:ea typeface="Courier New" charset="0"/>
                <a:cs typeface="Courier New" panose="02070309020205020404" pitchFamily="49" charset="0"/>
              </a:rPr>
              <a:t> i = 0;</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let</a:t>
            </a:r>
            <a:r>
              <a:rPr lang="is-IS" sz="2400" dirty="0">
                <a:latin typeface="Courier New" panose="02070309020205020404" pitchFamily="49" charset="0"/>
                <a:ea typeface="Courier New" charset="0"/>
                <a:cs typeface="Courier New" panose="02070309020205020404" pitchFamily="49" charset="0"/>
              </a:rPr>
              <a:t> j = n;</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b="1" dirty="0">
                <a:latin typeface="Cambria Math" panose="02040503050406030204" pitchFamily="18" charset="0"/>
                <a:ea typeface="Cambria Math" panose="02040503050406030204" pitchFamily="18" charset="0"/>
                <a:cs typeface="Courier New" panose="02070309020205020404" pitchFamily="49" charset="0"/>
              </a:rPr>
              <a:t>Inv</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 M[0, k] for any j ≤ k &lt; n }}</a:t>
            </a:r>
            <a:endParaRPr lang="is-IS" sz="2400" dirty="0">
              <a:solidFill>
                <a:srgbClr val="7030A0"/>
              </a:solidFill>
              <a:latin typeface="Courier New" panose="02070309020205020404" pitchFamily="49" charset="0"/>
              <a:ea typeface="Courier New" charset="0"/>
              <a:cs typeface="Courier New" panose="02070309020205020404" pitchFamily="49"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while</a:t>
            </a:r>
            <a:r>
              <a:rPr lang="is-IS" sz="2400" dirty="0">
                <a:latin typeface="Courier New" panose="02070309020205020404" pitchFamily="49" charset="0"/>
                <a:ea typeface="Courier New" charset="0"/>
                <a:cs typeface="Courier New" panose="02070309020205020404" pitchFamily="49" charset="0"/>
              </a:rPr>
              <a:t> (j&gt;0 &amp;&amp; x &lt;= M[0][j-1])</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latin typeface="Courier New" panose="02070309020205020404" pitchFamily="49" charset="0"/>
                <a:ea typeface="Courier New" charset="0"/>
                <a:cs typeface="Courier New" panose="02070309020205020404" pitchFamily="49" charset="0"/>
              </a:rPr>
              <a:t>??</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b="1" dirty="0">
                <a:latin typeface="Cambria Math" panose="02040503050406030204" pitchFamily="18" charset="0"/>
                <a:ea typeface="Cambria Math" panose="02040503050406030204" pitchFamily="18" charset="0"/>
                <a:cs typeface="Courier New" panose="02070309020205020404" pitchFamily="49" charset="0"/>
              </a:rPr>
              <a:t>Post</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100" dirty="0">
                <a:latin typeface="Cambria Math" panose="02040503050406030204" pitchFamily="18" charset="0"/>
                <a:ea typeface="Cambria Math" panose="02040503050406030204" pitchFamily="18" charset="0"/>
                <a:cs typeface="Courier New" panose="02070309020205020404" pitchFamily="49" charset="0"/>
              </a:rPr>
              <a:t>M[0, k] &lt; x for any 0 ≤ k &lt; j and </a:t>
            </a:r>
            <a:r>
              <a:rPr lang="is-IS" sz="21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 M[0, k] for any j ≤ k &lt; n</a:t>
            </a:r>
            <a:r>
              <a:rPr lang="is-IS" sz="2400" dirty="0">
                <a:latin typeface="Cambria Math" panose="02040503050406030204" pitchFamily="18" charset="0"/>
                <a:ea typeface="Cambria Math" panose="02040503050406030204" pitchFamily="18" charset="0"/>
                <a:cs typeface="Courier New" panose="02070309020205020404" pitchFamily="49" charset="0"/>
              </a:rPr>
              <a:t> }}</a:t>
            </a:r>
            <a:endParaRPr lang="is-IS" sz="2400" dirty="0">
              <a:latin typeface="Courier New" panose="02070309020205020404" pitchFamily="49" charset="0"/>
              <a:ea typeface="Courier New" charset="0"/>
              <a:cs typeface="Courier New" panose="02070309020205020404" pitchFamily="49" charset="0"/>
            </a:endParaRPr>
          </a:p>
          <a:p>
            <a:pPr marL="0" indent="0">
              <a:buNone/>
            </a:pPr>
            <a:endParaRPr lang="is-IS" sz="2800" dirty="0">
              <a:latin typeface="Franklin Gothic Medium" panose="020B0603020102020204" pitchFamily="34" charset="0"/>
              <a:ea typeface="Courier New" charset="0"/>
              <a:cs typeface="Courier New" charset="0"/>
            </a:endParaRPr>
          </a:p>
          <a:p>
            <a:pPr marL="0" indent="0">
              <a:buNone/>
            </a:pPr>
            <a:r>
              <a:rPr lang="is-IS" sz="2800" dirty="0">
                <a:latin typeface="Franklin Gothic Medium" panose="020B0603020102020204" pitchFamily="34" charset="0"/>
                <a:ea typeface="Courier New" charset="0"/>
                <a:cs typeface="Courier New" charset="0"/>
              </a:rPr>
              <a:t>Anything needed in the loop body?</a:t>
            </a:r>
            <a:br>
              <a:rPr lang="is-IS" sz="2800" dirty="0">
                <a:latin typeface="Franklin Gothic Medium" panose="020B0603020102020204" pitchFamily="34" charset="0"/>
                <a:ea typeface="Courier New" charset="0"/>
                <a:cs typeface="Courier New" charset="0"/>
              </a:rPr>
            </a:br>
            <a:r>
              <a:rPr lang="is-IS" sz="2800" dirty="0">
                <a:latin typeface="Franklin Gothic Medium" panose="020B0603020102020204" pitchFamily="34" charset="0"/>
                <a:ea typeface="Courier New" charset="0"/>
                <a:cs typeface="Courier New" charset="0"/>
              </a:rPr>
              <a:t>(That is, other than </a:t>
            </a:r>
            <a:r>
              <a:rPr lang="is-IS" sz="2400" dirty="0">
                <a:latin typeface="Courier New" panose="02070309020205020404" pitchFamily="49" charset="0"/>
                <a:ea typeface="Courier New" charset="0"/>
                <a:cs typeface="Courier New" panose="02070309020205020404" pitchFamily="49" charset="0"/>
              </a:rPr>
              <a:t>j = j - 1</a:t>
            </a:r>
            <a:r>
              <a:rPr lang="is-IS" sz="2800" dirty="0">
                <a:latin typeface="Franklin Gothic Medium" panose="020B0603020102020204" pitchFamily="34" charset="0"/>
                <a:ea typeface="Courier New" charset="0"/>
                <a:cs typeface="Courier New" charset="0"/>
              </a:rPr>
              <a:t>?)</a:t>
            </a:r>
          </a:p>
        </p:txBody>
      </p:sp>
      <p:grpSp>
        <p:nvGrpSpPr>
          <p:cNvPr id="35" name="Group 34"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0F1935D6-FB80-5346-236E-F706E5899DAA}"/>
              </a:ext>
            </a:extLst>
          </p:cNvPr>
          <p:cNvGrpSpPr/>
          <p:nvPr/>
        </p:nvGrpSpPr>
        <p:grpSpPr>
          <a:xfrm>
            <a:off x="6400800" y="2251139"/>
            <a:ext cx="2286000" cy="1885475"/>
            <a:chOff x="2452867" y="3177603"/>
            <a:chExt cx="2286000" cy="1885475"/>
          </a:xfrm>
        </p:grpSpPr>
        <p:sp>
          <p:nvSpPr>
            <p:cNvPr id="36" name="Rectangle 35">
              <a:extLst>
                <a:ext uri="{FF2B5EF4-FFF2-40B4-BE49-F238E27FC236}">
                  <a16:creationId xmlns:a16="http://schemas.microsoft.com/office/drawing/2014/main" id="{2E5E0C20-1163-C226-D303-61A7D874978A}"/>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13B6979-5C78-94C6-6264-BCED8BB3E38D}"/>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215C17F-D06E-EDE7-0824-3EC4D6739E1E}"/>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1949A17-EE83-6648-0597-BFD21E8E2F1F}"/>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380BA80-A923-426C-C740-F4D4A9BD1504}"/>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F35C112-9D43-4BDD-93F2-FF5B725037CD}"/>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79939BA-CAE3-E74E-801A-BA15B9A104B2}"/>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108C9F2-4973-79B6-D6F0-CFA0EA4DA386}"/>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BE89396-97C5-6377-2D2C-BF8B1523C8D9}"/>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601E0C5-7A6F-7C3E-FCE4-3AFDD0BD2408}"/>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8594186-EAE0-CF09-46EA-DA7E1B5802CA}"/>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5189259-BA84-EECD-F8AE-1C0336C6CE10}"/>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A0702B0-AA0D-3CCC-F723-40A5988D8501}"/>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B9E6570-B47D-8A7A-C2C0-7A83A312294F}"/>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D575B83-B185-3878-043E-EC5F55F92A9A}"/>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C8F6D78-7F43-BBCC-3C80-CEEC8BFF8106}"/>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B3CC30D-DDEE-D79B-06E8-8ED0EF442419}"/>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EA5E38D-C73F-D2D0-1779-5B78796049A3}"/>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B7DEDB2-FBED-9AA5-BD78-C93F1104F926}"/>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FF2E164-166F-D0D5-3411-0EF404A35B95}"/>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72FBA07-D582-814D-0E4B-CB627F750397}"/>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83A05FF-A911-B3FA-0177-6829BD024E42}"/>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C81E6F6-0545-5BCF-9A03-16D7A09778FB}"/>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26F5145-B2CA-A7D6-0963-1EA9516B126C}"/>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6430EBB7-DB32-B7E6-4384-CC062BE3CCAF}"/>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0028C9C-19BA-4D87-BF85-CE3A0ED254AA}"/>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6D6BF5E-0C96-2A2D-A18B-A6F2849AFF53}"/>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F556EAD-3B6D-97D8-CF4F-3BA2EB17CDC1}"/>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200CE3D-FE79-0947-DA35-93F2F2BA6909}"/>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236932F-220B-23AF-8B61-FEC1193B083E}"/>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a:extLst>
              <a:ext uri="{FF2B5EF4-FFF2-40B4-BE49-F238E27FC236}">
                <a16:creationId xmlns:a16="http://schemas.microsoft.com/office/drawing/2014/main" id="{49C96B0B-A302-36A1-2CE1-35F6EE688E48}"/>
              </a:ext>
            </a:extLst>
          </p:cNvPr>
          <p:cNvSpPr txBox="1"/>
          <p:nvPr/>
        </p:nvSpPr>
        <p:spPr>
          <a:xfrm>
            <a:off x="6089113" y="2234386"/>
            <a:ext cx="242374" cy="338554"/>
          </a:xfrm>
          <a:prstGeom prst="rect">
            <a:avLst/>
          </a:prstGeom>
          <a:noFill/>
        </p:spPr>
        <p:txBody>
          <a:bodyPr wrap="none" rtlCol="0">
            <a:spAutoFit/>
          </a:bodyPr>
          <a:lstStyle/>
          <a:p>
            <a:r>
              <a:rPr lang="en-US" sz="1600" dirty="0" err="1">
                <a:latin typeface="Cambria Math" panose="02040503050406030204" pitchFamily="18" charset="0"/>
                <a:ea typeface="Cambria Math" panose="02040503050406030204" pitchFamily="18" charset="0"/>
              </a:rPr>
              <a:t>i</a:t>
            </a:r>
            <a:endParaRPr lang="en-US" sz="1600" dirty="0">
              <a:latin typeface="Cambria Math" panose="02040503050406030204" pitchFamily="18" charset="0"/>
              <a:ea typeface="Cambria Math" panose="02040503050406030204" pitchFamily="18" charset="0"/>
            </a:endParaRPr>
          </a:p>
        </p:txBody>
      </p:sp>
      <p:sp>
        <p:nvSpPr>
          <p:cNvPr id="75" name="TextBox 74">
            <a:extLst>
              <a:ext uri="{FF2B5EF4-FFF2-40B4-BE49-F238E27FC236}">
                <a16:creationId xmlns:a16="http://schemas.microsoft.com/office/drawing/2014/main" id="{78BDDD5B-E8BD-010B-2BA9-9F4AABE20E30}"/>
              </a:ext>
            </a:extLst>
          </p:cNvPr>
          <p:cNvSpPr txBox="1"/>
          <p:nvPr/>
        </p:nvSpPr>
        <p:spPr>
          <a:xfrm>
            <a:off x="8376716" y="1853294"/>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grpSp>
        <p:nvGrpSpPr>
          <p:cNvPr id="76" name="Group 75">
            <a:extLst>
              <a:ext uri="{FF2B5EF4-FFF2-40B4-BE49-F238E27FC236}">
                <a16:creationId xmlns:a16="http://schemas.microsoft.com/office/drawing/2014/main" id="{E092E426-2349-2760-699E-C02F46E2E6F5}"/>
              </a:ext>
            </a:extLst>
          </p:cNvPr>
          <p:cNvGrpSpPr/>
          <p:nvPr/>
        </p:nvGrpSpPr>
        <p:grpSpPr>
          <a:xfrm>
            <a:off x="6400800" y="2234386"/>
            <a:ext cx="2286001" cy="1519946"/>
            <a:chOff x="2578172" y="3770615"/>
            <a:chExt cx="2286001" cy="1519946"/>
          </a:xfrm>
        </p:grpSpPr>
        <p:grpSp>
          <p:nvGrpSpPr>
            <p:cNvPr id="77" name="Group 76">
              <a:extLst>
                <a:ext uri="{FF2B5EF4-FFF2-40B4-BE49-F238E27FC236}">
                  <a16:creationId xmlns:a16="http://schemas.microsoft.com/office/drawing/2014/main" id="{12DE3E0D-96CC-FC14-559E-8F91951BCF15}"/>
                </a:ext>
              </a:extLst>
            </p:cNvPr>
            <p:cNvGrpSpPr/>
            <p:nvPr/>
          </p:nvGrpSpPr>
          <p:grpSpPr>
            <a:xfrm>
              <a:off x="2578172" y="3770615"/>
              <a:ext cx="2286001" cy="1519946"/>
              <a:chOff x="2452867" y="3160850"/>
              <a:chExt cx="2286001" cy="1519946"/>
            </a:xfrm>
          </p:grpSpPr>
          <p:cxnSp>
            <p:nvCxnSpPr>
              <p:cNvPr id="79" name="Straight Connector 78">
                <a:extLst>
                  <a:ext uri="{FF2B5EF4-FFF2-40B4-BE49-F238E27FC236}">
                    <a16:creationId xmlns:a16="http://schemas.microsoft.com/office/drawing/2014/main" id="{06BEB154-616B-7D26-CEB4-AED3715047C9}"/>
                  </a:ext>
                </a:extLst>
              </p:cNvPr>
              <p:cNvCxnSpPr/>
              <p:nvPr/>
            </p:nvCxnSpPr>
            <p:spPr>
              <a:xfrm>
                <a:off x="3976868" y="3178251"/>
                <a:ext cx="0" cy="7460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B1F60E1-6EAD-8161-51EB-0254438F7A8B}"/>
                  </a:ext>
                </a:extLst>
              </p:cNvPr>
              <p:cNvCxnSpPr/>
              <p:nvPr/>
            </p:nvCxnSpPr>
            <p:spPr>
              <a:xfrm>
                <a:off x="3214868" y="4297392"/>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345691D-2AA3-5C9B-15D0-E72BF9E4FA17}"/>
                  </a:ext>
                </a:extLst>
              </p:cNvPr>
              <p:cNvCxnSpPr/>
              <p:nvPr/>
            </p:nvCxnSpPr>
            <p:spPr>
              <a:xfrm flipV="1">
                <a:off x="3214867" y="4297393"/>
                <a:ext cx="381001" cy="24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3348E97-2C75-7E4E-F700-8538520559A7}"/>
                  </a:ext>
                </a:extLst>
              </p:cNvPr>
              <p:cNvCxnSpPr/>
              <p:nvPr/>
            </p:nvCxnSpPr>
            <p:spPr>
              <a:xfrm>
                <a:off x="2452867" y="4680796"/>
                <a:ext cx="762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895C485-8DA4-CC3F-AB6F-7769FBB26151}"/>
                  </a:ext>
                </a:extLst>
              </p:cNvPr>
              <p:cNvCxnSpPr/>
              <p:nvPr/>
            </p:nvCxnSpPr>
            <p:spPr>
              <a:xfrm>
                <a:off x="3595868" y="3912153"/>
                <a:ext cx="381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31F8CE5D-FBEC-52BA-F10D-6EA693CDF6C8}"/>
                  </a:ext>
                </a:extLst>
              </p:cNvPr>
              <p:cNvSpPr/>
              <p:nvPr/>
            </p:nvSpPr>
            <p:spPr>
              <a:xfrm>
                <a:off x="4357866" y="3160850"/>
                <a:ext cx="381002" cy="384048"/>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8" name="Straight Connector 77">
              <a:extLst>
                <a:ext uri="{FF2B5EF4-FFF2-40B4-BE49-F238E27FC236}">
                  <a16:creationId xmlns:a16="http://schemas.microsoft.com/office/drawing/2014/main" id="{49CA36B6-75BF-12CA-E051-F953E9001D5A}"/>
                </a:ext>
              </a:extLst>
            </p:cNvPr>
            <p:cNvCxnSpPr/>
            <p:nvPr/>
          </p:nvCxnSpPr>
          <p:spPr>
            <a:xfrm>
              <a:off x="3721172" y="4529481"/>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85" name="Slide Number Placeholder 84">
            <a:extLst>
              <a:ext uri="{FF2B5EF4-FFF2-40B4-BE49-F238E27FC236}">
                <a16:creationId xmlns:a16="http://schemas.microsoft.com/office/drawing/2014/main" id="{10A446B4-F4E0-6EF8-227B-5543041FEACC}"/>
              </a:ext>
            </a:extLst>
          </p:cNvPr>
          <p:cNvSpPr>
            <a:spLocks noGrp="1"/>
          </p:cNvSpPr>
          <p:nvPr>
            <p:ph type="sldNum" sz="quarter" idx="4"/>
          </p:nvPr>
        </p:nvSpPr>
        <p:spPr/>
        <p:txBody>
          <a:bodyPr/>
          <a:lstStyle/>
          <a:p>
            <a:fld id="{60F4F636-6A27-E649-AEDF-9DE4D4E58670}" type="slidenum">
              <a:rPr lang="en-US" smtClean="0"/>
              <a:pPr/>
              <a:t>111</a:t>
            </a:fld>
            <a:endParaRPr lang="en-US" dirty="0"/>
          </a:p>
        </p:txBody>
      </p:sp>
    </p:spTree>
    <p:extLst>
      <p:ext uri="{BB962C8B-B14F-4D97-AF65-F5344CB8AC3E}">
        <p14:creationId xmlns:p14="http://schemas.microsoft.com/office/powerpoint/2010/main" val="5166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4AC84-3464-D44D-7445-0F6D0C626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5547A-EA0E-3F67-22F9-1180CC79D3E9}"/>
              </a:ext>
            </a:extLst>
          </p:cNvPr>
          <p:cNvSpPr>
            <a:spLocks noGrp="1"/>
          </p:cNvSpPr>
          <p:nvPr>
            <p:ph type="title"/>
          </p:nvPr>
        </p:nvSpPr>
        <p:spPr/>
        <p:txBody>
          <a:bodyPr>
            <a:normAutofit fontScale="90000"/>
          </a:bodyPr>
          <a:lstStyle/>
          <a:p>
            <a:r>
              <a:rPr lang="en-US" dirty="0"/>
              <a:t>Sorted Matrix Search: Row Subgoal Loop (2/4)</a:t>
            </a:r>
          </a:p>
        </p:txBody>
      </p:sp>
      <p:sp>
        <p:nvSpPr>
          <p:cNvPr id="3" name="Content Placeholder 2">
            <a:extLst>
              <a:ext uri="{FF2B5EF4-FFF2-40B4-BE49-F238E27FC236}">
                <a16:creationId xmlns:a16="http://schemas.microsoft.com/office/drawing/2014/main" id="{2E835DD2-1EFB-562A-9399-B368C458DF3C}"/>
              </a:ext>
            </a:extLst>
          </p:cNvPr>
          <p:cNvSpPr>
            <a:spLocks noGrp="1"/>
          </p:cNvSpPr>
          <p:nvPr>
            <p:ph idx="1"/>
          </p:nvPr>
        </p:nvSpPr>
        <p:spPr>
          <a:xfrm>
            <a:off x="457200" y="1244160"/>
            <a:ext cx="8686800" cy="5140800"/>
          </a:xfrm>
        </p:spPr>
        <p:txBody>
          <a:bodyPr/>
          <a:lstStyle/>
          <a:p>
            <a:pPr marL="0" indent="0">
              <a:buNone/>
            </a:pPr>
            <a:r>
              <a:rPr lang="is-IS" sz="2800" b="1" dirty="0">
                <a:latin typeface="Franklin Gothic Medium" panose="020B0603020102020204" pitchFamily="34" charset="0"/>
                <a:ea typeface="Courier New" charset="0"/>
                <a:cs typeface="Courier New" charset="0"/>
              </a:rPr>
              <a:t>New Goal</a:t>
            </a:r>
            <a:r>
              <a:rPr lang="is-IS" sz="2800" dirty="0">
                <a:latin typeface="Franklin Gothic Medium" panose="020B0603020102020204" pitchFamily="34" charset="0"/>
                <a:ea typeface="Courier New" charset="0"/>
                <a:cs typeface="Courier New" charset="0"/>
              </a:rPr>
              <a:t>: find smallest </a:t>
            </a:r>
            <a:r>
              <a:rPr lang="is-IS" sz="2800" dirty="0">
                <a:latin typeface="Cambria Math" panose="02040503050406030204" pitchFamily="18" charset="0"/>
                <a:ea typeface="Cambria Math" panose="02040503050406030204" pitchFamily="18" charset="0"/>
                <a:cs typeface="Courier New" charset="0"/>
              </a:rPr>
              <a:t>j</a:t>
            </a:r>
            <a:r>
              <a:rPr lang="is-IS" sz="2800" dirty="0">
                <a:latin typeface="Franklin Gothic Medium" panose="020B0603020102020204" pitchFamily="34" charset="0"/>
                <a:ea typeface="Courier New" charset="0"/>
                <a:cs typeface="Courier New" charset="0"/>
              </a:rPr>
              <a:t> with </a:t>
            </a:r>
            <a:r>
              <a:rPr lang="is-IS" sz="2400" dirty="0">
                <a:latin typeface="Cambria Math" panose="02040503050406030204" pitchFamily="18" charset="0"/>
                <a:ea typeface="Cambria Math" panose="02040503050406030204" pitchFamily="18" charset="0"/>
                <a:cs typeface="Courier New" charset="0"/>
              </a:rPr>
              <a:t>x ≤ M[0, </a:t>
            </a:r>
            <a:r>
              <a:rPr lang="is-IS" sz="2400" b="1" dirty="0">
                <a:latin typeface="Cambria Math" panose="02040503050406030204" pitchFamily="18" charset="0"/>
                <a:ea typeface="Cambria Math" panose="02040503050406030204" pitchFamily="18" charset="0"/>
                <a:cs typeface="Courier New" charset="0"/>
              </a:rPr>
              <a:t>k</a:t>
            </a:r>
            <a:r>
              <a:rPr lang="is-IS" sz="2400" dirty="0">
                <a:latin typeface="Cambria Math" panose="02040503050406030204" pitchFamily="18" charset="0"/>
                <a:ea typeface="Cambria Math" panose="02040503050406030204" pitchFamily="18" charset="0"/>
                <a:cs typeface="Courier New" charset="0"/>
              </a:rPr>
              <a:t>] for any j ≤ k &lt; n</a:t>
            </a:r>
          </a:p>
          <a:p>
            <a:pPr marL="0" indent="0">
              <a:buNone/>
            </a:pPr>
            <a:endParaRPr lang="is-IS" sz="2800" dirty="0">
              <a:latin typeface="Franklin Gothic Medium" panose="020B0603020102020204" pitchFamily="34" charset="0"/>
              <a:ea typeface="Courier New" charset="0"/>
              <a:cs typeface="Courier New"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b="1" dirty="0">
                <a:latin typeface="Cambria Math" panose="02040503050406030204" pitchFamily="18" charset="0"/>
                <a:ea typeface="Cambria Math" panose="02040503050406030204" pitchFamily="18" charset="0"/>
                <a:cs typeface="Courier New" panose="02070309020205020404" pitchFamily="49" charset="0"/>
              </a:rPr>
              <a:t>Inv</a:t>
            </a:r>
            <a:r>
              <a:rPr lang="is-IS" sz="2400" dirty="0">
                <a:latin typeface="Cambria Math" panose="02040503050406030204" pitchFamily="18" charset="0"/>
                <a:ea typeface="Cambria Math" panose="02040503050406030204" pitchFamily="18" charset="0"/>
                <a:cs typeface="Courier New" panose="02070309020205020404" pitchFamily="49" charset="0"/>
              </a:rPr>
              <a:t>: x ≤ M[0, k] for any j ≤ k &lt; n }}</a:t>
            </a:r>
            <a:endParaRPr lang="is-IS" sz="2400" dirty="0">
              <a:latin typeface="Courier New" panose="02070309020205020404" pitchFamily="49" charset="0"/>
              <a:ea typeface="Courier New" charset="0"/>
              <a:cs typeface="Courier New" panose="02070309020205020404" pitchFamily="49"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while</a:t>
            </a:r>
            <a:r>
              <a:rPr lang="is-IS" sz="2400" dirty="0">
                <a:latin typeface="Courier New" panose="02070309020205020404" pitchFamily="49" charset="0"/>
                <a:ea typeface="Courier New" charset="0"/>
                <a:cs typeface="Courier New" panose="02070309020205020404" pitchFamily="49" charset="0"/>
              </a:rPr>
              <a:t> (j&gt;0 &amp;&amp; x &lt;= M[0][j-1]) {</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x ≤ M[0, k] for any j ≤ k &lt; n and j &gt; 0 and x ≤ M[0, j-1] }}</a:t>
            </a:r>
            <a:endParaRPr lang="is-IS" sz="2400" dirty="0">
              <a:solidFill>
                <a:srgbClr val="7030A0"/>
              </a:solidFill>
              <a:latin typeface="Courier New" panose="02070309020205020404" pitchFamily="49" charset="0"/>
              <a:ea typeface="Courier New" charset="0"/>
              <a:cs typeface="Courier New" panose="02070309020205020404" pitchFamily="49"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latin typeface="Courier New" panose="02070309020205020404" pitchFamily="49" charset="0"/>
                <a:ea typeface="Courier New" charset="0"/>
                <a:cs typeface="Courier New" panose="02070309020205020404" pitchFamily="49" charset="0"/>
              </a:rPr>
              <a:t>??</a:t>
            </a:r>
          </a:p>
          <a:p>
            <a:pPr marL="0" indent="0">
              <a:buNone/>
            </a:pPr>
            <a:r>
              <a:rPr lang="is-IS" sz="2400" dirty="0">
                <a:latin typeface="Courier New" panose="02070309020205020404" pitchFamily="49" charset="0"/>
                <a:ea typeface="Courier New" charset="0"/>
                <a:cs typeface="Courier New" panose="02070309020205020404" pitchFamily="49" charset="0"/>
              </a:rPr>
              <a:t>    j = j – 1;</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x ≤ M[0, k] for any j ≤ k &lt; n }}</a:t>
            </a:r>
            <a:endParaRPr lang="is-IS" sz="2400" dirty="0">
              <a:latin typeface="Courier New" panose="02070309020205020404" pitchFamily="49" charset="0"/>
              <a:ea typeface="Courier New" charset="0"/>
              <a:cs typeface="Courier New" panose="02070309020205020404" pitchFamily="49"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p>
        </p:txBody>
      </p:sp>
      <p:sp>
        <p:nvSpPr>
          <p:cNvPr id="4" name="Slide Number Placeholder 3">
            <a:extLst>
              <a:ext uri="{FF2B5EF4-FFF2-40B4-BE49-F238E27FC236}">
                <a16:creationId xmlns:a16="http://schemas.microsoft.com/office/drawing/2014/main" id="{6DFDC88C-48CF-06E4-0DBF-D1FFB23EBADC}"/>
              </a:ext>
            </a:extLst>
          </p:cNvPr>
          <p:cNvSpPr>
            <a:spLocks noGrp="1"/>
          </p:cNvSpPr>
          <p:nvPr>
            <p:ph type="sldNum" sz="quarter" idx="4"/>
          </p:nvPr>
        </p:nvSpPr>
        <p:spPr/>
        <p:txBody>
          <a:bodyPr/>
          <a:lstStyle/>
          <a:p>
            <a:fld id="{60F4F636-6A27-E649-AEDF-9DE4D4E58670}" type="slidenum">
              <a:rPr lang="en-US" smtClean="0"/>
              <a:pPr/>
              <a:t>112</a:t>
            </a:fld>
            <a:endParaRPr lang="en-US" dirty="0"/>
          </a:p>
        </p:txBody>
      </p:sp>
    </p:spTree>
    <p:extLst>
      <p:ext uri="{BB962C8B-B14F-4D97-AF65-F5344CB8AC3E}">
        <p14:creationId xmlns:p14="http://schemas.microsoft.com/office/powerpoint/2010/main" val="25898653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6F576-7E8E-4EA9-7AEB-8491C3D30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2D4CF-D703-DEBC-6DE0-9BE542FFE1F9}"/>
              </a:ext>
            </a:extLst>
          </p:cNvPr>
          <p:cNvSpPr>
            <a:spLocks noGrp="1"/>
          </p:cNvSpPr>
          <p:nvPr>
            <p:ph type="title"/>
          </p:nvPr>
        </p:nvSpPr>
        <p:spPr/>
        <p:txBody>
          <a:bodyPr>
            <a:normAutofit fontScale="90000"/>
          </a:bodyPr>
          <a:lstStyle/>
          <a:p>
            <a:r>
              <a:rPr lang="en-US" dirty="0"/>
              <a:t>Sorted Matrix Search: Row Subgoal Loop (3/4)</a:t>
            </a:r>
          </a:p>
        </p:txBody>
      </p:sp>
      <p:sp>
        <p:nvSpPr>
          <p:cNvPr id="3" name="Content Placeholder 2">
            <a:extLst>
              <a:ext uri="{FF2B5EF4-FFF2-40B4-BE49-F238E27FC236}">
                <a16:creationId xmlns:a16="http://schemas.microsoft.com/office/drawing/2014/main" id="{49C89CEB-EEA9-915F-AED2-998619980E3A}"/>
              </a:ext>
            </a:extLst>
          </p:cNvPr>
          <p:cNvSpPr>
            <a:spLocks noGrp="1"/>
          </p:cNvSpPr>
          <p:nvPr>
            <p:ph idx="1"/>
          </p:nvPr>
        </p:nvSpPr>
        <p:spPr>
          <a:xfrm>
            <a:off x="457200" y="1244160"/>
            <a:ext cx="8686800" cy="5140800"/>
          </a:xfrm>
        </p:spPr>
        <p:txBody>
          <a:bodyPr/>
          <a:lstStyle/>
          <a:p>
            <a:pPr marL="0" indent="0">
              <a:buNone/>
            </a:pPr>
            <a:r>
              <a:rPr lang="is-IS" sz="2800" b="1" dirty="0">
                <a:latin typeface="Franklin Gothic Medium" panose="020B0603020102020204" pitchFamily="34" charset="0"/>
                <a:ea typeface="Courier New" charset="0"/>
                <a:cs typeface="Courier New" charset="0"/>
              </a:rPr>
              <a:t>New Goal</a:t>
            </a:r>
            <a:r>
              <a:rPr lang="is-IS" sz="2800" dirty="0">
                <a:latin typeface="Franklin Gothic Medium" panose="020B0603020102020204" pitchFamily="34" charset="0"/>
                <a:ea typeface="Courier New" charset="0"/>
                <a:cs typeface="Courier New" charset="0"/>
              </a:rPr>
              <a:t>: find smallest </a:t>
            </a:r>
            <a:r>
              <a:rPr lang="is-IS" sz="2800" dirty="0">
                <a:latin typeface="Cambria Math" panose="02040503050406030204" pitchFamily="18" charset="0"/>
                <a:ea typeface="Cambria Math" panose="02040503050406030204" pitchFamily="18" charset="0"/>
                <a:cs typeface="Courier New" charset="0"/>
              </a:rPr>
              <a:t>j</a:t>
            </a:r>
            <a:r>
              <a:rPr lang="is-IS" sz="2800" dirty="0">
                <a:latin typeface="Franklin Gothic Medium" panose="020B0603020102020204" pitchFamily="34" charset="0"/>
                <a:ea typeface="Courier New" charset="0"/>
                <a:cs typeface="Courier New" charset="0"/>
              </a:rPr>
              <a:t> with </a:t>
            </a:r>
            <a:r>
              <a:rPr lang="is-IS" sz="2400" dirty="0">
                <a:latin typeface="Cambria Math" panose="02040503050406030204" pitchFamily="18" charset="0"/>
                <a:ea typeface="Cambria Math" panose="02040503050406030204" pitchFamily="18" charset="0"/>
                <a:cs typeface="Courier New" charset="0"/>
              </a:rPr>
              <a:t>x ≤ M[0, </a:t>
            </a:r>
            <a:r>
              <a:rPr lang="is-IS" sz="2400" b="1" dirty="0">
                <a:latin typeface="Cambria Math" panose="02040503050406030204" pitchFamily="18" charset="0"/>
                <a:ea typeface="Cambria Math" panose="02040503050406030204" pitchFamily="18" charset="0"/>
                <a:cs typeface="Courier New" charset="0"/>
              </a:rPr>
              <a:t>k</a:t>
            </a:r>
            <a:r>
              <a:rPr lang="is-IS" sz="2400" dirty="0">
                <a:latin typeface="Cambria Math" panose="02040503050406030204" pitchFamily="18" charset="0"/>
                <a:ea typeface="Cambria Math" panose="02040503050406030204" pitchFamily="18" charset="0"/>
                <a:cs typeface="Courier New" charset="0"/>
              </a:rPr>
              <a:t>] for any j ≤ k &lt; n</a:t>
            </a:r>
          </a:p>
          <a:p>
            <a:pPr marL="0" indent="0">
              <a:buNone/>
            </a:pPr>
            <a:endParaRPr lang="is-IS" sz="2800" dirty="0">
              <a:latin typeface="Franklin Gothic Medium" panose="020B0603020102020204" pitchFamily="34" charset="0"/>
              <a:ea typeface="Courier New" charset="0"/>
              <a:cs typeface="Courier New"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b="1" dirty="0">
                <a:latin typeface="Cambria Math" panose="02040503050406030204" pitchFamily="18" charset="0"/>
                <a:ea typeface="Cambria Math" panose="02040503050406030204" pitchFamily="18" charset="0"/>
                <a:cs typeface="Courier New" panose="02070309020205020404" pitchFamily="49" charset="0"/>
              </a:rPr>
              <a:t>Inv</a:t>
            </a:r>
            <a:r>
              <a:rPr lang="is-IS" sz="2400" dirty="0">
                <a:latin typeface="Cambria Math" panose="02040503050406030204" pitchFamily="18" charset="0"/>
                <a:ea typeface="Cambria Math" panose="02040503050406030204" pitchFamily="18" charset="0"/>
                <a:cs typeface="Courier New" panose="02070309020205020404" pitchFamily="49" charset="0"/>
              </a:rPr>
              <a:t>: x ≤ M[0, k] for any j ≤ k &lt; n }}</a:t>
            </a:r>
            <a:endParaRPr lang="is-IS" sz="2400" dirty="0">
              <a:latin typeface="Courier New" panose="02070309020205020404" pitchFamily="49" charset="0"/>
              <a:ea typeface="Courier New" charset="0"/>
              <a:cs typeface="Courier New" panose="02070309020205020404" pitchFamily="49"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while</a:t>
            </a:r>
            <a:r>
              <a:rPr lang="is-IS" sz="2400" dirty="0">
                <a:latin typeface="Courier New" panose="02070309020205020404" pitchFamily="49" charset="0"/>
                <a:ea typeface="Courier New" charset="0"/>
                <a:cs typeface="Courier New" panose="02070309020205020404" pitchFamily="49" charset="0"/>
              </a:rPr>
              <a:t> (j&gt;0 &amp;&amp; x &lt;= M[0][j-1]) {</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x ≤ M[0, k] for any j ≤ k &lt; n and j &gt; 0 and x ≤ M[0, j-1] }}</a:t>
            </a:r>
            <a:endParaRPr lang="is-IS" sz="2400" dirty="0">
              <a:solidFill>
                <a:srgbClr val="7030A0"/>
              </a:solidFill>
              <a:latin typeface="Courier New" panose="02070309020205020404" pitchFamily="49" charset="0"/>
              <a:ea typeface="Courier New" charset="0"/>
              <a:cs typeface="Courier New" panose="02070309020205020404" pitchFamily="49"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latin typeface="Courier New" panose="02070309020205020404" pitchFamily="49" charset="0"/>
                <a:ea typeface="Courier New" charset="0"/>
                <a:cs typeface="Courier New" panose="02070309020205020404" pitchFamily="49" charset="0"/>
              </a:rPr>
              <a:t>??</a:t>
            </a:r>
          </a:p>
          <a:p>
            <a:pPr marL="0" indent="0">
              <a:buNone/>
            </a:pPr>
            <a:r>
              <a:rPr lang="is-IS" sz="2400" dirty="0">
                <a:solidFill>
                  <a:srgbClr val="7030A0"/>
                </a:solidFill>
                <a:latin typeface="Courier New" panose="02070309020205020404" pitchFamily="49" charset="0"/>
                <a:ea typeface="Courier New" charset="0"/>
                <a:cs typeface="Courier New" panose="02070309020205020404" pitchFamily="49" charset="0"/>
              </a:rPr>
              <a:t>    </a:t>
            </a:r>
            <a:r>
              <a:rPr lang="is-IS" sz="24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x ≤ M[0, k] for any j – 1 ≤ k &lt; n }}</a:t>
            </a:r>
          </a:p>
          <a:p>
            <a:pPr marL="0" indent="0">
              <a:buNone/>
            </a:pPr>
            <a:r>
              <a:rPr lang="is-IS" sz="2400" dirty="0">
                <a:latin typeface="Courier New" panose="02070309020205020404" pitchFamily="49" charset="0"/>
                <a:ea typeface="Courier New" charset="0"/>
                <a:cs typeface="Courier New" panose="02070309020205020404" pitchFamily="49" charset="0"/>
              </a:rPr>
              <a:t>    j = j – 1;</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latin typeface="Cambria Math" panose="02040503050406030204" pitchFamily="18" charset="0"/>
                <a:ea typeface="Cambria Math" panose="02040503050406030204" pitchFamily="18" charset="0"/>
                <a:cs typeface="Courier New" panose="02070309020205020404" pitchFamily="49" charset="0"/>
              </a:rPr>
              <a:t>{{ x ≤ M[0, k] for any j ≤ k &lt; n }}</a:t>
            </a:r>
            <a:endParaRPr lang="is-IS" sz="2400" dirty="0">
              <a:latin typeface="Courier New" panose="02070309020205020404" pitchFamily="49" charset="0"/>
              <a:ea typeface="Courier New" charset="0"/>
              <a:cs typeface="Courier New" panose="02070309020205020404" pitchFamily="49"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p>
        </p:txBody>
      </p:sp>
      <p:cxnSp>
        <p:nvCxnSpPr>
          <p:cNvPr id="36" name="Straight Arrow Connector 35" descr="Reasoning backwards, from {{ x ≤ M[0, k] for any j ≤ k &lt; n }}&#13;&#10; to {{ x ≤ M[0, k] for any j – 1 ≤ k &lt; n }}&#13;&#10;">
            <a:extLst>
              <a:ext uri="{FF2B5EF4-FFF2-40B4-BE49-F238E27FC236}">
                <a16:creationId xmlns:a16="http://schemas.microsoft.com/office/drawing/2014/main" id="{694AA5FB-CE81-BC34-2ABD-9232991477CE}"/>
              </a:ext>
            </a:extLst>
          </p:cNvPr>
          <p:cNvCxnSpPr/>
          <p:nvPr/>
        </p:nvCxnSpPr>
        <p:spPr>
          <a:xfrm flipV="1">
            <a:off x="1013254" y="4213654"/>
            <a:ext cx="0" cy="889687"/>
          </a:xfrm>
          <a:prstGeom prst="straightConnector1">
            <a:avLst/>
          </a:prstGeom>
          <a:ln>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EB6CC2A0-B022-EFF3-E42B-2D47D0B6DB2D}"/>
              </a:ext>
            </a:extLst>
          </p:cNvPr>
          <p:cNvSpPr>
            <a:spLocks noGrp="1"/>
          </p:cNvSpPr>
          <p:nvPr>
            <p:ph type="sldNum" sz="quarter" idx="4"/>
          </p:nvPr>
        </p:nvSpPr>
        <p:spPr/>
        <p:txBody>
          <a:bodyPr/>
          <a:lstStyle/>
          <a:p>
            <a:fld id="{60F4F636-6A27-E649-AEDF-9DE4D4E58670}" type="slidenum">
              <a:rPr lang="en-US" smtClean="0"/>
              <a:pPr/>
              <a:t>113</a:t>
            </a:fld>
            <a:endParaRPr lang="en-US" dirty="0"/>
          </a:p>
        </p:txBody>
      </p:sp>
    </p:spTree>
    <p:extLst>
      <p:ext uri="{BB962C8B-B14F-4D97-AF65-F5344CB8AC3E}">
        <p14:creationId xmlns:p14="http://schemas.microsoft.com/office/powerpoint/2010/main" val="35857562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84E84-8EED-5876-CBD5-0E68642506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1FE300-1613-A086-745C-E93175D7253B}"/>
              </a:ext>
            </a:extLst>
          </p:cNvPr>
          <p:cNvSpPr>
            <a:spLocks noGrp="1"/>
          </p:cNvSpPr>
          <p:nvPr>
            <p:ph idx="1"/>
          </p:nvPr>
        </p:nvSpPr>
        <p:spPr>
          <a:xfrm>
            <a:off x="457200" y="1244160"/>
            <a:ext cx="8686800" cy="5140800"/>
          </a:xfrm>
        </p:spPr>
        <p:txBody>
          <a:bodyPr/>
          <a:lstStyle/>
          <a:p>
            <a:pPr marL="0" indent="0">
              <a:buNone/>
            </a:pPr>
            <a:r>
              <a:rPr lang="is-IS" sz="2800" b="1" dirty="0">
                <a:latin typeface="Franklin Gothic Medium" panose="020B0603020102020204" pitchFamily="34" charset="0"/>
                <a:ea typeface="Courier New" charset="0"/>
                <a:cs typeface="Courier New" charset="0"/>
              </a:rPr>
              <a:t>New Goal</a:t>
            </a:r>
            <a:r>
              <a:rPr lang="is-IS" sz="2800" dirty="0">
                <a:latin typeface="Franklin Gothic Medium" panose="020B0603020102020204" pitchFamily="34" charset="0"/>
                <a:ea typeface="Courier New" charset="0"/>
                <a:cs typeface="Courier New" charset="0"/>
              </a:rPr>
              <a:t>: find smallest </a:t>
            </a:r>
            <a:r>
              <a:rPr lang="is-IS" sz="2800" dirty="0">
                <a:latin typeface="Cambria Math" panose="02040503050406030204" pitchFamily="18" charset="0"/>
                <a:ea typeface="Cambria Math" panose="02040503050406030204" pitchFamily="18" charset="0"/>
                <a:cs typeface="Courier New" charset="0"/>
              </a:rPr>
              <a:t>j</a:t>
            </a:r>
            <a:r>
              <a:rPr lang="is-IS" sz="2800" dirty="0">
                <a:latin typeface="Franklin Gothic Medium" panose="020B0603020102020204" pitchFamily="34" charset="0"/>
                <a:ea typeface="Courier New" charset="0"/>
                <a:cs typeface="Courier New" charset="0"/>
              </a:rPr>
              <a:t> with </a:t>
            </a:r>
            <a:r>
              <a:rPr lang="is-IS" sz="2400" dirty="0">
                <a:latin typeface="Cambria Math" panose="02040503050406030204" pitchFamily="18" charset="0"/>
                <a:ea typeface="Cambria Math" panose="02040503050406030204" pitchFamily="18" charset="0"/>
                <a:cs typeface="Courier New" charset="0"/>
              </a:rPr>
              <a:t>x ≤ M[0, </a:t>
            </a:r>
            <a:r>
              <a:rPr lang="is-IS" sz="2400" b="1" dirty="0">
                <a:latin typeface="Cambria Math" panose="02040503050406030204" pitchFamily="18" charset="0"/>
                <a:ea typeface="Cambria Math" panose="02040503050406030204" pitchFamily="18" charset="0"/>
                <a:cs typeface="Courier New" charset="0"/>
              </a:rPr>
              <a:t>k</a:t>
            </a:r>
            <a:r>
              <a:rPr lang="is-IS" sz="2400" dirty="0">
                <a:latin typeface="Cambria Math" panose="02040503050406030204" pitchFamily="18" charset="0"/>
                <a:ea typeface="Cambria Math" panose="02040503050406030204" pitchFamily="18" charset="0"/>
                <a:cs typeface="Courier New" charset="0"/>
              </a:rPr>
              <a:t>] for any j ≤ k &lt; n</a:t>
            </a:r>
          </a:p>
          <a:p>
            <a:pPr marL="0" indent="0">
              <a:buNone/>
            </a:pPr>
            <a:endParaRPr lang="is-IS" sz="2200" dirty="0">
              <a:latin typeface="Franklin Gothic Medium" panose="020B0603020102020204" pitchFamily="34" charset="0"/>
              <a:ea typeface="Courier New" charset="0"/>
              <a:cs typeface="Courier New"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x ≤ M[0, k] for any j ≤ k &lt; n and j &gt; 0 and x ≤ M[0, j-1] }}</a:t>
            </a:r>
            <a:endParaRPr lang="is-IS" sz="2400" dirty="0">
              <a:solidFill>
                <a:srgbClr val="7030A0"/>
              </a:solidFill>
              <a:latin typeface="Courier New" panose="02070309020205020404" pitchFamily="49" charset="0"/>
              <a:ea typeface="Courier New" charset="0"/>
              <a:cs typeface="Courier New" panose="02070309020205020404" pitchFamily="49"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latin typeface="Courier New" panose="02070309020205020404" pitchFamily="49" charset="0"/>
                <a:ea typeface="Courier New" charset="0"/>
                <a:cs typeface="Courier New" panose="02070309020205020404" pitchFamily="49" charset="0"/>
              </a:rPr>
              <a:t>??</a:t>
            </a:r>
          </a:p>
          <a:p>
            <a:pPr marL="0" indent="0">
              <a:buNone/>
            </a:pPr>
            <a:r>
              <a:rPr lang="is-IS" sz="2400" dirty="0">
                <a:solidFill>
                  <a:srgbClr val="7030A0"/>
                </a:solidFill>
                <a:latin typeface="Courier New" panose="02070309020205020404" pitchFamily="49" charset="0"/>
                <a:ea typeface="Courier New" charset="0"/>
                <a:cs typeface="Courier New" panose="02070309020205020404" pitchFamily="49" charset="0"/>
              </a:rPr>
              <a:t>    </a:t>
            </a:r>
            <a:r>
              <a:rPr lang="is-IS" sz="24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x ≤ M[0, k] for any j – 1 ≤ k &lt; n }}</a:t>
            </a: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endParaRPr lang="is-IS" sz="2400" dirty="0">
              <a:latin typeface="Courier New" panose="02070309020205020404" pitchFamily="49" charset="0"/>
              <a:ea typeface="Courier New" charset="0"/>
              <a:cs typeface="Courier New" panose="02070309020205020404" pitchFamily="49" charset="0"/>
            </a:endParaRPr>
          </a:p>
          <a:p>
            <a:pPr marL="0" indent="0">
              <a:buNone/>
            </a:pPr>
            <a:endParaRPr lang="is-IS" sz="2000" dirty="0">
              <a:latin typeface="Courier New" panose="02070309020205020404" pitchFamily="49" charset="0"/>
              <a:ea typeface="Courier New" charset="0"/>
              <a:cs typeface="Courier New" panose="02070309020205020404" pitchFamily="49" charset="0"/>
            </a:endParaRPr>
          </a:p>
          <a:p>
            <a:pPr marL="0" indent="0">
              <a:buNone/>
            </a:pPr>
            <a:r>
              <a:rPr lang="is-IS" sz="2800" dirty="0">
                <a:latin typeface="Franklin Gothic Medium" panose="020B0603020102020204" pitchFamily="34" charset="0"/>
                <a:ea typeface="Courier New" charset="0"/>
                <a:cs typeface="Courier New" charset="0"/>
              </a:rPr>
              <a:t>Nothing is missing!</a:t>
            </a:r>
          </a:p>
        </p:txBody>
      </p:sp>
      <p:sp>
        <p:nvSpPr>
          <p:cNvPr id="2" name="Title 1">
            <a:extLst>
              <a:ext uri="{FF2B5EF4-FFF2-40B4-BE49-F238E27FC236}">
                <a16:creationId xmlns:a16="http://schemas.microsoft.com/office/drawing/2014/main" id="{3EF2D8B0-5C05-AD9C-1449-C4A08130CFAF}"/>
              </a:ext>
            </a:extLst>
          </p:cNvPr>
          <p:cNvSpPr>
            <a:spLocks noGrp="1"/>
          </p:cNvSpPr>
          <p:nvPr>
            <p:ph type="title"/>
          </p:nvPr>
        </p:nvSpPr>
        <p:spPr/>
        <p:txBody>
          <a:bodyPr>
            <a:normAutofit fontScale="90000"/>
          </a:bodyPr>
          <a:lstStyle/>
          <a:p>
            <a:r>
              <a:rPr lang="en-US" dirty="0"/>
              <a:t>Sorted Matrix Search: Row Subgoal Loop (4/4)</a:t>
            </a:r>
          </a:p>
        </p:txBody>
      </p:sp>
      <p:grpSp>
        <p:nvGrpSpPr>
          <p:cNvPr id="9" name="Group 8" descr="The invariant {{ x ≤ M[0, k] for any j ≤ k &lt; n and j &gt; 0 and x ≤ M[0, j-1] }}. Note that the last fact, x &lt;= M[0, j - 1], “extends” the for-any fact by one - having a lower bound of j - 1.">
            <a:extLst>
              <a:ext uri="{FF2B5EF4-FFF2-40B4-BE49-F238E27FC236}">
                <a16:creationId xmlns:a16="http://schemas.microsoft.com/office/drawing/2014/main" id="{BE6A09D3-6D70-9E61-4C8E-D48502EB3A6B}"/>
              </a:ext>
            </a:extLst>
          </p:cNvPr>
          <p:cNvGrpSpPr/>
          <p:nvPr/>
        </p:nvGrpSpPr>
        <p:grpSpPr>
          <a:xfrm>
            <a:off x="2866768" y="1910962"/>
            <a:ext cx="3423412" cy="748750"/>
            <a:chOff x="2866768" y="1910962"/>
            <a:chExt cx="3423412" cy="748750"/>
          </a:xfrm>
        </p:grpSpPr>
        <p:sp>
          <p:nvSpPr>
            <p:cNvPr id="4" name="Rectangle 3">
              <a:extLst>
                <a:ext uri="{FF2B5EF4-FFF2-40B4-BE49-F238E27FC236}">
                  <a16:creationId xmlns:a16="http://schemas.microsoft.com/office/drawing/2014/main" id="{C496FEB1-F380-85D4-0135-B0D1341C183E}"/>
                </a:ext>
              </a:extLst>
            </p:cNvPr>
            <p:cNvSpPr/>
            <p:nvPr/>
          </p:nvSpPr>
          <p:spPr>
            <a:xfrm>
              <a:off x="2866768" y="2278712"/>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024FE80-6F9C-131C-62B3-68FD5A649F97}"/>
                </a:ext>
              </a:extLst>
            </p:cNvPr>
            <p:cNvSpPr/>
            <p:nvPr/>
          </p:nvSpPr>
          <p:spPr>
            <a:xfrm>
              <a:off x="3247768" y="2278712"/>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A0F35F-8EB0-F8AD-FCEE-BA136A57091B}"/>
                </a:ext>
              </a:extLst>
            </p:cNvPr>
            <p:cNvSpPr/>
            <p:nvPr/>
          </p:nvSpPr>
          <p:spPr>
            <a:xfrm>
              <a:off x="3628768" y="2278712"/>
              <a:ext cx="381000" cy="381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72E71B-FB67-0AF4-70B9-7AA155A96CAC}"/>
                </a:ext>
              </a:extLst>
            </p:cNvPr>
            <p:cNvSpPr/>
            <p:nvPr/>
          </p:nvSpPr>
          <p:spPr>
            <a:xfrm>
              <a:off x="4009768" y="2278712"/>
              <a:ext cx="381000" cy="381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18128A-4053-CAD8-93C8-F6B45717F420}"/>
                </a:ext>
              </a:extLst>
            </p:cNvPr>
            <p:cNvSpPr/>
            <p:nvPr/>
          </p:nvSpPr>
          <p:spPr>
            <a:xfrm>
              <a:off x="4771766" y="2275706"/>
              <a:ext cx="381000" cy="36694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C030C1-F444-E70C-E677-DC9FB43BBF5C}"/>
                </a:ext>
              </a:extLst>
            </p:cNvPr>
            <p:cNvSpPr/>
            <p:nvPr/>
          </p:nvSpPr>
          <p:spPr>
            <a:xfrm>
              <a:off x="4771761" y="2273842"/>
              <a:ext cx="1518419" cy="38100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C8CBF49-A719-E256-DE03-96B3D71DC14D}"/>
                </a:ext>
              </a:extLst>
            </p:cNvPr>
            <p:cNvSpPr txBox="1"/>
            <p:nvPr/>
          </p:nvSpPr>
          <p:spPr>
            <a:xfrm>
              <a:off x="4842678" y="1910962"/>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sp>
          <p:nvSpPr>
            <p:cNvPr id="15" name="Rectangle 14">
              <a:extLst>
                <a:ext uri="{FF2B5EF4-FFF2-40B4-BE49-F238E27FC236}">
                  <a16:creationId xmlns:a16="http://schemas.microsoft.com/office/drawing/2014/main" id="{74FE139B-C6E5-C017-0E22-53FDE944716E}"/>
                </a:ext>
              </a:extLst>
            </p:cNvPr>
            <p:cNvSpPr/>
            <p:nvPr/>
          </p:nvSpPr>
          <p:spPr>
            <a:xfrm>
              <a:off x="4392292" y="2276277"/>
              <a:ext cx="381000" cy="38100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descr="The invariant {{ x ≤ M[0, k] for any j – 1 ≤ k &lt; n }}&#13;&#10;">
            <a:extLst>
              <a:ext uri="{FF2B5EF4-FFF2-40B4-BE49-F238E27FC236}">
                <a16:creationId xmlns:a16="http://schemas.microsoft.com/office/drawing/2014/main" id="{4850F800-853F-D558-05B7-DFE6DBA5AEFE}"/>
              </a:ext>
            </a:extLst>
          </p:cNvPr>
          <p:cNvGrpSpPr/>
          <p:nvPr/>
        </p:nvGrpSpPr>
        <p:grpSpPr>
          <a:xfrm>
            <a:off x="2866768" y="4584140"/>
            <a:ext cx="3423413" cy="748750"/>
            <a:chOff x="2866768" y="4584140"/>
            <a:chExt cx="3423413" cy="748750"/>
          </a:xfrm>
        </p:grpSpPr>
        <p:sp>
          <p:nvSpPr>
            <p:cNvPr id="16" name="Rectangle 15">
              <a:extLst>
                <a:ext uri="{FF2B5EF4-FFF2-40B4-BE49-F238E27FC236}">
                  <a16:creationId xmlns:a16="http://schemas.microsoft.com/office/drawing/2014/main" id="{7F253EA9-0FB9-53CC-DA8F-23E3A3554C08}"/>
                </a:ext>
              </a:extLst>
            </p:cNvPr>
            <p:cNvSpPr/>
            <p:nvPr/>
          </p:nvSpPr>
          <p:spPr>
            <a:xfrm>
              <a:off x="2866768" y="4951890"/>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7FA11F-2B61-8763-BB38-72DF0917DDF3}"/>
                </a:ext>
              </a:extLst>
            </p:cNvPr>
            <p:cNvSpPr/>
            <p:nvPr/>
          </p:nvSpPr>
          <p:spPr>
            <a:xfrm>
              <a:off x="3247768" y="4951890"/>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E2A8EB-D7F2-5B78-E6E4-1EC5BCDF77C8}"/>
                </a:ext>
              </a:extLst>
            </p:cNvPr>
            <p:cNvSpPr/>
            <p:nvPr/>
          </p:nvSpPr>
          <p:spPr>
            <a:xfrm>
              <a:off x="3628768" y="4951890"/>
              <a:ext cx="381000" cy="381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AAEE3F6-1931-8DE2-0B48-7571CFCA5193}"/>
                </a:ext>
              </a:extLst>
            </p:cNvPr>
            <p:cNvSpPr/>
            <p:nvPr/>
          </p:nvSpPr>
          <p:spPr>
            <a:xfrm>
              <a:off x="4009768" y="4951890"/>
              <a:ext cx="381000" cy="381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7712045-3049-8B82-06B1-C773C05CB99E}"/>
                </a:ext>
              </a:extLst>
            </p:cNvPr>
            <p:cNvSpPr/>
            <p:nvPr/>
          </p:nvSpPr>
          <p:spPr>
            <a:xfrm>
              <a:off x="4771766" y="4948884"/>
              <a:ext cx="381000" cy="36694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68987F-893D-FAFB-6810-791F94095E05}"/>
                </a:ext>
              </a:extLst>
            </p:cNvPr>
            <p:cNvSpPr/>
            <p:nvPr/>
          </p:nvSpPr>
          <p:spPr>
            <a:xfrm>
              <a:off x="4390769" y="4947020"/>
              <a:ext cx="1899412" cy="38100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EAEC3B00-071A-3596-EE92-022CF61B0D4F}"/>
                </a:ext>
              </a:extLst>
            </p:cNvPr>
            <p:cNvSpPr txBox="1"/>
            <p:nvPr/>
          </p:nvSpPr>
          <p:spPr>
            <a:xfrm>
              <a:off x="4842678" y="4584140"/>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grpSp>
      <p:sp>
        <p:nvSpPr>
          <p:cNvPr id="12" name="Slide Number Placeholder 11">
            <a:extLst>
              <a:ext uri="{FF2B5EF4-FFF2-40B4-BE49-F238E27FC236}">
                <a16:creationId xmlns:a16="http://schemas.microsoft.com/office/drawing/2014/main" id="{FA759B6D-62D5-BD96-7B46-9D2F359C4596}"/>
              </a:ext>
            </a:extLst>
          </p:cNvPr>
          <p:cNvSpPr>
            <a:spLocks noGrp="1"/>
          </p:cNvSpPr>
          <p:nvPr>
            <p:ph type="sldNum" sz="quarter" idx="4"/>
          </p:nvPr>
        </p:nvSpPr>
        <p:spPr/>
        <p:txBody>
          <a:bodyPr/>
          <a:lstStyle/>
          <a:p>
            <a:fld id="{60F4F636-6A27-E649-AEDF-9DE4D4E58670}" type="slidenum">
              <a:rPr lang="en-US" smtClean="0"/>
              <a:pPr/>
              <a:t>114</a:t>
            </a:fld>
            <a:endParaRPr lang="en-US" dirty="0"/>
          </a:p>
        </p:txBody>
      </p:sp>
    </p:spTree>
    <p:extLst>
      <p:ext uri="{BB962C8B-B14F-4D97-AF65-F5344CB8AC3E}">
        <p14:creationId xmlns:p14="http://schemas.microsoft.com/office/powerpoint/2010/main" val="78098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0EF27-DD10-1EB6-EBE1-F6C67F7F3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A6EB4-4047-C67D-0B08-D3EA1935DEC4}"/>
              </a:ext>
            </a:extLst>
          </p:cNvPr>
          <p:cNvSpPr>
            <a:spLocks noGrp="1"/>
          </p:cNvSpPr>
          <p:nvPr>
            <p:ph type="title"/>
          </p:nvPr>
        </p:nvSpPr>
        <p:spPr/>
        <p:txBody>
          <a:bodyPr>
            <a:normAutofit/>
          </a:bodyPr>
          <a:lstStyle/>
          <a:p>
            <a:r>
              <a:rPr lang="en-US" dirty="0"/>
              <a:t>Sorted Matrix Search: Row Subgoal Done!</a:t>
            </a:r>
          </a:p>
        </p:txBody>
      </p:sp>
      <p:sp>
        <p:nvSpPr>
          <p:cNvPr id="3" name="Content Placeholder 2">
            <a:extLst>
              <a:ext uri="{FF2B5EF4-FFF2-40B4-BE49-F238E27FC236}">
                <a16:creationId xmlns:a16="http://schemas.microsoft.com/office/drawing/2014/main" id="{DAA14416-EB2F-3515-7F8A-5B6DBE7F18D5}"/>
              </a:ext>
            </a:extLst>
          </p:cNvPr>
          <p:cNvSpPr>
            <a:spLocks noGrp="1"/>
          </p:cNvSpPr>
          <p:nvPr>
            <p:ph idx="1"/>
          </p:nvPr>
        </p:nvSpPr>
        <p:spPr>
          <a:xfrm>
            <a:off x="457200" y="1244160"/>
            <a:ext cx="8896662" cy="5140800"/>
          </a:xfrm>
        </p:spPr>
        <p:txBody>
          <a:bodyPr/>
          <a:lstStyle/>
          <a:p>
            <a:pPr marL="0" indent="0">
              <a:buNone/>
            </a:pPr>
            <a:r>
              <a:rPr lang="is-IS" sz="2800" b="1" dirty="0">
                <a:latin typeface="Franklin Gothic Medium" panose="020B0603020102020204" pitchFamily="34" charset="0"/>
                <a:ea typeface="Courier New" charset="0"/>
                <a:cs typeface="Courier New" charset="0"/>
              </a:rPr>
              <a:t>New Goal</a:t>
            </a:r>
            <a:r>
              <a:rPr lang="is-IS" sz="2800" dirty="0">
                <a:latin typeface="Franklin Gothic Medium" panose="020B0603020102020204" pitchFamily="34" charset="0"/>
                <a:ea typeface="Courier New" charset="0"/>
                <a:cs typeface="Courier New" charset="0"/>
              </a:rPr>
              <a:t>: find smallest </a:t>
            </a:r>
            <a:r>
              <a:rPr lang="is-IS" sz="2800" dirty="0">
                <a:latin typeface="Cambria Math" panose="02040503050406030204" pitchFamily="18" charset="0"/>
                <a:ea typeface="Cambria Math" panose="02040503050406030204" pitchFamily="18" charset="0"/>
                <a:cs typeface="Courier New" charset="0"/>
              </a:rPr>
              <a:t>j</a:t>
            </a:r>
            <a:r>
              <a:rPr lang="is-IS" sz="2800" dirty="0">
                <a:latin typeface="Franklin Gothic Medium" panose="020B0603020102020204" pitchFamily="34" charset="0"/>
                <a:ea typeface="Courier New" charset="0"/>
                <a:cs typeface="Courier New" charset="0"/>
              </a:rPr>
              <a:t> with </a:t>
            </a:r>
            <a:r>
              <a:rPr lang="is-IS" sz="2400" dirty="0">
                <a:latin typeface="Cambria Math" panose="02040503050406030204" pitchFamily="18" charset="0"/>
                <a:ea typeface="Cambria Math" panose="02040503050406030204" pitchFamily="18" charset="0"/>
                <a:cs typeface="Courier New" charset="0"/>
              </a:rPr>
              <a:t>x ≤ M[0, </a:t>
            </a:r>
            <a:r>
              <a:rPr lang="is-IS" sz="2400" b="1" dirty="0">
                <a:latin typeface="Cambria Math" panose="02040503050406030204" pitchFamily="18" charset="0"/>
                <a:ea typeface="Cambria Math" panose="02040503050406030204" pitchFamily="18" charset="0"/>
                <a:cs typeface="Courier New" charset="0"/>
              </a:rPr>
              <a:t>k</a:t>
            </a:r>
            <a:r>
              <a:rPr lang="is-IS" sz="2400" dirty="0">
                <a:latin typeface="Cambria Math" panose="02040503050406030204" pitchFamily="18" charset="0"/>
                <a:ea typeface="Cambria Math" panose="02040503050406030204" pitchFamily="18" charset="0"/>
                <a:cs typeface="Courier New" charset="0"/>
              </a:rPr>
              <a:t>] for any j ≤ k &lt; n</a:t>
            </a:r>
          </a:p>
          <a:p>
            <a:pPr marL="0" indent="0">
              <a:buNone/>
            </a:pPr>
            <a:endParaRPr lang="is-IS" sz="2200" dirty="0">
              <a:latin typeface="Franklin Gothic Medium" panose="020B0603020102020204" pitchFamily="34" charset="0"/>
              <a:ea typeface="Courier New" charset="0"/>
              <a:cs typeface="Courier New"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let</a:t>
            </a:r>
            <a:r>
              <a:rPr lang="is-IS" sz="2400" dirty="0">
                <a:latin typeface="Courier New" panose="02070309020205020404" pitchFamily="49" charset="0"/>
                <a:ea typeface="Courier New" charset="0"/>
                <a:cs typeface="Courier New" panose="02070309020205020404" pitchFamily="49" charset="0"/>
              </a:rPr>
              <a:t> i = 0;</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let</a:t>
            </a:r>
            <a:r>
              <a:rPr lang="is-IS" sz="2400" dirty="0">
                <a:latin typeface="Courier New" panose="02070309020205020404" pitchFamily="49" charset="0"/>
                <a:ea typeface="Courier New" charset="0"/>
                <a:cs typeface="Courier New" panose="02070309020205020404" pitchFamily="49" charset="0"/>
              </a:rPr>
              <a:t> j = n;</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b="1" dirty="0">
                <a:latin typeface="Cambria Math" panose="02040503050406030204" pitchFamily="18" charset="0"/>
                <a:ea typeface="Cambria Math" panose="02040503050406030204" pitchFamily="18" charset="0"/>
                <a:cs typeface="Courier New" panose="02070309020205020404" pitchFamily="49" charset="0"/>
              </a:rPr>
              <a:t>Inv</a:t>
            </a:r>
            <a:r>
              <a:rPr lang="is-IS" sz="2400" dirty="0">
                <a:latin typeface="Cambria Math" panose="02040503050406030204" pitchFamily="18" charset="0"/>
                <a:ea typeface="Cambria Math" panose="02040503050406030204" pitchFamily="18" charset="0"/>
                <a:cs typeface="Courier New" panose="02070309020205020404" pitchFamily="49" charset="0"/>
              </a:rPr>
              <a:t>: x ≤ M[0, k] for any j ≤ k &lt; n }}</a:t>
            </a:r>
            <a:endParaRPr lang="is-IS" sz="2400" dirty="0">
              <a:latin typeface="Courier New" panose="02070309020205020404" pitchFamily="49" charset="0"/>
              <a:ea typeface="Courier New" charset="0"/>
              <a:cs typeface="Courier New" panose="02070309020205020404" pitchFamily="49" charset="0"/>
            </a:endParaRP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b="1" dirty="0">
                <a:solidFill>
                  <a:srgbClr val="0070C0"/>
                </a:solidFill>
                <a:latin typeface="Courier New" panose="02070309020205020404" pitchFamily="49" charset="0"/>
                <a:ea typeface="Courier New" charset="0"/>
                <a:cs typeface="Courier New" panose="02070309020205020404" pitchFamily="49" charset="0"/>
              </a:rPr>
              <a:t>while</a:t>
            </a:r>
            <a:r>
              <a:rPr lang="is-IS" sz="2400" dirty="0">
                <a:latin typeface="Courier New" panose="02070309020205020404" pitchFamily="49" charset="0"/>
                <a:ea typeface="Courier New" charset="0"/>
                <a:cs typeface="Courier New" panose="02070309020205020404" pitchFamily="49" charset="0"/>
              </a:rPr>
              <a:t> (j&gt;0 &amp;&amp; x &lt;= M[0][j-1])</a:t>
            </a:r>
          </a:p>
          <a:p>
            <a:pPr marL="0" indent="0">
              <a:buNone/>
            </a:pPr>
            <a:r>
              <a:rPr lang="is-IS" sz="2400" dirty="0">
                <a:latin typeface="Courier New" panose="02070309020205020404" pitchFamily="49" charset="0"/>
                <a:ea typeface="Courier New" charset="0"/>
                <a:cs typeface="Courier New" panose="02070309020205020404" pitchFamily="49" charset="0"/>
              </a:rPr>
              <a:t>    j = j - 1;</a:t>
            </a:r>
          </a:p>
          <a:p>
            <a:pPr marL="0" indent="0">
              <a:buNone/>
            </a:pPr>
            <a:r>
              <a:rPr lang="is-IS" sz="2400" dirty="0">
                <a:latin typeface="Courier New" panose="02070309020205020404" pitchFamily="49" charset="0"/>
                <a:ea typeface="Courier New" charset="0"/>
                <a:cs typeface="Courier New" panose="02070309020205020404" pitchFamily="49" charset="0"/>
              </a:rPr>
              <a:t>  </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400" b="1" dirty="0">
                <a:latin typeface="Cambria Math" panose="02040503050406030204" pitchFamily="18" charset="0"/>
                <a:ea typeface="Cambria Math" panose="02040503050406030204" pitchFamily="18" charset="0"/>
                <a:cs typeface="Courier New" panose="02070309020205020404" pitchFamily="49" charset="0"/>
              </a:rPr>
              <a:t>Post</a:t>
            </a:r>
            <a:r>
              <a:rPr lang="is-IS" sz="2400" dirty="0">
                <a:latin typeface="Cambria Math" panose="02040503050406030204" pitchFamily="18" charset="0"/>
                <a:ea typeface="Cambria Math" panose="02040503050406030204" pitchFamily="18" charset="0"/>
                <a:cs typeface="Courier New" panose="02070309020205020404" pitchFamily="49" charset="0"/>
              </a:rPr>
              <a:t>: </a:t>
            </a:r>
            <a:r>
              <a:rPr lang="is-IS" sz="2100" dirty="0">
                <a:latin typeface="Cambria Math" panose="02040503050406030204" pitchFamily="18" charset="0"/>
                <a:ea typeface="Cambria Math" panose="02040503050406030204" pitchFamily="18" charset="0"/>
                <a:cs typeface="Courier New" panose="02070309020205020404" pitchFamily="49" charset="0"/>
              </a:rPr>
              <a:t>M[0, k] &lt; x for any 0 ≤ k &lt; j and x ≤ M[0, k] for any j ≤ k &lt; n</a:t>
            </a:r>
            <a:r>
              <a:rPr lang="is-IS" sz="2400" dirty="0">
                <a:latin typeface="Cambria Math" panose="02040503050406030204" pitchFamily="18" charset="0"/>
                <a:ea typeface="Cambria Math" panose="02040503050406030204" pitchFamily="18" charset="0"/>
                <a:cs typeface="Courier New" panose="02070309020205020404" pitchFamily="49" charset="0"/>
              </a:rPr>
              <a:t> }}</a:t>
            </a:r>
            <a:endParaRPr lang="is-IS" sz="2400" dirty="0">
              <a:latin typeface="Courier New" panose="02070309020205020404" pitchFamily="49" charset="0"/>
              <a:ea typeface="Courier New" charset="0"/>
              <a:cs typeface="Courier New" panose="02070309020205020404" pitchFamily="49" charset="0"/>
            </a:endParaRPr>
          </a:p>
          <a:p>
            <a:pPr marL="0" indent="0">
              <a:buNone/>
            </a:pPr>
            <a:endParaRPr lang="is-IS" sz="2200" dirty="0">
              <a:latin typeface="Franklin Gothic Medium" panose="020B0603020102020204" pitchFamily="34" charset="0"/>
              <a:ea typeface="Courier New" charset="0"/>
              <a:cs typeface="Courier New" charset="0"/>
            </a:endParaRPr>
          </a:p>
          <a:p>
            <a:pPr marL="0" indent="0">
              <a:buNone/>
            </a:pPr>
            <a:r>
              <a:rPr lang="is-IS" sz="2800" dirty="0">
                <a:latin typeface="Franklin Gothic Medium" panose="020B0603020102020204" pitchFamily="34" charset="0"/>
                <a:ea typeface="Courier New" charset="0"/>
                <a:cs typeface="Courier New" charset="0"/>
              </a:rPr>
              <a:t>Can now check if </a:t>
            </a:r>
            <a:r>
              <a:rPr lang="is-IS" sz="2800" dirty="0">
                <a:latin typeface="Cambria Math" panose="02040503050406030204" pitchFamily="18" charset="0"/>
                <a:ea typeface="Cambria Math" panose="02040503050406030204" pitchFamily="18" charset="0"/>
                <a:cs typeface="Courier New" charset="0"/>
              </a:rPr>
              <a:t>M[0, j] = x</a:t>
            </a:r>
          </a:p>
          <a:p>
            <a:pPr lvl="1"/>
            <a:r>
              <a:rPr lang="is-IS" sz="2000" dirty="0">
                <a:latin typeface="Franklin Gothic Medium" panose="020B0603020102020204" pitchFamily="34" charset="0"/>
                <a:ea typeface="Courier New" charset="0"/>
                <a:cs typeface="Courier New" charset="0"/>
              </a:rPr>
              <a:t>if not, then it is not in the first row</a:t>
            </a:r>
          </a:p>
          <a:p>
            <a:pPr lvl="1"/>
            <a:r>
              <a:rPr lang="is-IS" sz="2000" dirty="0">
                <a:latin typeface="Franklin Gothic Medium" panose="020B0603020102020204" pitchFamily="34" charset="0"/>
                <a:ea typeface="Cambria Math" panose="02040503050406030204" pitchFamily="18" charset="0"/>
                <a:cs typeface="Courier New" charset="0"/>
              </a:rPr>
              <a:t>move on to the second row...</a:t>
            </a:r>
            <a:endParaRPr lang="is-IS" sz="2000" dirty="0">
              <a:latin typeface="Cambria Math" panose="02040503050406030204" pitchFamily="18" charset="0"/>
              <a:ea typeface="Cambria Math" panose="02040503050406030204" pitchFamily="18" charset="0"/>
              <a:cs typeface="Courier New" charset="0"/>
            </a:endParaRPr>
          </a:p>
        </p:txBody>
      </p:sp>
      <p:grpSp>
        <p:nvGrpSpPr>
          <p:cNvPr id="24" name="Group 23"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F156774B-B8B6-4EBE-5E00-524B4D67AAAF}"/>
              </a:ext>
            </a:extLst>
          </p:cNvPr>
          <p:cNvGrpSpPr/>
          <p:nvPr/>
        </p:nvGrpSpPr>
        <p:grpSpPr>
          <a:xfrm>
            <a:off x="6400800" y="2251139"/>
            <a:ext cx="2286000" cy="1885475"/>
            <a:chOff x="2452867" y="3177603"/>
            <a:chExt cx="2286000" cy="1885475"/>
          </a:xfrm>
        </p:grpSpPr>
        <p:sp>
          <p:nvSpPr>
            <p:cNvPr id="35" name="Rectangle 34">
              <a:extLst>
                <a:ext uri="{FF2B5EF4-FFF2-40B4-BE49-F238E27FC236}">
                  <a16:creationId xmlns:a16="http://schemas.microsoft.com/office/drawing/2014/main" id="{446F9E63-7F4D-FB0A-F77D-BD79E8E8E8F3}"/>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E6DBF4B-032B-B802-7A14-6AE056CA11E6}"/>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70C1E53-FC56-6323-305F-8C6F7BB78537}"/>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8ECFA93-D4EF-178F-7586-151776FECAE0}"/>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6948860-26D2-224A-0DA2-A2CD1E6ED9A9}"/>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97EF10-5289-093A-42EF-BA0CD4732E7D}"/>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3DAC481-68BA-F06D-FE86-40E5DF10D1C9}"/>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4698F76-9F41-D890-FA6A-F59DCB08659C}"/>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A1B38B3-663D-9A12-391A-8B26B08ED639}"/>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B16550C-AC53-F553-BD13-7192188B18D9}"/>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EC946DA-3202-E0D0-8BE5-7CF325668A05}"/>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D7E1101-ECE0-75FB-1450-30302DE0DD01}"/>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26BBFD7-1A55-EBF9-0571-A12D54B57990}"/>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EE5F82B-55BF-B02D-D87D-4B00293CCC1C}"/>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EC2E5D4-4F1F-D0C3-1A11-683D1FAB6E25}"/>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1EB4AEB-3165-688B-FA52-FC461A5FC2D0}"/>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D2C1B7A-76D3-0F7E-8ADA-C6DB5B2C73C9}"/>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4A61784-394F-1321-BE18-6DF871A066F2}"/>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58645A1-074F-6586-9B40-97CF7D01B80F}"/>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82813FE-3604-99C2-86DA-24D8499C91C7}"/>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4A6E186-8D3F-78B2-6C23-6D007010A06E}"/>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761279C-7CF8-2035-0E76-6BA218E19593}"/>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70B1D2E-536A-86B2-85AA-15E9C1B52F9D}"/>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F239CA1-C7CA-2989-EDA9-31A772A436C4}"/>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F35D72B-939A-00F2-A4CE-EF8C8F186C04}"/>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C277549-DA36-E7B9-ED8F-E235B467F649}"/>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BE266CD-F6CF-978D-2880-654E272DE2F7}"/>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B5330A9-27D4-6CAD-447B-7FE2321F5D4E}"/>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F45C086-399F-7AAC-75FA-3716A193C0AA}"/>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85C46C6-B220-3FB4-1BF2-BFAC50D003D9}"/>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F8FD8614-20FD-3B2D-F39A-C6BCBB91FDB0}"/>
              </a:ext>
            </a:extLst>
          </p:cNvPr>
          <p:cNvSpPr txBox="1"/>
          <p:nvPr/>
        </p:nvSpPr>
        <p:spPr>
          <a:xfrm>
            <a:off x="6089113" y="2234386"/>
            <a:ext cx="242374" cy="338554"/>
          </a:xfrm>
          <a:prstGeom prst="rect">
            <a:avLst/>
          </a:prstGeom>
          <a:noFill/>
        </p:spPr>
        <p:txBody>
          <a:bodyPr wrap="none" rtlCol="0">
            <a:spAutoFit/>
          </a:bodyPr>
          <a:lstStyle/>
          <a:p>
            <a:r>
              <a:rPr lang="en-US" sz="1600" dirty="0" err="1">
                <a:latin typeface="Cambria Math" panose="02040503050406030204" pitchFamily="18" charset="0"/>
                <a:ea typeface="Cambria Math" panose="02040503050406030204" pitchFamily="18" charset="0"/>
              </a:rPr>
              <a:t>i</a:t>
            </a:r>
            <a:endParaRPr lang="en-US" sz="1600" dirty="0">
              <a:latin typeface="Cambria Math" panose="02040503050406030204" pitchFamily="18" charset="0"/>
              <a:ea typeface="Cambria Math" panose="02040503050406030204" pitchFamily="18" charset="0"/>
            </a:endParaRPr>
          </a:p>
        </p:txBody>
      </p:sp>
      <p:sp>
        <p:nvSpPr>
          <p:cNvPr id="74" name="TextBox 73">
            <a:extLst>
              <a:ext uri="{FF2B5EF4-FFF2-40B4-BE49-F238E27FC236}">
                <a16:creationId xmlns:a16="http://schemas.microsoft.com/office/drawing/2014/main" id="{4F1CB6A8-7ED6-E790-5305-8844AFED473F}"/>
              </a:ext>
            </a:extLst>
          </p:cNvPr>
          <p:cNvSpPr txBox="1"/>
          <p:nvPr/>
        </p:nvSpPr>
        <p:spPr>
          <a:xfrm>
            <a:off x="7995716" y="1853294"/>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grpSp>
        <p:nvGrpSpPr>
          <p:cNvPr id="75" name="Group 74">
            <a:extLst>
              <a:ext uri="{FF2B5EF4-FFF2-40B4-BE49-F238E27FC236}">
                <a16:creationId xmlns:a16="http://schemas.microsoft.com/office/drawing/2014/main" id="{5024EB5C-6763-ADF7-81BC-A5574D75809F}"/>
              </a:ext>
            </a:extLst>
          </p:cNvPr>
          <p:cNvGrpSpPr/>
          <p:nvPr/>
        </p:nvGrpSpPr>
        <p:grpSpPr>
          <a:xfrm>
            <a:off x="6400800" y="2234386"/>
            <a:ext cx="1905001" cy="1519946"/>
            <a:chOff x="2578172" y="3770615"/>
            <a:chExt cx="1905001" cy="1519946"/>
          </a:xfrm>
        </p:grpSpPr>
        <p:grpSp>
          <p:nvGrpSpPr>
            <p:cNvPr id="76" name="Group 75">
              <a:extLst>
                <a:ext uri="{FF2B5EF4-FFF2-40B4-BE49-F238E27FC236}">
                  <a16:creationId xmlns:a16="http://schemas.microsoft.com/office/drawing/2014/main" id="{9AFDB55D-2E56-19BD-0A3B-B186123037BE}"/>
                </a:ext>
              </a:extLst>
            </p:cNvPr>
            <p:cNvGrpSpPr/>
            <p:nvPr/>
          </p:nvGrpSpPr>
          <p:grpSpPr>
            <a:xfrm>
              <a:off x="2578172" y="3770615"/>
              <a:ext cx="1905001" cy="1519946"/>
              <a:chOff x="2452867" y="3160850"/>
              <a:chExt cx="1905001" cy="1519946"/>
            </a:xfrm>
          </p:grpSpPr>
          <p:cxnSp>
            <p:nvCxnSpPr>
              <p:cNvPr id="78" name="Straight Connector 77">
                <a:extLst>
                  <a:ext uri="{FF2B5EF4-FFF2-40B4-BE49-F238E27FC236}">
                    <a16:creationId xmlns:a16="http://schemas.microsoft.com/office/drawing/2014/main" id="{F267C596-ADA6-D3D8-6C6F-44F896880DC0}"/>
                  </a:ext>
                </a:extLst>
              </p:cNvPr>
              <p:cNvCxnSpPr/>
              <p:nvPr/>
            </p:nvCxnSpPr>
            <p:spPr>
              <a:xfrm>
                <a:off x="3976868" y="3178251"/>
                <a:ext cx="0" cy="7460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1A08BA0-4BAE-8591-43FD-AF9D4D4C7063}"/>
                  </a:ext>
                </a:extLst>
              </p:cNvPr>
              <p:cNvCxnSpPr/>
              <p:nvPr/>
            </p:nvCxnSpPr>
            <p:spPr>
              <a:xfrm>
                <a:off x="3214868" y="4297392"/>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E5BFE22-C493-8201-6ABD-B6083E9BCE90}"/>
                  </a:ext>
                </a:extLst>
              </p:cNvPr>
              <p:cNvCxnSpPr/>
              <p:nvPr/>
            </p:nvCxnSpPr>
            <p:spPr>
              <a:xfrm flipV="1">
                <a:off x="3214867" y="4297393"/>
                <a:ext cx="381001" cy="24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64EE427-E1EF-86BD-75FF-D552E3818C4D}"/>
                  </a:ext>
                </a:extLst>
              </p:cNvPr>
              <p:cNvCxnSpPr/>
              <p:nvPr/>
            </p:nvCxnSpPr>
            <p:spPr>
              <a:xfrm>
                <a:off x="2452867" y="4680796"/>
                <a:ext cx="762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FAAD7A8-28FC-EE5E-14D2-CAC275B2FF74}"/>
                  </a:ext>
                </a:extLst>
              </p:cNvPr>
              <p:cNvCxnSpPr/>
              <p:nvPr/>
            </p:nvCxnSpPr>
            <p:spPr>
              <a:xfrm>
                <a:off x="3595868" y="3912153"/>
                <a:ext cx="381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ECD5FD6-35E7-4469-B2D4-E35FC420689E}"/>
                  </a:ext>
                </a:extLst>
              </p:cNvPr>
              <p:cNvSpPr/>
              <p:nvPr/>
            </p:nvSpPr>
            <p:spPr>
              <a:xfrm>
                <a:off x="3976866" y="3160850"/>
                <a:ext cx="381002" cy="384048"/>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7" name="Straight Connector 76">
              <a:extLst>
                <a:ext uri="{FF2B5EF4-FFF2-40B4-BE49-F238E27FC236}">
                  <a16:creationId xmlns:a16="http://schemas.microsoft.com/office/drawing/2014/main" id="{095A1443-AB8F-DA3C-CA0F-8ECE19C873AC}"/>
                </a:ext>
              </a:extLst>
            </p:cNvPr>
            <p:cNvCxnSpPr/>
            <p:nvPr/>
          </p:nvCxnSpPr>
          <p:spPr>
            <a:xfrm>
              <a:off x="3721172" y="4529481"/>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84" name="Slide Number Placeholder 83">
            <a:extLst>
              <a:ext uri="{FF2B5EF4-FFF2-40B4-BE49-F238E27FC236}">
                <a16:creationId xmlns:a16="http://schemas.microsoft.com/office/drawing/2014/main" id="{E6895735-93C2-B03F-ECF3-8CFB8874CF75}"/>
              </a:ext>
            </a:extLst>
          </p:cNvPr>
          <p:cNvSpPr>
            <a:spLocks noGrp="1"/>
          </p:cNvSpPr>
          <p:nvPr>
            <p:ph type="sldNum" sz="quarter" idx="4"/>
          </p:nvPr>
        </p:nvSpPr>
        <p:spPr/>
        <p:txBody>
          <a:bodyPr/>
          <a:lstStyle/>
          <a:p>
            <a:fld id="{60F4F636-6A27-E649-AEDF-9DE4D4E58670}" type="slidenum">
              <a:rPr lang="en-US" smtClean="0"/>
              <a:pPr/>
              <a:t>115</a:t>
            </a:fld>
            <a:endParaRPr lang="en-US" dirty="0"/>
          </a:p>
        </p:txBody>
      </p:sp>
    </p:spTree>
    <p:extLst>
      <p:ext uri="{BB962C8B-B14F-4D97-AF65-F5344CB8AC3E}">
        <p14:creationId xmlns:p14="http://schemas.microsoft.com/office/powerpoint/2010/main" val="396092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23120-02FC-20B2-2E6E-3E5DC44A61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343C1C-1C72-16D1-EA08-EC0F927ABA0E}"/>
              </a:ext>
            </a:extLst>
          </p:cNvPr>
          <p:cNvSpPr>
            <a:spLocks noGrp="1"/>
          </p:cNvSpPr>
          <p:nvPr>
            <p:ph idx="1"/>
          </p:nvPr>
        </p:nvSpPr>
        <p:spPr>
          <a:xfrm>
            <a:off x="457200" y="1244160"/>
            <a:ext cx="8229600" cy="5140800"/>
          </a:xfrm>
        </p:spPr>
        <p:txBody>
          <a:bodyPr/>
          <a:lstStyle/>
          <a:p>
            <a:pPr marL="0" indent="0">
              <a:buNone/>
            </a:pPr>
            <a:r>
              <a:rPr lang="is-IS" sz="2800" b="1" dirty="0">
                <a:latin typeface="Franklin Gothic Medium" panose="020B0603020102020204" pitchFamily="34" charset="0"/>
                <a:ea typeface="Cambria Math" panose="02040503050406030204" pitchFamily="18" charset="0"/>
                <a:cs typeface="Courier New" charset="0"/>
              </a:rPr>
              <a:t>Moving from row </a:t>
            </a:r>
            <a:r>
              <a:rPr lang="is-IS" sz="2800" b="1" dirty="0">
                <a:latin typeface="Cambria Math" panose="02040503050406030204" pitchFamily="18" charset="0"/>
                <a:ea typeface="Cambria Math" panose="02040503050406030204" pitchFamily="18" charset="0"/>
                <a:cs typeface="Courier New" charset="0"/>
              </a:rPr>
              <a:t>i</a:t>
            </a:r>
            <a:r>
              <a:rPr lang="is-IS" sz="2800" b="1" dirty="0">
                <a:latin typeface="Franklin Gothic Medium" panose="020B0603020102020204" pitchFamily="34" charset="0"/>
                <a:ea typeface="Cambria Math" panose="02040503050406030204" pitchFamily="18" charset="0"/>
                <a:cs typeface="Courier New" charset="0"/>
              </a:rPr>
              <a:t> to row </a:t>
            </a:r>
            <a:r>
              <a:rPr lang="is-IS" sz="2800" b="1" dirty="0">
                <a:latin typeface="Cambria Math" panose="02040503050406030204" pitchFamily="18" charset="0"/>
                <a:ea typeface="Cambria Math" panose="02040503050406030204" pitchFamily="18" charset="0"/>
                <a:cs typeface="Courier New" charset="0"/>
              </a:rPr>
              <a:t>i+1</a:t>
            </a:r>
            <a:endParaRPr lang="is-IS" sz="2400" dirty="0">
              <a:latin typeface="Cambria Math" panose="02040503050406030204" pitchFamily="18" charset="0"/>
              <a:ea typeface="Cambria Math" panose="02040503050406030204" pitchFamily="18" charset="0"/>
              <a:cs typeface="Courier New" charset="0"/>
            </a:endParaRPr>
          </a:p>
          <a:p>
            <a:pPr marL="0" indent="0">
              <a:buNone/>
            </a:pPr>
            <a:endParaRPr lang="is-IS" sz="2200" dirty="0">
              <a:latin typeface="Franklin Gothic Medium" panose="020B0603020102020204" pitchFamily="34" charset="0"/>
              <a:ea typeface="Courier New" charset="0"/>
              <a:cs typeface="Courier New"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r>
              <a:rPr lang="is-IS" sz="2800" dirty="0">
                <a:latin typeface="Franklin Gothic Medium" panose="020B0603020102020204" pitchFamily="34" charset="0"/>
                <a:ea typeface="Courier New" charset="0"/>
                <a:cs typeface="Courier New" charset="0"/>
              </a:rPr>
              <a:t>What does </a:t>
            </a:r>
            <a:r>
              <a:rPr lang="is-IS" sz="2800" i="1" dirty="0">
                <a:latin typeface="Franklin Gothic Medium" panose="020B0603020102020204" pitchFamily="34" charset="0"/>
                <a:ea typeface="Courier New" charset="0"/>
                <a:cs typeface="Courier New" charset="0"/>
              </a:rPr>
              <a:t>vertical</a:t>
            </a:r>
            <a:r>
              <a:rPr lang="is-IS" sz="2800" dirty="0">
                <a:latin typeface="Franklin Gothic Medium" panose="020B0603020102020204" pitchFamily="34" charset="0"/>
                <a:ea typeface="Courier New" charset="0"/>
                <a:cs typeface="Courier New" charset="0"/>
              </a:rPr>
              <a:t> sorting tell us about row </a:t>
            </a:r>
            <a:r>
              <a:rPr lang="is-IS" sz="2800" dirty="0">
                <a:latin typeface="Cambria Math" panose="02040503050406030204" pitchFamily="18" charset="0"/>
                <a:ea typeface="Cambria Math" panose="02040503050406030204" pitchFamily="18" charset="0"/>
                <a:cs typeface="Courier New" charset="0"/>
              </a:rPr>
              <a:t>i+1</a:t>
            </a:r>
            <a:r>
              <a:rPr lang="is-IS" sz="2800" dirty="0">
                <a:latin typeface="Franklin Gothic Medium" panose="020B0603020102020204" pitchFamily="34" charset="0"/>
                <a:ea typeface="Courier New" charset="0"/>
                <a:cs typeface="Courier New" charset="0"/>
              </a:rPr>
              <a:t>?</a:t>
            </a:r>
          </a:p>
          <a:p>
            <a:pPr lvl="1"/>
            <a:r>
              <a:rPr lang="is-IS" sz="2000" dirty="0">
                <a:latin typeface="Franklin Gothic Medium" panose="020B0603020102020204" pitchFamily="34" charset="0"/>
                <a:ea typeface="Cambria Math" panose="02040503050406030204" pitchFamily="18" charset="0"/>
                <a:cs typeface="Courier New" charset="0"/>
              </a:rPr>
              <a:t>right side is guaranteed to satisfy "</a:t>
            </a:r>
            <a:r>
              <a:rPr lang="en-US" sz="2000" dirty="0">
                <a:latin typeface="Cambria Math" panose="02040503050406030204" pitchFamily="18" charset="0"/>
                <a:ea typeface="Cambria Math" panose="02040503050406030204" pitchFamily="18" charset="0"/>
              </a:rPr>
              <a:t> x ≤ __ </a:t>
            </a:r>
            <a:r>
              <a:rPr lang="is-IS" sz="2000" dirty="0">
                <a:latin typeface="Franklin Gothic Medium" panose="020B0603020102020204" pitchFamily="34" charset="0"/>
                <a:ea typeface="Cambria Math" panose="02040503050406030204" pitchFamily="18" charset="0"/>
                <a:cs typeface="Courier New" charset="0"/>
              </a:rPr>
              <a:t>"</a:t>
            </a:r>
          </a:p>
          <a:p>
            <a:pPr lvl="1"/>
            <a:r>
              <a:rPr lang="is-IS" sz="2000" dirty="0">
                <a:latin typeface="Franklin Gothic Medium" panose="020B0603020102020204" pitchFamily="34" charset="0"/>
                <a:ea typeface="Cambria Math" panose="02040503050406030204" pitchFamily="18" charset="0"/>
                <a:cs typeface="Courier New" charset="0"/>
              </a:rPr>
              <a:t>left side </a:t>
            </a:r>
            <a:r>
              <a:rPr lang="is-IS" sz="2000" b="1" dirty="0">
                <a:latin typeface="Franklin Gothic Medium" panose="020B0603020102020204" pitchFamily="34" charset="0"/>
                <a:ea typeface="Cambria Math" panose="02040503050406030204" pitchFamily="18" charset="0"/>
                <a:cs typeface="Courier New" charset="0"/>
              </a:rPr>
              <a:t>not</a:t>
            </a:r>
            <a:r>
              <a:rPr lang="is-IS" sz="2000" dirty="0">
                <a:latin typeface="Franklin Gothic Medium" panose="020B0603020102020204" pitchFamily="34" charset="0"/>
                <a:ea typeface="Cambria Math" panose="02040503050406030204" pitchFamily="18" charset="0"/>
                <a:cs typeface="Courier New" charset="0"/>
              </a:rPr>
              <a:t> guaranteed to satisfy " </a:t>
            </a:r>
            <a:r>
              <a:rPr lang="en-US" sz="2000" dirty="0">
                <a:latin typeface="Cambria Math" panose="02040503050406030204" pitchFamily="18" charset="0"/>
                <a:ea typeface="Cambria Math" panose="02040503050406030204" pitchFamily="18" charset="0"/>
              </a:rPr>
              <a:t>__ &lt; x </a:t>
            </a:r>
            <a:r>
              <a:rPr lang="is-IS" sz="2000" dirty="0">
                <a:latin typeface="Franklin Gothic Medium" panose="020B0603020102020204" pitchFamily="34" charset="0"/>
                <a:ea typeface="Cambria Math" panose="02040503050406030204" pitchFamily="18" charset="0"/>
                <a:cs typeface="Courier New" charset="0"/>
              </a:rPr>
              <a:t>"</a:t>
            </a:r>
          </a:p>
          <a:p>
            <a:pPr lvl="1"/>
            <a:endParaRPr lang="is-IS" sz="2000" dirty="0">
              <a:latin typeface="Franklin Gothic Medium" panose="020B0603020102020204" pitchFamily="34" charset="0"/>
              <a:ea typeface="Cambria Math" panose="02040503050406030204" pitchFamily="18" charset="0"/>
              <a:cs typeface="Courier New" charset="0"/>
            </a:endParaRPr>
          </a:p>
          <a:p>
            <a:pPr marL="0" indent="0">
              <a:buNone/>
            </a:pPr>
            <a:endParaRPr lang="is-IS" sz="2400" dirty="0">
              <a:latin typeface="Franklin Gothic Medium" panose="020B0603020102020204" pitchFamily="34" charset="0"/>
              <a:ea typeface="Cambria Math" panose="02040503050406030204" pitchFamily="18" charset="0"/>
              <a:cs typeface="Courier New" charset="0"/>
            </a:endParaRPr>
          </a:p>
        </p:txBody>
      </p:sp>
      <p:sp>
        <p:nvSpPr>
          <p:cNvPr id="2" name="Title 1">
            <a:extLst>
              <a:ext uri="{FF2B5EF4-FFF2-40B4-BE49-F238E27FC236}">
                <a16:creationId xmlns:a16="http://schemas.microsoft.com/office/drawing/2014/main" id="{5CBF0361-D1FD-B65A-32A3-7F1661D9F5D7}"/>
              </a:ext>
            </a:extLst>
          </p:cNvPr>
          <p:cNvSpPr>
            <a:spLocks noGrp="1"/>
          </p:cNvSpPr>
          <p:nvPr>
            <p:ph type="title"/>
          </p:nvPr>
        </p:nvSpPr>
        <p:spPr/>
        <p:txBody>
          <a:bodyPr/>
          <a:lstStyle/>
          <a:p>
            <a:r>
              <a:rPr lang="en-US" dirty="0"/>
              <a:t>Sorted Matrix Search: Moving Rows (1/3)</a:t>
            </a:r>
          </a:p>
        </p:txBody>
      </p:sp>
      <p:grpSp>
        <p:nvGrpSpPr>
          <p:cNvPr id="28" name="Group 27" descr="So far, we’ve only examined horizontal sorting - i.e. at some row i, we know that everything before index j is &lt; x, while everything at index j or greater is &gt;= x. But, we don’t know anything about i + 1 … yet…">
            <a:extLst>
              <a:ext uri="{FF2B5EF4-FFF2-40B4-BE49-F238E27FC236}">
                <a16:creationId xmlns:a16="http://schemas.microsoft.com/office/drawing/2014/main" id="{6F9BEF28-7EF4-D06F-BD94-B41F602585B7}"/>
              </a:ext>
            </a:extLst>
          </p:cNvPr>
          <p:cNvGrpSpPr/>
          <p:nvPr/>
        </p:nvGrpSpPr>
        <p:grpSpPr>
          <a:xfrm>
            <a:off x="2343872" y="2059020"/>
            <a:ext cx="3933359" cy="1118340"/>
            <a:chOff x="2343872" y="2059020"/>
            <a:chExt cx="3933359" cy="1118340"/>
          </a:xfrm>
        </p:grpSpPr>
        <p:sp>
          <p:nvSpPr>
            <p:cNvPr id="14" name="TextBox 13">
              <a:extLst>
                <a:ext uri="{FF2B5EF4-FFF2-40B4-BE49-F238E27FC236}">
                  <a16:creationId xmlns:a16="http://schemas.microsoft.com/office/drawing/2014/main" id="{5816F443-2E3C-1512-4B58-E2DDBB9EFA35}"/>
                </a:ext>
              </a:extLst>
            </p:cNvPr>
            <p:cNvSpPr txBox="1"/>
            <p:nvPr/>
          </p:nvSpPr>
          <p:spPr>
            <a:xfrm>
              <a:off x="4567829" y="2059020"/>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sp>
          <p:nvSpPr>
            <p:cNvPr id="11" name="Rectangle 10">
              <a:extLst>
                <a:ext uri="{FF2B5EF4-FFF2-40B4-BE49-F238E27FC236}">
                  <a16:creationId xmlns:a16="http://schemas.microsoft.com/office/drawing/2014/main" id="{5A8F1AEA-868A-115E-931D-C68BB3587772}"/>
                </a:ext>
              </a:extLst>
            </p:cNvPr>
            <p:cNvSpPr/>
            <p:nvPr/>
          </p:nvSpPr>
          <p:spPr>
            <a:xfrm>
              <a:off x="2849648" y="2407149"/>
              <a:ext cx="1705232" cy="381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CE1997-6988-E2BB-AE8D-0E85B6423EA6}"/>
                </a:ext>
              </a:extLst>
            </p:cNvPr>
            <p:cNvSpPr/>
            <p:nvPr/>
          </p:nvSpPr>
          <p:spPr>
            <a:xfrm>
              <a:off x="4567829" y="2409766"/>
              <a:ext cx="1705231" cy="38100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5CB23E1-070A-3A3C-CF07-587D2CFD22C4}"/>
                </a:ext>
              </a:extLst>
            </p:cNvPr>
            <p:cNvSpPr txBox="1"/>
            <p:nvPr/>
          </p:nvSpPr>
          <p:spPr>
            <a:xfrm>
              <a:off x="2524947" y="2428372"/>
              <a:ext cx="242374" cy="338554"/>
            </a:xfrm>
            <a:prstGeom prst="rect">
              <a:avLst/>
            </a:prstGeom>
            <a:noFill/>
          </p:spPr>
          <p:txBody>
            <a:bodyPr wrap="none" rtlCol="0">
              <a:spAutoFit/>
            </a:bodyPr>
            <a:lstStyle/>
            <a:p>
              <a:r>
                <a:rPr lang="en-US" sz="1600" dirty="0" err="1">
                  <a:latin typeface="Cambria Math" panose="02040503050406030204" pitchFamily="18" charset="0"/>
                  <a:ea typeface="Cambria Math" panose="02040503050406030204" pitchFamily="18" charset="0"/>
                </a:rPr>
                <a:t>i</a:t>
              </a:r>
              <a:endParaRPr lang="en-US" sz="1600" dirty="0">
                <a:latin typeface="Cambria Math" panose="02040503050406030204" pitchFamily="18" charset="0"/>
                <a:ea typeface="Cambria Math" panose="02040503050406030204" pitchFamily="18" charset="0"/>
              </a:endParaRPr>
            </a:p>
          </p:txBody>
        </p:sp>
        <p:sp>
          <p:nvSpPr>
            <p:cNvPr id="23" name="Rectangle 22">
              <a:extLst>
                <a:ext uri="{FF2B5EF4-FFF2-40B4-BE49-F238E27FC236}">
                  <a16:creationId xmlns:a16="http://schemas.microsoft.com/office/drawing/2014/main" id="{D269C940-ACCF-1838-DF14-B0FA52714951}"/>
                </a:ext>
              </a:extLst>
            </p:cNvPr>
            <p:cNvSpPr/>
            <p:nvPr/>
          </p:nvSpPr>
          <p:spPr>
            <a:xfrm>
              <a:off x="2853819" y="2793743"/>
              <a:ext cx="1705232" cy="381000"/>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A5D385D-7BDE-E459-44F5-9BC66E9DBC47}"/>
                </a:ext>
              </a:extLst>
            </p:cNvPr>
            <p:cNvSpPr/>
            <p:nvPr/>
          </p:nvSpPr>
          <p:spPr>
            <a:xfrm>
              <a:off x="4572000" y="2796360"/>
              <a:ext cx="1705231" cy="381000"/>
            </a:xfrm>
            <a:prstGeom prst="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0D167C0-BED5-84BF-F854-78AD0760172A}"/>
                </a:ext>
              </a:extLst>
            </p:cNvPr>
            <p:cNvSpPr txBox="1"/>
            <p:nvPr/>
          </p:nvSpPr>
          <p:spPr>
            <a:xfrm>
              <a:off x="2343872" y="2796360"/>
              <a:ext cx="510076"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i+1</a:t>
              </a:r>
            </a:p>
          </p:txBody>
        </p:sp>
        <p:sp>
          <p:nvSpPr>
            <p:cNvPr id="26" name="TextBox 25">
              <a:extLst>
                <a:ext uri="{FF2B5EF4-FFF2-40B4-BE49-F238E27FC236}">
                  <a16:creationId xmlns:a16="http://schemas.microsoft.com/office/drawing/2014/main" id="{22196C7D-4973-5DA4-F82E-C610D361DEDB}"/>
                </a:ext>
              </a:extLst>
            </p:cNvPr>
            <p:cNvSpPr txBox="1"/>
            <p:nvPr/>
          </p:nvSpPr>
          <p:spPr>
            <a:xfrm>
              <a:off x="3363068" y="2439742"/>
              <a:ext cx="678391"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__ &lt; x</a:t>
              </a:r>
            </a:p>
          </p:txBody>
        </p:sp>
        <p:sp>
          <p:nvSpPr>
            <p:cNvPr id="27" name="TextBox 26">
              <a:extLst>
                <a:ext uri="{FF2B5EF4-FFF2-40B4-BE49-F238E27FC236}">
                  <a16:creationId xmlns:a16="http://schemas.microsoft.com/office/drawing/2014/main" id="{A10B25A4-B49F-6E4A-6E29-1E6F89117774}"/>
                </a:ext>
              </a:extLst>
            </p:cNvPr>
            <p:cNvSpPr txBox="1"/>
            <p:nvPr/>
          </p:nvSpPr>
          <p:spPr>
            <a:xfrm>
              <a:off x="5159769" y="2439742"/>
              <a:ext cx="678391"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x ≤ __</a:t>
              </a:r>
            </a:p>
          </p:txBody>
        </p:sp>
      </p:grpSp>
      <p:grpSp>
        <p:nvGrpSpPr>
          <p:cNvPr id="4" name="Group 3"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EE2BFB41-54BE-D931-D778-A7B1010049BF}"/>
              </a:ext>
            </a:extLst>
          </p:cNvPr>
          <p:cNvGrpSpPr/>
          <p:nvPr/>
        </p:nvGrpSpPr>
        <p:grpSpPr>
          <a:xfrm>
            <a:off x="6657511" y="1080162"/>
            <a:ext cx="2286000" cy="1885475"/>
            <a:chOff x="2452867" y="3177603"/>
            <a:chExt cx="2286000" cy="1885475"/>
          </a:xfrm>
        </p:grpSpPr>
        <p:sp>
          <p:nvSpPr>
            <p:cNvPr id="5" name="Rectangle 4">
              <a:extLst>
                <a:ext uri="{FF2B5EF4-FFF2-40B4-BE49-F238E27FC236}">
                  <a16:creationId xmlns:a16="http://schemas.microsoft.com/office/drawing/2014/main" id="{D342FBD2-3020-6E58-EEF6-48BC5F598185}"/>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6732A3-30F3-44AB-96E1-CA34A926AC3F}"/>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99FC22D-D124-0618-04DD-14959DBD3A2F}"/>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1AFF2C-383C-331A-B80A-C4C1E0CC5C6D}"/>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BB4E454-B1B0-4E2B-548C-89D36C49B431}"/>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86455F-C480-0180-76FC-24A0A5150B9D}"/>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BE6FA4-A1D2-50E3-FE8F-0AA6F482392E}"/>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129AA38-E379-2112-C435-6D072B99AB4C}"/>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FF1949-EF89-3105-8381-6EBFF36C5FC1}"/>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702574-3C97-73E5-EF43-BE1B62EB1E94}"/>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419BA2-365D-AD8F-C387-A1FAB417E4D9}"/>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F450924-199C-A40F-4C27-6939E72B7201}"/>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D53C47-5C94-59F5-5E64-B2867BF8472C}"/>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F2D19AB-EC25-BBC2-1ADC-C0387C7CFCEE}"/>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C21079E-8530-D6EE-6B78-F0DC4EB13B65}"/>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8684C00-EEC2-F567-E147-B3B60A5C4C99}"/>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5EF45FD-705B-3773-B83D-A16827F85E59}"/>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24622E4-B3D3-FBBA-F4CA-3B3C00AF4026}"/>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6C973BE-50EF-5D8D-7199-FC5751BFEA29}"/>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42037DC-65E0-29A4-A78C-129AAD2CCDAE}"/>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1B89297-E20A-9B25-9C6C-4650E5D43647}"/>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8D1E9C7-3307-255C-917F-265195E83BA6}"/>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DF88269-06EF-21D9-11AC-5598C9F7DC25}"/>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3CE0327-E8DD-48D4-4A10-9FB8EB9F3D76}"/>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E9F8230-14F4-50DB-E8BB-FB72697CB703}"/>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0088B3B-6EAA-E04B-B61F-2078E07EA096}"/>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9FE27E7-6F3A-9BC5-54F8-E55B7BDFF1B0}"/>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A73891F-7BA1-3E4C-9D0B-7AE7D3280CFE}"/>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743AB2E-F87E-34D6-AAD9-D84FFDA539EE}"/>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2F0E37C-31AB-F6E0-CFAA-04F4E64212CD}"/>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Slide Number Placeholder 28">
            <a:extLst>
              <a:ext uri="{FF2B5EF4-FFF2-40B4-BE49-F238E27FC236}">
                <a16:creationId xmlns:a16="http://schemas.microsoft.com/office/drawing/2014/main" id="{61F644D9-9024-05C4-6EF1-E806F43D09C7}"/>
              </a:ext>
            </a:extLst>
          </p:cNvPr>
          <p:cNvSpPr>
            <a:spLocks noGrp="1"/>
          </p:cNvSpPr>
          <p:nvPr>
            <p:ph type="sldNum" sz="quarter" idx="4"/>
          </p:nvPr>
        </p:nvSpPr>
        <p:spPr/>
        <p:txBody>
          <a:bodyPr/>
          <a:lstStyle/>
          <a:p>
            <a:fld id="{60F4F636-6A27-E649-AEDF-9DE4D4E58670}" type="slidenum">
              <a:rPr lang="en-US" smtClean="0"/>
              <a:pPr/>
              <a:t>116</a:t>
            </a:fld>
            <a:endParaRPr lang="en-US" dirty="0"/>
          </a:p>
        </p:txBody>
      </p:sp>
    </p:spTree>
    <p:extLst>
      <p:ext uri="{BB962C8B-B14F-4D97-AF65-F5344CB8AC3E}">
        <p14:creationId xmlns:p14="http://schemas.microsoft.com/office/powerpoint/2010/main" val="291118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F20-04A7-FCE7-C0A8-300A386B3D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CDE1F-A0CE-F171-C336-8FF1D4576144}"/>
              </a:ext>
            </a:extLst>
          </p:cNvPr>
          <p:cNvSpPr>
            <a:spLocks noGrp="1"/>
          </p:cNvSpPr>
          <p:nvPr>
            <p:ph idx="1"/>
          </p:nvPr>
        </p:nvSpPr>
        <p:spPr>
          <a:xfrm>
            <a:off x="457200" y="1244160"/>
            <a:ext cx="8229600" cy="5140800"/>
          </a:xfrm>
        </p:spPr>
        <p:txBody>
          <a:bodyPr/>
          <a:lstStyle/>
          <a:p>
            <a:pPr marL="0" indent="0">
              <a:buNone/>
            </a:pPr>
            <a:r>
              <a:rPr lang="is-IS" sz="2800" b="1" dirty="0">
                <a:latin typeface="Franklin Gothic Medium" panose="020B0603020102020204" pitchFamily="34" charset="0"/>
                <a:ea typeface="Cambria Math" panose="02040503050406030204" pitchFamily="18" charset="0"/>
                <a:cs typeface="Courier New" charset="0"/>
              </a:rPr>
              <a:t>Moving from row </a:t>
            </a:r>
            <a:r>
              <a:rPr lang="is-IS" sz="2800" b="1" dirty="0">
                <a:latin typeface="Cambria Math" panose="02040503050406030204" pitchFamily="18" charset="0"/>
                <a:ea typeface="Cambria Math" panose="02040503050406030204" pitchFamily="18" charset="0"/>
                <a:cs typeface="Courier New" charset="0"/>
              </a:rPr>
              <a:t>i</a:t>
            </a:r>
            <a:r>
              <a:rPr lang="is-IS" sz="2800" b="1" dirty="0">
                <a:latin typeface="Franklin Gothic Medium" panose="020B0603020102020204" pitchFamily="34" charset="0"/>
                <a:ea typeface="Cambria Math" panose="02040503050406030204" pitchFamily="18" charset="0"/>
                <a:cs typeface="Courier New" charset="0"/>
              </a:rPr>
              <a:t> to row </a:t>
            </a:r>
            <a:r>
              <a:rPr lang="is-IS" sz="2800" b="1" dirty="0">
                <a:latin typeface="Cambria Math" panose="02040503050406030204" pitchFamily="18" charset="0"/>
                <a:ea typeface="Cambria Math" panose="02040503050406030204" pitchFamily="18" charset="0"/>
                <a:cs typeface="Courier New" charset="0"/>
              </a:rPr>
              <a:t>i+1</a:t>
            </a:r>
            <a:endParaRPr lang="is-IS" sz="2400" dirty="0">
              <a:latin typeface="Cambria Math" panose="02040503050406030204" pitchFamily="18" charset="0"/>
              <a:ea typeface="Cambria Math" panose="02040503050406030204" pitchFamily="18" charset="0"/>
              <a:cs typeface="Courier New" charset="0"/>
            </a:endParaRPr>
          </a:p>
          <a:p>
            <a:pPr marL="0" indent="0">
              <a:buNone/>
            </a:pPr>
            <a:endParaRPr lang="is-IS" sz="2200" dirty="0">
              <a:latin typeface="Franklin Gothic Medium" panose="020B0603020102020204" pitchFamily="34" charset="0"/>
              <a:ea typeface="Courier New" charset="0"/>
              <a:cs typeface="Courier New"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r>
              <a:rPr lang="is-IS" sz="2800" dirty="0">
                <a:latin typeface="Franklin Gothic Medium" panose="020B0603020102020204" pitchFamily="34" charset="0"/>
                <a:ea typeface="Courier New" charset="0"/>
                <a:cs typeface="Courier New" charset="0"/>
              </a:rPr>
              <a:t>What does </a:t>
            </a:r>
            <a:r>
              <a:rPr lang="is-IS" sz="2800" i="1" dirty="0">
                <a:latin typeface="Franklin Gothic Medium" panose="020B0603020102020204" pitchFamily="34" charset="0"/>
                <a:ea typeface="Courier New" charset="0"/>
                <a:cs typeface="Courier New" charset="0"/>
              </a:rPr>
              <a:t>vertical</a:t>
            </a:r>
            <a:r>
              <a:rPr lang="is-IS" sz="2800" dirty="0">
                <a:latin typeface="Franklin Gothic Medium" panose="020B0603020102020204" pitchFamily="34" charset="0"/>
                <a:ea typeface="Courier New" charset="0"/>
                <a:cs typeface="Courier New" charset="0"/>
              </a:rPr>
              <a:t> sorting tell us about row </a:t>
            </a:r>
            <a:r>
              <a:rPr lang="is-IS" sz="2800" dirty="0">
                <a:latin typeface="Cambria Math" panose="02040503050406030204" pitchFamily="18" charset="0"/>
                <a:ea typeface="Cambria Math" panose="02040503050406030204" pitchFamily="18" charset="0"/>
                <a:cs typeface="Courier New" charset="0"/>
              </a:rPr>
              <a:t>i+1</a:t>
            </a:r>
            <a:r>
              <a:rPr lang="is-IS" sz="2800" dirty="0">
                <a:latin typeface="Franklin Gothic Medium" panose="020B0603020102020204" pitchFamily="34" charset="0"/>
                <a:ea typeface="Courier New" charset="0"/>
                <a:cs typeface="Courier New" charset="0"/>
              </a:rPr>
              <a:t>?</a:t>
            </a:r>
          </a:p>
          <a:p>
            <a:pPr lvl="1"/>
            <a:r>
              <a:rPr lang="is-IS" sz="2000" dirty="0">
                <a:latin typeface="Franklin Gothic Medium" panose="020B0603020102020204" pitchFamily="34" charset="0"/>
                <a:ea typeface="Cambria Math" panose="02040503050406030204" pitchFamily="18" charset="0"/>
                <a:cs typeface="Courier New" charset="0"/>
              </a:rPr>
              <a:t>right side is guaranteed to satisfy "</a:t>
            </a:r>
            <a:r>
              <a:rPr lang="en-US" sz="2000" dirty="0">
                <a:latin typeface="Cambria Math" panose="02040503050406030204" pitchFamily="18" charset="0"/>
                <a:ea typeface="Cambria Math" panose="02040503050406030204" pitchFamily="18" charset="0"/>
              </a:rPr>
              <a:t> x ≤ __ </a:t>
            </a:r>
            <a:r>
              <a:rPr lang="is-IS" sz="2000" dirty="0">
                <a:latin typeface="Franklin Gothic Medium" panose="020B0603020102020204" pitchFamily="34" charset="0"/>
                <a:ea typeface="Cambria Math" panose="02040503050406030204" pitchFamily="18" charset="0"/>
                <a:cs typeface="Courier New" charset="0"/>
              </a:rPr>
              <a:t>"</a:t>
            </a:r>
          </a:p>
          <a:p>
            <a:pPr lvl="1"/>
            <a:r>
              <a:rPr lang="is-IS" sz="2000" dirty="0">
                <a:latin typeface="Franklin Gothic Medium" panose="020B0603020102020204" pitchFamily="34" charset="0"/>
                <a:ea typeface="Cambria Math" panose="02040503050406030204" pitchFamily="18" charset="0"/>
                <a:cs typeface="Courier New" charset="0"/>
              </a:rPr>
              <a:t>left side </a:t>
            </a:r>
            <a:r>
              <a:rPr lang="is-IS" sz="2000" b="1" dirty="0">
                <a:latin typeface="Franklin Gothic Medium" panose="020B0603020102020204" pitchFamily="34" charset="0"/>
                <a:ea typeface="Cambria Math" panose="02040503050406030204" pitchFamily="18" charset="0"/>
                <a:cs typeface="Courier New" charset="0"/>
              </a:rPr>
              <a:t>not</a:t>
            </a:r>
            <a:r>
              <a:rPr lang="is-IS" sz="2000" dirty="0">
                <a:latin typeface="Franklin Gothic Medium" panose="020B0603020102020204" pitchFamily="34" charset="0"/>
                <a:ea typeface="Cambria Math" panose="02040503050406030204" pitchFamily="18" charset="0"/>
                <a:cs typeface="Courier New" charset="0"/>
              </a:rPr>
              <a:t> guaranteed to satisfy " </a:t>
            </a:r>
            <a:r>
              <a:rPr lang="en-US" sz="2000" dirty="0">
                <a:latin typeface="Cambria Math" panose="02040503050406030204" pitchFamily="18" charset="0"/>
                <a:ea typeface="Cambria Math" panose="02040503050406030204" pitchFamily="18" charset="0"/>
              </a:rPr>
              <a:t>__ &lt; x </a:t>
            </a:r>
            <a:r>
              <a:rPr lang="is-IS" sz="2000" dirty="0">
                <a:latin typeface="Franklin Gothic Medium" panose="020B0603020102020204" pitchFamily="34" charset="0"/>
                <a:ea typeface="Cambria Math" panose="02040503050406030204" pitchFamily="18" charset="0"/>
                <a:cs typeface="Courier New" charset="0"/>
              </a:rPr>
              <a:t>"</a:t>
            </a:r>
          </a:p>
        </p:txBody>
      </p:sp>
      <p:sp>
        <p:nvSpPr>
          <p:cNvPr id="2" name="Title 1">
            <a:extLst>
              <a:ext uri="{FF2B5EF4-FFF2-40B4-BE49-F238E27FC236}">
                <a16:creationId xmlns:a16="http://schemas.microsoft.com/office/drawing/2014/main" id="{BB8498B2-FB03-D225-DC81-B61C3BAD76F5}"/>
              </a:ext>
            </a:extLst>
          </p:cNvPr>
          <p:cNvSpPr>
            <a:spLocks noGrp="1"/>
          </p:cNvSpPr>
          <p:nvPr>
            <p:ph type="title"/>
          </p:nvPr>
        </p:nvSpPr>
        <p:spPr/>
        <p:txBody>
          <a:bodyPr/>
          <a:lstStyle/>
          <a:p>
            <a:r>
              <a:rPr lang="en-US" dirty="0"/>
              <a:t>Sorted Matrix Search: Moving Rows (2/3)</a:t>
            </a:r>
          </a:p>
        </p:txBody>
      </p:sp>
      <p:grpSp>
        <p:nvGrpSpPr>
          <p:cNvPr id="28" name="Group 27" descr="The new updated row-by-row comparison.&#10;&#10;- row i: index j separates &lt; x and &gt;= x&#10;- row i + 1: everything at index j or after is still &gt;= x (by vertical sorting). In contrast, we don’t know enough (yet) about whether or not the items to the right of j are &lt; x.">
            <a:extLst>
              <a:ext uri="{FF2B5EF4-FFF2-40B4-BE49-F238E27FC236}">
                <a16:creationId xmlns:a16="http://schemas.microsoft.com/office/drawing/2014/main" id="{32FFEE89-1C28-FF5E-7335-C3690B469E62}"/>
              </a:ext>
            </a:extLst>
          </p:cNvPr>
          <p:cNvGrpSpPr/>
          <p:nvPr/>
        </p:nvGrpSpPr>
        <p:grpSpPr>
          <a:xfrm>
            <a:off x="2343872" y="2044633"/>
            <a:ext cx="3929188" cy="1111266"/>
            <a:chOff x="2343872" y="2044633"/>
            <a:chExt cx="3929188" cy="1111266"/>
          </a:xfrm>
        </p:grpSpPr>
        <p:sp>
          <p:nvSpPr>
            <p:cNvPr id="14" name="TextBox 13">
              <a:extLst>
                <a:ext uri="{FF2B5EF4-FFF2-40B4-BE49-F238E27FC236}">
                  <a16:creationId xmlns:a16="http://schemas.microsoft.com/office/drawing/2014/main" id="{429FC013-B07E-358F-7388-892A472DF1A6}"/>
                </a:ext>
              </a:extLst>
            </p:cNvPr>
            <p:cNvSpPr txBox="1"/>
            <p:nvPr/>
          </p:nvSpPr>
          <p:spPr>
            <a:xfrm>
              <a:off x="4452416" y="2044633"/>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sp>
          <p:nvSpPr>
            <p:cNvPr id="11" name="Rectangle 10">
              <a:extLst>
                <a:ext uri="{FF2B5EF4-FFF2-40B4-BE49-F238E27FC236}">
                  <a16:creationId xmlns:a16="http://schemas.microsoft.com/office/drawing/2014/main" id="{F6B07626-FDC9-12FC-FE16-99A90E35861A}"/>
                </a:ext>
              </a:extLst>
            </p:cNvPr>
            <p:cNvSpPr/>
            <p:nvPr/>
          </p:nvSpPr>
          <p:spPr>
            <a:xfrm>
              <a:off x="2849648" y="2407149"/>
              <a:ext cx="1523999" cy="381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ADD6D2-C813-EEC0-324B-9AD227E6E056}"/>
                </a:ext>
              </a:extLst>
            </p:cNvPr>
            <p:cNvSpPr/>
            <p:nvPr/>
          </p:nvSpPr>
          <p:spPr>
            <a:xfrm>
              <a:off x="4373647" y="2409766"/>
              <a:ext cx="1899413" cy="38100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5CC38C6-FBBA-576A-DF85-9CBD092B8F2C}"/>
                </a:ext>
              </a:extLst>
            </p:cNvPr>
            <p:cNvSpPr txBox="1"/>
            <p:nvPr/>
          </p:nvSpPr>
          <p:spPr>
            <a:xfrm>
              <a:off x="2524947" y="2428372"/>
              <a:ext cx="242374" cy="338554"/>
            </a:xfrm>
            <a:prstGeom prst="rect">
              <a:avLst/>
            </a:prstGeom>
            <a:noFill/>
          </p:spPr>
          <p:txBody>
            <a:bodyPr wrap="none" rtlCol="0">
              <a:spAutoFit/>
            </a:bodyPr>
            <a:lstStyle/>
            <a:p>
              <a:r>
                <a:rPr lang="en-US" sz="1600" dirty="0" err="1">
                  <a:latin typeface="Cambria Math" panose="02040503050406030204" pitchFamily="18" charset="0"/>
                  <a:ea typeface="Cambria Math" panose="02040503050406030204" pitchFamily="18" charset="0"/>
                </a:rPr>
                <a:t>i</a:t>
              </a:r>
              <a:endParaRPr lang="en-US" sz="1600" dirty="0">
                <a:latin typeface="Cambria Math" panose="02040503050406030204" pitchFamily="18" charset="0"/>
                <a:ea typeface="Cambria Math" panose="02040503050406030204" pitchFamily="18" charset="0"/>
              </a:endParaRPr>
            </a:p>
          </p:txBody>
        </p:sp>
        <p:sp>
          <p:nvSpPr>
            <p:cNvPr id="25" name="TextBox 24">
              <a:extLst>
                <a:ext uri="{FF2B5EF4-FFF2-40B4-BE49-F238E27FC236}">
                  <a16:creationId xmlns:a16="http://schemas.microsoft.com/office/drawing/2014/main" id="{CAF69829-CC10-DAE4-EC75-18C435BF6ABF}"/>
                </a:ext>
              </a:extLst>
            </p:cNvPr>
            <p:cNvSpPr txBox="1"/>
            <p:nvPr/>
          </p:nvSpPr>
          <p:spPr>
            <a:xfrm>
              <a:off x="2343872" y="2796360"/>
              <a:ext cx="510076"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i+1</a:t>
              </a:r>
            </a:p>
          </p:txBody>
        </p:sp>
        <p:sp>
          <p:nvSpPr>
            <p:cNvPr id="26" name="TextBox 25">
              <a:extLst>
                <a:ext uri="{FF2B5EF4-FFF2-40B4-BE49-F238E27FC236}">
                  <a16:creationId xmlns:a16="http://schemas.microsoft.com/office/drawing/2014/main" id="{EF8F9081-3605-9290-FB82-AE64675C8DEE}"/>
                </a:ext>
              </a:extLst>
            </p:cNvPr>
            <p:cNvSpPr txBox="1"/>
            <p:nvPr/>
          </p:nvSpPr>
          <p:spPr>
            <a:xfrm>
              <a:off x="3363068" y="2439742"/>
              <a:ext cx="678391"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__ &lt; x</a:t>
              </a:r>
            </a:p>
          </p:txBody>
        </p:sp>
        <p:sp>
          <p:nvSpPr>
            <p:cNvPr id="27" name="TextBox 26">
              <a:extLst>
                <a:ext uri="{FF2B5EF4-FFF2-40B4-BE49-F238E27FC236}">
                  <a16:creationId xmlns:a16="http://schemas.microsoft.com/office/drawing/2014/main" id="{E51AA7DE-3162-3833-5978-0204100B6FA4}"/>
                </a:ext>
              </a:extLst>
            </p:cNvPr>
            <p:cNvSpPr txBox="1"/>
            <p:nvPr/>
          </p:nvSpPr>
          <p:spPr>
            <a:xfrm>
              <a:off x="4984157" y="2449595"/>
              <a:ext cx="678391"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x ≤ __</a:t>
              </a:r>
            </a:p>
          </p:txBody>
        </p:sp>
        <p:sp>
          <p:nvSpPr>
            <p:cNvPr id="4" name="Rectangle 3">
              <a:extLst>
                <a:ext uri="{FF2B5EF4-FFF2-40B4-BE49-F238E27FC236}">
                  <a16:creationId xmlns:a16="http://schemas.microsoft.com/office/drawing/2014/main" id="{93891ADC-0DBB-9E8A-B181-6A395BF1579F}"/>
                </a:ext>
              </a:extLst>
            </p:cNvPr>
            <p:cNvSpPr/>
            <p:nvPr/>
          </p:nvSpPr>
          <p:spPr>
            <a:xfrm>
              <a:off x="2849647" y="2774899"/>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DD683FC-6C0B-AA0E-D910-2BD201E3FBAF}"/>
                </a:ext>
              </a:extLst>
            </p:cNvPr>
            <p:cNvSpPr/>
            <p:nvPr/>
          </p:nvSpPr>
          <p:spPr>
            <a:xfrm>
              <a:off x="3230647" y="2774899"/>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A916AD-33EA-BE7E-9FFB-1FC55F02F5A2}"/>
                </a:ext>
              </a:extLst>
            </p:cNvPr>
            <p:cNvSpPr/>
            <p:nvPr/>
          </p:nvSpPr>
          <p:spPr>
            <a:xfrm>
              <a:off x="3611647" y="2774899"/>
              <a:ext cx="381000" cy="381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F81684-AC12-FBE9-25EC-29AB173FFB46}"/>
                </a:ext>
              </a:extLst>
            </p:cNvPr>
            <p:cNvSpPr/>
            <p:nvPr/>
          </p:nvSpPr>
          <p:spPr>
            <a:xfrm>
              <a:off x="3992647" y="2774899"/>
              <a:ext cx="381000" cy="381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2A99C-1F81-119E-0651-56C926F61FFD}"/>
                </a:ext>
              </a:extLst>
            </p:cNvPr>
            <p:cNvSpPr/>
            <p:nvPr/>
          </p:nvSpPr>
          <p:spPr>
            <a:xfrm>
              <a:off x="4373648" y="2770029"/>
              <a:ext cx="1899412" cy="38100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C4ED072-845B-ED98-1B55-5EAAA4795FDA}"/>
                </a:ext>
              </a:extLst>
            </p:cNvPr>
            <p:cNvSpPr txBox="1"/>
            <p:nvPr/>
          </p:nvSpPr>
          <p:spPr>
            <a:xfrm>
              <a:off x="4984927" y="2796360"/>
              <a:ext cx="678391"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x ≤ __</a:t>
              </a:r>
            </a:p>
          </p:txBody>
        </p:sp>
      </p:grpSp>
      <p:grpSp>
        <p:nvGrpSpPr>
          <p:cNvPr id="8" name="Group 7"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7EC2AED1-3CC8-78AB-260B-2015D250B987}"/>
              </a:ext>
            </a:extLst>
          </p:cNvPr>
          <p:cNvGrpSpPr/>
          <p:nvPr/>
        </p:nvGrpSpPr>
        <p:grpSpPr>
          <a:xfrm>
            <a:off x="6657511" y="1080162"/>
            <a:ext cx="2286000" cy="1885475"/>
            <a:chOff x="2452867" y="3177603"/>
            <a:chExt cx="2286000" cy="1885475"/>
          </a:xfrm>
        </p:grpSpPr>
        <p:sp>
          <p:nvSpPr>
            <p:cNvPr id="9" name="Rectangle 8">
              <a:extLst>
                <a:ext uri="{FF2B5EF4-FFF2-40B4-BE49-F238E27FC236}">
                  <a16:creationId xmlns:a16="http://schemas.microsoft.com/office/drawing/2014/main" id="{3E3BCCE7-26BE-E8AE-A963-6EC91351AD70}"/>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13ED810-5B9B-E851-B1B2-C611D1176DDD}"/>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B4B2EE-52D7-F7FF-6B7B-5A0FF73F1DA2}"/>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DC8524-A85A-2B51-05C8-7D18BF08C264}"/>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417CE5-2875-55B6-87D5-C738F0CD33CE}"/>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DEC0D5-5739-E042-2A74-7C30D8A18CBB}"/>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FD14DC-3535-F45D-B023-038373B6FCC0}"/>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53C32D-27F5-D0E3-64FC-6D88EA2A94B2}"/>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0894699-0932-7ACF-91DE-43704D99BE49}"/>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45995E6-2AF7-D693-97DF-F5EFF1760091}"/>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491AF10-9CBD-C191-FA52-08914968983F}"/>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7B8E331-FCAD-5468-D0DE-6253959EFAD2}"/>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B971518-508F-686C-F4BC-F86401E34E1F}"/>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F909516-BD20-2A46-BE88-40B253C97B13}"/>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F1C1FBB-E8C3-49C0-C331-74ACC2A495B4}"/>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0FD6725-90CA-8026-FA19-2DC65AE16836}"/>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DDC20C5-C8C0-D942-778C-71CADCB27271}"/>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7EF27F4-4016-0216-7996-1E3A07EDEA88}"/>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6C78438-9011-9D14-D856-0ADD3ACE61F0}"/>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EEB00C8-38EE-6FEA-4330-CD35385AB304}"/>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DEE91B2-F60C-BC0E-C5AE-832D530BFA89}"/>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DB8B2F3-920F-856C-190B-990DF17D7BDD}"/>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38A21AD-F17C-4290-8E6F-A435A369DC09}"/>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FDD488E-962B-C2B9-D745-6FE36714D212}"/>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DF1717E-3540-E638-2C72-70E412B502FE}"/>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8AC96C8-377D-9F3C-3F85-38050C67B714}"/>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11AA6F7-031B-549E-CDE2-1959AB003015}"/>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94B4450-0140-F8CF-269D-D71FC2F0222D}"/>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4457A2B-8EE3-ED7A-903A-257DAC31D5DC}"/>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96603D-2828-7D4E-8EE6-E9969C71CF6D}"/>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Slide Number Placeholder 28">
            <a:extLst>
              <a:ext uri="{FF2B5EF4-FFF2-40B4-BE49-F238E27FC236}">
                <a16:creationId xmlns:a16="http://schemas.microsoft.com/office/drawing/2014/main" id="{12F88A31-90BA-EBE9-20C4-3CE3F3FCFB72}"/>
              </a:ext>
            </a:extLst>
          </p:cNvPr>
          <p:cNvSpPr>
            <a:spLocks noGrp="1"/>
          </p:cNvSpPr>
          <p:nvPr>
            <p:ph type="sldNum" sz="quarter" idx="4"/>
          </p:nvPr>
        </p:nvSpPr>
        <p:spPr/>
        <p:txBody>
          <a:bodyPr/>
          <a:lstStyle/>
          <a:p>
            <a:fld id="{60F4F636-6A27-E649-AEDF-9DE4D4E58670}" type="slidenum">
              <a:rPr lang="en-US" smtClean="0"/>
              <a:pPr/>
              <a:t>117</a:t>
            </a:fld>
            <a:endParaRPr lang="en-US" dirty="0"/>
          </a:p>
        </p:txBody>
      </p:sp>
    </p:spTree>
    <p:extLst>
      <p:ext uri="{BB962C8B-B14F-4D97-AF65-F5344CB8AC3E}">
        <p14:creationId xmlns:p14="http://schemas.microsoft.com/office/powerpoint/2010/main" val="35056765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8F287-0CF0-A578-C6D8-77DD5F6446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68D668-9097-36E4-AD74-3B64E0243BAB}"/>
              </a:ext>
            </a:extLst>
          </p:cNvPr>
          <p:cNvSpPr>
            <a:spLocks noGrp="1"/>
          </p:cNvSpPr>
          <p:nvPr>
            <p:ph idx="1"/>
          </p:nvPr>
        </p:nvSpPr>
        <p:spPr>
          <a:xfrm>
            <a:off x="457200" y="1244160"/>
            <a:ext cx="8229600" cy="5140800"/>
          </a:xfrm>
        </p:spPr>
        <p:txBody>
          <a:bodyPr/>
          <a:lstStyle/>
          <a:p>
            <a:pPr marL="0" indent="0">
              <a:buNone/>
            </a:pPr>
            <a:r>
              <a:rPr lang="is-IS" sz="2800" b="1" dirty="0">
                <a:latin typeface="Franklin Gothic Medium" panose="020B0603020102020204" pitchFamily="34" charset="0"/>
                <a:ea typeface="Cambria Math" panose="02040503050406030204" pitchFamily="18" charset="0"/>
                <a:cs typeface="Courier New" charset="0"/>
              </a:rPr>
              <a:t>Moving from row </a:t>
            </a:r>
            <a:r>
              <a:rPr lang="is-IS" sz="2800" b="1" dirty="0">
                <a:latin typeface="Cambria Math" panose="02040503050406030204" pitchFamily="18" charset="0"/>
                <a:ea typeface="Cambria Math" panose="02040503050406030204" pitchFamily="18" charset="0"/>
                <a:cs typeface="Courier New" charset="0"/>
              </a:rPr>
              <a:t>i</a:t>
            </a:r>
            <a:r>
              <a:rPr lang="is-IS" sz="2800" b="1" dirty="0">
                <a:latin typeface="Franklin Gothic Medium" panose="020B0603020102020204" pitchFamily="34" charset="0"/>
                <a:ea typeface="Cambria Math" panose="02040503050406030204" pitchFamily="18" charset="0"/>
                <a:cs typeface="Courier New" charset="0"/>
              </a:rPr>
              <a:t> to row </a:t>
            </a:r>
            <a:r>
              <a:rPr lang="is-IS" sz="2800" b="1" dirty="0">
                <a:latin typeface="Cambria Math" panose="02040503050406030204" pitchFamily="18" charset="0"/>
                <a:ea typeface="Cambria Math" panose="02040503050406030204" pitchFamily="18" charset="0"/>
                <a:cs typeface="Courier New" charset="0"/>
              </a:rPr>
              <a:t>i+1</a:t>
            </a:r>
            <a:endParaRPr lang="is-IS" sz="2400" dirty="0">
              <a:latin typeface="Cambria Math" panose="02040503050406030204" pitchFamily="18" charset="0"/>
              <a:ea typeface="Cambria Math" panose="02040503050406030204" pitchFamily="18" charset="0"/>
              <a:cs typeface="Courier New" charset="0"/>
            </a:endParaRPr>
          </a:p>
          <a:p>
            <a:pPr marL="0" indent="0">
              <a:buNone/>
            </a:pPr>
            <a:endParaRPr lang="is-IS" sz="2200" dirty="0">
              <a:latin typeface="Franklin Gothic Medium" panose="020B0603020102020204" pitchFamily="34" charset="0"/>
              <a:ea typeface="Courier New" charset="0"/>
              <a:cs typeface="Courier New"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endParaRPr lang="is-IS" sz="2200" dirty="0">
              <a:latin typeface="Courier New" panose="02070309020205020404" pitchFamily="49" charset="0"/>
              <a:ea typeface="Courier New" charset="0"/>
              <a:cs typeface="Courier New" panose="02070309020205020404" pitchFamily="49" charset="0"/>
            </a:endParaRPr>
          </a:p>
          <a:p>
            <a:pPr marL="0" indent="0">
              <a:buNone/>
            </a:pPr>
            <a:r>
              <a:rPr lang="is-IS" sz="2800" dirty="0">
                <a:latin typeface="Franklin Gothic Medium" panose="020B0603020102020204" pitchFamily="34" charset="0"/>
                <a:ea typeface="Courier New" charset="0"/>
                <a:cs typeface="Courier New" charset="0"/>
              </a:rPr>
              <a:t>How do we restore the invariant?</a:t>
            </a:r>
          </a:p>
          <a:p>
            <a:pPr lvl="1"/>
            <a:r>
              <a:rPr lang="is-IS" sz="2400" dirty="0">
                <a:latin typeface="Franklin Gothic Medium" panose="020B0603020102020204" pitchFamily="34" charset="0"/>
                <a:ea typeface="Courier New" charset="0"/>
                <a:cs typeface="Courier New" charset="0"/>
              </a:rPr>
              <a:t>find the index </a:t>
            </a:r>
            <a:r>
              <a:rPr lang="is-IS" sz="2400" dirty="0">
                <a:latin typeface="Cambria Math" panose="02040503050406030204" pitchFamily="18" charset="0"/>
                <a:ea typeface="Cambria Math" panose="02040503050406030204" pitchFamily="18" charset="0"/>
                <a:cs typeface="Courier New" charset="0"/>
              </a:rPr>
              <a:t>j</a:t>
            </a:r>
            <a:r>
              <a:rPr lang="is-IS" sz="2400" dirty="0">
                <a:latin typeface="Franklin Gothic Medium" panose="020B0603020102020204" pitchFamily="34" charset="0"/>
                <a:ea typeface="Courier New" charset="0"/>
                <a:cs typeface="Courier New" charset="0"/>
              </a:rPr>
              <a:t> with </a:t>
            </a:r>
            <a:r>
              <a:rPr lang="is-IS" sz="2400" dirty="0">
                <a:latin typeface="Cambria Math" panose="02040503050406030204" pitchFamily="18" charset="0"/>
                <a:ea typeface="Cambria Math" panose="02040503050406030204" pitchFamily="18" charset="0"/>
                <a:cs typeface="Courier New" charset="0"/>
              </a:rPr>
              <a:t>M[i+1, j-1] &lt; x </a:t>
            </a:r>
            <a:r>
              <a:rPr lang="is-IS" sz="2400" dirty="0">
                <a:latin typeface="Cambria Math" panose="02040503050406030204" pitchFamily="18" charset="0"/>
                <a:ea typeface="Cambria Math" panose="02040503050406030204" pitchFamily="18" charset="0"/>
                <a:cs typeface="Courier New" panose="02070309020205020404" pitchFamily="49" charset="0"/>
              </a:rPr>
              <a:t>≤ M[i+1, j]</a:t>
            </a:r>
            <a:endParaRPr lang="is-IS" sz="2400" dirty="0">
              <a:latin typeface="Cambria Math" panose="02040503050406030204" pitchFamily="18" charset="0"/>
              <a:ea typeface="Cambria Math" panose="02040503050406030204" pitchFamily="18" charset="0"/>
              <a:cs typeface="Courier New" charset="0"/>
            </a:endParaRPr>
          </a:p>
          <a:p>
            <a:pPr marL="0" indent="0">
              <a:buNone/>
            </a:pPr>
            <a:endParaRPr lang="is-IS" sz="2200" dirty="0">
              <a:latin typeface="Franklin Gothic Medium" panose="020B0603020102020204" pitchFamily="34" charset="0"/>
              <a:ea typeface="Cambria Math" panose="02040503050406030204" pitchFamily="18" charset="0"/>
              <a:cs typeface="Courier New" charset="0"/>
            </a:endParaRPr>
          </a:p>
          <a:p>
            <a:pPr marL="0" indent="0">
              <a:buNone/>
            </a:pPr>
            <a:r>
              <a:rPr lang="is-IS" sz="2800" dirty="0">
                <a:latin typeface="Franklin Gothic Medium" panose="020B0603020102020204" pitchFamily="34" charset="0"/>
                <a:ea typeface="Courier New" charset="0"/>
                <a:cs typeface="Courier New" charset="0"/>
              </a:rPr>
              <a:t>This is the same problem as before!</a:t>
            </a:r>
          </a:p>
          <a:p>
            <a:pPr lvl="1"/>
            <a:r>
              <a:rPr lang="is-IS" sz="2400" dirty="0">
                <a:latin typeface="Franklin Gothic Medium" panose="020B0603020102020204" pitchFamily="34" charset="0"/>
                <a:ea typeface="Cambria Math" panose="02040503050406030204" pitchFamily="18" charset="0"/>
                <a:cs typeface="Courier New" charset="0"/>
              </a:rPr>
              <a:t>move left until begining or </a:t>
            </a:r>
            <a:r>
              <a:rPr lang="is-IS" sz="2400" dirty="0">
                <a:latin typeface="Cambria Math" panose="02040503050406030204" pitchFamily="18" charset="0"/>
                <a:ea typeface="Cambria Math" panose="02040503050406030204" pitchFamily="18" charset="0"/>
                <a:cs typeface="Courier New" charset="0"/>
              </a:rPr>
              <a:t>M[i+1, j-1] &lt; x</a:t>
            </a:r>
            <a:r>
              <a:rPr lang="is-IS" sz="2400" dirty="0">
                <a:latin typeface="Franklin Gothic Medium" panose="020B0603020102020204" pitchFamily="34" charset="0"/>
                <a:ea typeface="Cambria Math" panose="02040503050406030204" pitchFamily="18" charset="0"/>
                <a:cs typeface="Courier New" charset="0"/>
              </a:rPr>
              <a:t> holds</a:t>
            </a:r>
          </a:p>
        </p:txBody>
      </p:sp>
      <p:sp>
        <p:nvSpPr>
          <p:cNvPr id="2" name="Title 1">
            <a:extLst>
              <a:ext uri="{FF2B5EF4-FFF2-40B4-BE49-F238E27FC236}">
                <a16:creationId xmlns:a16="http://schemas.microsoft.com/office/drawing/2014/main" id="{AABE8E36-5881-6AD4-3835-B9BAA5772213}"/>
              </a:ext>
            </a:extLst>
          </p:cNvPr>
          <p:cNvSpPr>
            <a:spLocks noGrp="1"/>
          </p:cNvSpPr>
          <p:nvPr>
            <p:ph type="title"/>
          </p:nvPr>
        </p:nvSpPr>
        <p:spPr/>
        <p:txBody>
          <a:bodyPr/>
          <a:lstStyle/>
          <a:p>
            <a:r>
              <a:rPr lang="en-US" dirty="0"/>
              <a:t>Sorted Matrix Search: Moving Rows (3/3)</a:t>
            </a:r>
          </a:p>
        </p:txBody>
      </p:sp>
      <p:grpSp>
        <p:nvGrpSpPr>
          <p:cNvPr id="16" name="Group 15" descr="We’re looking for a dividing line such that everything to its right is &gt;= x, and everything to its left is &lt; x">
            <a:extLst>
              <a:ext uri="{FF2B5EF4-FFF2-40B4-BE49-F238E27FC236}">
                <a16:creationId xmlns:a16="http://schemas.microsoft.com/office/drawing/2014/main" id="{DD530646-2798-4394-E844-7E9E5016762D}"/>
              </a:ext>
            </a:extLst>
          </p:cNvPr>
          <p:cNvGrpSpPr/>
          <p:nvPr/>
        </p:nvGrpSpPr>
        <p:grpSpPr>
          <a:xfrm>
            <a:off x="2343872" y="2407149"/>
            <a:ext cx="3929188" cy="875697"/>
            <a:chOff x="2343872" y="2407149"/>
            <a:chExt cx="3929188" cy="875697"/>
          </a:xfrm>
        </p:grpSpPr>
        <p:sp>
          <p:nvSpPr>
            <p:cNvPr id="14" name="TextBox 13">
              <a:extLst>
                <a:ext uri="{FF2B5EF4-FFF2-40B4-BE49-F238E27FC236}">
                  <a16:creationId xmlns:a16="http://schemas.microsoft.com/office/drawing/2014/main" id="{B85DB595-ABA0-3D2F-0ADF-A19EF38F31A9}"/>
                </a:ext>
              </a:extLst>
            </p:cNvPr>
            <p:cNvSpPr txBox="1"/>
            <p:nvPr/>
          </p:nvSpPr>
          <p:spPr>
            <a:xfrm>
              <a:off x="4452416" y="2407149"/>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sp>
          <p:nvSpPr>
            <p:cNvPr id="25" name="TextBox 24">
              <a:extLst>
                <a:ext uri="{FF2B5EF4-FFF2-40B4-BE49-F238E27FC236}">
                  <a16:creationId xmlns:a16="http://schemas.microsoft.com/office/drawing/2014/main" id="{A79A35C5-7BF9-FEFE-A20F-59B592F9502C}"/>
                </a:ext>
              </a:extLst>
            </p:cNvPr>
            <p:cNvSpPr txBox="1"/>
            <p:nvPr/>
          </p:nvSpPr>
          <p:spPr>
            <a:xfrm>
              <a:off x="2343872" y="2796360"/>
              <a:ext cx="510076"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i+1</a:t>
              </a:r>
            </a:p>
          </p:txBody>
        </p:sp>
        <p:sp>
          <p:nvSpPr>
            <p:cNvPr id="4" name="Rectangle 3">
              <a:extLst>
                <a:ext uri="{FF2B5EF4-FFF2-40B4-BE49-F238E27FC236}">
                  <a16:creationId xmlns:a16="http://schemas.microsoft.com/office/drawing/2014/main" id="{0B572DC9-8125-5991-2E98-2354D520D6F2}"/>
                </a:ext>
              </a:extLst>
            </p:cNvPr>
            <p:cNvSpPr/>
            <p:nvPr/>
          </p:nvSpPr>
          <p:spPr>
            <a:xfrm>
              <a:off x="2849647" y="2774899"/>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3DE1314-45AD-0B75-39DB-480ABFD92A6C}"/>
                </a:ext>
              </a:extLst>
            </p:cNvPr>
            <p:cNvSpPr/>
            <p:nvPr/>
          </p:nvSpPr>
          <p:spPr>
            <a:xfrm>
              <a:off x="3230647" y="2774899"/>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97AB43-2214-516F-6CBA-96F972E592C4}"/>
                </a:ext>
              </a:extLst>
            </p:cNvPr>
            <p:cNvSpPr/>
            <p:nvPr/>
          </p:nvSpPr>
          <p:spPr>
            <a:xfrm>
              <a:off x="3611647" y="2774899"/>
              <a:ext cx="381000" cy="381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1CC532-631B-C435-2DF8-989640236C5B}"/>
                </a:ext>
              </a:extLst>
            </p:cNvPr>
            <p:cNvSpPr/>
            <p:nvPr/>
          </p:nvSpPr>
          <p:spPr>
            <a:xfrm>
              <a:off x="3992647" y="2774899"/>
              <a:ext cx="381000" cy="381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418E16-A246-1D84-B948-B0DE8EB2B902}"/>
                </a:ext>
              </a:extLst>
            </p:cNvPr>
            <p:cNvSpPr/>
            <p:nvPr/>
          </p:nvSpPr>
          <p:spPr>
            <a:xfrm>
              <a:off x="4373648" y="2770029"/>
              <a:ext cx="1899412" cy="38100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8A18FD3-C8CC-D5F2-8FED-4B91EDBE3DF8}"/>
                </a:ext>
              </a:extLst>
            </p:cNvPr>
            <p:cNvSpPr txBox="1"/>
            <p:nvPr/>
          </p:nvSpPr>
          <p:spPr>
            <a:xfrm>
              <a:off x="4984927" y="2796360"/>
              <a:ext cx="678391"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x ≤ __</a:t>
              </a:r>
            </a:p>
          </p:txBody>
        </p:sp>
        <p:cxnSp>
          <p:nvCxnSpPr>
            <p:cNvPr id="8" name="Straight Connector 7">
              <a:extLst>
                <a:ext uri="{FF2B5EF4-FFF2-40B4-BE49-F238E27FC236}">
                  <a16:creationId xmlns:a16="http://schemas.microsoft.com/office/drawing/2014/main" id="{E3F818ED-7D19-E993-1B10-DD6C11266EAB}"/>
                </a:ext>
              </a:extLst>
            </p:cNvPr>
            <p:cNvCxnSpPr>
              <a:cxnSpLocks/>
            </p:cNvCxnSpPr>
            <p:nvPr/>
          </p:nvCxnSpPr>
          <p:spPr>
            <a:xfrm>
              <a:off x="3992647" y="2623279"/>
              <a:ext cx="0" cy="65956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9" name="Group 8"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A375B44B-E2A6-D103-1312-71BC0AC41F14}"/>
              </a:ext>
            </a:extLst>
          </p:cNvPr>
          <p:cNvGrpSpPr/>
          <p:nvPr/>
        </p:nvGrpSpPr>
        <p:grpSpPr>
          <a:xfrm>
            <a:off x="6657511" y="1080162"/>
            <a:ext cx="2286000" cy="1885475"/>
            <a:chOff x="2452867" y="3177603"/>
            <a:chExt cx="2286000" cy="1885475"/>
          </a:xfrm>
        </p:grpSpPr>
        <p:sp>
          <p:nvSpPr>
            <p:cNvPr id="11" name="Rectangle 10">
              <a:extLst>
                <a:ext uri="{FF2B5EF4-FFF2-40B4-BE49-F238E27FC236}">
                  <a16:creationId xmlns:a16="http://schemas.microsoft.com/office/drawing/2014/main" id="{31E7BD86-AC19-4D3D-A4C8-3E5DD405216B}"/>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9B8DFF-FE23-2DC6-4240-3F66DBEC88D2}"/>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8310B3-82CF-997A-6FBE-249D43258739}"/>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2FC7A1-F5A4-C9C4-3EF1-9AF9DB15863E}"/>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C960AF-7D3E-967C-1D94-BFE41CF36810}"/>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AB11B8D-104A-AD6E-8A55-F89A3896528F}"/>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59D5ADD-6DA7-309F-B4BA-5054536B3108}"/>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3182C60-72CB-5A1D-0811-6B37829A94A5}"/>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E00C42B-33B5-0A2F-01F3-1DD4A0EF29BD}"/>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2154AE0-DCAE-B549-4E5C-9266A0A5795B}"/>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CCF6AA1-2D55-9A3A-E4C5-D8E32068D69A}"/>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45927B3-16FC-4DC0-279C-836231567142}"/>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61C55CB-1BAD-9467-401C-12D6140D9657}"/>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B5429B2-9B67-F71F-B242-053752B3D587}"/>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1F0EFB3-51D8-DE20-2898-DD10E0F1A54C}"/>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0883E05-5DC5-8399-4DBD-1AA6A4391A78}"/>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0252DBE-44EB-DA15-B6A4-393590B6E078}"/>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3BEC78B-951A-DBCC-96C8-DF3BA97A3FE2}"/>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6989888-931E-2B01-2314-697BF14D095F}"/>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3872FA0-CB40-7769-F03D-91637BDA1B0A}"/>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9B76D0D4-7911-61B1-5951-0CEF315FB127}"/>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FD1794D-5B9D-31A2-D769-40F20418E1A6}"/>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E9B5627A-0FDD-B31D-AA87-814487FB8F6D}"/>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69DB1E3-E638-A169-509B-9798A58FA989}"/>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0B97CF6-5314-D4AE-8ECF-C6401B7FDCF2}"/>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438D1F2-33C9-99E0-4E83-E3373E89B99B}"/>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D610891-765B-0E99-E22F-2D2BBE4AACAB}"/>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D5F3C22-AD1E-9519-1CFF-C84862E3EC48}"/>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4E1F28B-981F-2E6B-DAFC-4AAB4DCDD6DD}"/>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EF748D2-47A8-77A8-85C4-C02A0147D599}"/>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Straight Connector 79">
            <a:extLst>
              <a:ext uri="{FF2B5EF4-FFF2-40B4-BE49-F238E27FC236}">
                <a16:creationId xmlns:a16="http://schemas.microsoft.com/office/drawing/2014/main" id="{CEA9A329-B671-C3CD-AFBE-C6C0727D68E6}"/>
              </a:ext>
            </a:extLst>
          </p:cNvPr>
          <p:cNvCxnSpPr/>
          <p:nvPr/>
        </p:nvCxnSpPr>
        <p:spPr>
          <a:xfrm>
            <a:off x="8181511" y="1081355"/>
            <a:ext cx="0" cy="7460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ECE2AE3-567B-0B7F-DD45-DC31256C2F58}"/>
              </a:ext>
            </a:extLst>
          </p:cNvPr>
          <p:cNvCxnSpPr/>
          <p:nvPr/>
        </p:nvCxnSpPr>
        <p:spPr>
          <a:xfrm>
            <a:off x="7800511" y="1827449"/>
            <a:ext cx="0" cy="37304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E35B69-828B-A912-1D9D-7E04B2C5BBC7}"/>
              </a:ext>
            </a:extLst>
          </p:cNvPr>
          <p:cNvCxnSpPr/>
          <p:nvPr/>
        </p:nvCxnSpPr>
        <p:spPr>
          <a:xfrm>
            <a:off x="7419511" y="2200496"/>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CB27EA9-81C5-D50F-BBC7-AB446217CEA4}"/>
              </a:ext>
            </a:extLst>
          </p:cNvPr>
          <p:cNvCxnSpPr/>
          <p:nvPr/>
        </p:nvCxnSpPr>
        <p:spPr>
          <a:xfrm>
            <a:off x="7800511" y="1827449"/>
            <a:ext cx="381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B76699F-C1C1-71D4-CF0F-1F7810B44D5E}"/>
              </a:ext>
            </a:extLst>
          </p:cNvPr>
          <p:cNvCxnSpPr/>
          <p:nvPr/>
        </p:nvCxnSpPr>
        <p:spPr>
          <a:xfrm flipV="1">
            <a:off x="7419510" y="2200497"/>
            <a:ext cx="381001" cy="24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C8F3203-FE79-AA45-4468-3683825D50DC}"/>
              </a:ext>
            </a:extLst>
          </p:cNvPr>
          <p:cNvCxnSpPr/>
          <p:nvPr/>
        </p:nvCxnSpPr>
        <p:spPr>
          <a:xfrm>
            <a:off x="6657510" y="2583900"/>
            <a:ext cx="762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C3EF7968-516D-9CDD-239B-237EEBF86B02}"/>
              </a:ext>
            </a:extLst>
          </p:cNvPr>
          <p:cNvSpPr>
            <a:spLocks noGrp="1"/>
          </p:cNvSpPr>
          <p:nvPr>
            <p:ph type="sldNum" sz="quarter" idx="4"/>
          </p:nvPr>
        </p:nvSpPr>
        <p:spPr/>
        <p:txBody>
          <a:bodyPr/>
          <a:lstStyle/>
          <a:p>
            <a:fld id="{60F4F636-6A27-E649-AEDF-9DE4D4E58670}" type="slidenum">
              <a:rPr lang="en-US" smtClean="0"/>
              <a:pPr/>
              <a:t>118</a:t>
            </a:fld>
            <a:endParaRPr lang="en-US" dirty="0"/>
          </a:p>
        </p:txBody>
      </p:sp>
    </p:spTree>
    <p:extLst>
      <p:ext uri="{BB962C8B-B14F-4D97-AF65-F5344CB8AC3E}">
        <p14:creationId xmlns:p14="http://schemas.microsoft.com/office/powerpoint/2010/main" val="35851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76FB5-669E-7BD5-8592-1A2CDF3EF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CEEB15-C514-45C2-140E-FD395283A33D}"/>
              </a:ext>
            </a:extLst>
          </p:cNvPr>
          <p:cNvSpPr>
            <a:spLocks noGrp="1"/>
          </p:cNvSpPr>
          <p:nvPr>
            <p:ph type="title"/>
          </p:nvPr>
        </p:nvSpPr>
        <p:spPr/>
        <p:txBody>
          <a:bodyPr/>
          <a:lstStyle/>
          <a:p>
            <a:r>
              <a:rPr lang="en-US" dirty="0"/>
              <a:t>Sorted Matrix Search: Moving Columns (1/3)</a:t>
            </a:r>
          </a:p>
        </p:txBody>
      </p:sp>
      <p:sp>
        <p:nvSpPr>
          <p:cNvPr id="3" name="Content Placeholder 2">
            <a:extLst>
              <a:ext uri="{FF2B5EF4-FFF2-40B4-BE49-F238E27FC236}">
                <a16:creationId xmlns:a16="http://schemas.microsoft.com/office/drawing/2014/main" id="{42A13401-7652-E03D-A4F9-495E4518906D}"/>
              </a:ext>
            </a:extLst>
          </p:cNvPr>
          <p:cNvSpPr>
            <a:spLocks noGrp="1"/>
          </p:cNvSpPr>
          <p:nvPr>
            <p:ph idx="1"/>
          </p:nvPr>
        </p:nvSpPr>
        <p:spPr>
          <a:xfrm>
            <a:off x="457200" y="1244160"/>
            <a:ext cx="8580938" cy="5140800"/>
          </a:xfrm>
        </p:spPr>
        <p:txBody>
          <a:bodyPr/>
          <a:lstStyle/>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let</a:t>
            </a:r>
            <a:r>
              <a:rPr lang="is-IS" sz="2200" dirty="0">
                <a:latin typeface="Courier New" panose="02070309020205020404" pitchFamily="49" charset="0"/>
                <a:ea typeface="Courier New" charset="0"/>
                <a:cs typeface="Courier New" panose="02070309020205020404" pitchFamily="49" charset="0"/>
              </a:rPr>
              <a:t> i = 0;</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let</a:t>
            </a:r>
            <a:r>
              <a:rPr lang="is-IS" sz="2200" dirty="0">
                <a:latin typeface="Courier New" panose="02070309020205020404" pitchFamily="49" charset="0"/>
                <a:ea typeface="Courier New" charset="0"/>
                <a:cs typeface="Courier New" panose="02070309020205020404" pitchFamily="49" charset="0"/>
              </a:rPr>
              <a:t> j = n;</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chemeClr val="accent3">
                    <a:lumMod val="50000"/>
                  </a:schemeClr>
                </a:solidFill>
                <a:latin typeface="Courier New" panose="02070309020205020404" pitchFamily="49" charset="0"/>
                <a:ea typeface="Courier New" charset="0"/>
                <a:cs typeface="Courier New" panose="02070309020205020404" pitchFamily="49" charset="0"/>
              </a:rPr>
              <a:t>... move j to left...</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if</a:t>
            </a:r>
            <a:r>
              <a:rPr lang="is-IS" sz="2200" dirty="0">
                <a:latin typeface="Courier New" panose="02070309020205020404" pitchFamily="49" charset="0"/>
                <a:ea typeface="Courier New" charset="0"/>
                <a:cs typeface="Courier New" panose="02070309020205020404" pitchFamily="49" charset="0"/>
              </a:rPr>
              <a:t> (M[i][j] === x) </a:t>
            </a:r>
            <a:r>
              <a:rPr lang="is-IS" sz="2200" b="1" dirty="0">
                <a:solidFill>
                  <a:srgbClr val="0070C0"/>
                </a:solidFill>
                <a:latin typeface="Courier New" panose="02070309020205020404" pitchFamily="49" charset="0"/>
                <a:ea typeface="Courier New" charset="0"/>
                <a:cs typeface="Courier New" panose="02070309020205020404" pitchFamily="49" charset="0"/>
              </a:rPr>
              <a:t>return true</a:t>
            </a:r>
            <a:r>
              <a:rPr lang="is-IS" sz="2200" dirty="0">
                <a:latin typeface="Courier New" panose="02070309020205020404" pitchFamily="49" charset="0"/>
                <a:ea typeface="Courier New" charset="0"/>
                <a:cs typeface="Courier New" panose="02070309020205020404" pitchFamily="49" charset="0"/>
              </a:rPr>
              <a:t>;</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dirty="0">
                <a:latin typeface="Cambria Math" panose="02040503050406030204" pitchFamily="18" charset="0"/>
                <a:ea typeface="Cambria Math" panose="02040503050406030204" pitchFamily="18" charset="0"/>
                <a:cs typeface="Courier New" panose="02070309020205020404" pitchFamily="49" charset="0"/>
              </a:rPr>
              <a:t>{{ </a:t>
            </a:r>
            <a:r>
              <a:rPr lang="is-IS" sz="2200" b="1" dirty="0">
                <a:latin typeface="Cambria Math" panose="02040503050406030204" pitchFamily="18" charset="0"/>
                <a:ea typeface="Cambria Math" panose="02040503050406030204" pitchFamily="18" charset="0"/>
                <a:cs typeface="Courier New" panose="02070309020205020404" pitchFamily="49" charset="0"/>
              </a:rPr>
              <a:t>Inv</a:t>
            </a:r>
            <a:r>
              <a:rPr lang="is-IS" sz="2200" dirty="0">
                <a:latin typeface="Cambria Math" panose="02040503050406030204" pitchFamily="18" charset="0"/>
                <a:ea typeface="Cambria Math" panose="02040503050406030204" pitchFamily="18" charset="0"/>
                <a:cs typeface="Courier New" panose="02070309020205020404" pitchFamily="49" charset="0"/>
              </a:rPr>
              <a:t>: (x is not in row k for any 0 ≤ k ≤ i) and</a:t>
            </a:r>
          </a:p>
          <a:p>
            <a:pPr marL="0" indent="0">
              <a:buNone/>
            </a:pPr>
            <a:r>
              <a:rPr lang="is-IS" sz="2000" dirty="0">
                <a:latin typeface="Courier New" panose="02070309020205020404" pitchFamily="49" charset="0"/>
                <a:ea typeface="Courier New" charset="0"/>
                <a:cs typeface="Courier New" panose="02070309020205020404" pitchFamily="49" charset="0"/>
              </a:rPr>
              <a:t>       </a:t>
            </a:r>
            <a:r>
              <a:rPr lang="is-IS" sz="1000" dirty="0">
                <a:latin typeface="Courier New" panose="02070309020205020404" pitchFamily="49" charset="0"/>
                <a:ea typeface="Courier New" charset="0"/>
                <a:cs typeface="Courier New" panose="02070309020205020404" pitchFamily="49" charset="0"/>
              </a:rPr>
              <a:t> </a:t>
            </a:r>
            <a:r>
              <a:rPr lang="is-IS" sz="2000" dirty="0">
                <a:latin typeface="Cambria Math" panose="02040503050406030204" pitchFamily="18" charset="0"/>
                <a:ea typeface="Cambria Math" panose="02040503050406030204" pitchFamily="18" charset="0"/>
                <a:cs typeface="Courier New" panose="02070309020205020404" pitchFamily="49" charset="0"/>
              </a:rPr>
              <a:t>(M[i, k] &lt; x for any 0 ≤ k &lt; j) and (x ≤ M[i, k] for any j ≤ k &lt; n)</a:t>
            </a:r>
            <a:r>
              <a:rPr lang="is-IS" sz="2200" dirty="0">
                <a:latin typeface="Cambria Math" panose="02040503050406030204" pitchFamily="18" charset="0"/>
                <a:ea typeface="Cambria Math" panose="02040503050406030204" pitchFamily="18" charset="0"/>
                <a:cs typeface="Courier New" panose="02070309020205020404" pitchFamily="49" charset="0"/>
              </a:rPr>
              <a:t> }}</a:t>
            </a:r>
          </a:p>
          <a:p>
            <a:pPr marL="0" indent="0">
              <a:buNone/>
            </a:pPr>
            <a:r>
              <a:rPr lang="is-IS" sz="2200" b="1" dirty="0">
                <a:solidFill>
                  <a:srgbClr val="0070C0"/>
                </a:solidFill>
                <a:latin typeface="Courier New" panose="02070309020205020404" pitchFamily="49" charset="0"/>
                <a:ea typeface="Courier New" charset="0"/>
                <a:cs typeface="Courier New" panose="02070309020205020404" pitchFamily="49" charset="0"/>
              </a:rPr>
              <a:t>  while</a:t>
            </a:r>
            <a:r>
              <a:rPr lang="is-IS" sz="2200" dirty="0">
                <a:latin typeface="Courier New" panose="02070309020205020404" pitchFamily="49" charset="0"/>
                <a:ea typeface="Courier New" charset="0"/>
                <a:cs typeface="Courier New" panose="02070309020205020404" pitchFamily="49" charset="0"/>
              </a:rPr>
              <a:t> (i+1 !== n) {</a:t>
            </a:r>
          </a:p>
          <a:p>
            <a:pPr marL="0" indent="0">
              <a:buNone/>
            </a:pPr>
            <a:r>
              <a:rPr lang="is-IS" sz="2200" dirty="0">
                <a:latin typeface="Courier New" panose="02070309020205020404" pitchFamily="49" charset="0"/>
                <a:ea typeface="Courier New" charset="0"/>
                <a:cs typeface="Courier New" panose="02070309020205020404" pitchFamily="49" charset="0"/>
              </a:rPr>
              <a:t>    ...</a:t>
            </a:r>
          </a:p>
          <a:p>
            <a:pPr marL="0" indent="0">
              <a:buNone/>
            </a:pPr>
            <a:r>
              <a:rPr lang="is-IS" sz="2200" dirty="0">
                <a:latin typeface="Courier New" panose="02070309020205020404" pitchFamily="49" charset="0"/>
                <a:ea typeface="Courier New" charset="0"/>
                <a:cs typeface="Courier New" panose="02070309020205020404" pitchFamily="49" charset="0"/>
              </a:rPr>
              <a:t>  }</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return</a:t>
            </a: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false</a:t>
            </a:r>
            <a:r>
              <a:rPr lang="is-IS" sz="2200" dirty="0">
                <a:latin typeface="Courier New" panose="02070309020205020404" pitchFamily="49" charset="0"/>
                <a:ea typeface="Courier New" charset="0"/>
                <a:cs typeface="Courier New" panose="02070309020205020404" pitchFamily="49" charset="0"/>
              </a:rPr>
              <a:t>;</a:t>
            </a:r>
          </a:p>
        </p:txBody>
      </p:sp>
      <p:sp>
        <p:nvSpPr>
          <p:cNvPr id="6" name="TextBox 5">
            <a:extLst>
              <a:ext uri="{FF2B5EF4-FFF2-40B4-BE49-F238E27FC236}">
                <a16:creationId xmlns:a16="http://schemas.microsoft.com/office/drawing/2014/main" id="{D10EDFD4-669B-AB2F-BD7E-301810C6D322}"/>
              </a:ext>
            </a:extLst>
          </p:cNvPr>
          <p:cNvSpPr txBox="1"/>
          <p:nvPr/>
        </p:nvSpPr>
        <p:spPr>
          <a:xfrm>
            <a:off x="1499784" y="5664882"/>
            <a:ext cx="4620432" cy="707886"/>
          </a:xfrm>
          <a:prstGeom prst="rect">
            <a:avLst/>
          </a:prstGeom>
          <a:noFill/>
        </p:spPr>
        <p:txBody>
          <a:bodyPr wrap="none" rtlCol="0">
            <a:spAutoFit/>
          </a:bodyPr>
          <a:lstStyle/>
          <a:p>
            <a:r>
              <a:rPr lang="en-US" sz="2000" dirty="0">
                <a:solidFill>
                  <a:schemeClr val="accent3">
                    <a:lumMod val="50000"/>
                  </a:schemeClr>
                </a:solidFill>
                <a:latin typeface="Franklin Gothic Medium"/>
                <a:cs typeface="Franklin Gothic Medium"/>
              </a:rPr>
              <a:t>Inv</a:t>
            </a:r>
            <a:r>
              <a:rPr lang="en-US" sz="2000" dirty="0">
                <a:solidFill>
                  <a:schemeClr val="accent3">
                    <a:lumMod val="75000"/>
                  </a:schemeClr>
                </a:solidFill>
                <a:latin typeface="Franklin Gothic Medium"/>
                <a:cs typeface="Franklin Gothic Medium"/>
              </a:rPr>
              <a:t> says we ruled out rows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0 .. </a:t>
            </a:r>
            <a:r>
              <a:rPr lang="en-US" sz="2000"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i</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endParaRPr lang="en-US" sz="2000" dirty="0">
              <a:solidFill>
                <a:schemeClr val="accent3">
                  <a:lumMod val="75000"/>
                </a:schemeClr>
              </a:solidFill>
              <a:latin typeface="Franklin Gothic Medium"/>
              <a:cs typeface="Franklin Gothic Medium"/>
            </a:endParaRPr>
          </a:p>
          <a:p>
            <a:r>
              <a:rPr lang="en-US" sz="2000" dirty="0">
                <a:solidFill>
                  <a:schemeClr val="accent3">
                    <a:lumMod val="50000"/>
                  </a:schemeClr>
                </a:solidFill>
                <a:latin typeface="Franklin Gothic Medium"/>
                <a:cs typeface="Franklin Gothic Medium"/>
              </a:rPr>
              <a:t>and</a:t>
            </a:r>
            <a:r>
              <a:rPr lang="en-US" sz="2000" dirty="0">
                <a:solidFill>
                  <a:schemeClr val="accent3">
                    <a:lumMod val="75000"/>
                  </a:schemeClr>
                </a:solidFill>
                <a:latin typeface="Franklin Gothic Medium"/>
                <a:cs typeface="Franklin Gothic Medium"/>
              </a:rPr>
              <a:t> col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j</a:t>
            </a:r>
            <a:r>
              <a:rPr lang="en-US" sz="2000" dirty="0">
                <a:solidFill>
                  <a:schemeClr val="accent3">
                    <a:lumMod val="75000"/>
                  </a:schemeClr>
                </a:solidFill>
                <a:latin typeface="Franklin Gothic Medium"/>
                <a:cs typeface="Franklin Gothic Medium"/>
              </a:rPr>
              <a:t> is line between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_ &lt; x</a:t>
            </a:r>
            <a:r>
              <a:rPr lang="en-US" sz="2000" dirty="0">
                <a:solidFill>
                  <a:schemeClr val="accent3">
                    <a:lumMod val="75000"/>
                  </a:schemeClr>
                </a:solidFill>
                <a:latin typeface="Franklin Gothic Medium"/>
                <a:cs typeface="Franklin Gothic Medium"/>
              </a:rPr>
              <a:t> and </a:t>
            </a:r>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x ≤ _</a:t>
            </a:r>
          </a:p>
        </p:txBody>
      </p:sp>
      <p:grpSp>
        <p:nvGrpSpPr>
          <p:cNvPr id="123" name="Group 122">
            <a:extLst>
              <a:ext uri="{FF2B5EF4-FFF2-40B4-BE49-F238E27FC236}">
                <a16:creationId xmlns:a16="http://schemas.microsoft.com/office/drawing/2014/main" id="{717D712F-6143-4A42-DB48-961580143495}"/>
              </a:ext>
            </a:extLst>
          </p:cNvPr>
          <p:cNvGrpSpPr/>
          <p:nvPr/>
        </p:nvGrpSpPr>
        <p:grpSpPr>
          <a:xfrm>
            <a:off x="5999029" y="4029436"/>
            <a:ext cx="2558062" cy="2222836"/>
            <a:chOff x="5999029" y="4029436"/>
            <a:chExt cx="2558062" cy="2222836"/>
          </a:xfrm>
        </p:grpSpPr>
        <p:sp>
          <p:nvSpPr>
            <p:cNvPr id="82" name="TextBox 81">
              <a:extLst>
                <a:ext uri="{FF2B5EF4-FFF2-40B4-BE49-F238E27FC236}">
                  <a16:creationId xmlns:a16="http://schemas.microsoft.com/office/drawing/2014/main" id="{309532F3-4BB4-9C8B-BB70-38EF334A5240}"/>
                </a:ext>
              </a:extLst>
            </p:cNvPr>
            <p:cNvSpPr txBox="1"/>
            <p:nvPr/>
          </p:nvSpPr>
          <p:spPr>
            <a:xfrm>
              <a:off x="5999029" y="5132725"/>
              <a:ext cx="242374" cy="338554"/>
            </a:xfrm>
            <a:prstGeom prst="rect">
              <a:avLst/>
            </a:prstGeom>
            <a:noFill/>
          </p:spPr>
          <p:txBody>
            <a:bodyPr wrap="none" rtlCol="0">
              <a:spAutoFit/>
            </a:bodyPr>
            <a:lstStyle/>
            <a:p>
              <a:r>
                <a:rPr lang="en-US" sz="1600" dirty="0" err="1">
                  <a:latin typeface="Cambria Math" panose="02040503050406030204" pitchFamily="18" charset="0"/>
                  <a:ea typeface="Cambria Math" panose="02040503050406030204" pitchFamily="18" charset="0"/>
                </a:rPr>
                <a:t>i</a:t>
              </a:r>
              <a:endParaRPr lang="en-US" sz="1600" dirty="0">
                <a:latin typeface="Cambria Math" panose="02040503050406030204" pitchFamily="18" charset="0"/>
                <a:ea typeface="Cambria Math" panose="02040503050406030204" pitchFamily="18" charset="0"/>
              </a:endParaRPr>
            </a:p>
          </p:txBody>
        </p:sp>
        <p:sp>
          <p:nvSpPr>
            <p:cNvPr id="83" name="TextBox 82">
              <a:extLst>
                <a:ext uri="{FF2B5EF4-FFF2-40B4-BE49-F238E27FC236}">
                  <a16:creationId xmlns:a16="http://schemas.microsoft.com/office/drawing/2014/main" id="{C955C2AF-43FE-C7E6-1DAA-428088DBD12E}"/>
                </a:ext>
              </a:extLst>
            </p:cNvPr>
            <p:cNvSpPr txBox="1"/>
            <p:nvPr/>
          </p:nvSpPr>
          <p:spPr>
            <a:xfrm>
              <a:off x="7485006" y="4029436"/>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grpSp>
          <p:nvGrpSpPr>
            <p:cNvPr id="84" name="Group 83"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44577DE7-12AA-686B-C51E-F8C6414A6976}"/>
                </a:ext>
              </a:extLst>
            </p:cNvPr>
            <p:cNvGrpSpPr/>
            <p:nvPr/>
          </p:nvGrpSpPr>
          <p:grpSpPr>
            <a:xfrm>
              <a:off x="6271091" y="4366797"/>
              <a:ext cx="2286000" cy="1885475"/>
              <a:chOff x="2452867" y="3177603"/>
              <a:chExt cx="2286000" cy="1885475"/>
            </a:xfrm>
          </p:grpSpPr>
          <p:sp>
            <p:nvSpPr>
              <p:cNvPr id="85" name="Rectangle 84">
                <a:extLst>
                  <a:ext uri="{FF2B5EF4-FFF2-40B4-BE49-F238E27FC236}">
                    <a16:creationId xmlns:a16="http://schemas.microsoft.com/office/drawing/2014/main" id="{6F458252-3E0B-1063-79A0-9609F88AFA80}"/>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F70928F9-0694-A77D-6EEE-7303769A556A}"/>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A483058-76A9-C7C4-AC8F-CBBB539A5405}"/>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A2DB692-DA9C-1B23-C3E5-8C5449B7497E}"/>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30423EA-3C72-A9DB-574D-6983E7C3BBBB}"/>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0FA65CF-E574-E8D7-8D36-E30D25A6C10E}"/>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60F977FD-7032-F238-61A2-760B34AE73FE}"/>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BE964618-E5FF-649C-B10B-AFBE8A9AB263}"/>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95554DB0-CACE-A212-BE81-46017A055B8F}"/>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B4CAA0B-03D2-5F0C-8326-89E7C86686AF}"/>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D28E443C-2A4D-C50F-29C1-4E2347237EDB}"/>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B7568508-26A4-2694-9D77-852761176914}"/>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24E19ACA-5B1F-0FA0-EDEC-268AFC21E938}"/>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3282B8E7-EA1A-0F64-D52B-88652FCDF1E5}"/>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0A03F02-5A86-246F-45CF-E4E7D92A5DF1}"/>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EDA4F45-6012-8DBF-6A3A-CCFFA04D4C4F}"/>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AC3D94E1-C3EF-C834-332E-5136D9F962D6}"/>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8B53B96-1945-1726-5C89-0C5A0F6E2AB5}"/>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019FB432-7D1A-9568-B11A-65ADF1B9F4A7}"/>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353BC0F-17C4-2A9C-D204-AE1498CC4685}"/>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91615A9B-DE6B-3863-1DA8-9F26E6BEF52B}"/>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2D4B9BF3-389B-32CA-7EBD-52E7C13164BF}"/>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9E93416D-8A0C-44D0-D35D-F48C06755453}"/>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C870534-FCCA-9169-0401-017CF957DDF2}"/>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3C59E797-7896-1F2F-7ECF-4805B4CA8C79}"/>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9EE8AE7C-7ADA-0893-47AE-CAF42C8EF9F4}"/>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C0318923-1C85-175A-02E0-242ABC7C5F75}"/>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A66A0ED-25B0-1795-A336-1898E66AA2C7}"/>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EE3EF9C2-E5DC-A6F4-2AD1-37627563BFC3}"/>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00E8C5AE-B10E-4BEA-1FB0-FC3535550632}"/>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5" name="Straight Connector 114">
              <a:extLst>
                <a:ext uri="{FF2B5EF4-FFF2-40B4-BE49-F238E27FC236}">
                  <a16:creationId xmlns:a16="http://schemas.microsoft.com/office/drawing/2014/main" id="{F7C3A5D0-B061-A01E-4C68-6FE94F411B87}"/>
                </a:ext>
              </a:extLst>
            </p:cNvPr>
            <p:cNvCxnSpPr/>
            <p:nvPr/>
          </p:nvCxnSpPr>
          <p:spPr>
            <a:xfrm>
              <a:off x="7795091" y="4367990"/>
              <a:ext cx="0" cy="7460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C7BB1CE-C7D7-2177-FFAB-366D0D9357A3}"/>
                </a:ext>
              </a:extLst>
            </p:cNvPr>
            <p:cNvCxnSpPr/>
            <p:nvPr/>
          </p:nvCxnSpPr>
          <p:spPr>
            <a:xfrm>
              <a:off x="7414091" y="5114084"/>
              <a:ext cx="0" cy="37304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EDB5C7-05E6-50B4-D764-42C9896AA0D6}"/>
                </a:ext>
              </a:extLst>
            </p:cNvPr>
            <p:cNvCxnSpPr/>
            <p:nvPr/>
          </p:nvCxnSpPr>
          <p:spPr>
            <a:xfrm>
              <a:off x="7033091" y="5487131"/>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5033456-60E3-2D63-5B93-3DA85848CDAE}"/>
                </a:ext>
              </a:extLst>
            </p:cNvPr>
            <p:cNvCxnSpPr/>
            <p:nvPr/>
          </p:nvCxnSpPr>
          <p:spPr>
            <a:xfrm>
              <a:off x="7414091" y="5114084"/>
              <a:ext cx="381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3D56ABD-94D6-B8F7-C4A9-15959B23B658}"/>
                </a:ext>
              </a:extLst>
            </p:cNvPr>
            <p:cNvCxnSpPr/>
            <p:nvPr/>
          </p:nvCxnSpPr>
          <p:spPr>
            <a:xfrm flipV="1">
              <a:off x="7033090" y="5487132"/>
              <a:ext cx="381001" cy="24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6F00EA1-B5EC-722C-0121-06ADDA0D2AF3}"/>
                </a:ext>
              </a:extLst>
            </p:cNvPr>
            <p:cNvCxnSpPr/>
            <p:nvPr/>
          </p:nvCxnSpPr>
          <p:spPr>
            <a:xfrm>
              <a:off x="6271090" y="5870535"/>
              <a:ext cx="762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D6259606-DA0D-4983-7E39-E3266B997160}"/>
                </a:ext>
              </a:extLst>
            </p:cNvPr>
            <p:cNvSpPr/>
            <p:nvPr/>
          </p:nvSpPr>
          <p:spPr>
            <a:xfrm>
              <a:off x="7414090" y="5119258"/>
              <a:ext cx="381000" cy="381000"/>
            </a:xfrm>
            <a:prstGeom prst="rect">
              <a:avLst/>
            </a:prstGeom>
            <a:solidFill>
              <a:schemeClr val="accent6">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Slide Number Placeholder 121">
            <a:extLst>
              <a:ext uri="{FF2B5EF4-FFF2-40B4-BE49-F238E27FC236}">
                <a16:creationId xmlns:a16="http://schemas.microsoft.com/office/drawing/2014/main" id="{8F8ED8E3-0A49-C819-B72D-1784B3FCE5BD}"/>
              </a:ext>
            </a:extLst>
          </p:cNvPr>
          <p:cNvSpPr>
            <a:spLocks noGrp="1"/>
          </p:cNvSpPr>
          <p:nvPr>
            <p:ph type="sldNum" sz="quarter" idx="4"/>
          </p:nvPr>
        </p:nvSpPr>
        <p:spPr/>
        <p:txBody>
          <a:bodyPr/>
          <a:lstStyle/>
          <a:p>
            <a:fld id="{60F4F636-6A27-E649-AEDF-9DE4D4E58670}" type="slidenum">
              <a:rPr lang="en-US" smtClean="0"/>
              <a:pPr/>
              <a:t>119</a:t>
            </a:fld>
            <a:endParaRPr lang="en-US" dirty="0"/>
          </a:p>
        </p:txBody>
      </p:sp>
    </p:spTree>
    <p:extLst>
      <p:ext uri="{BB962C8B-B14F-4D97-AF65-F5344CB8AC3E}">
        <p14:creationId xmlns:p14="http://schemas.microsoft.com/office/powerpoint/2010/main" val="162975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07988-3B2A-0E74-CF81-430FCF6FB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258A2-214E-896E-6F78-C29A4DCA6DB7}"/>
              </a:ext>
            </a:extLst>
          </p:cNvPr>
          <p:cNvSpPr>
            <a:spLocks noGrp="1"/>
          </p:cNvSpPr>
          <p:nvPr>
            <p:ph type="title"/>
          </p:nvPr>
        </p:nvSpPr>
        <p:spPr/>
        <p:txBody>
          <a:bodyPr/>
          <a:lstStyle/>
          <a:p>
            <a:r>
              <a:rPr lang="en-US" dirty="0" err="1"/>
              <a:t>Sublists</a:t>
            </a:r>
            <a:r>
              <a:rPr lang="en-US" dirty="0"/>
              <a:t> and Edge Cases</a:t>
            </a:r>
          </a:p>
        </p:txBody>
      </p:sp>
      <p:sp>
        <p:nvSpPr>
          <p:cNvPr id="3" name="Content Placeholder 2">
            <a:extLst>
              <a:ext uri="{FF2B5EF4-FFF2-40B4-BE49-F238E27FC236}">
                <a16:creationId xmlns:a16="http://schemas.microsoft.com/office/drawing/2014/main" id="{705259AB-59EB-F76D-C58D-DCECE89EE171}"/>
              </a:ext>
            </a:extLst>
          </p:cNvPr>
          <p:cNvSpPr>
            <a:spLocks noGrp="1"/>
          </p:cNvSpPr>
          <p:nvPr>
            <p:ph idx="1"/>
          </p:nvPr>
        </p:nvSpPr>
        <p:spPr>
          <a:xfrm>
            <a:off x="457200" y="1244160"/>
            <a:ext cx="8490030" cy="5140800"/>
          </a:xfrm>
        </p:spPr>
        <p:txBody>
          <a:bodyPr/>
          <a:lstStyle/>
          <a:p>
            <a:r>
              <a:rPr lang="en-US" sz="2600" dirty="0"/>
              <a:t>Use indexes to refer to a section of a list (a "sublist"):</a:t>
            </a:r>
            <a:endParaRPr lang="en-US" sz="2600" u="sng" dirty="0"/>
          </a:p>
          <a:p>
            <a:pPr lvl="2"/>
            <a:endParaRPr lang="en-US" sz="18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sublist : (List&lt;</a:t>
            </a:r>
            <a:r>
              <a:rPr lang="en-US" sz="1800" dirty="0" err="1">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&gt;, </a:t>
            </a:r>
            <a:r>
              <a:rPr lang="en-US" sz="1800" dirty="0" err="1">
                <a:latin typeface="Cambria Math" panose="02040503050406030204" pitchFamily="18" charset="0"/>
                <a:ea typeface="Cambria Math" panose="02040503050406030204" pitchFamily="18" charset="0"/>
              </a:rPr>
              <a:t>ℕ</a:t>
            </a:r>
            <a:r>
              <a:rPr lang="en-US" sz="1800" dirty="0">
                <a:latin typeface="Cambria Math" panose="02040503050406030204" pitchFamily="18" charset="0"/>
                <a:ea typeface="Cambria Math" panose="02040503050406030204" pitchFamily="18" charset="0"/>
              </a:rPr>
              <a:t>, ℤ)  → List&lt;</a:t>
            </a:r>
            <a:r>
              <a:rPr lang="en-US" sz="1800" dirty="0" err="1">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&gt;</a:t>
            </a:r>
          </a:p>
          <a:p>
            <a:pPr lvl="2"/>
            <a:endParaRPr lang="en-US" sz="800" dirty="0"/>
          </a:p>
          <a:p>
            <a:pPr lvl="2"/>
            <a:r>
              <a:rPr lang="en-US" sz="1800" dirty="0">
                <a:latin typeface="Cambria Math" panose="02040503050406030204" pitchFamily="18" charset="0"/>
                <a:ea typeface="Cambria Math" panose="02040503050406030204" pitchFamily="18" charset="0"/>
              </a:rPr>
              <a:t>	sublist(L,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j)		:=  nil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j &lt; </a:t>
            </a:r>
            <a:r>
              <a:rPr lang="en-US" sz="1800" dirty="0" err="1">
                <a:latin typeface="Cambria Math" panose="02040503050406030204" pitchFamily="18" charset="0"/>
                <a:ea typeface="Cambria Math" panose="02040503050406030204" pitchFamily="18" charset="0"/>
              </a:rPr>
              <a:t>i</a:t>
            </a:r>
            <a:endParaRPr lang="en-US" sz="18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sublist(L,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j)		:=  L[</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sublist(L,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+ 1, j)	</a:t>
            </a:r>
            <a:r>
              <a:rPr lang="en-US" sz="1800" dirty="0">
                <a:latin typeface="Franklin Gothic Medium" panose="020B0603020102020204" pitchFamily="34" charset="0"/>
                <a:ea typeface="Cambria Math" panose="02040503050406030204" pitchFamily="18" charset="0"/>
              </a:rPr>
              <a:t>if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j</a:t>
            </a:r>
          </a:p>
          <a:p>
            <a:pPr lvl="2"/>
            <a:endParaRPr lang="en-US" sz="1800" dirty="0"/>
          </a:p>
          <a:p>
            <a:r>
              <a:rPr lang="en-US" sz="2600" dirty="0"/>
              <a:t>The </a:t>
            </a:r>
            <a:r>
              <a:rPr lang="en-US" sz="2600" dirty="0">
                <a:latin typeface="Franklin Gothic Medium" panose="020B0603020102020204" pitchFamily="34" charset="0"/>
                <a:ea typeface="Cambria Math" panose="02040503050406030204" pitchFamily="18" charset="0"/>
              </a:rPr>
              <a:t>sublist</a:t>
            </a:r>
            <a:r>
              <a:rPr lang="en-US" sz="2600" dirty="0">
                <a:latin typeface="Franklin Gothic Medium" panose="020B0603020102020204" pitchFamily="34" charset="0"/>
              </a:rPr>
              <a:t> </a:t>
            </a:r>
            <a:r>
              <a:rPr lang="en-US" sz="2600" dirty="0"/>
              <a:t>is empty when the </a:t>
            </a:r>
            <a:r>
              <a:rPr lang="en-US" sz="2600" b="1" dirty="0"/>
              <a:t>range</a:t>
            </a:r>
            <a:r>
              <a:rPr lang="en-US" sz="2600" dirty="0"/>
              <a:t> is empty</a:t>
            </a:r>
          </a:p>
          <a:p>
            <a:pPr lvl="2"/>
            <a:endParaRPr lang="en-US" sz="1200" dirty="0"/>
          </a:p>
          <a:p>
            <a:pPr lvl="2"/>
            <a:r>
              <a:rPr lang="en-US" sz="1800" dirty="0"/>
              <a:t>	</a:t>
            </a:r>
            <a:r>
              <a:rPr lang="en-US" sz="1800" dirty="0">
                <a:latin typeface="Cambria Math" panose="02040503050406030204" pitchFamily="18" charset="0"/>
                <a:ea typeface="Cambria Math" panose="02040503050406030204" pitchFamily="18" charset="0"/>
              </a:rPr>
              <a:t>sublist(L, 3, 2) = nil</a:t>
            </a:r>
          </a:p>
          <a:p>
            <a:pPr lvl="2"/>
            <a:endParaRPr lang="en-US" sz="1200" dirty="0"/>
          </a:p>
          <a:p>
            <a:pPr lvl="1"/>
            <a:r>
              <a:rPr lang="en-US" sz="2200" dirty="0"/>
              <a:t>weird-looking example that comes up a lot:</a:t>
            </a:r>
          </a:p>
          <a:p>
            <a:pPr lvl="2"/>
            <a:endParaRPr lang="en-US" sz="1200" dirty="0"/>
          </a:p>
          <a:p>
            <a:pPr lvl="2"/>
            <a:r>
              <a:rPr lang="en-US" sz="1800" dirty="0"/>
              <a:t>	</a:t>
            </a:r>
            <a:r>
              <a:rPr lang="en-US" sz="1800" dirty="0">
                <a:latin typeface="Cambria Math" panose="02040503050406030204" pitchFamily="18" charset="0"/>
                <a:ea typeface="Cambria Math" panose="02040503050406030204" pitchFamily="18" charset="0"/>
              </a:rPr>
              <a:t>sublist(L, 0, -1) = nil</a:t>
            </a:r>
          </a:p>
          <a:p>
            <a:pPr lvl="2"/>
            <a:endParaRPr lang="en-US" sz="1200" dirty="0"/>
          </a:p>
          <a:p>
            <a:pPr lvl="1"/>
            <a:r>
              <a:rPr lang="en-US" sz="2200" dirty="0"/>
              <a:t>not an array out of bonds error! (this is math, not Java)</a:t>
            </a:r>
          </a:p>
        </p:txBody>
      </p:sp>
      <p:sp>
        <p:nvSpPr>
          <p:cNvPr id="4" name="Slide Number Placeholder 3">
            <a:extLst>
              <a:ext uri="{FF2B5EF4-FFF2-40B4-BE49-F238E27FC236}">
                <a16:creationId xmlns:a16="http://schemas.microsoft.com/office/drawing/2014/main" id="{73D7512D-33CF-D482-226A-13D3DD4CCFC5}"/>
              </a:ext>
            </a:extLst>
          </p:cNvPr>
          <p:cNvSpPr>
            <a:spLocks noGrp="1"/>
          </p:cNvSpPr>
          <p:nvPr>
            <p:ph type="sldNum" sz="quarter" idx="4"/>
          </p:nvPr>
        </p:nvSpPr>
        <p:spPr/>
        <p:txBody>
          <a:bodyPr/>
          <a:lstStyle/>
          <a:p>
            <a:fld id="{60F4F636-6A27-E649-AEDF-9DE4D4E58670}" type="slidenum">
              <a:rPr lang="en-US" smtClean="0"/>
              <a:pPr/>
              <a:t>12</a:t>
            </a:fld>
            <a:endParaRPr lang="en-US" dirty="0"/>
          </a:p>
        </p:txBody>
      </p:sp>
    </p:spTree>
    <p:extLst>
      <p:ext uri="{BB962C8B-B14F-4D97-AF65-F5344CB8AC3E}">
        <p14:creationId xmlns:p14="http://schemas.microsoft.com/office/powerpoint/2010/main" val="60197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6AB7B-93C7-460D-56D1-58F9FEE51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EA786-83A4-05E1-FDA2-C5A54DBCAEC2}"/>
              </a:ext>
            </a:extLst>
          </p:cNvPr>
          <p:cNvSpPr>
            <a:spLocks noGrp="1"/>
          </p:cNvSpPr>
          <p:nvPr>
            <p:ph type="title"/>
          </p:nvPr>
        </p:nvSpPr>
        <p:spPr/>
        <p:txBody>
          <a:bodyPr/>
          <a:lstStyle/>
          <a:p>
            <a:r>
              <a:rPr lang="en-US" dirty="0"/>
              <a:t>Sorted Matrix Search: Moving Columns (2/3)</a:t>
            </a:r>
          </a:p>
        </p:txBody>
      </p:sp>
      <p:sp>
        <p:nvSpPr>
          <p:cNvPr id="3" name="Content Placeholder 2">
            <a:extLst>
              <a:ext uri="{FF2B5EF4-FFF2-40B4-BE49-F238E27FC236}">
                <a16:creationId xmlns:a16="http://schemas.microsoft.com/office/drawing/2014/main" id="{703B5258-267A-5E41-F9C9-C8AA70B70018}"/>
              </a:ext>
            </a:extLst>
          </p:cNvPr>
          <p:cNvSpPr>
            <a:spLocks noGrp="1"/>
          </p:cNvSpPr>
          <p:nvPr>
            <p:ph idx="1"/>
          </p:nvPr>
        </p:nvSpPr>
        <p:spPr>
          <a:xfrm>
            <a:off x="457200" y="1244160"/>
            <a:ext cx="8580938" cy="5140800"/>
          </a:xfrm>
        </p:spPr>
        <p:txBody>
          <a:bodyPr/>
          <a:lstStyle/>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let</a:t>
            </a:r>
            <a:r>
              <a:rPr lang="is-IS" sz="2200" dirty="0">
                <a:latin typeface="Courier New" panose="02070309020205020404" pitchFamily="49" charset="0"/>
                <a:ea typeface="Courier New" charset="0"/>
                <a:cs typeface="Courier New" panose="02070309020205020404" pitchFamily="49" charset="0"/>
              </a:rPr>
              <a:t> i = 0;</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let</a:t>
            </a:r>
            <a:r>
              <a:rPr lang="is-IS" sz="2200" dirty="0">
                <a:latin typeface="Courier New" panose="02070309020205020404" pitchFamily="49" charset="0"/>
                <a:ea typeface="Courier New" charset="0"/>
                <a:cs typeface="Courier New" panose="02070309020205020404" pitchFamily="49" charset="0"/>
              </a:rPr>
              <a:t> j = n;</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chemeClr val="accent3">
                    <a:lumMod val="50000"/>
                  </a:schemeClr>
                </a:solidFill>
                <a:latin typeface="Courier New" panose="02070309020205020404" pitchFamily="49" charset="0"/>
                <a:ea typeface="Courier New" charset="0"/>
                <a:cs typeface="Courier New" panose="02070309020205020404" pitchFamily="49" charset="0"/>
              </a:rPr>
              <a:t>... move j to left...</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if</a:t>
            </a:r>
            <a:r>
              <a:rPr lang="is-IS" sz="2200" dirty="0">
                <a:latin typeface="Courier New" panose="02070309020205020404" pitchFamily="49" charset="0"/>
                <a:ea typeface="Courier New" charset="0"/>
                <a:cs typeface="Courier New" panose="02070309020205020404" pitchFamily="49" charset="0"/>
              </a:rPr>
              <a:t> (M[i][j] === x) </a:t>
            </a:r>
            <a:r>
              <a:rPr lang="is-IS" sz="2200" b="1" dirty="0">
                <a:solidFill>
                  <a:srgbClr val="0070C0"/>
                </a:solidFill>
                <a:latin typeface="Courier New" panose="02070309020205020404" pitchFamily="49" charset="0"/>
                <a:ea typeface="Courier New" charset="0"/>
                <a:cs typeface="Courier New" panose="02070309020205020404" pitchFamily="49" charset="0"/>
              </a:rPr>
              <a:t>return true</a:t>
            </a:r>
            <a:r>
              <a:rPr lang="is-IS" sz="2200" dirty="0">
                <a:latin typeface="Courier New" panose="02070309020205020404" pitchFamily="49" charset="0"/>
                <a:ea typeface="Courier New" charset="0"/>
                <a:cs typeface="Courier New" panose="02070309020205020404" pitchFamily="49" charset="0"/>
              </a:rPr>
              <a:t>;</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dirty="0">
                <a:latin typeface="Cambria Math" panose="02040503050406030204" pitchFamily="18" charset="0"/>
                <a:ea typeface="Cambria Math" panose="02040503050406030204" pitchFamily="18" charset="0"/>
                <a:cs typeface="Courier New" panose="02070309020205020404" pitchFamily="49" charset="0"/>
              </a:rPr>
              <a:t>{{ </a:t>
            </a:r>
            <a:r>
              <a:rPr lang="is-IS" sz="2200" b="1" dirty="0">
                <a:latin typeface="Cambria Math" panose="02040503050406030204" pitchFamily="18" charset="0"/>
                <a:ea typeface="Cambria Math" panose="02040503050406030204" pitchFamily="18" charset="0"/>
                <a:cs typeface="Courier New" panose="02070309020205020404" pitchFamily="49" charset="0"/>
              </a:rPr>
              <a:t>Inv</a:t>
            </a:r>
            <a:r>
              <a:rPr lang="is-IS" sz="2200" dirty="0">
                <a:latin typeface="Cambria Math" panose="02040503050406030204" pitchFamily="18" charset="0"/>
                <a:ea typeface="Cambria Math" panose="02040503050406030204" pitchFamily="18" charset="0"/>
                <a:cs typeface="Courier New" panose="02070309020205020404" pitchFamily="49" charset="0"/>
              </a:rPr>
              <a:t>: (x is not in row k for any 0 ≤ k ≤ i) and</a:t>
            </a:r>
          </a:p>
          <a:p>
            <a:pPr marL="0" indent="0">
              <a:buNone/>
            </a:pPr>
            <a:r>
              <a:rPr lang="is-IS" sz="2000" dirty="0">
                <a:latin typeface="Courier New" panose="02070309020205020404" pitchFamily="49" charset="0"/>
                <a:ea typeface="Courier New" charset="0"/>
                <a:cs typeface="Courier New" panose="02070309020205020404" pitchFamily="49" charset="0"/>
              </a:rPr>
              <a:t>       </a:t>
            </a:r>
            <a:r>
              <a:rPr lang="is-IS" sz="1000" dirty="0">
                <a:latin typeface="Courier New" panose="02070309020205020404" pitchFamily="49" charset="0"/>
                <a:ea typeface="Courier New" charset="0"/>
                <a:cs typeface="Courier New" panose="02070309020205020404" pitchFamily="49" charset="0"/>
              </a:rPr>
              <a:t> </a:t>
            </a:r>
            <a:r>
              <a:rPr lang="is-IS" sz="2000" dirty="0">
                <a:latin typeface="Cambria Math" panose="02040503050406030204" pitchFamily="18" charset="0"/>
                <a:ea typeface="Cambria Math" panose="02040503050406030204" pitchFamily="18" charset="0"/>
                <a:cs typeface="Courier New" panose="02070309020205020404" pitchFamily="49" charset="0"/>
              </a:rPr>
              <a:t>(M[i, k] &lt; x for any 0 ≤ k &lt; j) and (x ≤ M[i, k] for any j ≤ k &lt; n)</a:t>
            </a:r>
            <a:r>
              <a:rPr lang="is-IS" sz="2200" dirty="0">
                <a:latin typeface="Cambria Math" panose="02040503050406030204" pitchFamily="18" charset="0"/>
                <a:ea typeface="Cambria Math" panose="02040503050406030204" pitchFamily="18" charset="0"/>
                <a:cs typeface="Courier New" panose="02070309020205020404" pitchFamily="49" charset="0"/>
              </a:rPr>
              <a:t> }}</a:t>
            </a:r>
          </a:p>
          <a:p>
            <a:pPr marL="0" indent="0">
              <a:buNone/>
            </a:pPr>
            <a:r>
              <a:rPr lang="is-IS" sz="2200" b="1" dirty="0">
                <a:solidFill>
                  <a:srgbClr val="0070C0"/>
                </a:solidFill>
                <a:latin typeface="Courier New" panose="02070309020205020404" pitchFamily="49" charset="0"/>
                <a:ea typeface="Courier New" charset="0"/>
                <a:cs typeface="Courier New" panose="02070309020205020404" pitchFamily="49" charset="0"/>
              </a:rPr>
              <a:t>  while</a:t>
            </a:r>
            <a:r>
              <a:rPr lang="is-IS" sz="2200" dirty="0">
                <a:latin typeface="Courier New" panose="02070309020205020404" pitchFamily="49" charset="0"/>
                <a:ea typeface="Courier New" charset="0"/>
                <a:cs typeface="Courier New" panose="02070309020205020404" pitchFamily="49" charset="0"/>
              </a:rPr>
              <a:t> (i+1 !== n) {</a:t>
            </a:r>
          </a:p>
          <a:p>
            <a:pPr marL="0" indent="0">
              <a:buNone/>
            </a:pPr>
            <a:r>
              <a:rPr lang="is-IS" sz="2200" dirty="0">
                <a:latin typeface="Courier New" panose="02070309020205020404" pitchFamily="49" charset="0"/>
                <a:ea typeface="Courier New" charset="0"/>
                <a:cs typeface="Courier New" panose="02070309020205020404" pitchFamily="49" charset="0"/>
              </a:rPr>
              <a:t>    i = i + 1;</a:t>
            </a:r>
          </a:p>
          <a:p>
            <a:pPr marL="0" indent="0">
              <a:buNone/>
            </a:pPr>
            <a:r>
              <a:rPr lang="is-IS" sz="2200" b="1" dirty="0">
                <a:solidFill>
                  <a:schemeClr val="accent3">
                    <a:lumMod val="50000"/>
                  </a:schemeClr>
                </a:solidFill>
                <a:latin typeface="Courier New" panose="02070309020205020404" pitchFamily="49" charset="0"/>
                <a:ea typeface="Courier New" charset="0"/>
                <a:cs typeface="Courier New" panose="02070309020205020404" pitchFamily="49" charset="0"/>
              </a:rPr>
              <a:t>    ... move j to the left...</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if</a:t>
            </a:r>
            <a:r>
              <a:rPr lang="is-IS" sz="2200" dirty="0">
                <a:latin typeface="Courier New" panose="02070309020205020404" pitchFamily="49" charset="0"/>
                <a:ea typeface="Courier New" charset="0"/>
                <a:cs typeface="Courier New" panose="02070309020205020404" pitchFamily="49" charset="0"/>
              </a:rPr>
              <a:t> (M[i][j] === x) </a:t>
            </a:r>
            <a:r>
              <a:rPr lang="is-IS" sz="2200" b="1" dirty="0">
                <a:solidFill>
                  <a:srgbClr val="0070C0"/>
                </a:solidFill>
                <a:latin typeface="Courier New" panose="02070309020205020404" pitchFamily="49" charset="0"/>
                <a:ea typeface="Courier New" charset="0"/>
                <a:cs typeface="Courier New" panose="02070309020205020404" pitchFamily="49" charset="0"/>
              </a:rPr>
              <a:t>return true</a:t>
            </a:r>
            <a:r>
              <a:rPr lang="is-IS" sz="2200" dirty="0">
                <a:latin typeface="Courier New" panose="02070309020205020404" pitchFamily="49" charset="0"/>
                <a:ea typeface="Courier New" charset="0"/>
                <a:cs typeface="Courier New" panose="02070309020205020404" pitchFamily="49" charset="0"/>
              </a:rPr>
              <a:t>;</a:t>
            </a:r>
          </a:p>
          <a:p>
            <a:pPr marL="0" indent="0">
              <a:buNone/>
            </a:pPr>
            <a:r>
              <a:rPr lang="is-IS" sz="2200" dirty="0">
                <a:latin typeface="Courier New" panose="02070309020205020404" pitchFamily="49" charset="0"/>
                <a:ea typeface="Courier New" charset="0"/>
                <a:cs typeface="Courier New" panose="02070309020205020404" pitchFamily="49" charset="0"/>
              </a:rPr>
              <a:t>  }</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return</a:t>
            </a: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false</a:t>
            </a:r>
            <a:r>
              <a:rPr lang="is-IS" sz="2200" dirty="0">
                <a:latin typeface="Courier New" panose="02070309020205020404" pitchFamily="49" charset="0"/>
                <a:ea typeface="Courier New" charset="0"/>
                <a:cs typeface="Courier New" panose="02070309020205020404" pitchFamily="49" charset="0"/>
              </a:rPr>
              <a:t>;</a:t>
            </a:r>
          </a:p>
        </p:txBody>
      </p:sp>
      <p:sp>
        <p:nvSpPr>
          <p:cNvPr id="4" name="TextBox 3">
            <a:extLst>
              <a:ext uri="{FF2B5EF4-FFF2-40B4-BE49-F238E27FC236}">
                <a16:creationId xmlns:a16="http://schemas.microsoft.com/office/drawing/2014/main" id="{62F2CB4F-E75B-7003-45EA-B7F9C9DF4F72}"/>
              </a:ext>
            </a:extLst>
          </p:cNvPr>
          <p:cNvSpPr txBox="1"/>
          <p:nvPr/>
        </p:nvSpPr>
        <p:spPr>
          <a:xfrm>
            <a:off x="4572000" y="5475366"/>
            <a:ext cx="4347216" cy="707886"/>
          </a:xfrm>
          <a:prstGeom prst="rect">
            <a:avLst/>
          </a:prstGeom>
          <a:noFill/>
        </p:spPr>
        <p:txBody>
          <a:bodyPr wrap="none" rtlCol="0">
            <a:spAutoFit/>
          </a:bodyPr>
          <a:lstStyle/>
          <a:p>
            <a:r>
              <a:rPr lang="en-US" sz="2000" dirty="0">
                <a:solidFill>
                  <a:schemeClr val="accent3">
                    <a:lumMod val="75000"/>
                  </a:schemeClr>
                </a:solidFill>
                <a:latin typeface="Franklin Gothic Medium"/>
                <a:cs typeface="Franklin Gothic Medium"/>
              </a:rPr>
              <a:t>We can avoid writing this code twice</a:t>
            </a:r>
          </a:p>
          <a:p>
            <a:r>
              <a:rPr lang="en-US" sz="2000" dirty="0">
                <a:solidFill>
                  <a:schemeClr val="accent3">
                    <a:lumMod val="75000"/>
                  </a:schemeClr>
                </a:solidFill>
                <a:latin typeface="Franklin Gothic Medium"/>
                <a:cs typeface="Franklin Gothic Medium"/>
              </a:rPr>
              <a:t>(without writing a separate function)…</a:t>
            </a:r>
          </a:p>
        </p:txBody>
      </p:sp>
      <p:sp>
        <p:nvSpPr>
          <p:cNvPr id="5" name="TextBox 4">
            <a:extLst>
              <a:ext uri="{FF2B5EF4-FFF2-40B4-BE49-F238E27FC236}">
                <a16:creationId xmlns:a16="http://schemas.microsoft.com/office/drawing/2014/main" id="{FBB188AA-3A47-3C1C-C84A-BB00829B01F5}"/>
              </a:ext>
            </a:extLst>
          </p:cNvPr>
          <p:cNvSpPr txBox="1"/>
          <p:nvPr/>
        </p:nvSpPr>
        <p:spPr>
          <a:xfrm>
            <a:off x="4572000" y="6183252"/>
            <a:ext cx="2630592" cy="400110"/>
          </a:xfrm>
          <a:prstGeom prst="rect">
            <a:avLst/>
          </a:prstGeom>
          <a:noFill/>
        </p:spPr>
        <p:txBody>
          <a:bodyPr wrap="none" rtlCol="0">
            <a:spAutoFit/>
          </a:bodyPr>
          <a:lstStyle/>
          <a:p>
            <a:r>
              <a:rPr lang="en-US" sz="2000" dirty="0">
                <a:solidFill>
                  <a:schemeClr val="accent3">
                    <a:lumMod val="50000"/>
                  </a:schemeClr>
                </a:solidFill>
                <a:latin typeface="Franklin Gothic Medium"/>
                <a:cs typeface="Franklin Gothic Medium"/>
              </a:rPr>
              <a:t>Don't try this at home!</a:t>
            </a:r>
          </a:p>
        </p:txBody>
      </p:sp>
      <p:sp>
        <p:nvSpPr>
          <p:cNvPr id="35" name="TextBox 34">
            <a:extLst>
              <a:ext uri="{FF2B5EF4-FFF2-40B4-BE49-F238E27FC236}">
                <a16:creationId xmlns:a16="http://schemas.microsoft.com/office/drawing/2014/main" id="{22E0B59C-A267-056B-0427-77537B12A35D}"/>
              </a:ext>
            </a:extLst>
          </p:cNvPr>
          <p:cNvSpPr txBox="1"/>
          <p:nvPr/>
        </p:nvSpPr>
        <p:spPr>
          <a:xfrm>
            <a:off x="6361154" y="2078472"/>
            <a:ext cx="242374" cy="338554"/>
          </a:xfrm>
          <a:prstGeom prst="rect">
            <a:avLst/>
          </a:prstGeom>
          <a:noFill/>
        </p:spPr>
        <p:txBody>
          <a:bodyPr wrap="none" rtlCol="0">
            <a:spAutoFit/>
          </a:bodyPr>
          <a:lstStyle/>
          <a:p>
            <a:r>
              <a:rPr lang="en-US" sz="1600" dirty="0" err="1">
                <a:latin typeface="Cambria Math" panose="02040503050406030204" pitchFamily="18" charset="0"/>
                <a:ea typeface="Cambria Math" panose="02040503050406030204" pitchFamily="18" charset="0"/>
              </a:rPr>
              <a:t>i</a:t>
            </a:r>
            <a:endParaRPr lang="en-US" sz="1600" dirty="0">
              <a:latin typeface="Cambria Math" panose="02040503050406030204" pitchFamily="18" charset="0"/>
              <a:ea typeface="Cambria Math" panose="02040503050406030204" pitchFamily="18" charset="0"/>
            </a:endParaRPr>
          </a:p>
        </p:txBody>
      </p:sp>
      <p:sp>
        <p:nvSpPr>
          <p:cNvPr id="36" name="TextBox 35">
            <a:extLst>
              <a:ext uri="{FF2B5EF4-FFF2-40B4-BE49-F238E27FC236}">
                <a16:creationId xmlns:a16="http://schemas.microsoft.com/office/drawing/2014/main" id="{A978E58F-5450-A82C-B362-53AE3563970F}"/>
              </a:ext>
            </a:extLst>
          </p:cNvPr>
          <p:cNvSpPr txBox="1"/>
          <p:nvPr/>
        </p:nvSpPr>
        <p:spPr>
          <a:xfrm>
            <a:off x="7847131" y="975183"/>
            <a:ext cx="239168" cy="338554"/>
          </a:xfrm>
          <a:prstGeom prst="rect">
            <a:avLst/>
          </a:prstGeom>
          <a:noFill/>
        </p:spPr>
        <p:txBody>
          <a:bodyPr wrap="none" rtlCol="0">
            <a:spAutoFit/>
          </a:bodyPr>
          <a:lstStyle/>
          <a:p>
            <a:r>
              <a:rPr lang="en-US" sz="1600" dirty="0">
                <a:latin typeface="Cambria Math" panose="02040503050406030204" pitchFamily="18" charset="0"/>
                <a:ea typeface="Cambria Math" panose="02040503050406030204" pitchFamily="18" charset="0"/>
              </a:rPr>
              <a:t>j</a:t>
            </a:r>
          </a:p>
        </p:txBody>
      </p:sp>
      <p:grpSp>
        <p:nvGrpSpPr>
          <p:cNvPr id="6" name="Group 5" descr="A 2D array (or matrix) with 5 rows and six columns. Each row and column is sorted in increasing order; the top left must the smallest item, while the bottom right is the largest (and there is a “gradient” of magnitude for every item in-between).">
            <a:extLst>
              <a:ext uri="{FF2B5EF4-FFF2-40B4-BE49-F238E27FC236}">
                <a16:creationId xmlns:a16="http://schemas.microsoft.com/office/drawing/2014/main" id="{434A2DD1-E665-C014-D164-E5778B0EFFE1}"/>
              </a:ext>
            </a:extLst>
          </p:cNvPr>
          <p:cNvGrpSpPr/>
          <p:nvPr/>
        </p:nvGrpSpPr>
        <p:grpSpPr>
          <a:xfrm>
            <a:off x="6633216" y="1312544"/>
            <a:ext cx="2286000" cy="1885475"/>
            <a:chOff x="2452867" y="3177603"/>
            <a:chExt cx="2286000" cy="1885475"/>
          </a:xfrm>
        </p:grpSpPr>
        <p:sp>
          <p:nvSpPr>
            <p:cNvPr id="45" name="Rectangle 44">
              <a:extLst>
                <a:ext uri="{FF2B5EF4-FFF2-40B4-BE49-F238E27FC236}">
                  <a16:creationId xmlns:a16="http://schemas.microsoft.com/office/drawing/2014/main" id="{26DB332A-CA33-A188-8EC7-B5687A00824D}"/>
                </a:ext>
              </a:extLst>
            </p:cNvPr>
            <p:cNvSpPr/>
            <p:nvPr/>
          </p:nvSpPr>
          <p:spPr>
            <a:xfrm>
              <a:off x="2452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349F0FE-635A-1D08-A002-59FC8875BAE3}"/>
                </a:ext>
              </a:extLst>
            </p:cNvPr>
            <p:cNvSpPr/>
            <p:nvPr/>
          </p:nvSpPr>
          <p:spPr>
            <a:xfrm>
              <a:off x="2452867" y="3535668"/>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B233895-426D-4D27-2063-0D928FCA7F7A}"/>
                </a:ext>
              </a:extLst>
            </p:cNvPr>
            <p:cNvSpPr/>
            <p:nvPr/>
          </p:nvSpPr>
          <p:spPr>
            <a:xfrm>
              <a:off x="2452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5350945-CC9A-D61C-3A0A-97E11207F268}"/>
                </a:ext>
              </a:extLst>
            </p:cNvPr>
            <p:cNvSpPr/>
            <p:nvPr/>
          </p:nvSpPr>
          <p:spPr>
            <a:xfrm>
              <a:off x="2452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9EE0271-A64D-E53D-3B49-D0915FC849C7}"/>
                </a:ext>
              </a:extLst>
            </p:cNvPr>
            <p:cNvSpPr/>
            <p:nvPr/>
          </p:nvSpPr>
          <p:spPr>
            <a:xfrm>
              <a:off x="2452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6A6F5B7-C7EB-686D-19A4-69C919E4501A}"/>
                </a:ext>
              </a:extLst>
            </p:cNvPr>
            <p:cNvSpPr/>
            <p:nvPr/>
          </p:nvSpPr>
          <p:spPr>
            <a:xfrm>
              <a:off x="2833867" y="3177603"/>
              <a:ext cx="381000" cy="384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06A5CAB-534A-98A2-F520-B80B66C25790}"/>
                </a:ext>
              </a:extLst>
            </p:cNvPr>
            <p:cNvSpPr/>
            <p:nvPr/>
          </p:nvSpPr>
          <p:spPr>
            <a:xfrm>
              <a:off x="2833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1D284FB-55F6-E847-5C36-E96EAD6F1950}"/>
                </a:ext>
              </a:extLst>
            </p:cNvPr>
            <p:cNvSpPr/>
            <p:nvPr/>
          </p:nvSpPr>
          <p:spPr>
            <a:xfrm>
              <a:off x="2833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5E37AE6-4351-6ECA-2C67-23DD697E5ED9}"/>
                </a:ext>
              </a:extLst>
            </p:cNvPr>
            <p:cNvSpPr/>
            <p:nvPr/>
          </p:nvSpPr>
          <p:spPr>
            <a:xfrm>
              <a:off x="2833867" y="429793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784A549-7058-231C-BF78-D0F248FE948C}"/>
                </a:ext>
              </a:extLst>
            </p:cNvPr>
            <p:cNvSpPr/>
            <p:nvPr/>
          </p:nvSpPr>
          <p:spPr>
            <a:xfrm>
              <a:off x="2833867" y="4679030"/>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EB204E1-EE51-8805-DC1C-E05C71D32E65}"/>
                </a:ext>
              </a:extLst>
            </p:cNvPr>
            <p:cNvSpPr/>
            <p:nvPr/>
          </p:nvSpPr>
          <p:spPr>
            <a:xfrm>
              <a:off x="3214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D75E0EC-66AE-7EB1-0722-0C04C5787BAF}"/>
                </a:ext>
              </a:extLst>
            </p:cNvPr>
            <p:cNvSpPr/>
            <p:nvPr/>
          </p:nvSpPr>
          <p:spPr>
            <a:xfrm>
              <a:off x="3214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A3F6759-58A4-896D-16BF-4E8664698A1E}"/>
                </a:ext>
              </a:extLst>
            </p:cNvPr>
            <p:cNvSpPr/>
            <p:nvPr/>
          </p:nvSpPr>
          <p:spPr>
            <a:xfrm>
              <a:off x="3214867" y="3916575"/>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47C1557-A261-EDE4-46E4-60FD68AB9160}"/>
                </a:ext>
              </a:extLst>
            </p:cNvPr>
            <p:cNvSpPr/>
            <p:nvPr/>
          </p:nvSpPr>
          <p:spPr>
            <a:xfrm>
              <a:off x="3214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AB62012-E295-7653-D870-7A34E490F31F}"/>
                </a:ext>
              </a:extLst>
            </p:cNvPr>
            <p:cNvSpPr/>
            <p:nvPr/>
          </p:nvSpPr>
          <p:spPr>
            <a:xfrm>
              <a:off x="3214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4DE23D3-BE36-AC50-4082-20A2BEF9A13A}"/>
                </a:ext>
              </a:extLst>
            </p:cNvPr>
            <p:cNvSpPr/>
            <p:nvPr/>
          </p:nvSpPr>
          <p:spPr>
            <a:xfrm>
              <a:off x="3595867" y="3177603"/>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E76216E-2086-79B1-879F-BC36B4D7B86A}"/>
                </a:ext>
              </a:extLst>
            </p:cNvPr>
            <p:cNvSpPr/>
            <p:nvPr/>
          </p:nvSpPr>
          <p:spPr>
            <a:xfrm>
              <a:off x="3595867" y="3535668"/>
              <a:ext cx="381000" cy="38404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7521C09-8F79-B2AD-DFD6-448E9A9E6DE4}"/>
                </a:ext>
              </a:extLst>
            </p:cNvPr>
            <p:cNvSpPr/>
            <p:nvPr/>
          </p:nvSpPr>
          <p:spPr>
            <a:xfrm>
              <a:off x="3595867" y="3916575"/>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8852117-8EE3-6557-4BD1-EFB5B1B5BA4A}"/>
                </a:ext>
              </a:extLst>
            </p:cNvPr>
            <p:cNvSpPr/>
            <p:nvPr/>
          </p:nvSpPr>
          <p:spPr>
            <a:xfrm>
              <a:off x="3595867" y="429793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D722D73-B10B-7924-BAA6-9621A1727C8F}"/>
                </a:ext>
              </a:extLst>
            </p:cNvPr>
            <p:cNvSpPr/>
            <p:nvPr/>
          </p:nvSpPr>
          <p:spPr>
            <a:xfrm>
              <a:off x="3595867" y="4679030"/>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FF1053F-4F82-2204-1418-50206B107101}"/>
                </a:ext>
              </a:extLst>
            </p:cNvPr>
            <p:cNvSpPr/>
            <p:nvPr/>
          </p:nvSpPr>
          <p:spPr>
            <a:xfrm>
              <a:off x="3976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6655DE4-7434-15B2-9111-9DEB2EDA14C1}"/>
                </a:ext>
              </a:extLst>
            </p:cNvPr>
            <p:cNvSpPr/>
            <p:nvPr/>
          </p:nvSpPr>
          <p:spPr>
            <a:xfrm>
              <a:off x="3976867" y="3535668"/>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095765C-740E-ED90-309D-ED32D52ED4E1}"/>
                </a:ext>
              </a:extLst>
            </p:cNvPr>
            <p:cNvSpPr/>
            <p:nvPr/>
          </p:nvSpPr>
          <p:spPr>
            <a:xfrm>
              <a:off x="3976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590AC1E-4CF0-80F8-BB03-6479A29E5B4B}"/>
                </a:ext>
              </a:extLst>
            </p:cNvPr>
            <p:cNvSpPr/>
            <p:nvPr/>
          </p:nvSpPr>
          <p:spPr>
            <a:xfrm>
              <a:off x="3976867" y="429793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9DE24D0-FFE6-F94C-8661-0F55D5680F34}"/>
                </a:ext>
              </a:extLst>
            </p:cNvPr>
            <p:cNvSpPr/>
            <p:nvPr/>
          </p:nvSpPr>
          <p:spPr>
            <a:xfrm>
              <a:off x="3976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F32135B-3A11-294D-5451-AA5CE0BB901D}"/>
                </a:ext>
              </a:extLst>
            </p:cNvPr>
            <p:cNvSpPr/>
            <p:nvPr/>
          </p:nvSpPr>
          <p:spPr>
            <a:xfrm>
              <a:off x="4357867" y="3177603"/>
              <a:ext cx="381000" cy="3840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6D73B7E-B3D4-70D9-4340-ACDF8CB4B2A1}"/>
                </a:ext>
              </a:extLst>
            </p:cNvPr>
            <p:cNvSpPr/>
            <p:nvPr/>
          </p:nvSpPr>
          <p:spPr>
            <a:xfrm>
              <a:off x="4357867" y="3535668"/>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88997A1B-3E4D-B7A5-5997-BF9120B5FD3A}"/>
                </a:ext>
              </a:extLst>
            </p:cNvPr>
            <p:cNvSpPr/>
            <p:nvPr/>
          </p:nvSpPr>
          <p:spPr>
            <a:xfrm>
              <a:off x="4357867" y="3916575"/>
              <a:ext cx="381000" cy="3840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BB95E31-C4E5-D702-1393-7C14380A00CC}"/>
                </a:ext>
              </a:extLst>
            </p:cNvPr>
            <p:cNvSpPr/>
            <p:nvPr/>
          </p:nvSpPr>
          <p:spPr>
            <a:xfrm>
              <a:off x="4357867" y="4297938"/>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3903A19-428B-FA4D-F87D-BBD215F4EBC6}"/>
                </a:ext>
              </a:extLst>
            </p:cNvPr>
            <p:cNvSpPr/>
            <p:nvPr/>
          </p:nvSpPr>
          <p:spPr>
            <a:xfrm>
              <a:off x="4357867" y="4679030"/>
              <a:ext cx="381000" cy="3840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5" name="Straight Connector 74">
            <a:extLst>
              <a:ext uri="{FF2B5EF4-FFF2-40B4-BE49-F238E27FC236}">
                <a16:creationId xmlns:a16="http://schemas.microsoft.com/office/drawing/2014/main" id="{5C4B0E20-EED6-A9DB-598B-B48726744891}"/>
              </a:ext>
            </a:extLst>
          </p:cNvPr>
          <p:cNvCxnSpPr/>
          <p:nvPr/>
        </p:nvCxnSpPr>
        <p:spPr>
          <a:xfrm>
            <a:off x="8157216" y="1313737"/>
            <a:ext cx="0" cy="7460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200599D-ECC6-DF35-D93A-069AFC27234B}"/>
              </a:ext>
            </a:extLst>
          </p:cNvPr>
          <p:cNvCxnSpPr/>
          <p:nvPr/>
        </p:nvCxnSpPr>
        <p:spPr>
          <a:xfrm>
            <a:off x="7776216" y="2059831"/>
            <a:ext cx="0" cy="37304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9DC529-5722-C317-448D-1542A6EB905F}"/>
              </a:ext>
            </a:extLst>
          </p:cNvPr>
          <p:cNvCxnSpPr/>
          <p:nvPr/>
        </p:nvCxnSpPr>
        <p:spPr>
          <a:xfrm>
            <a:off x="7395216" y="2432878"/>
            <a:ext cx="0" cy="38340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0826058-473B-923F-3E48-F36B34EA8551}"/>
              </a:ext>
            </a:extLst>
          </p:cNvPr>
          <p:cNvCxnSpPr/>
          <p:nvPr/>
        </p:nvCxnSpPr>
        <p:spPr>
          <a:xfrm>
            <a:off x="7776216" y="2059831"/>
            <a:ext cx="381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A7438AD-CE77-52B6-DA25-ECE6F3C02606}"/>
              </a:ext>
            </a:extLst>
          </p:cNvPr>
          <p:cNvCxnSpPr/>
          <p:nvPr/>
        </p:nvCxnSpPr>
        <p:spPr>
          <a:xfrm flipV="1">
            <a:off x="7395215" y="2432879"/>
            <a:ext cx="381001" cy="24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D67612-EFF3-FB6F-0BDA-5F4AF52EEF6F}"/>
              </a:ext>
            </a:extLst>
          </p:cNvPr>
          <p:cNvCxnSpPr/>
          <p:nvPr/>
        </p:nvCxnSpPr>
        <p:spPr>
          <a:xfrm>
            <a:off x="6633215" y="2816282"/>
            <a:ext cx="762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E27AF08-B9E3-3CCA-5B85-257EF4EDDEB8}"/>
              </a:ext>
            </a:extLst>
          </p:cNvPr>
          <p:cNvSpPr/>
          <p:nvPr/>
        </p:nvSpPr>
        <p:spPr>
          <a:xfrm>
            <a:off x="7776215" y="2065005"/>
            <a:ext cx="381000" cy="381000"/>
          </a:xfrm>
          <a:prstGeom prst="rect">
            <a:avLst/>
          </a:prstGeom>
          <a:solidFill>
            <a:schemeClr val="accent6">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lide Number Placeholder 80">
            <a:extLst>
              <a:ext uri="{FF2B5EF4-FFF2-40B4-BE49-F238E27FC236}">
                <a16:creationId xmlns:a16="http://schemas.microsoft.com/office/drawing/2014/main" id="{08EEC99E-9A35-1739-F21A-04DF5FE9362D}"/>
              </a:ext>
            </a:extLst>
          </p:cNvPr>
          <p:cNvSpPr>
            <a:spLocks noGrp="1"/>
          </p:cNvSpPr>
          <p:nvPr>
            <p:ph type="sldNum" sz="quarter" idx="4"/>
          </p:nvPr>
        </p:nvSpPr>
        <p:spPr/>
        <p:txBody>
          <a:bodyPr/>
          <a:lstStyle/>
          <a:p>
            <a:fld id="{60F4F636-6A27-E649-AEDF-9DE4D4E58670}" type="slidenum">
              <a:rPr lang="en-US" smtClean="0"/>
              <a:pPr/>
              <a:t>120</a:t>
            </a:fld>
            <a:endParaRPr lang="en-US" dirty="0"/>
          </a:p>
        </p:txBody>
      </p:sp>
    </p:spTree>
    <p:extLst>
      <p:ext uri="{BB962C8B-B14F-4D97-AF65-F5344CB8AC3E}">
        <p14:creationId xmlns:p14="http://schemas.microsoft.com/office/powerpoint/2010/main" val="128553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D71EA-72E1-6386-D217-664246610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17D05-F1EE-313D-9649-09FCA432384E}"/>
              </a:ext>
            </a:extLst>
          </p:cNvPr>
          <p:cNvSpPr>
            <a:spLocks noGrp="1"/>
          </p:cNvSpPr>
          <p:nvPr>
            <p:ph type="title"/>
          </p:nvPr>
        </p:nvSpPr>
        <p:spPr/>
        <p:txBody>
          <a:bodyPr/>
          <a:lstStyle/>
          <a:p>
            <a:r>
              <a:rPr lang="en-US" dirty="0"/>
              <a:t>Sorted Matrix Search: Moving Columns (3/3)</a:t>
            </a:r>
          </a:p>
        </p:txBody>
      </p:sp>
      <p:sp>
        <p:nvSpPr>
          <p:cNvPr id="3" name="Content Placeholder 2">
            <a:extLst>
              <a:ext uri="{FF2B5EF4-FFF2-40B4-BE49-F238E27FC236}">
                <a16:creationId xmlns:a16="http://schemas.microsoft.com/office/drawing/2014/main" id="{D8E1C65F-73F2-EC6B-7796-44EFF036D8AA}"/>
              </a:ext>
            </a:extLst>
          </p:cNvPr>
          <p:cNvSpPr>
            <a:spLocks noGrp="1"/>
          </p:cNvSpPr>
          <p:nvPr>
            <p:ph idx="1"/>
          </p:nvPr>
        </p:nvSpPr>
        <p:spPr>
          <a:xfrm>
            <a:off x="457200" y="1244160"/>
            <a:ext cx="8580938" cy="5140800"/>
          </a:xfrm>
        </p:spPr>
        <p:txBody>
          <a:bodyPr/>
          <a:lstStyle/>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let</a:t>
            </a:r>
            <a:r>
              <a:rPr lang="is-IS" sz="2200" dirty="0">
                <a:latin typeface="Courier New" panose="02070309020205020404" pitchFamily="49" charset="0"/>
                <a:ea typeface="Courier New" charset="0"/>
                <a:cs typeface="Courier New" panose="02070309020205020404" pitchFamily="49" charset="0"/>
              </a:rPr>
              <a:t> i = 0;</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let</a:t>
            </a:r>
            <a:r>
              <a:rPr lang="is-IS" sz="2200" dirty="0">
                <a:latin typeface="Courier New" panose="02070309020205020404" pitchFamily="49" charset="0"/>
                <a:ea typeface="Courier New" charset="0"/>
                <a:cs typeface="Courier New" panose="02070309020205020404" pitchFamily="49" charset="0"/>
              </a:rPr>
              <a:t> j = n;</a:t>
            </a:r>
          </a:p>
          <a:p>
            <a:pPr marL="0" indent="0">
              <a:buNone/>
            </a:pPr>
            <a:r>
              <a:rPr lang="is-IS" sz="2200" b="1" dirty="0">
                <a:solidFill>
                  <a:srgbClr val="0070C0"/>
                </a:solidFill>
                <a:latin typeface="Courier New" panose="02070309020205020404" pitchFamily="49" charset="0"/>
                <a:ea typeface="Courier New" charset="0"/>
                <a:cs typeface="Courier New" panose="02070309020205020404" pitchFamily="49" charset="0"/>
              </a:rPr>
              <a:t>  while</a:t>
            </a:r>
            <a:r>
              <a:rPr lang="is-IS" sz="2200" dirty="0">
                <a:latin typeface="Courier New" panose="02070309020205020404" pitchFamily="49" charset="0"/>
                <a:ea typeface="Courier New" charset="0"/>
                <a:cs typeface="Courier New" panose="02070309020205020404" pitchFamily="49" charset="0"/>
              </a:rPr>
              <a:t> (i !== n) {</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chemeClr val="accent3">
                    <a:lumMod val="50000"/>
                  </a:schemeClr>
                </a:solidFill>
                <a:latin typeface="Courier New" panose="02070309020205020404" pitchFamily="49" charset="0"/>
                <a:ea typeface="Courier New" charset="0"/>
                <a:cs typeface="Courier New" panose="02070309020205020404" pitchFamily="49" charset="0"/>
              </a:rPr>
              <a:t>... move j to left...</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if</a:t>
            </a:r>
            <a:r>
              <a:rPr lang="is-IS" sz="2200" dirty="0">
                <a:latin typeface="Courier New" panose="02070309020205020404" pitchFamily="49" charset="0"/>
                <a:ea typeface="Courier New" charset="0"/>
                <a:cs typeface="Courier New" panose="02070309020205020404" pitchFamily="49" charset="0"/>
              </a:rPr>
              <a:t> (M[i][j] === x) </a:t>
            </a:r>
            <a:r>
              <a:rPr lang="is-IS" sz="2200" b="1" dirty="0">
                <a:solidFill>
                  <a:srgbClr val="0070C0"/>
                </a:solidFill>
                <a:latin typeface="Courier New" panose="02070309020205020404" pitchFamily="49" charset="0"/>
                <a:ea typeface="Courier New" charset="0"/>
                <a:cs typeface="Courier New" panose="02070309020205020404" pitchFamily="49" charset="0"/>
              </a:rPr>
              <a:t>return true</a:t>
            </a:r>
            <a:r>
              <a:rPr lang="is-IS" sz="2200" dirty="0">
                <a:latin typeface="Courier New" panose="02070309020205020404" pitchFamily="49" charset="0"/>
                <a:ea typeface="Courier New" charset="0"/>
                <a:cs typeface="Courier New" panose="02070309020205020404" pitchFamily="49" charset="0"/>
              </a:rPr>
              <a:t>;</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dirty="0">
                <a:latin typeface="Cambria Math" panose="02040503050406030204" pitchFamily="18" charset="0"/>
                <a:ea typeface="Cambria Math" panose="02040503050406030204" pitchFamily="18" charset="0"/>
                <a:cs typeface="Courier New" panose="02070309020205020404" pitchFamily="49" charset="0"/>
              </a:rPr>
              <a:t>{{ </a:t>
            </a:r>
            <a:r>
              <a:rPr lang="is-IS" sz="2200" b="1" dirty="0">
                <a:latin typeface="Cambria Math" panose="02040503050406030204" pitchFamily="18" charset="0"/>
                <a:ea typeface="Cambria Math" panose="02040503050406030204" pitchFamily="18" charset="0"/>
                <a:cs typeface="Courier New" panose="02070309020205020404" pitchFamily="49" charset="0"/>
              </a:rPr>
              <a:t>Inv</a:t>
            </a:r>
            <a:r>
              <a:rPr lang="is-IS" sz="2200" dirty="0">
                <a:latin typeface="Cambria Math" panose="02040503050406030204" pitchFamily="18" charset="0"/>
                <a:ea typeface="Cambria Math" panose="02040503050406030204" pitchFamily="18" charset="0"/>
                <a:cs typeface="Courier New" panose="02070309020205020404" pitchFamily="49" charset="0"/>
              </a:rPr>
              <a:t>: (x is not in row k for any 0 ≤ k ≤ i) and</a:t>
            </a:r>
          </a:p>
          <a:p>
            <a:pPr marL="0" indent="0">
              <a:buNone/>
            </a:pPr>
            <a:r>
              <a:rPr lang="is-IS" sz="2000" dirty="0">
                <a:latin typeface="Courier New" panose="02070309020205020404" pitchFamily="49" charset="0"/>
                <a:ea typeface="Courier New" charset="0"/>
                <a:cs typeface="Courier New" panose="02070309020205020404" pitchFamily="49" charset="0"/>
              </a:rPr>
              <a:t>        </a:t>
            </a:r>
            <a:r>
              <a:rPr lang="is-IS" sz="2000" dirty="0">
                <a:latin typeface="Cambria Math" panose="02040503050406030204" pitchFamily="18" charset="0"/>
                <a:ea typeface="Cambria Math" panose="02040503050406030204" pitchFamily="18" charset="0"/>
                <a:cs typeface="Courier New" panose="02070309020205020404" pitchFamily="49" charset="0"/>
              </a:rPr>
              <a:t> (M[i, k] &lt; x for any 0 ≤ k &lt; j) and (x ≤ M[i, k] for any j ≤ k &lt; n)</a:t>
            </a:r>
            <a:r>
              <a:rPr lang="is-IS" sz="2200" dirty="0">
                <a:latin typeface="Cambria Math" panose="02040503050406030204" pitchFamily="18" charset="0"/>
                <a:ea typeface="Cambria Math" panose="02040503050406030204" pitchFamily="18" charset="0"/>
                <a:cs typeface="Courier New" panose="02070309020205020404" pitchFamily="49" charset="0"/>
              </a:rPr>
              <a:t> }}</a:t>
            </a:r>
          </a:p>
          <a:p>
            <a:pPr marL="0" indent="0">
              <a:buNone/>
            </a:pPr>
            <a:r>
              <a:rPr lang="is-IS" sz="2200" dirty="0">
                <a:latin typeface="Courier New" panose="02070309020205020404" pitchFamily="49" charset="0"/>
                <a:ea typeface="Courier New" charset="0"/>
                <a:cs typeface="Courier New" panose="02070309020205020404" pitchFamily="49" charset="0"/>
              </a:rPr>
              <a:t>    i = i + 1;</a:t>
            </a:r>
          </a:p>
          <a:p>
            <a:pPr marL="0" indent="0">
              <a:buNone/>
            </a:pPr>
            <a:r>
              <a:rPr lang="is-IS" sz="2200" dirty="0">
                <a:latin typeface="Courier New" panose="02070309020205020404" pitchFamily="49" charset="0"/>
                <a:ea typeface="Courier New" charset="0"/>
                <a:cs typeface="Courier New" panose="02070309020205020404" pitchFamily="49" charset="0"/>
              </a:rPr>
              <a:t>  }</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return</a:t>
            </a: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false</a:t>
            </a:r>
            <a:r>
              <a:rPr lang="is-IS" sz="2200" dirty="0">
                <a:latin typeface="Courier New" panose="02070309020205020404" pitchFamily="49" charset="0"/>
                <a:ea typeface="Courier New" charset="0"/>
                <a:cs typeface="Courier New" panose="02070309020205020404" pitchFamily="49" charset="0"/>
              </a:rPr>
              <a:t>;</a:t>
            </a:r>
          </a:p>
        </p:txBody>
      </p:sp>
      <p:sp>
        <p:nvSpPr>
          <p:cNvPr id="4" name="TextBox 3">
            <a:extLst>
              <a:ext uri="{FF2B5EF4-FFF2-40B4-BE49-F238E27FC236}">
                <a16:creationId xmlns:a16="http://schemas.microsoft.com/office/drawing/2014/main" id="{5AF03181-D076-329E-2D75-791A3EA45586}"/>
              </a:ext>
            </a:extLst>
          </p:cNvPr>
          <p:cNvSpPr txBox="1"/>
          <p:nvPr/>
        </p:nvSpPr>
        <p:spPr>
          <a:xfrm>
            <a:off x="3657058" y="5413785"/>
            <a:ext cx="5070812" cy="400110"/>
          </a:xfrm>
          <a:prstGeom prst="rect">
            <a:avLst/>
          </a:prstGeom>
          <a:noFill/>
        </p:spPr>
        <p:txBody>
          <a:bodyPr wrap="none" rtlCol="0">
            <a:spAutoFit/>
          </a:bodyPr>
          <a:lstStyle/>
          <a:p>
            <a:r>
              <a:rPr lang="en-US" sz="2000" dirty="0">
                <a:solidFill>
                  <a:schemeClr val="accent3">
                    <a:lumMod val="50000"/>
                  </a:schemeClr>
                </a:solidFill>
                <a:latin typeface="Franklin Gothic Medium"/>
                <a:cs typeface="Franklin Gothic Medium"/>
              </a:rPr>
              <a:t>Inv</a:t>
            </a:r>
            <a:r>
              <a:rPr lang="en-US" sz="2000" dirty="0">
                <a:solidFill>
                  <a:schemeClr val="accent3">
                    <a:lumMod val="75000"/>
                  </a:schemeClr>
                </a:solidFill>
                <a:latin typeface="Franklin Gothic Medium"/>
                <a:cs typeface="Franklin Gothic Medium"/>
              </a:rPr>
              <a:t> is now checked in the middle of the loop!</a:t>
            </a:r>
          </a:p>
        </p:txBody>
      </p:sp>
      <p:sp>
        <p:nvSpPr>
          <p:cNvPr id="6" name="TextBox 5">
            <a:extLst>
              <a:ext uri="{FF2B5EF4-FFF2-40B4-BE49-F238E27FC236}">
                <a16:creationId xmlns:a16="http://schemas.microsoft.com/office/drawing/2014/main" id="{68CE8B82-C180-C3F3-6253-B0056328910A}"/>
              </a:ext>
            </a:extLst>
          </p:cNvPr>
          <p:cNvSpPr txBox="1"/>
          <p:nvPr/>
        </p:nvSpPr>
        <p:spPr>
          <a:xfrm>
            <a:off x="4902399" y="1729124"/>
            <a:ext cx="3825471" cy="400110"/>
          </a:xfrm>
          <a:prstGeom prst="rect">
            <a:avLst/>
          </a:prstGeom>
          <a:noFill/>
        </p:spPr>
        <p:txBody>
          <a:bodyPr wrap="none" rtlCol="0">
            <a:spAutoFit/>
          </a:bodyPr>
          <a:lstStyle/>
          <a:p>
            <a:r>
              <a:rPr lang="en-US" sz="2000" dirty="0">
                <a:solidFill>
                  <a:schemeClr val="accent3">
                    <a:lumMod val="75000"/>
                  </a:schemeClr>
                </a:solidFill>
                <a:latin typeface="Franklin Gothic Medium"/>
                <a:cs typeface="Franklin Gothic Medium"/>
              </a:rPr>
              <a:t>Loop condition was also changed</a:t>
            </a:r>
          </a:p>
        </p:txBody>
      </p:sp>
      <p:sp>
        <p:nvSpPr>
          <p:cNvPr id="5" name="Slide Number Placeholder 4">
            <a:extLst>
              <a:ext uri="{FF2B5EF4-FFF2-40B4-BE49-F238E27FC236}">
                <a16:creationId xmlns:a16="http://schemas.microsoft.com/office/drawing/2014/main" id="{3EA4C749-785E-2F81-AAB1-64018295CAC0}"/>
              </a:ext>
            </a:extLst>
          </p:cNvPr>
          <p:cNvSpPr>
            <a:spLocks noGrp="1"/>
          </p:cNvSpPr>
          <p:nvPr>
            <p:ph type="sldNum" sz="quarter" idx="4"/>
          </p:nvPr>
        </p:nvSpPr>
        <p:spPr/>
        <p:txBody>
          <a:bodyPr/>
          <a:lstStyle/>
          <a:p>
            <a:fld id="{60F4F636-6A27-E649-AEDF-9DE4D4E58670}" type="slidenum">
              <a:rPr lang="en-US" smtClean="0"/>
              <a:pPr/>
              <a:t>121</a:t>
            </a:fld>
            <a:endParaRPr lang="en-US" dirty="0"/>
          </a:p>
        </p:txBody>
      </p:sp>
    </p:spTree>
    <p:extLst>
      <p:ext uri="{BB962C8B-B14F-4D97-AF65-F5344CB8AC3E}">
        <p14:creationId xmlns:p14="http://schemas.microsoft.com/office/powerpoint/2010/main" val="88784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928FC-A81D-7E71-BFDB-32C5986F69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7B571-2E3B-351F-A31C-6EAB306B5554}"/>
              </a:ext>
            </a:extLst>
          </p:cNvPr>
          <p:cNvSpPr>
            <a:spLocks noGrp="1"/>
          </p:cNvSpPr>
          <p:nvPr>
            <p:ph type="title"/>
          </p:nvPr>
        </p:nvSpPr>
        <p:spPr/>
        <p:txBody>
          <a:bodyPr/>
          <a:lstStyle/>
          <a:p>
            <a:r>
              <a:rPr lang="en-US" dirty="0"/>
              <a:t>Sorted Matrix Search: Full Code &amp; Assertions</a:t>
            </a:r>
          </a:p>
        </p:txBody>
      </p:sp>
      <p:sp>
        <p:nvSpPr>
          <p:cNvPr id="3" name="Content Placeholder 2">
            <a:extLst>
              <a:ext uri="{FF2B5EF4-FFF2-40B4-BE49-F238E27FC236}">
                <a16:creationId xmlns:a16="http://schemas.microsoft.com/office/drawing/2014/main" id="{765CEEC9-AFB5-3496-AE65-6BB0B2B9AA08}"/>
              </a:ext>
            </a:extLst>
          </p:cNvPr>
          <p:cNvSpPr>
            <a:spLocks noGrp="1"/>
          </p:cNvSpPr>
          <p:nvPr>
            <p:ph idx="1"/>
          </p:nvPr>
        </p:nvSpPr>
        <p:spPr>
          <a:xfrm>
            <a:off x="457200" y="1244160"/>
            <a:ext cx="8580938" cy="5140800"/>
          </a:xfrm>
        </p:spPr>
        <p:txBody>
          <a:bodyPr/>
          <a:lstStyle/>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let</a:t>
            </a:r>
            <a:r>
              <a:rPr lang="is-IS" sz="2200" dirty="0">
                <a:latin typeface="Courier New" panose="02070309020205020404" pitchFamily="49" charset="0"/>
                <a:ea typeface="Courier New" charset="0"/>
                <a:cs typeface="Courier New" panose="02070309020205020404" pitchFamily="49" charset="0"/>
              </a:rPr>
              <a:t> i = 0;</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let</a:t>
            </a:r>
            <a:r>
              <a:rPr lang="is-IS" sz="2200" dirty="0">
                <a:latin typeface="Courier New" panose="02070309020205020404" pitchFamily="49" charset="0"/>
                <a:ea typeface="Courier New" charset="0"/>
                <a:cs typeface="Courier New" panose="02070309020205020404" pitchFamily="49" charset="0"/>
              </a:rPr>
              <a:t> j = n;</a:t>
            </a:r>
          </a:p>
          <a:p>
            <a:pPr marL="0" indent="0">
              <a:buNone/>
            </a:pPr>
            <a:r>
              <a:rPr lang="is-IS" sz="2200" b="1" dirty="0">
                <a:solidFill>
                  <a:srgbClr val="0070C0"/>
                </a:solidFill>
                <a:latin typeface="Courier New" panose="02070309020205020404" pitchFamily="49" charset="0"/>
                <a:ea typeface="Courier New" charset="0"/>
                <a:cs typeface="Courier New" panose="02070309020205020404" pitchFamily="49" charset="0"/>
              </a:rPr>
              <a:t>  while</a:t>
            </a:r>
            <a:r>
              <a:rPr lang="is-IS" sz="2200" dirty="0">
                <a:latin typeface="Courier New" panose="02070309020205020404" pitchFamily="49" charset="0"/>
                <a:ea typeface="Courier New" charset="0"/>
                <a:cs typeface="Courier New" panose="02070309020205020404" pitchFamily="49" charset="0"/>
              </a:rPr>
              <a:t> (i !== n) {</a:t>
            </a:r>
          </a:p>
          <a:p>
            <a:pPr marL="0" indent="0">
              <a:buNone/>
            </a:pPr>
            <a:r>
              <a:rPr lang="is-IS" sz="2000" dirty="0">
                <a:latin typeface="Courier New" panose="02070309020205020404" pitchFamily="49" charset="0"/>
                <a:ea typeface="Courier New" charset="0"/>
                <a:cs typeface="Courier New" panose="02070309020205020404" pitchFamily="49" charset="0"/>
              </a:rPr>
              <a:t>    </a:t>
            </a:r>
            <a:r>
              <a:rPr lang="is-IS" sz="2000" dirty="0">
                <a:latin typeface="Cambria Math" panose="02040503050406030204" pitchFamily="18" charset="0"/>
                <a:ea typeface="Cambria Math" panose="02040503050406030204" pitchFamily="18" charset="0"/>
                <a:cs typeface="Courier New" panose="02070309020205020404" pitchFamily="49" charset="0"/>
              </a:rPr>
              <a:t>{{ </a:t>
            </a:r>
            <a:r>
              <a:rPr lang="is-IS" sz="2000" b="1" dirty="0">
                <a:latin typeface="Cambria Math" panose="02040503050406030204" pitchFamily="18" charset="0"/>
                <a:ea typeface="Cambria Math" panose="02040503050406030204" pitchFamily="18" charset="0"/>
                <a:cs typeface="Courier New" panose="02070309020205020404" pitchFamily="49" charset="0"/>
              </a:rPr>
              <a:t>Inv</a:t>
            </a:r>
            <a:r>
              <a:rPr lang="is-IS" sz="2000" dirty="0">
                <a:latin typeface="Cambria Math" panose="02040503050406030204" pitchFamily="18" charset="0"/>
                <a:ea typeface="Cambria Math" panose="02040503050406030204" pitchFamily="18" charset="0"/>
                <a:cs typeface="Courier New" panose="02070309020205020404" pitchFamily="49" charset="0"/>
              </a:rPr>
              <a:t>: x ≤ M[i, k] for any j ≤ k &lt; n }}</a:t>
            </a:r>
            <a:endParaRPr lang="is-IS" sz="2000" dirty="0">
              <a:latin typeface="Courier New" panose="02070309020205020404" pitchFamily="49" charset="0"/>
              <a:ea typeface="Courier New" charset="0"/>
              <a:cs typeface="Courier New" panose="02070309020205020404" pitchFamily="49" charset="0"/>
            </a:endParaRP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while</a:t>
            </a:r>
            <a:r>
              <a:rPr lang="is-IS" sz="2200" dirty="0">
                <a:latin typeface="Courier New" panose="02070309020205020404" pitchFamily="49" charset="0"/>
                <a:ea typeface="Courier New" charset="0"/>
                <a:cs typeface="Courier New" panose="02070309020205020404" pitchFamily="49" charset="0"/>
              </a:rPr>
              <a:t> (j &gt; 0 &amp;&amp; x &lt;= M[i][j-1])</a:t>
            </a:r>
          </a:p>
          <a:p>
            <a:pPr marL="0" indent="0">
              <a:buNone/>
            </a:pPr>
            <a:r>
              <a:rPr lang="is-IS" sz="2200" dirty="0">
                <a:latin typeface="Courier New" panose="02070309020205020404" pitchFamily="49" charset="0"/>
                <a:ea typeface="Courier New" charset="0"/>
                <a:cs typeface="Courier New" panose="02070309020205020404" pitchFamily="49" charset="0"/>
              </a:rPr>
              <a:t>      j = j - 1;</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if</a:t>
            </a:r>
            <a:r>
              <a:rPr lang="is-IS" sz="2200" dirty="0">
                <a:latin typeface="Courier New" panose="02070309020205020404" pitchFamily="49" charset="0"/>
                <a:ea typeface="Courier New" charset="0"/>
                <a:cs typeface="Courier New" panose="02070309020205020404" pitchFamily="49" charset="0"/>
              </a:rPr>
              <a:t> (M[i][j] === x)</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return true</a:t>
            </a:r>
            <a:r>
              <a:rPr lang="is-IS" sz="2200" dirty="0">
                <a:latin typeface="Courier New" panose="02070309020205020404" pitchFamily="49" charset="0"/>
                <a:ea typeface="Courier New" charset="0"/>
                <a:cs typeface="Courier New" panose="02070309020205020404" pitchFamily="49" charset="0"/>
              </a:rPr>
              <a:t>;</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dirty="0">
                <a:latin typeface="Cambria Math" panose="02040503050406030204" pitchFamily="18" charset="0"/>
                <a:ea typeface="Cambria Math" panose="02040503050406030204" pitchFamily="18" charset="0"/>
                <a:cs typeface="Courier New" panose="02070309020205020404" pitchFamily="49" charset="0"/>
              </a:rPr>
              <a:t>{{ </a:t>
            </a:r>
            <a:r>
              <a:rPr lang="is-IS" sz="2200" b="1" dirty="0">
                <a:latin typeface="Cambria Math" panose="02040503050406030204" pitchFamily="18" charset="0"/>
                <a:ea typeface="Cambria Math" panose="02040503050406030204" pitchFamily="18" charset="0"/>
                <a:cs typeface="Courier New" panose="02070309020205020404" pitchFamily="49" charset="0"/>
              </a:rPr>
              <a:t>Inv</a:t>
            </a:r>
            <a:r>
              <a:rPr lang="is-IS" sz="2200" dirty="0">
                <a:latin typeface="Cambria Math" panose="02040503050406030204" pitchFamily="18" charset="0"/>
                <a:ea typeface="Cambria Math" panose="02040503050406030204" pitchFamily="18" charset="0"/>
                <a:cs typeface="Courier New" panose="02070309020205020404" pitchFamily="49" charset="0"/>
              </a:rPr>
              <a:t>: (x is not in row k for any 0 ≤ k ≤ i) and</a:t>
            </a:r>
          </a:p>
          <a:p>
            <a:pPr marL="0" indent="0">
              <a:buNone/>
            </a:pPr>
            <a:r>
              <a:rPr lang="is-IS" sz="2000" dirty="0">
                <a:latin typeface="Courier New" panose="02070309020205020404" pitchFamily="49" charset="0"/>
                <a:ea typeface="Courier New" charset="0"/>
                <a:cs typeface="Courier New" panose="02070309020205020404" pitchFamily="49" charset="0"/>
              </a:rPr>
              <a:t>        </a:t>
            </a:r>
            <a:r>
              <a:rPr lang="is-IS" sz="2000" dirty="0">
                <a:latin typeface="Cambria Math" panose="02040503050406030204" pitchFamily="18" charset="0"/>
                <a:ea typeface="Cambria Math" panose="02040503050406030204" pitchFamily="18" charset="0"/>
                <a:cs typeface="Courier New" panose="02070309020205020404" pitchFamily="49" charset="0"/>
              </a:rPr>
              <a:t> (M[i, k] &lt; x for any 0 ≤ k &lt; j) and (x ≤ M[i, k] for any j ≤ k &lt; n)</a:t>
            </a:r>
            <a:r>
              <a:rPr lang="is-IS" sz="2200" dirty="0">
                <a:latin typeface="Cambria Math" panose="02040503050406030204" pitchFamily="18" charset="0"/>
                <a:ea typeface="Cambria Math" panose="02040503050406030204" pitchFamily="18" charset="0"/>
                <a:cs typeface="Courier New" panose="02070309020205020404" pitchFamily="49" charset="0"/>
              </a:rPr>
              <a:t> }}</a:t>
            </a:r>
          </a:p>
          <a:p>
            <a:pPr marL="0" indent="0">
              <a:buNone/>
            </a:pPr>
            <a:r>
              <a:rPr lang="is-IS" sz="2200" dirty="0">
                <a:latin typeface="Courier New" panose="02070309020205020404" pitchFamily="49" charset="0"/>
                <a:ea typeface="Courier New" charset="0"/>
                <a:cs typeface="Courier New" panose="02070309020205020404" pitchFamily="49" charset="0"/>
              </a:rPr>
              <a:t>    i = i + 1;</a:t>
            </a:r>
          </a:p>
          <a:p>
            <a:pPr marL="0" indent="0">
              <a:buNone/>
            </a:pPr>
            <a:r>
              <a:rPr lang="is-IS" sz="2200" dirty="0">
                <a:latin typeface="Courier New" panose="02070309020205020404" pitchFamily="49" charset="0"/>
                <a:ea typeface="Courier New" charset="0"/>
                <a:cs typeface="Courier New" panose="02070309020205020404" pitchFamily="49" charset="0"/>
              </a:rPr>
              <a:t>  }</a:t>
            </a:r>
          </a:p>
          <a:p>
            <a:pPr marL="0" indent="0">
              <a:buNone/>
            </a:pP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return</a:t>
            </a:r>
            <a:r>
              <a:rPr lang="is-IS" sz="2200" dirty="0">
                <a:latin typeface="Courier New" panose="02070309020205020404" pitchFamily="49" charset="0"/>
                <a:ea typeface="Courier New" charset="0"/>
                <a:cs typeface="Courier New" panose="02070309020205020404" pitchFamily="49" charset="0"/>
              </a:rPr>
              <a:t> </a:t>
            </a:r>
            <a:r>
              <a:rPr lang="is-IS" sz="2200" b="1" dirty="0">
                <a:solidFill>
                  <a:srgbClr val="0070C0"/>
                </a:solidFill>
                <a:latin typeface="Courier New" panose="02070309020205020404" pitchFamily="49" charset="0"/>
                <a:ea typeface="Courier New" charset="0"/>
                <a:cs typeface="Courier New" panose="02070309020205020404" pitchFamily="49" charset="0"/>
              </a:rPr>
              <a:t>false</a:t>
            </a:r>
            <a:r>
              <a:rPr lang="is-IS" sz="2200" dirty="0">
                <a:latin typeface="Courier New" panose="02070309020205020404" pitchFamily="49" charset="0"/>
                <a:ea typeface="Courier New" charset="0"/>
                <a:cs typeface="Courier New" panose="02070309020205020404" pitchFamily="49" charset="0"/>
              </a:rPr>
              <a:t>;</a:t>
            </a:r>
          </a:p>
        </p:txBody>
      </p:sp>
      <p:sp>
        <p:nvSpPr>
          <p:cNvPr id="5" name="TextBox 4">
            <a:extLst>
              <a:ext uri="{FF2B5EF4-FFF2-40B4-BE49-F238E27FC236}">
                <a16:creationId xmlns:a16="http://schemas.microsoft.com/office/drawing/2014/main" id="{8E2AFB6B-CEBF-3207-B314-FBBA4AD3C647}"/>
              </a:ext>
            </a:extLst>
          </p:cNvPr>
          <p:cNvSpPr txBox="1"/>
          <p:nvPr/>
        </p:nvSpPr>
        <p:spPr>
          <a:xfrm>
            <a:off x="5230009" y="1244160"/>
            <a:ext cx="3547061" cy="400110"/>
          </a:xfrm>
          <a:prstGeom prst="rect">
            <a:avLst/>
          </a:prstGeom>
          <a:noFill/>
        </p:spPr>
        <p:txBody>
          <a:bodyPr wrap="none" rtlCol="0">
            <a:spAutoFit/>
          </a:bodyPr>
          <a:lstStyle/>
          <a:p>
            <a:r>
              <a:rPr lang="en-US" sz="2000" dirty="0">
                <a:solidFill>
                  <a:schemeClr val="accent3">
                    <a:lumMod val="75000"/>
                  </a:schemeClr>
                </a:solidFill>
                <a:latin typeface="Franklin Gothic Medium"/>
                <a:cs typeface="Franklin Gothic Medium"/>
              </a:rPr>
              <a:t>Final version is 9 lines of code.</a:t>
            </a:r>
          </a:p>
        </p:txBody>
      </p:sp>
      <p:sp>
        <p:nvSpPr>
          <p:cNvPr id="7" name="TextBox 6">
            <a:extLst>
              <a:ext uri="{FF2B5EF4-FFF2-40B4-BE49-F238E27FC236}">
                <a16:creationId xmlns:a16="http://schemas.microsoft.com/office/drawing/2014/main" id="{560A6329-CEA6-AF3D-F04C-6A7320BF507D}"/>
              </a:ext>
            </a:extLst>
          </p:cNvPr>
          <p:cNvSpPr txBox="1"/>
          <p:nvPr/>
        </p:nvSpPr>
        <p:spPr>
          <a:xfrm>
            <a:off x="4252562" y="1644270"/>
            <a:ext cx="4524508" cy="400110"/>
          </a:xfrm>
          <a:prstGeom prst="rect">
            <a:avLst/>
          </a:prstGeom>
          <a:noFill/>
        </p:spPr>
        <p:txBody>
          <a:bodyPr wrap="none" rtlCol="0">
            <a:spAutoFit/>
          </a:bodyPr>
          <a:lstStyle/>
          <a:p>
            <a:r>
              <a:rPr lang="en-US" sz="2000" dirty="0">
                <a:solidFill>
                  <a:schemeClr val="accent3">
                    <a:lumMod val="50000"/>
                  </a:schemeClr>
                </a:solidFill>
                <a:latin typeface="Franklin Gothic Medium"/>
                <a:cs typeface="Franklin Gothic Medium"/>
              </a:rPr>
              <a:t>Requires 6 lines of invariant assertions!</a:t>
            </a:r>
          </a:p>
        </p:txBody>
      </p:sp>
      <p:sp>
        <p:nvSpPr>
          <p:cNvPr id="4" name="Slide Number Placeholder 3">
            <a:extLst>
              <a:ext uri="{FF2B5EF4-FFF2-40B4-BE49-F238E27FC236}">
                <a16:creationId xmlns:a16="http://schemas.microsoft.com/office/drawing/2014/main" id="{308136D8-6D97-FF97-75F0-C9332EED3B69}"/>
              </a:ext>
            </a:extLst>
          </p:cNvPr>
          <p:cNvSpPr>
            <a:spLocks noGrp="1"/>
          </p:cNvSpPr>
          <p:nvPr>
            <p:ph type="sldNum" sz="quarter" idx="4"/>
          </p:nvPr>
        </p:nvSpPr>
        <p:spPr/>
        <p:txBody>
          <a:bodyPr/>
          <a:lstStyle/>
          <a:p>
            <a:fld id="{60F4F636-6A27-E649-AEDF-9DE4D4E58670}" type="slidenum">
              <a:rPr lang="en-US" smtClean="0"/>
              <a:pPr/>
              <a:t>122</a:t>
            </a:fld>
            <a:endParaRPr lang="en-US" dirty="0"/>
          </a:p>
        </p:txBody>
      </p:sp>
    </p:spTree>
    <p:extLst>
      <p:ext uri="{BB962C8B-B14F-4D97-AF65-F5344CB8AC3E}">
        <p14:creationId xmlns:p14="http://schemas.microsoft.com/office/powerpoint/2010/main" val="233904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27B2F-CBBE-567B-A6E9-CD865802B633}"/>
              </a:ext>
            </a:extLst>
          </p:cNvPr>
          <p:cNvSpPr>
            <a:spLocks noGrp="1"/>
          </p:cNvSpPr>
          <p:nvPr>
            <p:ph type="title"/>
          </p:nvPr>
        </p:nvSpPr>
        <p:spPr/>
        <p:txBody>
          <a:bodyPr/>
          <a:lstStyle/>
          <a:p>
            <a:r>
              <a:rPr lang="en-US" dirty="0"/>
              <a:t>Wrapping Up Arrays</a:t>
            </a:r>
          </a:p>
        </p:txBody>
      </p:sp>
      <p:sp>
        <p:nvSpPr>
          <p:cNvPr id="3" name="Content Placeholder 2">
            <a:extLst>
              <a:ext uri="{FF2B5EF4-FFF2-40B4-BE49-F238E27FC236}">
                <a16:creationId xmlns:a16="http://schemas.microsoft.com/office/drawing/2014/main" id="{406B2AF4-EBAE-0FA3-B5BB-3BF8A30AA2A1}"/>
              </a:ext>
            </a:extLst>
          </p:cNvPr>
          <p:cNvSpPr>
            <a:spLocks noGrp="1"/>
          </p:cNvSpPr>
          <p:nvPr>
            <p:ph idx="1"/>
          </p:nvPr>
        </p:nvSpPr>
        <p:spPr/>
        <p:txBody>
          <a:bodyPr/>
          <a:lstStyle/>
          <a:p>
            <a:r>
              <a:rPr lang="en-US" sz="2800" dirty="0"/>
              <a:t>We design invariants to tell us everything we need to know to prove our post condition</a:t>
            </a:r>
          </a:p>
          <a:p>
            <a:pPr lvl="1"/>
            <a:r>
              <a:rPr lang="en-US" sz="2400" dirty="0"/>
              <a:t>Precondition facts aren’t (explicitly) copied in</a:t>
            </a:r>
          </a:p>
          <a:p>
            <a:pPr lvl="1"/>
            <a:r>
              <a:rPr lang="en-US" sz="2400" dirty="0"/>
              <a:t>Instead, we prove (</a:t>
            </a:r>
            <a:r>
              <a:rPr lang="en-US" sz="2400" b="1" dirty="0">
                <a:solidFill>
                  <a:srgbClr val="31946A"/>
                </a:solidFill>
                <a:latin typeface="Cambria Math" panose="02040503050406030204" pitchFamily="18" charset="0"/>
                <a:ea typeface="Cambria Math" panose="02040503050406030204" pitchFamily="18" charset="0"/>
              </a:rPr>
              <a:t>P </a:t>
            </a:r>
            <a:r>
              <a:rPr lang="en-US" sz="2400" dirty="0">
                <a:latin typeface="Franklin Gothic Medium" panose="020B0603020102020204" pitchFamily="34" charset="0"/>
                <a:ea typeface="Cambria Math" panose="02040503050406030204" pitchFamily="18" charset="0"/>
              </a:rPr>
              <a:t>implies</a:t>
            </a:r>
            <a:r>
              <a:rPr lang="en-US" sz="2400" b="1" dirty="0">
                <a:latin typeface="Cambria Math" panose="02040503050406030204" pitchFamily="18" charset="0"/>
                <a:ea typeface="Cambria Math" panose="02040503050406030204" pitchFamily="18" charset="0"/>
              </a:rPr>
              <a:t> Inv1) and </a:t>
            </a:r>
            <a:br>
              <a:rPr lang="en-US" sz="2400" b="1" dirty="0">
                <a:latin typeface="Cambria Math" panose="02040503050406030204" pitchFamily="18" charset="0"/>
                <a:ea typeface="Cambria Math" panose="02040503050406030204" pitchFamily="18" charset="0"/>
              </a:rPr>
            </a:br>
            <a:r>
              <a:rPr lang="en-US" sz="2400" b="1" dirty="0">
                <a:latin typeface="Cambria Math" panose="02040503050406030204" pitchFamily="18" charset="0"/>
                <a:ea typeface="Cambria Math" panose="02040503050406030204" pitchFamily="18" charset="0"/>
              </a:rPr>
              <a:t>(Inv1</a:t>
            </a:r>
            <a:r>
              <a:rPr lang="en-US" sz="2400" b="1" dirty="0">
                <a:latin typeface="Franklin Gothic Medium" panose="020B0603020102020204" pitchFamily="34"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and</a:t>
            </a:r>
            <a:r>
              <a:rPr lang="en-US" sz="2400" b="1" dirty="0">
                <a:latin typeface="Franklin Gothic Medium" panose="020B0603020102020204" pitchFamily="34" charset="0"/>
                <a:ea typeface="Cambria Math" panose="02040503050406030204" pitchFamily="18" charset="0"/>
              </a:rPr>
              <a:t> </a:t>
            </a:r>
            <a:r>
              <a:rPr lang="en-US" sz="2400" dirty="0">
                <a:latin typeface="Courier New" panose="02070309020205020404" pitchFamily="49" charset="0"/>
                <a:ea typeface="Cambria Math" panose="02040503050406030204" pitchFamily="18" charset="0"/>
                <a:cs typeface="Courier New" panose="02070309020205020404" pitchFamily="49" charset="0"/>
              </a:rPr>
              <a:t>!</a:t>
            </a:r>
            <a:r>
              <a:rPr lang="en-US" sz="2400" dirty="0" err="1">
                <a:latin typeface="Courier New" panose="02070309020205020404" pitchFamily="49" charset="0"/>
                <a:ea typeface="Cambria Math" panose="02040503050406030204" pitchFamily="18" charset="0"/>
                <a:cs typeface="Courier New" panose="02070309020205020404" pitchFamily="49" charset="0"/>
              </a:rPr>
              <a:t>cond</a:t>
            </a:r>
            <a:r>
              <a:rPr lang="en-US" sz="2400" b="1" dirty="0">
                <a:latin typeface="Courier New" panose="02070309020205020404" pitchFamily="49" charset="0"/>
                <a:ea typeface="Cambria Math" panose="02040503050406030204" pitchFamily="18" charset="0"/>
                <a:cs typeface="Courier New" panose="02070309020205020404" pitchFamily="49" charset="0"/>
              </a:rPr>
              <a:t> </a:t>
            </a:r>
            <a:r>
              <a:rPr lang="en-US" sz="2400" b="1" dirty="0">
                <a:latin typeface="Cambria Math" panose="02040503050406030204" pitchFamily="18" charset="0"/>
                <a:ea typeface="Cambria Math" panose="02040503050406030204" pitchFamily="18" charset="0"/>
              </a:rPr>
              <a:t>implies </a:t>
            </a:r>
            <a:r>
              <a:rPr lang="en-US" sz="2400" b="1" dirty="0">
                <a:solidFill>
                  <a:srgbClr val="7030A0"/>
                </a:solidFill>
                <a:latin typeface="Cambria Math" panose="02040503050406030204" pitchFamily="18" charset="0"/>
                <a:ea typeface="Cambria Math" panose="02040503050406030204" pitchFamily="18" charset="0"/>
              </a:rPr>
              <a:t>Q</a:t>
            </a:r>
            <a:r>
              <a:rPr lang="en-US" sz="2400" b="1" dirty="0">
                <a:latin typeface="Cambria Math" panose="02040503050406030204" pitchFamily="18" charset="0"/>
                <a:ea typeface="Cambria Math" panose="02040503050406030204" pitchFamily="18" charset="0"/>
              </a:rPr>
              <a:t>)</a:t>
            </a:r>
          </a:p>
          <a:p>
            <a:pPr lvl="2"/>
            <a:endParaRPr lang="en-US" sz="2000" dirty="0"/>
          </a:p>
          <a:p>
            <a:pPr lvl="2"/>
            <a:r>
              <a:rPr lang="en-US" sz="1800" b="1" dirty="0">
                <a:solidFill>
                  <a:srgbClr val="31946A"/>
                </a:solidFill>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Inv1</a:t>
            </a:r>
            <a:r>
              <a:rPr lang="en-US" sz="1800" dirty="0">
                <a:latin typeface="Cambria Math" panose="02040503050406030204" pitchFamily="18" charset="0"/>
                <a:ea typeface="Cambria Math" panose="02040503050406030204" pitchFamily="18"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while</a:t>
            </a:r>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err="1">
                <a:latin typeface="Courier New" panose="02070309020205020404" pitchFamily="49" charset="0"/>
                <a:ea typeface="Cambria Math" panose="02040503050406030204" pitchFamily="18" charset="0"/>
                <a:cs typeface="Courier New" panose="02070309020205020404" pitchFamily="49" charset="0"/>
              </a:rPr>
              <a:t>cond</a:t>
            </a:r>
            <a:r>
              <a:rPr lang="en-US" sz="1800" dirty="0">
                <a:latin typeface="Courier New" panose="02070309020205020404" pitchFamily="49"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 P1: </a:t>
            </a:r>
            <a:r>
              <a:rPr lang="en-US" sz="1800" b="1" dirty="0">
                <a:latin typeface="Cambria Math" panose="02040503050406030204" pitchFamily="18" charset="0"/>
                <a:ea typeface="Cambria Math" panose="02040503050406030204" pitchFamily="18" charset="0"/>
              </a:rPr>
              <a:t>Inv1</a:t>
            </a:r>
            <a:r>
              <a:rPr lang="en-US" sz="1800" dirty="0">
                <a:latin typeface="Cambria Math" panose="02040503050406030204" pitchFamily="18" charset="0"/>
                <a:ea typeface="Cambria Math" panose="02040503050406030204" pitchFamily="18" charset="0"/>
              </a:rPr>
              <a:t> and </a:t>
            </a:r>
            <a:r>
              <a:rPr lang="en-US" sz="1800" dirty="0" err="1">
                <a:latin typeface="Courier New" panose="02070309020205020404" pitchFamily="49" charset="0"/>
                <a:ea typeface="Cambria Math" panose="02040503050406030204" pitchFamily="18" charset="0"/>
                <a:cs typeface="Courier New" panose="02070309020205020404" pitchFamily="49" charset="0"/>
              </a:rPr>
              <a:t>cond</a:t>
            </a:r>
            <a:r>
              <a:rPr lang="en-US" sz="1800" dirty="0">
                <a:latin typeface="Cambria Math" panose="02040503050406030204" pitchFamily="18" charset="0"/>
                <a:ea typeface="Cambria Math" panose="02040503050406030204" pitchFamily="18" charset="0"/>
              </a:rPr>
              <a:t> }}</a:t>
            </a:r>
            <a:endParaRPr lang="en-US" sz="1800" dirty="0">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b="1" dirty="0">
                <a:latin typeface="Courier New" panose="02070309020205020404" pitchFamily="49" charset="0"/>
                <a:ea typeface="Cambria Math" panose="02040503050406030204" pitchFamily="18" charset="0"/>
                <a:cs typeface="Courier New" panose="02070309020205020404" pitchFamily="49" charset="0"/>
              </a:rPr>
              <a:t>S</a:t>
            </a:r>
          </a:p>
          <a:p>
            <a:pPr lvl="2"/>
            <a:r>
              <a:rPr lang="en-US" sz="1800" b="1"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 Q1: </a:t>
            </a:r>
            <a:r>
              <a:rPr lang="en-US" sz="1800" b="1" dirty="0">
                <a:latin typeface="Cambria Math" panose="02040503050406030204" pitchFamily="18" charset="0"/>
                <a:ea typeface="Cambria Math" panose="02040503050406030204" pitchFamily="18" charset="0"/>
              </a:rPr>
              <a:t>Inv1 </a:t>
            </a:r>
            <a:r>
              <a:rPr lang="en-US" sz="1800" dirty="0">
                <a:latin typeface="Cambria Math" panose="02040503050406030204" pitchFamily="18" charset="0"/>
                <a:ea typeface="Cambria Math" panose="02040503050406030204" pitchFamily="18" charset="0"/>
              </a:rPr>
              <a:t>}}</a:t>
            </a:r>
            <a:endParaRPr lang="en-US" sz="1800" b="1" dirty="0">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a:t>
            </a:r>
          </a:p>
          <a:p>
            <a:pPr lvl="2"/>
            <a:r>
              <a:rPr lang="en-US" sz="1800" b="1" dirty="0">
                <a:solidFill>
                  <a:srgbClr val="7030A0"/>
                </a:solidFill>
                <a:latin typeface="Cambria Math" panose="02040503050406030204" pitchFamily="18" charset="0"/>
                <a:ea typeface="Cambria Math" panose="02040503050406030204" pitchFamily="18" charset="0"/>
              </a:rPr>
              <a:t>{{ Q }}</a:t>
            </a:r>
          </a:p>
          <a:p>
            <a:pPr lvl="2"/>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62B03176-5176-01A4-B869-CDD1C2D526EA}"/>
              </a:ext>
            </a:extLst>
          </p:cNvPr>
          <p:cNvSpPr>
            <a:spLocks noGrp="1"/>
          </p:cNvSpPr>
          <p:nvPr>
            <p:ph type="sldNum" sz="quarter" idx="4"/>
          </p:nvPr>
        </p:nvSpPr>
        <p:spPr/>
        <p:txBody>
          <a:bodyPr/>
          <a:lstStyle/>
          <a:p>
            <a:fld id="{60F4F636-6A27-E649-AEDF-9DE4D4E58670}" type="slidenum">
              <a:rPr lang="en-US" smtClean="0"/>
              <a:pPr/>
              <a:t>123</a:t>
            </a:fld>
            <a:endParaRPr lang="en-US" dirty="0"/>
          </a:p>
        </p:txBody>
      </p:sp>
      <p:cxnSp>
        <p:nvCxnSpPr>
          <p:cNvPr id="5" name="Straight Connector 4">
            <a:extLst>
              <a:ext uri="{FF2B5EF4-FFF2-40B4-BE49-F238E27FC236}">
                <a16:creationId xmlns:a16="http://schemas.microsoft.com/office/drawing/2014/main" id="{C797B30A-4579-887F-E579-E5D0DA74EEF7}"/>
              </a:ext>
              <a:ext uri="{C183D7F6-B498-43B3-948B-1728B52AA6E4}">
                <adec:decorative xmlns:adec="http://schemas.microsoft.com/office/drawing/2017/decorative" val="1"/>
              </a:ext>
            </a:extLst>
          </p:cNvPr>
          <p:cNvCxnSpPr>
            <a:cxnSpLocks/>
          </p:cNvCxnSpPr>
          <p:nvPr/>
        </p:nvCxnSpPr>
        <p:spPr>
          <a:xfrm>
            <a:off x="1256317" y="5594386"/>
            <a:ext cx="0" cy="544958"/>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descr="Forwards reasoning within the if branch goes from {{ Inv and (j &lt; k) }} to {{ Inv and (j &lt; k) and (S[m] &lt; y) }}&#13;&#10;, adding the fact about S[m]&#13;&#10;">
            <a:extLst>
              <a:ext uri="{FF2B5EF4-FFF2-40B4-BE49-F238E27FC236}">
                <a16:creationId xmlns:a16="http://schemas.microsoft.com/office/drawing/2014/main" id="{76C7A75F-22E1-B462-6043-6E0FAC8A358F}"/>
              </a:ext>
            </a:extLst>
          </p:cNvPr>
          <p:cNvCxnSpPr>
            <a:cxnSpLocks/>
          </p:cNvCxnSpPr>
          <p:nvPr/>
        </p:nvCxnSpPr>
        <p:spPr>
          <a:xfrm>
            <a:off x="1252936" y="4935347"/>
            <a:ext cx="370389" cy="0"/>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descr="Forwards reasoning within the else branch goes from {{ Inv and (j &lt; k) }} to {{ Inv and (j &lt; k) and (S[m] ≥ y) }}&#13;&#10;, adding the fact about S[m]&#13;&#10;">
            <a:extLst>
              <a:ext uri="{FF2B5EF4-FFF2-40B4-BE49-F238E27FC236}">
                <a16:creationId xmlns:a16="http://schemas.microsoft.com/office/drawing/2014/main" id="{2FCD9958-3591-DE45-C521-D3F457BB71C3}"/>
              </a:ext>
            </a:extLst>
          </p:cNvPr>
          <p:cNvCxnSpPr/>
          <p:nvPr/>
        </p:nvCxnSpPr>
        <p:spPr>
          <a:xfrm>
            <a:off x="1252936" y="5594386"/>
            <a:ext cx="393539" cy="0"/>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71AE2F8-D029-A18E-9381-D66312A0387C}"/>
              </a:ext>
              <a:ext uri="{C183D7F6-B498-43B3-948B-1728B52AA6E4}">
                <adec:decorative xmlns:adec="http://schemas.microsoft.com/office/drawing/2017/decorative" val="1"/>
              </a:ext>
            </a:extLst>
          </p:cNvPr>
          <p:cNvCxnSpPr>
            <a:cxnSpLocks/>
          </p:cNvCxnSpPr>
          <p:nvPr/>
        </p:nvCxnSpPr>
        <p:spPr>
          <a:xfrm>
            <a:off x="1252936" y="4326208"/>
            <a:ext cx="0" cy="609139"/>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6619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85C42-8B98-3B9C-0FEF-F2512877E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24330-86B9-9B50-AB20-3546B7D304B2}"/>
              </a:ext>
            </a:extLst>
          </p:cNvPr>
          <p:cNvSpPr>
            <a:spLocks noGrp="1"/>
          </p:cNvSpPr>
          <p:nvPr>
            <p:ph type="title"/>
          </p:nvPr>
        </p:nvSpPr>
        <p:spPr/>
        <p:txBody>
          <a:bodyPr/>
          <a:lstStyle/>
          <a:p>
            <a:r>
              <a:rPr lang="en-US" dirty="0"/>
              <a:t>Reasoning with Multiple Loops</a:t>
            </a:r>
          </a:p>
        </p:txBody>
      </p:sp>
      <p:sp>
        <p:nvSpPr>
          <p:cNvPr id="3" name="Content Placeholder 2">
            <a:extLst>
              <a:ext uri="{FF2B5EF4-FFF2-40B4-BE49-F238E27FC236}">
                <a16:creationId xmlns:a16="http://schemas.microsoft.com/office/drawing/2014/main" id="{7250C5F4-0307-6ECD-D8AE-FEAB1FDBB6EC}"/>
              </a:ext>
            </a:extLst>
          </p:cNvPr>
          <p:cNvSpPr>
            <a:spLocks noGrp="1"/>
          </p:cNvSpPr>
          <p:nvPr>
            <p:ph idx="1"/>
          </p:nvPr>
        </p:nvSpPr>
        <p:spPr/>
        <p:txBody>
          <a:bodyPr/>
          <a:lstStyle/>
          <a:p>
            <a:r>
              <a:rPr lang="en-US" sz="2800" dirty="0"/>
              <a:t>Applies with multiple loops also</a:t>
            </a:r>
          </a:p>
          <a:p>
            <a:pPr lvl="1"/>
            <a:r>
              <a:rPr lang="en-US" sz="2400" dirty="0"/>
              <a:t>Can treat them as distinct units, except in the middle</a:t>
            </a:r>
          </a:p>
          <a:p>
            <a:pPr lvl="2"/>
            <a:endParaRPr lang="en-US" sz="1200" b="1" dirty="0">
              <a:solidFill>
                <a:srgbClr val="31946A"/>
              </a:solidFill>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Inv1</a:t>
            </a:r>
            <a:r>
              <a:rPr lang="en-US" sz="1800" dirty="0">
                <a:latin typeface="Cambria Math" panose="02040503050406030204" pitchFamily="18" charset="0"/>
                <a:ea typeface="Cambria Math" panose="02040503050406030204" pitchFamily="18"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while</a:t>
            </a:r>
            <a:r>
              <a:rPr lang="en-US" sz="1800" dirty="0">
                <a:latin typeface="Courier New" panose="02070309020205020404" pitchFamily="49" charset="0"/>
                <a:ea typeface="Cambria Math" panose="02040503050406030204" pitchFamily="18" charset="0"/>
                <a:cs typeface="Courier New" panose="02070309020205020404" pitchFamily="49" charset="0"/>
              </a:rPr>
              <a:t> (cond1) {</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b="1" dirty="0">
                <a:latin typeface="Courier New" panose="02070309020205020404" pitchFamily="49" charset="0"/>
                <a:ea typeface="Cambria Math" panose="02040503050406030204" pitchFamily="18" charset="0"/>
                <a:cs typeface="Courier New" panose="02070309020205020404" pitchFamily="49" charset="0"/>
              </a:rPr>
              <a:t>S</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a:t>
            </a:r>
            <a:br>
              <a:rPr lang="en-US" sz="1800" dirty="0">
                <a:latin typeface="Courier New" panose="02070309020205020404" pitchFamily="49" charset="0"/>
                <a:ea typeface="Cambria Math" panose="02040503050406030204" pitchFamily="18" charset="0"/>
                <a:cs typeface="Courier New" panose="02070309020205020404" pitchFamily="49" charset="0"/>
              </a:rPr>
            </a:br>
            <a:r>
              <a:rPr lang="en-US" sz="1800"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Inv1</a:t>
            </a:r>
            <a:r>
              <a:rPr lang="en-US" sz="1800" dirty="0">
                <a:latin typeface="Cambria Math" panose="02040503050406030204" pitchFamily="18" charset="0"/>
                <a:ea typeface="Cambria Math" panose="02040503050406030204" pitchFamily="18" charset="0"/>
              </a:rPr>
              <a:t> and </a:t>
            </a:r>
            <a:r>
              <a:rPr lang="en-US" sz="1800" dirty="0">
                <a:latin typeface="Courier New" panose="02070309020205020404" pitchFamily="49" charset="0"/>
                <a:ea typeface="Cambria Math" panose="02040503050406030204" pitchFamily="18" charset="0"/>
                <a:cs typeface="Courier New" panose="02070309020205020404" pitchFamily="49" charset="0"/>
              </a:rPr>
              <a:t>!cond1</a:t>
            </a:r>
            <a:r>
              <a:rPr lang="en-US" sz="1800" dirty="0">
                <a:latin typeface="Cambria Math" panose="02040503050406030204" pitchFamily="18" charset="0"/>
                <a:ea typeface="Cambria Math" panose="02040503050406030204" pitchFamily="18" charset="0"/>
              </a:rPr>
              <a:t> }}</a:t>
            </a:r>
            <a:endParaRPr lang="en-US" sz="1800" dirty="0">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Inv2</a:t>
            </a:r>
            <a:r>
              <a:rPr lang="en-US" sz="1800" dirty="0">
                <a:latin typeface="Cambria Math" panose="02040503050406030204" pitchFamily="18" charset="0"/>
                <a:ea typeface="Cambria Math" panose="02040503050406030204" pitchFamily="18"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while</a:t>
            </a:r>
            <a:r>
              <a:rPr lang="en-US" sz="1800" dirty="0">
                <a:latin typeface="Courier New" panose="02070309020205020404" pitchFamily="49" charset="0"/>
                <a:ea typeface="Cambria Math" panose="02040503050406030204" pitchFamily="18" charset="0"/>
                <a:cs typeface="Courier New" panose="02070309020205020404" pitchFamily="49" charset="0"/>
              </a:rPr>
              <a:t> (cond2) {</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Inv2</a:t>
            </a:r>
            <a:r>
              <a:rPr lang="en-US" sz="1800" dirty="0">
                <a:latin typeface="Cambria Math" panose="02040503050406030204" pitchFamily="18" charset="0"/>
                <a:ea typeface="Cambria Math" panose="02040503050406030204" pitchFamily="18" charset="0"/>
              </a:rPr>
              <a:t> and </a:t>
            </a:r>
            <a:r>
              <a:rPr lang="en-US" sz="1800" dirty="0">
                <a:latin typeface="Courier New" panose="02070309020205020404" pitchFamily="49" charset="0"/>
                <a:ea typeface="Cambria Math" panose="02040503050406030204" pitchFamily="18" charset="0"/>
                <a:cs typeface="Courier New" panose="02070309020205020404" pitchFamily="49" charset="0"/>
              </a:rPr>
              <a:t>cond2</a:t>
            </a:r>
            <a:r>
              <a:rPr lang="en-US" sz="1800" dirty="0">
                <a:latin typeface="Cambria Math" panose="02040503050406030204" pitchFamily="18" charset="0"/>
                <a:ea typeface="Cambria Math" panose="02040503050406030204" pitchFamily="18" charset="0"/>
              </a:rPr>
              <a:t> }}</a:t>
            </a:r>
            <a:endParaRPr lang="en-US" sz="1800" dirty="0">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b="1" dirty="0">
                <a:latin typeface="Courier New" panose="02070309020205020404" pitchFamily="49" charset="0"/>
                <a:ea typeface="Cambria Math" panose="02040503050406030204" pitchFamily="18" charset="0"/>
                <a:cs typeface="Courier New" panose="02070309020205020404" pitchFamily="49" charset="0"/>
              </a:rPr>
              <a:t>S</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46122ECB-A509-DD4A-9F42-00AC69C0D906}"/>
              </a:ext>
            </a:extLst>
          </p:cNvPr>
          <p:cNvSpPr>
            <a:spLocks noGrp="1"/>
          </p:cNvSpPr>
          <p:nvPr>
            <p:ph type="sldNum" sz="quarter" idx="4"/>
          </p:nvPr>
        </p:nvSpPr>
        <p:spPr/>
        <p:txBody>
          <a:bodyPr/>
          <a:lstStyle/>
          <a:p>
            <a:fld id="{60F4F636-6A27-E649-AEDF-9DE4D4E58670}" type="slidenum">
              <a:rPr lang="en-US" smtClean="0"/>
              <a:pPr/>
              <a:t>124</a:t>
            </a:fld>
            <a:endParaRPr lang="en-US" dirty="0"/>
          </a:p>
        </p:txBody>
      </p:sp>
      <p:grpSp>
        <p:nvGrpSpPr>
          <p:cNvPr id="5" name="Group 4" descr="Now we must check that     {{ (S[i] ≠ y  for any 0 ≤ i ≤ j – 1) and j ≠ len(S) and S[j] ≠ y }} implies&#13;&#10;    {{ S[i] ≠ y  for any 0 ≤ i ≤ j }}&#13;&#10;">
            <a:extLst>
              <a:ext uri="{FF2B5EF4-FFF2-40B4-BE49-F238E27FC236}">
                <a16:creationId xmlns:a16="http://schemas.microsoft.com/office/drawing/2014/main" id="{6C1A8C75-0EDB-E7D6-D72F-902615D708D4}"/>
              </a:ext>
            </a:extLst>
          </p:cNvPr>
          <p:cNvGrpSpPr/>
          <p:nvPr/>
        </p:nvGrpSpPr>
        <p:grpSpPr>
          <a:xfrm>
            <a:off x="3744906" y="3726758"/>
            <a:ext cx="2371908" cy="613458"/>
            <a:chOff x="7940233" y="3993795"/>
            <a:chExt cx="2371908" cy="613458"/>
          </a:xfrm>
        </p:grpSpPr>
        <p:sp>
          <p:nvSpPr>
            <p:cNvPr id="6" name="Right Bracket 5">
              <a:extLst>
                <a:ext uri="{FF2B5EF4-FFF2-40B4-BE49-F238E27FC236}">
                  <a16:creationId xmlns:a16="http://schemas.microsoft.com/office/drawing/2014/main" id="{83F6F012-4ECA-2367-2F33-9881FA06DC1B}"/>
                </a:ext>
              </a:extLst>
            </p:cNvPr>
            <p:cNvSpPr/>
            <p:nvPr/>
          </p:nvSpPr>
          <p:spPr>
            <a:xfrm>
              <a:off x="7940233" y="3993795"/>
              <a:ext cx="61577" cy="613458"/>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88608EA-EA43-4E6A-8CCD-79B183350AD7}"/>
                </a:ext>
              </a:extLst>
            </p:cNvPr>
            <p:cNvSpPr txBox="1"/>
            <p:nvPr/>
          </p:nvSpPr>
          <p:spPr>
            <a:xfrm>
              <a:off x="8066462" y="4115858"/>
              <a:ext cx="2245679"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Must show this holds</a:t>
              </a:r>
              <a:endParaRPr lang="en-US" dirty="0">
                <a:solidFill>
                  <a:schemeClr val="accent3">
                    <a:lumMod val="50000"/>
                  </a:schemeClr>
                </a:solidFill>
                <a:latin typeface="Franklin Gothic Medium"/>
                <a:cs typeface="Franklin Gothic Medium"/>
              </a:endParaRPr>
            </a:p>
          </p:txBody>
        </p:sp>
      </p:grpSp>
      <p:cxnSp>
        <p:nvCxnSpPr>
          <p:cNvPr id="8" name="Straight Arrow Connector 7" descr="Forwards reasoning within the if branch goes from {{ Inv and (j &lt; k) }} to {{ Inv and (j &lt; k) and (S[m] &lt; y) }}&#13;&#10;, adding the fact about S[m]&#13;&#10;">
            <a:extLst>
              <a:ext uri="{FF2B5EF4-FFF2-40B4-BE49-F238E27FC236}">
                <a16:creationId xmlns:a16="http://schemas.microsoft.com/office/drawing/2014/main" id="{CA198C6D-B443-B580-2A59-05756DF688B1}"/>
              </a:ext>
            </a:extLst>
          </p:cNvPr>
          <p:cNvCxnSpPr>
            <a:cxnSpLocks/>
          </p:cNvCxnSpPr>
          <p:nvPr/>
        </p:nvCxnSpPr>
        <p:spPr>
          <a:xfrm>
            <a:off x="1252936" y="4813967"/>
            <a:ext cx="370389" cy="0"/>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25C7FB5-E21D-40CE-37D4-D05204D8ED2D}"/>
              </a:ext>
              <a:ext uri="{C183D7F6-B498-43B3-948B-1728B52AA6E4}">
                <adec:decorative xmlns:adec="http://schemas.microsoft.com/office/drawing/2017/decorative" val="1"/>
              </a:ext>
            </a:extLst>
          </p:cNvPr>
          <p:cNvCxnSpPr>
            <a:cxnSpLocks/>
          </p:cNvCxnSpPr>
          <p:nvPr/>
        </p:nvCxnSpPr>
        <p:spPr>
          <a:xfrm>
            <a:off x="1252936" y="4204828"/>
            <a:ext cx="0" cy="609139"/>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64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F87B-36A7-26B8-5AFB-43B92AE107EC}"/>
              </a:ext>
            </a:extLst>
          </p:cNvPr>
          <p:cNvSpPr>
            <a:spLocks noGrp="1"/>
          </p:cNvSpPr>
          <p:nvPr>
            <p:ph type="title"/>
          </p:nvPr>
        </p:nvSpPr>
        <p:spPr/>
        <p:txBody>
          <a:bodyPr/>
          <a:lstStyle/>
          <a:p>
            <a:r>
              <a:rPr lang="en-US" dirty="0"/>
              <a:t>Reasoning with Nested Loops</a:t>
            </a:r>
          </a:p>
        </p:txBody>
      </p:sp>
      <p:sp>
        <p:nvSpPr>
          <p:cNvPr id="3" name="Content Placeholder 2">
            <a:extLst>
              <a:ext uri="{FF2B5EF4-FFF2-40B4-BE49-F238E27FC236}">
                <a16:creationId xmlns:a16="http://schemas.microsoft.com/office/drawing/2014/main" id="{0C071658-A08A-5ACB-47A2-3D670F3D0CAA}"/>
              </a:ext>
            </a:extLst>
          </p:cNvPr>
          <p:cNvSpPr>
            <a:spLocks noGrp="1"/>
          </p:cNvSpPr>
          <p:nvPr>
            <p:ph idx="1"/>
          </p:nvPr>
        </p:nvSpPr>
        <p:spPr/>
        <p:txBody>
          <a:bodyPr/>
          <a:lstStyle/>
          <a:p>
            <a:r>
              <a:rPr lang="en-US" sz="2800" dirty="0"/>
              <a:t>and nested loops</a:t>
            </a:r>
          </a:p>
          <a:p>
            <a:pPr lvl="1"/>
            <a:r>
              <a:rPr lang="en-US" sz="2400" dirty="0"/>
              <a:t>still need to prove Inv1 holds at the end of outer loop</a:t>
            </a:r>
          </a:p>
          <a:p>
            <a:pPr lvl="2"/>
            <a:r>
              <a:rPr lang="en-US" sz="2000" dirty="0"/>
              <a:t> </a:t>
            </a:r>
            <a:endParaRPr lang="en-US" sz="1600" dirty="0"/>
          </a:p>
          <a:p>
            <a:pPr lvl="2"/>
            <a:r>
              <a:rPr lang="en-US" sz="1800"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Inv1</a:t>
            </a:r>
            <a:r>
              <a:rPr lang="en-US" sz="1800" dirty="0">
                <a:latin typeface="Cambria Math" panose="02040503050406030204" pitchFamily="18" charset="0"/>
                <a:ea typeface="Cambria Math" panose="02040503050406030204" pitchFamily="18" charset="0"/>
              </a:rPr>
              <a:t>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while</a:t>
            </a:r>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err="1">
                <a:latin typeface="Courier New" panose="02070309020205020404" pitchFamily="49" charset="0"/>
                <a:ea typeface="Cambria Math" panose="02040503050406030204" pitchFamily="18" charset="0"/>
                <a:cs typeface="Courier New" panose="02070309020205020404" pitchFamily="49" charset="0"/>
              </a:rPr>
              <a:t>cond</a:t>
            </a:r>
            <a:r>
              <a:rPr lang="en-US" sz="1800" dirty="0">
                <a:latin typeface="Courier New" panose="02070309020205020404" pitchFamily="49"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Inv1</a:t>
            </a:r>
            <a:r>
              <a:rPr lang="en-US" sz="1800" dirty="0">
                <a:latin typeface="Cambria Math" panose="02040503050406030204" pitchFamily="18" charset="0"/>
                <a:ea typeface="Cambria Math" panose="02040503050406030204" pitchFamily="18" charset="0"/>
              </a:rPr>
              <a:t> and </a:t>
            </a:r>
            <a:r>
              <a:rPr lang="en-US" sz="1800" dirty="0">
                <a:latin typeface="Courier New" panose="02070309020205020404" pitchFamily="49" charset="0"/>
                <a:ea typeface="Cambria Math" panose="02040503050406030204" pitchFamily="18" charset="0"/>
                <a:cs typeface="Courier New" panose="02070309020205020404" pitchFamily="49" charset="0"/>
              </a:rPr>
              <a:t>cond1</a:t>
            </a:r>
            <a:r>
              <a:rPr lang="en-US" sz="1800" dirty="0">
                <a:latin typeface="Cambria Math" panose="02040503050406030204" pitchFamily="18" charset="0"/>
                <a:ea typeface="Cambria Math" panose="02040503050406030204" pitchFamily="18" charset="0"/>
              </a:rPr>
              <a:t> }}</a:t>
            </a:r>
            <a:endParaRPr lang="en-US" sz="1800" dirty="0">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Inv2</a:t>
            </a:r>
            <a:r>
              <a:rPr lang="en-US" sz="1800" dirty="0">
                <a:latin typeface="Cambria Math" panose="02040503050406030204" pitchFamily="18" charset="0"/>
                <a:ea typeface="Cambria Math" panose="02040503050406030204" pitchFamily="18" charset="0"/>
              </a:rPr>
              <a:t> }}</a:t>
            </a:r>
          </a:p>
          <a:p>
            <a:pPr lvl="2"/>
            <a:r>
              <a:rPr lang="en-US" sz="1800" b="1" dirty="0">
                <a:solidFill>
                  <a:srgbClr val="0070C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while</a:t>
            </a:r>
            <a:r>
              <a:rPr lang="en-US" sz="1800" dirty="0">
                <a:latin typeface="Courier New" panose="02070309020205020404" pitchFamily="49" charset="0"/>
                <a:ea typeface="Cambria Math" panose="02040503050406030204" pitchFamily="18" charset="0"/>
                <a:cs typeface="Courier New" panose="02070309020205020404" pitchFamily="49" charset="0"/>
              </a:rPr>
              <a:t> (cond2) {</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Inv2</a:t>
            </a:r>
            <a:r>
              <a:rPr lang="en-US" sz="1800" dirty="0">
                <a:latin typeface="Cambria Math" panose="02040503050406030204" pitchFamily="18" charset="0"/>
                <a:ea typeface="Cambria Math" panose="02040503050406030204" pitchFamily="18" charset="0"/>
              </a:rPr>
              <a:t> and </a:t>
            </a:r>
            <a:r>
              <a:rPr lang="en-US" sz="1800" dirty="0">
                <a:latin typeface="Courier New" panose="02070309020205020404" pitchFamily="49" charset="0"/>
                <a:ea typeface="Cambria Math" panose="02040503050406030204" pitchFamily="18" charset="0"/>
                <a:cs typeface="Courier New" panose="02070309020205020404" pitchFamily="49" charset="0"/>
              </a:rPr>
              <a:t>cond2</a:t>
            </a:r>
            <a:r>
              <a:rPr lang="en-US" sz="1800" dirty="0">
                <a:latin typeface="Cambria Math" panose="02040503050406030204" pitchFamily="18" charset="0"/>
                <a:ea typeface="Cambria Math" panose="02040503050406030204" pitchFamily="18" charset="0"/>
              </a:rPr>
              <a:t> }}</a:t>
            </a:r>
            <a:endParaRPr lang="en-US" sz="1800" dirty="0">
              <a:latin typeface="Courier New" panose="02070309020205020404" pitchFamily="49" charset="0"/>
              <a:ea typeface="Cambria Math" panose="02040503050406030204" pitchFamily="18" charset="0"/>
              <a:cs typeface="Courier New" panose="02070309020205020404" pitchFamily="49" charset="0"/>
            </a:endParaRPr>
          </a:p>
          <a:p>
            <a:pPr lvl="2"/>
            <a:r>
              <a:rPr lang="en-US" sz="1800" b="1" dirty="0">
                <a:latin typeface="Courier New" panose="02070309020205020404" pitchFamily="49" charset="0"/>
                <a:ea typeface="Cambria Math" panose="02040503050406030204" pitchFamily="18" charset="0"/>
                <a:cs typeface="Courier New" panose="02070309020205020404" pitchFamily="49" charset="0"/>
              </a:rPr>
              <a:t>    S</a:t>
            </a:r>
          </a:p>
          <a:p>
            <a:pPr lvl="2"/>
            <a:r>
              <a:rPr lang="en-US" sz="1800" b="1"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a:t>
            </a:r>
          </a:p>
          <a:p>
            <a:pPr lvl="2"/>
            <a:r>
              <a:rPr lang="en-US" sz="1800" b="1"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Inv2 </a:t>
            </a:r>
            <a:r>
              <a:rPr lang="en-US" sz="1800" dirty="0">
                <a:latin typeface="Cambria Math" panose="02040503050406030204" pitchFamily="18" charset="0"/>
                <a:ea typeface="Cambria Math" panose="02040503050406030204" pitchFamily="18" charset="0"/>
              </a:rPr>
              <a:t>and</a:t>
            </a:r>
            <a:r>
              <a:rPr lang="en-US" sz="1800" b="1" dirty="0">
                <a:latin typeface="Cambria Math" panose="02040503050406030204" pitchFamily="18" charset="0"/>
                <a:ea typeface="Cambria Math" panose="02040503050406030204" pitchFamily="18" charset="0"/>
              </a:rPr>
              <a:t> </a:t>
            </a:r>
            <a:r>
              <a:rPr lang="en-US" sz="1800" dirty="0">
                <a:latin typeface="Courier New" panose="02070309020205020404" pitchFamily="49" charset="0"/>
                <a:ea typeface="Cambria Math" panose="02040503050406030204" pitchFamily="18" charset="0"/>
                <a:cs typeface="Courier New" panose="02070309020205020404" pitchFamily="49" charset="0"/>
              </a:rPr>
              <a:t>!cond2</a:t>
            </a:r>
            <a:r>
              <a:rPr lang="en-US" sz="1800" dirty="0">
                <a:latin typeface="Cambria Math" panose="02040503050406030204" pitchFamily="18" charset="0"/>
                <a:ea typeface="Cambria Math" panose="02040503050406030204" pitchFamily="18" charset="0"/>
              </a:rPr>
              <a:t> }} </a:t>
            </a:r>
          </a:p>
          <a:p>
            <a:pPr lvl="2"/>
            <a:r>
              <a:rPr lang="en-US" sz="1800" b="1"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 Q1: </a:t>
            </a:r>
            <a:r>
              <a:rPr lang="en-US" sz="1800" b="1" dirty="0">
                <a:latin typeface="Cambria Math" panose="02040503050406030204" pitchFamily="18" charset="0"/>
                <a:ea typeface="Cambria Math" panose="02040503050406030204" pitchFamily="18" charset="0"/>
              </a:rPr>
              <a:t>Inv1 </a:t>
            </a:r>
            <a:r>
              <a:rPr lang="en-US" sz="1800" dirty="0">
                <a:latin typeface="Cambria Math" panose="02040503050406030204" pitchFamily="18" charset="0"/>
                <a:ea typeface="Cambria Math" panose="02040503050406030204" pitchFamily="18" charset="0"/>
              </a:rPr>
              <a:t>}}</a:t>
            </a:r>
            <a:endParaRPr lang="en-US" sz="1800" b="1" dirty="0">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9E93B23C-03D6-142B-5437-3EE8BC6D7A74}"/>
              </a:ext>
            </a:extLst>
          </p:cNvPr>
          <p:cNvSpPr>
            <a:spLocks noGrp="1"/>
          </p:cNvSpPr>
          <p:nvPr>
            <p:ph type="sldNum" sz="quarter" idx="4"/>
          </p:nvPr>
        </p:nvSpPr>
        <p:spPr/>
        <p:txBody>
          <a:bodyPr/>
          <a:lstStyle/>
          <a:p>
            <a:fld id="{60F4F636-6A27-E649-AEDF-9DE4D4E58670}" type="slidenum">
              <a:rPr lang="en-US" smtClean="0"/>
              <a:pPr/>
              <a:t>125</a:t>
            </a:fld>
            <a:endParaRPr lang="en-US" dirty="0"/>
          </a:p>
        </p:txBody>
      </p:sp>
      <p:cxnSp>
        <p:nvCxnSpPr>
          <p:cNvPr id="5" name="Straight Arrow Connector 4" descr="Forwards reasoning within the if branch goes from {{ Inv and (j &lt; k) }} to {{ Inv and (j &lt; k) and (S[m] &lt; y) }}&#13;&#10;, adding the fact about S[m]&#13;&#10;">
            <a:extLst>
              <a:ext uri="{FF2B5EF4-FFF2-40B4-BE49-F238E27FC236}">
                <a16:creationId xmlns:a16="http://schemas.microsoft.com/office/drawing/2014/main" id="{A51ED1B9-C01B-DBA3-B381-1042834D2ACD}"/>
              </a:ext>
            </a:extLst>
          </p:cNvPr>
          <p:cNvCxnSpPr>
            <a:cxnSpLocks/>
          </p:cNvCxnSpPr>
          <p:nvPr/>
        </p:nvCxnSpPr>
        <p:spPr>
          <a:xfrm>
            <a:off x="1536158" y="4368972"/>
            <a:ext cx="370389" cy="0"/>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1E9CEC3-C5AA-099E-A064-71FD9AA94A4B}"/>
              </a:ext>
              <a:ext uri="{C183D7F6-B498-43B3-948B-1728B52AA6E4}">
                <adec:decorative xmlns:adec="http://schemas.microsoft.com/office/drawing/2017/decorative" val="1"/>
              </a:ext>
            </a:extLst>
          </p:cNvPr>
          <p:cNvCxnSpPr>
            <a:cxnSpLocks/>
          </p:cNvCxnSpPr>
          <p:nvPr/>
        </p:nvCxnSpPr>
        <p:spPr>
          <a:xfrm>
            <a:off x="1536158" y="3759833"/>
            <a:ext cx="0" cy="609139"/>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9" name="Group 8" descr="Now we must check that     {{ (S[i] ≠ y  for any 0 ≤ i ≤ j – 1) and j ≠ len(S) and S[j] ≠ y }} implies&#13;&#10;    {{ S[i] ≠ y  for any 0 ≤ i ≤ j }}&#13;&#10;">
            <a:extLst>
              <a:ext uri="{FF2B5EF4-FFF2-40B4-BE49-F238E27FC236}">
                <a16:creationId xmlns:a16="http://schemas.microsoft.com/office/drawing/2014/main" id="{04B38A9A-BCD7-B2E0-355A-E865C00DC8B4}"/>
              </a:ext>
            </a:extLst>
          </p:cNvPr>
          <p:cNvGrpSpPr/>
          <p:nvPr/>
        </p:nvGrpSpPr>
        <p:grpSpPr>
          <a:xfrm>
            <a:off x="3949801" y="3257420"/>
            <a:ext cx="2371908" cy="613458"/>
            <a:chOff x="7940233" y="3993795"/>
            <a:chExt cx="2371908" cy="613458"/>
          </a:xfrm>
        </p:grpSpPr>
        <p:sp>
          <p:nvSpPr>
            <p:cNvPr id="10" name="Right Bracket 9">
              <a:extLst>
                <a:ext uri="{FF2B5EF4-FFF2-40B4-BE49-F238E27FC236}">
                  <a16:creationId xmlns:a16="http://schemas.microsoft.com/office/drawing/2014/main" id="{49159DEE-94E6-3374-2A6E-9C89E48C34C4}"/>
                </a:ext>
              </a:extLst>
            </p:cNvPr>
            <p:cNvSpPr/>
            <p:nvPr/>
          </p:nvSpPr>
          <p:spPr>
            <a:xfrm>
              <a:off x="7940233" y="3993795"/>
              <a:ext cx="61577" cy="613458"/>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CE64E8F-1AE8-CA3F-0807-A4440781F2C0}"/>
                </a:ext>
              </a:extLst>
            </p:cNvPr>
            <p:cNvSpPr txBox="1"/>
            <p:nvPr/>
          </p:nvSpPr>
          <p:spPr>
            <a:xfrm>
              <a:off x="8066462" y="4115858"/>
              <a:ext cx="2245679"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Must show this holds</a:t>
              </a:r>
              <a:endParaRPr lang="en-US" dirty="0">
                <a:solidFill>
                  <a:schemeClr val="accent3">
                    <a:lumMod val="50000"/>
                  </a:schemeClr>
                </a:solidFill>
                <a:latin typeface="Franklin Gothic Medium"/>
                <a:cs typeface="Franklin Gothic Medium"/>
              </a:endParaRPr>
            </a:p>
          </p:txBody>
        </p:sp>
      </p:grpSp>
      <p:cxnSp>
        <p:nvCxnSpPr>
          <p:cNvPr id="12" name="Straight Connector 11">
            <a:extLst>
              <a:ext uri="{FF2B5EF4-FFF2-40B4-BE49-F238E27FC236}">
                <a16:creationId xmlns:a16="http://schemas.microsoft.com/office/drawing/2014/main" id="{254ECCB8-92F5-B71F-157D-69DB2F772903}"/>
              </a:ext>
              <a:ext uri="{C183D7F6-B498-43B3-948B-1728B52AA6E4}">
                <adec:decorative xmlns:adec="http://schemas.microsoft.com/office/drawing/2017/decorative" val="1"/>
              </a:ext>
            </a:extLst>
          </p:cNvPr>
          <p:cNvCxnSpPr>
            <a:cxnSpLocks/>
          </p:cNvCxnSpPr>
          <p:nvPr/>
        </p:nvCxnSpPr>
        <p:spPr>
          <a:xfrm>
            <a:off x="1256317" y="5683398"/>
            <a:ext cx="0" cy="544958"/>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descr="Forwards reasoning within the else branch goes from {{ Inv and (j &lt; k) }} to {{ Inv and (j &lt; k) and (S[m] ≥ y) }}&#13;&#10;, adding the fact about S[m]&#13;&#10;">
            <a:extLst>
              <a:ext uri="{FF2B5EF4-FFF2-40B4-BE49-F238E27FC236}">
                <a16:creationId xmlns:a16="http://schemas.microsoft.com/office/drawing/2014/main" id="{D453402B-928A-4BD5-4A61-8DD8C381DA6B}"/>
              </a:ext>
            </a:extLst>
          </p:cNvPr>
          <p:cNvCxnSpPr/>
          <p:nvPr/>
        </p:nvCxnSpPr>
        <p:spPr>
          <a:xfrm>
            <a:off x="1252936" y="5683398"/>
            <a:ext cx="393539" cy="0"/>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4" name="Group 13" descr="Now we must check that     {{ (S[i] ≠ y  for any 0 ≤ i ≤ j – 1) and j ≠ len(S) and S[j] ≠ y }} implies&#13;&#10;    {{ S[i] ≠ y  for any 0 ≤ i ≤ j }}&#13;&#10;">
            <a:extLst>
              <a:ext uri="{FF2B5EF4-FFF2-40B4-BE49-F238E27FC236}">
                <a16:creationId xmlns:a16="http://schemas.microsoft.com/office/drawing/2014/main" id="{D1488620-FA9F-C7DF-3723-0D1934C30F9A}"/>
              </a:ext>
            </a:extLst>
          </p:cNvPr>
          <p:cNvGrpSpPr/>
          <p:nvPr/>
        </p:nvGrpSpPr>
        <p:grpSpPr>
          <a:xfrm>
            <a:off x="4077787" y="5250826"/>
            <a:ext cx="2371908" cy="613458"/>
            <a:chOff x="7940233" y="3993795"/>
            <a:chExt cx="2371908" cy="613458"/>
          </a:xfrm>
        </p:grpSpPr>
        <p:sp>
          <p:nvSpPr>
            <p:cNvPr id="15" name="Right Bracket 14">
              <a:extLst>
                <a:ext uri="{FF2B5EF4-FFF2-40B4-BE49-F238E27FC236}">
                  <a16:creationId xmlns:a16="http://schemas.microsoft.com/office/drawing/2014/main" id="{D322F6E7-E603-3C7F-5606-365C36DF36A1}"/>
                </a:ext>
              </a:extLst>
            </p:cNvPr>
            <p:cNvSpPr/>
            <p:nvPr/>
          </p:nvSpPr>
          <p:spPr>
            <a:xfrm>
              <a:off x="7940233" y="3993795"/>
              <a:ext cx="61577" cy="613458"/>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3E633673-FC94-3B39-31D1-0AC3414C497E}"/>
                </a:ext>
              </a:extLst>
            </p:cNvPr>
            <p:cNvSpPr txBox="1"/>
            <p:nvPr/>
          </p:nvSpPr>
          <p:spPr>
            <a:xfrm>
              <a:off x="8066462" y="4115858"/>
              <a:ext cx="2245679"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Must show this holds</a:t>
              </a:r>
              <a:endParaRPr lang="en-US" dirty="0">
                <a:solidFill>
                  <a:schemeClr val="accent3">
                    <a:lumMod val="50000"/>
                  </a:schemeClr>
                </a:solidFill>
                <a:latin typeface="Franklin Gothic Medium"/>
                <a:cs typeface="Franklin Gothic Medium"/>
              </a:endParaRPr>
            </a:p>
          </p:txBody>
        </p:sp>
      </p:grpSp>
    </p:spTree>
    <p:extLst>
      <p:ext uri="{BB962C8B-B14F-4D97-AF65-F5344CB8AC3E}">
        <p14:creationId xmlns:p14="http://schemas.microsoft.com/office/powerpoint/2010/main" val="159770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F3366-A4E4-0440-86FC-1821456E0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95807-36C3-EB40-15DA-B0ED6901507D}"/>
              </a:ext>
            </a:extLst>
          </p:cNvPr>
          <p:cNvSpPr>
            <a:spLocks noGrp="1"/>
          </p:cNvSpPr>
          <p:nvPr>
            <p:ph type="title"/>
          </p:nvPr>
        </p:nvSpPr>
        <p:spPr/>
        <p:txBody>
          <a:bodyPr/>
          <a:lstStyle/>
          <a:p>
            <a:r>
              <a:rPr lang="en-US" dirty="0" err="1"/>
              <a:t>Sublist</a:t>
            </a:r>
            <a:r>
              <a:rPr lang="en-US" dirty="0"/>
              <a:t> </a:t>
            </a:r>
            <a:r>
              <a:rPr lang="en-US" dirty="0" err="1"/>
              <a:t>Shorthands</a:t>
            </a:r>
            <a:r>
              <a:rPr lang="en-US" dirty="0"/>
              <a:t> and Facts</a:t>
            </a:r>
          </a:p>
        </p:txBody>
      </p:sp>
      <p:sp>
        <p:nvSpPr>
          <p:cNvPr id="3" name="Content Placeholder 2">
            <a:extLst>
              <a:ext uri="{FF2B5EF4-FFF2-40B4-BE49-F238E27FC236}">
                <a16:creationId xmlns:a16="http://schemas.microsoft.com/office/drawing/2014/main" id="{5C47B15E-538D-F180-A2C1-45DB24693E7A}"/>
              </a:ext>
            </a:extLst>
          </p:cNvPr>
          <p:cNvSpPr>
            <a:spLocks noGrp="1"/>
          </p:cNvSpPr>
          <p:nvPr>
            <p:ph idx="1"/>
          </p:nvPr>
        </p:nvSpPr>
        <p:spPr>
          <a:xfrm>
            <a:off x="457200" y="1244160"/>
            <a:ext cx="8490030" cy="5140800"/>
          </a:xfrm>
        </p:spPr>
        <p:txBody>
          <a:bodyPr/>
          <a:lstStyle/>
          <a:p>
            <a:pPr lvl="2"/>
            <a:r>
              <a:rPr lang="en-US" sz="1800" dirty="0">
                <a:latin typeface="Cambria Math" panose="02040503050406030204" pitchFamily="18" charset="0"/>
                <a:ea typeface="Cambria Math" panose="02040503050406030204" pitchFamily="18" charset="0"/>
              </a:rPr>
              <a:t>	sublist : (List&lt;</a:t>
            </a:r>
            <a:r>
              <a:rPr lang="en-US" sz="1800" dirty="0" err="1">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&gt;, </a:t>
            </a:r>
            <a:r>
              <a:rPr lang="en-US" sz="1800" dirty="0" err="1">
                <a:latin typeface="Cambria Math" panose="02040503050406030204" pitchFamily="18" charset="0"/>
                <a:ea typeface="Cambria Math" panose="02040503050406030204" pitchFamily="18" charset="0"/>
              </a:rPr>
              <a:t>ℕ</a:t>
            </a:r>
            <a:r>
              <a:rPr lang="en-US" sz="1800" dirty="0">
                <a:latin typeface="Cambria Math" panose="02040503050406030204" pitchFamily="18" charset="0"/>
                <a:ea typeface="Cambria Math" panose="02040503050406030204" pitchFamily="18" charset="0"/>
              </a:rPr>
              <a:t>, ℤ)  → List&lt;</a:t>
            </a:r>
            <a:r>
              <a:rPr lang="en-US" sz="1800" dirty="0" err="1">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&gt;</a:t>
            </a:r>
          </a:p>
          <a:p>
            <a:pPr lvl="2"/>
            <a:endParaRPr lang="en-US" sz="800" dirty="0"/>
          </a:p>
          <a:p>
            <a:pPr lvl="2"/>
            <a:r>
              <a:rPr lang="en-US" sz="1800" dirty="0">
                <a:latin typeface="Cambria Math" panose="02040503050406030204" pitchFamily="18" charset="0"/>
                <a:ea typeface="Cambria Math" panose="02040503050406030204" pitchFamily="18" charset="0"/>
              </a:rPr>
              <a:t>	sublist(L,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j)		:=  nil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j &lt; </a:t>
            </a:r>
            <a:r>
              <a:rPr lang="en-US" sz="1800" dirty="0" err="1">
                <a:latin typeface="Cambria Math" panose="02040503050406030204" pitchFamily="18" charset="0"/>
                <a:ea typeface="Cambria Math" panose="02040503050406030204" pitchFamily="18" charset="0"/>
              </a:rPr>
              <a:t>i</a:t>
            </a:r>
            <a:endParaRPr lang="en-US" sz="18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sublist(L,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j)		:=  L[</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sublist(L,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+ 1, j)	</a:t>
            </a:r>
            <a:r>
              <a:rPr lang="en-US" sz="1800" dirty="0">
                <a:latin typeface="Franklin Gothic Medium" panose="020B0603020102020204" pitchFamily="34" charset="0"/>
                <a:ea typeface="Cambria Math" panose="02040503050406030204" pitchFamily="18" charset="0"/>
              </a:rPr>
              <a:t>if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j</a:t>
            </a:r>
          </a:p>
          <a:p>
            <a:pPr lvl="2"/>
            <a:endParaRPr lang="en-US" sz="1800" dirty="0"/>
          </a:p>
          <a:p>
            <a:r>
              <a:rPr lang="en-US" sz="2600" dirty="0"/>
              <a:t>Will use "</a:t>
            </a:r>
            <a:r>
              <a:rPr lang="en-US" sz="2600" dirty="0">
                <a:latin typeface="Cambria Math" panose="02040503050406030204" pitchFamily="18" charset="0"/>
                <a:ea typeface="Cambria Math" panose="02040503050406030204" pitchFamily="18" charset="0"/>
              </a:rPr>
              <a:t>L[</a:t>
            </a:r>
            <a:r>
              <a:rPr lang="en-US" sz="2600" dirty="0" err="1">
                <a:latin typeface="Cambria Math" panose="02040503050406030204" pitchFamily="18" charset="0"/>
                <a:ea typeface="Cambria Math" panose="02040503050406030204" pitchFamily="18" charset="0"/>
              </a:rPr>
              <a:t>i</a:t>
            </a:r>
            <a:r>
              <a:rPr lang="en-US" sz="2600" dirty="0">
                <a:latin typeface="Cambria Math" panose="02040503050406030204" pitchFamily="18" charset="0"/>
                <a:ea typeface="Cambria Math" panose="02040503050406030204" pitchFamily="18" charset="0"/>
              </a:rPr>
              <a:t> .. j]</a:t>
            </a:r>
            <a:r>
              <a:rPr lang="en-US" sz="2600" dirty="0"/>
              <a:t>" as shorthand for "</a:t>
            </a:r>
            <a:r>
              <a:rPr lang="en-US" sz="2600" dirty="0">
                <a:latin typeface="Cambria Math" panose="02040503050406030204" pitchFamily="18" charset="0"/>
                <a:ea typeface="Cambria Math" panose="02040503050406030204" pitchFamily="18" charset="0"/>
              </a:rPr>
              <a:t>sublist(L, </a:t>
            </a:r>
            <a:r>
              <a:rPr lang="en-US" sz="2600" dirty="0" err="1">
                <a:latin typeface="Cambria Math" panose="02040503050406030204" pitchFamily="18" charset="0"/>
                <a:ea typeface="Cambria Math" panose="02040503050406030204" pitchFamily="18" charset="0"/>
              </a:rPr>
              <a:t>i</a:t>
            </a:r>
            <a:r>
              <a:rPr lang="en-US" sz="2600" dirty="0">
                <a:latin typeface="Cambria Math" panose="02040503050406030204" pitchFamily="18" charset="0"/>
                <a:ea typeface="Cambria Math" panose="02040503050406030204" pitchFamily="18" charset="0"/>
              </a:rPr>
              <a:t>, j)</a:t>
            </a:r>
            <a:r>
              <a:rPr lang="en-US" sz="2600" dirty="0"/>
              <a:t>"</a:t>
            </a:r>
          </a:p>
          <a:p>
            <a:pPr lvl="1"/>
            <a:r>
              <a:rPr lang="en-US" sz="2200" dirty="0"/>
              <a:t>again, using an operator for most common operations</a:t>
            </a:r>
          </a:p>
          <a:p>
            <a:pPr lvl="1"/>
            <a:endParaRPr lang="en-US" sz="2200" dirty="0"/>
          </a:p>
          <a:p>
            <a:r>
              <a:rPr lang="en-US" sz="2600" dirty="0"/>
              <a:t>Some useful facts about sublists:</a:t>
            </a:r>
          </a:p>
          <a:p>
            <a:pPr lvl="2"/>
            <a:endParaRPr lang="en-US" sz="18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L = L[0 .. </a:t>
            </a:r>
            <a:r>
              <a:rPr lang="en-US" sz="1800" dirty="0" err="1">
                <a:latin typeface="Cambria Math" panose="02040503050406030204" pitchFamily="18" charset="0"/>
                <a:ea typeface="Cambria Math" panose="02040503050406030204" pitchFamily="18" charset="0"/>
              </a:rPr>
              <a:t>len</a:t>
            </a:r>
            <a:r>
              <a:rPr lang="en-US" sz="1800" dirty="0">
                <a:latin typeface="Cambria Math" panose="02040503050406030204" pitchFamily="18" charset="0"/>
                <a:ea typeface="Cambria Math" panose="02040503050406030204" pitchFamily="18" charset="0"/>
              </a:rPr>
              <a:t>(L)-1] 			</a:t>
            </a:r>
          </a:p>
          <a:p>
            <a:pPr lvl="2"/>
            <a:endParaRPr lang="en-US" sz="18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L[</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j] = L[</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k] ⧺ L[k+1 .. j]	</a:t>
            </a:r>
            <a:r>
              <a:rPr lang="en-US" sz="1800" dirty="0">
                <a:latin typeface="Franklin Gothic Medium" panose="020B0603020102020204" pitchFamily="34" charset="0"/>
                <a:ea typeface="Cambria Math" panose="02040503050406030204" pitchFamily="18" charset="0"/>
              </a:rPr>
              <a:t>for any</a:t>
            </a:r>
            <a:r>
              <a:rPr lang="en-US" sz="1800" dirty="0">
                <a:latin typeface="Cambria Math" panose="02040503050406030204" pitchFamily="18" charset="0"/>
                <a:ea typeface="Cambria Math" panose="02040503050406030204" pitchFamily="18" charset="0"/>
              </a:rPr>
              <a:t> k </a:t>
            </a:r>
            <a:r>
              <a:rPr lang="en-US" sz="1800" dirty="0">
                <a:latin typeface="Franklin Gothic Medium" panose="020B0603020102020204" pitchFamily="34" charset="0"/>
                <a:ea typeface="Cambria Math" panose="02040503050406030204" pitchFamily="18" charset="0"/>
              </a:rPr>
              <a:t>with</a:t>
            </a:r>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1 ≤ k ≤ j  </a:t>
            </a:r>
            <a:r>
              <a:rPr lang="en-US" sz="1600" dirty="0">
                <a:latin typeface="Franklin Gothic Medium" panose="020B0603020102020204" pitchFamily="34" charset="0"/>
                <a:ea typeface="Cambria Math" panose="02040503050406030204" pitchFamily="18" charset="0"/>
              </a:rPr>
              <a:t>(and </a:t>
            </a:r>
            <a:r>
              <a:rPr lang="en-US" sz="1600" dirty="0">
                <a:latin typeface="Cambria Math" panose="02040503050406030204" pitchFamily="18" charset="0"/>
                <a:ea typeface="Cambria Math" panose="02040503050406030204" pitchFamily="18" charset="0"/>
              </a:rPr>
              <a:t>0 ≤ </a:t>
            </a:r>
            <a:r>
              <a:rPr lang="en-US" sz="1600" dirty="0" err="1">
                <a:latin typeface="Cambria Math" panose="02040503050406030204" pitchFamily="18" charset="0"/>
                <a:ea typeface="Cambria Math" panose="02040503050406030204" pitchFamily="18" charset="0"/>
              </a:rPr>
              <a:t>i</a:t>
            </a:r>
            <a:r>
              <a:rPr lang="en-US" sz="1600" dirty="0">
                <a:latin typeface="Cambria Math" panose="02040503050406030204" pitchFamily="18" charset="0"/>
                <a:ea typeface="Cambria Math" panose="02040503050406030204" pitchFamily="18" charset="0"/>
              </a:rPr>
              <a:t> ≤ j &lt; n</a:t>
            </a:r>
            <a:r>
              <a:rPr lang="en-US" sz="1600" dirty="0">
                <a:latin typeface="Franklin Gothic Medium" panose="020B0603020102020204" pitchFamily="34" charset="0"/>
                <a:ea typeface="Cambria Math" panose="02040503050406030204" pitchFamily="18" charset="0"/>
              </a:rPr>
              <a:t>)</a:t>
            </a:r>
          </a:p>
          <a:p>
            <a:pPr lvl="2"/>
            <a:endParaRPr lang="en-US" sz="1800" dirty="0">
              <a:latin typeface="Cambria Math" panose="02040503050406030204" pitchFamily="18" charset="0"/>
              <a:ea typeface="Cambria Math" panose="02040503050406030204" pitchFamily="18" charset="0"/>
            </a:endParaRPr>
          </a:p>
          <a:p>
            <a:endParaRPr lang="en-US" sz="2600" dirty="0">
              <a:latin typeface="Franklin Gothic Medium" panose="020B0603020102020204" pitchFamily="34" charset="0"/>
              <a:ea typeface="Cambria Math" panose="02040503050406030204" pitchFamily="18" charset="0"/>
            </a:endParaRPr>
          </a:p>
        </p:txBody>
      </p:sp>
      <p:sp>
        <p:nvSpPr>
          <p:cNvPr id="4" name="Slide Number Placeholder 3">
            <a:extLst>
              <a:ext uri="{FF2B5EF4-FFF2-40B4-BE49-F238E27FC236}">
                <a16:creationId xmlns:a16="http://schemas.microsoft.com/office/drawing/2014/main" id="{04863948-12A8-853B-8099-0641AC9DBF64}"/>
              </a:ext>
            </a:extLst>
          </p:cNvPr>
          <p:cNvSpPr>
            <a:spLocks noGrp="1"/>
          </p:cNvSpPr>
          <p:nvPr>
            <p:ph type="sldNum" sz="quarter" idx="4"/>
          </p:nvPr>
        </p:nvSpPr>
        <p:spPr/>
        <p:txBody>
          <a:bodyPr/>
          <a:lstStyle/>
          <a:p>
            <a:fld id="{60F4F636-6A27-E649-AEDF-9DE4D4E58670}" type="slidenum">
              <a:rPr lang="en-US" smtClean="0"/>
              <a:pPr/>
              <a:t>13</a:t>
            </a:fld>
            <a:endParaRPr lang="en-US" dirty="0"/>
          </a:p>
        </p:txBody>
      </p:sp>
    </p:spTree>
    <p:extLst>
      <p:ext uri="{BB962C8B-B14F-4D97-AF65-F5344CB8AC3E}">
        <p14:creationId xmlns:p14="http://schemas.microsoft.com/office/powerpoint/2010/main" val="288295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86EF5-70AA-B5B7-3FD2-B6D7FAC77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32E66-DDD7-C8C0-79D9-F8247E068BCA}"/>
              </a:ext>
            </a:extLst>
          </p:cNvPr>
          <p:cNvSpPr>
            <a:spLocks noGrp="1"/>
          </p:cNvSpPr>
          <p:nvPr>
            <p:ph type="title"/>
          </p:nvPr>
        </p:nvSpPr>
        <p:spPr/>
        <p:txBody>
          <a:bodyPr/>
          <a:lstStyle/>
          <a:p>
            <a:r>
              <a:rPr lang="en-US" dirty="0"/>
              <a:t>Sum Array by Index: </a:t>
            </a:r>
            <a:r>
              <a:rPr lang="en-US" dirty="0">
                <a:latin typeface="Cambria" panose="02040503050406030204" pitchFamily="18" charset="0"/>
              </a:rPr>
              <a:t>sum-acc</a:t>
            </a:r>
            <a:r>
              <a:rPr lang="en-US" dirty="0"/>
              <a:t>, in math</a:t>
            </a:r>
          </a:p>
        </p:txBody>
      </p:sp>
      <p:sp>
        <p:nvSpPr>
          <p:cNvPr id="3" name="Content Placeholder 2">
            <a:extLst>
              <a:ext uri="{FF2B5EF4-FFF2-40B4-BE49-F238E27FC236}">
                <a16:creationId xmlns:a16="http://schemas.microsoft.com/office/drawing/2014/main" id="{7F42D47E-1451-B5C6-B08E-E1683F70479B}"/>
              </a:ext>
            </a:extLst>
          </p:cNvPr>
          <p:cNvSpPr>
            <a:spLocks noGrp="1"/>
          </p:cNvSpPr>
          <p:nvPr>
            <p:ph idx="1"/>
          </p:nvPr>
        </p:nvSpPr>
        <p:spPr/>
        <p:txBody>
          <a:bodyPr/>
          <a:lstStyle/>
          <a:p>
            <a:pPr marL="1188720" lvl="2"/>
            <a:r>
              <a:rPr lang="en-US"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sum-acc(S, j, r)	:= r							</a:t>
            </a:r>
            <a:r>
              <a:rPr lang="en-US" sz="1800" dirty="0">
                <a:latin typeface="Franklin Gothic Medium" panose="020B0603020102020204" pitchFamily="34" charset="0"/>
                <a:ea typeface="Cambria Math" panose="02040503050406030204" pitchFamily="18" charset="0"/>
                <a:cs typeface="Courier New" panose="02070309020205020404" pitchFamily="49" charset="0"/>
              </a:rPr>
              <a:t>if </a:t>
            </a:r>
            <a:r>
              <a:rPr lang="en-US" sz="1800" dirty="0">
                <a:latin typeface="Cambria Math" panose="02040503050406030204" pitchFamily="18" charset="0"/>
                <a:ea typeface="Cambria Math" panose="02040503050406030204" pitchFamily="18" charset="0"/>
                <a:cs typeface="Courier New" panose="02070309020205020404" pitchFamily="49" charset="0"/>
              </a:rPr>
              <a:t>j = </a:t>
            </a:r>
            <a:r>
              <a:rPr lang="en-US" sz="1800" dirty="0" err="1">
                <a:latin typeface="Cambria Math" panose="02040503050406030204" pitchFamily="18" charset="0"/>
                <a:ea typeface="Cambria Math" panose="02040503050406030204" pitchFamily="18" charset="0"/>
                <a:cs typeface="Courier New" panose="02070309020205020404" pitchFamily="49" charset="0"/>
              </a:rPr>
              <a:t>len</a:t>
            </a:r>
            <a:r>
              <a:rPr lang="en-US" sz="1800" dirty="0">
                <a:latin typeface="Cambria Math" panose="02040503050406030204" pitchFamily="18" charset="0"/>
                <a:ea typeface="Cambria Math" panose="02040503050406030204" pitchFamily="18" charset="0"/>
                <a:cs typeface="Courier New" panose="02070309020205020404" pitchFamily="49" charset="0"/>
              </a:rPr>
              <a:t>(S)</a:t>
            </a: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	sum-acc(S, j, r)	:= sum-acc(S, j+1, S[j] + r)		</a:t>
            </a:r>
            <a:r>
              <a:rPr lang="en-US" sz="1800" dirty="0">
                <a:latin typeface="Franklin Gothic Medium" panose="020B0603020102020204" pitchFamily="34" charset="0"/>
                <a:ea typeface="Cambria Math" panose="02040503050406030204" pitchFamily="18" charset="0"/>
                <a:cs typeface="Courier New" panose="02070309020205020404" pitchFamily="49" charset="0"/>
              </a:rPr>
              <a:t>if </a:t>
            </a:r>
            <a:r>
              <a:rPr lang="en-US" sz="1800" dirty="0">
                <a:latin typeface="Cambria Math" panose="02040503050406030204" pitchFamily="18" charset="0"/>
                <a:ea typeface="Cambria Math" panose="02040503050406030204" pitchFamily="18" charset="0"/>
                <a:cs typeface="Courier New" panose="02070309020205020404" pitchFamily="49" charset="0"/>
              </a:rPr>
              <a:t>j ≠ </a:t>
            </a:r>
            <a:r>
              <a:rPr lang="en-US" sz="1800" dirty="0" err="1">
                <a:latin typeface="Cambria Math" panose="02040503050406030204" pitchFamily="18" charset="0"/>
                <a:ea typeface="Cambria Math" panose="02040503050406030204" pitchFamily="18" charset="0"/>
                <a:cs typeface="Courier New" panose="02070309020205020404" pitchFamily="49" charset="0"/>
              </a:rPr>
              <a:t>len</a:t>
            </a:r>
            <a:r>
              <a:rPr lang="en-US" sz="1800" dirty="0">
                <a:latin typeface="Cambria Math" panose="02040503050406030204" pitchFamily="18" charset="0"/>
                <a:ea typeface="Cambria Math" panose="02040503050406030204" pitchFamily="18" charset="0"/>
                <a:cs typeface="Courier New" panose="02070309020205020404" pitchFamily="49" charset="0"/>
              </a:rPr>
              <a:t>(S)</a:t>
            </a:r>
            <a:endParaRPr lang="en-US" sz="1800" b="1" dirty="0">
              <a:solidFill>
                <a:srgbClr val="0070C0"/>
              </a:solidFill>
              <a:latin typeface="Cambria Math" panose="02040503050406030204" pitchFamily="18" charset="0"/>
              <a:ea typeface="Cambria Math" panose="02040503050406030204" pitchFamily="18" charset="0"/>
              <a:cs typeface="Courier New" panose="02070309020205020404" pitchFamily="49" charset="0"/>
            </a:endParaRPr>
          </a:p>
          <a:p>
            <a:pPr lvl="2"/>
            <a:endParaRPr lang="en-US" sz="1600" dirty="0"/>
          </a:p>
          <a:p>
            <a:r>
              <a:rPr lang="en-US" sz="2600" dirty="0"/>
              <a:t>Change to using an array and accessing by index</a:t>
            </a:r>
          </a:p>
          <a:p>
            <a:pPr lvl="2"/>
            <a:endParaRPr lang="en-US" sz="1600" dirty="0"/>
          </a:p>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chemeClr val="accent3">
                    <a:lumMod val="50000"/>
                  </a:schemeClr>
                </a:solidFill>
                <a:latin typeface="Courier New" panose="02070309020205020404" pitchFamily="49" charset="0"/>
                <a:cs typeface="Courier New" panose="02070309020205020404" pitchFamily="49" charset="0"/>
              </a:rPr>
              <a:t>// Inv: … </a:t>
            </a:r>
            <a:r>
              <a:rPr lang="en-US" sz="1800" b="1" dirty="0">
                <a:latin typeface="Courier New" panose="02070309020205020404" pitchFamily="49" charset="0"/>
                <a:cs typeface="Courier New" panose="02070309020205020404" pitchFamily="49" charset="0"/>
              </a:rPr>
              <a:t>??</a:t>
            </a:r>
            <a:r>
              <a:rPr lang="en-US" sz="1800" b="1" dirty="0">
                <a:solidFill>
                  <a:schemeClr val="accent3">
                    <a:lumMod val="50000"/>
                  </a:schemeClr>
                </a:solidFill>
                <a:latin typeface="Courier New" panose="02070309020205020404" pitchFamily="49" charset="0"/>
                <a:cs typeface="Courier New" panose="02070309020205020404" pitchFamily="49" charset="0"/>
              </a:rPr>
              <a: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 = S[j] + r;</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A840E725-15A5-B5FD-6868-DE1D071414F9}"/>
              </a:ext>
            </a:extLst>
          </p:cNvPr>
          <p:cNvSpPr txBox="1"/>
          <p:nvPr/>
        </p:nvSpPr>
        <p:spPr>
          <a:xfrm>
            <a:off x="6220676" y="5648683"/>
            <a:ext cx="2408416"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Still need to fill in </a:t>
            </a:r>
            <a:r>
              <a:rPr lang="en-US" dirty="0">
                <a:solidFill>
                  <a:schemeClr val="accent3">
                    <a:lumMod val="50000"/>
                  </a:schemeClr>
                </a:solidFill>
                <a:latin typeface="Franklin Gothic Medium"/>
                <a:cs typeface="Franklin Gothic Medium"/>
              </a:rPr>
              <a:t>Inv</a:t>
            </a:r>
            <a:r>
              <a:rPr lang="en-US" dirty="0">
                <a:solidFill>
                  <a:schemeClr val="accent3">
                    <a:lumMod val="75000"/>
                  </a:schemeClr>
                </a:solidFill>
                <a:latin typeface="Franklin Gothic Medium"/>
                <a:cs typeface="Franklin Gothic Medium"/>
              </a:rPr>
              <a:t>…</a:t>
            </a:r>
          </a:p>
        </p:txBody>
      </p:sp>
      <p:sp>
        <p:nvSpPr>
          <p:cNvPr id="5" name="TextBox 4">
            <a:extLst>
              <a:ext uri="{FF2B5EF4-FFF2-40B4-BE49-F238E27FC236}">
                <a16:creationId xmlns:a16="http://schemas.microsoft.com/office/drawing/2014/main" id="{43C39A04-3027-7150-1E45-4E4CF7324F26}"/>
              </a:ext>
            </a:extLst>
          </p:cNvPr>
          <p:cNvSpPr txBox="1"/>
          <p:nvPr/>
        </p:nvSpPr>
        <p:spPr>
          <a:xfrm>
            <a:off x="5579924" y="6016822"/>
            <a:ext cx="3106876"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Need a version using indexes.</a:t>
            </a:r>
          </a:p>
        </p:txBody>
      </p:sp>
      <p:sp>
        <p:nvSpPr>
          <p:cNvPr id="6" name="Slide Number Placeholder 5">
            <a:extLst>
              <a:ext uri="{FF2B5EF4-FFF2-40B4-BE49-F238E27FC236}">
                <a16:creationId xmlns:a16="http://schemas.microsoft.com/office/drawing/2014/main" id="{7BDEA475-3955-CB38-34C7-D05E4C642BAA}"/>
              </a:ext>
            </a:extLst>
          </p:cNvPr>
          <p:cNvSpPr>
            <a:spLocks noGrp="1"/>
          </p:cNvSpPr>
          <p:nvPr>
            <p:ph type="sldNum" sz="quarter" idx="4"/>
          </p:nvPr>
        </p:nvSpPr>
        <p:spPr/>
        <p:txBody>
          <a:bodyPr/>
          <a:lstStyle/>
          <a:p>
            <a:fld id="{60F4F636-6A27-E649-AEDF-9DE4D4E58670}" type="slidenum">
              <a:rPr lang="en-US" smtClean="0"/>
              <a:pPr/>
              <a:t>14</a:t>
            </a:fld>
            <a:endParaRPr lang="en-US" dirty="0"/>
          </a:p>
        </p:txBody>
      </p:sp>
    </p:spTree>
    <p:extLst>
      <p:ext uri="{BB962C8B-B14F-4D97-AF65-F5344CB8AC3E}">
        <p14:creationId xmlns:p14="http://schemas.microsoft.com/office/powerpoint/2010/main" val="284798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9B79C-2D8A-7B07-15BA-DAEC12962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E4FBF-6206-57D8-A81A-B189D00C9056}"/>
              </a:ext>
            </a:extLst>
          </p:cNvPr>
          <p:cNvSpPr>
            <a:spLocks noGrp="1"/>
          </p:cNvSpPr>
          <p:nvPr>
            <p:ph type="title"/>
          </p:nvPr>
        </p:nvSpPr>
        <p:spPr/>
        <p:txBody>
          <a:bodyPr/>
          <a:lstStyle/>
          <a:p>
            <a:r>
              <a:rPr lang="en-US" dirty="0"/>
              <a:t>Recall: Sum List With a Loop, with Invariant</a:t>
            </a:r>
          </a:p>
        </p:txBody>
      </p:sp>
      <p:sp>
        <p:nvSpPr>
          <p:cNvPr id="3" name="Content Placeholder 2">
            <a:extLst>
              <a:ext uri="{FF2B5EF4-FFF2-40B4-BE49-F238E27FC236}">
                <a16:creationId xmlns:a16="http://schemas.microsoft.com/office/drawing/2014/main" id="{5BB02D56-05E8-F154-A1CB-E39EF5CCEFF1}"/>
              </a:ext>
            </a:extLst>
          </p:cNvPr>
          <p:cNvSpPr>
            <a:spLocks noGrp="1"/>
          </p:cNvSpPr>
          <p:nvPr>
            <p:ph idx="1"/>
          </p:nvPr>
        </p:nvSpPr>
        <p:spPr/>
        <p:txBody>
          <a:bodyPr/>
          <a:lstStyle/>
          <a:p>
            <a:pPr marL="1188720" lvl="2"/>
            <a:endParaRPr lang="en-US" sz="1800" dirty="0">
              <a:latin typeface="Cambria Math" panose="02040503050406030204" pitchFamily="18" charset="0"/>
              <a:ea typeface="Cambria Math" panose="02040503050406030204" pitchFamily="18" charset="0"/>
            </a:endParaRPr>
          </a:p>
          <a:p>
            <a:pPr lvl="2"/>
            <a:endParaRPr lang="en-US" sz="1800" dirty="0">
              <a:latin typeface="Cambria Math" panose="02040503050406030204" pitchFamily="18" charset="0"/>
              <a:ea typeface="Cambria Math" panose="02040503050406030204" pitchFamily="18" charset="0"/>
            </a:endParaRPr>
          </a:p>
          <a:p>
            <a:pPr lvl="2"/>
            <a:endParaRPr lang="en-US" sz="1600" dirty="0"/>
          </a:p>
          <a:p>
            <a:r>
              <a:rPr lang="en-US" sz="2600" dirty="0"/>
              <a:t>Tail recursive version is a loop</a:t>
            </a:r>
          </a:p>
          <a:p>
            <a:pPr lvl="2"/>
            <a:endParaRPr lang="en-US" sz="1600" dirty="0"/>
          </a:p>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List&lt;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chemeClr val="accent3">
                    <a:lumMod val="50000"/>
                  </a:schemeClr>
                </a:solidFill>
                <a:latin typeface="Courier New" panose="02070309020205020404" pitchFamily="49" charset="0"/>
                <a:cs typeface="Courier New" panose="02070309020205020404" pitchFamily="49" charset="0"/>
              </a:rPr>
              <a:t>// Inv: sum(S</a:t>
            </a:r>
            <a:r>
              <a:rPr lang="en-US" sz="1800" b="1" baseline="-25000" dirty="0">
                <a:solidFill>
                  <a:schemeClr val="accent3">
                    <a:lumMod val="50000"/>
                  </a:schemeClr>
                </a:solidFill>
                <a:latin typeface="Courier New" panose="02070309020205020404" pitchFamily="49" charset="0"/>
                <a:cs typeface="Courier New" panose="02070309020205020404" pitchFamily="49" charset="0"/>
              </a:rPr>
              <a:t>0</a:t>
            </a:r>
            <a:r>
              <a:rPr lang="en-US" sz="1800" b="1" dirty="0">
                <a:solidFill>
                  <a:schemeClr val="accent3">
                    <a:lumMod val="50000"/>
                  </a:schemeClr>
                </a:solidFill>
                <a:latin typeface="Courier New" panose="02070309020205020404" pitchFamily="49" charset="0"/>
                <a:cs typeface="Courier New" panose="02070309020205020404" pitchFamily="49" charset="0"/>
              </a:rPr>
              <a:t>) = r + sum(S)</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S.hd</a:t>
            </a:r>
            <a:r>
              <a:rPr lang="en-US" sz="1800" dirty="0">
                <a:latin typeface="Courier New" panose="02070309020205020404" pitchFamily="49" charset="0"/>
                <a:cs typeface="Courier New" panose="02070309020205020404" pitchFamily="49" charset="0"/>
              </a:rPr>
              <a:t> + r;</a:t>
            </a:r>
          </a:p>
          <a:p>
            <a:pPr lvl="2"/>
            <a:r>
              <a:rPr lang="en-US" sz="1800" dirty="0">
                <a:latin typeface="Courier New" panose="02070309020205020404" pitchFamily="49" charset="0"/>
                <a:cs typeface="Courier New" panose="02070309020205020404" pitchFamily="49" charset="0"/>
              </a:rPr>
              <a:t>    S = </a:t>
            </a:r>
            <a:r>
              <a:rPr lang="en-US" sz="1800" dirty="0" err="1">
                <a:latin typeface="Courier New" panose="02070309020205020404" pitchFamily="49" charset="0"/>
                <a:cs typeface="Courier New" panose="02070309020205020404" pitchFamily="49" charset="0"/>
              </a:rPr>
              <a:t>S.tl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B036C5E9-B566-C32B-E260-D27C66735005}"/>
              </a:ext>
            </a:extLst>
          </p:cNvPr>
          <p:cNvSpPr txBox="1"/>
          <p:nvPr/>
        </p:nvSpPr>
        <p:spPr>
          <a:xfrm>
            <a:off x="4112087" y="5613840"/>
            <a:ext cx="4166140" cy="369332"/>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Inv</a:t>
            </a:r>
            <a:r>
              <a:rPr lang="en-US" dirty="0">
                <a:solidFill>
                  <a:schemeClr val="accent3">
                    <a:lumMod val="75000"/>
                  </a:schemeClr>
                </a:solidFill>
                <a:latin typeface="Franklin Gothic Medium"/>
                <a:cs typeface="Franklin Gothic Medium"/>
              </a:rPr>
              <a:t> says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sum(S</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r>
              <a:rPr lang="en-US" dirty="0">
                <a:solidFill>
                  <a:schemeClr val="accent3">
                    <a:lumMod val="75000"/>
                  </a:schemeClr>
                </a:solidFill>
                <a:latin typeface="Franklin Gothic Medium"/>
                <a:cs typeface="Franklin Gothic Medium"/>
              </a:rPr>
              <a:t> is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r</a:t>
            </a:r>
            <a:r>
              <a:rPr lang="en-US" dirty="0">
                <a:solidFill>
                  <a:schemeClr val="accent3">
                    <a:lumMod val="75000"/>
                  </a:schemeClr>
                </a:solidFill>
                <a:latin typeface="Franklin Gothic Medium"/>
                <a:cs typeface="Franklin Gothic Medium"/>
              </a:rPr>
              <a:t> plus sum of rest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a:t>
            </a:r>
            <a:r>
              <a:rPr lang="en-US" dirty="0">
                <a:solidFill>
                  <a:schemeClr val="accent3">
                    <a:lumMod val="75000"/>
                  </a:schemeClr>
                </a:solidFill>
                <a:latin typeface="Franklin Gothic Medium"/>
                <a:cs typeface="Franklin Gothic Medium"/>
              </a:rPr>
              <a:t>)</a:t>
            </a:r>
          </a:p>
        </p:txBody>
      </p:sp>
      <p:sp>
        <p:nvSpPr>
          <p:cNvPr id="5" name="TextBox 4">
            <a:extLst>
              <a:ext uri="{FF2B5EF4-FFF2-40B4-BE49-F238E27FC236}">
                <a16:creationId xmlns:a16="http://schemas.microsoft.com/office/drawing/2014/main" id="{8E73AD97-446E-0C10-50A0-6658AFD422F4}"/>
              </a:ext>
            </a:extLst>
          </p:cNvPr>
          <p:cNvSpPr txBox="1"/>
          <p:nvPr/>
        </p:nvSpPr>
        <p:spPr>
          <a:xfrm>
            <a:off x="4112086" y="5976720"/>
            <a:ext cx="4458080" cy="369332"/>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Not the most explicit way of explaining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r</a:t>
            </a:r>
            <a:r>
              <a:rPr lang="en-US" dirty="0">
                <a:solidFill>
                  <a:schemeClr val="accent3">
                    <a:lumMod val="50000"/>
                  </a:schemeClr>
                </a:solidFill>
                <a:latin typeface="Franklin Gothic Medium"/>
                <a:cs typeface="Franklin Gothic Medium"/>
              </a:rPr>
              <a:t>"…</a:t>
            </a:r>
            <a:endParaRPr lang="en-US" dirty="0">
              <a:solidFill>
                <a:schemeClr val="accent3">
                  <a:lumMod val="75000"/>
                </a:schemeClr>
              </a:solidFill>
              <a:latin typeface="Franklin Gothic Medium"/>
              <a:cs typeface="Franklin Gothic Medium"/>
            </a:endParaRPr>
          </a:p>
        </p:txBody>
      </p:sp>
      <p:sp>
        <p:nvSpPr>
          <p:cNvPr id="6" name="Slide Number Placeholder 5">
            <a:extLst>
              <a:ext uri="{FF2B5EF4-FFF2-40B4-BE49-F238E27FC236}">
                <a16:creationId xmlns:a16="http://schemas.microsoft.com/office/drawing/2014/main" id="{95EC5F54-A724-ECEE-D58D-CD50B4C80E7C}"/>
              </a:ext>
            </a:extLst>
          </p:cNvPr>
          <p:cNvSpPr>
            <a:spLocks noGrp="1"/>
          </p:cNvSpPr>
          <p:nvPr>
            <p:ph type="sldNum" sz="quarter" idx="4"/>
          </p:nvPr>
        </p:nvSpPr>
        <p:spPr/>
        <p:txBody>
          <a:bodyPr/>
          <a:lstStyle/>
          <a:p>
            <a:fld id="{60F4F636-6A27-E649-AEDF-9DE4D4E58670}" type="slidenum">
              <a:rPr lang="en-US" smtClean="0"/>
              <a:pPr/>
              <a:t>15</a:t>
            </a:fld>
            <a:endParaRPr lang="en-US" dirty="0"/>
          </a:p>
        </p:txBody>
      </p:sp>
    </p:spTree>
    <p:extLst>
      <p:ext uri="{BB962C8B-B14F-4D97-AF65-F5344CB8AC3E}">
        <p14:creationId xmlns:p14="http://schemas.microsoft.com/office/powerpoint/2010/main" val="362377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0412C-66AC-5989-1A08-2022D32E4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4E485-5B1D-FA46-F9FF-83BCBC0C4FA6}"/>
              </a:ext>
            </a:extLst>
          </p:cNvPr>
          <p:cNvSpPr>
            <a:spLocks noGrp="1"/>
          </p:cNvSpPr>
          <p:nvPr>
            <p:ph type="title"/>
          </p:nvPr>
        </p:nvSpPr>
        <p:spPr/>
        <p:txBody>
          <a:bodyPr/>
          <a:lstStyle/>
          <a:p>
            <a:r>
              <a:rPr lang="en-US" dirty="0"/>
              <a:t>Visual Intuition for Sum List Loop Invariant</a:t>
            </a:r>
          </a:p>
        </p:txBody>
      </p:sp>
      <p:sp>
        <p:nvSpPr>
          <p:cNvPr id="3" name="Content Placeholder 2">
            <a:extLst>
              <a:ext uri="{FF2B5EF4-FFF2-40B4-BE49-F238E27FC236}">
                <a16:creationId xmlns:a16="http://schemas.microsoft.com/office/drawing/2014/main" id="{CF884C25-8173-CE34-C7E5-A709A56CD815}"/>
              </a:ext>
            </a:extLst>
          </p:cNvPr>
          <p:cNvSpPr>
            <a:spLocks noGrp="1"/>
          </p:cNvSpPr>
          <p:nvPr>
            <p:ph idx="1"/>
          </p:nvPr>
        </p:nvSpPr>
        <p:spPr>
          <a:xfrm>
            <a:off x="457200" y="3628818"/>
            <a:ext cx="8229600" cy="2756141"/>
          </a:xfrm>
        </p:spPr>
        <p:txBody>
          <a:bodyPr/>
          <a:lstStyle/>
          <a:p>
            <a:r>
              <a:rPr lang="en-US" sz="2600" dirty="0"/>
              <a:t>"</a:t>
            </a:r>
            <a:r>
              <a:rPr lang="en-US" sz="2600" dirty="0">
                <a:latin typeface="Cambria Math" panose="02040503050406030204" pitchFamily="18" charset="0"/>
                <a:ea typeface="Cambria Math" panose="02040503050406030204" pitchFamily="18" charset="0"/>
              </a:rPr>
              <a:t>r</a:t>
            </a:r>
            <a:r>
              <a:rPr lang="en-US" sz="2600" dirty="0"/>
              <a:t>" contains sum of the part of the list </a:t>
            </a:r>
            <a:r>
              <a:rPr lang="en-US" sz="2600" i="1" dirty="0"/>
              <a:t>seen so far</a:t>
            </a:r>
          </a:p>
          <a:p>
            <a:pPr lvl="1"/>
            <a:endParaRPr lang="en-US" sz="2200" dirty="0"/>
          </a:p>
          <a:p>
            <a:r>
              <a:rPr lang="en-US" sz="2600" dirty="0"/>
              <a:t>Can explain this more simply with indexes…</a:t>
            </a:r>
          </a:p>
          <a:p>
            <a:pPr lvl="1"/>
            <a:r>
              <a:rPr lang="en-US" sz="2200" dirty="0"/>
              <a:t>no longer need to move S</a:t>
            </a:r>
          </a:p>
        </p:txBody>
      </p:sp>
      <p:grpSp>
        <p:nvGrpSpPr>
          <p:cNvPr id="6" name="Group 5" descr="The loop invariant is sum(s_0) = r + sum(S).&#10;&#10;r represents the sum we’ve already done - i.e. between S_0 and S, exclusive. sum(S) is the “rest of the list”.">
            <a:extLst>
              <a:ext uri="{FF2B5EF4-FFF2-40B4-BE49-F238E27FC236}">
                <a16:creationId xmlns:a16="http://schemas.microsoft.com/office/drawing/2014/main" id="{9C60114A-2778-2F4D-4042-27F942372535}"/>
              </a:ext>
            </a:extLst>
          </p:cNvPr>
          <p:cNvGrpSpPr/>
          <p:nvPr/>
        </p:nvGrpSpPr>
        <p:grpSpPr>
          <a:xfrm>
            <a:off x="858412" y="1361054"/>
            <a:ext cx="7267065" cy="1668064"/>
            <a:chOff x="858412" y="1361054"/>
            <a:chExt cx="7267065" cy="1668064"/>
          </a:xfrm>
        </p:grpSpPr>
        <p:sp>
          <p:nvSpPr>
            <p:cNvPr id="4" name="Rectangle 3">
              <a:extLst>
                <a:ext uri="{FF2B5EF4-FFF2-40B4-BE49-F238E27FC236}">
                  <a16:creationId xmlns:a16="http://schemas.microsoft.com/office/drawing/2014/main" id="{006ED176-1908-D981-A40B-76DCAE480F60}"/>
                </a:ext>
              </a:extLst>
            </p:cNvPr>
            <p:cNvSpPr/>
            <p:nvPr/>
          </p:nvSpPr>
          <p:spPr>
            <a:xfrm>
              <a:off x="1921097" y="1361054"/>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67CE8BEF-5744-9F87-9791-0651546624D3}"/>
                </a:ext>
              </a:extLst>
            </p:cNvPr>
            <p:cNvSpPr/>
            <p:nvPr/>
          </p:nvSpPr>
          <p:spPr>
            <a:xfrm>
              <a:off x="5026493" y="1361054"/>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DDD9F196-01E9-1C3C-084E-8363BB7D5FFE}"/>
                </a:ext>
              </a:extLst>
            </p:cNvPr>
            <p:cNvSpPr txBox="1"/>
            <p:nvPr/>
          </p:nvSpPr>
          <p:spPr>
            <a:xfrm>
              <a:off x="858412" y="2659786"/>
              <a:ext cx="6399509"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sum(S</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r			       +		        sum(S)</a:t>
              </a:r>
            </a:p>
          </p:txBody>
        </p:sp>
        <p:sp>
          <p:nvSpPr>
            <p:cNvPr id="16" name="TextBox 15">
              <a:extLst>
                <a:ext uri="{FF2B5EF4-FFF2-40B4-BE49-F238E27FC236}">
                  <a16:creationId xmlns:a16="http://schemas.microsoft.com/office/drawing/2014/main" id="{9B4B9C25-851C-3A2B-2884-82DA9D777B50}"/>
                </a:ext>
              </a:extLst>
            </p:cNvPr>
            <p:cNvSpPr txBox="1"/>
            <p:nvPr/>
          </p:nvSpPr>
          <p:spPr>
            <a:xfrm>
              <a:off x="5096256" y="2097513"/>
              <a:ext cx="298480"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a:t>
              </a:r>
            </a:p>
          </p:txBody>
        </p:sp>
        <p:cxnSp>
          <p:nvCxnSpPr>
            <p:cNvPr id="17" name="Straight Arrow Connector 16">
              <a:extLst>
                <a:ext uri="{FF2B5EF4-FFF2-40B4-BE49-F238E27FC236}">
                  <a16:creationId xmlns:a16="http://schemas.microsoft.com/office/drawing/2014/main" id="{92AE10FC-FB0C-CC5B-405D-CB89A28317BE}"/>
                </a:ext>
              </a:extLst>
            </p:cNvPr>
            <p:cNvCxnSpPr>
              <a:cxnSpLocks/>
              <a:stCxn id="16" idx="0"/>
            </p:cNvCxnSpPr>
            <p:nvPr/>
          </p:nvCxnSpPr>
          <p:spPr>
            <a:xfrm flipH="1" flipV="1">
              <a:off x="5096256" y="1786472"/>
              <a:ext cx="149240" cy="311041"/>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999E161-A867-D670-0034-39610520BA78}"/>
                </a:ext>
              </a:extLst>
            </p:cNvPr>
            <p:cNvSpPr txBox="1"/>
            <p:nvPr/>
          </p:nvSpPr>
          <p:spPr>
            <a:xfrm>
              <a:off x="1468515" y="2059187"/>
              <a:ext cx="383438"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a:t>
              </a:r>
              <a:r>
                <a:rPr lang="en-US" baseline="-25000" dirty="0">
                  <a:solidFill>
                    <a:schemeClr val="accent3">
                      <a:lumMod val="75000"/>
                    </a:schemeClr>
                  </a:solidFill>
                  <a:latin typeface="Cambria Math" panose="02040503050406030204" pitchFamily="18" charset="0"/>
                  <a:ea typeface="Cambria Math" panose="02040503050406030204" pitchFamily="18" charset="0"/>
                  <a:cs typeface="Franklin Gothic Medium"/>
                </a:rPr>
                <a:t>0</a:t>
              </a:r>
            </a:p>
          </p:txBody>
        </p:sp>
        <p:cxnSp>
          <p:nvCxnSpPr>
            <p:cNvPr id="20" name="Straight Arrow Connector 19">
              <a:extLst>
                <a:ext uri="{FF2B5EF4-FFF2-40B4-BE49-F238E27FC236}">
                  <a16:creationId xmlns:a16="http://schemas.microsoft.com/office/drawing/2014/main" id="{71E9B530-DE59-E45F-E60F-404436E29A62}"/>
                </a:ext>
              </a:extLst>
            </p:cNvPr>
            <p:cNvCxnSpPr>
              <a:cxnSpLocks/>
              <a:stCxn id="19" idx="0"/>
            </p:cNvCxnSpPr>
            <p:nvPr/>
          </p:nvCxnSpPr>
          <p:spPr>
            <a:xfrm flipV="1">
              <a:off x="1660234" y="1752779"/>
              <a:ext cx="265726" cy="306408"/>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1" name="Left Brace 20">
              <a:extLst>
                <a:ext uri="{FF2B5EF4-FFF2-40B4-BE49-F238E27FC236}">
                  <a16:creationId xmlns:a16="http://schemas.microsoft.com/office/drawing/2014/main" id="{4F201B5C-E834-0147-54B6-C2241FC3339D}"/>
                </a:ext>
              </a:extLst>
            </p:cNvPr>
            <p:cNvSpPr/>
            <p:nvPr/>
          </p:nvSpPr>
          <p:spPr>
            <a:xfrm rot="16200000">
              <a:off x="3366046" y="984992"/>
              <a:ext cx="216118" cy="3104780"/>
            </a:xfrm>
            <a:prstGeom prst="leftBrace">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 name="Slide Number Placeholder 6">
            <a:extLst>
              <a:ext uri="{FF2B5EF4-FFF2-40B4-BE49-F238E27FC236}">
                <a16:creationId xmlns:a16="http://schemas.microsoft.com/office/drawing/2014/main" id="{98D0D69D-7243-8799-57EF-EC9CF6E07D39}"/>
              </a:ext>
            </a:extLst>
          </p:cNvPr>
          <p:cNvSpPr>
            <a:spLocks noGrp="1"/>
          </p:cNvSpPr>
          <p:nvPr>
            <p:ph type="sldNum" sz="quarter" idx="4"/>
          </p:nvPr>
        </p:nvSpPr>
        <p:spPr/>
        <p:txBody>
          <a:bodyPr/>
          <a:lstStyle/>
          <a:p>
            <a:fld id="{60F4F636-6A27-E649-AEDF-9DE4D4E58670}" type="slidenum">
              <a:rPr lang="en-US" smtClean="0"/>
              <a:pPr/>
              <a:t>16</a:t>
            </a:fld>
            <a:endParaRPr lang="en-US" dirty="0"/>
          </a:p>
        </p:txBody>
      </p:sp>
    </p:spTree>
    <p:extLst>
      <p:ext uri="{BB962C8B-B14F-4D97-AF65-F5344CB8AC3E}">
        <p14:creationId xmlns:p14="http://schemas.microsoft.com/office/powerpoint/2010/main" val="207579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CEC9E-82F3-C9CF-9BB1-DFB882A94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05AF1-5DC6-FAF7-69C9-4766A1ED2933}"/>
              </a:ext>
            </a:extLst>
          </p:cNvPr>
          <p:cNvSpPr>
            <a:spLocks noGrp="1"/>
          </p:cNvSpPr>
          <p:nvPr>
            <p:ph type="title"/>
          </p:nvPr>
        </p:nvSpPr>
        <p:spPr/>
        <p:txBody>
          <a:bodyPr>
            <a:normAutofit fontScale="90000"/>
          </a:bodyPr>
          <a:lstStyle/>
          <a:p>
            <a:r>
              <a:rPr lang="en-US" dirty="0"/>
              <a:t>Visual Intuition for Index &amp; </a:t>
            </a:r>
            <a:r>
              <a:rPr lang="en-US" dirty="0" err="1"/>
              <a:t>Sublist</a:t>
            </a:r>
            <a:r>
              <a:rPr lang="en-US" dirty="0"/>
              <a:t> Loop Invariant </a:t>
            </a:r>
          </a:p>
        </p:txBody>
      </p:sp>
      <p:sp>
        <p:nvSpPr>
          <p:cNvPr id="3" name="Content Placeholder 2">
            <a:extLst>
              <a:ext uri="{FF2B5EF4-FFF2-40B4-BE49-F238E27FC236}">
                <a16:creationId xmlns:a16="http://schemas.microsoft.com/office/drawing/2014/main" id="{7B79DFF7-0DCF-705C-0A49-A77F1F69A2F9}"/>
              </a:ext>
            </a:extLst>
          </p:cNvPr>
          <p:cNvSpPr>
            <a:spLocks noGrp="1"/>
          </p:cNvSpPr>
          <p:nvPr>
            <p:ph idx="1"/>
          </p:nvPr>
        </p:nvSpPr>
        <p:spPr>
          <a:xfrm>
            <a:off x="457200" y="3628818"/>
            <a:ext cx="8229600" cy="2756141"/>
          </a:xfrm>
        </p:spPr>
        <p:txBody>
          <a:bodyPr/>
          <a:lstStyle/>
          <a:p>
            <a:r>
              <a:rPr lang="en-US" sz="2600" dirty="0"/>
              <a:t>Sum is the part in "</a:t>
            </a:r>
            <a:r>
              <a:rPr lang="en-US" sz="2600" dirty="0">
                <a:latin typeface="Cambria Math" panose="02040503050406030204" pitchFamily="18" charset="0"/>
                <a:ea typeface="Cambria Math" panose="02040503050406030204" pitchFamily="18" charset="0"/>
              </a:rPr>
              <a:t>r</a:t>
            </a:r>
            <a:r>
              <a:rPr lang="en-US" sz="2600" dirty="0"/>
              <a:t>" plus the part left in </a:t>
            </a:r>
            <a:r>
              <a:rPr lang="en-US" sz="2600" dirty="0">
                <a:latin typeface="Cambria Math" panose="02040503050406030204" pitchFamily="18" charset="0"/>
                <a:ea typeface="Cambria Math" panose="02040503050406030204" pitchFamily="18" charset="0"/>
              </a:rPr>
              <a:t>S[j .. n-1]</a:t>
            </a:r>
            <a:endParaRPr lang="en-US" sz="2600" i="1" dirty="0">
              <a:latin typeface="Cambria Math" panose="02040503050406030204" pitchFamily="18" charset="0"/>
              <a:ea typeface="Cambria Math" panose="02040503050406030204" pitchFamily="18" charset="0"/>
            </a:endParaRPr>
          </a:p>
          <a:p>
            <a:pPr lvl="1"/>
            <a:endParaRPr lang="en-US" sz="2200" dirty="0"/>
          </a:p>
          <a:p>
            <a:r>
              <a:rPr lang="en-US" sz="2600" dirty="0"/>
              <a:t>What sum is in "</a:t>
            </a:r>
            <a:r>
              <a:rPr lang="en-US" sz="2600" dirty="0">
                <a:latin typeface="Cambria Math" panose="02040503050406030204" pitchFamily="18" charset="0"/>
                <a:ea typeface="Cambria Math" panose="02040503050406030204" pitchFamily="18" charset="0"/>
              </a:rPr>
              <a:t>r</a:t>
            </a:r>
            <a:r>
              <a:rPr lang="en-US" sz="2600" dirty="0"/>
              <a:t>"?</a:t>
            </a:r>
          </a:p>
          <a:p>
            <a:pPr lvl="2"/>
            <a:endParaRPr lang="en-US" sz="1800" dirty="0"/>
          </a:p>
          <a:p>
            <a:pPr lvl="2"/>
            <a:r>
              <a:rPr lang="en-US" sz="1800" dirty="0"/>
              <a:t>	</a:t>
            </a:r>
            <a:r>
              <a:rPr lang="en-US" sz="1800" dirty="0">
                <a:solidFill>
                  <a:schemeClr val="accent3">
                    <a:lumMod val="75000"/>
                  </a:schemeClr>
                </a:solidFill>
                <a:latin typeface="Cambria Math" panose="02040503050406030204" pitchFamily="18" charset="0"/>
                <a:ea typeface="Cambria Math" panose="02040503050406030204" pitchFamily="18" charset="0"/>
              </a:rPr>
              <a:t>r = sum(</a:t>
            </a:r>
            <a:r>
              <a:rPr lang="en-US" sz="1800" dirty="0">
                <a:latin typeface="Cambria Math" panose="02040503050406030204" pitchFamily="18" charset="0"/>
                <a:ea typeface="Cambria Math" panose="02040503050406030204" pitchFamily="18" charset="0"/>
              </a:rPr>
              <a:t>S[0 .. j-1]</a:t>
            </a:r>
            <a:r>
              <a:rPr lang="en-US" sz="1800" dirty="0">
                <a:solidFill>
                  <a:schemeClr val="accent3">
                    <a:lumMod val="75000"/>
                  </a:schemeClr>
                </a:solidFill>
                <a:latin typeface="Cambria Math" panose="02040503050406030204" pitchFamily="18" charset="0"/>
                <a:ea typeface="Cambria Math" panose="02040503050406030204" pitchFamily="18" charset="0"/>
              </a:rPr>
              <a:t>)</a:t>
            </a:r>
          </a:p>
          <a:p>
            <a:pPr lvl="2"/>
            <a:endParaRPr lang="en-US" sz="1800" dirty="0"/>
          </a:p>
          <a:p>
            <a:pPr lvl="1"/>
            <a:r>
              <a:rPr lang="en-US" sz="2200" dirty="0"/>
              <a:t>we can use just this as our invariant! (it's all we need)</a:t>
            </a:r>
          </a:p>
        </p:txBody>
      </p:sp>
      <p:grpSp>
        <p:nvGrpSpPr>
          <p:cNvPr id="6" name="Group 5" descr="The new loop invariant is sum(S) = r + sum(S[j… n - 1]).&#10;&#10;r yet again represents the sum of the portions we’ve seen - this time, starting at S and ending at the index j. Then, S[j… n - 1] is the “rest of the list”">
            <a:extLst>
              <a:ext uri="{FF2B5EF4-FFF2-40B4-BE49-F238E27FC236}">
                <a16:creationId xmlns:a16="http://schemas.microsoft.com/office/drawing/2014/main" id="{BE387079-3D92-5D57-591B-26896614FB08}"/>
              </a:ext>
            </a:extLst>
          </p:cNvPr>
          <p:cNvGrpSpPr/>
          <p:nvPr/>
        </p:nvGrpSpPr>
        <p:grpSpPr>
          <a:xfrm>
            <a:off x="858412" y="1361054"/>
            <a:ext cx="7267065" cy="1668064"/>
            <a:chOff x="858412" y="1361054"/>
            <a:chExt cx="7267065" cy="1668064"/>
          </a:xfrm>
        </p:grpSpPr>
        <p:sp>
          <p:nvSpPr>
            <p:cNvPr id="4" name="Rectangle 3">
              <a:extLst>
                <a:ext uri="{FF2B5EF4-FFF2-40B4-BE49-F238E27FC236}">
                  <a16:creationId xmlns:a16="http://schemas.microsoft.com/office/drawing/2014/main" id="{59AF99A6-EEBF-C429-B6AC-782CD41536A1}"/>
                </a:ext>
              </a:extLst>
            </p:cNvPr>
            <p:cNvSpPr/>
            <p:nvPr/>
          </p:nvSpPr>
          <p:spPr>
            <a:xfrm>
              <a:off x="1921097" y="1361054"/>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9CD07CAC-950B-DD4E-5ACD-594D5601229D}"/>
                </a:ext>
              </a:extLst>
            </p:cNvPr>
            <p:cNvSpPr/>
            <p:nvPr/>
          </p:nvSpPr>
          <p:spPr>
            <a:xfrm>
              <a:off x="5026493" y="1361054"/>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523BB5C-8ABA-5450-AFE1-1AC1052CF726}"/>
                </a:ext>
              </a:extLst>
            </p:cNvPr>
            <p:cNvSpPr txBox="1"/>
            <p:nvPr/>
          </p:nvSpPr>
          <p:spPr>
            <a:xfrm>
              <a:off x="858412" y="2659786"/>
              <a:ext cx="6742551"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sum(</a:t>
              </a:r>
              <a:r>
                <a:rPr lang="en-US" dirty="0">
                  <a:latin typeface="Cambria Math" panose="02040503050406030204" pitchFamily="18" charset="0"/>
                  <a:ea typeface="Cambria Math" panose="02040503050406030204" pitchFamily="18" charset="0"/>
                  <a:cs typeface="Franklin Gothic Medium"/>
                </a:rPr>
                <a:t>S</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r			       +		sum(</a:t>
              </a:r>
              <a:r>
                <a:rPr lang="en-US" dirty="0">
                  <a:latin typeface="Cambria Math" panose="02040503050406030204" pitchFamily="18" charset="0"/>
                  <a:ea typeface="Cambria Math" panose="02040503050406030204" pitchFamily="18" charset="0"/>
                  <a:cs typeface="Franklin Gothic Medium"/>
                </a:rPr>
                <a:t>S[j .. n-1]</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p:txBody>
        </p:sp>
        <p:sp>
          <p:nvSpPr>
            <p:cNvPr id="16" name="TextBox 15">
              <a:extLst>
                <a:ext uri="{FF2B5EF4-FFF2-40B4-BE49-F238E27FC236}">
                  <a16:creationId xmlns:a16="http://schemas.microsoft.com/office/drawing/2014/main" id="{8970AE5F-82CE-FDF9-D403-D5B08D794432}"/>
                </a:ext>
              </a:extLst>
            </p:cNvPr>
            <p:cNvSpPr txBox="1"/>
            <p:nvPr/>
          </p:nvSpPr>
          <p:spPr>
            <a:xfrm>
              <a:off x="5026493" y="1768939"/>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9" name="TextBox 18">
              <a:extLst>
                <a:ext uri="{FF2B5EF4-FFF2-40B4-BE49-F238E27FC236}">
                  <a16:creationId xmlns:a16="http://schemas.microsoft.com/office/drawing/2014/main" id="{75FF54D7-1171-7C60-7D7A-E355D8949358}"/>
                </a:ext>
              </a:extLst>
            </p:cNvPr>
            <p:cNvSpPr txBox="1"/>
            <p:nvPr/>
          </p:nvSpPr>
          <p:spPr>
            <a:xfrm>
              <a:off x="1468515" y="2059187"/>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20" name="Straight Arrow Connector 19">
              <a:extLst>
                <a:ext uri="{FF2B5EF4-FFF2-40B4-BE49-F238E27FC236}">
                  <a16:creationId xmlns:a16="http://schemas.microsoft.com/office/drawing/2014/main" id="{96E96EF0-66F4-6E11-85EB-44422132AFA6}"/>
                </a:ext>
              </a:extLst>
            </p:cNvPr>
            <p:cNvCxnSpPr>
              <a:cxnSpLocks/>
              <a:stCxn id="19" idx="0"/>
            </p:cNvCxnSpPr>
            <p:nvPr/>
          </p:nvCxnSpPr>
          <p:spPr>
            <a:xfrm flipV="1">
              <a:off x="1617755" y="1752779"/>
              <a:ext cx="308205" cy="306408"/>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1" name="Left Brace 20">
              <a:extLst>
                <a:ext uri="{FF2B5EF4-FFF2-40B4-BE49-F238E27FC236}">
                  <a16:creationId xmlns:a16="http://schemas.microsoft.com/office/drawing/2014/main" id="{74C57C21-34FE-72BB-C01D-86EC58CF9C1D}"/>
                </a:ext>
              </a:extLst>
            </p:cNvPr>
            <p:cNvSpPr/>
            <p:nvPr/>
          </p:nvSpPr>
          <p:spPr>
            <a:xfrm rot="16200000">
              <a:off x="3366046" y="984992"/>
              <a:ext cx="216118" cy="3104780"/>
            </a:xfrm>
            <a:prstGeom prst="leftBrace">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 name="Slide Number Placeholder 6">
            <a:extLst>
              <a:ext uri="{FF2B5EF4-FFF2-40B4-BE49-F238E27FC236}">
                <a16:creationId xmlns:a16="http://schemas.microsoft.com/office/drawing/2014/main" id="{AEAEBAB9-0404-0329-E7BF-1C516D2C8DB8}"/>
              </a:ext>
            </a:extLst>
          </p:cNvPr>
          <p:cNvSpPr>
            <a:spLocks noGrp="1"/>
          </p:cNvSpPr>
          <p:nvPr>
            <p:ph type="sldNum" sz="quarter" idx="4"/>
          </p:nvPr>
        </p:nvSpPr>
        <p:spPr/>
        <p:txBody>
          <a:bodyPr/>
          <a:lstStyle/>
          <a:p>
            <a:fld id="{60F4F636-6A27-E649-AEDF-9DE4D4E58670}" type="slidenum">
              <a:rPr lang="en-US" smtClean="0"/>
              <a:pPr/>
              <a:t>17</a:t>
            </a:fld>
            <a:endParaRPr lang="en-US" dirty="0"/>
          </a:p>
        </p:txBody>
      </p:sp>
    </p:spTree>
    <p:extLst>
      <p:ext uri="{BB962C8B-B14F-4D97-AF65-F5344CB8AC3E}">
        <p14:creationId xmlns:p14="http://schemas.microsoft.com/office/powerpoint/2010/main" val="142451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4D183-6F2D-D999-9C0B-70B6377B7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558E1-EACC-12A0-5B86-50FFE76FC956}"/>
              </a:ext>
            </a:extLst>
          </p:cNvPr>
          <p:cNvSpPr>
            <a:spLocks noGrp="1"/>
          </p:cNvSpPr>
          <p:nvPr>
            <p:ph type="title"/>
          </p:nvPr>
        </p:nvSpPr>
        <p:spPr/>
        <p:txBody>
          <a:bodyPr/>
          <a:lstStyle/>
          <a:p>
            <a:r>
              <a:rPr lang="en-US" dirty="0"/>
              <a:t>Sum of an Array: Loop Invariant</a:t>
            </a:r>
          </a:p>
        </p:txBody>
      </p:sp>
      <p:sp>
        <p:nvSpPr>
          <p:cNvPr id="3" name="Content Placeholder 2">
            <a:extLst>
              <a:ext uri="{FF2B5EF4-FFF2-40B4-BE49-F238E27FC236}">
                <a16:creationId xmlns:a16="http://schemas.microsoft.com/office/drawing/2014/main" id="{F1979F16-A29B-BF62-BEA9-2579F16C6D81}"/>
              </a:ext>
            </a:extLst>
          </p:cNvPr>
          <p:cNvSpPr>
            <a:spLocks noGrp="1"/>
          </p:cNvSpPr>
          <p:nvPr>
            <p:ph idx="1"/>
          </p:nvPr>
        </p:nvSpPr>
        <p:spPr/>
        <p:txBody>
          <a:bodyPr/>
          <a:lstStyle/>
          <a:p>
            <a:r>
              <a:rPr lang="en-US" sz="2600" dirty="0"/>
              <a:t>Array version uses access by index</a:t>
            </a:r>
          </a:p>
          <a:p>
            <a:pPr lvl="2"/>
            <a:endParaRPr lang="en-US" sz="1600" dirty="0"/>
          </a:p>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Inv: </a:t>
            </a:r>
            <a:r>
              <a:rPr lang="en-US" sz="1800" b="1" dirty="0">
                <a:latin typeface="Courier New" panose="02070309020205020404" pitchFamily="49" charset="0"/>
                <a:cs typeface="Courier New" panose="02070309020205020404" pitchFamily="49" charset="0"/>
              </a:rPr>
              <a:t>r = sum(S[0 .. j-1])</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 = S[j] + r;</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sp>
        <p:nvSpPr>
          <p:cNvPr id="6" name="TextBox 5">
            <a:extLst>
              <a:ext uri="{FF2B5EF4-FFF2-40B4-BE49-F238E27FC236}">
                <a16:creationId xmlns:a16="http://schemas.microsoft.com/office/drawing/2014/main" id="{81281CE2-B52B-A0AB-81B3-247A3811CF72}"/>
              </a:ext>
            </a:extLst>
          </p:cNvPr>
          <p:cNvSpPr txBox="1"/>
          <p:nvPr/>
        </p:nvSpPr>
        <p:spPr>
          <a:xfrm>
            <a:off x="6079740" y="5046799"/>
            <a:ext cx="2607060"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Are we sure this is right?</a:t>
            </a:r>
            <a:endParaRPr lang="en-US" dirty="0">
              <a:solidFill>
                <a:schemeClr val="accent3">
                  <a:lumMod val="50000"/>
                </a:schemeClr>
              </a:solidFill>
              <a:latin typeface="Franklin Gothic Medium"/>
              <a:cs typeface="Franklin Gothic Medium"/>
            </a:endParaRPr>
          </a:p>
        </p:txBody>
      </p:sp>
      <p:sp>
        <p:nvSpPr>
          <p:cNvPr id="7" name="TextBox 6">
            <a:extLst>
              <a:ext uri="{FF2B5EF4-FFF2-40B4-BE49-F238E27FC236}">
                <a16:creationId xmlns:a16="http://schemas.microsoft.com/office/drawing/2014/main" id="{446DDE74-FC5E-595A-AF15-54FBF5E82955}"/>
              </a:ext>
            </a:extLst>
          </p:cNvPr>
          <p:cNvSpPr txBox="1"/>
          <p:nvPr/>
        </p:nvSpPr>
        <p:spPr>
          <a:xfrm>
            <a:off x="6079740" y="5416131"/>
            <a:ext cx="2389308" cy="369332"/>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Let's </a:t>
            </a:r>
            <a:r>
              <a:rPr lang="en-US" dirty="0">
                <a:solidFill>
                  <a:schemeClr val="accent3">
                    <a:lumMod val="75000"/>
                  </a:schemeClr>
                </a:solidFill>
                <a:latin typeface="Franklin Gothic Medium"/>
                <a:cs typeface="Franklin Gothic Medium"/>
              </a:rPr>
              <a:t>think </a:t>
            </a:r>
            <a:r>
              <a:rPr lang="en-US" dirty="0">
                <a:solidFill>
                  <a:schemeClr val="accent3">
                    <a:lumMod val="50000"/>
                  </a:schemeClr>
                </a:solidFill>
                <a:latin typeface="Franklin Gothic Medium"/>
                <a:cs typeface="Franklin Gothic Medium"/>
              </a:rPr>
              <a:t>it through…</a:t>
            </a:r>
          </a:p>
        </p:txBody>
      </p:sp>
      <p:sp>
        <p:nvSpPr>
          <p:cNvPr id="4" name="Slide Number Placeholder 3">
            <a:extLst>
              <a:ext uri="{FF2B5EF4-FFF2-40B4-BE49-F238E27FC236}">
                <a16:creationId xmlns:a16="http://schemas.microsoft.com/office/drawing/2014/main" id="{7977C14D-06DE-394D-883C-1CD47F178480}"/>
              </a:ext>
            </a:extLst>
          </p:cNvPr>
          <p:cNvSpPr>
            <a:spLocks noGrp="1"/>
          </p:cNvSpPr>
          <p:nvPr>
            <p:ph type="sldNum" sz="quarter" idx="4"/>
          </p:nvPr>
        </p:nvSpPr>
        <p:spPr/>
        <p:txBody>
          <a:bodyPr/>
          <a:lstStyle/>
          <a:p>
            <a:fld id="{60F4F636-6A27-E649-AEDF-9DE4D4E58670}" type="slidenum">
              <a:rPr lang="en-US" smtClean="0"/>
              <a:pPr/>
              <a:t>18</a:t>
            </a:fld>
            <a:endParaRPr lang="en-US" dirty="0"/>
          </a:p>
        </p:txBody>
      </p:sp>
    </p:spTree>
    <p:extLst>
      <p:ext uri="{BB962C8B-B14F-4D97-AF65-F5344CB8AC3E}">
        <p14:creationId xmlns:p14="http://schemas.microsoft.com/office/powerpoint/2010/main" val="421335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CDA27-63F5-C627-8B87-1FCAF5C56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FAA63-CE7A-F1CD-A31A-F7DB8F71BA2D}"/>
              </a:ext>
            </a:extLst>
          </p:cNvPr>
          <p:cNvSpPr>
            <a:spLocks noGrp="1"/>
          </p:cNvSpPr>
          <p:nvPr>
            <p:ph type="title"/>
          </p:nvPr>
        </p:nvSpPr>
        <p:spPr/>
        <p:txBody>
          <a:bodyPr/>
          <a:lstStyle/>
          <a:p>
            <a:r>
              <a:rPr lang="en-US" dirty="0"/>
              <a:t>Sum of an Array Floyd Logic: Initialization</a:t>
            </a:r>
          </a:p>
        </p:txBody>
      </p:sp>
      <p:sp>
        <p:nvSpPr>
          <p:cNvPr id="3" name="Content Placeholder 2">
            <a:extLst>
              <a:ext uri="{FF2B5EF4-FFF2-40B4-BE49-F238E27FC236}">
                <a16:creationId xmlns:a16="http://schemas.microsoft.com/office/drawing/2014/main" id="{A273F0D6-A5A3-1012-DAB4-7C90412F612B}"/>
              </a:ext>
            </a:extLst>
          </p:cNvPr>
          <p:cNvSpPr>
            <a:spLocks noGrp="1"/>
          </p:cNvSpPr>
          <p:nvPr>
            <p:ph idx="1"/>
          </p:nvPr>
        </p:nvSpPr>
        <p:spPr>
          <a:xfrm>
            <a:off x="457200" y="1244160"/>
            <a:ext cx="8229600" cy="370980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0 and j = 0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Inv</a:t>
            </a:r>
            <a:r>
              <a:rPr lang="en-US" sz="1800" b="1" dirty="0">
                <a:latin typeface="Cambria Math" panose="02040503050406030204" pitchFamily="18" charset="0"/>
                <a:ea typeface="Cambria Math" panose="02040503050406030204" pitchFamily="18" charset="0"/>
                <a:cs typeface="Courier New" panose="02070309020205020404" pitchFamily="49" charset="0"/>
              </a:rPr>
              <a:t>:</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 = S[j] + r;</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6" name="Group 5" descr="First, we need to check if the Inv holds initially, i.e. {{ r = 0 and j = 0 }} implies&#13;&#10;  {{ Inv: r = sum(S[0 .. j-1]) }}&#13;&#10;">
            <a:extLst>
              <a:ext uri="{FF2B5EF4-FFF2-40B4-BE49-F238E27FC236}">
                <a16:creationId xmlns:a16="http://schemas.microsoft.com/office/drawing/2014/main" id="{69F5EE98-9D99-2CAB-D831-035D1D02A721}"/>
              </a:ext>
            </a:extLst>
          </p:cNvPr>
          <p:cNvGrpSpPr/>
          <p:nvPr/>
        </p:nvGrpSpPr>
        <p:grpSpPr>
          <a:xfrm>
            <a:off x="5092860" y="2257063"/>
            <a:ext cx="2592188" cy="613458"/>
            <a:chOff x="5092860" y="2257063"/>
            <a:chExt cx="2592188" cy="613458"/>
          </a:xfrm>
        </p:grpSpPr>
        <p:sp>
          <p:nvSpPr>
            <p:cNvPr id="4" name="Right Bracket 3">
              <a:extLst>
                <a:ext uri="{FF2B5EF4-FFF2-40B4-BE49-F238E27FC236}">
                  <a16:creationId xmlns:a16="http://schemas.microsoft.com/office/drawing/2014/main" id="{E04C1F3D-1623-0D83-1F31-59D298107070}"/>
                </a:ext>
              </a:extLst>
            </p:cNvPr>
            <p:cNvSpPr/>
            <p:nvPr/>
          </p:nvSpPr>
          <p:spPr>
            <a:xfrm>
              <a:off x="5092860" y="2257063"/>
              <a:ext cx="61577" cy="613458"/>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197D68C3-524B-7A33-9EE3-D77E7EBC0E7B}"/>
                </a:ext>
              </a:extLst>
            </p:cNvPr>
            <p:cNvSpPr txBox="1"/>
            <p:nvPr/>
          </p:nvSpPr>
          <p:spPr>
            <a:xfrm>
              <a:off x="5292662" y="2379126"/>
              <a:ext cx="2392386"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Does </a:t>
              </a:r>
              <a:r>
                <a:rPr lang="en-US" dirty="0">
                  <a:solidFill>
                    <a:schemeClr val="accent3">
                      <a:lumMod val="50000"/>
                    </a:schemeClr>
                  </a:solidFill>
                  <a:latin typeface="Franklin Gothic Medium"/>
                  <a:cs typeface="Franklin Gothic Medium"/>
                </a:rPr>
                <a:t>Inv</a:t>
              </a:r>
              <a:r>
                <a:rPr lang="en-US" dirty="0">
                  <a:solidFill>
                    <a:schemeClr val="accent3">
                      <a:lumMod val="75000"/>
                    </a:schemeClr>
                  </a:solidFill>
                  <a:latin typeface="Franklin Gothic Medium"/>
                  <a:cs typeface="Franklin Gothic Medium"/>
                </a:rPr>
                <a:t> hold initially?</a:t>
              </a:r>
              <a:endParaRPr lang="en-US" dirty="0">
                <a:solidFill>
                  <a:schemeClr val="accent3">
                    <a:lumMod val="50000"/>
                  </a:schemeClr>
                </a:solidFill>
                <a:latin typeface="Franklin Gothic Medium"/>
                <a:cs typeface="Franklin Gothic Medium"/>
              </a:endParaRPr>
            </a:p>
          </p:txBody>
        </p:sp>
      </p:grpSp>
      <p:sp>
        <p:nvSpPr>
          <p:cNvPr id="8" name="TextBox 7">
            <a:extLst>
              <a:ext uri="{FF2B5EF4-FFF2-40B4-BE49-F238E27FC236}">
                <a16:creationId xmlns:a16="http://schemas.microsoft.com/office/drawing/2014/main" id="{C71FD690-3ECD-13A9-130C-BAB1D0A17BE4}"/>
              </a:ext>
            </a:extLst>
          </p:cNvPr>
          <p:cNvSpPr txBox="1"/>
          <p:nvPr/>
        </p:nvSpPr>
        <p:spPr>
          <a:xfrm>
            <a:off x="4570351" y="3987480"/>
            <a:ext cx="3837008" cy="1477328"/>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sum(S[0 .. j-1])</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sum(S[0 .. -1])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 = 0</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sum([])</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0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def of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sum</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r</a:t>
            </a:r>
          </a:p>
        </p:txBody>
      </p:sp>
      <p:sp>
        <p:nvSpPr>
          <p:cNvPr id="7" name="Slide Number Placeholder 6">
            <a:extLst>
              <a:ext uri="{FF2B5EF4-FFF2-40B4-BE49-F238E27FC236}">
                <a16:creationId xmlns:a16="http://schemas.microsoft.com/office/drawing/2014/main" id="{8508C079-F533-54EA-4D04-6119F66223A9}"/>
              </a:ext>
            </a:extLst>
          </p:cNvPr>
          <p:cNvSpPr>
            <a:spLocks noGrp="1"/>
          </p:cNvSpPr>
          <p:nvPr>
            <p:ph type="sldNum" sz="quarter" idx="4"/>
          </p:nvPr>
        </p:nvSpPr>
        <p:spPr/>
        <p:txBody>
          <a:bodyPr/>
          <a:lstStyle/>
          <a:p>
            <a:fld id="{60F4F636-6A27-E649-AEDF-9DE4D4E58670}" type="slidenum">
              <a:rPr lang="en-US" smtClean="0"/>
              <a:pPr/>
              <a:t>19</a:t>
            </a:fld>
            <a:endParaRPr lang="en-US" dirty="0"/>
          </a:p>
        </p:txBody>
      </p:sp>
    </p:spTree>
    <p:extLst>
      <p:ext uri="{BB962C8B-B14F-4D97-AF65-F5344CB8AC3E}">
        <p14:creationId xmlns:p14="http://schemas.microsoft.com/office/powerpoint/2010/main" val="139073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D5C3-3AA9-5FE8-3717-606A95AE5DD1}"/>
              </a:ext>
            </a:extLst>
          </p:cNvPr>
          <p:cNvSpPr>
            <a:spLocks noGrp="1"/>
          </p:cNvSpPr>
          <p:nvPr>
            <p:ph type="title"/>
          </p:nvPr>
        </p:nvSpPr>
        <p:spPr/>
        <p:txBody>
          <a:bodyPr/>
          <a:lstStyle/>
          <a:p>
            <a:r>
              <a:rPr lang="en-US" dirty="0"/>
              <a:t>Administrivia (8/11)</a:t>
            </a:r>
          </a:p>
        </p:txBody>
      </p:sp>
      <p:sp>
        <p:nvSpPr>
          <p:cNvPr id="3" name="Content Placeholder 2">
            <a:extLst>
              <a:ext uri="{FF2B5EF4-FFF2-40B4-BE49-F238E27FC236}">
                <a16:creationId xmlns:a16="http://schemas.microsoft.com/office/drawing/2014/main" id="{1EEABE67-14AB-9918-4713-432AD6D50CFF}"/>
              </a:ext>
            </a:extLst>
          </p:cNvPr>
          <p:cNvSpPr>
            <a:spLocks noGrp="1"/>
          </p:cNvSpPr>
          <p:nvPr>
            <p:ph idx="1"/>
          </p:nvPr>
        </p:nvSpPr>
        <p:spPr/>
        <p:txBody>
          <a:bodyPr/>
          <a:lstStyle/>
          <a:p>
            <a:r>
              <a:rPr lang="en-US" sz="2800" dirty="0"/>
              <a:t>Exam page is out and linked on resources page</a:t>
            </a:r>
          </a:p>
          <a:p>
            <a:pPr lvl="1"/>
            <a:r>
              <a:rPr lang="en-US" sz="2400" dirty="0"/>
              <a:t>Includes all logistical details</a:t>
            </a:r>
          </a:p>
          <a:p>
            <a:pPr lvl="1"/>
            <a:r>
              <a:rPr lang="en-US" sz="2400" dirty="0"/>
              <a:t>Includes practice materials</a:t>
            </a:r>
          </a:p>
          <a:p>
            <a:pPr lvl="2"/>
            <a:r>
              <a:rPr lang="en-US" sz="2000" dirty="0"/>
              <a:t>25su Practice final to come</a:t>
            </a:r>
          </a:p>
          <a:p>
            <a:r>
              <a:rPr lang="en-US" sz="2800" dirty="0"/>
              <a:t>Last section (8/21) will be final review</a:t>
            </a:r>
          </a:p>
          <a:p>
            <a:pPr lvl="2"/>
            <a:r>
              <a:rPr lang="en-US" sz="2000" dirty="0"/>
              <a:t>With additional practice materials</a:t>
            </a:r>
          </a:p>
        </p:txBody>
      </p:sp>
      <p:sp>
        <p:nvSpPr>
          <p:cNvPr id="4" name="Slide Number Placeholder 3">
            <a:extLst>
              <a:ext uri="{FF2B5EF4-FFF2-40B4-BE49-F238E27FC236}">
                <a16:creationId xmlns:a16="http://schemas.microsoft.com/office/drawing/2014/main" id="{8676C941-88BD-1D26-BE6A-F75ED57608DB}"/>
              </a:ext>
            </a:extLst>
          </p:cNvPr>
          <p:cNvSpPr>
            <a:spLocks noGrp="1"/>
          </p:cNvSpPr>
          <p:nvPr>
            <p:ph type="sldNum" sz="quarter" idx="4"/>
          </p:nvPr>
        </p:nvSpPr>
        <p:spPr/>
        <p:txBody>
          <a:bodyPr/>
          <a:lstStyle/>
          <a:p>
            <a:fld id="{60F4F636-6A27-E649-AEDF-9DE4D4E58670}" type="slidenum">
              <a:rPr lang="en-US" smtClean="0"/>
              <a:pPr/>
              <a:t>2</a:t>
            </a:fld>
            <a:endParaRPr lang="en-US" dirty="0"/>
          </a:p>
        </p:txBody>
      </p:sp>
    </p:spTree>
    <p:extLst>
      <p:ext uri="{BB962C8B-B14F-4D97-AF65-F5344CB8AC3E}">
        <p14:creationId xmlns:p14="http://schemas.microsoft.com/office/powerpoint/2010/main" val="19430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72C6C-B267-CF80-78FB-8401269D9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38825F-E95B-ED14-D05E-863B93CE325F}"/>
              </a:ext>
            </a:extLst>
          </p:cNvPr>
          <p:cNvSpPr>
            <a:spLocks noGrp="1"/>
          </p:cNvSpPr>
          <p:nvPr>
            <p:ph type="title"/>
          </p:nvPr>
        </p:nvSpPr>
        <p:spPr/>
        <p:txBody>
          <a:bodyPr/>
          <a:lstStyle/>
          <a:p>
            <a:r>
              <a:rPr lang="en-US" dirty="0"/>
              <a:t>Sum of an Array Floyd Logic: Postcondition</a:t>
            </a:r>
          </a:p>
        </p:txBody>
      </p:sp>
      <p:sp>
        <p:nvSpPr>
          <p:cNvPr id="3" name="Content Placeholder 2">
            <a:extLst>
              <a:ext uri="{FF2B5EF4-FFF2-40B4-BE49-F238E27FC236}">
                <a16:creationId xmlns:a16="http://schemas.microsoft.com/office/drawing/2014/main" id="{8EC3F5D9-96E9-95A9-B70E-A302C79C2548}"/>
              </a:ext>
            </a:extLst>
          </p:cNvPr>
          <p:cNvSpPr>
            <a:spLocks noGrp="1"/>
          </p:cNvSpPr>
          <p:nvPr>
            <p:ph idx="1"/>
          </p:nvPr>
        </p:nvSpPr>
        <p:spPr>
          <a:xfrm>
            <a:off x="457200" y="1244160"/>
            <a:ext cx="8229600" cy="370980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r = sum(S[0 .. j-1]) }}</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 = S[j] + r;</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and j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6" name="Group 5" descr="Next, we check if the postcondition holds, i.e. if   {{ r = sum(S[0 .. j-1]) and j = len(S) }} implies&#13;&#10;  {{ r = sum(S) }}&#13;&#10;">
            <a:extLst>
              <a:ext uri="{FF2B5EF4-FFF2-40B4-BE49-F238E27FC236}">
                <a16:creationId xmlns:a16="http://schemas.microsoft.com/office/drawing/2014/main" id="{FE75BBCE-DD15-5D77-BDB8-AB571E707D4D}"/>
              </a:ext>
            </a:extLst>
          </p:cNvPr>
          <p:cNvGrpSpPr/>
          <p:nvPr/>
        </p:nvGrpSpPr>
        <p:grpSpPr>
          <a:xfrm>
            <a:off x="5648445" y="3895612"/>
            <a:ext cx="3257049" cy="613458"/>
            <a:chOff x="5648445" y="3895612"/>
            <a:chExt cx="3257049" cy="613458"/>
          </a:xfrm>
        </p:grpSpPr>
        <p:sp>
          <p:nvSpPr>
            <p:cNvPr id="4" name="Right Bracket 3">
              <a:extLst>
                <a:ext uri="{FF2B5EF4-FFF2-40B4-BE49-F238E27FC236}">
                  <a16:creationId xmlns:a16="http://schemas.microsoft.com/office/drawing/2014/main" id="{028989CE-9130-212E-8F96-D269327AC951}"/>
                </a:ext>
              </a:extLst>
            </p:cNvPr>
            <p:cNvSpPr/>
            <p:nvPr/>
          </p:nvSpPr>
          <p:spPr>
            <a:xfrm>
              <a:off x="5648445" y="3895612"/>
              <a:ext cx="61577" cy="613458"/>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9BE92FEC-FE61-0B41-9AB1-EF1A3C430156}"/>
                </a:ext>
              </a:extLst>
            </p:cNvPr>
            <p:cNvSpPr txBox="1"/>
            <p:nvPr/>
          </p:nvSpPr>
          <p:spPr>
            <a:xfrm>
              <a:off x="5848247" y="4017675"/>
              <a:ext cx="3057247"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Does the postcondition hold?</a:t>
              </a:r>
              <a:endParaRPr lang="en-US" dirty="0">
                <a:solidFill>
                  <a:schemeClr val="accent3">
                    <a:lumMod val="50000"/>
                  </a:schemeClr>
                </a:solidFill>
                <a:latin typeface="Franklin Gothic Medium"/>
                <a:cs typeface="Franklin Gothic Medium"/>
              </a:endParaRPr>
            </a:p>
          </p:txBody>
        </p:sp>
      </p:grpSp>
      <p:sp>
        <p:nvSpPr>
          <p:cNvPr id="8" name="TextBox 7">
            <a:extLst>
              <a:ext uri="{FF2B5EF4-FFF2-40B4-BE49-F238E27FC236}">
                <a16:creationId xmlns:a16="http://schemas.microsoft.com/office/drawing/2014/main" id="{F6A7B16A-F844-5569-9E7E-E0F86AEEDDD5}"/>
              </a:ext>
            </a:extLst>
          </p:cNvPr>
          <p:cNvSpPr txBox="1"/>
          <p:nvPr/>
        </p:nvSpPr>
        <p:spPr>
          <a:xfrm>
            <a:off x="3741514" y="5176276"/>
            <a:ext cx="4739023" cy="923330"/>
          </a:xfrm>
          <a:prstGeom prst="rect">
            <a:avLst/>
          </a:prstGeom>
          <a:noFill/>
        </p:spPr>
        <p:txBody>
          <a:bodyPr wrap="squar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r = sum(S[0 .. j-1])</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sum(S[0 .. </a:t>
            </a:r>
            <a:r>
              <a:rPr lang="en-US"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len</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(S)-1])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since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 = </a:t>
            </a:r>
            <a:r>
              <a:rPr lang="en-US"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len</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a:t>
            </a:r>
          </a:p>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 sum(S)</a:t>
            </a:r>
          </a:p>
        </p:txBody>
      </p:sp>
      <p:sp>
        <p:nvSpPr>
          <p:cNvPr id="7" name="Slide Number Placeholder 6">
            <a:extLst>
              <a:ext uri="{FF2B5EF4-FFF2-40B4-BE49-F238E27FC236}">
                <a16:creationId xmlns:a16="http://schemas.microsoft.com/office/drawing/2014/main" id="{367987BC-272D-3B63-D249-3B3CE2C2EA7C}"/>
              </a:ext>
            </a:extLst>
          </p:cNvPr>
          <p:cNvSpPr>
            <a:spLocks noGrp="1"/>
          </p:cNvSpPr>
          <p:nvPr>
            <p:ph type="sldNum" sz="quarter" idx="4"/>
          </p:nvPr>
        </p:nvSpPr>
        <p:spPr/>
        <p:txBody>
          <a:bodyPr/>
          <a:lstStyle/>
          <a:p>
            <a:fld id="{60F4F636-6A27-E649-AEDF-9DE4D4E58670}" type="slidenum">
              <a:rPr lang="en-US" smtClean="0"/>
              <a:pPr/>
              <a:t>20</a:t>
            </a:fld>
            <a:endParaRPr lang="en-US" dirty="0"/>
          </a:p>
        </p:txBody>
      </p:sp>
    </p:spTree>
    <p:extLst>
      <p:ext uri="{BB962C8B-B14F-4D97-AF65-F5344CB8AC3E}">
        <p14:creationId xmlns:p14="http://schemas.microsoft.com/office/powerpoint/2010/main" val="285871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9DA77-FD47-67A0-483C-9A37FA282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0190A-5CD0-8E74-3038-F5F56293F94E}"/>
              </a:ext>
            </a:extLst>
          </p:cNvPr>
          <p:cNvSpPr>
            <a:spLocks noGrp="1"/>
          </p:cNvSpPr>
          <p:nvPr>
            <p:ph type="title"/>
          </p:nvPr>
        </p:nvSpPr>
        <p:spPr/>
        <p:txBody>
          <a:bodyPr/>
          <a:lstStyle/>
          <a:p>
            <a:r>
              <a:rPr lang="en-US" dirty="0"/>
              <a:t>Sum of an Array Floyd Logic: Loop Body (1/4)</a:t>
            </a:r>
          </a:p>
        </p:txBody>
      </p:sp>
      <p:sp>
        <p:nvSpPr>
          <p:cNvPr id="3" name="Content Placeholder 2">
            <a:extLst>
              <a:ext uri="{FF2B5EF4-FFF2-40B4-BE49-F238E27FC236}">
                <a16:creationId xmlns:a16="http://schemas.microsoft.com/office/drawing/2014/main" id="{C0B04456-FB9C-F6AA-8A9B-EDE58FD04F50}"/>
              </a:ext>
            </a:extLst>
          </p:cNvPr>
          <p:cNvSpPr>
            <a:spLocks noGrp="1"/>
          </p:cNvSpPr>
          <p:nvPr>
            <p:ph idx="1"/>
          </p:nvPr>
        </p:nvSpPr>
        <p:spPr>
          <a:xfrm>
            <a:off x="457200" y="1244160"/>
            <a:ext cx="8229600" cy="370980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r = sum(S[0 .. j-1]) }}</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and j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 = S[j] + r;</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sp>
        <p:nvSpPr>
          <p:cNvPr id="4" name="Slide Number Placeholder 3">
            <a:extLst>
              <a:ext uri="{FF2B5EF4-FFF2-40B4-BE49-F238E27FC236}">
                <a16:creationId xmlns:a16="http://schemas.microsoft.com/office/drawing/2014/main" id="{6418EAEE-58D8-903E-4219-89C3B59FBC2E}"/>
              </a:ext>
            </a:extLst>
          </p:cNvPr>
          <p:cNvSpPr>
            <a:spLocks noGrp="1"/>
          </p:cNvSpPr>
          <p:nvPr>
            <p:ph type="sldNum" sz="quarter" idx="4"/>
          </p:nvPr>
        </p:nvSpPr>
        <p:spPr/>
        <p:txBody>
          <a:bodyPr/>
          <a:lstStyle/>
          <a:p>
            <a:fld id="{60F4F636-6A27-E649-AEDF-9DE4D4E58670}" type="slidenum">
              <a:rPr lang="en-US" smtClean="0"/>
              <a:pPr/>
              <a:t>21</a:t>
            </a:fld>
            <a:endParaRPr lang="en-US" dirty="0"/>
          </a:p>
        </p:txBody>
      </p:sp>
    </p:spTree>
    <p:extLst>
      <p:ext uri="{BB962C8B-B14F-4D97-AF65-F5344CB8AC3E}">
        <p14:creationId xmlns:p14="http://schemas.microsoft.com/office/powerpoint/2010/main" val="1297499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ED9FC-9A4A-6F53-9A4B-8FBD047E8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3BB06-C4E5-44B3-94DE-4C7D133F55CB}"/>
              </a:ext>
            </a:extLst>
          </p:cNvPr>
          <p:cNvSpPr>
            <a:spLocks noGrp="1"/>
          </p:cNvSpPr>
          <p:nvPr>
            <p:ph type="title"/>
          </p:nvPr>
        </p:nvSpPr>
        <p:spPr/>
        <p:txBody>
          <a:bodyPr/>
          <a:lstStyle/>
          <a:p>
            <a:r>
              <a:rPr lang="en-US" dirty="0"/>
              <a:t>Sum of an Array Floyd Logic: Loop Body (2/4)</a:t>
            </a:r>
          </a:p>
        </p:txBody>
      </p:sp>
      <p:sp>
        <p:nvSpPr>
          <p:cNvPr id="3" name="Content Placeholder 2">
            <a:extLst>
              <a:ext uri="{FF2B5EF4-FFF2-40B4-BE49-F238E27FC236}">
                <a16:creationId xmlns:a16="http://schemas.microsoft.com/office/drawing/2014/main" id="{9892E79E-0685-E3E0-F895-41E7A42221F4}"/>
              </a:ext>
            </a:extLst>
          </p:cNvPr>
          <p:cNvSpPr>
            <a:spLocks noGrp="1"/>
          </p:cNvSpPr>
          <p:nvPr>
            <p:ph idx="1"/>
          </p:nvPr>
        </p:nvSpPr>
        <p:spPr>
          <a:xfrm>
            <a:off x="457200" y="1244160"/>
            <a:ext cx="8229600" cy="370980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r = sum(S[0 .. j-1]) }}</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latin typeface="Courier New" panose="02070309020205020404" pitchFamily="49"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 r = sum(S[0 .. j-1]) and j ≠ </a:t>
            </a:r>
            <a:r>
              <a:rPr lang="en-US" sz="1800" b="1" dirty="0" err="1">
                <a:latin typeface="Cambria Math" panose="02040503050406030204" pitchFamily="18" charset="0"/>
                <a:ea typeface="Cambria Math" panose="02040503050406030204" pitchFamily="18" charset="0"/>
                <a:cs typeface="Courier New" panose="02070309020205020404" pitchFamily="49" charset="0"/>
              </a:rPr>
              <a:t>len</a:t>
            </a:r>
            <a:r>
              <a:rPr lang="en-US" sz="1800" b="1" dirty="0">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 = S[j] + r;</a:t>
            </a: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cxnSp>
        <p:nvCxnSpPr>
          <p:cNvPr id="5" name="Straight Arrow Connector 4" descr="Backwards reasoning - from {{ r = sum(S[0 .. j-1]) }} to {{ r = sum(S[0 .. j]) }}&#13;&#10;">
            <a:extLst>
              <a:ext uri="{FF2B5EF4-FFF2-40B4-BE49-F238E27FC236}">
                <a16:creationId xmlns:a16="http://schemas.microsoft.com/office/drawing/2014/main" id="{E25A05DE-7011-221B-70EF-BA971B2ED347}"/>
              </a:ext>
            </a:extLst>
          </p:cNvPr>
          <p:cNvCxnSpPr/>
          <p:nvPr/>
        </p:nvCxnSpPr>
        <p:spPr>
          <a:xfrm flipV="1">
            <a:off x="1759352" y="3692324"/>
            <a:ext cx="0" cy="717630"/>
          </a:xfrm>
          <a:prstGeom prst="straightConnector1">
            <a:avLst/>
          </a:prstGeom>
          <a:ln>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42C06BCE-C991-9B46-C7F5-A1B1EFB071B7}"/>
              </a:ext>
            </a:extLst>
          </p:cNvPr>
          <p:cNvSpPr>
            <a:spLocks noGrp="1"/>
          </p:cNvSpPr>
          <p:nvPr>
            <p:ph type="sldNum" sz="quarter" idx="4"/>
          </p:nvPr>
        </p:nvSpPr>
        <p:spPr/>
        <p:txBody>
          <a:bodyPr/>
          <a:lstStyle/>
          <a:p>
            <a:fld id="{60F4F636-6A27-E649-AEDF-9DE4D4E58670}" type="slidenum">
              <a:rPr lang="en-US" smtClean="0"/>
              <a:pPr/>
              <a:t>22</a:t>
            </a:fld>
            <a:endParaRPr lang="en-US" dirty="0"/>
          </a:p>
        </p:txBody>
      </p:sp>
    </p:spTree>
    <p:extLst>
      <p:ext uri="{BB962C8B-B14F-4D97-AF65-F5344CB8AC3E}">
        <p14:creationId xmlns:p14="http://schemas.microsoft.com/office/powerpoint/2010/main" val="2598165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012F9-9541-540F-A25D-718F1E943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C66D1-6357-507C-FBC5-45A8E403AD6A}"/>
              </a:ext>
            </a:extLst>
          </p:cNvPr>
          <p:cNvSpPr>
            <a:spLocks noGrp="1"/>
          </p:cNvSpPr>
          <p:nvPr>
            <p:ph type="title"/>
          </p:nvPr>
        </p:nvSpPr>
        <p:spPr/>
        <p:txBody>
          <a:bodyPr/>
          <a:lstStyle/>
          <a:p>
            <a:r>
              <a:rPr lang="en-US" dirty="0"/>
              <a:t>Sum of an Array Floyd Logic: Loop Body (3/4)</a:t>
            </a:r>
          </a:p>
        </p:txBody>
      </p:sp>
      <p:sp>
        <p:nvSpPr>
          <p:cNvPr id="3" name="Content Placeholder 2">
            <a:extLst>
              <a:ext uri="{FF2B5EF4-FFF2-40B4-BE49-F238E27FC236}">
                <a16:creationId xmlns:a16="http://schemas.microsoft.com/office/drawing/2014/main" id="{2EFBC3E1-8F3C-F06E-A0C1-DE0EE9D9B299}"/>
              </a:ext>
            </a:extLst>
          </p:cNvPr>
          <p:cNvSpPr>
            <a:spLocks noGrp="1"/>
          </p:cNvSpPr>
          <p:nvPr>
            <p:ph idx="1"/>
          </p:nvPr>
        </p:nvSpPr>
        <p:spPr>
          <a:xfrm>
            <a:off x="457200" y="1244160"/>
            <a:ext cx="8229600" cy="5339202"/>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r = sum(S[0 .. j-1]) }}</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latin typeface="Courier New" panose="02070309020205020404" pitchFamily="49"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 r = sum(S[0 .. j-1]) and j ≠ </a:t>
            </a:r>
            <a:r>
              <a:rPr lang="en-US" sz="1800" b="1" dirty="0" err="1">
                <a:latin typeface="Cambria Math" panose="02040503050406030204" pitchFamily="18" charset="0"/>
                <a:ea typeface="Cambria Math" panose="02040503050406030204" pitchFamily="18" charset="0"/>
                <a:cs typeface="Courier New" panose="02070309020205020404" pitchFamily="49" charset="0"/>
              </a:rPr>
              <a:t>len</a:t>
            </a:r>
            <a:r>
              <a:rPr lang="en-US" sz="1800" b="1" dirty="0">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S[j] + r = sum(S[0 .. j])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 = S[j] + r;</a:t>
            </a: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p>
          <a:p>
            <a:pPr lvl="2"/>
            <a:r>
              <a:rPr lang="en-US" sz="1800" b="1" dirty="0">
                <a:latin typeface="Courier New" panose="02070309020205020404" pitchFamily="49"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 r = sum(S[0 .. j-1]) }}</a:t>
            </a:r>
            <a:endParaRPr lang="en-US" sz="1800" b="1"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cxnSp>
        <p:nvCxnSpPr>
          <p:cNvPr id="5" name="Straight Arrow Connector 4" descr="Backwards reasoning - from {{ r = sum(S[0 .. j]) }} to {{ S[j] + r = sum(S[0 .. j]) }}&#13;&#10;">
            <a:extLst>
              <a:ext uri="{FF2B5EF4-FFF2-40B4-BE49-F238E27FC236}">
                <a16:creationId xmlns:a16="http://schemas.microsoft.com/office/drawing/2014/main" id="{FA808112-495B-53E9-0F28-C554B598CBEE}"/>
              </a:ext>
            </a:extLst>
          </p:cNvPr>
          <p:cNvCxnSpPr/>
          <p:nvPr/>
        </p:nvCxnSpPr>
        <p:spPr>
          <a:xfrm flipV="1">
            <a:off x="1747777" y="3429000"/>
            <a:ext cx="0" cy="717630"/>
          </a:xfrm>
          <a:prstGeom prst="straightConnector1">
            <a:avLst/>
          </a:prstGeom>
          <a:ln>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75CF78A-FC9C-3B3A-8BC1-178BEF4267BC}"/>
              </a:ext>
            </a:extLst>
          </p:cNvPr>
          <p:cNvSpPr>
            <a:spLocks noGrp="1"/>
          </p:cNvSpPr>
          <p:nvPr>
            <p:ph type="sldNum" sz="quarter" idx="4"/>
          </p:nvPr>
        </p:nvSpPr>
        <p:spPr/>
        <p:txBody>
          <a:bodyPr/>
          <a:lstStyle/>
          <a:p>
            <a:fld id="{60F4F636-6A27-E649-AEDF-9DE4D4E58670}" type="slidenum">
              <a:rPr lang="en-US" smtClean="0"/>
              <a:pPr/>
              <a:t>23</a:t>
            </a:fld>
            <a:endParaRPr lang="en-US" dirty="0"/>
          </a:p>
        </p:txBody>
      </p:sp>
    </p:spTree>
    <p:extLst>
      <p:ext uri="{BB962C8B-B14F-4D97-AF65-F5344CB8AC3E}">
        <p14:creationId xmlns:p14="http://schemas.microsoft.com/office/powerpoint/2010/main" val="3570902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C7B0E-687F-A8BC-3C4E-97C79992E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B89E59-4ECB-C90B-C1BD-122BA410C2C1}"/>
              </a:ext>
            </a:extLst>
          </p:cNvPr>
          <p:cNvSpPr>
            <a:spLocks noGrp="1"/>
          </p:cNvSpPr>
          <p:nvPr>
            <p:ph type="title"/>
          </p:nvPr>
        </p:nvSpPr>
        <p:spPr/>
        <p:txBody>
          <a:bodyPr/>
          <a:lstStyle/>
          <a:p>
            <a:r>
              <a:rPr lang="en-US" dirty="0"/>
              <a:t>Sum of an Array Floyd Logic: Loop Body (4/4)</a:t>
            </a:r>
          </a:p>
        </p:txBody>
      </p:sp>
      <p:sp>
        <p:nvSpPr>
          <p:cNvPr id="3" name="Content Placeholder 2">
            <a:extLst>
              <a:ext uri="{FF2B5EF4-FFF2-40B4-BE49-F238E27FC236}">
                <a16:creationId xmlns:a16="http://schemas.microsoft.com/office/drawing/2014/main" id="{7992E952-FBB7-C4B8-2195-1968EC6B56FF}"/>
              </a:ext>
            </a:extLst>
          </p:cNvPr>
          <p:cNvSpPr>
            <a:spLocks noGrp="1"/>
          </p:cNvSpPr>
          <p:nvPr>
            <p:ph idx="1"/>
          </p:nvPr>
        </p:nvSpPr>
        <p:spPr>
          <a:xfrm>
            <a:off x="457200" y="1244160"/>
            <a:ext cx="8229600" cy="5339202"/>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r = sum(S[0 .. j-1]) }}</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and j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S[j] + r = sum(S[0 .. j])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 = S[j] + r;</a:t>
            </a:r>
          </a:p>
          <a:p>
            <a:pPr lvl="2"/>
            <a:r>
              <a:rPr lang="en-US" sz="1800" b="1" dirty="0">
                <a:latin typeface="Courier New" panose="02070309020205020404" pitchFamily="49"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 r = sum(S[0 .. j]) }}</a:t>
            </a:r>
            <a:endParaRPr lang="en-US" sz="1800" b="1"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p>
          <a:p>
            <a:pPr lvl="2"/>
            <a:r>
              <a:rPr lang="en-US" sz="1800" b="1" dirty="0">
                <a:latin typeface="Courier New" panose="02070309020205020404" pitchFamily="49"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 r = sum(S[0 .. j-1]) }}</a:t>
            </a:r>
            <a:endParaRPr lang="en-US" sz="1800" b="1"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5" name="Group 4" descr="Now, we check if  {{ r = sum(S[0 .. j-1]) and j ≠ len(S) }} implies&#13;&#10;    {{ S[j] + r = sum(S[0 .. j]) }}&#13;&#10;">
            <a:extLst>
              <a:ext uri="{FF2B5EF4-FFF2-40B4-BE49-F238E27FC236}">
                <a16:creationId xmlns:a16="http://schemas.microsoft.com/office/drawing/2014/main" id="{F21396E0-C331-5BA2-B45C-E713D37A58EA}"/>
              </a:ext>
            </a:extLst>
          </p:cNvPr>
          <p:cNvGrpSpPr/>
          <p:nvPr/>
        </p:nvGrpSpPr>
        <p:grpSpPr>
          <a:xfrm>
            <a:off x="5972537" y="2903489"/>
            <a:ext cx="1601532" cy="613458"/>
            <a:chOff x="5972537" y="2903489"/>
            <a:chExt cx="1601532" cy="613458"/>
          </a:xfrm>
        </p:grpSpPr>
        <p:sp>
          <p:nvSpPr>
            <p:cNvPr id="4" name="Right Bracket 3">
              <a:extLst>
                <a:ext uri="{FF2B5EF4-FFF2-40B4-BE49-F238E27FC236}">
                  <a16:creationId xmlns:a16="http://schemas.microsoft.com/office/drawing/2014/main" id="{1AD5E78C-4722-E918-5683-00F6B969C5CD}"/>
                </a:ext>
              </a:extLst>
            </p:cNvPr>
            <p:cNvSpPr/>
            <p:nvPr/>
          </p:nvSpPr>
          <p:spPr>
            <a:xfrm>
              <a:off x="5972537" y="2903489"/>
              <a:ext cx="61577" cy="613458"/>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9001BDF9-8C09-A71A-F6AC-7E48CB1EB7DA}"/>
                </a:ext>
              </a:extLst>
            </p:cNvPr>
            <p:cNvSpPr txBox="1"/>
            <p:nvPr/>
          </p:nvSpPr>
          <p:spPr>
            <a:xfrm>
              <a:off x="6172339" y="3025552"/>
              <a:ext cx="1401730"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Is this valid?</a:t>
              </a:r>
              <a:endParaRPr lang="en-US" dirty="0">
                <a:solidFill>
                  <a:schemeClr val="accent3">
                    <a:lumMod val="50000"/>
                  </a:schemeClr>
                </a:solidFill>
                <a:latin typeface="Franklin Gothic Medium"/>
                <a:cs typeface="Franklin Gothic Medium"/>
              </a:endParaRPr>
            </a:p>
          </p:txBody>
        </p:sp>
      </p:grpSp>
      <p:sp>
        <p:nvSpPr>
          <p:cNvPr id="7" name="Slide Number Placeholder 6">
            <a:extLst>
              <a:ext uri="{FF2B5EF4-FFF2-40B4-BE49-F238E27FC236}">
                <a16:creationId xmlns:a16="http://schemas.microsoft.com/office/drawing/2014/main" id="{D9F02BFA-07AA-077F-B945-338B3E325CAA}"/>
              </a:ext>
            </a:extLst>
          </p:cNvPr>
          <p:cNvSpPr>
            <a:spLocks noGrp="1"/>
          </p:cNvSpPr>
          <p:nvPr>
            <p:ph type="sldNum" sz="quarter" idx="4"/>
          </p:nvPr>
        </p:nvSpPr>
        <p:spPr/>
        <p:txBody>
          <a:bodyPr/>
          <a:lstStyle/>
          <a:p>
            <a:fld id="{60F4F636-6A27-E649-AEDF-9DE4D4E58670}" type="slidenum">
              <a:rPr lang="en-US" smtClean="0"/>
              <a:pPr/>
              <a:t>24</a:t>
            </a:fld>
            <a:endParaRPr lang="en-US" dirty="0"/>
          </a:p>
        </p:txBody>
      </p:sp>
    </p:spTree>
    <p:extLst>
      <p:ext uri="{BB962C8B-B14F-4D97-AF65-F5344CB8AC3E}">
        <p14:creationId xmlns:p14="http://schemas.microsoft.com/office/powerpoint/2010/main" val="1241180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43DC0-D514-B6C2-4050-AE0258410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16B69-DE82-B662-DB00-5F659CACABD9}"/>
              </a:ext>
            </a:extLst>
          </p:cNvPr>
          <p:cNvSpPr>
            <a:spLocks noGrp="1"/>
          </p:cNvSpPr>
          <p:nvPr>
            <p:ph type="title"/>
          </p:nvPr>
        </p:nvSpPr>
        <p:spPr/>
        <p:txBody>
          <a:bodyPr/>
          <a:lstStyle/>
          <a:p>
            <a:r>
              <a:rPr lang="en-US" dirty="0"/>
              <a:t>Proving Loop Body “Preservation” (1/3)</a:t>
            </a:r>
          </a:p>
        </p:txBody>
      </p:sp>
      <p:sp>
        <p:nvSpPr>
          <p:cNvPr id="3" name="Content Placeholder 2">
            <a:extLst>
              <a:ext uri="{FF2B5EF4-FFF2-40B4-BE49-F238E27FC236}">
                <a16:creationId xmlns:a16="http://schemas.microsoft.com/office/drawing/2014/main" id="{9BF17DA5-87A9-7A46-E567-E7B4E5BBB99D}"/>
              </a:ext>
            </a:extLst>
          </p:cNvPr>
          <p:cNvSpPr>
            <a:spLocks noGrp="1"/>
          </p:cNvSpPr>
          <p:nvPr>
            <p:ph idx="1"/>
          </p:nvPr>
        </p:nvSpPr>
        <p:spPr>
          <a:xfrm>
            <a:off x="457200" y="1244160"/>
            <a:ext cx="8229600" cy="5339202"/>
          </a:xfrm>
        </p:spPr>
        <p:txBody>
          <a:bodyPr/>
          <a:lstStyle/>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and j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S[j] + r = sum(S[0 .. j])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S[j] + r</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S[j] + sum(S[0 .. j-1])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r = sum(S[0 .. j-1])</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 + S[j]</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 + sum([S[j]])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def of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sum</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 + sum(S[j .. j])</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a:t>
            </a:r>
            <a:endParaRPr lang="en-US" sz="1600" dirty="0">
              <a:solidFill>
                <a:schemeClr val="accent3">
                  <a:lumMod val="75000"/>
                </a:schemeClr>
              </a:solidFill>
              <a:latin typeface="Cambria Math" panose="02040503050406030204" pitchFamily="18" charset="0"/>
              <a:ea typeface="Cambria Math" panose="02040503050406030204" pitchFamily="18" charset="0"/>
            </a:endParaRPr>
          </a:p>
          <a:p>
            <a:endParaRPr lang="en-US" sz="2200" dirty="0">
              <a:latin typeface="Cambria Math" panose="02040503050406030204" pitchFamily="18" charset="0"/>
              <a:ea typeface="Cambria Math" panose="02040503050406030204" pitchFamily="18" charset="0"/>
            </a:endParaRPr>
          </a:p>
        </p:txBody>
      </p:sp>
      <p:sp>
        <p:nvSpPr>
          <p:cNvPr id="4" name="Slide Number Placeholder 3">
            <a:extLst>
              <a:ext uri="{FF2B5EF4-FFF2-40B4-BE49-F238E27FC236}">
                <a16:creationId xmlns:a16="http://schemas.microsoft.com/office/drawing/2014/main" id="{42D3D90C-6BC7-243B-882F-CE4D615054F2}"/>
              </a:ext>
            </a:extLst>
          </p:cNvPr>
          <p:cNvSpPr>
            <a:spLocks noGrp="1"/>
          </p:cNvSpPr>
          <p:nvPr>
            <p:ph type="sldNum" sz="quarter" idx="4"/>
          </p:nvPr>
        </p:nvSpPr>
        <p:spPr/>
        <p:txBody>
          <a:bodyPr/>
          <a:lstStyle/>
          <a:p>
            <a:fld id="{60F4F636-6A27-E649-AEDF-9DE4D4E58670}" type="slidenum">
              <a:rPr lang="en-US" smtClean="0"/>
              <a:pPr/>
              <a:t>25</a:t>
            </a:fld>
            <a:endParaRPr lang="en-US" dirty="0"/>
          </a:p>
        </p:txBody>
      </p:sp>
    </p:spTree>
    <p:extLst>
      <p:ext uri="{BB962C8B-B14F-4D97-AF65-F5344CB8AC3E}">
        <p14:creationId xmlns:p14="http://schemas.microsoft.com/office/powerpoint/2010/main" val="78611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196A0-896D-D8F0-87EE-21A3B74D0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17D26-B05D-4763-5FC8-19EF1E5C22DB}"/>
              </a:ext>
            </a:extLst>
          </p:cNvPr>
          <p:cNvSpPr>
            <a:spLocks noGrp="1"/>
          </p:cNvSpPr>
          <p:nvPr>
            <p:ph type="title"/>
          </p:nvPr>
        </p:nvSpPr>
        <p:spPr/>
        <p:txBody>
          <a:bodyPr/>
          <a:lstStyle/>
          <a:p>
            <a:r>
              <a:rPr lang="en-US" dirty="0"/>
              <a:t>Proving Loop Body “Preservation” (2/3)</a:t>
            </a:r>
          </a:p>
        </p:txBody>
      </p:sp>
      <p:sp>
        <p:nvSpPr>
          <p:cNvPr id="3" name="Content Placeholder 2">
            <a:extLst>
              <a:ext uri="{FF2B5EF4-FFF2-40B4-BE49-F238E27FC236}">
                <a16:creationId xmlns:a16="http://schemas.microsoft.com/office/drawing/2014/main" id="{39DE1EC9-E6DB-7C50-CC0F-A8F40F748738}"/>
              </a:ext>
            </a:extLst>
          </p:cNvPr>
          <p:cNvSpPr>
            <a:spLocks noGrp="1"/>
          </p:cNvSpPr>
          <p:nvPr>
            <p:ph idx="1"/>
          </p:nvPr>
        </p:nvSpPr>
        <p:spPr>
          <a:xfrm>
            <a:off x="457200" y="1244160"/>
            <a:ext cx="8229600" cy="5339202"/>
          </a:xfrm>
        </p:spPr>
        <p:txBody>
          <a:bodyPr/>
          <a:lstStyle/>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and j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S[j] + r = sum(S[0 .. j])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S[j] + r</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S[j] + sum(S[0 .. j-1])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r = sum(S[0 .. j-1])</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 + S[j]</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 + sum([S[j]])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def of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sum</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 + sum(S[j .. j])</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 ⧺ S[j .. j])</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a:t>
            </a:r>
          </a:p>
          <a:p>
            <a:pPr lvl="2"/>
            <a:endParaRPr lang="en-US" sz="1600" dirty="0">
              <a:solidFill>
                <a:schemeClr val="accent3">
                  <a:lumMod val="75000"/>
                </a:schemeClr>
              </a:solidFill>
              <a:latin typeface="Cambria Math" panose="02040503050406030204" pitchFamily="18" charset="0"/>
              <a:ea typeface="Cambria Math" panose="02040503050406030204" pitchFamily="18" charset="0"/>
            </a:endParaRPr>
          </a:p>
          <a:p>
            <a:r>
              <a:rPr lang="en-US" sz="2200" dirty="0">
                <a:latin typeface="Franklin Gothic Medium" panose="020B0603020102020204" pitchFamily="34" charset="0"/>
                <a:ea typeface="Cambria Math" panose="02040503050406030204" pitchFamily="18" charset="0"/>
              </a:rPr>
              <a:t>We saw that </a:t>
            </a:r>
            <a:r>
              <a:rPr lang="en-US" sz="2200" dirty="0" err="1">
                <a:latin typeface="Cambria Math" panose="02040503050406030204" pitchFamily="18" charset="0"/>
                <a:ea typeface="Cambria Math" panose="02040503050406030204" pitchFamily="18" charset="0"/>
              </a:rPr>
              <a:t>len</a:t>
            </a:r>
            <a:r>
              <a:rPr lang="en-US" sz="2200" dirty="0">
                <a:latin typeface="Cambria Math" panose="02040503050406030204" pitchFamily="18" charset="0"/>
                <a:ea typeface="Cambria Math" panose="02040503050406030204" pitchFamily="18" charset="0"/>
              </a:rPr>
              <a:t>(L ⧺ R) = </a:t>
            </a:r>
            <a:r>
              <a:rPr lang="en-US" sz="2200" dirty="0" err="1">
                <a:latin typeface="Cambria Math" panose="02040503050406030204" pitchFamily="18" charset="0"/>
                <a:ea typeface="Cambria Math" panose="02040503050406030204" pitchFamily="18" charset="0"/>
              </a:rPr>
              <a:t>len</a:t>
            </a:r>
            <a:r>
              <a:rPr lang="en-US" sz="2200" dirty="0">
                <a:latin typeface="Cambria Math" panose="02040503050406030204" pitchFamily="18" charset="0"/>
                <a:ea typeface="Cambria Math" panose="02040503050406030204" pitchFamily="18" charset="0"/>
              </a:rPr>
              <a:t>(L) + </a:t>
            </a:r>
            <a:r>
              <a:rPr lang="en-US" sz="2200" dirty="0" err="1">
                <a:latin typeface="Cambria Math" panose="02040503050406030204" pitchFamily="18" charset="0"/>
                <a:ea typeface="Cambria Math" panose="02040503050406030204" pitchFamily="18" charset="0"/>
              </a:rPr>
              <a:t>len</a:t>
            </a:r>
            <a:r>
              <a:rPr lang="en-US" sz="2200" dirty="0">
                <a:latin typeface="Cambria Math" panose="02040503050406030204" pitchFamily="18" charset="0"/>
                <a:ea typeface="Cambria Math" panose="02040503050406030204" pitchFamily="18" charset="0"/>
              </a:rPr>
              <a:t>(R)</a:t>
            </a:r>
          </a:p>
          <a:p>
            <a:pPr lvl="2"/>
            <a:endParaRPr lang="en-US" sz="1400" dirty="0">
              <a:latin typeface="Franklin Gothic Medium" panose="020B0603020102020204" pitchFamily="34" charset="0"/>
              <a:ea typeface="Cambria Math" panose="02040503050406030204" pitchFamily="18" charset="0"/>
            </a:endParaRPr>
          </a:p>
          <a:p>
            <a:r>
              <a:rPr lang="en-US" sz="2200" dirty="0">
                <a:latin typeface="Franklin Gothic Medium" panose="020B0603020102020204" pitchFamily="34" charset="0"/>
                <a:ea typeface="Cambria Math" panose="02040503050406030204" pitchFamily="18" charset="0"/>
              </a:rPr>
              <a:t>Does </a:t>
            </a:r>
            <a:r>
              <a:rPr lang="en-US" sz="2200" dirty="0">
                <a:latin typeface="Cambria Math" panose="02040503050406030204" pitchFamily="18" charset="0"/>
                <a:ea typeface="Cambria Math" panose="02040503050406030204" pitchFamily="18" charset="0"/>
              </a:rPr>
              <a:t>sum(L ⧺ R) = sum(L) + sum(R)?</a:t>
            </a:r>
          </a:p>
          <a:p>
            <a:pPr lvl="1"/>
            <a:r>
              <a:rPr lang="en-US" sz="1800" dirty="0">
                <a:latin typeface="Franklin Gothic Medium" panose="020B0603020102020204" pitchFamily="34" charset="0"/>
                <a:ea typeface="Cambria Math" panose="02040503050406030204" pitchFamily="18" charset="0"/>
              </a:rPr>
              <a:t>Yes! Very similar proof by structural induction. (Call this </a:t>
            </a:r>
            <a:r>
              <a:rPr lang="en-US" sz="1800" dirty="0">
                <a:solidFill>
                  <a:schemeClr val="accent3">
                    <a:lumMod val="75000"/>
                  </a:schemeClr>
                </a:solidFill>
                <a:latin typeface="Franklin Gothic Medium" panose="020B0603020102020204" pitchFamily="34" charset="0"/>
                <a:ea typeface="Cambria Math" panose="02040503050406030204" pitchFamily="18" charset="0"/>
              </a:rPr>
              <a:t>Lemma 3</a:t>
            </a:r>
            <a:r>
              <a:rPr lang="en-US" sz="1800" dirty="0">
                <a:latin typeface="Franklin Gothic Medium" panose="020B0603020102020204" pitchFamily="34" charset="0"/>
                <a:ea typeface="Cambria Math" panose="02040503050406030204" pitchFamily="18" charset="0"/>
              </a:rPr>
              <a:t>)</a:t>
            </a:r>
          </a:p>
        </p:txBody>
      </p:sp>
      <p:sp>
        <p:nvSpPr>
          <p:cNvPr id="4" name="Slide Number Placeholder 3">
            <a:extLst>
              <a:ext uri="{FF2B5EF4-FFF2-40B4-BE49-F238E27FC236}">
                <a16:creationId xmlns:a16="http://schemas.microsoft.com/office/drawing/2014/main" id="{831B0A81-3977-8A14-8B9A-0688AEC35513}"/>
              </a:ext>
            </a:extLst>
          </p:cNvPr>
          <p:cNvSpPr>
            <a:spLocks noGrp="1"/>
          </p:cNvSpPr>
          <p:nvPr>
            <p:ph type="sldNum" sz="quarter" idx="4"/>
          </p:nvPr>
        </p:nvSpPr>
        <p:spPr/>
        <p:txBody>
          <a:bodyPr/>
          <a:lstStyle/>
          <a:p>
            <a:fld id="{60F4F636-6A27-E649-AEDF-9DE4D4E58670}" type="slidenum">
              <a:rPr lang="en-US" smtClean="0"/>
              <a:pPr/>
              <a:t>26</a:t>
            </a:fld>
            <a:endParaRPr lang="en-US" dirty="0"/>
          </a:p>
        </p:txBody>
      </p:sp>
    </p:spTree>
    <p:extLst>
      <p:ext uri="{BB962C8B-B14F-4D97-AF65-F5344CB8AC3E}">
        <p14:creationId xmlns:p14="http://schemas.microsoft.com/office/powerpoint/2010/main" val="410658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2B0DF-B9CB-CED4-69B6-525EBA634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94A303-4ADC-2D78-7081-14F8E713ECC7}"/>
              </a:ext>
            </a:extLst>
          </p:cNvPr>
          <p:cNvSpPr>
            <a:spLocks noGrp="1"/>
          </p:cNvSpPr>
          <p:nvPr>
            <p:ph type="title"/>
          </p:nvPr>
        </p:nvSpPr>
        <p:spPr/>
        <p:txBody>
          <a:bodyPr/>
          <a:lstStyle/>
          <a:p>
            <a:r>
              <a:rPr lang="en-US" dirty="0"/>
              <a:t>Proving Loop Body “Preservation” (3/3)</a:t>
            </a:r>
          </a:p>
        </p:txBody>
      </p:sp>
      <p:sp>
        <p:nvSpPr>
          <p:cNvPr id="3" name="Content Placeholder 2">
            <a:extLst>
              <a:ext uri="{FF2B5EF4-FFF2-40B4-BE49-F238E27FC236}">
                <a16:creationId xmlns:a16="http://schemas.microsoft.com/office/drawing/2014/main" id="{C8F87DA0-44A8-5464-1FEB-B9B752204494}"/>
              </a:ext>
            </a:extLst>
          </p:cNvPr>
          <p:cNvSpPr>
            <a:spLocks noGrp="1"/>
          </p:cNvSpPr>
          <p:nvPr>
            <p:ph idx="1"/>
          </p:nvPr>
        </p:nvSpPr>
        <p:spPr>
          <a:xfrm>
            <a:off x="457200" y="1244160"/>
            <a:ext cx="8229600" cy="5339202"/>
          </a:xfrm>
        </p:spPr>
        <p:txBody>
          <a:bodyPr/>
          <a:lstStyle/>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and j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S[j] + r = sum(S[0 .. j]) }}</a:t>
            </a:r>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S[j] + r</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S[j] + sum(S[0 .. j-1])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r = sum(S[0 .. j-1])</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 + S[j]</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 + sum([S[j]])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def of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sum</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 + sum(S[j .. j])</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 ⧺ S[j .. j])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by Lemma 3</a:t>
            </a:r>
            <a:endPar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a:t>
            </a:r>
          </a:p>
          <a:p>
            <a:pPr lvl="2"/>
            <a:endParaRPr lang="en-US" sz="1600" dirty="0">
              <a:solidFill>
                <a:schemeClr val="accent3">
                  <a:lumMod val="75000"/>
                </a:schemeClr>
              </a:solidFill>
              <a:latin typeface="Cambria Math" panose="02040503050406030204" pitchFamily="18" charset="0"/>
              <a:ea typeface="Cambria Math" panose="02040503050406030204" pitchFamily="18" charset="0"/>
            </a:endParaRPr>
          </a:p>
          <a:p>
            <a:pPr lvl="2"/>
            <a:endParaRPr lang="en-US" sz="1600" dirty="0">
              <a:solidFill>
                <a:schemeClr val="accent3">
                  <a:lumMod val="75000"/>
                </a:schemeClr>
              </a:solidFill>
              <a:latin typeface="Cambria Math" panose="02040503050406030204" pitchFamily="18" charset="0"/>
              <a:ea typeface="Cambria Math" panose="02040503050406030204" pitchFamily="18" charset="0"/>
            </a:endParaRPr>
          </a:p>
          <a:p>
            <a:pPr lvl="2"/>
            <a:r>
              <a:rPr lang="en-US" sz="1800" dirty="0">
                <a:solidFill>
                  <a:schemeClr val="accent3">
                    <a:lumMod val="50000"/>
                  </a:schemeClr>
                </a:solidFill>
                <a:latin typeface="Franklin Gothic Medium" panose="020B0603020102020204" pitchFamily="34" charset="0"/>
                <a:ea typeface="Cambria Math" panose="02040503050406030204" pitchFamily="18" charset="0"/>
              </a:rPr>
              <a:t>(The need to reason by induction comes up all the time.)</a:t>
            </a:r>
          </a:p>
        </p:txBody>
      </p:sp>
      <p:sp>
        <p:nvSpPr>
          <p:cNvPr id="4" name="Slide Number Placeholder 3">
            <a:extLst>
              <a:ext uri="{FF2B5EF4-FFF2-40B4-BE49-F238E27FC236}">
                <a16:creationId xmlns:a16="http://schemas.microsoft.com/office/drawing/2014/main" id="{D2056280-40FF-4648-AE4E-283E7BEA01D3}"/>
              </a:ext>
            </a:extLst>
          </p:cNvPr>
          <p:cNvSpPr>
            <a:spLocks noGrp="1"/>
          </p:cNvSpPr>
          <p:nvPr>
            <p:ph type="sldNum" sz="quarter" idx="4"/>
          </p:nvPr>
        </p:nvSpPr>
        <p:spPr/>
        <p:txBody>
          <a:bodyPr/>
          <a:lstStyle/>
          <a:p>
            <a:fld id="{60F4F636-6A27-E649-AEDF-9DE4D4E58670}" type="slidenum">
              <a:rPr lang="en-US" smtClean="0"/>
              <a:pPr/>
              <a:t>27</a:t>
            </a:fld>
            <a:endParaRPr lang="en-US" dirty="0"/>
          </a:p>
        </p:txBody>
      </p:sp>
    </p:spTree>
    <p:extLst>
      <p:ext uri="{BB962C8B-B14F-4D97-AF65-F5344CB8AC3E}">
        <p14:creationId xmlns:p14="http://schemas.microsoft.com/office/powerpoint/2010/main" val="346379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F4B4683-52D4-5A8A-7A13-000719E76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270EE-CAA8-FDB6-F724-B39988B61C2E}"/>
              </a:ext>
            </a:extLst>
          </p:cNvPr>
          <p:cNvSpPr>
            <a:spLocks noGrp="1"/>
          </p:cNvSpPr>
          <p:nvPr>
            <p:ph type="title"/>
          </p:nvPr>
        </p:nvSpPr>
        <p:spPr/>
        <p:txBody>
          <a:bodyPr/>
          <a:lstStyle/>
          <a:p>
            <a:r>
              <a:rPr lang="en-US" dirty="0"/>
              <a:t>Sum Array Proof, Forward Reasoning (1/7)</a:t>
            </a:r>
          </a:p>
        </p:txBody>
      </p:sp>
      <p:sp>
        <p:nvSpPr>
          <p:cNvPr id="3" name="Content Placeholder 2">
            <a:extLst>
              <a:ext uri="{FF2B5EF4-FFF2-40B4-BE49-F238E27FC236}">
                <a16:creationId xmlns:a16="http://schemas.microsoft.com/office/drawing/2014/main" id="{CF953E00-77F2-C054-8D85-DE97D8B6DA27}"/>
              </a:ext>
            </a:extLst>
          </p:cNvPr>
          <p:cNvSpPr>
            <a:spLocks noGrp="1"/>
          </p:cNvSpPr>
          <p:nvPr>
            <p:ph idx="1"/>
          </p:nvPr>
        </p:nvSpPr>
        <p:spPr>
          <a:xfrm>
            <a:off x="457200" y="1244160"/>
            <a:ext cx="8229600" cy="370980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r = sum(S[0 .. j-1]) }}</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and j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 = S[j] + r;</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S[j] = sum(S[0 .. j-1]) and j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 r = sum(S[0 .. j-1]) }}</a:t>
            </a:r>
            <a:endParaRPr lang="en-US" sz="1800" b="1"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cxnSp>
        <p:nvCxnSpPr>
          <p:cNvPr id="4" name="Straight Arrow Connector 3" descr="Forwards reasoning from {{ r = sum(S[0 .. j-1]) and j ≠ len(S) }} to {{ r – S[j] = sum(S[0 .. j-1]) and j ≠ len(S) }}&#13;&#10;">
            <a:extLst>
              <a:ext uri="{FF2B5EF4-FFF2-40B4-BE49-F238E27FC236}">
                <a16:creationId xmlns:a16="http://schemas.microsoft.com/office/drawing/2014/main" id="{760D8C05-0CF8-4128-9731-6993E18C602E}"/>
              </a:ext>
            </a:extLst>
          </p:cNvPr>
          <p:cNvCxnSpPr>
            <a:cxnSpLocks/>
          </p:cNvCxnSpPr>
          <p:nvPr/>
        </p:nvCxnSpPr>
        <p:spPr>
          <a:xfrm>
            <a:off x="1794076" y="3025332"/>
            <a:ext cx="0" cy="782739"/>
          </a:xfrm>
          <a:prstGeom prst="straightConnector1">
            <a:avLst/>
          </a:prstGeom>
          <a:ln>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FC898925-B00C-DE4C-D6EE-80C20B00DDB1}"/>
              </a:ext>
            </a:extLst>
          </p:cNvPr>
          <p:cNvSpPr>
            <a:spLocks noGrp="1"/>
          </p:cNvSpPr>
          <p:nvPr>
            <p:ph type="sldNum" sz="quarter" idx="4"/>
          </p:nvPr>
        </p:nvSpPr>
        <p:spPr/>
        <p:txBody>
          <a:bodyPr/>
          <a:lstStyle/>
          <a:p>
            <a:fld id="{60F4F636-6A27-E649-AEDF-9DE4D4E58670}" type="slidenum">
              <a:rPr lang="en-US" smtClean="0"/>
              <a:pPr/>
              <a:t>28</a:t>
            </a:fld>
            <a:endParaRPr lang="en-US" dirty="0"/>
          </a:p>
        </p:txBody>
      </p:sp>
    </p:spTree>
    <p:extLst>
      <p:ext uri="{BB962C8B-B14F-4D97-AF65-F5344CB8AC3E}">
        <p14:creationId xmlns:p14="http://schemas.microsoft.com/office/powerpoint/2010/main" val="989597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FB8AC76-1ED1-064A-7116-5F71E7F878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8C31B-535E-C54B-03A6-B679A12E03CB}"/>
              </a:ext>
            </a:extLst>
          </p:cNvPr>
          <p:cNvSpPr>
            <a:spLocks noGrp="1"/>
          </p:cNvSpPr>
          <p:nvPr>
            <p:ph type="title"/>
          </p:nvPr>
        </p:nvSpPr>
        <p:spPr/>
        <p:txBody>
          <a:bodyPr/>
          <a:lstStyle/>
          <a:p>
            <a:r>
              <a:rPr lang="en-US" dirty="0"/>
              <a:t>Sum Array Proof, Forward Reasoning (2/7)</a:t>
            </a:r>
          </a:p>
        </p:txBody>
      </p:sp>
      <p:sp>
        <p:nvSpPr>
          <p:cNvPr id="3" name="Content Placeholder 2">
            <a:extLst>
              <a:ext uri="{FF2B5EF4-FFF2-40B4-BE49-F238E27FC236}">
                <a16:creationId xmlns:a16="http://schemas.microsoft.com/office/drawing/2014/main" id="{E4AEE376-F06C-ED13-85C5-25047972B765}"/>
              </a:ext>
            </a:extLst>
          </p:cNvPr>
          <p:cNvSpPr>
            <a:spLocks noGrp="1"/>
          </p:cNvSpPr>
          <p:nvPr>
            <p:ph idx="1"/>
          </p:nvPr>
        </p:nvSpPr>
        <p:spPr>
          <a:xfrm>
            <a:off x="457200" y="1244160"/>
            <a:ext cx="8229600" cy="370980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r = sum(S[0 .. j-1]) }}</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latin typeface="Courier New" panose="02070309020205020404" pitchFamily="49"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 r = sum(S[0 .. j-1]) and j ≠ </a:t>
            </a:r>
            <a:r>
              <a:rPr lang="en-US" sz="1800" b="1" dirty="0" err="1">
                <a:latin typeface="Cambria Math" panose="02040503050406030204" pitchFamily="18" charset="0"/>
                <a:ea typeface="Cambria Math" panose="02040503050406030204" pitchFamily="18" charset="0"/>
                <a:cs typeface="Courier New" panose="02070309020205020404" pitchFamily="49" charset="0"/>
              </a:rPr>
              <a:t>len</a:t>
            </a:r>
            <a:r>
              <a:rPr lang="en-US" sz="1800" b="1" dirty="0">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 = S[j] + r;</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S[j] = sum(S[0 .. j-1]) and j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S[j-1] = sum(S[0 .. j-2]) and j-1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 r = sum(S[0 .. j-1]) }}</a:t>
            </a:r>
            <a:endParaRPr lang="en-US" sz="1800" b="1"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cxnSp>
        <p:nvCxnSpPr>
          <p:cNvPr id="4" name="Straight Arrow Connector 3" descr="Forwards reasoning from {{ r – S[j] = sum(S[0 .. j-1]) and j ≠ len(S) }}&#13;&#10; to {{ r – S[j-1] = sum(S[0 .. j-2]) and j-1 ≠ len(S) }}&#13;&#10;">
            <a:extLst>
              <a:ext uri="{FF2B5EF4-FFF2-40B4-BE49-F238E27FC236}">
                <a16:creationId xmlns:a16="http://schemas.microsoft.com/office/drawing/2014/main" id="{6AE6847E-0B6E-A7F6-7322-5D2F76E15FF2}"/>
              </a:ext>
            </a:extLst>
          </p:cNvPr>
          <p:cNvCxnSpPr>
            <a:cxnSpLocks/>
          </p:cNvCxnSpPr>
          <p:nvPr/>
        </p:nvCxnSpPr>
        <p:spPr>
          <a:xfrm>
            <a:off x="1794076" y="3638790"/>
            <a:ext cx="0" cy="782739"/>
          </a:xfrm>
          <a:prstGeom prst="straightConnector1">
            <a:avLst/>
          </a:prstGeom>
          <a:ln>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A7658247-3EBC-62BF-F294-1977BEC837B3}"/>
              </a:ext>
            </a:extLst>
          </p:cNvPr>
          <p:cNvSpPr>
            <a:spLocks noGrp="1"/>
          </p:cNvSpPr>
          <p:nvPr>
            <p:ph type="sldNum" sz="quarter" idx="4"/>
          </p:nvPr>
        </p:nvSpPr>
        <p:spPr/>
        <p:txBody>
          <a:bodyPr/>
          <a:lstStyle/>
          <a:p>
            <a:fld id="{60F4F636-6A27-E649-AEDF-9DE4D4E58670}" type="slidenum">
              <a:rPr lang="en-US" smtClean="0"/>
              <a:pPr/>
              <a:t>29</a:t>
            </a:fld>
            <a:endParaRPr lang="en-US" dirty="0"/>
          </a:p>
        </p:txBody>
      </p:sp>
    </p:spTree>
    <p:extLst>
      <p:ext uri="{BB962C8B-B14F-4D97-AF65-F5344CB8AC3E}">
        <p14:creationId xmlns:p14="http://schemas.microsoft.com/office/powerpoint/2010/main" val="55545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9304-D848-92B4-6367-7EAC71F3C1F8}"/>
              </a:ext>
            </a:extLst>
          </p:cNvPr>
          <p:cNvSpPr>
            <a:spLocks noGrp="1"/>
          </p:cNvSpPr>
          <p:nvPr>
            <p:ph type="title"/>
          </p:nvPr>
        </p:nvSpPr>
        <p:spPr/>
        <p:txBody>
          <a:bodyPr/>
          <a:lstStyle/>
          <a:p>
            <a:r>
              <a:rPr lang="en-US" dirty="0"/>
              <a:t>List Indexing</a:t>
            </a:r>
          </a:p>
        </p:txBody>
      </p:sp>
      <p:sp>
        <p:nvSpPr>
          <p:cNvPr id="3" name="Content Placeholder 2">
            <a:extLst>
              <a:ext uri="{FF2B5EF4-FFF2-40B4-BE49-F238E27FC236}">
                <a16:creationId xmlns:a16="http://schemas.microsoft.com/office/drawing/2014/main" id="{E944FAF0-03F1-498D-6C76-2EF4F87F80F4}"/>
              </a:ext>
            </a:extLst>
          </p:cNvPr>
          <p:cNvSpPr>
            <a:spLocks noGrp="1"/>
          </p:cNvSpPr>
          <p:nvPr>
            <p:ph idx="1"/>
          </p:nvPr>
        </p:nvSpPr>
        <p:spPr/>
        <p:txBody>
          <a:bodyPr/>
          <a:lstStyle/>
          <a:p>
            <a:pPr lvl="2"/>
            <a:endParaRPr lang="en-US" sz="1800" dirty="0"/>
          </a:p>
          <a:p>
            <a:pPr lvl="2"/>
            <a:r>
              <a:rPr lang="en-US" sz="1800" dirty="0">
                <a:latin typeface="Cambria Math" panose="02040503050406030204" pitchFamily="18" charset="0"/>
                <a:ea typeface="Cambria Math" panose="02040503050406030204" pitchFamily="18" charset="0"/>
              </a:rPr>
              <a:t>	at : (List, </a:t>
            </a:r>
            <a:r>
              <a:rPr lang="en-US" sz="1800" dirty="0" err="1">
                <a:latin typeface="Cambria Math" panose="02040503050406030204" pitchFamily="18" charset="0"/>
                <a:ea typeface="Cambria Math" panose="02040503050406030204" pitchFamily="18" charset="0"/>
              </a:rPr>
              <a:t>ℕ</a:t>
            </a:r>
            <a:r>
              <a:rPr lang="en-US" sz="1800" dirty="0">
                <a:latin typeface="Cambria Math" panose="02040503050406030204" pitchFamily="18" charset="0"/>
                <a:ea typeface="Cambria Math" panose="02040503050406030204" pitchFamily="18" charset="0"/>
              </a:rPr>
              <a:t>) → ℤ</a:t>
            </a:r>
          </a:p>
          <a:p>
            <a:pPr lvl="2"/>
            <a:endParaRPr lang="en-US" sz="800" dirty="0"/>
          </a:p>
          <a:p>
            <a:pPr lvl="2"/>
            <a:r>
              <a:rPr lang="en-US" sz="1800" dirty="0">
                <a:latin typeface="Cambria Math" panose="02040503050406030204" pitchFamily="18" charset="0"/>
                <a:ea typeface="Cambria Math" panose="02040503050406030204" pitchFamily="18" charset="0"/>
              </a:rPr>
              <a:t>	at(nil , n)			:=  undefined</a:t>
            </a:r>
          </a:p>
          <a:p>
            <a:pPr lvl="2"/>
            <a:r>
              <a:rPr lang="en-US" sz="1800" dirty="0">
                <a:latin typeface="Cambria Math" panose="02040503050406030204" pitchFamily="18" charset="0"/>
                <a:ea typeface="Cambria Math" panose="02040503050406030204" pitchFamily="18" charset="0"/>
              </a:rPr>
              <a:t>	at(x :: L , 0)		:=  x</a:t>
            </a:r>
          </a:p>
          <a:p>
            <a:pPr lvl="2"/>
            <a:r>
              <a:rPr lang="en-US" sz="1800" dirty="0">
                <a:latin typeface="Cambria Math" panose="02040503050406030204" pitchFamily="18" charset="0"/>
                <a:ea typeface="Cambria Math" panose="02040503050406030204" pitchFamily="18" charset="0"/>
              </a:rPr>
              <a:t>	at(x :: L , n+1)	:=  at(L, n)</a:t>
            </a:r>
          </a:p>
          <a:p>
            <a:pPr lvl="2"/>
            <a:endParaRPr lang="en-US" sz="1800" dirty="0"/>
          </a:p>
          <a:p>
            <a:r>
              <a:rPr lang="en-US" sz="2600" dirty="0"/>
              <a:t>Retrieve an element of the list by </a:t>
            </a:r>
            <a:r>
              <a:rPr lang="en-US" sz="2600" u="sng" dirty="0"/>
              <a:t>index</a:t>
            </a:r>
          </a:p>
          <a:p>
            <a:pPr lvl="1"/>
            <a:r>
              <a:rPr lang="en-US" sz="2200" dirty="0"/>
              <a:t>use "</a:t>
            </a:r>
            <a:r>
              <a:rPr lang="en-US" sz="2200" dirty="0">
                <a:latin typeface="Cambria Math" panose="02040503050406030204" pitchFamily="18" charset="0"/>
                <a:ea typeface="Cambria Math" panose="02040503050406030204" pitchFamily="18" charset="0"/>
              </a:rPr>
              <a:t>L[j]</a:t>
            </a:r>
            <a:r>
              <a:rPr lang="en-US" sz="2200" dirty="0"/>
              <a:t>" as an abbreviation for </a:t>
            </a:r>
            <a:r>
              <a:rPr lang="en-US" sz="2200" dirty="0">
                <a:latin typeface="Cambria Math" panose="02040503050406030204" pitchFamily="18" charset="0"/>
                <a:ea typeface="Cambria Math" panose="02040503050406030204" pitchFamily="18" charset="0"/>
              </a:rPr>
              <a:t>at(j, L)</a:t>
            </a:r>
          </a:p>
          <a:p>
            <a:pPr lvl="1"/>
            <a:endParaRPr lang="en-US" sz="2200" dirty="0"/>
          </a:p>
          <a:p>
            <a:r>
              <a:rPr lang="en-US" sz="2600" dirty="0"/>
              <a:t>Not an efficient operation on lists…</a:t>
            </a:r>
          </a:p>
        </p:txBody>
      </p:sp>
      <p:sp>
        <p:nvSpPr>
          <p:cNvPr id="4" name="Slide Number Placeholder 3">
            <a:extLst>
              <a:ext uri="{FF2B5EF4-FFF2-40B4-BE49-F238E27FC236}">
                <a16:creationId xmlns:a16="http://schemas.microsoft.com/office/drawing/2014/main" id="{336C0541-6208-839E-2C5C-8FC7C2829886}"/>
              </a:ext>
            </a:extLst>
          </p:cNvPr>
          <p:cNvSpPr>
            <a:spLocks noGrp="1"/>
          </p:cNvSpPr>
          <p:nvPr>
            <p:ph type="sldNum" sz="quarter" idx="4"/>
          </p:nvPr>
        </p:nvSpPr>
        <p:spPr/>
        <p:txBody>
          <a:bodyPr/>
          <a:lstStyle/>
          <a:p>
            <a:fld id="{60F4F636-6A27-E649-AEDF-9DE4D4E58670}" type="slidenum">
              <a:rPr lang="en-US" smtClean="0"/>
              <a:pPr/>
              <a:t>3</a:t>
            </a:fld>
            <a:endParaRPr lang="en-US" dirty="0"/>
          </a:p>
        </p:txBody>
      </p:sp>
    </p:spTree>
    <p:extLst>
      <p:ext uri="{BB962C8B-B14F-4D97-AF65-F5344CB8AC3E}">
        <p14:creationId xmlns:p14="http://schemas.microsoft.com/office/powerpoint/2010/main" val="1493004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AFA9178-6104-454A-059D-4D356FF33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7A374-4C99-9CF9-210E-4E52E0EF03A5}"/>
              </a:ext>
            </a:extLst>
          </p:cNvPr>
          <p:cNvSpPr>
            <a:spLocks noGrp="1"/>
          </p:cNvSpPr>
          <p:nvPr>
            <p:ph type="title"/>
          </p:nvPr>
        </p:nvSpPr>
        <p:spPr/>
        <p:txBody>
          <a:bodyPr/>
          <a:lstStyle/>
          <a:p>
            <a:r>
              <a:rPr lang="en-US" dirty="0"/>
              <a:t>Sum Array Proof, Forward Reasoning (3/7)</a:t>
            </a:r>
          </a:p>
        </p:txBody>
      </p:sp>
      <p:sp>
        <p:nvSpPr>
          <p:cNvPr id="3" name="Content Placeholder 2">
            <a:extLst>
              <a:ext uri="{FF2B5EF4-FFF2-40B4-BE49-F238E27FC236}">
                <a16:creationId xmlns:a16="http://schemas.microsoft.com/office/drawing/2014/main" id="{5FD33BD1-907A-4CF4-4DF0-30E51DC71176}"/>
              </a:ext>
            </a:extLst>
          </p:cNvPr>
          <p:cNvSpPr>
            <a:spLocks noGrp="1"/>
          </p:cNvSpPr>
          <p:nvPr>
            <p:ph idx="1"/>
          </p:nvPr>
        </p:nvSpPr>
        <p:spPr>
          <a:xfrm>
            <a:off x="457200" y="1244160"/>
            <a:ext cx="8229600" cy="370980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p>
          <a:p>
            <a:pPr lvl="2"/>
            <a:r>
              <a:rPr lang="en-US" sz="1800"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r = sum(S[0 .. j-1]) }}</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latin typeface="Courier New" panose="02070309020205020404" pitchFamily="49"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 r = sum(S[0 .. j-1]) and j ≠ </a:t>
            </a:r>
            <a:r>
              <a:rPr lang="en-US" sz="1800" b="1" dirty="0" err="1">
                <a:latin typeface="Cambria Math" panose="02040503050406030204" pitchFamily="18" charset="0"/>
                <a:ea typeface="Cambria Math" panose="02040503050406030204" pitchFamily="18" charset="0"/>
                <a:cs typeface="Courier New" panose="02070309020205020404" pitchFamily="49" charset="0"/>
              </a:rPr>
              <a:t>len</a:t>
            </a:r>
            <a:r>
              <a:rPr lang="en-US" sz="1800" b="1" dirty="0">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r = S[j] + r;</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latin typeface="Courier New" panose="02070309020205020404" pitchFamily="49"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 r – S[j] = sum(S[0 .. j-1]) and j ≠ </a:t>
            </a:r>
            <a:r>
              <a:rPr lang="en-US" sz="1800" b="1" dirty="0" err="1">
                <a:latin typeface="Cambria Math" panose="02040503050406030204" pitchFamily="18" charset="0"/>
                <a:ea typeface="Cambria Math" panose="02040503050406030204" pitchFamily="18" charset="0"/>
                <a:cs typeface="Courier New" panose="02070309020205020404" pitchFamily="49" charset="0"/>
              </a:rPr>
              <a:t>len</a:t>
            </a:r>
            <a:r>
              <a:rPr lang="en-US" sz="1800" b="1" dirty="0">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S[j-1] = sum(S[0 .. j-2]) and j-1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4" name="Group 3" descr="Now must check if {{ r – S[j-1] = sum(S[0 .. j-2]) and j-1 ≠ len(S) }}&#13;&#10; implies     {{ r = sum(S[0 .. j-1]) }}&#13;&#10;">
            <a:extLst>
              <a:ext uri="{FF2B5EF4-FFF2-40B4-BE49-F238E27FC236}">
                <a16:creationId xmlns:a16="http://schemas.microsoft.com/office/drawing/2014/main" id="{9910359B-4105-7F8F-CAF4-E7CB9D8345DD}"/>
              </a:ext>
            </a:extLst>
          </p:cNvPr>
          <p:cNvGrpSpPr/>
          <p:nvPr/>
        </p:nvGrpSpPr>
        <p:grpSpPr>
          <a:xfrm>
            <a:off x="6852213" y="4306573"/>
            <a:ext cx="1601532" cy="613458"/>
            <a:chOff x="6852213" y="4306573"/>
            <a:chExt cx="1601532" cy="613458"/>
          </a:xfrm>
        </p:grpSpPr>
        <p:sp>
          <p:nvSpPr>
            <p:cNvPr id="5" name="Right Bracket 4">
              <a:extLst>
                <a:ext uri="{FF2B5EF4-FFF2-40B4-BE49-F238E27FC236}">
                  <a16:creationId xmlns:a16="http://schemas.microsoft.com/office/drawing/2014/main" id="{A4E46B04-4C81-455A-56A6-42325D39493F}"/>
                </a:ext>
              </a:extLst>
            </p:cNvPr>
            <p:cNvSpPr/>
            <p:nvPr/>
          </p:nvSpPr>
          <p:spPr>
            <a:xfrm>
              <a:off x="6852213" y="4306573"/>
              <a:ext cx="61577" cy="613458"/>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F5B80A7A-4BBE-6BEB-50A8-08CDC95D2D13}"/>
                </a:ext>
              </a:extLst>
            </p:cNvPr>
            <p:cNvSpPr txBox="1"/>
            <p:nvPr/>
          </p:nvSpPr>
          <p:spPr>
            <a:xfrm>
              <a:off x="7052015" y="4428636"/>
              <a:ext cx="1401730"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Is this valid?</a:t>
              </a:r>
              <a:endParaRPr lang="en-US" dirty="0">
                <a:solidFill>
                  <a:schemeClr val="accent3">
                    <a:lumMod val="50000"/>
                  </a:schemeClr>
                </a:solidFill>
                <a:latin typeface="Franklin Gothic Medium"/>
                <a:cs typeface="Franklin Gothic Medium"/>
              </a:endParaRPr>
            </a:p>
          </p:txBody>
        </p:sp>
      </p:grpSp>
      <p:sp>
        <p:nvSpPr>
          <p:cNvPr id="7" name="Slide Number Placeholder 6">
            <a:extLst>
              <a:ext uri="{FF2B5EF4-FFF2-40B4-BE49-F238E27FC236}">
                <a16:creationId xmlns:a16="http://schemas.microsoft.com/office/drawing/2014/main" id="{286BD17D-66D0-DD50-AF05-F48DF2D42644}"/>
              </a:ext>
            </a:extLst>
          </p:cNvPr>
          <p:cNvSpPr>
            <a:spLocks noGrp="1"/>
          </p:cNvSpPr>
          <p:nvPr>
            <p:ph type="sldNum" sz="quarter" idx="4"/>
          </p:nvPr>
        </p:nvSpPr>
        <p:spPr/>
        <p:txBody>
          <a:bodyPr/>
          <a:lstStyle/>
          <a:p>
            <a:fld id="{60F4F636-6A27-E649-AEDF-9DE4D4E58670}" type="slidenum">
              <a:rPr lang="en-US" smtClean="0"/>
              <a:pPr/>
              <a:t>30</a:t>
            </a:fld>
            <a:endParaRPr lang="en-US" dirty="0"/>
          </a:p>
        </p:txBody>
      </p:sp>
    </p:spTree>
    <p:extLst>
      <p:ext uri="{BB962C8B-B14F-4D97-AF65-F5344CB8AC3E}">
        <p14:creationId xmlns:p14="http://schemas.microsoft.com/office/powerpoint/2010/main" val="448670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24A4E9D-F5ED-D1D2-116B-1B704FBB2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1CF23-AF91-292C-62F6-F469766E9EBD}"/>
              </a:ext>
            </a:extLst>
          </p:cNvPr>
          <p:cNvSpPr>
            <a:spLocks noGrp="1"/>
          </p:cNvSpPr>
          <p:nvPr>
            <p:ph type="title"/>
          </p:nvPr>
        </p:nvSpPr>
        <p:spPr/>
        <p:txBody>
          <a:bodyPr/>
          <a:lstStyle/>
          <a:p>
            <a:r>
              <a:rPr lang="en-US" dirty="0"/>
              <a:t>Sum Array Proof, Forward Reasoning (4/7)</a:t>
            </a:r>
          </a:p>
        </p:txBody>
      </p:sp>
      <p:sp>
        <p:nvSpPr>
          <p:cNvPr id="3" name="Content Placeholder 2">
            <a:extLst>
              <a:ext uri="{FF2B5EF4-FFF2-40B4-BE49-F238E27FC236}">
                <a16:creationId xmlns:a16="http://schemas.microsoft.com/office/drawing/2014/main" id="{E20D8263-1BF2-222A-727D-53508135344C}"/>
              </a:ext>
            </a:extLst>
          </p:cNvPr>
          <p:cNvSpPr>
            <a:spLocks noGrp="1"/>
          </p:cNvSpPr>
          <p:nvPr>
            <p:ph idx="1"/>
          </p:nvPr>
        </p:nvSpPr>
        <p:spPr>
          <a:xfrm>
            <a:off x="457200" y="1244160"/>
            <a:ext cx="8513180" cy="5339202"/>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S[j-1] = sum(S[0 .. j-2]) and j-1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t>
            </a:r>
          </a:p>
          <a:p>
            <a:pPr lvl="2"/>
            <a:endParaRPr lang="en-US" sz="1800" dirty="0">
              <a:latin typeface="Courier New" panose="02070309020205020404" pitchFamily="49" charset="0"/>
              <a:cs typeface="Courier New" panose="02070309020205020404" pitchFamily="49" charset="0"/>
            </a:endParaRP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r = S[j-1] + sum(S[0 .. j-2])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r – S[j-1] = sum(S[0 .. j-2])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S[j-1]</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sum([S[j-1]])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def of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sum</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sum(S[j-1 .. j-1])</a:t>
            </a:r>
            <a:endParaRPr lang="en-US" sz="1600" dirty="0">
              <a:solidFill>
                <a:schemeClr val="accent3">
                  <a:lumMod val="75000"/>
                </a:schemeClr>
              </a:solidFill>
              <a:latin typeface="Cambria Math" panose="02040503050406030204" pitchFamily="18" charset="0"/>
              <a:ea typeface="Cambria Math" panose="02040503050406030204" pitchFamily="18" charset="0"/>
            </a:endParaRPr>
          </a:p>
          <a:p>
            <a:endParaRPr lang="en-US" sz="2200" dirty="0">
              <a:latin typeface="Cambria Math" panose="02040503050406030204" pitchFamily="18" charset="0"/>
              <a:ea typeface="Cambria Math" panose="02040503050406030204" pitchFamily="18" charset="0"/>
            </a:endParaRPr>
          </a:p>
        </p:txBody>
      </p:sp>
      <p:sp>
        <p:nvSpPr>
          <p:cNvPr id="4" name="Slide Number Placeholder 3">
            <a:extLst>
              <a:ext uri="{FF2B5EF4-FFF2-40B4-BE49-F238E27FC236}">
                <a16:creationId xmlns:a16="http://schemas.microsoft.com/office/drawing/2014/main" id="{9B2D3B7C-B9D1-837E-7E6B-6B98F2242F6B}"/>
              </a:ext>
            </a:extLst>
          </p:cNvPr>
          <p:cNvSpPr>
            <a:spLocks noGrp="1"/>
          </p:cNvSpPr>
          <p:nvPr>
            <p:ph type="sldNum" sz="quarter" idx="4"/>
          </p:nvPr>
        </p:nvSpPr>
        <p:spPr/>
        <p:txBody>
          <a:bodyPr/>
          <a:lstStyle/>
          <a:p>
            <a:fld id="{60F4F636-6A27-E649-AEDF-9DE4D4E58670}" type="slidenum">
              <a:rPr lang="en-US" smtClean="0"/>
              <a:pPr/>
              <a:t>31</a:t>
            </a:fld>
            <a:endParaRPr lang="en-US" dirty="0"/>
          </a:p>
        </p:txBody>
      </p:sp>
    </p:spTree>
    <p:extLst>
      <p:ext uri="{BB962C8B-B14F-4D97-AF65-F5344CB8AC3E}">
        <p14:creationId xmlns:p14="http://schemas.microsoft.com/office/powerpoint/2010/main" val="144640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81132FE-465A-A269-4D0D-33A9DBF01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9C4F1-894C-15E9-C4A6-487AD1A3F5D2}"/>
              </a:ext>
            </a:extLst>
          </p:cNvPr>
          <p:cNvSpPr>
            <a:spLocks noGrp="1"/>
          </p:cNvSpPr>
          <p:nvPr>
            <p:ph type="title"/>
          </p:nvPr>
        </p:nvSpPr>
        <p:spPr/>
        <p:txBody>
          <a:bodyPr/>
          <a:lstStyle/>
          <a:p>
            <a:r>
              <a:rPr lang="en-US" dirty="0"/>
              <a:t>Sum Array Proof, Forward Reasoning (5/7)</a:t>
            </a:r>
          </a:p>
        </p:txBody>
      </p:sp>
      <p:sp>
        <p:nvSpPr>
          <p:cNvPr id="3" name="Content Placeholder 2">
            <a:extLst>
              <a:ext uri="{FF2B5EF4-FFF2-40B4-BE49-F238E27FC236}">
                <a16:creationId xmlns:a16="http://schemas.microsoft.com/office/drawing/2014/main" id="{7157CCDA-AC78-9958-BD38-03A29A3E902F}"/>
              </a:ext>
            </a:extLst>
          </p:cNvPr>
          <p:cNvSpPr>
            <a:spLocks noGrp="1"/>
          </p:cNvSpPr>
          <p:nvPr>
            <p:ph idx="1"/>
          </p:nvPr>
        </p:nvSpPr>
        <p:spPr>
          <a:xfrm>
            <a:off x="457199" y="1244160"/>
            <a:ext cx="8501605" cy="5339202"/>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S[j-1] = sum(S[0 .. j-2]) and j-1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t>
            </a:r>
          </a:p>
          <a:p>
            <a:pPr lvl="2"/>
            <a:endParaRPr lang="en-US" sz="1800" dirty="0">
              <a:latin typeface="Courier New" panose="02070309020205020404" pitchFamily="49" charset="0"/>
              <a:cs typeface="Courier New" panose="02070309020205020404" pitchFamily="49" charset="0"/>
            </a:endParaRP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r = S[j-1] + sum(S[0 .. j-2])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r – S[j-1] = sum(S[0 .. j-2])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S[j-1]</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sum([S[j-1]])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def of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sum</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sum(S[j-1 .. j-1])</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a:t>
            </a:r>
            <a:endParaRPr lang="en-US" sz="1600" dirty="0">
              <a:solidFill>
                <a:schemeClr val="accent3">
                  <a:lumMod val="75000"/>
                </a:schemeClr>
              </a:solidFill>
              <a:latin typeface="Cambria Math" panose="02040503050406030204" pitchFamily="18" charset="0"/>
              <a:ea typeface="Cambria Math" panose="02040503050406030204" pitchFamily="18" charset="0"/>
            </a:endParaRPr>
          </a:p>
          <a:p>
            <a:endParaRPr lang="en-US" sz="2200" dirty="0">
              <a:latin typeface="Cambria Math" panose="02040503050406030204" pitchFamily="18" charset="0"/>
              <a:ea typeface="Cambria Math" panose="02040503050406030204" pitchFamily="18" charset="0"/>
            </a:endParaRPr>
          </a:p>
        </p:txBody>
      </p:sp>
      <p:sp>
        <p:nvSpPr>
          <p:cNvPr id="4" name="Slide Number Placeholder 3">
            <a:extLst>
              <a:ext uri="{FF2B5EF4-FFF2-40B4-BE49-F238E27FC236}">
                <a16:creationId xmlns:a16="http://schemas.microsoft.com/office/drawing/2014/main" id="{06C349C7-411B-A45A-EA00-03B3AE65429A}"/>
              </a:ext>
            </a:extLst>
          </p:cNvPr>
          <p:cNvSpPr>
            <a:spLocks noGrp="1"/>
          </p:cNvSpPr>
          <p:nvPr>
            <p:ph type="sldNum" sz="quarter" idx="4"/>
          </p:nvPr>
        </p:nvSpPr>
        <p:spPr/>
        <p:txBody>
          <a:bodyPr/>
          <a:lstStyle/>
          <a:p>
            <a:fld id="{60F4F636-6A27-E649-AEDF-9DE4D4E58670}" type="slidenum">
              <a:rPr lang="en-US" smtClean="0"/>
              <a:pPr/>
              <a:t>32</a:t>
            </a:fld>
            <a:endParaRPr lang="en-US" dirty="0"/>
          </a:p>
        </p:txBody>
      </p:sp>
    </p:spTree>
    <p:extLst>
      <p:ext uri="{BB962C8B-B14F-4D97-AF65-F5344CB8AC3E}">
        <p14:creationId xmlns:p14="http://schemas.microsoft.com/office/powerpoint/2010/main" val="3472170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E91650-C4FD-C449-190D-B9B20743A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52977-5472-27A9-E10B-C43B7E1F80EC}"/>
              </a:ext>
            </a:extLst>
          </p:cNvPr>
          <p:cNvSpPr>
            <a:spLocks noGrp="1"/>
          </p:cNvSpPr>
          <p:nvPr>
            <p:ph type="title"/>
          </p:nvPr>
        </p:nvSpPr>
        <p:spPr/>
        <p:txBody>
          <a:bodyPr/>
          <a:lstStyle/>
          <a:p>
            <a:r>
              <a:rPr lang="en-US" dirty="0"/>
              <a:t>Sum Array Proof, Forward Reasoning (6/7)</a:t>
            </a:r>
          </a:p>
        </p:txBody>
      </p:sp>
      <p:sp>
        <p:nvSpPr>
          <p:cNvPr id="3" name="Content Placeholder 2">
            <a:extLst>
              <a:ext uri="{FF2B5EF4-FFF2-40B4-BE49-F238E27FC236}">
                <a16:creationId xmlns:a16="http://schemas.microsoft.com/office/drawing/2014/main" id="{DF687021-460E-66D8-8CCF-3735AEA55FD0}"/>
              </a:ext>
            </a:extLst>
          </p:cNvPr>
          <p:cNvSpPr>
            <a:spLocks noGrp="1"/>
          </p:cNvSpPr>
          <p:nvPr>
            <p:ph idx="1"/>
          </p:nvPr>
        </p:nvSpPr>
        <p:spPr>
          <a:xfrm>
            <a:off x="457200" y="1244160"/>
            <a:ext cx="8409008" cy="5339202"/>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S[j-1] = sum(S[0 .. j-2]) and j-1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t>
            </a:r>
          </a:p>
          <a:p>
            <a:pPr lvl="2"/>
            <a:endParaRPr lang="en-US" sz="1800" dirty="0">
              <a:latin typeface="Courier New" panose="02070309020205020404" pitchFamily="49" charset="0"/>
              <a:cs typeface="Courier New" panose="02070309020205020404" pitchFamily="49" charset="0"/>
            </a:endParaRP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r = S[j-1] + sum(S[0 .. j-2])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r – S[j-1] = sum(S[0 .. j-2])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S[j-1]</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sum([S[j-1]])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def of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sum</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sum(S[j-1 .. j-1])</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S[j-1 .. j-1])</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a:t>
            </a:r>
          </a:p>
          <a:p>
            <a:pPr lvl="2"/>
            <a:endParaRPr lang="en-US" sz="1600" dirty="0">
              <a:solidFill>
                <a:schemeClr val="accent3">
                  <a:lumMod val="75000"/>
                </a:schemeClr>
              </a:solidFill>
              <a:latin typeface="Cambria Math" panose="02040503050406030204" pitchFamily="18" charset="0"/>
              <a:ea typeface="Cambria Math" panose="02040503050406030204" pitchFamily="18" charset="0"/>
            </a:endParaRPr>
          </a:p>
          <a:p>
            <a:r>
              <a:rPr lang="en-US" sz="2200" dirty="0">
                <a:latin typeface="Franklin Gothic Medium" panose="020B0603020102020204" pitchFamily="34" charset="0"/>
                <a:ea typeface="Cambria Math" panose="02040503050406030204" pitchFamily="18" charset="0"/>
              </a:rPr>
              <a:t>We saw that </a:t>
            </a:r>
            <a:r>
              <a:rPr lang="en-US" sz="2200" dirty="0" err="1">
                <a:latin typeface="Cambria Math" panose="02040503050406030204" pitchFamily="18" charset="0"/>
                <a:ea typeface="Cambria Math" panose="02040503050406030204" pitchFamily="18" charset="0"/>
              </a:rPr>
              <a:t>len</a:t>
            </a:r>
            <a:r>
              <a:rPr lang="en-US" sz="2200" dirty="0">
                <a:latin typeface="Cambria Math" panose="02040503050406030204" pitchFamily="18" charset="0"/>
                <a:ea typeface="Cambria Math" panose="02040503050406030204" pitchFamily="18" charset="0"/>
              </a:rPr>
              <a:t>(L ⧺ R) = </a:t>
            </a:r>
            <a:r>
              <a:rPr lang="en-US" sz="2200" dirty="0" err="1">
                <a:latin typeface="Cambria Math" panose="02040503050406030204" pitchFamily="18" charset="0"/>
                <a:ea typeface="Cambria Math" panose="02040503050406030204" pitchFamily="18" charset="0"/>
              </a:rPr>
              <a:t>len</a:t>
            </a:r>
            <a:r>
              <a:rPr lang="en-US" sz="2200" dirty="0">
                <a:latin typeface="Cambria Math" panose="02040503050406030204" pitchFamily="18" charset="0"/>
                <a:ea typeface="Cambria Math" panose="02040503050406030204" pitchFamily="18" charset="0"/>
              </a:rPr>
              <a:t>(L) + </a:t>
            </a:r>
            <a:r>
              <a:rPr lang="en-US" sz="2200" dirty="0" err="1">
                <a:latin typeface="Cambria Math" panose="02040503050406030204" pitchFamily="18" charset="0"/>
                <a:ea typeface="Cambria Math" panose="02040503050406030204" pitchFamily="18" charset="0"/>
              </a:rPr>
              <a:t>len</a:t>
            </a:r>
            <a:r>
              <a:rPr lang="en-US" sz="2200" dirty="0">
                <a:latin typeface="Cambria Math" panose="02040503050406030204" pitchFamily="18" charset="0"/>
                <a:ea typeface="Cambria Math" panose="02040503050406030204" pitchFamily="18" charset="0"/>
              </a:rPr>
              <a:t>(R)</a:t>
            </a:r>
          </a:p>
          <a:p>
            <a:pPr lvl="2"/>
            <a:endParaRPr lang="en-US" sz="1400" dirty="0">
              <a:latin typeface="Franklin Gothic Medium" panose="020B0603020102020204" pitchFamily="34" charset="0"/>
              <a:ea typeface="Cambria Math" panose="02040503050406030204" pitchFamily="18" charset="0"/>
            </a:endParaRPr>
          </a:p>
          <a:p>
            <a:r>
              <a:rPr lang="en-US" sz="2200" dirty="0">
                <a:latin typeface="Franklin Gothic Medium" panose="020B0603020102020204" pitchFamily="34" charset="0"/>
                <a:ea typeface="Cambria Math" panose="02040503050406030204" pitchFamily="18" charset="0"/>
              </a:rPr>
              <a:t>Does </a:t>
            </a:r>
            <a:r>
              <a:rPr lang="en-US" sz="2200" dirty="0">
                <a:latin typeface="Cambria Math" panose="02040503050406030204" pitchFamily="18" charset="0"/>
                <a:ea typeface="Cambria Math" panose="02040503050406030204" pitchFamily="18" charset="0"/>
              </a:rPr>
              <a:t>sum(L ⧺ R) = sum(L) + sum(R)?</a:t>
            </a:r>
          </a:p>
          <a:p>
            <a:pPr lvl="1"/>
            <a:r>
              <a:rPr lang="en-US" sz="1800" dirty="0">
                <a:latin typeface="Franklin Gothic Medium" panose="020B0603020102020204" pitchFamily="34" charset="0"/>
                <a:ea typeface="Cambria Math" panose="02040503050406030204" pitchFamily="18" charset="0"/>
              </a:rPr>
              <a:t>Yes! Very similar proof by structural induction. (Call this </a:t>
            </a:r>
            <a:r>
              <a:rPr lang="en-US" sz="1800" dirty="0">
                <a:solidFill>
                  <a:schemeClr val="accent3">
                    <a:lumMod val="75000"/>
                  </a:schemeClr>
                </a:solidFill>
                <a:latin typeface="Franklin Gothic Medium" panose="020B0603020102020204" pitchFamily="34" charset="0"/>
                <a:ea typeface="Cambria Math" panose="02040503050406030204" pitchFamily="18" charset="0"/>
              </a:rPr>
              <a:t>Lemma 3</a:t>
            </a:r>
            <a:r>
              <a:rPr lang="en-US" sz="1800" dirty="0">
                <a:latin typeface="Franklin Gothic Medium" panose="020B0603020102020204" pitchFamily="34" charset="0"/>
                <a:ea typeface="Cambria Math" panose="02040503050406030204" pitchFamily="18" charset="0"/>
              </a:rPr>
              <a:t>)</a:t>
            </a:r>
          </a:p>
        </p:txBody>
      </p:sp>
      <p:sp>
        <p:nvSpPr>
          <p:cNvPr id="4" name="Slide Number Placeholder 3">
            <a:extLst>
              <a:ext uri="{FF2B5EF4-FFF2-40B4-BE49-F238E27FC236}">
                <a16:creationId xmlns:a16="http://schemas.microsoft.com/office/drawing/2014/main" id="{4F04A107-22E6-CC02-F27F-18CAC6B51D07}"/>
              </a:ext>
            </a:extLst>
          </p:cNvPr>
          <p:cNvSpPr>
            <a:spLocks noGrp="1"/>
          </p:cNvSpPr>
          <p:nvPr>
            <p:ph type="sldNum" sz="quarter" idx="4"/>
          </p:nvPr>
        </p:nvSpPr>
        <p:spPr/>
        <p:txBody>
          <a:bodyPr/>
          <a:lstStyle/>
          <a:p>
            <a:fld id="{60F4F636-6A27-E649-AEDF-9DE4D4E58670}" type="slidenum">
              <a:rPr lang="en-US" smtClean="0"/>
              <a:pPr/>
              <a:t>33</a:t>
            </a:fld>
            <a:endParaRPr lang="en-US" dirty="0"/>
          </a:p>
        </p:txBody>
      </p:sp>
    </p:spTree>
    <p:extLst>
      <p:ext uri="{BB962C8B-B14F-4D97-AF65-F5344CB8AC3E}">
        <p14:creationId xmlns:p14="http://schemas.microsoft.com/office/powerpoint/2010/main" val="183992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ECD3E4A-ACD1-5F79-FB8E-A50C73ECF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33D76C-03EA-EBBF-9BF5-EC25052FA9F2}"/>
              </a:ext>
            </a:extLst>
          </p:cNvPr>
          <p:cNvSpPr>
            <a:spLocks noGrp="1"/>
          </p:cNvSpPr>
          <p:nvPr>
            <p:ph type="title"/>
          </p:nvPr>
        </p:nvSpPr>
        <p:spPr/>
        <p:txBody>
          <a:bodyPr/>
          <a:lstStyle/>
          <a:p>
            <a:r>
              <a:rPr lang="en-US" dirty="0"/>
              <a:t>Sum Array Proof, Forward Reasoning (7/7)</a:t>
            </a:r>
          </a:p>
        </p:txBody>
      </p:sp>
      <p:sp>
        <p:nvSpPr>
          <p:cNvPr id="3" name="Content Placeholder 2">
            <a:extLst>
              <a:ext uri="{FF2B5EF4-FFF2-40B4-BE49-F238E27FC236}">
                <a16:creationId xmlns:a16="http://schemas.microsoft.com/office/drawing/2014/main" id="{20F4D3A5-54FD-1EFF-FEFD-7E5977BB75C8}"/>
              </a:ext>
            </a:extLst>
          </p:cNvPr>
          <p:cNvSpPr>
            <a:spLocks noGrp="1"/>
          </p:cNvSpPr>
          <p:nvPr>
            <p:ph idx="1"/>
          </p:nvPr>
        </p:nvSpPr>
        <p:spPr>
          <a:xfrm>
            <a:off x="457200" y="1244160"/>
            <a:ext cx="8443732" cy="5339202"/>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S[j-1] = sum(S[0 .. j-2]) and j-1 ≠ </a:t>
            </a:r>
            <a:r>
              <a:rPr lang="en-US" sz="1800" b="1"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r = sum(S[0 .. j-1]) }}</a:t>
            </a:r>
          </a:p>
          <a:p>
            <a:pPr lvl="2"/>
            <a:endParaRPr lang="en-US" sz="1800" dirty="0">
              <a:latin typeface="Courier New" panose="02070309020205020404" pitchFamily="49" charset="0"/>
              <a:cs typeface="Courier New" panose="02070309020205020404" pitchFamily="49" charset="0"/>
            </a:endParaRP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r = S[j-1] + sum(S[0 .. j-2])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since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r – S[j-1] = sum(S[0 .. j-2])</a:t>
            </a:r>
            <a:r>
              <a:rPr lang="en-US" sz="1800" dirty="0">
                <a:latin typeface="Cambria Math" panose="02040503050406030204" pitchFamily="18" charset="0"/>
                <a:ea typeface="Cambria Math" panose="02040503050406030204" pitchFamily="18" charset="0"/>
                <a:cs typeface="Courier New" panose="02070309020205020404" pitchFamily="49" charset="0"/>
              </a:rPr>
              <a:t> </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S[j-1]</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sum([S[j-1]])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def of </a:t>
            </a:r>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sum</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sum(S[j-1 .. j-1])</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j-2] ⧺ S[j-1 .. j-1])			</a:t>
            </a:r>
            <a:r>
              <a:rPr lang="en-US" sz="1800" dirty="0">
                <a:solidFill>
                  <a:schemeClr val="accent3">
                    <a:lumMod val="75000"/>
                  </a:schemeClr>
                </a:solidFill>
                <a:latin typeface="Franklin Gothic Medium" panose="020B0603020102020204" pitchFamily="34" charset="0"/>
                <a:ea typeface="Cambria Math" panose="02040503050406030204" pitchFamily="18" charset="0"/>
                <a:cs typeface="Courier New" panose="02070309020205020404" pitchFamily="49" charset="0"/>
              </a:rPr>
              <a:t>by Lemma 3</a:t>
            </a:r>
          </a:p>
          <a:p>
            <a:pPr lvl="2"/>
            <a:r>
              <a:rPr lang="en-US" sz="18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 sum(S[0 .. j-1])</a:t>
            </a:r>
            <a:endParaRPr lang="en-US" sz="1600" dirty="0">
              <a:solidFill>
                <a:schemeClr val="accent3">
                  <a:lumMod val="75000"/>
                </a:schemeClr>
              </a:solidFill>
              <a:latin typeface="Cambria Math" panose="02040503050406030204" pitchFamily="18" charset="0"/>
              <a:ea typeface="Cambria Math" panose="02040503050406030204" pitchFamily="18" charset="0"/>
            </a:endParaRPr>
          </a:p>
          <a:p>
            <a:pPr lvl="2"/>
            <a:endParaRPr lang="en-US" sz="1600" dirty="0">
              <a:solidFill>
                <a:schemeClr val="accent3">
                  <a:lumMod val="75000"/>
                </a:schemeClr>
              </a:solidFill>
              <a:latin typeface="Cambria Math" panose="02040503050406030204" pitchFamily="18" charset="0"/>
              <a:ea typeface="Cambria Math" panose="02040503050406030204" pitchFamily="18" charset="0"/>
            </a:endParaRPr>
          </a:p>
          <a:p>
            <a:pPr lvl="2"/>
            <a:r>
              <a:rPr lang="en-US" sz="1800" dirty="0">
                <a:solidFill>
                  <a:schemeClr val="accent3">
                    <a:lumMod val="50000"/>
                  </a:schemeClr>
                </a:solidFill>
                <a:latin typeface="Franklin Gothic Medium" panose="020B0603020102020204" pitchFamily="34" charset="0"/>
                <a:ea typeface="Cambria Math" panose="02040503050406030204" pitchFamily="18" charset="0"/>
              </a:rPr>
              <a:t>(The need to reason by induction comes up all the time.)</a:t>
            </a:r>
          </a:p>
        </p:txBody>
      </p:sp>
      <p:sp>
        <p:nvSpPr>
          <p:cNvPr id="4" name="Slide Number Placeholder 3">
            <a:extLst>
              <a:ext uri="{FF2B5EF4-FFF2-40B4-BE49-F238E27FC236}">
                <a16:creationId xmlns:a16="http://schemas.microsoft.com/office/drawing/2014/main" id="{1FA786E2-17B6-5E45-03B0-A19CAB0A03B2}"/>
              </a:ext>
            </a:extLst>
          </p:cNvPr>
          <p:cNvSpPr>
            <a:spLocks noGrp="1"/>
          </p:cNvSpPr>
          <p:nvPr>
            <p:ph type="sldNum" sz="quarter" idx="4"/>
          </p:nvPr>
        </p:nvSpPr>
        <p:spPr/>
        <p:txBody>
          <a:bodyPr/>
          <a:lstStyle/>
          <a:p>
            <a:fld id="{60F4F636-6A27-E649-AEDF-9DE4D4E58670}" type="slidenum">
              <a:rPr lang="en-US" smtClean="0"/>
              <a:pPr/>
              <a:t>34</a:t>
            </a:fld>
            <a:endParaRPr lang="en-US" dirty="0"/>
          </a:p>
        </p:txBody>
      </p:sp>
    </p:spTree>
    <p:extLst>
      <p:ext uri="{BB962C8B-B14F-4D97-AF65-F5344CB8AC3E}">
        <p14:creationId xmlns:p14="http://schemas.microsoft.com/office/powerpoint/2010/main" val="1031269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EEDB4-9717-F865-4570-67AB14E78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764FC-B968-9807-7D28-2C9FC9CCFBBA}"/>
              </a:ext>
            </a:extLst>
          </p:cNvPr>
          <p:cNvSpPr>
            <a:spLocks noGrp="1"/>
          </p:cNvSpPr>
          <p:nvPr>
            <p:ph type="title"/>
          </p:nvPr>
        </p:nvSpPr>
        <p:spPr/>
        <p:txBody>
          <a:bodyPr/>
          <a:lstStyle/>
          <a:p>
            <a:r>
              <a:rPr lang="en-US" dirty="0"/>
              <a:t>Linear Search of a List</a:t>
            </a:r>
          </a:p>
        </p:txBody>
      </p:sp>
      <p:sp>
        <p:nvSpPr>
          <p:cNvPr id="3" name="Content Placeholder 2">
            <a:extLst>
              <a:ext uri="{FF2B5EF4-FFF2-40B4-BE49-F238E27FC236}">
                <a16:creationId xmlns:a16="http://schemas.microsoft.com/office/drawing/2014/main" id="{456EE86E-D686-950E-F6E1-1DCF9F3A8CD4}"/>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contains(nil, y) 	:= false						</a:t>
            </a:r>
          </a:p>
          <a:p>
            <a:pPr lvl="2"/>
            <a:r>
              <a:rPr lang="en-US" sz="1800" dirty="0">
                <a:latin typeface="Cambria Math" panose="02040503050406030204" pitchFamily="18" charset="0"/>
                <a:ea typeface="Cambria Math" panose="02040503050406030204" pitchFamily="18" charset="0"/>
              </a:rPr>
              <a:t>	contains(x :: L, y)	:= true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x = y</a:t>
            </a:r>
          </a:p>
          <a:p>
            <a:pPr lvl="2"/>
            <a:r>
              <a:rPr lang="en-US" sz="1800" dirty="0">
                <a:latin typeface="Cambria Math" panose="02040503050406030204" pitchFamily="18" charset="0"/>
                <a:ea typeface="Cambria Math" panose="02040503050406030204" pitchFamily="18" charset="0"/>
              </a:rPr>
              <a:t>	contains(x :: L, y)	:= contains(L, y)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x ≠ y</a:t>
            </a:r>
          </a:p>
          <a:p>
            <a:pPr lvl="2"/>
            <a:endParaRPr lang="en-US" sz="1600" dirty="0"/>
          </a:p>
          <a:p>
            <a:r>
              <a:rPr lang="en-US" sz="2600" dirty="0"/>
              <a:t>Tail-recursive definition</a:t>
            </a:r>
          </a:p>
          <a:p>
            <a:pPr lvl="2"/>
            <a:endParaRPr lang="en-US" sz="1600" dirty="0"/>
          </a:p>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contains =</a:t>
            </a:r>
          </a:p>
          <a:p>
            <a:pPr lvl="2"/>
            <a:r>
              <a:rPr lang="en-US" sz="1800" dirty="0">
                <a:latin typeface="Courier New" panose="02070309020205020404" pitchFamily="49" charset="0"/>
                <a:cs typeface="Courier New" panose="02070309020205020404" pitchFamily="49" charset="0"/>
              </a:rPr>
              <a:t>    (S: List&lt;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Inv: contains(S</a:t>
            </a:r>
            <a:r>
              <a:rPr lang="en-US" sz="1800" b="1" baseline="-25000" dirty="0">
                <a:solidFill>
                  <a:schemeClr val="accent3">
                    <a:lumMod val="50000"/>
                  </a:schemeClr>
                </a:solidFill>
                <a:latin typeface="Courier New" panose="02070309020205020404" pitchFamily="49" charset="0"/>
                <a:cs typeface="Courier New" panose="02070309020205020404" pitchFamily="49" charset="0"/>
              </a:rPr>
              <a:t>0</a:t>
            </a:r>
            <a:r>
              <a:rPr lang="en-US" sz="1800" b="1" dirty="0">
                <a:solidFill>
                  <a:schemeClr val="accent3">
                    <a:lumMod val="50000"/>
                  </a:schemeClr>
                </a:solidFill>
                <a:latin typeface="Courier New" panose="02070309020205020404" pitchFamily="49" charset="0"/>
                <a:cs typeface="Courier New" panose="02070309020205020404" pitchFamily="49" charset="0"/>
              </a:rPr>
              <a:t>, y) = contains(S, y)</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S.kind</a:t>
            </a:r>
            <a:r>
              <a:rPr lang="en-US" sz="1800" dirty="0">
                <a:latin typeface="Courier New" panose="02070309020205020404" pitchFamily="49" charset="0"/>
                <a:cs typeface="Courier New" panose="02070309020205020404" pitchFamily="49" charset="0"/>
              </a:rPr>
              <a:t> !== "nil" &amp;&amp; </a:t>
            </a:r>
            <a:r>
              <a:rPr lang="en-US" sz="1800" dirty="0" err="1">
                <a:latin typeface="Courier New" panose="02070309020205020404" pitchFamily="49" charset="0"/>
                <a:cs typeface="Courier New" panose="02070309020205020404" pitchFamily="49" charset="0"/>
              </a:rPr>
              <a:t>S.hd</a:t>
            </a:r>
            <a:r>
              <a:rPr lang="en-US" sz="1800" dirty="0">
                <a:latin typeface="Courier New" panose="02070309020205020404" pitchFamily="49" charset="0"/>
                <a:cs typeface="Courier New" panose="02070309020205020404" pitchFamily="49" charset="0"/>
              </a:rPr>
              <a:t> !== y) {</a:t>
            </a:r>
          </a:p>
          <a:p>
            <a:pPr lvl="2"/>
            <a:r>
              <a:rPr lang="en-US" sz="1800" dirty="0">
                <a:latin typeface="Courier New" panose="02070309020205020404" pitchFamily="49" charset="0"/>
                <a:cs typeface="Courier New" panose="02070309020205020404" pitchFamily="49" charset="0"/>
              </a:rPr>
              <a:t>    S = </a:t>
            </a:r>
            <a:r>
              <a:rPr lang="en-US" sz="1800" dirty="0" err="1">
                <a:latin typeface="Courier New" panose="02070309020205020404" pitchFamily="49" charset="0"/>
                <a:cs typeface="Courier New" panose="02070309020205020404" pitchFamily="49" charset="0"/>
              </a:rPr>
              <a:t>S.tl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S.kind</a:t>
            </a:r>
            <a:r>
              <a:rPr lang="en-US" sz="1800" dirty="0">
                <a:latin typeface="Courier New" panose="02070309020205020404" pitchFamily="49" charset="0"/>
                <a:cs typeface="Courier New" panose="02070309020205020404" pitchFamily="49" charset="0"/>
              </a:rPr>
              <a:t> !== "nil";  </a:t>
            </a:r>
            <a:r>
              <a:rPr lang="en-US" sz="1800" b="1" dirty="0">
                <a:solidFill>
                  <a:schemeClr val="accent3">
                    <a:lumMod val="50000"/>
                  </a:schemeClr>
                </a:solidFill>
                <a:latin typeface="Courier New" panose="02070309020205020404" pitchFamily="49" charset="0"/>
                <a:cs typeface="Courier New" panose="02070309020205020404" pitchFamily="49" charset="0"/>
              </a:rPr>
              <a:t>// implies </a:t>
            </a:r>
            <a:r>
              <a:rPr lang="en-US" sz="1800" b="1" dirty="0" err="1">
                <a:solidFill>
                  <a:schemeClr val="accent3">
                    <a:lumMod val="50000"/>
                  </a:schemeClr>
                </a:solidFill>
                <a:latin typeface="Courier New" panose="02070309020205020404" pitchFamily="49" charset="0"/>
                <a:cs typeface="Courier New" panose="02070309020205020404" pitchFamily="49" charset="0"/>
              </a:rPr>
              <a:t>S.hd</a:t>
            </a:r>
            <a:r>
              <a:rPr lang="en-US" sz="1800" b="1" dirty="0">
                <a:solidFill>
                  <a:schemeClr val="accent3">
                    <a:lumMod val="50000"/>
                  </a:schemeClr>
                </a:solidFill>
                <a:latin typeface="Courier New" panose="02070309020205020404" pitchFamily="49" charset="0"/>
                <a:cs typeface="Courier New" panose="02070309020205020404" pitchFamily="49" charset="0"/>
              </a:rPr>
              <a:t> === y</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36358727-BF79-F4F5-BA5C-59A2BD756258}"/>
              </a:ext>
            </a:extLst>
          </p:cNvPr>
          <p:cNvSpPr txBox="1"/>
          <p:nvPr/>
        </p:nvSpPr>
        <p:spPr>
          <a:xfrm>
            <a:off x="4572000" y="5992597"/>
            <a:ext cx="4078937"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Change to a version that uses indexes…</a:t>
            </a:r>
          </a:p>
        </p:txBody>
      </p:sp>
      <p:sp>
        <p:nvSpPr>
          <p:cNvPr id="5" name="Slide Number Placeholder 4">
            <a:extLst>
              <a:ext uri="{FF2B5EF4-FFF2-40B4-BE49-F238E27FC236}">
                <a16:creationId xmlns:a16="http://schemas.microsoft.com/office/drawing/2014/main" id="{83E78095-3664-DF63-14FD-F1B9E17873A2}"/>
              </a:ext>
            </a:extLst>
          </p:cNvPr>
          <p:cNvSpPr>
            <a:spLocks noGrp="1"/>
          </p:cNvSpPr>
          <p:nvPr>
            <p:ph type="sldNum" sz="quarter" idx="4"/>
          </p:nvPr>
        </p:nvSpPr>
        <p:spPr/>
        <p:txBody>
          <a:bodyPr/>
          <a:lstStyle/>
          <a:p>
            <a:fld id="{60F4F636-6A27-E649-AEDF-9DE4D4E58670}" type="slidenum">
              <a:rPr lang="en-US" smtClean="0"/>
              <a:pPr/>
              <a:t>35</a:t>
            </a:fld>
            <a:endParaRPr lang="en-US" dirty="0"/>
          </a:p>
        </p:txBody>
      </p:sp>
    </p:spTree>
    <p:extLst>
      <p:ext uri="{BB962C8B-B14F-4D97-AF65-F5344CB8AC3E}">
        <p14:creationId xmlns:p14="http://schemas.microsoft.com/office/powerpoint/2010/main" val="191253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5A95C-AD1D-4BE9-9A61-7AC996C10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2F5ED-DC8A-0E9D-49B0-3EFB4D796C0D}"/>
              </a:ext>
            </a:extLst>
          </p:cNvPr>
          <p:cNvSpPr>
            <a:spLocks noGrp="1"/>
          </p:cNvSpPr>
          <p:nvPr>
            <p:ph type="title"/>
          </p:nvPr>
        </p:nvSpPr>
        <p:spPr/>
        <p:txBody>
          <a:bodyPr/>
          <a:lstStyle/>
          <a:p>
            <a:r>
              <a:rPr lang="en-US" dirty="0"/>
              <a:t>Linear Search of an Array</a:t>
            </a:r>
          </a:p>
        </p:txBody>
      </p:sp>
      <p:sp>
        <p:nvSpPr>
          <p:cNvPr id="3" name="Content Placeholder 2">
            <a:extLst>
              <a:ext uri="{FF2B5EF4-FFF2-40B4-BE49-F238E27FC236}">
                <a16:creationId xmlns:a16="http://schemas.microsoft.com/office/drawing/2014/main" id="{607DE425-1897-5541-BFF2-F386E8FBECDC}"/>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contains(nil, y) 	:= false						</a:t>
            </a:r>
          </a:p>
          <a:p>
            <a:pPr lvl="2"/>
            <a:r>
              <a:rPr lang="en-US" sz="1800" dirty="0">
                <a:latin typeface="Cambria Math" panose="02040503050406030204" pitchFamily="18" charset="0"/>
                <a:ea typeface="Cambria Math" panose="02040503050406030204" pitchFamily="18" charset="0"/>
              </a:rPr>
              <a:t>	contains(x :: L, y)	:= true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x = y</a:t>
            </a:r>
          </a:p>
          <a:p>
            <a:pPr lvl="2"/>
            <a:r>
              <a:rPr lang="en-US" sz="1800" dirty="0">
                <a:latin typeface="Cambria Math" panose="02040503050406030204" pitchFamily="18" charset="0"/>
                <a:ea typeface="Cambria Math" panose="02040503050406030204" pitchFamily="18" charset="0"/>
              </a:rPr>
              <a:t>	contains(x :: L, y)	:= contains(L, y)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x ≠ y</a:t>
            </a:r>
          </a:p>
          <a:p>
            <a:pPr lvl="2"/>
            <a:endParaRPr lang="en-US" sz="1600" dirty="0"/>
          </a:p>
          <a:p>
            <a:r>
              <a:rPr lang="en-US" sz="2600" dirty="0"/>
              <a:t>Change to using an array and accessing by index</a:t>
            </a:r>
          </a:p>
          <a:p>
            <a:pPr lvl="2"/>
            <a:endParaRPr lang="en-US" sz="1600" dirty="0"/>
          </a:p>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contains =</a:t>
            </a:r>
          </a:p>
          <a:p>
            <a:pPr lvl="2"/>
            <a:r>
              <a:rPr lang="en-US" sz="1800" dirty="0">
                <a:latin typeface="Courier New" panose="02070309020205020404" pitchFamily="49" charset="0"/>
                <a:cs typeface="Courier New" panose="02070309020205020404" pitchFamily="49" charset="0"/>
              </a:rPr>
              <a:t>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Inv: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&amp;&amp; </a:t>
            </a:r>
            <a:r>
              <a:rPr lang="en-US" sz="1800" b="1" dirty="0">
                <a:latin typeface="Courier New" panose="02070309020205020404" pitchFamily="49" charset="0"/>
                <a:cs typeface="Courier New" panose="02070309020205020404" pitchFamily="49" charset="0"/>
              </a:rPr>
              <a:t>S[j] !== y</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j = j + 1;</a:t>
            </a: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sp>
        <p:nvSpPr>
          <p:cNvPr id="5" name="TextBox 4">
            <a:extLst>
              <a:ext uri="{FF2B5EF4-FFF2-40B4-BE49-F238E27FC236}">
                <a16:creationId xmlns:a16="http://schemas.microsoft.com/office/drawing/2014/main" id="{7BA94879-D9E4-881E-0341-3B5FD41CE657}"/>
              </a:ext>
            </a:extLst>
          </p:cNvPr>
          <p:cNvSpPr txBox="1"/>
          <p:nvPr/>
        </p:nvSpPr>
        <p:spPr>
          <a:xfrm>
            <a:off x="5423214" y="5290674"/>
            <a:ext cx="3263586" cy="646331"/>
          </a:xfrm>
          <a:prstGeom prst="rect">
            <a:avLst/>
          </a:prstGeom>
          <a:noFill/>
        </p:spPr>
        <p:txBody>
          <a:bodyPr wrap="none" rtlCol="0">
            <a:spAutoFit/>
          </a:bodyPr>
          <a:lstStyle/>
          <a:p>
            <a:r>
              <a:rPr lang="en-US" sz="1600" b="1" dirty="0" err="1">
                <a:latin typeface="Courier New" panose="02070309020205020404" pitchFamily="49" charset="0"/>
                <a:cs typeface="Courier New" panose="02070309020205020404" pitchFamily="49" charset="0"/>
              </a:rPr>
              <a:t>S.hd</a:t>
            </a:r>
            <a:r>
              <a:rPr lang="en-US" dirty="0">
                <a:solidFill>
                  <a:schemeClr val="accent3">
                    <a:lumMod val="75000"/>
                  </a:schemeClr>
                </a:solidFill>
                <a:latin typeface="Franklin Gothic Medium"/>
                <a:cs typeface="Franklin Gothic Medium"/>
              </a:rPr>
              <a:t> with </a:t>
            </a:r>
            <a:r>
              <a:rPr lang="en-US" sz="1600" b="1" dirty="0">
                <a:latin typeface="Courier New" panose="02070309020205020404" pitchFamily="49" charset="0"/>
                <a:cs typeface="Courier New" panose="02070309020205020404" pitchFamily="49" charset="0"/>
              </a:rPr>
              <a:t>S</a:t>
            </a:r>
            <a:r>
              <a:rPr lang="en-US" dirty="0">
                <a:solidFill>
                  <a:schemeClr val="accent3">
                    <a:lumMod val="75000"/>
                  </a:schemeClr>
                </a:solidFill>
                <a:latin typeface="Franklin Gothic Medium"/>
                <a:cs typeface="Franklin Gothic Medium"/>
              </a:rPr>
              <a:t> changing becomes</a:t>
            </a:r>
          </a:p>
          <a:p>
            <a:r>
              <a:rPr lang="en-US" sz="1600" b="1" dirty="0">
                <a:latin typeface="Courier New" panose="02070309020205020404" pitchFamily="49" charset="0"/>
                <a:cs typeface="Courier New" panose="02070309020205020404" pitchFamily="49" charset="0"/>
              </a:rPr>
              <a:t>S[j]</a:t>
            </a:r>
            <a:r>
              <a:rPr lang="en-US" dirty="0">
                <a:solidFill>
                  <a:schemeClr val="accent3">
                    <a:lumMod val="75000"/>
                  </a:schemeClr>
                </a:solidFill>
                <a:latin typeface="Franklin Gothic Medium"/>
                <a:cs typeface="Franklin Gothic Medium"/>
              </a:rPr>
              <a:t> with </a:t>
            </a:r>
            <a:r>
              <a:rPr lang="en-US" sz="1600" b="1" dirty="0">
                <a:latin typeface="Courier New" panose="02070309020205020404" pitchFamily="49" charset="0"/>
                <a:cs typeface="Courier New" panose="02070309020205020404" pitchFamily="49" charset="0"/>
              </a:rPr>
              <a:t>j</a:t>
            </a:r>
            <a:r>
              <a:rPr lang="en-US" dirty="0">
                <a:solidFill>
                  <a:schemeClr val="accent3">
                    <a:lumMod val="75000"/>
                  </a:schemeClr>
                </a:solidFill>
                <a:latin typeface="Franklin Gothic Medium"/>
                <a:cs typeface="Franklin Gothic Medium"/>
              </a:rPr>
              <a:t> changing</a:t>
            </a:r>
          </a:p>
        </p:txBody>
      </p:sp>
      <p:sp>
        <p:nvSpPr>
          <p:cNvPr id="6" name="TextBox 5">
            <a:extLst>
              <a:ext uri="{FF2B5EF4-FFF2-40B4-BE49-F238E27FC236}">
                <a16:creationId xmlns:a16="http://schemas.microsoft.com/office/drawing/2014/main" id="{759345EB-EC60-C41B-D881-28F00E9D87DD}"/>
              </a:ext>
            </a:extLst>
          </p:cNvPr>
          <p:cNvSpPr txBox="1"/>
          <p:nvPr/>
        </p:nvSpPr>
        <p:spPr>
          <a:xfrm>
            <a:off x="5882506" y="6054939"/>
            <a:ext cx="2804294" cy="369332"/>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What is the invariant now?</a:t>
            </a:r>
          </a:p>
        </p:txBody>
      </p:sp>
      <p:sp>
        <p:nvSpPr>
          <p:cNvPr id="4" name="Slide Number Placeholder 3">
            <a:extLst>
              <a:ext uri="{FF2B5EF4-FFF2-40B4-BE49-F238E27FC236}">
                <a16:creationId xmlns:a16="http://schemas.microsoft.com/office/drawing/2014/main" id="{2468EDB8-E149-0CD2-B83D-B06F0FED978D}"/>
              </a:ext>
            </a:extLst>
          </p:cNvPr>
          <p:cNvSpPr>
            <a:spLocks noGrp="1"/>
          </p:cNvSpPr>
          <p:nvPr>
            <p:ph type="sldNum" sz="quarter" idx="4"/>
          </p:nvPr>
        </p:nvSpPr>
        <p:spPr/>
        <p:txBody>
          <a:bodyPr/>
          <a:lstStyle/>
          <a:p>
            <a:fld id="{60F4F636-6A27-E649-AEDF-9DE4D4E58670}" type="slidenum">
              <a:rPr lang="en-US" smtClean="0"/>
              <a:pPr/>
              <a:t>36</a:t>
            </a:fld>
            <a:endParaRPr lang="en-US" dirty="0"/>
          </a:p>
        </p:txBody>
      </p:sp>
    </p:spTree>
    <p:extLst>
      <p:ext uri="{BB962C8B-B14F-4D97-AF65-F5344CB8AC3E}">
        <p14:creationId xmlns:p14="http://schemas.microsoft.com/office/powerpoint/2010/main" val="12045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C7C3F-A4C9-CF8C-646C-8EF960EE6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9918B-D077-109C-72EC-067D791DD5B2}"/>
              </a:ext>
            </a:extLst>
          </p:cNvPr>
          <p:cNvSpPr>
            <a:spLocks noGrp="1"/>
          </p:cNvSpPr>
          <p:nvPr>
            <p:ph type="title"/>
          </p:nvPr>
        </p:nvSpPr>
        <p:spPr/>
        <p:txBody>
          <a:bodyPr/>
          <a:lstStyle/>
          <a:p>
            <a:r>
              <a:rPr lang="en-US" dirty="0"/>
              <a:t>Linear Search of an Array: Loop Invariant</a:t>
            </a:r>
          </a:p>
        </p:txBody>
      </p:sp>
      <p:sp>
        <p:nvSpPr>
          <p:cNvPr id="3" name="Content Placeholder 2">
            <a:extLst>
              <a:ext uri="{FF2B5EF4-FFF2-40B4-BE49-F238E27FC236}">
                <a16:creationId xmlns:a16="http://schemas.microsoft.com/office/drawing/2014/main" id="{6BBD7565-E10A-D6C3-69B8-029E2CC0F9DD}"/>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	contains(nil, y) 	:= false						</a:t>
            </a:r>
          </a:p>
          <a:p>
            <a:pPr lvl="2"/>
            <a:r>
              <a:rPr lang="en-US" sz="1800" dirty="0">
                <a:latin typeface="Cambria Math" panose="02040503050406030204" pitchFamily="18" charset="0"/>
                <a:ea typeface="Cambria Math" panose="02040503050406030204" pitchFamily="18" charset="0"/>
              </a:rPr>
              <a:t>	contains(x :: L, y)	:= true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x = y</a:t>
            </a:r>
          </a:p>
          <a:p>
            <a:pPr lvl="2"/>
            <a:r>
              <a:rPr lang="en-US" sz="1800" dirty="0">
                <a:latin typeface="Cambria Math" panose="02040503050406030204" pitchFamily="18" charset="0"/>
                <a:ea typeface="Cambria Math" panose="02040503050406030204" pitchFamily="18" charset="0"/>
              </a:rPr>
              <a:t>	contains(x :: L, y)	:= contains(L, y)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x ≠ y</a:t>
            </a:r>
          </a:p>
          <a:p>
            <a:pPr lvl="2"/>
            <a:endParaRPr lang="en-US" sz="1600" dirty="0"/>
          </a:p>
          <a:p>
            <a:r>
              <a:rPr lang="en-US" sz="2600" dirty="0"/>
              <a:t>Change to using an array and accessing by index</a:t>
            </a:r>
          </a:p>
          <a:p>
            <a:pPr lvl="2"/>
            <a:endParaRPr lang="en-US" sz="1600" dirty="0"/>
          </a:p>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contains =</a:t>
            </a:r>
          </a:p>
          <a:p>
            <a:pPr lvl="2"/>
            <a:r>
              <a:rPr lang="en-US" sz="1800" dirty="0">
                <a:latin typeface="Courier New" panose="02070309020205020404" pitchFamily="49" charset="0"/>
                <a:cs typeface="Courier New" panose="02070309020205020404" pitchFamily="49" charset="0"/>
              </a:rPr>
              <a:t>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Inv: contains(S, y) = contains(S[j .. n-1], y)</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&amp;&amp; S[j] !== y) {</a:t>
            </a:r>
          </a:p>
          <a:p>
            <a:pPr lvl="2"/>
            <a:r>
              <a:rPr lang="en-US" sz="1800" dirty="0">
                <a:latin typeface="Courier New" panose="02070309020205020404" pitchFamily="49" charset="0"/>
                <a:cs typeface="Courier New" panose="02070309020205020404" pitchFamily="49" charset="0"/>
              </a:rPr>
              <a:t>    j = j + 1;</a:t>
            </a: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sp>
        <p:nvSpPr>
          <p:cNvPr id="6" name="TextBox 5">
            <a:extLst>
              <a:ext uri="{FF2B5EF4-FFF2-40B4-BE49-F238E27FC236}">
                <a16:creationId xmlns:a16="http://schemas.microsoft.com/office/drawing/2014/main" id="{10E6ED45-2161-00C9-5217-2E1653D0EA56}"/>
              </a:ext>
            </a:extLst>
          </p:cNvPr>
          <p:cNvSpPr txBox="1"/>
          <p:nvPr/>
        </p:nvSpPr>
        <p:spPr>
          <a:xfrm>
            <a:off x="5917230" y="5613840"/>
            <a:ext cx="2851293"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Can we explain this better?</a:t>
            </a:r>
          </a:p>
        </p:txBody>
      </p:sp>
      <p:sp>
        <p:nvSpPr>
          <p:cNvPr id="4" name="Slide Number Placeholder 3">
            <a:extLst>
              <a:ext uri="{FF2B5EF4-FFF2-40B4-BE49-F238E27FC236}">
                <a16:creationId xmlns:a16="http://schemas.microsoft.com/office/drawing/2014/main" id="{3041A7ED-3698-3337-86DF-EE1A8B026BCC}"/>
              </a:ext>
            </a:extLst>
          </p:cNvPr>
          <p:cNvSpPr>
            <a:spLocks noGrp="1"/>
          </p:cNvSpPr>
          <p:nvPr>
            <p:ph type="sldNum" sz="quarter" idx="4"/>
          </p:nvPr>
        </p:nvSpPr>
        <p:spPr/>
        <p:txBody>
          <a:bodyPr/>
          <a:lstStyle/>
          <a:p>
            <a:fld id="{60F4F636-6A27-E649-AEDF-9DE4D4E58670}" type="slidenum">
              <a:rPr lang="en-US" smtClean="0"/>
              <a:pPr/>
              <a:t>37</a:t>
            </a:fld>
            <a:endParaRPr lang="en-US" dirty="0"/>
          </a:p>
        </p:txBody>
      </p:sp>
    </p:spTree>
    <p:extLst>
      <p:ext uri="{BB962C8B-B14F-4D97-AF65-F5344CB8AC3E}">
        <p14:creationId xmlns:p14="http://schemas.microsoft.com/office/powerpoint/2010/main" val="384308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D2BA4-F0E0-06B3-CB38-B48A9DF55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885F05-1924-9231-620C-BECDBABFE5CA}"/>
              </a:ext>
            </a:extLst>
          </p:cNvPr>
          <p:cNvSpPr>
            <a:spLocks noGrp="1"/>
          </p:cNvSpPr>
          <p:nvPr>
            <p:ph type="title"/>
          </p:nvPr>
        </p:nvSpPr>
        <p:spPr/>
        <p:txBody>
          <a:bodyPr/>
          <a:lstStyle/>
          <a:p>
            <a:r>
              <a:rPr lang="en-US" dirty="0"/>
              <a:t>Linear Search of an Array: Visual Intuition</a:t>
            </a:r>
          </a:p>
        </p:txBody>
      </p:sp>
      <p:sp>
        <p:nvSpPr>
          <p:cNvPr id="3" name="Content Placeholder 2">
            <a:extLst>
              <a:ext uri="{FF2B5EF4-FFF2-40B4-BE49-F238E27FC236}">
                <a16:creationId xmlns:a16="http://schemas.microsoft.com/office/drawing/2014/main" id="{168AA8BF-CAED-70F0-A681-D2BB39DE69F1}"/>
              </a:ext>
            </a:extLst>
          </p:cNvPr>
          <p:cNvSpPr>
            <a:spLocks noGrp="1"/>
          </p:cNvSpPr>
          <p:nvPr>
            <p:ph idx="1"/>
          </p:nvPr>
        </p:nvSpPr>
        <p:spPr>
          <a:xfrm>
            <a:off x="457200" y="2986816"/>
            <a:ext cx="8229600" cy="1573609"/>
          </a:xfrm>
        </p:spPr>
        <p:txBody>
          <a:bodyPr/>
          <a:lstStyle/>
          <a:p>
            <a:r>
              <a:rPr lang="en-US" sz="2600" dirty="0"/>
              <a:t>What do we know about the left segment?</a:t>
            </a:r>
            <a:endParaRPr lang="en-US" sz="2600" i="1" dirty="0">
              <a:latin typeface="Cambria Math" panose="02040503050406030204" pitchFamily="18" charset="0"/>
              <a:ea typeface="Cambria Math" panose="02040503050406030204" pitchFamily="18" charset="0"/>
            </a:endParaRPr>
          </a:p>
          <a:p>
            <a:pPr lvl="1"/>
            <a:r>
              <a:rPr lang="en-US" sz="2200" dirty="0"/>
              <a:t>it does not contain "</a:t>
            </a:r>
            <a:r>
              <a:rPr lang="en-US" sz="2200" dirty="0">
                <a:latin typeface="Cambria Math" panose="02040503050406030204" pitchFamily="18" charset="0"/>
                <a:ea typeface="Cambria Math" panose="02040503050406030204" pitchFamily="18" charset="0"/>
              </a:rPr>
              <a:t>y</a:t>
            </a:r>
            <a:r>
              <a:rPr lang="en-US" sz="2200" dirty="0"/>
              <a:t>"</a:t>
            </a:r>
          </a:p>
          <a:p>
            <a:pPr lvl="1"/>
            <a:r>
              <a:rPr lang="en-US" sz="2200" dirty="0"/>
              <a:t>that's why we kept searching</a:t>
            </a:r>
          </a:p>
        </p:txBody>
      </p:sp>
      <p:grpSp>
        <p:nvGrpSpPr>
          <p:cNvPr id="4" name="Group 3" descr="Our loop invariant is contains(S, y) = contains(S[j .. n-1], y). In other words, if we haven’t found y yet, we need to keep looking.&#13;&#10;">
            <a:extLst>
              <a:ext uri="{FF2B5EF4-FFF2-40B4-BE49-F238E27FC236}">
                <a16:creationId xmlns:a16="http://schemas.microsoft.com/office/drawing/2014/main" id="{91749495-EB26-4631-1F04-0BBF1574DC19}"/>
              </a:ext>
            </a:extLst>
          </p:cNvPr>
          <p:cNvGrpSpPr/>
          <p:nvPr/>
        </p:nvGrpSpPr>
        <p:grpSpPr>
          <a:xfrm>
            <a:off x="282021" y="1361054"/>
            <a:ext cx="7843456" cy="1318548"/>
            <a:chOff x="282021" y="1361054"/>
            <a:chExt cx="7843456" cy="1318548"/>
          </a:xfrm>
        </p:grpSpPr>
        <p:sp>
          <p:nvSpPr>
            <p:cNvPr id="6" name="Rectangle 5">
              <a:extLst>
                <a:ext uri="{FF2B5EF4-FFF2-40B4-BE49-F238E27FC236}">
                  <a16:creationId xmlns:a16="http://schemas.microsoft.com/office/drawing/2014/main" id="{E311F537-F18B-B753-8ED2-244B0828F647}"/>
                </a:ext>
              </a:extLst>
            </p:cNvPr>
            <p:cNvSpPr/>
            <p:nvPr/>
          </p:nvSpPr>
          <p:spPr>
            <a:xfrm>
              <a:off x="1921097" y="1361054"/>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E1CFF3C2-26F6-5ECB-DE1E-609CB378F0FC}"/>
                </a:ext>
              </a:extLst>
            </p:cNvPr>
            <p:cNvSpPr/>
            <p:nvPr/>
          </p:nvSpPr>
          <p:spPr>
            <a:xfrm>
              <a:off x="5026493" y="1361054"/>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5C3A53F4-9F9E-5637-E1EE-34A9E83E7747}"/>
                </a:ext>
              </a:extLst>
            </p:cNvPr>
            <p:cNvSpPr txBox="1"/>
            <p:nvPr/>
          </p:nvSpPr>
          <p:spPr>
            <a:xfrm>
              <a:off x="282021" y="2310270"/>
              <a:ext cx="7013458"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contains(S, y) =							  contains(S[j .. n-1], y)</a:t>
              </a:r>
            </a:p>
          </p:txBody>
        </p:sp>
        <p:sp>
          <p:nvSpPr>
            <p:cNvPr id="10" name="TextBox 9">
              <a:extLst>
                <a:ext uri="{FF2B5EF4-FFF2-40B4-BE49-F238E27FC236}">
                  <a16:creationId xmlns:a16="http://schemas.microsoft.com/office/drawing/2014/main" id="{7552886C-BF0F-C7FD-DD93-0AD9986EE0FC}"/>
                </a:ext>
              </a:extLst>
            </p:cNvPr>
            <p:cNvSpPr txBox="1"/>
            <p:nvPr/>
          </p:nvSpPr>
          <p:spPr>
            <a:xfrm>
              <a:off x="5026493" y="1768939"/>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1" name="TextBox 10">
              <a:extLst>
                <a:ext uri="{FF2B5EF4-FFF2-40B4-BE49-F238E27FC236}">
                  <a16:creationId xmlns:a16="http://schemas.microsoft.com/office/drawing/2014/main" id="{2B3E589A-46BD-EF2E-54A1-2F2FF02DCB23}"/>
                </a:ext>
              </a:extLst>
            </p:cNvPr>
            <p:cNvSpPr txBox="1"/>
            <p:nvPr/>
          </p:nvSpPr>
          <p:spPr>
            <a:xfrm>
              <a:off x="1056432" y="1361054"/>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2" name="Straight Arrow Connector 11">
              <a:extLst>
                <a:ext uri="{FF2B5EF4-FFF2-40B4-BE49-F238E27FC236}">
                  <a16:creationId xmlns:a16="http://schemas.microsoft.com/office/drawing/2014/main" id="{16F8CEEF-EDE7-56AA-EBBF-774A2F20E3ED}"/>
                </a:ext>
              </a:extLst>
            </p:cNvPr>
            <p:cNvCxnSpPr>
              <a:cxnSpLocks/>
            </p:cNvCxnSpPr>
            <p:nvPr/>
          </p:nvCxnSpPr>
          <p:spPr>
            <a:xfrm>
              <a:off x="1359774" y="1557824"/>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5" name="Group 4" descr="In other words, we know that all the items in S before index j are not equal to y">
            <a:extLst>
              <a:ext uri="{FF2B5EF4-FFF2-40B4-BE49-F238E27FC236}">
                <a16:creationId xmlns:a16="http://schemas.microsoft.com/office/drawing/2014/main" id="{6EF04909-63E0-E7B3-087F-5807126F1B05}"/>
              </a:ext>
            </a:extLst>
          </p:cNvPr>
          <p:cNvGrpSpPr/>
          <p:nvPr/>
        </p:nvGrpSpPr>
        <p:grpSpPr>
          <a:xfrm>
            <a:off x="1056432" y="5294407"/>
            <a:ext cx="7069045" cy="782986"/>
            <a:chOff x="1056432" y="5294407"/>
            <a:chExt cx="7069045" cy="782986"/>
          </a:xfrm>
        </p:grpSpPr>
        <p:sp>
          <p:nvSpPr>
            <p:cNvPr id="14" name="Rectangle 13">
              <a:extLst>
                <a:ext uri="{FF2B5EF4-FFF2-40B4-BE49-F238E27FC236}">
                  <a16:creationId xmlns:a16="http://schemas.microsoft.com/office/drawing/2014/main" id="{AA08B39A-82B6-8E09-9CF5-16F6B31A3301}"/>
                </a:ext>
              </a:extLst>
            </p:cNvPr>
            <p:cNvSpPr/>
            <p:nvPr/>
          </p:nvSpPr>
          <p:spPr>
            <a:xfrm>
              <a:off x="1921097" y="5300176"/>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AFEAEAFB-EF42-0A32-45E0-DC98CB84715B}"/>
                </a:ext>
              </a:extLst>
            </p:cNvPr>
            <p:cNvSpPr/>
            <p:nvPr/>
          </p:nvSpPr>
          <p:spPr>
            <a:xfrm>
              <a:off x="5026493" y="5300176"/>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47849D88-BE8F-6897-4F02-A6B0AD0720E0}"/>
                </a:ext>
              </a:extLst>
            </p:cNvPr>
            <p:cNvSpPr txBox="1"/>
            <p:nvPr/>
          </p:nvSpPr>
          <p:spPr>
            <a:xfrm>
              <a:off x="5026493" y="570806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8" name="TextBox 17">
              <a:extLst>
                <a:ext uri="{FF2B5EF4-FFF2-40B4-BE49-F238E27FC236}">
                  <a16:creationId xmlns:a16="http://schemas.microsoft.com/office/drawing/2014/main" id="{84EB1431-7C8D-E094-81D7-B62D1E39A0DE}"/>
                </a:ext>
              </a:extLst>
            </p:cNvPr>
            <p:cNvSpPr txBox="1"/>
            <p:nvPr/>
          </p:nvSpPr>
          <p:spPr>
            <a:xfrm>
              <a:off x="1056432" y="530017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22" name="Straight Arrow Connector 21">
              <a:extLst>
                <a:ext uri="{FF2B5EF4-FFF2-40B4-BE49-F238E27FC236}">
                  <a16:creationId xmlns:a16="http://schemas.microsoft.com/office/drawing/2014/main" id="{C02D551B-4B6A-075D-EA65-6A158131BA43}"/>
                </a:ext>
              </a:extLst>
            </p:cNvPr>
            <p:cNvCxnSpPr>
              <a:cxnSpLocks/>
            </p:cNvCxnSpPr>
            <p:nvPr/>
          </p:nvCxnSpPr>
          <p:spPr>
            <a:xfrm>
              <a:off x="1359774" y="549694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CE27FC2-A302-9D98-63B2-F0F32BECD86E}"/>
                </a:ext>
              </a:extLst>
            </p:cNvPr>
            <p:cNvSpPr txBox="1"/>
            <p:nvPr/>
          </p:nvSpPr>
          <p:spPr>
            <a:xfrm>
              <a:off x="3038419" y="529440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grpSp>
      <p:sp>
        <p:nvSpPr>
          <p:cNvPr id="8" name="Slide Number Placeholder 7">
            <a:extLst>
              <a:ext uri="{FF2B5EF4-FFF2-40B4-BE49-F238E27FC236}">
                <a16:creationId xmlns:a16="http://schemas.microsoft.com/office/drawing/2014/main" id="{888385C7-1212-19EE-9D88-9214DB406A87}"/>
              </a:ext>
            </a:extLst>
          </p:cNvPr>
          <p:cNvSpPr>
            <a:spLocks noGrp="1"/>
          </p:cNvSpPr>
          <p:nvPr>
            <p:ph type="sldNum" sz="quarter" idx="4"/>
          </p:nvPr>
        </p:nvSpPr>
        <p:spPr/>
        <p:txBody>
          <a:bodyPr/>
          <a:lstStyle/>
          <a:p>
            <a:fld id="{60F4F636-6A27-E649-AEDF-9DE4D4E58670}" type="slidenum">
              <a:rPr lang="en-US" smtClean="0"/>
              <a:pPr/>
              <a:t>38</a:t>
            </a:fld>
            <a:endParaRPr lang="en-US" dirty="0"/>
          </a:p>
        </p:txBody>
      </p:sp>
    </p:spTree>
    <p:extLst>
      <p:ext uri="{BB962C8B-B14F-4D97-AF65-F5344CB8AC3E}">
        <p14:creationId xmlns:p14="http://schemas.microsoft.com/office/powerpoint/2010/main" val="67835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91082-34D0-E481-DF1F-FF52F732F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94A0F-D45B-9DF3-3338-0D49C5E81902}"/>
              </a:ext>
            </a:extLst>
          </p:cNvPr>
          <p:cNvSpPr>
            <a:spLocks noGrp="1"/>
          </p:cNvSpPr>
          <p:nvPr>
            <p:ph type="title"/>
          </p:nvPr>
        </p:nvSpPr>
        <p:spPr/>
        <p:txBody>
          <a:bodyPr/>
          <a:lstStyle/>
          <a:p>
            <a:r>
              <a:rPr lang="en-US" dirty="0"/>
              <a:t>Linear Search of an Array: Refined Invariant</a:t>
            </a:r>
          </a:p>
        </p:txBody>
      </p:sp>
      <p:sp>
        <p:nvSpPr>
          <p:cNvPr id="3" name="Content Placeholder 2">
            <a:extLst>
              <a:ext uri="{FF2B5EF4-FFF2-40B4-BE49-F238E27FC236}">
                <a16:creationId xmlns:a16="http://schemas.microsoft.com/office/drawing/2014/main" id="{A4256778-4DDF-D6CE-9447-80ED0F9F703E}"/>
              </a:ext>
            </a:extLst>
          </p:cNvPr>
          <p:cNvSpPr>
            <a:spLocks noGrp="1"/>
          </p:cNvSpPr>
          <p:nvPr>
            <p:ph idx="1"/>
          </p:nvPr>
        </p:nvSpPr>
        <p:spPr>
          <a:xfrm>
            <a:off x="457200" y="2582787"/>
            <a:ext cx="8229600" cy="4000575"/>
          </a:xfrm>
        </p:spPr>
        <p:txBody>
          <a:bodyPr/>
          <a:lstStyle/>
          <a:p>
            <a:r>
              <a:rPr lang="en-US" sz="2600" dirty="0"/>
              <a:t>Update the invariant to be more informative</a:t>
            </a:r>
          </a:p>
          <a:p>
            <a:pPr lvl="2"/>
            <a:endParaRPr lang="en-US" sz="1600" dirty="0"/>
          </a:p>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contains =</a:t>
            </a:r>
          </a:p>
          <a:p>
            <a:pPr lvl="2"/>
            <a:r>
              <a:rPr lang="en-US" sz="1800" dirty="0">
                <a:latin typeface="Courier New" panose="02070309020205020404" pitchFamily="49" charset="0"/>
                <a:cs typeface="Courier New" panose="02070309020205020404" pitchFamily="49" charset="0"/>
              </a:rPr>
              <a:t>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Inv: </a:t>
            </a:r>
            <a:r>
              <a:rPr lang="en-US" sz="1800" b="1" dirty="0">
                <a:latin typeface="Courier New" panose="02070309020205020404" pitchFamily="49" charset="0"/>
                <a:cs typeface="Courier New" panose="02070309020205020404" pitchFamily="49" charset="0"/>
              </a:rPr>
              <a:t>S[</a:t>
            </a:r>
            <a:r>
              <a:rPr lang="en-US" sz="1800" b="1" dirty="0" err="1">
                <a:latin typeface="Courier New" panose="02070309020205020404" pitchFamily="49" charset="0"/>
                <a:cs typeface="Courier New" panose="02070309020205020404" pitchFamily="49" charset="0"/>
              </a:rPr>
              <a:t>i</a:t>
            </a:r>
            <a:r>
              <a:rPr lang="en-US" sz="1800" b="1" dirty="0">
                <a:latin typeface="Courier New" panose="02070309020205020404" pitchFamily="49" charset="0"/>
                <a:cs typeface="Courier New" panose="02070309020205020404" pitchFamily="49" charset="0"/>
              </a:rPr>
              <a:t>] ≠ y for any </a:t>
            </a:r>
            <a:r>
              <a:rPr lang="en-US" sz="1800" b="1" dirty="0" err="1">
                <a:latin typeface="Courier New" panose="02070309020205020404" pitchFamily="49" charset="0"/>
                <a:cs typeface="Courier New" panose="02070309020205020404" pitchFamily="49" charset="0"/>
              </a:rPr>
              <a:t>i</a:t>
            </a:r>
            <a:r>
              <a:rPr lang="en-US" sz="1800" b="1" dirty="0">
                <a:latin typeface="Courier New" panose="02070309020205020404" pitchFamily="49" charset="0"/>
                <a:cs typeface="Courier New" panose="02070309020205020404" pitchFamily="49" charset="0"/>
              </a:rPr>
              <a:t> = 0 .. j-1</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&amp;&amp; S[j] !== y) {</a:t>
            </a:r>
          </a:p>
          <a:p>
            <a:pPr lvl="2"/>
            <a:r>
              <a:rPr lang="en-US" sz="1800" dirty="0">
                <a:latin typeface="Courier New" panose="02070309020205020404" pitchFamily="49" charset="0"/>
                <a:cs typeface="Courier New" panose="02070309020205020404" pitchFamily="49" charset="0"/>
              </a:rPr>
              <a:t>    j = j + 1;</a:t>
            </a: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6" name="Group 5" descr="We have that S[i] is not equal to y for all i between 0 and j - 1, inclusive">
            <a:extLst>
              <a:ext uri="{FF2B5EF4-FFF2-40B4-BE49-F238E27FC236}">
                <a16:creationId xmlns:a16="http://schemas.microsoft.com/office/drawing/2014/main" id="{2F156810-77E7-F02F-6AAB-A216D3D4B6BE}"/>
              </a:ext>
            </a:extLst>
          </p:cNvPr>
          <p:cNvGrpSpPr/>
          <p:nvPr/>
        </p:nvGrpSpPr>
        <p:grpSpPr>
          <a:xfrm>
            <a:off x="1218477" y="1521060"/>
            <a:ext cx="7069045" cy="782986"/>
            <a:chOff x="1218477" y="1521060"/>
            <a:chExt cx="7069045" cy="782986"/>
          </a:xfrm>
        </p:grpSpPr>
        <p:sp>
          <p:nvSpPr>
            <p:cNvPr id="4" name="Rectangle 3">
              <a:extLst>
                <a:ext uri="{FF2B5EF4-FFF2-40B4-BE49-F238E27FC236}">
                  <a16:creationId xmlns:a16="http://schemas.microsoft.com/office/drawing/2014/main" id="{5587FB94-5AD3-1B8A-E1DF-9DB321531D0F}"/>
                </a:ext>
              </a:extLst>
            </p:cNvPr>
            <p:cNvSpPr/>
            <p:nvPr/>
          </p:nvSpPr>
          <p:spPr>
            <a:xfrm>
              <a:off x="2083142" y="1526829"/>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5C6585F2-DB8B-64A7-E4E3-048A0E510A09}"/>
                </a:ext>
              </a:extLst>
            </p:cNvPr>
            <p:cNvSpPr/>
            <p:nvPr/>
          </p:nvSpPr>
          <p:spPr>
            <a:xfrm>
              <a:off x="5188538" y="1526829"/>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AF315E9-83DE-A290-EA76-B58241586AA9}"/>
                </a:ext>
              </a:extLst>
            </p:cNvPr>
            <p:cNvSpPr txBox="1"/>
            <p:nvPr/>
          </p:nvSpPr>
          <p:spPr>
            <a:xfrm>
              <a:off x="5188538" y="1934714"/>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A1806645-75A8-D453-F647-481A9B182EB8}"/>
                </a:ext>
              </a:extLst>
            </p:cNvPr>
            <p:cNvSpPr txBox="1"/>
            <p:nvPr/>
          </p:nvSpPr>
          <p:spPr>
            <a:xfrm>
              <a:off x="1218477" y="1526829"/>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947185EF-96DC-6A7E-D591-C99BA8DE0861}"/>
                </a:ext>
              </a:extLst>
            </p:cNvPr>
            <p:cNvCxnSpPr>
              <a:cxnSpLocks/>
            </p:cNvCxnSpPr>
            <p:nvPr/>
          </p:nvCxnSpPr>
          <p:spPr>
            <a:xfrm>
              <a:off x="1521819" y="1723599"/>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83E0C0D-32E1-6565-848B-7D3DAF7CA8D3}"/>
                </a:ext>
              </a:extLst>
            </p:cNvPr>
            <p:cNvSpPr txBox="1"/>
            <p:nvPr/>
          </p:nvSpPr>
          <p:spPr>
            <a:xfrm>
              <a:off x="3200464" y="1521060"/>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grpSp>
      <p:sp>
        <p:nvSpPr>
          <p:cNvPr id="11" name="Slide Number Placeholder 10">
            <a:extLst>
              <a:ext uri="{FF2B5EF4-FFF2-40B4-BE49-F238E27FC236}">
                <a16:creationId xmlns:a16="http://schemas.microsoft.com/office/drawing/2014/main" id="{5652FB63-F70B-99D1-03CA-31747E619F89}"/>
              </a:ext>
            </a:extLst>
          </p:cNvPr>
          <p:cNvSpPr>
            <a:spLocks noGrp="1"/>
          </p:cNvSpPr>
          <p:nvPr>
            <p:ph type="sldNum" sz="quarter" idx="4"/>
          </p:nvPr>
        </p:nvSpPr>
        <p:spPr/>
        <p:txBody>
          <a:bodyPr/>
          <a:lstStyle/>
          <a:p>
            <a:fld id="{60F4F636-6A27-E649-AEDF-9DE4D4E58670}" type="slidenum">
              <a:rPr lang="en-US" smtClean="0"/>
              <a:pPr/>
              <a:t>39</a:t>
            </a:fld>
            <a:endParaRPr lang="en-US" dirty="0"/>
          </a:p>
        </p:txBody>
      </p:sp>
    </p:spTree>
    <p:extLst>
      <p:ext uri="{BB962C8B-B14F-4D97-AF65-F5344CB8AC3E}">
        <p14:creationId xmlns:p14="http://schemas.microsoft.com/office/powerpoint/2010/main" val="308533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2DE2D-5A74-766D-6D76-9E153562BCFD}"/>
              </a:ext>
            </a:extLst>
          </p:cNvPr>
          <p:cNvSpPr>
            <a:spLocks noGrp="1"/>
          </p:cNvSpPr>
          <p:nvPr>
            <p:ph type="title"/>
          </p:nvPr>
        </p:nvSpPr>
        <p:spPr/>
        <p:txBody>
          <a:bodyPr/>
          <a:lstStyle/>
          <a:p>
            <a:r>
              <a:rPr lang="en-US" dirty="0"/>
              <a:t>Linked Lists in Memory</a:t>
            </a:r>
          </a:p>
        </p:txBody>
      </p:sp>
      <p:sp>
        <p:nvSpPr>
          <p:cNvPr id="3" name="Content Placeholder 2">
            <a:extLst>
              <a:ext uri="{FF2B5EF4-FFF2-40B4-BE49-F238E27FC236}">
                <a16:creationId xmlns:a16="http://schemas.microsoft.com/office/drawing/2014/main" id="{37CA53CD-38B8-6315-FD2A-C7750ED794C8}"/>
              </a:ext>
            </a:extLst>
          </p:cNvPr>
          <p:cNvSpPr>
            <a:spLocks noGrp="1"/>
          </p:cNvSpPr>
          <p:nvPr>
            <p:ph idx="1"/>
          </p:nvPr>
        </p:nvSpPr>
        <p:spPr>
          <a:xfrm>
            <a:off x="457200" y="4450466"/>
            <a:ext cx="8229600" cy="1934493"/>
          </a:xfrm>
        </p:spPr>
        <p:txBody>
          <a:bodyPr/>
          <a:lstStyle/>
          <a:p>
            <a:r>
              <a:rPr lang="en-US" sz="2600" dirty="0"/>
              <a:t>Must follow the "next" pointers to find elements</a:t>
            </a:r>
          </a:p>
          <a:p>
            <a:pPr lvl="1"/>
            <a:r>
              <a:rPr lang="en-US" sz="2200" dirty="0">
                <a:latin typeface="Cambria Math" panose="02040503050406030204" pitchFamily="18" charset="0"/>
                <a:ea typeface="Cambria Math" panose="02040503050406030204" pitchFamily="18" charset="0"/>
              </a:rPr>
              <a:t>at(L, n)</a:t>
            </a:r>
            <a:r>
              <a:rPr lang="en-US" sz="2200" dirty="0"/>
              <a:t> is an </a:t>
            </a:r>
            <a:r>
              <a:rPr lang="en-US" sz="2200" dirty="0">
                <a:latin typeface="Cambria Math" panose="02040503050406030204" pitchFamily="18" charset="0"/>
                <a:ea typeface="Cambria Math" panose="02040503050406030204" pitchFamily="18" charset="0"/>
              </a:rPr>
              <a:t>O(n)</a:t>
            </a:r>
            <a:r>
              <a:rPr lang="en-US" sz="2200" dirty="0"/>
              <a:t> operation</a:t>
            </a:r>
          </a:p>
          <a:p>
            <a:pPr lvl="1"/>
            <a:r>
              <a:rPr lang="en-US" sz="2200" dirty="0"/>
              <a:t>no faster way to do this</a:t>
            </a:r>
          </a:p>
        </p:txBody>
      </p:sp>
      <p:grpSp>
        <p:nvGrpSpPr>
          <p:cNvPr id="6" name="Group 5" descr="An example linked list [1, 2, 3, 4, 5]. The nodes aren’t stored beside each other in memory - so to navigate through all elements, 5 pointers must be followed.">
            <a:extLst>
              <a:ext uri="{FF2B5EF4-FFF2-40B4-BE49-F238E27FC236}">
                <a16:creationId xmlns:a16="http://schemas.microsoft.com/office/drawing/2014/main" id="{F161F680-7238-D0A6-AE75-8E4C8E78C945}"/>
              </a:ext>
            </a:extLst>
          </p:cNvPr>
          <p:cNvGrpSpPr/>
          <p:nvPr/>
        </p:nvGrpSpPr>
        <p:grpSpPr>
          <a:xfrm>
            <a:off x="925975" y="1490245"/>
            <a:ext cx="6969177" cy="2618775"/>
            <a:chOff x="925975" y="1490245"/>
            <a:chExt cx="6969177" cy="2618775"/>
          </a:xfrm>
        </p:grpSpPr>
        <p:sp>
          <p:nvSpPr>
            <p:cNvPr id="4" name="Frame 3">
              <a:extLst>
                <a:ext uri="{FF2B5EF4-FFF2-40B4-BE49-F238E27FC236}">
                  <a16:creationId xmlns:a16="http://schemas.microsoft.com/office/drawing/2014/main" id="{4587F314-BF95-244C-6F45-E4C8405B37ED}"/>
                </a:ext>
              </a:extLst>
            </p:cNvPr>
            <p:cNvSpPr/>
            <p:nvPr/>
          </p:nvSpPr>
          <p:spPr>
            <a:xfrm>
              <a:off x="1944549" y="1610691"/>
              <a:ext cx="659756"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5E0B9E12-1B2D-07F5-B8F7-47A2AC95A263}"/>
                </a:ext>
              </a:extLst>
            </p:cNvPr>
            <p:cNvSpPr txBox="1"/>
            <p:nvPr/>
          </p:nvSpPr>
          <p:spPr>
            <a:xfrm>
              <a:off x="1956121" y="1610689"/>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1</a:t>
              </a:r>
            </a:p>
          </p:txBody>
        </p:sp>
        <p:cxnSp>
          <p:nvCxnSpPr>
            <p:cNvPr id="7" name="Straight Connector 6">
              <a:extLst>
                <a:ext uri="{FF2B5EF4-FFF2-40B4-BE49-F238E27FC236}">
                  <a16:creationId xmlns:a16="http://schemas.microsoft.com/office/drawing/2014/main" id="{63837252-345F-8BAF-BC2E-3CD54AE1E66F}"/>
                </a:ext>
              </a:extLst>
            </p:cNvPr>
            <p:cNvCxnSpPr/>
            <p:nvPr/>
          </p:nvCxnSpPr>
          <p:spPr>
            <a:xfrm>
              <a:off x="2291469" y="1610689"/>
              <a:ext cx="0" cy="393541"/>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Frame 10">
              <a:extLst>
                <a:ext uri="{FF2B5EF4-FFF2-40B4-BE49-F238E27FC236}">
                  <a16:creationId xmlns:a16="http://schemas.microsoft.com/office/drawing/2014/main" id="{DDF1E087-6E6F-498D-BDC5-1A8AADC15E94}"/>
                </a:ext>
              </a:extLst>
            </p:cNvPr>
            <p:cNvSpPr/>
            <p:nvPr/>
          </p:nvSpPr>
          <p:spPr>
            <a:xfrm>
              <a:off x="2444189" y="2955282"/>
              <a:ext cx="659756"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31781B47-518D-5F64-6B4E-9C163C002B57}"/>
                </a:ext>
              </a:extLst>
            </p:cNvPr>
            <p:cNvSpPr txBox="1"/>
            <p:nvPr/>
          </p:nvSpPr>
          <p:spPr>
            <a:xfrm>
              <a:off x="2455761" y="2955280"/>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3</a:t>
              </a:r>
            </a:p>
          </p:txBody>
        </p:sp>
        <p:cxnSp>
          <p:nvCxnSpPr>
            <p:cNvPr id="13" name="Straight Connector 12">
              <a:extLst>
                <a:ext uri="{FF2B5EF4-FFF2-40B4-BE49-F238E27FC236}">
                  <a16:creationId xmlns:a16="http://schemas.microsoft.com/office/drawing/2014/main" id="{77544A1F-2EB8-EFE8-3A0C-01621F83E296}"/>
                </a:ext>
              </a:extLst>
            </p:cNvPr>
            <p:cNvCxnSpPr/>
            <p:nvPr/>
          </p:nvCxnSpPr>
          <p:spPr>
            <a:xfrm>
              <a:off x="2791109" y="2955280"/>
              <a:ext cx="0" cy="393541"/>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Frame 13">
              <a:extLst>
                <a:ext uri="{FF2B5EF4-FFF2-40B4-BE49-F238E27FC236}">
                  <a16:creationId xmlns:a16="http://schemas.microsoft.com/office/drawing/2014/main" id="{49CFF4BC-40F3-EE9F-4B15-4E3AC8385B1E}"/>
                </a:ext>
              </a:extLst>
            </p:cNvPr>
            <p:cNvSpPr/>
            <p:nvPr/>
          </p:nvSpPr>
          <p:spPr>
            <a:xfrm>
              <a:off x="4377160" y="1693644"/>
              <a:ext cx="659756"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79ABF9D9-39D6-B86C-3D88-90B5670E3A8D}"/>
                </a:ext>
              </a:extLst>
            </p:cNvPr>
            <p:cNvSpPr txBox="1"/>
            <p:nvPr/>
          </p:nvSpPr>
          <p:spPr>
            <a:xfrm>
              <a:off x="4388732" y="1693642"/>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5</a:t>
              </a:r>
            </a:p>
          </p:txBody>
        </p:sp>
        <p:cxnSp>
          <p:nvCxnSpPr>
            <p:cNvPr id="16" name="Straight Connector 15">
              <a:extLst>
                <a:ext uri="{FF2B5EF4-FFF2-40B4-BE49-F238E27FC236}">
                  <a16:creationId xmlns:a16="http://schemas.microsoft.com/office/drawing/2014/main" id="{31E4428F-5257-6B02-9A99-B6EDFF1D5E29}"/>
                </a:ext>
              </a:extLst>
            </p:cNvPr>
            <p:cNvCxnSpPr/>
            <p:nvPr/>
          </p:nvCxnSpPr>
          <p:spPr>
            <a:xfrm>
              <a:off x="4724080" y="1693642"/>
              <a:ext cx="0" cy="393541"/>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Frame 16">
              <a:extLst>
                <a:ext uri="{FF2B5EF4-FFF2-40B4-BE49-F238E27FC236}">
                  <a16:creationId xmlns:a16="http://schemas.microsoft.com/office/drawing/2014/main" id="{CAAD56C6-000F-F9E4-514F-4F778179FB83}"/>
                </a:ext>
              </a:extLst>
            </p:cNvPr>
            <p:cNvSpPr/>
            <p:nvPr/>
          </p:nvSpPr>
          <p:spPr>
            <a:xfrm>
              <a:off x="4747550" y="3140478"/>
              <a:ext cx="659756"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3062688A-9BE1-69DB-8080-6B21363F95F9}"/>
                </a:ext>
              </a:extLst>
            </p:cNvPr>
            <p:cNvSpPr txBox="1"/>
            <p:nvPr/>
          </p:nvSpPr>
          <p:spPr>
            <a:xfrm>
              <a:off x="4759122" y="3140476"/>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2</a:t>
              </a:r>
            </a:p>
          </p:txBody>
        </p:sp>
        <p:cxnSp>
          <p:nvCxnSpPr>
            <p:cNvPr id="19" name="Straight Connector 18">
              <a:extLst>
                <a:ext uri="{FF2B5EF4-FFF2-40B4-BE49-F238E27FC236}">
                  <a16:creationId xmlns:a16="http://schemas.microsoft.com/office/drawing/2014/main" id="{D2AA0D08-20D0-F344-8FCB-035D9E8194AD}"/>
                </a:ext>
              </a:extLst>
            </p:cNvPr>
            <p:cNvCxnSpPr/>
            <p:nvPr/>
          </p:nvCxnSpPr>
          <p:spPr>
            <a:xfrm>
              <a:off x="5094470" y="3140476"/>
              <a:ext cx="0" cy="393541"/>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Frame 19">
              <a:extLst>
                <a:ext uri="{FF2B5EF4-FFF2-40B4-BE49-F238E27FC236}">
                  <a16:creationId xmlns:a16="http://schemas.microsoft.com/office/drawing/2014/main" id="{69BE3483-3A4E-9881-D6A7-D2BDBD0F2EEE}"/>
                </a:ext>
              </a:extLst>
            </p:cNvPr>
            <p:cNvSpPr/>
            <p:nvPr/>
          </p:nvSpPr>
          <p:spPr>
            <a:xfrm>
              <a:off x="6830998" y="2272379"/>
              <a:ext cx="659756"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202D019C-F0EA-E1E7-AB17-DE341271F307}"/>
                </a:ext>
              </a:extLst>
            </p:cNvPr>
            <p:cNvSpPr txBox="1"/>
            <p:nvPr/>
          </p:nvSpPr>
          <p:spPr>
            <a:xfrm>
              <a:off x="6842570" y="2272377"/>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4</a:t>
              </a:r>
            </a:p>
          </p:txBody>
        </p:sp>
        <p:cxnSp>
          <p:nvCxnSpPr>
            <p:cNvPr id="22" name="Straight Connector 21">
              <a:extLst>
                <a:ext uri="{FF2B5EF4-FFF2-40B4-BE49-F238E27FC236}">
                  <a16:creationId xmlns:a16="http://schemas.microsoft.com/office/drawing/2014/main" id="{40FBCA14-268C-6703-79D5-A78BDAF77190}"/>
                </a:ext>
              </a:extLst>
            </p:cNvPr>
            <p:cNvCxnSpPr/>
            <p:nvPr/>
          </p:nvCxnSpPr>
          <p:spPr>
            <a:xfrm>
              <a:off x="7177918" y="2272377"/>
              <a:ext cx="0" cy="393541"/>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1B884EC5-8591-BAD6-161D-A42958C785F1}"/>
                </a:ext>
              </a:extLst>
            </p:cNvPr>
            <p:cNvSpPr txBox="1"/>
            <p:nvPr/>
          </p:nvSpPr>
          <p:spPr>
            <a:xfrm>
              <a:off x="925975" y="2349660"/>
              <a:ext cx="322524" cy="400110"/>
            </a:xfrm>
            <a:prstGeom prst="rect">
              <a:avLst/>
            </a:prstGeom>
            <a:noFill/>
            <a:ln>
              <a:noFill/>
            </a:ln>
          </p:spPr>
          <p:txBody>
            <a:bodyPr wrap="non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L</a:t>
              </a:r>
            </a:p>
          </p:txBody>
        </p:sp>
        <p:cxnSp>
          <p:nvCxnSpPr>
            <p:cNvPr id="26" name="Straight Arrow Connector 25">
              <a:extLst>
                <a:ext uri="{FF2B5EF4-FFF2-40B4-BE49-F238E27FC236}">
                  <a16:creationId xmlns:a16="http://schemas.microsoft.com/office/drawing/2014/main" id="{4981F291-4934-551A-1663-31845B6190DA}"/>
                </a:ext>
              </a:extLst>
            </p:cNvPr>
            <p:cNvCxnSpPr>
              <a:cxnSpLocks/>
              <a:stCxn id="24" idx="3"/>
            </p:cNvCxnSpPr>
            <p:nvPr/>
          </p:nvCxnSpPr>
          <p:spPr>
            <a:xfrm flipV="1">
              <a:off x="1248499" y="2093752"/>
              <a:ext cx="591876" cy="455963"/>
            </a:xfrm>
            <a:prstGeom prst="straightConnector1">
              <a:avLst/>
            </a:prstGeom>
            <a:ln>
              <a:solidFill>
                <a:schemeClr val="accent3">
                  <a:lumMod val="60000"/>
                  <a:lumOff val="40000"/>
                </a:schemeClr>
              </a:solidFill>
              <a:prstDash val="sysDot"/>
              <a:tailEnd type="triangle" w="lg" len="lg"/>
            </a:ln>
            <a:effectLst/>
          </p:spPr>
          <p:style>
            <a:lnRef idx="2">
              <a:schemeClr val="accent1"/>
            </a:lnRef>
            <a:fillRef idx="0">
              <a:schemeClr val="accent1"/>
            </a:fillRef>
            <a:effectRef idx="1">
              <a:schemeClr val="accent1"/>
            </a:effectRef>
            <a:fontRef idx="minor">
              <a:schemeClr val="tx1"/>
            </a:fontRef>
          </p:style>
        </p:cxnSp>
        <p:sp>
          <p:nvSpPr>
            <p:cNvPr id="30" name="Freeform 29">
              <a:extLst>
                <a:ext uri="{FF2B5EF4-FFF2-40B4-BE49-F238E27FC236}">
                  <a16:creationId xmlns:a16="http://schemas.microsoft.com/office/drawing/2014/main" id="{094D8AC2-1CC1-80C0-4A17-0FA15886E602}"/>
                </a:ext>
              </a:extLst>
            </p:cNvPr>
            <p:cNvSpPr/>
            <p:nvPr/>
          </p:nvSpPr>
          <p:spPr>
            <a:xfrm>
              <a:off x="2465408" y="1782501"/>
              <a:ext cx="2152891" cy="1562583"/>
            </a:xfrm>
            <a:custGeom>
              <a:avLst/>
              <a:gdLst>
                <a:gd name="connsiteX0" fmla="*/ 0 w 2152891"/>
                <a:gd name="connsiteY0" fmla="*/ 0 h 1562583"/>
                <a:gd name="connsiteX1" fmla="*/ 972273 w 2152891"/>
                <a:gd name="connsiteY1" fmla="*/ 381965 h 1562583"/>
                <a:gd name="connsiteX2" fmla="*/ 1423686 w 2152891"/>
                <a:gd name="connsiteY2" fmla="*/ 1342664 h 1562583"/>
                <a:gd name="connsiteX3" fmla="*/ 2152891 w 2152891"/>
                <a:gd name="connsiteY3" fmla="*/ 1562583 h 1562583"/>
              </a:gdLst>
              <a:ahLst/>
              <a:cxnLst>
                <a:cxn ang="0">
                  <a:pos x="connsiteX0" y="connsiteY0"/>
                </a:cxn>
                <a:cxn ang="0">
                  <a:pos x="connsiteX1" y="connsiteY1"/>
                </a:cxn>
                <a:cxn ang="0">
                  <a:pos x="connsiteX2" y="connsiteY2"/>
                </a:cxn>
                <a:cxn ang="0">
                  <a:pos x="connsiteX3" y="connsiteY3"/>
                </a:cxn>
              </a:cxnLst>
              <a:rect l="l" t="t" r="r" b="b"/>
              <a:pathLst>
                <a:path w="2152891" h="1562583">
                  <a:moveTo>
                    <a:pt x="0" y="0"/>
                  </a:moveTo>
                  <a:cubicBezTo>
                    <a:pt x="367496" y="79094"/>
                    <a:pt x="734992" y="158188"/>
                    <a:pt x="972273" y="381965"/>
                  </a:cubicBezTo>
                  <a:cubicBezTo>
                    <a:pt x="1209554" y="605742"/>
                    <a:pt x="1226916" y="1145894"/>
                    <a:pt x="1423686" y="1342664"/>
                  </a:cubicBezTo>
                  <a:cubicBezTo>
                    <a:pt x="1620456" y="1539434"/>
                    <a:pt x="1886673" y="1551008"/>
                    <a:pt x="2152891" y="1562583"/>
                  </a:cubicBezTo>
                </a:path>
              </a:pathLst>
            </a:custGeom>
            <a:noFill/>
            <a:ln>
              <a:solidFill>
                <a:schemeClr val="accent3">
                  <a:lumMod val="60000"/>
                  <a:lumOff val="40000"/>
                </a:scheme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a:extLst>
                <a:ext uri="{FF2B5EF4-FFF2-40B4-BE49-F238E27FC236}">
                  <a16:creationId xmlns:a16="http://schemas.microsoft.com/office/drawing/2014/main" id="{FF019E50-52A9-5514-0539-BED38D5CBA70}"/>
                </a:ext>
              </a:extLst>
            </p:cNvPr>
            <p:cNvSpPr/>
            <p:nvPr/>
          </p:nvSpPr>
          <p:spPr>
            <a:xfrm>
              <a:off x="3252486" y="3171463"/>
              <a:ext cx="2781046" cy="937557"/>
            </a:xfrm>
            <a:custGeom>
              <a:avLst/>
              <a:gdLst>
                <a:gd name="connsiteX0" fmla="*/ 2025570 w 2781046"/>
                <a:gd name="connsiteY0" fmla="*/ 173621 h 937557"/>
                <a:gd name="connsiteX1" fmla="*/ 2777924 w 2781046"/>
                <a:gd name="connsiteY1" fmla="*/ 544010 h 937557"/>
                <a:gd name="connsiteX2" fmla="*/ 1770927 w 2781046"/>
                <a:gd name="connsiteY2" fmla="*/ 891251 h 937557"/>
                <a:gd name="connsiteX3" fmla="*/ 520861 w 2781046"/>
                <a:gd name="connsiteY3" fmla="*/ 856527 h 937557"/>
                <a:gd name="connsiteX4" fmla="*/ 358815 w 2781046"/>
                <a:gd name="connsiteY4" fmla="*/ 185195 h 937557"/>
                <a:gd name="connsiteX5" fmla="*/ 0 w 2781046"/>
                <a:gd name="connsiteY5" fmla="*/ 0 h 93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1046" h="937557">
                  <a:moveTo>
                    <a:pt x="2025570" y="173621"/>
                  </a:moveTo>
                  <a:cubicBezTo>
                    <a:pt x="2422967" y="299013"/>
                    <a:pt x="2820365" y="424405"/>
                    <a:pt x="2777924" y="544010"/>
                  </a:cubicBezTo>
                  <a:cubicBezTo>
                    <a:pt x="2735483" y="663615"/>
                    <a:pt x="2147104" y="839165"/>
                    <a:pt x="1770927" y="891251"/>
                  </a:cubicBezTo>
                  <a:cubicBezTo>
                    <a:pt x="1394750" y="943337"/>
                    <a:pt x="756213" y="974203"/>
                    <a:pt x="520861" y="856527"/>
                  </a:cubicBezTo>
                  <a:cubicBezTo>
                    <a:pt x="285509" y="738851"/>
                    <a:pt x="445625" y="327949"/>
                    <a:pt x="358815" y="185195"/>
                  </a:cubicBezTo>
                  <a:cubicBezTo>
                    <a:pt x="272005" y="42441"/>
                    <a:pt x="136002" y="21220"/>
                    <a:pt x="0" y="0"/>
                  </a:cubicBezTo>
                </a:path>
              </a:pathLst>
            </a:custGeom>
            <a:noFill/>
            <a:ln>
              <a:solidFill>
                <a:schemeClr val="accent3">
                  <a:lumMod val="60000"/>
                  <a:lumOff val="40000"/>
                </a:scheme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a:extLst>
                <a:ext uri="{FF2B5EF4-FFF2-40B4-BE49-F238E27FC236}">
                  <a16:creationId xmlns:a16="http://schemas.microsoft.com/office/drawing/2014/main" id="{56D3205D-ADD6-A8A8-7B8C-0CE42E813689}"/>
                </a:ext>
              </a:extLst>
            </p:cNvPr>
            <p:cNvSpPr/>
            <p:nvPr/>
          </p:nvSpPr>
          <p:spPr>
            <a:xfrm>
              <a:off x="5173884" y="1490245"/>
              <a:ext cx="2721268" cy="1021461"/>
            </a:xfrm>
            <a:custGeom>
              <a:avLst/>
              <a:gdLst>
                <a:gd name="connsiteX0" fmla="*/ 2222339 w 2721268"/>
                <a:gd name="connsiteY0" fmla="*/ 1021461 h 1021461"/>
                <a:gd name="connsiteX1" fmla="*/ 2720050 w 2721268"/>
                <a:gd name="connsiteY1" fmla="*/ 766818 h 1021461"/>
                <a:gd name="connsiteX2" fmla="*/ 2095017 w 2721268"/>
                <a:gd name="connsiteY2" fmla="*/ 2889 h 1021461"/>
                <a:gd name="connsiteX3" fmla="*/ 1157468 w 2721268"/>
                <a:gd name="connsiteY3" fmla="*/ 500601 h 1021461"/>
                <a:gd name="connsiteX4" fmla="*/ 0 w 2721268"/>
                <a:gd name="connsiteY4" fmla="*/ 373279 h 1021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268" h="1021461">
                  <a:moveTo>
                    <a:pt x="2222339" y="1021461"/>
                  </a:moveTo>
                  <a:cubicBezTo>
                    <a:pt x="2481804" y="979020"/>
                    <a:pt x="2741270" y="936580"/>
                    <a:pt x="2720050" y="766818"/>
                  </a:cubicBezTo>
                  <a:cubicBezTo>
                    <a:pt x="2698830" y="597056"/>
                    <a:pt x="2355447" y="47258"/>
                    <a:pt x="2095017" y="2889"/>
                  </a:cubicBezTo>
                  <a:cubicBezTo>
                    <a:pt x="1834587" y="-41480"/>
                    <a:pt x="1506637" y="438869"/>
                    <a:pt x="1157468" y="500601"/>
                  </a:cubicBezTo>
                  <a:cubicBezTo>
                    <a:pt x="808298" y="562333"/>
                    <a:pt x="404149" y="467806"/>
                    <a:pt x="0" y="373279"/>
                  </a:cubicBezTo>
                </a:path>
              </a:pathLst>
            </a:custGeom>
            <a:noFill/>
            <a:ln>
              <a:solidFill>
                <a:schemeClr val="accent3">
                  <a:lumMod val="60000"/>
                  <a:lumOff val="40000"/>
                </a:scheme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a:extLst>
                <a:ext uri="{FF2B5EF4-FFF2-40B4-BE49-F238E27FC236}">
                  <a16:creationId xmlns:a16="http://schemas.microsoft.com/office/drawing/2014/main" id="{7B4A7281-BD61-4ED4-4496-C4F1FCFB562E}"/>
                </a:ext>
              </a:extLst>
            </p:cNvPr>
            <p:cNvSpPr/>
            <p:nvPr/>
          </p:nvSpPr>
          <p:spPr>
            <a:xfrm>
              <a:off x="2928395" y="2476982"/>
              <a:ext cx="3784921" cy="682907"/>
            </a:xfrm>
            <a:custGeom>
              <a:avLst/>
              <a:gdLst>
                <a:gd name="connsiteX0" fmla="*/ 0 w 3784921"/>
                <a:gd name="connsiteY0" fmla="*/ 682907 h 682907"/>
                <a:gd name="connsiteX1" fmla="*/ 1076446 w 3784921"/>
                <a:gd name="connsiteY1" fmla="*/ 289367 h 682907"/>
                <a:gd name="connsiteX2" fmla="*/ 3784921 w 3784921"/>
                <a:gd name="connsiteY2" fmla="*/ 0 h 682907"/>
              </a:gdLst>
              <a:ahLst/>
              <a:cxnLst>
                <a:cxn ang="0">
                  <a:pos x="connsiteX0" y="connsiteY0"/>
                </a:cxn>
                <a:cxn ang="0">
                  <a:pos x="connsiteX1" y="connsiteY1"/>
                </a:cxn>
                <a:cxn ang="0">
                  <a:pos x="connsiteX2" y="connsiteY2"/>
                </a:cxn>
              </a:cxnLst>
              <a:rect l="l" t="t" r="r" b="b"/>
              <a:pathLst>
                <a:path w="3784921" h="682907">
                  <a:moveTo>
                    <a:pt x="0" y="682907"/>
                  </a:moveTo>
                  <a:cubicBezTo>
                    <a:pt x="222813" y="543046"/>
                    <a:pt x="445626" y="403185"/>
                    <a:pt x="1076446" y="289367"/>
                  </a:cubicBezTo>
                  <a:cubicBezTo>
                    <a:pt x="1707266" y="175549"/>
                    <a:pt x="2746093" y="87774"/>
                    <a:pt x="3784921" y="0"/>
                  </a:cubicBezTo>
                </a:path>
              </a:pathLst>
            </a:custGeom>
            <a:noFill/>
            <a:ln>
              <a:solidFill>
                <a:schemeClr val="accent3">
                  <a:lumMod val="60000"/>
                  <a:lumOff val="40000"/>
                </a:scheme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 name="Slide Number Placeholder 7">
            <a:extLst>
              <a:ext uri="{FF2B5EF4-FFF2-40B4-BE49-F238E27FC236}">
                <a16:creationId xmlns:a16="http://schemas.microsoft.com/office/drawing/2014/main" id="{F4E148E6-BF9E-5D74-280E-ABA1BF658D6D}"/>
              </a:ext>
            </a:extLst>
          </p:cNvPr>
          <p:cNvSpPr>
            <a:spLocks noGrp="1"/>
          </p:cNvSpPr>
          <p:nvPr>
            <p:ph type="sldNum" sz="quarter" idx="4"/>
          </p:nvPr>
        </p:nvSpPr>
        <p:spPr/>
        <p:txBody>
          <a:bodyPr/>
          <a:lstStyle/>
          <a:p>
            <a:fld id="{60F4F636-6A27-E649-AEDF-9DE4D4E58670}" type="slidenum">
              <a:rPr lang="en-US" smtClean="0"/>
              <a:pPr/>
              <a:t>4</a:t>
            </a:fld>
            <a:endParaRPr lang="en-US" dirty="0"/>
          </a:p>
        </p:txBody>
      </p:sp>
    </p:spTree>
    <p:extLst>
      <p:ext uri="{BB962C8B-B14F-4D97-AF65-F5344CB8AC3E}">
        <p14:creationId xmlns:p14="http://schemas.microsoft.com/office/powerpoint/2010/main" val="3757013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err="1"/>
              <a:t>Sublist</a:t>
            </a:r>
            <a:r>
              <a:rPr lang="en-US" dirty="0"/>
              <a:t> “For any” Facts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“With great power, comes great responsibility” </a:t>
            </a:r>
          </a:p>
          <a:p>
            <a:pPr lvl="1"/>
            <a:endParaRPr lang="en-US" sz="2200" dirty="0"/>
          </a:p>
          <a:p>
            <a:r>
              <a:rPr lang="en-US" sz="2600" dirty="0"/>
              <a:t>Since we can easily access any </a:t>
            </a:r>
            <a:r>
              <a:rPr lang="en-US" sz="2600" dirty="0">
                <a:latin typeface="Cambria Math" panose="02040503050406030204" pitchFamily="18" charset="0"/>
                <a:ea typeface="Cambria Math" panose="02040503050406030204" pitchFamily="18" charset="0"/>
              </a:rPr>
              <a:t>L[j]</a:t>
            </a:r>
            <a:r>
              <a:rPr lang="en-US" sz="2600" dirty="0"/>
              <a:t>,</a:t>
            </a:r>
            <a:br>
              <a:rPr lang="en-US" sz="2600" dirty="0"/>
            </a:br>
            <a:r>
              <a:rPr lang="en-US" sz="2600" dirty="0"/>
              <a:t>may need to keep track of facts about it</a:t>
            </a:r>
          </a:p>
          <a:p>
            <a:pPr lvl="1"/>
            <a:r>
              <a:rPr lang="en-US" sz="2200" dirty="0"/>
              <a:t>may need facts about </a:t>
            </a:r>
            <a:r>
              <a:rPr lang="en-US" sz="2200" i="1" dirty="0"/>
              <a:t>every</a:t>
            </a:r>
            <a:r>
              <a:rPr lang="en-US" sz="2200" dirty="0"/>
              <a:t> element in the list</a:t>
            </a:r>
          </a:p>
          <a:p>
            <a:pPr lvl="2"/>
            <a:r>
              <a:rPr lang="en-US" sz="1800" dirty="0"/>
              <a:t>applies to preconditions, postconditions, and intermediate assertions</a:t>
            </a:r>
          </a:p>
          <a:p>
            <a:pPr lvl="2"/>
            <a:endParaRPr lang="en-US" sz="1800" dirty="0"/>
          </a:p>
          <a:p>
            <a:r>
              <a:rPr lang="en-US" sz="2600" dirty="0"/>
              <a:t>We can write facts about several elements at once:</a:t>
            </a:r>
          </a:p>
          <a:p>
            <a:pPr lvl="1"/>
            <a:r>
              <a:rPr lang="en-US" sz="2200" dirty="0"/>
              <a:t>this says that elements at indexes </a:t>
            </a:r>
            <a:r>
              <a:rPr lang="en-US" sz="2200" dirty="0">
                <a:latin typeface="Cambria Math" panose="02040503050406030204" pitchFamily="18" charset="0"/>
                <a:ea typeface="Cambria Math" panose="02040503050406030204" pitchFamily="18" charset="0"/>
              </a:rPr>
              <a:t>0 .. j-1</a:t>
            </a:r>
            <a:r>
              <a:rPr lang="en-US" sz="2200" dirty="0"/>
              <a:t> are not </a:t>
            </a:r>
            <a:r>
              <a:rPr lang="en-US" sz="2200" dirty="0">
                <a:latin typeface="Cambria Math" panose="02040503050406030204" pitchFamily="18" charset="0"/>
                <a:ea typeface="Cambria Math" panose="02040503050406030204" pitchFamily="18" charset="0"/>
              </a:rPr>
              <a:t>y</a:t>
            </a:r>
          </a:p>
          <a:p>
            <a:pPr lvl="2"/>
            <a:endParaRPr lang="en-US" sz="1800" dirty="0"/>
          </a:p>
          <a:p>
            <a:pPr lvl="2"/>
            <a:r>
              <a:rPr lang="en-US" sz="1800" dirty="0">
                <a:latin typeface="Cambria Math" panose="02040503050406030204" pitchFamily="18" charset="0"/>
                <a:ea typeface="Cambria Math" panose="02040503050406030204" pitchFamily="18" charset="0"/>
              </a:rPr>
              <a:t>	S[</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y		</a:t>
            </a:r>
            <a:r>
              <a:rPr lang="en-US" sz="1800" dirty="0">
                <a:latin typeface="Franklin Gothic Medium" panose="020B0603020102020204" pitchFamily="34" charset="0"/>
                <a:ea typeface="Cambria Math" panose="02040503050406030204" pitchFamily="18" charset="0"/>
              </a:rPr>
              <a:t>for any </a:t>
            </a:r>
            <a:r>
              <a:rPr lang="en-US" sz="1800" dirty="0">
                <a:latin typeface="Cambria Math" panose="02040503050406030204" pitchFamily="18" charset="0"/>
                <a:ea typeface="Cambria Math" panose="02040503050406030204" pitchFamily="18" charset="0"/>
              </a:rPr>
              <a:t>0 ≤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&lt; j</a:t>
            </a:r>
          </a:p>
          <a:p>
            <a:pPr lvl="2"/>
            <a:endParaRPr lang="en-US" sz="1800" dirty="0"/>
          </a:p>
          <a:p>
            <a:pPr lvl="1"/>
            <a:r>
              <a:rPr lang="en-US" sz="2200" dirty="0"/>
              <a:t>shorthand for </a:t>
            </a:r>
            <a:r>
              <a:rPr lang="en-US" sz="2200" dirty="0">
                <a:latin typeface="Cambria Math" panose="02040503050406030204" pitchFamily="18" charset="0"/>
                <a:ea typeface="Cambria Math" panose="02040503050406030204" pitchFamily="18" charset="0"/>
              </a:rPr>
              <a:t>j</a:t>
            </a:r>
            <a:r>
              <a:rPr lang="en-US" sz="2200" dirty="0"/>
              <a:t> facts:  </a:t>
            </a:r>
            <a:r>
              <a:rPr lang="en-US" sz="2200" dirty="0">
                <a:latin typeface="Cambria Math" panose="02040503050406030204" pitchFamily="18" charset="0"/>
                <a:ea typeface="Cambria Math" panose="02040503050406030204" pitchFamily="18" charset="0"/>
              </a:rPr>
              <a:t>S[0] ≠ y, …, S[j-1] ≠ y</a:t>
            </a:r>
            <a:endParaRPr lang="en-US" sz="220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458A930A-7CD0-E252-075C-EE5DF70DAC55}"/>
              </a:ext>
            </a:extLst>
          </p:cNvPr>
          <p:cNvSpPr>
            <a:spLocks noGrp="1"/>
          </p:cNvSpPr>
          <p:nvPr>
            <p:ph type="sldNum" sz="quarter" idx="4"/>
          </p:nvPr>
        </p:nvSpPr>
        <p:spPr/>
        <p:txBody>
          <a:bodyPr/>
          <a:lstStyle/>
          <a:p>
            <a:fld id="{60F4F636-6A27-E649-AEDF-9DE4D4E58670}" type="slidenum">
              <a:rPr lang="en-US" smtClean="0"/>
              <a:pPr/>
              <a:t>40</a:t>
            </a:fld>
            <a:endParaRPr lang="en-US" dirty="0"/>
          </a:p>
        </p:txBody>
      </p:sp>
    </p:spTree>
    <p:extLst>
      <p:ext uri="{BB962C8B-B14F-4D97-AF65-F5344CB8AC3E}">
        <p14:creationId xmlns:p14="http://schemas.microsoft.com/office/powerpoint/2010/main" val="81661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Reasoning Toolkit</a:t>
            </a:r>
          </a:p>
        </p:txBody>
      </p:sp>
      <p:graphicFrame>
        <p:nvGraphicFramePr>
          <p:cNvPr id="3" name="Table 2">
            <a:extLst>
              <a:ext uri="{FF2B5EF4-FFF2-40B4-BE49-F238E27FC236}">
                <a16:creationId xmlns:a16="http://schemas.microsoft.com/office/drawing/2014/main" id="{7CE80238-0D5E-08A8-D57D-1EE4D1379481}"/>
              </a:ext>
            </a:extLst>
          </p:cNvPr>
          <p:cNvGraphicFramePr>
            <a:graphicFrameLocks noGrp="1"/>
          </p:cNvGraphicFramePr>
          <p:nvPr/>
        </p:nvGraphicFramePr>
        <p:xfrm>
          <a:off x="457200" y="1458435"/>
          <a:ext cx="8229600" cy="2931160"/>
        </p:xfrm>
        <a:graphic>
          <a:graphicData uri="http://schemas.openxmlformats.org/drawingml/2006/table">
            <a:tbl>
              <a:tblPr firstRow="1" bandRow="1">
                <a:tableStyleId>{7DF18680-E054-41AD-8BC1-D1AEF772440D}</a:tableStyleId>
              </a:tblPr>
              <a:tblGrid>
                <a:gridCol w="2493024">
                  <a:extLst>
                    <a:ext uri="{9D8B030D-6E8A-4147-A177-3AD203B41FA5}">
                      <a16:colId xmlns:a16="http://schemas.microsoft.com/office/drawing/2014/main" val="2298765321"/>
                    </a:ext>
                  </a:extLst>
                </a:gridCol>
                <a:gridCol w="1912192">
                  <a:extLst>
                    <a:ext uri="{9D8B030D-6E8A-4147-A177-3AD203B41FA5}">
                      <a16:colId xmlns:a16="http://schemas.microsoft.com/office/drawing/2014/main" val="962255539"/>
                    </a:ext>
                  </a:extLst>
                </a:gridCol>
                <a:gridCol w="1912192">
                  <a:extLst>
                    <a:ext uri="{9D8B030D-6E8A-4147-A177-3AD203B41FA5}">
                      <a16:colId xmlns:a16="http://schemas.microsoft.com/office/drawing/2014/main" val="3772765395"/>
                    </a:ext>
                  </a:extLst>
                </a:gridCol>
                <a:gridCol w="1912192">
                  <a:extLst>
                    <a:ext uri="{9D8B030D-6E8A-4147-A177-3AD203B41FA5}">
                      <a16:colId xmlns:a16="http://schemas.microsoft.com/office/drawing/2014/main" val="531788696"/>
                    </a:ext>
                  </a:extLst>
                </a:gridCol>
              </a:tblGrid>
              <a:tr h="370840">
                <a:tc>
                  <a:txBody>
                    <a:bodyPr/>
                    <a:lstStyle/>
                    <a:p>
                      <a:pPr algn="ctr"/>
                      <a:r>
                        <a:rPr lang="en-US" dirty="0"/>
                        <a:t>Description</a:t>
                      </a:r>
                    </a:p>
                  </a:txBody>
                  <a:tcPr/>
                </a:tc>
                <a:tc>
                  <a:txBody>
                    <a:bodyPr/>
                    <a:lstStyle/>
                    <a:p>
                      <a:pPr algn="ctr"/>
                      <a:r>
                        <a:rPr lang="en-US" dirty="0"/>
                        <a:t>Testing</a:t>
                      </a:r>
                    </a:p>
                  </a:txBody>
                  <a:tcPr/>
                </a:tc>
                <a:tc>
                  <a:txBody>
                    <a:bodyPr/>
                    <a:lstStyle/>
                    <a:p>
                      <a:pPr algn="ctr"/>
                      <a:r>
                        <a:rPr lang="en-US" dirty="0"/>
                        <a:t>Tools</a:t>
                      </a:r>
                    </a:p>
                  </a:txBody>
                  <a:tcPr/>
                </a:tc>
                <a:tc>
                  <a:txBody>
                    <a:bodyPr/>
                    <a:lstStyle/>
                    <a:p>
                      <a:pPr algn="ctr"/>
                      <a:r>
                        <a:rPr lang="en-US" dirty="0"/>
                        <a:t>Reasoning</a:t>
                      </a:r>
                    </a:p>
                  </a:txBody>
                  <a:tcPr/>
                </a:tc>
                <a:extLst>
                  <a:ext uri="{0D108BD9-81ED-4DB2-BD59-A6C34878D82A}">
                    <a16:rowId xmlns:a16="http://schemas.microsoft.com/office/drawing/2014/main" val="1156559774"/>
                  </a:ext>
                </a:extLst>
              </a:tr>
              <a:tr h="370840">
                <a:tc>
                  <a:txBody>
                    <a:bodyPr/>
                    <a:lstStyle/>
                    <a:p>
                      <a:pPr algn="ctr"/>
                      <a:r>
                        <a:rPr lang="en-US" dirty="0"/>
                        <a:t>no mutation</a:t>
                      </a:r>
                    </a:p>
                    <a:p>
                      <a:pPr algn="ctr"/>
                      <a:endParaRPr lang="en-US" dirty="0"/>
                    </a:p>
                  </a:txBody>
                  <a:tcPr/>
                </a:tc>
                <a:tc>
                  <a:txBody>
                    <a:bodyPr/>
                    <a:lstStyle/>
                    <a:p>
                      <a:pPr algn="ctr"/>
                      <a:r>
                        <a:rPr lang="en-US" dirty="0"/>
                        <a:t>full coverage</a:t>
                      </a:r>
                    </a:p>
                  </a:txBody>
                  <a:tcPr/>
                </a:tc>
                <a:tc>
                  <a:txBody>
                    <a:bodyPr/>
                    <a:lstStyle/>
                    <a:p>
                      <a:pPr algn="ctr"/>
                      <a:r>
                        <a:rPr lang="en-US" dirty="0"/>
                        <a:t>type checker</a:t>
                      </a:r>
                    </a:p>
                  </a:txBody>
                  <a:tcPr/>
                </a:tc>
                <a:tc>
                  <a:txBody>
                    <a:bodyPr/>
                    <a:lstStyle/>
                    <a:p>
                      <a:pPr algn="ctr"/>
                      <a:r>
                        <a:rPr lang="en-US" dirty="0"/>
                        <a:t>calculation</a:t>
                      </a:r>
                    </a:p>
                    <a:p>
                      <a:pPr algn="ctr"/>
                      <a:r>
                        <a:rPr lang="en-US" dirty="0"/>
                        <a:t>induction</a:t>
                      </a:r>
                    </a:p>
                  </a:txBody>
                  <a:tcPr/>
                </a:tc>
                <a:extLst>
                  <a:ext uri="{0D108BD9-81ED-4DB2-BD59-A6C34878D82A}">
                    <a16:rowId xmlns:a16="http://schemas.microsoft.com/office/drawing/2014/main" val="3231433582"/>
                  </a:ext>
                </a:extLst>
              </a:tr>
              <a:tr h="370840">
                <a:tc>
                  <a:txBody>
                    <a:bodyPr/>
                    <a:lstStyle/>
                    <a:p>
                      <a:pPr algn="ctr"/>
                      <a:r>
                        <a:rPr lang="en-US" dirty="0"/>
                        <a:t>local variable mutation</a:t>
                      </a:r>
                      <a:br>
                        <a:rPr lang="en-US" dirty="0"/>
                      </a:b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Floyd logic</a:t>
                      </a:r>
                    </a:p>
                  </a:txBody>
                  <a:tcPr/>
                </a:tc>
                <a:extLst>
                  <a:ext uri="{0D108BD9-81ED-4DB2-BD59-A6C34878D82A}">
                    <a16:rowId xmlns:a16="http://schemas.microsoft.com/office/drawing/2014/main" val="36543851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heap state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rep invariants</a:t>
                      </a:r>
                      <a:br>
                        <a:rPr lang="en-US" dirty="0"/>
                      </a:br>
                      <a:endParaRPr lang="en-US" dirty="0"/>
                    </a:p>
                  </a:txBody>
                  <a:tcPr/>
                </a:tc>
                <a:extLst>
                  <a:ext uri="{0D108BD9-81ED-4DB2-BD59-A6C34878D82A}">
                    <a16:rowId xmlns:a16="http://schemas.microsoft.com/office/drawing/2014/main" val="2452928737"/>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arrays</a:t>
                      </a:r>
                      <a:br>
                        <a:rPr lang="en-US" dirty="0"/>
                      </a:b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for-any facts</a:t>
                      </a:r>
                    </a:p>
                  </a:txBody>
                  <a:tcPr/>
                </a:tc>
                <a:extLst>
                  <a:ext uri="{0D108BD9-81ED-4DB2-BD59-A6C34878D82A}">
                    <a16:rowId xmlns:a16="http://schemas.microsoft.com/office/drawing/2014/main" val="3064045149"/>
                  </a:ext>
                </a:extLst>
              </a:tr>
            </a:tbl>
          </a:graphicData>
        </a:graphic>
      </p:graphicFrame>
      <p:sp>
        <p:nvSpPr>
          <p:cNvPr id="4" name="Slide Number Placeholder 3">
            <a:extLst>
              <a:ext uri="{FF2B5EF4-FFF2-40B4-BE49-F238E27FC236}">
                <a16:creationId xmlns:a16="http://schemas.microsoft.com/office/drawing/2014/main" id="{BC002920-6EAA-47E9-16FD-9DCE896421B9}"/>
              </a:ext>
            </a:extLst>
          </p:cNvPr>
          <p:cNvSpPr>
            <a:spLocks noGrp="1"/>
          </p:cNvSpPr>
          <p:nvPr>
            <p:ph type="sldNum" sz="quarter" idx="4"/>
          </p:nvPr>
        </p:nvSpPr>
        <p:spPr/>
        <p:txBody>
          <a:bodyPr/>
          <a:lstStyle/>
          <a:p>
            <a:fld id="{60F4F636-6A27-E649-AEDF-9DE4D4E58670}" type="slidenum">
              <a:rPr lang="en-US" smtClean="0"/>
              <a:pPr/>
              <a:t>41</a:t>
            </a:fld>
            <a:endParaRPr lang="en-US" dirty="0"/>
          </a:p>
        </p:txBody>
      </p:sp>
    </p:spTree>
    <p:extLst>
      <p:ext uri="{BB962C8B-B14F-4D97-AF65-F5344CB8AC3E}">
        <p14:creationId xmlns:p14="http://schemas.microsoft.com/office/powerpoint/2010/main" val="1375839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5CB92-D25D-1EE5-94BF-6B38F6DD81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952B4-114B-97AB-1891-76DF1E95B5E5}"/>
              </a:ext>
            </a:extLst>
          </p:cNvPr>
          <p:cNvSpPr>
            <a:spLocks noGrp="1"/>
          </p:cNvSpPr>
          <p:nvPr>
            <p:ph type="title"/>
          </p:nvPr>
        </p:nvSpPr>
        <p:spPr/>
        <p:txBody>
          <a:bodyPr/>
          <a:lstStyle/>
          <a:p>
            <a:r>
              <a:rPr lang="en-US" dirty="0" err="1"/>
              <a:t>Sublist</a:t>
            </a:r>
            <a:r>
              <a:rPr lang="en-US" dirty="0"/>
              <a:t> “For any” Facts &amp; Pictures</a:t>
            </a:r>
          </a:p>
        </p:txBody>
      </p:sp>
      <p:sp>
        <p:nvSpPr>
          <p:cNvPr id="3" name="Content Placeholder 2">
            <a:extLst>
              <a:ext uri="{FF2B5EF4-FFF2-40B4-BE49-F238E27FC236}">
                <a16:creationId xmlns:a16="http://schemas.microsoft.com/office/drawing/2014/main" id="{C9FF83E4-0F7A-3E89-FFAA-CDDFF2A39B00}"/>
              </a:ext>
            </a:extLst>
          </p:cNvPr>
          <p:cNvSpPr>
            <a:spLocks noGrp="1"/>
          </p:cNvSpPr>
          <p:nvPr>
            <p:ph idx="1"/>
          </p:nvPr>
        </p:nvSpPr>
        <p:spPr/>
        <p:txBody>
          <a:bodyPr/>
          <a:lstStyle/>
          <a:p>
            <a:r>
              <a:rPr lang="en-US" sz="2600" dirty="0"/>
              <a:t>“With great power, comes great responsibility” </a:t>
            </a:r>
          </a:p>
          <a:p>
            <a:pPr lvl="1"/>
            <a:r>
              <a:rPr lang="en-US" sz="2200" dirty="0"/>
              <a:t>since we can easily access any </a:t>
            </a:r>
            <a:r>
              <a:rPr lang="en-US" sz="2200" dirty="0">
                <a:latin typeface="Cambria Math" panose="02040503050406030204" pitchFamily="18" charset="0"/>
                <a:ea typeface="Cambria Math" panose="02040503050406030204" pitchFamily="18" charset="0"/>
              </a:rPr>
              <a:t>L[j]</a:t>
            </a:r>
            <a:r>
              <a:rPr lang="en-US" sz="2200" dirty="0"/>
              <a:t>, may need facts about it</a:t>
            </a:r>
          </a:p>
          <a:p>
            <a:pPr lvl="1"/>
            <a:endParaRPr lang="en-US" sz="2200" dirty="0"/>
          </a:p>
          <a:p>
            <a:r>
              <a:rPr lang="en-US" sz="2600" dirty="0"/>
              <a:t>We can write facts about several elements at once:</a:t>
            </a:r>
          </a:p>
          <a:p>
            <a:pPr lvl="1"/>
            <a:r>
              <a:rPr lang="en-US" sz="2200" dirty="0"/>
              <a:t>this says that elements at indexes </a:t>
            </a:r>
            <a:r>
              <a:rPr lang="en-US" sz="2200" dirty="0">
                <a:latin typeface="Cambria Math" panose="02040503050406030204" pitchFamily="18" charset="0"/>
                <a:ea typeface="Cambria Math" panose="02040503050406030204" pitchFamily="18" charset="0"/>
              </a:rPr>
              <a:t>0 .. j-1</a:t>
            </a:r>
            <a:r>
              <a:rPr lang="en-US" sz="2200" dirty="0"/>
              <a:t> are not </a:t>
            </a:r>
            <a:r>
              <a:rPr lang="en-US" sz="2200" dirty="0">
                <a:latin typeface="Cambria Math" panose="02040503050406030204" pitchFamily="18" charset="0"/>
                <a:ea typeface="Cambria Math" panose="02040503050406030204" pitchFamily="18" charset="0"/>
              </a:rPr>
              <a:t>y</a:t>
            </a:r>
          </a:p>
          <a:p>
            <a:pPr lvl="2"/>
            <a:endParaRPr lang="en-US" sz="1800" dirty="0"/>
          </a:p>
          <a:p>
            <a:pPr lvl="2"/>
            <a:r>
              <a:rPr lang="en-US" sz="1800" dirty="0">
                <a:latin typeface="Cambria Math" panose="02040503050406030204" pitchFamily="18" charset="0"/>
                <a:ea typeface="Cambria Math" panose="02040503050406030204" pitchFamily="18" charset="0"/>
              </a:rPr>
              <a:t>	S[</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 y		</a:t>
            </a:r>
            <a:r>
              <a:rPr lang="en-US" sz="1800" dirty="0">
                <a:latin typeface="Franklin Gothic Medium" panose="020B0603020102020204" pitchFamily="34" charset="0"/>
                <a:ea typeface="Cambria Math" panose="02040503050406030204" pitchFamily="18" charset="0"/>
              </a:rPr>
              <a:t>for any </a:t>
            </a:r>
            <a:r>
              <a:rPr lang="en-US" sz="1800" dirty="0">
                <a:latin typeface="Cambria Math" panose="02040503050406030204" pitchFamily="18" charset="0"/>
                <a:ea typeface="Cambria Math" panose="02040503050406030204" pitchFamily="18" charset="0"/>
              </a:rPr>
              <a:t>0 ≤ </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&lt; j</a:t>
            </a:r>
          </a:p>
          <a:p>
            <a:pPr lvl="2"/>
            <a:endParaRPr lang="en-US" sz="1800" dirty="0"/>
          </a:p>
          <a:p>
            <a:r>
              <a:rPr lang="en-US" sz="2600" dirty="0"/>
              <a:t>These facts get hard to write down!</a:t>
            </a:r>
          </a:p>
          <a:p>
            <a:pPr lvl="1"/>
            <a:r>
              <a:rPr lang="en-US" sz="2200" dirty="0">
                <a:latin typeface="Franklin Gothic Medium" panose="020B0603020102020204" pitchFamily="34" charset="0"/>
              </a:rPr>
              <a:t>we will need to find ways to make this </a:t>
            </a:r>
            <a:r>
              <a:rPr lang="en-US" sz="2200" u="sng" dirty="0">
                <a:latin typeface="Franklin Gothic Medium" panose="020B0603020102020204" pitchFamily="34" charset="0"/>
              </a:rPr>
              <a:t>easier</a:t>
            </a:r>
          </a:p>
          <a:p>
            <a:pPr lvl="1"/>
            <a:r>
              <a:rPr lang="en-US" sz="2200" dirty="0">
                <a:latin typeface="Franklin Gothic Medium" panose="020B0603020102020204" pitchFamily="34" charset="0"/>
              </a:rPr>
              <a:t>a common trick is to </a:t>
            </a:r>
            <a:r>
              <a:rPr lang="en-US" sz="2200" dirty="0">
                <a:solidFill>
                  <a:srgbClr val="0070C0"/>
                </a:solidFill>
                <a:latin typeface="Franklin Gothic Medium" panose="020B0603020102020204" pitchFamily="34" charset="0"/>
              </a:rPr>
              <a:t>draw pictures</a:t>
            </a:r>
            <a:r>
              <a:rPr lang="en-US" sz="2200" dirty="0">
                <a:latin typeface="Franklin Gothic Medium" panose="020B0603020102020204" pitchFamily="34" charset="0"/>
              </a:rPr>
              <a:t> instead…</a:t>
            </a:r>
          </a:p>
        </p:txBody>
      </p:sp>
      <p:sp>
        <p:nvSpPr>
          <p:cNvPr id="4" name="Slide Number Placeholder 3">
            <a:extLst>
              <a:ext uri="{FF2B5EF4-FFF2-40B4-BE49-F238E27FC236}">
                <a16:creationId xmlns:a16="http://schemas.microsoft.com/office/drawing/2014/main" id="{54137385-92B4-727C-ADE9-FBBA859F538E}"/>
              </a:ext>
            </a:extLst>
          </p:cNvPr>
          <p:cNvSpPr>
            <a:spLocks noGrp="1"/>
          </p:cNvSpPr>
          <p:nvPr>
            <p:ph type="sldNum" sz="quarter" idx="4"/>
          </p:nvPr>
        </p:nvSpPr>
        <p:spPr/>
        <p:txBody>
          <a:bodyPr/>
          <a:lstStyle/>
          <a:p>
            <a:fld id="{60F4F636-6A27-E649-AEDF-9DE4D4E58670}" type="slidenum">
              <a:rPr lang="en-US" smtClean="0"/>
              <a:pPr/>
              <a:t>42</a:t>
            </a:fld>
            <a:endParaRPr lang="en-US" dirty="0"/>
          </a:p>
        </p:txBody>
      </p:sp>
    </p:spTree>
    <p:extLst>
      <p:ext uri="{BB962C8B-B14F-4D97-AF65-F5344CB8AC3E}">
        <p14:creationId xmlns:p14="http://schemas.microsoft.com/office/powerpoint/2010/main" val="3765833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160E-A2C2-44D3-154E-34CF5ADDB29C}"/>
              </a:ext>
            </a:extLst>
          </p:cNvPr>
          <p:cNvSpPr>
            <a:spLocks noGrp="1"/>
          </p:cNvSpPr>
          <p:nvPr>
            <p:ph type="title"/>
          </p:nvPr>
        </p:nvSpPr>
        <p:spPr/>
        <p:txBody>
          <a:bodyPr/>
          <a:lstStyle/>
          <a:p>
            <a:r>
              <a:rPr lang="en-US" dirty="0"/>
              <a:t>Visual Presentation of Facts</a:t>
            </a:r>
          </a:p>
        </p:txBody>
      </p:sp>
      <p:sp>
        <p:nvSpPr>
          <p:cNvPr id="3" name="Content Placeholder 2">
            <a:extLst>
              <a:ext uri="{FF2B5EF4-FFF2-40B4-BE49-F238E27FC236}">
                <a16:creationId xmlns:a16="http://schemas.microsoft.com/office/drawing/2014/main" id="{7B6E4B68-94BF-0A42-F5E3-F48BE44C20EA}"/>
              </a:ext>
            </a:extLst>
          </p:cNvPr>
          <p:cNvSpPr>
            <a:spLocks noGrp="1"/>
          </p:cNvSpPr>
          <p:nvPr>
            <p:ph idx="1"/>
          </p:nvPr>
        </p:nvSpPr>
        <p:spPr>
          <a:xfrm>
            <a:off x="457200" y="2591727"/>
            <a:ext cx="8229600" cy="3793231"/>
          </a:xfrm>
        </p:spPr>
        <p:txBody>
          <a:bodyPr/>
          <a:lstStyle/>
          <a:p>
            <a:r>
              <a:rPr lang="en-US" sz="2600" dirty="0"/>
              <a:t>Just saw this example</a:t>
            </a:r>
          </a:p>
          <a:p>
            <a:pPr lvl="1"/>
            <a:endParaRPr lang="en-US" sz="2200" dirty="0"/>
          </a:p>
          <a:p>
            <a:r>
              <a:rPr lang="en-US" sz="2600" dirty="0"/>
              <a:t>But we have seen "for any" facts with BSTs…</a:t>
            </a:r>
          </a:p>
          <a:p>
            <a:pPr lvl="2"/>
            <a:endParaRPr lang="en-US" sz="1800" dirty="0"/>
          </a:p>
          <a:p>
            <a:pPr lvl="2"/>
            <a:endParaRPr lang="en-US" sz="1800" dirty="0"/>
          </a:p>
          <a:p>
            <a:pPr lvl="2"/>
            <a:endParaRPr lang="en-US" sz="1800" dirty="0"/>
          </a:p>
          <a:p>
            <a:pPr lvl="2"/>
            <a:endParaRPr lang="en-US" sz="1800" dirty="0"/>
          </a:p>
          <a:p>
            <a:pPr lvl="2"/>
            <a:endParaRPr lang="en-US" sz="1800" dirty="0"/>
          </a:p>
          <a:p>
            <a:pPr lvl="1"/>
            <a:r>
              <a:rPr lang="en-US" sz="2200" dirty="0"/>
              <a:t>"for any" facts are common in more complex code</a:t>
            </a:r>
          </a:p>
          <a:p>
            <a:pPr lvl="1"/>
            <a:r>
              <a:rPr lang="en-US" sz="2200" dirty="0"/>
              <a:t>drawing pictures is a typical coping mechanism</a:t>
            </a:r>
          </a:p>
        </p:txBody>
      </p:sp>
      <p:grpSp>
        <p:nvGrpSpPr>
          <p:cNvPr id="4" name="Group 3" descr="We have that S[i] is not equal to y for all i between 0 and j - 1, inclusive">
            <a:extLst>
              <a:ext uri="{FF2B5EF4-FFF2-40B4-BE49-F238E27FC236}">
                <a16:creationId xmlns:a16="http://schemas.microsoft.com/office/drawing/2014/main" id="{1D3647D3-8F31-3EF0-50BD-D07FC4430DBD}"/>
              </a:ext>
            </a:extLst>
          </p:cNvPr>
          <p:cNvGrpSpPr/>
          <p:nvPr/>
        </p:nvGrpSpPr>
        <p:grpSpPr>
          <a:xfrm>
            <a:off x="1218477" y="1521060"/>
            <a:ext cx="7069045" cy="782986"/>
            <a:chOff x="1218477" y="1521060"/>
            <a:chExt cx="7069045" cy="782986"/>
          </a:xfrm>
        </p:grpSpPr>
        <p:sp>
          <p:nvSpPr>
            <p:cNvPr id="17" name="Rectangle 16">
              <a:extLst>
                <a:ext uri="{FF2B5EF4-FFF2-40B4-BE49-F238E27FC236}">
                  <a16:creationId xmlns:a16="http://schemas.microsoft.com/office/drawing/2014/main" id="{AA2D4A92-704C-1268-EC82-F9CD99B95BDB}"/>
                </a:ext>
              </a:extLst>
            </p:cNvPr>
            <p:cNvSpPr/>
            <p:nvPr/>
          </p:nvSpPr>
          <p:spPr>
            <a:xfrm>
              <a:off x="2083142" y="1526829"/>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ectangle 17">
              <a:extLst>
                <a:ext uri="{FF2B5EF4-FFF2-40B4-BE49-F238E27FC236}">
                  <a16:creationId xmlns:a16="http://schemas.microsoft.com/office/drawing/2014/main" id="{BD2CB40B-2212-64AF-BD3B-5B53C315046A}"/>
                </a:ext>
              </a:extLst>
            </p:cNvPr>
            <p:cNvSpPr/>
            <p:nvPr/>
          </p:nvSpPr>
          <p:spPr>
            <a:xfrm>
              <a:off x="5188538" y="1526829"/>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4131E333-B560-7F3B-AB7F-E63C40B83671}"/>
                </a:ext>
              </a:extLst>
            </p:cNvPr>
            <p:cNvSpPr txBox="1"/>
            <p:nvPr/>
          </p:nvSpPr>
          <p:spPr>
            <a:xfrm>
              <a:off x="5188538" y="1934714"/>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20" name="TextBox 19">
              <a:extLst>
                <a:ext uri="{FF2B5EF4-FFF2-40B4-BE49-F238E27FC236}">
                  <a16:creationId xmlns:a16="http://schemas.microsoft.com/office/drawing/2014/main" id="{AC7205BE-E387-CA4D-9899-FB8FC830C76B}"/>
                </a:ext>
              </a:extLst>
            </p:cNvPr>
            <p:cNvSpPr txBox="1"/>
            <p:nvPr/>
          </p:nvSpPr>
          <p:spPr>
            <a:xfrm>
              <a:off x="1218477" y="1526829"/>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21" name="Straight Arrow Connector 20">
              <a:extLst>
                <a:ext uri="{FF2B5EF4-FFF2-40B4-BE49-F238E27FC236}">
                  <a16:creationId xmlns:a16="http://schemas.microsoft.com/office/drawing/2014/main" id="{1C384A06-A874-91C5-E0ED-42C9B5FC59DA}"/>
                </a:ext>
              </a:extLst>
            </p:cNvPr>
            <p:cNvCxnSpPr>
              <a:cxnSpLocks/>
            </p:cNvCxnSpPr>
            <p:nvPr/>
          </p:nvCxnSpPr>
          <p:spPr>
            <a:xfrm>
              <a:off x="1521819" y="1723599"/>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9929073D-AEE5-4A52-71BB-B625061AE10F}"/>
                </a:ext>
              </a:extLst>
            </p:cNvPr>
            <p:cNvSpPr txBox="1"/>
            <p:nvPr/>
          </p:nvSpPr>
          <p:spPr>
            <a:xfrm>
              <a:off x="3200464" y="1521060"/>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grpSp>
      <p:grpSp>
        <p:nvGrpSpPr>
          <p:cNvPr id="6" name="Group 5" descr="For any binary search tree with value x and subtrees L and R, in the previous lecture we introduced the rep invariants contains-key(y, L)  →  (y &lt; x) and&#13;&#10;contains-key(z, R)  →  (x &lt; z)&#13;&#10;">
            <a:extLst>
              <a:ext uri="{FF2B5EF4-FFF2-40B4-BE49-F238E27FC236}">
                <a16:creationId xmlns:a16="http://schemas.microsoft.com/office/drawing/2014/main" id="{CEE37264-E104-0F1D-211C-D32782A74796}"/>
              </a:ext>
            </a:extLst>
          </p:cNvPr>
          <p:cNvGrpSpPr/>
          <p:nvPr/>
        </p:nvGrpSpPr>
        <p:grpSpPr>
          <a:xfrm>
            <a:off x="1579828" y="4234129"/>
            <a:ext cx="5851788" cy="1159808"/>
            <a:chOff x="1579828" y="4234129"/>
            <a:chExt cx="5851788" cy="1159808"/>
          </a:xfrm>
        </p:grpSpPr>
        <p:grpSp>
          <p:nvGrpSpPr>
            <p:cNvPr id="5" name="Group 4">
              <a:extLst>
                <a:ext uri="{FF2B5EF4-FFF2-40B4-BE49-F238E27FC236}">
                  <a16:creationId xmlns:a16="http://schemas.microsoft.com/office/drawing/2014/main" id="{8DB56551-B2A4-E192-1EFE-CB38FE5B1D6F}"/>
                </a:ext>
              </a:extLst>
            </p:cNvPr>
            <p:cNvGrpSpPr/>
            <p:nvPr/>
          </p:nvGrpSpPr>
          <p:grpSpPr>
            <a:xfrm>
              <a:off x="6075046" y="4234129"/>
              <a:ext cx="1356570" cy="1159808"/>
              <a:chOff x="6075046" y="4234129"/>
              <a:chExt cx="1356570" cy="1159808"/>
            </a:xfrm>
          </p:grpSpPr>
          <p:sp>
            <p:nvSpPr>
              <p:cNvPr id="23" name="Frame 22">
                <a:extLst>
                  <a:ext uri="{FF2B5EF4-FFF2-40B4-BE49-F238E27FC236}">
                    <a16:creationId xmlns:a16="http://schemas.microsoft.com/office/drawing/2014/main" id="{072FCA57-2147-300E-237E-276A0DA3E1BA}"/>
                  </a:ext>
                </a:extLst>
              </p:cNvPr>
              <p:cNvSpPr/>
              <p:nvPr/>
            </p:nvSpPr>
            <p:spPr>
              <a:xfrm>
                <a:off x="6550947" y="4234129"/>
                <a:ext cx="395416" cy="407772"/>
              </a:xfrm>
              <a:prstGeom prst="frame">
                <a:avLst>
                  <a:gd name="adj1" fmla="val 0"/>
                </a:avLst>
              </a:prstGeom>
              <a:no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3">
                      <a:lumMod val="60000"/>
                      <a:lumOff val="40000"/>
                    </a:schemeClr>
                  </a:solidFill>
                </a:endParaRPr>
              </a:p>
            </p:txBody>
          </p:sp>
          <p:sp>
            <p:nvSpPr>
              <p:cNvPr id="24" name="TextBox 23">
                <a:extLst>
                  <a:ext uri="{FF2B5EF4-FFF2-40B4-BE49-F238E27FC236}">
                    <a16:creationId xmlns:a16="http://schemas.microsoft.com/office/drawing/2014/main" id="{BBD1FD12-F829-7CF1-D02B-1A8A0E720D01}"/>
                  </a:ext>
                </a:extLst>
              </p:cNvPr>
              <p:cNvSpPr txBox="1"/>
              <p:nvPr/>
            </p:nvSpPr>
            <p:spPr>
              <a:xfrm>
                <a:off x="6580557" y="4241791"/>
                <a:ext cx="365806" cy="400110"/>
              </a:xfrm>
              <a:prstGeom prst="rect">
                <a:avLst/>
              </a:prstGeom>
              <a:noFill/>
            </p:spPr>
            <p:txBody>
              <a:bodyPr wrap="squar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x</a:t>
                </a:r>
              </a:p>
            </p:txBody>
          </p:sp>
          <p:sp>
            <p:nvSpPr>
              <p:cNvPr id="25" name="TextBox 24">
                <a:extLst>
                  <a:ext uri="{FF2B5EF4-FFF2-40B4-BE49-F238E27FC236}">
                    <a16:creationId xmlns:a16="http://schemas.microsoft.com/office/drawing/2014/main" id="{CA17B95E-A231-1F40-6705-F4BF54C6E456}"/>
                  </a:ext>
                </a:extLst>
              </p:cNvPr>
              <p:cNvSpPr txBox="1"/>
              <p:nvPr/>
            </p:nvSpPr>
            <p:spPr>
              <a:xfrm>
                <a:off x="6075046" y="4986165"/>
                <a:ext cx="365806" cy="400110"/>
              </a:xfrm>
              <a:prstGeom prst="rect">
                <a:avLst/>
              </a:prstGeom>
              <a:noFill/>
            </p:spPr>
            <p:txBody>
              <a:bodyPr wrap="squar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L</a:t>
                </a:r>
              </a:p>
            </p:txBody>
          </p:sp>
          <p:sp>
            <p:nvSpPr>
              <p:cNvPr id="26" name="TextBox 25">
                <a:extLst>
                  <a:ext uri="{FF2B5EF4-FFF2-40B4-BE49-F238E27FC236}">
                    <a16:creationId xmlns:a16="http://schemas.microsoft.com/office/drawing/2014/main" id="{8EFA82F3-25D8-EA77-ECD2-55371FA26275}"/>
                  </a:ext>
                </a:extLst>
              </p:cNvPr>
              <p:cNvSpPr txBox="1"/>
              <p:nvPr/>
            </p:nvSpPr>
            <p:spPr>
              <a:xfrm>
                <a:off x="7065810" y="4993827"/>
                <a:ext cx="365806" cy="400110"/>
              </a:xfrm>
              <a:prstGeom prst="rect">
                <a:avLst/>
              </a:prstGeom>
              <a:noFill/>
            </p:spPr>
            <p:txBody>
              <a:bodyPr wrap="squar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R</a:t>
                </a:r>
              </a:p>
            </p:txBody>
          </p:sp>
          <p:cxnSp>
            <p:nvCxnSpPr>
              <p:cNvPr id="27" name="Straight Arrow Connector 26">
                <a:extLst>
                  <a:ext uri="{FF2B5EF4-FFF2-40B4-BE49-F238E27FC236}">
                    <a16:creationId xmlns:a16="http://schemas.microsoft.com/office/drawing/2014/main" id="{A7548322-273B-026B-52E7-461EA985DCCE}"/>
                  </a:ext>
                </a:extLst>
              </p:cNvPr>
              <p:cNvCxnSpPr>
                <a:cxnSpLocks/>
                <a:endCxn id="25" idx="0"/>
              </p:cNvCxnSpPr>
              <p:nvPr/>
            </p:nvCxnSpPr>
            <p:spPr>
              <a:xfrm flipH="1">
                <a:off x="6257949" y="4641901"/>
                <a:ext cx="292998" cy="344264"/>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20D1B35-102F-247D-7965-B4A58F1B47EA}"/>
                  </a:ext>
                </a:extLst>
              </p:cNvPr>
              <p:cNvCxnSpPr>
                <a:cxnSpLocks/>
                <a:endCxn id="26" idx="0"/>
              </p:cNvCxnSpPr>
              <p:nvPr/>
            </p:nvCxnSpPr>
            <p:spPr>
              <a:xfrm>
                <a:off x="6946363" y="4623285"/>
                <a:ext cx="302350" cy="370542"/>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9" name="TextBox 28">
              <a:extLst>
                <a:ext uri="{FF2B5EF4-FFF2-40B4-BE49-F238E27FC236}">
                  <a16:creationId xmlns:a16="http://schemas.microsoft.com/office/drawing/2014/main" id="{3B4CB024-5BEA-19DC-7D4C-A3632EFC559A}"/>
                </a:ext>
              </a:extLst>
            </p:cNvPr>
            <p:cNvSpPr txBox="1"/>
            <p:nvPr/>
          </p:nvSpPr>
          <p:spPr>
            <a:xfrm>
              <a:off x="1579828" y="4313138"/>
              <a:ext cx="3372590" cy="707886"/>
            </a:xfrm>
            <a:prstGeom prst="rect">
              <a:avLst/>
            </a:prstGeom>
            <a:noFill/>
          </p:spPr>
          <p:txBody>
            <a:bodyPr wrap="none" rtlCol="0">
              <a:spAutoFit/>
            </a:bodyPr>
            <a:lstStyle/>
            <a:p>
              <a:pPr marL="0" lvl="2"/>
              <a:r>
                <a:rPr lang="en-US" sz="2000" dirty="0">
                  <a:solidFill>
                    <a:schemeClr val="accent3">
                      <a:lumMod val="75000"/>
                    </a:schemeClr>
                  </a:solidFill>
                  <a:latin typeface="Cambria Math" panose="02040503050406030204" pitchFamily="18" charset="0"/>
                  <a:ea typeface="Cambria Math" panose="02040503050406030204" pitchFamily="18" charset="0"/>
                </a:rPr>
                <a:t>contains-key(y, L)  →  (y &lt; x)</a:t>
              </a:r>
            </a:p>
            <a:p>
              <a:pPr marL="0" lvl="2"/>
              <a:r>
                <a:rPr lang="en-US" sz="2000" dirty="0">
                  <a:solidFill>
                    <a:schemeClr val="accent3">
                      <a:lumMod val="75000"/>
                    </a:schemeClr>
                  </a:solidFill>
                  <a:latin typeface="Cambria Math" panose="02040503050406030204" pitchFamily="18" charset="0"/>
                  <a:ea typeface="Cambria Math" panose="02040503050406030204" pitchFamily="18" charset="0"/>
                </a:rPr>
                <a:t>contains-key(z, R)  →  (x &lt; z)</a:t>
              </a:r>
            </a:p>
          </p:txBody>
        </p:sp>
      </p:grpSp>
      <p:sp>
        <p:nvSpPr>
          <p:cNvPr id="7" name="Slide Number Placeholder 6">
            <a:extLst>
              <a:ext uri="{FF2B5EF4-FFF2-40B4-BE49-F238E27FC236}">
                <a16:creationId xmlns:a16="http://schemas.microsoft.com/office/drawing/2014/main" id="{B08B3BA0-8027-CC24-F69D-E40E0E3A662A}"/>
              </a:ext>
            </a:extLst>
          </p:cNvPr>
          <p:cNvSpPr>
            <a:spLocks noGrp="1"/>
          </p:cNvSpPr>
          <p:nvPr>
            <p:ph type="sldNum" sz="quarter" idx="4"/>
          </p:nvPr>
        </p:nvSpPr>
        <p:spPr/>
        <p:txBody>
          <a:bodyPr/>
          <a:lstStyle/>
          <a:p>
            <a:fld id="{60F4F636-6A27-E649-AEDF-9DE4D4E58670}" type="slidenum">
              <a:rPr lang="en-US" smtClean="0"/>
              <a:pPr/>
              <a:t>43</a:t>
            </a:fld>
            <a:endParaRPr lang="en-US" dirty="0"/>
          </a:p>
        </p:txBody>
      </p:sp>
    </p:spTree>
    <p:extLst>
      <p:ext uri="{BB962C8B-B14F-4D97-AF65-F5344CB8AC3E}">
        <p14:creationId xmlns:p14="http://schemas.microsoft.com/office/powerpoint/2010/main" val="108763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339A7-8197-641B-1922-D41A80F82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862A8-BDC1-BA4C-DA86-36B969A173C8}"/>
              </a:ext>
            </a:extLst>
          </p:cNvPr>
          <p:cNvSpPr>
            <a:spLocks noGrp="1"/>
          </p:cNvSpPr>
          <p:nvPr>
            <p:ph type="title"/>
          </p:nvPr>
        </p:nvSpPr>
        <p:spPr/>
        <p:txBody>
          <a:bodyPr>
            <a:normAutofit fontScale="90000"/>
          </a:bodyPr>
          <a:lstStyle/>
          <a:p>
            <a:r>
              <a:rPr lang="en-US" dirty="0"/>
              <a:t>Proving Linear Search of an Array: Initialization</a:t>
            </a:r>
          </a:p>
        </p:txBody>
      </p:sp>
      <p:sp>
        <p:nvSpPr>
          <p:cNvPr id="3" name="Content Placeholder 2">
            <a:extLst>
              <a:ext uri="{FF2B5EF4-FFF2-40B4-BE49-F238E27FC236}">
                <a16:creationId xmlns:a16="http://schemas.microsoft.com/office/drawing/2014/main" id="{F4AF483E-C005-E2CA-C7C9-C99A657CABBC}"/>
              </a:ext>
            </a:extLst>
          </p:cNvPr>
          <p:cNvSpPr>
            <a:spLocks noGrp="1"/>
          </p:cNvSpPr>
          <p:nvPr>
            <p:ph idx="1"/>
          </p:nvPr>
        </p:nvSpPr>
        <p:spPr>
          <a:xfrm>
            <a:off x="457200" y="2311272"/>
            <a:ext cx="8229600" cy="4272091"/>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contains =</a:t>
            </a:r>
          </a:p>
          <a:p>
            <a:pPr lvl="2"/>
            <a:r>
              <a:rPr lang="en-US" sz="1800" dirty="0">
                <a:latin typeface="Courier New" panose="02070309020205020404" pitchFamily="49" charset="0"/>
                <a:cs typeface="Courier New" panose="02070309020205020404" pitchFamily="49" charset="0"/>
              </a:rPr>
              <a:t>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0 }}</a:t>
            </a:r>
            <a:endParaRPr lang="en-US" sz="1800" dirty="0">
              <a:latin typeface="Courier New" panose="02070309020205020404" pitchFamily="49"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1 }}</a:t>
            </a:r>
            <a:endParaRPr lang="en-US" sz="1800" b="1"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&amp;&amp; S[j] !== y) {</a:t>
            </a:r>
          </a:p>
          <a:p>
            <a:pPr lvl="2"/>
            <a:r>
              <a:rPr lang="en-US" sz="1800" dirty="0">
                <a:latin typeface="Courier New" panose="02070309020205020404" pitchFamily="49" charset="0"/>
                <a:cs typeface="Courier New" panose="02070309020205020404" pitchFamily="49" charset="0"/>
              </a:rPr>
              <a:t>    j = j + 1;</a:t>
            </a: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11" name="Group 10" descr="We’ll use a similar loop invariant idea from before: for all items in S between 0 and j - 1, they are not the item we are looking for. In other words, {{ Inv: S[i] ≠ y  for any 0 ≤ i ≤ j – 1 }}&#13;&#10;">
            <a:extLst>
              <a:ext uri="{FF2B5EF4-FFF2-40B4-BE49-F238E27FC236}">
                <a16:creationId xmlns:a16="http://schemas.microsoft.com/office/drawing/2014/main" id="{2CA6A765-9CA3-0BE1-1DDA-C3C4BD0259FA}"/>
              </a:ext>
            </a:extLst>
          </p:cNvPr>
          <p:cNvGrpSpPr/>
          <p:nvPr/>
        </p:nvGrpSpPr>
        <p:grpSpPr>
          <a:xfrm>
            <a:off x="1172176" y="1393737"/>
            <a:ext cx="7069045" cy="782986"/>
            <a:chOff x="1172176" y="1393737"/>
            <a:chExt cx="7069045" cy="782986"/>
          </a:xfrm>
        </p:grpSpPr>
        <p:sp>
          <p:nvSpPr>
            <p:cNvPr id="4" name="Rectangle 3">
              <a:extLst>
                <a:ext uri="{FF2B5EF4-FFF2-40B4-BE49-F238E27FC236}">
                  <a16:creationId xmlns:a16="http://schemas.microsoft.com/office/drawing/2014/main" id="{09F34B00-124E-FEE3-144B-38AB80EE45C5}"/>
                </a:ext>
              </a:extLst>
            </p:cNvPr>
            <p:cNvSpPr/>
            <p:nvPr/>
          </p:nvSpPr>
          <p:spPr>
            <a:xfrm>
              <a:off x="2036841" y="1399506"/>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82E87C62-4DDE-31A0-8AF2-E3358A7FA40B}"/>
                </a:ext>
              </a:extLst>
            </p:cNvPr>
            <p:cNvSpPr/>
            <p:nvPr/>
          </p:nvSpPr>
          <p:spPr>
            <a:xfrm>
              <a:off x="5142237" y="1399506"/>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4F716A1-43AE-64E7-01D2-E3C3562DDFAB}"/>
                </a:ext>
              </a:extLst>
            </p:cNvPr>
            <p:cNvSpPr txBox="1"/>
            <p:nvPr/>
          </p:nvSpPr>
          <p:spPr>
            <a:xfrm>
              <a:off x="5142237" y="180739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13B5FBA4-86F3-9424-BEB7-2B535969790B}"/>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F45A13E2-E61D-3D26-34AD-3B9FDF6E2CFA}"/>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4F71B5C-A27B-8EE4-855E-F33E58D57E7A}"/>
                </a:ext>
              </a:extLst>
            </p:cNvPr>
            <p:cNvSpPr txBox="1"/>
            <p:nvPr/>
          </p:nvSpPr>
          <p:spPr>
            <a:xfrm>
              <a:off x="3154163" y="139373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grpSp>
      <p:sp>
        <p:nvSpPr>
          <p:cNvPr id="6" name="TextBox 5">
            <a:extLst>
              <a:ext uri="{FF2B5EF4-FFF2-40B4-BE49-F238E27FC236}">
                <a16:creationId xmlns:a16="http://schemas.microsoft.com/office/drawing/2014/main" id="{2461AE24-F6C4-BE01-71BA-B424E0B38722}"/>
              </a:ext>
            </a:extLst>
          </p:cNvPr>
          <p:cNvSpPr txBox="1"/>
          <p:nvPr/>
        </p:nvSpPr>
        <p:spPr>
          <a:xfrm>
            <a:off x="5265027" y="4769318"/>
            <a:ext cx="3280065"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What is the picture when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j = 0</a:t>
            </a:r>
            <a:r>
              <a:rPr lang="en-US" dirty="0">
                <a:solidFill>
                  <a:schemeClr val="accent3">
                    <a:lumMod val="75000"/>
                  </a:schemeClr>
                </a:solidFill>
                <a:latin typeface="Franklin Gothic Medium"/>
                <a:cs typeface="Franklin Gothic Medium"/>
              </a:rPr>
              <a:t>?</a:t>
            </a:r>
          </a:p>
        </p:txBody>
      </p:sp>
      <p:grpSp>
        <p:nvGrpSpPr>
          <p:cNvPr id="17" name="Group 16" descr="In the case where j = 0, there are no items between 0 and j - 1 = -1. So, the invariant holds vacuously.">
            <a:extLst>
              <a:ext uri="{FF2B5EF4-FFF2-40B4-BE49-F238E27FC236}">
                <a16:creationId xmlns:a16="http://schemas.microsoft.com/office/drawing/2014/main" id="{B60B5245-6573-3669-7554-006D4E025058}"/>
              </a:ext>
            </a:extLst>
          </p:cNvPr>
          <p:cNvGrpSpPr/>
          <p:nvPr/>
        </p:nvGrpSpPr>
        <p:grpSpPr>
          <a:xfrm>
            <a:off x="1172176" y="5935318"/>
            <a:ext cx="7069045" cy="775298"/>
            <a:chOff x="1172176" y="5935318"/>
            <a:chExt cx="7069045" cy="775298"/>
          </a:xfrm>
        </p:grpSpPr>
        <p:sp>
          <p:nvSpPr>
            <p:cNvPr id="12" name="Rectangle 11">
              <a:extLst>
                <a:ext uri="{FF2B5EF4-FFF2-40B4-BE49-F238E27FC236}">
                  <a16:creationId xmlns:a16="http://schemas.microsoft.com/office/drawing/2014/main" id="{261DCA47-CDD7-5EAD-F135-3A9A45E1631F}"/>
                </a:ext>
              </a:extLst>
            </p:cNvPr>
            <p:cNvSpPr/>
            <p:nvPr/>
          </p:nvSpPr>
          <p:spPr>
            <a:xfrm>
              <a:off x="2036841" y="5935318"/>
              <a:ext cx="6204380"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6833F45F-F0A9-34A6-EE32-F8ABE6269149}"/>
                </a:ext>
              </a:extLst>
            </p:cNvPr>
            <p:cNvSpPr txBox="1"/>
            <p:nvPr/>
          </p:nvSpPr>
          <p:spPr>
            <a:xfrm>
              <a:off x="2036841" y="6341284"/>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4" name="TextBox 13">
              <a:extLst>
                <a:ext uri="{FF2B5EF4-FFF2-40B4-BE49-F238E27FC236}">
                  <a16:creationId xmlns:a16="http://schemas.microsoft.com/office/drawing/2014/main" id="{401E5FB1-1F27-EB5B-1961-F54CD09CC356}"/>
                </a:ext>
              </a:extLst>
            </p:cNvPr>
            <p:cNvSpPr txBox="1"/>
            <p:nvPr/>
          </p:nvSpPr>
          <p:spPr>
            <a:xfrm>
              <a:off x="1172176" y="5935318"/>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5" name="Straight Arrow Connector 14">
              <a:extLst>
                <a:ext uri="{FF2B5EF4-FFF2-40B4-BE49-F238E27FC236}">
                  <a16:creationId xmlns:a16="http://schemas.microsoft.com/office/drawing/2014/main" id="{1EED0378-BF3F-29AA-1E84-CB29F8B96709}"/>
                </a:ext>
              </a:extLst>
            </p:cNvPr>
            <p:cNvCxnSpPr>
              <a:cxnSpLocks/>
            </p:cNvCxnSpPr>
            <p:nvPr/>
          </p:nvCxnSpPr>
          <p:spPr>
            <a:xfrm>
              <a:off x="1475518" y="6132088"/>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62FA9392-AF08-64DE-B540-1C13E1E077C9}"/>
              </a:ext>
            </a:extLst>
          </p:cNvPr>
          <p:cNvSpPr txBox="1"/>
          <p:nvPr/>
        </p:nvSpPr>
        <p:spPr>
          <a:xfrm>
            <a:off x="4931595" y="5208489"/>
            <a:ext cx="3866733" cy="646331"/>
          </a:xfrm>
          <a:prstGeom prst="rect">
            <a:avLst/>
          </a:prstGeom>
          <a:noFill/>
        </p:spPr>
        <p:txBody>
          <a:bodyPr wrap="square" rtlCol="0">
            <a:spAutoFit/>
          </a:bodyPr>
          <a:lstStyle/>
          <a:p>
            <a:r>
              <a:rPr lang="en-US" dirty="0">
                <a:solidFill>
                  <a:schemeClr val="accent3">
                    <a:lumMod val="50000"/>
                  </a:schemeClr>
                </a:solidFill>
                <a:latin typeface="Franklin Gothic Medium"/>
                <a:cs typeface="Franklin Gothic Medium"/>
              </a:rPr>
              <a:t>Inv</a:t>
            </a:r>
            <a:r>
              <a:rPr lang="en-US" dirty="0">
                <a:solidFill>
                  <a:schemeClr val="accent3">
                    <a:lumMod val="75000"/>
                  </a:schemeClr>
                </a:solidFill>
                <a:latin typeface="Franklin Gothic Medium"/>
                <a:cs typeface="Franklin Gothic Medium"/>
              </a:rPr>
              <a:t> holds because no </a:t>
            </a:r>
            <a:r>
              <a:rPr lang="en-US"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i</a:t>
            </a:r>
            <a:r>
              <a:rPr lang="en-US" dirty="0">
                <a:solidFill>
                  <a:schemeClr val="accent3">
                    <a:lumMod val="75000"/>
                  </a:schemeClr>
                </a:solidFill>
                <a:latin typeface="Franklin Gothic Medium"/>
                <a:cs typeface="Franklin Gothic Medium"/>
              </a:rPr>
              <a:t> is in [0, -1]</a:t>
            </a:r>
          </a:p>
          <a:p>
            <a:r>
              <a:rPr lang="en-US" dirty="0">
                <a:solidFill>
                  <a:schemeClr val="accent3">
                    <a:lumMod val="75000"/>
                  </a:schemeClr>
                </a:solidFill>
                <a:latin typeface="Franklin Gothic Medium"/>
                <a:cs typeface="Franklin Gothic Medium"/>
              </a:rPr>
              <a:t>(“vacuously true”)</a:t>
            </a:r>
          </a:p>
        </p:txBody>
      </p:sp>
      <p:sp>
        <p:nvSpPr>
          <p:cNvPr id="19" name="Slide Number Placeholder 18">
            <a:extLst>
              <a:ext uri="{FF2B5EF4-FFF2-40B4-BE49-F238E27FC236}">
                <a16:creationId xmlns:a16="http://schemas.microsoft.com/office/drawing/2014/main" id="{08E29F8A-1F2F-D8BC-39EA-0F4D72DC61C9}"/>
              </a:ext>
            </a:extLst>
          </p:cNvPr>
          <p:cNvSpPr>
            <a:spLocks noGrp="1"/>
          </p:cNvSpPr>
          <p:nvPr>
            <p:ph type="sldNum" sz="quarter" idx="4"/>
          </p:nvPr>
        </p:nvSpPr>
        <p:spPr/>
        <p:txBody>
          <a:bodyPr/>
          <a:lstStyle/>
          <a:p>
            <a:fld id="{60F4F636-6A27-E649-AEDF-9DE4D4E58670}" type="slidenum">
              <a:rPr lang="en-US" smtClean="0"/>
              <a:pPr/>
              <a:t>44</a:t>
            </a:fld>
            <a:endParaRPr lang="en-US" dirty="0"/>
          </a:p>
        </p:txBody>
      </p:sp>
    </p:spTree>
    <p:extLst>
      <p:ext uri="{BB962C8B-B14F-4D97-AF65-F5344CB8AC3E}">
        <p14:creationId xmlns:p14="http://schemas.microsoft.com/office/powerpoint/2010/main" val="11419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5A826-F83D-B240-5CCF-B88C7AFD2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9F201-5E23-B8F2-2780-BD08DB2B2DEB}"/>
              </a:ext>
            </a:extLst>
          </p:cNvPr>
          <p:cNvSpPr>
            <a:spLocks noGrp="1"/>
          </p:cNvSpPr>
          <p:nvPr>
            <p:ph type="title"/>
          </p:nvPr>
        </p:nvSpPr>
        <p:spPr/>
        <p:txBody>
          <a:bodyPr/>
          <a:lstStyle/>
          <a:p>
            <a:r>
              <a:rPr lang="en-US" dirty="0"/>
              <a:t>Linear Search of an Array: Preservation (1/4)</a:t>
            </a:r>
          </a:p>
        </p:txBody>
      </p:sp>
      <p:sp>
        <p:nvSpPr>
          <p:cNvPr id="3" name="Content Placeholder 2">
            <a:extLst>
              <a:ext uri="{FF2B5EF4-FFF2-40B4-BE49-F238E27FC236}">
                <a16:creationId xmlns:a16="http://schemas.microsoft.com/office/drawing/2014/main" id="{053B0387-55D3-9383-C3FE-F5061EA0FF85}"/>
              </a:ext>
            </a:extLst>
          </p:cNvPr>
          <p:cNvSpPr>
            <a:spLocks noGrp="1"/>
          </p:cNvSpPr>
          <p:nvPr>
            <p:ph idx="1"/>
          </p:nvPr>
        </p:nvSpPr>
        <p:spPr>
          <a:xfrm>
            <a:off x="457200" y="2311272"/>
            <a:ext cx="8229600" cy="4272091"/>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contains =</a:t>
            </a:r>
          </a:p>
          <a:p>
            <a:pPr lvl="2"/>
            <a:r>
              <a:rPr lang="en-US" sz="1800" dirty="0">
                <a:latin typeface="Courier New" panose="02070309020205020404" pitchFamily="49" charset="0"/>
                <a:cs typeface="Courier New" panose="02070309020205020404" pitchFamily="49" charset="0"/>
              </a:rPr>
              <a:t>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a:t>
            </a:r>
          </a:p>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Inv: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 y  for any 0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j – 1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&amp;&amp; S[j] !== y) {</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1) and j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and S[j] ≠ y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1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6" name="Group 5" descr="The loop invariant {{ Inv: S[i] ≠ y  for any 0 ≤ i ≤ j – 1 }}">
            <a:extLst>
              <a:ext uri="{FF2B5EF4-FFF2-40B4-BE49-F238E27FC236}">
                <a16:creationId xmlns:a16="http://schemas.microsoft.com/office/drawing/2014/main" id="{1495AC2B-1344-1903-DC05-B3C57768CCFD}"/>
              </a:ext>
            </a:extLst>
          </p:cNvPr>
          <p:cNvGrpSpPr/>
          <p:nvPr/>
        </p:nvGrpSpPr>
        <p:grpSpPr>
          <a:xfrm>
            <a:off x="1172176" y="1393737"/>
            <a:ext cx="7069045" cy="782986"/>
            <a:chOff x="1172176" y="1393737"/>
            <a:chExt cx="7069045" cy="782986"/>
          </a:xfrm>
        </p:grpSpPr>
        <p:sp>
          <p:nvSpPr>
            <p:cNvPr id="4" name="Rectangle 3">
              <a:extLst>
                <a:ext uri="{FF2B5EF4-FFF2-40B4-BE49-F238E27FC236}">
                  <a16:creationId xmlns:a16="http://schemas.microsoft.com/office/drawing/2014/main" id="{3E55AA47-B9F7-8C03-01D5-1AE52C0126A0}"/>
                </a:ext>
              </a:extLst>
            </p:cNvPr>
            <p:cNvSpPr/>
            <p:nvPr/>
          </p:nvSpPr>
          <p:spPr>
            <a:xfrm>
              <a:off x="2036841" y="1399506"/>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E730E22F-1987-186D-E339-5958292D6E35}"/>
                </a:ext>
              </a:extLst>
            </p:cNvPr>
            <p:cNvSpPr/>
            <p:nvPr/>
          </p:nvSpPr>
          <p:spPr>
            <a:xfrm>
              <a:off x="5142237" y="1399506"/>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66C8378A-96B0-EE36-A3E6-8FE9A56707D9}"/>
                </a:ext>
              </a:extLst>
            </p:cNvPr>
            <p:cNvSpPr txBox="1"/>
            <p:nvPr/>
          </p:nvSpPr>
          <p:spPr>
            <a:xfrm>
              <a:off x="5142237" y="180739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41BE6F3B-A462-8837-50A5-FADBC1F804B8}"/>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1CFAFC9E-CE37-6FBC-AC6D-80C37738DE8B}"/>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0939004-5488-D1DD-B493-58C2251EEF6B}"/>
                </a:ext>
              </a:extLst>
            </p:cNvPr>
            <p:cNvSpPr txBox="1"/>
            <p:nvPr/>
          </p:nvSpPr>
          <p:spPr>
            <a:xfrm>
              <a:off x="3154163" y="139373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grpSp>
      <p:sp>
        <p:nvSpPr>
          <p:cNvPr id="11" name="Slide Number Placeholder 10">
            <a:extLst>
              <a:ext uri="{FF2B5EF4-FFF2-40B4-BE49-F238E27FC236}">
                <a16:creationId xmlns:a16="http://schemas.microsoft.com/office/drawing/2014/main" id="{49FF93A5-DFB2-32F4-9365-E676822D9B04}"/>
              </a:ext>
            </a:extLst>
          </p:cNvPr>
          <p:cNvSpPr>
            <a:spLocks noGrp="1"/>
          </p:cNvSpPr>
          <p:nvPr>
            <p:ph type="sldNum" sz="quarter" idx="4"/>
          </p:nvPr>
        </p:nvSpPr>
        <p:spPr/>
        <p:txBody>
          <a:bodyPr/>
          <a:lstStyle/>
          <a:p>
            <a:fld id="{60F4F636-6A27-E649-AEDF-9DE4D4E58670}" type="slidenum">
              <a:rPr lang="en-US" smtClean="0"/>
              <a:pPr/>
              <a:t>45</a:t>
            </a:fld>
            <a:endParaRPr lang="en-US" dirty="0"/>
          </a:p>
        </p:txBody>
      </p:sp>
    </p:spTree>
    <p:extLst>
      <p:ext uri="{BB962C8B-B14F-4D97-AF65-F5344CB8AC3E}">
        <p14:creationId xmlns:p14="http://schemas.microsoft.com/office/powerpoint/2010/main" val="2021126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6F2D7-C819-1ADA-2E7B-222EF5C5C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772F6-5E95-BAA7-375E-910BB5245BD0}"/>
              </a:ext>
            </a:extLst>
          </p:cNvPr>
          <p:cNvSpPr>
            <a:spLocks noGrp="1"/>
          </p:cNvSpPr>
          <p:nvPr>
            <p:ph type="title"/>
          </p:nvPr>
        </p:nvSpPr>
        <p:spPr/>
        <p:txBody>
          <a:bodyPr/>
          <a:lstStyle/>
          <a:p>
            <a:r>
              <a:rPr lang="en-US" dirty="0"/>
              <a:t>Linear Search of an Array: Preservation (2/4)</a:t>
            </a:r>
          </a:p>
        </p:txBody>
      </p:sp>
      <p:sp>
        <p:nvSpPr>
          <p:cNvPr id="3" name="Content Placeholder 2">
            <a:extLst>
              <a:ext uri="{FF2B5EF4-FFF2-40B4-BE49-F238E27FC236}">
                <a16:creationId xmlns:a16="http://schemas.microsoft.com/office/drawing/2014/main" id="{147D8620-843F-8379-8E5A-5CD36C5955F7}"/>
              </a:ext>
            </a:extLst>
          </p:cNvPr>
          <p:cNvSpPr>
            <a:spLocks noGrp="1"/>
          </p:cNvSpPr>
          <p:nvPr>
            <p:ph idx="1"/>
          </p:nvPr>
        </p:nvSpPr>
        <p:spPr>
          <a:xfrm>
            <a:off x="457200" y="2311272"/>
            <a:ext cx="8229600" cy="4272091"/>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contains =</a:t>
            </a:r>
          </a:p>
          <a:p>
            <a:pPr lvl="2"/>
            <a:r>
              <a:rPr lang="en-US" sz="1800" dirty="0">
                <a:latin typeface="Courier New" panose="02070309020205020404" pitchFamily="49" charset="0"/>
                <a:cs typeface="Courier New" panose="02070309020205020404" pitchFamily="49" charset="0"/>
              </a:rPr>
              <a:t>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a:t>
            </a:r>
          </a:p>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Inv: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 y  for any 0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j – 1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&amp;&amp; S[j] !== y) {</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1) and j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and S[j] ≠ y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p>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j – 1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11" name="Group 10" descr="The loop invariant {{ Inv: S[i] ≠ y  for any 0 ≤ i ≤ j – 1 }}">
            <a:extLst>
              <a:ext uri="{FF2B5EF4-FFF2-40B4-BE49-F238E27FC236}">
                <a16:creationId xmlns:a16="http://schemas.microsoft.com/office/drawing/2014/main" id="{1C6BDADF-4348-CEC7-6751-C946CF7D5592}"/>
              </a:ext>
            </a:extLst>
          </p:cNvPr>
          <p:cNvGrpSpPr/>
          <p:nvPr/>
        </p:nvGrpSpPr>
        <p:grpSpPr>
          <a:xfrm>
            <a:off x="1172176" y="1393737"/>
            <a:ext cx="7069045" cy="782986"/>
            <a:chOff x="1172176" y="1393737"/>
            <a:chExt cx="7069045" cy="782986"/>
          </a:xfrm>
        </p:grpSpPr>
        <p:sp>
          <p:nvSpPr>
            <p:cNvPr id="4" name="Rectangle 3">
              <a:extLst>
                <a:ext uri="{FF2B5EF4-FFF2-40B4-BE49-F238E27FC236}">
                  <a16:creationId xmlns:a16="http://schemas.microsoft.com/office/drawing/2014/main" id="{389D7743-46D8-6C07-5B12-CFC963DF3725}"/>
                </a:ext>
              </a:extLst>
            </p:cNvPr>
            <p:cNvSpPr/>
            <p:nvPr/>
          </p:nvSpPr>
          <p:spPr>
            <a:xfrm>
              <a:off x="2036841" y="1399506"/>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725C74B9-7A3B-AC44-B91A-DF2BE9397B82}"/>
                </a:ext>
              </a:extLst>
            </p:cNvPr>
            <p:cNvSpPr/>
            <p:nvPr/>
          </p:nvSpPr>
          <p:spPr>
            <a:xfrm>
              <a:off x="5142237" y="1399506"/>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65907C2F-939F-DC51-AB43-ED0E8EF88157}"/>
                </a:ext>
              </a:extLst>
            </p:cNvPr>
            <p:cNvSpPr txBox="1"/>
            <p:nvPr/>
          </p:nvSpPr>
          <p:spPr>
            <a:xfrm>
              <a:off x="5142237" y="180739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FFCB11CC-A1E9-A4C7-1587-B5DEA8C4FFF9}"/>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A4985C6B-79C0-10CA-9D5B-8A83FF072F8F}"/>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83A1D60-DE17-3C71-26AF-3801B06DF7A0}"/>
                </a:ext>
              </a:extLst>
            </p:cNvPr>
            <p:cNvSpPr txBox="1"/>
            <p:nvPr/>
          </p:nvSpPr>
          <p:spPr>
            <a:xfrm>
              <a:off x="3154163" y="139373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grpSp>
      <p:cxnSp>
        <p:nvCxnSpPr>
          <p:cNvPr id="6" name="Straight Arrow Connector 5" descr="Backwards reasoning from {{ S[i] ≠ y  for any 0 ≤ i ≤ j – 1 }}&#13;&#10; to {{ S[i] ≠ y  for any 0 ≤ i ≤ j }}&#13;&#10;">
            <a:extLst>
              <a:ext uri="{FF2B5EF4-FFF2-40B4-BE49-F238E27FC236}">
                <a16:creationId xmlns:a16="http://schemas.microsoft.com/office/drawing/2014/main" id="{AAB7D50A-B2D8-A7A4-39D1-1D74D25B3C15}"/>
              </a:ext>
            </a:extLst>
          </p:cNvPr>
          <p:cNvCxnSpPr>
            <a:cxnSpLocks/>
          </p:cNvCxnSpPr>
          <p:nvPr/>
        </p:nvCxnSpPr>
        <p:spPr>
          <a:xfrm flipV="1">
            <a:off x="1794076" y="4421529"/>
            <a:ext cx="0" cy="740780"/>
          </a:xfrm>
          <a:prstGeom prst="straightConnector1">
            <a:avLst/>
          </a:prstGeom>
          <a:ln>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4" name="Group 13" descr="Now we must check that     {{ (S[i] ≠ y  for any 0 ≤ i ≤ j – 1) and j ≠ len(S) and S[j] ≠ y }} implies&#13;&#10;    {{ S[i] ≠ y  for any 0 ≤ i ≤ j }}&#13;&#10;">
            <a:extLst>
              <a:ext uri="{FF2B5EF4-FFF2-40B4-BE49-F238E27FC236}">
                <a16:creationId xmlns:a16="http://schemas.microsoft.com/office/drawing/2014/main" id="{BDBC6F3E-3131-6AC4-84C4-FE608983ED68}"/>
              </a:ext>
            </a:extLst>
          </p:cNvPr>
          <p:cNvGrpSpPr/>
          <p:nvPr/>
        </p:nvGrpSpPr>
        <p:grpSpPr>
          <a:xfrm>
            <a:off x="7402011" y="3993795"/>
            <a:ext cx="1401730" cy="982790"/>
            <a:chOff x="7402011" y="3993795"/>
            <a:chExt cx="1401730" cy="982790"/>
          </a:xfrm>
        </p:grpSpPr>
        <p:sp>
          <p:nvSpPr>
            <p:cNvPr id="12" name="Right Bracket 11">
              <a:extLst>
                <a:ext uri="{FF2B5EF4-FFF2-40B4-BE49-F238E27FC236}">
                  <a16:creationId xmlns:a16="http://schemas.microsoft.com/office/drawing/2014/main" id="{F7DCD627-FF3C-291F-51AF-353B1E3E7AAE}"/>
                </a:ext>
              </a:extLst>
            </p:cNvPr>
            <p:cNvSpPr/>
            <p:nvPr/>
          </p:nvSpPr>
          <p:spPr>
            <a:xfrm>
              <a:off x="7940233" y="3993795"/>
              <a:ext cx="61577" cy="613458"/>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422F05F-340A-C95F-5195-E3A6B64A322B}"/>
                </a:ext>
              </a:extLst>
            </p:cNvPr>
            <p:cNvSpPr txBox="1"/>
            <p:nvPr/>
          </p:nvSpPr>
          <p:spPr>
            <a:xfrm>
              <a:off x="7402011" y="4607253"/>
              <a:ext cx="1401730"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Is this valid?</a:t>
              </a:r>
              <a:endParaRPr lang="en-US" dirty="0">
                <a:solidFill>
                  <a:schemeClr val="accent3">
                    <a:lumMod val="50000"/>
                  </a:schemeClr>
                </a:solidFill>
                <a:latin typeface="Franklin Gothic Medium"/>
                <a:cs typeface="Franklin Gothic Medium"/>
              </a:endParaRPr>
            </a:p>
          </p:txBody>
        </p:sp>
      </p:grpSp>
      <p:sp>
        <p:nvSpPr>
          <p:cNvPr id="15" name="Slide Number Placeholder 14">
            <a:extLst>
              <a:ext uri="{FF2B5EF4-FFF2-40B4-BE49-F238E27FC236}">
                <a16:creationId xmlns:a16="http://schemas.microsoft.com/office/drawing/2014/main" id="{F230F611-A356-5944-5744-B26784311CB6}"/>
              </a:ext>
            </a:extLst>
          </p:cNvPr>
          <p:cNvSpPr>
            <a:spLocks noGrp="1"/>
          </p:cNvSpPr>
          <p:nvPr>
            <p:ph type="sldNum" sz="quarter" idx="4"/>
          </p:nvPr>
        </p:nvSpPr>
        <p:spPr/>
        <p:txBody>
          <a:bodyPr/>
          <a:lstStyle/>
          <a:p>
            <a:fld id="{60F4F636-6A27-E649-AEDF-9DE4D4E58670}" type="slidenum">
              <a:rPr lang="en-US" smtClean="0"/>
              <a:pPr/>
              <a:t>46</a:t>
            </a:fld>
            <a:endParaRPr lang="en-US" dirty="0"/>
          </a:p>
        </p:txBody>
      </p:sp>
    </p:spTree>
    <p:extLst>
      <p:ext uri="{BB962C8B-B14F-4D97-AF65-F5344CB8AC3E}">
        <p14:creationId xmlns:p14="http://schemas.microsoft.com/office/powerpoint/2010/main" val="394964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8A431-5F86-2B69-D0DD-A27FD0875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4561D-C6A0-F749-AFED-A449832FDD53}"/>
              </a:ext>
            </a:extLst>
          </p:cNvPr>
          <p:cNvSpPr>
            <a:spLocks noGrp="1"/>
          </p:cNvSpPr>
          <p:nvPr>
            <p:ph type="title"/>
          </p:nvPr>
        </p:nvSpPr>
        <p:spPr/>
        <p:txBody>
          <a:bodyPr/>
          <a:lstStyle/>
          <a:p>
            <a:r>
              <a:rPr lang="en-US" dirty="0"/>
              <a:t>Linear Search of an Array: Preservation (3/4)</a:t>
            </a:r>
          </a:p>
        </p:txBody>
      </p:sp>
      <p:sp>
        <p:nvSpPr>
          <p:cNvPr id="3" name="Content Placeholder 2">
            <a:extLst>
              <a:ext uri="{FF2B5EF4-FFF2-40B4-BE49-F238E27FC236}">
                <a16:creationId xmlns:a16="http://schemas.microsoft.com/office/drawing/2014/main" id="{4654EF8C-6A86-C5A8-9477-6443D4906BC3}"/>
              </a:ext>
            </a:extLst>
          </p:cNvPr>
          <p:cNvSpPr>
            <a:spLocks noGrp="1"/>
          </p:cNvSpPr>
          <p:nvPr>
            <p:ph idx="1"/>
          </p:nvPr>
        </p:nvSpPr>
        <p:spPr>
          <a:xfrm>
            <a:off x="457200" y="2508042"/>
            <a:ext cx="8229600" cy="720515"/>
          </a:xfrm>
        </p:spPr>
        <p:txBody>
          <a:bodyPr/>
          <a:lstStyle/>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1) and j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and S[j] ≠ y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a:t>
            </a:r>
            <a:endParaRPr lang="en-US" sz="1800" dirty="0">
              <a:latin typeface="Courier New" panose="02070309020205020404" pitchFamily="49" charset="0"/>
              <a:cs typeface="Courier New" panose="02070309020205020404" pitchFamily="49" charset="0"/>
            </a:endParaRPr>
          </a:p>
          <a:p>
            <a:pPr lvl="2"/>
            <a:endParaRPr lang="en-US" sz="1600" dirty="0"/>
          </a:p>
          <a:p>
            <a:r>
              <a:rPr lang="en-US" sz="2600" dirty="0">
                <a:latin typeface="Franklin Gothic Medium" panose="020B0603020102020204" pitchFamily="34" charset="0"/>
                <a:ea typeface="Cambria Math" panose="02040503050406030204" pitchFamily="18" charset="0"/>
              </a:rPr>
              <a:t>What does the top assertion say about </a:t>
            </a:r>
            <a:r>
              <a:rPr lang="en-US" sz="2600" dirty="0">
                <a:latin typeface="Cambria Math" panose="02040503050406030204" pitchFamily="18" charset="0"/>
                <a:ea typeface="Cambria Math" panose="02040503050406030204" pitchFamily="18" charset="0"/>
              </a:rPr>
              <a:t>S[j]</a:t>
            </a:r>
            <a:r>
              <a:rPr lang="en-US" sz="2600" dirty="0">
                <a:latin typeface="Franklin Gothic Medium" panose="020B0603020102020204" pitchFamily="34" charset="0"/>
                <a:ea typeface="Cambria Math" panose="02040503050406030204" pitchFamily="18" charset="0"/>
              </a:rPr>
              <a:t>?</a:t>
            </a:r>
          </a:p>
          <a:p>
            <a:pPr lvl="1"/>
            <a:r>
              <a:rPr lang="en-US" sz="2200" dirty="0">
                <a:latin typeface="Franklin Gothic Medium" panose="020B0603020102020204" pitchFamily="34" charset="0"/>
                <a:ea typeface="Cambria Math" panose="02040503050406030204" pitchFamily="18" charset="0"/>
              </a:rPr>
              <a:t>it is not </a:t>
            </a:r>
            <a:r>
              <a:rPr lang="en-US" sz="2200" dirty="0">
                <a:latin typeface="Cambria Math" panose="02040503050406030204" pitchFamily="18" charset="0"/>
                <a:ea typeface="Cambria Math" panose="02040503050406030204" pitchFamily="18" charset="0"/>
              </a:rPr>
              <a:t>y</a:t>
            </a:r>
          </a:p>
        </p:txBody>
      </p:sp>
      <p:grpSp>
        <p:nvGrpSpPr>
          <p:cNvPr id="13" name="Group 12" descr="The loop invariant {{ Inv: S[i] ≠ y  for any 0 ≤ i ≤ j – 1 }}">
            <a:extLst>
              <a:ext uri="{FF2B5EF4-FFF2-40B4-BE49-F238E27FC236}">
                <a16:creationId xmlns:a16="http://schemas.microsoft.com/office/drawing/2014/main" id="{96156E3B-1ECF-178F-42DB-37F313B2D113}"/>
              </a:ext>
            </a:extLst>
          </p:cNvPr>
          <p:cNvGrpSpPr/>
          <p:nvPr/>
        </p:nvGrpSpPr>
        <p:grpSpPr>
          <a:xfrm>
            <a:off x="1172176" y="1393737"/>
            <a:ext cx="7069045" cy="782986"/>
            <a:chOff x="1172176" y="1393737"/>
            <a:chExt cx="7069045" cy="782986"/>
          </a:xfrm>
        </p:grpSpPr>
        <p:sp>
          <p:nvSpPr>
            <p:cNvPr id="4" name="Rectangle 3">
              <a:extLst>
                <a:ext uri="{FF2B5EF4-FFF2-40B4-BE49-F238E27FC236}">
                  <a16:creationId xmlns:a16="http://schemas.microsoft.com/office/drawing/2014/main" id="{5BE556B9-95D1-F118-333F-DB57301BF2C4}"/>
                </a:ext>
              </a:extLst>
            </p:cNvPr>
            <p:cNvSpPr/>
            <p:nvPr/>
          </p:nvSpPr>
          <p:spPr>
            <a:xfrm>
              <a:off x="2036841" y="1399506"/>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0CDBFDBC-B724-114B-113B-4E9F2824EC92}"/>
                </a:ext>
              </a:extLst>
            </p:cNvPr>
            <p:cNvSpPr/>
            <p:nvPr/>
          </p:nvSpPr>
          <p:spPr>
            <a:xfrm>
              <a:off x="5142237" y="1399506"/>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F208D9C9-5596-B980-2F89-113FFF62B84A}"/>
                </a:ext>
              </a:extLst>
            </p:cNvPr>
            <p:cNvSpPr txBox="1"/>
            <p:nvPr/>
          </p:nvSpPr>
          <p:spPr>
            <a:xfrm>
              <a:off x="5142237" y="180739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F8676FF9-564E-4BCC-9BB3-15ECE9FBA6A6}"/>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8979E0CD-E759-039A-1E24-3BCB29003BF4}"/>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0F24253-DABD-2AD6-C96F-1F3A5BD9C379}"/>
                </a:ext>
              </a:extLst>
            </p:cNvPr>
            <p:cNvSpPr txBox="1"/>
            <p:nvPr/>
          </p:nvSpPr>
          <p:spPr>
            <a:xfrm>
              <a:off x="3154163" y="139373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grpSp>
      <p:sp>
        <p:nvSpPr>
          <p:cNvPr id="6" name="Rectangle 5" descr="Now that we know S[j] is not equal to y, we can extend our invariant - {{ S[i] ≠ y  for any 0 ≤ i ≤ j }}&#13;&#10;">
            <a:extLst>
              <a:ext uri="{FF2B5EF4-FFF2-40B4-BE49-F238E27FC236}">
                <a16:creationId xmlns:a16="http://schemas.microsoft.com/office/drawing/2014/main" id="{64DA142F-70CD-1307-B13C-80D823FBF95D}"/>
              </a:ext>
            </a:extLst>
          </p:cNvPr>
          <p:cNvSpPr/>
          <p:nvPr/>
        </p:nvSpPr>
        <p:spPr>
          <a:xfrm>
            <a:off x="5135825" y="1401245"/>
            <a:ext cx="362150"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3F8FD751-8A97-945B-07EE-EB6A20B7EA53}"/>
              </a:ext>
            </a:extLst>
          </p:cNvPr>
          <p:cNvSpPr>
            <a:spLocks noGrp="1"/>
          </p:cNvSpPr>
          <p:nvPr>
            <p:ph type="sldNum" sz="quarter" idx="4"/>
          </p:nvPr>
        </p:nvSpPr>
        <p:spPr/>
        <p:txBody>
          <a:bodyPr/>
          <a:lstStyle/>
          <a:p>
            <a:fld id="{60F4F636-6A27-E649-AEDF-9DE4D4E58670}" type="slidenum">
              <a:rPr lang="en-US" smtClean="0"/>
              <a:pPr/>
              <a:t>47</a:t>
            </a:fld>
            <a:endParaRPr lang="en-US" dirty="0"/>
          </a:p>
        </p:txBody>
      </p:sp>
    </p:spTree>
    <p:extLst>
      <p:ext uri="{BB962C8B-B14F-4D97-AF65-F5344CB8AC3E}">
        <p14:creationId xmlns:p14="http://schemas.microsoft.com/office/powerpoint/2010/main" val="25300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0E625-BBBA-F3D3-118A-2D3284756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2E29B-97D4-8A0C-AF2F-90AB5D2C4CBC}"/>
              </a:ext>
            </a:extLst>
          </p:cNvPr>
          <p:cNvSpPr>
            <a:spLocks noGrp="1"/>
          </p:cNvSpPr>
          <p:nvPr>
            <p:ph type="title"/>
          </p:nvPr>
        </p:nvSpPr>
        <p:spPr/>
        <p:txBody>
          <a:bodyPr/>
          <a:lstStyle/>
          <a:p>
            <a:r>
              <a:rPr lang="en-US" dirty="0"/>
              <a:t>Linear Search of an Array: Preservation (4/4)</a:t>
            </a:r>
          </a:p>
        </p:txBody>
      </p:sp>
      <p:sp>
        <p:nvSpPr>
          <p:cNvPr id="3" name="Content Placeholder 2">
            <a:extLst>
              <a:ext uri="{FF2B5EF4-FFF2-40B4-BE49-F238E27FC236}">
                <a16:creationId xmlns:a16="http://schemas.microsoft.com/office/drawing/2014/main" id="{305DBBBD-8EAE-E231-668C-32A8D7595AC9}"/>
              </a:ext>
            </a:extLst>
          </p:cNvPr>
          <p:cNvSpPr>
            <a:spLocks noGrp="1"/>
          </p:cNvSpPr>
          <p:nvPr>
            <p:ph idx="1"/>
          </p:nvPr>
        </p:nvSpPr>
        <p:spPr>
          <a:xfrm>
            <a:off x="457200" y="2508042"/>
            <a:ext cx="8229600" cy="720515"/>
          </a:xfrm>
        </p:spPr>
        <p:txBody>
          <a:bodyPr/>
          <a:lstStyle/>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1) and j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and S[j] ≠ y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a:t>
            </a:r>
            <a:endParaRPr lang="en-US" sz="1800" dirty="0">
              <a:latin typeface="Courier New" panose="02070309020205020404" pitchFamily="49" charset="0"/>
              <a:cs typeface="Courier New" panose="02070309020205020404" pitchFamily="49" charset="0"/>
            </a:endParaRPr>
          </a:p>
          <a:p>
            <a:pPr lvl="2"/>
            <a:endParaRPr lang="en-US" sz="1600" dirty="0"/>
          </a:p>
          <a:p>
            <a:r>
              <a:rPr lang="en-US" sz="2600" dirty="0">
                <a:latin typeface="Franklin Gothic Medium" panose="020B0603020102020204" pitchFamily="34" charset="0"/>
                <a:ea typeface="Cambria Math" panose="02040503050406030204" pitchFamily="18" charset="0"/>
              </a:rPr>
              <a:t>What is the picture for the bottom assertion?</a:t>
            </a:r>
          </a:p>
          <a:p>
            <a:endParaRPr lang="en-US" sz="2600" dirty="0">
              <a:latin typeface="Franklin Gothic Medium" panose="020B0603020102020204" pitchFamily="34" charset="0"/>
              <a:ea typeface="Cambria Math" panose="02040503050406030204" pitchFamily="18" charset="0"/>
            </a:endParaRPr>
          </a:p>
          <a:p>
            <a:endParaRPr lang="en-US" sz="2600" dirty="0">
              <a:latin typeface="Franklin Gothic Medium" panose="020B0603020102020204" pitchFamily="34" charset="0"/>
              <a:ea typeface="Cambria Math" panose="02040503050406030204" pitchFamily="18" charset="0"/>
            </a:endParaRPr>
          </a:p>
          <a:p>
            <a:endParaRPr lang="en-US" sz="2600" dirty="0">
              <a:latin typeface="Franklin Gothic Medium" panose="020B0603020102020204" pitchFamily="34" charset="0"/>
              <a:ea typeface="Cambria Math" panose="02040503050406030204" pitchFamily="18" charset="0"/>
            </a:endParaRPr>
          </a:p>
          <a:p>
            <a:r>
              <a:rPr lang="en-US" sz="2600" dirty="0">
                <a:latin typeface="Franklin Gothic Medium" panose="020B0603020102020204" pitchFamily="34" charset="0"/>
                <a:ea typeface="Cambria Math" panose="02040503050406030204" pitchFamily="18" charset="0"/>
              </a:rPr>
              <a:t>Do the facts above imply this holds?</a:t>
            </a:r>
          </a:p>
          <a:p>
            <a:pPr lvl="1"/>
            <a:r>
              <a:rPr lang="en-US" sz="2200" dirty="0">
                <a:latin typeface="Franklin Gothic Medium" panose="020B0603020102020204" pitchFamily="34" charset="0"/>
                <a:ea typeface="Cambria Math" panose="02040503050406030204" pitchFamily="18" charset="0"/>
              </a:rPr>
              <a:t>Yes! It's the same picture</a:t>
            </a:r>
          </a:p>
        </p:txBody>
      </p:sp>
      <p:grpSp>
        <p:nvGrpSpPr>
          <p:cNvPr id="20" name="Group 19" descr="The loop invariant     {{ S[i] ≠ y  for any 0 ≤ i ≤ j }}&#13;&#10;">
            <a:extLst>
              <a:ext uri="{FF2B5EF4-FFF2-40B4-BE49-F238E27FC236}">
                <a16:creationId xmlns:a16="http://schemas.microsoft.com/office/drawing/2014/main" id="{8074E5F5-3BBC-5D31-B982-E54FEEF952C8}"/>
              </a:ext>
            </a:extLst>
          </p:cNvPr>
          <p:cNvGrpSpPr/>
          <p:nvPr/>
        </p:nvGrpSpPr>
        <p:grpSpPr>
          <a:xfrm>
            <a:off x="1172176" y="4454398"/>
            <a:ext cx="7069045" cy="800219"/>
            <a:chOff x="1172176" y="4454398"/>
            <a:chExt cx="7069045" cy="800219"/>
          </a:xfrm>
        </p:grpSpPr>
        <p:sp>
          <p:nvSpPr>
            <p:cNvPr id="11" name="Rectangle 10">
              <a:extLst>
                <a:ext uri="{FF2B5EF4-FFF2-40B4-BE49-F238E27FC236}">
                  <a16:creationId xmlns:a16="http://schemas.microsoft.com/office/drawing/2014/main" id="{6E28DB0D-E4F9-4C61-090C-A403450B747A}"/>
                </a:ext>
              </a:extLst>
            </p:cNvPr>
            <p:cNvSpPr/>
            <p:nvPr/>
          </p:nvSpPr>
          <p:spPr>
            <a:xfrm>
              <a:off x="2036841" y="4460167"/>
              <a:ext cx="3461134"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BEEFC166-9F12-D6A6-8793-61ED9114DFED}"/>
                </a:ext>
              </a:extLst>
            </p:cNvPr>
            <p:cNvSpPr/>
            <p:nvPr/>
          </p:nvSpPr>
          <p:spPr>
            <a:xfrm>
              <a:off x="5497975" y="4460167"/>
              <a:ext cx="2743246"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5A9BEA12-A4BD-24B8-9AA5-8904F40F6233}"/>
                </a:ext>
              </a:extLst>
            </p:cNvPr>
            <p:cNvSpPr txBox="1"/>
            <p:nvPr/>
          </p:nvSpPr>
          <p:spPr>
            <a:xfrm>
              <a:off x="5142237" y="4868052"/>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4" name="TextBox 13">
              <a:extLst>
                <a:ext uri="{FF2B5EF4-FFF2-40B4-BE49-F238E27FC236}">
                  <a16:creationId xmlns:a16="http://schemas.microsoft.com/office/drawing/2014/main" id="{201C8D02-A5D9-2FC0-2509-B8F16B0541E9}"/>
                </a:ext>
              </a:extLst>
            </p:cNvPr>
            <p:cNvSpPr txBox="1"/>
            <p:nvPr/>
          </p:nvSpPr>
          <p:spPr>
            <a:xfrm>
              <a:off x="1172176" y="4460167"/>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5" name="Straight Arrow Connector 14">
              <a:extLst>
                <a:ext uri="{FF2B5EF4-FFF2-40B4-BE49-F238E27FC236}">
                  <a16:creationId xmlns:a16="http://schemas.microsoft.com/office/drawing/2014/main" id="{88E1F976-66D5-23FE-6467-1AC9AFC20C3B}"/>
                </a:ext>
              </a:extLst>
            </p:cNvPr>
            <p:cNvCxnSpPr>
              <a:cxnSpLocks/>
            </p:cNvCxnSpPr>
            <p:nvPr/>
          </p:nvCxnSpPr>
          <p:spPr>
            <a:xfrm>
              <a:off x="1475518" y="4656937"/>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2D66870-F4FB-0DA1-0D2D-67ABEA55FD4B}"/>
                </a:ext>
              </a:extLst>
            </p:cNvPr>
            <p:cNvSpPr txBox="1"/>
            <p:nvPr/>
          </p:nvSpPr>
          <p:spPr>
            <a:xfrm>
              <a:off x="3154163" y="4454398"/>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sp>
          <p:nvSpPr>
            <p:cNvPr id="17" name="TextBox 16">
              <a:extLst>
                <a:ext uri="{FF2B5EF4-FFF2-40B4-BE49-F238E27FC236}">
                  <a16:creationId xmlns:a16="http://schemas.microsoft.com/office/drawing/2014/main" id="{EC12D970-81E6-161B-0F35-31D1180AC628}"/>
                </a:ext>
              </a:extLst>
            </p:cNvPr>
            <p:cNvSpPr txBox="1"/>
            <p:nvPr/>
          </p:nvSpPr>
          <p:spPr>
            <a:xfrm>
              <a:off x="5497975" y="4885285"/>
              <a:ext cx="546945"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j+1</a:t>
              </a:r>
            </a:p>
          </p:txBody>
        </p:sp>
      </p:grpSp>
      <p:grpSp>
        <p:nvGrpSpPr>
          <p:cNvPr id="19" name="Group 18" descr="Now that we know S[j] is not equal to y, we can extend our invariant - {{ S[i] ≠ y  for any 0 ≤ i ≤ j }}&#13;&#10;">
            <a:extLst>
              <a:ext uri="{FF2B5EF4-FFF2-40B4-BE49-F238E27FC236}">
                <a16:creationId xmlns:a16="http://schemas.microsoft.com/office/drawing/2014/main" id="{3AB9189B-25A6-787A-8D3E-10C9249C6035}"/>
              </a:ext>
            </a:extLst>
          </p:cNvPr>
          <p:cNvGrpSpPr/>
          <p:nvPr/>
        </p:nvGrpSpPr>
        <p:grpSpPr>
          <a:xfrm>
            <a:off x="1172176" y="1393737"/>
            <a:ext cx="7069045" cy="782986"/>
            <a:chOff x="1172176" y="1393737"/>
            <a:chExt cx="7069045" cy="782986"/>
          </a:xfrm>
        </p:grpSpPr>
        <p:sp>
          <p:nvSpPr>
            <p:cNvPr id="4" name="Rectangle 3">
              <a:extLst>
                <a:ext uri="{FF2B5EF4-FFF2-40B4-BE49-F238E27FC236}">
                  <a16:creationId xmlns:a16="http://schemas.microsoft.com/office/drawing/2014/main" id="{C198C74B-40D2-4C0B-5CD5-174A26C774F0}"/>
                </a:ext>
              </a:extLst>
            </p:cNvPr>
            <p:cNvSpPr/>
            <p:nvPr/>
          </p:nvSpPr>
          <p:spPr>
            <a:xfrm>
              <a:off x="2036841" y="1399506"/>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C2FB8CB7-5344-F9F2-4D6E-D46772EA84B8}"/>
                </a:ext>
              </a:extLst>
            </p:cNvPr>
            <p:cNvSpPr/>
            <p:nvPr/>
          </p:nvSpPr>
          <p:spPr>
            <a:xfrm>
              <a:off x="5142237" y="1399506"/>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683D927B-D69A-1497-F1D5-1A19721F5465}"/>
                </a:ext>
              </a:extLst>
            </p:cNvPr>
            <p:cNvSpPr txBox="1"/>
            <p:nvPr/>
          </p:nvSpPr>
          <p:spPr>
            <a:xfrm>
              <a:off x="5142237" y="180739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363FF20B-87D0-D09C-0607-D7FF219A3591}"/>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655B34AE-3EB4-5CC8-97C1-D2BDA52FFB02}"/>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42D6F58-767C-1139-BC52-4C325DC80B7B}"/>
                </a:ext>
              </a:extLst>
            </p:cNvPr>
            <p:cNvSpPr txBox="1"/>
            <p:nvPr/>
          </p:nvSpPr>
          <p:spPr>
            <a:xfrm>
              <a:off x="3154163" y="139373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sp>
          <p:nvSpPr>
            <p:cNvPr id="6" name="Rectangle 5">
              <a:extLst>
                <a:ext uri="{FF2B5EF4-FFF2-40B4-BE49-F238E27FC236}">
                  <a16:creationId xmlns:a16="http://schemas.microsoft.com/office/drawing/2014/main" id="{38CD2ABE-F765-B892-32D3-64D4F1E2C17E}"/>
                </a:ext>
              </a:extLst>
            </p:cNvPr>
            <p:cNvSpPr/>
            <p:nvPr/>
          </p:nvSpPr>
          <p:spPr>
            <a:xfrm>
              <a:off x="5135825" y="1401245"/>
              <a:ext cx="362150"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Slide Number Placeholder 20">
            <a:extLst>
              <a:ext uri="{FF2B5EF4-FFF2-40B4-BE49-F238E27FC236}">
                <a16:creationId xmlns:a16="http://schemas.microsoft.com/office/drawing/2014/main" id="{E4BD51C2-76A1-362F-2AD4-0C5B22E190D1}"/>
              </a:ext>
            </a:extLst>
          </p:cNvPr>
          <p:cNvSpPr>
            <a:spLocks noGrp="1"/>
          </p:cNvSpPr>
          <p:nvPr>
            <p:ph type="sldNum" sz="quarter" idx="4"/>
          </p:nvPr>
        </p:nvSpPr>
        <p:spPr/>
        <p:txBody>
          <a:bodyPr/>
          <a:lstStyle/>
          <a:p>
            <a:fld id="{60F4F636-6A27-E649-AEDF-9DE4D4E58670}" type="slidenum">
              <a:rPr lang="en-US" smtClean="0"/>
              <a:pPr/>
              <a:t>48</a:t>
            </a:fld>
            <a:endParaRPr lang="en-US" dirty="0"/>
          </a:p>
        </p:txBody>
      </p:sp>
    </p:spTree>
    <p:extLst>
      <p:ext uri="{BB962C8B-B14F-4D97-AF65-F5344CB8AC3E}">
        <p14:creationId xmlns:p14="http://schemas.microsoft.com/office/powerpoint/2010/main" val="89590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24C03-20E5-1BFD-10E8-ACBB30A32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133144-6EAD-7BA1-BC0F-43142D0DB285}"/>
              </a:ext>
            </a:extLst>
          </p:cNvPr>
          <p:cNvSpPr>
            <a:spLocks noGrp="1"/>
          </p:cNvSpPr>
          <p:nvPr>
            <p:ph type="title"/>
          </p:nvPr>
        </p:nvSpPr>
        <p:spPr/>
        <p:txBody>
          <a:bodyPr/>
          <a:lstStyle/>
          <a:p>
            <a:r>
              <a:rPr lang="en-US" dirty="0"/>
              <a:t>Array Indexing &amp; Off-By-One Bugs (1/2)</a:t>
            </a:r>
          </a:p>
        </p:txBody>
      </p:sp>
      <p:sp>
        <p:nvSpPr>
          <p:cNvPr id="3" name="Content Placeholder 2">
            <a:extLst>
              <a:ext uri="{FF2B5EF4-FFF2-40B4-BE49-F238E27FC236}">
                <a16:creationId xmlns:a16="http://schemas.microsoft.com/office/drawing/2014/main" id="{FF452B44-1BEA-E7AF-BC2C-E40E76A5BE76}"/>
              </a:ext>
            </a:extLst>
          </p:cNvPr>
          <p:cNvSpPr>
            <a:spLocks noGrp="1"/>
          </p:cNvSpPr>
          <p:nvPr>
            <p:ph idx="1"/>
          </p:nvPr>
        </p:nvSpPr>
        <p:spPr>
          <a:xfrm>
            <a:off x="457200" y="2513657"/>
            <a:ext cx="8229600" cy="720515"/>
          </a:xfrm>
        </p:spPr>
        <p:txBody>
          <a:bodyPr/>
          <a:lstStyle/>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1) and j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and S[j] ≠ y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a:t>
            </a:r>
            <a:endParaRPr lang="en-US" sz="1800" dirty="0">
              <a:latin typeface="Courier New" panose="02070309020205020404" pitchFamily="49" charset="0"/>
              <a:cs typeface="Courier New" panose="02070309020205020404" pitchFamily="49" charset="0"/>
            </a:endParaRPr>
          </a:p>
          <a:p>
            <a:pPr lvl="2"/>
            <a:endParaRPr lang="en-US" sz="1600" dirty="0"/>
          </a:p>
          <a:p>
            <a:r>
              <a:rPr lang="en-US" sz="2600" dirty="0">
                <a:latin typeface="Franklin Gothic Medium" panose="020B0603020102020204" pitchFamily="34" charset="0"/>
                <a:ea typeface="Cambria Math" panose="02040503050406030204" pitchFamily="18" charset="0"/>
              </a:rPr>
              <a:t>What is the picture for the bottom assertion?</a:t>
            </a:r>
          </a:p>
          <a:p>
            <a:endParaRPr lang="en-US" sz="2600" dirty="0">
              <a:latin typeface="Franklin Gothic Medium" panose="020B0603020102020204" pitchFamily="34" charset="0"/>
              <a:ea typeface="Cambria Math" panose="02040503050406030204" pitchFamily="18" charset="0"/>
            </a:endParaRPr>
          </a:p>
          <a:p>
            <a:endParaRPr lang="en-US" sz="2600" dirty="0">
              <a:latin typeface="Franklin Gothic Medium" panose="020B0603020102020204" pitchFamily="34" charset="0"/>
              <a:ea typeface="Cambria Math" panose="02040503050406030204" pitchFamily="18" charset="0"/>
            </a:endParaRPr>
          </a:p>
          <a:p>
            <a:endParaRPr lang="en-US" sz="2600" dirty="0">
              <a:latin typeface="Franklin Gothic Medium" panose="020B0603020102020204" pitchFamily="34" charset="0"/>
              <a:ea typeface="Cambria Math" panose="02040503050406030204" pitchFamily="18" charset="0"/>
            </a:endParaRPr>
          </a:p>
          <a:p>
            <a:r>
              <a:rPr lang="en-US" sz="2600" dirty="0">
                <a:latin typeface="Franklin Gothic Medium" panose="020B0603020102020204" pitchFamily="34" charset="0"/>
                <a:ea typeface="Cambria Math" panose="02040503050406030204" pitchFamily="18" charset="0"/>
              </a:rPr>
              <a:t>Most likely bug is an off-by-one error</a:t>
            </a:r>
          </a:p>
          <a:p>
            <a:pPr lvl="1"/>
            <a:r>
              <a:rPr lang="en-US" sz="2200" dirty="0">
                <a:latin typeface="Franklin Gothic Medium" panose="020B0603020102020204" pitchFamily="34" charset="0"/>
                <a:ea typeface="Cambria Math" panose="02040503050406030204" pitchFamily="18" charset="0"/>
              </a:rPr>
              <a:t>must check </a:t>
            </a:r>
            <a:r>
              <a:rPr lang="en-US" sz="2200" dirty="0">
                <a:solidFill>
                  <a:schemeClr val="accent3">
                    <a:lumMod val="75000"/>
                  </a:schemeClr>
                </a:solidFill>
                <a:latin typeface="Cambria Math" panose="02040503050406030204" pitchFamily="18" charset="0"/>
                <a:ea typeface="Cambria Math" panose="02040503050406030204" pitchFamily="18" charset="0"/>
              </a:rPr>
              <a:t>S[j]</a:t>
            </a:r>
            <a:r>
              <a:rPr lang="en-US" sz="2200" dirty="0">
                <a:latin typeface="Franklin Gothic Medium" panose="020B0603020102020204" pitchFamily="34" charset="0"/>
                <a:ea typeface="Cambria Math" panose="02040503050406030204" pitchFamily="18" charset="0"/>
              </a:rPr>
              <a:t>, not </a:t>
            </a:r>
            <a:r>
              <a:rPr lang="en-US" sz="2200" dirty="0">
                <a:solidFill>
                  <a:schemeClr val="accent3">
                    <a:lumMod val="75000"/>
                  </a:schemeClr>
                </a:solidFill>
                <a:latin typeface="Cambria Math" panose="02040503050406030204" pitchFamily="18" charset="0"/>
                <a:ea typeface="Cambria Math" panose="02040503050406030204" pitchFamily="18" charset="0"/>
              </a:rPr>
              <a:t>S[j-1]</a:t>
            </a:r>
            <a:r>
              <a:rPr lang="en-US" sz="2200" dirty="0">
                <a:latin typeface="Franklin Gothic Medium" panose="020B0603020102020204" pitchFamily="34" charset="0"/>
                <a:ea typeface="Cambria Math" panose="02040503050406030204" pitchFamily="18" charset="0"/>
              </a:rPr>
              <a:t> or </a:t>
            </a:r>
            <a:r>
              <a:rPr lang="en-US" sz="2200" dirty="0">
                <a:solidFill>
                  <a:schemeClr val="accent3">
                    <a:lumMod val="75000"/>
                  </a:schemeClr>
                </a:solidFill>
                <a:latin typeface="Cambria Math" panose="02040503050406030204" pitchFamily="18" charset="0"/>
                <a:ea typeface="Cambria Math" panose="02040503050406030204" pitchFamily="18" charset="0"/>
              </a:rPr>
              <a:t>S[j+1]</a:t>
            </a:r>
            <a:endParaRPr lang="en-US" sz="2200" dirty="0">
              <a:latin typeface="Franklin Gothic Medium" panose="020B0603020102020204" pitchFamily="34" charset="0"/>
              <a:ea typeface="Cambria Math" panose="02040503050406030204" pitchFamily="18" charset="0"/>
            </a:endParaRPr>
          </a:p>
        </p:txBody>
      </p:sp>
      <p:grpSp>
        <p:nvGrpSpPr>
          <p:cNvPr id="20" name="Group 19" descr="The loop invariant     {{ S[i] ≠ y  for any 0 ≤ i ≤ j }}&#13;&#10;">
            <a:extLst>
              <a:ext uri="{FF2B5EF4-FFF2-40B4-BE49-F238E27FC236}">
                <a16:creationId xmlns:a16="http://schemas.microsoft.com/office/drawing/2014/main" id="{9169AEBD-13A8-46B0-42BD-81F2EB119B12}"/>
              </a:ext>
            </a:extLst>
          </p:cNvPr>
          <p:cNvGrpSpPr/>
          <p:nvPr/>
        </p:nvGrpSpPr>
        <p:grpSpPr>
          <a:xfrm>
            <a:off x="1172176" y="4454398"/>
            <a:ext cx="7069045" cy="800219"/>
            <a:chOff x="1172176" y="4454398"/>
            <a:chExt cx="7069045" cy="800219"/>
          </a:xfrm>
        </p:grpSpPr>
        <p:sp>
          <p:nvSpPr>
            <p:cNvPr id="11" name="Rectangle 10">
              <a:extLst>
                <a:ext uri="{FF2B5EF4-FFF2-40B4-BE49-F238E27FC236}">
                  <a16:creationId xmlns:a16="http://schemas.microsoft.com/office/drawing/2014/main" id="{B43A0328-9D37-7730-7774-1EB973270571}"/>
                </a:ext>
              </a:extLst>
            </p:cNvPr>
            <p:cNvSpPr/>
            <p:nvPr/>
          </p:nvSpPr>
          <p:spPr>
            <a:xfrm>
              <a:off x="2036841" y="4460167"/>
              <a:ext cx="3461134"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5C7141FC-F38B-A9FF-4B00-2F638831BBF2}"/>
                </a:ext>
              </a:extLst>
            </p:cNvPr>
            <p:cNvSpPr/>
            <p:nvPr/>
          </p:nvSpPr>
          <p:spPr>
            <a:xfrm>
              <a:off x="5497975" y="4460167"/>
              <a:ext cx="2743246"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C969797A-359A-C423-BF05-C55A36E73B0C}"/>
                </a:ext>
              </a:extLst>
            </p:cNvPr>
            <p:cNvSpPr txBox="1"/>
            <p:nvPr/>
          </p:nvSpPr>
          <p:spPr>
            <a:xfrm>
              <a:off x="5142237" y="4868052"/>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4" name="TextBox 13">
              <a:extLst>
                <a:ext uri="{FF2B5EF4-FFF2-40B4-BE49-F238E27FC236}">
                  <a16:creationId xmlns:a16="http://schemas.microsoft.com/office/drawing/2014/main" id="{3205EC99-035B-D685-828A-9CDA664BD16E}"/>
                </a:ext>
              </a:extLst>
            </p:cNvPr>
            <p:cNvSpPr txBox="1"/>
            <p:nvPr/>
          </p:nvSpPr>
          <p:spPr>
            <a:xfrm>
              <a:off x="1172176" y="4460167"/>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5" name="Straight Arrow Connector 14">
              <a:extLst>
                <a:ext uri="{FF2B5EF4-FFF2-40B4-BE49-F238E27FC236}">
                  <a16:creationId xmlns:a16="http://schemas.microsoft.com/office/drawing/2014/main" id="{9A115990-F400-C578-C52D-E2CB707569CB}"/>
                </a:ext>
              </a:extLst>
            </p:cNvPr>
            <p:cNvCxnSpPr>
              <a:cxnSpLocks/>
            </p:cNvCxnSpPr>
            <p:nvPr/>
          </p:nvCxnSpPr>
          <p:spPr>
            <a:xfrm>
              <a:off x="1475518" y="4656937"/>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9D973BF-89E4-3B55-E288-7AAF7C88224F}"/>
                </a:ext>
              </a:extLst>
            </p:cNvPr>
            <p:cNvSpPr txBox="1"/>
            <p:nvPr/>
          </p:nvSpPr>
          <p:spPr>
            <a:xfrm>
              <a:off x="3154163" y="4454398"/>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sp>
          <p:nvSpPr>
            <p:cNvPr id="17" name="TextBox 16">
              <a:extLst>
                <a:ext uri="{FF2B5EF4-FFF2-40B4-BE49-F238E27FC236}">
                  <a16:creationId xmlns:a16="http://schemas.microsoft.com/office/drawing/2014/main" id="{AB98025B-8A09-1162-40EB-78728897091F}"/>
                </a:ext>
              </a:extLst>
            </p:cNvPr>
            <p:cNvSpPr txBox="1"/>
            <p:nvPr/>
          </p:nvSpPr>
          <p:spPr>
            <a:xfrm>
              <a:off x="5497975" y="4885285"/>
              <a:ext cx="546945"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j+1</a:t>
              </a:r>
            </a:p>
          </p:txBody>
        </p:sp>
      </p:grpSp>
      <p:grpSp>
        <p:nvGrpSpPr>
          <p:cNvPr id="19" name="Group 18" descr="Now that we know S[j] is not equal to y, we can extend our invariant - {{ S[i] ≠ y  for any 0 ≤ i ≤ j }}&#13;&#10;">
            <a:extLst>
              <a:ext uri="{FF2B5EF4-FFF2-40B4-BE49-F238E27FC236}">
                <a16:creationId xmlns:a16="http://schemas.microsoft.com/office/drawing/2014/main" id="{DE63366D-8E81-D573-D073-F6D64DD7274E}"/>
              </a:ext>
            </a:extLst>
          </p:cNvPr>
          <p:cNvGrpSpPr/>
          <p:nvPr/>
        </p:nvGrpSpPr>
        <p:grpSpPr>
          <a:xfrm>
            <a:off x="1172176" y="1393737"/>
            <a:ext cx="7069045" cy="782986"/>
            <a:chOff x="1172176" y="1393737"/>
            <a:chExt cx="7069045" cy="782986"/>
          </a:xfrm>
        </p:grpSpPr>
        <p:sp>
          <p:nvSpPr>
            <p:cNvPr id="4" name="Rectangle 3">
              <a:extLst>
                <a:ext uri="{FF2B5EF4-FFF2-40B4-BE49-F238E27FC236}">
                  <a16:creationId xmlns:a16="http://schemas.microsoft.com/office/drawing/2014/main" id="{69CE1AA2-8C4A-DC5D-CA22-B2C0DDC43EE4}"/>
                </a:ext>
              </a:extLst>
            </p:cNvPr>
            <p:cNvSpPr/>
            <p:nvPr/>
          </p:nvSpPr>
          <p:spPr>
            <a:xfrm>
              <a:off x="2036841" y="1399506"/>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9CFDE1E9-EFCC-5219-3F89-F14961ACF4A3}"/>
                </a:ext>
              </a:extLst>
            </p:cNvPr>
            <p:cNvSpPr/>
            <p:nvPr/>
          </p:nvSpPr>
          <p:spPr>
            <a:xfrm>
              <a:off x="5142237" y="1399506"/>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A2A72E8-0407-EEBC-C4AF-46AD11B967D0}"/>
                </a:ext>
              </a:extLst>
            </p:cNvPr>
            <p:cNvSpPr txBox="1"/>
            <p:nvPr/>
          </p:nvSpPr>
          <p:spPr>
            <a:xfrm>
              <a:off x="5142237" y="180739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425B9E2E-7CBC-B916-D3D3-436204107CEB}"/>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21F68BDA-3885-E6FA-1A9C-7394EA63570F}"/>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18B6F70-FA7B-9268-92CA-39DA2BCFB7E5}"/>
                </a:ext>
              </a:extLst>
            </p:cNvPr>
            <p:cNvSpPr txBox="1"/>
            <p:nvPr/>
          </p:nvSpPr>
          <p:spPr>
            <a:xfrm>
              <a:off x="3154163" y="139373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sp>
          <p:nvSpPr>
            <p:cNvPr id="6" name="Rectangle 5">
              <a:extLst>
                <a:ext uri="{FF2B5EF4-FFF2-40B4-BE49-F238E27FC236}">
                  <a16:creationId xmlns:a16="http://schemas.microsoft.com/office/drawing/2014/main" id="{4727D8F9-5B45-720D-21E6-56ACDF2AF293}"/>
                </a:ext>
              </a:extLst>
            </p:cNvPr>
            <p:cNvSpPr/>
            <p:nvPr/>
          </p:nvSpPr>
          <p:spPr>
            <a:xfrm>
              <a:off x="5135825" y="1401245"/>
              <a:ext cx="362150"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Slide Number Placeholder 20">
            <a:extLst>
              <a:ext uri="{FF2B5EF4-FFF2-40B4-BE49-F238E27FC236}">
                <a16:creationId xmlns:a16="http://schemas.microsoft.com/office/drawing/2014/main" id="{0F1A8880-1FB6-D534-51CA-DFC8E7FF89AF}"/>
              </a:ext>
            </a:extLst>
          </p:cNvPr>
          <p:cNvSpPr>
            <a:spLocks noGrp="1"/>
          </p:cNvSpPr>
          <p:nvPr>
            <p:ph type="sldNum" sz="quarter" idx="4"/>
          </p:nvPr>
        </p:nvSpPr>
        <p:spPr/>
        <p:txBody>
          <a:bodyPr/>
          <a:lstStyle/>
          <a:p>
            <a:fld id="{60F4F636-6A27-E649-AEDF-9DE4D4E58670}" type="slidenum">
              <a:rPr lang="en-US" smtClean="0"/>
              <a:pPr/>
              <a:t>49</a:t>
            </a:fld>
            <a:endParaRPr lang="en-US" dirty="0"/>
          </a:p>
        </p:txBody>
      </p:sp>
    </p:spTree>
    <p:extLst>
      <p:ext uri="{BB962C8B-B14F-4D97-AF65-F5344CB8AC3E}">
        <p14:creationId xmlns:p14="http://schemas.microsoft.com/office/powerpoint/2010/main" val="233391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BCDE9-62B2-1AE6-5565-4DE3B1CEBD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0CDC1-24F3-D23A-78CC-AB1D8A977413}"/>
              </a:ext>
            </a:extLst>
          </p:cNvPr>
          <p:cNvSpPr>
            <a:spLocks noGrp="1"/>
          </p:cNvSpPr>
          <p:nvPr>
            <p:ph type="title"/>
          </p:nvPr>
        </p:nvSpPr>
        <p:spPr/>
        <p:txBody>
          <a:bodyPr/>
          <a:lstStyle/>
          <a:p>
            <a:r>
              <a:rPr lang="en-US" dirty="0"/>
              <a:t>Faster Implementation of </a:t>
            </a:r>
            <a:r>
              <a:rPr lang="en-US" dirty="0">
                <a:latin typeface="Cambria Math" panose="02040503050406030204" pitchFamily="18" charset="0"/>
                <a:ea typeface="Cambria Math" panose="02040503050406030204" pitchFamily="18" charset="0"/>
              </a:rPr>
              <a:t>at</a:t>
            </a:r>
          </a:p>
        </p:txBody>
      </p:sp>
      <p:sp>
        <p:nvSpPr>
          <p:cNvPr id="3" name="Content Placeholder 2">
            <a:extLst>
              <a:ext uri="{FF2B5EF4-FFF2-40B4-BE49-F238E27FC236}">
                <a16:creationId xmlns:a16="http://schemas.microsoft.com/office/drawing/2014/main" id="{0130718A-DB22-28D3-A473-EDCA3B2057BD}"/>
              </a:ext>
            </a:extLst>
          </p:cNvPr>
          <p:cNvSpPr>
            <a:spLocks noGrp="1"/>
          </p:cNvSpPr>
          <p:nvPr>
            <p:ph idx="1"/>
          </p:nvPr>
        </p:nvSpPr>
        <p:spPr>
          <a:xfrm>
            <a:off x="457200" y="3223272"/>
            <a:ext cx="8229600" cy="3161688"/>
          </a:xfrm>
        </p:spPr>
        <p:txBody>
          <a:bodyPr/>
          <a:lstStyle/>
          <a:p>
            <a:r>
              <a:rPr lang="en-US" sz="2600" dirty="0"/>
              <a:t>Alternative: store the elements next to each other</a:t>
            </a:r>
          </a:p>
          <a:p>
            <a:pPr lvl="1"/>
            <a:r>
              <a:rPr lang="en-US" sz="2200" dirty="0"/>
              <a:t>can find the </a:t>
            </a:r>
            <a:r>
              <a:rPr lang="en-US" sz="2200" dirty="0">
                <a:latin typeface="Cambria Math" panose="02040503050406030204" pitchFamily="18" charset="0"/>
                <a:ea typeface="Cambria Math" panose="02040503050406030204" pitchFamily="18" charset="0"/>
              </a:rPr>
              <a:t>n</a:t>
            </a:r>
            <a:r>
              <a:rPr lang="en-US" sz="2200" dirty="0"/>
              <a:t>-</a:t>
            </a:r>
            <a:r>
              <a:rPr lang="en-US" sz="2200" dirty="0" err="1"/>
              <a:t>th</a:t>
            </a:r>
            <a:r>
              <a:rPr lang="en-US" sz="2200" dirty="0"/>
              <a:t> entry by arithmetic:</a:t>
            </a:r>
          </a:p>
          <a:p>
            <a:pPr lvl="2"/>
            <a:endParaRPr lang="en-US" sz="1200" dirty="0"/>
          </a:p>
          <a:p>
            <a:pPr lvl="2"/>
            <a:r>
              <a:rPr lang="en-US" sz="1800" dirty="0">
                <a:solidFill>
                  <a:schemeClr val="accent3">
                    <a:lumMod val="50000"/>
                  </a:schemeClr>
                </a:solidFill>
                <a:latin typeface="Cambria Math" panose="02040503050406030204" pitchFamily="18" charset="0"/>
                <a:ea typeface="Cambria Math" panose="02040503050406030204" pitchFamily="18" charset="0"/>
              </a:rPr>
              <a:t>location of L[4]  =  (location of L) + 4 * </a:t>
            </a:r>
            <a:r>
              <a:rPr lang="en-US" sz="1800" dirty="0" err="1">
                <a:solidFill>
                  <a:schemeClr val="accent3">
                    <a:lumMod val="50000"/>
                  </a:schemeClr>
                </a:solidFill>
                <a:latin typeface="Cambria Math" panose="02040503050406030204" pitchFamily="18" charset="0"/>
                <a:ea typeface="Cambria Math" panose="02040503050406030204" pitchFamily="18" charset="0"/>
              </a:rPr>
              <a:t>sizeof</a:t>
            </a:r>
            <a:r>
              <a:rPr lang="en-US" sz="1800" dirty="0">
                <a:solidFill>
                  <a:schemeClr val="accent3">
                    <a:lumMod val="50000"/>
                  </a:schemeClr>
                </a:solidFill>
                <a:latin typeface="Cambria Math" panose="02040503050406030204" pitchFamily="18" charset="0"/>
                <a:ea typeface="Cambria Math" panose="02040503050406030204" pitchFamily="18" charset="0"/>
              </a:rPr>
              <a:t>(data)</a:t>
            </a:r>
          </a:p>
          <a:p>
            <a:pPr lvl="1"/>
            <a:endParaRPr lang="en-US" sz="2200" dirty="0"/>
          </a:p>
          <a:p>
            <a:r>
              <a:rPr lang="en-US" sz="2600" dirty="0"/>
              <a:t>Resulting data structure is an </a:t>
            </a:r>
            <a:r>
              <a:rPr lang="en-US" sz="2600" b="1" dirty="0"/>
              <a:t>array</a:t>
            </a:r>
          </a:p>
          <a:p>
            <a:pPr lvl="1"/>
            <a:r>
              <a:rPr lang="en-US" sz="2200" dirty="0"/>
              <a:t>consider: arrays can be an implementation of the List ADT</a:t>
            </a:r>
          </a:p>
        </p:txBody>
      </p:sp>
      <p:grpSp>
        <p:nvGrpSpPr>
          <p:cNvPr id="7" name="Group 6" descr="An array L = [1, 2, 3, 4, 5]. To access L[4], we can take the pointer at L[0] = L, and then add 4 * the size of our data type.">
            <a:extLst>
              <a:ext uri="{FF2B5EF4-FFF2-40B4-BE49-F238E27FC236}">
                <a16:creationId xmlns:a16="http://schemas.microsoft.com/office/drawing/2014/main" id="{C8ADBB78-B450-BB88-091E-9F0C174E92A9}"/>
              </a:ext>
            </a:extLst>
          </p:cNvPr>
          <p:cNvGrpSpPr/>
          <p:nvPr/>
        </p:nvGrpSpPr>
        <p:grpSpPr>
          <a:xfrm>
            <a:off x="925975" y="1600626"/>
            <a:ext cx="2918487" cy="1265484"/>
            <a:chOff x="925975" y="1600626"/>
            <a:chExt cx="2918487" cy="1265484"/>
          </a:xfrm>
        </p:grpSpPr>
        <p:sp>
          <p:nvSpPr>
            <p:cNvPr id="13" name="Frame 12">
              <a:extLst>
                <a:ext uri="{FF2B5EF4-FFF2-40B4-BE49-F238E27FC236}">
                  <a16:creationId xmlns:a16="http://schemas.microsoft.com/office/drawing/2014/main" id="{F79C6570-B5A3-3421-0F18-0BA1A4526CBB}"/>
                </a:ext>
              </a:extLst>
            </p:cNvPr>
            <p:cNvSpPr/>
            <p:nvPr/>
          </p:nvSpPr>
          <p:spPr>
            <a:xfrm>
              <a:off x="1944549" y="1603912"/>
              <a:ext cx="335348"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41097405-5163-26B9-8A01-14235BB58424}"/>
                </a:ext>
              </a:extLst>
            </p:cNvPr>
            <p:cNvSpPr txBox="1"/>
            <p:nvPr/>
          </p:nvSpPr>
          <p:spPr>
            <a:xfrm>
              <a:off x="1950335" y="1600626"/>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1</a:t>
              </a:r>
            </a:p>
          </p:txBody>
        </p:sp>
        <p:sp>
          <p:nvSpPr>
            <p:cNvPr id="19" name="Frame 18">
              <a:extLst>
                <a:ext uri="{FF2B5EF4-FFF2-40B4-BE49-F238E27FC236}">
                  <a16:creationId xmlns:a16="http://schemas.microsoft.com/office/drawing/2014/main" id="{FD41CFE6-F71A-59B5-F2E7-5449616FA8F0}"/>
                </a:ext>
              </a:extLst>
            </p:cNvPr>
            <p:cNvSpPr/>
            <p:nvPr/>
          </p:nvSpPr>
          <p:spPr>
            <a:xfrm>
              <a:off x="2651577" y="1603912"/>
              <a:ext cx="346920"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E4319C50-41DD-CFCF-C97A-51584AD34CA6}"/>
                </a:ext>
              </a:extLst>
            </p:cNvPr>
            <p:cNvSpPr txBox="1"/>
            <p:nvPr/>
          </p:nvSpPr>
          <p:spPr>
            <a:xfrm>
              <a:off x="2663149" y="1600626"/>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3</a:t>
              </a:r>
            </a:p>
          </p:txBody>
        </p:sp>
        <p:sp>
          <p:nvSpPr>
            <p:cNvPr id="23" name="Frame 22">
              <a:extLst>
                <a:ext uri="{FF2B5EF4-FFF2-40B4-BE49-F238E27FC236}">
                  <a16:creationId xmlns:a16="http://schemas.microsoft.com/office/drawing/2014/main" id="{E2FAACBE-F2D2-A4D6-B3E7-A1CEC7686CD3}"/>
                </a:ext>
              </a:extLst>
            </p:cNvPr>
            <p:cNvSpPr/>
            <p:nvPr/>
          </p:nvSpPr>
          <p:spPr>
            <a:xfrm>
              <a:off x="3348638" y="1607407"/>
              <a:ext cx="346920" cy="38654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9CD89875-3FB8-AD1E-E072-8F28F989658F}"/>
                </a:ext>
              </a:extLst>
            </p:cNvPr>
            <p:cNvSpPr txBox="1"/>
            <p:nvPr/>
          </p:nvSpPr>
          <p:spPr>
            <a:xfrm>
              <a:off x="3358599" y="1600626"/>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5</a:t>
              </a:r>
            </a:p>
          </p:txBody>
        </p:sp>
        <p:sp>
          <p:nvSpPr>
            <p:cNvPr id="25" name="Frame 24">
              <a:extLst>
                <a:ext uri="{FF2B5EF4-FFF2-40B4-BE49-F238E27FC236}">
                  <a16:creationId xmlns:a16="http://schemas.microsoft.com/office/drawing/2014/main" id="{C6E097C4-529C-CC6A-3DAA-58C742A6E778}"/>
                </a:ext>
              </a:extLst>
            </p:cNvPr>
            <p:cNvSpPr/>
            <p:nvPr/>
          </p:nvSpPr>
          <p:spPr>
            <a:xfrm>
              <a:off x="2291469" y="1603912"/>
              <a:ext cx="346920"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B1DB810D-63AB-05D4-471D-8DEDF74A1B07}"/>
                </a:ext>
              </a:extLst>
            </p:cNvPr>
            <p:cNvSpPr txBox="1"/>
            <p:nvPr/>
          </p:nvSpPr>
          <p:spPr>
            <a:xfrm>
              <a:off x="2303041" y="1600626"/>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2</a:t>
              </a:r>
            </a:p>
          </p:txBody>
        </p:sp>
        <p:sp>
          <p:nvSpPr>
            <p:cNvPr id="27" name="Frame 26">
              <a:extLst>
                <a:ext uri="{FF2B5EF4-FFF2-40B4-BE49-F238E27FC236}">
                  <a16:creationId xmlns:a16="http://schemas.microsoft.com/office/drawing/2014/main" id="{E325A672-E6E1-5E75-289F-9B65454E87EB}"/>
                </a:ext>
              </a:extLst>
            </p:cNvPr>
            <p:cNvSpPr/>
            <p:nvPr/>
          </p:nvSpPr>
          <p:spPr>
            <a:xfrm>
              <a:off x="3000107" y="1603912"/>
              <a:ext cx="346920"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DF5BC76D-1371-3BA2-9839-B62007E545E9}"/>
                </a:ext>
              </a:extLst>
            </p:cNvPr>
            <p:cNvSpPr txBox="1"/>
            <p:nvPr/>
          </p:nvSpPr>
          <p:spPr>
            <a:xfrm>
              <a:off x="3011679" y="1600626"/>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4</a:t>
              </a:r>
            </a:p>
          </p:txBody>
        </p:sp>
        <p:sp>
          <p:nvSpPr>
            <p:cNvPr id="29" name="TextBox 28">
              <a:extLst>
                <a:ext uri="{FF2B5EF4-FFF2-40B4-BE49-F238E27FC236}">
                  <a16:creationId xmlns:a16="http://schemas.microsoft.com/office/drawing/2014/main" id="{2AC29D05-487B-533E-4A7E-5E9657568687}"/>
                </a:ext>
              </a:extLst>
            </p:cNvPr>
            <p:cNvSpPr txBox="1"/>
            <p:nvPr/>
          </p:nvSpPr>
          <p:spPr>
            <a:xfrm>
              <a:off x="925975" y="2349660"/>
              <a:ext cx="322524" cy="400110"/>
            </a:xfrm>
            <a:prstGeom prst="rect">
              <a:avLst/>
            </a:prstGeom>
            <a:noFill/>
            <a:ln>
              <a:noFill/>
            </a:ln>
          </p:spPr>
          <p:txBody>
            <a:bodyPr wrap="non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L</a:t>
              </a:r>
            </a:p>
          </p:txBody>
        </p:sp>
        <p:cxnSp>
          <p:nvCxnSpPr>
            <p:cNvPr id="30" name="Straight Arrow Connector 29">
              <a:extLst>
                <a:ext uri="{FF2B5EF4-FFF2-40B4-BE49-F238E27FC236}">
                  <a16:creationId xmlns:a16="http://schemas.microsoft.com/office/drawing/2014/main" id="{B59D4425-F56F-EA9F-B439-095A777CA469}"/>
                </a:ext>
              </a:extLst>
            </p:cNvPr>
            <p:cNvCxnSpPr>
              <a:cxnSpLocks/>
              <a:stCxn id="29" idx="3"/>
            </p:cNvCxnSpPr>
            <p:nvPr/>
          </p:nvCxnSpPr>
          <p:spPr>
            <a:xfrm flipV="1">
              <a:off x="1248499" y="2093752"/>
              <a:ext cx="591876" cy="455963"/>
            </a:xfrm>
            <a:prstGeom prst="straightConnector1">
              <a:avLst/>
            </a:prstGeom>
            <a:ln>
              <a:solidFill>
                <a:schemeClr val="accent3">
                  <a:lumMod val="60000"/>
                  <a:lumOff val="40000"/>
                </a:schemeClr>
              </a:solidFill>
              <a:prstDash val="sysDot"/>
              <a:tailEnd type="triangle" w="lg" len="lg"/>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419D8801-3227-F955-B996-E92D31A4FE13}"/>
                </a:ext>
              </a:extLst>
            </p:cNvPr>
            <p:cNvSpPr txBox="1"/>
            <p:nvPr/>
          </p:nvSpPr>
          <p:spPr>
            <a:xfrm>
              <a:off x="3199734" y="2466000"/>
              <a:ext cx="644728" cy="400110"/>
            </a:xfrm>
            <a:prstGeom prst="rect">
              <a:avLst/>
            </a:prstGeom>
            <a:noFill/>
            <a:ln>
              <a:noFill/>
            </a:ln>
          </p:spPr>
          <p:txBody>
            <a:bodyPr wrap="non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L[4]</a:t>
              </a:r>
            </a:p>
          </p:txBody>
        </p:sp>
        <p:cxnSp>
          <p:nvCxnSpPr>
            <p:cNvPr id="32" name="Straight Arrow Connector 31">
              <a:extLst>
                <a:ext uri="{FF2B5EF4-FFF2-40B4-BE49-F238E27FC236}">
                  <a16:creationId xmlns:a16="http://schemas.microsoft.com/office/drawing/2014/main" id="{A8E879F3-B990-E55B-1F0C-2119BF6A14DC}"/>
                </a:ext>
              </a:extLst>
            </p:cNvPr>
            <p:cNvCxnSpPr>
              <a:cxnSpLocks/>
            </p:cNvCxnSpPr>
            <p:nvPr/>
          </p:nvCxnSpPr>
          <p:spPr>
            <a:xfrm flipV="1">
              <a:off x="3522098" y="2062883"/>
              <a:ext cx="0" cy="411565"/>
            </a:xfrm>
            <a:prstGeom prst="straightConnector1">
              <a:avLst/>
            </a:prstGeom>
            <a:ln>
              <a:solidFill>
                <a:schemeClr val="accent3">
                  <a:lumMod val="60000"/>
                  <a:lumOff val="40000"/>
                </a:schemeClr>
              </a:solidFill>
              <a:prstDash val="sysDot"/>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33" name="Slide Number Placeholder 32">
            <a:extLst>
              <a:ext uri="{FF2B5EF4-FFF2-40B4-BE49-F238E27FC236}">
                <a16:creationId xmlns:a16="http://schemas.microsoft.com/office/drawing/2014/main" id="{B28E3220-907A-0581-658E-F7A0569A8176}"/>
              </a:ext>
            </a:extLst>
          </p:cNvPr>
          <p:cNvSpPr>
            <a:spLocks noGrp="1"/>
          </p:cNvSpPr>
          <p:nvPr>
            <p:ph type="sldNum" sz="quarter" idx="4"/>
          </p:nvPr>
        </p:nvSpPr>
        <p:spPr/>
        <p:txBody>
          <a:bodyPr/>
          <a:lstStyle/>
          <a:p>
            <a:fld id="{60F4F636-6A27-E649-AEDF-9DE4D4E58670}" type="slidenum">
              <a:rPr lang="en-US" smtClean="0"/>
              <a:pPr/>
              <a:t>5</a:t>
            </a:fld>
            <a:endParaRPr lang="en-US" dirty="0"/>
          </a:p>
        </p:txBody>
      </p:sp>
    </p:spTree>
    <p:extLst>
      <p:ext uri="{BB962C8B-B14F-4D97-AF65-F5344CB8AC3E}">
        <p14:creationId xmlns:p14="http://schemas.microsoft.com/office/powerpoint/2010/main" val="314965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6EB64-616D-6E78-443C-D09A5F551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46015-E9D7-A415-E3B1-43EE12536D34}"/>
              </a:ext>
            </a:extLst>
          </p:cNvPr>
          <p:cNvSpPr>
            <a:spLocks noGrp="1"/>
          </p:cNvSpPr>
          <p:nvPr>
            <p:ph type="title"/>
          </p:nvPr>
        </p:nvSpPr>
        <p:spPr/>
        <p:txBody>
          <a:bodyPr/>
          <a:lstStyle/>
          <a:p>
            <a:r>
              <a:rPr lang="en-US" dirty="0"/>
              <a:t>Array Indexing &amp; Off-By-One Bugs (2/2)</a:t>
            </a:r>
          </a:p>
        </p:txBody>
      </p:sp>
      <p:sp>
        <p:nvSpPr>
          <p:cNvPr id="3" name="Content Placeholder 2">
            <a:extLst>
              <a:ext uri="{FF2B5EF4-FFF2-40B4-BE49-F238E27FC236}">
                <a16:creationId xmlns:a16="http://schemas.microsoft.com/office/drawing/2014/main" id="{985959D2-E175-739F-96CF-3B4BD554BC55}"/>
              </a:ext>
            </a:extLst>
          </p:cNvPr>
          <p:cNvSpPr>
            <a:spLocks noGrp="1"/>
          </p:cNvSpPr>
          <p:nvPr>
            <p:ph idx="1"/>
          </p:nvPr>
        </p:nvSpPr>
        <p:spPr>
          <a:xfrm>
            <a:off x="457200" y="2513657"/>
            <a:ext cx="8229600" cy="72051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&amp;&amp; </a:t>
            </a:r>
            <a:r>
              <a:rPr lang="en-US" sz="1800" b="1" dirty="0">
                <a:latin typeface="Courier New" panose="02070309020205020404" pitchFamily="49" charset="0"/>
                <a:cs typeface="Courier New" panose="02070309020205020404" pitchFamily="49" charset="0"/>
              </a:rPr>
              <a:t>S[j+1] !== y</a:t>
            </a:r>
            <a:r>
              <a:rPr lang="en-US" sz="1800" dirty="0">
                <a:latin typeface="Courier New" panose="02070309020205020404" pitchFamily="49" charset="0"/>
                <a:cs typeface="Courier New" panose="02070309020205020404" pitchFamily="49" charset="0"/>
              </a:rPr>
              <a:t>) {</a:t>
            </a:r>
          </a:p>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1) and j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and S[j+1] ≠ y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a:t>
            </a:r>
            <a:endParaRPr lang="en-US" sz="1800" dirty="0">
              <a:latin typeface="Courier New" panose="02070309020205020404" pitchFamily="49" charset="0"/>
              <a:cs typeface="Courier New" panose="02070309020205020404" pitchFamily="49" charset="0"/>
            </a:endParaRPr>
          </a:p>
          <a:p>
            <a:pPr lvl="2"/>
            <a:endParaRPr lang="en-US" sz="1600" dirty="0"/>
          </a:p>
          <a:p>
            <a:r>
              <a:rPr lang="en-US" sz="2600" dirty="0">
                <a:latin typeface="Franklin Gothic Medium" panose="020B0603020102020204" pitchFamily="34" charset="0"/>
                <a:ea typeface="Cambria Math" panose="02040503050406030204" pitchFamily="18" charset="0"/>
              </a:rPr>
              <a:t>What is the picture for the bottom assertion?</a:t>
            </a:r>
          </a:p>
          <a:p>
            <a:endParaRPr lang="en-US" sz="2600" dirty="0">
              <a:latin typeface="Franklin Gothic Medium" panose="020B0603020102020204" pitchFamily="34" charset="0"/>
              <a:ea typeface="Cambria Math" panose="02040503050406030204" pitchFamily="18" charset="0"/>
            </a:endParaRPr>
          </a:p>
          <a:p>
            <a:endParaRPr lang="en-US" sz="2600" dirty="0">
              <a:latin typeface="Franklin Gothic Medium" panose="020B0603020102020204" pitchFamily="34" charset="0"/>
              <a:ea typeface="Cambria Math" panose="02040503050406030204" pitchFamily="18" charset="0"/>
            </a:endParaRPr>
          </a:p>
          <a:p>
            <a:endParaRPr lang="en-US" sz="2600" dirty="0">
              <a:latin typeface="Franklin Gothic Medium" panose="020B0603020102020204" pitchFamily="34" charset="0"/>
              <a:ea typeface="Cambria Math" panose="02040503050406030204" pitchFamily="18" charset="0"/>
            </a:endParaRPr>
          </a:p>
          <a:p>
            <a:r>
              <a:rPr lang="en-US" sz="2600" dirty="0">
                <a:latin typeface="Franklin Gothic Medium" panose="020B0603020102020204" pitchFamily="34" charset="0"/>
                <a:ea typeface="Cambria Math" panose="02040503050406030204" pitchFamily="18" charset="0"/>
              </a:rPr>
              <a:t>Reasoning would verify that this is not correct</a:t>
            </a:r>
          </a:p>
        </p:txBody>
      </p:sp>
      <p:grpSp>
        <p:nvGrpSpPr>
          <p:cNvPr id="20" name="Group 19" descr="The loop invariant     {{ S[i] ≠ y  for any 0 ≤ i ≤ j }}&#13;&#10;">
            <a:extLst>
              <a:ext uri="{FF2B5EF4-FFF2-40B4-BE49-F238E27FC236}">
                <a16:creationId xmlns:a16="http://schemas.microsoft.com/office/drawing/2014/main" id="{DA934033-9185-6067-8054-0F2FA8FF4D50}"/>
              </a:ext>
            </a:extLst>
          </p:cNvPr>
          <p:cNvGrpSpPr/>
          <p:nvPr/>
        </p:nvGrpSpPr>
        <p:grpSpPr>
          <a:xfrm>
            <a:off x="1172176" y="4674317"/>
            <a:ext cx="7069045" cy="800219"/>
            <a:chOff x="1172176" y="4674317"/>
            <a:chExt cx="7069045" cy="800219"/>
          </a:xfrm>
        </p:grpSpPr>
        <p:sp>
          <p:nvSpPr>
            <p:cNvPr id="11" name="Rectangle 10">
              <a:extLst>
                <a:ext uri="{FF2B5EF4-FFF2-40B4-BE49-F238E27FC236}">
                  <a16:creationId xmlns:a16="http://schemas.microsoft.com/office/drawing/2014/main" id="{9D786512-5690-E26A-C849-653E6833A7C8}"/>
                </a:ext>
              </a:extLst>
            </p:cNvPr>
            <p:cNvSpPr/>
            <p:nvPr/>
          </p:nvSpPr>
          <p:spPr>
            <a:xfrm>
              <a:off x="2036841" y="4680086"/>
              <a:ext cx="3461134"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7F956244-9D5E-AE9C-69D0-5DB09F0F1AC3}"/>
                </a:ext>
              </a:extLst>
            </p:cNvPr>
            <p:cNvSpPr/>
            <p:nvPr/>
          </p:nvSpPr>
          <p:spPr>
            <a:xfrm>
              <a:off x="5497975" y="4680086"/>
              <a:ext cx="2743246"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887C76C2-E6F7-4FA8-E395-AFACD50DA1CC}"/>
                </a:ext>
              </a:extLst>
            </p:cNvPr>
            <p:cNvSpPr txBox="1"/>
            <p:nvPr/>
          </p:nvSpPr>
          <p:spPr>
            <a:xfrm>
              <a:off x="5142237" y="508797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4" name="TextBox 13">
              <a:extLst>
                <a:ext uri="{FF2B5EF4-FFF2-40B4-BE49-F238E27FC236}">
                  <a16:creationId xmlns:a16="http://schemas.microsoft.com/office/drawing/2014/main" id="{FB09C5EE-75E5-3A91-DE15-B6D6B23199D4}"/>
                </a:ext>
              </a:extLst>
            </p:cNvPr>
            <p:cNvSpPr txBox="1"/>
            <p:nvPr/>
          </p:nvSpPr>
          <p:spPr>
            <a:xfrm>
              <a:off x="1172176" y="468008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5" name="Straight Arrow Connector 14">
              <a:extLst>
                <a:ext uri="{FF2B5EF4-FFF2-40B4-BE49-F238E27FC236}">
                  <a16:creationId xmlns:a16="http://schemas.microsoft.com/office/drawing/2014/main" id="{ACAA9876-67D9-9516-FA5F-9491C3143DD6}"/>
                </a:ext>
              </a:extLst>
            </p:cNvPr>
            <p:cNvCxnSpPr>
              <a:cxnSpLocks/>
            </p:cNvCxnSpPr>
            <p:nvPr/>
          </p:nvCxnSpPr>
          <p:spPr>
            <a:xfrm>
              <a:off x="1475518" y="487685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4F36742-B1EF-AB10-2120-B021EF622FCC}"/>
                </a:ext>
              </a:extLst>
            </p:cNvPr>
            <p:cNvSpPr txBox="1"/>
            <p:nvPr/>
          </p:nvSpPr>
          <p:spPr>
            <a:xfrm>
              <a:off x="3154163" y="467431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sp>
          <p:nvSpPr>
            <p:cNvPr id="17" name="TextBox 16">
              <a:extLst>
                <a:ext uri="{FF2B5EF4-FFF2-40B4-BE49-F238E27FC236}">
                  <a16:creationId xmlns:a16="http://schemas.microsoft.com/office/drawing/2014/main" id="{7B85D039-EDC1-A1E1-7A60-15B7940A2BD7}"/>
                </a:ext>
              </a:extLst>
            </p:cNvPr>
            <p:cNvSpPr txBox="1"/>
            <p:nvPr/>
          </p:nvSpPr>
          <p:spPr>
            <a:xfrm>
              <a:off x="5497975" y="5105204"/>
              <a:ext cx="546945"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j+1</a:t>
              </a:r>
            </a:p>
          </p:txBody>
        </p:sp>
      </p:grpSp>
      <p:grpSp>
        <p:nvGrpSpPr>
          <p:cNvPr id="19" name="Group 18" descr="Combining S[i] ≠ y  for any 0 ≤ i ≤ j – 1 and S[j+1] ≠ y leaves a “gap” at S[j] - which is a discontinuity">
            <a:extLst>
              <a:ext uri="{FF2B5EF4-FFF2-40B4-BE49-F238E27FC236}">
                <a16:creationId xmlns:a16="http://schemas.microsoft.com/office/drawing/2014/main" id="{8A766BBC-BCD7-934D-3141-FE3CEC924B60}"/>
              </a:ext>
            </a:extLst>
          </p:cNvPr>
          <p:cNvGrpSpPr/>
          <p:nvPr/>
        </p:nvGrpSpPr>
        <p:grpSpPr>
          <a:xfrm>
            <a:off x="1172176" y="1393737"/>
            <a:ext cx="7069045" cy="797550"/>
            <a:chOff x="1172176" y="1393737"/>
            <a:chExt cx="7069045" cy="797550"/>
          </a:xfrm>
        </p:grpSpPr>
        <p:sp>
          <p:nvSpPr>
            <p:cNvPr id="4" name="Rectangle 3">
              <a:extLst>
                <a:ext uri="{FF2B5EF4-FFF2-40B4-BE49-F238E27FC236}">
                  <a16:creationId xmlns:a16="http://schemas.microsoft.com/office/drawing/2014/main" id="{270C4039-2E26-BA4D-9116-CED0684F479B}"/>
                </a:ext>
              </a:extLst>
            </p:cNvPr>
            <p:cNvSpPr/>
            <p:nvPr/>
          </p:nvSpPr>
          <p:spPr>
            <a:xfrm>
              <a:off x="2036841" y="1399506"/>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0EE10C88-DB7A-84C6-2781-D303B8052DA6}"/>
                </a:ext>
              </a:extLst>
            </p:cNvPr>
            <p:cNvSpPr/>
            <p:nvPr/>
          </p:nvSpPr>
          <p:spPr>
            <a:xfrm>
              <a:off x="5142237" y="1399506"/>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E439CB96-E7DB-5240-6E0B-6289B1F76424}"/>
                </a:ext>
              </a:extLst>
            </p:cNvPr>
            <p:cNvSpPr txBox="1"/>
            <p:nvPr/>
          </p:nvSpPr>
          <p:spPr>
            <a:xfrm>
              <a:off x="5142237" y="180739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0576A5E4-A013-1B42-1202-3FB2E4634578}"/>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1B0CA047-A44A-132B-E3C3-08BC09D749B5}"/>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6BD9B1A-D68F-D555-9B35-D86251E326AD}"/>
                </a:ext>
              </a:extLst>
            </p:cNvPr>
            <p:cNvSpPr txBox="1"/>
            <p:nvPr/>
          </p:nvSpPr>
          <p:spPr>
            <a:xfrm>
              <a:off x="3154163" y="139373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sp>
          <p:nvSpPr>
            <p:cNvPr id="6" name="Rectangle 5">
              <a:extLst>
                <a:ext uri="{FF2B5EF4-FFF2-40B4-BE49-F238E27FC236}">
                  <a16:creationId xmlns:a16="http://schemas.microsoft.com/office/drawing/2014/main" id="{977D22E5-3E08-5E2A-A735-A82B223A3765}"/>
                </a:ext>
              </a:extLst>
            </p:cNvPr>
            <p:cNvSpPr/>
            <p:nvPr/>
          </p:nvSpPr>
          <p:spPr>
            <a:xfrm>
              <a:off x="5527346" y="1401638"/>
              <a:ext cx="362150"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DE49602B-7DB4-F7E4-F1D3-B1D9B6D55EA6}"/>
                </a:ext>
              </a:extLst>
            </p:cNvPr>
            <p:cNvSpPr txBox="1"/>
            <p:nvPr/>
          </p:nvSpPr>
          <p:spPr>
            <a:xfrm>
              <a:off x="5497975" y="1821955"/>
              <a:ext cx="546945"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j+1</a:t>
              </a:r>
            </a:p>
          </p:txBody>
        </p:sp>
      </p:grpSp>
      <p:sp>
        <p:nvSpPr>
          <p:cNvPr id="21" name="Slide Number Placeholder 20">
            <a:extLst>
              <a:ext uri="{FF2B5EF4-FFF2-40B4-BE49-F238E27FC236}">
                <a16:creationId xmlns:a16="http://schemas.microsoft.com/office/drawing/2014/main" id="{9B53F75E-CB9B-3DEF-4821-D22B1BF6551B}"/>
              </a:ext>
            </a:extLst>
          </p:cNvPr>
          <p:cNvSpPr>
            <a:spLocks noGrp="1"/>
          </p:cNvSpPr>
          <p:nvPr>
            <p:ph type="sldNum" sz="quarter" idx="4"/>
          </p:nvPr>
        </p:nvSpPr>
        <p:spPr/>
        <p:txBody>
          <a:bodyPr/>
          <a:lstStyle/>
          <a:p>
            <a:fld id="{60F4F636-6A27-E649-AEDF-9DE4D4E58670}" type="slidenum">
              <a:rPr lang="en-US" smtClean="0"/>
              <a:pPr/>
              <a:t>50</a:t>
            </a:fld>
            <a:endParaRPr lang="en-US" dirty="0"/>
          </a:p>
        </p:txBody>
      </p:sp>
    </p:spTree>
    <p:extLst>
      <p:ext uri="{BB962C8B-B14F-4D97-AF65-F5344CB8AC3E}">
        <p14:creationId xmlns:p14="http://schemas.microsoft.com/office/powerpoint/2010/main" val="3031678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F6B48-A17E-843E-018E-F227CA618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9ABF4-3CF2-3E9A-E42F-27C6DF95A145}"/>
              </a:ext>
            </a:extLst>
          </p:cNvPr>
          <p:cNvSpPr>
            <a:spLocks noGrp="1"/>
          </p:cNvSpPr>
          <p:nvPr>
            <p:ph type="title"/>
          </p:nvPr>
        </p:nvSpPr>
        <p:spPr/>
        <p:txBody>
          <a:bodyPr>
            <a:normAutofit/>
          </a:bodyPr>
          <a:lstStyle/>
          <a:p>
            <a:r>
              <a:rPr lang="en-US" dirty="0"/>
              <a:t>Proving Linear Search of an Array: Exit (1/2)</a:t>
            </a:r>
          </a:p>
        </p:txBody>
      </p:sp>
      <p:sp>
        <p:nvSpPr>
          <p:cNvPr id="3" name="Content Placeholder 2">
            <a:extLst>
              <a:ext uri="{FF2B5EF4-FFF2-40B4-BE49-F238E27FC236}">
                <a16:creationId xmlns:a16="http://schemas.microsoft.com/office/drawing/2014/main" id="{B1254940-D7DB-E97D-A987-D304F99345D9}"/>
              </a:ext>
            </a:extLst>
          </p:cNvPr>
          <p:cNvSpPr>
            <a:spLocks noGrp="1"/>
          </p:cNvSpPr>
          <p:nvPr>
            <p:ph idx="1"/>
          </p:nvPr>
        </p:nvSpPr>
        <p:spPr>
          <a:xfrm>
            <a:off x="457200" y="2311272"/>
            <a:ext cx="8229600" cy="4272091"/>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contains =</a:t>
            </a:r>
          </a:p>
          <a:p>
            <a:pPr lvl="2"/>
            <a:r>
              <a:rPr lang="en-US" sz="1800" dirty="0">
                <a:latin typeface="Courier New" panose="02070309020205020404" pitchFamily="49" charset="0"/>
                <a:cs typeface="Courier New" panose="02070309020205020404" pitchFamily="49" charset="0"/>
              </a:rPr>
              <a:t>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a:t>
            </a:r>
          </a:p>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Inv: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 y  for any 0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j – 1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&amp;&amp; S[j] !== y) {</a:t>
            </a:r>
          </a:p>
          <a:p>
            <a:pPr lvl="2"/>
            <a:r>
              <a:rPr lang="en-US" sz="1800" dirty="0">
                <a:latin typeface="Courier New" panose="02070309020205020404" pitchFamily="49" charset="0"/>
                <a:cs typeface="Courier New" panose="02070309020205020404" pitchFamily="49" charset="0"/>
              </a:rPr>
              <a:t>    j = j + 1;</a:t>
            </a: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and (j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or S[j] = y) }}</a:t>
            </a:r>
            <a:endParaRPr lang="en-US" sz="1800" dirty="0">
              <a:solidFill>
                <a:srgbClr val="7030A0"/>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contains(S, y) = (j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12" name="Group 11" descr="The invariant {{ Inv: S[i] ≠ y  for any 0 ≤ i ≤ j – 1 }}">
            <a:extLst>
              <a:ext uri="{FF2B5EF4-FFF2-40B4-BE49-F238E27FC236}">
                <a16:creationId xmlns:a16="http://schemas.microsoft.com/office/drawing/2014/main" id="{B956F648-DB07-BE91-E3E3-EDB5E784D5E9}"/>
              </a:ext>
            </a:extLst>
          </p:cNvPr>
          <p:cNvGrpSpPr/>
          <p:nvPr/>
        </p:nvGrpSpPr>
        <p:grpSpPr>
          <a:xfrm>
            <a:off x="1172176" y="1393737"/>
            <a:ext cx="7069045" cy="782986"/>
            <a:chOff x="1172176" y="1393737"/>
            <a:chExt cx="7069045" cy="782986"/>
          </a:xfrm>
        </p:grpSpPr>
        <p:sp>
          <p:nvSpPr>
            <p:cNvPr id="4" name="Rectangle 3">
              <a:extLst>
                <a:ext uri="{FF2B5EF4-FFF2-40B4-BE49-F238E27FC236}">
                  <a16:creationId xmlns:a16="http://schemas.microsoft.com/office/drawing/2014/main" id="{75368C78-99F3-7745-01FF-AFEFC8D9E50C}"/>
                </a:ext>
              </a:extLst>
            </p:cNvPr>
            <p:cNvSpPr/>
            <p:nvPr/>
          </p:nvSpPr>
          <p:spPr>
            <a:xfrm>
              <a:off x="2036841" y="1399506"/>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9BA923F2-BCE3-0C84-4607-953C67717BD0}"/>
                </a:ext>
              </a:extLst>
            </p:cNvPr>
            <p:cNvSpPr/>
            <p:nvPr/>
          </p:nvSpPr>
          <p:spPr>
            <a:xfrm>
              <a:off x="5142237" y="1399506"/>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DDA3E08-1172-D6C3-9BE0-DF5820984C9E}"/>
                </a:ext>
              </a:extLst>
            </p:cNvPr>
            <p:cNvSpPr txBox="1"/>
            <p:nvPr/>
          </p:nvSpPr>
          <p:spPr>
            <a:xfrm>
              <a:off x="5142237" y="180739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F1A626B9-A2DE-A8A9-B348-10C5A1721FA8}"/>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4F4B0521-967E-44CF-FB9B-882A81FB651C}"/>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4E3D112-7AE1-6D94-1789-1DC87375710F}"/>
                </a:ext>
              </a:extLst>
            </p:cNvPr>
            <p:cNvSpPr txBox="1"/>
            <p:nvPr/>
          </p:nvSpPr>
          <p:spPr>
            <a:xfrm>
              <a:off x="3154163" y="139373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grpSp>
      <p:sp>
        <p:nvSpPr>
          <p:cNvPr id="11" name="TextBox 10">
            <a:extLst>
              <a:ext uri="{FF2B5EF4-FFF2-40B4-BE49-F238E27FC236}">
                <a16:creationId xmlns:a16="http://schemas.microsoft.com/office/drawing/2014/main" id="{06B2AEB7-1591-D4ED-6963-27D1543B6513}"/>
              </a:ext>
            </a:extLst>
          </p:cNvPr>
          <p:cNvSpPr txBox="1"/>
          <p:nvPr/>
        </p:nvSpPr>
        <p:spPr>
          <a:xfrm>
            <a:off x="5387817" y="4086839"/>
            <a:ext cx="2082621"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"or" means cases…</a:t>
            </a:r>
          </a:p>
        </p:txBody>
      </p:sp>
      <p:sp>
        <p:nvSpPr>
          <p:cNvPr id="16" name="TextBox 15">
            <a:extLst>
              <a:ext uri="{FF2B5EF4-FFF2-40B4-BE49-F238E27FC236}">
                <a16:creationId xmlns:a16="http://schemas.microsoft.com/office/drawing/2014/main" id="{86F181E6-FEC4-80B5-8301-AE4421D12762}"/>
              </a:ext>
            </a:extLst>
          </p:cNvPr>
          <p:cNvSpPr txBox="1"/>
          <p:nvPr/>
        </p:nvSpPr>
        <p:spPr>
          <a:xfrm>
            <a:off x="5387817" y="4473914"/>
            <a:ext cx="1786066"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Case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 ≠ </a:t>
            </a:r>
            <a:r>
              <a:rPr lang="en-US"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len</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a:t>
            </a:r>
            <a:r>
              <a:rPr lang="en-US" dirty="0">
                <a:solidFill>
                  <a:schemeClr val="accent3">
                    <a:lumMod val="75000"/>
                  </a:schemeClr>
                </a:solidFill>
                <a:latin typeface="Franklin Gothic Medium"/>
                <a:cs typeface="Franklin Gothic Medium"/>
              </a:rPr>
              <a:t>: </a:t>
            </a:r>
          </a:p>
        </p:txBody>
      </p:sp>
      <p:sp>
        <p:nvSpPr>
          <p:cNvPr id="6" name="TextBox 5">
            <a:extLst>
              <a:ext uri="{FF2B5EF4-FFF2-40B4-BE49-F238E27FC236}">
                <a16:creationId xmlns:a16="http://schemas.microsoft.com/office/drawing/2014/main" id="{134300C3-FF59-B3B1-0EE0-3E3F6047595F}"/>
              </a:ext>
            </a:extLst>
          </p:cNvPr>
          <p:cNvSpPr txBox="1"/>
          <p:nvPr/>
        </p:nvSpPr>
        <p:spPr>
          <a:xfrm>
            <a:off x="5387817" y="4854568"/>
            <a:ext cx="2040880"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Must have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S[j] = y</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a:t>
            </a:r>
          </a:p>
        </p:txBody>
      </p:sp>
      <p:sp>
        <p:nvSpPr>
          <p:cNvPr id="13" name="TextBox 12">
            <a:extLst>
              <a:ext uri="{FF2B5EF4-FFF2-40B4-BE49-F238E27FC236}">
                <a16:creationId xmlns:a16="http://schemas.microsoft.com/office/drawing/2014/main" id="{1E2A0628-FC9C-5004-4920-6AA64BC1E5A9}"/>
              </a:ext>
            </a:extLst>
          </p:cNvPr>
          <p:cNvSpPr txBox="1"/>
          <p:nvPr/>
        </p:nvSpPr>
        <p:spPr>
          <a:xfrm>
            <a:off x="5387817" y="5232735"/>
            <a:ext cx="2630400"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What is the picture now?</a:t>
            </a:r>
          </a:p>
        </p:txBody>
      </p:sp>
      <p:grpSp>
        <p:nvGrpSpPr>
          <p:cNvPr id="17" name="Group 16" descr="If S[j] = y, then we’ve found the item and should return true.">
            <a:extLst>
              <a:ext uri="{FF2B5EF4-FFF2-40B4-BE49-F238E27FC236}">
                <a16:creationId xmlns:a16="http://schemas.microsoft.com/office/drawing/2014/main" id="{8AD9DF9D-932E-8E18-FCD2-8789D65B730C}"/>
              </a:ext>
            </a:extLst>
          </p:cNvPr>
          <p:cNvGrpSpPr/>
          <p:nvPr/>
        </p:nvGrpSpPr>
        <p:grpSpPr>
          <a:xfrm>
            <a:off x="2036841" y="6052258"/>
            <a:ext cx="6123311" cy="814564"/>
            <a:chOff x="2036841" y="6052258"/>
            <a:chExt cx="6123311" cy="814564"/>
          </a:xfrm>
        </p:grpSpPr>
        <p:sp>
          <p:nvSpPr>
            <p:cNvPr id="14" name="Rectangle 13">
              <a:extLst>
                <a:ext uri="{FF2B5EF4-FFF2-40B4-BE49-F238E27FC236}">
                  <a16:creationId xmlns:a16="http://schemas.microsoft.com/office/drawing/2014/main" id="{1F54A42B-99E9-8D5C-F55B-26AD9ED0DE54}"/>
                </a:ext>
              </a:extLst>
            </p:cNvPr>
            <p:cNvSpPr/>
            <p:nvPr/>
          </p:nvSpPr>
          <p:spPr>
            <a:xfrm>
              <a:off x="2036841" y="6089605"/>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F8C07FCC-7815-8D3E-479D-A4E6B9C3CAC1}"/>
                </a:ext>
              </a:extLst>
            </p:cNvPr>
            <p:cNvSpPr/>
            <p:nvPr/>
          </p:nvSpPr>
          <p:spPr>
            <a:xfrm>
              <a:off x="5142237" y="6089605"/>
              <a:ext cx="3017915"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8210C185-BC68-E9BD-1B24-2565230ABB6E}"/>
                </a:ext>
              </a:extLst>
            </p:cNvPr>
            <p:cNvSpPr txBox="1"/>
            <p:nvPr/>
          </p:nvSpPr>
          <p:spPr>
            <a:xfrm>
              <a:off x="5142237" y="6497490"/>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20" name="TextBox 19">
              <a:extLst>
                <a:ext uri="{FF2B5EF4-FFF2-40B4-BE49-F238E27FC236}">
                  <a16:creationId xmlns:a16="http://schemas.microsoft.com/office/drawing/2014/main" id="{F91E3F7A-B4D1-58F9-3281-68A170F6E6FC}"/>
                </a:ext>
              </a:extLst>
            </p:cNvPr>
            <p:cNvSpPr txBox="1"/>
            <p:nvPr/>
          </p:nvSpPr>
          <p:spPr>
            <a:xfrm>
              <a:off x="3154163" y="6083836"/>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sp>
          <p:nvSpPr>
            <p:cNvPr id="24" name="Rectangle 23">
              <a:extLst>
                <a:ext uri="{FF2B5EF4-FFF2-40B4-BE49-F238E27FC236}">
                  <a16:creationId xmlns:a16="http://schemas.microsoft.com/office/drawing/2014/main" id="{BA85F6A9-66D4-7D60-8BAA-3F1BA3430793}"/>
                </a:ext>
              </a:extLst>
            </p:cNvPr>
            <p:cNvSpPr/>
            <p:nvPr/>
          </p:nvSpPr>
          <p:spPr>
            <a:xfrm>
              <a:off x="5143060" y="6083836"/>
              <a:ext cx="326510"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5B2F734A-98B2-0345-CD17-10BA9A6E8498}"/>
                </a:ext>
              </a:extLst>
            </p:cNvPr>
            <p:cNvSpPr txBox="1"/>
            <p:nvPr/>
          </p:nvSpPr>
          <p:spPr>
            <a:xfrm>
              <a:off x="5142236" y="6052258"/>
              <a:ext cx="327334"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y</a:t>
              </a:r>
            </a:p>
          </p:txBody>
        </p:sp>
      </p:grpSp>
      <p:sp>
        <p:nvSpPr>
          <p:cNvPr id="22" name="TextBox 21">
            <a:extLst>
              <a:ext uri="{FF2B5EF4-FFF2-40B4-BE49-F238E27FC236}">
                <a16:creationId xmlns:a16="http://schemas.microsoft.com/office/drawing/2014/main" id="{2588B673-6A8A-2CEE-3452-D4F363673E24}"/>
              </a:ext>
            </a:extLst>
          </p:cNvPr>
          <p:cNvSpPr txBox="1"/>
          <p:nvPr/>
        </p:nvSpPr>
        <p:spPr>
          <a:xfrm>
            <a:off x="5387816" y="5627203"/>
            <a:ext cx="3531993"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Code should and does return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true</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a:t>
            </a:r>
          </a:p>
        </p:txBody>
      </p:sp>
      <p:sp>
        <p:nvSpPr>
          <p:cNvPr id="19" name="Slide Number Placeholder 18">
            <a:extLst>
              <a:ext uri="{FF2B5EF4-FFF2-40B4-BE49-F238E27FC236}">
                <a16:creationId xmlns:a16="http://schemas.microsoft.com/office/drawing/2014/main" id="{A9D9FCF1-85E8-4A98-0679-03A0C8EFBC3E}"/>
              </a:ext>
            </a:extLst>
          </p:cNvPr>
          <p:cNvSpPr>
            <a:spLocks noGrp="1"/>
          </p:cNvSpPr>
          <p:nvPr>
            <p:ph type="sldNum" sz="quarter" idx="4"/>
          </p:nvPr>
        </p:nvSpPr>
        <p:spPr/>
        <p:txBody>
          <a:bodyPr/>
          <a:lstStyle/>
          <a:p>
            <a:fld id="{60F4F636-6A27-E649-AEDF-9DE4D4E58670}" type="slidenum">
              <a:rPr lang="en-US" smtClean="0"/>
              <a:pPr/>
              <a:t>51</a:t>
            </a:fld>
            <a:endParaRPr lang="en-US" dirty="0"/>
          </a:p>
        </p:txBody>
      </p:sp>
    </p:spTree>
    <p:extLst>
      <p:ext uri="{BB962C8B-B14F-4D97-AF65-F5344CB8AC3E}">
        <p14:creationId xmlns:p14="http://schemas.microsoft.com/office/powerpoint/2010/main" val="160567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6" grpId="0"/>
      <p:bldP spid="13" grpId="0"/>
      <p:bldP spid="2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387D2-C1F6-3132-605A-13CEBBF6E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F314F-41B9-FAEA-3C96-F9E4E94F4B11}"/>
              </a:ext>
            </a:extLst>
          </p:cNvPr>
          <p:cNvSpPr>
            <a:spLocks noGrp="1"/>
          </p:cNvSpPr>
          <p:nvPr>
            <p:ph type="title"/>
          </p:nvPr>
        </p:nvSpPr>
        <p:spPr/>
        <p:txBody>
          <a:bodyPr/>
          <a:lstStyle/>
          <a:p>
            <a:r>
              <a:rPr lang="en-US" dirty="0"/>
              <a:t>Proving Linear Search of an Array: Exit (2/2)</a:t>
            </a:r>
          </a:p>
        </p:txBody>
      </p:sp>
      <p:sp>
        <p:nvSpPr>
          <p:cNvPr id="3" name="Content Placeholder 2">
            <a:extLst>
              <a:ext uri="{FF2B5EF4-FFF2-40B4-BE49-F238E27FC236}">
                <a16:creationId xmlns:a16="http://schemas.microsoft.com/office/drawing/2014/main" id="{602AA973-F8DF-873D-B61E-A749FCEA5524}"/>
              </a:ext>
            </a:extLst>
          </p:cNvPr>
          <p:cNvSpPr>
            <a:spLocks noGrp="1"/>
          </p:cNvSpPr>
          <p:nvPr>
            <p:ph idx="1"/>
          </p:nvPr>
        </p:nvSpPr>
        <p:spPr>
          <a:xfrm>
            <a:off x="457200" y="2311272"/>
            <a:ext cx="8229600" cy="4272091"/>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contains =</a:t>
            </a:r>
          </a:p>
          <a:p>
            <a:pPr lvl="2"/>
            <a:r>
              <a:rPr lang="en-US" sz="1800" dirty="0">
                <a:latin typeface="Courier New" panose="02070309020205020404" pitchFamily="49" charset="0"/>
                <a:cs typeface="Courier New" panose="02070309020205020404" pitchFamily="49" charset="0"/>
              </a:rPr>
              <a:t>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a:t>
            </a:r>
          </a:p>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Inv: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 y  for any 0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j – 1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&amp;&amp; S[j] !== y) {</a:t>
            </a:r>
          </a:p>
          <a:p>
            <a:pPr lvl="2"/>
            <a:r>
              <a:rPr lang="en-US" sz="1800" dirty="0">
                <a:latin typeface="Courier New" panose="02070309020205020404" pitchFamily="49" charset="0"/>
                <a:cs typeface="Courier New" panose="02070309020205020404" pitchFamily="49" charset="0"/>
              </a:rPr>
              <a:t>    j = j + 1;</a:t>
            </a: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and (j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or S[j] = y) }}</a:t>
            </a:r>
            <a:endParaRPr lang="en-US" sz="1800" dirty="0">
              <a:solidFill>
                <a:srgbClr val="7030A0"/>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contains(S, y) = (j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sp>
        <p:nvSpPr>
          <p:cNvPr id="16" name="TextBox 15">
            <a:extLst>
              <a:ext uri="{FF2B5EF4-FFF2-40B4-BE49-F238E27FC236}">
                <a16:creationId xmlns:a16="http://schemas.microsoft.com/office/drawing/2014/main" id="{4F917BA4-8270-C1D4-FA57-2E89FCE9C5BB}"/>
              </a:ext>
            </a:extLst>
          </p:cNvPr>
          <p:cNvSpPr txBox="1"/>
          <p:nvPr/>
        </p:nvSpPr>
        <p:spPr>
          <a:xfrm>
            <a:off x="5387817" y="4473121"/>
            <a:ext cx="1786066"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Case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 = </a:t>
            </a:r>
            <a:r>
              <a:rPr lang="en-US"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len</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a:t>
            </a:r>
            <a:r>
              <a:rPr lang="en-US" dirty="0">
                <a:solidFill>
                  <a:schemeClr val="accent3">
                    <a:lumMod val="75000"/>
                  </a:schemeClr>
                </a:solidFill>
                <a:latin typeface="Franklin Gothic Medium"/>
                <a:cs typeface="Franklin Gothic Medium"/>
              </a:rPr>
              <a:t>: </a:t>
            </a:r>
          </a:p>
        </p:txBody>
      </p:sp>
      <p:sp>
        <p:nvSpPr>
          <p:cNvPr id="17" name="TextBox 16">
            <a:extLst>
              <a:ext uri="{FF2B5EF4-FFF2-40B4-BE49-F238E27FC236}">
                <a16:creationId xmlns:a16="http://schemas.microsoft.com/office/drawing/2014/main" id="{949F83FC-13C7-3C42-82CA-D08C0CA6484A}"/>
              </a:ext>
            </a:extLst>
          </p:cNvPr>
          <p:cNvSpPr txBox="1"/>
          <p:nvPr/>
        </p:nvSpPr>
        <p:spPr>
          <a:xfrm>
            <a:off x="5414846" y="4828243"/>
            <a:ext cx="2548583"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What does Inv say now?</a:t>
            </a:r>
          </a:p>
        </p:txBody>
      </p:sp>
      <p:sp>
        <p:nvSpPr>
          <p:cNvPr id="13" name="TextBox 12">
            <a:extLst>
              <a:ext uri="{FF2B5EF4-FFF2-40B4-BE49-F238E27FC236}">
                <a16:creationId xmlns:a16="http://schemas.microsoft.com/office/drawing/2014/main" id="{530A3FD1-1981-FFD5-BD35-C763FE636D40}"/>
              </a:ext>
            </a:extLst>
          </p:cNvPr>
          <p:cNvSpPr txBox="1"/>
          <p:nvPr/>
        </p:nvSpPr>
        <p:spPr>
          <a:xfrm>
            <a:off x="5387817" y="4086839"/>
            <a:ext cx="2082621"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"or" means cases…</a:t>
            </a:r>
          </a:p>
        </p:txBody>
      </p:sp>
      <p:grpSp>
        <p:nvGrpSpPr>
          <p:cNvPr id="11" name="Group 10" descr="If j = len(S), then we know for all 0 &lt;= i &lt;= j - 1 = len(S), y is not in the array. Thus, the entire array doesn’t have y!">
            <a:extLst>
              <a:ext uri="{FF2B5EF4-FFF2-40B4-BE49-F238E27FC236}">
                <a16:creationId xmlns:a16="http://schemas.microsoft.com/office/drawing/2014/main" id="{540EE91E-E1E1-D2B4-D9AA-48CFC9E81759}"/>
              </a:ext>
            </a:extLst>
          </p:cNvPr>
          <p:cNvGrpSpPr/>
          <p:nvPr/>
        </p:nvGrpSpPr>
        <p:grpSpPr>
          <a:xfrm>
            <a:off x="1882739" y="6016294"/>
            <a:ext cx="7146946" cy="750768"/>
            <a:chOff x="1882739" y="6016294"/>
            <a:chExt cx="7146946" cy="750768"/>
          </a:xfrm>
        </p:grpSpPr>
        <p:sp>
          <p:nvSpPr>
            <p:cNvPr id="6" name="Rectangle 5">
              <a:extLst>
                <a:ext uri="{FF2B5EF4-FFF2-40B4-BE49-F238E27FC236}">
                  <a16:creationId xmlns:a16="http://schemas.microsoft.com/office/drawing/2014/main" id="{3924DA44-C2ED-72C1-FBC4-F1AE33129476}"/>
                </a:ext>
              </a:extLst>
            </p:cNvPr>
            <p:cNvSpPr/>
            <p:nvPr/>
          </p:nvSpPr>
          <p:spPr>
            <a:xfrm>
              <a:off x="1882739" y="6034968"/>
              <a:ext cx="6204380"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66CA9A5E-C8F8-4BDA-D1A2-2A151D386E75}"/>
                </a:ext>
              </a:extLst>
            </p:cNvPr>
            <p:cNvSpPr txBox="1"/>
            <p:nvPr/>
          </p:nvSpPr>
          <p:spPr>
            <a:xfrm>
              <a:off x="8004116" y="6428508"/>
              <a:ext cx="1025569" cy="338554"/>
            </a:xfrm>
            <a:prstGeom prst="rect">
              <a:avLst/>
            </a:prstGeom>
            <a:noFill/>
            <a:ln>
              <a:noFill/>
            </a:ln>
          </p:spPr>
          <p:txBody>
            <a:bodyPr wrap="square" rtlCol="0">
              <a:spAutoFit/>
            </a:bodyPr>
            <a:lstStyle/>
            <a:p>
              <a:r>
                <a:rPr lang="en-US" sz="1600" dirty="0">
                  <a:latin typeface="Cambria Math" panose="02040503050406030204" pitchFamily="18" charset="0"/>
                  <a:ea typeface="Cambria Math" panose="02040503050406030204" pitchFamily="18" charset="0"/>
                  <a:cs typeface="Franklin Gothic Medium"/>
                </a:rPr>
                <a:t>j</a:t>
              </a:r>
            </a:p>
          </p:txBody>
        </p:sp>
        <p:sp>
          <p:nvSpPr>
            <p:cNvPr id="14" name="TextBox 13">
              <a:extLst>
                <a:ext uri="{FF2B5EF4-FFF2-40B4-BE49-F238E27FC236}">
                  <a16:creationId xmlns:a16="http://schemas.microsoft.com/office/drawing/2014/main" id="{2B49992F-0096-4E41-B902-179DD749179A}"/>
                </a:ext>
              </a:extLst>
            </p:cNvPr>
            <p:cNvSpPr txBox="1"/>
            <p:nvPr/>
          </p:nvSpPr>
          <p:spPr>
            <a:xfrm>
              <a:off x="4706861" y="6016294"/>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grpSp>
      <p:sp>
        <p:nvSpPr>
          <p:cNvPr id="15" name="TextBox 14">
            <a:extLst>
              <a:ext uri="{FF2B5EF4-FFF2-40B4-BE49-F238E27FC236}">
                <a16:creationId xmlns:a16="http://schemas.microsoft.com/office/drawing/2014/main" id="{E80FB715-A1DB-B495-E598-A8E221221E43}"/>
              </a:ext>
            </a:extLst>
          </p:cNvPr>
          <p:cNvSpPr txBox="1"/>
          <p:nvPr/>
        </p:nvSpPr>
        <p:spPr>
          <a:xfrm>
            <a:off x="5414845" y="5200315"/>
            <a:ext cx="2624821"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Says y is not in the array!</a:t>
            </a:r>
          </a:p>
        </p:txBody>
      </p:sp>
      <p:sp>
        <p:nvSpPr>
          <p:cNvPr id="18" name="TextBox 17">
            <a:extLst>
              <a:ext uri="{FF2B5EF4-FFF2-40B4-BE49-F238E27FC236}">
                <a16:creationId xmlns:a16="http://schemas.microsoft.com/office/drawing/2014/main" id="{2152AF01-E48D-DC89-2BD2-9D03B5EDA93F}"/>
              </a:ext>
            </a:extLst>
          </p:cNvPr>
          <p:cNvSpPr txBox="1"/>
          <p:nvPr/>
        </p:nvSpPr>
        <p:spPr>
          <a:xfrm>
            <a:off x="5414845" y="5531135"/>
            <a:ext cx="3717941" cy="369332"/>
          </a:xfrm>
          <a:prstGeom prst="rect">
            <a:avLst/>
          </a:prstGeom>
          <a:noFill/>
        </p:spPr>
        <p:txBody>
          <a:bodyPr wrap="none" rtlCol="0">
            <a:spAutoFit/>
          </a:bodyPr>
          <a:lstStyle/>
          <a:p>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Code should and does return </a:t>
            </a:r>
            <a:r>
              <a:rPr lang="en-US" dirty="0">
                <a:solidFill>
                  <a:schemeClr val="accent3">
                    <a:lumMod val="75000"/>
                  </a:schemeClr>
                </a:solidFill>
                <a:latin typeface="Franklin Gothic Medium" panose="020B0603020102020204" pitchFamily="34" charset="0"/>
                <a:ea typeface="Cambria Math" panose="02040503050406030204" pitchFamily="18" charset="0"/>
                <a:cs typeface="Franklin Gothic Medium"/>
              </a:rPr>
              <a:t>false</a:t>
            </a:r>
            <a:r>
              <a:rPr lang="en-US" dirty="0">
                <a:solidFill>
                  <a:schemeClr val="accent3">
                    <a:lumMod val="50000"/>
                  </a:schemeClr>
                </a:solidFill>
                <a:latin typeface="Franklin Gothic Medium" panose="020B0603020102020204" pitchFamily="34" charset="0"/>
                <a:ea typeface="Cambria Math" panose="02040503050406030204" pitchFamily="18" charset="0"/>
                <a:cs typeface="Franklin Gothic Medium"/>
              </a:rPr>
              <a:t>.</a:t>
            </a:r>
          </a:p>
        </p:txBody>
      </p:sp>
      <p:grpSp>
        <p:nvGrpSpPr>
          <p:cNvPr id="20" name="Group 19" descr="The invariant {{ Inv: S[i] ≠ y  for any 0 ≤ i ≤ j – 1 }}, paired with S[j] != y (as S[j] = y was handled on the previous slide)">
            <a:extLst>
              <a:ext uri="{FF2B5EF4-FFF2-40B4-BE49-F238E27FC236}">
                <a16:creationId xmlns:a16="http://schemas.microsoft.com/office/drawing/2014/main" id="{A3F60D95-EEC6-D651-70F2-F1DC147F36F6}"/>
              </a:ext>
            </a:extLst>
          </p:cNvPr>
          <p:cNvGrpSpPr/>
          <p:nvPr/>
        </p:nvGrpSpPr>
        <p:grpSpPr>
          <a:xfrm>
            <a:off x="1172176" y="1393737"/>
            <a:ext cx="7069045" cy="782986"/>
            <a:chOff x="1172176" y="1393737"/>
            <a:chExt cx="7069045" cy="782986"/>
          </a:xfrm>
        </p:grpSpPr>
        <p:sp>
          <p:nvSpPr>
            <p:cNvPr id="4" name="Rectangle 3">
              <a:extLst>
                <a:ext uri="{FF2B5EF4-FFF2-40B4-BE49-F238E27FC236}">
                  <a16:creationId xmlns:a16="http://schemas.microsoft.com/office/drawing/2014/main" id="{47575670-6761-8D47-56AA-D9F1D40BD790}"/>
                </a:ext>
              </a:extLst>
            </p:cNvPr>
            <p:cNvSpPr/>
            <p:nvPr/>
          </p:nvSpPr>
          <p:spPr>
            <a:xfrm>
              <a:off x="2036841" y="1399506"/>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5FC496ED-61E2-AB3A-6653-D9595C9C573A}"/>
                </a:ext>
              </a:extLst>
            </p:cNvPr>
            <p:cNvSpPr/>
            <p:nvPr/>
          </p:nvSpPr>
          <p:spPr>
            <a:xfrm>
              <a:off x="5142237" y="1399506"/>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0E583F78-8B87-517C-7CA2-610B235F165B}"/>
                </a:ext>
              </a:extLst>
            </p:cNvPr>
            <p:cNvSpPr txBox="1"/>
            <p:nvPr/>
          </p:nvSpPr>
          <p:spPr>
            <a:xfrm>
              <a:off x="5142237" y="180739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BB752B27-3079-2173-B186-2D8F24B3247E}"/>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E86A1711-80BF-AB76-A3F5-4C57629815A2}"/>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214E2B8-C0C9-CADC-0E48-70FE24F13628}"/>
                </a:ext>
              </a:extLst>
            </p:cNvPr>
            <p:cNvSpPr txBox="1"/>
            <p:nvPr/>
          </p:nvSpPr>
          <p:spPr>
            <a:xfrm>
              <a:off x="3154163" y="139373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sp>
          <p:nvSpPr>
            <p:cNvPr id="19" name="Rectangle 18">
              <a:extLst>
                <a:ext uri="{FF2B5EF4-FFF2-40B4-BE49-F238E27FC236}">
                  <a16:creationId xmlns:a16="http://schemas.microsoft.com/office/drawing/2014/main" id="{74866EB7-B2C1-5317-6DB6-C5CB1834BE7A}"/>
                </a:ext>
              </a:extLst>
            </p:cNvPr>
            <p:cNvSpPr/>
            <p:nvPr/>
          </p:nvSpPr>
          <p:spPr>
            <a:xfrm>
              <a:off x="5135825" y="1401245"/>
              <a:ext cx="362150"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Slide Number Placeholder 20">
            <a:extLst>
              <a:ext uri="{FF2B5EF4-FFF2-40B4-BE49-F238E27FC236}">
                <a16:creationId xmlns:a16="http://schemas.microsoft.com/office/drawing/2014/main" id="{53C71037-05EE-BAF8-A438-4D15605A8602}"/>
              </a:ext>
            </a:extLst>
          </p:cNvPr>
          <p:cNvSpPr>
            <a:spLocks noGrp="1"/>
          </p:cNvSpPr>
          <p:nvPr>
            <p:ph type="sldNum" sz="quarter" idx="4"/>
          </p:nvPr>
        </p:nvSpPr>
        <p:spPr/>
        <p:txBody>
          <a:bodyPr/>
          <a:lstStyle/>
          <a:p>
            <a:fld id="{60F4F636-6A27-E649-AEDF-9DE4D4E58670}" type="slidenum">
              <a:rPr lang="en-US" smtClean="0"/>
              <a:pPr/>
              <a:t>52</a:t>
            </a:fld>
            <a:endParaRPr lang="en-US" dirty="0"/>
          </a:p>
        </p:txBody>
      </p:sp>
    </p:spTree>
    <p:extLst>
      <p:ext uri="{BB962C8B-B14F-4D97-AF65-F5344CB8AC3E}">
        <p14:creationId xmlns:p14="http://schemas.microsoft.com/office/powerpoint/2010/main" val="90301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F93074F-1C12-A991-3149-CE3402DC19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B61B6-A0A9-A3C5-307E-975B4A6944B6}"/>
              </a:ext>
            </a:extLst>
          </p:cNvPr>
          <p:cNvSpPr>
            <a:spLocks noGrp="1"/>
          </p:cNvSpPr>
          <p:nvPr>
            <p:ph type="title"/>
          </p:nvPr>
        </p:nvSpPr>
        <p:spPr/>
        <p:txBody>
          <a:bodyPr>
            <a:normAutofit/>
          </a:bodyPr>
          <a:lstStyle/>
          <a:p>
            <a:r>
              <a:rPr lang="en-US" dirty="0"/>
              <a:t>Recall: Visual Proofs for “for any” Facts (1/2)</a:t>
            </a:r>
          </a:p>
        </p:txBody>
      </p:sp>
      <p:sp>
        <p:nvSpPr>
          <p:cNvPr id="3" name="Content Placeholder 2">
            <a:extLst>
              <a:ext uri="{FF2B5EF4-FFF2-40B4-BE49-F238E27FC236}">
                <a16:creationId xmlns:a16="http://schemas.microsoft.com/office/drawing/2014/main" id="{C13FB5BC-3480-38E5-6EBA-9CF2BF318ABC}"/>
              </a:ext>
            </a:extLst>
          </p:cNvPr>
          <p:cNvSpPr>
            <a:spLocks noGrp="1"/>
          </p:cNvSpPr>
          <p:nvPr>
            <p:ph idx="1"/>
          </p:nvPr>
        </p:nvSpPr>
        <p:spPr>
          <a:xfrm>
            <a:off x="457200" y="2508042"/>
            <a:ext cx="8229600" cy="720515"/>
          </a:xfrm>
        </p:spPr>
        <p:txBody>
          <a:bodyPr/>
          <a:lstStyle/>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1) and j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and S[j] ≠ y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a:t>
            </a:r>
            <a:endParaRPr lang="en-US" sz="1800" dirty="0">
              <a:latin typeface="Courier New" panose="02070309020205020404" pitchFamily="49" charset="0"/>
              <a:cs typeface="Courier New" panose="02070309020205020404" pitchFamily="49" charset="0"/>
            </a:endParaRPr>
          </a:p>
          <a:p>
            <a:pPr lvl="2"/>
            <a:endParaRPr lang="en-US" sz="1600" dirty="0"/>
          </a:p>
          <a:p>
            <a:r>
              <a:rPr lang="en-US" sz="2600" dirty="0">
                <a:latin typeface="Franklin Gothic Medium" panose="020B0603020102020204" pitchFamily="34" charset="0"/>
                <a:ea typeface="Cambria Math" panose="02040503050406030204" pitchFamily="18" charset="0"/>
              </a:rPr>
              <a:t>What does the top assertion say about </a:t>
            </a:r>
            <a:r>
              <a:rPr lang="en-US" sz="2600" dirty="0">
                <a:latin typeface="Cambria Math" panose="02040503050406030204" pitchFamily="18" charset="0"/>
                <a:ea typeface="Cambria Math" panose="02040503050406030204" pitchFamily="18" charset="0"/>
              </a:rPr>
              <a:t>S[j]</a:t>
            </a:r>
            <a:r>
              <a:rPr lang="en-US" sz="2600" dirty="0">
                <a:latin typeface="Franklin Gothic Medium" panose="020B0603020102020204" pitchFamily="34" charset="0"/>
                <a:ea typeface="Cambria Math" panose="02040503050406030204" pitchFamily="18" charset="0"/>
              </a:rPr>
              <a:t>?</a:t>
            </a:r>
          </a:p>
          <a:p>
            <a:pPr lvl="1"/>
            <a:r>
              <a:rPr lang="en-US" sz="2200" dirty="0">
                <a:latin typeface="Franklin Gothic Medium" panose="020B0603020102020204" pitchFamily="34" charset="0"/>
                <a:ea typeface="Cambria Math" panose="02040503050406030204" pitchFamily="18" charset="0"/>
              </a:rPr>
              <a:t>it is not </a:t>
            </a:r>
            <a:r>
              <a:rPr lang="en-US" sz="2200" dirty="0">
                <a:latin typeface="Cambria Math" panose="02040503050406030204" pitchFamily="18" charset="0"/>
                <a:ea typeface="Cambria Math" panose="02040503050406030204" pitchFamily="18" charset="0"/>
              </a:rPr>
              <a:t>y</a:t>
            </a:r>
          </a:p>
        </p:txBody>
      </p:sp>
      <p:grpSp>
        <p:nvGrpSpPr>
          <p:cNvPr id="13" name="Group 12" descr="The loop invariant {{ Inv: S[i] ≠ y  for any 0 ≤ i ≤ j – 1 }}">
            <a:extLst>
              <a:ext uri="{FF2B5EF4-FFF2-40B4-BE49-F238E27FC236}">
                <a16:creationId xmlns:a16="http://schemas.microsoft.com/office/drawing/2014/main" id="{03B6D943-F3A3-5215-C733-47E8F23AE761}"/>
              </a:ext>
            </a:extLst>
          </p:cNvPr>
          <p:cNvGrpSpPr/>
          <p:nvPr/>
        </p:nvGrpSpPr>
        <p:grpSpPr>
          <a:xfrm>
            <a:off x="1172176" y="1393737"/>
            <a:ext cx="7069045" cy="782986"/>
            <a:chOff x="1172176" y="1393737"/>
            <a:chExt cx="7069045" cy="782986"/>
          </a:xfrm>
        </p:grpSpPr>
        <p:sp>
          <p:nvSpPr>
            <p:cNvPr id="4" name="Rectangle 3">
              <a:extLst>
                <a:ext uri="{FF2B5EF4-FFF2-40B4-BE49-F238E27FC236}">
                  <a16:creationId xmlns:a16="http://schemas.microsoft.com/office/drawing/2014/main" id="{5BEAEBDC-D073-4759-81F2-DAA3C1DD6033}"/>
                </a:ext>
              </a:extLst>
            </p:cNvPr>
            <p:cNvSpPr/>
            <p:nvPr/>
          </p:nvSpPr>
          <p:spPr>
            <a:xfrm>
              <a:off x="2036841" y="1399506"/>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4F777294-8A08-E662-867B-5BB68D176165}"/>
                </a:ext>
              </a:extLst>
            </p:cNvPr>
            <p:cNvSpPr/>
            <p:nvPr/>
          </p:nvSpPr>
          <p:spPr>
            <a:xfrm>
              <a:off x="5142237" y="1399506"/>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B6AF5FF-1C97-F588-E21D-41BBA49B36EB}"/>
                </a:ext>
              </a:extLst>
            </p:cNvPr>
            <p:cNvSpPr txBox="1"/>
            <p:nvPr/>
          </p:nvSpPr>
          <p:spPr>
            <a:xfrm>
              <a:off x="5142237" y="180739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075EC4BC-9253-82F3-9103-342EFD56761F}"/>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08207397-3FF4-7D39-F81A-B8EC77F08C13}"/>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5EFB68D-0C85-0E30-BB4E-3151C86B8267}"/>
                </a:ext>
              </a:extLst>
            </p:cNvPr>
            <p:cNvSpPr txBox="1"/>
            <p:nvPr/>
          </p:nvSpPr>
          <p:spPr>
            <a:xfrm>
              <a:off x="3154163" y="139373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grpSp>
      <p:sp>
        <p:nvSpPr>
          <p:cNvPr id="6" name="Rectangle 5" descr="Now that we know S[j] is not equal to y, we can extend our invariant - {{ S[i] ≠ y  for any 0 ≤ i ≤ j }}&#13;&#10;">
            <a:extLst>
              <a:ext uri="{FF2B5EF4-FFF2-40B4-BE49-F238E27FC236}">
                <a16:creationId xmlns:a16="http://schemas.microsoft.com/office/drawing/2014/main" id="{0D6133CC-06FD-DE25-6D89-BB2721441D30}"/>
              </a:ext>
            </a:extLst>
          </p:cNvPr>
          <p:cNvSpPr/>
          <p:nvPr/>
        </p:nvSpPr>
        <p:spPr>
          <a:xfrm>
            <a:off x="5135825" y="1401245"/>
            <a:ext cx="362150"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AB1C9DD6-3478-8186-16BA-1BDB9741FFF9}"/>
              </a:ext>
            </a:extLst>
          </p:cNvPr>
          <p:cNvSpPr>
            <a:spLocks noGrp="1"/>
          </p:cNvSpPr>
          <p:nvPr>
            <p:ph type="sldNum" sz="quarter" idx="4"/>
          </p:nvPr>
        </p:nvSpPr>
        <p:spPr/>
        <p:txBody>
          <a:bodyPr/>
          <a:lstStyle/>
          <a:p>
            <a:fld id="{60F4F636-6A27-E649-AEDF-9DE4D4E58670}" type="slidenum">
              <a:rPr lang="en-US" smtClean="0"/>
              <a:pPr/>
              <a:t>53</a:t>
            </a:fld>
            <a:endParaRPr lang="en-US" dirty="0"/>
          </a:p>
        </p:txBody>
      </p:sp>
    </p:spTree>
    <p:extLst>
      <p:ext uri="{BB962C8B-B14F-4D97-AF65-F5344CB8AC3E}">
        <p14:creationId xmlns:p14="http://schemas.microsoft.com/office/powerpoint/2010/main" val="284912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DF9B523-64CC-E710-1B11-2C41590B6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673CF-7163-3826-ECB1-BE6D2950D9C1}"/>
              </a:ext>
            </a:extLst>
          </p:cNvPr>
          <p:cNvSpPr>
            <a:spLocks noGrp="1"/>
          </p:cNvSpPr>
          <p:nvPr>
            <p:ph type="title"/>
          </p:nvPr>
        </p:nvSpPr>
        <p:spPr/>
        <p:txBody>
          <a:bodyPr>
            <a:normAutofit/>
          </a:bodyPr>
          <a:lstStyle/>
          <a:p>
            <a:r>
              <a:rPr lang="en-US" dirty="0"/>
              <a:t>Recall: Visual Proofs for “for any” Facts (2/2)</a:t>
            </a:r>
          </a:p>
        </p:txBody>
      </p:sp>
      <p:sp>
        <p:nvSpPr>
          <p:cNvPr id="3" name="Content Placeholder 2">
            <a:extLst>
              <a:ext uri="{FF2B5EF4-FFF2-40B4-BE49-F238E27FC236}">
                <a16:creationId xmlns:a16="http://schemas.microsoft.com/office/drawing/2014/main" id="{1AA6AD0B-63B0-67E4-0607-99977A871ECA}"/>
              </a:ext>
            </a:extLst>
          </p:cNvPr>
          <p:cNvSpPr>
            <a:spLocks noGrp="1"/>
          </p:cNvSpPr>
          <p:nvPr>
            <p:ph idx="1"/>
          </p:nvPr>
        </p:nvSpPr>
        <p:spPr>
          <a:xfrm>
            <a:off x="457200" y="2508042"/>
            <a:ext cx="8229600" cy="720515"/>
          </a:xfrm>
        </p:spPr>
        <p:txBody>
          <a:bodyPr/>
          <a:lstStyle/>
          <a:p>
            <a:pPr lvl="2"/>
            <a:r>
              <a:rPr lang="en-US" sz="1800"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1) and j ≠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len</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 and S[j] ≠ y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 y  for any 0</a:t>
            </a:r>
            <a:r>
              <a:rPr lang="en-US" sz="1800" dirty="0">
                <a:solidFill>
                  <a:srgbClr val="7030A0"/>
                </a:solidFill>
                <a:latin typeface="Cambria Math" panose="02040503050406030204" pitchFamily="18" charset="0"/>
                <a:ea typeface="Cambria Math" panose="02040503050406030204" pitchFamily="18"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a:t>
            </a:r>
            <a:endParaRPr lang="en-US" sz="1800" dirty="0">
              <a:latin typeface="Courier New" panose="02070309020205020404" pitchFamily="49" charset="0"/>
              <a:cs typeface="Courier New" panose="02070309020205020404" pitchFamily="49" charset="0"/>
            </a:endParaRPr>
          </a:p>
          <a:p>
            <a:pPr lvl="2"/>
            <a:endParaRPr lang="en-US" sz="1600" dirty="0"/>
          </a:p>
          <a:p>
            <a:r>
              <a:rPr lang="en-US" sz="2600" dirty="0">
                <a:latin typeface="Franklin Gothic Medium" panose="020B0603020102020204" pitchFamily="34" charset="0"/>
                <a:ea typeface="Cambria Math" panose="02040503050406030204" pitchFamily="18" charset="0"/>
              </a:rPr>
              <a:t>What is the picture for the bottom assertion?</a:t>
            </a:r>
          </a:p>
          <a:p>
            <a:endParaRPr lang="en-US" sz="2600" dirty="0">
              <a:latin typeface="Franklin Gothic Medium" panose="020B0603020102020204" pitchFamily="34" charset="0"/>
              <a:ea typeface="Cambria Math" panose="02040503050406030204" pitchFamily="18" charset="0"/>
            </a:endParaRPr>
          </a:p>
          <a:p>
            <a:endParaRPr lang="en-US" sz="2600" dirty="0">
              <a:latin typeface="Franklin Gothic Medium" panose="020B0603020102020204" pitchFamily="34" charset="0"/>
              <a:ea typeface="Cambria Math" panose="02040503050406030204" pitchFamily="18" charset="0"/>
            </a:endParaRPr>
          </a:p>
          <a:p>
            <a:endParaRPr lang="en-US" sz="2600" dirty="0">
              <a:latin typeface="Franklin Gothic Medium" panose="020B0603020102020204" pitchFamily="34" charset="0"/>
              <a:ea typeface="Cambria Math" panose="02040503050406030204" pitchFamily="18" charset="0"/>
            </a:endParaRPr>
          </a:p>
          <a:p>
            <a:r>
              <a:rPr lang="en-US" sz="2600" dirty="0">
                <a:latin typeface="Franklin Gothic Medium" panose="020B0603020102020204" pitchFamily="34" charset="0"/>
                <a:ea typeface="Cambria Math" panose="02040503050406030204" pitchFamily="18" charset="0"/>
              </a:rPr>
              <a:t>Do the facts above imply this holds?</a:t>
            </a:r>
          </a:p>
          <a:p>
            <a:pPr lvl="1"/>
            <a:r>
              <a:rPr lang="en-US" sz="2200" dirty="0">
                <a:latin typeface="Franklin Gothic Medium" panose="020B0603020102020204" pitchFamily="34" charset="0"/>
                <a:ea typeface="Cambria Math" panose="02040503050406030204" pitchFamily="18" charset="0"/>
              </a:rPr>
              <a:t>Yes! It's the same picture</a:t>
            </a:r>
          </a:p>
        </p:txBody>
      </p:sp>
      <p:grpSp>
        <p:nvGrpSpPr>
          <p:cNvPr id="20" name="Group 19" descr="The loop invariant     {{ S[i] ≠ y  for any 0 ≤ i ≤ j }}&#13;&#10;">
            <a:extLst>
              <a:ext uri="{FF2B5EF4-FFF2-40B4-BE49-F238E27FC236}">
                <a16:creationId xmlns:a16="http://schemas.microsoft.com/office/drawing/2014/main" id="{3DA680DA-691A-754A-ADDE-5100B0DC7D54}"/>
              </a:ext>
            </a:extLst>
          </p:cNvPr>
          <p:cNvGrpSpPr/>
          <p:nvPr/>
        </p:nvGrpSpPr>
        <p:grpSpPr>
          <a:xfrm>
            <a:off x="1172176" y="4454398"/>
            <a:ext cx="7069045" cy="800219"/>
            <a:chOff x="1172176" y="4454398"/>
            <a:chExt cx="7069045" cy="800219"/>
          </a:xfrm>
        </p:grpSpPr>
        <p:sp>
          <p:nvSpPr>
            <p:cNvPr id="11" name="Rectangle 10">
              <a:extLst>
                <a:ext uri="{FF2B5EF4-FFF2-40B4-BE49-F238E27FC236}">
                  <a16:creationId xmlns:a16="http://schemas.microsoft.com/office/drawing/2014/main" id="{C0072A1D-2E93-53C8-0B50-848FEB007220}"/>
                </a:ext>
              </a:extLst>
            </p:cNvPr>
            <p:cNvSpPr/>
            <p:nvPr/>
          </p:nvSpPr>
          <p:spPr>
            <a:xfrm>
              <a:off x="2036841" y="4460167"/>
              <a:ext cx="3461134"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28BC2CD2-9E0C-529D-21E3-BD714D15ABA1}"/>
                </a:ext>
              </a:extLst>
            </p:cNvPr>
            <p:cNvSpPr/>
            <p:nvPr/>
          </p:nvSpPr>
          <p:spPr>
            <a:xfrm>
              <a:off x="5497975" y="4460167"/>
              <a:ext cx="2743246"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24847A2-C91F-E90B-CBF7-DC1240B84BDC}"/>
                </a:ext>
              </a:extLst>
            </p:cNvPr>
            <p:cNvSpPr txBox="1"/>
            <p:nvPr/>
          </p:nvSpPr>
          <p:spPr>
            <a:xfrm>
              <a:off x="5142237" y="4868052"/>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4" name="TextBox 13">
              <a:extLst>
                <a:ext uri="{FF2B5EF4-FFF2-40B4-BE49-F238E27FC236}">
                  <a16:creationId xmlns:a16="http://schemas.microsoft.com/office/drawing/2014/main" id="{916B4802-95D7-BB76-6248-5F1182C90104}"/>
                </a:ext>
              </a:extLst>
            </p:cNvPr>
            <p:cNvSpPr txBox="1"/>
            <p:nvPr/>
          </p:nvSpPr>
          <p:spPr>
            <a:xfrm>
              <a:off x="1172176" y="4460167"/>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5" name="Straight Arrow Connector 14">
              <a:extLst>
                <a:ext uri="{FF2B5EF4-FFF2-40B4-BE49-F238E27FC236}">
                  <a16:creationId xmlns:a16="http://schemas.microsoft.com/office/drawing/2014/main" id="{1F926FAB-67BF-0F60-669C-DBF58A66A8DA}"/>
                </a:ext>
              </a:extLst>
            </p:cNvPr>
            <p:cNvCxnSpPr>
              <a:cxnSpLocks/>
            </p:cNvCxnSpPr>
            <p:nvPr/>
          </p:nvCxnSpPr>
          <p:spPr>
            <a:xfrm>
              <a:off x="1475518" y="4656937"/>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52ACE62-7A86-52A2-FE90-D032217138BF}"/>
                </a:ext>
              </a:extLst>
            </p:cNvPr>
            <p:cNvSpPr txBox="1"/>
            <p:nvPr/>
          </p:nvSpPr>
          <p:spPr>
            <a:xfrm>
              <a:off x="3154163" y="4454398"/>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sp>
          <p:nvSpPr>
            <p:cNvPr id="17" name="TextBox 16">
              <a:extLst>
                <a:ext uri="{FF2B5EF4-FFF2-40B4-BE49-F238E27FC236}">
                  <a16:creationId xmlns:a16="http://schemas.microsoft.com/office/drawing/2014/main" id="{327B422B-F5AB-6F6B-7012-8228ED8F45BF}"/>
                </a:ext>
              </a:extLst>
            </p:cNvPr>
            <p:cNvSpPr txBox="1"/>
            <p:nvPr/>
          </p:nvSpPr>
          <p:spPr>
            <a:xfrm>
              <a:off x="5497975" y="4885285"/>
              <a:ext cx="546945"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j+1</a:t>
              </a:r>
            </a:p>
          </p:txBody>
        </p:sp>
      </p:grpSp>
      <p:grpSp>
        <p:nvGrpSpPr>
          <p:cNvPr id="19" name="Group 18" descr="Now that we know S[j] is not equal to y, we can extend our invariant - {{ S[i] ≠ y  for any 0 ≤ i ≤ j }}&#13;&#10;">
            <a:extLst>
              <a:ext uri="{FF2B5EF4-FFF2-40B4-BE49-F238E27FC236}">
                <a16:creationId xmlns:a16="http://schemas.microsoft.com/office/drawing/2014/main" id="{9D68C540-8063-8D12-B2A4-E881784CAA36}"/>
              </a:ext>
            </a:extLst>
          </p:cNvPr>
          <p:cNvGrpSpPr/>
          <p:nvPr/>
        </p:nvGrpSpPr>
        <p:grpSpPr>
          <a:xfrm>
            <a:off x="1172176" y="1393737"/>
            <a:ext cx="7069045" cy="782986"/>
            <a:chOff x="1172176" y="1393737"/>
            <a:chExt cx="7069045" cy="782986"/>
          </a:xfrm>
        </p:grpSpPr>
        <p:sp>
          <p:nvSpPr>
            <p:cNvPr id="4" name="Rectangle 3">
              <a:extLst>
                <a:ext uri="{FF2B5EF4-FFF2-40B4-BE49-F238E27FC236}">
                  <a16:creationId xmlns:a16="http://schemas.microsoft.com/office/drawing/2014/main" id="{EB3C23B8-8577-A5F4-E3A0-A1F2C8C614E9}"/>
                </a:ext>
              </a:extLst>
            </p:cNvPr>
            <p:cNvSpPr/>
            <p:nvPr/>
          </p:nvSpPr>
          <p:spPr>
            <a:xfrm>
              <a:off x="2036841" y="1399506"/>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506359CB-FAE5-5FE7-A770-DEFE72F8F71A}"/>
                </a:ext>
              </a:extLst>
            </p:cNvPr>
            <p:cNvSpPr/>
            <p:nvPr/>
          </p:nvSpPr>
          <p:spPr>
            <a:xfrm>
              <a:off x="5142237" y="1399506"/>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D3B34605-E575-8E9B-3BB2-4952FCD214F4}"/>
                </a:ext>
              </a:extLst>
            </p:cNvPr>
            <p:cNvSpPr txBox="1"/>
            <p:nvPr/>
          </p:nvSpPr>
          <p:spPr>
            <a:xfrm>
              <a:off x="5142237" y="1807391"/>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2180D6A2-7C78-E3D7-D123-BC3C572414E4}"/>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FF3154FF-9C80-964B-7A65-880955A9C7FD}"/>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B9C2162-E546-E696-4194-55CD4E90BA7A}"/>
                </a:ext>
              </a:extLst>
            </p:cNvPr>
            <p:cNvSpPr txBox="1"/>
            <p:nvPr/>
          </p:nvSpPr>
          <p:spPr>
            <a:xfrm>
              <a:off x="3154163" y="1393737"/>
              <a:ext cx="870751" cy="430887"/>
            </a:xfrm>
            <a:prstGeom prst="rect">
              <a:avLst/>
            </a:prstGeom>
            <a:noFill/>
          </p:spPr>
          <p:txBody>
            <a:bodyPr wrap="none" rtlCol="0">
              <a:spAutoFit/>
            </a:bodyPr>
            <a:lstStyle/>
            <a:p>
              <a:r>
                <a:rPr lang="en-US" sz="2200" dirty="0">
                  <a:latin typeface="Cambria Math" panose="02040503050406030204" pitchFamily="18" charset="0"/>
                  <a:ea typeface="Cambria Math" panose="02040503050406030204" pitchFamily="18" charset="0"/>
                  <a:cs typeface="Franklin Gothic Medium"/>
                </a:rPr>
                <a:t>__ ≠ y</a:t>
              </a:r>
            </a:p>
          </p:txBody>
        </p:sp>
        <p:sp>
          <p:nvSpPr>
            <p:cNvPr id="6" name="Rectangle 5">
              <a:extLst>
                <a:ext uri="{FF2B5EF4-FFF2-40B4-BE49-F238E27FC236}">
                  <a16:creationId xmlns:a16="http://schemas.microsoft.com/office/drawing/2014/main" id="{B9FD9563-219E-8657-7377-9B7618E67BC2}"/>
                </a:ext>
              </a:extLst>
            </p:cNvPr>
            <p:cNvSpPr/>
            <p:nvPr/>
          </p:nvSpPr>
          <p:spPr>
            <a:xfrm>
              <a:off x="5135825" y="1401245"/>
              <a:ext cx="362150"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Slide Number Placeholder 20">
            <a:extLst>
              <a:ext uri="{FF2B5EF4-FFF2-40B4-BE49-F238E27FC236}">
                <a16:creationId xmlns:a16="http://schemas.microsoft.com/office/drawing/2014/main" id="{75F4B175-BA68-0395-D4C7-72F9D00B7E1B}"/>
              </a:ext>
            </a:extLst>
          </p:cNvPr>
          <p:cNvSpPr>
            <a:spLocks noGrp="1"/>
          </p:cNvSpPr>
          <p:nvPr>
            <p:ph type="sldNum" sz="quarter" idx="4"/>
          </p:nvPr>
        </p:nvSpPr>
        <p:spPr/>
        <p:txBody>
          <a:bodyPr/>
          <a:lstStyle/>
          <a:p>
            <a:fld id="{60F4F636-6A27-E649-AEDF-9DE4D4E58670}" type="slidenum">
              <a:rPr lang="en-US" smtClean="0"/>
              <a:pPr/>
              <a:t>54</a:t>
            </a:fld>
            <a:endParaRPr lang="en-US" dirty="0"/>
          </a:p>
        </p:txBody>
      </p:sp>
    </p:spTree>
    <p:extLst>
      <p:ext uri="{BB962C8B-B14F-4D97-AF65-F5344CB8AC3E}">
        <p14:creationId xmlns:p14="http://schemas.microsoft.com/office/powerpoint/2010/main" val="81296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Finding an Element in an Array</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Can search for an element in an array as follows</a:t>
            </a:r>
          </a:p>
          <a:p>
            <a:pPr lvl="2"/>
            <a:endParaRPr lang="en-US" sz="18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contains(nil, y) 	:= false						</a:t>
            </a:r>
          </a:p>
          <a:p>
            <a:pPr lvl="2"/>
            <a:r>
              <a:rPr lang="en-US" sz="1800" dirty="0">
                <a:latin typeface="Cambria Math" panose="02040503050406030204" pitchFamily="18" charset="0"/>
                <a:ea typeface="Cambria Math" panose="02040503050406030204" pitchFamily="18" charset="0"/>
              </a:rPr>
              <a:t>	contains(x :: L, y)	:= true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x = y</a:t>
            </a:r>
          </a:p>
          <a:p>
            <a:pPr lvl="2"/>
            <a:r>
              <a:rPr lang="en-US" sz="1800" dirty="0">
                <a:latin typeface="Cambria Math" panose="02040503050406030204" pitchFamily="18" charset="0"/>
                <a:ea typeface="Cambria Math" panose="02040503050406030204" pitchFamily="18" charset="0"/>
              </a:rPr>
              <a:t>	contains(x :: L, y)	:= contains(L, y)	</a:t>
            </a:r>
            <a:r>
              <a:rPr lang="en-US" sz="1800" dirty="0">
                <a:latin typeface="Franklin Gothic Medium" panose="020B0603020102020204" pitchFamily="34" charset="0"/>
                <a:ea typeface="Cambria Math" panose="02040503050406030204" pitchFamily="18" charset="0"/>
              </a:rPr>
              <a:t>if </a:t>
            </a:r>
            <a:r>
              <a:rPr lang="en-US" sz="1800" dirty="0">
                <a:latin typeface="Cambria Math" panose="02040503050406030204" pitchFamily="18" charset="0"/>
                <a:ea typeface="Cambria Math" panose="02040503050406030204" pitchFamily="18" charset="0"/>
              </a:rPr>
              <a:t>x ≠ y</a:t>
            </a:r>
          </a:p>
          <a:p>
            <a:pPr lvl="2"/>
            <a:endParaRPr lang="en-US" sz="1800" dirty="0">
              <a:latin typeface="Cambria Math" panose="02040503050406030204" pitchFamily="18" charset="0"/>
              <a:ea typeface="Cambria Math" panose="02040503050406030204" pitchFamily="18" charset="0"/>
            </a:endParaRPr>
          </a:p>
          <a:p>
            <a:r>
              <a:rPr lang="en-US" sz="2600" dirty="0"/>
              <a:t>Searches through the array in linear time</a:t>
            </a:r>
          </a:p>
          <a:p>
            <a:pPr lvl="1"/>
            <a:r>
              <a:rPr lang="en-US" sz="2200" dirty="0"/>
              <a:t>did the same on lists</a:t>
            </a:r>
          </a:p>
          <a:p>
            <a:pPr lvl="1"/>
            <a:endParaRPr lang="en-US" sz="2200" dirty="0"/>
          </a:p>
          <a:p>
            <a:r>
              <a:rPr lang="en-US" sz="2600" dirty="0"/>
              <a:t>Can be done more quickly if the list is sorted</a:t>
            </a:r>
          </a:p>
          <a:p>
            <a:pPr lvl="1"/>
            <a:r>
              <a:rPr lang="en-US" sz="2200" dirty="0"/>
              <a:t>binary search!</a:t>
            </a:r>
          </a:p>
          <a:p>
            <a:pPr lvl="1"/>
            <a:endParaRPr lang="en-US" sz="2200" dirty="0"/>
          </a:p>
        </p:txBody>
      </p:sp>
      <p:sp>
        <p:nvSpPr>
          <p:cNvPr id="4" name="Slide Number Placeholder 3">
            <a:extLst>
              <a:ext uri="{FF2B5EF4-FFF2-40B4-BE49-F238E27FC236}">
                <a16:creationId xmlns:a16="http://schemas.microsoft.com/office/drawing/2014/main" id="{FC8A5C19-089C-6987-E133-7B88F013A8BF}"/>
              </a:ext>
            </a:extLst>
          </p:cNvPr>
          <p:cNvSpPr>
            <a:spLocks noGrp="1"/>
          </p:cNvSpPr>
          <p:nvPr>
            <p:ph type="sldNum" sz="quarter" idx="4"/>
          </p:nvPr>
        </p:nvSpPr>
        <p:spPr/>
        <p:txBody>
          <a:bodyPr/>
          <a:lstStyle/>
          <a:p>
            <a:fld id="{60F4F636-6A27-E649-AEDF-9DE4D4E58670}" type="slidenum">
              <a:rPr lang="en-US" smtClean="0"/>
              <a:pPr/>
              <a:t>55</a:t>
            </a:fld>
            <a:endParaRPr lang="en-US" dirty="0"/>
          </a:p>
        </p:txBody>
      </p:sp>
    </p:spTree>
    <p:extLst>
      <p:ext uri="{BB962C8B-B14F-4D97-AF65-F5344CB8AC3E}">
        <p14:creationId xmlns:p14="http://schemas.microsoft.com/office/powerpoint/2010/main" val="4036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34F41-BA8C-3018-132F-C34A5E898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3706D8-8DA8-B9F3-7C94-3DC7FBA427FE}"/>
              </a:ext>
            </a:extLst>
          </p:cNvPr>
          <p:cNvSpPr>
            <a:spLocks noGrp="1"/>
          </p:cNvSpPr>
          <p:nvPr>
            <p:ph type="title"/>
          </p:nvPr>
        </p:nvSpPr>
        <p:spPr/>
        <p:txBody>
          <a:bodyPr/>
          <a:lstStyle/>
          <a:p>
            <a:r>
              <a:rPr lang="en-US" dirty="0"/>
              <a:t>Finding an Element in a Sorted Array</a:t>
            </a:r>
          </a:p>
        </p:txBody>
      </p:sp>
      <p:sp>
        <p:nvSpPr>
          <p:cNvPr id="3" name="Content Placeholder 2">
            <a:extLst>
              <a:ext uri="{FF2B5EF4-FFF2-40B4-BE49-F238E27FC236}">
                <a16:creationId xmlns:a16="http://schemas.microsoft.com/office/drawing/2014/main" id="{B822972D-C236-FF95-6390-41E9CEE95FD8}"/>
              </a:ext>
            </a:extLst>
          </p:cNvPr>
          <p:cNvSpPr>
            <a:spLocks noGrp="1"/>
          </p:cNvSpPr>
          <p:nvPr>
            <p:ph idx="1"/>
          </p:nvPr>
        </p:nvSpPr>
        <p:spPr>
          <a:xfrm>
            <a:off x="457200" y="1244160"/>
            <a:ext cx="8229600" cy="3293116"/>
          </a:xfrm>
        </p:spPr>
        <p:txBody>
          <a:bodyPr/>
          <a:lstStyle/>
          <a:p>
            <a:r>
              <a:rPr lang="en-US" sz="2600" dirty="0"/>
              <a:t>Can search more quickly if the list is sorted</a:t>
            </a:r>
          </a:p>
          <a:p>
            <a:pPr lvl="1"/>
            <a:r>
              <a:rPr lang="en-US" sz="2200" dirty="0"/>
              <a:t>precondition is </a:t>
            </a:r>
            <a:r>
              <a:rPr lang="en-US" sz="2200" dirty="0">
                <a:latin typeface="Cambria Math" panose="02040503050406030204" pitchFamily="18" charset="0"/>
                <a:ea typeface="Cambria Math" panose="02040503050406030204" pitchFamily="18" charset="0"/>
              </a:rPr>
              <a:t>A[0] ≤ A[1] ≤ … ≤ A[n-1]</a:t>
            </a:r>
            <a:r>
              <a:rPr lang="en-US" sz="2200" dirty="0">
                <a:latin typeface="Franklin Gothic Medium" panose="020B0603020102020204" pitchFamily="34" charset="0"/>
                <a:ea typeface="Cambria Math" panose="02040503050406030204" pitchFamily="18" charset="0"/>
              </a:rPr>
              <a:t>  	(informal)</a:t>
            </a:r>
          </a:p>
          <a:p>
            <a:pPr lvl="1"/>
            <a:r>
              <a:rPr lang="en-US" sz="2200" dirty="0">
                <a:latin typeface="Franklin Gothic Medium" panose="020B0603020102020204" pitchFamily="34" charset="0"/>
                <a:ea typeface="Cambria Math" panose="02040503050406030204" pitchFamily="18" charset="0"/>
              </a:rPr>
              <a:t>write this formally as</a:t>
            </a:r>
          </a:p>
          <a:p>
            <a:pPr lvl="2"/>
            <a:endParaRPr lang="en-US" sz="800" dirty="0">
              <a:latin typeface="Cambria Math" panose="02040503050406030204" pitchFamily="18" charset="0"/>
              <a:ea typeface="Cambria Math" panose="02040503050406030204" pitchFamily="18" charset="0"/>
            </a:endParaRPr>
          </a:p>
          <a:p>
            <a:pPr lvl="2"/>
            <a:r>
              <a:rPr lang="en-US" sz="2000" dirty="0">
                <a:latin typeface="Cambria Math" panose="02040503050406030204" pitchFamily="18" charset="0"/>
                <a:ea typeface="Cambria Math" panose="02040503050406030204" pitchFamily="18" charset="0"/>
              </a:rPr>
              <a:t>	A[j] ≤ A[j+1] for any 0 ≤ j ≤ n – 2</a:t>
            </a:r>
          </a:p>
          <a:p>
            <a:pPr lvl="1"/>
            <a:endParaRPr lang="en-US" sz="2200" dirty="0">
              <a:latin typeface="Franklin Gothic Medium" panose="020B0603020102020204" pitchFamily="34" charset="0"/>
              <a:ea typeface="Cambria Math" panose="02040503050406030204" pitchFamily="18" charset="0"/>
            </a:endParaRPr>
          </a:p>
          <a:p>
            <a:r>
              <a:rPr lang="en-US" sz="2600" dirty="0">
                <a:latin typeface="Franklin Gothic Medium" panose="020B0603020102020204" pitchFamily="34" charset="0"/>
                <a:ea typeface="Cambria Math" panose="02040503050406030204" pitchFamily="18" charset="0"/>
              </a:rPr>
              <a:t>Not easy to describe this visually…</a:t>
            </a:r>
          </a:p>
          <a:p>
            <a:pPr lvl="1"/>
            <a:r>
              <a:rPr lang="en-US" sz="2200" dirty="0">
                <a:latin typeface="Franklin Gothic Medium" panose="020B0603020102020204" pitchFamily="34" charset="0"/>
                <a:ea typeface="Cambria Math" panose="02040503050406030204" pitchFamily="18" charset="0"/>
              </a:rPr>
              <a:t>how about a gradient?</a:t>
            </a:r>
          </a:p>
        </p:txBody>
      </p:sp>
      <p:grpSp>
        <p:nvGrpSpPr>
          <p:cNvPr id="5" name="Group 4" descr="An array S with a gradient, increasing in intensity towards the right - representing an array in increasing order. Subsequent gradient diagrams will include math descriptions of their meaning.">
            <a:extLst>
              <a:ext uri="{FF2B5EF4-FFF2-40B4-BE49-F238E27FC236}">
                <a16:creationId xmlns:a16="http://schemas.microsoft.com/office/drawing/2014/main" id="{98B38C60-5835-8611-718E-8654B70DDF9B}"/>
              </a:ext>
            </a:extLst>
          </p:cNvPr>
          <p:cNvGrpSpPr/>
          <p:nvPr/>
        </p:nvGrpSpPr>
        <p:grpSpPr>
          <a:xfrm>
            <a:off x="2154637" y="4941361"/>
            <a:ext cx="3970061" cy="393540"/>
            <a:chOff x="2154637" y="4941361"/>
            <a:chExt cx="3970061" cy="393540"/>
          </a:xfrm>
        </p:grpSpPr>
        <p:sp>
          <p:nvSpPr>
            <p:cNvPr id="4" name="Rectangle 3">
              <a:extLst>
                <a:ext uri="{FF2B5EF4-FFF2-40B4-BE49-F238E27FC236}">
                  <a16:creationId xmlns:a16="http://schemas.microsoft.com/office/drawing/2014/main" id="{A2E2FDC1-DFDF-70F6-9CD8-E1653783ACF1}"/>
                </a:ext>
              </a:extLst>
            </p:cNvPr>
            <p:cNvSpPr/>
            <p:nvPr/>
          </p:nvSpPr>
          <p:spPr>
            <a:xfrm>
              <a:off x="3019302" y="4941361"/>
              <a:ext cx="3105396"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5F766A1B-E381-8FD0-4716-8DF5FA0E5558}"/>
                </a:ext>
              </a:extLst>
            </p:cNvPr>
            <p:cNvSpPr txBox="1"/>
            <p:nvPr/>
          </p:nvSpPr>
          <p:spPr>
            <a:xfrm>
              <a:off x="2154637" y="4941361"/>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8" name="Straight Arrow Connector 7">
              <a:extLst>
                <a:ext uri="{FF2B5EF4-FFF2-40B4-BE49-F238E27FC236}">
                  <a16:creationId xmlns:a16="http://schemas.microsoft.com/office/drawing/2014/main" id="{FF398E71-D01E-2E3C-84F5-55B8CA7BB981}"/>
                </a:ext>
              </a:extLst>
            </p:cNvPr>
            <p:cNvCxnSpPr>
              <a:cxnSpLocks/>
            </p:cNvCxnSpPr>
            <p:nvPr/>
          </p:nvCxnSpPr>
          <p:spPr>
            <a:xfrm>
              <a:off x="2457979" y="5138131"/>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6" name="Slide Number Placeholder 5">
            <a:extLst>
              <a:ext uri="{FF2B5EF4-FFF2-40B4-BE49-F238E27FC236}">
                <a16:creationId xmlns:a16="http://schemas.microsoft.com/office/drawing/2014/main" id="{0EA10B0E-C2A1-F9B0-3B95-E625E7E9366C}"/>
              </a:ext>
            </a:extLst>
          </p:cNvPr>
          <p:cNvSpPr>
            <a:spLocks noGrp="1"/>
          </p:cNvSpPr>
          <p:nvPr>
            <p:ph type="sldNum" sz="quarter" idx="4"/>
          </p:nvPr>
        </p:nvSpPr>
        <p:spPr/>
        <p:txBody>
          <a:bodyPr/>
          <a:lstStyle/>
          <a:p>
            <a:fld id="{60F4F636-6A27-E649-AEDF-9DE4D4E58670}" type="slidenum">
              <a:rPr lang="en-US" smtClean="0"/>
              <a:pPr/>
              <a:t>56</a:t>
            </a:fld>
            <a:endParaRPr lang="en-US" dirty="0"/>
          </a:p>
        </p:txBody>
      </p:sp>
    </p:spTree>
    <p:extLst>
      <p:ext uri="{BB962C8B-B14F-4D97-AF65-F5344CB8AC3E}">
        <p14:creationId xmlns:p14="http://schemas.microsoft.com/office/powerpoint/2010/main" val="63635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EA973-30BD-82A8-852F-65771EA93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5B898-647B-BDD9-5447-5B1E035AE953}"/>
              </a:ext>
            </a:extLst>
          </p:cNvPr>
          <p:cNvSpPr>
            <a:spLocks noGrp="1"/>
          </p:cNvSpPr>
          <p:nvPr>
            <p:ph type="title"/>
          </p:nvPr>
        </p:nvSpPr>
        <p:spPr/>
        <p:txBody>
          <a:bodyPr/>
          <a:lstStyle/>
          <a:p>
            <a:r>
              <a:rPr lang="en-US" dirty="0"/>
              <a:t>Binary Search of an Array</a:t>
            </a:r>
          </a:p>
        </p:txBody>
      </p:sp>
      <p:sp>
        <p:nvSpPr>
          <p:cNvPr id="3" name="Content Placeholder 2">
            <a:extLst>
              <a:ext uri="{FF2B5EF4-FFF2-40B4-BE49-F238E27FC236}">
                <a16:creationId xmlns:a16="http://schemas.microsoft.com/office/drawing/2014/main" id="{3F837DC3-4519-29BF-1763-DCFF33775E91}"/>
              </a:ext>
            </a:extLst>
          </p:cNvPr>
          <p:cNvSpPr>
            <a:spLocks noGrp="1"/>
          </p:cNvSpPr>
          <p:nvPr>
            <p:ph idx="1"/>
          </p:nvPr>
        </p:nvSpPr>
        <p:spPr>
          <a:xfrm>
            <a:off x="457200" y="2191068"/>
            <a:ext cx="8229600" cy="439229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err="1">
                <a:latin typeface="Courier New" panose="02070309020205020404" pitchFamily="49" charset="0"/>
                <a:cs typeface="Courier New" panose="02070309020205020404" pitchFamily="49" charset="0"/>
              </a:rPr>
              <a:t>bsearch</a:t>
            </a:r>
            <a:r>
              <a:rPr lang="en-US" sz="1800" dirty="0">
                <a:latin typeface="Courier New" panose="02070309020205020404" pitchFamily="49" charset="0"/>
                <a:cs typeface="Courier New" panose="02070309020205020404" pitchFamily="49" charset="0"/>
              </a:rPr>
              <a:t> = (S: …, y: …):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 k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j) </a:t>
            </a:r>
            <a:r>
              <a:rPr lang="en-US" sz="1800" b="1" dirty="0">
                <a:latin typeface="Cambria Math" panose="02040503050406030204" pitchFamily="18" charset="0"/>
                <a:ea typeface="Cambria Math" panose="02040503050406030204" pitchFamily="18" charset="0"/>
                <a:cs typeface="Courier New" panose="02070309020205020404" pitchFamily="49" charset="0"/>
              </a:rPr>
              <a:t>and</a:t>
            </a:r>
            <a:r>
              <a:rPr lang="en-US" sz="1800" dirty="0">
                <a:latin typeface="Cambria Math" panose="02040503050406030204" pitchFamily="18" charset="0"/>
                <a:ea typeface="Cambria Math" panose="02040503050406030204" pitchFamily="18" charset="0"/>
                <a:cs typeface="Courier New" panose="02070309020205020404" pitchFamily="49" charset="0"/>
              </a:rPr>
              <a:t> (y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k)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m = (j + k) / 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(S[m] &lt; y) {</a:t>
            </a:r>
          </a:p>
          <a:p>
            <a:pPr lvl="2"/>
            <a:r>
              <a:rPr lang="en-US" sz="1800" dirty="0">
                <a:latin typeface="Courier New" panose="02070309020205020404" pitchFamily="49" charset="0"/>
                <a:cs typeface="Courier New" panose="02070309020205020404" pitchFamily="49" charset="0"/>
              </a:rPr>
              <a:t>      j = m + 1;</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k = m;</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(S[k] === y);</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4" name="Group 3" descr="The loop invariant {{ Inv: (S[i] &lt; y  for any 0 ≤ i &lt; j) and (y ≤ S[i] for any k ≤ i &lt; n) }}. There are three “sections” of a list/array S. For the leftmost section (between 0 to j-1 inclusive), we know that all elements are less than y. For the rightmost section (between k and n inclusive), we know that all elements are greater than or equal to y. For the section in the middle - elements j to k - 1 inclusive - our invariant doesn’t guarantee anything.">
            <a:extLst>
              <a:ext uri="{FF2B5EF4-FFF2-40B4-BE49-F238E27FC236}">
                <a16:creationId xmlns:a16="http://schemas.microsoft.com/office/drawing/2014/main" id="{76209FDB-0421-CB68-255F-117E0DB0F921}"/>
              </a:ext>
            </a:extLst>
          </p:cNvPr>
          <p:cNvGrpSpPr/>
          <p:nvPr/>
        </p:nvGrpSpPr>
        <p:grpSpPr>
          <a:xfrm>
            <a:off x="1172176" y="1376038"/>
            <a:ext cx="6962018" cy="815030"/>
            <a:chOff x="1172176" y="1376038"/>
            <a:chExt cx="6962018" cy="815030"/>
          </a:xfrm>
        </p:grpSpPr>
        <p:sp>
          <p:nvSpPr>
            <p:cNvPr id="11" name="Rectangle 10">
              <a:extLst>
                <a:ext uri="{FF2B5EF4-FFF2-40B4-BE49-F238E27FC236}">
                  <a16:creationId xmlns:a16="http://schemas.microsoft.com/office/drawing/2014/main" id="{9A83096E-4513-80B9-8BC5-10C75DE89A30}"/>
                </a:ext>
              </a:extLst>
            </p:cNvPr>
            <p:cNvSpPr/>
            <p:nvPr/>
          </p:nvSpPr>
          <p:spPr>
            <a:xfrm>
              <a:off x="2036841" y="1393737"/>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9E8B162D-4A93-100C-C58C-13866B264B12}"/>
                </a:ext>
              </a:extLst>
            </p:cNvPr>
            <p:cNvSpPr txBox="1"/>
            <p:nvPr/>
          </p:nvSpPr>
          <p:spPr>
            <a:xfrm>
              <a:off x="4004841" y="180428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D35F817D-EFC2-D7D0-E4C2-DBA9ABF9389D}"/>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0162EB22-4D06-5D99-0A08-6E8535B277A6}"/>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FF3FA85-5547-44F9-68F6-8F5BF389C570}"/>
                </a:ext>
              </a:extLst>
            </p:cNvPr>
            <p:cNvSpPr txBox="1"/>
            <p:nvPr/>
          </p:nvSpPr>
          <p:spPr>
            <a:xfrm>
              <a:off x="2616724" y="1384117"/>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19" name="TextBox 18">
              <a:extLst>
                <a:ext uri="{FF2B5EF4-FFF2-40B4-BE49-F238E27FC236}">
                  <a16:creationId xmlns:a16="http://schemas.microsoft.com/office/drawing/2014/main" id="{10A6E3C0-7F52-6354-92BE-BF5B7C3CEF0B}"/>
                </a:ext>
              </a:extLst>
            </p:cNvPr>
            <p:cNvSpPr txBox="1"/>
            <p:nvPr/>
          </p:nvSpPr>
          <p:spPr>
            <a:xfrm>
              <a:off x="5988789" y="1821736"/>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0" name="Rectangle 19">
              <a:extLst>
                <a:ext uri="{FF2B5EF4-FFF2-40B4-BE49-F238E27FC236}">
                  <a16:creationId xmlns:a16="http://schemas.microsoft.com/office/drawing/2014/main" id="{95F38FEF-E3EA-52AE-87FB-6DBBFFFD8DEF}"/>
                </a:ext>
              </a:extLst>
            </p:cNvPr>
            <p:cNvSpPr/>
            <p:nvPr/>
          </p:nvSpPr>
          <p:spPr>
            <a:xfrm>
              <a:off x="4004841" y="1395719"/>
              <a:ext cx="1990567"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Rectangle 4">
              <a:extLst>
                <a:ext uri="{FF2B5EF4-FFF2-40B4-BE49-F238E27FC236}">
                  <a16:creationId xmlns:a16="http://schemas.microsoft.com/office/drawing/2014/main" id="{E006FB10-7C32-1570-C8E5-F3F2135DDF36}"/>
                </a:ext>
              </a:extLst>
            </p:cNvPr>
            <p:cNvSpPr/>
            <p:nvPr/>
          </p:nvSpPr>
          <p:spPr>
            <a:xfrm>
              <a:off x="5988789" y="1401620"/>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2106EE8A-23C5-2472-9C4E-769505F6E4EF}"/>
                </a:ext>
              </a:extLst>
            </p:cNvPr>
            <p:cNvSpPr txBox="1"/>
            <p:nvPr/>
          </p:nvSpPr>
          <p:spPr>
            <a:xfrm>
              <a:off x="6657373" y="13760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22" name="TextBox 21">
            <a:extLst>
              <a:ext uri="{FF2B5EF4-FFF2-40B4-BE49-F238E27FC236}">
                <a16:creationId xmlns:a16="http://schemas.microsoft.com/office/drawing/2014/main" id="{6C5F8697-9EDA-B8D1-E133-AFDD61FF8975}"/>
              </a:ext>
            </a:extLst>
          </p:cNvPr>
          <p:cNvSpPr txBox="1"/>
          <p:nvPr/>
        </p:nvSpPr>
        <p:spPr>
          <a:xfrm>
            <a:off x="5036778" y="4482267"/>
            <a:ext cx="3769365" cy="369332"/>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Inv</a:t>
            </a:r>
            <a:r>
              <a:rPr lang="en-US" dirty="0">
                <a:solidFill>
                  <a:schemeClr val="accent3">
                    <a:lumMod val="75000"/>
                  </a:schemeClr>
                </a:solidFill>
                <a:latin typeface="Franklin Gothic Medium"/>
                <a:cs typeface="Franklin Gothic Medium"/>
              </a:rPr>
              <a:t> includes facts about two regions.</a:t>
            </a:r>
          </a:p>
        </p:txBody>
      </p:sp>
      <p:sp>
        <p:nvSpPr>
          <p:cNvPr id="23" name="TextBox 22">
            <a:extLst>
              <a:ext uri="{FF2B5EF4-FFF2-40B4-BE49-F238E27FC236}">
                <a16:creationId xmlns:a16="http://schemas.microsoft.com/office/drawing/2014/main" id="{02D06EEC-44AE-0219-236B-4840DE494EEC}"/>
              </a:ext>
            </a:extLst>
          </p:cNvPr>
          <p:cNvSpPr txBox="1"/>
          <p:nvPr/>
        </p:nvSpPr>
        <p:spPr>
          <a:xfrm>
            <a:off x="5036778" y="4884076"/>
            <a:ext cx="3061416" cy="369332"/>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Let's check that this is right…</a:t>
            </a:r>
            <a:endParaRPr lang="en-US" dirty="0">
              <a:solidFill>
                <a:schemeClr val="accent3">
                  <a:lumMod val="75000"/>
                </a:schemeClr>
              </a:solidFill>
              <a:latin typeface="Franklin Gothic Medium"/>
              <a:cs typeface="Franklin Gothic Medium"/>
            </a:endParaRPr>
          </a:p>
        </p:txBody>
      </p:sp>
      <p:sp>
        <p:nvSpPr>
          <p:cNvPr id="6" name="Slide Number Placeholder 5">
            <a:extLst>
              <a:ext uri="{FF2B5EF4-FFF2-40B4-BE49-F238E27FC236}">
                <a16:creationId xmlns:a16="http://schemas.microsoft.com/office/drawing/2014/main" id="{3EDFFC3A-7C8A-F859-C3F2-AC6F2D8B3146}"/>
              </a:ext>
            </a:extLst>
          </p:cNvPr>
          <p:cNvSpPr>
            <a:spLocks noGrp="1"/>
          </p:cNvSpPr>
          <p:nvPr>
            <p:ph type="sldNum" sz="quarter" idx="4"/>
          </p:nvPr>
        </p:nvSpPr>
        <p:spPr/>
        <p:txBody>
          <a:bodyPr/>
          <a:lstStyle/>
          <a:p>
            <a:fld id="{60F4F636-6A27-E649-AEDF-9DE4D4E58670}" type="slidenum">
              <a:rPr lang="en-US" smtClean="0"/>
              <a:pPr/>
              <a:t>57</a:t>
            </a:fld>
            <a:endParaRPr lang="en-US" dirty="0"/>
          </a:p>
        </p:txBody>
      </p:sp>
    </p:spTree>
    <p:extLst>
      <p:ext uri="{BB962C8B-B14F-4D97-AF65-F5344CB8AC3E}">
        <p14:creationId xmlns:p14="http://schemas.microsoft.com/office/powerpoint/2010/main" val="330370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96D0E-D9A1-3F3B-5774-3227E54EC8D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F411FCD-AD96-E6B1-F36A-ECF93613B05F}"/>
              </a:ext>
            </a:extLst>
          </p:cNvPr>
          <p:cNvSpPr txBox="1">
            <a:spLocks/>
          </p:cNvSpPr>
          <p:nvPr/>
        </p:nvSpPr>
        <p:spPr>
          <a:xfrm>
            <a:off x="1611630" y="2551062"/>
            <a:ext cx="5920740" cy="1755875"/>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 Summer 2025</a:t>
            </a:r>
          </a:p>
          <a:p>
            <a:pPr algn="l"/>
            <a:r>
              <a:rPr lang="en-US" sz="3800" dirty="0">
                <a:solidFill>
                  <a:srgbClr val="7030A0"/>
                </a:solidFill>
              </a:rPr>
              <a:t>Arrays II</a:t>
            </a:r>
          </a:p>
          <a:p>
            <a:pPr algn="l"/>
            <a:r>
              <a:rPr lang="en-US" sz="3200" dirty="0"/>
              <a:t>Jaela Field</a:t>
            </a:r>
          </a:p>
        </p:txBody>
      </p:sp>
    </p:spTree>
    <p:extLst>
      <p:ext uri="{BB962C8B-B14F-4D97-AF65-F5344CB8AC3E}">
        <p14:creationId xmlns:p14="http://schemas.microsoft.com/office/powerpoint/2010/main" val="216101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4A2B8-F2E8-6B1D-F19F-F6E03548D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4F54E-7043-D044-E577-4C8A3397F6FA}"/>
              </a:ext>
            </a:extLst>
          </p:cNvPr>
          <p:cNvSpPr>
            <a:spLocks noGrp="1"/>
          </p:cNvSpPr>
          <p:nvPr>
            <p:ph type="title"/>
          </p:nvPr>
        </p:nvSpPr>
        <p:spPr/>
        <p:txBody>
          <a:bodyPr/>
          <a:lstStyle/>
          <a:p>
            <a:r>
              <a:rPr lang="en-US" dirty="0"/>
              <a:t>Recall: Binary Search of an Array</a:t>
            </a:r>
          </a:p>
        </p:txBody>
      </p:sp>
      <p:sp>
        <p:nvSpPr>
          <p:cNvPr id="3" name="Content Placeholder 2">
            <a:extLst>
              <a:ext uri="{FF2B5EF4-FFF2-40B4-BE49-F238E27FC236}">
                <a16:creationId xmlns:a16="http://schemas.microsoft.com/office/drawing/2014/main" id="{82DD56D2-D52B-638E-A3DA-F398B2A972C5}"/>
              </a:ext>
            </a:extLst>
          </p:cNvPr>
          <p:cNvSpPr>
            <a:spLocks noGrp="1"/>
          </p:cNvSpPr>
          <p:nvPr>
            <p:ph idx="1"/>
          </p:nvPr>
        </p:nvSpPr>
        <p:spPr>
          <a:xfrm>
            <a:off x="457200" y="2191068"/>
            <a:ext cx="8229600" cy="439229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err="1">
                <a:latin typeface="Courier New" panose="02070309020205020404" pitchFamily="49" charset="0"/>
                <a:cs typeface="Courier New" panose="02070309020205020404" pitchFamily="49" charset="0"/>
              </a:rPr>
              <a:t>bsearch</a:t>
            </a:r>
            <a:r>
              <a:rPr lang="en-US" sz="1800" dirty="0">
                <a:latin typeface="Courier New" panose="02070309020205020404" pitchFamily="49" charset="0"/>
                <a:cs typeface="Courier New" panose="02070309020205020404" pitchFamily="49" charset="0"/>
              </a:rPr>
              <a:t> = (S: …, y: …):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 k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j) </a:t>
            </a:r>
            <a:r>
              <a:rPr lang="en-US" sz="1800" b="1" dirty="0">
                <a:latin typeface="Cambria Math" panose="02040503050406030204" pitchFamily="18" charset="0"/>
                <a:ea typeface="Cambria Math" panose="02040503050406030204" pitchFamily="18" charset="0"/>
                <a:cs typeface="Courier New" panose="02070309020205020404" pitchFamily="49" charset="0"/>
              </a:rPr>
              <a:t>and</a:t>
            </a:r>
            <a:r>
              <a:rPr lang="en-US" sz="1800" dirty="0">
                <a:latin typeface="Cambria Math" panose="02040503050406030204" pitchFamily="18" charset="0"/>
                <a:ea typeface="Cambria Math" panose="02040503050406030204" pitchFamily="18" charset="0"/>
                <a:cs typeface="Courier New" panose="02070309020205020404" pitchFamily="49" charset="0"/>
              </a:rPr>
              <a:t> (y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k)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m = (j + k) / 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(S[m] &lt; y) {</a:t>
            </a:r>
          </a:p>
          <a:p>
            <a:pPr lvl="2"/>
            <a:r>
              <a:rPr lang="en-US" sz="1800" dirty="0">
                <a:latin typeface="Courier New" panose="02070309020205020404" pitchFamily="49" charset="0"/>
                <a:cs typeface="Courier New" panose="02070309020205020404" pitchFamily="49" charset="0"/>
              </a:rPr>
              <a:t>      j = m + 1;</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k = m;</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(S[k] === y);</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4" name="Group 3" descr="The loop invariant {{ Inv: (S[i] &lt; y  for any 0 ≤ i &lt; j) and (y ≤ S[i] for any k ≤ i &lt; n) }}. There are three “sections” of a list/array S. For the leftmost section (between 0 to j-1 inclusive), we know that all elements are less than y. For the rightmost section (between k and n inclusive), we know that all elements are greater than or equal to y. For the section in the middle - elements j to k - 1 inclusive - our invariant doesn’t guarantee anything.">
            <a:extLst>
              <a:ext uri="{FF2B5EF4-FFF2-40B4-BE49-F238E27FC236}">
                <a16:creationId xmlns:a16="http://schemas.microsoft.com/office/drawing/2014/main" id="{2CAEFF82-E381-9806-3340-0E0390FC3DE4}"/>
              </a:ext>
            </a:extLst>
          </p:cNvPr>
          <p:cNvGrpSpPr/>
          <p:nvPr/>
        </p:nvGrpSpPr>
        <p:grpSpPr>
          <a:xfrm>
            <a:off x="1172176" y="1376038"/>
            <a:ext cx="6962018" cy="815030"/>
            <a:chOff x="1172176" y="1376038"/>
            <a:chExt cx="6962018" cy="815030"/>
          </a:xfrm>
        </p:grpSpPr>
        <p:sp>
          <p:nvSpPr>
            <p:cNvPr id="11" name="Rectangle 10">
              <a:extLst>
                <a:ext uri="{FF2B5EF4-FFF2-40B4-BE49-F238E27FC236}">
                  <a16:creationId xmlns:a16="http://schemas.microsoft.com/office/drawing/2014/main" id="{408F23A2-D8F9-6453-81D3-B66F67A61629}"/>
                </a:ext>
              </a:extLst>
            </p:cNvPr>
            <p:cNvSpPr/>
            <p:nvPr/>
          </p:nvSpPr>
          <p:spPr>
            <a:xfrm>
              <a:off x="2036841" y="1393737"/>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70A509CA-BA42-0EAC-9009-978428695D23}"/>
                </a:ext>
              </a:extLst>
            </p:cNvPr>
            <p:cNvSpPr txBox="1"/>
            <p:nvPr/>
          </p:nvSpPr>
          <p:spPr>
            <a:xfrm>
              <a:off x="4004841" y="180428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8" name="TextBox 7">
              <a:extLst>
                <a:ext uri="{FF2B5EF4-FFF2-40B4-BE49-F238E27FC236}">
                  <a16:creationId xmlns:a16="http://schemas.microsoft.com/office/drawing/2014/main" id="{48C730E6-C499-982D-F0EF-5823059BE972}"/>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9" name="Straight Arrow Connector 8">
              <a:extLst>
                <a:ext uri="{FF2B5EF4-FFF2-40B4-BE49-F238E27FC236}">
                  <a16:creationId xmlns:a16="http://schemas.microsoft.com/office/drawing/2014/main" id="{6E817640-A40E-C5DB-21EE-CC79138E0FCA}"/>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9467D1B-9FC2-0F43-A779-5A33B5795421}"/>
                </a:ext>
              </a:extLst>
            </p:cNvPr>
            <p:cNvSpPr txBox="1"/>
            <p:nvPr/>
          </p:nvSpPr>
          <p:spPr>
            <a:xfrm>
              <a:off x="2616724" y="1384117"/>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19" name="TextBox 18">
              <a:extLst>
                <a:ext uri="{FF2B5EF4-FFF2-40B4-BE49-F238E27FC236}">
                  <a16:creationId xmlns:a16="http://schemas.microsoft.com/office/drawing/2014/main" id="{249AD8AF-7DFF-E2F6-853F-D12C7C1DA822}"/>
                </a:ext>
              </a:extLst>
            </p:cNvPr>
            <p:cNvSpPr txBox="1"/>
            <p:nvPr/>
          </p:nvSpPr>
          <p:spPr>
            <a:xfrm>
              <a:off x="5988789" y="1821736"/>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0" name="Rectangle 19">
              <a:extLst>
                <a:ext uri="{FF2B5EF4-FFF2-40B4-BE49-F238E27FC236}">
                  <a16:creationId xmlns:a16="http://schemas.microsoft.com/office/drawing/2014/main" id="{32C79F03-B84B-60CC-0090-9716D0123E39}"/>
                </a:ext>
              </a:extLst>
            </p:cNvPr>
            <p:cNvSpPr/>
            <p:nvPr/>
          </p:nvSpPr>
          <p:spPr>
            <a:xfrm>
              <a:off x="4004841" y="1395719"/>
              <a:ext cx="1990567"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Rectangle 4">
              <a:extLst>
                <a:ext uri="{FF2B5EF4-FFF2-40B4-BE49-F238E27FC236}">
                  <a16:creationId xmlns:a16="http://schemas.microsoft.com/office/drawing/2014/main" id="{213103D4-89A1-7288-0348-2074F2F079CA}"/>
                </a:ext>
              </a:extLst>
            </p:cNvPr>
            <p:cNvSpPr/>
            <p:nvPr/>
          </p:nvSpPr>
          <p:spPr>
            <a:xfrm>
              <a:off x="5988789" y="1401620"/>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BFD1CE32-B515-9957-DE96-DE018ED3BD87}"/>
                </a:ext>
              </a:extLst>
            </p:cNvPr>
            <p:cNvSpPr txBox="1"/>
            <p:nvPr/>
          </p:nvSpPr>
          <p:spPr>
            <a:xfrm>
              <a:off x="6657373" y="13760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6" name="Slide Number Placeholder 5">
            <a:extLst>
              <a:ext uri="{FF2B5EF4-FFF2-40B4-BE49-F238E27FC236}">
                <a16:creationId xmlns:a16="http://schemas.microsoft.com/office/drawing/2014/main" id="{FBF641F4-D776-AF25-ED3F-1EE20400B40D}"/>
              </a:ext>
            </a:extLst>
          </p:cNvPr>
          <p:cNvSpPr>
            <a:spLocks noGrp="1"/>
          </p:cNvSpPr>
          <p:nvPr>
            <p:ph type="sldNum" sz="quarter" idx="4"/>
          </p:nvPr>
        </p:nvSpPr>
        <p:spPr/>
        <p:txBody>
          <a:bodyPr/>
          <a:lstStyle/>
          <a:p>
            <a:fld id="{60F4F636-6A27-E649-AEDF-9DE4D4E58670}" type="slidenum">
              <a:rPr lang="en-US" smtClean="0"/>
              <a:pPr/>
              <a:t>59</a:t>
            </a:fld>
            <a:endParaRPr lang="en-US" dirty="0"/>
          </a:p>
        </p:txBody>
      </p:sp>
    </p:spTree>
    <p:extLst>
      <p:ext uri="{BB962C8B-B14F-4D97-AF65-F5344CB8AC3E}">
        <p14:creationId xmlns:p14="http://schemas.microsoft.com/office/powerpoint/2010/main" val="290397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DFCB1-5F70-77FF-9C70-1B4A9DC4A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AB415-1BCF-46C3-CA0B-E54A42339C5F}"/>
              </a:ext>
            </a:extLst>
          </p:cNvPr>
          <p:cNvSpPr>
            <a:spLocks noGrp="1"/>
          </p:cNvSpPr>
          <p:nvPr>
            <p:ph type="title"/>
          </p:nvPr>
        </p:nvSpPr>
        <p:spPr/>
        <p:txBody>
          <a:bodyPr/>
          <a:lstStyle/>
          <a:p>
            <a:r>
              <a:rPr lang="en-US" dirty="0"/>
              <a:t>Array Efficiency</a:t>
            </a:r>
            <a:endParaRPr lang="en-US" dirty="0">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276C1DE2-276B-EA82-215F-CD9054DE7B49}"/>
              </a:ext>
            </a:extLst>
          </p:cNvPr>
          <p:cNvSpPr>
            <a:spLocks noGrp="1"/>
          </p:cNvSpPr>
          <p:nvPr>
            <p:ph idx="1"/>
          </p:nvPr>
        </p:nvSpPr>
        <p:spPr>
          <a:xfrm>
            <a:off x="457200" y="3152887"/>
            <a:ext cx="8229600" cy="3232073"/>
          </a:xfrm>
        </p:spPr>
        <p:txBody>
          <a:bodyPr/>
          <a:lstStyle/>
          <a:p>
            <a:r>
              <a:rPr lang="en-US" sz="2600" dirty="0"/>
              <a:t>Resulting data structure is an </a:t>
            </a:r>
            <a:r>
              <a:rPr lang="en-US" sz="2600" b="1" dirty="0"/>
              <a:t>array</a:t>
            </a:r>
          </a:p>
          <a:p>
            <a:pPr lvl="2"/>
            <a:endParaRPr lang="en-US" sz="1800" b="1" dirty="0"/>
          </a:p>
          <a:p>
            <a:r>
              <a:rPr lang="en-US" sz="2600" dirty="0"/>
              <a:t> </a:t>
            </a:r>
            <a:r>
              <a:rPr lang="en-US" sz="2600" dirty="0">
                <a:solidFill>
                  <a:srgbClr val="0070C0"/>
                </a:solidFill>
              </a:rPr>
              <a:t>Efficient</a:t>
            </a:r>
            <a:r>
              <a:rPr lang="en-US" sz="2600" dirty="0"/>
              <a:t> to read </a:t>
            </a:r>
            <a:r>
              <a:rPr lang="en-US" sz="2600" dirty="0">
                <a:latin typeface="Cambria Math" panose="02040503050406030204" pitchFamily="18" charset="0"/>
                <a:ea typeface="Cambria Math" panose="02040503050406030204" pitchFamily="18" charset="0"/>
              </a:rPr>
              <a:t>L[</a:t>
            </a:r>
            <a:r>
              <a:rPr lang="en-US" sz="2600" dirty="0" err="1">
                <a:latin typeface="Cambria Math" panose="02040503050406030204" pitchFamily="18" charset="0"/>
                <a:ea typeface="Cambria Math" panose="02040503050406030204" pitchFamily="18" charset="0"/>
              </a:rPr>
              <a:t>i</a:t>
            </a:r>
            <a:r>
              <a:rPr lang="en-US" sz="2600" dirty="0">
                <a:latin typeface="Cambria Math" panose="02040503050406030204" pitchFamily="18" charset="0"/>
                <a:ea typeface="Cambria Math" panose="02040503050406030204" pitchFamily="18" charset="0"/>
              </a:rPr>
              <a:t>]</a:t>
            </a:r>
          </a:p>
          <a:p>
            <a:pPr lvl="2"/>
            <a:endParaRPr lang="en-US" sz="1800" dirty="0"/>
          </a:p>
          <a:p>
            <a:r>
              <a:rPr lang="en-US" sz="2600" dirty="0"/>
              <a:t> </a:t>
            </a:r>
            <a:r>
              <a:rPr lang="en-US" sz="2600" dirty="0">
                <a:solidFill>
                  <a:srgbClr val="C00000"/>
                </a:solidFill>
              </a:rPr>
              <a:t>Inefficient</a:t>
            </a:r>
            <a:r>
              <a:rPr lang="en-US" sz="2600" dirty="0"/>
              <a:t> to…</a:t>
            </a:r>
          </a:p>
          <a:p>
            <a:pPr lvl="1"/>
            <a:r>
              <a:rPr lang="en-US" sz="2200" dirty="0"/>
              <a:t>insert elements anywhere but the end</a:t>
            </a:r>
          </a:p>
          <a:p>
            <a:pPr lvl="1"/>
            <a:r>
              <a:rPr lang="en-US" sz="2200" dirty="0"/>
              <a:t>write operations with an immutable ADT</a:t>
            </a:r>
            <a:endParaRPr lang="en-US" sz="1800" dirty="0"/>
          </a:p>
          <a:p>
            <a:pPr lvl="1"/>
            <a:r>
              <a:rPr lang="en-US" sz="2200" dirty="0"/>
              <a:t>trees can do </a:t>
            </a:r>
            <a:r>
              <a:rPr lang="en-US" sz="2200" u="sng" dirty="0"/>
              <a:t>all of this</a:t>
            </a:r>
            <a:r>
              <a:rPr lang="en-US" sz="2200" dirty="0"/>
              <a:t> in </a:t>
            </a:r>
            <a:r>
              <a:rPr lang="en-US" sz="2200" dirty="0">
                <a:latin typeface="Cambria Math" panose="02040503050406030204" pitchFamily="18" charset="0"/>
                <a:ea typeface="Cambria Math" panose="02040503050406030204" pitchFamily="18" charset="0"/>
              </a:rPr>
              <a:t>O(log n)</a:t>
            </a:r>
            <a:r>
              <a:rPr lang="en-US" sz="2200" dirty="0"/>
              <a:t> time</a:t>
            </a:r>
          </a:p>
        </p:txBody>
      </p:sp>
      <p:grpSp>
        <p:nvGrpSpPr>
          <p:cNvPr id="7" name="Group 6" descr="An array L = [1, 2, 3, 4, 5]. To access L[4], we can take the pointer at L[0] = L, and then add 4 * the size of our data type.">
            <a:extLst>
              <a:ext uri="{FF2B5EF4-FFF2-40B4-BE49-F238E27FC236}">
                <a16:creationId xmlns:a16="http://schemas.microsoft.com/office/drawing/2014/main" id="{0B53EA2F-B8E4-33FC-5FDD-82D90774C638}"/>
              </a:ext>
            </a:extLst>
          </p:cNvPr>
          <p:cNvGrpSpPr/>
          <p:nvPr/>
        </p:nvGrpSpPr>
        <p:grpSpPr>
          <a:xfrm>
            <a:off x="925975" y="1600626"/>
            <a:ext cx="2918487" cy="1265484"/>
            <a:chOff x="925975" y="1600626"/>
            <a:chExt cx="2918487" cy="1265484"/>
          </a:xfrm>
        </p:grpSpPr>
        <p:sp>
          <p:nvSpPr>
            <p:cNvPr id="4" name="Frame 3">
              <a:extLst>
                <a:ext uri="{FF2B5EF4-FFF2-40B4-BE49-F238E27FC236}">
                  <a16:creationId xmlns:a16="http://schemas.microsoft.com/office/drawing/2014/main" id="{4CA77AAF-41A1-33B7-CA04-E091093CD0BE}"/>
                </a:ext>
              </a:extLst>
            </p:cNvPr>
            <p:cNvSpPr/>
            <p:nvPr/>
          </p:nvSpPr>
          <p:spPr>
            <a:xfrm>
              <a:off x="1944549" y="1603912"/>
              <a:ext cx="335348"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E5EEAA21-2DDF-729B-C71F-32BF7779ACEA}"/>
                </a:ext>
              </a:extLst>
            </p:cNvPr>
            <p:cNvSpPr txBox="1"/>
            <p:nvPr/>
          </p:nvSpPr>
          <p:spPr>
            <a:xfrm>
              <a:off x="1950335" y="1600626"/>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1</a:t>
              </a:r>
            </a:p>
          </p:txBody>
        </p:sp>
        <p:sp>
          <p:nvSpPr>
            <p:cNvPr id="11" name="Frame 10">
              <a:extLst>
                <a:ext uri="{FF2B5EF4-FFF2-40B4-BE49-F238E27FC236}">
                  <a16:creationId xmlns:a16="http://schemas.microsoft.com/office/drawing/2014/main" id="{87F7A81A-5A06-02B3-FD9D-D2E1E06C4B71}"/>
                </a:ext>
              </a:extLst>
            </p:cNvPr>
            <p:cNvSpPr/>
            <p:nvPr/>
          </p:nvSpPr>
          <p:spPr>
            <a:xfrm>
              <a:off x="2651577" y="1603912"/>
              <a:ext cx="346920"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7A9C84F9-E1E9-6598-558F-FB71644473ED}"/>
                </a:ext>
              </a:extLst>
            </p:cNvPr>
            <p:cNvSpPr txBox="1"/>
            <p:nvPr/>
          </p:nvSpPr>
          <p:spPr>
            <a:xfrm>
              <a:off x="2663149" y="1600626"/>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3</a:t>
              </a:r>
            </a:p>
          </p:txBody>
        </p:sp>
        <p:sp>
          <p:nvSpPr>
            <p:cNvPr id="14" name="Frame 13">
              <a:extLst>
                <a:ext uri="{FF2B5EF4-FFF2-40B4-BE49-F238E27FC236}">
                  <a16:creationId xmlns:a16="http://schemas.microsoft.com/office/drawing/2014/main" id="{C29B3AE4-7C5B-AF92-AC84-A6C5BF38723B}"/>
                </a:ext>
              </a:extLst>
            </p:cNvPr>
            <p:cNvSpPr/>
            <p:nvPr/>
          </p:nvSpPr>
          <p:spPr>
            <a:xfrm>
              <a:off x="3348638" y="1607407"/>
              <a:ext cx="346920" cy="38654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3B3033AF-6182-52BD-876D-D2B4725D9098}"/>
                </a:ext>
              </a:extLst>
            </p:cNvPr>
            <p:cNvSpPr txBox="1"/>
            <p:nvPr/>
          </p:nvSpPr>
          <p:spPr>
            <a:xfrm>
              <a:off x="3358599" y="1600626"/>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5</a:t>
              </a:r>
            </a:p>
          </p:txBody>
        </p:sp>
        <p:sp>
          <p:nvSpPr>
            <p:cNvPr id="17" name="Frame 16">
              <a:extLst>
                <a:ext uri="{FF2B5EF4-FFF2-40B4-BE49-F238E27FC236}">
                  <a16:creationId xmlns:a16="http://schemas.microsoft.com/office/drawing/2014/main" id="{E01A3679-C6DE-7822-3F8D-932F0687C8F9}"/>
                </a:ext>
              </a:extLst>
            </p:cNvPr>
            <p:cNvSpPr/>
            <p:nvPr/>
          </p:nvSpPr>
          <p:spPr>
            <a:xfrm>
              <a:off x="2291469" y="1603912"/>
              <a:ext cx="346920"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8B4C37C3-17F1-CF1D-E6D2-ED26BE24C593}"/>
                </a:ext>
              </a:extLst>
            </p:cNvPr>
            <p:cNvSpPr txBox="1"/>
            <p:nvPr/>
          </p:nvSpPr>
          <p:spPr>
            <a:xfrm>
              <a:off x="2303041" y="1600626"/>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2</a:t>
              </a:r>
            </a:p>
          </p:txBody>
        </p:sp>
        <p:sp>
          <p:nvSpPr>
            <p:cNvPr id="20" name="Frame 19">
              <a:extLst>
                <a:ext uri="{FF2B5EF4-FFF2-40B4-BE49-F238E27FC236}">
                  <a16:creationId xmlns:a16="http://schemas.microsoft.com/office/drawing/2014/main" id="{DC2E7884-32C5-4AC4-DF26-6B8E06BF244C}"/>
                </a:ext>
              </a:extLst>
            </p:cNvPr>
            <p:cNvSpPr/>
            <p:nvPr/>
          </p:nvSpPr>
          <p:spPr>
            <a:xfrm>
              <a:off x="3000107" y="1603912"/>
              <a:ext cx="346920" cy="393539"/>
            </a:xfrm>
            <a:prstGeom prst="frame">
              <a:avLst>
                <a:gd name="adj1" fmla="val 0"/>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91AC69EC-72E6-14B1-4E31-261468599561}"/>
                </a:ext>
              </a:extLst>
            </p:cNvPr>
            <p:cNvSpPr txBox="1"/>
            <p:nvPr/>
          </p:nvSpPr>
          <p:spPr>
            <a:xfrm>
              <a:off x="3011679" y="1600626"/>
              <a:ext cx="335348"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cs typeface="Franklin Gothic Medium"/>
                </a:rPr>
                <a:t>4</a:t>
              </a:r>
            </a:p>
          </p:txBody>
        </p:sp>
        <p:sp>
          <p:nvSpPr>
            <p:cNvPr id="6" name="TextBox 5">
              <a:extLst>
                <a:ext uri="{FF2B5EF4-FFF2-40B4-BE49-F238E27FC236}">
                  <a16:creationId xmlns:a16="http://schemas.microsoft.com/office/drawing/2014/main" id="{569D160E-E7B1-8EBB-8DB9-0812CB335A59}"/>
                </a:ext>
              </a:extLst>
            </p:cNvPr>
            <p:cNvSpPr txBox="1"/>
            <p:nvPr/>
          </p:nvSpPr>
          <p:spPr>
            <a:xfrm>
              <a:off x="925975" y="2349660"/>
              <a:ext cx="322524" cy="400110"/>
            </a:xfrm>
            <a:prstGeom prst="rect">
              <a:avLst/>
            </a:prstGeom>
            <a:noFill/>
            <a:ln>
              <a:noFill/>
            </a:ln>
          </p:spPr>
          <p:txBody>
            <a:bodyPr wrap="non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L</a:t>
              </a:r>
            </a:p>
          </p:txBody>
        </p:sp>
        <p:cxnSp>
          <p:nvCxnSpPr>
            <p:cNvPr id="8" name="Straight Arrow Connector 7">
              <a:extLst>
                <a:ext uri="{FF2B5EF4-FFF2-40B4-BE49-F238E27FC236}">
                  <a16:creationId xmlns:a16="http://schemas.microsoft.com/office/drawing/2014/main" id="{275EBA0B-1870-C444-DDF8-C1E4494E3B55}"/>
                </a:ext>
              </a:extLst>
            </p:cNvPr>
            <p:cNvCxnSpPr>
              <a:cxnSpLocks/>
              <a:stCxn id="6" idx="3"/>
            </p:cNvCxnSpPr>
            <p:nvPr/>
          </p:nvCxnSpPr>
          <p:spPr>
            <a:xfrm flipV="1">
              <a:off x="1248499" y="2093752"/>
              <a:ext cx="591876" cy="455963"/>
            </a:xfrm>
            <a:prstGeom prst="straightConnector1">
              <a:avLst/>
            </a:prstGeom>
            <a:ln>
              <a:solidFill>
                <a:schemeClr val="accent3">
                  <a:lumMod val="60000"/>
                  <a:lumOff val="40000"/>
                </a:schemeClr>
              </a:solidFill>
              <a:prstDash val="sysDot"/>
              <a:tailEnd type="triangle" w="lg" len="lg"/>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0FCDE01-1822-2EAD-CA33-1C8BEED84F29}"/>
                </a:ext>
              </a:extLst>
            </p:cNvPr>
            <p:cNvSpPr txBox="1"/>
            <p:nvPr/>
          </p:nvSpPr>
          <p:spPr>
            <a:xfrm>
              <a:off x="3199734" y="2466000"/>
              <a:ext cx="644728" cy="400110"/>
            </a:xfrm>
            <a:prstGeom prst="rect">
              <a:avLst/>
            </a:prstGeom>
            <a:noFill/>
            <a:ln>
              <a:noFill/>
            </a:ln>
          </p:spPr>
          <p:txBody>
            <a:bodyPr wrap="none" rtlCol="0">
              <a:spAutoFit/>
            </a:bodyPr>
            <a:lstStyle/>
            <a:p>
              <a:r>
                <a:rPr lang="en-US" sz="2000" dirty="0">
                  <a:solidFill>
                    <a:schemeClr val="accent3">
                      <a:lumMod val="75000"/>
                    </a:schemeClr>
                  </a:solidFill>
                  <a:latin typeface="Cambria Math" panose="02040503050406030204" pitchFamily="18" charset="0"/>
                  <a:ea typeface="Cambria Math" panose="02040503050406030204" pitchFamily="18" charset="0"/>
                  <a:cs typeface="Franklin Gothic Medium"/>
                </a:rPr>
                <a:t>L[4]</a:t>
              </a:r>
            </a:p>
          </p:txBody>
        </p:sp>
        <p:cxnSp>
          <p:nvCxnSpPr>
            <p:cNvPr id="10" name="Straight Arrow Connector 9">
              <a:extLst>
                <a:ext uri="{FF2B5EF4-FFF2-40B4-BE49-F238E27FC236}">
                  <a16:creationId xmlns:a16="http://schemas.microsoft.com/office/drawing/2014/main" id="{75CCE89B-8B31-B02C-A593-140664C21515}"/>
                </a:ext>
              </a:extLst>
            </p:cNvPr>
            <p:cNvCxnSpPr>
              <a:cxnSpLocks/>
            </p:cNvCxnSpPr>
            <p:nvPr/>
          </p:nvCxnSpPr>
          <p:spPr>
            <a:xfrm flipV="1">
              <a:off x="3522098" y="2062883"/>
              <a:ext cx="0" cy="411565"/>
            </a:xfrm>
            <a:prstGeom prst="straightConnector1">
              <a:avLst/>
            </a:prstGeom>
            <a:ln>
              <a:solidFill>
                <a:schemeClr val="accent3">
                  <a:lumMod val="60000"/>
                  <a:lumOff val="40000"/>
                </a:schemeClr>
              </a:solidFill>
              <a:prstDash val="sysDot"/>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3" name="Slide Number Placeholder 12">
            <a:extLst>
              <a:ext uri="{FF2B5EF4-FFF2-40B4-BE49-F238E27FC236}">
                <a16:creationId xmlns:a16="http://schemas.microsoft.com/office/drawing/2014/main" id="{A4EBCC98-B317-79A4-E9EA-7C18DC9FD56F}"/>
              </a:ext>
            </a:extLst>
          </p:cNvPr>
          <p:cNvSpPr>
            <a:spLocks noGrp="1"/>
          </p:cNvSpPr>
          <p:nvPr>
            <p:ph type="sldNum" sz="quarter" idx="4"/>
          </p:nvPr>
        </p:nvSpPr>
        <p:spPr/>
        <p:txBody>
          <a:bodyPr/>
          <a:lstStyle/>
          <a:p>
            <a:fld id="{60F4F636-6A27-E649-AEDF-9DE4D4E58670}" type="slidenum">
              <a:rPr lang="en-US" smtClean="0"/>
              <a:pPr/>
              <a:t>6</a:t>
            </a:fld>
            <a:endParaRPr lang="en-US" dirty="0"/>
          </a:p>
        </p:txBody>
      </p:sp>
    </p:spTree>
    <p:extLst>
      <p:ext uri="{BB962C8B-B14F-4D97-AF65-F5344CB8AC3E}">
        <p14:creationId xmlns:p14="http://schemas.microsoft.com/office/powerpoint/2010/main" val="7434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1B4E3-819B-8B04-73BA-677A524A8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5831B-D3C0-6B11-F04D-FFAB8A155B71}"/>
              </a:ext>
            </a:extLst>
          </p:cNvPr>
          <p:cNvSpPr>
            <a:spLocks noGrp="1"/>
          </p:cNvSpPr>
          <p:nvPr>
            <p:ph type="title"/>
          </p:nvPr>
        </p:nvSpPr>
        <p:spPr/>
        <p:txBody>
          <a:bodyPr/>
          <a:lstStyle/>
          <a:p>
            <a:r>
              <a:rPr lang="en-US" dirty="0"/>
              <a:t>Binary Search of an Array: Initialization</a:t>
            </a:r>
          </a:p>
        </p:txBody>
      </p:sp>
      <p:sp>
        <p:nvSpPr>
          <p:cNvPr id="3" name="Content Placeholder 2">
            <a:extLst>
              <a:ext uri="{FF2B5EF4-FFF2-40B4-BE49-F238E27FC236}">
                <a16:creationId xmlns:a16="http://schemas.microsoft.com/office/drawing/2014/main" id="{CC99095C-6E67-F401-18E0-FB837013DA24}"/>
              </a:ext>
            </a:extLst>
          </p:cNvPr>
          <p:cNvSpPr>
            <a:spLocks noGrp="1"/>
          </p:cNvSpPr>
          <p:nvPr>
            <p:ph idx="1"/>
          </p:nvPr>
        </p:nvSpPr>
        <p:spPr>
          <a:xfrm>
            <a:off x="457200" y="2191069"/>
            <a:ext cx="8229600" cy="2299908"/>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err="1">
                <a:latin typeface="Courier New" panose="02070309020205020404" pitchFamily="49" charset="0"/>
                <a:cs typeface="Courier New" panose="02070309020205020404" pitchFamily="49" charset="0"/>
              </a:rPr>
              <a:t>bsearch</a:t>
            </a:r>
            <a:r>
              <a:rPr lang="en-US" sz="1800" dirty="0">
                <a:latin typeface="Courier New" panose="02070309020205020404" pitchFamily="49" charset="0"/>
                <a:cs typeface="Courier New" panose="02070309020205020404" pitchFamily="49" charset="0"/>
              </a:rPr>
              <a:t> = (S: …, y: …):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 k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j = 0 and k = n }}</a:t>
            </a:r>
          </a:p>
          <a:p>
            <a:pPr lvl="2"/>
            <a:r>
              <a:rPr lang="en-US" sz="1800" b="1"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j)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and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(y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solidFill>
                <a:srgbClr val="7030A0"/>
              </a:solidFill>
              <a:latin typeface="Courier New" panose="02070309020205020404" pitchFamily="49" charset="0"/>
              <a:cs typeface="Courier New" panose="02070309020205020404" pitchFamily="49" charset="0"/>
            </a:endParaRPr>
          </a:p>
          <a:p>
            <a:pPr lvl="2"/>
            <a:endParaRPr lang="en-US" sz="1600" dirty="0"/>
          </a:p>
          <a:p>
            <a:r>
              <a:rPr lang="en-US" sz="2200" dirty="0">
                <a:latin typeface="Franklin Gothic Medium" panose="020B0603020102020204" pitchFamily="34" charset="0"/>
                <a:ea typeface="Cambria Math" panose="02040503050406030204" pitchFamily="18" charset="0"/>
              </a:rPr>
              <a:t>What does the picture look like with </a:t>
            </a:r>
            <a:r>
              <a:rPr lang="en-US" sz="2200" dirty="0">
                <a:solidFill>
                  <a:srgbClr val="7030A0"/>
                </a:solidFill>
                <a:latin typeface="Cambria Math" panose="02040503050406030204" pitchFamily="18" charset="0"/>
                <a:ea typeface="Cambria Math" panose="02040503050406030204" pitchFamily="18" charset="0"/>
              </a:rPr>
              <a:t>j = 0</a:t>
            </a:r>
            <a:r>
              <a:rPr lang="en-US" sz="2200" dirty="0">
                <a:solidFill>
                  <a:srgbClr val="7030A0"/>
                </a:solidFill>
                <a:latin typeface="Franklin Gothic Medium" panose="020B0603020102020204" pitchFamily="34" charset="0"/>
                <a:ea typeface="Cambria Math" panose="02040503050406030204" pitchFamily="18" charset="0"/>
              </a:rPr>
              <a:t> and </a:t>
            </a:r>
            <a:r>
              <a:rPr lang="en-US" sz="2200" dirty="0">
                <a:solidFill>
                  <a:srgbClr val="7030A0"/>
                </a:solidFill>
                <a:latin typeface="Cambria Math" panose="02040503050406030204" pitchFamily="18" charset="0"/>
                <a:ea typeface="Cambria Math" panose="02040503050406030204" pitchFamily="18" charset="0"/>
              </a:rPr>
              <a:t>k = n</a:t>
            </a:r>
            <a:r>
              <a:rPr lang="en-US" sz="2200" dirty="0">
                <a:latin typeface="Franklin Gothic Medium" panose="020B0603020102020204" pitchFamily="34" charset="0"/>
                <a:ea typeface="Cambria Math" panose="02040503050406030204" pitchFamily="18" charset="0"/>
              </a:rPr>
              <a:t>?</a:t>
            </a:r>
          </a:p>
          <a:p>
            <a:endParaRPr lang="en-US" sz="2200" dirty="0">
              <a:latin typeface="Franklin Gothic Medium" panose="020B0603020102020204" pitchFamily="34" charset="0"/>
              <a:ea typeface="Cambria Math" panose="02040503050406030204" pitchFamily="18" charset="0"/>
            </a:endParaRPr>
          </a:p>
          <a:p>
            <a:endParaRPr lang="en-US" sz="2200" dirty="0">
              <a:latin typeface="Franklin Gothic Medium" panose="020B0603020102020204" pitchFamily="34" charset="0"/>
              <a:ea typeface="Cambria Math" panose="02040503050406030204" pitchFamily="18" charset="0"/>
            </a:endParaRPr>
          </a:p>
          <a:p>
            <a:endParaRPr lang="en-US" sz="2200" dirty="0">
              <a:latin typeface="Franklin Gothic Medium" panose="020B0603020102020204" pitchFamily="34" charset="0"/>
              <a:ea typeface="Cambria Math" panose="02040503050406030204" pitchFamily="18" charset="0"/>
            </a:endParaRPr>
          </a:p>
          <a:p>
            <a:endParaRPr lang="en-US" sz="2200" dirty="0">
              <a:latin typeface="Franklin Gothic Medium" panose="020B0603020102020204" pitchFamily="34" charset="0"/>
              <a:ea typeface="Cambria Math" panose="02040503050406030204" pitchFamily="18" charset="0"/>
            </a:endParaRPr>
          </a:p>
          <a:p>
            <a:r>
              <a:rPr lang="en-US" sz="2200" dirty="0">
                <a:latin typeface="Franklin Gothic Medium" panose="020B0603020102020204" pitchFamily="34" charset="0"/>
                <a:ea typeface="Cambria Math" panose="02040503050406030204" pitchFamily="18" charset="0"/>
              </a:rPr>
              <a:t>Does this hold?</a:t>
            </a:r>
          </a:p>
          <a:p>
            <a:pPr lvl="1"/>
            <a:r>
              <a:rPr lang="en-US" sz="1800" dirty="0">
                <a:latin typeface="Franklin Gothic Medium" panose="020B0603020102020204" pitchFamily="34" charset="0"/>
                <a:ea typeface="Cambria Math" panose="02040503050406030204" pitchFamily="18" charset="0"/>
              </a:rPr>
              <a:t>Yes! It's vacuously true</a:t>
            </a:r>
          </a:p>
        </p:txBody>
      </p:sp>
      <p:cxnSp>
        <p:nvCxnSpPr>
          <p:cNvPr id="6" name="Straight Arrow Connector 5" descr="Forwards reasoning, picking up the assertion {{ j = 0 and k = n }}&#13;&#10;">
            <a:extLst>
              <a:ext uri="{FF2B5EF4-FFF2-40B4-BE49-F238E27FC236}">
                <a16:creationId xmlns:a16="http://schemas.microsoft.com/office/drawing/2014/main" id="{F546EA2D-91FF-A3E6-626F-F93F9A58B07B}"/>
              </a:ext>
            </a:extLst>
          </p:cNvPr>
          <p:cNvCxnSpPr/>
          <p:nvPr/>
        </p:nvCxnSpPr>
        <p:spPr>
          <a:xfrm>
            <a:off x="1529201" y="2546430"/>
            <a:ext cx="0" cy="590309"/>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9" name="Group 28" descr="An array where the entire array is between indices j &amp; k - the invariant doesn’t apply to any sublist (as both 0 .. j - 1 and k .. n are empty).">
            <a:extLst>
              <a:ext uri="{FF2B5EF4-FFF2-40B4-BE49-F238E27FC236}">
                <a16:creationId xmlns:a16="http://schemas.microsoft.com/office/drawing/2014/main" id="{42531C08-0A82-ADFC-B54C-579A58390A71}"/>
              </a:ext>
            </a:extLst>
          </p:cNvPr>
          <p:cNvGrpSpPr/>
          <p:nvPr/>
        </p:nvGrpSpPr>
        <p:grpSpPr>
          <a:xfrm>
            <a:off x="2036841" y="4696017"/>
            <a:ext cx="6311551" cy="800315"/>
            <a:chOff x="2036841" y="4696017"/>
            <a:chExt cx="6311551" cy="800315"/>
          </a:xfrm>
        </p:grpSpPr>
        <p:sp>
          <p:nvSpPr>
            <p:cNvPr id="13" name="TextBox 12">
              <a:extLst>
                <a:ext uri="{FF2B5EF4-FFF2-40B4-BE49-F238E27FC236}">
                  <a16:creationId xmlns:a16="http://schemas.microsoft.com/office/drawing/2014/main" id="{4D3AD4A5-E0E3-DB6B-BA6E-C85C02ED9A13}"/>
                </a:ext>
              </a:extLst>
            </p:cNvPr>
            <p:cNvSpPr txBox="1"/>
            <p:nvPr/>
          </p:nvSpPr>
          <p:spPr>
            <a:xfrm>
              <a:off x="2036841" y="5127000"/>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6" name="TextBox 15">
              <a:extLst>
                <a:ext uri="{FF2B5EF4-FFF2-40B4-BE49-F238E27FC236}">
                  <a16:creationId xmlns:a16="http://schemas.microsoft.com/office/drawing/2014/main" id="{14C3C065-15B3-7891-66FC-A0BF4FAE90E8}"/>
                </a:ext>
              </a:extLst>
            </p:cNvPr>
            <p:cNvSpPr txBox="1"/>
            <p:nvPr/>
          </p:nvSpPr>
          <p:spPr>
            <a:xfrm>
              <a:off x="8041898" y="5099748"/>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17" name="Rectangle 16">
              <a:extLst>
                <a:ext uri="{FF2B5EF4-FFF2-40B4-BE49-F238E27FC236}">
                  <a16:creationId xmlns:a16="http://schemas.microsoft.com/office/drawing/2014/main" id="{49601784-7ADB-0680-8072-DCCE71106775}"/>
                </a:ext>
              </a:extLst>
            </p:cNvPr>
            <p:cNvSpPr/>
            <p:nvPr/>
          </p:nvSpPr>
          <p:spPr>
            <a:xfrm>
              <a:off x="2082561" y="4696017"/>
              <a:ext cx="6005914"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B76DFF8-00BB-8DB1-907E-9A62C6ED6A70}"/>
                </a:ext>
              </a:extLst>
            </p:cNvPr>
            <p:cNvSpPr/>
            <p:nvPr/>
          </p:nvSpPr>
          <p:spPr>
            <a:xfrm>
              <a:off x="8088475" y="4696018"/>
              <a:ext cx="45719" cy="39526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5545B6FC-685A-DE4A-7535-4B15104FCAD5}"/>
                </a:ext>
              </a:extLst>
            </p:cNvPr>
            <p:cNvSpPr/>
            <p:nvPr/>
          </p:nvSpPr>
          <p:spPr>
            <a:xfrm>
              <a:off x="2036841" y="4696018"/>
              <a:ext cx="45719" cy="39526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 name="Group 3" descr="The loop invariant {{ Inv: (S[i] &lt; y  for any 0 ≤ i &lt; j) and (y ≤ S[i] for any k ≤ i &lt; n) }}. There are three “sections” of a list/array S. For the leftmost section (between 0 to j-1 inclusive), we know that all elements are less than y. For the rightmost section (between k and n inclusive), we know that all elements are greater than or equal to y. For the section in the middle - elements j to k - 1 inclusive - our invariant doesn’t guarantee anything.">
            <a:extLst>
              <a:ext uri="{FF2B5EF4-FFF2-40B4-BE49-F238E27FC236}">
                <a16:creationId xmlns:a16="http://schemas.microsoft.com/office/drawing/2014/main" id="{CD336440-4F51-6784-EC27-90D53165AEF5}"/>
              </a:ext>
            </a:extLst>
          </p:cNvPr>
          <p:cNvGrpSpPr/>
          <p:nvPr/>
        </p:nvGrpSpPr>
        <p:grpSpPr>
          <a:xfrm>
            <a:off x="1172176" y="1376038"/>
            <a:ext cx="6962018" cy="815030"/>
            <a:chOff x="1172176" y="1376038"/>
            <a:chExt cx="6962018" cy="815030"/>
          </a:xfrm>
        </p:grpSpPr>
        <p:sp>
          <p:nvSpPr>
            <p:cNvPr id="14" name="Rectangle 13">
              <a:extLst>
                <a:ext uri="{FF2B5EF4-FFF2-40B4-BE49-F238E27FC236}">
                  <a16:creationId xmlns:a16="http://schemas.microsoft.com/office/drawing/2014/main" id="{7723873D-1BE6-E650-2E50-61D175E393BE}"/>
                </a:ext>
              </a:extLst>
            </p:cNvPr>
            <p:cNvSpPr/>
            <p:nvPr/>
          </p:nvSpPr>
          <p:spPr>
            <a:xfrm>
              <a:off x="2036841" y="1393737"/>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DAAD3B70-B7A8-2779-D30F-569350182776}"/>
                </a:ext>
              </a:extLst>
            </p:cNvPr>
            <p:cNvSpPr txBox="1"/>
            <p:nvPr/>
          </p:nvSpPr>
          <p:spPr>
            <a:xfrm>
              <a:off x="4004841" y="180428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22" name="TextBox 21">
              <a:extLst>
                <a:ext uri="{FF2B5EF4-FFF2-40B4-BE49-F238E27FC236}">
                  <a16:creationId xmlns:a16="http://schemas.microsoft.com/office/drawing/2014/main" id="{342EB180-769C-B4D0-7E98-63A482D1126B}"/>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23" name="Straight Arrow Connector 22">
              <a:extLst>
                <a:ext uri="{FF2B5EF4-FFF2-40B4-BE49-F238E27FC236}">
                  <a16:creationId xmlns:a16="http://schemas.microsoft.com/office/drawing/2014/main" id="{0B9B67E2-F577-F404-0302-49B8E76934CD}"/>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656BBD0-C832-2447-E5FE-77BAB85F3174}"/>
                </a:ext>
              </a:extLst>
            </p:cNvPr>
            <p:cNvSpPr txBox="1"/>
            <p:nvPr/>
          </p:nvSpPr>
          <p:spPr>
            <a:xfrm>
              <a:off x="2616724" y="1384117"/>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25" name="TextBox 24">
              <a:extLst>
                <a:ext uri="{FF2B5EF4-FFF2-40B4-BE49-F238E27FC236}">
                  <a16:creationId xmlns:a16="http://schemas.microsoft.com/office/drawing/2014/main" id="{327B9107-6414-2ECB-A7AC-7D14C5D256C7}"/>
                </a:ext>
              </a:extLst>
            </p:cNvPr>
            <p:cNvSpPr txBox="1"/>
            <p:nvPr/>
          </p:nvSpPr>
          <p:spPr>
            <a:xfrm>
              <a:off x="5988789" y="1821736"/>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6" name="Rectangle 25">
              <a:extLst>
                <a:ext uri="{FF2B5EF4-FFF2-40B4-BE49-F238E27FC236}">
                  <a16:creationId xmlns:a16="http://schemas.microsoft.com/office/drawing/2014/main" id="{814D6544-8FE0-FAE9-64D4-AEF51D33D6FD}"/>
                </a:ext>
              </a:extLst>
            </p:cNvPr>
            <p:cNvSpPr/>
            <p:nvPr/>
          </p:nvSpPr>
          <p:spPr>
            <a:xfrm>
              <a:off x="4004841" y="1395719"/>
              <a:ext cx="1990567"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A184216-E6D1-C31A-E11B-12C79E9A1CD1}"/>
                </a:ext>
              </a:extLst>
            </p:cNvPr>
            <p:cNvSpPr/>
            <p:nvPr/>
          </p:nvSpPr>
          <p:spPr>
            <a:xfrm>
              <a:off x="5988789" y="1401620"/>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59B081F5-F5B6-3E34-7FFA-015D48351A8D}"/>
                </a:ext>
              </a:extLst>
            </p:cNvPr>
            <p:cNvSpPr txBox="1"/>
            <p:nvPr/>
          </p:nvSpPr>
          <p:spPr>
            <a:xfrm>
              <a:off x="6657373" y="13760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30" name="Slide Number Placeholder 29">
            <a:extLst>
              <a:ext uri="{FF2B5EF4-FFF2-40B4-BE49-F238E27FC236}">
                <a16:creationId xmlns:a16="http://schemas.microsoft.com/office/drawing/2014/main" id="{3D1F799F-34B9-D71D-B0FA-580E11F1A87E}"/>
              </a:ext>
            </a:extLst>
          </p:cNvPr>
          <p:cNvSpPr>
            <a:spLocks noGrp="1"/>
          </p:cNvSpPr>
          <p:nvPr>
            <p:ph type="sldNum" sz="quarter" idx="4"/>
          </p:nvPr>
        </p:nvSpPr>
        <p:spPr/>
        <p:txBody>
          <a:bodyPr/>
          <a:lstStyle/>
          <a:p>
            <a:fld id="{60F4F636-6A27-E649-AEDF-9DE4D4E58670}" type="slidenum">
              <a:rPr lang="en-US" smtClean="0"/>
              <a:pPr/>
              <a:t>60</a:t>
            </a:fld>
            <a:endParaRPr lang="en-US" dirty="0"/>
          </a:p>
        </p:txBody>
      </p:sp>
    </p:spTree>
    <p:extLst>
      <p:ext uri="{BB962C8B-B14F-4D97-AF65-F5344CB8AC3E}">
        <p14:creationId xmlns:p14="http://schemas.microsoft.com/office/powerpoint/2010/main" val="404008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8D748-FF4F-66BB-030A-DAB55B8DD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11620-7B05-77D9-F3C0-2AA561C0034D}"/>
              </a:ext>
            </a:extLst>
          </p:cNvPr>
          <p:cNvSpPr>
            <a:spLocks noGrp="1"/>
          </p:cNvSpPr>
          <p:nvPr>
            <p:ph type="title"/>
          </p:nvPr>
        </p:nvSpPr>
        <p:spPr/>
        <p:txBody>
          <a:bodyPr/>
          <a:lstStyle/>
          <a:p>
            <a:r>
              <a:rPr lang="en-US" dirty="0"/>
              <a:t>Binary Search of an Array: Exit Condition (1/3)</a:t>
            </a:r>
          </a:p>
        </p:txBody>
      </p:sp>
      <p:sp>
        <p:nvSpPr>
          <p:cNvPr id="3" name="Content Placeholder 2">
            <a:extLst>
              <a:ext uri="{FF2B5EF4-FFF2-40B4-BE49-F238E27FC236}">
                <a16:creationId xmlns:a16="http://schemas.microsoft.com/office/drawing/2014/main" id="{812EC48D-2E30-54C2-717D-1CF15DA9ECE6}"/>
              </a:ext>
            </a:extLst>
          </p:cNvPr>
          <p:cNvSpPr>
            <a:spLocks noGrp="1"/>
          </p:cNvSpPr>
          <p:nvPr>
            <p:ph idx="1"/>
          </p:nvPr>
        </p:nvSpPr>
        <p:spPr>
          <a:xfrm>
            <a:off x="457200" y="2191068"/>
            <a:ext cx="8229600" cy="439229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err="1">
                <a:latin typeface="Courier New" panose="02070309020205020404" pitchFamily="49" charset="0"/>
                <a:cs typeface="Courier New" panose="02070309020205020404" pitchFamily="49" charset="0"/>
              </a:rPr>
              <a:t>bsearch</a:t>
            </a:r>
            <a:r>
              <a:rPr lang="en-US" sz="1800" dirty="0">
                <a:latin typeface="Courier New" panose="02070309020205020404" pitchFamily="49" charset="0"/>
                <a:cs typeface="Courier New" panose="02070309020205020404" pitchFamily="49" charset="0"/>
              </a:rPr>
              <a:t> = (S: …, y: …):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 k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j) </a:t>
            </a:r>
            <a:r>
              <a:rPr lang="en-US" sz="1800" b="1" dirty="0">
                <a:latin typeface="Cambria Math" panose="02040503050406030204" pitchFamily="18" charset="0"/>
                <a:ea typeface="Cambria Math" panose="02040503050406030204" pitchFamily="18" charset="0"/>
                <a:cs typeface="Courier New" panose="02070309020205020404" pitchFamily="49" charset="0"/>
              </a:rPr>
              <a:t>and</a:t>
            </a:r>
            <a:r>
              <a:rPr lang="en-US" sz="1800" dirty="0">
                <a:latin typeface="Cambria Math" panose="02040503050406030204" pitchFamily="18" charset="0"/>
                <a:ea typeface="Cambria Math" panose="02040503050406030204" pitchFamily="18" charset="0"/>
                <a:cs typeface="Courier New" panose="02070309020205020404" pitchFamily="49" charset="0"/>
              </a:rPr>
              <a:t> (y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k) {</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r>
              <a:rPr lang="en-US" sz="1800" b="1"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and (j = k) }}</a:t>
            </a:r>
            <a:endParaRPr lang="en-US" sz="1800" dirty="0">
              <a:solidFill>
                <a:srgbClr val="7030A0"/>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contains(S, y) = (S[y] = y)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(S[k] === y);</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4" name="Group 3" descr="The loop invariant {{ Inv: (S[i] &lt; y  for any 0 ≤ i &lt; j) and (y ≤ S[i] for any k ≤ i &lt; n) }}. There are three “sections” of a list/array S. For the leftmost section (between 0 to j-1 inclusive), we know that all elements are less than y. For the rightmost section (between k and n inclusive), we know that all elements are greater than or equal to y. For the section in the middle - elements j to k - 1 inclusive - our invariant doesn’t guarantee anything.">
            <a:extLst>
              <a:ext uri="{FF2B5EF4-FFF2-40B4-BE49-F238E27FC236}">
                <a16:creationId xmlns:a16="http://schemas.microsoft.com/office/drawing/2014/main" id="{56CB0972-200E-1071-C15D-40412D0FD9A2}"/>
              </a:ext>
            </a:extLst>
          </p:cNvPr>
          <p:cNvGrpSpPr/>
          <p:nvPr/>
        </p:nvGrpSpPr>
        <p:grpSpPr>
          <a:xfrm>
            <a:off x="1172176" y="1376038"/>
            <a:ext cx="6962018" cy="815030"/>
            <a:chOff x="1172176" y="1376038"/>
            <a:chExt cx="6962018" cy="815030"/>
          </a:xfrm>
        </p:grpSpPr>
        <p:sp>
          <p:nvSpPr>
            <p:cNvPr id="6" name="Rectangle 5">
              <a:extLst>
                <a:ext uri="{FF2B5EF4-FFF2-40B4-BE49-F238E27FC236}">
                  <a16:creationId xmlns:a16="http://schemas.microsoft.com/office/drawing/2014/main" id="{4CAFC572-23E4-EB38-1AAF-17308ABF92F2}"/>
                </a:ext>
              </a:extLst>
            </p:cNvPr>
            <p:cNvSpPr/>
            <p:nvPr/>
          </p:nvSpPr>
          <p:spPr>
            <a:xfrm>
              <a:off x="2036841" y="1393737"/>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6B181345-1AE7-269E-04A9-29DBF73549AB}"/>
                </a:ext>
              </a:extLst>
            </p:cNvPr>
            <p:cNvSpPr txBox="1"/>
            <p:nvPr/>
          </p:nvSpPr>
          <p:spPr>
            <a:xfrm>
              <a:off x="4004841" y="180428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3" name="TextBox 12">
              <a:extLst>
                <a:ext uri="{FF2B5EF4-FFF2-40B4-BE49-F238E27FC236}">
                  <a16:creationId xmlns:a16="http://schemas.microsoft.com/office/drawing/2014/main" id="{EC339E5F-143F-F800-19CF-C608A7CB4602}"/>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4" name="Straight Arrow Connector 13">
              <a:extLst>
                <a:ext uri="{FF2B5EF4-FFF2-40B4-BE49-F238E27FC236}">
                  <a16:creationId xmlns:a16="http://schemas.microsoft.com/office/drawing/2014/main" id="{CFA57712-AC36-E8B3-7727-034875B9AB32}"/>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7EF2CAD-00FE-4FF9-E0CF-DF039FE23119}"/>
                </a:ext>
              </a:extLst>
            </p:cNvPr>
            <p:cNvSpPr txBox="1"/>
            <p:nvPr/>
          </p:nvSpPr>
          <p:spPr>
            <a:xfrm>
              <a:off x="2616724" y="1384117"/>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16" name="TextBox 15">
              <a:extLst>
                <a:ext uri="{FF2B5EF4-FFF2-40B4-BE49-F238E27FC236}">
                  <a16:creationId xmlns:a16="http://schemas.microsoft.com/office/drawing/2014/main" id="{507FFD92-92E2-3157-6E24-55A745DF2E7D}"/>
                </a:ext>
              </a:extLst>
            </p:cNvPr>
            <p:cNvSpPr txBox="1"/>
            <p:nvPr/>
          </p:nvSpPr>
          <p:spPr>
            <a:xfrm>
              <a:off x="5988789" y="1821736"/>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17" name="Rectangle 16">
              <a:extLst>
                <a:ext uri="{FF2B5EF4-FFF2-40B4-BE49-F238E27FC236}">
                  <a16:creationId xmlns:a16="http://schemas.microsoft.com/office/drawing/2014/main" id="{8B21A0F4-18D6-D0F5-D44F-C25AF223E645}"/>
                </a:ext>
              </a:extLst>
            </p:cNvPr>
            <p:cNvSpPr/>
            <p:nvPr/>
          </p:nvSpPr>
          <p:spPr>
            <a:xfrm>
              <a:off x="4004841" y="1395719"/>
              <a:ext cx="1990567"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7F81C06-D87F-4A5D-AE01-31BCB2C91B24}"/>
                </a:ext>
              </a:extLst>
            </p:cNvPr>
            <p:cNvSpPr/>
            <p:nvPr/>
          </p:nvSpPr>
          <p:spPr>
            <a:xfrm>
              <a:off x="5988789" y="1401620"/>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8FBD2AF9-EA03-E3B1-C65F-3B5B6202143A}"/>
                </a:ext>
              </a:extLst>
            </p:cNvPr>
            <p:cNvSpPr txBox="1"/>
            <p:nvPr/>
          </p:nvSpPr>
          <p:spPr>
            <a:xfrm>
              <a:off x="6657373" y="13760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23" name="Slide Number Placeholder 22">
            <a:extLst>
              <a:ext uri="{FF2B5EF4-FFF2-40B4-BE49-F238E27FC236}">
                <a16:creationId xmlns:a16="http://schemas.microsoft.com/office/drawing/2014/main" id="{4ED7926F-5CB4-BD41-7E67-609A8A9B9735}"/>
              </a:ext>
            </a:extLst>
          </p:cNvPr>
          <p:cNvSpPr>
            <a:spLocks noGrp="1"/>
          </p:cNvSpPr>
          <p:nvPr>
            <p:ph type="sldNum" sz="quarter" idx="4"/>
          </p:nvPr>
        </p:nvSpPr>
        <p:spPr/>
        <p:txBody>
          <a:bodyPr/>
          <a:lstStyle/>
          <a:p>
            <a:fld id="{60F4F636-6A27-E649-AEDF-9DE4D4E58670}" type="slidenum">
              <a:rPr lang="en-US" smtClean="0"/>
              <a:pPr/>
              <a:t>61</a:t>
            </a:fld>
            <a:endParaRPr lang="en-US" dirty="0"/>
          </a:p>
        </p:txBody>
      </p:sp>
    </p:spTree>
    <p:extLst>
      <p:ext uri="{BB962C8B-B14F-4D97-AF65-F5344CB8AC3E}">
        <p14:creationId xmlns:p14="http://schemas.microsoft.com/office/powerpoint/2010/main" val="3954505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C10E7-CF85-FD69-5CAF-94F51B9AD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0D48C-182A-B600-C35D-99BB14EFE3A5}"/>
              </a:ext>
            </a:extLst>
          </p:cNvPr>
          <p:cNvSpPr>
            <a:spLocks noGrp="1"/>
          </p:cNvSpPr>
          <p:nvPr>
            <p:ph type="title"/>
          </p:nvPr>
        </p:nvSpPr>
        <p:spPr/>
        <p:txBody>
          <a:bodyPr/>
          <a:lstStyle/>
          <a:p>
            <a:r>
              <a:rPr lang="en-US" dirty="0"/>
              <a:t>Binary Search of an Array: Exit Condition (2/3)</a:t>
            </a:r>
          </a:p>
        </p:txBody>
      </p:sp>
      <p:sp>
        <p:nvSpPr>
          <p:cNvPr id="3" name="Content Placeholder 2">
            <a:extLst>
              <a:ext uri="{FF2B5EF4-FFF2-40B4-BE49-F238E27FC236}">
                <a16:creationId xmlns:a16="http://schemas.microsoft.com/office/drawing/2014/main" id="{F2DC58FC-62E5-9818-63FF-45C02F971189}"/>
              </a:ext>
            </a:extLst>
          </p:cNvPr>
          <p:cNvSpPr>
            <a:spLocks noGrp="1"/>
          </p:cNvSpPr>
          <p:nvPr>
            <p:ph idx="1"/>
          </p:nvPr>
        </p:nvSpPr>
        <p:spPr>
          <a:xfrm>
            <a:off x="457200" y="2191068"/>
            <a:ext cx="8420582" cy="4392295"/>
          </a:xfrm>
        </p:spPr>
        <p:txBody>
          <a:bodyPr/>
          <a:lstStyle/>
          <a:p>
            <a:pPr lvl="2"/>
            <a:r>
              <a:rPr lang="en-US" sz="1800" b="1"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and (j = k) }}</a:t>
            </a:r>
            <a:endParaRPr lang="en-US" sz="1800" dirty="0">
              <a:solidFill>
                <a:srgbClr val="7030A0"/>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contains(S, y) = (S[y] = y)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(S[k] === y);</a:t>
            </a:r>
          </a:p>
          <a:p>
            <a:pPr lvl="2"/>
            <a:r>
              <a:rPr lang="en-US" sz="1800" dirty="0">
                <a:latin typeface="Courier New" panose="02070309020205020404" pitchFamily="49" charset="0"/>
                <a:cs typeface="Courier New" panose="02070309020205020404" pitchFamily="49" charset="0"/>
              </a:rPr>
              <a:t>};</a:t>
            </a:r>
          </a:p>
          <a:p>
            <a:pPr lvl="2"/>
            <a:endParaRPr lang="en-US" sz="1600" dirty="0"/>
          </a:p>
          <a:p>
            <a:r>
              <a:rPr lang="en-US" sz="2200" dirty="0">
                <a:latin typeface="Franklin Gothic Medium" panose="020B0603020102020204" pitchFamily="34" charset="0"/>
                <a:ea typeface="Cambria Math" panose="02040503050406030204" pitchFamily="18" charset="0"/>
              </a:rPr>
              <a:t>What does the picture look like with </a:t>
            </a:r>
            <a:r>
              <a:rPr lang="en-US" sz="2200" dirty="0">
                <a:solidFill>
                  <a:srgbClr val="7030A0"/>
                </a:solidFill>
                <a:latin typeface="Cambria Math" panose="02040503050406030204" pitchFamily="18" charset="0"/>
                <a:ea typeface="Cambria Math" panose="02040503050406030204" pitchFamily="18" charset="0"/>
              </a:rPr>
              <a:t>j = k</a:t>
            </a:r>
            <a:r>
              <a:rPr lang="en-US" sz="2200" dirty="0">
                <a:latin typeface="Franklin Gothic Medium" panose="020B0603020102020204" pitchFamily="34" charset="0"/>
                <a:ea typeface="Cambria Math" panose="02040503050406030204" pitchFamily="18" charset="0"/>
              </a:rPr>
              <a:t>?</a:t>
            </a:r>
          </a:p>
          <a:p>
            <a:endParaRPr lang="en-US" sz="2200" dirty="0">
              <a:latin typeface="Franklin Gothic Medium" panose="020B0603020102020204" pitchFamily="34" charset="0"/>
              <a:ea typeface="Cambria Math" panose="02040503050406030204" pitchFamily="18" charset="0"/>
            </a:endParaRPr>
          </a:p>
          <a:p>
            <a:endParaRPr lang="en-US" sz="2200" dirty="0">
              <a:latin typeface="Franklin Gothic Medium" panose="020B0603020102020204" pitchFamily="34" charset="0"/>
              <a:ea typeface="Cambria Math" panose="02040503050406030204" pitchFamily="18" charset="0"/>
            </a:endParaRPr>
          </a:p>
          <a:p>
            <a:endParaRPr lang="en-US" sz="2200" dirty="0">
              <a:latin typeface="Franklin Gothic Medium" panose="020B0603020102020204" pitchFamily="34" charset="0"/>
              <a:ea typeface="Cambria Math" panose="02040503050406030204" pitchFamily="18" charset="0"/>
            </a:endParaRPr>
          </a:p>
          <a:p>
            <a:r>
              <a:rPr lang="en-US" sz="2200" dirty="0">
                <a:latin typeface="Franklin Gothic Medium" panose="020B0603020102020204" pitchFamily="34" charset="0"/>
                <a:ea typeface="Cambria Math" panose="02040503050406030204" pitchFamily="18" charset="0"/>
              </a:rPr>
              <a:t>Does S contain y iff </a:t>
            </a:r>
            <a:r>
              <a:rPr lang="en-US" sz="2200" dirty="0">
                <a:solidFill>
                  <a:srgbClr val="7030A0"/>
                </a:solidFill>
                <a:latin typeface="Cambria Math" panose="02040503050406030204" pitchFamily="18" charset="0"/>
                <a:ea typeface="Cambria Math" panose="02040503050406030204" pitchFamily="18" charset="0"/>
              </a:rPr>
              <a:t>S[k] = y</a:t>
            </a:r>
            <a:r>
              <a:rPr lang="en-US" sz="2200" dirty="0">
                <a:latin typeface="Franklin Gothic Medium" panose="020B0603020102020204" pitchFamily="34" charset="0"/>
                <a:ea typeface="Cambria Math" panose="02040503050406030204" pitchFamily="18" charset="0"/>
              </a:rPr>
              <a:t>?</a:t>
            </a:r>
          </a:p>
          <a:p>
            <a:pPr lvl="1"/>
            <a:r>
              <a:rPr lang="en-US" sz="1800" dirty="0">
                <a:latin typeface="Franklin Gothic Medium" panose="020B0603020102020204" pitchFamily="34" charset="0"/>
                <a:ea typeface="Cambria Math" panose="02040503050406030204" pitchFamily="18" charset="0"/>
              </a:rPr>
              <a:t>If </a:t>
            </a:r>
            <a:r>
              <a:rPr lang="en-US" sz="1800" dirty="0">
                <a:solidFill>
                  <a:srgbClr val="7030A0"/>
                </a:solidFill>
                <a:latin typeface="Cambria Math" panose="02040503050406030204" pitchFamily="18" charset="0"/>
                <a:ea typeface="Cambria Math" panose="02040503050406030204" pitchFamily="18" charset="0"/>
              </a:rPr>
              <a:t>S[k] = y</a:t>
            </a:r>
            <a:r>
              <a:rPr lang="en-US" sz="1800" dirty="0">
                <a:latin typeface="Franklin Gothic Medium" panose="020B0603020102020204" pitchFamily="34" charset="0"/>
                <a:ea typeface="Cambria Math" panose="02040503050406030204" pitchFamily="18" charset="0"/>
              </a:rPr>
              <a:t>, then </a:t>
            </a:r>
            <a:r>
              <a:rPr lang="en-US" sz="1800" dirty="0">
                <a:solidFill>
                  <a:srgbClr val="7030A0"/>
                </a:solidFill>
                <a:latin typeface="Cambria Math" panose="02040503050406030204" pitchFamily="18" charset="0"/>
                <a:ea typeface="Cambria Math" panose="02040503050406030204" pitchFamily="18" charset="0"/>
              </a:rPr>
              <a:t>contains(S, y) = true</a:t>
            </a:r>
          </a:p>
          <a:p>
            <a:pPr lvl="1"/>
            <a:r>
              <a:rPr lang="en-US" sz="1800" dirty="0">
                <a:latin typeface="Franklin Gothic Medium" panose="020B0603020102020204" pitchFamily="34" charset="0"/>
                <a:ea typeface="Cambria Math" panose="02040503050406030204" pitchFamily="18" charset="0"/>
              </a:rPr>
              <a:t>If </a:t>
            </a:r>
            <a:r>
              <a:rPr lang="en-US" sz="1800" dirty="0">
                <a:solidFill>
                  <a:srgbClr val="7030A0"/>
                </a:solidFill>
                <a:latin typeface="Cambria Math" panose="02040503050406030204" pitchFamily="18" charset="0"/>
                <a:ea typeface="Cambria Math" panose="02040503050406030204" pitchFamily="18" charset="0"/>
              </a:rPr>
              <a:t>S[k] ≠ y</a:t>
            </a:r>
            <a:r>
              <a:rPr lang="en-US" sz="1800" dirty="0">
                <a:latin typeface="Franklin Gothic Medium" panose="020B0603020102020204" pitchFamily="34" charset="0"/>
                <a:ea typeface="Cambria Math" panose="02040503050406030204" pitchFamily="18" charset="0"/>
              </a:rPr>
              <a:t>, then </a:t>
            </a:r>
            <a:r>
              <a:rPr lang="en-US" sz="1800" dirty="0">
                <a:latin typeface="Cambria Math" panose="02040503050406030204" pitchFamily="18" charset="0"/>
                <a:ea typeface="Cambria Math" panose="02040503050406030204" pitchFamily="18" charset="0"/>
              </a:rPr>
              <a:t>S[k] &lt; y </a:t>
            </a:r>
            <a:r>
              <a:rPr lang="en-US" sz="1800" dirty="0">
                <a:latin typeface="Franklin Gothic Medium" panose="020B0603020102020204" pitchFamily="34" charset="0"/>
                <a:ea typeface="Cambria Math" panose="02040503050406030204" pitchFamily="18" charset="0"/>
              </a:rPr>
              <a:t>and </a:t>
            </a:r>
            <a:r>
              <a:rPr lang="en-US" sz="1800" dirty="0">
                <a:latin typeface="Cambria Math" panose="02040503050406030204" pitchFamily="18" charset="0"/>
                <a:ea typeface="Cambria Math" panose="02040503050406030204" pitchFamily="18" charset="0"/>
              </a:rPr>
              <a:t>S[</a:t>
            </a:r>
            <a:r>
              <a:rPr lang="en-US" sz="1800" dirty="0" err="1">
                <a:latin typeface="Cambria Math" panose="02040503050406030204" pitchFamily="18" charset="0"/>
                <a:ea typeface="Cambria Math" panose="02040503050406030204" pitchFamily="18" charset="0"/>
              </a:rPr>
              <a:t>i</a:t>
            </a:r>
            <a:r>
              <a:rPr lang="en-US" sz="1800" dirty="0">
                <a:latin typeface="Cambria Math" panose="02040503050406030204" pitchFamily="18" charset="0"/>
                <a:ea typeface="Cambria Math" panose="02040503050406030204" pitchFamily="18" charset="0"/>
              </a:rPr>
              <a:t>] &lt; y</a:t>
            </a:r>
            <a:r>
              <a:rPr lang="en-US" sz="1800" dirty="0">
                <a:latin typeface="Franklin Gothic Medium" panose="020B0603020102020204" pitchFamily="34" charset="0"/>
                <a:ea typeface="Cambria Math" panose="02040503050406030204" pitchFamily="18" charset="0"/>
              </a:rPr>
              <a:t> for every </a:t>
            </a:r>
            <a:r>
              <a:rPr lang="en-US" sz="1800" dirty="0">
                <a:latin typeface="Cambria Math" panose="02040503050406030204" pitchFamily="18" charset="0"/>
                <a:ea typeface="Cambria Math" panose="02040503050406030204" pitchFamily="18" charset="0"/>
              </a:rPr>
              <a:t>k &lt; </a:t>
            </a:r>
            <a:r>
              <a:rPr lang="en-US" sz="1800" dirty="0" err="1">
                <a:latin typeface="Cambria Math" panose="02040503050406030204" pitchFamily="18" charset="0"/>
                <a:ea typeface="Cambria Math" panose="02040503050406030204" pitchFamily="18" charset="0"/>
              </a:rPr>
              <a:t>i</a:t>
            </a:r>
            <a:r>
              <a:rPr lang="en-US" sz="1800" dirty="0">
                <a:latin typeface="Franklin Gothic Medium" panose="020B0603020102020204" pitchFamily="34" charset="0"/>
                <a:ea typeface="Cambria Math" panose="02040503050406030204" pitchFamily="18" charset="0"/>
              </a:rPr>
              <a:t>, so </a:t>
            </a:r>
            <a:r>
              <a:rPr lang="en-US" sz="1800" dirty="0">
                <a:solidFill>
                  <a:srgbClr val="7030A0"/>
                </a:solidFill>
                <a:latin typeface="Cambria Math" panose="02040503050406030204" pitchFamily="18" charset="0"/>
                <a:ea typeface="Cambria Math" panose="02040503050406030204" pitchFamily="18" charset="0"/>
              </a:rPr>
              <a:t>contains(S, y) = false</a:t>
            </a:r>
          </a:p>
        </p:txBody>
      </p:sp>
      <p:grpSp>
        <p:nvGrpSpPr>
          <p:cNvPr id="29" name="Group 28" descr="The previous invariant where j = k. Note that in this case, there is no “unknown” part of the array anymore - the invariant (S[i] &lt; y  for any 0 ≤ i &lt; j) and (y ≤ S[i] for any k ≤ i &lt; n) applies for all i between 0 and n, i.e. all the indices">
            <a:extLst>
              <a:ext uri="{FF2B5EF4-FFF2-40B4-BE49-F238E27FC236}">
                <a16:creationId xmlns:a16="http://schemas.microsoft.com/office/drawing/2014/main" id="{AE2E8BAF-3497-1426-62B8-1EE842E78312}"/>
              </a:ext>
            </a:extLst>
          </p:cNvPr>
          <p:cNvGrpSpPr/>
          <p:nvPr/>
        </p:nvGrpSpPr>
        <p:grpSpPr>
          <a:xfrm>
            <a:off x="2036841" y="4476935"/>
            <a:ext cx="6097354" cy="800152"/>
            <a:chOff x="2036841" y="4476935"/>
            <a:chExt cx="6097354" cy="800152"/>
          </a:xfrm>
        </p:grpSpPr>
        <p:sp>
          <p:nvSpPr>
            <p:cNvPr id="4" name="Rectangle 3">
              <a:extLst>
                <a:ext uri="{FF2B5EF4-FFF2-40B4-BE49-F238E27FC236}">
                  <a16:creationId xmlns:a16="http://schemas.microsoft.com/office/drawing/2014/main" id="{50C22721-F22C-94C9-60BB-E30DB7238299}"/>
                </a:ext>
              </a:extLst>
            </p:cNvPr>
            <p:cNvSpPr/>
            <p:nvPr/>
          </p:nvSpPr>
          <p:spPr>
            <a:xfrm>
              <a:off x="2036841" y="4486555"/>
              <a:ext cx="303287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7E4A6B2C-F197-F95A-7B13-EC88A2C264DD}"/>
                </a:ext>
              </a:extLst>
            </p:cNvPr>
            <p:cNvSpPr txBox="1"/>
            <p:nvPr/>
          </p:nvSpPr>
          <p:spPr>
            <a:xfrm>
              <a:off x="5101325" y="4907755"/>
              <a:ext cx="643125"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 = k</a:t>
              </a:r>
            </a:p>
          </p:txBody>
        </p:sp>
        <p:sp>
          <p:nvSpPr>
            <p:cNvPr id="12" name="TextBox 11">
              <a:extLst>
                <a:ext uri="{FF2B5EF4-FFF2-40B4-BE49-F238E27FC236}">
                  <a16:creationId xmlns:a16="http://schemas.microsoft.com/office/drawing/2014/main" id="{F65EA83A-167A-ED21-053F-FE613BEB2563}"/>
                </a:ext>
              </a:extLst>
            </p:cNvPr>
            <p:cNvSpPr txBox="1"/>
            <p:nvPr/>
          </p:nvSpPr>
          <p:spPr>
            <a:xfrm>
              <a:off x="3183884" y="4476935"/>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15" name="Rectangle 14">
              <a:extLst>
                <a:ext uri="{FF2B5EF4-FFF2-40B4-BE49-F238E27FC236}">
                  <a16:creationId xmlns:a16="http://schemas.microsoft.com/office/drawing/2014/main" id="{307EB813-9064-45F5-878D-38338623D7DE}"/>
                </a:ext>
              </a:extLst>
            </p:cNvPr>
            <p:cNvSpPr/>
            <p:nvPr/>
          </p:nvSpPr>
          <p:spPr>
            <a:xfrm>
              <a:off x="5101325" y="4491165"/>
              <a:ext cx="3032870"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589A8D88-21B8-EA4C-BB9D-BDFD0AA58FD3}"/>
                </a:ext>
              </a:extLst>
            </p:cNvPr>
            <p:cNvSpPr txBox="1"/>
            <p:nvPr/>
          </p:nvSpPr>
          <p:spPr>
            <a:xfrm>
              <a:off x="6295283" y="4476935"/>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17" name="TextBox 16">
            <a:extLst>
              <a:ext uri="{FF2B5EF4-FFF2-40B4-BE49-F238E27FC236}">
                <a16:creationId xmlns:a16="http://schemas.microsoft.com/office/drawing/2014/main" id="{83B97446-53F6-0A39-7EB1-D344A663918B}"/>
              </a:ext>
            </a:extLst>
          </p:cNvPr>
          <p:cNvSpPr txBox="1"/>
          <p:nvPr/>
        </p:nvSpPr>
        <p:spPr>
          <a:xfrm>
            <a:off x="5816366" y="5359988"/>
            <a:ext cx="2887585"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What case are we missing?</a:t>
            </a:r>
          </a:p>
        </p:txBody>
      </p:sp>
      <p:grpSp>
        <p:nvGrpSpPr>
          <p:cNvPr id="13" name="Group 12" descr="The loop invariant {{ Inv: (S[i] &lt; y  for any 0 ≤ i &lt; j) and (y ≤ S[i] for any k ≤ i &lt; n) }}. There are three “sections” of a list/array S. For the leftmost section (between 0 to j-1 inclusive), we know that all elements are less than y. For the rightmost section (between k and n inclusive), we know that all elements are greater than or equal to y. For the section in the middle - elements j to k - 1 inclusive - our invariant doesn’t guarantee anything.">
            <a:extLst>
              <a:ext uri="{FF2B5EF4-FFF2-40B4-BE49-F238E27FC236}">
                <a16:creationId xmlns:a16="http://schemas.microsoft.com/office/drawing/2014/main" id="{6D9DA53E-E361-75BA-EE77-93D0DFF33CBD}"/>
              </a:ext>
            </a:extLst>
          </p:cNvPr>
          <p:cNvGrpSpPr/>
          <p:nvPr/>
        </p:nvGrpSpPr>
        <p:grpSpPr>
          <a:xfrm>
            <a:off x="1172176" y="1376038"/>
            <a:ext cx="6962018" cy="815030"/>
            <a:chOff x="1172176" y="1376038"/>
            <a:chExt cx="6962018" cy="815030"/>
          </a:xfrm>
        </p:grpSpPr>
        <p:sp>
          <p:nvSpPr>
            <p:cNvPr id="14" name="Rectangle 13">
              <a:extLst>
                <a:ext uri="{FF2B5EF4-FFF2-40B4-BE49-F238E27FC236}">
                  <a16:creationId xmlns:a16="http://schemas.microsoft.com/office/drawing/2014/main" id="{987C689D-543E-6026-4CB7-2FF2ABFC2437}"/>
                </a:ext>
              </a:extLst>
            </p:cNvPr>
            <p:cNvSpPr/>
            <p:nvPr/>
          </p:nvSpPr>
          <p:spPr>
            <a:xfrm>
              <a:off x="2036841" y="1393737"/>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TextBox 17">
              <a:extLst>
                <a:ext uri="{FF2B5EF4-FFF2-40B4-BE49-F238E27FC236}">
                  <a16:creationId xmlns:a16="http://schemas.microsoft.com/office/drawing/2014/main" id="{D3F996DD-4A87-9C1A-9702-C400CBB8EC9D}"/>
                </a:ext>
              </a:extLst>
            </p:cNvPr>
            <p:cNvSpPr txBox="1"/>
            <p:nvPr/>
          </p:nvSpPr>
          <p:spPr>
            <a:xfrm>
              <a:off x="4004841" y="180428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22" name="TextBox 21">
              <a:extLst>
                <a:ext uri="{FF2B5EF4-FFF2-40B4-BE49-F238E27FC236}">
                  <a16:creationId xmlns:a16="http://schemas.microsoft.com/office/drawing/2014/main" id="{2F0B94E9-8C00-2D73-5070-4EFBE3D32FE9}"/>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23" name="Straight Arrow Connector 22">
              <a:extLst>
                <a:ext uri="{FF2B5EF4-FFF2-40B4-BE49-F238E27FC236}">
                  <a16:creationId xmlns:a16="http://schemas.microsoft.com/office/drawing/2014/main" id="{81A4C1BA-B227-5952-915B-BF6218796919}"/>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8C37C53-5CDA-F427-DE96-179718116ECB}"/>
                </a:ext>
              </a:extLst>
            </p:cNvPr>
            <p:cNvSpPr txBox="1"/>
            <p:nvPr/>
          </p:nvSpPr>
          <p:spPr>
            <a:xfrm>
              <a:off x="2616724" y="1384117"/>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25" name="TextBox 24">
              <a:extLst>
                <a:ext uri="{FF2B5EF4-FFF2-40B4-BE49-F238E27FC236}">
                  <a16:creationId xmlns:a16="http://schemas.microsoft.com/office/drawing/2014/main" id="{E5927361-F631-EFF2-F07D-1DE01DAA725A}"/>
                </a:ext>
              </a:extLst>
            </p:cNvPr>
            <p:cNvSpPr txBox="1"/>
            <p:nvPr/>
          </p:nvSpPr>
          <p:spPr>
            <a:xfrm>
              <a:off x="5988789" y="1821736"/>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6" name="Rectangle 25">
              <a:extLst>
                <a:ext uri="{FF2B5EF4-FFF2-40B4-BE49-F238E27FC236}">
                  <a16:creationId xmlns:a16="http://schemas.microsoft.com/office/drawing/2014/main" id="{A6C0E1E0-947F-1D9D-3D54-F3E4AAE919A3}"/>
                </a:ext>
              </a:extLst>
            </p:cNvPr>
            <p:cNvSpPr/>
            <p:nvPr/>
          </p:nvSpPr>
          <p:spPr>
            <a:xfrm>
              <a:off x="4004841" y="1395719"/>
              <a:ext cx="1990567"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055E3B9-F72D-A859-8B89-934268A0BDF3}"/>
                </a:ext>
              </a:extLst>
            </p:cNvPr>
            <p:cNvSpPr/>
            <p:nvPr/>
          </p:nvSpPr>
          <p:spPr>
            <a:xfrm>
              <a:off x="5988789" y="1401620"/>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81BA7834-204B-7E89-F48D-63D2160A540E}"/>
                </a:ext>
              </a:extLst>
            </p:cNvPr>
            <p:cNvSpPr txBox="1"/>
            <p:nvPr/>
          </p:nvSpPr>
          <p:spPr>
            <a:xfrm>
              <a:off x="6657373" y="13760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30" name="Slide Number Placeholder 29">
            <a:extLst>
              <a:ext uri="{FF2B5EF4-FFF2-40B4-BE49-F238E27FC236}">
                <a16:creationId xmlns:a16="http://schemas.microsoft.com/office/drawing/2014/main" id="{C246CA17-0598-9561-26B9-DBD8B814648F}"/>
              </a:ext>
            </a:extLst>
          </p:cNvPr>
          <p:cNvSpPr>
            <a:spLocks noGrp="1"/>
          </p:cNvSpPr>
          <p:nvPr>
            <p:ph type="sldNum" sz="quarter" idx="4"/>
          </p:nvPr>
        </p:nvSpPr>
        <p:spPr/>
        <p:txBody>
          <a:bodyPr/>
          <a:lstStyle/>
          <a:p>
            <a:fld id="{60F4F636-6A27-E649-AEDF-9DE4D4E58670}" type="slidenum">
              <a:rPr lang="en-US" smtClean="0"/>
              <a:pPr/>
              <a:t>62</a:t>
            </a:fld>
            <a:endParaRPr lang="en-US" dirty="0"/>
          </a:p>
        </p:txBody>
      </p:sp>
    </p:spTree>
    <p:extLst>
      <p:ext uri="{BB962C8B-B14F-4D97-AF65-F5344CB8AC3E}">
        <p14:creationId xmlns:p14="http://schemas.microsoft.com/office/powerpoint/2010/main" val="30535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C5EE5-D13B-CCDE-9354-EBCCF22F1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F34B6-8F60-F707-CC2E-9274E527A96E}"/>
              </a:ext>
            </a:extLst>
          </p:cNvPr>
          <p:cNvSpPr>
            <a:spLocks noGrp="1"/>
          </p:cNvSpPr>
          <p:nvPr>
            <p:ph type="title"/>
          </p:nvPr>
        </p:nvSpPr>
        <p:spPr/>
        <p:txBody>
          <a:bodyPr/>
          <a:lstStyle/>
          <a:p>
            <a:r>
              <a:rPr lang="en-US" dirty="0"/>
              <a:t>Binary Search of an Array: Exit Condition (3/3)</a:t>
            </a:r>
          </a:p>
        </p:txBody>
      </p:sp>
      <p:sp>
        <p:nvSpPr>
          <p:cNvPr id="3" name="Content Placeholder 2">
            <a:extLst>
              <a:ext uri="{FF2B5EF4-FFF2-40B4-BE49-F238E27FC236}">
                <a16:creationId xmlns:a16="http://schemas.microsoft.com/office/drawing/2014/main" id="{EB949F9D-37D4-A425-D42C-892E1A172902}"/>
              </a:ext>
            </a:extLst>
          </p:cNvPr>
          <p:cNvSpPr>
            <a:spLocks noGrp="1"/>
          </p:cNvSpPr>
          <p:nvPr>
            <p:ph idx="1"/>
          </p:nvPr>
        </p:nvSpPr>
        <p:spPr>
          <a:xfrm>
            <a:off x="457200" y="2191068"/>
            <a:ext cx="8420582" cy="4392295"/>
          </a:xfrm>
        </p:spPr>
        <p:txBody>
          <a:bodyPr/>
          <a:lstStyle/>
          <a:p>
            <a:pPr lvl="2"/>
            <a:r>
              <a:rPr lang="en-US" sz="1800" b="1"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and (j = k) }}</a:t>
            </a:r>
            <a:endParaRPr lang="en-US" sz="1800" dirty="0">
              <a:solidFill>
                <a:srgbClr val="7030A0"/>
              </a:solidFill>
              <a:latin typeface="Courier New" panose="02070309020205020404" pitchFamily="49" charset="0"/>
              <a:ea typeface="Cambria Math" panose="02040503050406030204" pitchFamily="18" charset="0"/>
              <a:cs typeface="Courier New" panose="02070309020205020404" pitchFamily="49" charset="0"/>
            </a:endParaRP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contains(S, y) = (S[y] = y)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(S[k] === y);</a:t>
            </a:r>
          </a:p>
          <a:p>
            <a:pPr lvl="2"/>
            <a:r>
              <a:rPr lang="en-US" sz="1800" dirty="0">
                <a:latin typeface="Courier New" panose="02070309020205020404" pitchFamily="49" charset="0"/>
                <a:cs typeface="Courier New" panose="02070309020205020404" pitchFamily="49" charset="0"/>
              </a:rPr>
              <a:t>};</a:t>
            </a:r>
          </a:p>
          <a:p>
            <a:pPr lvl="2"/>
            <a:endParaRPr lang="en-US" sz="1600" dirty="0"/>
          </a:p>
          <a:p>
            <a:r>
              <a:rPr lang="en-US" sz="2200" dirty="0">
                <a:latin typeface="Franklin Gothic Medium" panose="020B0603020102020204" pitchFamily="34" charset="0"/>
                <a:ea typeface="Cambria Math" panose="02040503050406030204" pitchFamily="18" charset="0"/>
              </a:rPr>
              <a:t>What does the picture look like with </a:t>
            </a:r>
            <a:r>
              <a:rPr lang="en-US" sz="2200" dirty="0">
                <a:solidFill>
                  <a:srgbClr val="7030A0"/>
                </a:solidFill>
                <a:latin typeface="Cambria Math" panose="02040503050406030204" pitchFamily="18" charset="0"/>
                <a:ea typeface="Cambria Math" panose="02040503050406030204" pitchFamily="18" charset="0"/>
              </a:rPr>
              <a:t>j = k = n</a:t>
            </a:r>
            <a:r>
              <a:rPr lang="en-US" sz="2200" dirty="0">
                <a:latin typeface="Franklin Gothic Medium" panose="020B0603020102020204" pitchFamily="34" charset="0"/>
                <a:ea typeface="Cambria Math" panose="02040503050406030204" pitchFamily="18" charset="0"/>
              </a:rPr>
              <a:t>?</a:t>
            </a:r>
          </a:p>
          <a:p>
            <a:endParaRPr lang="en-US" sz="2200" dirty="0">
              <a:latin typeface="Franklin Gothic Medium" panose="020B0603020102020204" pitchFamily="34" charset="0"/>
              <a:ea typeface="Cambria Math" panose="02040503050406030204" pitchFamily="18" charset="0"/>
            </a:endParaRPr>
          </a:p>
          <a:p>
            <a:endParaRPr lang="en-US" sz="2200" dirty="0">
              <a:latin typeface="Franklin Gothic Medium" panose="020B0603020102020204" pitchFamily="34" charset="0"/>
              <a:ea typeface="Cambria Math" panose="02040503050406030204" pitchFamily="18" charset="0"/>
            </a:endParaRPr>
          </a:p>
          <a:p>
            <a:pPr lvl="1"/>
            <a:endParaRPr lang="en-US" sz="1800" dirty="0">
              <a:latin typeface="Franklin Gothic Medium" panose="020B0603020102020204" pitchFamily="34" charset="0"/>
              <a:ea typeface="Cambria Math" panose="02040503050406030204" pitchFamily="18" charset="0"/>
            </a:endParaRPr>
          </a:p>
          <a:p>
            <a:r>
              <a:rPr lang="en-US" sz="2200" dirty="0">
                <a:latin typeface="Franklin Gothic Medium" panose="020B0603020102020204" pitchFamily="34" charset="0"/>
                <a:ea typeface="Cambria Math" panose="02040503050406030204" pitchFamily="18" charset="0"/>
              </a:rPr>
              <a:t>In this case…</a:t>
            </a:r>
          </a:p>
          <a:p>
            <a:pPr lvl="1"/>
            <a:r>
              <a:rPr lang="en-US" sz="1800" dirty="0">
                <a:latin typeface="Franklin Gothic Medium" panose="020B0603020102020204" pitchFamily="34" charset="0"/>
                <a:ea typeface="Cambria Math" panose="02040503050406030204" pitchFamily="18" charset="0"/>
              </a:rPr>
              <a:t>we see that </a:t>
            </a:r>
            <a:r>
              <a:rPr lang="en-US" sz="1800" dirty="0">
                <a:solidFill>
                  <a:srgbClr val="7030A0"/>
                </a:solidFill>
                <a:latin typeface="Cambria Math" panose="02040503050406030204" pitchFamily="18" charset="0"/>
                <a:ea typeface="Cambria Math" panose="02040503050406030204" pitchFamily="18" charset="0"/>
              </a:rPr>
              <a:t>contains(S, y) = false</a:t>
            </a:r>
          </a:p>
          <a:p>
            <a:pPr lvl="1"/>
            <a:r>
              <a:rPr lang="en-US" sz="1800" dirty="0">
                <a:latin typeface="Franklin Gothic Medium" panose="020B0603020102020204" pitchFamily="34" charset="0"/>
                <a:ea typeface="Cambria Math" panose="02040503050406030204" pitchFamily="18" charset="0"/>
              </a:rPr>
              <a:t>and the code returns false because "</a:t>
            </a:r>
            <a:r>
              <a:rPr lang="en-US" sz="1800" dirty="0">
                <a:latin typeface="Courier New" panose="02070309020205020404" pitchFamily="49" charset="0"/>
                <a:ea typeface="Cambria Math" panose="02040503050406030204" pitchFamily="18" charset="0"/>
                <a:cs typeface="Courier New" panose="02070309020205020404" pitchFamily="49" charset="0"/>
              </a:rPr>
              <a:t>undefined === y</a:t>
            </a:r>
            <a:r>
              <a:rPr lang="en-US" sz="1800" dirty="0">
                <a:latin typeface="Franklin Gothic Medium" panose="020B0603020102020204" pitchFamily="34" charset="0"/>
                <a:ea typeface="Cambria Math" panose="02040503050406030204" pitchFamily="18" charset="0"/>
              </a:rPr>
              <a:t>" is false</a:t>
            </a:r>
          </a:p>
          <a:p>
            <a:pPr lvl="2"/>
            <a:r>
              <a:rPr lang="en-US" sz="1400" dirty="0">
                <a:ea typeface="Cambria Math" panose="02040503050406030204" pitchFamily="18" charset="0"/>
              </a:rPr>
              <a:t>(Okay, but yuck.)</a:t>
            </a:r>
          </a:p>
        </p:txBody>
      </p:sp>
      <p:grpSp>
        <p:nvGrpSpPr>
          <p:cNvPr id="27" name="Group 26" descr="An array where j = k = n. Note that this implies that the invariant S[i] &lt; y  for any 0 ≤ i &lt; j is true for the entire array, i.e. the array does not contain the item we’re looking for.">
            <a:extLst>
              <a:ext uri="{FF2B5EF4-FFF2-40B4-BE49-F238E27FC236}">
                <a16:creationId xmlns:a16="http://schemas.microsoft.com/office/drawing/2014/main" id="{88C0F186-5329-9EC4-65CE-5B3B620CB017}"/>
              </a:ext>
            </a:extLst>
          </p:cNvPr>
          <p:cNvGrpSpPr/>
          <p:nvPr/>
        </p:nvGrpSpPr>
        <p:grpSpPr>
          <a:xfrm>
            <a:off x="2036841" y="4478453"/>
            <a:ext cx="7176050" cy="766157"/>
            <a:chOff x="2036841" y="4478453"/>
            <a:chExt cx="7176050" cy="766157"/>
          </a:xfrm>
        </p:grpSpPr>
        <p:sp>
          <p:nvSpPr>
            <p:cNvPr id="4" name="Rectangle 3">
              <a:extLst>
                <a:ext uri="{FF2B5EF4-FFF2-40B4-BE49-F238E27FC236}">
                  <a16:creationId xmlns:a16="http://schemas.microsoft.com/office/drawing/2014/main" id="{39DDD0A5-9B97-B587-3B7F-B1D45CF390A8}"/>
                </a:ext>
              </a:extLst>
            </p:cNvPr>
            <p:cNvSpPr/>
            <p:nvPr/>
          </p:nvSpPr>
          <p:spPr>
            <a:xfrm>
              <a:off x="2036841" y="4486555"/>
              <a:ext cx="6051634"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81394177-5BD2-1497-71DC-366EB33C2737}"/>
                </a:ext>
              </a:extLst>
            </p:cNvPr>
            <p:cNvSpPr txBox="1"/>
            <p:nvPr/>
          </p:nvSpPr>
          <p:spPr>
            <a:xfrm>
              <a:off x="8165809" y="4875278"/>
              <a:ext cx="1047082"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 = k = n</a:t>
              </a:r>
            </a:p>
          </p:txBody>
        </p:sp>
        <p:sp>
          <p:nvSpPr>
            <p:cNvPr id="12" name="TextBox 11">
              <a:extLst>
                <a:ext uri="{FF2B5EF4-FFF2-40B4-BE49-F238E27FC236}">
                  <a16:creationId xmlns:a16="http://schemas.microsoft.com/office/drawing/2014/main" id="{FC96E158-15A5-1B05-75B5-B17B74A0ABC3}"/>
                </a:ext>
              </a:extLst>
            </p:cNvPr>
            <p:cNvSpPr txBox="1"/>
            <p:nvPr/>
          </p:nvSpPr>
          <p:spPr>
            <a:xfrm>
              <a:off x="4690641" y="4478453"/>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15" name="Rectangle 14">
              <a:extLst>
                <a:ext uri="{FF2B5EF4-FFF2-40B4-BE49-F238E27FC236}">
                  <a16:creationId xmlns:a16="http://schemas.microsoft.com/office/drawing/2014/main" id="{372C7717-DB5C-BAC9-049F-21955B37B50F}"/>
                </a:ext>
              </a:extLst>
            </p:cNvPr>
            <p:cNvSpPr/>
            <p:nvPr/>
          </p:nvSpPr>
          <p:spPr>
            <a:xfrm>
              <a:off x="8088475" y="4491165"/>
              <a:ext cx="45719"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 name="Group 12" descr="The loop invariant {{ Inv: (S[i] &lt; y  for any 0 ≤ i &lt; j) and (y ≤ S[i] for any k ≤ i &lt; n) }}. There are three “sections” of a list/array S. For the leftmost section (between 0 to j-1 inclusive), we know that all elements are less than y. For the rightmost section (between k and n inclusive), we know that all elements are greater than or equal to y. For the section in the middle - elements j to k - 1 inclusive - our invariant doesn’t guarantee anything.">
            <a:extLst>
              <a:ext uri="{FF2B5EF4-FFF2-40B4-BE49-F238E27FC236}">
                <a16:creationId xmlns:a16="http://schemas.microsoft.com/office/drawing/2014/main" id="{9FD3B44C-387D-060C-0272-F028B96F55DB}"/>
              </a:ext>
            </a:extLst>
          </p:cNvPr>
          <p:cNvGrpSpPr/>
          <p:nvPr/>
        </p:nvGrpSpPr>
        <p:grpSpPr>
          <a:xfrm>
            <a:off x="1172176" y="1376038"/>
            <a:ext cx="6962018" cy="815030"/>
            <a:chOff x="1172176" y="1376038"/>
            <a:chExt cx="6962018" cy="815030"/>
          </a:xfrm>
        </p:grpSpPr>
        <p:sp>
          <p:nvSpPr>
            <p:cNvPr id="14" name="Rectangle 13">
              <a:extLst>
                <a:ext uri="{FF2B5EF4-FFF2-40B4-BE49-F238E27FC236}">
                  <a16:creationId xmlns:a16="http://schemas.microsoft.com/office/drawing/2014/main" id="{55BDA5ED-7AE3-A089-1633-32B4F8F73242}"/>
                </a:ext>
              </a:extLst>
            </p:cNvPr>
            <p:cNvSpPr/>
            <p:nvPr/>
          </p:nvSpPr>
          <p:spPr>
            <a:xfrm>
              <a:off x="2036841" y="1393737"/>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FB9D481D-A084-5B08-6D75-07A5EDBF4468}"/>
                </a:ext>
              </a:extLst>
            </p:cNvPr>
            <p:cNvSpPr txBox="1"/>
            <p:nvPr/>
          </p:nvSpPr>
          <p:spPr>
            <a:xfrm>
              <a:off x="4004841" y="180428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7" name="TextBox 16">
              <a:extLst>
                <a:ext uri="{FF2B5EF4-FFF2-40B4-BE49-F238E27FC236}">
                  <a16:creationId xmlns:a16="http://schemas.microsoft.com/office/drawing/2014/main" id="{CB621E28-B733-721A-DF0A-B39907780C63}"/>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8" name="Straight Arrow Connector 17">
              <a:extLst>
                <a:ext uri="{FF2B5EF4-FFF2-40B4-BE49-F238E27FC236}">
                  <a16:creationId xmlns:a16="http://schemas.microsoft.com/office/drawing/2014/main" id="{A679C46E-4650-B9B5-911E-17E4ECE44BD2}"/>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3B9B335-2018-609B-5B2E-C39F213D039C}"/>
                </a:ext>
              </a:extLst>
            </p:cNvPr>
            <p:cNvSpPr txBox="1"/>
            <p:nvPr/>
          </p:nvSpPr>
          <p:spPr>
            <a:xfrm>
              <a:off x="2616724" y="1384117"/>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23" name="TextBox 22">
              <a:extLst>
                <a:ext uri="{FF2B5EF4-FFF2-40B4-BE49-F238E27FC236}">
                  <a16:creationId xmlns:a16="http://schemas.microsoft.com/office/drawing/2014/main" id="{4ECE84C8-E450-7E15-E3DB-E0062615B74F}"/>
                </a:ext>
              </a:extLst>
            </p:cNvPr>
            <p:cNvSpPr txBox="1"/>
            <p:nvPr/>
          </p:nvSpPr>
          <p:spPr>
            <a:xfrm>
              <a:off x="5988789" y="1821736"/>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4" name="Rectangle 23">
              <a:extLst>
                <a:ext uri="{FF2B5EF4-FFF2-40B4-BE49-F238E27FC236}">
                  <a16:creationId xmlns:a16="http://schemas.microsoft.com/office/drawing/2014/main" id="{F650084E-22D2-51BA-8013-54421A77D8C7}"/>
                </a:ext>
              </a:extLst>
            </p:cNvPr>
            <p:cNvSpPr/>
            <p:nvPr/>
          </p:nvSpPr>
          <p:spPr>
            <a:xfrm>
              <a:off x="4004841" y="1395719"/>
              <a:ext cx="1990567"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084C8EE-F5E7-4516-D3C8-A1E7B8543C84}"/>
                </a:ext>
              </a:extLst>
            </p:cNvPr>
            <p:cNvSpPr/>
            <p:nvPr/>
          </p:nvSpPr>
          <p:spPr>
            <a:xfrm>
              <a:off x="5988789" y="1401620"/>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5979F4BC-E11E-33D2-E95D-D37989A8433A}"/>
                </a:ext>
              </a:extLst>
            </p:cNvPr>
            <p:cNvSpPr txBox="1"/>
            <p:nvPr/>
          </p:nvSpPr>
          <p:spPr>
            <a:xfrm>
              <a:off x="6657373" y="13760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28" name="Slide Number Placeholder 27">
            <a:extLst>
              <a:ext uri="{FF2B5EF4-FFF2-40B4-BE49-F238E27FC236}">
                <a16:creationId xmlns:a16="http://schemas.microsoft.com/office/drawing/2014/main" id="{ACD8B5CD-2E1F-8E0F-8894-C879B9145A44}"/>
              </a:ext>
            </a:extLst>
          </p:cNvPr>
          <p:cNvSpPr>
            <a:spLocks noGrp="1"/>
          </p:cNvSpPr>
          <p:nvPr>
            <p:ph type="sldNum" sz="quarter" idx="4"/>
          </p:nvPr>
        </p:nvSpPr>
        <p:spPr/>
        <p:txBody>
          <a:bodyPr/>
          <a:lstStyle/>
          <a:p>
            <a:fld id="{60F4F636-6A27-E649-AEDF-9DE4D4E58670}" type="slidenum">
              <a:rPr lang="en-US" smtClean="0"/>
              <a:pPr/>
              <a:t>63</a:t>
            </a:fld>
            <a:endParaRPr lang="en-US" dirty="0"/>
          </a:p>
        </p:txBody>
      </p:sp>
    </p:spTree>
    <p:extLst>
      <p:ext uri="{BB962C8B-B14F-4D97-AF65-F5344CB8AC3E}">
        <p14:creationId xmlns:p14="http://schemas.microsoft.com/office/powerpoint/2010/main" val="411090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4C1A4-1F2E-0E8F-6108-FB6295AC7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2B93D-C18F-8AA2-8B6C-F0B3917BEE59}"/>
              </a:ext>
            </a:extLst>
          </p:cNvPr>
          <p:cNvSpPr>
            <a:spLocks noGrp="1"/>
          </p:cNvSpPr>
          <p:nvPr>
            <p:ph type="title"/>
          </p:nvPr>
        </p:nvSpPr>
        <p:spPr/>
        <p:txBody>
          <a:bodyPr/>
          <a:lstStyle/>
          <a:p>
            <a:r>
              <a:rPr lang="en-US" dirty="0"/>
              <a:t>Binary Search of an Array: Preservation (1/5)</a:t>
            </a:r>
          </a:p>
        </p:txBody>
      </p:sp>
      <p:sp>
        <p:nvSpPr>
          <p:cNvPr id="3" name="Content Placeholder 2">
            <a:extLst>
              <a:ext uri="{FF2B5EF4-FFF2-40B4-BE49-F238E27FC236}">
                <a16:creationId xmlns:a16="http://schemas.microsoft.com/office/drawing/2014/main" id="{54CF830B-060C-CCE8-48BF-5C7503264C1C}"/>
              </a:ext>
            </a:extLst>
          </p:cNvPr>
          <p:cNvSpPr>
            <a:spLocks noGrp="1"/>
          </p:cNvSpPr>
          <p:nvPr>
            <p:ph idx="1"/>
          </p:nvPr>
        </p:nvSpPr>
        <p:spPr>
          <a:xfrm>
            <a:off x="457200" y="2191068"/>
            <a:ext cx="8229600" cy="4392295"/>
          </a:xfrm>
        </p:spPr>
        <p:txBody>
          <a:bodyPr/>
          <a:lstStyle/>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j) </a:t>
            </a:r>
            <a:r>
              <a:rPr lang="en-US" sz="1800" b="1" dirty="0">
                <a:latin typeface="Cambria Math" panose="02040503050406030204" pitchFamily="18" charset="0"/>
                <a:ea typeface="Cambria Math" panose="02040503050406030204" pitchFamily="18" charset="0"/>
                <a:cs typeface="Courier New" panose="02070309020205020404" pitchFamily="49" charset="0"/>
              </a:rPr>
              <a:t>and</a:t>
            </a:r>
            <a:r>
              <a:rPr lang="en-US" sz="1800" dirty="0">
                <a:latin typeface="Cambria Math" panose="02040503050406030204" pitchFamily="18" charset="0"/>
                <a:ea typeface="Cambria Math" panose="02040503050406030204" pitchFamily="18" charset="0"/>
                <a:cs typeface="Courier New" panose="02070309020205020404" pitchFamily="49" charset="0"/>
              </a:rPr>
              <a:t> (y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k) {</a:t>
            </a:r>
          </a:p>
          <a:p>
            <a:pPr lvl="2"/>
            <a:r>
              <a:rPr lang="en-US" sz="1800" b="1"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and (j &lt; k)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m = (j + k) / 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(S[m] &lt; y) {</a:t>
            </a:r>
          </a:p>
          <a:p>
            <a:pPr lvl="2"/>
            <a:r>
              <a:rPr lang="en-US" sz="1800" dirty="0">
                <a:latin typeface="Courier New" panose="02070309020205020404" pitchFamily="49" charset="0"/>
                <a:cs typeface="Courier New" panose="02070309020205020404" pitchFamily="49" charset="0"/>
              </a:rPr>
              <a:t>      j = m + 1;</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k = m;</a:t>
            </a:r>
          </a:p>
          <a:p>
            <a:pPr lvl="2"/>
            <a:r>
              <a:rPr lang="en-US" sz="1800" dirty="0">
                <a:latin typeface="Courier New" panose="02070309020205020404" pitchFamily="49" charset="0"/>
                <a:cs typeface="Courier New" panose="02070309020205020404" pitchFamily="49" charset="0"/>
              </a:rPr>
              <a:t>    }</a:t>
            </a:r>
          </a:p>
          <a:p>
            <a:pPr lvl="2"/>
            <a:r>
              <a:rPr lang="en-US" sz="1800" b="1"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j)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and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(y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p:txBody>
      </p:sp>
      <p:sp>
        <p:nvSpPr>
          <p:cNvPr id="23" name="TextBox 22">
            <a:extLst>
              <a:ext uri="{FF2B5EF4-FFF2-40B4-BE49-F238E27FC236}">
                <a16:creationId xmlns:a16="http://schemas.microsoft.com/office/drawing/2014/main" id="{E9A3E335-4D3C-E79C-2D30-4994FFAEE128}"/>
              </a:ext>
            </a:extLst>
          </p:cNvPr>
          <p:cNvSpPr txBox="1"/>
          <p:nvPr/>
        </p:nvSpPr>
        <p:spPr>
          <a:xfrm>
            <a:off x="5072778" y="5879498"/>
            <a:ext cx="3034292"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Reason through both paths…</a:t>
            </a:r>
          </a:p>
        </p:txBody>
      </p:sp>
      <p:grpSp>
        <p:nvGrpSpPr>
          <p:cNvPr id="4" name="Group 3" descr="The loop invariant {{ Inv: (S[i] &lt; y  for any 0 ≤ i &lt; j) and (y ≤ S[i] for any k ≤ i &lt; n) }}. There are three “sections” of a list/array S. For the leftmost section (between 0 to j-1 inclusive), we know that all elements are less than y. For the rightmost section (between k and n inclusive), we know that all elements are greater than or equal to y. For the section in the middle - elements j to k - 1 inclusive - our invariant doesn’t guarantee anything.">
            <a:extLst>
              <a:ext uri="{FF2B5EF4-FFF2-40B4-BE49-F238E27FC236}">
                <a16:creationId xmlns:a16="http://schemas.microsoft.com/office/drawing/2014/main" id="{F41233B2-77FC-E23B-632E-B605D749BCB8}"/>
              </a:ext>
            </a:extLst>
          </p:cNvPr>
          <p:cNvGrpSpPr/>
          <p:nvPr/>
        </p:nvGrpSpPr>
        <p:grpSpPr>
          <a:xfrm>
            <a:off x="1172176" y="1376038"/>
            <a:ext cx="6962018" cy="815030"/>
            <a:chOff x="1172176" y="1376038"/>
            <a:chExt cx="6962018" cy="815030"/>
          </a:xfrm>
        </p:grpSpPr>
        <p:sp>
          <p:nvSpPr>
            <p:cNvPr id="6" name="Rectangle 5">
              <a:extLst>
                <a:ext uri="{FF2B5EF4-FFF2-40B4-BE49-F238E27FC236}">
                  <a16:creationId xmlns:a16="http://schemas.microsoft.com/office/drawing/2014/main" id="{2C57BEEB-E4AB-759A-C442-A300EFFA564C}"/>
                </a:ext>
              </a:extLst>
            </p:cNvPr>
            <p:cNvSpPr/>
            <p:nvPr/>
          </p:nvSpPr>
          <p:spPr>
            <a:xfrm>
              <a:off x="2036841" y="1393737"/>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0C9A3279-3E7C-91F3-EB74-1C1A582DF2F4}"/>
                </a:ext>
              </a:extLst>
            </p:cNvPr>
            <p:cNvSpPr txBox="1"/>
            <p:nvPr/>
          </p:nvSpPr>
          <p:spPr>
            <a:xfrm>
              <a:off x="4004841" y="180428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3" name="TextBox 12">
              <a:extLst>
                <a:ext uri="{FF2B5EF4-FFF2-40B4-BE49-F238E27FC236}">
                  <a16:creationId xmlns:a16="http://schemas.microsoft.com/office/drawing/2014/main" id="{F840DD4D-75F7-5AEB-C3E5-667B66115F84}"/>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4" name="Straight Arrow Connector 13">
              <a:extLst>
                <a:ext uri="{FF2B5EF4-FFF2-40B4-BE49-F238E27FC236}">
                  <a16:creationId xmlns:a16="http://schemas.microsoft.com/office/drawing/2014/main" id="{93E85DE7-B7E6-BA23-BB03-D82BA8E5098D}"/>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E7EB974C-F458-F8A6-C556-C1729F7510DB}"/>
                </a:ext>
              </a:extLst>
            </p:cNvPr>
            <p:cNvSpPr txBox="1"/>
            <p:nvPr/>
          </p:nvSpPr>
          <p:spPr>
            <a:xfrm>
              <a:off x="2616724" y="1384117"/>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16" name="TextBox 15">
              <a:extLst>
                <a:ext uri="{FF2B5EF4-FFF2-40B4-BE49-F238E27FC236}">
                  <a16:creationId xmlns:a16="http://schemas.microsoft.com/office/drawing/2014/main" id="{B451A46B-1A03-8ECF-B7D5-26A72CCE1695}"/>
                </a:ext>
              </a:extLst>
            </p:cNvPr>
            <p:cNvSpPr txBox="1"/>
            <p:nvPr/>
          </p:nvSpPr>
          <p:spPr>
            <a:xfrm>
              <a:off x="5988789" y="1821736"/>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17" name="Rectangle 16">
              <a:extLst>
                <a:ext uri="{FF2B5EF4-FFF2-40B4-BE49-F238E27FC236}">
                  <a16:creationId xmlns:a16="http://schemas.microsoft.com/office/drawing/2014/main" id="{709A5DE5-B0E6-2511-D132-A064CD188E57}"/>
                </a:ext>
              </a:extLst>
            </p:cNvPr>
            <p:cNvSpPr/>
            <p:nvPr/>
          </p:nvSpPr>
          <p:spPr>
            <a:xfrm>
              <a:off x="4004841" y="1395719"/>
              <a:ext cx="1990567"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1347CD2-ED05-BF4A-F506-317B39C514CF}"/>
                </a:ext>
              </a:extLst>
            </p:cNvPr>
            <p:cNvSpPr/>
            <p:nvPr/>
          </p:nvSpPr>
          <p:spPr>
            <a:xfrm>
              <a:off x="5988789" y="1401620"/>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41678070-B10F-D6DC-A334-2EF10D7C2857}"/>
                </a:ext>
              </a:extLst>
            </p:cNvPr>
            <p:cNvSpPr txBox="1"/>
            <p:nvPr/>
          </p:nvSpPr>
          <p:spPr>
            <a:xfrm>
              <a:off x="6657373" y="13760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24" name="Slide Number Placeholder 23">
            <a:extLst>
              <a:ext uri="{FF2B5EF4-FFF2-40B4-BE49-F238E27FC236}">
                <a16:creationId xmlns:a16="http://schemas.microsoft.com/office/drawing/2014/main" id="{A902DB7B-B76F-A2B5-203D-B59B586EAB66}"/>
              </a:ext>
            </a:extLst>
          </p:cNvPr>
          <p:cNvSpPr>
            <a:spLocks noGrp="1"/>
          </p:cNvSpPr>
          <p:nvPr>
            <p:ph type="sldNum" sz="quarter" idx="4"/>
          </p:nvPr>
        </p:nvSpPr>
        <p:spPr/>
        <p:txBody>
          <a:bodyPr/>
          <a:lstStyle/>
          <a:p>
            <a:fld id="{60F4F636-6A27-E649-AEDF-9DE4D4E58670}" type="slidenum">
              <a:rPr lang="en-US" smtClean="0"/>
              <a:pPr/>
              <a:t>64</a:t>
            </a:fld>
            <a:endParaRPr lang="en-US" dirty="0"/>
          </a:p>
        </p:txBody>
      </p:sp>
    </p:spTree>
    <p:extLst>
      <p:ext uri="{BB962C8B-B14F-4D97-AF65-F5344CB8AC3E}">
        <p14:creationId xmlns:p14="http://schemas.microsoft.com/office/powerpoint/2010/main" val="375837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41815-A787-1452-3C88-24BB3CEE7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77E7F-8698-5CE3-A02A-EE3C6BE0A4B6}"/>
              </a:ext>
            </a:extLst>
          </p:cNvPr>
          <p:cNvSpPr>
            <a:spLocks noGrp="1"/>
          </p:cNvSpPr>
          <p:nvPr>
            <p:ph type="title"/>
          </p:nvPr>
        </p:nvSpPr>
        <p:spPr/>
        <p:txBody>
          <a:bodyPr/>
          <a:lstStyle/>
          <a:p>
            <a:r>
              <a:rPr lang="en-US" dirty="0"/>
              <a:t>Binary Search of an Array: Preservation (2/5)</a:t>
            </a:r>
          </a:p>
        </p:txBody>
      </p:sp>
      <p:sp>
        <p:nvSpPr>
          <p:cNvPr id="3" name="Content Placeholder 2">
            <a:extLst>
              <a:ext uri="{FF2B5EF4-FFF2-40B4-BE49-F238E27FC236}">
                <a16:creationId xmlns:a16="http://schemas.microsoft.com/office/drawing/2014/main" id="{177DC649-4055-CACA-FF55-C186B454DB18}"/>
              </a:ext>
            </a:extLst>
          </p:cNvPr>
          <p:cNvSpPr>
            <a:spLocks noGrp="1"/>
          </p:cNvSpPr>
          <p:nvPr>
            <p:ph idx="1"/>
          </p:nvPr>
        </p:nvSpPr>
        <p:spPr>
          <a:xfrm>
            <a:off x="457200" y="2191068"/>
            <a:ext cx="8229600" cy="4392295"/>
          </a:xfrm>
        </p:spPr>
        <p:txBody>
          <a:bodyPr/>
          <a:lstStyle/>
          <a:p>
            <a:pPr lvl="2"/>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and (j &lt; k)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m = (j + k) / 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(S[m] &lt; y) {</a:t>
            </a:r>
          </a:p>
          <a:p>
            <a:pPr lvl="2"/>
            <a:r>
              <a:rPr lang="en-US" sz="1800" b="1"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and (j &lt; k) and (S[m] &lt; y)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m + 1;</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b="1"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and (j &lt; k) and (S[m] ≥ y)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k = m;</a:t>
            </a:r>
          </a:p>
          <a:p>
            <a:pPr lvl="2"/>
            <a:r>
              <a:rPr lang="en-US" sz="1800" dirty="0">
                <a:latin typeface="Courier New" panose="02070309020205020404" pitchFamily="49" charset="0"/>
                <a:cs typeface="Courier New" panose="02070309020205020404" pitchFamily="49" charset="0"/>
              </a:rPr>
              <a:t>    }</a:t>
            </a:r>
          </a:p>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j) </a:t>
            </a:r>
            <a:r>
              <a:rPr lang="en-US" sz="1800" b="1" dirty="0">
                <a:latin typeface="Cambria Math" panose="02040503050406030204" pitchFamily="18" charset="0"/>
                <a:ea typeface="Cambria Math" panose="02040503050406030204" pitchFamily="18" charset="0"/>
                <a:cs typeface="Courier New" panose="02070309020205020404" pitchFamily="49" charset="0"/>
              </a:rPr>
              <a:t>and</a:t>
            </a:r>
            <a:r>
              <a:rPr lang="en-US" sz="1800" dirty="0">
                <a:latin typeface="Cambria Math" panose="02040503050406030204" pitchFamily="18" charset="0"/>
                <a:ea typeface="Cambria Math" panose="02040503050406030204" pitchFamily="18" charset="0"/>
                <a:cs typeface="Courier New" panose="02070309020205020404" pitchFamily="49" charset="0"/>
              </a:rPr>
              <a:t> (y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p:txBody>
      </p:sp>
      <p:cxnSp>
        <p:nvCxnSpPr>
          <p:cNvPr id="6" name="Straight Connector 5">
            <a:extLst>
              <a:ext uri="{FF2B5EF4-FFF2-40B4-BE49-F238E27FC236}">
                <a16:creationId xmlns:a16="http://schemas.microsoft.com/office/drawing/2014/main" id="{1E83284A-12DA-7161-E94E-3C63E33081CF}"/>
              </a:ext>
              <a:ext uri="{C183D7F6-B498-43B3-948B-1728B52AA6E4}">
                <adec:decorative xmlns:adec="http://schemas.microsoft.com/office/drawing/2017/decorative" val="1"/>
              </a:ext>
            </a:extLst>
          </p:cNvPr>
          <p:cNvCxnSpPr/>
          <p:nvPr/>
        </p:nvCxnSpPr>
        <p:spPr>
          <a:xfrm>
            <a:off x="1759353" y="2439364"/>
            <a:ext cx="0" cy="1979271"/>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descr="Forwards reasoning within the if branch goes from {{ Inv and (j &lt; k) }} to {{ Inv and (j &lt; k) and (S[m] &lt; y) }}&#13;&#10;, adding the fact about S[m]&#13;&#10;">
            <a:extLst>
              <a:ext uri="{FF2B5EF4-FFF2-40B4-BE49-F238E27FC236}">
                <a16:creationId xmlns:a16="http://schemas.microsoft.com/office/drawing/2014/main" id="{45F3ED64-CC07-0CAF-D8F1-4AC1BD5F633A}"/>
              </a:ext>
            </a:extLst>
          </p:cNvPr>
          <p:cNvCxnSpPr>
            <a:cxnSpLocks/>
          </p:cNvCxnSpPr>
          <p:nvPr/>
        </p:nvCxnSpPr>
        <p:spPr>
          <a:xfrm>
            <a:off x="1759353" y="3411638"/>
            <a:ext cx="370389" cy="0"/>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descr="Forwards reasoning within the else branch goes from {{ Inv and (j &lt; k) }} to {{ Inv and (j &lt; k) and (S[m] ≥ y) }}&#13;&#10;, adding the fact about S[m]&#13;&#10;">
            <a:extLst>
              <a:ext uri="{FF2B5EF4-FFF2-40B4-BE49-F238E27FC236}">
                <a16:creationId xmlns:a16="http://schemas.microsoft.com/office/drawing/2014/main" id="{32AEA6C0-593B-970A-CBE6-FD4260A9BF63}"/>
              </a:ext>
            </a:extLst>
          </p:cNvPr>
          <p:cNvCxnSpPr/>
          <p:nvPr/>
        </p:nvCxnSpPr>
        <p:spPr>
          <a:xfrm>
            <a:off x="1759353" y="4418635"/>
            <a:ext cx="393539" cy="0"/>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 name="Group 3" descr="The loop invariant {{ Inv: (S[i] &lt; y  for any 0 ≤ i &lt; j) and (y ≤ S[i] for any k ≤ i &lt; n) }}. There are three “sections” of a list/array S. For the leftmost section (between 0 to j-1 inclusive), we know that all elements are less than y. For the rightmost section (between k and n inclusive), we know that all elements are greater than or equal to y. For the section in the middle - elements j to k - 1 inclusive - our invariant doesn’t guarantee anything.">
            <a:extLst>
              <a:ext uri="{FF2B5EF4-FFF2-40B4-BE49-F238E27FC236}">
                <a16:creationId xmlns:a16="http://schemas.microsoft.com/office/drawing/2014/main" id="{38763FFD-6875-7732-C0AD-72C8CE248D66}"/>
              </a:ext>
            </a:extLst>
          </p:cNvPr>
          <p:cNvGrpSpPr/>
          <p:nvPr/>
        </p:nvGrpSpPr>
        <p:grpSpPr>
          <a:xfrm>
            <a:off x="1172176" y="1376038"/>
            <a:ext cx="6962018" cy="815030"/>
            <a:chOff x="1172176" y="1376038"/>
            <a:chExt cx="6962018" cy="815030"/>
          </a:xfrm>
        </p:grpSpPr>
        <p:sp>
          <p:nvSpPr>
            <p:cNvPr id="12" name="Rectangle 11">
              <a:extLst>
                <a:ext uri="{FF2B5EF4-FFF2-40B4-BE49-F238E27FC236}">
                  <a16:creationId xmlns:a16="http://schemas.microsoft.com/office/drawing/2014/main" id="{E0BF6EE7-0D83-0682-F01D-9A793E88F3DD}"/>
                </a:ext>
              </a:extLst>
            </p:cNvPr>
            <p:cNvSpPr/>
            <p:nvPr/>
          </p:nvSpPr>
          <p:spPr>
            <a:xfrm>
              <a:off x="2036841" y="1393737"/>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EA5DB558-797F-3A44-B1AC-63C9178A7AFD}"/>
                </a:ext>
              </a:extLst>
            </p:cNvPr>
            <p:cNvSpPr txBox="1"/>
            <p:nvPr/>
          </p:nvSpPr>
          <p:spPr>
            <a:xfrm>
              <a:off x="4004841" y="180428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6" name="TextBox 15">
              <a:extLst>
                <a:ext uri="{FF2B5EF4-FFF2-40B4-BE49-F238E27FC236}">
                  <a16:creationId xmlns:a16="http://schemas.microsoft.com/office/drawing/2014/main" id="{E8E94778-E4A0-6257-F206-431E5D96AFB3}"/>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7" name="Straight Arrow Connector 16">
              <a:extLst>
                <a:ext uri="{FF2B5EF4-FFF2-40B4-BE49-F238E27FC236}">
                  <a16:creationId xmlns:a16="http://schemas.microsoft.com/office/drawing/2014/main" id="{7B824106-0796-D6A7-AEA9-840F7579406E}"/>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C577030C-E3BA-1806-F045-E0F55A58F911}"/>
                </a:ext>
              </a:extLst>
            </p:cNvPr>
            <p:cNvSpPr txBox="1"/>
            <p:nvPr/>
          </p:nvSpPr>
          <p:spPr>
            <a:xfrm>
              <a:off x="2616724" y="1384117"/>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22" name="TextBox 21">
              <a:extLst>
                <a:ext uri="{FF2B5EF4-FFF2-40B4-BE49-F238E27FC236}">
                  <a16:creationId xmlns:a16="http://schemas.microsoft.com/office/drawing/2014/main" id="{6F27626B-CE24-543F-8C69-9E13FADFE8C2}"/>
                </a:ext>
              </a:extLst>
            </p:cNvPr>
            <p:cNvSpPr txBox="1"/>
            <p:nvPr/>
          </p:nvSpPr>
          <p:spPr>
            <a:xfrm>
              <a:off x="5988789" y="1821736"/>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3" name="Rectangle 22">
              <a:extLst>
                <a:ext uri="{FF2B5EF4-FFF2-40B4-BE49-F238E27FC236}">
                  <a16:creationId xmlns:a16="http://schemas.microsoft.com/office/drawing/2014/main" id="{0098B26A-14F3-CC79-1FAB-9E985CDB3D90}"/>
                </a:ext>
              </a:extLst>
            </p:cNvPr>
            <p:cNvSpPr/>
            <p:nvPr/>
          </p:nvSpPr>
          <p:spPr>
            <a:xfrm>
              <a:off x="4004841" y="1395719"/>
              <a:ext cx="1990567"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F615818-6BA1-BC74-B2F4-E494F0EB1034}"/>
                </a:ext>
              </a:extLst>
            </p:cNvPr>
            <p:cNvSpPr/>
            <p:nvPr/>
          </p:nvSpPr>
          <p:spPr>
            <a:xfrm>
              <a:off x="5988789" y="1401620"/>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BDDEB1B2-A367-1698-5E1C-107FA92A510B}"/>
                </a:ext>
              </a:extLst>
            </p:cNvPr>
            <p:cNvSpPr txBox="1"/>
            <p:nvPr/>
          </p:nvSpPr>
          <p:spPr>
            <a:xfrm>
              <a:off x="6657373" y="13760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29" name="Slide Number Placeholder 28">
            <a:extLst>
              <a:ext uri="{FF2B5EF4-FFF2-40B4-BE49-F238E27FC236}">
                <a16:creationId xmlns:a16="http://schemas.microsoft.com/office/drawing/2014/main" id="{33BB9A61-E1BC-5682-157B-42081CACED82}"/>
              </a:ext>
            </a:extLst>
          </p:cNvPr>
          <p:cNvSpPr>
            <a:spLocks noGrp="1"/>
          </p:cNvSpPr>
          <p:nvPr>
            <p:ph type="sldNum" sz="quarter" idx="4"/>
          </p:nvPr>
        </p:nvSpPr>
        <p:spPr/>
        <p:txBody>
          <a:bodyPr/>
          <a:lstStyle/>
          <a:p>
            <a:fld id="{60F4F636-6A27-E649-AEDF-9DE4D4E58670}" type="slidenum">
              <a:rPr lang="en-US" smtClean="0"/>
              <a:pPr/>
              <a:t>65</a:t>
            </a:fld>
            <a:endParaRPr lang="en-US" dirty="0"/>
          </a:p>
        </p:txBody>
      </p:sp>
    </p:spTree>
    <p:extLst>
      <p:ext uri="{BB962C8B-B14F-4D97-AF65-F5344CB8AC3E}">
        <p14:creationId xmlns:p14="http://schemas.microsoft.com/office/powerpoint/2010/main" val="3398614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16B27-45EB-2725-04CA-842C01820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CF5AC-16FB-F4D6-96D1-C60244995AEB}"/>
              </a:ext>
            </a:extLst>
          </p:cNvPr>
          <p:cNvSpPr>
            <a:spLocks noGrp="1"/>
          </p:cNvSpPr>
          <p:nvPr>
            <p:ph type="title"/>
          </p:nvPr>
        </p:nvSpPr>
        <p:spPr/>
        <p:txBody>
          <a:bodyPr/>
          <a:lstStyle/>
          <a:p>
            <a:r>
              <a:rPr lang="en-US" dirty="0"/>
              <a:t>Binary Search of an Array: Preservation (3/5)</a:t>
            </a:r>
          </a:p>
        </p:txBody>
      </p:sp>
      <p:sp>
        <p:nvSpPr>
          <p:cNvPr id="3" name="Content Placeholder 2">
            <a:extLst>
              <a:ext uri="{FF2B5EF4-FFF2-40B4-BE49-F238E27FC236}">
                <a16:creationId xmlns:a16="http://schemas.microsoft.com/office/drawing/2014/main" id="{BFB0AD82-2A0F-3CA7-4F1D-B9F3D15885CF}"/>
              </a:ext>
            </a:extLst>
          </p:cNvPr>
          <p:cNvSpPr>
            <a:spLocks noGrp="1"/>
          </p:cNvSpPr>
          <p:nvPr>
            <p:ph idx="1"/>
          </p:nvPr>
        </p:nvSpPr>
        <p:spPr>
          <a:xfrm>
            <a:off x="457199" y="2191068"/>
            <a:ext cx="8501605" cy="439229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m = (j + k) / 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(S[m] &lt; y) {</a:t>
            </a:r>
          </a:p>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Inv and (j &lt; k) and (S[m] &lt; y) }}</a:t>
            </a:r>
          </a:p>
          <a:p>
            <a:pPr lvl="2"/>
            <a:r>
              <a:rPr lang="en-US" sz="1800" b="1"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m+1)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and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(y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m + 1;</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Inv and (j &lt; k) and (S[m] ≥ y) }}</a:t>
            </a:r>
            <a:endParaRPr lang="en-US" sz="1800" dirty="0">
              <a:latin typeface="Courier New" panose="02070309020205020404" pitchFamily="49" charset="0"/>
              <a:cs typeface="Courier New" panose="02070309020205020404" pitchFamily="49" charset="0"/>
            </a:endParaRPr>
          </a:p>
          <a:p>
            <a:pPr lvl="2"/>
            <a:r>
              <a:rPr lang="en-US" sz="1800" b="1"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j)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and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(y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for any m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k = m;</a:t>
            </a:r>
          </a:p>
          <a:p>
            <a:pPr lvl="2"/>
            <a:r>
              <a:rPr lang="en-US" sz="1800" dirty="0">
                <a:latin typeface="Courier New" panose="02070309020205020404" pitchFamily="49" charset="0"/>
                <a:cs typeface="Courier New" panose="02070309020205020404" pitchFamily="49" charset="0"/>
              </a:rPr>
              <a:t>    }</a:t>
            </a:r>
          </a:p>
          <a:p>
            <a:pPr lvl="2"/>
            <a:r>
              <a:rPr lang="en-US" sz="1800" b="1" dirty="0">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j)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and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(y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solidFill>
                <a:srgbClr val="7030A0"/>
              </a:solidFill>
              <a:latin typeface="Courier New" panose="02070309020205020404" pitchFamily="49" charset="0"/>
              <a:cs typeface="Courier New" panose="02070309020205020404" pitchFamily="49" charset="0"/>
            </a:endParaRPr>
          </a:p>
        </p:txBody>
      </p:sp>
      <p:cxnSp>
        <p:nvCxnSpPr>
          <p:cNvPr id="4" name="Straight Connector 3">
            <a:extLst>
              <a:ext uri="{FF2B5EF4-FFF2-40B4-BE49-F238E27FC236}">
                <a16:creationId xmlns:a16="http://schemas.microsoft.com/office/drawing/2014/main" id="{E8EB96C5-647F-B4E8-6CB8-CA054630D728}"/>
              </a:ext>
              <a:ext uri="{C183D7F6-B498-43B3-948B-1728B52AA6E4}">
                <adec:decorative xmlns:adec="http://schemas.microsoft.com/office/drawing/2017/decorative" val="1"/>
              </a:ext>
            </a:extLst>
          </p:cNvPr>
          <p:cNvCxnSpPr>
            <a:cxnSpLocks/>
          </p:cNvCxnSpPr>
          <p:nvPr/>
        </p:nvCxnSpPr>
        <p:spPr>
          <a:xfrm>
            <a:off x="1747778" y="3383788"/>
            <a:ext cx="11575" cy="2225160"/>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descr="Backwards reasoning through the if branch goes from {{ (S[i] &lt; y  for any 0 ≤ i &lt; j) and (y ≤ S[i] for any k ≤ i &lt; n) }} to {{ (S[i] &lt; y  for any 0 ≤ i &lt; m+1) and (y ≤ S[i] for any k ≤ i &lt; n) }}, replacing j">
            <a:extLst>
              <a:ext uri="{FF2B5EF4-FFF2-40B4-BE49-F238E27FC236}">
                <a16:creationId xmlns:a16="http://schemas.microsoft.com/office/drawing/2014/main" id="{97DE8F5A-3807-1D9A-A305-8BFBC8901A61}"/>
              </a:ext>
            </a:extLst>
          </p:cNvPr>
          <p:cNvCxnSpPr/>
          <p:nvPr/>
        </p:nvCxnSpPr>
        <p:spPr>
          <a:xfrm>
            <a:off x="1747778" y="3383788"/>
            <a:ext cx="393539" cy="0"/>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descr="Backwards reasoning from the else branch goes from {{ (S[i] &lt; y  for any 0 ≤ i &lt; j) and (y ≤ S[i] for any k ≤ i &lt; n) }} to {{ (S[i] &lt; y  for any 0 ≤ i &lt; j) and (y ≤ S[i] for any m ≤ i &lt; n) }}, replacing the value of k">
            <a:extLst>
              <a:ext uri="{FF2B5EF4-FFF2-40B4-BE49-F238E27FC236}">
                <a16:creationId xmlns:a16="http://schemas.microsoft.com/office/drawing/2014/main" id="{E42CECA2-ACED-6A78-977F-6274EC48DB6B}"/>
              </a:ext>
            </a:extLst>
          </p:cNvPr>
          <p:cNvCxnSpPr/>
          <p:nvPr/>
        </p:nvCxnSpPr>
        <p:spPr>
          <a:xfrm>
            <a:off x="1759353" y="4696427"/>
            <a:ext cx="393539" cy="0"/>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3" name="Group 12" descr="The loop invariant {{ Inv: (S[i] &lt; y  for any 0 ≤ i &lt; j) and (y ≤ S[i] for any k ≤ i &lt; n) }}. There are three “sections” of a list/array S. For the leftmost section (between 0 to j-1 inclusive), we know that all elements are less than y. For the rightmost section (between k and n inclusive), we know that all elements are greater than or equal to y. For the section in the middle - elements j to k - 1 inclusive - our invariant doesn’t guarantee anything.">
            <a:extLst>
              <a:ext uri="{FF2B5EF4-FFF2-40B4-BE49-F238E27FC236}">
                <a16:creationId xmlns:a16="http://schemas.microsoft.com/office/drawing/2014/main" id="{4223C838-6D68-8D56-3F09-64293F040CB3}"/>
              </a:ext>
            </a:extLst>
          </p:cNvPr>
          <p:cNvGrpSpPr/>
          <p:nvPr/>
        </p:nvGrpSpPr>
        <p:grpSpPr>
          <a:xfrm>
            <a:off x="1172176" y="1376038"/>
            <a:ext cx="6962018" cy="815030"/>
            <a:chOff x="1172176" y="1376038"/>
            <a:chExt cx="6962018" cy="815030"/>
          </a:xfrm>
        </p:grpSpPr>
        <p:sp>
          <p:nvSpPr>
            <p:cNvPr id="14" name="Rectangle 13">
              <a:extLst>
                <a:ext uri="{FF2B5EF4-FFF2-40B4-BE49-F238E27FC236}">
                  <a16:creationId xmlns:a16="http://schemas.microsoft.com/office/drawing/2014/main" id="{21658D11-5162-9C7C-4370-6D835B773565}"/>
                </a:ext>
              </a:extLst>
            </p:cNvPr>
            <p:cNvSpPr/>
            <p:nvPr/>
          </p:nvSpPr>
          <p:spPr>
            <a:xfrm>
              <a:off x="2036841" y="1393737"/>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A8EC0706-E701-6BB2-384E-CA03506744AB}"/>
                </a:ext>
              </a:extLst>
            </p:cNvPr>
            <p:cNvSpPr txBox="1"/>
            <p:nvPr/>
          </p:nvSpPr>
          <p:spPr>
            <a:xfrm>
              <a:off x="4004841" y="180428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6" name="TextBox 15">
              <a:extLst>
                <a:ext uri="{FF2B5EF4-FFF2-40B4-BE49-F238E27FC236}">
                  <a16:creationId xmlns:a16="http://schemas.microsoft.com/office/drawing/2014/main" id="{633673DD-1038-ACDB-E14B-52D1FF71E25D}"/>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7" name="Straight Arrow Connector 16">
              <a:extLst>
                <a:ext uri="{FF2B5EF4-FFF2-40B4-BE49-F238E27FC236}">
                  <a16:creationId xmlns:a16="http://schemas.microsoft.com/office/drawing/2014/main" id="{C51C7F6D-A7BC-97D3-82C6-988733B73596}"/>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BDBCD6D-F7E5-CA94-B8E5-5AF4064D34C4}"/>
                </a:ext>
              </a:extLst>
            </p:cNvPr>
            <p:cNvSpPr txBox="1"/>
            <p:nvPr/>
          </p:nvSpPr>
          <p:spPr>
            <a:xfrm>
              <a:off x="2616724" y="1384117"/>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22" name="TextBox 21">
              <a:extLst>
                <a:ext uri="{FF2B5EF4-FFF2-40B4-BE49-F238E27FC236}">
                  <a16:creationId xmlns:a16="http://schemas.microsoft.com/office/drawing/2014/main" id="{0758486D-DADF-B475-9BFF-C7AF20393A93}"/>
                </a:ext>
              </a:extLst>
            </p:cNvPr>
            <p:cNvSpPr txBox="1"/>
            <p:nvPr/>
          </p:nvSpPr>
          <p:spPr>
            <a:xfrm>
              <a:off x="5988789" y="1821736"/>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3" name="Rectangle 22">
              <a:extLst>
                <a:ext uri="{FF2B5EF4-FFF2-40B4-BE49-F238E27FC236}">
                  <a16:creationId xmlns:a16="http://schemas.microsoft.com/office/drawing/2014/main" id="{0D171CA4-68C0-E4CE-27EE-67586BEE7C3A}"/>
                </a:ext>
              </a:extLst>
            </p:cNvPr>
            <p:cNvSpPr/>
            <p:nvPr/>
          </p:nvSpPr>
          <p:spPr>
            <a:xfrm>
              <a:off x="4004841" y="1395719"/>
              <a:ext cx="1990567"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23F5C00-5B12-B5FA-3B3D-53A7688F3B6B}"/>
                </a:ext>
              </a:extLst>
            </p:cNvPr>
            <p:cNvSpPr/>
            <p:nvPr/>
          </p:nvSpPr>
          <p:spPr>
            <a:xfrm>
              <a:off x="5988789" y="1401620"/>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FDED9560-2AA9-4225-9D4D-CEF04BF55E25}"/>
                </a:ext>
              </a:extLst>
            </p:cNvPr>
            <p:cNvSpPr txBox="1"/>
            <p:nvPr/>
          </p:nvSpPr>
          <p:spPr>
            <a:xfrm>
              <a:off x="6657373" y="13760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28" name="Slide Number Placeholder 27">
            <a:extLst>
              <a:ext uri="{FF2B5EF4-FFF2-40B4-BE49-F238E27FC236}">
                <a16:creationId xmlns:a16="http://schemas.microsoft.com/office/drawing/2014/main" id="{4BC8A3CE-6413-EF5D-3414-8B5BF90A1676}"/>
              </a:ext>
            </a:extLst>
          </p:cNvPr>
          <p:cNvSpPr>
            <a:spLocks noGrp="1"/>
          </p:cNvSpPr>
          <p:nvPr>
            <p:ph type="sldNum" sz="quarter" idx="4"/>
          </p:nvPr>
        </p:nvSpPr>
        <p:spPr/>
        <p:txBody>
          <a:bodyPr/>
          <a:lstStyle/>
          <a:p>
            <a:fld id="{60F4F636-6A27-E649-AEDF-9DE4D4E58670}" type="slidenum">
              <a:rPr lang="en-US" smtClean="0"/>
              <a:pPr/>
              <a:t>66</a:t>
            </a:fld>
            <a:endParaRPr lang="en-US" dirty="0"/>
          </a:p>
        </p:txBody>
      </p:sp>
    </p:spTree>
    <p:extLst>
      <p:ext uri="{BB962C8B-B14F-4D97-AF65-F5344CB8AC3E}">
        <p14:creationId xmlns:p14="http://schemas.microsoft.com/office/powerpoint/2010/main" val="39120731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80141-3CEE-9D74-C59F-CDF85FA99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0941A-DA65-EACD-8970-C630C9FF84C6}"/>
              </a:ext>
            </a:extLst>
          </p:cNvPr>
          <p:cNvSpPr>
            <a:spLocks noGrp="1"/>
          </p:cNvSpPr>
          <p:nvPr>
            <p:ph type="title"/>
          </p:nvPr>
        </p:nvSpPr>
        <p:spPr/>
        <p:txBody>
          <a:bodyPr/>
          <a:lstStyle/>
          <a:p>
            <a:r>
              <a:rPr lang="en-US" dirty="0"/>
              <a:t>Binary Search of an Array: Preservation (4/5)</a:t>
            </a:r>
          </a:p>
        </p:txBody>
      </p:sp>
      <p:sp>
        <p:nvSpPr>
          <p:cNvPr id="3" name="Content Placeholder 2">
            <a:extLst>
              <a:ext uri="{FF2B5EF4-FFF2-40B4-BE49-F238E27FC236}">
                <a16:creationId xmlns:a16="http://schemas.microsoft.com/office/drawing/2014/main" id="{0D69680B-72F1-E260-0C75-247D610655D8}"/>
              </a:ext>
            </a:extLst>
          </p:cNvPr>
          <p:cNvSpPr>
            <a:spLocks noGrp="1"/>
          </p:cNvSpPr>
          <p:nvPr>
            <p:ph idx="1"/>
          </p:nvPr>
        </p:nvSpPr>
        <p:spPr>
          <a:xfrm>
            <a:off x="457200" y="2191069"/>
            <a:ext cx="8420582" cy="2068416"/>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m = (j + k) / 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(S[m] &lt; y)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and (j &lt; k) and (S[m] &lt; y) }}</a:t>
            </a:r>
          </a:p>
          <a:p>
            <a:pPr lvl="2"/>
            <a:r>
              <a:rPr lang="en-US" sz="1800" b="1"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m+1)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and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(y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m + 1;</a:t>
            </a:r>
          </a:p>
          <a:p>
            <a:pPr lvl="2"/>
            <a:r>
              <a:rPr lang="en-US" sz="1800" dirty="0">
                <a:latin typeface="Courier New" panose="02070309020205020404" pitchFamily="49" charset="0"/>
                <a:cs typeface="Courier New" panose="02070309020205020404" pitchFamily="49" charset="0"/>
              </a:rPr>
              <a:t>    } …</a:t>
            </a:r>
            <a:endParaRPr lang="en-US" sz="1800" dirty="0">
              <a:solidFill>
                <a:srgbClr val="7030A0"/>
              </a:solidFill>
              <a:latin typeface="Courier New" panose="02070309020205020404" pitchFamily="49" charset="0"/>
              <a:cs typeface="Courier New" panose="02070309020205020404" pitchFamily="49" charset="0"/>
            </a:endParaRPr>
          </a:p>
        </p:txBody>
      </p:sp>
      <p:grpSp>
        <p:nvGrpSpPr>
          <p:cNvPr id="33" name="Group 32" descr="In addition to the invariant {{ Inv: (S[i] &lt; y  for any 0 ≤ i &lt; j) and (y ≤ S[i] for any k ≤ i &lt; n) }}, we also now know that S[m] &lt; y. This tells us that the element at S[m] “belongs” in the leftmost section.">
            <a:extLst>
              <a:ext uri="{FF2B5EF4-FFF2-40B4-BE49-F238E27FC236}">
                <a16:creationId xmlns:a16="http://schemas.microsoft.com/office/drawing/2014/main" id="{7C1DC633-24F4-07F1-9A38-9311AEE1E934}"/>
              </a:ext>
            </a:extLst>
          </p:cNvPr>
          <p:cNvGrpSpPr/>
          <p:nvPr/>
        </p:nvGrpSpPr>
        <p:grpSpPr>
          <a:xfrm>
            <a:off x="1172176" y="1376038"/>
            <a:ext cx="6962018" cy="815030"/>
            <a:chOff x="1172176" y="1376038"/>
            <a:chExt cx="6962018" cy="815030"/>
          </a:xfrm>
        </p:grpSpPr>
        <p:grpSp>
          <p:nvGrpSpPr>
            <p:cNvPr id="4" name="Group 3" descr="The loop invariant {{ Inv: (S[i] &lt; y  for any 0 ≤ i &lt; j) and (y ≤ S[i] for any k ≤ i &lt; n) }}. There are three “sections” of a list/array S. For the leftmost section (between 0 to j-1 inclusive), we know that all elements are less than y. For the rightmost section (between k and n inclusive), we know that all elements are greater than or equal to y. For the section in the middle - elements j to k - 1 inclusive - our invariant doesn’t guarantee anything.">
              <a:extLst>
                <a:ext uri="{FF2B5EF4-FFF2-40B4-BE49-F238E27FC236}">
                  <a16:creationId xmlns:a16="http://schemas.microsoft.com/office/drawing/2014/main" id="{4F00D27B-18F4-9A0E-67E4-EB040B3AEF83}"/>
                </a:ext>
              </a:extLst>
            </p:cNvPr>
            <p:cNvGrpSpPr/>
            <p:nvPr/>
          </p:nvGrpSpPr>
          <p:grpSpPr>
            <a:xfrm>
              <a:off x="1172176" y="1376038"/>
              <a:ext cx="6962018" cy="815030"/>
              <a:chOff x="1172176" y="1376038"/>
              <a:chExt cx="6962018" cy="815030"/>
            </a:xfrm>
          </p:grpSpPr>
          <p:sp>
            <p:nvSpPr>
              <p:cNvPr id="6" name="Rectangle 5">
                <a:extLst>
                  <a:ext uri="{FF2B5EF4-FFF2-40B4-BE49-F238E27FC236}">
                    <a16:creationId xmlns:a16="http://schemas.microsoft.com/office/drawing/2014/main" id="{E94B39B3-E18E-E1F2-0B92-0A40B3CF0EF2}"/>
                  </a:ext>
                </a:extLst>
              </p:cNvPr>
              <p:cNvSpPr/>
              <p:nvPr/>
            </p:nvSpPr>
            <p:spPr>
              <a:xfrm>
                <a:off x="2036841" y="1393737"/>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295F2588-4FFE-1983-C68E-C731EBD3EF35}"/>
                  </a:ext>
                </a:extLst>
              </p:cNvPr>
              <p:cNvSpPr txBox="1"/>
              <p:nvPr/>
            </p:nvSpPr>
            <p:spPr>
              <a:xfrm>
                <a:off x="4004841" y="180428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7" name="TextBox 16">
                <a:extLst>
                  <a:ext uri="{FF2B5EF4-FFF2-40B4-BE49-F238E27FC236}">
                    <a16:creationId xmlns:a16="http://schemas.microsoft.com/office/drawing/2014/main" id="{2BAD450F-11BA-8287-E3A3-AF9FAF241CC8}"/>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8" name="Straight Arrow Connector 17">
                <a:extLst>
                  <a:ext uri="{FF2B5EF4-FFF2-40B4-BE49-F238E27FC236}">
                    <a16:creationId xmlns:a16="http://schemas.microsoft.com/office/drawing/2014/main" id="{CA9EB692-B7BB-2CF6-44E4-AAA887F7E8CB}"/>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BB4380B-EE1F-CB8C-B04F-555AA692C635}"/>
                  </a:ext>
                </a:extLst>
              </p:cNvPr>
              <p:cNvSpPr txBox="1"/>
              <p:nvPr/>
            </p:nvSpPr>
            <p:spPr>
              <a:xfrm>
                <a:off x="2616724" y="1384117"/>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29" name="TextBox 28">
                <a:extLst>
                  <a:ext uri="{FF2B5EF4-FFF2-40B4-BE49-F238E27FC236}">
                    <a16:creationId xmlns:a16="http://schemas.microsoft.com/office/drawing/2014/main" id="{8716A456-6FB4-2544-0674-B8EEF4531A1D}"/>
                  </a:ext>
                </a:extLst>
              </p:cNvPr>
              <p:cNvSpPr txBox="1"/>
              <p:nvPr/>
            </p:nvSpPr>
            <p:spPr>
              <a:xfrm>
                <a:off x="5988789" y="1821736"/>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30" name="Rectangle 29">
                <a:extLst>
                  <a:ext uri="{FF2B5EF4-FFF2-40B4-BE49-F238E27FC236}">
                    <a16:creationId xmlns:a16="http://schemas.microsoft.com/office/drawing/2014/main" id="{28ADDB64-8536-C12A-2A1D-5678B053D3A5}"/>
                  </a:ext>
                </a:extLst>
              </p:cNvPr>
              <p:cNvSpPr/>
              <p:nvPr/>
            </p:nvSpPr>
            <p:spPr>
              <a:xfrm>
                <a:off x="4004841" y="1395719"/>
                <a:ext cx="1990567"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F154CEC-5219-928E-257E-C4121DF1D95C}"/>
                  </a:ext>
                </a:extLst>
              </p:cNvPr>
              <p:cNvSpPr/>
              <p:nvPr/>
            </p:nvSpPr>
            <p:spPr>
              <a:xfrm>
                <a:off x="5988789" y="1401620"/>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4ED83C4F-603D-4CAC-3633-614F705A4981}"/>
                  </a:ext>
                </a:extLst>
              </p:cNvPr>
              <p:cNvSpPr txBox="1"/>
              <p:nvPr/>
            </p:nvSpPr>
            <p:spPr>
              <a:xfrm>
                <a:off x="6657373" y="13760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13" name="TextBox 12">
              <a:extLst>
                <a:ext uri="{FF2B5EF4-FFF2-40B4-BE49-F238E27FC236}">
                  <a16:creationId xmlns:a16="http://schemas.microsoft.com/office/drawing/2014/main" id="{D41E0252-DF1F-D04A-F6A9-D19956B5F877}"/>
                </a:ext>
              </a:extLst>
            </p:cNvPr>
            <p:cNvSpPr txBox="1"/>
            <p:nvPr/>
          </p:nvSpPr>
          <p:spPr>
            <a:xfrm>
              <a:off x="4893581" y="1804286"/>
              <a:ext cx="377026"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m</a:t>
              </a:r>
            </a:p>
          </p:txBody>
        </p:sp>
        <p:sp>
          <p:nvSpPr>
            <p:cNvPr id="14" name="Rectangle 13">
              <a:extLst>
                <a:ext uri="{FF2B5EF4-FFF2-40B4-BE49-F238E27FC236}">
                  <a16:creationId xmlns:a16="http://schemas.microsoft.com/office/drawing/2014/main" id="{C0697F8A-A50B-98FD-B57A-A7B5ECF5C3AD}"/>
                </a:ext>
              </a:extLst>
            </p:cNvPr>
            <p:cNvSpPr/>
            <p:nvPr/>
          </p:nvSpPr>
          <p:spPr>
            <a:xfrm>
              <a:off x="4893582" y="1395719"/>
              <a:ext cx="377026" cy="393540"/>
            </a:xfrm>
            <a:prstGeom prst="rect">
              <a:avLst/>
            </a:prstGeom>
            <a:solidFill>
              <a:srgbClr val="FFD38E"/>
            </a:soli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15" name="Content Placeholder 2">
            <a:extLst>
              <a:ext uri="{FF2B5EF4-FFF2-40B4-BE49-F238E27FC236}">
                <a16:creationId xmlns:a16="http://schemas.microsoft.com/office/drawing/2014/main" id="{2043CC55-6039-759C-C66C-FE1CA49C1DEE}"/>
              </a:ext>
            </a:extLst>
          </p:cNvPr>
          <p:cNvSpPr txBox="1">
            <a:spLocks/>
          </p:cNvSpPr>
          <p:nvPr/>
        </p:nvSpPr>
        <p:spPr>
          <a:xfrm>
            <a:off x="457200" y="4409954"/>
            <a:ext cx="8420582" cy="21734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Franklin Gothic Medium" panose="020B0603020102020204" pitchFamily="34" charset="0"/>
                <a:ea typeface="Cambria Math" panose="02040503050406030204" pitchFamily="18" charset="0"/>
              </a:rPr>
              <a:t>What does the picture look like in the bottom assertion?</a:t>
            </a:r>
          </a:p>
          <a:p>
            <a:pPr lvl="1"/>
            <a:endParaRPr lang="en-US" sz="1800" dirty="0">
              <a:latin typeface="Franklin Gothic Medium" panose="020B0603020102020204" pitchFamily="34" charset="0"/>
              <a:ea typeface="Cambria Math" panose="02040503050406030204" pitchFamily="18" charset="0"/>
            </a:endParaRPr>
          </a:p>
          <a:p>
            <a:pPr lvl="1"/>
            <a:endParaRPr lang="en-US" sz="1800" dirty="0">
              <a:latin typeface="Franklin Gothic Medium" panose="020B0603020102020204" pitchFamily="34" charset="0"/>
              <a:ea typeface="Cambria Math" panose="02040503050406030204" pitchFamily="18" charset="0"/>
            </a:endParaRPr>
          </a:p>
          <a:p>
            <a:pPr lvl="1"/>
            <a:endParaRPr lang="en-US" sz="1800" dirty="0">
              <a:latin typeface="Franklin Gothic Medium" panose="020B0603020102020204" pitchFamily="34" charset="0"/>
              <a:ea typeface="Cambria Math" panose="02040503050406030204" pitchFamily="18" charset="0"/>
            </a:endParaRPr>
          </a:p>
          <a:p>
            <a:r>
              <a:rPr lang="en-US" sz="2200" dirty="0">
                <a:latin typeface="Franklin Gothic Medium" panose="020B0603020102020204" pitchFamily="34" charset="0"/>
                <a:ea typeface="Cambria Math" panose="02040503050406030204" pitchFamily="18" charset="0"/>
              </a:rPr>
              <a:t>Does this hold?</a:t>
            </a:r>
          </a:p>
          <a:p>
            <a:pPr lvl="1"/>
            <a:r>
              <a:rPr lang="en-US" sz="1800" dirty="0">
                <a:latin typeface="Franklin Gothic Medium" panose="020B0603020102020204" pitchFamily="34" charset="0"/>
                <a:ea typeface="Cambria Math" panose="02040503050406030204" pitchFamily="18" charset="0"/>
              </a:rPr>
              <a:t>Yes! Because the array is sorted (everything </a:t>
            </a:r>
            <a:r>
              <a:rPr lang="en-US" sz="1800" dirty="0">
                <a:solidFill>
                  <a:schemeClr val="accent3">
                    <a:lumMod val="75000"/>
                  </a:schemeClr>
                </a:solidFill>
                <a:latin typeface="Franklin Gothic Medium" panose="020B0603020102020204" pitchFamily="34" charset="0"/>
                <a:ea typeface="Cambria Math" panose="02040503050406030204" pitchFamily="18" charset="0"/>
              </a:rPr>
              <a:t>before</a:t>
            </a:r>
            <a:r>
              <a:rPr lang="en-US" sz="1800" dirty="0">
                <a:latin typeface="Franklin Gothic Medium" panose="020B0603020102020204" pitchFamily="34"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S[m]</a:t>
            </a:r>
            <a:r>
              <a:rPr lang="en-US" sz="1800" dirty="0">
                <a:latin typeface="Franklin Gothic Medium" panose="020B0603020102020204" pitchFamily="34" charset="0"/>
                <a:ea typeface="Cambria Math" panose="02040503050406030204" pitchFamily="18" charset="0"/>
              </a:rPr>
              <a:t> is even </a:t>
            </a:r>
            <a:r>
              <a:rPr lang="en-US" sz="1800" dirty="0">
                <a:solidFill>
                  <a:schemeClr val="accent3">
                    <a:lumMod val="75000"/>
                  </a:schemeClr>
                </a:solidFill>
                <a:latin typeface="Franklin Gothic Medium" panose="020B0603020102020204" pitchFamily="34" charset="0"/>
                <a:ea typeface="Cambria Math" panose="02040503050406030204" pitchFamily="18" charset="0"/>
              </a:rPr>
              <a:t>smaller</a:t>
            </a:r>
            <a:r>
              <a:rPr lang="en-US" sz="1800" dirty="0">
                <a:latin typeface="Franklin Gothic Medium" panose="020B0603020102020204" pitchFamily="34" charset="0"/>
                <a:ea typeface="Cambria Math" panose="02040503050406030204" pitchFamily="18" charset="0"/>
              </a:rPr>
              <a:t>)</a:t>
            </a:r>
          </a:p>
        </p:txBody>
      </p:sp>
      <p:grpSp>
        <p:nvGrpSpPr>
          <p:cNvPr id="34" name="Group 33" descr="The modified {{ Inv: (S[i] &lt; y  for any 0 ≤ i &lt;= m) and (y ≤ S[i] for any k ≤ i &lt; n) }}. The leftmost section has expanded quite a bit - we now know that the upper bound for the rightmost side is at m, as S[m] &lt; y (and because the array is sorted, everything before it is smaller).">
            <a:extLst>
              <a:ext uri="{FF2B5EF4-FFF2-40B4-BE49-F238E27FC236}">
                <a16:creationId xmlns:a16="http://schemas.microsoft.com/office/drawing/2014/main" id="{30BAF8C2-214F-8C2B-C35A-615E733AFD51}"/>
              </a:ext>
            </a:extLst>
          </p:cNvPr>
          <p:cNvGrpSpPr/>
          <p:nvPr/>
        </p:nvGrpSpPr>
        <p:grpSpPr>
          <a:xfrm>
            <a:off x="2036841" y="5058680"/>
            <a:ext cx="6097353" cy="815030"/>
            <a:chOff x="2036841" y="5058680"/>
            <a:chExt cx="6097353" cy="815030"/>
          </a:xfrm>
        </p:grpSpPr>
        <p:sp>
          <p:nvSpPr>
            <p:cNvPr id="16" name="Rectangle 15">
              <a:extLst>
                <a:ext uri="{FF2B5EF4-FFF2-40B4-BE49-F238E27FC236}">
                  <a16:creationId xmlns:a16="http://schemas.microsoft.com/office/drawing/2014/main" id="{FDBD7972-AB80-D19E-44CC-3B8F5161704E}"/>
                </a:ext>
              </a:extLst>
            </p:cNvPr>
            <p:cNvSpPr/>
            <p:nvPr/>
          </p:nvSpPr>
          <p:spPr>
            <a:xfrm>
              <a:off x="2036841" y="5076379"/>
              <a:ext cx="3208358"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8EFD1B44-7A8C-42F4-0241-E16263FF970A}"/>
                </a:ext>
              </a:extLst>
            </p:cNvPr>
            <p:cNvSpPr txBox="1"/>
            <p:nvPr/>
          </p:nvSpPr>
          <p:spPr>
            <a:xfrm>
              <a:off x="3236902" y="5078361"/>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23" name="TextBox 22">
              <a:extLst>
                <a:ext uri="{FF2B5EF4-FFF2-40B4-BE49-F238E27FC236}">
                  <a16:creationId xmlns:a16="http://schemas.microsoft.com/office/drawing/2014/main" id="{695F22D3-8992-C304-051B-704FF83E3BE6}"/>
                </a:ext>
              </a:extLst>
            </p:cNvPr>
            <p:cNvSpPr txBox="1"/>
            <p:nvPr/>
          </p:nvSpPr>
          <p:spPr>
            <a:xfrm>
              <a:off x="5988789" y="5504378"/>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4" name="Rectangle 23">
              <a:extLst>
                <a:ext uri="{FF2B5EF4-FFF2-40B4-BE49-F238E27FC236}">
                  <a16:creationId xmlns:a16="http://schemas.microsoft.com/office/drawing/2014/main" id="{40AB6E62-2783-3BB0-78ED-DDF7153A5390}"/>
                </a:ext>
              </a:extLst>
            </p:cNvPr>
            <p:cNvSpPr/>
            <p:nvPr/>
          </p:nvSpPr>
          <p:spPr>
            <a:xfrm>
              <a:off x="5245199" y="5076379"/>
              <a:ext cx="750209" cy="385248"/>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63643D0-39F9-BD7E-2D7C-DB107E5CDAB9}"/>
                </a:ext>
              </a:extLst>
            </p:cNvPr>
            <p:cNvSpPr/>
            <p:nvPr/>
          </p:nvSpPr>
          <p:spPr>
            <a:xfrm>
              <a:off x="5988789" y="5071562"/>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A421809A-48C9-69B6-77FE-D69764725CC4}"/>
                </a:ext>
              </a:extLst>
            </p:cNvPr>
            <p:cNvSpPr txBox="1"/>
            <p:nvPr/>
          </p:nvSpPr>
          <p:spPr>
            <a:xfrm>
              <a:off x="6657373" y="5058680"/>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sp>
          <p:nvSpPr>
            <p:cNvPr id="27" name="TextBox 26">
              <a:extLst>
                <a:ext uri="{FF2B5EF4-FFF2-40B4-BE49-F238E27FC236}">
                  <a16:creationId xmlns:a16="http://schemas.microsoft.com/office/drawing/2014/main" id="{D640EEDD-DB69-476B-265E-2F1F3BF1FF9A}"/>
                </a:ext>
              </a:extLst>
            </p:cNvPr>
            <p:cNvSpPr txBox="1"/>
            <p:nvPr/>
          </p:nvSpPr>
          <p:spPr>
            <a:xfrm>
              <a:off x="4893581" y="5486928"/>
              <a:ext cx="377026"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m</a:t>
              </a:r>
            </a:p>
          </p:txBody>
        </p:sp>
      </p:grpSp>
      <p:sp>
        <p:nvSpPr>
          <p:cNvPr id="35" name="Slide Number Placeholder 34">
            <a:extLst>
              <a:ext uri="{FF2B5EF4-FFF2-40B4-BE49-F238E27FC236}">
                <a16:creationId xmlns:a16="http://schemas.microsoft.com/office/drawing/2014/main" id="{E819FFB6-36A7-B370-CF33-B15F2A6855D0}"/>
              </a:ext>
            </a:extLst>
          </p:cNvPr>
          <p:cNvSpPr>
            <a:spLocks noGrp="1"/>
          </p:cNvSpPr>
          <p:nvPr>
            <p:ph type="sldNum" sz="quarter" idx="4"/>
          </p:nvPr>
        </p:nvSpPr>
        <p:spPr/>
        <p:txBody>
          <a:bodyPr/>
          <a:lstStyle/>
          <a:p>
            <a:fld id="{60F4F636-6A27-E649-AEDF-9DE4D4E58670}" type="slidenum">
              <a:rPr lang="en-US" smtClean="0"/>
              <a:pPr/>
              <a:t>67</a:t>
            </a:fld>
            <a:endParaRPr lang="en-US" dirty="0"/>
          </a:p>
        </p:txBody>
      </p:sp>
    </p:spTree>
    <p:extLst>
      <p:ext uri="{BB962C8B-B14F-4D97-AF65-F5344CB8AC3E}">
        <p14:creationId xmlns:p14="http://schemas.microsoft.com/office/powerpoint/2010/main" val="134856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2BD26-86A3-1702-7C24-828783ACE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F6163-07B2-F7F1-296A-C30FE470937C}"/>
              </a:ext>
            </a:extLst>
          </p:cNvPr>
          <p:cNvSpPr>
            <a:spLocks noGrp="1"/>
          </p:cNvSpPr>
          <p:nvPr>
            <p:ph type="title"/>
          </p:nvPr>
        </p:nvSpPr>
        <p:spPr/>
        <p:txBody>
          <a:bodyPr/>
          <a:lstStyle/>
          <a:p>
            <a:r>
              <a:rPr lang="en-US" dirty="0"/>
              <a:t>Binary Search of an Array: Preservation (5/5)</a:t>
            </a:r>
          </a:p>
        </p:txBody>
      </p:sp>
      <p:sp>
        <p:nvSpPr>
          <p:cNvPr id="3" name="Content Placeholder 2">
            <a:extLst>
              <a:ext uri="{FF2B5EF4-FFF2-40B4-BE49-F238E27FC236}">
                <a16:creationId xmlns:a16="http://schemas.microsoft.com/office/drawing/2014/main" id="{FD9AC289-7672-4043-EE7F-ADDD2ABFF5B8}"/>
              </a:ext>
            </a:extLst>
          </p:cNvPr>
          <p:cNvSpPr>
            <a:spLocks noGrp="1"/>
          </p:cNvSpPr>
          <p:nvPr>
            <p:ph idx="1"/>
          </p:nvPr>
        </p:nvSpPr>
        <p:spPr>
          <a:xfrm>
            <a:off x="457200" y="2191069"/>
            <a:ext cx="8374284" cy="1998966"/>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    const</a:t>
            </a:r>
            <a:r>
              <a:rPr lang="en-US" sz="1800" dirty="0">
                <a:latin typeface="Courier New" panose="02070309020205020404" pitchFamily="49" charset="0"/>
                <a:cs typeface="Courier New" panose="02070309020205020404" pitchFamily="49" charset="0"/>
              </a:rPr>
              <a:t> m = (j + k) / 2n;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b="1" dirty="0">
                <a:solidFill>
                  <a:srgbClr val="7030A0"/>
                </a:solidFill>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Inv and (j &lt; k) and (S[m] ≥ y)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b="1"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j) </a:t>
            </a:r>
            <a:r>
              <a:rPr lang="en-US" sz="1800" b="1"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and</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(y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for any m </a:t>
            </a:r>
            <a:r>
              <a:rPr lang="en-US" sz="1800" dirty="0">
                <a:solidFill>
                  <a:srgbClr val="7030A0"/>
                </a:solidFill>
                <a:latin typeface="Cambria Math" panose="02040503050406030204" pitchFamily="18" charset="0"/>
                <a:ea typeface="Cambria Math" panose="02040503050406030204" pitchFamily="18" charset="0"/>
              </a:rPr>
              <a:t>≤</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a:t>
            </a:r>
            <a:r>
              <a:rPr lang="en-US" sz="1800" dirty="0" err="1">
                <a:solidFill>
                  <a:srgbClr val="7030A0"/>
                </a:solidFill>
                <a:latin typeface="Cambria Math" panose="02040503050406030204" pitchFamily="18" charset="0"/>
                <a:ea typeface="Cambria Math" panose="02040503050406030204" pitchFamily="18" charset="0"/>
                <a:cs typeface="Courier New" panose="02070309020205020404" pitchFamily="49" charset="0"/>
              </a:rPr>
              <a:t>i</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k = m;</a:t>
            </a:r>
          </a:p>
          <a:p>
            <a:pPr lvl="2"/>
            <a:r>
              <a:rPr lang="en-US" sz="1800" dirty="0">
                <a:latin typeface="Courier New" panose="02070309020205020404" pitchFamily="49" charset="0"/>
                <a:cs typeface="Courier New" panose="02070309020205020404" pitchFamily="49" charset="0"/>
              </a:rPr>
              <a:t>    }</a:t>
            </a:r>
          </a:p>
          <a:p>
            <a:pPr lvl="2"/>
            <a:endParaRPr lang="en-US" sz="1800" dirty="0">
              <a:solidFill>
                <a:srgbClr val="7030A0"/>
              </a:solidFill>
              <a:latin typeface="Courier New" panose="02070309020205020404" pitchFamily="49" charset="0"/>
              <a:cs typeface="Courier New" panose="02070309020205020404" pitchFamily="49" charset="0"/>
            </a:endParaRPr>
          </a:p>
        </p:txBody>
      </p:sp>
      <p:grpSp>
        <p:nvGrpSpPr>
          <p:cNvPr id="26" name="Group 25" descr="In addition to the invariant {{ Inv: (S[i] &lt; y  for any 0 ≤ i &lt; j) and (y ≤ S[i] for any k ≤ i &lt; n) }}, we also now know that S[m] &gt;= y. This tells us that the element at S[m] “belongs” in the rightmost section.">
            <a:extLst>
              <a:ext uri="{FF2B5EF4-FFF2-40B4-BE49-F238E27FC236}">
                <a16:creationId xmlns:a16="http://schemas.microsoft.com/office/drawing/2014/main" id="{020C72C8-88CF-13BD-E37D-42C68A0E861F}"/>
              </a:ext>
            </a:extLst>
          </p:cNvPr>
          <p:cNvGrpSpPr/>
          <p:nvPr/>
        </p:nvGrpSpPr>
        <p:grpSpPr>
          <a:xfrm>
            <a:off x="1172176" y="1376038"/>
            <a:ext cx="6962018" cy="815030"/>
            <a:chOff x="1172176" y="1376038"/>
            <a:chExt cx="6962018" cy="815030"/>
          </a:xfrm>
        </p:grpSpPr>
        <p:grpSp>
          <p:nvGrpSpPr>
            <p:cNvPr id="4" name="Group 3" descr="The loop invariant {{ Inv: (S[i] &lt; y  for any 0 ≤ i &lt; j) and (y ≤ S[i] for any k ≤ i &lt; n) }}. There are three “sections” of a list/array S. For the leftmost section (between 0 to j-1 inclusive), we know that all elements are less than y. For the rightmost section (between k and n inclusive), we know that all elements are greater than or equal to y. For the section in the middle - elements j to k - 1 inclusive - our invariant doesn’t guarantee anything.">
              <a:extLst>
                <a:ext uri="{FF2B5EF4-FFF2-40B4-BE49-F238E27FC236}">
                  <a16:creationId xmlns:a16="http://schemas.microsoft.com/office/drawing/2014/main" id="{2283620E-85EF-3B34-93A0-C55145C8D342}"/>
                </a:ext>
              </a:extLst>
            </p:cNvPr>
            <p:cNvGrpSpPr/>
            <p:nvPr/>
          </p:nvGrpSpPr>
          <p:grpSpPr>
            <a:xfrm>
              <a:off x="1172176" y="1376038"/>
              <a:ext cx="6962018" cy="815030"/>
              <a:chOff x="1172176" y="1376038"/>
              <a:chExt cx="6962018" cy="815030"/>
            </a:xfrm>
          </p:grpSpPr>
          <p:sp>
            <p:nvSpPr>
              <p:cNvPr id="6" name="Rectangle 5">
                <a:extLst>
                  <a:ext uri="{FF2B5EF4-FFF2-40B4-BE49-F238E27FC236}">
                    <a16:creationId xmlns:a16="http://schemas.microsoft.com/office/drawing/2014/main" id="{7054D7F8-1445-4034-37DE-F413AC543FDC}"/>
                  </a:ext>
                </a:extLst>
              </p:cNvPr>
              <p:cNvSpPr/>
              <p:nvPr/>
            </p:nvSpPr>
            <p:spPr>
              <a:xfrm>
                <a:off x="2036841" y="1393737"/>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88B24439-70E0-12D4-D4DF-22D7EDC9D3D5}"/>
                  </a:ext>
                </a:extLst>
              </p:cNvPr>
              <p:cNvSpPr txBox="1"/>
              <p:nvPr/>
            </p:nvSpPr>
            <p:spPr>
              <a:xfrm>
                <a:off x="4004841" y="180428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6" name="TextBox 15">
                <a:extLst>
                  <a:ext uri="{FF2B5EF4-FFF2-40B4-BE49-F238E27FC236}">
                    <a16:creationId xmlns:a16="http://schemas.microsoft.com/office/drawing/2014/main" id="{22487978-D11F-A347-6989-89CCD86045B9}"/>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7" name="Straight Arrow Connector 16">
                <a:extLst>
                  <a:ext uri="{FF2B5EF4-FFF2-40B4-BE49-F238E27FC236}">
                    <a16:creationId xmlns:a16="http://schemas.microsoft.com/office/drawing/2014/main" id="{ED5BBA2C-3CB9-F92D-C0F1-DEEF4DAFF7DA}"/>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4355C5E8-BC74-BA40-49FF-7FB3CFF227A2}"/>
                  </a:ext>
                </a:extLst>
              </p:cNvPr>
              <p:cNvSpPr txBox="1"/>
              <p:nvPr/>
            </p:nvSpPr>
            <p:spPr>
              <a:xfrm>
                <a:off x="2616724" y="1384117"/>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22" name="TextBox 21">
                <a:extLst>
                  <a:ext uri="{FF2B5EF4-FFF2-40B4-BE49-F238E27FC236}">
                    <a16:creationId xmlns:a16="http://schemas.microsoft.com/office/drawing/2014/main" id="{C206C68A-333B-C9D8-F63A-E991D6143527}"/>
                  </a:ext>
                </a:extLst>
              </p:cNvPr>
              <p:cNvSpPr txBox="1"/>
              <p:nvPr/>
            </p:nvSpPr>
            <p:spPr>
              <a:xfrm>
                <a:off x="5988789" y="1821736"/>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3" name="Rectangle 22">
                <a:extLst>
                  <a:ext uri="{FF2B5EF4-FFF2-40B4-BE49-F238E27FC236}">
                    <a16:creationId xmlns:a16="http://schemas.microsoft.com/office/drawing/2014/main" id="{A317C5F0-C5BC-CBEA-613E-BB3775CCE161}"/>
                  </a:ext>
                </a:extLst>
              </p:cNvPr>
              <p:cNvSpPr/>
              <p:nvPr/>
            </p:nvSpPr>
            <p:spPr>
              <a:xfrm>
                <a:off x="4004841" y="1395719"/>
                <a:ext cx="1990567"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A1ECAA1-6BA1-BF9B-C76A-8773AD6A3551}"/>
                  </a:ext>
                </a:extLst>
              </p:cNvPr>
              <p:cNvSpPr/>
              <p:nvPr/>
            </p:nvSpPr>
            <p:spPr>
              <a:xfrm>
                <a:off x="5988789" y="1401620"/>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B6A43ECC-410F-C32B-D100-A16500625103}"/>
                  </a:ext>
                </a:extLst>
              </p:cNvPr>
              <p:cNvSpPr txBox="1"/>
              <p:nvPr/>
            </p:nvSpPr>
            <p:spPr>
              <a:xfrm>
                <a:off x="6657373" y="13760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13" name="TextBox 12">
              <a:extLst>
                <a:ext uri="{FF2B5EF4-FFF2-40B4-BE49-F238E27FC236}">
                  <a16:creationId xmlns:a16="http://schemas.microsoft.com/office/drawing/2014/main" id="{FBD8DA49-A272-8F7C-AF08-AD4B6B277F74}"/>
                </a:ext>
              </a:extLst>
            </p:cNvPr>
            <p:cNvSpPr txBox="1"/>
            <p:nvPr/>
          </p:nvSpPr>
          <p:spPr>
            <a:xfrm>
              <a:off x="4893581" y="1804286"/>
              <a:ext cx="377026"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m</a:t>
              </a:r>
            </a:p>
          </p:txBody>
        </p:sp>
        <p:sp>
          <p:nvSpPr>
            <p:cNvPr id="14" name="Rectangle 13">
              <a:extLst>
                <a:ext uri="{FF2B5EF4-FFF2-40B4-BE49-F238E27FC236}">
                  <a16:creationId xmlns:a16="http://schemas.microsoft.com/office/drawing/2014/main" id="{475AF6E2-DE77-2B8C-D63D-14B6BE658056}"/>
                </a:ext>
              </a:extLst>
            </p:cNvPr>
            <p:cNvSpPr/>
            <p:nvPr/>
          </p:nvSpPr>
          <p:spPr>
            <a:xfrm>
              <a:off x="4893582" y="1395719"/>
              <a:ext cx="377026" cy="393540"/>
            </a:xfrm>
            <a:prstGeom prst="rect">
              <a:avLst/>
            </a:prstGeom>
            <a:solidFill>
              <a:srgbClr val="ADADEB"/>
            </a:solidFill>
            <a:ln>
              <a:solidFill>
                <a:srgbClr val="8585E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15" name="Content Placeholder 2">
            <a:extLst>
              <a:ext uri="{FF2B5EF4-FFF2-40B4-BE49-F238E27FC236}">
                <a16:creationId xmlns:a16="http://schemas.microsoft.com/office/drawing/2014/main" id="{94FB156C-F1F0-0D6C-D3B6-E6F665097C39}"/>
              </a:ext>
            </a:extLst>
          </p:cNvPr>
          <p:cNvSpPr txBox="1">
            <a:spLocks/>
          </p:cNvSpPr>
          <p:nvPr/>
        </p:nvSpPr>
        <p:spPr>
          <a:xfrm>
            <a:off x="457200" y="4409954"/>
            <a:ext cx="8420582" cy="21734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Franklin Gothic Medium" panose="020B0603020102020204" pitchFamily="34" charset="0"/>
                <a:ea typeface="Cambria Math" panose="02040503050406030204" pitchFamily="18" charset="0"/>
              </a:rPr>
              <a:t>What does the picture look like in the bottom assertion?</a:t>
            </a:r>
          </a:p>
          <a:p>
            <a:pPr lvl="1"/>
            <a:endParaRPr lang="en-US" sz="1800" dirty="0">
              <a:latin typeface="Franklin Gothic Medium" panose="020B0603020102020204" pitchFamily="34" charset="0"/>
              <a:ea typeface="Cambria Math" panose="02040503050406030204" pitchFamily="18" charset="0"/>
            </a:endParaRPr>
          </a:p>
          <a:p>
            <a:pPr lvl="1"/>
            <a:endParaRPr lang="en-US" sz="1800" dirty="0">
              <a:latin typeface="Franklin Gothic Medium" panose="020B0603020102020204" pitchFamily="34" charset="0"/>
              <a:ea typeface="Cambria Math" panose="02040503050406030204" pitchFamily="18" charset="0"/>
            </a:endParaRPr>
          </a:p>
          <a:p>
            <a:pPr lvl="1"/>
            <a:endParaRPr lang="en-US" sz="1800" dirty="0">
              <a:latin typeface="Franklin Gothic Medium" panose="020B0603020102020204" pitchFamily="34" charset="0"/>
              <a:ea typeface="Cambria Math" panose="02040503050406030204" pitchFamily="18" charset="0"/>
            </a:endParaRPr>
          </a:p>
          <a:p>
            <a:r>
              <a:rPr lang="en-US" sz="2200" dirty="0">
                <a:latin typeface="Franklin Gothic Medium" panose="020B0603020102020204" pitchFamily="34" charset="0"/>
                <a:ea typeface="Cambria Math" panose="02040503050406030204" pitchFamily="18" charset="0"/>
              </a:rPr>
              <a:t>Does this hold?</a:t>
            </a:r>
          </a:p>
          <a:p>
            <a:pPr lvl="1"/>
            <a:r>
              <a:rPr lang="en-US" sz="1800" dirty="0">
                <a:latin typeface="Franklin Gothic Medium" panose="020B0603020102020204" pitchFamily="34" charset="0"/>
                <a:ea typeface="Cambria Math" panose="02040503050406030204" pitchFamily="18" charset="0"/>
              </a:rPr>
              <a:t>Yes! Because the array is sorted (everything </a:t>
            </a:r>
            <a:r>
              <a:rPr lang="en-US" sz="1800" dirty="0">
                <a:solidFill>
                  <a:schemeClr val="accent3">
                    <a:lumMod val="75000"/>
                  </a:schemeClr>
                </a:solidFill>
                <a:latin typeface="Franklin Gothic Medium" panose="020B0603020102020204" pitchFamily="34" charset="0"/>
                <a:ea typeface="Cambria Math" panose="02040503050406030204" pitchFamily="18" charset="0"/>
              </a:rPr>
              <a:t>after</a:t>
            </a:r>
            <a:r>
              <a:rPr lang="en-US" sz="1800" dirty="0">
                <a:latin typeface="Franklin Gothic Medium" panose="020B0603020102020204" pitchFamily="34"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S[m]</a:t>
            </a:r>
            <a:r>
              <a:rPr lang="en-US" sz="1800" dirty="0">
                <a:latin typeface="Franklin Gothic Medium" panose="020B0603020102020204" pitchFamily="34" charset="0"/>
                <a:ea typeface="Cambria Math" panose="02040503050406030204" pitchFamily="18" charset="0"/>
              </a:rPr>
              <a:t> is even </a:t>
            </a:r>
            <a:r>
              <a:rPr lang="en-US" sz="1800" dirty="0">
                <a:solidFill>
                  <a:schemeClr val="accent3">
                    <a:lumMod val="75000"/>
                  </a:schemeClr>
                </a:solidFill>
                <a:latin typeface="Franklin Gothic Medium" panose="020B0603020102020204" pitchFamily="34" charset="0"/>
                <a:ea typeface="Cambria Math" panose="02040503050406030204" pitchFamily="18" charset="0"/>
              </a:rPr>
              <a:t>larger</a:t>
            </a:r>
            <a:r>
              <a:rPr lang="en-US" sz="1800" dirty="0">
                <a:latin typeface="Franklin Gothic Medium" panose="020B0603020102020204" pitchFamily="34" charset="0"/>
                <a:ea typeface="Cambria Math" panose="02040503050406030204" pitchFamily="18" charset="0"/>
              </a:rPr>
              <a:t>)</a:t>
            </a:r>
          </a:p>
        </p:txBody>
      </p:sp>
      <p:grpSp>
        <p:nvGrpSpPr>
          <p:cNvPr id="30" name="Group 29" descr="The modified {{ Inv: (S[i] &lt; y  for any 0 ≤ i &lt; j) and (y ≤ S[i] for any m ≤ i &lt; n) }}. The right section has expanded quite a bit - we now know that the lower bound for the leftmost side is at m, as S[m] &gt;= y (and because the array is sorted, everything after it is larger).">
            <a:extLst>
              <a:ext uri="{FF2B5EF4-FFF2-40B4-BE49-F238E27FC236}">
                <a16:creationId xmlns:a16="http://schemas.microsoft.com/office/drawing/2014/main" id="{F6AAFD3A-902F-9C3D-8CE2-26449BEEF2C6}"/>
              </a:ext>
            </a:extLst>
          </p:cNvPr>
          <p:cNvGrpSpPr/>
          <p:nvPr/>
        </p:nvGrpSpPr>
        <p:grpSpPr>
          <a:xfrm>
            <a:off x="2036841" y="5063938"/>
            <a:ext cx="6097354" cy="789501"/>
            <a:chOff x="2036841" y="5063938"/>
            <a:chExt cx="6097354" cy="789501"/>
          </a:xfrm>
        </p:grpSpPr>
        <p:sp>
          <p:nvSpPr>
            <p:cNvPr id="27" name="Rectangle 26">
              <a:extLst>
                <a:ext uri="{FF2B5EF4-FFF2-40B4-BE49-F238E27FC236}">
                  <a16:creationId xmlns:a16="http://schemas.microsoft.com/office/drawing/2014/main" id="{1C3D650C-DFA8-118E-1B17-DB0624E02205}"/>
                </a:ext>
              </a:extLst>
            </p:cNvPr>
            <p:cNvSpPr/>
            <p:nvPr/>
          </p:nvSpPr>
          <p:spPr>
            <a:xfrm>
              <a:off x="2036841" y="5073558"/>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8" name="TextBox 27">
              <a:extLst>
                <a:ext uri="{FF2B5EF4-FFF2-40B4-BE49-F238E27FC236}">
                  <a16:creationId xmlns:a16="http://schemas.microsoft.com/office/drawing/2014/main" id="{6DA6FF15-C3D2-46D9-8B7A-23484336E728}"/>
                </a:ext>
              </a:extLst>
            </p:cNvPr>
            <p:cNvSpPr txBox="1"/>
            <p:nvPr/>
          </p:nvSpPr>
          <p:spPr>
            <a:xfrm>
              <a:off x="4004841" y="5484107"/>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29" name="TextBox 28">
              <a:extLst>
                <a:ext uri="{FF2B5EF4-FFF2-40B4-BE49-F238E27FC236}">
                  <a16:creationId xmlns:a16="http://schemas.microsoft.com/office/drawing/2014/main" id="{49D8A436-AE7C-D7C8-4FDA-6B23B29E103D}"/>
                </a:ext>
              </a:extLst>
            </p:cNvPr>
            <p:cNvSpPr txBox="1"/>
            <p:nvPr/>
          </p:nvSpPr>
          <p:spPr>
            <a:xfrm>
              <a:off x="2616724" y="50639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31" name="Rectangle 30">
              <a:extLst>
                <a:ext uri="{FF2B5EF4-FFF2-40B4-BE49-F238E27FC236}">
                  <a16:creationId xmlns:a16="http://schemas.microsoft.com/office/drawing/2014/main" id="{3AD3AAE0-A426-F0EB-D8C4-AE11E95B1BA7}"/>
                </a:ext>
              </a:extLst>
            </p:cNvPr>
            <p:cNvSpPr/>
            <p:nvPr/>
          </p:nvSpPr>
          <p:spPr>
            <a:xfrm>
              <a:off x="4004841" y="5075540"/>
              <a:ext cx="888739"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4990963-8995-A6CE-11E5-C1911C20DF61}"/>
                </a:ext>
              </a:extLst>
            </p:cNvPr>
            <p:cNvSpPr/>
            <p:nvPr/>
          </p:nvSpPr>
          <p:spPr>
            <a:xfrm>
              <a:off x="4893581" y="5075539"/>
              <a:ext cx="3240614" cy="386741"/>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BEBB8B77-1046-F8DA-252B-D4CAAA1BCB63}"/>
                </a:ext>
              </a:extLst>
            </p:cNvPr>
            <p:cNvSpPr txBox="1"/>
            <p:nvPr/>
          </p:nvSpPr>
          <p:spPr>
            <a:xfrm>
              <a:off x="6109770" y="5066693"/>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sp>
          <p:nvSpPr>
            <p:cNvPr id="34" name="TextBox 33">
              <a:extLst>
                <a:ext uri="{FF2B5EF4-FFF2-40B4-BE49-F238E27FC236}">
                  <a16:creationId xmlns:a16="http://schemas.microsoft.com/office/drawing/2014/main" id="{6898AB21-627B-C2B9-229B-23915B22DC3A}"/>
                </a:ext>
              </a:extLst>
            </p:cNvPr>
            <p:cNvSpPr txBox="1"/>
            <p:nvPr/>
          </p:nvSpPr>
          <p:spPr>
            <a:xfrm>
              <a:off x="4893581" y="5484107"/>
              <a:ext cx="377026"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m</a:t>
              </a:r>
            </a:p>
          </p:txBody>
        </p:sp>
      </p:grpSp>
      <p:sp>
        <p:nvSpPr>
          <p:cNvPr id="35" name="Slide Number Placeholder 34">
            <a:extLst>
              <a:ext uri="{FF2B5EF4-FFF2-40B4-BE49-F238E27FC236}">
                <a16:creationId xmlns:a16="http://schemas.microsoft.com/office/drawing/2014/main" id="{B807B487-A5A9-2861-DE68-493BF6614ECC}"/>
              </a:ext>
            </a:extLst>
          </p:cNvPr>
          <p:cNvSpPr>
            <a:spLocks noGrp="1"/>
          </p:cNvSpPr>
          <p:nvPr>
            <p:ph type="sldNum" sz="quarter" idx="4"/>
          </p:nvPr>
        </p:nvSpPr>
        <p:spPr/>
        <p:txBody>
          <a:bodyPr/>
          <a:lstStyle/>
          <a:p>
            <a:fld id="{60F4F636-6A27-E649-AEDF-9DE4D4E58670}" type="slidenum">
              <a:rPr lang="en-US" smtClean="0"/>
              <a:pPr/>
              <a:t>68</a:t>
            </a:fld>
            <a:endParaRPr lang="en-US" dirty="0"/>
          </a:p>
        </p:txBody>
      </p:sp>
    </p:spTree>
    <p:extLst>
      <p:ext uri="{BB962C8B-B14F-4D97-AF65-F5344CB8AC3E}">
        <p14:creationId xmlns:p14="http://schemas.microsoft.com/office/powerpoint/2010/main" val="70626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ABB3D-4F9C-4409-023C-F5D1017A2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6B41F-EC1E-BB2C-340A-E0FA2DEAE83C}"/>
              </a:ext>
            </a:extLst>
          </p:cNvPr>
          <p:cNvSpPr>
            <a:spLocks noGrp="1"/>
          </p:cNvSpPr>
          <p:nvPr>
            <p:ph type="title"/>
          </p:nvPr>
        </p:nvSpPr>
        <p:spPr/>
        <p:txBody>
          <a:bodyPr/>
          <a:lstStyle/>
          <a:p>
            <a:r>
              <a:rPr lang="en-US" dirty="0"/>
              <a:t>Binary Search of an Array: Termination</a:t>
            </a:r>
          </a:p>
        </p:txBody>
      </p:sp>
      <p:sp>
        <p:nvSpPr>
          <p:cNvPr id="3" name="Content Placeholder 2">
            <a:extLst>
              <a:ext uri="{FF2B5EF4-FFF2-40B4-BE49-F238E27FC236}">
                <a16:creationId xmlns:a16="http://schemas.microsoft.com/office/drawing/2014/main" id="{CED870D5-2406-FBA6-4112-AB943AF84FAE}"/>
              </a:ext>
            </a:extLst>
          </p:cNvPr>
          <p:cNvSpPr>
            <a:spLocks noGrp="1"/>
          </p:cNvSpPr>
          <p:nvPr>
            <p:ph idx="1"/>
          </p:nvPr>
        </p:nvSpPr>
        <p:spPr>
          <a:xfrm>
            <a:off x="457200" y="2191068"/>
            <a:ext cx="8229600" cy="4392295"/>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err="1">
                <a:latin typeface="Courier New" panose="02070309020205020404" pitchFamily="49" charset="0"/>
                <a:cs typeface="Courier New" panose="02070309020205020404" pitchFamily="49" charset="0"/>
              </a:rPr>
              <a:t>bsearch</a:t>
            </a:r>
            <a:r>
              <a:rPr lang="en-US" sz="1800" dirty="0">
                <a:latin typeface="Courier New" panose="02070309020205020404" pitchFamily="49" charset="0"/>
                <a:cs typeface="Courier New" panose="02070309020205020404" pitchFamily="49" charset="0"/>
              </a:rPr>
              <a:t> = (S: …, y: …):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j = 0, k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a:t>
            </a:r>
          </a:p>
          <a:p>
            <a:pPr lvl="2"/>
            <a:r>
              <a:rPr lang="en-US" sz="1800" b="1" dirty="0">
                <a:latin typeface="Courier New" panose="02070309020205020404" pitchFamily="49" charset="0"/>
                <a:cs typeface="Courier New" panose="02070309020205020404" pitchFamily="49"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j) </a:t>
            </a:r>
            <a:r>
              <a:rPr lang="en-US" sz="1800" b="1" dirty="0">
                <a:latin typeface="Cambria Math" panose="02040503050406030204" pitchFamily="18" charset="0"/>
                <a:ea typeface="Cambria Math" panose="02040503050406030204" pitchFamily="18" charset="0"/>
                <a:cs typeface="Courier New" panose="02070309020205020404" pitchFamily="49" charset="0"/>
              </a:rPr>
              <a:t>and</a:t>
            </a:r>
            <a:r>
              <a:rPr lang="en-US" sz="1800" dirty="0">
                <a:latin typeface="Cambria Math" panose="02040503050406030204" pitchFamily="18" charset="0"/>
                <a:ea typeface="Cambria Math" panose="02040503050406030204" pitchFamily="18" charset="0"/>
                <a:cs typeface="Courier New" panose="02070309020205020404" pitchFamily="49" charset="0"/>
              </a:rPr>
              <a:t> (y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k)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m = (j + k) / 2n;</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(S[m] &lt; y) {</a:t>
            </a:r>
          </a:p>
          <a:p>
            <a:pPr lvl="2"/>
            <a:r>
              <a:rPr lang="en-US" sz="1800" dirty="0">
                <a:latin typeface="Courier New" panose="02070309020205020404" pitchFamily="49" charset="0"/>
                <a:cs typeface="Courier New" panose="02070309020205020404" pitchFamily="49" charset="0"/>
              </a:rPr>
              <a:t>      j = m + 1;</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k = m;</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(S[k] === y);</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sp>
        <p:nvSpPr>
          <p:cNvPr id="22" name="TextBox 21">
            <a:extLst>
              <a:ext uri="{FF2B5EF4-FFF2-40B4-BE49-F238E27FC236}">
                <a16:creationId xmlns:a16="http://schemas.microsoft.com/office/drawing/2014/main" id="{FBA18F05-337F-DFD9-14A2-DB4BA1FC9D37}"/>
              </a:ext>
            </a:extLst>
          </p:cNvPr>
          <p:cNvSpPr txBox="1"/>
          <p:nvPr/>
        </p:nvSpPr>
        <p:spPr>
          <a:xfrm>
            <a:off x="5079979" y="4030855"/>
            <a:ext cx="2241191"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Does this terminate?</a:t>
            </a:r>
          </a:p>
        </p:txBody>
      </p:sp>
      <p:sp>
        <p:nvSpPr>
          <p:cNvPr id="23" name="TextBox 22">
            <a:extLst>
              <a:ext uri="{FF2B5EF4-FFF2-40B4-BE49-F238E27FC236}">
                <a16:creationId xmlns:a16="http://schemas.microsoft.com/office/drawing/2014/main" id="{EE4D89FA-20B8-6E81-57A8-FE2B44B54AC8}"/>
              </a:ext>
            </a:extLst>
          </p:cNvPr>
          <p:cNvSpPr txBox="1"/>
          <p:nvPr/>
        </p:nvSpPr>
        <p:spPr>
          <a:xfrm>
            <a:off x="5079979" y="4432664"/>
            <a:ext cx="3606821" cy="369332"/>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Need to check that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k – j</a:t>
            </a:r>
            <a:r>
              <a:rPr lang="en-US" dirty="0">
                <a:solidFill>
                  <a:schemeClr val="accent3">
                    <a:lumMod val="50000"/>
                  </a:schemeClr>
                </a:solidFill>
                <a:latin typeface="Franklin Gothic Medium"/>
                <a:cs typeface="Franklin Gothic Medium"/>
              </a:rPr>
              <a:t> </a:t>
            </a:r>
            <a:r>
              <a:rPr lang="en-US" i="1" dirty="0">
                <a:solidFill>
                  <a:schemeClr val="accent3">
                    <a:lumMod val="50000"/>
                  </a:schemeClr>
                </a:solidFill>
                <a:latin typeface="Franklin Gothic Medium"/>
                <a:cs typeface="Franklin Gothic Medium"/>
              </a:rPr>
              <a:t>decreases</a:t>
            </a:r>
            <a:endParaRPr lang="en-US" i="1" dirty="0">
              <a:solidFill>
                <a:schemeClr val="accent3">
                  <a:lumMod val="75000"/>
                </a:schemeClr>
              </a:solidFill>
              <a:latin typeface="Franklin Gothic Medium"/>
              <a:cs typeface="Franklin Gothic Medium"/>
            </a:endParaRPr>
          </a:p>
        </p:txBody>
      </p:sp>
      <p:sp>
        <p:nvSpPr>
          <p:cNvPr id="4" name="TextBox 3">
            <a:extLst>
              <a:ext uri="{FF2B5EF4-FFF2-40B4-BE49-F238E27FC236}">
                <a16:creationId xmlns:a16="http://schemas.microsoft.com/office/drawing/2014/main" id="{DD6C8EE1-6CFF-FCFD-C603-FBC2699B6226}"/>
              </a:ext>
            </a:extLst>
          </p:cNvPr>
          <p:cNvSpPr txBox="1"/>
          <p:nvPr/>
        </p:nvSpPr>
        <p:spPr>
          <a:xfrm>
            <a:off x="5079979" y="4801996"/>
            <a:ext cx="2752677" cy="646331"/>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Can see that </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j ≤ m ≤ k</a:t>
            </a:r>
            <a:r>
              <a:rPr lang="en-US" dirty="0">
                <a:solidFill>
                  <a:schemeClr val="accent3">
                    <a:lumMod val="50000"/>
                  </a:schemeClr>
                </a:solidFill>
                <a:latin typeface="Franklin Gothic Medium"/>
                <a:cs typeface="Franklin Gothic Medium"/>
              </a:rPr>
              <a:t>, so</a:t>
            </a:r>
            <a:br>
              <a:rPr lang="en-US" dirty="0">
                <a:solidFill>
                  <a:schemeClr val="accent3">
                    <a:lumMod val="50000"/>
                  </a:schemeClr>
                </a:solidFill>
                <a:latin typeface="Franklin Gothic Medium"/>
                <a:cs typeface="Franklin Gothic Medium"/>
              </a:rPr>
            </a:br>
            <a:r>
              <a:rPr lang="en-US" dirty="0">
                <a:solidFill>
                  <a:schemeClr val="accent3">
                    <a:lumMod val="50000"/>
                  </a:schemeClr>
                </a:solidFill>
                <a:latin typeface="Franklin Gothic Medium"/>
                <a:cs typeface="Franklin Gothic Medium"/>
              </a:rPr>
              <a:t>the "then" branch is fine.</a:t>
            </a:r>
            <a:endParaRPr lang="en-US" dirty="0">
              <a:solidFill>
                <a:schemeClr val="accent3">
                  <a:lumMod val="75000"/>
                </a:schemeClr>
              </a:solidFill>
              <a:latin typeface="Franklin Gothic Medium"/>
              <a:cs typeface="Franklin Gothic Medium"/>
            </a:endParaRPr>
          </a:p>
        </p:txBody>
      </p:sp>
      <p:sp>
        <p:nvSpPr>
          <p:cNvPr id="6" name="TextBox 5">
            <a:extLst>
              <a:ext uri="{FF2B5EF4-FFF2-40B4-BE49-F238E27FC236}">
                <a16:creationId xmlns:a16="http://schemas.microsoft.com/office/drawing/2014/main" id="{83AC6706-8B54-6760-9E20-E3A65A0D276F}"/>
              </a:ext>
            </a:extLst>
          </p:cNvPr>
          <p:cNvSpPr txBox="1"/>
          <p:nvPr/>
        </p:nvSpPr>
        <p:spPr>
          <a:xfrm>
            <a:off x="5079979" y="5396787"/>
            <a:ext cx="3478581" cy="923330"/>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Can see that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 &lt; k</a:t>
            </a:r>
            <a:r>
              <a:rPr lang="en-US" dirty="0">
                <a:solidFill>
                  <a:schemeClr val="accent3">
                    <a:lumMod val="50000"/>
                  </a:schemeClr>
                </a:solidFill>
                <a:latin typeface="Franklin Gothic Medium"/>
                <a:cs typeface="Franklin Gothic Medium"/>
              </a:rPr>
              <a:t> implies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&lt; k</a:t>
            </a:r>
          </a:p>
          <a:p>
            <a:r>
              <a:rPr lang="en-US" dirty="0">
                <a:solidFill>
                  <a:schemeClr val="accent3">
                    <a:lumMod val="50000"/>
                  </a:schemeClr>
                </a:solidFill>
                <a:latin typeface="Franklin Gothic Medium"/>
                <a:cs typeface="Franklin Gothic Medium"/>
              </a:rPr>
              <a:t>(integer division rounds </a:t>
            </a:r>
            <a:r>
              <a:rPr lang="en-US" u="sng" dirty="0">
                <a:solidFill>
                  <a:schemeClr val="accent3">
                    <a:lumMod val="50000"/>
                  </a:schemeClr>
                </a:solidFill>
                <a:latin typeface="Franklin Gothic Medium"/>
                <a:cs typeface="Franklin Gothic Medium"/>
              </a:rPr>
              <a:t>down</a:t>
            </a:r>
            <a:r>
              <a:rPr lang="en-US" dirty="0">
                <a:solidFill>
                  <a:schemeClr val="accent3">
                    <a:lumMod val="50000"/>
                  </a:schemeClr>
                </a:solidFill>
                <a:latin typeface="Franklin Gothic Medium"/>
                <a:cs typeface="Franklin Gothic Medium"/>
              </a:rPr>
              <a:t>), so</a:t>
            </a:r>
          </a:p>
          <a:p>
            <a:r>
              <a:rPr lang="en-US" dirty="0">
                <a:solidFill>
                  <a:schemeClr val="accent3">
                    <a:lumMod val="50000"/>
                  </a:schemeClr>
                </a:solidFill>
                <a:latin typeface="Franklin Gothic Medium"/>
                <a:cs typeface="Franklin Gothic Medium"/>
              </a:rPr>
              <a:t>the "else" branch is also fine</a:t>
            </a:r>
          </a:p>
        </p:txBody>
      </p:sp>
      <p:grpSp>
        <p:nvGrpSpPr>
          <p:cNvPr id="12" name="Group 11" descr="The loop invariant {{ Inv: (S[i] &lt; y  for any 0 ≤ i &lt; j) and (y ≤ S[i] for any k ≤ i &lt; n) }}. There are three “sections” of a list/array S. For the leftmost section (between 0 to j-1 inclusive), we know that all elements are less than y. For the rightmost section (between k and n inclusive), we know that all elements are greater than or equal to y. For the section in the middle - elements j to k - 1 inclusive - our invariant doesn’t guarantee anything.">
            <a:extLst>
              <a:ext uri="{FF2B5EF4-FFF2-40B4-BE49-F238E27FC236}">
                <a16:creationId xmlns:a16="http://schemas.microsoft.com/office/drawing/2014/main" id="{29DFD23D-E45B-30C6-0854-BC59F6A7A62F}"/>
              </a:ext>
            </a:extLst>
          </p:cNvPr>
          <p:cNvGrpSpPr/>
          <p:nvPr/>
        </p:nvGrpSpPr>
        <p:grpSpPr>
          <a:xfrm>
            <a:off x="1172176" y="1376038"/>
            <a:ext cx="6962018" cy="815030"/>
            <a:chOff x="1172176" y="1376038"/>
            <a:chExt cx="6962018" cy="815030"/>
          </a:xfrm>
        </p:grpSpPr>
        <p:sp>
          <p:nvSpPr>
            <p:cNvPr id="13" name="Rectangle 12">
              <a:extLst>
                <a:ext uri="{FF2B5EF4-FFF2-40B4-BE49-F238E27FC236}">
                  <a16:creationId xmlns:a16="http://schemas.microsoft.com/office/drawing/2014/main" id="{27651817-7F25-EB86-0CED-B85BBC0A0B82}"/>
                </a:ext>
              </a:extLst>
            </p:cNvPr>
            <p:cNvSpPr/>
            <p:nvPr/>
          </p:nvSpPr>
          <p:spPr>
            <a:xfrm>
              <a:off x="2036841" y="1393737"/>
              <a:ext cx="1968000" cy="393540"/>
            </a:xfrm>
            <a:prstGeom prst="rect">
              <a:avLst/>
            </a:prstGeom>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0" scaled="1"/>
              <a:tileRect/>
            </a:gradFill>
            <a:ln>
              <a:solidFill>
                <a:srgbClr val="FEC06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6A02901D-EACC-48B3-423F-68CB49AA51A1}"/>
                </a:ext>
              </a:extLst>
            </p:cNvPr>
            <p:cNvSpPr txBox="1"/>
            <p:nvPr/>
          </p:nvSpPr>
          <p:spPr>
            <a:xfrm>
              <a:off x="4004841" y="180428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5" name="TextBox 14">
              <a:extLst>
                <a:ext uri="{FF2B5EF4-FFF2-40B4-BE49-F238E27FC236}">
                  <a16:creationId xmlns:a16="http://schemas.microsoft.com/office/drawing/2014/main" id="{9FC649B1-F01C-2334-0912-9816B44B7AD0}"/>
                </a:ext>
              </a:extLst>
            </p:cNvPr>
            <p:cNvSpPr txBox="1"/>
            <p:nvPr/>
          </p:nvSpPr>
          <p:spPr>
            <a:xfrm>
              <a:off x="1172176" y="1399506"/>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6" name="Straight Arrow Connector 15">
              <a:extLst>
                <a:ext uri="{FF2B5EF4-FFF2-40B4-BE49-F238E27FC236}">
                  <a16:creationId xmlns:a16="http://schemas.microsoft.com/office/drawing/2014/main" id="{2DE32388-54C8-D68D-4C37-5406ED38B1A6}"/>
                </a:ext>
              </a:extLst>
            </p:cNvPr>
            <p:cNvCxnSpPr>
              <a:cxnSpLocks/>
            </p:cNvCxnSpPr>
            <p:nvPr/>
          </p:nvCxnSpPr>
          <p:spPr>
            <a:xfrm>
              <a:off x="1475518" y="1596276"/>
              <a:ext cx="407221"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BEDEC7D-0E4C-351E-68C6-3F935E3E134D}"/>
                </a:ext>
              </a:extLst>
            </p:cNvPr>
            <p:cNvSpPr txBox="1"/>
            <p:nvPr/>
          </p:nvSpPr>
          <p:spPr>
            <a:xfrm>
              <a:off x="2616724" y="1384117"/>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__ &lt; y</a:t>
              </a:r>
            </a:p>
          </p:txBody>
        </p:sp>
        <p:sp>
          <p:nvSpPr>
            <p:cNvPr id="18" name="TextBox 17">
              <a:extLst>
                <a:ext uri="{FF2B5EF4-FFF2-40B4-BE49-F238E27FC236}">
                  <a16:creationId xmlns:a16="http://schemas.microsoft.com/office/drawing/2014/main" id="{74FA6EC2-1D86-AE31-F8AE-53E3A9860ACB}"/>
                </a:ext>
              </a:extLst>
            </p:cNvPr>
            <p:cNvSpPr txBox="1"/>
            <p:nvPr/>
          </p:nvSpPr>
          <p:spPr>
            <a:xfrm>
              <a:off x="5988789" y="1821736"/>
              <a:ext cx="306494"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4" name="Rectangle 23">
              <a:extLst>
                <a:ext uri="{FF2B5EF4-FFF2-40B4-BE49-F238E27FC236}">
                  <a16:creationId xmlns:a16="http://schemas.microsoft.com/office/drawing/2014/main" id="{DB726DFE-1D2D-8995-2010-07839E998BEF}"/>
                </a:ext>
              </a:extLst>
            </p:cNvPr>
            <p:cNvSpPr/>
            <p:nvPr/>
          </p:nvSpPr>
          <p:spPr>
            <a:xfrm>
              <a:off x="4004841" y="1395719"/>
              <a:ext cx="1990567" cy="393540"/>
            </a:xfrm>
            <a:prstGeom prst="rect">
              <a:avLst/>
            </a:prstGeom>
            <a:gradFill flip="none" rotWithShape="1">
              <a:gsLst>
                <a:gs pos="0">
                  <a:schemeClr val="tx2">
                    <a:lumMod val="20000"/>
                    <a:lumOff val="80000"/>
                  </a:schemeClr>
                </a:gs>
                <a:gs pos="99000">
                  <a:schemeClr val="tx2">
                    <a:lumMod val="40000"/>
                    <a:lumOff val="60000"/>
                  </a:schemeClr>
                </a:gs>
                <a:gs pos="100000">
                  <a:schemeClr val="tx2">
                    <a:lumMod val="40000"/>
                    <a:lumOff val="60000"/>
                  </a:schemeClr>
                </a:gs>
                <a:gs pos="100000">
                  <a:schemeClr val="tx2">
                    <a:lumMod val="40000"/>
                    <a:lumOff val="60000"/>
                  </a:schemeClr>
                </a:gs>
              </a:gsLst>
              <a:lin ang="0" scaled="1"/>
              <a:tileRect/>
            </a:gra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A0A9D4B-78FC-E35D-ECA4-C99C6F1660CA}"/>
                </a:ext>
              </a:extLst>
            </p:cNvPr>
            <p:cNvSpPr/>
            <p:nvPr/>
          </p:nvSpPr>
          <p:spPr>
            <a:xfrm>
              <a:off x="5988789" y="1401620"/>
              <a:ext cx="2145405" cy="393540"/>
            </a:xfrm>
            <a:prstGeom prst="rect">
              <a:avLst/>
            </a:prstGeom>
            <a:gradFill flip="none" rotWithShape="1">
              <a:gsLst>
                <a:gs pos="0">
                  <a:schemeClr val="accent6">
                    <a:lumMod val="20000"/>
                    <a:lumOff val="80000"/>
                  </a:schemeClr>
                </a:gs>
                <a:gs pos="100000">
                  <a:schemeClr val="accent5">
                    <a:lumMod val="45000"/>
                    <a:lumOff val="55000"/>
                  </a:schemeClr>
                </a:gs>
                <a:gs pos="100000">
                  <a:schemeClr val="accent5">
                    <a:lumMod val="45000"/>
                    <a:lumOff val="55000"/>
                  </a:schemeClr>
                </a:gs>
                <a:gs pos="99000">
                  <a:schemeClr val="accent6">
                    <a:lumMod val="40000"/>
                    <a:lumOff val="60000"/>
                  </a:schemeClr>
                </a:gs>
              </a:gsLst>
              <a:lin ang="0" scaled="1"/>
              <a:tileRect/>
            </a:gra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D80B390D-C1F8-A94C-6018-7C0F8B081415}"/>
                </a:ext>
              </a:extLst>
            </p:cNvPr>
            <p:cNvSpPr txBox="1"/>
            <p:nvPr/>
          </p:nvSpPr>
          <p:spPr>
            <a:xfrm>
              <a:off x="6657373" y="1376038"/>
              <a:ext cx="808235"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Franklin Gothic Medium"/>
                </a:rPr>
                <a:t>y </a:t>
              </a:r>
              <a:r>
                <a:rPr lang="en-US" sz="2000" dirty="0">
                  <a:latin typeface="Cambria Math" panose="02040503050406030204" pitchFamily="18" charset="0"/>
                  <a:ea typeface="Cambria Math" panose="02040503050406030204" pitchFamily="18" charset="0"/>
                </a:rPr>
                <a:t>≤</a:t>
              </a:r>
              <a:r>
                <a:rPr lang="en-US" sz="2000" dirty="0">
                  <a:latin typeface="Cambria Math" panose="02040503050406030204" pitchFamily="18" charset="0"/>
                  <a:ea typeface="Cambria Math" panose="02040503050406030204" pitchFamily="18" charset="0"/>
                  <a:cs typeface="Franklin Gothic Medium"/>
                </a:rPr>
                <a:t> __</a:t>
              </a:r>
            </a:p>
          </p:txBody>
        </p:sp>
      </p:grpSp>
      <p:sp>
        <p:nvSpPr>
          <p:cNvPr id="27" name="Slide Number Placeholder 26">
            <a:extLst>
              <a:ext uri="{FF2B5EF4-FFF2-40B4-BE49-F238E27FC236}">
                <a16:creationId xmlns:a16="http://schemas.microsoft.com/office/drawing/2014/main" id="{6D591924-1D54-2A44-D87C-73E495DC86D0}"/>
              </a:ext>
            </a:extLst>
          </p:cNvPr>
          <p:cNvSpPr>
            <a:spLocks noGrp="1"/>
          </p:cNvSpPr>
          <p:nvPr>
            <p:ph type="sldNum" sz="quarter" idx="4"/>
          </p:nvPr>
        </p:nvSpPr>
        <p:spPr/>
        <p:txBody>
          <a:bodyPr/>
          <a:lstStyle/>
          <a:p>
            <a:fld id="{60F4F636-6A27-E649-AEDF-9DE4D4E58670}" type="slidenum">
              <a:rPr lang="en-US" smtClean="0"/>
              <a:pPr/>
              <a:t>69</a:t>
            </a:fld>
            <a:endParaRPr lang="en-US" dirty="0"/>
          </a:p>
        </p:txBody>
      </p:sp>
    </p:spTree>
    <p:extLst>
      <p:ext uri="{BB962C8B-B14F-4D97-AF65-F5344CB8AC3E}">
        <p14:creationId xmlns:p14="http://schemas.microsoft.com/office/powerpoint/2010/main" val="407879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Access By Index</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200" y="1244160"/>
            <a:ext cx="8342416" cy="5140800"/>
          </a:xfrm>
        </p:spPr>
        <p:txBody>
          <a:bodyPr/>
          <a:lstStyle/>
          <a:p>
            <a:r>
              <a:rPr lang="en-US" sz="2600" dirty="0"/>
              <a:t>Easily access both </a:t>
            </a:r>
            <a:r>
              <a:rPr lang="en-US" sz="2600" dirty="0">
                <a:latin typeface="Cambria Math" panose="02040503050406030204" pitchFamily="18" charset="0"/>
                <a:ea typeface="Cambria Math" panose="02040503050406030204" pitchFamily="18" charset="0"/>
              </a:rPr>
              <a:t>L[0]</a:t>
            </a:r>
            <a:r>
              <a:rPr lang="en-US" sz="2600" dirty="0"/>
              <a:t> and </a:t>
            </a:r>
            <a:r>
              <a:rPr lang="en-US" sz="2600" dirty="0">
                <a:latin typeface="Cambria Math" panose="02040503050406030204" pitchFamily="18" charset="0"/>
                <a:ea typeface="Cambria Math" panose="02040503050406030204" pitchFamily="18" charset="0"/>
              </a:rPr>
              <a:t>L[n-1]</a:t>
            </a:r>
            <a:r>
              <a:rPr lang="en-US" sz="2600" dirty="0"/>
              <a:t>, where </a:t>
            </a:r>
            <a:r>
              <a:rPr lang="en-US" sz="2600" dirty="0">
                <a:latin typeface="Cambria Math" panose="02040503050406030204" pitchFamily="18" charset="0"/>
                <a:ea typeface="Cambria Math" panose="02040503050406030204" pitchFamily="18" charset="0"/>
              </a:rPr>
              <a:t>n = </a:t>
            </a:r>
            <a:r>
              <a:rPr lang="en-US" sz="2600" dirty="0" err="1">
                <a:latin typeface="Cambria Math" panose="02040503050406030204" pitchFamily="18" charset="0"/>
                <a:ea typeface="Cambria Math" panose="02040503050406030204" pitchFamily="18" charset="0"/>
              </a:rPr>
              <a:t>len</a:t>
            </a:r>
            <a:r>
              <a:rPr lang="en-US" sz="2600" dirty="0">
                <a:latin typeface="Cambria Math" panose="02040503050406030204" pitchFamily="18" charset="0"/>
                <a:ea typeface="Cambria Math" panose="02040503050406030204" pitchFamily="18" charset="0"/>
              </a:rPr>
              <a:t>(L)</a:t>
            </a:r>
          </a:p>
          <a:p>
            <a:pPr lvl="1"/>
            <a:r>
              <a:rPr lang="en-US" sz="2200" dirty="0"/>
              <a:t>can process a list in either direction</a:t>
            </a:r>
          </a:p>
          <a:p>
            <a:pPr lvl="1"/>
            <a:endParaRPr lang="en-US" sz="2200" dirty="0"/>
          </a:p>
          <a:p>
            <a:r>
              <a:rPr lang="en-US" sz="2600" dirty="0"/>
              <a:t>“With great power, comes great responsibility”</a:t>
            </a:r>
          </a:p>
          <a:p>
            <a:pPr lvl="2"/>
            <a:r>
              <a:rPr lang="en-US" sz="1800" dirty="0"/>
              <a:t>— the Peter Parker Principle</a:t>
            </a:r>
          </a:p>
          <a:p>
            <a:pPr lvl="1"/>
            <a:endParaRPr lang="en-US" sz="2200" dirty="0"/>
          </a:p>
          <a:p>
            <a:r>
              <a:rPr lang="en-US" sz="2600" dirty="0"/>
              <a:t>Whenever we write “</a:t>
            </a:r>
            <a:r>
              <a:rPr lang="en-US" sz="2600" dirty="0">
                <a:latin typeface="Cambria Math" panose="02040503050406030204" pitchFamily="18" charset="0"/>
                <a:ea typeface="Cambria Math" panose="02040503050406030204" pitchFamily="18" charset="0"/>
              </a:rPr>
              <a:t>A[j]</a:t>
            </a:r>
            <a:r>
              <a:rPr lang="en-US" sz="2600" dirty="0"/>
              <a:t>”, we must check </a:t>
            </a:r>
            <a:r>
              <a:rPr lang="en-US" sz="2600" dirty="0">
                <a:latin typeface="Cambria Math" panose="02040503050406030204" pitchFamily="18" charset="0"/>
                <a:ea typeface="Cambria Math" panose="02040503050406030204" pitchFamily="18" charset="0"/>
              </a:rPr>
              <a:t>0 ≤ j &lt; n</a:t>
            </a:r>
          </a:p>
          <a:p>
            <a:pPr lvl="1"/>
            <a:r>
              <a:rPr lang="en-US" sz="2200" dirty="0"/>
              <a:t>new bug just dropped!</a:t>
            </a:r>
          </a:p>
          <a:p>
            <a:pPr lvl="2"/>
            <a:r>
              <a:rPr lang="en-US" sz="1800" dirty="0"/>
              <a:t>with list, we only need to worry about nil and non-nil</a:t>
            </a:r>
          </a:p>
          <a:p>
            <a:pPr lvl="2"/>
            <a:r>
              <a:rPr lang="en-US" sz="1800" dirty="0"/>
              <a:t>once we know L is non-nil, we know </a:t>
            </a:r>
            <a:r>
              <a:rPr lang="en-US" sz="1800" dirty="0" err="1"/>
              <a:t>L.hd</a:t>
            </a:r>
            <a:r>
              <a:rPr lang="en-US" sz="1800" dirty="0"/>
              <a:t> exists</a:t>
            </a:r>
          </a:p>
          <a:p>
            <a:pPr lvl="1"/>
            <a:r>
              <a:rPr lang="en-US" sz="2200" dirty="0"/>
              <a:t>TypeScript will not help us with this!</a:t>
            </a:r>
          </a:p>
          <a:p>
            <a:pPr lvl="2"/>
            <a:r>
              <a:rPr lang="en-US" sz="1800" dirty="0"/>
              <a:t>type checker does catch “could be nil” bugs, but not this</a:t>
            </a:r>
          </a:p>
        </p:txBody>
      </p:sp>
      <p:sp>
        <p:nvSpPr>
          <p:cNvPr id="4" name="Slide Number Placeholder 3">
            <a:extLst>
              <a:ext uri="{FF2B5EF4-FFF2-40B4-BE49-F238E27FC236}">
                <a16:creationId xmlns:a16="http://schemas.microsoft.com/office/drawing/2014/main" id="{5F7DA48A-C5E6-E0B0-395D-4F7E5A5C9FA9}"/>
              </a:ext>
            </a:extLst>
          </p:cNvPr>
          <p:cNvSpPr>
            <a:spLocks noGrp="1"/>
          </p:cNvSpPr>
          <p:nvPr>
            <p:ph type="sldNum" sz="quarter" idx="4"/>
          </p:nvPr>
        </p:nvSpPr>
        <p:spPr/>
        <p:txBody>
          <a:bodyPr/>
          <a:lstStyle/>
          <a:p>
            <a:fld id="{60F4F636-6A27-E649-AEDF-9DE4D4E58670}" type="slidenum">
              <a:rPr lang="en-US" smtClean="0"/>
              <a:pPr/>
              <a:t>7</a:t>
            </a:fld>
            <a:endParaRPr lang="en-US" dirty="0"/>
          </a:p>
        </p:txBody>
      </p:sp>
    </p:spTree>
    <p:extLst>
      <p:ext uri="{BB962C8B-B14F-4D97-AF65-F5344CB8AC3E}">
        <p14:creationId xmlns:p14="http://schemas.microsoft.com/office/powerpoint/2010/main" val="220300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A2B2D-CF0D-F02C-532E-4A8659EA117B}"/>
              </a:ext>
            </a:extLst>
          </p:cNvPr>
          <p:cNvSpPr>
            <a:spLocks noGrp="1"/>
          </p:cNvSpPr>
          <p:nvPr>
            <p:ph type="title"/>
          </p:nvPr>
        </p:nvSpPr>
        <p:spPr/>
        <p:txBody>
          <a:bodyPr/>
          <a:lstStyle/>
          <a:p>
            <a:r>
              <a:rPr lang="en-US" dirty="0"/>
              <a:t>Binary Search really </a:t>
            </a:r>
            <a:r>
              <a:rPr lang="en-US" i="1" dirty="0"/>
              <a:t>can</a:t>
            </a:r>
            <a:r>
              <a:rPr lang="en-US" dirty="0"/>
              <a:t> be tricky!</a:t>
            </a:r>
          </a:p>
        </p:txBody>
      </p:sp>
      <p:sp>
        <p:nvSpPr>
          <p:cNvPr id="3" name="Slide Number Placeholder 2">
            <a:extLst>
              <a:ext uri="{FF2B5EF4-FFF2-40B4-BE49-F238E27FC236}">
                <a16:creationId xmlns:a16="http://schemas.microsoft.com/office/drawing/2014/main" id="{19CAE73D-70A1-683F-7CBF-24980B6E0761}"/>
              </a:ext>
            </a:extLst>
          </p:cNvPr>
          <p:cNvSpPr>
            <a:spLocks noGrp="1"/>
          </p:cNvSpPr>
          <p:nvPr>
            <p:ph type="sldNum" sz="quarter" idx="4"/>
          </p:nvPr>
        </p:nvSpPr>
        <p:spPr/>
        <p:txBody>
          <a:bodyPr/>
          <a:lstStyle/>
          <a:p>
            <a:fld id="{60F4F636-6A27-E649-AEDF-9DE4D4E58670}" type="slidenum">
              <a:rPr lang="en-US" smtClean="0"/>
              <a:pPr/>
              <a:t>70</a:t>
            </a:fld>
            <a:endParaRPr lang="en-US" dirty="0"/>
          </a:p>
        </p:txBody>
      </p:sp>
      <p:pic>
        <p:nvPicPr>
          <p:cNvPr id="5" name="Picture 4" descr="A Google Research blog post titled “Extra, Extra - Read All About It: Nearly All Binary Searches and Mergesorts are Broken” by Joshua Bloch, Software Engineer on June 2, 2006. The first two paragraphs read: I remember vividly Jon Bentley's first Algorithms lecture at CMU, where he asked all of us incoming Ph.D. students to write a binary search, and then dissected one of our implementations in front of the class. Of course it was broken, as were most of our implementations. This made a real impression on me, as did the treatment of this material in his wonderful Programming Pearls (Addison-Wesley, 1986; Second Edition, 2000). The key lesson was to carefully consider the invariants in your programs.&#10;&#10;Fast forward to 2006. I was shocked to learn that the binary search program that Bentley proved correct and subsequently tested in Chapter 5 of Programming Pearls contains a bug. Once I tell you what it is, you will understand why it escaped detection for two decades. Lest you think I'm picking on Bentley, let me tell you how I discovered the bug: The version of binary search that I wrote for the JDK contained the same bug. It was reported to Sun recently when it broke someone's program, after lying in wait for nine years or so.">
            <a:extLst>
              <a:ext uri="{FF2B5EF4-FFF2-40B4-BE49-F238E27FC236}">
                <a16:creationId xmlns:a16="http://schemas.microsoft.com/office/drawing/2014/main" id="{A36B2A0D-6BAB-9106-1282-96CC0A1E9B72}"/>
              </a:ext>
            </a:extLst>
          </p:cNvPr>
          <p:cNvPicPr>
            <a:picLocks noChangeAspect="1"/>
          </p:cNvPicPr>
          <p:nvPr/>
        </p:nvPicPr>
        <p:blipFill>
          <a:blip r:embed="rId3"/>
          <a:stretch>
            <a:fillRect/>
          </a:stretch>
        </p:blipFill>
        <p:spPr>
          <a:xfrm>
            <a:off x="457200" y="986800"/>
            <a:ext cx="8229600" cy="5171718"/>
          </a:xfrm>
          <a:prstGeom prst="rect">
            <a:avLst/>
          </a:prstGeom>
        </p:spPr>
      </p:pic>
    </p:spTree>
    <p:extLst>
      <p:ext uri="{BB962C8B-B14F-4D97-AF65-F5344CB8AC3E}">
        <p14:creationId xmlns:p14="http://schemas.microsoft.com/office/powerpoint/2010/main" val="1994742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1761-9CFA-5709-E61E-084C56DB81F7}"/>
              </a:ext>
            </a:extLst>
          </p:cNvPr>
          <p:cNvSpPr>
            <a:spLocks noGrp="1"/>
          </p:cNvSpPr>
          <p:nvPr>
            <p:ph type="title"/>
          </p:nvPr>
        </p:nvSpPr>
        <p:spPr/>
        <p:txBody>
          <a:bodyPr/>
          <a:lstStyle/>
          <a:p>
            <a:r>
              <a:rPr lang="en-US" dirty="0"/>
              <a:t>A Sketch of a More Rigorous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20988D-3F45-F272-06F2-4638912D01B5}"/>
                  </a:ext>
                </a:extLst>
              </p:cNvPr>
              <p:cNvSpPr>
                <a:spLocks noGrp="1"/>
              </p:cNvSpPr>
              <p:nvPr>
                <p:ph idx="1"/>
              </p:nvPr>
            </p:nvSpPr>
            <p:spPr/>
            <p:txBody>
              <a:bodyPr/>
              <a:lstStyle/>
              <a:p>
                <a:r>
                  <a:rPr lang="en-US" sz="2800" dirty="0"/>
                  <a:t>can convert visuals into rigorous proofs</a:t>
                </a:r>
              </a:p>
              <a:p>
                <a:pPr lvl="1"/>
                <a:r>
                  <a:rPr lang="en-US" sz="2400" dirty="0"/>
                  <a:t>requires some math machinery in 311 (and onwards)</a:t>
                </a:r>
              </a:p>
              <a:p>
                <a:pPr lvl="2"/>
                <a:r>
                  <a:rPr lang="en-US" sz="2000" dirty="0"/>
                  <a:t>proving “for any” facts (related: “strong induction”)</a:t>
                </a:r>
              </a:p>
              <a:p>
                <a:pPr lvl="2"/>
                <a:r>
                  <a:rPr lang="en-US" sz="2000" dirty="0"/>
                  <a:t>more complicated reasoning for non-contiguous facts</a:t>
                </a:r>
              </a:p>
              <a:p>
                <a:pPr lvl="1"/>
                <a:r>
                  <a:rPr lang="en-US" sz="2400" dirty="0"/>
                  <a:t>	sketches for you to ponder:</a:t>
                </a:r>
              </a:p>
              <a:p>
                <a:pPr lvl="2"/>
                <a:r>
                  <a:rPr lang="en-US" sz="2000" dirty="0">
                    <a:latin typeface="Cambria Math" panose="02040503050406030204" pitchFamily="18" charset="0"/>
                    <a:ea typeface="Cambria Math" panose="02040503050406030204" pitchFamily="18" charset="0"/>
                  </a:rPr>
                  <a:t>P(</a:t>
                </a:r>
                <a:r>
                  <a:rPr lang="en-US" sz="2000" dirty="0" err="1">
                    <a:latin typeface="Cambria Math" panose="02040503050406030204" pitchFamily="18" charset="0"/>
                    <a:ea typeface="Cambria Math" panose="02040503050406030204" pitchFamily="18" charset="0"/>
                  </a:rPr>
                  <a:t>i</a:t>
                </a:r>
                <a:r>
                  <a:rPr lang="en-US" sz="2000" dirty="0">
                    <a:latin typeface="Cambria Math" panose="02040503050406030204" pitchFamily="18" charset="0"/>
                    <a:ea typeface="Cambria Math" panose="02040503050406030204" pitchFamily="18" charset="0"/>
                  </a:rPr>
                  <a:t>) for any j ≤ </a:t>
                </a:r>
                <a:r>
                  <a:rPr lang="en-US" sz="2000" dirty="0" err="1">
                    <a:latin typeface="Cambria Math" panose="02040503050406030204" pitchFamily="18" charset="0"/>
                    <a:ea typeface="Cambria Math" panose="02040503050406030204" pitchFamily="18" charset="0"/>
                  </a:rPr>
                  <a:t>i</a:t>
                </a:r>
                <a:r>
                  <a:rPr lang="en-US" sz="2000" dirty="0">
                    <a:latin typeface="Cambria Math" panose="02040503050406030204" pitchFamily="18" charset="0"/>
                    <a:ea typeface="Cambria Math" panose="02040503050406030204" pitchFamily="18" charset="0"/>
                  </a:rPr>
                  <a:t> </a:t>
                </a:r>
                <a:r>
                  <a:rPr lang="en-US" sz="2000" dirty="0">
                    <a:latin typeface="Cambria Math" panose="02040503050406030204" pitchFamily="18" charset="0"/>
                    <a:ea typeface="Cambria Math" panose="02040503050406030204" pitchFamily="18" charset="0"/>
                    <a:cs typeface="Courier New" panose="02070309020205020404" pitchFamily="49" charset="0"/>
                  </a:rPr>
                  <a:t>&lt;</a:t>
                </a:r>
                <a:r>
                  <a:rPr lang="en-US" sz="2000" dirty="0">
                    <a:latin typeface="Cambria Math" panose="02040503050406030204" pitchFamily="18" charset="0"/>
                    <a:ea typeface="Cambria Math" panose="02040503050406030204" pitchFamily="18" charset="0"/>
                  </a:rPr>
                  <a:t> k and P(k)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 </m:t>
                    </m:r>
                  </m:oMath>
                </a14:m>
                <a:r>
                  <a:rPr lang="en-US" sz="2000" dirty="0">
                    <a:latin typeface="Cambria Math" panose="02040503050406030204" pitchFamily="18" charset="0"/>
                    <a:ea typeface="Cambria Math" panose="02040503050406030204" pitchFamily="18" charset="0"/>
                  </a:rPr>
                  <a:t>P(</a:t>
                </a:r>
                <a:r>
                  <a:rPr lang="en-US" sz="2000" dirty="0" err="1">
                    <a:latin typeface="Cambria Math" panose="02040503050406030204" pitchFamily="18" charset="0"/>
                    <a:ea typeface="Cambria Math" panose="02040503050406030204" pitchFamily="18" charset="0"/>
                  </a:rPr>
                  <a:t>i</a:t>
                </a:r>
                <a:r>
                  <a:rPr lang="en-US" sz="2000" dirty="0">
                    <a:latin typeface="Cambria Math" panose="02040503050406030204" pitchFamily="18" charset="0"/>
                    <a:ea typeface="Cambria Math" panose="02040503050406030204" pitchFamily="18" charset="0"/>
                  </a:rPr>
                  <a:t>) for any j ≤ </a:t>
                </a:r>
                <a:r>
                  <a:rPr lang="en-US" sz="2000" dirty="0" err="1">
                    <a:latin typeface="Cambria Math" panose="02040503050406030204" pitchFamily="18" charset="0"/>
                    <a:ea typeface="Cambria Math" panose="02040503050406030204" pitchFamily="18" charset="0"/>
                  </a:rPr>
                  <a:t>i</a:t>
                </a:r>
                <a:r>
                  <a:rPr lang="en-US" sz="2000" dirty="0">
                    <a:latin typeface="Cambria Math" panose="02040503050406030204" pitchFamily="18" charset="0"/>
                    <a:ea typeface="Cambria Math" panose="02040503050406030204" pitchFamily="18" charset="0"/>
                  </a:rPr>
                  <a:t> ≤ k </a:t>
                </a:r>
              </a:p>
              <a:p>
                <a:pPr lvl="2"/>
                <a:r>
                  <a:rPr lang="en-US" sz="2000" dirty="0">
                    <a:latin typeface="Cambria Math" panose="02040503050406030204" pitchFamily="18" charset="0"/>
                    <a:ea typeface="Cambria Math" panose="02040503050406030204" pitchFamily="18" charset="0"/>
                  </a:rPr>
                  <a:t>P(</a:t>
                </a:r>
                <a:r>
                  <a:rPr lang="en-US" sz="2000" dirty="0" err="1">
                    <a:latin typeface="Cambria Math" panose="02040503050406030204" pitchFamily="18" charset="0"/>
                    <a:ea typeface="Cambria Math" panose="02040503050406030204" pitchFamily="18" charset="0"/>
                  </a:rPr>
                  <a:t>i</a:t>
                </a:r>
                <a:r>
                  <a:rPr lang="en-US" sz="2000" dirty="0">
                    <a:latin typeface="Cambria Math" panose="02040503050406030204" pitchFamily="18" charset="0"/>
                    <a:ea typeface="Cambria Math" panose="02040503050406030204" pitchFamily="18" charset="0"/>
                  </a:rPr>
                  <a:t>) for any j </a:t>
                </a:r>
                <a:r>
                  <a:rPr lang="en-US" sz="2000" dirty="0">
                    <a:latin typeface="Cambria Math" panose="02040503050406030204" pitchFamily="18" charset="0"/>
                    <a:ea typeface="Cambria Math" panose="02040503050406030204" pitchFamily="18" charset="0"/>
                    <a:cs typeface="Courier New" panose="02070309020205020404" pitchFamily="49" charset="0"/>
                  </a:rPr>
                  <a:t>&lt;</a:t>
                </a:r>
                <a:r>
                  <a:rPr lang="en-US" sz="2000" dirty="0">
                    <a:latin typeface="Cambria Math" panose="02040503050406030204" pitchFamily="18" charset="0"/>
                    <a:ea typeface="Cambria Math" panose="02040503050406030204" pitchFamily="18" charset="0"/>
                  </a:rPr>
                  <a:t> </a:t>
                </a:r>
                <a:r>
                  <a:rPr lang="en-US" sz="2000" dirty="0" err="1">
                    <a:latin typeface="Cambria Math" panose="02040503050406030204" pitchFamily="18" charset="0"/>
                    <a:ea typeface="Cambria Math" panose="02040503050406030204" pitchFamily="18" charset="0"/>
                  </a:rPr>
                  <a:t>i</a:t>
                </a:r>
                <a:r>
                  <a:rPr lang="en-US" sz="2000" dirty="0">
                    <a:latin typeface="Cambria Math" panose="02040503050406030204" pitchFamily="18" charset="0"/>
                    <a:ea typeface="Cambria Math" panose="02040503050406030204" pitchFamily="18" charset="0"/>
                  </a:rPr>
                  <a:t> ≤ k and P(j)  </a:t>
                </a:r>
                <a14:m>
                  <m:oMath xmlns:m="http://schemas.openxmlformats.org/officeDocument/2006/math">
                    <m:r>
                      <a:rPr lang="en-US" sz="2000" i="1">
                        <a:latin typeface="Cambria Math" panose="02040503050406030204" pitchFamily="18" charset="0"/>
                        <a:ea typeface="Cambria Math" panose="02040503050406030204" pitchFamily="18" charset="0"/>
                      </a:rPr>
                      <m:t>→ </m:t>
                    </m:r>
                  </m:oMath>
                </a14:m>
                <a:r>
                  <a:rPr lang="en-US" sz="2000" dirty="0">
                    <a:latin typeface="Cambria Math" panose="02040503050406030204" pitchFamily="18" charset="0"/>
                    <a:ea typeface="Cambria Math" panose="02040503050406030204" pitchFamily="18" charset="0"/>
                  </a:rPr>
                  <a:t>P(</a:t>
                </a:r>
                <a:r>
                  <a:rPr lang="en-US" sz="2000" dirty="0" err="1">
                    <a:latin typeface="Cambria Math" panose="02040503050406030204" pitchFamily="18" charset="0"/>
                    <a:ea typeface="Cambria Math" panose="02040503050406030204" pitchFamily="18" charset="0"/>
                  </a:rPr>
                  <a:t>i</a:t>
                </a:r>
                <a:r>
                  <a:rPr lang="en-US" sz="2000" dirty="0">
                    <a:latin typeface="Cambria Math" panose="02040503050406030204" pitchFamily="18" charset="0"/>
                    <a:ea typeface="Cambria Math" panose="02040503050406030204" pitchFamily="18" charset="0"/>
                  </a:rPr>
                  <a:t>) for any j ≤ </a:t>
                </a:r>
                <a:r>
                  <a:rPr lang="en-US" sz="2000" dirty="0" err="1">
                    <a:latin typeface="Cambria Math" panose="02040503050406030204" pitchFamily="18" charset="0"/>
                    <a:ea typeface="Cambria Math" panose="02040503050406030204" pitchFamily="18" charset="0"/>
                  </a:rPr>
                  <a:t>i</a:t>
                </a:r>
                <a:r>
                  <a:rPr lang="en-US" sz="2000" dirty="0">
                    <a:latin typeface="Cambria Math" panose="02040503050406030204" pitchFamily="18" charset="0"/>
                    <a:ea typeface="Cambria Math" panose="02040503050406030204" pitchFamily="18" charset="0"/>
                  </a:rPr>
                  <a:t> ≤ k </a:t>
                </a:r>
              </a:p>
              <a:p>
                <a:pPr lvl="2"/>
                <a:endParaRPr lang="en-US" sz="1400" dirty="0">
                  <a:latin typeface="Cambria Math" panose="02040503050406030204" pitchFamily="18" charset="0"/>
                  <a:ea typeface="Cambria Math" panose="02040503050406030204" pitchFamily="18" charset="0"/>
                </a:endParaRPr>
              </a:p>
              <a:p>
                <a:r>
                  <a:rPr lang="en-US" sz="2800" dirty="0">
                    <a:latin typeface="Franklin Gothic Medium" panose="020B0603020102020204" pitchFamily="34" charset="0"/>
                    <a:ea typeface="Cambria Math" panose="02040503050406030204" pitchFamily="18" charset="0"/>
                  </a:rPr>
                  <a:t>homework &amp; exam:</a:t>
                </a:r>
              </a:p>
              <a:p>
                <a:pPr lvl="1"/>
                <a:r>
                  <a:rPr lang="en-US" sz="2400" dirty="0">
                    <a:latin typeface="Franklin Gothic Medium" panose="020B0603020102020204" pitchFamily="34" charset="0"/>
                    <a:ea typeface="Cambria Math" panose="02040503050406030204" pitchFamily="18" charset="0"/>
                  </a:rPr>
                  <a:t>won’t require you to draw pictures or formally prove</a:t>
                </a:r>
              </a:p>
              <a:p>
                <a:pPr lvl="2"/>
                <a:r>
                  <a:rPr lang="en-US" sz="2000" dirty="0">
                    <a:ea typeface="Cambria Math" panose="02040503050406030204" pitchFamily="18" charset="0"/>
                  </a:rPr>
                  <a:t>will ask you to write assertions &amp; describe proof intuition (in English)</a:t>
                </a:r>
              </a:p>
              <a:p>
                <a:pPr lvl="2"/>
                <a:r>
                  <a:rPr lang="en-US" sz="2000" dirty="0">
                    <a:ea typeface="Cambria Math" panose="02040503050406030204" pitchFamily="18" charset="0"/>
                  </a:rPr>
                  <a:t>general conceptual questions are fair game!</a:t>
                </a:r>
              </a:p>
              <a:p>
                <a:pPr lvl="1"/>
                <a:r>
                  <a:rPr lang="en-US" sz="2400" dirty="0">
                    <a:latin typeface="Franklin Gothic Medium" panose="020B0603020102020204" pitchFamily="34" charset="0"/>
                    <a:ea typeface="Cambria Math" panose="02040503050406030204" pitchFamily="18" charset="0"/>
                  </a:rPr>
                  <a:t>all array problems can be treated “as a list”</a:t>
                </a:r>
              </a:p>
            </p:txBody>
          </p:sp>
        </mc:Choice>
        <mc:Fallback xmlns="">
          <p:sp>
            <p:nvSpPr>
              <p:cNvPr id="3" name="Content Placeholder 2">
                <a:extLst>
                  <a:ext uri="{FF2B5EF4-FFF2-40B4-BE49-F238E27FC236}">
                    <a16:creationId xmlns:a16="http://schemas.microsoft.com/office/drawing/2014/main" id="{0120988D-3F45-F272-06F2-4638912D01B5}"/>
                  </a:ext>
                </a:extLst>
              </p:cNvPr>
              <p:cNvSpPr>
                <a:spLocks noGrp="1" noRot="1" noChangeAspect="1" noMove="1" noResize="1" noEditPoints="1" noAdjustHandles="1" noChangeArrowheads="1" noChangeShapeType="1" noTextEdit="1"/>
              </p:cNvSpPr>
              <p:nvPr>
                <p:ph idx="1"/>
              </p:nvPr>
            </p:nvSpPr>
            <p:spPr>
              <a:blipFill>
                <a:blip r:embed="rId2"/>
                <a:stretch>
                  <a:fillRect l="-1389" t="-1232" r="-154" b="-49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67318B3-C189-C198-5A88-491D9B73B875}"/>
              </a:ext>
            </a:extLst>
          </p:cNvPr>
          <p:cNvSpPr>
            <a:spLocks noGrp="1"/>
          </p:cNvSpPr>
          <p:nvPr>
            <p:ph type="sldNum" sz="quarter" idx="4"/>
          </p:nvPr>
        </p:nvSpPr>
        <p:spPr/>
        <p:txBody>
          <a:bodyPr/>
          <a:lstStyle/>
          <a:p>
            <a:fld id="{60F4F636-6A27-E649-AEDF-9DE4D4E58670}" type="slidenum">
              <a:rPr lang="en-US" smtClean="0"/>
              <a:pPr/>
              <a:t>71</a:t>
            </a:fld>
            <a:endParaRPr lang="en-US" dirty="0"/>
          </a:p>
        </p:txBody>
      </p:sp>
    </p:spTree>
    <p:extLst>
      <p:ext uri="{BB962C8B-B14F-4D97-AF65-F5344CB8AC3E}">
        <p14:creationId xmlns:p14="http://schemas.microsoft.com/office/powerpoint/2010/main" val="116393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046A-7EBD-50B0-2A27-8EDD5E5CFC79}"/>
              </a:ext>
            </a:extLst>
          </p:cNvPr>
          <p:cNvSpPr>
            <a:spLocks noGrp="1"/>
          </p:cNvSpPr>
          <p:nvPr>
            <p:ph type="title"/>
          </p:nvPr>
        </p:nvSpPr>
        <p:spPr/>
        <p:txBody>
          <a:bodyPr/>
          <a:lstStyle/>
          <a:p>
            <a:r>
              <a:rPr lang="en-US" dirty="0"/>
              <a:t>Why Should You Care?</a:t>
            </a:r>
          </a:p>
        </p:txBody>
      </p:sp>
      <p:sp>
        <p:nvSpPr>
          <p:cNvPr id="3" name="Content Placeholder 2">
            <a:extLst>
              <a:ext uri="{FF2B5EF4-FFF2-40B4-BE49-F238E27FC236}">
                <a16:creationId xmlns:a16="http://schemas.microsoft.com/office/drawing/2014/main" id="{AC3DA950-5FB6-99D5-AB9D-072BC8479A78}"/>
              </a:ext>
            </a:extLst>
          </p:cNvPr>
          <p:cNvSpPr>
            <a:spLocks noGrp="1"/>
          </p:cNvSpPr>
          <p:nvPr>
            <p:ph idx="1"/>
          </p:nvPr>
        </p:nvSpPr>
        <p:spPr/>
        <p:txBody>
          <a:bodyPr/>
          <a:lstStyle/>
          <a:p>
            <a:r>
              <a:rPr lang="en-US" sz="2800" dirty="0"/>
              <a:t>To justify practicing reasoning, we’ve said:</a:t>
            </a:r>
          </a:p>
          <a:p>
            <a:pPr lvl="1"/>
            <a:r>
              <a:rPr lang="en-US" sz="2400" dirty="0"/>
              <a:t>professional programmers do formal reasoning for really tricky problems</a:t>
            </a:r>
          </a:p>
          <a:p>
            <a:pPr lvl="1"/>
            <a:r>
              <a:rPr lang="en-US" sz="2400" dirty="0"/>
              <a:t>it can help identify and prevent hard bugs</a:t>
            </a:r>
          </a:p>
          <a:p>
            <a:pPr lvl="2"/>
            <a:r>
              <a:rPr lang="en-US" sz="2000" dirty="0"/>
              <a:t>code review</a:t>
            </a:r>
          </a:p>
          <a:p>
            <a:pPr lvl="1"/>
            <a:endParaRPr lang="en-US" sz="1600" dirty="0"/>
          </a:p>
          <a:p>
            <a:r>
              <a:rPr lang="en-US" sz="2800" dirty="0"/>
              <a:t>Also, it can help you get a job!</a:t>
            </a:r>
          </a:p>
          <a:p>
            <a:pPr lvl="1"/>
            <a:r>
              <a:rPr lang="en-US" sz="2400" dirty="0"/>
              <a:t>interviews are intentionally tricky</a:t>
            </a:r>
          </a:p>
          <a:p>
            <a:pPr lvl="2"/>
            <a:r>
              <a:rPr lang="en-US" sz="1800" dirty="0"/>
              <a:t>interviewers won’t expect line-by-line reasoning or formal proofs</a:t>
            </a:r>
          </a:p>
          <a:p>
            <a:pPr lvl="1"/>
            <a:r>
              <a:rPr lang="en-US" sz="2400" dirty="0"/>
              <a:t>being able to precisely define loop invariants and pre and post conditions will go a long way </a:t>
            </a:r>
          </a:p>
          <a:p>
            <a:pPr lvl="2"/>
            <a:r>
              <a:rPr lang="en-US" sz="2000" dirty="0"/>
              <a:t>pictures count!</a:t>
            </a:r>
          </a:p>
        </p:txBody>
      </p:sp>
      <p:sp>
        <p:nvSpPr>
          <p:cNvPr id="4" name="Slide Number Placeholder 3">
            <a:extLst>
              <a:ext uri="{FF2B5EF4-FFF2-40B4-BE49-F238E27FC236}">
                <a16:creationId xmlns:a16="http://schemas.microsoft.com/office/drawing/2014/main" id="{C99CF09D-43B1-D3F9-C692-03D5D08007B3}"/>
              </a:ext>
            </a:extLst>
          </p:cNvPr>
          <p:cNvSpPr>
            <a:spLocks noGrp="1"/>
          </p:cNvSpPr>
          <p:nvPr>
            <p:ph type="sldNum" sz="quarter" idx="4"/>
          </p:nvPr>
        </p:nvSpPr>
        <p:spPr/>
        <p:txBody>
          <a:bodyPr/>
          <a:lstStyle/>
          <a:p>
            <a:fld id="{60F4F636-6A27-E649-AEDF-9DE4D4E58670}" type="slidenum">
              <a:rPr lang="en-US" smtClean="0"/>
              <a:pPr/>
              <a:t>72</a:t>
            </a:fld>
            <a:endParaRPr lang="en-US" dirty="0"/>
          </a:p>
        </p:txBody>
      </p:sp>
    </p:spTree>
    <p:extLst>
      <p:ext uri="{BB962C8B-B14F-4D97-AF65-F5344CB8AC3E}">
        <p14:creationId xmlns:p14="http://schemas.microsoft.com/office/powerpoint/2010/main" val="280209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0B004-A64E-8F4C-BD04-A184E78AF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98231-F472-6906-3052-E763A927901A}"/>
              </a:ext>
            </a:extLst>
          </p:cNvPr>
          <p:cNvSpPr>
            <a:spLocks noGrp="1"/>
          </p:cNvSpPr>
          <p:nvPr>
            <p:ph type="ctrTitle"/>
          </p:nvPr>
        </p:nvSpPr>
        <p:spPr/>
        <p:txBody>
          <a:bodyPr/>
          <a:lstStyle/>
          <a:p>
            <a:r>
              <a:rPr lang="en-US" dirty="0"/>
              <a:t>Creating Loop Invariants</a:t>
            </a:r>
          </a:p>
        </p:txBody>
      </p:sp>
    </p:spTree>
    <p:extLst>
      <p:ext uri="{BB962C8B-B14F-4D97-AF65-F5344CB8AC3E}">
        <p14:creationId xmlns:p14="http://schemas.microsoft.com/office/powerpoint/2010/main" val="9478663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8ACB8-E38E-2102-F4A0-1150FD967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BE335B-1BEC-16B4-3C1E-BE12C6901C30}"/>
              </a:ext>
            </a:extLst>
          </p:cNvPr>
          <p:cNvSpPr>
            <a:spLocks noGrp="1"/>
          </p:cNvSpPr>
          <p:nvPr>
            <p:ph type="title"/>
          </p:nvPr>
        </p:nvSpPr>
        <p:spPr/>
        <p:txBody>
          <a:bodyPr/>
          <a:lstStyle/>
          <a:p>
            <a:r>
              <a:rPr lang="en-US" dirty="0"/>
              <a:t>Code Reviews vs Writing Loops</a:t>
            </a:r>
          </a:p>
        </p:txBody>
      </p:sp>
      <p:sp>
        <p:nvSpPr>
          <p:cNvPr id="3" name="Content Placeholder 2">
            <a:extLst>
              <a:ext uri="{FF2B5EF4-FFF2-40B4-BE49-F238E27FC236}">
                <a16:creationId xmlns:a16="http://schemas.microsoft.com/office/drawing/2014/main" id="{4128E9EB-14DD-830E-8D6F-1EA27285AF06}"/>
              </a:ext>
            </a:extLst>
          </p:cNvPr>
          <p:cNvSpPr>
            <a:spLocks noGrp="1"/>
          </p:cNvSpPr>
          <p:nvPr>
            <p:ph idx="1"/>
          </p:nvPr>
        </p:nvSpPr>
        <p:spPr/>
        <p:txBody>
          <a:bodyPr/>
          <a:lstStyle/>
          <a:p>
            <a:r>
              <a:rPr lang="en-US" sz="2600" dirty="0"/>
              <a:t>Examples so far have been </a:t>
            </a:r>
            <a:r>
              <a:rPr lang="en-US" sz="2600" u="sng" dirty="0"/>
              <a:t>code reviews</a:t>
            </a:r>
          </a:p>
          <a:p>
            <a:pPr lvl="1"/>
            <a:r>
              <a:rPr lang="en-US" sz="2200" dirty="0"/>
              <a:t>checking correctness of given code</a:t>
            </a:r>
          </a:p>
          <a:p>
            <a:pPr lvl="1"/>
            <a:endParaRPr lang="en-US" sz="2200" dirty="0"/>
          </a:p>
          <a:p>
            <a:r>
              <a:rPr lang="en-US" sz="2600" dirty="0"/>
              <a:t>Steps to write a loop to solve a problem:</a:t>
            </a:r>
          </a:p>
          <a:p>
            <a:pPr marL="914400" lvl="1" indent="-457200">
              <a:buFont typeface="+mj-lt"/>
              <a:buAutoNum type="arabicPeriod"/>
            </a:pPr>
            <a:r>
              <a:rPr lang="en-US" sz="2200" dirty="0"/>
              <a:t> Come up with an </a:t>
            </a:r>
            <a:r>
              <a:rPr lang="en-US" sz="2200" dirty="0">
                <a:solidFill>
                  <a:srgbClr val="0070C0"/>
                </a:solidFill>
              </a:rPr>
              <a:t>idea</a:t>
            </a:r>
            <a:r>
              <a:rPr lang="en-US" sz="2200" dirty="0"/>
              <a:t> for the loop</a:t>
            </a:r>
          </a:p>
          <a:p>
            <a:pPr marL="914400" lvl="1" indent="-457200">
              <a:buFont typeface="+mj-lt"/>
              <a:buAutoNum type="arabicPeriod"/>
            </a:pPr>
            <a:r>
              <a:rPr lang="en-US" sz="2200" dirty="0"/>
              <a:t> </a:t>
            </a:r>
            <a:r>
              <a:rPr lang="en-US" sz="2200" dirty="0">
                <a:solidFill>
                  <a:srgbClr val="7030A0"/>
                </a:solidFill>
              </a:rPr>
              <a:t>Formalize</a:t>
            </a:r>
            <a:r>
              <a:rPr lang="en-US" sz="2200" dirty="0"/>
              <a:t> the idea in the invariant</a:t>
            </a:r>
          </a:p>
          <a:p>
            <a:pPr marL="457200" lvl="1" indent="0">
              <a:buNone/>
            </a:pPr>
            <a:endParaRPr lang="en-US" sz="2600" dirty="0"/>
          </a:p>
        </p:txBody>
      </p:sp>
      <p:sp>
        <p:nvSpPr>
          <p:cNvPr id="4" name="Slide Number Placeholder 3">
            <a:extLst>
              <a:ext uri="{FF2B5EF4-FFF2-40B4-BE49-F238E27FC236}">
                <a16:creationId xmlns:a16="http://schemas.microsoft.com/office/drawing/2014/main" id="{C4527913-DE2B-D2AC-4D07-E194F47AB014}"/>
              </a:ext>
            </a:extLst>
          </p:cNvPr>
          <p:cNvSpPr>
            <a:spLocks noGrp="1"/>
          </p:cNvSpPr>
          <p:nvPr>
            <p:ph type="sldNum" sz="quarter" idx="4"/>
          </p:nvPr>
        </p:nvSpPr>
        <p:spPr/>
        <p:txBody>
          <a:bodyPr/>
          <a:lstStyle/>
          <a:p>
            <a:fld id="{60F4F636-6A27-E649-AEDF-9DE4D4E58670}" type="slidenum">
              <a:rPr lang="en-US" smtClean="0"/>
              <a:pPr/>
              <a:t>74</a:t>
            </a:fld>
            <a:endParaRPr lang="en-US" dirty="0"/>
          </a:p>
        </p:txBody>
      </p:sp>
    </p:spTree>
    <p:extLst>
      <p:ext uri="{BB962C8B-B14F-4D97-AF65-F5344CB8AC3E}">
        <p14:creationId xmlns:p14="http://schemas.microsoft.com/office/powerpoint/2010/main" val="333582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Loop Invariants with Arrays (1/3)</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Previous example:</a:t>
            </a:r>
          </a:p>
          <a:p>
            <a:pPr lvl="2"/>
            <a:endParaRPr lang="en-US" sz="1800" dirty="0"/>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sum(S[0 .. j – 1]) … }}					</a:t>
            </a:r>
            <a:r>
              <a:rPr lang="en-US" sz="1800" dirty="0">
                <a:latin typeface="Franklin Gothic Medium" panose="020B0603020102020204" pitchFamily="34" charset="0"/>
                <a:ea typeface="Cambria Math" panose="02040503050406030204" pitchFamily="18" charset="0"/>
                <a:cs typeface="Courier New" panose="02070309020205020404" pitchFamily="49" charset="0"/>
              </a:rPr>
              <a:t>sum of array</a:t>
            </a:r>
            <a:endParaRPr lang="en-US" sz="1800" dirty="0"/>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Post</a:t>
            </a:r>
            <a:r>
              <a:rPr lang="en-US" sz="1800" dirty="0">
                <a:latin typeface="Cambria Math" panose="02040503050406030204" pitchFamily="18" charset="0"/>
                <a:ea typeface="Cambria Math" panose="02040503050406030204" pitchFamily="18" charset="0"/>
                <a:cs typeface="Courier New" panose="02070309020205020404" pitchFamily="49" charset="0"/>
              </a:rPr>
              <a:t>: s = sum(S[0 .. n – 1]) }}</a:t>
            </a:r>
          </a:p>
          <a:p>
            <a:pPr lvl="2"/>
            <a:endParaRPr lang="en-US" sz="1800" dirty="0"/>
          </a:p>
          <a:p>
            <a:pPr lvl="1"/>
            <a:r>
              <a:rPr lang="en-US" sz="2200" dirty="0"/>
              <a:t>in this case, </a:t>
            </a:r>
            <a:r>
              <a:rPr lang="en-US" sz="2200" dirty="0">
                <a:latin typeface="Cambria Math" panose="02040503050406030204" pitchFamily="18" charset="0"/>
                <a:ea typeface="Cambria Math" panose="02040503050406030204" pitchFamily="18" charset="0"/>
              </a:rPr>
              <a:t>Post</a:t>
            </a:r>
            <a:r>
              <a:rPr lang="en-US" sz="2200" dirty="0"/>
              <a:t> is a special case of </a:t>
            </a:r>
            <a:r>
              <a:rPr lang="en-US" sz="2200" dirty="0">
                <a:latin typeface="Cambria Math" panose="02040503050406030204" pitchFamily="18" charset="0"/>
                <a:ea typeface="Cambria Math" panose="02040503050406030204" pitchFamily="18" charset="0"/>
              </a:rPr>
              <a:t>Inv</a:t>
            </a:r>
            <a:r>
              <a:rPr lang="en-US" sz="2200" dirty="0"/>
              <a:t> (where </a:t>
            </a:r>
            <a:r>
              <a:rPr lang="en-US" sz="2200" dirty="0">
                <a:latin typeface="Cambria Math" panose="02040503050406030204" pitchFamily="18" charset="0"/>
                <a:ea typeface="Cambria Math" panose="02040503050406030204" pitchFamily="18" charset="0"/>
              </a:rPr>
              <a:t>j = n</a:t>
            </a:r>
            <a:r>
              <a:rPr lang="en-US" sz="2200" dirty="0"/>
              <a:t>)</a:t>
            </a:r>
          </a:p>
          <a:p>
            <a:pPr lvl="1"/>
            <a:r>
              <a:rPr lang="en-US" sz="2200" dirty="0"/>
              <a:t>in other words, </a:t>
            </a:r>
            <a:r>
              <a:rPr lang="en-US" sz="2200" dirty="0">
                <a:latin typeface="Cambria Math" panose="02040503050406030204" pitchFamily="18" charset="0"/>
                <a:ea typeface="Cambria Math" panose="02040503050406030204" pitchFamily="18" charset="0"/>
              </a:rPr>
              <a:t>Inv</a:t>
            </a:r>
            <a:r>
              <a:rPr lang="en-US" sz="2200" dirty="0"/>
              <a:t> is a </a:t>
            </a:r>
            <a:r>
              <a:rPr lang="en-US" sz="2200" b="1" dirty="0">
                <a:solidFill>
                  <a:srgbClr val="C00000"/>
                </a:solidFill>
              </a:rPr>
              <a:t>weakening</a:t>
            </a:r>
            <a:r>
              <a:rPr lang="en-US" sz="2200" dirty="0"/>
              <a:t> of </a:t>
            </a:r>
            <a:r>
              <a:rPr lang="en-US" sz="2200" dirty="0">
                <a:latin typeface="Cambria Math" panose="02040503050406030204" pitchFamily="18" charset="0"/>
                <a:ea typeface="Cambria Math" panose="02040503050406030204" pitchFamily="18" charset="0"/>
              </a:rPr>
              <a:t>Post</a:t>
            </a:r>
          </a:p>
          <a:p>
            <a:pPr lvl="2"/>
            <a:endParaRPr lang="en-US" sz="1800" dirty="0">
              <a:latin typeface="Franklin Gothic Medium" panose="020B0603020102020204" pitchFamily="34" charset="0"/>
            </a:endParaRPr>
          </a:p>
          <a:p>
            <a:r>
              <a:rPr lang="en-US" sz="2600" dirty="0">
                <a:latin typeface="Franklin Gothic Medium" panose="020B0603020102020204" pitchFamily="34" charset="0"/>
              </a:rPr>
              <a:t>Heuristic for loop invariants: weaken the postcondition</a:t>
            </a:r>
          </a:p>
          <a:p>
            <a:pPr lvl="1"/>
            <a:r>
              <a:rPr lang="en-US" sz="2200" dirty="0">
                <a:latin typeface="Franklin Gothic Medium" panose="020B0603020102020204" pitchFamily="34" charset="0"/>
              </a:rPr>
              <a:t>assertion that allows postcondition as a special case</a:t>
            </a:r>
          </a:p>
          <a:p>
            <a:pPr lvl="1"/>
            <a:r>
              <a:rPr lang="en-US" sz="2200" dirty="0">
                <a:latin typeface="Franklin Gothic Medium" panose="020B0603020102020204" pitchFamily="34" charset="0"/>
              </a:rPr>
              <a:t>must also allow states that are easy to prepare</a:t>
            </a:r>
          </a:p>
        </p:txBody>
      </p:sp>
      <p:sp>
        <p:nvSpPr>
          <p:cNvPr id="4" name="Slide Number Placeholder 3">
            <a:extLst>
              <a:ext uri="{FF2B5EF4-FFF2-40B4-BE49-F238E27FC236}">
                <a16:creationId xmlns:a16="http://schemas.microsoft.com/office/drawing/2014/main" id="{0E0DE593-0132-93B6-B5CC-125F4FAAA801}"/>
              </a:ext>
            </a:extLst>
          </p:cNvPr>
          <p:cNvSpPr>
            <a:spLocks noGrp="1"/>
          </p:cNvSpPr>
          <p:nvPr>
            <p:ph type="sldNum" sz="quarter" idx="4"/>
          </p:nvPr>
        </p:nvSpPr>
        <p:spPr/>
        <p:txBody>
          <a:bodyPr/>
          <a:lstStyle/>
          <a:p>
            <a:fld id="{60F4F636-6A27-E649-AEDF-9DE4D4E58670}" type="slidenum">
              <a:rPr lang="en-US" smtClean="0"/>
              <a:pPr/>
              <a:t>75</a:t>
            </a:fld>
            <a:endParaRPr lang="en-US" dirty="0"/>
          </a:p>
        </p:txBody>
      </p:sp>
    </p:spTree>
    <p:extLst>
      <p:ext uri="{BB962C8B-B14F-4D97-AF65-F5344CB8AC3E}">
        <p14:creationId xmlns:p14="http://schemas.microsoft.com/office/powerpoint/2010/main" val="403296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0490-828D-6755-ADE7-6B68D8575E48}"/>
              </a:ext>
            </a:extLst>
          </p:cNvPr>
          <p:cNvSpPr>
            <a:spLocks noGrp="1"/>
          </p:cNvSpPr>
          <p:nvPr>
            <p:ph type="title"/>
          </p:nvPr>
        </p:nvSpPr>
        <p:spPr/>
        <p:txBody>
          <a:bodyPr/>
          <a:lstStyle/>
          <a:p>
            <a:r>
              <a:rPr lang="en-US" dirty="0"/>
              <a:t>Heuristic for Loop Invariants</a:t>
            </a:r>
          </a:p>
        </p:txBody>
      </p:sp>
      <p:sp>
        <p:nvSpPr>
          <p:cNvPr id="3" name="Content Placeholder 2">
            <a:extLst>
              <a:ext uri="{FF2B5EF4-FFF2-40B4-BE49-F238E27FC236}">
                <a16:creationId xmlns:a16="http://schemas.microsoft.com/office/drawing/2014/main" id="{58116BC1-B228-8343-F891-B6B4CE477548}"/>
              </a:ext>
            </a:extLst>
          </p:cNvPr>
          <p:cNvSpPr>
            <a:spLocks noGrp="1"/>
          </p:cNvSpPr>
          <p:nvPr>
            <p:ph idx="1"/>
          </p:nvPr>
        </p:nvSpPr>
        <p:spPr/>
        <p:txBody>
          <a:bodyPr/>
          <a:lstStyle/>
          <a:p>
            <a:r>
              <a:rPr lang="en-US" sz="2600" dirty="0"/>
              <a:t>Loop Invariant allows both start and stop states</a:t>
            </a:r>
          </a:p>
          <a:p>
            <a:pPr lvl="1"/>
            <a:r>
              <a:rPr lang="en-US" sz="2200" dirty="0"/>
              <a:t>describing more states = weakening</a:t>
            </a:r>
          </a:p>
          <a:p>
            <a:pPr lvl="2"/>
            <a:endParaRPr lang="en-US" sz="1800" dirty="0"/>
          </a:p>
          <a:p>
            <a:pPr lvl="2"/>
            <a:r>
              <a:rPr lang="en-US" sz="1800" b="1" dirty="0">
                <a:solidFill>
                  <a:srgbClr val="31946A"/>
                </a:solidFill>
                <a:latin typeface="Cambria Math" panose="02040503050406030204" pitchFamily="18" charset="0"/>
                <a:ea typeface="Cambria Math" panose="02040503050406030204" pitchFamily="18" charset="0"/>
              </a:rPr>
              <a:t>{{ P }}</a:t>
            </a:r>
          </a:p>
          <a:p>
            <a:pPr lvl="2"/>
            <a:r>
              <a:rPr lang="en-US" sz="1800"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Inv</a:t>
            </a:r>
            <a:r>
              <a:rPr lang="en-US" sz="1800" dirty="0">
                <a:latin typeface="Cambria Math" panose="02040503050406030204" pitchFamily="18" charset="0"/>
                <a:ea typeface="Cambria Math" panose="02040503050406030204" pitchFamily="18" charset="0"/>
              </a:rPr>
              <a:t>: I }}</a:t>
            </a:r>
          </a:p>
          <a:p>
            <a:pPr lvl="2"/>
            <a:r>
              <a:rPr lang="en-US" sz="18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while</a:t>
            </a:r>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dirty="0" err="1">
                <a:latin typeface="Courier New" panose="02070309020205020404" pitchFamily="49" charset="0"/>
                <a:ea typeface="Cambria Math" panose="02040503050406030204" pitchFamily="18" charset="0"/>
                <a:cs typeface="Courier New" panose="02070309020205020404" pitchFamily="49" charset="0"/>
              </a:rPr>
              <a:t>cond</a:t>
            </a:r>
            <a:r>
              <a:rPr lang="en-US" sz="1800" dirty="0">
                <a:latin typeface="Courier New" panose="02070309020205020404" pitchFamily="49" charset="0"/>
                <a:ea typeface="Cambria Math" panose="02040503050406030204" pitchFamily="18" charset="0"/>
                <a:cs typeface="Courier New" panose="02070309020205020404" pitchFamily="49" charset="0"/>
              </a:rPr>
              <a:t>) {</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  </a:t>
            </a:r>
            <a:r>
              <a:rPr lang="en-US" sz="1800" b="1" dirty="0">
                <a:latin typeface="Courier New" panose="02070309020205020404" pitchFamily="49" charset="0"/>
                <a:ea typeface="Cambria Math" panose="02040503050406030204" pitchFamily="18" charset="0"/>
                <a:cs typeface="Courier New" panose="02070309020205020404" pitchFamily="49" charset="0"/>
              </a:rPr>
              <a:t>S</a:t>
            </a:r>
          </a:p>
          <a:p>
            <a:pPr lvl="2"/>
            <a:r>
              <a:rPr lang="en-US" sz="1800" dirty="0">
                <a:latin typeface="Courier New" panose="02070309020205020404" pitchFamily="49" charset="0"/>
                <a:ea typeface="Cambria Math" panose="02040503050406030204" pitchFamily="18" charset="0"/>
                <a:cs typeface="Courier New" panose="02070309020205020404" pitchFamily="49" charset="0"/>
              </a:rPr>
              <a:t>}</a:t>
            </a:r>
          </a:p>
          <a:p>
            <a:pPr lvl="2"/>
            <a:r>
              <a:rPr lang="en-US" sz="1800" b="1" dirty="0">
                <a:solidFill>
                  <a:srgbClr val="7030A0"/>
                </a:solidFill>
                <a:latin typeface="Cambria Math" panose="02040503050406030204" pitchFamily="18" charset="0"/>
                <a:ea typeface="Cambria Math" panose="02040503050406030204" pitchFamily="18" charset="0"/>
              </a:rPr>
              <a:t>{{ Q }}</a:t>
            </a:r>
          </a:p>
          <a:p>
            <a:pPr lvl="1"/>
            <a:endParaRPr lang="en-US" sz="2200" dirty="0"/>
          </a:p>
          <a:p>
            <a:pPr lvl="1"/>
            <a:endParaRPr lang="en-US" sz="2200" dirty="0"/>
          </a:p>
          <a:p>
            <a:pPr lvl="1"/>
            <a:endParaRPr lang="en-US" sz="2200" dirty="0"/>
          </a:p>
          <a:p>
            <a:pPr lvl="1"/>
            <a:r>
              <a:rPr lang="en-US" sz="2200" dirty="0"/>
              <a:t>usually are many ways to weaken it…</a:t>
            </a:r>
          </a:p>
        </p:txBody>
      </p:sp>
      <p:grpSp>
        <p:nvGrpSpPr>
          <p:cNvPr id="10" name="Group 9" descr="A venn diagram showing the relationship between P, I, and Q. P and Q are both completely within I; in other words, P and Q hold for a smaller set of states, and are thus strictly stronger than I.">
            <a:extLst>
              <a:ext uri="{FF2B5EF4-FFF2-40B4-BE49-F238E27FC236}">
                <a16:creationId xmlns:a16="http://schemas.microsoft.com/office/drawing/2014/main" id="{F94F7BB7-63C0-B430-DE4E-D1002414C073}"/>
              </a:ext>
            </a:extLst>
          </p:cNvPr>
          <p:cNvGrpSpPr/>
          <p:nvPr/>
        </p:nvGrpSpPr>
        <p:grpSpPr>
          <a:xfrm>
            <a:off x="4639490" y="3608577"/>
            <a:ext cx="4047310" cy="1524000"/>
            <a:chOff x="4639490" y="3608577"/>
            <a:chExt cx="4047310" cy="1524000"/>
          </a:xfrm>
        </p:grpSpPr>
        <p:sp>
          <p:nvSpPr>
            <p:cNvPr id="4" name="Oval 3">
              <a:extLst>
                <a:ext uri="{FF2B5EF4-FFF2-40B4-BE49-F238E27FC236}">
                  <a16:creationId xmlns:a16="http://schemas.microsoft.com/office/drawing/2014/main" id="{5014A771-B38A-7D63-7AE7-799044A8C43F}"/>
                </a:ext>
              </a:extLst>
            </p:cNvPr>
            <p:cNvSpPr/>
            <p:nvPr/>
          </p:nvSpPr>
          <p:spPr>
            <a:xfrm>
              <a:off x="4639490" y="3608577"/>
              <a:ext cx="4047310" cy="1524000"/>
            </a:xfrm>
            <a:prstGeom prst="ellipse">
              <a:avLst/>
            </a:prstGeom>
            <a:solidFill>
              <a:srgbClr val="FFFAAE"/>
            </a:solidFill>
            <a:ln w="381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50CE34B-6232-95CF-6253-8249D16C27AB}"/>
                </a:ext>
              </a:extLst>
            </p:cNvPr>
            <p:cNvSpPr/>
            <p:nvPr/>
          </p:nvSpPr>
          <p:spPr>
            <a:xfrm>
              <a:off x="4898613" y="3989577"/>
              <a:ext cx="802341" cy="829620"/>
            </a:xfrm>
            <a:prstGeom prst="ellipse">
              <a:avLst/>
            </a:prstGeom>
            <a:solidFill>
              <a:srgbClr val="EEFAF4"/>
            </a:solidFill>
            <a:ln w="38100">
              <a:solidFill>
                <a:srgbClr val="319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2BD55CA-C688-4648-475A-2890A8C161D7}"/>
                </a:ext>
              </a:extLst>
            </p:cNvPr>
            <p:cNvSpPr/>
            <p:nvPr/>
          </p:nvSpPr>
          <p:spPr>
            <a:xfrm>
              <a:off x="7650076" y="3989577"/>
              <a:ext cx="785103" cy="829620"/>
            </a:xfrm>
            <a:prstGeom prst="ellipse">
              <a:avLst/>
            </a:prstGeom>
            <a:solidFill>
              <a:schemeClr val="accent6">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902A3B-AA03-067F-A5B6-FCAE4C667B24}"/>
                </a:ext>
              </a:extLst>
            </p:cNvPr>
            <p:cNvSpPr/>
            <p:nvPr/>
          </p:nvSpPr>
          <p:spPr>
            <a:xfrm>
              <a:off x="7858121" y="4173554"/>
              <a:ext cx="369012" cy="461665"/>
            </a:xfrm>
            <a:prstGeom prst="rect">
              <a:avLst/>
            </a:prstGeom>
          </p:spPr>
          <p:txBody>
            <a:bodyPr wrap="none">
              <a:spAutoFit/>
            </a:bodyPr>
            <a:lstStyle/>
            <a:p>
              <a:r>
                <a:rPr lang="en-US" b="1" dirty="0">
                  <a:solidFill>
                    <a:srgbClr val="443B80"/>
                  </a:solidFill>
                  <a:latin typeface="Courier" charset="0"/>
                  <a:ea typeface="Courier" charset="0"/>
                  <a:cs typeface="Courier" charset="0"/>
                </a:rPr>
                <a:t>Q</a:t>
              </a:r>
              <a:endParaRPr lang="en-US" dirty="0"/>
            </a:p>
          </p:txBody>
        </p:sp>
        <p:sp>
          <p:nvSpPr>
            <p:cNvPr id="8" name="Rectangle 7">
              <a:extLst>
                <a:ext uri="{FF2B5EF4-FFF2-40B4-BE49-F238E27FC236}">
                  <a16:creationId xmlns:a16="http://schemas.microsoft.com/office/drawing/2014/main" id="{2A71125C-4E83-C725-B46B-75D47E92F6DE}"/>
                </a:ext>
              </a:extLst>
            </p:cNvPr>
            <p:cNvSpPr/>
            <p:nvPr/>
          </p:nvSpPr>
          <p:spPr>
            <a:xfrm>
              <a:off x="6502476" y="4139744"/>
              <a:ext cx="369012" cy="461665"/>
            </a:xfrm>
            <a:prstGeom prst="rect">
              <a:avLst/>
            </a:prstGeom>
          </p:spPr>
          <p:txBody>
            <a:bodyPr wrap="none">
              <a:spAutoFit/>
            </a:bodyPr>
            <a:lstStyle/>
            <a:p>
              <a:r>
                <a:rPr lang="en-US" b="1" dirty="0">
                  <a:solidFill>
                    <a:srgbClr val="443B80"/>
                  </a:solidFill>
                  <a:latin typeface="Courier" charset="0"/>
                  <a:ea typeface="Courier" charset="0"/>
                  <a:cs typeface="Courier" charset="0"/>
                </a:rPr>
                <a:t>I</a:t>
              </a:r>
              <a:endParaRPr lang="en-US" dirty="0"/>
            </a:p>
          </p:txBody>
        </p:sp>
        <p:sp>
          <p:nvSpPr>
            <p:cNvPr id="9" name="Rectangle 8">
              <a:extLst>
                <a:ext uri="{FF2B5EF4-FFF2-40B4-BE49-F238E27FC236}">
                  <a16:creationId xmlns:a16="http://schemas.microsoft.com/office/drawing/2014/main" id="{1C1ADD28-D618-5058-7521-2915772462E4}"/>
                </a:ext>
              </a:extLst>
            </p:cNvPr>
            <p:cNvSpPr/>
            <p:nvPr/>
          </p:nvSpPr>
          <p:spPr>
            <a:xfrm>
              <a:off x="5123896" y="4173554"/>
              <a:ext cx="369012" cy="461665"/>
            </a:xfrm>
            <a:prstGeom prst="rect">
              <a:avLst/>
            </a:prstGeom>
          </p:spPr>
          <p:txBody>
            <a:bodyPr wrap="none">
              <a:spAutoFit/>
            </a:bodyPr>
            <a:lstStyle/>
            <a:p>
              <a:r>
                <a:rPr lang="en-US" b="1" dirty="0">
                  <a:solidFill>
                    <a:schemeClr val="accent1">
                      <a:lumMod val="50000"/>
                    </a:schemeClr>
                  </a:solidFill>
                  <a:latin typeface="Courier" charset="0"/>
                  <a:ea typeface="Courier" charset="0"/>
                  <a:cs typeface="Courier" charset="0"/>
                </a:rPr>
                <a:t>P</a:t>
              </a:r>
              <a:endParaRPr lang="en-US" dirty="0">
                <a:solidFill>
                  <a:schemeClr val="accent1">
                    <a:lumMod val="50000"/>
                  </a:schemeClr>
                </a:solidFill>
              </a:endParaRPr>
            </a:p>
          </p:txBody>
        </p:sp>
      </p:grpSp>
      <p:sp>
        <p:nvSpPr>
          <p:cNvPr id="11" name="Slide Number Placeholder 10">
            <a:extLst>
              <a:ext uri="{FF2B5EF4-FFF2-40B4-BE49-F238E27FC236}">
                <a16:creationId xmlns:a16="http://schemas.microsoft.com/office/drawing/2014/main" id="{318EA8AB-E3BE-FD83-8E29-28A52BE111A0}"/>
              </a:ext>
            </a:extLst>
          </p:cNvPr>
          <p:cNvSpPr>
            <a:spLocks noGrp="1"/>
          </p:cNvSpPr>
          <p:nvPr>
            <p:ph type="sldNum" sz="quarter" idx="4"/>
          </p:nvPr>
        </p:nvSpPr>
        <p:spPr/>
        <p:txBody>
          <a:bodyPr/>
          <a:lstStyle/>
          <a:p>
            <a:fld id="{60F4F636-6A27-E649-AEDF-9DE4D4E58670}" type="slidenum">
              <a:rPr lang="en-US" smtClean="0"/>
              <a:pPr/>
              <a:t>76</a:t>
            </a:fld>
            <a:endParaRPr lang="en-US" dirty="0"/>
          </a:p>
        </p:txBody>
      </p:sp>
    </p:spTree>
    <p:extLst>
      <p:ext uri="{BB962C8B-B14F-4D97-AF65-F5344CB8AC3E}">
        <p14:creationId xmlns:p14="http://schemas.microsoft.com/office/powerpoint/2010/main" val="276456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EADA9-98D9-1AD6-B304-9640F78E4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90A88-76E1-4805-0329-9B917BE7821E}"/>
              </a:ext>
            </a:extLst>
          </p:cNvPr>
          <p:cNvSpPr>
            <a:spLocks noGrp="1"/>
          </p:cNvSpPr>
          <p:nvPr>
            <p:ph type="title"/>
          </p:nvPr>
        </p:nvSpPr>
        <p:spPr/>
        <p:txBody>
          <a:bodyPr/>
          <a:lstStyle/>
          <a:p>
            <a:r>
              <a:rPr lang="en-US" dirty="0"/>
              <a:t>Loop Invariants with Arrays (2/3)</a:t>
            </a:r>
          </a:p>
        </p:txBody>
      </p:sp>
      <p:sp>
        <p:nvSpPr>
          <p:cNvPr id="3" name="Content Placeholder 2">
            <a:extLst>
              <a:ext uri="{FF2B5EF4-FFF2-40B4-BE49-F238E27FC236}">
                <a16:creationId xmlns:a16="http://schemas.microsoft.com/office/drawing/2014/main" id="{5887CEC9-1294-6ACC-7EE7-73639275BA65}"/>
              </a:ext>
            </a:extLst>
          </p:cNvPr>
          <p:cNvSpPr>
            <a:spLocks noGrp="1"/>
          </p:cNvSpPr>
          <p:nvPr>
            <p:ph idx="1"/>
          </p:nvPr>
        </p:nvSpPr>
        <p:spPr/>
        <p:txBody>
          <a:bodyPr/>
          <a:lstStyle/>
          <a:p>
            <a:r>
              <a:rPr lang="en-US" sz="2600" dirty="0"/>
              <a:t>Previous example</a:t>
            </a:r>
          </a:p>
          <a:p>
            <a:pPr lvl="2"/>
            <a:endParaRPr lang="en-US" sz="1800" dirty="0"/>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sum(S[0 .. j – 1]) … }}					</a:t>
            </a:r>
            <a:r>
              <a:rPr lang="en-US" sz="1800" dirty="0">
                <a:latin typeface="Franklin Gothic Medium" panose="020B0603020102020204" pitchFamily="34" charset="0"/>
                <a:ea typeface="Cambria Math" panose="02040503050406030204" pitchFamily="18" charset="0"/>
                <a:cs typeface="Courier New" panose="02070309020205020404" pitchFamily="49" charset="0"/>
              </a:rPr>
              <a:t>sum of array</a:t>
            </a:r>
            <a:endParaRPr lang="en-US" sz="1800" dirty="0"/>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Post</a:t>
            </a:r>
            <a:r>
              <a:rPr lang="en-US" sz="1800" dirty="0">
                <a:latin typeface="Cambria Math" panose="02040503050406030204" pitchFamily="18" charset="0"/>
                <a:ea typeface="Cambria Math" panose="02040503050406030204" pitchFamily="18" charset="0"/>
                <a:cs typeface="Courier New" panose="02070309020205020404" pitchFamily="49" charset="0"/>
              </a:rPr>
              <a:t>: s = sum(S[0 .. n – 1]) }}</a:t>
            </a:r>
          </a:p>
          <a:p>
            <a:pPr lvl="2"/>
            <a:endParaRPr lang="en-US" sz="1800" dirty="0">
              <a:latin typeface="Franklin Gothic Medium" panose="020B0603020102020204" pitchFamily="34" charset="0"/>
            </a:endParaRPr>
          </a:p>
          <a:p>
            <a:r>
              <a:rPr lang="en-US" sz="2600" dirty="0">
                <a:latin typeface="Franklin Gothic Medium" panose="020B0603020102020204" pitchFamily="34" charset="0"/>
              </a:rPr>
              <a:t>Linear search also fits this pattern:</a:t>
            </a:r>
          </a:p>
          <a:p>
            <a:pPr lvl="2"/>
            <a:endParaRPr lang="en-US" sz="1800" dirty="0">
              <a:latin typeface="Franklin Gothic Medium" panose="020B0603020102020204" pitchFamily="34"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 y for any 0 ≤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j }}					</a:t>
            </a:r>
            <a:r>
              <a:rPr lang="en-US" sz="1800" dirty="0">
                <a:latin typeface="Franklin Gothic Medium" panose="020B0603020102020204" pitchFamily="34" charset="0"/>
                <a:ea typeface="Cambria Math" panose="02040503050406030204" pitchFamily="18" charset="0"/>
                <a:cs typeface="Courier New" panose="02070309020205020404" pitchFamily="49" charset="0"/>
              </a:rPr>
              <a:t>search an array</a:t>
            </a:r>
            <a:endParaRPr lang="en-US" sz="1800" dirty="0">
              <a:latin typeface="Franklin Gothic Medium" panose="020B0603020102020204" pitchFamily="34"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Post</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 y) or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 y for any 0 ≤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p>
          <a:p>
            <a:pPr lvl="2"/>
            <a:endParaRPr lang="en-US" sz="1800" dirty="0">
              <a:latin typeface="Franklin Gothic Medium" panose="020B0603020102020204" pitchFamily="34" charset="0"/>
            </a:endParaRPr>
          </a:p>
          <a:p>
            <a:pPr lvl="1"/>
            <a:r>
              <a:rPr lang="en-US" sz="2200" dirty="0">
                <a:latin typeface="Franklin Gothic Medium" panose="020B0603020102020204" pitchFamily="34" charset="0"/>
              </a:rPr>
              <a:t>a </a:t>
            </a:r>
            <a:r>
              <a:rPr lang="en-US" sz="2200" b="1" dirty="0">
                <a:solidFill>
                  <a:srgbClr val="C00000"/>
                </a:solidFill>
              </a:rPr>
              <a:t>weakening</a:t>
            </a:r>
            <a:r>
              <a:rPr lang="en-US" sz="2200" dirty="0"/>
              <a:t> of second part</a:t>
            </a:r>
            <a:endParaRPr lang="en-US" sz="220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B36536BE-C179-058B-54A6-935CC19EFFE5}"/>
              </a:ext>
            </a:extLst>
          </p:cNvPr>
          <p:cNvSpPr>
            <a:spLocks noGrp="1"/>
          </p:cNvSpPr>
          <p:nvPr>
            <p:ph type="sldNum" sz="quarter" idx="4"/>
          </p:nvPr>
        </p:nvSpPr>
        <p:spPr/>
        <p:txBody>
          <a:bodyPr/>
          <a:lstStyle/>
          <a:p>
            <a:fld id="{60F4F636-6A27-E649-AEDF-9DE4D4E58670}" type="slidenum">
              <a:rPr lang="en-US" smtClean="0"/>
              <a:pPr/>
              <a:t>77</a:t>
            </a:fld>
            <a:endParaRPr lang="en-US" dirty="0"/>
          </a:p>
        </p:txBody>
      </p:sp>
    </p:spTree>
    <p:extLst>
      <p:ext uri="{BB962C8B-B14F-4D97-AF65-F5344CB8AC3E}">
        <p14:creationId xmlns:p14="http://schemas.microsoft.com/office/powerpoint/2010/main" val="422213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Searching a Sorted Array: Starting Invariant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Suppose we require </a:t>
            </a:r>
            <a:r>
              <a:rPr lang="en-US" sz="2600" dirty="0">
                <a:latin typeface="Cambria Math" panose="02040503050406030204" pitchFamily="18" charset="0"/>
                <a:ea typeface="Cambria Math" panose="02040503050406030204" pitchFamily="18" charset="0"/>
              </a:rPr>
              <a:t>A</a:t>
            </a:r>
            <a:r>
              <a:rPr lang="en-US" sz="2600" dirty="0"/>
              <a:t> to be sorted:</a:t>
            </a:r>
          </a:p>
          <a:p>
            <a:pPr lvl="1"/>
            <a:r>
              <a:rPr lang="en-US" sz="2200" dirty="0"/>
              <a:t>precondition includes</a:t>
            </a:r>
          </a:p>
          <a:p>
            <a:pPr lvl="2"/>
            <a:endParaRPr lang="en-US" sz="1800" dirty="0"/>
          </a:p>
          <a:p>
            <a:pPr lvl="2"/>
            <a:r>
              <a:rPr lang="en-US" sz="1800" dirty="0">
                <a:latin typeface="Cambria Math" panose="02040503050406030204" pitchFamily="18" charset="0"/>
                <a:ea typeface="Cambria Math" panose="02040503050406030204" pitchFamily="18" charset="0"/>
              </a:rPr>
              <a:t>A[j–1] ≤ A[j] for any 1 ≤ j &lt; n		</a:t>
            </a:r>
            <a:r>
              <a:rPr lang="en-US" sz="1800" dirty="0">
                <a:latin typeface="Franklin Gothic Medium" panose="020B0603020102020204" pitchFamily="34" charset="0"/>
                <a:ea typeface="Cambria Math" panose="02040503050406030204" pitchFamily="18" charset="0"/>
              </a:rPr>
              <a:t>(where </a:t>
            </a:r>
            <a:r>
              <a:rPr lang="en-US" sz="1800" dirty="0">
                <a:latin typeface="Cambria Math" panose="02040503050406030204" pitchFamily="18" charset="0"/>
                <a:ea typeface="Cambria Math" panose="02040503050406030204" pitchFamily="18" charset="0"/>
              </a:rPr>
              <a:t>n := </a:t>
            </a:r>
            <a:r>
              <a:rPr lang="en-US" sz="1800" dirty="0" err="1">
                <a:latin typeface="Cambria Math" panose="02040503050406030204" pitchFamily="18" charset="0"/>
                <a:ea typeface="Cambria Math" panose="02040503050406030204" pitchFamily="18" charset="0"/>
              </a:rPr>
              <a:t>A.length</a:t>
            </a:r>
            <a:r>
              <a:rPr lang="en-US" sz="1800" dirty="0">
                <a:latin typeface="Franklin Gothic Medium" panose="020B0603020102020204" pitchFamily="34" charset="0"/>
                <a:ea typeface="Cambria Math" panose="02040503050406030204" pitchFamily="18" charset="0"/>
              </a:rPr>
              <a:t>)</a:t>
            </a:r>
          </a:p>
          <a:p>
            <a:pPr lvl="2"/>
            <a:endParaRPr lang="en-US" sz="1800" dirty="0"/>
          </a:p>
          <a:p>
            <a:r>
              <a:rPr lang="en-US" sz="2600" dirty="0"/>
              <a:t>Want to find the index </a:t>
            </a:r>
            <a:r>
              <a:rPr lang="en-US" sz="2600" dirty="0">
                <a:latin typeface="Cambria Math" panose="02040503050406030204" pitchFamily="18" charset="0"/>
                <a:ea typeface="Cambria Math" panose="02040503050406030204" pitchFamily="18" charset="0"/>
              </a:rPr>
              <a:t>k</a:t>
            </a:r>
            <a:r>
              <a:rPr lang="en-US" sz="2600" dirty="0"/>
              <a:t> where “</a:t>
            </a:r>
            <a:r>
              <a:rPr lang="en-US" sz="2600" dirty="0">
                <a:latin typeface="Cambria Math" panose="02040503050406030204" pitchFamily="18" charset="0"/>
                <a:ea typeface="Cambria Math" panose="02040503050406030204" pitchFamily="18" charset="0"/>
              </a:rPr>
              <a:t>x</a:t>
            </a:r>
            <a:r>
              <a:rPr lang="en-US" sz="2600" dirty="0"/>
              <a:t>” would be…</a:t>
            </a:r>
          </a:p>
          <a:p>
            <a:pPr lvl="1"/>
            <a:r>
              <a:rPr lang="en-US" sz="2000" dirty="0"/>
              <a:t>picture would look like this:</a:t>
            </a:r>
          </a:p>
        </p:txBody>
      </p:sp>
      <p:grpSp>
        <p:nvGrpSpPr>
          <p:cNvPr id="4" name="Group 3" descr="For an array A, an invariant where for any 0 &lt; i &lt; k, A[i] &lt; x, and for any k &lt; i &lt; n, x &lt;= A[i]. (this implies that the array is sorted, and the element would be at index k if it existed)">
            <a:extLst>
              <a:ext uri="{FF2B5EF4-FFF2-40B4-BE49-F238E27FC236}">
                <a16:creationId xmlns:a16="http://schemas.microsoft.com/office/drawing/2014/main" id="{C336292D-6579-B301-B119-F650BFC34AB2}"/>
              </a:ext>
            </a:extLst>
          </p:cNvPr>
          <p:cNvGrpSpPr/>
          <p:nvPr/>
        </p:nvGrpSpPr>
        <p:grpSpPr>
          <a:xfrm>
            <a:off x="609825" y="4426532"/>
            <a:ext cx="7571390" cy="852219"/>
            <a:chOff x="609825" y="4426532"/>
            <a:chExt cx="7571390" cy="852219"/>
          </a:xfrm>
        </p:grpSpPr>
        <p:sp>
          <p:nvSpPr>
            <p:cNvPr id="5" name="Rectangle 4">
              <a:extLst>
                <a:ext uri="{FF2B5EF4-FFF2-40B4-BE49-F238E27FC236}">
                  <a16:creationId xmlns:a16="http://schemas.microsoft.com/office/drawing/2014/main" id="{E004E76C-826F-3410-C736-32E5373416B3}"/>
                </a:ext>
              </a:extLst>
            </p:cNvPr>
            <p:cNvSpPr/>
            <p:nvPr/>
          </p:nvSpPr>
          <p:spPr>
            <a:xfrm>
              <a:off x="1122444" y="4426532"/>
              <a:ext cx="3556434" cy="393540"/>
            </a:xfrm>
            <a:prstGeom prst="rect">
              <a:avLst/>
            </a:prstGeom>
            <a:solidFill>
              <a:schemeClr val="accent3">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ED42A589-C6F6-46C4-A582-CE25FA22D704}"/>
                </a:ext>
              </a:extLst>
            </p:cNvPr>
            <p:cNvSpPr/>
            <p:nvPr/>
          </p:nvSpPr>
          <p:spPr>
            <a:xfrm>
              <a:off x="4678878" y="4426532"/>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3D0D80B6-1462-21C8-AAC1-84F010606B71}"/>
                </a:ext>
              </a:extLst>
            </p:cNvPr>
            <p:cNvSpPr txBox="1"/>
            <p:nvPr/>
          </p:nvSpPr>
          <p:spPr>
            <a:xfrm>
              <a:off x="1122444" y="4909419"/>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8" name="TextBox 7">
              <a:extLst>
                <a:ext uri="{FF2B5EF4-FFF2-40B4-BE49-F238E27FC236}">
                  <a16:creationId xmlns:a16="http://schemas.microsoft.com/office/drawing/2014/main" id="{B14D609F-F34E-C555-AFF4-1805735BD44C}"/>
                </a:ext>
              </a:extLst>
            </p:cNvPr>
            <p:cNvSpPr txBox="1"/>
            <p:nvPr/>
          </p:nvSpPr>
          <p:spPr>
            <a:xfrm>
              <a:off x="4678878" y="4909419"/>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9" name="TextBox 8">
              <a:extLst>
                <a:ext uri="{FF2B5EF4-FFF2-40B4-BE49-F238E27FC236}">
                  <a16:creationId xmlns:a16="http://schemas.microsoft.com/office/drawing/2014/main" id="{D7241FD1-F3DC-61E6-E824-C25100AEDE70}"/>
                </a:ext>
              </a:extLst>
            </p:cNvPr>
            <p:cNvSpPr txBox="1"/>
            <p:nvPr/>
          </p:nvSpPr>
          <p:spPr>
            <a:xfrm>
              <a:off x="7868309" y="4909419"/>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10" name="TextBox 9">
              <a:extLst>
                <a:ext uri="{FF2B5EF4-FFF2-40B4-BE49-F238E27FC236}">
                  <a16:creationId xmlns:a16="http://schemas.microsoft.com/office/drawing/2014/main" id="{5F980BED-F477-77C5-1957-A0ADF43266F2}"/>
                </a:ext>
              </a:extLst>
            </p:cNvPr>
            <p:cNvSpPr txBox="1"/>
            <p:nvPr/>
          </p:nvSpPr>
          <p:spPr>
            <a:xfrm>
              <a:off x="609825" y="4426532"/>
              <a:ext cx="32893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A</a:t>
              </a:r>
            </a:p>
          </p:txBody>
        </p:sp>
        <p:sp>
          <p:nvSpPr>
            <p:cNvPr id="11" name="Content Placeholder 2">
              <a:extLst>
                <a:ext uri="{FF2B5EF4-FFF2-40B4-BE49-F238E27FC236}">
                  <a16:creationId xmlns:a16="http://schemas.microsoft.com/office/drawing/2014/main" id="{918D5A1B-CC28-FE23-09A8-324D2D98B3AF}"/>
                </a:ext>
              </a:extLst>
            </p:cNvPr>
            <p:cNvSpPr txBox="1">
              <a:spLocks/>
            </p:cNvSpPr>
            <p:nvPr/>
          </p:nvSpPr>
          <p:spPr>
            <a:xfrm>
              <a:off x="1435350" y="4455448"/>
              <a:ext cx="2654737" cy="414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algn="ctr">
                <a:spcBef>
                  <a:spcPts val="0"/>
                </a:spcBef>
              </a:pPr>
              <a:r>
                <a:rPr lang="en-US" sz="1800" dirty="0">
                  <a:latin typeface="Cambria Math" panose="02040503050406030204" pitchFamily="18" charset="0"/>
                  <a:ea typeface="Cambria Math" panose="02040503050406030204" pitchFamily="18" charset="0"/>
                </a:rPr>
                <a:t>__ &lt; x</a:t>
              </a:r>
              <a:endParaRPr lang="en-US" sz="1800" dirty="0"/>
            </a:p>
          </p:txBody>
        </p:sp>
        <p:sp>
          <p:nvSpPr>
            <p:cNvPr id="12" name="Content Placeholder 2">
              <a:extLst>
                <a:ext uri="{FF2B5EF4-FFF2-40B4-BE49-F238E27FC236}">
                  <a16:creationId xmlns:a16="http://schemas.microsoft.com/office/drawing/2014/main" id="{1879434F-94FE-3165-56FB-C4A15B59FB45}"/>
                </a:ext>
              </a:extLst>
            </p:cNvPr>
            <p:cNvSpPr txBox="1">
              <a:spLocks/>
            </p:cNvSpPr>
            <p:nvPr/>
          </p:nvSpPr>
          <p:spPr>
            <a:xfrm>
              <a:off x="4985372" y="4444111"/>
              <a:ext cx="2654737" cy="414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algn="ctr">
                <a:spcBef>
                  <a:spcPts val="0"/>
                </a:spcBef>
              </a:pPr>
              <a:r>
                <a:rPr lang="en-US" sz="1800" dirty="0">
                  <a:latin typeface="Cambria Math" panose="02040503050406030204" pitchFamily="18" charset="0"/>
                  <a:ea typeface="Cambria Math" panose="02040503050406030204" pitchFamily="18" charset="0"/>
                </a:rPr>
                <a:t>x ≤ __</a:t>
              </a:r>
              <a:endParaRPr lang="en-US" sz="1800" dirty="0"/>
            </a:p>
          </p:txBody>
        </p:sp>
      </p:grpSp>
      <p:sp>
        <p:nvSpPr>
          <p:cNvPr id="13" name="Slide Number Placeholder 12">
            <a:extLst>
              <a:ext uri="{FF2B5EF4-FFF2-40B4-BE49-F238E27FC236}">
                <a16:creationId xmlns:a16="http://schemas.microsoft.com/office/drawing/2014/main" id="{03410170-CFC4-4F20-288F-29511FDEACD7}"/>
              </a:ext>
            </a:extLst>
          </p:cNvPr>
          <p:cNvSpPr>
            <a:spLocks noGrp="1"/>
          </p:cNvSpPr>
          <p:nvPr>
            <p:ph type="sldNum" sz="quarter" idx="4"/>
          </p:nvPr>
        </p:nvSpPr>
        <p:spPr/>
        <p:txBody>
          <a:bodyPr/>
          <a:lstStyle/>
          <a:p>
            <a:fld id="{60F4F636-6A27-E649-AEDF-9DE4D4E58670}" type="slidenum">
              <a:rPr lang="en-US" smtClean="0"/>
              <a:pPr/>
              <a:t>78</a:t>
            </a:fld>
            <a:endParaRPr lang="en-US" dirty="0"/>
          </a:p>
        </p:txBody>
      </p:sp>
    </p:spTree>
    <p:extLst>
      <p:ext uri="{BB962C8B-B14F-4D97-AF65-F5344CB8AC3E}">
        <p14:creationId xmlns:p14="http://schemas.microsoft.com/office/powerpoint/2010/main" val="375837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81D19-2A31-BF2C-A5CE-F60F2B744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B2B8C-162B-6FE1-E9E4-D697A4DEF871}"/>
              </a:ext>
            </a:extLst>
          </p:cNvPr>
          <p:cNvSpPr>
            <a:spLocks noGrp="1"/>
          </p:cNvSpPr>
          <p:nvPr>
            <p:ph type="title"/>
          </p:nvPr>
        </p:nvSpPr>
        <p:spPr/>
        <p:txBody>
          <a:bodyPr/>
          <a:lstStyle/>
          <a:p>
            <a:r>
              <a:rPr lang="en-US" dirty="0"/>
              <a:t>Searching a Sorted Array: Weakened Invariant</a:t>
            </a:r>
          </a:p>
        </p:txBody>
      </p:sp>
      <p:sp>
        <p:nvSpPr>
          <p:cNvPr id="3" name="Content Placeholder 2">
            <a:extLst>
              <a:ext uri="{FF2B5EF4-FFF2-40B4-BE49-F238E27FC236}">
                <a16:creationId xmlns:a16="http://schemas.microsoft.com/office/drawing/2014/main" id="{9CB7049E-D776-A665-E1C7-6506E69ABD2F}"/>
              </a:ext>
            </a:extLst>
          </p:cNvPr>
          <p:cNvSpPr>
            <a:spLocks noGrp="1"/>
          </p:cNvSpPr>
          <p:nvPr>
            <p:ph idx="1"/>
          </p:nvPr>
        </p:nvSpPr>
        <p:spPr>
          <a:xfrm>
            <a:off x="457200" y="2446318"/>
            <a:ext cx="8229600" cy="2051542"/>
          </a:xfrm>
        </p:spPr>
        <p:txBody>
          <a:bodyPr/>
          <a:lstStyle/>
          <a:p>
            <a:pPr lvl="1"/>
            <a:endParaRPr lang="en-US" sz="2200" dirty="0">
              <a:latin typeface="Franklin Gothic Medium" panose="020B0603020102020204" pitchFamily="34" charset="0"/>
              <a:ea typeface="Cambria Math" panose="02040503050406030204" pitchFamily="18" charset="0"/>
            </a:endParaRPr>
          </a:p>
          <a:p>
            <a:r>
              <a:rPr lang="en-US" sz="2600" dirty="0">
                <a:latin typeface="Franklin Gothic Medium" panose="020B0603020102020204" pitchFamily="34" charset="0"/>
                <a:ea typeface="Cambria Math" panose="02040503050406030204" pitchFamily="18" charset="0"/>
              </a:rPr>
              <a:t>End with complete knowledge of </a:t>
            </a:r>
            <a:r>
              <a:rPr lang="en-US" sz="2600" dirty="0">
                <a:latin typeface="Cambria Math" panose="02040503050406030204" pitchFamily="18" charset="0"/>
                <a:ea typeface="Cambria Math" panose="02040503050406030204" pitchFamily="18" charset="0"/>
              </a:rPr>
              <a:t>A[</a:t>
            </a:r>
            <a:r>
              <a:rPr lang="en-US" sz="2600" dirty="0" err="1">
                <a:latin typeface="Cambria Math" panose="02040503050406030204" pitchFamily="18" charset="0"/>
                <a:ea typeface="Cambria Math" panose="02040503050406030204" pitchFamily="18" charset="0"/>
              </a:rPr>
              <a:t>i</a:t>
            </a:r>
            <a:r>
              <a:rPr lang="en-US" sz="2600" dirty="0">
                <a:latin typeface="Cambria Math" panose="02040503050406030204" pitchFamily="18" charset="0"/>
                <a:ea typeface="Cambria Math" panose="02040503050406030204" pitchFamily="18" charset="0"/>
              </a:rPr>
              <a:t>]</a:t>
            </a:r>
            <a:r>
              <a:rPr lang="en-US" sz="2600" dirty="0">
                <a:latin typeface="Franklin Gothic Medium" panose="020B0603020102020204" pitchFamily="34" charset="0"/>
                <a:ea typeface="Cambria Math" panose="02040503050406030204" pitchFamily="18" charset="0"/>
              </a:rPr>
              <a:t> vs </a:t>
            </a:r>
            <a:r>
              <a:rPr lang="en-US" sz="2600" dirty="0">
                <a:latin typeface="Cambria Math" panose="02040503050406030204" pitchFamily="18" charset="0"/>
                <a:ea typeface="Cambria Math" panose="02040503050406030204" pitchFamily="18" charset="0"/>
              </a:rPr>
              <a:t>x</a:t>
            </a:r>
          </a:p>
          <a:p>
            <a:pPr lvl="1"/>
            <a:r>
              <a:rPr lang="en-US" sz="2200" dirty="0">
                <a:latin typeface="Franklin Gothic Medium" panose="020B0603020102020204" pitchFamily="34" charset="0"/>
                <a:ea typeface="Cambria Math" panose="02040503050406030204" pitchFamily="18" charset="0"/>
              </a:rPr>
              <a:t>how can we describe </a:t>
            </a:r>
            <a:r>
              <a:rPr lang="en-US" sz="2200" i="1" dirty="0">
                <a:latin typeface="Franklin Gothic Medium" panose="020B0603020102020204" pitchFamily="34" charset="0"/>
                <a:ea typeface="Cambria Math" panose="02040503050406030204" pitchFamily="18" charset="0"/>
              </a:rPr>
              <a:t>partial</a:t>
            </a:r>
            <a:r>
              <a:rPr lang="en-US" sz="2200" dirty="0">
                <a:latin typeface="Franklin Gothic Medium" panose="020B0603020102020204" pitchFamily="34" charset="0"/>
                <a:ea typeface="Cambria Math" panose="02040503050406030204" pitchFamily="18" charset="0"/>
              </a:rPr>
              <a:t> knowledge?</a:t>
            </a:r>
          </a:p>
          <a:p>
            <a:pPr lvl="1"/>
            <a:r>
              <a:rPr lang="en-US" sz="2200" dirty="0">
                <a:latin typeface="Franklin Gothic Medium" panose="020B0603020102020204" pitchFamily="34" charset="0"/>
                <a:ea typeface="Cambria Math" panose="02040503050406030204" pitchFamily="18" charset="0"/>
              </a:rPr>
              <a:t>know some elements are smaller and some larger</a:t>
            </a:r>
          </a:p>
          <a:p>
            <a:endParaRPr lang="en-US" sz="2600" dirty="0">
              <a:latin typeface="Franklin Gothic Medium" panose="020B0603020102020204" pitchFamily="34" charset="0"/>
              <a:ea typeface="Cambria Math" panose="02040503050406030204" pitchFamily="18" charset="0"/>
            </a:endParaRPr>
          </a:p>
          <a:p>
            <a:endParaRPr lang="en-US" sz="2600" dirty="0">
              <a:latin typeface="Franklin Gothic Medium" panose="020B0603020102020204" pitchFamily="34" charset="0"/>
              <a:ea typeface="Cambria Math" panose="02040503050406030204" pitchFamily="18" charset="0"/>
            </a:endParaRPr>
          </a:p>
          <a:p>
            <a:pPr lvl="2"/>
            <a:endParaRPr lang="en-US" sz="1800" dirty="0">
              <a:latin typeface="Franklin Gothic Medium" panose="020B0603020102020204" pitchFamily="34" charset="0"/>
              <a:ea typeface="Cambria Math" panose="02040503050406030204" pitchFamily="18" charset="0"/>
            </a:endParaRPr>
          </a:p>
        </p:txBody>
      </p:sp>
      <p:grpSp>
        <p:nvGrpSpPr>
          <p:cNvPr id="10" name="Group 9" descr="For an array A, an invariant where for any 0 &lt; i &lt; k, A[i] &lt; x, and for any k &lt; i &lt; n, x &lt;= A[i]. (this implies that the array is sorted, and the element would be at index k if it existed)">
            <a:extLst>
              <a:ext uri="{FF2B5EF4-FFF2-40B4-BE49-F238E27FC236}">
                <a16:creationId xmlns:a16="http://schemas.microsoft.com/office/drawing/2014/main" id="{C6DAE315-D63A-A0CC-F42C-CE620831B4EA}"/>
              </a:ext>
            </a:extLst>
          </p:cNvPr>
          <p:cNvGrpSpPr/>
          <p:nvPr/>
        </p:nvGrpSpPr>
        <p:grpSpPr>
          <a:xfrm>
            <a:off x="609825" y="1407353"/>
            <a:ext cx="7571390" cy="852219"/>
            <a:chOff x="609825" y="1407353"/>
            <a:chExt cx="7571390" cy="852219"/>
          </a:xfrm>
        </p:grpSpPr>
        <p:sp>
          <p:nvSpPr>
            <p:cNvPr id="4" name="Rectangle 3">
              <a:extLst>
                <a:ext uri="{FF2B5EF4-FFF2-40B4-BE49-F238E27FC236}">
                  <a16:creationId xmlns:a16="http://schemas.microsoft.com/office/drawing/2014/main" id="{5B8780F3-1268-7025-BC76-0AF8EE098F54}"/>
                </a:ext>
              </a:extLst>
            </p:cNvPr>
            <p:cNvSpPr/>
            <p:nvPr/>
          </p:nvSpPr>
          <p:spPr>
            <a:xfrm>
              <a:off x="1122444" y="1407353"/>
              <a:ext cx="3556434" cy="393540"/>
            </a:xfrm>
            <a:prstGeom prst="rect">
              <a:avLst/>
            </a:prstGeom>
            <a:solidFill>
              <a:schemeClr val="accent3">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120E6DD5-A9CE-8732-5984-939D2D99BC39}"/>
                </a:ext>
              </a:extLst>
            </p:cNvPr>
            <p:cNvSpPr/>
            <p:nvPr/>
          </p:nvSpPr>
          <p:spPr>
            <a:xfrm>
              <a:off x="4678878" y="1407353"/>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39BB1E1-4AED-B396-4DA3-F13AB5A0235C}"/>
                </a:ext>
              </a:extLst>
            </p:cNvPr>
            <p:cNvSpPr txBox="1"/>
            <p:nvPr/>
          </p:nvSpPr>
          <p:spPr>
            <a:xfrm>
              <a:off x="1122444" y="1890240"/>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7" name="TextBox 6">
              <a:extLst>
                <a:ext uri="{FF2B5EF4-FFF2-40B4-BE49-F238E27FC236}">
                  <a16:creationId xmlns:a16="http://schemas.microsoft.com/office/drawing/2014/main" id="{4ACFE31C-1675-DF6D-6EB2-9213E35C2566}"/>
                </a:ext>
              </a:extLst>
            </p:cNvPr>
            <p:cNvSpPr txBox="1"/>
            <p:nvPr/>
          </p:nvSpPr>
          <p:spPr>
            <a:xfrm>
              <a:off x="4678878" y="1890240"/>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8" name="TextBox 7">
              <a:extLst>
                <a:ext uri="{FF2B5EF4-FFF2-40B4-BE49-F238E27FC236}">
                  <a16:creationId xmlns:a16="http://schemas.microsoft.com/office/drawing/2014/main" id="{BAA11A21-690A-9006-53D3-C8F2EA1DBE70}"/>
                </a:ext>
              </a:extLst>
            </p:cNvPr>
            <p:cNvSpPr txBox="1"/>
            <p:nvPr/>
          </p:nvSpPr>
          <p:spPr>
            <a:xfrm>
              <a:off x="7868309" y="1890240"/>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9" name="TextBox 8">
              <a:extLst>
                <a:ext uri="{FF2B5EF4-FFF2-40B4-BE49-F238E27FC236}">
                  <a16:creationId xmlns:a16="http://schemas.microsoft.com/office/drawing/2014/main" id="{E8A435AB-4C06-8A04-BE2E-A2C262DC1182}"/>
                </a:ext>
              </a:extLst>
            </p:cNvPr>
            <p:cNvSpPr txBox="1"/>
            <p:nvPr/>
          </p:nvSpPr>
          <p:spPr>
            <a:xfrm>
              <a:off x="609825" y="1407353"/>
              <a:ext cx="32893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A</a:t>
              </a:r>
            </a:p>
          </p:txBody>
        </p:sp>
        <p:sp>
          <p:nvSpPr>
            <p:cNvPr id="18" name="Content Placeholder 2">
              <a:extLst>
                <a:ext uri="{FF2B5EF4-FFF2-40B4-BE49-F238E27FC236}">
                  <a16:creationId xmlns:a16="http://schemas.microsoft.com/office/drawing/2014/main" id="{8C723284-7C0D-CA8D-F2B7-C71A3EDBF8C9}"/>
                </a:ext>
              </a:extLst>
            </p:cNvPr>
            <p:cNvSpPr txBox="1">
              <a:spLocks/>
            </p:cNvSpPr>
            <p:nvPr/>
          </p:nvSpPr>
          <p:spPr>
            <a:xfrm>
              <a:off x="1573103" y="1450647"/>
              <a:ext cx="2654737" cy="414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algn="ctr">
                <a:spcBef>
                  <a:spcPts val="0"/>
                </a:spcBef>
              </a:pPr>
              <a:r>
                <a:rPr lang="en-US" sz="1800" dirty="0">
                  <a:latin typeface="Cambria Math" panose="02040503050406030204" pitchFamily="18" charset="0"/>
                  <a:ea typeface="Cambria Math" panose="02040503050406030204" pitchFamily="18" charset="0"/>
                </a:rPr>
                <a:t>__ &lt; y</a:t>
              </a:r>
              <a:endParaRPr lang="en-US" sz="1800" dirty="0"/>
            </a:p>
          </p:txBody>
        </p:sp>
        <p:sp>
          <p:nvSpPr>
            <p:cNvPr id="19" name="Content Placeholder 2">
              <a:extLst>
                <a:ext uri="{FF2B5EF4-FFF2-40B4-BE49-F238E27FC236}">
                  <a16:creationId xmlns:a16="http://schemas.microsoft.com/office/drawing/2014/main" id="{4573D028-1BAD-702F-91CC-07BEAA604C87}"/>
                </a:ext>
              </a:extLst>
            </p:cNvPr>
            <p:cNvSpPr txBox="1">
              <a:spLocks/>
            </p:cNvSpPr>
            <p:nvPr/>
          </p:nvSpPr>
          <p:spPr>
            <a:xfrm>
              <a:off x="5123125" y="1439310"/>
              <a:ext cx="2654737" cy="414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algn="ctr">
                <a:spcBef>
                  <a:spcPts val="0"/>
                </a:spcBef>
              </a:pPr>
              <a:r>
                <a:rPr lang="en-US" sz="1800" dirty="0">
                  <a:latin typeface="Cambria Math" panose="02040503050406030204" pitchFamily="18" charset="0"/>
                  <a:ea typeface="Cambria Math" panose="02040503050406030204" pitchFamily="18" charset="0"/>
                </a:rPr>
                <a:t>y ≤ __</a:t>
              </a:r>
              <a:endParaRPr lang="en-US" sz="1800" dirty="0"/>
            </a:p>
          </p:txBody>
        </p:sp>
      </p:grpSp>
      <p:grpSp>
        <p:nvGrpSpPr>
          <p:cNvPr id="12" name="Group 11" descr="A weakened version of the previous invariant: we know that A[i] &lt; y for any 0 ≤ i &lt; j and y ≤ A[i] for any k ≤ i &lt; n. We don’t know anything about the values between j and k - 1, inclusive.">
            <a:extLst>
              <a:ext uri="{FF2B5EF4-FFF2-40B4-BE49-F238E27FC236}">
                <a16:creationId xmlns:a16="http://schemas.microsoft.com/office/drawing/2014/main" id="{86B58890-CA12-3E36-E1B9-993ACA894FB9}"/>
              </a:ext>
            </a:extLst>
          </p:cNvPr>
          <p:cNvGrpSpPr/>
          <p:nvPr/>
        </p:nvGrpSpPr>
        <p:grpSpPr>
          <a:xfrm>
            <a:off x="609825" y="4947289"/>
            <a:ext cx="7595414" cy="1274754"/>
            <a:chOff x="609825" y="4947289"/>
            <a:chExt cx="7595414" cy="1274754"/>
          </a:xfrm>
        </p:grpSpPr>
        <p:sp>
          <p:nvSpPr>
            <p:cNvPr id="11" name="Rectangle 10">
              <a:extLst>
                <a:ext uri="{FF2B5EF4-FFF2-40B4-BE49-F238E27FC236}">
                  <a16:creationId xmlns:a16="http://schemas.microsoft.com/office/drawing/2014/main" id="{08413B1C-A322-45E6-1EA4-781A5FCF751A}"/>
                </a:ext>
              </a:extLst>
            </p:cNvPr>
            <p:cNvSpPr/>
            <p:nvPr/>
          </p:nvSpPr>
          <p:spPr>
            <a:xfrm>
              <a:off x="1122444" y="4947289"/>
              <a:ext cx="1466377" cy="393540"/>
            </a:xfrm>
            <a:prstGeom prst="rect">
              <a:avLst/>
            </a:prstGeom>
            <a:solidFill>
              <a:schemeClr val="accent3">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a:extLst>
                <a:ext uri="{FF2B5EF4-FFF2-40B4-BE49-F238E27FC236}">
                  <a16:creationId xmlns:a16="http://schemas.microsoft.com/office/drawing/2014/main" id="{824E440C-01B9-950B-6174-44DA574F25AC}"/>
                </a:ext>
              </a:extLst>
            </p:cNvPr>
            <p:cNvSpPr/>
            <p:nvPr/>
          </p:nvSpPr>
          <p:spPr>
            <a:xfrm>
              <a:off x="5687804" y="4947289"/>
              <a:ext cx="2090057"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29E89347-B4A8-6D06-1404-2BD479E88148}"/>
                </a:ext>
              </a:extLst>
            </p:cNvPr>
            <p:cNvSpPr txBox="1"/>
            <p:nvPr/>
          </p:nvSpPr>
          <p:spPr>
            <a:xfrm>
              <a:off x="1122444" y="5430176"/>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22" name="TextBox 21">
              <a:extLst>
                <a:ext uri="{FF2B5EF4-FFF2-40B4-BE49-F238E27FC236}">
                  <a16:creationId xmlns:a16="http://schemas.microsoft.com/office/drawing/2014/main" id="{A51093A3-A50D-6398-C816-05AC57AE72AB}"/>
                </a:ext>
              </a:extLst>
            </p:cNvPr>
            <p:cNvSpPr txBox="1"/>
            <p:nvPr/>
          </p:nvSpPr>
          <p:spPr>
            <a:xfrm>
              <a:off x="5687804" y="5412104"/>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3" name="TextBox 22">
              <a:extLst>
                <a:ext uri="{FF2B5EF4-FFF2-40B4-BE49-F238E27FC236}">
                  <a16:creationId xmlns:a16="http://schemas.microsoft.com/office/drawing/2014/main" id="{84771CDC-CCB8-A112-AE80-E93327D1D61A}"/>
                </a:ext>
              </a:extLst>
            </p:cNvPr>
            <p:cNvSpPr txBox="1"/>
            <p:nvPr/>
          </p:nvSpPr>
          <p:spPr>
            <a:xfrm>
              <a:off x="7868309" y="5430176"/>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24" name="TextBox 23">
              <a:extLst>
                <a:ext uri="{FF2B5EF4-FFF2-40B4-BE49-F238E27FC236}">
                  <a16:creationId xmlns:a16="http://schemas.microsoft.com/office/drawing/2014/main" id="{BD31FDDE-2950-5795-50D1-EE08F742E6FF}"/>
                </a:ext>
              </a:extLst>
            </p:cNvPr>
            <p:cNvSpPr txBox="1"/>
            <p:nvPr/>
          </p:nvSpPr>
          <p:spPr>
            <a:xfrm>
              <a:off x="609825" y="4947289"/>
              <a:ext cx="32893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A</a:t>
              </a:r>
            </a:p>
          </p:txBody>
        </p:sp>
        <p:sp>
          <p:nvSpPr>
            <p:cNvPr id="25" name="Rectangle 24">
              <a:extLst>
                <a:ext uri="{FF2B5EF4-FFF2-40B4-BE49-F238E27FC236}">
                  <a16:creationId xmlns:a16="http://schemas.microsoft.com/office/drawing/2014/main" id="{0EAC4F30-21C9-A154-5E4E-26F95A16EA92}"/>
                </a:ext>
              </a:extLst>
            </p:cNvPr>
            <p:cNvSpPr/>
            <p:nvPr/>
          </p:nvSpPr>
          <p:spPr>
            <a:xfrm>
              <a:off x="2588821" y="4947289"/>
              <a:ext cx="3098984" cy="393540"/>
            </a:xfrm>
            <a:prstGeom prst="rect">
              <a:avLst/>
            </a:prstGeom>
            <a:solidFill>
              <a:schemeClr val="bg1"/>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A421B104-6DC4-462D-465C-4E95621E4B5E}"/>
                </a:ext>
              </a:extLst>
            </p:cNvPr>
            <p:cNvSpPr txBox="1"/>
            <p:nvPr/>
          </p:nvSpPr>
          <p:spPr>
            <a:xfrm>
              <a:off x="2588821" y="5430176"/>
              <a:ext cx="24878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27" name="TextBox 26">
              <a:extLst>
                <a:ext uri="{FF2B5EF4-FFF2-40B4-BE49-F238E27FC236}">
                  <a16:creationId xmlns:a16="http://schemas.microsoft.com/office/drawing/2014/main" id="{522D13B6-64DB-648F-AE62-6A7C84B2615A}"/>
                </a:ext>
              </a:extLst>
            </p:cNvPr>
            <p:cNvSpPr txBox="1"/>
            <p:nvPr/>
          </p:nvSpPr>
          <p:spPr>
            <a:xfrm>
              <a:off x="1122444" y="5852711"/>
              <a:ext cx="2535374" cy="369332"/>
            </a:xfrm>
            <a:prstGeom prst="rect">
              <a:avLst/>
            </a:prstGeom>
            <a:noFill/>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rPr>
                <a:t>A[</a:t>
              </a:r>
              <a:r>
                <a:rPr lang="en-US" dirty="0" err="1">
                  <a:solidFill>
                    <a:schemeClr val="accent3">
                      <a:lumMod val="75000"/>
                    </a:schemeClr>
                  </a:solidFill>
                  <a:latin typeface="Cambria Math" panose="02040503050406030204" pitchFamily="18" charset="0"/>
                  <a:ea typeface="Cambria Math" panose="02040503050406030204" pitchFamily="18" charset="0"/>
                </a:rPr>
                <a:t>i</a:t>
              </a:r>
              <a:r>
                <a:rPr lang="en-US" dirty="0">
                  <a:solidFill>
                    <a:schemeClr val="accent3">
                      <a:lumMod val="75000"/>
                    </a:schemeClr>
                  </a:solidFill>
                  <a:latin typeface="Cambria Math" panose="02040503050406030204" pitchFamily="18" charset="0"/>
                  <a:ea typeface="Cambria Math" panose="02040503050406030204" pitchFamily="18" charset="0"/>
                </a:rPr>
                <a:t>] &lt; y</a:t>
              </a:r>
              <a:r>
                <a:rPr lang="en-US" dirty="0">
                  <a:latin typeface="Cambria Math" panose="02040503050406030204" pitchFamily="18" charset="0"/>
                  <a:ea typeface="Cambria Math" panose="02040503050406030204" pitchFamily="18" charset="0"/>
                </a:rPr>
                <a:t> for any 0 ≤ </a:t>
              </a:r>
              <a:r>
                <a:rPr lang="en-US"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&lt; j</a:t>
              </a:r>
              <a:endParaRPr lang="en-US" dirty="0">
                <a:latin typeface="Franklin Gothic Medium"/>
                <a:cs typeface="Franklin Gothic Medium"/>
              </a:endParaRPr>
            </a:p>
          </p:txBody>
        </p:sp>
        <p:sp>
          <p:nvSpPr>
            <p:cNvPr id="28" name="TextBox 27">
              <a:extLst>
                <a:ext uri="{FF2B5EF4-FFF2-40B4-BE49-F238E27FC236}">
                  <a16:creationId xmlns:a16="http://schemas.microsoft.com/office/drawing/2014/main" id="{23349F64-A1E3-2A14-E196-AFB5CC037434}"/>
                </a:ext>
              </a:extLst>
            </p:cNvPr>
            <p:cNvSpPr txBox="1"/>
            <p:nvPr/>
          </p:nvSpPr>
          <p:spPr>
            <a:xfrm>
              <a:off x="5612157" y="5852711"/>
              <a:ext cx="2593082" cy="369332"/>
            </a:xfrm>
            <a:prstGeom prst="rect">
              <a:avLst/>
            </a:prstGeom>
            <a:noFill/>
          </p:spPr>
          <p:txBody>
            <a:bodyPr wrap="none" rtlCol="0">
              <a:spAutoFit/>
            </a:bodyPr>
            <a:lstStyle/>
            <a:p>
              <a:r>
                <a:rPr lang="en-US" dirty="0">
                  <a:solidFill>
                    <a:schemeClr val="accent6">
                      <a:lumMod val="75000"/>
                    </a:schemeClr>
                  </a:solidFill>
                  <a:latin typeface="Cambria Math" panose="02040503050406030204" pitchFamily="18" charset="0"/>
                  <a:ea typeface="Cambria Math" panose="02040503050406030204" pitchFamily="18" charset="0"/>
                </a:rPr>
                <a:t>y ≤ A[</a:t>
              </a:r>
              <a:r>
                <a:rPr lang="en-US" dirty="0" err="1">
                  <a:solidFill>
                    <a:schemeClr val="accent6">
                      <a:lumMod val="75000"/>
                    </a:schemeClr>
                  </a:solidFill>
                  <a:latin typeface="Cambria Math" panose="02040503050406030204" pitchFamily="18" charset="0"/>
                  <a:ea typeface="Cambria Math" panose="02040503050406030204" pitchFamily="18" charset="0"/>
                </a:rPr>
                <a:t>i</a:t>
              </a:r>
              <a:r>
                <a:rPr lang="en-US" dirty="0">
                  <a:solidFill>
                    <a:schemeClr val="accent6">
                      <a:lumMod val="75000"/>
                    </a:schemeClr>
                  </a:solidFill>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for any k ≤ </a:t>
              </a:r>
              <a:r>
                <a:rPr lang="en-US"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&lt; n</a:t>
              </a:r>
              <a:endParaRPr lang="en-US" dirty="0">
                <a:latin typeface="Franklin Gothic Medium"/>
                <a:cs typeface="Franklin Gothic Medium"/>
              </a:endParaRPr>
            </a:p>
          </p:txBody>
        </p:sp>
      </p:grpSp>
      <p:sp>
        <p:nvSpPr>
          <p:cNvPr id="14" name="Slide Number Placeholder 13">
            <a:extLst>
              <a:ext uri="{FF2B5EF4-FFF2-40B4-BE49-F238E27FC236}">
                <a16:creationId xmlns:a16="http://schemas.microsoft.com/office/drawing/2014/main" id="{59AC8686-ED71-0F8B-E3DE-762C762BEBAC}"/>
              </a:ext>
            </a:extLst>
          </p:cNvPr>
          <p:cNvSpPr>
            <a:spLocks noGrp="1"/>
          </p:cNvSpPr>
          <p:nvPr>
            <p:ph type="sldNum" sz="quarter" idx="4"/>
          </p:nvPr>
        </p:nvSpPr>
        <p:spPr/>
        <p:txBody>
          <a:bodyPr/>
          <a:lstStyle/>
          <a:p>
            <a:fld id="{60F4F636-6A27-E649-AEDF-9DE4D4E58670}" type="slidenum">
              <a:rPr lang="en-US" smtClean="0"/>
              <a:pPr/>
              <a:t>79</a:t>
            </a:fld>
            <a:endParaRPr lang="en-US" dirty="0"/>
          </a:p>
        </p:txBody>
      </p:sp>
    </p:spTree>
    <p:extLst>
      <p:ext uri="{BB962C8B-B14F-4D97-AF65-F5344CB8AC3E}">
        <p14:creationId xmlns:p14="http://schemas.microsoft.com/office/powerpoint/2010/main" val="34152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E5EAC-252B-5D32-22FF-2813F9EA60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2F53E-7CB2-0E72-2758-0B362DA2A8DE}"/>
              </a:ext>
            </a:extLst>
          </p:cNvPr>
          <p:cNvSpPr>
            <a:spLocks noGrp="1"/>
          </p:cNvSpPr>
          <p:nvPr>
            <p:ph type="title"/>
          </p:nvPr>
        </p:nvSpPr>
        <p:spPr/>
        <p:txBody>
          <a:bodyPr/>
          <a:lstStyle/>
          <a:p>
            <a:r>
              <a:rPr lang="en-US" dirty="0"/>
              <a:t>Recall: Sum List With a Loop</a:t>
            </a:r>
          </a:p>
        </p:txBody>
      </p:sp>
      <p:sp>
        <p:nvSpPr>
          <p:cNvPr id="3" name="Content Placeholder 2">
            <a:extLst>
              <a:ext uri="{FF2B5EF4-FFF2-40B4-BE49-F238E27FC236}">
                <a16:creationId xmlns:a16="http://schemas.microsoft.com/office/drawing/2014/main" id="{E2912D22-30A9-456A-0F68-8F12B1EEF428}"/>
              </a:ext>
            </a:extLst>
          </p:cNvPr>
          <p:cNvSpPr>
            <a:spLocks noGrp="1"/>
          </p:cNvSpPr>
          <p:nvPr>
            <p:ph idx="1"/>
          </p:nvPr>
        </p:nvSpPr>
        <p:spPr/>
        <p:txBody>
          <a:bodyPr/>
          <a:lstStyle/>
          <a:p>
            <a:pPr marL="1188720" lvl="2"/>
            <a:r>
              <a:rPr lang="en-US"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cs typeface="Courier New" panose="02070309020205020404" pitchFamily="49" charset="0"/>
              </a:rPr>
              <a:t>sum-acc(nil, r)	:= r</a:t>
            </a: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	sum-acc(x :: L, r)	:= sum-acc(L, x + r)</a:t>
            </a:r>
            <a:endParaRPr lang="en-US" sz="1800" b="1" dirty="0">
              <a:solidFill>
                <a:srgbClr val="0070C0"/>
              </a:solidFill>
              <a:latin typeface="Courier New" panose="02070309020205020404" pitchFamily="49" charset="0"/>
              <a:cs typeface="Courier New" panose="02070309020205020404" pitchFamily="49" charset="0"/>
            </a:endParaRPr>
          </a:p>
          <a:p>
            <a:pPr lvl="2"/>
            <a:endParaRPr lang="en-US" sz="1600" dirty="0"/>
          </a:p>
          <a:p>
            <a:r>
              <a:rPr lang="en-US" sz="2600" dirty="0"/>
              <a:t>Tail recursive version is a loop</a:t>
            </a:r>
          </a:p>
          <a:p>
            <a:pPr lvl="2"/>
            <a:endParaRPr lang="en-US" sz="1600" dirty="0"/>
          </a:p>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List&lt;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chemeClr val="accent3">
                    <a:lumMod val="50000"/>
                  </a:schemeClr>
                </a:solidFill>
                <a:latin typeface="Courier New" panose="02070309020205020404" pitchFamily="49" charset="0"/>
                <a:cs typeface="Courier New" panose="02070309020205020404" pitchFamily="49" charset="0"/>
              </a:rPr>
              <a:t>// Inv: sum(S</a:t>
            </a:r>
            <a:r>
              <a:rPr lang="en-US" sz="1800" b="1" baseline="-25000" dirty="0">
                <a:solidFill>
                  <a:schemeClr val="accent3">
                    <a:lumMod val="50000"/>
                  </a:schemeClr>
                </a:solidFill>
                <a:latin typeface="Courier New" panose="02070309020205020404" pitchFamily="49" charset="0"/>
                <a:cs typeface="Courier New" panose="02070309020205020404" pitchFamily="49" charset="0"/>
              </a:rPr>
              <a:t>0</a:t>
            </a:r>
            <a:r>
              <a:rPr lang="en-US" sz="1800" b="1" dirty="0">
                <a:solidFill>
                  <a:schemeClr val="accent3">
                    <a:lumMod val="50000"/>
                  </a:schemeClr>
                </a:solidFill>
                <a:latin typeface="Courier New" panose="02070309020205020404" pitchFamily="49" charset="0"/>
                <a:cs typeface="Courier New" panose="02070309020205020404" pitchFamily="49" charset="0"/>
              </a:rPr>
              <a:t>) = r + sum(S)</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r = </a:t>
            </a:r>
            <a:r>
              <a:rPr lang="en-US" sz="1800" dirty="0" err="1">
                <a:latin typeface="Courier New" panose="02070309020205020404" pitchFamily="49" charset="0"/>
                <a:cs typeface="Courier New" panose="02070309020205020404" pitchFamily="49" charset="0"/>
              </a:rPr>
              <a:t>S.hd</a:t>
            </a:r>
            <a:r>
              <a:rPr lang="en-US" sz="1800" dirty="0">
                <a:latin typeface="Courier New" panose="02070309020205020404" pitchFamily="49" charset="0"/>
                <a:cs typeface="Courier New" panose="02070309020205020404" pitchFamily="49" charset="0"/>
              </a:rPr>
              <a:t> + r;</a:t>
            </a:r>
          </a:p>
          <a:p>
            <a:pPr lvl="2"/>
            <a:r>
              <a:rPr lang="en-US" sz="1800" dirty="0">
                <a:latin typeface="Courier New" panose="02070309020205020404" pitchFamily="49" charset="0"/>
                <a:cs typeface="Courier New" panose="02070309020205020404" pitchFamily="49" charset="0"/>
              </a:rPr>
              <a:t>    S = </a:t>
            </a:r>
            <a:r>
              <a:rPr lang="en-US" sz="1800" dirty="0" err="1">
                <a:latin typeface="Courier New" panose="02070309020205020404" pitchFamily="49" charset="0"/>
                <a:cs typeface="Courier New" panose="02070309020205020404" pitchFamily="49" charset="0"/>
              </a:rPr>
              <a:t>S.tl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26CE4EB7-890B-612A-E19D-84C5FE53BEDD}"/>
              </a:ext>
            </a:extLst>
          </p:cNvPr>
          <p:cNvSpPr txBox="1"/>
          <p:nvPr/>
        </p:nvSpPr>
        <p:spPr>
          <a:xfrm>
            <a:off x="4572000" y="5992597"/>
            <a:ext cx="4078937"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Change to a version that uses indexes…</a:t>
            </a:r>
          </a:p>
        </p:txBody>
      </p:sp>
      <p:sp>
        <p:nvSpPr>
          <p:cNvPr id="5" name="Slide Number Placeholder 4">
            <a:extLst>
              <a:ext uri="{FF2B5EF4-FFF2-40B4-BE49-F238E27FC236}">
                <a16:creationId xmlns:a16="http://schemas.microsoft.com/office/drawing/2014/main" id="{269DC741-29F4-2236-2C90-7CFF9E5E9346}"/>
              </a:ext>
            </a:extLst>
          </p:cNvPr>
          <p:cNvSpPr>
            <a:spLocks noGrp="1"/>
          </p:cNvSpPr>
          <p:nvPr>
            <p:ph type="sldNum" sz="quarter" idx="4"/>
          </p:nvPr>
        </p:nvSpPr>
        <p:spPr/>
        <p:txBody>
          <a:bodyPr/>
          <a:lstStyle/>
          <a:p>
            <a:fld id="{60F4F636-6A27-E649-AEDF-9DE4D4E58670}" type="slidenum">
              <a:rPr lang="en-US" smtClean="0"/>
              <a:pPr/>
              <a:t>8</a:t>
            </a:fld>
            <a:endParaRPr lang="en-US" dirty="0"/>
          </a:p>
        </p:txBody>
      </p:sp>
    </p:spTree>
    <p:extLst>
      <p:ext uri="{BB962C8B-B14F-4D97-AF65-F5344CB8AC3E}">
        <p14:creationId xmlns:p14="http://schemas.microsoft.com/office/powerpoint/2010/main" val="25568542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4948D-EF4A-AB2D-D35B-47C8BFBFE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090CD-AD10-4B74-68FA-BE24DB94CA4A}"/>
              </a:ext>
            </a:extLst>
          </p:cNvPr>
          <p:cNvSpPr>
            <a:spLocks noGrp="1"/>
          </p:cNvSpPr>
          <p:nvPr>
            <p:ph type="title"/>
          </p:nvPr>
        </p:nvSpPr>
        <p:spPr/>
        <p:txBody>
          <a:bodyPr/>
          <a:lstStyle/>
          <a:p>
            <a:r>
              <a:rPr lang="en-US" dirty="0"/>
              <a:t>Loop Invariants with Arrays (3/3)</a:t>
            </a:r>
          </a:p>
        </p:txBody>
      </p:sp>
      <p:sp>
        <p:nvSpPr>
          <p:cNvPr id="3" name="Content Placeholder 2">
            <a:extLst>
              <a:ext uri="{FF2B5EF4-FFF2-40B4-BE49-F238E27FC236}">
                <a16:creationId xmlns:a16="http://schemas.microsoft.com/office/drawing/2014/main" id="{0A3BB6E7-E35A-5AE9-1051-C829FF2233D6}"/>
              </a:ext>
            </a:extLst>
          </p:cNvPr>
          <p:cNvSpPr>
            <a:spLocks noGrp="1"/>
          </p:cNvSpPr>
          <p:nvPr>
            <p:ph idx="1"/>
          </p:nvPr>
        </p:nvSpPr>
        <p:spPr/>
        <p:txBody>
          <a:bodyPr/>
          <a:lstStyle/>
          <a:p>
            <a:r>
              <a:rPr lang="en-US" sz="2600" dirty="0"/>
              <a:t>Previous example</a:t>
            </a:r>
          </a:p>
          <a:p>
            <a:pPr lvl="2"/>
            <a:endParaRPr lang="en-US" sz="1800" dirty="0"/>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 = sum(S[0 .. j – 1]) … }}					</a:t>
            </a:r>
            <a:r>
              <a:rPr lang="en-US" sz="1800" dirty="0">
                <a:latin typeface="Franklin Gothic Medium" panose="020B0603020102020204" pitchFamily="34" charset="0"/>
                <a:ea typeface="Cambria Math" panose="02040503050406030204" pitchFamily="18" charset="0"/>
                <a:cs typeface="Courier New" panose="02070309020205020404" pitchFamily="49" charset="0"/>
              </a:rPr>
              <a:t>sum of array</a:t>
            </a:r>
            <a:endParaRPr lang="en-US" sz="1800" dirty="0"/>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Post</a:t>
            </a:r>
            <a:r>
              <a:rPr lang="en-US" sz="1800" dirty="0">
                <a:latin typeface="Cambria Math" panose="02040503050406030204" pitchFamily="18" charset="0"/>
                <a:ea typeface="Cambria Math" panose="02040503050406030204" pitchFamily="18" charset="0"/>
                <a:cs typeface="Courier New" panose="02070309020205020404" pitchFamily="49" charset="0"/>
              </a:rPr>
              <a:t>: s = sum(S[0 .. n – 1]) }}</a:t>
            </a:r>
          </a:p>
          <a:p>
            <a:pPr lvl="2"/>
            <a:endParaRPr lang="en-US" sz="1800" dirty="0">
              <a:latin typeface="Franklin Gothic Medium" panose="020B0603020102020204" pitchFamily="34" charset="0"/>
            </a:endParaRPr>
          </a:p>
          <a:p>
            <a:r>
              <a:rPr lang="en-US" sz="2600" dirty="0">
                <a:latin typeface="Franklin Gothic Medium" panose="020B0603020102020204" pitchFamily="34" charset="0"/>
              </a:rPr>
              <a:t>Linear search also fits this pattern:</a:t>
            </a:r>
          </a:p>
          <a:p>
            <a:pPr lvl="2"/>
            <a:endParaRPr lang="en-US" sz="1800" dirty="0">
              <a:latin typeface="Franklin Gothic Medium" panose="020B0603020102020204" pitchFamily="34"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 y for any 0 ≤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j }}					</a:t>
            </a:r>
            <a:r>
              <a:rPr lang="en-US" sz="1800" dirty="0">
                <a:latin typeface="Franklin Gothic Medium" panose="020B0603020102020204" pitchFamily="34" charset="0"/>
                <a:ea typeface="Cambria Math" panose="02040503050406030204" pitchFamily="18" charset="0"/>
                <a:cs typeface="Courier New" panose="02070309020205020404" pitchFamily="49" charset="0"/>
              </a:rPr>
              <a:t>search an array</a:t>
            </a:r>
            <a:endParaRPr lang="en-US" sz="1800" dirty="0">
              <a:latin typeface="Franklin Gothic Medium" panose="020B0603020102020204" pitchFamily="34"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Post</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 y) or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 y for any 0 ≤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p>
          <a:p>
            <a:pPr lvl="2"/>
            <a:endParaRPr lang="en-US" sz="1800" dirty="0">
              <a:latin typeface="Franklin Gothic Medium" panose="020B0603020102020204" pitchFamily="34" charset="0"/>
            </a:endParaRPr>
          </a:p>
          <a:p>
            <a:r>
              <a:rPr lang="en-US" sz="2600" dirty="0"/>
              <a:t>Binary search also still fits this pattern</a:t>
            </a:r>
          </a:p>
          <a:p>
            <a:pPr lvl="2"/>
            <a:endParaRPr lang="en-US" sz="1200" dirty="0"/>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Inv</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j) </a:t>
            </a:r>
            <a:r>
              <a:rPr lang="en-US" sz="1800" b="1" dirty="0">
                <a:latin typeface="Cambria Math" panose="02040503050406030204" pitchFamily="18" charset="0"/>
                <a:ea typeface="Cambria Math" panose="02040503050406030204" pitchFamily="18" charset="0"/>
                <a:cs typeface="Courier New" panose="02070309020205020404" pitchFamily="49" charset="0"/>
              </a:rPr>
              <a:t>and</a:t>
            </a:r>
            <a:r>
              <a:rPr lang="en-US" sz="1800" dirty="0">
                <a:latin typeface="Cambria Math" panose="02040503050406030204" pitchFamily="18" charset="0"/>
                <a:ea typeface="Cambria Math" panose="02040503050406030204" pitchFamily="18" charset="0"/>
                <a:cs typeface="Courier New" panose="02070309020205020404" pitchFamily="49" charset="0"/>
              </a:rPr>
              <a:t> (y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n) }}</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Post</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y  for any 0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a:t>
            </a:r>
            <a:r>
              <a:rPr lang="en-US" sz="1800" b="1" dirty="0">
                <a:latin typeface="Cambria Math" panose="02040503050406030204" pitchFamily="18" charset="0"/>
                <a:ea typeface="Cambria Math" panose="02040503050406030204" pitchFamily="18" charset="0"/>
                <a:cs typeface="Courier New" panose="02070309020205020404" pitchFamily="49" charset="0"/>
              </a:rPr>
              <a:t>k</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b="1" dirty="0">
                <a:latin typeface="Cambria Math" panose="02040503050406030204" pitchFamily="18" charset="0"/>
                <a:ea typeface="Cambria Math" panose="02040503050406030204" pitchFamily="18" charset="0"/>
                <a:cs typeface="Courier New" panose="02070309020205020404" pitchFamily="49" charset="0"/>
              </a:rPr>
              <a:t>and</a:t>
            </a:r>
            <a:r>
              <a:rPr lang="en-US" sz="1800" dirty="0">
                <a:latin typeface="Cambria Math" panose="02040503050406030204" pitchFamily="18" charset="0"/>
                <a:ea typeface="Cambria Math" panose="02040503050406030204" pitchFamily="18" charset="0"/>
                <a:cs typeface="Courier New" panose="02070309020205020404" pitchFamily="49" charset="0"/>
              </a:rPr>
              <a:t> (y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S[</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for any k </a:t>
            </a:r>
            <a:r>
              <a:rPr lang="en-US" sz="1800"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cs typeface="Courier New" panose="02070309020205020404" pitchFamily="49" charset="0"/>
              </a:rPr>
              <a:t> </a:t>
            </a:r>
            <a:r>
              <a:rPr lang="en-US" sz="1800" dirty="0" err="1">
                <a:latin typeface="Cambria Math" panose="02040503050406030204" pitchFamily="18" charset="0"/>
                <a:ea typeface="Cambria Math" panose="02040503050406030204" pitchFamily="18" charset="0"/>
                <a:cs typeface="Courier New" panose="02070309020205020404" pitchFamily="49" charset="0"/>
              </a:rPr>
              <a:t>i</a:t>
            </a:r>
            <a:r>
              <a:rPr lang="en-US" sz="1800" dirty="0">
                <a:latin typeface="Cambria Math" panose="02040503050406030204" pitchFamily="18" charset="0"/>
                <a:ea typeface="Cambria Math" panose="02040503050406030204" pitchFamily="18" charset="0"/>
                <a:cs typeface="Courier New" panose="02070309020205020404" pitchFamily="49" charset="0"/>
              </a:rPr>
              <a:t> &lt; n) }}</a:t>
            </a:r>
            <a:endParaRPr lang="en-US" sz="1800" dirty="0"/>
          </a:p>
          <a:p>
            <a:pPr lvl="1"/>
            <a:endParaRPr lang="en-US" sz="220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FCB6C8FC-1A09-2218-168E-B3A99E231333}"/>
              </a:ext>
            </a:extLst>
          </p:cNvPr>
          <p:cNvSpPr>
            <a:spLocks noGrp="1"/>
          </p:cNvSpPr>
          <p:nvPr>
            <p:ph type="sldNum" sz="quarter" idx="4"/>
          </p:nvPr>
        </p:nvSpPr>
        <p:spPr/>
        <p:txBody>
          <a:bodyPr/>
          <a:lstStyle/>
          <a:p>
            <a:fld id="{60F4F636-6A27-E649-AEDF-9DE4D4E58670}" type="slidenum">
              <a:rPr lang="en-US" smtClean="0"/>
              <a:pPr/>
              <a:t>80</a:t>
            </a:fld>
            <a:endParaRPr lang="en-US" dirty="0"/>
          </a:p>
        </p:txBody>
      </p:sp>
    </p:spTree>
    <p:extLst>
      <p:ext uri="{BB962C8B-B14F-4D97-AF65-F5344CB8AC3E}">
        <p14:creationId xmlns:p14="http://schemas.microsoft.com/office/powerpoint/2010/main" val="31170046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D097C-7AEE-42BA-D1C4-5FEBF880C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CCA08-AE48-3620-2E4E-E610974FC408}"/>
              </a:ext>
            </a:extLst>
          </p:cNvPr>
          <p:cNvSpPr>
            <a:spLocks noGrp="1"/>
          </p:cNvSpPr>
          <p:nvPr>
            <p:ph type="title"/>
          </p:nvPr>
        </p:nvSpPr>
        <p:spPr/>
        <p:txBody>
          <a:bodyPr/>
          <a:lstStyle/>
          <a:p>
            <a:r>
              <a:rPr lang="en-US" dirty="0"/>
              <a:t>Loop Invariants in the Wild</a:t>
            </a:r>
          </a:p>
        </p:txBody>
      </p:sp>
      <p:sp>
        <p:nvSpPr>
          <p:cNvPr id="3" name="Content Placeholder 2">
            <a:extLst>
              <a:ext uri="{FF2B5EF4-FFF2-40B4-BE49-F238E27FC236}">
                <a16:creationId xmlns:a16="http://schemas.microsoft.com/office/drawing/2014/main" id="{A445D2B3-BCA2-E29C-40D2-68081C28A6F2}"/>
              </a:ext>
            </a:extLst>
          </p:cNvPr>
          <p:cNvSpPr>
            <a:spLocks noGrp="1"/>
          </p:cNvSpPr>
          <p:nvPr>
            <p:ph idx="1"/>
          </p:nvPr>
        </p:nvSpPr>
        <p:spPr/>
        <p:txBody>
          <a:bodyPr/>
          <a:lstStyle/>
          <a:p>
            <a:r>
              <a:rPr lang="en-US" sz="2600" dirty="0">
                <a:latin typeface="Franklin Gothic Medium" panose="020B0603020102020204" pitchFamily="34" charset="0"/>
              </a:rPr>
              <a:t>Heuristic for loop invariants: weaken the postcondition</a:t>
            </a:r>
          </a:p>
          <a:p>
            <a:pPr lvl="1"/>
            <a:r>
              <a:rPr lang="en-US" sz="2200" dirty="0">
                <a:latin typeface="Franklin Gothic Medium" panose="020B0603020102020204" pitchFamily="34" charset="0"/>
              </a:rPr>
              <a:t>assertion that allows postcondition as a special case</a:t>
            </a:r>
          </a:p>
          <a:p>
            <a:pPr lvl="1"/>
            <a:r>
              <a:rPr lang="en-US" sz="2200" dirty="0">
                <a:latin typeface="Franklin Gothic Medium" panose="020B0603020102020204" pitchFamily="34" charset="0"/>
              </a:rPr>
              <a:t>must also allow states that are easy to prepare</a:t>
            </a:r>
          </a:p>
          <a:p>
            <a:pPr lvl="1"/>
            <a:endParaRPr lang="en-US" sz="2200" dirty="0">
              <a:latin typeface="Franklin Gothic Medium" panose="020B0603020102020204" pitchFamily="34" charset="0"/>
            </a:endParaRPr>
          </a:p>
          <a:p>
            <a:r>
              <a:rPr lang="en-US" sz="2600" dirty="0"/>
              <a:t>421 covers complex heuristics for finding invariants…</a:t>
            </a:r>
          </a:p>
          <a:p>
            <a:pPr lvl="1"/>
            <a:r>
              <a:rPr lang="en-US" sz="2200" dirty="0">
                <a:latin typeface="Franklin Gothic Medium" panose="020B0603020102020204" pitchFamily="34" charset="0"/>
              </a:rPr>
              <a:t>for 331, this heuristic is enough</a:t>
            </a:r>
          </a:p>
          <a:p>
            <a:pPr lvl="1"/>
            <a:r>
              <a:rPr lang="en-US" sz="2200" dirty="0">
                <a:latin typeface="Franklin Gothic Medium" panose="020B0603020102020204" pitchFamily="34" charset="0"/>
              </a:rPr>
              <a:t>(will give you the invariant for anything more complex)</a:t>
            </a:r>
          </a:p>
        </p:txBody>
      </p:sp>
      <p:sp>
        <p:nvSpPr>
          <p:cNvPr id="4" name="Slide Number Placeholder 3">
            <a:extLst>
              <a:ext uri="{FF2B5EF4-FFF2-40B4-BE49-F238E27FC236}">
                <a16:creationId xmlns:a16="http://schemas.microsoft.com/office/drawing/2014/main" id="{2851F791-1D59-C701-9853-D224D59C6372}"/>
              </a:ext>
            </a:extLst>
          </p:cNvPr>
          <p:cNvSpPr>
            <a:spLocks noGrp="1"/>
          </p:cNvSpPr>
          <p:nvPr>
            <p:ph type="sldNum" sz="quarter" idx="4"/>
          </p:nvPr>
        </p:nvSpPr>
        <p:spPr/>
        <p:txBody>
          <a:bodyPr/>
          <a:lstStyle/>
          <a:p>
            <a:fld id="{60F4F636-6A27-E649-AEDF-9DE4D4E58670}" type="slidenum">
              <a:rPr lang="en-US" smtClean="0"/>
              <a:pPr/>
              <a:t>81</a:t>
            </a:fld>
            <a:endParaRPr lang="en-US" dirty="0"/>
          </a:p>
        </p:txBody>
      </p:sp>
    </p:spTree>
    <p:extLst>
      <p:ext uri="{BB962C8B-B14F-4D97-AF65-F5344CB8AC3E}">
        <p14:creationId xmlns:p14="http://schemas.microsoft.com/office/powerpoint/2010/main" val="22348520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8EA45-1516-E3E8-38AF-E84DE1C13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0A91E-ECFB-5C00-9029-5A70857C58FB}"/>
              </a:ext>
            </a:extLst>
          </p:cNvPr>
          <p:cNvSpPr>
            <a:spLocks noGrp="1"/>
          </p:cNvSpPr>
          <p:nvPr>
            <p:ph type="ctrTitle"/>
          </p:nvPr>
        </p:nvSpPr>
        <p:spPr/>
        <p:txBody>
          <a:bodyPr/>
          <a:lstStyle/>
          <a:p>
            <a:r>
              <a:rPr lang="en-US" dirty="0"/>
              <a:t>Writing Loops</a:t>
            </a:r>
          </a:p>
        </p:txBody>
      </p:sp>
    </p:spTree>
    <p:extLst>
      <p:ext uri="{BB962C8B-B14F-4D97-AF65-F5344CB8AC3E}">
        <p14:creationId xmlns:p14="http://schemas.microsoft.com/office/powerpoint/2010/main" val="42754416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36DC-687E-9E4D-5FD9-49D6D1758722}"/>
              </a:ext>
            </a:extLst>
          </p:cNvPr>
          <p:cNvSpPr>
            <a:spLocks noGrp="1"/>
          </p:cNvSpPr>
          <p:nvPr>
            <p:ph type="title"/>
          </p:nvPr>
        </p:nvSpPr>
        <p:spPr/>
        <p:txBody>
          <a:bodyPr/>
          <a:lstStyle/>
          <a:p>
            <a:r>
              <a:rPr lang="en-US" dirty="0"/>
              <a:t>Code Reviews vs Writing Loops</a:t>
            </a:r>
          </a:p>
        </p:txBody>
      </p:sp>
      <p:sp>
        <p:nvSpPr>
          <p:cNvPr id="3" name="Content Placeholder 2">
            <a:extLst>
              <a:ext uri="{FF2B5EF4-FFF2-40B4-BE49-F238E27FC236}">
                <a16:creationId xmlns:a16="http://schemas.microsoft.com/office/drawing/2014/main" id="{3306A7D1-27DE-D3E5-485D-0C45D31101B8}"/>
              </a:ext>
            </a:extLst>
          </p:cNvPr>
          <p:cNvSpPr>
            <a:spLocks noGrp="1"/>
          </p:cNvSpPr>
          <p:nvPr>
            <p:ph idx="1"/>
          </p:nvPr>
        </p:nvSpPr>
        <p:spPr/>
        <p:txBody>
          <a:bodyPr/>
          <a:lstStyle/>
          <a:p>
            <a:r>
              <a:rPr lang="en-US" sz="2600" dirty="0"/>
              <a:t>Examples so far have been </a:t>
            </a:r>
            <a:r>
              <a:rPr lang="en-US" sz="2600" u="sng" dirty="0"/>
              <a:t>code reviews</a:t>
            </a:r>
          </a:p>
          <a:p>
            <a:pPr lvl="1"/>
            <a:r>
              <a:rPr lang="en-US" sz="2200" dirty="0"/>
              <a:t>checking correctness of given code</a:t>
            </a:r>
          </a:p>
          <a:p>
            <a:pPr lvl="1"/>
            <a:endParaRPr lang="en-US" sz="2200" dirty="0"/>
          </a:p>
          <a:p>
            <a:r>
              <a:rPr lang="en-US" sz="2600" dirty="0"/>
              <a:t>Steps to write a loop to solve a problem:</a:t>
            </a:r>
          </a:p>
          <a:p>
            <a:pPr marL="914400" lvl="1" indent="-457200">
              <a:buFont typeface="+mj-lt"/>
              <a:buAutoNum type="arabicPeriod"/>
            </a:pPr>
            <a:r>
              <a:rPr lang="en-US" sz="2200" dirty="0"/>
              <a:t> Come up with an </a:t>
            </a:r>
            <a:r>
              <a:rPr lang="en-US" sz="2200" dirty="0">
                <a:solidFill>
                  <a:srgbClr val="0070C0"/>
                </a:solidFill>
              </a:rPr>
              <a:t>idea</a:t>
            </a:r>
            <a:r>
              <a:rPr lang="en-US" sz="2200" dirty="0"/>
              <a:t> for the loop</a:t>
            </a:r>
          </a:p>
          <a:p>
            <a:pPr marL="914400" lvl="1" indent="-457200">
              <a:buFont typeface="+mj-lt"/>
              <a:buAutoNum type="arabicPeriod"/>
            </a:pPr>
            <a:r>
              <a:rPr lang="en-US" sz="2200" dirty="0"/>
              <a:t> </a:t>
            </a:r>
            <a:r>
              <a:rPr lang="en-US" sz="2200" dirty="0">
                <a:solidFill>
                  <a:srgbClr val="7030A0"/>
                </a:solidFill>
              </a:rPr>
              <a:t>Formalize</a:t>
            </a:r>
            <a:r>
              <a:rPr lang="en-US" sz="2200" dirty="0"/>
              <a:t> the idea in the invariant</a:t>
            </a:r>
          </a:p>
          <a:p>
            <a:pPr marL="914400" lvl="1" indent="-457200">
              <a:buFont typeface="+mj-lt"/>
              <a:buAutoNum type="arabicPeriod"/>
            </a:pPr>
            <a:r>
              <a:rPr lang="en-US" sz="2200" dirty="0"/>
              <a:t> Write the </a:t>
            </a:r>
            <a:r>
              <a:rPr lang="en-US" sz="2200" dirty="0">
                <a:solidFill>
                  <a:srgbClr val="00B050"/>
                </a:solidFill>
              </a:rPr>
              <a:t>code</a:t>
            </a:r>
            <a:r>
              <a:rPr lang="en-US" sz="2200" dirty="0"/>
              <a:t> so that it is correct with that invariant</a:t>
            </a:r>
          </a:p>
          <a:p>
            <a:pPr lvl="1"/>
            <a:endParaRPr lang="en-US" sz="2200" dirty="0"/>
          </a:p>
          <a:p>
            <a:r>
              <a:rPr lang="en-US" sz="2600" dirty="0"/>
              <a:t>Let's see some examples…</a:t>
            </a:r>
          </a:p>
        </p:txBody>
      </p:sp>
      <p:sp>
        <p:nvSpPr>
          <p:cNvPr id="4" name="Slide Number Placeholder 3">
            <a:extLst>
              <a:ext uri="{FF2B5EF4-FFF2-40B4-BE49-F238E27FC236}">
                <a16:creationId xmlns:a16="http://schemas.microsoft.com/office/drawing/2014/main" id="{C47ED6C8-6117-AEDE-6A39-94782CDD48E1}"/>
              </a:ext>
            </a:extLst>
          </p:cNvPr>
          <p:cNvSpPr>
            <a:spLocks noGrp="1"/>
          </p:cNvSpPr>
          <p:nvPr>
            <p:ph type="sldNum" sz="quarter" idx="4"/>
          </p:nvPr>
        </p:nvSpPr>
        <p:spPr/>
        <p:txBody>
          <a:bodyPr/>
          <a:lstStyle/>
          <a:p>
            <a:fld id="{60F4F636-6A27-E649-AEDF-9DE4D4E58670}" type="slidenum">
              <a:rPr lang="en-US" smtClean="0"/>
              <a:pPr/>
              <a:t>83</a:t>
            </a:fld>
            <a:endParaRPr lang="en-US" dirty="0"/>
          </a:p>
        </p:txBody>
      </p:sp>
    </p:spTree>
    <p:extLst>
      <p:ext uri="{BB962C8B-B14F-4D97-AF65-F5344CB8AC3E}">
        <p14:creationId xmlns:p14="http://schemas.microsoft.com/office/powerpoint/2010/main" val="8583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703A-C179-8A26-7A78-8FCF21144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EB482-90A7-9B92-6E9A-E46C1F9AAD70}"/>
              </a:ext>
            </a:extLst>
          </p:cNvPr>
          <p:cNvSpPr>
            <a:spLocks noGrp="1"/>
          </p:cNvSpPr>
          <p:nvPr>
            <p:ph type="title"/>
          </p:nvPr>
        </p:nvSpPr>
        <p:spPr/>
        <p:txBody>
          <a:bodyPr/>
          <a:lstStyle/>
          <a:p>
            <a:r>
              <a:rPr lang="en-US" dirty="0"/>
              <a:t>Max of an Array (1/7)</a:t>
            </a:r>
          </a:p>
        </p:txBody>
      </p:sp>
      <p:sp>
        <p:nvSpPr>
          <p:cNvPr id="3" name="Content Placeholder 2">
            <a:extLst>
              <a:ext uri="{FF2B5EF4-FFF2-40B4-BE49-F238E27FC236}">
                <a16:creationId xmlns:a16="http://schemas.microsoft.com/office/drawing/2014/main" id="{668D2761-3B44-2058-E237-370592C4503C}"/>
              </a:ext>
            </a:extLst>
          </p:cNvPr>
          <p:cNvSpPr>
            <a:spLocks noGrp="1"/>
          </p:cNvSpPr>
          <p:nvPr>
            <p:ph idx="1"/>
          </p:nvPr>
        </p:nvSpPr>
        <p:spPr>
          <a:xfrm>
            <a:off x="457200" y="2569580"/>
            <a:ext cx="8229600" cy="3815379"/>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max =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m = ??</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Inv: </a:t>
            </a:r>
            <a:r>
              <a:rPr lang="en-US" sz="1800" b="1" dirty="0">
                <a:latin typeface="Courier New" panose="02070309020205020404" pitchFamily="49" charset="0"/>
                <a:cs typeface="Courier New" panose="02070309020205020404" pitchFamily="49" charset="0"/>
              </a:rPr>
              <a:t>m = max(S[0 .. j-1])</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13" name="Group 12" descr="The loop invariant m = max(S[0 .. j-1]) for some list S. Similar to prior array invariants, we know some facts about the sublist we’ve seen so far (from index 0 to j-1, inclusive), but nothing about the rest of the list (index j onwards)">
            <a:extLst>
              <a:ext uri="{FF2B5EF4-FFF2-40B4-BE49-F238E27FC236}">
                <a16:creationId xmlns:a16="http://schemas.microsoft.com/office/drawing/2014/main" id="{8BA553D1-7024-C8A2-6649-5EA68C716064}"/>
              </a:ext>
            </a:extLst>
          </p:cNvPr>
          <p:cNvGrpSpPr/>
          <p:nvPr/>
        </p:nvGrpSpPr>
        <p:grpSpPr>
          <a:xfrm>
            <a:off x="1128750" y="1361054"/>
            <a:ext cx="6996727" cy="942359"/>
            <a:chOff x="1128750" y="1361054"/>
            <a:chExt cx="6996727" cy="942359"/>
          </a:xfrm>
        </p:grpSpPr>
        <p:sp>
          <p:nvSpPr>
            <p:cNvPr id="4" name="Rectangle 3">
              <a:extLst>
                <a:ext uri="{FF2B5EF4-FFF2-40B4-BE49-F238E27FC236}">
                  <a16:creationId xmlns:a16="http://schemas.microsoft.com/office/drawing/2014/main" id="{C2252DFB-9F70-F7D0-AD20-2BF6896CAD51}"/>
                </a:ext>
              </a:extLst>
            </p:cNvPr>
            <p:cNvSpPr/>
            <p:nvPr/>
          </p:nvSpPr>
          <p:spPr>
            <a:xfrm>
              <a:off x="1921097" y="1361054"/>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8391E9B0-C5FD-D224-ABA8-773F90DF18DF}"/>
                </a:ext>
              </a:extLst>
            </p:cNvPr>
            <p:cNvSpPr/>
            <p:nvPr/>
          </p:nvSpPr>
          <p:spPr>
            <a:xfrm>
              <a:off x="5026493" y="1361054"/>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3FFE440-6749-BB9F-A537-E9B7F00EE71D}"/>
                </a:ext>
              </a:extLst>
            </p:cNvPr>
            <p:cNvSpPr txBox="1"/>
            <p:nvPr/>
          </p:nvSpPr>
          <p:spPr>
            <a:xfrm>
              <a:off x="2328397" y="1934081"/>
              <a:ext cx="2129109"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 max(</a:t>
              </a:r>
              <a:r>
                <a:rPr lang="en-US" dirty="0">
                  <a:latin typeface="Cambria Math" panose="02040503050406030204" pitchFamily="18" charset="0"/>
                  <a:ea typeface="Cambria Math" panose="02040503050406030204" pitchFamily="18" charset="0"/>
                  <a:cs typeface="Franklin Gothic Medium"/>
                </a:rPr>
                <a:t>S[0 .. j-1]</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p:txBody>
        </p:sp>
        <p:sp>
          <p:nvSpPr>
            <p:cNvPr id="9" name="TextBox 8">
              <a:extLst>
                <a:ext uri="{FF2B5EF4-FFF2-40B4-BE49-F238E27FC236}">
                  <a16:creationId xmlns:a16="http://schemas.microsoft.com/office/drawing/2014/main" id="{C34D307F-97A2-A613-BBD2-97213716FE65}"/>
                </a:ext>
              </a:extLst>
            </p:cNvPr>
            <p:cNvSpPr txBox="1"/>
            <p:nvPr/>
          </p:nvSpPr>
          <p:spPr>
            <a:xfrm>
              <a:off x="5026493" y="1768939"/>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0" name="TextBox 9">
              <a:extLst>
                <a:ext uri="{FF2B5EF4-FFF2-40B4-BE49-F238E27FC236}">
                  <a16:creationId xmlns:a16="http://schemas.microsoft.com/office/drawing/2014/main" id="{F3A68B21-4612-5D8E-5D78-ED2B3718DDF4}"/>
                </a:ext>
              </a:extLst>
            </p:cNvPr>
            <p:cNvSpPr txBox="1"/>
            <p:nvPr/>
          </p:nvSpPr>
          <p:spPr>
            <a:xfrm>
              <a:off x="1128750" y="1361054"/>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1" name="Straight Arrow Connector 10">
              <a:extLst>
                <a:ext uri="{FF2B5EF4-FFF2-40B4-BE49-F238E27FC236}">
                  <a16:creationId xmlns:a16="http://schemas.microsoft.com/office/drawing/2014/main" id="{9919D0BB-8368-741D-19FE-4166FEC29970}"/>
                </a:ext>
              </a:extLst>
            </p:cNvPr>
            <p:cNvCxnSpPr>
              <a:cxnSpLocks/>
              <a:endCxn id="4" idx="1"/>
            </p:cNvCxnSpPr>
            <p:nvPr/>
          </p:nvCxnSpPr>
          <p:spPr>
            <a:xfrm>
              <a:off x="1468515" y="1557824"/>
              <a:ext cx="452582"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11C28E71-3636-E7AA-9361-B8EBD2DDAB52}"/>
              </a:ext>
            </a:extLst>
          </p:cNvPr>
          <p:cNvSpPr txBox="1"/>
          <p:nvPr/>
        </p:nvSpPr>
        <p:spPr>
          <a:xfrm>
            <a:off x="5709400" y="4477269"/>
            <a:ext cx="2845459"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How do we initialize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a:t>
            </a:r>
            <a:r>
              <a:rPr lang="en-US" dirty="0">
                <a:solidFill>
                  <a:schemeClr val="accent3">
                    <a:lumMod val="75000"/>
                  </a:schemeClr>
                </a:solidFill>
                <a:latin typeface="Franklin Gothic Medium"/>
                <a:cs typeface="Franklin Gothic Medium"/>
              </a:rPr>
              <a:t> &amp;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a:t>
            </a:r>
            <a:r>
              <a:rPr lang="en-US" dirty="0">
                <a:solidFill>
                  <a:schemeClr val="accent3">
                    <a:lumMod val="75000"/>
                  </a:schemeClr>
                </a:solidFill>
                <a:latin typeface="Franklin Gothic Medium"/>
                <a:cs typeface="Franklin Gothic Medium"/>
              </a:rPr>
              <a:t>?</a:t>
            </a:r>
          </a:p>
        </p:txBody>
      </p:sp>
      <p:sp>
        <p:nvSpPr>
          <p:cNvPr id="7" name="TextBox 6">
            <a:extLst>
              <a:ext uri="{FF2B5EF4-FFF2-40B4-BE49-F238E27FC236}">
                <a16:creationId xmlns:a16="http://schemas.microsoft.com/office/drawing/2014/main" id="{20CD8087-6E8F-B6EA-162B-2EA6B604DEB9}"/>
              </a:ext>
            </a:extLst>
          </p:cNvPr>
          <p:cNvSpPr txBox="1"/>
          <p:nvPr/>
        </p:nvSpPr>
        <p:spPr>
          <a:xfrm>
            <a:off x="5709399" y="4846601"/>
            <a:ext cx="2943434" cy="369332"/>
          </a:xfrm>
          <a:prstGeom prst="rect">
            <a:avLst/>
          </a:prstGeom>
          <a:noFill/>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 max(S[0 .. 0])</a:t>
            </a:r>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 </a:t>
            </a:r>
            <a:r>
              <a:rPr lang="en-US" dirty="0">
                <a:solidFill>
                  <a:schemeClr val="accent3">
                    <a:lumMod val="50000"/>
                  </a:schemeClr>
                </a:solidFill>
                <a:latin typeface="Franklin Gothic Medium"/>
                <a:cs typeface="Franklin Gothic Medium"/>
              </a:rPr>
              <a:t>is easiest</a:t>
            </a:r>
          </a:p>
        </p:txBody>
      </p:sp>
      <p:sp>
        <p:nvSpPr>
          <p:cNvPr id="12" name="TextBox 11">
            <a:extLst>
              <a:ext uri="{FF2B5EF4-FFF2-40B4-BE49-F238E27FC236}">
                <a16:creationId xmlns:a16="http://schemas.microsoft.com/office/drawing/2014/main" id="{F71F5907-EBB7-9164-EE91-3262036CFC2F}"/>
              </a:ext>
            </a:extLst>
          </p:cNvPr>
          <p:cNvSpPr txBox="1"/>
          <p:nvPr/>
        </p:nvSpPr>
        <p:spPr>
          <a:xfrm>
            <a:off x="5709398" y="5202775"/>
            <a:ext cx="2385589" cy="369332"/>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What case is missing?</a:t>
            </a:r>
          </a:p>
        </p:txBody>
      </p:sp>
      <p:sp>
        <p:nvSpPr>
          <p:cNvPr id="14" name="Slide Number Placeholder 13">
            <a:extLst>
              <a:ext uri="{FF2B5EF4-FFF2-40B4-BE49-F238E27FC236}">
                <a16:creationId xmlns:a16="http://schemas.microsoft.com/office/drawing/2014/main" id="{ACFE5936-6928-3FC9-4CA5-9257316B3CE4}"/>
              </a:ext>
            </a:extLst>
          </p:cNvPr>
          <p:cNvSpPr>
            <a:spLocks noGrp="1"/>
          </p:cNvSpPr>
          <p:nvPr>
            <p:ph type="sldNum" sz="quarter" idx="4"/>
          </p:nvPr>
        </p:nvSpPr>
        <p:spPr/>
        <p:txBody>
          <a:bodyPr/>
          <a:lstStyle/>
          <a:p>
            <a:fld id="{60F4F636-6A27-E649-AEDF-9DE4D4E58670}" type="slidenum">
              <a:rPr lang="en-US" smtClean="0"/>
              <a:pPr/>
              <a:t>84</a:t>
            </a:fld>
            <a:endParaRPr lang="en-US" dirty="0"/>
          </a:p>
        </p:txBody>
      </p:sp>
    </p:spTree>
    <p:extLst>
      <p:ext uri="{BB962C8B-B14F-4D97-AF65-F5344CB8AC3E}">
        <p14:creationId xmlns:p14="http://schemas.microsoft.com/office/powerpoint/2010/main" val="191951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7A5A2-5AD3-6D4C-507E-53BE4FC7C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15D61-715F-8C01-EAD6-6CE17E0D5E75}"/>
              </a:ext>
            </a:extLst>
          </p:cNvPr>
          <p:cNvSpPr>
            <a:spLocks noGrp="1"/>
          </p:cNvSpPr>
          <p:nvPr>
            <p:ph type="title"/>
          </p:nvPr>
        </p:nvSpPr>
        <p:spPr/>
        <p:txBody>
          <a:bodyPr/>
          <a:lstStyle/>
          <a:p>
            <a:r>
              <a:rPr lang="en-US" dirty="0"/>
              <a:t>Max of an Array (2/7)</a:t>
            </a:r>
          </a:p>
        </p:txBody>
      </p:sp>
      <p:sp>
        <p:nvSpPr>
          <p:cNvPr id="3" name="Content Placeholder 2">
            <a:extLst>
              <a:ext uri="{FF2B5EF4-FFF2-40B4-BE49-F238E27FC236}">
                <a16:creationId xmlns:a16="http://schemas.microsoft.com/office/drawing/2014/main" id="{921937D8-859C-E202-9CC6-4B6561407AFD}"/>
              </a:ext>
            </a:extLst>
          </p:cNvPr>
          <p:cNvSpPr>
            <a:spLocks noGrp="1"/>
          </p:cNvSpPr>
          <p:nvPr>
            <p:ph idx="1"/>
          </p:nvPr>
        </p:nvSpPr>
        <p:spPr>
          <a:xfrm>
            <a:off x="457200" y="2569580"/>
            <a:ext cx="8229600" cy="3815379"/>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max =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 0) </a:t>
            </a:r>
            <a:r>
              <a:rPr lang="en-US" sz="1800" b="1" dirty="0">
                <a:solidFill>
                  <a:srgbClr val="0070C0"/>
                </a:solidFill>
                <a:latin typeface="Courier New" panose="02070309020205020404" pitchFamily="49" charset="0"/>
                <a:cs typeface="Courier New" panose="02070309020205020404" pitchFamily="49" charset="0"/>
              </a:rPr>
              <a:t>throw new</a:t>
            </a:r>
            <a:r>
              <a:rPr lang="en-US" sz="1800" dirty="0">
                <a:latin typeface="Courier New" panose="02070309020205020404" pitchFamily="49" charset="0"/>
                <a:cs typeface="Courier New" panose="02070309020205020404" pitchFamily="49" charset="0"/>
              </a:rPr>
              <a:t> Error('no elements);</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m = S[0];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Inv: </a:t>
            </a:r>
            <a:r>
              <a:rPr lang="en-US" sz="1800" b="1" dirty="0">
                <a:latin typeface="Courier New" panose="02070309020205020404" pitchFamily="49" charset="0"/>
                <a:cs typeface="Courier New" panose="02070309020205020404" pitchFamily="49" charset="0"/>
              </a:rPr>
              <a:t>m = max(S[0 .. j-1])</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12" name="Group 11" descr="The loop invariant m = max(S[0 .. j-1]) for some list S. Similar to prior array invariants, we know some facts about the sublist we’ve seen so far (from index 0 to j-1, inclusive), but nothing about the rest of the list (index j onwards)">
            <a:extLst>
              <a:ext uri="{FF2B5EF4-FFF2-40B4-BE49-F238E27FC236}">
                <a16:creationId xmlns:a16="http://schemas.microsoft.com/office/drawing/2014/main" id="{08ABBD09-BC94-DE31-0DBF-C8AE72914A3B}"/>
              </a:ext>
            </a:extLst>
          </p:cNvPr>
          <p:cNvGrpSpPr/>
          <p:nvPr/>
        </p:nvGrpSpPr>
        <p:grpSpPr>
          <a:xfrm>
            <a:off x="1128750" y="1361054"/>
            <a:ext cx="6996727" cy="942359"/>
            <a:chOff x="1128750" y="1361054"/>
            <a:chExt cx="6996727" cy="942359"/>
          </a:xfrm>
        </p:grpSpPr>
        <p:sp>
          <p:nvSpPr>
            <p:cNvPr id="4" name="Rectangle 3">
              <a:extLst>
                <a:ext uri="{FF2B5EF4-FFF2-40B4-BE49-F238E27FC236}">
                  <a16:creationId xmlns:a16="http://schemas.microsoft.com/office/drawing/2014/main" id="{19EA9BFB-7EF2-1F67-9959-BE6575413B0D}"/>
                </a:ext>
              </a:extLst>
            </p:cNvPr>
            <p:cNvSpPr/>
            <p:nvPr/>
          </p:nvSpPr>
          <p:spPr>
            <a:xfrm>
              <a:off x="1921097" y="1361054"/>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FD83787D-EA22-ECFC-D2C4-859D6C3CB108}"/>
                </a:ext>
              </a:extLst>
            </p:cNvPr>
            <p:cNvSpPr/>
            <p:nvPr/>
          </p:nvSpPr>
          <p:spPr>
            <a:xfrm>
              <a:off x="5026493" y="1361054"/>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F9ECDAC-1372-5E18-F3F1-93856CC2196D}"/>
                </a:ext>
              </a:extLst>
            </p:cNvPr>
            <p:cNvSpPr txBox="1"/>
            <p:nvPr/>
          </p:nvSpPr>
          <p:spPr>
            <a:xfrm>
              <a:off x="2328397" y="1934081"/>
              <a:ext cx="2129109"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 max(</a:t>
              </a:r>
              <a:r>
                <a:rPr lang="en-US" dirty="0">
                  <a:latin typeface="Cambria Math" panose="02040503050406030204" pitchFamily="18" charset="0"/>
                  <a:ea typeface="Cambria Math" panose="02040503050406030204" pitchFamily="18" charset="0"/>
                  <a:cs typeface="Franklin Gothic Medium"/>
                </a:rPr>
                <a:t>S[0 .. j-1]</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p:txBody>
        </p:sp>
        <p:sp>
          <p:nvSpPr>
            <p:cNvPr id="9" name="TextBox 8">
              <a:extLst>
                <a:ext uri="{FF2B5EF4-FFF2-40B4-BE49-F238E27FC236}">
                  <a16:creationId xmlns:a16="http://schemas.microsoft.com/office/drawing/2014/main" id="{FF34FEFD-FDDE-45A7-4B30-D0358A1B4FED}"/>
                </a:ext>
              </a:extLst>
            </p:cNvPr>
            <p:cNvSpPr txBox="1"/>
            <p:nvPr/>
          </p:nvSpPr>
          <p:spPr>
            <a:xfrm>
              <a:off x="5026493" y="1768939"/>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0" name="TextBox 9">
              <a:extLst>
                <a:ext uri="{FF2B5EF4-FFF2-40B4-BE49-F238E27FC236}">
                  <a16:creationId xmlns:a16="http://schemas.microsoft.com/office/drawing/2014/main" id="{D23C8977-977F-8118-1D9C-6628B99F8DFE}"/>
                </a:ext>
              </a:extLst>
            </p:cNvPr>
            <p:cNvSpPr txBox="1"/>
            <p:nvPr/>
          </p:nvSpPr>
          <p:spPr>
            <a:xfrm>
              <a:off x="1128750" y="1361054"/>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1" name="Straight Arrow Connector 10">
              <a:extLst>
                <a:ext uri="{FF2B5EF4-FFF2-40B4-BE49-F238E27FC236}">
                  <a16:creationId xmlns:a16="http://schemas.microsoft.com/office/drawing/2014/main" id="{4CFC9246-3E82-B714-A0B2-16E6A328AE9F}"/>
                </a:ext>
              </a:extLst>
            </p:cNvPr>
            <p:cNvCxnSpPr>
              <a:cxnSpLocks/>
              <a:endCxn id="4" idx="1"/>
            </p:cNvCxnSpPr>
            <p:nvPr/>
          </p:nvCxnSpPr>
          <p:spPr>
            <a:xfrm>
              <a:off x="1468515" y="1557824"/>
              <a:ext cx="452582"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A89EF4F2-1F20-1978-E52C-E4F66384B433}"/>
              </a:ext>
            </a:extLst>
          </p:cNvPr>
          <p:cNvSpPr txBox="1"/>
          <p:nvPr/>
        </p:nvSpPr>
        <p:spPr>
          <a:xfrm>
            <a:off x="6116867" y="4569866"/>
            <a:ext cx="2369367"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How do we initialize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j</a:t>
            </a:r>
            <a:r>
              <a:rPr lang="en-US" dirty="0">
                <a:solidFill>
                  <a:schemeClr val="accent3">
                    <a:lumMod val="75000"/>
                  </a:schemeClr>
                </a:solidFill>
                <a:latin typeface="Franklin Gothic Medium"/>
                <a:cs typeface="Franklin Gothic Medium"/>
              </a:rPr>
              <a:t>?</a:t>
            </a:r>
          </a:p>
        </p:txBody>
      </p:sp>
      <p:sp>
        <p:nvSpPr>
          <p:cNvPr id="7" name="TextBox 6">
            <a:extLst>
              <a:ext uri="{FF2B5EF4-FFF2-40B4-BE49-F238E27FC236}">
                <a16:creationId xmlns:a16="http://schemas.microsoft.com/office/drawing/2014/main" id="{FF64EF8B-175B-D0C7-B790-64B2509511F8}"/>
              </a:ext>
            </a:extLst>
          </p:cNvPr>
          <p:cNvSpPr txBox="1"/>
          <p:nvPr/>
        </p:nvSpPr>
        <p:spPr>
          <a:xfrm>
            <a:off x="6116866" y="4939198"/>
            <a:ext cx="2569934" cy="369332"/>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Want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 max(S[0 .. 0])</a:t>
            </a:r>
            <a:endParaRPr lang="en-US" dirty="0">
              <a:solidFill>
                <a:schemeClr val="accent3">
                  <a:lumMod val="50000"/>
                </a:schemeClr>
              </a:solidFill>
              <a:latin typeface="Franklin Gothic Medium"/>
              <a:cs typeface="Franklin Gothic Medium"/>
            </a:endParaRPr>
          </a:p>
        </p:txBody>
      </p:sp>
      <p:sp>
        <p:nvSpPr>
          <p:cNvPr id="13" name="Slide Number Placeholder 12">
            <a:extLst>
              <a:ext uri="{FF2B5EF4-FFF2-40B4-BE49-F238E27FC236}">
                <a16:creationId xmlns:a16="http://schemas.microsoft.com/office/drawing/2014/main" id="{D9800ED2-23FB-50C9-1361-A52511FA8698}"/>
              </a:ext>
            </a:extLst>
          </p:cNvPr>
          <p:cNvSpPr>
            <a:spLocks noGrp="1"/>
          </p:cNvSpPr>
          <p:nvPr>
            <p:ph type="sldNum" sz="quarter" idx="4"/>
          </p:nvPr>
        </p:nvSpPr>
        <p:spPr/>
        <p:txBody>
          <a:bodyPr/>
          <a:lstStyle/>
          <a:p>
            <a:fld id="{60F4F636-6A27-E649-AEDF-9DE4D4E58670}" type="slidenum">
              <a:rPr lang="en-US" smtClean="0"/>
              <a:pPr/>
              <a:t>85</a:t>
            </a:fld>
            <a:endParaRPr lang="en-US" dirty="0"/>
          </a:p>
        </p:txBody>
      </p:sp>
    </p:spTree>
    <p:extLst>
      <p:ext uri="{BB962C8B-B14F-4D97-AF65-F5344CB8AC3E}">
        <p14:creationId xmlns:p14="http://schemas.microsoft.com/office/powerpoint/2010/main" val="325020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912DD-CCA4-F9EE-EFA6-0D88CF199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5B2AC-C8BB-2408-2FA5-56B07EE62F3D}"/>
              </a:ext>
            </a:extLst>
          </p:cNvPr>
          <p:cNvSpPr>
            <a:spLocks noGrp="1"/>
          </p:cNvSpPr>
          <p:nvPr>
            <p:ph type="title"/>
          </p:nvPr>
        </p:nvSpPr>
        <p:spPr/>
        <p:txBody>
          <a:bodyPr/>
          <a:lstStyle/>
          <a:p>
            <a:r>
              <a:rPr lang="en-US" dirty="0"/>
              <a:t>Max of an Array (3/7)</a:t>
            </a:r>
          </a:p>
        </p:txBody>
      </p:sp>
      <p:sp>
        <p:nvSpPr>
          <p:cNvPr id="3" name="Content Placeholder 2">
            <a:extLst>
              <a:ext uri="{FF2B5EF4-FFF2-40B4-BE49-F238E27FC236}">
                <a16:creationId xmlns:a16="http://schemas.microsoft.com/office/drawing/2014/main" id="{6FC2AC0B-72F7-4A0F-B3B2-ECDF64929A55}"/>
              </a:ext>
            </a:extLst>
          </p:cNvPr>
          <p:cNvSpPr>
            <a:spLocks noGrp="1"/>
          </p:cNvSpPr>
          <p:nvPr>
            <p:ph idx="1"/>
          </p:nvPr>
        </p:nvSpPr>
        <p:spPr>
          <a:xfrm>
            <a:off x="457200" y="2569580"/>
            <a:ext cx="8229600" cy="3815379"/>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max =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 0) </a:t>
            </a:r>
            <a:r>
              <a:rPr lang="en-US" sz="1800" b="1" dirty="0">
                <a:solidFill>
                  <a:srgbClr val="0070C0"/>
                </a:solidFill>
                <a:latin typeface="Courier New" panose="02070309020205020404" pitchFamily="49" charset="0"/>
                <a:cs typeface="Courier New" panose="02070309020205020404" pitchFamily="49" charset="0"/>
              </a:rPr>
              <a:t>throw new</a:t>
            </a:r>
            <a:r>
              <a:rPr lang="en-US" sz="1800" dirty="0">
                <a:latin typeface="Courier New" panose="02070309020205020404" pitchFamily="49" charset="0"/>
                <a:cs typeface="Courier New" panose="02070309020205020404" pitchFamily="49" charset="0"/>
              </a:rPr>
              <a:t> Error('no elements);</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m = S[0];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Inv: </a:t>
            </a:r>
            <a:r>
              <a:rPr lang="en-US" sz="1800" b="1" dirty="0">
                <a:latin typeface="Courier New" panose="02070309020205020404" pitchFamily="49" charset="0"/>
                <a:cs typeface="Courier New" panose="02070309020205020404" pitchFamily="49" charset="0"/>
              </a:rPr>
              <a:t>m = max(S[0 .. j-1])</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12" name="Group 11" descr="The loop invariant m = max(S[0 .. j-1]) for some list S. Similar to prior array invariants, we know some facts about the sublist we’ve seen so far (from index 0 to j-1, inclusive), but nothing about the rest of the list (index j onwards)">
            <a:extLst>
              <a:ext uri="{FF2B5EF4-FFF2-40B4-BE49-F238E27FC236}">
                <a16:creationId xmlns:a16="http://schemas.microsoft.com/office/drawing/2014/main" id="{701B5096-3F94-C0D5-1FD2-3062442157EC}"/>
              </a:ext>
            </a:extLst>
          </p:cNvPr>
          <p:cNvGrpSpPr/>
          <p:nvPr/>
        </p:nvGrpSpPr>
        <p:grpSpPr>
          <a:xfrm>
            <a:off x="1128750" y="1361054"/>
            <a:ext cx="6996727" cy="942359"/>
            <a:chOff x="1128750" y="1361054"/>
            <a:chExt cx="6996727" cy="942359"/>
          </a:xfrm>
        </p:grpSpPr>
        <p:sp>
          <p:nvSpPr>
            <p:cNvPr id="4" name="Rectangle 3">
              <a:extLst>
                <a:ext uri="{FF2B5EF4-FFF2-40B4-BE49-F238E27FC236}">
                  <a16:creationId xmlns:a16="http://schemas.microsoft.com/office/drawing/2014/main" id="{01557DF6-3211-CF9F-4E47-232A3B8021AE}"/>
                </a:ext>
              </a:extLst>
            </p:cNvPr>
            <p:cNvSpPr/>
            <p:nvPr/>
          </p:nvSpPr>
          <p:spPr>
            <a:xfrm>
              <a:off x="1921097" y="1361054"/>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0D3CAB34-C39F-DCB6-3973-B790846AA7DE}"/>
                </a:ext>
              </a:extLst>
            </p:cNvPr>
            <p:cNvSpPr/>
            <p:nvPr/>
          </p:nvSpPr>
          <p:spPr>
            <a:xfrm>
              <a:off x="5026493" y="1361054"/>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1F8D8E6-9FC9-09E6-BDD0-BC2F4BDEB735}"/>
                </a:ext>
              </a:extLst>
            </p:cNvPr>
            <p:cNvSpPr txBox="1"/>
            <p:nvPr/>
          </p:nvSpPr>
          <p:spPr>
            <a:xfrm>
              <a:off x="2328397" y="1934081"/>
              <a:ext cx="2129109"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 max(</a:t>
              </a:r>
              <a:r>
                <a:rPr lang="en-US" dirty="0">
                  <a:latin typeface="Cambria Math" panose="02040503050406030204" pitchFamily="18" charset="0"/>
                  <a:ea typeface="Cambria Math" panose="02040503050406030204" pitchFamily="18" charset="0"/>
                  <a:cs typeface="Franklin Gothic Medium"/>
                </a:rPr>
                <a:t>S[0 .. j-1]</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p:txBody>
        </p:sp>
        <p:sp>
          <p:nvSpPr>
            <p:cNvPr id="9" name="TextBox 8">
              <a:extLst>
                <a:ext uri="{FF2B5EF4-FFF2-40B4-BE49-F238E27FC236}">
                  <a16:creationId xmlns:a16="http://schemas.microsoft.com/office/drawing/2014/main" id="{CA316857-55B2-1D40-5CB0-6A99C8C40B27}"/>
                </a:ext>
              </a:extLst>
            </p:cNvPr>
            <p:cNvSpPr txBox="1"/>
            <p:nvPr/>
          </p:nvSpPr>
          <p:spPr>
            <a:xfrm>
              <a:off x="5026493" y="1768939"/>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0" name="TextBox 9">
              <a:extLst>
                <a:ext uri="{FF2B5EF4-FFF2-40B4-BE49-F238E27FC236}">
                  <a16:creationId xmlns:a16="http://schemas.microsoft.com/office/drawing/2014/main" id="{13269B0E-608A-64F6-F207-40932478D2E3}"/>
                </a:ext>
              </a:extLst>
            </p:cNvPr>
            <p:cNvSpPr txBox="1"/>
            <p:nvPr/>
          </p:nvSpPr>
          <p:spPr>
            <a:xfrm>
              <a:off x="1128750" y="1361054"/>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1" name="Straight Arrow Connector 10">
              <a:extLst>
                <a:ext uri="{FF2B5EF4-FFF2-40B4-BE49-F238E27FC236}">
                  <a16:creationId xmlns:a16="http://schemas.microsoft.com/office/drawing/2014/main" id="{2BBE9A91-F175-255E-EF5C-FF6B91569CE4}"/>
                </a:ext>
              </a:extLst>
            </p:cNvPr>
            <p:cNvCxnSpPr>
              <a:cxnSpLocks/>
              <a:endCxn id="4" idx="1"/>
            </p:cNvCxnSpPr>
            <p:nvPr/>
          </p:nvCxnSpPr>
          <p:spPr>
            <a:xfrm>
              <a:off x="1468515" y="1557824"/>
              <a:ext cx="452582"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E722574C-EF7D-324A-05FE-CF4F5EFFB000}"/>
              </a:ext>
            </a:extLst>
          </p:cNvPr>
          <p:cNvSpPr txBox="1"/>
          <p:nvPr/>
        </p:nvSpPr>
        <p:spPr>
          <a:xfrm>
            <a:off x="6116867" y="4569866"/>
            <a:ext cx="1927772"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When do we exit?</a:t>
            </a:r>
          </a:p>
        </p:txBody>
      </p:sp>
      <p:sp>
        <p:nvSpPr>
          <p:cNvPr id="7" name="TextBox 6">
            <a:extLst>
              <a:ext uri="{FF2B5EF4-FFF2-40B4-BE49-F238E27FC236}">
                <a16:creationId xmlns:a16="http://schemas.microsoft.com/office/drawing/2014/main" id="{3B2D9017-403A-B85F-4FB3-A57987658598}"/>
              </a:ext>
            </a:extLst>
          </p:cNvPr>
          <p:cNvSpPr txBox="1"/>
          <p:nvPr/>
        </p:nvSpPr>
        <p:spPr>
          <a:xfrm>
            <a:off x="6116866" y="4939198"/>
            <a:ext cx="2775119" cy="369332"/>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Want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 max(S[0 .. n-1])</a:t>
            </a:r>
            <a:endParaRPr lang="en-US" dirty="0">
              <a:solidFill>
                <a:schemeClr val="accent3">
                  <a:lumMod val="50000"/>
                </a:schemeClr>
              </a:solidFill>
              <a:latin typeface="Franklin Gothic Medium"/>
              <a:cs typeface="Franklin Gothic Medium"/>
            </a:endParaRPr>
          </a:p>
        </p:txBody>
      </p:sp>
      <p:sp>
        <p:nvSpPr>
          <p:cNvPr id="13" name="Slide Number Placeholder 12">
            <a:extLst>
              <a:ext uri="{FF2B5EF4-FFF2-40B4-BE49-F238E27FC236}">
                <a16:creationId xmlns:a16="http://schemas.microsoft.com/office/drawing/2014/main" id="{811A99C3-EF24-875B-D64D-E2886D3B6D8D}"/>
              </a:ext>
            </a:extLst>
          </p:cNvPr>
          <p:cNvSpPr>
            <a:spLocks noGrp="1"/>
          </p:cNvSpPr>
          <p:nvPr>
            <p:ph type="sldNum" sz="quarter" idx="4"/>
          </p:nvPr>
        </p:nvSpPr>
        <p:spPr/>
        <p:txBody>
          <a:bodyPr/>
          <a:lstStyle/>
          <a:p>
            <a:fld id="{60F4F636-6A27-E649-AEDF-9DE4D4E58670}" type="slidenum">
              <a:rPr lang="en-US" smtClean="0"/>
              <a:pPr/>
              <a:t>86</a:t>
            </a:fld>
            <a:endParaRPr lang="en-US" dirty="0"/>
          </a:p>
        </p:txBody>
      </p:sp>
    </p:spTree>
    <p:extLst>
      <p:ext uri="{BB962C8B-B14F-4D97-AF65-F5344CB8AC3E}">
        <p14:creationId xmlns:p14="http://schemas.microsoft.com/office/powerpoint/2010/main" val="327874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D6EE-37D8-6B83-5869-9B32876E80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9CC64-2E9B-8D33-3C76-65409409895F}"/>
              </a:ext>
            </a:extLst>
          </p:cNvPr>
          <p:cNvSpPr>
            <a:spLocks noGrp="1"/>
          </p:cNvSpPr>
          <p:nvPr>
            <p:ph type="title"/>
          </p:nvPr>
        </p:nvSpPr>
        <p:spPr/>
        <p:txBody>
          <a:bodyPr/>
          <a:lstStyle/>
          <a:p>
            <a:r>
              <a:rPr lang="en-US" dirty="0"/>
              <a:t>Max of an Array (4/7)</a:t>
            </a:r>
          </a:p>
        </p:txBody>
      </p:sp>
      <p:sp>
        <p:nvSpPr>
          <p:cNvPr id="3" name="Content Placeholder 2">
            <a:extLst>
              <a:ext uri="{FF2B5EF4-FFF2-40B4-BE49-F238E27FC236}">
                <a16:creationId xmlns:a16="http://schemas.microsoft.com/office/drawing/2014/main" id="{E0D8EFF3-B566-3EB1-8294-8AFD52E235A8}"/>
              </a:ext>
            </a:extLst>
          </p:cNvPr>
          <p:cNvSpPr>
            <a:spLocks noGrp="1"/>
          </p:cNvSpPr>
          <p:nvPr>
            <p:ph idx="1"/>
          </p:nvPr>
        </p:nvSpPr>
        <p:spPr>
          <a:xfrm>
            <a:off x="457200" y="2569580"/>
            <a:ext cx="8229600" cy="3815379"/>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max =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 0) </a:t>
            </a:r>
            <a:r>
              <a:rPr lang="en-US" sz="1800" b="1" dirty="0">
                <a:solidFill>
                  <a:srgbClr val="0070C0"/>
                </a:solidFill>
                <a:latin typeface="Courier New" panose="02070309020205020404" pitchFamily="49" charset="0"/>
                <a:cs typeface="Courier New" panose="02070309020205020404" pitchFamily="49" charset="0"/>
              </a:rPr>
              <a:t>throw new</a:t>
            </a:r>
            <a:r>
              <a:rPr lang="en-US" sz="1800" dirty="0">
                <a:latin typeface="Courier New" panose="02070309020205020404" pitchFamily="49" charset="0"/>
                <a:cs typeface="Courier New" panose="02070309020205020404" pitchFamily="49" charset="0"/>
              </a:rPr>
              <a:t> Error('no elements);</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m = S[0];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Inv: </a:t>
            </a:r>
            <a:r>
              <a:rPr lang="en-US" sz="1800" b="1" dirty="0">
                <a:latin typeface="Courier New" panose="02070309020205020404" pitchFamily="49" charset="0"/>
                <a:cs typeface="Courier New" panose="02070309020205020404" pitchFamily="49" charset="0"/>
              </a:rPr>
              <a:t>m = max(S[0 .. j-1])</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6" name="Group 5" descr="The loop invariant m = max(S[0 .. j-1]) for some list S. Similar to prior array invariants, we know some facts about the sublist we’ve seen so far (from index 0 to j-1, inclusive), but nothing about the rest of the list (index j onwards)">
            <a:extLst>
              <a:ext uri="{FF2B5EF4-FFF2-40B4-BE49-F238E27FC236}">
                <a16:creationId xmlns:a16="http://schemas.microsoft.com/office/drawing/2014/main" id="{D0A7F6D3-BC52-777B-E742-CFF02D981F36}"/>
              </a:ext>
            </a:extLst>
          </p:cNvPr>
          <p:cNvGrpSpPr/>
          <p:nvPr/>
        </p:nvGrpSpPr>
        <p:grpSpPr>
          <a:xfrm>
            <a:off x="1128750" y="1361054"/>
            <a:ext cx="6996727" cy="942359"/>
            <a:chOff x="1128750" y="1361054"/>
            <a:chExt cx="6996727" cy="942359"/>
          </a:xfrm>
        </p:grpSpPr>
        <p:sp>
          <p:nvSpPr>
            <p:cNvPr id="4" name="Rectangle 3">
              <a:extLst>
                <a:ext uri="{FF2B5EF4-FFF2-40B4-BE49-F238E27FC236}">
                  <a16:creationId xmlns:a16="http://schemas.microsoft.com/office/drawing/2014/main" id="{E64DC4C3-E511-1844-94FF-3FA807FFCC1A}"/>
                </a:ext>
              </a:extLst>
            </p:cNvPr>
            <p:cNvSpPr/>
            <p:nvPr/>
          </p:nvSpPr>
          <p:spPr>
            <a:xfrm>
              <a:off x="1921097" y="1361054"/>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1BB1B664-BC34-4CEC-AE75-6C5DE4E58FA8}"/>
                </a:ext>
              </a:extLst>
            </p:cNvPr>
            <p:cNvSpPr/>
            <p:nvPr/>
          </p:nvSpPr>
          <p:spPr>
            <a:xfrm>
              <a:off x="5026493" y="1361054"/>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E41FB3B-7DCE-BA9A-311D-29D0B429FDCB}"/>
                </a:ext>
              </a:extLst>
            </p:cNvPr>
            <p:cNvSpPr txBox="1"/>
            <p:nvPr/>
          </p:nvSpPr>
          <p:spPr>
            <a:xfrm>
              <a:off x="2328397" y="1934081"/>
              <a:ext cx="2129109"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 max(</a:t>
              </a:r>
              <a:r>
                <a:rPr lang="en-US" dirty="0">
                  <a:latin typeface="Cambria Math" panose="02040503050406030204" pitchFamily="18" charset="0"/>
                  <a:ea typeface="Cambria Math" panose="02040503050406030204" pitchFamily="18" charset="0"/>
                  <a:cs typeface="Franklin Gothic Medium"/>
                </a:rPr>
                <a:t>S[0 .. j-1]</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p:txBody>
        </p:sp>
        <p:sp>
          <p:nvSpPr>
            <p:cNvPr id="9" name="TextBox 8">
              <a:extLst>
                <a:ext uri="{FF2B5EF4-FFF2-40B4-BE49-F238E27FC236}">
                  <a16:creationId xmlns:a16="http://schemas.microsoft.com/office/drawing/2014/main" id="{EE86B8E6-B1E5-B16C-6089-B81C65B7996D}"/>
                </a:ext>
              </a:extLst>
            </p:cNvPr>
            <p:cNvSpPr txBox="1"/>
            <p:nvPr/>
          </p:nvSpPr>
          <p:spPr>
            <a:xfrm>
              <a:off x="5026493" y="1768939"/>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0" name="TextBox 9">
              <a:extLst>
                <a:ext uri="{FF2B5EF4-FFF2-40B4-BE49-F238E27FC236}">
                  <a16:creationId xmlns:a16="http://schemas.microsoft.com/office/drawing/2014/main" id="{B269E641-F259-22BD-32C0-CC00BA450AA5}"/>
                </a:ext>
              </a:extLst>
            </p:cNvPr>
            <p:cNvSpPr txBox="1"/>
            <p:nvPr/>
          </p:nvSpPr>
          <p:spPr>
            <a:xfrm>
              <a:off x="1128750" y="1361054"/>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1" name="Straight Arrow Connector 10">
              <a:extLst>
                <a:ext uri="{FF2B5EF4-FFF2-40B4-BE49-F238E27FC236}">
                  <a16:creationId xmlns:a16="http://schemas.microsoft.com/office/drawing/2014/main" id="{DAC05F2C-2707-DBFD-65AE-E32837BAADE2}"/>
                </a:ext>
              </a:extLst>
            </p:cNvPr>
            <p:cNvCxnSpPr>
              <a:cxnSpLocks/>
              <a:endCxn id="4" idx="1"/>
            </p:cNvCxnSpPr>
            <p:nvPr/>
          </p:nvCxnSpPr>
          <p:spPr>
            <a:xfrm>
              <a:off x="1468515" y="1557824"/>
              <a:ext cx="452582"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7" name="Slide Number Placeholder 6">
            <a:extLst>
              <a:ext uri="{FF2B5EF4-FFF2-40B4-BE49-F238E27FC236}">
                <a16:creationId xmlns:a16="http://schemas.microsoft.com/office/drawing/2014/main" id="{2E3195F0-0CF9-8AEA-B824-C61C26509552}"/>
              </a:ext>
            </a:extLst>
          </p:cNvPr>
          <p:cNvSpPr>
            <a:spLocks noGrp="1"/>
          </p:cNvSpPr>
          <p:nvPr>
            <p:ph type="sldNum" sz="quarter" idx="4"/>
          </p:nvPr>
        </p:nvSpPr>
        <p:spPr/>
        <p:txBody>
          <a:bodyPr/>
          <a:lstStyle/>
          <a:p>
            <a:fld id="{60F4F636-6A27-E649-AEDF-9DE4D4E58670}" type="slidenum">
              <a:rPr lang="en-US" smtClean="0"/>
              <a:pPr/>
              <a:t>87</a:t>
            </a:fld>
            <a:endParaRPr lang="en-US" dirty="0"/>
          </a:p>
        </p:txBody>
      </p:sp>
    </p:spTree>
    <p:extLst>
      <p:ext uri="{BB962C8B-B14F-4D97-AF65-F5344CB8AC3E}">
        <p14:creationId xmlns:p14="http://schemas.microsoft.com/office/powerpoint/2010/main" val="41341156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0014C-FE38-3858-C131-97379BC1C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089A7-9B6F-A1F2-2393-6BCBEFE7DB6E}"/>
              </a:ext>
            </a:extLst>
          </p:cNvPr>
          <p:cNvSpPr>
            <a:spLocks noGrp="1"/>
          </p:cNvSpPr>
          <p:nvPr>
            <p:ph type="title"/>
          </p:nvPr>
        </p:nvSpPr>
        <p:spPr/>
        <p:txBody>
          <a:bodyPr/>
          <a:lstStyle/>
          <a:p>
            <a:r>
              <a:rPr lang="en-US" dirty="0"/>
              <a:t>Max of an Array (5/7)</a:t>
            </a:r>
          </a:p>
        </p:txBody>
      </p:sp>
      <p:sp>
        <p:nvSpPr>
          <p:cNvPr id="3" name="Content Placeholder 2">
            <a:extLst>
              <a:ext uri="{FF2B5EF4-FFF2-40B4-BE49-F238E27FC236}">
                <a16:creationId xmlns:a16="http://schemas.microsoft.com/office/drawing/2014/main" id="{4D796869-991B-1811-D832-57B9EA298C9E}"/>
              </a:ext>
            </a:extLst>
          </p:cNvPr>
          <p:cNvSpPr>
            <a:spLocks noGrp="1"/>
          </p:cNvSpPr>
          <p:nvPr>
            <p:ph idx="1"/>
          </p:nvPr>
        </p:nvSpPr>
        <p:spPr>
          <a:xfrm>
            <a:off x="457200" y="2569580"/>
            <a:ext cx="8229600" cy="3815379"/>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max =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 0) </a:t>
            </a:r>
            <a:r>
              <a:rPr lang="en-US" sz="1800" b="1" dirty="0">
                <a:solidFill>
                  <a:srgbClr val="0070C0"/>
                </a:solidFill>
                <a:latin typeface="Courier New" panose="02070309020205020404" pitchFamily="49" charset="0"/>
                <a:cs typeface="Courier New" panose="02070309020205020404" pitchFamily="49" charset="0"/>
              </a:rPr>
              <a:t>throw new</a:t>
            </a:r>
            <a:r>
              <a:rPr lang="en-US" sz="1800" dirty="0">
                <a:latin typeface="Courier New" panose="02070309020205020404" pitchFamily="49" charset="0"/>
                <a:cs typeface="Courier New" panose="02070309020205020404" pitchFamily="49" charset="0"/>
              </a:rPr>
              <a:t> Error('no elements);</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m = S[0];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Inv: </a:t>
            </a:r>
            <a:r>
              <a:rPr lang="en-US" sz="1800" b="1" dirty="0">
                <a:latin typeface="Courier New" panose="02070309020205020404" pitchFamily="49" charset="0"/>
                <a:cs typeface="Courier New" panose="02070309020205020404" pitchFamily="49" charset="0"/>
              </a:rPr>
              <a:t>m = max(S[0 .. j-1])</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max(S[0 .. j-1]) and j ≠ n }}</a:t>
            </a:r>
          </a:p>
          <a:p>
            <a:pPr lvl="2"/>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max(S[0 .. j]) }}</a:t>
            </a:r>
            <a:endParaRPr lang="en-US" sz="1800" dirty="0">
              <a:solidFill>
                <a:srgbClr val="7030A0"/>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j = j + 1;</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p:txBody>
      </p:sp>
      <p:grpSp>
        <p:nvGrpSpPr>
          <p:cNvPr id="6" name="Group 5" descr="The loop invariant m = max(S[0 .. j-1]) for some list S. Similar to prior array invariants, we know some facts about the sublist we’ve seen so far (from index 0 to j-1, inclusive), but nothing about the rest of the list (index j onwards)">
            <a:extLst>
              <a:ext uri="{FF2B5EF4-FFF2-40B4-BE49-F238E27FC236}">
                <a16:creationId xmlns:a16="http://schemas.microsoft.com/office/drawing/2014/main" id="{BD4A36DB-CFDD-D589-F4CC-F367B243F6E2}"/>
              </a:ext>
            </a:extLst>
          </p:cNvPr>
          <p:cNvGrpSpPr/>
          <p:nvPr/>
        </p:nvGrpSpPr>
        <p:grpSpPr>
          <a:xfrm>
            <a:off x="1128750" y="1361054"/>
            <a:ext cx="6996727" cy="942359"/>
            <a:chOff x="1128750" y="1361054"/>
            <a:chExt cx="6996727" cy="942359"/>
          </a:xfrm>
        </p:grpSpPr>
        <p:sp>
          <p:nvSpPr>
            <p:cNvPr id="4" name="Rectangle 3">
              <a:extLst>
                <a:ext uri="{FF2B5EF4-FFF2-40B4-BE49-F238E27FC236}">
                  <a16:creationId xmlns:a16="http://schemas.microsoft.com/office/drawing/2014/main" id="{68DAA273-EB71-B994-AB25-86F61893C09A}"/>
                </a:ext>
              </a:extLst>
            </p:cNvPr>
            <p:cNvSpPr/>
            <p:nvPr/>
          </p:nvSpPr>
          <p:spPr>
            <a:xfrm>
              <a:off x="1921097" y="1361054"/>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E81FF22C-AB25-0C4B-9AA0-5588A0738A60}"/>
                </a:ext>
              </a:extLst>
            </p:cNvPr>
            <p:cNvSpPr/>
            <p:nvPr/>
          </p:nvSpPr>
          <p:spPr>
            <a:xfrm>
              <a:off x="5026493" y="1361054"/>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5793AA9-3DD2-AA46-FE8F-040328736BDA}"/>
                </a:ext>
              </a:extLst>
            </p:cNvPr>
            <p:cNvSpPr txBox="1"/>
            <p:nvPr/>
          </p:nvSpPr>
          <p:spPr>
            <a:xfrm>
              <a:off x="2328397" y="1934081"/>
              <a:ext cx="2129109"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 max(</a:t>
              </a:r>
              <a:r>
                <a:rPr lang="en-US" dirty="0">
                  <a:latin typeface="Cambria Math" panose="02040503050406030204" pitchFamily="18" charset="0"/>
                  <a:ea typeface="Cambria Math" panose="02040503050406030204" pitchFamily="18" charset="0"/>
                  <a:cs typeface="Franklin Gothic Medium"/>
                </a:rPr>
                <a:t>S[0 .. j-1]</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p:txBody>
        </p:sp>
        <p:sp>
          <p:nvSpPr>
            <p:cNvPr id="9" name="TextBox 8">
              <a:extLst>
                <a:ext uri="{FF2B5EF4-FFF2-40B4-BE49-F238E27FC236}">
                  <a16:creationId xmlns:a16="http://schemas.microsoft.com/office/drawing/2014/main" id="{AEBA026F-CD19-5532-541C-30D91A1B9B11}"/>
                </a:ext>
              </a:extLst>
            </p:cNvPr>
            <p:cNvSpPr txBox="1"/>
            <p:nvPr/>
          </p:nvSpPr>
          <p:spPr>
            <a:xfrm>
              <a:off x="5026493" y="1768939"/>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0" name="TextBox 9">
              <a:extLst>
                <a:ext uri="{FF2B5EF4-FFF2-40B4-BE49-F238E27FC236}">
                  <a16:creationId xmlns:a16="http://schemas.microsoft.com/office/drawing/2014/main" id="{734A2910-E56B-BCAD-A196-36039D1CB43A}"/>
                </a:ext>
              </a:extLst>
            </p:cNvPr>
            <p:cNvSpPr txBox="1"/>
            <p:nvPr/>
          </p:nvSpPr>
          <p:spPr>
            <a:xfrm>
              <a:off x="1128750" y="1361054"/>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1" name="Straight Arrow Connector 10">
              <a:extLst>
                <a:ext uri="{FF2B5EF4-FFF2-40B4-BE49-F238E27FC236}">
                  <a16:creationId xmlns:a16="http://schemas.microsoft.com/office/drawing/2014/main" id="{24B91941-762E-95A4-A4E2-2B1D8FECC888}"/>
                </a:ext>
              </a:extLst>
            </p:cNvPr>
            <p:cNvCxnSpPr>
              <a:cxnSpLocks/>
              <a:endCxn id="4" idx="1"/>
            </p:cNvCxnSpPr>
            <p:nvPr/>
          </p:nvCxnSpPr>
          <p:spPr>
            <a:xfrm>
              <a:off x="1468515" y="1557824"/>
              <a:ext cx="452582"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7" name="Slide Number Placeholder 6">
            <a:extLst>
              <a:ext uri="{FF2B5EF4-FFF2-40B4-BE49-F238E27FC236}">
                <a16:creationId xmlns:a16="http://schemas.microsoft.com/office/drawing/2014/main" id="{E2BFBE00-C2D2-F5A9-7B15-70080F7895C2}"/>
              </a:ext>
            </a:extLst>
          </p:cNvPr>
          <p:cNvSpPr>
            <a:spLocks noGrp="1"/>
          </p:cNvSpPr>
          <p:nvPr>
            <p:ph type="sldNum" sz="quarter" idx="4"/>
          </p:nvPr>
        </p:nvSpPr>
        <p:spPr/>
        <p:txBody>
          <a:bodyPr/>
          <a:lstStyle/>
          <a:p>
            <a:fld id="{60F4F636-6A27-E649-AEDF-9DE4D4E58670}" type="slidenum">
              <a:rPr lang="en-US" smtClean="0"/>
              <a:pPr/>
              <a:t>88</a:t>
            </a:fld>
            <a:endParaRPr lang="en-US" dirty="0"/>
          </a:p>
        </p:txBody>
      </p:sp>
    </p:spTree>
    <p:extLst>
      <p:ext uri="{BB962C8B-B14F-4D97-AF65-F5344CB8AC3E}">
        <p14:creationId xmlns:p14="http://schemas.microsoft.com/office/powerpoint/2010/main" val="8785956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B05F4-EBBB-558E-883D-E6B4F1BE6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8E5E1-CA75-4EB0-4C61-721C7380271D}"/>
              </a:ext>
            </a:extLst>
          </p:cNvPr>
          <p:cNvSpPr>
            <a:spLocks noGrp="1"/>
          </p:cNvSpPr>
          <p:nvPr>
            <p:ph type="title"/>
          </p:nvPr>
        </p:nvSpPr>
        <p:spPr/>
        <p:txBody>
          <a:bodyPr/>
          <a:lstStyle/>
          <a:p>
            <a:r>
              <a:rPr lang="en-US" dirty="0"/>
              <a:t>Max of an Array (6/7)</a:t>
            </a:r>
          </a:p>
        </p:txBody>
      </p:sp>
      <p:sp>
        <p:nvSpPr>
          <p:cNvPr id="3" name="Content Placeholder 2">
            <a:extLst>
              <a:ext uri="{FF2B5EF4-FFF2-40B4-BE49-F238E27FC236}">
                <a16:creationId xmlns:a16="http://schemas.microsoft.com/office/drawing/2014/main" id="{77968142-24CB-190C-3657-AC1A6411979D}"/>
              </a:ext>
            </a:extLst>
          </p:cNvPr>
          <p:cNvSpPr>
            <a:spLocks noGrp="1"/>
          </p:cNvSpPr>
          <p:nvPr>
            <p:ph idx="1"/>
          </p:nvPr>
        </p:nvSpPr>
        <p:spPr>
          <a:xfrm>
            <a:off x="457200" y="2569580"/>
            <a:ext cx="8229600" cy="3815379"/>
          </a:xfrm>
        </p:spPr>
        <p:txBody>
          <a:bodyPr/>
          <a:lstStyle/>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max(S[0 .. j-1]) and j ≠ n }}</a:t>
            </a:r>
          </a:p>
          <a:p>
            <a:pPr lvl="2"/>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dirty="0">
                <a:solidFill>
                  <a:srgbClr val="7030A0"/>
                </a:solidFill>
                <a:latin typeface="Cambria Math" panose="02040503050406030204" pitchFamily="18" charset="0"/>
                <a:ea typeface="Cambria Math" panose="02040503050406030204" pitchFamily="18" charset="0"/>
                <a:cs typeface="Courier New" panose="02070309020205020404" pitchFamily="49" charset="0"/>
              </a:rPr>
              <a:t>{{ m = max(S[0 .. j]) }}</a:t>
            </a:r>
            <a:endParaRPr lang="en-US" sz="1800" dirty="0">
              <a:solidFill>
                <a:srgbClr val="7030A0"/>
              </a:solidFill>
              <a:latin typeface="Courier New" panose="02070309020205020404" pitchFamily="49" charset="0"/>
              <a:cs typeface="Courier New" panose="02070309020205020404" pitchFamily="49" charset="0"/>
            </a:endParaRPr>
          </a:p>
        </p:txBody>
      </p:sp>
      <p:grpSp>
        <p:nvGrpSpPr>
          <p:cNvPr id="16" name="Group 15" descr="The loop invariant m = max(S[0 .. j-1]) for some list S. Similar to prior array invariants, we know some facts about the sublist we’ve seen so far (from index 0 to j-1, inclusive), but nothing about the rest of the list (index j onwards)">
            <a:extLst>
              <a:ext uri="{FF2B5EF4-FFF2-40B4-BE49-F238E27FC236}">
                <a16:creationId xmlns:a16="http://schemas.microsoft.com/office/drawing/2014/main" id="{665EB6FC-2F11-439A-313F-0543FBFA5A6B}"/>
              </a:ext>
            </a:extLst>
          </p:cNvPr>
          <p:cNvGrpSpPr/>
          <p:nvPr/>
        </p:nvGrpSpPr>
        <p:grpSpPr>
          <a:xfrm>
            <a:off x="1128750" y="1361054"/>
            <a:ext cx="6996727" cy="942359"/>
            <a:chOff x="1128750" y="1361054"/>
            <a:chExt cx="6996727" cy="942359"/>
          </a:xfrm>
        </p:grpSpPr>
        <p:sp>
          <p:nvSpPr>
            <p:cNvPr id="4" name="Rectangle 3">
              <a:extLst>
                <a:ext uri="{FF2B5EF4-FFF2-40B4-BE49-F238E27FC236}">
                  <a16:creationId xmlns:a16="http://schemas.microsoft.com/office/drawing/2014/main" id="{1A6C1D9A-60F2-6389-4D47-EE8A9AD1A459}"/>
                </a:ext>
              </a:extLst>
            </p:cNvPr>
            <p:cNvSpPr/>
            <p:nvPr/>
          </p:nvSpPr>
          <p:spPr>
            <a:xfrm>
              <a:off x="1921097" y="1361054"/>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74E1C0BA-6568-4550-41FC-D1939F40F3FC}"/>
                </a:ext>
              </a:extLst>
            </p:cNvPr>
            <p:cNvSpPr/>
            <p:nvPr/>
          </p:nvSpPr>
          <p:spPr>
            <a:xfrm>
              <a:off x="5026493" y="1361054"/>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6ABA84F-F4A8-DE32-6B71-D7C6A5EBCC27}"/>
                </a:ext>
              </a:extLst>
            </p:cNvPr>
            <p:cNvSpPr txBox="1"/>
            <p:nvPr/>
          </p:nvSpPr>
          <p:spPr>
            <a:xfrm>
              <a:off x="2328397" y="1934081"/>
              <a:ext cx="2129109"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 max(</a:t>
              </a:r>
              <a:r>
                <a:rPr lang="en-US" dirty="0">
                  <a:latin typeface="Cambria Math" panose="02040503050406030204" pitchFamily="18" charset="0"/>
                  <a:ea typeface="Cambria Math" panose="02040503050406030204" pitchFamily="18" charset="0"/>
                  <a:cs typeface="Franklin Gothic Medium"/>
                </a:rPr>
                <a:t>S[0 .. j-1]</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p:txBody>
        </p:sp>
        <p:sp>
          <p:nvSpPr>
            <p:cNvPr id="9" name="TextBox 8">
              <a:extLst>
                <a:ext uri="{FF2B5EF4-FFF2-40B4-BE49-F238E27FC236}">
                  <a16:creationId xmlns:a16="http://schemas.microsoft.com/office/drawing/2014/main" id="{5D4E322B-FBD1-0813-95E4-BC2AE96AB3D6}"/>
                </a:ext>
              </a:extLst>
            </p:cNvPr>
            <p:cNvSpPr txBox="1"/>
            <p:nvPr/>
          </p:nvSpPr>
          <p:spPr>
            <a:xfrm>
              <a:off x="5026493" y="1768939"/>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0" name="TextBox 9">
              <a:extLst>
                <a:ext uri="{FF2B5EF4-FFF2-40B4-BE49-F238E27FC236}">
                  <a16:creationId xmlns:a16="http://schemas.microsoft.com/office/drawing/2014/main" id="{D3C8C5FA-E6CF-415F-138D-E9EC0EEB1674}"/>
                </a:ext>
              </a:extLst>
            </p:cNvPr>
            <p:cNvSpPr txBox="1"/>
            <p:nvPr/>
          </p:nvSpPr>
          <p:spPr>
            <a:xfrm>
              <a:off x="1128750" y="1361054"/>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1" name="Straight Arrow Connector 10">
              <a:extLst>
                <a:ext uri="{FF2B5EF4-FFF2-40B4-BE49-F238E27FC236}">
                  <a16:creationId xmlns:a16="http://schemas.microsoft.com/office/drawing/2014/main" id="{02F55837-6B62-D861-705E-6BA384A98AB6}"/>
                </a:ext>
              </a:extLst>
            </p:cNvPr>
            <p:cNvCxnSpPr>
              <a:cxnSpLocks/>
              <a:endCxn id="4" idx="1"/>
            </p:cNvCxnSpPr>
            <p:nvPr/>
          </p:nvCxnSpPr>
          <p:spPr>
            <a:xfrm>
              <a:off x="1468515" y="1557824"/>
              <a:ext cx="452582"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17" name="Group 16" descr="A new invariant m = max(S[0 .. j]) - note the inclusion of the element at index j">
            <a:extLst>
              <a:ext uri="{FF2B5EF4-FFF2-40B4-BE49-F238E27FC236}">
                <a16:creationId xmlns:a16="http://schemas.microsoft.com/office/drawing/2014/main" id="{41561FA6-946D-BE8B-B4F6-44347F84E842}"/>
              </a:ext>
            </a:extLst>
          </p:cNvPr>
          <p:cNvGrpSpPr/>
          <p:nvPr/>
        </p:nvGrpSpPr>
        <p:grpSpPr>
          <a:xfrm>
            <a:off x="1921097" y="4175631"/>
            <a:ext cx="6204380" cy="942359"/>
            <a:chOff x="1921097" y="4175631"/>
            <a:chExt cx="6204380" cy="942359"/>
          </a:xfrm>
        </p:grpSpPr>
        <p:sp>
          <p:nvSpPr>
            <p:cNvPr id="6" name="Rectangle 5">
              <a:extLst>
                <a:ext uri="{FF2B5EF4-FFF2-40B4-BE49-F238E27FC236}">
                  <a16:creationId xmlns:a16="http://schemas.microsoft.com/office/drawing/2014/main" id="{899D835A-759A-ADA2-C091-08561D1C638F}"/>
                </a:ext>
              </a:extLst>
            </p:cNvPr>
            <p:cNvSpPr/>
            <p:nvPr/>
          </p:nvSpPr>
          <p:spPr>
            <a:xfrm>
              <a:off x="1921097" y="4175631"/>
              <a:ext cx="344955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C671565A-0578-52B4-6D03-5858DA090A42}"/>
                </a:ext>
              </a:extLst>
            </p:cNvPr>
            <p:cNvSpPr/>
            <p:nvPr/>
          </p:nvSpPr>
          <p:spPr>
            <a:xfrm>
              <a:off x="5370653" y="4175631"/>
              <a:ext cx="275482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60007614-32F5-B5CE-7BA2-DC60777E1535}"/>
                </a:ext>
              </a:extLst>
            </p:cNvPr>
            <p:cNvSpPr txBox="1"/>
            <p:nvPr/>
          </p:nvSpPr>
          <p:spPr>
            <a:xfrm>
              <a:off x="2328397" y="4748658"/>
              <a:ext cx="1923925"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 max(</a:t>
              </a:r>
              <a:r>
                <a:rPr lang="en-US" dirty="0">
                  <a:latin typeface="Cambria Math" panose="02040503050406030204" pitchFamily="18" charset="0"/>
                  <a:ea typeface="Cambria Math" panose="02040503050406030204" pitchFamily="18" charset="0"/>
                  <a:cs typeface="Franklin Gothic Medium"/>
                </a:rPr>
                <a:t>S[0 .. j]</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p:txBody>
        </p:sp>
        <p:sp>
          <p:nvSpPr>
            <p:cNvPr id="13" name="TextBox 12">
              <a:extLst>
                <a:ext uri="{FF2B5EF4-FFF2-40B4-BE49-F238E27FC236}">
                  <a16:creationId xmlns:a16="http://schemas.microsoft.com/office/drawing/2014/main" id="{80FA48A4-0646-2FB4-649D-15EF6EFC333C}"/>
                </a:ext>
              </a:extLst>
            </p:cNvPr>
            <p:cNvSpPr txBox="1"/>
            <p:nvPr/>
          </p:nvSpPr>
          <p:spPr>
            <a:xfrm>
              <a:off x="5026493" y="4583516"/>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grpSp>
      <p:sp>
        <p:nvSpPr>
          <p:cNvPr id="14" name="TextBox 13">
            <a:extLst>
              <a:ext uri="{FF2B5EF4-FFF2-40B4-BE49-F238E27FC236}">
                <a16:creationId xmlns:a16="http://schemas.microsoft.com/office/drawing/2014/main" id="{3C6305BA-D614-611D-EAA9-1160532E307B}"/>
              </a:ext>
            </a:extLst>
          </p:cNvPr>
          <p:cNvSpPr txBox="1"/>
          <p:nvPr/>
        </p:nvSpPr>
        <p:spPr>
          <a:xfrm>
            <a:off x="4648213" y="5484237"/>
            <a:ext cx="4049507"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How do we make the second one hold?</a:t>
            </a:r>
          </a:p>
        </p:txBody>
      </p:sp>
      <p:sp>
        <p:nvSpPr>
          <p:cNvPr id="15" name="TextBox 14">
            <a:extLst>
              <a:ext uri="{FF2B5EF4-FFF2-40B4-BE49-F238E27FC236}">
                <a16:creationId xmlns:a16="http://schemas.microsoft.com/office/drawing/2014/main" id="{C742397E-37BF-733E-A145-0834C2C39083}"/>
              </a:ext>
            </a:extLst>
          </p:cNvPr>
          <p:cNvSpPr txBox="1"/>
          <p:nvPr/>
        </p:nvSpPr>
        <p:spPr>
          <a:xfrm>
            <a:off x="4637293" y="5888139"/>
            <a:ext cx="2495107" cy="369332"/>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Set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 S[j]</a:t>
            </a:r>
            <a:r>
              <a:rPr lang="en-US" dirty="0">
                <a:solidFill>
                  <a:schemeClr val="accent3">
                    <a:lumMod val="50000"/>
                  </a:schemeClr>
                </a:solidFill>
                <a:latin typeface="Franklin Gothic Medium"/>
                <a:cs typeface="Franklin Gothic Medium"/>
              </a:rPr>
              <a:t> iff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S[j] &gt; m</a:t>
            </a:r>
          </a:p>
        </p:txBody>
      </p:sp>
      <p:sp>
        <p:nvSpPr>
          <p:cNvPr id="18" name="Slide Number Placeholder 17">
            <a:extLst>
              <a:ext uri="{FF2B5EF4-FFF2-40B4-BE49-F238E27FC236}">
                <a16:creationId xmlns:a16="http://schemas.microsoft.com/office/drawing/2014/main" id="{8FB65857-CDC5-1D52-42B3-E9894C513F86}"/>
              </a:ext>
            </a:extLst>
          </p:cNvPr>
          <p:cNvSpPr>
            <a:spLocks noGrp="1"/>
          </p:cNvSpPr>
          <p:nvPr>
            <p:ph type="sldNum" sz="quarter" idx="4"/>
          </p:nvPr>
        </p:nvSpPr>
        <p:spPr/>
        <p:txBody>
          <a:bodyPr/>
          <a:lstStyle/>
          <a:p>
            <a:fld id="{60F4F636-6A27-E649-AEDF-9DE4D4E58670}" type="slidenum">
              <a:rPr lang="en-US" smtClean="0"/>
              <a:pPr/>
              <a:t>89</a:t>
            </a:fld>
            <a:endParaRPr lang="en-US" dirty="0"/>
          </a:p>
        </p:txBody>
      </p:sp>
    </p:spTree>
    <p:extLst>
      <p:ext uri="{BB962C8B-B14F-4D97-AF65-F5344CB8AC3E}">
        <p14:creationId xmlns:p14="http://schemas.microsoft.com/office/powerpoint/2010/main" val="402826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BD458-2A8C-3C0E-F74E-BAC455708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E3356-D6A3-7164-6271-D23CAC79AA78}"/>
              </a:ext>
            </a:extLst>
          </p:cNvPr>
          <p:cNvSpPr>
            <a:spLocks noGrp="1"/>
          </p:cNvSpPr>
          <p:nvPr>
            <p:ph type="title"/>
          </p:nvPr>
        </p:nvSpPr>
        <p:spPr/>
        <p:txBody>
          <a:bodyPr/>
          <a:lstStyle/>
          <a:p>
            <a:r>
              <a:rPr lang="en-US" dirty="0"/>
              <a:t>Sum Array by Index</a:t>
            </a:r>
          </a:p>
        </p:txBody>
      </p:sp>
      <p:sp>
        <p:nvSpPr>
          <p:cNvPr id="3" name="Content Placeholder 2">
            <a:extLst>
              <a:ext uri="{FF2B5EF4-FFF2-40B4-BE49-F238E27FC236}">
                <a16:creationId xmlns:a16="http://schemas.microsoft.com/office/drawing/2014/main" id="{DFA50343-9A59-8CAA-887F-FEECA78FB7A7}"/>
              </a:ext>
            </a:extLst>
          </p:cNvPr>
          <p:cNvSpPr>
            <a:spLocks noGrp="1"/>
          </p:cNvSpPr>
          <p:nvPr>
            <p:ph idx="1"/>
          </p:nvPr>
        </p:nvSpPr>
        <p:spPr/>
        <p:txBody>
          <a:bodyPr/>
          <a:lstStyle/>
          <a:p>
            <a:pPr marL="1188720" lvl="2"/>
            <a:endParaRPr lang="en-US" sz="1800" dirty="0">
              <a:latin typeface="Cambria Math" panose="02040503050406030204" pitchFamily="18" charset="0"/>
              <a:ea typeface="Cambria Math" panose="02040503050406030204" pitchFamily="18" charset="0"/>
            </a:endParaRPr>
          </a:p>
          <a:p>
            <a:pPr marL="1188720" lvl="2"/>
            <a:endParaRPr lang="en-US" sz="1800" dirty="0">
              <a:latin typeface="Cambria Math" panose="02040503050406030204" pitchFamily="18" charset="0"/>
              <a:ea typeface="Cambria Math" panose="02040503050406030204" pitchFamily="18" charset="0"/>
              <a:cs typeface="Courier New" panose="02070309020205020404" pitchFamily="49" charset="0"/>
            </a:endParaRP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	</a:t>
            </a:r>
            <a:endParaRPr lang="en-US" sz="1200" dirty="0"/>
          </a:p>
          <a:p>
            <a:r>
              <a:rPr lang="en-US" sz="2600" dirty="0"/>
              <a:t>Change to using an array and accessing by index</a:t>
            </a:r>
          </a:p>
          <a:p>
            <a:pPr lvl="2"/>
            <a:endParaRPr lang="en-US" sz="1200" dirty="0"/>
          </a:p>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sum = (S: </a:t>
            </a:r>
            <a:r>
              <a:rPr lang="en-US" sz="1800" b="1" dirty="0">
                <a:latin typeface="Courier New" panose="02070309020205020404" pitchFamily="49" charset="0"/>
                <a:cs typeface="Courier New" panose="02070309020205020404" pitchFamily="49" charset="0"/>
              </a:rPr>
              <a:t>Array</a:t>
            </a: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 = 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0;</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a:t>
            </a:r>
            <a:r>
              <a:rPr lang="en-US" sz="1800" b="1" dirty="0">
                <a:solidFill>
                  <a:schemeClr val="accent3">
                    <a:lumMod val="50000"/>
                  </a:schemeClr>
                </a:solidFill>
                <a:latin typeface="Courier New" panose="02070309020205020404" pitchFamily="49" charset="0"/>
                <a:cs typeface="Courier New" panose="02070309020205020404" pitchFamily="49" charset="0"/>
              </a:rPr>
              <a:t>// Inv: …</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b="1"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 </a:t>
            </a:r>
            <a:r>
              <a:rPr lang="en-US" sz="1800" b="1" dirty="0" err="1">
                <a:solidFill>
                  <a:schemeClr val="accent3">
                    <a:lumMod val="50000"/>
                  </a:schemeClr>
                </a:solidFill>
                <a:latin typeface="Courier New" panose="02070309020205020404" pitchFamily="49" charset="0"/>
                <a:cs typeface="Courier New" panose="02070309020205020404" pitchFamily="49" charset="0"/>
              </a:rPr>
              <a:t>S.kind</a:t>
            </a:r>
            <a:r>
              <a:rPr lang="en-US" sz="1800" b="1" dirty="0">
                <a:solidFill>
                  <a:schemeClr val="accent3">
                    <a:lumMod val="50000"/>
                  </a:schemeClr>
                </a:solidFill>
                <a:latin typeface="Courier New" panose="02070309020205020404" pitchFamily="49" charset="0"/>
                <a:cs typeface="Courier New" panose="02070309020205020404" pitchFamily="49" charset="0"/>
              </a:rPr>
              <a:t> !== "nil"</a:t>
            </a:r>
          </a:p>
          <a:p>
            <a:pPr lvl="2"/>
            <a:r>
              <a:rPr lang="en-US" sz="1800" dirty="0">
                <a:latin typeface="Courier New" panose="02070309020205020404" pitchFamily="49" charset="0"/>
                <a:cs typeface="Courier New" panose="02070309020205020404" pitchFamily="49" charset="0"/>
              </a:rPr>
              <a:t>    r = </a:t>
            </a:r>
            <a:r>
              <a:rPr lang="en-US" sz="1800" b="1" dirty="0">
                <a:latin typeface="Courier New" panose="02070309020205020404" pitchFamily="49" charset="0"/>
                <a:cs typeface="Courier New" panose="02070309020205020404" pitchFamily="49" charset="0"/>
              </a:rPr>
              <a:t>S[j]</a:t>
            </a:r>
            <a:r>
              <a:rPr lang="en-US" sz="1800" dirty="0">
                <a:latin typeface="Courier New" panose="02070309020205020404" pitchFamily="49" charset="0"/>
                <a:cs typeface="Courier New" panose="02070309020205020404" pitchFamily="49" charset="0"/>
              </a:rPr>
              <a:t> + r;	       </a:t>
            </a:r>
            <a:r>
              <a:rPr lang="en-US" sz="1800" b="1" dirty="0">
                <a:solidFill>
                  <a:schemeClr val="accent3">
                    <a:lumMod val="50000"/>
                  </a:schemeClr>
                </a:solidFill>
                <a:latin typeface="Courier New" panose="02070309020205020404" pitchFamily="49" charset="0"/>
                <a:cs typeface="Courier New" panose="02070309020205020404" pitchFamily="49" charset="0"/>
              </a:rPr>
              <a:t>// … r = </a:t>
            </a:r>
            <a:r>
              <a:rPr lang="en-US" sz="1800" b="1" dirty="0" err="1">
                <a:solidFill>
                  <a:schemeClr val="accent3">
                    <a:lumMod val="50000"/>
                  </a:schemeClr>
                </a:solidFill>
                <a:latin typeface="Courier New" panose="02070309020205020404" pitchFamily="49" charset="0"/>
                <a:cs typeface="Courier New" panose="02070309020205020404" pitchFamily="49" charset="0"/>
              </a:rPr>
              <a:t>S.hd</a:t>
            </a:r>
            <a:r>
              <a:rPr lang="en-US" sz="1800" b="1" dirty="0">
                <a:solidFill>
                  <a:schemeClr val="accent3">
                    <a:lumMod val="50000"/>
                  </a:schemeClr>
                </a:solidFill>
                <a:latin typeface="Courier New" panose="02070309020205020404" pitchFamily="49" charset="0"/>
                <a:cs typeface="Courier New" panose="02070309020205020404" pitchFamily="49" charset="0"/>
              </a:rPr>
              <a:t> + r</a:t>
            </a:r>
          </a:p>
          <a:p>
            <a:pPr lvl="2"/>
            <a:r>
              <a:rPr lang="en-US" sz="1800" dirty="0">
                <a:latin typeface="Courier New" panose="02070309020205020404" pitchFamily="49" charset="0"/>
                <a:cs typeface="Courier New" panose="02070309020205020404" pitchFamily="49" charset="0"/>
              </a:rPr>
              <a:t>    j = j + 1;             </a:t>
            </a:r>
            <a:r>
              <a:rPr lang="en-US" sz="1800" b="1" dirty="0">
                <a:solidFill>
                  <a:schemeClr val="accent3">
                    <a:lumMod val="50000"/>
                  </a:schemeClr>
                </a:solidFill>
                <a:latin typeface="Courier New" panose="02070309020205020404" pitchFamily="49" charset="0"/>
                <a:cs typeface="Courier New" panose="02070309020205020404" pitchFamily="49" charset="0"/>
              </a:rPr>
              <a:t>// … S = </a:t>
            </a:r>
            <a:r>
              <a:rPr lang="en-US" sz="1800" b="1" dirty="0" err="1">
                <a:solidFill>
                  <a:schemeClr val="accent3">
                    <a:lumMod val="50000"/>
                  </a:schemeClr>
                </a:solidFill>
                <a:latin typeface="Courier New" panose="02070309020205020404" pitchFamily="49" charset="0"/>
                <a:cs typeface="Courier New" panose="02070309020205020404" pitchFamily="49" charset="0"/>
              </a:rPr>
              <a:t>S.tl</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171E3315-992D-BB1F-B8E3-8E2049936AA6}"/>
              </a:ext>
            </a:extLst>
          </p:cNvPr>
          <p:cNvSpPr txBox="1"/>
          <p:nvPr/>
        </p:nvSpPr>
        <p:spPr>
          <a:xfrm>
            <a:off x="5228866" y="6015628"/>
            <a:ext cx="3457934"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Note that </a:t>
            </a:r>
            <a:r>
              <a:rPr lang="en-US" dirty="0">
                <a:solidFill>
                  <a:schemeClr val="accent3">
                    <a:lumMod val="50000"/>
                  </a:schemeClr>
                </a:solidFill>
                <a:latin typeface="Franklin Gothic Medium"/>
                <a:cs typeface="Franklin Gothic Medium"/>
              </a:rPr>
              <a:t>S</a:t>
            </a:r>
            <a:r>
              <a:rPr lang="en-US" dirty="0">
                <a:solidFill>
                  <a:schemeClr val="accent3">
                    <a:lumMod val="75000"/>
                  </a:schemeClr>
                </a:solidFill>
                <a:latin typeface="Franklin Gothic Medium"/>
                <a:cs typeface="Franklin Gothic Medium"/>
              </a:rPr>
              <a:t> is no longer changing</a:t>
            </a:r>
          </a:p>
        </p:txBody>
      </p:sp>
      <p:sp>
        <p:nvSpPr>
          <p:cNvPr id="5" name="Slide Number Placeholder 4">
            <a:extLst>
              <a:ext uri="{FF2B5EF4-FFF2-40B4-BE49-F238E27FC236}">
                <a16:creationId xmlns:a16="http://schemas.microsoft.com/office/drawing/2014/main" id="{2C0E6ED7-B83A-507D-A51E-0834D8E312F9}"/>
              </a:ext>
            </a:extLst>
          </p:cNvPr>
          <p:cNvSpPr>
            <a:spLocks noGrp="1"/>
          </p:cNvSpPr>
          <p:nvPr>
            <p:ph type="sldNum" sz="quarter" idx="4"/>
          </p:nvPr>
        </p:nvSpPr>
        <p:spPr/>
        <p:txBody>
          <a:bodyPr/>
          <a:lstStyle/>
          <a:p>
            <a:fld id="{60F4F636-6A27-E649-AEDF-9DE4D4E58670}" type="slidenum">
              <a:rPr lang="en-US" smtClean="0"/>
              <a:pPr/>
              <a:t>9</a:t>
            </a:fld>
            <a:endParaRPr lang="en-US" dirty="0"/>
          </a:p>
        </p:txBody>
      </p:sp>
    </p:spTree>
    <p:extLst>
      <p:ext uri="{BB962C8B-B14F-4D97-AF65-F5344CB8AC3E}">
        <p14:creationId xmlns:p14="http://schemas.microsoft.com/office/powerpoint/2010/main" val="28217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27BBC-AE9A-077D-D1C7-63032F8EA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09EEE-E095-6217-57AB-1D3EFAF6D44A}"/>
              </a:ext>
            </a:extLst>
          </p:cNvPr>
          <p:cNvSpPr>
            <a:spLocks noGrp="1"/>
          </p:cNvSpPr>
          <p:nvPr>
            <p:ph type="title"/>
          </p:nvPr>
        </p:nvSpPr>
        <p:spPr/>
        <p:txBody>
          <a:bodyPr/>
          <a:lstStyle/>
          <a:p>
            <a:r>
              <a:rPr lang="en-US" dirty="0"/>
              <a:t>Max of an Array (7/7)</a:t>
            </a:r>
          </a:p>
        </p:txBody>
      </p:sp>
      <p:sp>
        <p:nvSpPr>
          <p:cNvPr id="3" name="Content Placeholder 2">
            <a:extLst>
              <a:ext uri="{FF2B5EF4-FFF2-40B4-BE49-F238E27FC236}">
                <a16:creationId xmlns:a16="http://schemas.microsoft.com/office/drawing/2014/main" id="{7B7A34B0-8423-ABC0-71A7-4555F2D4628A}"/>
              </a:ext>
            </a:extLst>
          </p:cNvPr>
          <p:cNvSpPr>
            <a:spLocks noGrp="1"/>
          </p:cNvSpPr>
          <p:nvPr>
            <p:ph idx="1"/>
          </p:nvPr>
        </p:nvSpPr>
        <p:spPr>
          <a:xfrm>
            <a:off x="457200" y="2569580"/>
            <a:ext cx="8229600" cy="3815379"/>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max = (S: Array&lt;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b="1" dirty="0">
                <a:solidFill>
                  <a:srgbClr val="0070C0"/>
                </a:solidFill>
                <a:latin typeface="Courier New" panose="02070309020205020404" pitchFamily="49" charset="0"/>
                <a:cs typeface="Courier New" panose="02070309020205020404" pitchFamily="49" charset="0"/>
              </a:rPr>
              <a:t>  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 0) </a:t>
            </a:r>
            <a:r>
              <a:rPr lang="en-US" sz="1800" b="1" dirty="0">
                <a:solidFill>
                  <a:srgbClr val="0070C0"/>
                </a:solidFill>
                <a:latin typeface="Courier New" panose="02070309020205020404" pitchFamily="49" charset="0"/>
                <a:cs typeface="Courier New" panose="02070309020205020404" pitchFamily="49" charset="0"/>
              </a:rPr>
              <a:t>throw new</a:t>
            </a:r>
            <a:r>
              <a:rPr lang="en-US" sz="1800" dirty="0">
                <a:latin typeface="Courier New" panose="02070309020205020404" pitchFamily="49" charset="0"/>
                <a:cs typeface="Courier New" panose="02070309020205020404" pitchFamily="49" charset="0"/>
              </a:rPr>
              <a:t> Error('no elements);</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m = S[0];</a:t>
            </a:r>
          </a:p>
          <a:p>
            <a:pPr lvl="2"/>
            <a:r>
              <a:rPr lang="en-US" sz="1800" b="1" dirty="0">
                <a:solidFill>
                  <a:srgbClr val="0070C0"/>
                </a:solidFill>
                <a:latin typeface="Courier New" panose="02070309020205020404" pitchFamily="49" charset="0"/>
                <a:cs typeface="Courier New" panose="02070309020205020404" pitchFamily="49" charset="0"/>
              </a:rPr>
              <a:t>  let</a:t>
            </a:r>
            <a:r>
              <a:rPr lang="en-US" sz="1800" dirty="0">
                <a:latin typeface="Courier New" panose="02070309020205020404" pitchFamily="49" charset="0"/>
                <a:cs typeface="Courier New" panose="02070309020205020404" pitchFamily="49" charset="0"/>
              </a:rPr>
              <a:t> j = 1;</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Inv: </a:t>
            </a:r>
            <a:r>
              <a:rPr lang="en-US" sz="1800" b="1" dirty="0">
                <a:latin typeface="Courier New" panose="02070309020205020404" pitchFamily="49" charset="0"/>
                <a:cs typeface="Courier New" panose="02070309020205020404" pitchFamily="49" charset="0"/>
              </a:rPr>
              <a:t>m = max(S[0 .. j-1])</a:t>
            </a:r>
          </a:p>
          <a:p>
            <a:pPr lvl="2"/>
            <a:r>
              <a:rPr lang="en-US" sz="1800" b="1" dirty="0">
                <a:solidFill>
                  <a:srgbClr val="0070C0"/>
                </a:solidFill>
                <a:latin typeface="Courier New" panose="02070309020205020404" pitchFamily="49" charset="0"/>
                <a:cs typeface="Courier New" panose="02070309020205020404" pitchFamily="49" charset="0"/>
              </a:rPr>
              <a:t>  while</a:t>
            </a:r>
            <a:r>
              <a:rPr lang="en-US" sz="1800" dirty="0">
                <a:latin typeface="Courier New" panose="02070309020205020404" pitchFamily="49" charset="0"/>
                <a:cs typeface="Courier New" panose="02070309020205020404" pitchFamily="49" charset="0"/>
              </a:rPr>
              <a:t> (j !== </a:t>
            </a:r>
            <a:r>
              <a:rPr lang="en-US" sz="1800" dirty="0" err="1">
                <a:latin typeface="Courier New" panose="02070309020205020404" pitchFamily="49" charset="0"/>
                <a:cs typeface="Courier New" panose="02070309020205020404" pitchFamily="49" charset="0"/>
              </a:rPr>
              <a:t>S.length</a:t>
            </a:r>
            <a:r>
              <a:rPr lang="en-US" sz="1800" dirty="0">
                <a:latin typeface="Courier New" panose="02070309020205020404" pitchFamily="49" charset="0"/>
                <a:cs typeface="Courier New" panose="02070309020205020404" pitchFamily="49" charset="0"/>
              </a:rPr>
              <a:t>) {</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(S[j] &gt; m)</a:t>
            </a:r>
          </a:p>
          <a:p>
            <a:pPr lvl="2"/>
            <a:r>
              <a:rPr lang="en-US" sz="1800" dirty="0">
                <a:latin typeface="Courier New" panose="02070309020205020404" pitchFamily="49" charset="0"/>
                <a:cs typeface="Courier New" panose="02070309020205020404" pitchFamily="49" charset="0"/>
              </a:rPr>
              <a:t>      m = S[j];</a:t>
            </a:r>
          </a:p>
          <a:p>
            <a:pPr lvl="2"/>
            <a:r>
              <a:rPr lang="en-US" sz="1800" dirty="0">
                <a:latin typeface="Courier New" panose="02070309020205020404" pitchFamily="49" charset="0"/>
                <a:cs typeface="Courier New" panose="02070309020205020404" pitchFamily="49" charset="0"/>
              </a:rPr>
              <a:t>    j = j + 1;</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600" dirty="0"/>
          </a:p>
          <a:p>
            <a:endParaRPr lang="en-US" sz="2200" dirty="0">
              <a:latin typeface="Cambria Math" panose="02040503050406030204" pitchFamily="18" charset="0"/>
              <a:ea typeface="Cambria Math" panose="02040503050406030204" pitchFamily="18" charset="0"/>
            </a:endParaRPr>
          </a:p>
        </p:txBody>
      </p:sp>
      <p:grpSp>
        <p:nvGrpSpPr>
          <p:cNvPr id="6" name="Group 5" descr="The loop invariant m = max(S[0 .. j-1]) for some list S. Similar to prior array invariants, we know some facts about the sublist we’ve seen so far (from index 0 to j-1, inclusive), but nothing about the rest of the list (index j onwards)">
            <a:extLst>
              <a:ext uri="{FF2B5EF4-FFF2-40B4-BE49-F238E27FC236}">
                <a16:creationId xmlns:a16="http://schemas.microsoft.com/office/drawing/2014/main" id="{15C2EE80-FB51-4D57-6297-5AAB4591014B}"/>
              </a:ext>
            </a:extLst>
          </p:cNvPr>
          <p:cNvGrpSpPr/>
          <p:nvPr/>
        </p:nvGrpSpPr>
        <p:grpSpPr>
          <a:xfrm>
            <a:off x="1128750" y="1361054"/>
            <a:ext cx="6996727" cy="942359"/>
            <a:chOff x="1128750" y="1361054"/>
            <a:chExt cx="6996727" cy="942359"/>
          </a:xfrm>
        </p:grpSpPr>
        <p:sp>
          <p:nvSpPr>
            <p:cNvPr id="4" name="Rectangle 3">
              <a:extLst>
                <a:ext uri="{FF2B5EF4-FFF2-40B4-BE49-F238E27FC236}">
                  <a16:creationId xmlns:a16="http://schemas.microsoft.com/office/drawing/2014/main" id="{35DF2BAD-FD63-4693-F211-FA47EED82A05}"/>
                </a:ext>
              </a:extLst>
            </p:cNvPr>
            <p:cNvSpPr/>
            <p:nvPr/>
          </p:nvSpPr>
          <p:spPr>
            <a:xfrm>
              <a:off x="1921097" y="1361054"/>
              <a:ext cx="3105396" cy="393540"/>
            </a:xfrm>
            <a:prstGeom prst="rect">
              <a:avLst/>
            </a:prstGeom>
            <a:solidFill>
              <a:schemeClr val="accent3">
                <a:lumMod val="20000"/>
                <a:lumOff val="80000"/>
              </a:schemeClr>
            </a:solidFill>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93D8C801-5556-5A08-7E8F-D502414631C4}"/>
                </a:ext>
              </a:extLst>
            </p:cNvPr>
            <p:cNvSpPr/>
            <p:nvPr/>
          </p:nvSpPr>
          <p:spPr>
            <a:xfrm>
              <a:off x="5026493" y="1361054"/>
              <a:ext cx="3098984" cy="393540"/>
            </a:xfrm>
            <a:prstGeom prst="rect">
              <a:avLst/>
            </a:prstGeom>
            <a:solidFill>
              <a:schemeClr val="accent6">
                <a:lumMod val="20000"/>
                <a:lumOff val="80000"/>
              </a:schemeClr>
            </a:solidFill>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A256EC1-FC49-8C31-0DC0-39FEC0F22B42}"/>
                </a:ext>
              </a:extLst>
            </p:cNvPr>
            <p:cNvSpPr txBox="1"/>
            <p:nvPr/>
          </p:nvSpPr>
          <p:spPr>
            <a:xfrm>
              <a:off x="2328397" y="1934081"/>
              <a:ext cx="2129109" cy="369332"/>
            </a:xfrm>
            <a:prstGeom prst="rect">
              <a:avLst/>
            </a:prstGeom>
            <a:noFill/>
            <a:ln>
              <a:noFill/>
            </a:ln>
          </p:spPr>
          <p:txBody>
            <a:bodyPr wrap="none" rtlCol="0">
              <a:spAutoFit/>
            </a:bodyPr>
            <a:lstStyle/>
            <a:p>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m = max(</a:t>
              </a:r>
              <a:r>
                <a:rPr lang="en-US" dirty="0">
                  <a:latin typeface="Cambria Math" panose="02040503050406030204" pitchFamily="18" charset="0"/>
                  <a:ea typeface="Cambria Math" panose="02040503050406030204" pitchFamily="18" charset="0"/>
                  <a:cs typeface="Franklin Gothic Medium"/>
                </a:rPr>
                <a:t>S[0 .. j-1]</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a:t>
              </a:r>
            </a:p>
          </p:txBody>
        </p:sp>
        <p:sp>
          <p:nvSpPr>
            <p:cNvPr id="9" name="TextBox 8">
              <a:extLst>
                <a:ext uri="{FF2B5EF4-FFF2-40B4-BE49-F238E27FC236}">
                  <a16:creationId xmlns:a16="http://schemas.microsoft.com/office/drawing/2014/main" id="{BC144165-444B-DBCB-3C48-599597605E10}"/>
                </a:ext>
              </a:extLst>
            </p:cNvPr>
            <p:cNvSpPr txBox="1"/>
            <p:nvPr/>
          </p:nvSpPr>
          <p:spPr>
            <a:xfrm>
              <a:off x="5026493" y="1768939"/>
              <a:ext cx="2455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sp>
          <p:nvSpPr>
            <p:cNvPr id="10" name="TextBox 9">
              <a:extLst>
                <a:ext uri="{FF2B5EF4-FFF2-40B4-BE49-F238E27FC236}">
                  <a16:creationId xmlns:a16="http://schemas.microsoft.com/office/drawing/2014/main" id="{1A0F2D77-A350-F1C2-C16D-8E9DFAAD9C19}"/>
                </a:ext>
              </a:extLst>
            </p:cNvPr>
            <p:cNvSpPr txBox="1"/>
            <p:nvPr/>
          </p:nvSpPr>
          <p:spPr>
            <a:xfrm>
              <a:off x="1128750" y="1361054"/>
              <a:ext cx="298480"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S</a:t>
              </a:r>
              <a:endParaRPr lang="en-US" baseline="-25000" dirty="0">
                <a:latin typeface="Cambria Math" panose="02040503050406030204" pitchFamily="18" charset="0"/>
                <a:ea typeface="Cambria Math" panose="02040503050406030204" pitchFamily="18" charset="0"/>
                <a:cs typeface="Franklin Gothic Medium"/>
              </a:endParaRPr>
            </a:p>
          </p:txBody>
        </p:sp>
        <p:cxnSp>
          <p:nvCxnSpPr>
            <p:cNvPr id="11" name="Straight Arrow Connector 10">
              <a:extLst>
                <a:ext uri="{FF2B5EF4-FFF2-40B4-BE49-F238E27FC236}">
                  <a16:creationId xmlns:a16="http://schemas.microsoft.com/office/drawing/2014/main" id="{BF90A65B-3FDC-FE7B-9CC1-91C540B3FCDC}"/>
                </a:ext>
              </a:extLst>
            </p:cNvPr>
            <p:cNvCxnSpPr>
              <a:cxnSpLocks/>
              <a:endCxn id="4" idx="1"/>
            </p:cNvCxnSpPr>
            <p:nvPr/>
          </p:nvCxnSpPr>
          <p:spPr>
            <a:xfrm>
              <a:off x="1468515" y="1557824"/>
              <a:ext cx="452582" cy="0"/>
            </a:xfrm>
            <a:prstGeom prst="straightConnector1">
              <a:avLst/>
            </a:prstGeom>
            <a:ln>
              <a:solidFill>
                <a:schemeClr val="accent3">
                  <a:lumMod val="60000"/>
                  <a:lumOff val="40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7" name="Slide Number Placeholder 6">
            <a:extLst>
              <a:ext uri="{FF2B5EF4-FFF2-40B4-BE49-F238E27FC236}">
                <a16:creationId xmlns:a16="http://schemas.microsoft.com/office/drawing/2014/main" id="{E0FD4274-F52C-26DE-6A98-65892E8C1902}"/>
              </a:ext>
            </a:extLst>
          </p:cNvPr>
          <p:cNvSpPr>
            <a:spLocks noGrp="1"/>
          </p:cNvSpPr>
          <p:nvPr>
            <p:ph type="sldNum" sz="quarter" idx="4"/>
          </p:nvPr>
        </p:nvSpPr>
        <p:spPr/>
        <p:txBody>
          <a:bodyPr/>
          <a:lstStyle/>
          <a:p>
            <a:fld id="{60F4F636-6A27-E649-AEDF-9DE4D4E58670}" type="slidenum">
              <a:rPr lang="en-US" smtClean="0"/>
              <a:pPr/>
              <a:t>90</a:t>
            </a:fld>
            <a:endParaRPr lang="en-US" dirty="0"/>
          </a:p>
        </p:txBody>
      </p:sp>
    </p:spTree>
    <p:extLst>
      <p:ext uri="{BB962C8B-B14F-4D97-AF65-F5344CB8AC3E}">
        <p14:creationId xmlns:p14="http://schemas.microsoft.com/office/powerpoint/2010/main" val="41588276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Example: Sorting Negative, Zero, Positive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Reorder an array so that</a:t>
            </a:r>
          </a:p>
          <a:p>
            <a:pPr lvl="1"/>
            <a:r>
              <a:rPr lang="en-US" sz="2200" dirty="0"/>
              <a:t>negative numbers come first, then zeros, then positives</a:t>
            </a:r>
          </a:p>
          <a:p>
            <a:pPr lvl="2"/>
            <a:r>
              <a:rPr lang="en-US" sz="1800" dirty="0"/>
              <a:t>(not necessarily fully sorted)</a:t>
            </a:r>
          </a:p>
          <a:p>
            <a:pPr lvl="2"/>
            <a:endParaRPr lang="en-US" sz="1800" dirty="0"/>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Reorders A into negatives, then 0s, then positive</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@modifies A</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@effects leaves same integers in A but with</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A[j] &lt; 0 for 0 &lt;= j &lt; </a:t>
            </a:r>
            <a:r>
              <a:rPr lang="en-US" sz="1800" b="1" dirty="0" err="1">
                <a:solidFill>
                  <a:schemeClr val="accent3">
                    <a:lumMod val="50000"/>
                  </a:schemeClr>
                </a:solidFill>
                <a:latin typeface="Courier New" panose="02070309020205020404" pitchFamily="49" charset="0"/>
                <a:cs typeface="Courier New" panose="02070309020205020404" pitchFamily="49" charset="0"/>
              </a:rPr>
              <a:t>i</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A[j] = 0 for </a:t>
            </a:r>
            <a:r>
              <a:rPr lang="en-US" sz="1800" b="1" dirty="0" err="1">
                <a:solidFill>
                  <a:schemeClr val="accent3">
                    <a:lumMod val="50000"/>
                  </a:schemeClr>
                </a:solidFill>
                <a:latin typeface="Courier New" panose="02070309020205020404" pitchFamily="49" charset="0"/>
                <a:cs typeface="Courier New" panose="02070309020205020404" pitchFamily="49" charset="0"/>
              </a:rPr>
              <a:t>i</a:t>
            </a:r>
            <a:r>
              <a:rPr lang="en-US" sz="1800" b="1" dirty="0">
                <a:solidFill>
                  <a:schemeClr val="accent3">
                    <a:lumMod val="50000"/>
                  </a:schemeClr>
                </a:solidFill>
                <a:latin typeface="Courier New" panose="02070309020205020404" pitchFamily="49" charset="0"/>
                <a:cs typeface="Courier New" panose="02070309020205020404" pitchFamily="49" charset="0"/>
              </a:rPr>
              <a:t> &lt;= j &lt; k</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A[j] &gt; 0 for k &lt;= j &lt; n</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 @returns the indexes (</a:t>
            </a:r>
            <a:r>
              <a:rPr lang="en-US" sz="1800" b="1" dirty="0" err="1">
                <a:solidFill>
                  <a:schemeClr val="accent3">
                    <a:lumMod val="50000"/>
                  </a:schemeClr>
                </a:solidFill>
                <a:latin typeface="Courier New" panose="02070309020205020404" pitchFamily="49" charset="0"/>
                <a:cs typeface="Courier New" panose="02070309020205020404" pitchFamily="49" charset="0"/>
              </a:rPr>
              <a:t>i</a:t>
            </a:r>
            <a:r>
              <a:rPr lang="en-US" sz="1800" b="1" dirty="0">
                <a:solidFill>
                  <a:schemeClr val="accent3">
                    <a:lumMod val="50000"/>
                  </a:schemeClr>
                </a:solidFill>
                <a:latin typeface="Courier New" panose="02070309020205020404" pitchFamily="49" charset="0"/>
                <a:cs typeface="Courier New" panose="02070309020205020404" pitchFamily="49" charset="0"/>
              </a:rPr>
              <a:t>, k) above</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sortPosNeg</a:t>
            </a:r>
            <a:r>
              <a:rPr lang="en-US" sz="1800" dirty="0">
                <a:latin typeface="Courier New" panose="02070309020205020404" pitchFamily="49" charset="0"/>
                <a:cs typeface="Courier New" panose="02070309020205020404" pitchFamily="49" charset="0"/>
              </a:rPr>
              <a:t> = (A: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err="1">
                <a:latin typeface="Courier New" panose="02070309020205020404" pitchFamily="49" charset="0"/>
                <a:cs typeface="Courier New" panose="02070309020205020404" pitchFamily="49" charset="0"/>
              </a:rPr>
              <a:t>,</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a:t>
            </a:r>
          </a:p>
        </p:txBody>
      </p:sp>
      <p:sp>
        <p:nvSpPr>
          <p:cNvPr id="4" name="Slide Number Placeholder 3">
            <a:extLst>
              <a:ext uri="{FF2B5EF4-FFF2-40B4-BE49-F238E27FC236}">
                <a16:creationId xmlns:a16="http://schemas.microsoft.com/office/drawing/2014/main" id="{5324880F-9410-292E-EF9E-3B29D087B4A7}"/>
              </a:ext>
            </a:extLst>
          </p:cNvPr>
          <p:cNvSpPr>
            <a:spLocks noGrp="1"/>
          </p:cNvSpPr>
          <p:nvPr>
            <p:ph type="sldNum" sz="quarter" idx="4"/>
          </p:nvPr>
        </p:nvSpPr>
        <p:spPr/>
        <p:txBody>
          <a:bodyPr/>
          <a:lstStyle/>
          <a:p>
            <a:fld id="{60F4F636-6A27-E649-AEDF-9DE4D4E58670}" type="slidenum">
              <a:rPr lang="en-US" smtClean="0"/>
              <a:pPr/>
              <a:t>91</a:t>
            </a:fld>
            <a:endParaRPr lang="en-US" dirty="0"/>
          </a:p>
        </p:txBody>
      </p:sp>
    </p:spTree>
    <p:extLst>
      <p:ext uri="{BB962C8B-B14F-4D97-AF65-F5344CB8AC3E}">
        <p14:creationId xmlns:p14="http://schemas.microsoft.com/office/powerpoint/2010/main" val="35717264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B888-5561-C404-1BF8-586331D470F3}"/>
              </a:ext>
            </a:extLst>
          </p:cNvPr>
          <p:cNvSpPr>
            <a:spLocks noGrp="1"/>
          </p:cNvSpPr>
          <p:nvPr>
            <p:ph type="title"/>
          </p:nvPr>
        </p:nvSpPr>
        <p:spPr/>
        <p:txBody>
          <a:bodyPr/>
          <a:lstStyle/>
          <a:p>
            <a:r>
              <a:rPr lang="en-US" dirty="0" err="1">
                <a:latin typeface="Cambria Math" panose="02040503050406030204" pitchFamily="18" charset="0"/>
                <a:ea typeface="Cambria Math" panose="02040503050406030204" pitchFamily="18" charset="0"/>
              </a:rPr>
              <a:t>sortPosNeg</a:t>
            </a:r>
            <a:r>
              <a:rPr lang="en-US" dirty="0"/>
              <a:t> on Wikipedia</a:t>
            </a:r>
          </a:p>
        </p:txBody>
      </p:sp>
      <p:sp>
        <p:nvSpPr>
          <p:cNvPr id="3" name="Slide Number Placeholder 2">
            <a:extLst>
              <a:ext uri="{FF2B5EF4-FFF2-40B4-BE49-F238E27FC236}">
                <a16:creationId xmlns:a16="http://schemas.microsoft.com/office/drawing/2014/main" id="{FFF71AF4-0238-C5A9-40C2-2F38BAE72ABB}"/>
              </a:ext>
            </a:extLst>
          </p:cNvPr>
          <p:cNvSpPr>
            <a:spLocks noGrp="1"/>
          </p:cNvSpPr>
          <p:nvPr>
            <p:ph type="sldNum" sz="quarter" idx="4"/>
          </p:nvPr>
        </p:nvSpPr>
        <p:spPr/>
        <p:txBody>
          <a:bodyPr/>
          <a:lstStyle/>
          <a:p>
            <a:fld id="{60F4F636-6A27-E649-AEDF-9DE4D4E58670}" type="slidenum">
              <a:rPr lang="en-US" smtClean="0"/>
              <a:pPr/>
              <a:t>92</a:t>
            </a:fld>
            <a:endParaRPr lang="en-US" dirty="0"/>
          </a:p>
        </p:txBody>
      </p:sp>
      <p:pic>
        <p:nvPicPr>
          <p:cNvPr id="7" name="Picture 6" descr="The Wikipedia page for the “Dutch national flag problem”. Relevant to the slides are the dutch national flag, which feature three horizontal bars of red, white, and blue respectively - and the first paragrah, which reads The Dutch national flag problem[1] is a computational problem proposed by Edsger Dijkstra.[2] The flag of the Netherlands consists of three colors: red, white, and blue. Given balls of these three colors arranged randomly in a line (it does not matter how many balls there are), the task is to arrange them such that all balls of the same color are together and their collective color groups are in the correct order.">
            <a:extLst>
              <a:ext uri="{FF2B5EF4-FFF2-40B4-BE49-F238E27FC236}">
                <a16:creationId xmlns:a16="http://schemas.microsoft.com/office/drawing/2014/main" id="{92B22E39-A47E-52D2-2258-B5D32B23E17D}"/>
              </a:ext>
            </a:extLst>
          </p:cNvPr>
          <p:cNvPicPr>
            <a:picLocks noChangeAspect="1"/>
          </p:cNvPicPr>
          <p:nvPr/>
        </p:nvPicPr>
        <p:blipFill>
          <a:blip r:embed="rId3"/>
          <a:stretch>
            <a:fillRect/>
          </a:stretch>
        </p:blipFill>
        <p:spPr>
          <a:xfrm>
            <a:off x="457200" y="1708370"/>
            <a:ext cx="8409870" cy="3673472"/>
          </a:xfrm>
          <a:prstGeom prst="rect">
            <a:avLst/>
          </a:prstGeom>
        </p:spPr>
      </p:pic>
    </p:spTree>
    <p:extLst>
      <p:ext uri="{BB962C8B-B14F-4D97-AF65-F5344CB8AC3E}">
        <p14:creationId xmlns:p14="http://schemas.microsoft.com/office/powerpoint/2010/main" val="37705412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1B381-3659-62DD-F6BD-6430D91E7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BC937-9B02-AF4A-6A14-71DD48D9BB69}"/>
              </a:ext>
            </a:extLst>
          </p:cNvPr>
          <p:cNvSpPr>
            <a:spLocks noGrp="1"/>
          </p:cNvSpPr>
          <p:nvPr>
            <p:ph type="title"/>
          </p:nvPr>
        </p:nvSpPr>
        <p:spPr/>
        <p:txBody>
          <a:bodyPr/>
          <a:lstStyle/>
          <a:p>
            <a:r>
              <a:rPr lang="en-US" dirty="0" err="1">
                <a:latin typeface="Cambria Math" panose="02040503050406030204" pitchFamily="18" charset="0"/>
                <a:ea typeface="Cambria Math" panose="02040503050406030204" pitchFamily="18" charset="0"/>
              </a:rPr>
              <a:t>sortPosNeg</a:t>
            </a:r>
            <a:r>
              <a:rPr lang="en-US" dirty="0"/>
              <a:t> on </a:t>
            </a:r>
            <a:r>
              <a:rPr lang="en-US" dirty="0" err="1"/>
              <a:t>LeetCode</a:t>
            </a:r>
            <a:endParaRPr lang="en-US" dirty="0"/>
          </a:p>
        </p:txBody>
      </p:sp>
      <p:sp>
        <p:nvSpPr>
          <p:cNvPr id="3" name="Slide Number Placeholder 2">
            <a:extLst>
              <a:ext uri="{FF2B5EF4-FFF2-40B4-BE49-F238E27FC236}">
                <a16:creationId xmlns:a16="http://schemas.microsoft.com/office/drawing/2014/main" id="{2BF389BC-1C03-6A28-AB6F-9DEBA65DB3E8}"/>
              </a:ext>
            </a:extLst>
          </p:cNvPr>
          <p:cNvSpPr>
            <a:spLocks noGrp="1"/>
          </p:cNvSpPr>
          <p:nvPr>
            <p:ph type="sldNum" sz="quarter" idx="4"/>
          </p:nvPr>
        </p:nvSpPr>
        <p:spPr/>
        <p:txBody>
          <a:bodyPr/>
          <a:lstStyle/>
          <a:p>
            <a:fld id="{60F4F636-6A27-E649-AEDF-9DE4D4E58670}" type="slidenum">
              <a:rPr lang="en-US" smtClean="0"/>
              <a:pPr/>
              <a:t>93</a:t>
            </a:fld>
            <a:endParaRPr lang="en-US" dirty="0"/>
          </a:p>
        </p:txBody>
      </p:sp>
      <p:pic>
        <p:nvPicPr>
          <p:cNvPr id="5" name="Picture 4" descr="The LeetCode problem Sort Colors (#75). It is almost an identical copy of sortPosNeg, including the red, white, and blue used in the dutch national flag.">
            <a:extLst>
              <a:ext uri="{FF2B5EF4-FFF2-40B4-BE49-F238E27FC236}">
                <a16:creationId xmlns:a16="http://schemas.microsoft.com/office/drawing/2014/main" id="{E962DDAB-F379-156B-1EEF-8ABA40B3264D}"/>
              </a:ext>
            </a:extLst>
          </p:cNvPr>
          <p:cNvPicPr>
            <a:picLocks noChangeAspect="1"/>
          </p:cNvPicPr>
          <p:nvPr/>
        </p:nvPicPr>
        <p:blipFill>
          <a:blip r:embed="rId3"/>
          <a:stretch>
            <a:fillRect/>
          </a:stretch>
        </p:blipFill>
        <p:spPr>
          <a:xfrm>
            <a:off x="457200" y="1824162"/>
            <a:ext cx="8303108" cy="3589305"/>
          </a:xfrm>
          <a:prstGeom prst="rect">
            <a:avLst/>
          </a:prstGeom>
        </p:spPr>
      </p:pic>
    </p:spTree>
    <p:extLst>
      <p:ext uri="{BB962C8B-B14F-4D97-AF65-F5344CB8AC3E}">
        <p14:creationId xmlns:p14="http://schemas.microsoft.com/office/powerpoint/2010/main" val="42129281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Drawing </a:t>
            </a:r>
            <a:r>
              <a:rPr lang="en-US" dirty="0" err="1">
                <a:latin typeface="Cambria Math" panose="02040503050406030204" pitchFamily="18" charset="0"/>
                <a:ea typeface="Cambria Math" panose="02040503050406030204" pitchFamily="18" charset="0"/>
              </a:rPr>
              <a:t>sortPosNeg</a:t>
            </a:r>
            <a:r>
              <a:rPr lang="en-US" dirty="0"/>
              <a:t> (~ “Dutch flag problem”)</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chemeClr val="accent3">
                    <a:lumMod val="50000"/>
                  </a:schemeClr>
                </a:solidFill>
                <a:latin typeface="Courier New" panose="02070309020205020404" pitchFamily="49" charset="0"/>
                <a:cs typeface="Courier New" panose="02070309020205020404" pitchFamily="49" charset="0"/>
              </a:rPr>
              <a:t>// @effects leaves same numbers in A but with</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A[j] &lt; 0 for 0 &lt;= j &lt; </a:t>
            </a:r>
            <a:r>
              <a:rPr lang="en-US" sz="1800" b="1" dirty="0" err="1">
                <a:solidFill>
                  <a:schemeClr val="accent3">
                    <a:lumMod val="50000"/>
                  </a:schemeClr>
                </a:solidFill>
                <a:latin typeface="Courier New" panose="02070309020205020404" pitchFamily="49" charset="0"/>
                <a:cs typeface="Courier New" panose="02070309020205020404" pitchFamily="49" charset="0"/>
              </a:rPr>
              <a:t>i</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A[j] = 0 for </a:t>
            </a:r>
            <a:r>
              <a:rPr lang="en-US" sz="1800" b="1" dirty="0" err="1">
                <a:solidFill>
                  <a:schemeClr val="accent3">
                    <a:lumMod val="50000"/>
                  </a:schemeClr>
                </a:solidFill>
                <a:latin typeface="Courier New" panose="02070309020205020404" pitchFamily="49" charset="0"/>
                <a:cs typeface="Courier New" panose="02070309020205020404" pitchFamily="49" charset="0"/>
              </a:rPr>
              <a:t>i</a:t>
            </a:r>
            <a:r>
              <a:rPr lang="en-US" sz="1800" b="1" dirty="0">
                <a:solidFill>
                  <a:schemeClr val="accent3">
                    <a:lumMod val="50000"/>
                  </a:schemeClr>
                </a:solidFill>
                <a:latin typeface="Courier New" panose="02070309020205020404" pitchFamily="49" charset="0"/>
                <a:cs typeface="Courier New" panose="02070309020205020404" pitchFamily="49" charset="0"/>
              </a:rPr>
              <a:t> &lt;= j &lt; k</a:t>
            </a: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A[j] &gt; 0 for k &lt;= j &lt; n</a:t>
            </a:r>
          </a:p>
          <a:p>
            <a:pPr marL="0" lvl="2"/>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marL="0" lvl="2"/>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marL="0" lvl="2"/>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marL="0" lvl="2"/>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marL="0" lvl="2"/>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marL="0" lvl="2"/>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marL="0" lvl="2"/>
            <a:r>
              <a:rPr lang="en-US" sz="2600" dirty="0">
                <a:latin typeface="Franklin Gothic Medium" panose="020B0603020102020204" pitchFamily="34" charset="0"/>
                <a:cs typeface="Courier New" panose="02070309020205020404" pitchFamily="49" charset="0"/>
              </a:rPr>
              <a:t>Let’s implement this…</a:t>
            </a:r>
            <a:endParaRPr lang="en-US" sz="2200" dirty="0">
              <a:latin typeface="Franklin Gothic Medium" panose="020B0603020102020204" pitchFamily="34" charset="0"/>
              <a:cs typeface="Courier New" panose="02070309020205020404" pitchFamily="49" charset="0"/>
            </a:endParaRPr>
          </a:p>
          <a:p>
            <a:pPr marL="457200" lvl="1"/>
            <a:r>
              <a:rPr lang="en-US" sz="2200" dirty="0"/>
              <a:t>what was our heuristic for guessing an invariant?</a:t>
            </a:r>
          </a:p>
          <a:p>
            <a:pPr marL="457200" lvl="1"/>
            <a:r>
              <a:rPr lang="en-US" sz="2200" dirty="0"/>
              <a:t>weaken the postcondition</a:t>
            </a:r>
          </a:p>
          <a:p>
            <a:pPr marL="0" lvl="2"/>
            <a:endParaRPr lang="en-US" sz="2600" dirty="0">
              <a:latin typeface="Franklin Gothic Medium" panose="020B0603020102020204" pitchFamily="34" charset="0"/>
              <a:cs typeface="Courier New" panose="02070309020205020404" pitchFamily="49" charset="0"/>
            </a:endParaRPr>
          </a:p>
        </p:txBody>
      </p:sp>
      <p:grpSp>
        <p:nvGrpSpPr>
          <p:cNvPr id="11" name="Group 10" descr="The “dutch flag invariant” as a picture. The array A is split into three sections:&#10;&#10;1. A[j] &lt; 0 for 0 &lt;= j &lt; i&#13;&#10;2. A[j] = 0 for i &lt;= j &lt; k&#13;&#10;3. A[j] &gt; 0 for k &lt;= j &lt; n">
            <a:extLst>
              <a:ext uri="{FF2B5EF4-FFF2-40B4-BE49-F238E27FC236}">
                <a16:creationId xmlns:a16="http://schemas.microsoft.com/office/drawing/2014/main" id="{7A76DB08-98C0-43CB-E02B-8DEBED1F7805}"/>
              </a:ext>
            </a:extLst>
          </p:cNvPr>
          <p:cNvGrpSpPr/>
          <p:nvPr/>
        </p:nvGrpSpPr>
        <p:grpSpPr>
          <a:xfrm>
            <a:off x="2090497" y="2895600"/>
            <a:ext cx="4901966" cy="918960"/>
            <a:chOff x="2090497" y="2895600"/>
            <a:chExt cx="4901966" cy="918960"/>
          </a:xfrm>
        </p:grpSpPr>
        <p:sp>
          <p:nvSpPr>
            <p:cNvPr id="4" name="Rectangle 3">
              <a:extLst>
                <a:ext uri="{FF2B5EF4-FFF2-40B4-BE49-F238E27FC236}">
                  <a16:creationId xmlns:a16="http://schemas.microsoft.com/office/drawing/2014/main" id="{60186D6E-E347-AAD1-C475-E59696F3AF51}"/>
                </a:ext>
              </a:extLst>
            </p:cNvPr>
            <p:cNvSpPr/>
            <p:nvPr/>
          </p:nvSpPr>
          <p:spPr>
            <a:xfrm>
              <a:off x="2090497" y="2895600"/>
              <a:ext cx="146486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5" name="Rectangle 4">
              <a:extLst>
                <a:ext uri="{FF2B5EF4-FFF2-40B4-BE49-F238E27FC236}">
                  <a16:creationId xmlns:a16="http://schemas.microsoft.com/office/drawing/2014/main" id="{BB7B5DDC-BE79-D692-84D6-73F2CA8A4BA4}"/>
                </a:ext>
              </a:extLst>
            </p:cNvPr>
            <p:cNvSpPr/>
            <p:nvPr/>
          </p:nvSpPr>
          <p:spPr>
            <a:xfrm>
              <a:off x="3555357" y="2895600"/>
              <a:ext cx="1610436"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6" name="Rectangle 5">
              <a:extLst>
                <a:ext uri="{FF2B5EF4-FFF2-40B4-BE49-F238E27FC236}">
                  <a16:creationId xmlns:a16="http://schemas.microsoft.com/office/drawing/2014/main" id="{D7E7BC14-7C30-AA42-12B9-827E9D436CB1}"/>
                </a:ext>
              </a:extLst>
            </p:cNvPr>
            <p:cNvSpPr/>
            <p:nvPr/>
          </p:nvSpPr>
          <p:spPr>
            <a:xfrm>
              <a:off x="5165793" y="2895600"/>
              <a:ext cx="1513764"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7" name="TextBox 6">
              <a:extLst>
                <a:ext uri="{FF2B5EF4-FFF2-40B4-BE49-F238E27FC236}">
                  <a16:creationId xmlns:a16="http://schemas.microsoft.com/office/drawing/2014/main" id="{2499082C-240E-4026-F184-D85379E764E4}"/>
                </a:ext>
              </a:extLst>
            </p:cNvPr>
            <p:cNvSpPr txBox="1"/>
            <p:nvPr/>
          </p:nvSpPr>
          <p:spPr>
            <a:xfrm>
              <a:off x="3555357" y="3445228"/>
              <a:ext cx="248786" cy="369332"/>
            </a:xfrm>
            <a:prstGeom prst="rect">
              <a:avLst/>
            </a:prstGeom>
            <a:noFill/>
          </p:spPr>
          <p:txBody>
            <a:bodyPr wrap="none" rtlCol="0">
              <a:spAutoFit/>
            </a:bodyPr>
            <a:lstStyle/>
            <a:p>
              <a:r>
                <a:rPr lang="en-US" dirty="0" err="1">
                  <a:latin typeface="Cambria Math" panose="02040503050406030204" pitchFamily="18" charset="0"/>
                  <a:ea typeface="Cambria Math" panose="02040503050406030204" pitchFamily="18" charset="0"/>
                  <a:cs typeface="Franklin Gothic Medium"/>
                </a:rPr>
                <a:t>i</a:t>
              </a:r>
              <a:endParaRPr lang="en-US" dirty="0">
                <a:latin typeface="Cambria Math" panose="02040503050406030204" pitchFamily="18" charset="0"/>
                <a:ea typeface="Cambria Math" panose="02040503050406030204" pitchFamily="18" charset="0"/>
                <a:cs typeface="Franklin Gothic Medium"/>
              </a:endParaRPr>
            </a:p>
          </p:txBody>
        </p:sp>
        <p:sp>
          <p:nvSpPr>
            <p:cNvPr id="8" name="TextBox 7">
              <a:extLst>
                <a:ext uri="{FF2B5EF4-FFF2-40B4-BE49-F238E27FC236}">
                  <a16:creationId xmlns:a16="http://schemas.microsoft.com/office/drawing/2014/main" id="{C7548661-2B10-2D66-164F-86B7808257D7}"/>
                </a:ext>
              </a:extLst>
            </p:cNvPr>
            <p:cNvSpPr txBox="1"/>
            <p:nvPr/>
          </p:nvSpPr>
          <p:spPr>
            <a:xfrm>
              <a:off x="5165793" y="3445228"/>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9" name="TextBox 8">
              <a:extLst>
                <a:ext uri="{FF2B5EF4-FFF2-40B4-BE49-F238E27FC236}">
                  <a16:creationId xmlns:a16="http://schemas.microsoft.com/office/drawing/2014/main" id="{BAEE89CB-24F5-5986-A4D5-67B3BE0F8BA0}"/>
                </a:ext>
              </a:extLst>
            </p:cNvPr>
            <p:cNvSpPr txBox="1"/>
            <p:nvPr/>
          </p:nvSpPr>
          <p:spPr>
            <a:xfrm>
              <a:off x="6679557" y="3422548"/>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10" name="TextBox 9">
              <a:extLst>
                <a:ext uri="{FF2B5EF4-FFF2-40B4-BE49-F238E27FC236}">
                  <a16:creationId xmlns:a16="http://schemas.microsoft.com/office/drawing/2014/main" id="{8C03592A-150A-3602-F96C-D369A5394C2A}"/>
                </a:ext>
              </a:extLst>
            </p:cNvPr>
            <p:cNvSpPr txBox="1"/>
            <p:nvPr/>
          </p:nvSpPr>
          <p:spPr>
            <a:xfrm>
              <a:off x="2090497" y="3445228"/>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grpSp>
      <p:sp>
        <p:nvSpPr>
          <p:cNvPr id="12" name="Slide Number Placeholder 11">
            <a:extLst>
              <a:ext uri="{FF2B5EF4-FFF2-40B4-BE49-F238E27FC236}">
                <a16:creationId xmlns:a16="http://schemas.microsoft.com/office/drawing/2014/main" id="{4E882286-C381-97B6-6413-522142F3044E}"/>
              </a:ext>
            </a:extLst>
          </p:cNvPr>
          <p:cNvSpPr>
            <a:spLocks noGrp="1"/>
          </p:cNvSpPr>
          <p:nvPr>
            <p:ph type="sldNum" sz="quarter" idx="4"/>
          </p:nvPr>
        </p:nvSpPr>
        <p:spPr/>
        <p:txBody>
          <a:bodyPr/>
          <a:lstStyle/>
          <a:p>
            <a:fld id="{60F4F636-6A27-E649-AEDF-9DE4D4E58670}" type="slidenum">
              <a:rPr lang="en-US" smtClean="0"/>
              <a:pPr/>
              <a:t>94</a:t>
            </a:fld>
            <a:endParaRPr lang="en-US" dirty="0"/>
          </a:p>
        </p:txBody>
      </p:sp>
    </p:spTree>
    <p:extLst>
      <p:ext uri="{BB962C8B-B14F-4D97-AF65-F5344CB8AC3E}">
        <p14:creationId xmlns:p14="http://schemas.microsoft.com/office/powerpoint/2010/main" val="389386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Potential Weaker </a:t>
            </a:r>
            <a:r>
              <a:rPr lang="en-US" dirty="0" err="1">
                <a:latin typeface="Cambria Math" panose="02040503050406030204" pitchFamily="18" charset="0"/>
                <a:ea typeface="Cambria Math" panose="02040503050406030204" pitchFamily="18" charset="0"/>
              </a:rPr>
              <a:t>sortPosNeg</a:t>
            </a:r>
            <a:r>
              <a:rPr lang="en-US" dirty="0"/>
              <a:t> Invariants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0" lvl="2"/>
            <a:r>
              <a:rPr lang="en-US" sz="2600" dirty="0">
                <a:latin typeface="Franklin Gothic Medium" panose="020B0603020102020204" pitchFamily="34" charset="0"/>
                <a:cs typeface="Courier New" panose="02070309020205020404" pitchFamily="49" charset="0"/>
              </a:rPr>
              <a:t>How should we weaken this for the invariant?</a:t>
            </a:r>
          </a:p>
          <a:p>
            <a:pPr marL="790956" lvl="3" indent="-342900">
              <a:buFont typeface="System Font Regular"/>
              <a:buChar char="–"/>
            </a:pPr>
            <a:r>
              <a:rPr lang="en-US" sz="2200" dirty="0">
                <a:latin typeface="Franklin Gothic Medium" panose="020B0603020102020204" pitchFamily="34" charset="0"/>
                <a:cs typeface="Courier New" panose="02070309020205020404" pitchFamily="49" charset="0"/>
              </a:rPr>
              <a:t>needs allow elements with </a:t>
            </a:r>
            <a:r>
              <a:rPr lang="en-US" sz="2200" i="1" dirty="0">
                <a:latin typeface="Franklin Gothic Medium" panose="020B0603020102020204" pitchFamily="34" charset="0"/>
                <a:cs typeface="Courier New" panose="02070309020205020404" pitchFamily="49" charset="0"/>
              </a:rPr>
              <a:t>unknown </a:t>
            </a:r>
            <a:r>
              <a:rPr lang="en-US" sz="2200" dirty="0">
                <a:latin typeface="Franklin Gothic Medium" panose="020B0603020102020204" pitchFamily="34" charset="0"/>
                <a:cs typeface="Courier New" panose="02070309020205020404" pitchFamily="49" charset="0"/>
              </a:rPr>
              <a:t>values</a:t>
            </a:r>
          </a:p>
          <a:p>
            <a:pPr marL="1197864" lvl="4"/>
            <a:r>
              <a:rPr lang="en-US" sz="1800" dirty="0">
                <a:cs typeface="Courier New" panose="02070309020205020404" pitchFamily="49" charset="0"/>
              </a:rPr>
              <a:t>initially, we don’t know anything about the array values</a:t>
            </a:r>
          </a:p>
        </p:txBody>
      </p:sp>
      <p:grpSp>
        <p:nvGrpSpPr>
          <p:cNvPr id="7" name="Group 6" descr="A weakened version of the Dutch flag invariant that has the portions &lt; 0, then = 0, then the unknown portion, and then finally the &gt;0 portion.">
            <a:extLst>
              <a:ext uri="{FF2B5EF4-FFF2-40B4-BE49-F238E27FC236}">
                <a16:creationId xmlns:a16="http://schemas.microsoft.com/office/drawing/2014/main" id="{9867AA35-E527-F8FB-0932-97063D9D5CAD}"/>
              </a:ext>
            </a:extLst>
          </p:cNvPr>
          <p:cNvGrpSpPr/>
          <p:nvPr/>
        </p:nvGrpSpPr>
        <p:grpSpPr>
          <a:xfrm>
            <a:off x="2065325" y="4855470"/>
            <a:ext cx="4577010" cy="533400"/>
            <a:chOff x="2065325" y="4855470"/>
            <a:chExt cx="4577010" cy="533400"/>
          </a:xfrm>
        </p:grpSpPr>
        <p:sp>
          <p:nvSpPr>
            <p:cNvPr id="11" name="Rectangle 10">
              <a:extLst>
                <a:ext uri="{FF2B5EF4-FFF2-40B4-BE49-F238E27FC236}">
                  <a16:creationId xmlns:a16="http://schemas.microsoft.com/office/drawing/2014/main" id="{870474EA-3DAE-118F-5430-155BAF2D55BC}"/>
                </a:ext>
              </a:extLst>
            </p:cNvPr>
            <p:cNvSpPr/>
            <p:nvPr/>
          </p:nvSpPr>
          <p:spPr>
            <a:xfrm>
              <a:off x="2065325" y="4855470"/>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12" name="Rectangle 11">
              <a:extLst>
                <a:ext uri="{FF2B5EF4-FFF2-40B4-BE49-F238E27FC236}">
                  <a16:creationId xmlns:a16="http://schemas.microsoft.com/office/drawing/2014/main" id="{27018BF3-932E-DFE4-56EE-632FAEF21448}"/>
                </a:ext>
              </a:extLst>
            </p:cNvPr>
            <p:cNvSpPr/>
            <p:nvPr/>
          </p:nvSpPr>
          <p:spPr>
            <a:xfrm>
              <a:off x="3043118" y="4855470"/>
              <a:ext cx="97779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13" name="Rectangle 12">
              <a:extLst>
                <a:ext uri="{FF2B5EF4-FFF2-40B4-BE49-F238E27FC236}">
                  <a16:creationId xmlns:a16="http://schemas.microsoft.com/office/drawing/2014/main" id="{A3CDECF6-67EA-831A-D279-AA9C9EF17DDD}"/>
                </a:ext>
              </a:extLst>
            </p:cNvPr>
            <p:cNvSpPr/>
            <p:nvPr/>
          </p:nvSpPr>
          <p:spPr>
            <a:xfrm>
              <a:off x="5645799" y="4856929"/>
              <a:ext cx="996536" cy="53194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18" name="Rectangle 17">
              <a:extLst>
                <a:ext uri="{FF2B5EF4-FFF2-40B4-BE49-F238E27FC236}">
                  <a16:creationId xmlns:a16="http://schemas.microsoft.com/office/drawing/2014/main" id="{F1AB0FFD-0C65-6248-C060-191AACDAF216}"/>
                </a:ext>
              </a:extLst>
            </p:cNvPr>
            <p:cNvSpPr/>
            <p:nvPr/>
          </p:nvSpPr>
          <p:spPr>
            <a:xfrm>
              <a:off x="4020910" y="4855470"/>
              <a:ext cx="1631579"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grpSp>
      <p:grpSp>
        <p:nvGrpSpPr>
          <p:cNvPr id="6" name="Group 5" descr="A weakened version of the Dutch flag invariant that puts the unknown portion between the &lt; 0 section and the = 0 section; the &gt;0 section comes last.">
            <a:extLst>
              <a:ext uri="{FF2B5EF4-FFF2-40B4-BE49-F238E27FC236}">
                <a16:creationId xmlns:a16="http://schemas.microsoft.com/office/drawing/2014/main" id="{4AC3B0EE-31A8-E0C9-CCB0-75F28616467F}"/>
              </a:ext>
            </a:extLst>
          </p:cNvPr>
          <p:cNvGrpSpPr/>
          <p:nvPr/>
        </p:nvGrpSpPr>
        <p:grpSpPr>
          <a:xfrm>
            <a:off x="2061840" y="3835630"/>
            <a:ext cx="4568442" cy="536091"/>
            <a:chOff x="2061840" y="3835630"/>
            <a:chExt cx="4568442" cy="536091"/>
          </a:xfrm>
        </p:grpSpPr>
        <p:sp>
          <p:nvSpPr>
            <p:cNvPr id="20" name="Rectangle 19">
              <a:extLst>
                <a:ext uri="{FF2B5EF4-FFF2-40B4-BE49-F238E27FC236}">
                  <a16:creationId xmlns:a16="http://schemas.microsoft.com/office/drawing/2014/main" id="{946DFB34-E6AF-0B11-43AA-F6DC4BB0F25E}"/>
                </a:ext>
              </a:extLst>
            </p:cNvPr>
            <p:cNvSpPr/>
            <p:nvPr/>
          </p:nvSpPr>
          <p:spPr>
            <a:xfrm>
              <a:off x="2061840" y="3835630"/>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21" name="Rectangle 20">
              <a:extLst>
                <a:ext uri="{FF2B5EF4-FFF2-40B4-BE49-F238E27FC236}">
                  <a16:creationId xmlns:a16="http://schemas.microsoft.com/office/drawing/2014/main" id="{D3AD0733-3FAF-F254-405F-40F077E0C42E}"/>
                </a:ext>
              </a:extLst>
            </p:cNvPr>
            <p:cNvSpPr/>
            <p:nvPr/>
          </p:nvSpPr>
          <p:spPr>
            <a:xfrm>
              <a:off x="4668005" y="3842082"/>
              <a:ext cx="977793" cy="5269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22" name="Rectangle 21">
              <a:extLst>
                <a:ext uri="{FF2B5EF4-FFF2-40B4-BE49-F238E27FC236}">
                  <a16:creationId xmlns:a16="http://schemas.microsoft.com/office/drawing/2014/main" id="{17C263F8-343B-AD8B-F32F-8DC2F5C1DBBE}"/>
                </a:ext>
              </a:extLst>
            </p:cNvPr>
            <p:cNvSpPr/>
            <p:nvPr/>
          </p:nvSpPr>
          <p:spPr>
            <a:xfrm>
              <a:off x="5652489" y="3838321"/>
              <a:ext cx="977793"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27" name="Rectangle 26">
              <a:extLst>
                <a:ext uri="{FF2B5EF4-FFF2-40B4-BE49-F238E27FC236}">
                  <a16:creationId xmlns:a16="http://schemas.microsoft.com/office/drawing/2014/main" id="{78B08968-F15D-7DE7-9453-AB14BDE3BCF7}"/>
                </a:ext>
              </a:extLst>
            </p:cNvPr>
            <p:cNvSpPr/>
            <p:nvPr/>
          </p:nvSpPr>
          <p:spPr>
            <a:xfrm>
              <a:off x="3036426" y="3835630"/>
              <a:ext cx="1631579"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grpSp>
      <p:grpSp>
        <p:nvGrpSpPr>
          <p:cNvPr id="5" name="Group 4" descr="A weakened version of the Dutch flag invariant that puts the unknown version first, followed by the parts we know that are &lt; 0, followed by = 0, followed by &gt;0.">
            <a:extLst>
              <a:ext uri="{FF2B5EF4-FFF2-40B4-BE49-F238E27FC236}">
                <a16:creationId xmlns:a16="http://schemas.microsoft.com/office/drawing/2014/main" id="{C9A9111A-0ED0-EB1A-F631-DF63B64EBA61}"/>
              </a:ext>
            </a:extLst>
          </p:cNvPr>
          <p:cNvGrpSpPr/>
          <p:nvPr/>
        </p:nvGrpSpPr>
        <p:grpSpPr>
          <a:xfrm>
            <a:off x="2061840" y="2843202"/>
            <a:ext cx="4568442" cy="540869"/>
            <a:chOff x="2061840" y="2843202"/>
            <a:chExt cx="4568442" cy="540869"/>
          </a:xfrm>
        </p:grpSpPr>
        <p:sp>
          <p:nvSpPr>
            <p:cNvPr id="29" name="Rectangle 28">
              <a:extLst>
                <a:ext uri="{FF2B5EF4-FFF2-40B4-BE49-F238E27FC236}">
                  <a16:creationId xmlns:a16="http://schemas.microsoft.com/office/drawing/2014/main" id="{BFA99DD5-63EF-D466-ED80-FD15786FE6BB}"/>
                </a:ext>
              </a:extLst>
            </p:cNvPr>
            <p:cNvSpPr/>
            <p:nvPr/>
          </p:nvSpPr>
          <p:spPr>
            <a:xfrm>
              <a:off x="3691816" y="2849642"/>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30" name="Rectangle 29">
              <a:extLst>
                <a:ext uri="{FF2B5EF4-FFF2-40B4-BE49-F238E27FC236}">
                  <a16:creationId xmlns:a16="http://schemas.microsoft.com/office/drawing/2014/main" id="{6965A906-58FC-2DCE-10E2-DEEA29060A95}"/>
                </a:ext>
              </a:extLst>
            </p:cNvPr>
            <p:cNvSpPr/>
            <p:nvPr/>
          </p:nvSpPr>
          <p:spPr>
            <a:xfrm>
              <a:off x="4668005" y="2846963"/>
              <a:ext cx="97779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31" name="Rectangle 30">
              <a:extLst>
                <a:ext uri="{FF2B5EF4-FFF2-40B4-BE49-F238E27FC236}">
                  <a16:creationId xmlns:a16="http://schemas.microsoft.com/office/drawing/2014/main" id="{1798DCE3-D77F-32D6-81A7-CF9313F2B759}"/>
                </a:ext>
              </a:extLst>
            </p:cNvPr>
            <p:cNvSpPr/>
            <p:nvPr/>
          </p:nvSpPr>
          <p:spPr>
            <a:xfrm>
              <a:off x="5652489" y="2843202"/>
              <a:ext cx="977793" cy="5398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36" name="Rectangle 35">
              <a:extLst>
                <a:ext uri="{FF2B5EF4-FFF2-40B4-BE49-F238E27FC236}">
                  <a16:creationId xmlns:a16="http://schemas.microsoft.com/office/drawing/2014/main" id="{C94299A5-7814-25C9-9812-CF0C3F78B1A9}"/>
                </a:ext>
              </a:extLst>
            </p:cNvPr>
            <p:cNvSpPr/>
            <p:nvPr/>
          </p:nvSpPr>
          <p:spPr>
            <a:xfrm>
              <a:off x="2061840" y="2843202"/>
              <a:ext cx="1631579" cy="5408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grpSp>
      <p:grpSp>
        <p:nvGrpSpPr>
          <p:cNvPr id="8" name="Group 7" descr="A weakened version of the Dutch flag invariant that puts the unknown version last. Before it are the parts we know that are &lt; 0, followed by = 0, followed by &gt;0.">
            <a:extLst>
              <a:ext uri="{FF2B5EF4-FFF2-40B4-BE49-F238E27FC236}">
                <a16:creationId xmlns:a16="http://schemas.microsoft.com/office/drawing/2014/main" id="{E63CDA8C-3337-F47D-6AA3-F2AD96D75763}"/>
              </a:ext>
            </a:extLst>
          </p:cNvPr>
          <p:cNvGrpSpPr/>
          <p:nvPr/>
        </p:nvGrpSpPr>
        <p:grpSpPr>
          <a:xfrm>
            <a:off x="2065325" y="5848893"/>
            <a:ext cx="4539418" cy="536069"/>
            <a:chOff x="2065325" y="5848893"/>
            <a:chExt cx="4539418" cy="536069"/>
          </a:xfrm>
        </p:grpSpPr>
        <p:sp>
          <p:nvSpPr>
            <p:cNvPr id="38" name="Rectangle 37">
              <a:extLst>
                <a:ext uri="{FF2B5EF4-FFF2-40B4-BE49-F238E27FC236}">
                  <a16:creationId xmlns:a16="http://schemas.microsoft.com/office/drawing/2014/main" id="{64E38EF0-2703-B7C8-4A87-833DFDEF727B}"/>
                </a:ext>
              </a:extLst>
            </p:cNvPr>
            <p:cNvSpPr/>
            <p:nvPr/>
          </p:nvSpPr>
          <p:spPr>
            <a:xfrm>
              <a:off x="2065325" y="5851562"/>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39" name="Rectangle 38">
              <a:extLst>
                <a:ext uri="{FF2B5EF4-FFF2-40B4-BE49-F238E27FC236}">
                  <a16:creationId xmlns:a16="http://schemas.microsoft.com/office/drawing/2014/main" id="{D129104B-95AB-23A7-F283-8D71DB99EA55}"/>
                </a:ext>
              </a:extLst>
            </p:cNvPr>
            <p:cNvSpPr/>
            <p:nvPr/>
          </p:nvSpPr>
          <p:spPr>
            <a:xfrm>
              <a:off x="3043118" y="5851562"/>
              <a:ext cx="97779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40" name="Rectangle 39">
              <a:extLst>
                <a:ext uri="{FF2B5EF4-FFF2-40B4-BE49-F238E27FC236}">
                  <a16:creationId xmlns:a16="http://schemas.microsoft.com/office/drawing/2014/main" id="{8235595C-C623-CAF7-7855-518F3E45505F}"/>
                </a:ext>
              </a:extLst>
            </p:cNvPr>
            <p:cNvSpPr/>
            <p:nvPr/>
          </p:nvSpPr>
          <p:spPr>
            <a:xfrm>
              <a:off x="4011570" y="5851562"/>
              <a:ext cx="977793"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45" name="Rectangle 44">
              <a:extLst>
                <a:ext uri="{FF2B5EF4-FFF2-40B4-BE49-F238E27FC236}">
                  <a16:creationId xmlns:a16="http://schemas.microsoft.com/office/drawing/2014/main" id="{3F2ABFDE-0DC3-9A2F-A78A-4EF0AB97FAE2}"/>
                </a:ext>
              </a:extLst>
            </p:cNvPr>
            <p:cNvSpPr/>
            <p:nvPr/>
          </p:nvSpPr>
          <p:spPr>
            <a:xfrm>
              <a:off x="4973164" y="5848893"/>
              <a:ext cx="1631579"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grpSp>
      <p:sp>
        <p:nvSpPr>
          <p:cNvPr id="9" name="Slide Number Placeholder 8">
            <a:extLst>
              <a:ext uri="{FF2B5EF4-FFF2-40B4-BE49-F238E27FC236}">
                <a16:creationId xmlns:a16="http://schemas.microsoft.com/office/drawing/2014/main" id="{EF13F289-A1F2-D9C9-43C3-D3E2738BBD74}"/>
              </a:ext>
            </a:extLst>
          </p:cNvPr>
          <p:cNvSpPr>
            <a:spLocks noGrp="1"/>
          </p:cNvSpPr>
          <p:nvPr>
            <p:ph type="sldNum" sz="quarter" idx="4"/>
          </p:nvPr>
        </p:nvSpPr>
        <p:spPr/>
        <p:txBody>
          <a:bodyPr/>
          <a:lstStyle/>
          <a:p>
            <a:fld id="{60F4F636-6A27-E649-AEDF-9DE4D4E58670}" type="slidenum">
              <a:rPr lang="en-US" smtClean="0"/>
              <a:pPr/>
              <a:t>95</a:t>
            </a:fld>
            <a:endParaRPr lang="en-US" dirty="0"/>
          </a:p>
        </p:txBody>
      </p:sp>
    </p:spTree>
    <p:extLst>
      <p:ext uri="{BB962C8B-B14F-4D97-AF65-F5344CB8AC3E}">
        <p14:creationId xmlns:p14="http://schemas.microsoft.com/office/powerpoint/2010/main" val="312315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Formalizing a “Visual Invariant”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0" lvl="2"/>
            <a:r>
              <a:rPr lang="en-US" sz="2600" dirty="0">
                <a:latin typeface="Franklin Gothic Medium" panose="020B0603020102020204" pitchFamily="34" charset="0"/>
                <a:cs typeface="Courier New" panose="02070309020205020404" pitchFamily="49" charset="0"/>
              </a:rPr>
              <a:t>Our Invariant:</a:t>
            </a:r>
          </a:p>
          <a:p>
            <a:pPr marL="0" lvl="2"/>
            <a:endParaRPr lang="en-US" sz="2600" dirty="0">
              <a:latin typeface="Franklin Gothic Medium" panose="020B0603020102020204" pitchFamily="34" charset="0"/>
              <a:cs typeface="Courier New" panose="02070309020205020404" pitchFamily="49" charset="0"/>
            </a:endParaRPr>
          </a:p>
          <a:p>
            <a:pPr marL="0" lvl="2"/>
            <a:endParaRPr lang="en-US" sz="2600" dirty="0">
              <a:latin typeface="Franklin Gothic Medium" panose="020B0603020102020204" pitchFamily="34" charset="0"/>
              <a:cs typeface="Courier New" panose="02070309020205020404" pitchFamily="49" charset="0"/>
            </a:endParaRPr>
          </a:p>
          <a:p>
            <a:pPr marL="0" lvl="2"/>
            <a:endParaRPr lang="en-US" sz="2600" dirty="0">
              <a:latin typeface="Franklin Gothic Medium" panose="020B0603020102020204" pitchFamily="34" charset="0"/>
              <a:cs typeface="Courier New" panose="02070309020205020404" pitchFamily="49" charset="0"/>
            </a:endParaRPr>
          </a:p>
          <a:p>
            <a:pPr marL="0" lvl="2"/>
            <a:endParaRPr lang="en-US" sz="2600" dirty="0">
              <a:latin typeface="Franklin Gothic Medium" panose="020B0603020102020204" pitchFamily="34" charset="0"/>
              <a:cs typeface="Courier New" panose="02070309020205020404" pitchFamily="49" charset="0"/>
            </a:endParaRPr>
          </a:p>
          <a:p>
            <a:pPr marL="0" lvl="2"/>
            <a:r>
              <a:rPr lang="en-US" dirty="0">
                <a:latin typeface="Cambria Math" panose="02040503050406030204" pitchFamily="18" charset="0"/>
                <a:ea typeface="Cambria Math" panose="02040503050406030204" pitchFamily="18" charset="0"/>
                <a:cs typeface="Courier New" panose="02070309020205020404" pitchFamily="49" charset="0"/>
              </a:rPr>
              <a:t>			A[𝓁] &lt; 0 for any 0</a:t>
            </a:r>
            <a:r>
              <a:rPr lang="en-US"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cs typeface="Courier New" panose="02070309020205020404" pitchFamily="49" charset="0"/>
              </a:rPr>
              <a:t> 𝓁 &lt; </a:t>
            </a:r>
            <a:r>
              <a:rPr lang="en-US" dirty="0" err="1">
                <a:latin typeface="Cambria Math" panose="02040503050406030204" pitchFamily="18" charset="0"/>
                <a:ea typeface="Cambria Math" panose="02040503050406030204" pitchFamily="18" charset="0"/>
                <a:cs typeface="Courier New" panose="02070309020205020404" pitchFamily="49" charset="0"/>
              </a:rPr>
              <a:t>i</a:t>
            </a:r>
            <a:endParaRPr lang="en-US" dirty="0">
              <a:latin typeface="Cambria Math" panose="02040503050406030204" pitchFamily="18" charset="0"/>
              <a:ea typeface="Cambria Math" panose="02040503050406030204" pitchFamily="18" charset="0"/>
              <a:cs typeface="Courier New" panose="02070309020205020404" pitchFamily="49" charset="0"/>
            </a:endParaRPr>
          </a:p>
          <a:p>
            <a:pPr marL="0" lvl="2"/>
            <a:r>
              <a:rPr lang="en-US" dirty="0">
                <a:latin typeface="Cambria Math" panose="02040503050406030204" pitchFamily="18" charset="0"/>
                <a:ea typeface="Cambria Math" panose="02040503050406030204" pitchFamily="18" charset="0"/>
                <a:cs typeface="Courier New" panose="02070309020205020404" pitchFamily="49" charset="0"/>
              </a:rPr>
              <a:t>			A[𝓁] = 0 for any </a:t>
            </a:r>
            <a:r>
              <a:rPr lang="en-US" dirty="0" err="1">
                <a:latin typeface="Cambria Math" panose="02040503050406030204" pitchFamily="18" charset="0"/>
                <a:ea typeface="Cambria Math" panose="02040503050406030204" pitchFamily="18" charset="0"/>
                <a:cs typeface="Courier New" panose="02070309020205020404" pitchFamily="49" charset="0"/>
              </a:rPr>
              <a:t>i</a:t>
            </a:r>
            <a:r>
              <a:rPr lang="en-US"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cs typeface="Courier New" panose="02070309020205020404" pitchFamily="49" charset="0"/>
              </a:rPr>
              <a:t> 𝓁 &lt; j</a:t>
            </a:r>
          </a:p>
          <a:p>
            <a:pPr marL="0" lvl="2"/>
            <a:r>
              <a:rPr lang="en-US" sz="2200" dirty="0">
                <a:latin typeface="Cambria Math" panose="02040503050406030204" pitchFamily="18" charset="0"/>
                <a:ea typeface="Cambria Math" panose="02040503050406030204" pitchFamily="18" charset="0"/>
                <a:cs typeface="Courier New" panose="02070309020205020404" pitchFamily="49" charset="0"/>
              </a:rPr>
              <a:t>			</a:t>
            </a:r>
            <a:r>
              <a:rPr lang="en-US" sz="2200" dirty="0">
                <a:solidFill>
                  <a:schemeClr val="bg1">
                    <a:lumMod val="75000"/>
                  </a:schemeClr>
                </a:solidFill>
                <a:latin typeface="Cambria Math" panose="02040503050406030204" pitchFamily="18" charset="0"/>
                <a:ea typeface="Cambria Math" panose="02040503050406030204" pitchFamily="18" charset="0"/>
                <a:cs typeface="Courier New" panose="02070309020205020404" pitchFamily="49" charset="0"/>
              </a:rPr>
              <a:t>(no constraints on A[𝓁] for j </a:t>
            </a:r>
            <a:r>
              <a:rPr lang="en-US" sz="2200" dirty="0">
                <a:solidFill>
                  <a:schemeClr val="bg1">
                    <a:lumMod val="75000"/>
                  </a:schemeClr>
                </a:solidFill>
                <a:latin typeface="Cambria Math" panose="02040503050406030204" pitchFamily="18" charset="0"/>
                <a:ea typeface="Cambria Math" panose="02040503050406030204" pitchFamily="18" charset="0"/>
              </a:rPr>
              <a:t>≤</a:t>
            </a:r>
            <a:r>
              <a:rPr lang="en-US" sz="2200" dirty="0">
                <a:solidFill>
                  <a:schemeClr val="bg1">
                    <a:lumMod val="75000"/>
                  </a:schemeClr>
                </a:solidFill>
                <a:latin typeface="Cambria Math" panose="02040503050406030204" pitchFamily="18" charset="0"/>
                <a:ea typeface="Cambria Math" panose="02040503050406030204" pitchFamily="18" charset="0"/>
                <a:cs typeface="Courier New" panose="02070309020205020404" pitchFamily="49" charset="0"/>
              </a:rPr>
              <a:t> 𝓁 &lt; k)</a:t>
            </a:r>
          </a:p>
          <a:p>
            <a:pPr marL="0" lvl="2"/>
            <a:r>
              <a:rPr lang="en-US" dirty="0">
                <a:latin typeface="Cambria Math" panose="02040503050406030204" pitchFamily="18" charset="0"/>
                <a:ea typeface="Cambria Math" panose="02040503050406030204" pitchFamily="18" charset="0"/>
                <a:cs typeface="Courier New" panose="02070309020205020404" pitchFamily="49" charset="0"/>
              </a:rPr>
              <a:t>			A[𝓁] &gt; 0 for any k</a:t>
            </a:r>
            <a:r>
              <a:rPr lang="en-US"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cs typeface="Courier New" panose="02070309020205020404" pitchFamily="49" charset="0"/>
              </a:rPr>
              <a:t> 𝓁 &lt; n</a:t>
            </a:r>
          </a:p>
          <a:p>
            <a:pPr marL="0" lvl="2"/>
            <a:endParaRPr lang="en-US" dirty="0">
              <a:latin typeface="Cambria Math" panose="02040503050406030204" pitchFamily="18" charset="0"/>
              <a:ea typeface="Cambria Math" panose="02040503050406030204" pitchFamily="18" charset="0"/>
              <a:cs typeface="Courier New" panose="02070309020205020404" pitchFamily="49" charset="0"/>
            </a:endParaRPr>
          </a:p>
        </p:txBody>
      </p:sp>
      <p:grpSp>
        <p:nvGrpSpPr>
          <p:cNvPr id="5" name="Group 4" descr="A version of the weakened dutch flag invariant. We have:&#10;&#10;1. A[𝓁] &lt; 0 for any 0 ≤ 𝓁 &lt; i&#13;&#10;2. A[𝓁] = 0 for any i ≤ 𝓁 &lt; j&#13;&#10;3. (no constraints on A[𝓁] for j ≤ 𝓁 &lt; k) - the “unknown part”&#13;&#10;4. A[𝓁] &gt; 0 for any k ≤ 𝓁 &lt; n&#13;&#10;">
            <a:extLst>
              <a:ext uri="{FF2B5EF4-FFF2-40B4-BE49-F238E27FC236}">
                <a16:creationId xmlns:a16="http://schemas.microsoft.com/office/drawing/2014/main" id="{473B51C1-B854-F3D1-A406-963C256BB82C}"/>
              </a:ext>
            </a:extLst>
          </p:cNvPr>
          <p:cNvGrpSpPr/>
          <p:nvPr/>
        </p:nvGrpSpPr>
        <p:grpSpPr>
          <a:xfrm>
            <a:off x="2031120" y="2135527"/>
            <a:ext cx="4873768" cy="925412"/>
            <a:chOff x="2031120" y="2135527"/>
            <a:chExt cx="4873768" cy="925412"/>
          </a:xfrm>
        </p:grpSpPr>
        <p:sp>
          <p:nvSpPr>
            <p:cNvPr id="11" name="Rectangle 10">
              <a:extLst>
                <a:ext uri="{FF2B5EF4-FFF2-40B4-BE49-F238E27FC236}">
                  <a16:creationId xmlns:a16="http://schemas.microsoft.com/office/drawing/2014/main" id="{870474EA-3DAE-118F-5430-155BAF2D55BC}"/>
                </a:ext>
              </a:extLst>
            </p:cNvPr>
            <p:cNvSpPr/>
            <p:nvPr/>
          </p:nvSpPr>
          <p:spPr>
            <a:xfrm>
              <a:off x="2031120" y="2135527"/>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12" name="Rectangle 11">
              <a:extLst>
                <a:ext uri="{FF2B5EF4-FFF2-40B4-BE49-F238E27FC236}">
                  <a16:creationId xmlns:a16="http://schemas.microsoft.com/office/drawing/2014/main" id="{27018BF3-932E-DFE4-56EE-632FAEF21448}"/>
                </a:ext>
              </a:extLst>
            </p:cNvPr>
            <p:cNvSpPr/>
            <p:nvPr/>
          </p:nvSpPr>
          <p:spPr>
            <a:xfrm>
              <a:off x="3008913" y="2135527"/>
              <a:ext cx="97779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13" name="Rectangle 12">
              <a:extLst>
                <a:ext uri="{FF2B5EF4-FFF2-40B4-BE49-F238E27FC236}">
                  <a16:creationId xmlns:a16="http://schemas.microsoft.com/office/drawing/2014/main" id="{A3CDECF6-67EA-831A-D279-AA9C9EF17DDD}"/>
                </a:ext>
              </a:extLst>
            </p:cNvPr>
            <p:cNvSpPr/>
            <p:nvPr/>
          </p:nvSpPr>
          <p:spPr>
            <a:xfrm>
              <a:off x="5618284" y="2136986"/>
              <a:ext cx="989845"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14" name="TextBox 13">
              <a:extLst>
                <a:ext uri="{FF2B5EF4-FFF2-40B4-BE49-F238E27FC236}">
                  <a16:creationId xmlns:a16="http://schemas.microsoft.com/office/drawing/2014/main" id="{68EF4C23-9C22-490F-E4D2-B193D12672E2}"/>
                </a:ext>
              </a:extLst>
            </p:cNvPr>
            <p:cNvSpPr txBox="1"/>
            <p:nvPr/>
          </p:nvSpPr>
          <p:spPr>
            <a:xfrm>
              <a:off x="2977049" y="2685155"/>
              <a:ext cx="248786" cy="369332"/>
            </a:xfrm>
            <a:prstGeom prst="rect">
              <a:avLst/>
            </a:prstGeom>
            <a:noFill/>
          </p:spPr>
          <p:txBody>
            <a:bodyPr wrap="none" rtlCol="0">
              <a:spAutoFit/>
            </a:bodyPr>
            <a:lstStyle/>
            <a:p>
              <a:r>
                <a:rPr lang="en-US" dirty="0" err="1">
                  <a:latin typeface="Cambria Math" panose="02040503050406030204" pitchFamily="18" charset="0"/>
                  <a:ea typeface="Cambria Math" panose="02040503050406030204" pitchFamily="18" charset="0"/>
                  <a:cs typeface="Franklin Gothic Medium"/>
                </a:rPr>
                <a:t>i</a:t>
              </a:r>
              <a:endParaRPr lang="en-US" dirty="0">
                <a:latin typeface="Cambria Math" panose="02040503050406030204" pitchFamily="18" charset="0"/>
                <a:ea typeface="Cambria Math" panose="02040503050406030204" pitchFamily="18" charset="0"/>
                <a:cs typeface="Franklin Gothic Medium"/>
              </a:endParaRPr>
            </a:p>
          </p:txBody>
        </p:sp>
        <p:sp>
          <p:nvSpPr>
            <p:cNvPr id="15" name="TextBox 14">
              <a:extLst>
                <a:ext uri="{FF2B5EF4-FFF2-40B4-BE49-F238E27FC236}">
                  <a16:creationId xmlns:a16="http://schemas.microsoft.com/office/drawing/2014/main" id="{2615BB49-F152-8DA5-4406-DAFFCBE17D4B}"/>
                </a:ext>
              </a:extLst>
            </p:cNvPr>
            <p:cNvSpPr txBox="1"/>
            <p:nvPr/>
          </p:nvSpPr>
          <p:spPr>
            <a:xfrm>
              <a:off x="5593112" y="2691607"/>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16" name="TextBox 15">
              <a:extLst>
                <a:ext uri="{FF2B5EF4-FFF2-40B4-BE49-F238E27FC236}">
                  <a16:creationId xmlns:a16="http://schemas.microsoft.com/office/drawing/2014/main" id="{C1FF8CCF-21D3-FDBE-F767-553A92D3F95E}"/>
                </a:ext>
              </a:extLst>
            </p:cNvPr>
            <p:cNvSpPr txBox="1"/>
            <p:nvPr/>
          </p:nvSpPr>
          <p:spPr>
            <a:xfrm>
              <a:off x="6591982" y="268515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17" name="TextBox 16">
              <a:extLst>
                <a:ext uri="{FF2B5EF4-FFF2-40B4-BE49-F238E27FC236}">
                  <a16:creationId xmlns:a16="http://schemas.microsoft.com/office/drawing/2014/main" id="{BF21C5C4-14F5-CCE1-8724-DF85F559C312}"/>
                </a:ext>
              </a:extLst>
            </p:cNvPr>
            <p:cNvSpPr txBox="1"/>
            <p:nvPr/>
          </p:nvSpPr>
          <p:spPr>
            <a:xfrm>
              <a:off x="2031120" y="268515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18" name="Rectangle 17">
              <a:extLst>
                <a:ext uri="{FF2B5EF4-FFF2-40B4-BE49-F238E27FC236}">
                  <a16:creationId xmlns:a16="http://schemas.microsoft.com/office/drawing/2014/main" id="{F1AB0FFD-0C65-6248-C060-191AACDAF216}"/>
                </a:ext>
              </a:extLst>
            </p:cNvPr>
            <p:cNvSpPr/>
            <p:nvPr/>
          </p:nvSpPr>
          <p:spPr>
            <a:xfrm>
              <a:off x="3986705" y="2135527"/>
              <a:ext cx="1631579"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19" name="TextBox 18">
              <a:extLst>
                <a:ext uri="{FF2B5EF4-FFF2-40B4-BE49-F238E27FC236}">
                  <a16:creationId xmlns:a16="http://schemas.microsoft.com/office/drawing/2014/main" id="{AFEFA242-F4F6-9236-41AF-2F54D521365D}"/>
                </a:ext>
              </a:extLst>
            </p:cNvPr>
            <p:cNvSpPr txBox="1"/>
            <p:nvPr/>
          </p:nvSpPr>
          <p:spPr>
            <a:xfrm>
              <a:off x="3958048" y="2685155"/>
              <a:ext cx="2455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grpSp>
      <p:sp>
        <p:nvSpPr>
          <p:cNvPr id="6" name="Slide Number Placeholder 5">
            <a:extLst>
              <a:ext uri="{FF2B5EF4-FFF2-40B4-BE49-F238E27FC236}">
                <a16:creationId xmlns:a16="http://schemas.microsoft.com/office/drawing/2014/main" id="{580E69B6-D66F-F544-241E-D95228DAD701}"/>
              </a:ext>
            </a:extLst>
          </p:cNvPr>
          <p:cNvSpPr>
            <a:spLocks noGrp="1"/>
          </p:cNvSpPr>
          <p:nvPr>
            <p:ph type="sldNum" sz="quarter" idx="4"/>
          </p:nvPr>
        </p:nvSpPr>
        <p:spPr/>
        <p:txBody>
          <a:bodyPr/>
          <a:lstStyle/>
          <a:p>
            <a:fld id="{60F4F636-6A27-E649-AEDF-9DE4D4E58670}" type="slidenum">
              <a:rPr lang="en-US" smtClean="0"/>
              <a:pPr/>
              <a:t>96</a:t>
            </a:fld>
            <a:endParaRPr lang="en-US" dirty="0"/>
          </a:p>
        </p:txBody>
      </p:sp>
    </p:spTree>
    <p:extLst>
      <p:ext uri="{BB962C8B-B14F-4D97-AF65-F5344CB8AC3E}">
        <p14:creationId xmlns:p14="http://schemas.microsoft.com/office/powerpoint/2010/main" val="5177295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Sketching </a:t>
            </a:r>
            <a:r>
              <a:rPr lang="en-US" dirty="0" err="1">
                <a:latin typeface="Cambria Math" panose="02040503050406030204" pitchFamily="18" charset="0"/>
                <a:ea typeface="Cambria Math" panose="02040503050406030204" pitchFamily="18" charset="0"/>
              </a:rPr>
              <a:t>sortPosNeg</a:t>
            </a:r>
            <a:r>
              <a:rPr lang="en-US" dirty="0"/>
              <a:t>: Loop Components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200" y="3054486"/>
            <a:ext cx="8229600" cy="3330473"/>
          </a:xfrm>
        </p:spPr>
        <p:txBody>
          <a:bodyPr/>
          <a:lstStyle/>
          <a:p>
            <a:pPr marL="0" lvl="2"/>
            <a:endParaRPr lang="en-US" sz="2600" dirty="0">
              <a:latin typeface="Franklin Gothic Medium" panose="020B0603020102020204" pitchFamily="34" charset="0"/>
              <a:cs typeface="Courier New" panose="02070309020205020404" pitchFamily="49" charset="0"/>
            </a:endParaRPr>
          </a:p>
          <a:p>
            <a:pPr marL="283464" lvl="2" indent="-283464">
              <a:buFont typeface="Arial" panose="020B0604020202020204" pitchFamily="34" charset="0"/>
              <a:buChar char="•"/>
            </a:pPr>
            <a:r>
              <a:rPr lang="en-US" sz="2600" dirty="0">
                <a:latin typeface="Franklin Gothic Medium" panose="020B0603020102020204" pitchFamily="34" charset="0"/>
                <a:cs typeface="Courier New" panose="02070309020205020404" pitchFamily="49" charset="0"/>
              </a:rPr>
              <a:t>Let’s try figuring out the code to make it correct</a:t>
            </a:r>
            <a:endParaRPr lang="en-US" sz="2200" dirty="0">
              <a:latin typeface="Franklin Gothic Medium" panose="020B0603020102020204" pitchFamily="34" charset="0"/>
              <a:cs typeface="Courier New" panose="02070309020205020404" pitchFamily="49" charset="0"/>
            </a:endParaRPr>
          </a:p>
          <a:p>
            <a:pPr marL="800100" lvl="3" indent="-342900">
              <a:buFont typeface="System Font Regular"/>
              <a:buChar char="–"/>
            </a:pPr>
            <a:endParaRPr lang="en-US" sz="2200" dirty="0">
              <a:latin typeface="Franklin Gothic Medium" panose="020B0603020102020204" pitchFamily="34" charset="0"/>
              <a:cs typeface="Courier New" panose="02070309020205020404" pitchFamily="49" charset="0"/>
            </a:endParaRPr>
          </a:p>
          <a:p>
            <a:pPr marL="283464" lvl="2" indent="-283464">
              <a:buFont typeface="Arial" panose="020B0604020202020204" pitchFamily="34" charset="0"/>
              <a:buChar char="•"/>
            </a:pPr>
            <a:r>
              <a:rPr lang="en-US" sz="2600" dirty="0">
                <a:latin typeface="Franklin Gothic Medium" panose="020B0603020102020204" pitchFamily="34" charset="0"/>
                <a:cs typeface="Courier New" panose="02070309020205020404" pitchFamily="49" charset="0"/>
              </a:rPr>
              <a:t>Figure out the code for</a:t>
            </a:r>
          </a:p>
          <a:p>
            <a:pPr marL="800100" lvl="3" indent="-342900">
              <a:buFont typeface="System Font Regular"/>
              <a:buChar char="–"/>
            </a:pPr>
            <a:r>
              <a:rPr lang="en-US" sz="2200" dirty="0">
                <a:latin typeface="Franklin Gothic Medium" panose="020B0603020102020204" pitchFamily="34" charset="0"/>
                <a:cs typeface="Courier New" panose="02070309020205020404" pitchFamily="49" charset="0"/>
              </a:rPr>
              <a:t>how to initialize</a:t>
            </a:r>
          </a:p>
          <a:p>
            <a:pPr marL="800100" lvl="3" indent="-342900">
              <a:buFont typeface="System Font Regular"/>
              <a:buChar char="–"/>
            </a:pPr>
            <a:r>
              <a:rPr lang="en-US" sz="2200" dirty="0">
                <a:latin typeface="Franklin Gothic Medium" panose="020B0603020102020204" pitchFamily="34" charset="0"/>
                <a:cs typeface="Courier New" panose="02070309020205020404" pitchFamily="49" charset="0"/>
              </a:rPr>
              <a:t>when to exit</a:t>
            </a:r>
          </a:p>
          <a:p>
            <a:pPr marL="800100" lvl="3" indent="-342900">
              <a:buFont typeface="System Font Regular"/>
              <a:buChar char="–"/>
            </a:pPr>
            <a:r>
              <a:rPr lang="en-US" sz="2200" dirty="0">
                <a:latin typeface="Franklin Gothic Medium" panose="020B0603020102020204" pitchFamily="34" charset="0"/>
                <a:cs typeface="Courier New" panose="02070309020205020404" pitchFamily="49" charset="0"/>
              </a:rPr>
              <a:t>loop body</a:t>
            </a:r>
          </a:p>
        </p:txBody>
      </p:sp>
      <p:grpSp>
        <p:nvGrpSpPr>
          <p:cNvPr id="33" name="Group 32" descr="A version of the weakened dutch flag invariant. We have:&#10;&#10;1. A[𝓁] &lt; 0 for any 0 ≤ 𝓁 &lt; i&#13;&#10;2. A[𝓁] = 0 for any i ≤ 𝓁 &lt; j&#13;&#10;3. (no constraints on A[𝓁] for j ≤ 𝓁 &lt; k) - the “unknown part”&#13;&#10;4. A[𝓁] &gt; 0 for any k ≤ 𝓁 &lt; n&#13;&#10;">
            <a:extLst>
              <a:ext uri="{FF2B5EF4-FFF2-40B4-BE49-F238E27FC236}">
                <a16:creationId xmlns:a16="http://schemas.microsoft.com/office/drawing/2014/main" id="{5585143D-1D36-1817-9E33-B821AA04CA16}"/>
              </a:ext>
            </a:extLst>
          </p:cNvPr>
          <p:cNvGrpSpPr/>
          <p:nvPr/>
        </p:nvGrpSpPr>
        <p:grpSpPr>
          <a:xfrm>
            <a:off x="2031120" y="1475127"/>
            <a:ext cx="4873768" cy="925412"/>
            <a:chOff x="2031120" y="2135527"/>
            <a:chExt cx="4873768" cy="925412"/>
          </a:xfrm>
        </p:grpSpPr>
        <p:sp>
          <p:nvSpPr>
            <p:cNvPr id="34" name="Rectangle 33">
              <a:extLst>
                <a:ext uri="{FF2B5EF4-FFF2-40B4-BE49-F238E27FC236}">
                  <a16:creationId xmlns:a16="http://schemas.microsoft.com/office/drawing/2014/main" id="{61178087-1355-B11E-28DF-3925E9FDA1D3}"/>
                </a:ext>
              </a:extLst>
            </p:cNvPr>
            <p:cNvSpPr/>
            <p:nvPr/>
          </p:nvSpPr>
          <p:spPr>
            <a:xfrm>
              <a:off x="2031120" y="2135527"/>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35" name="Rectangle 34">
              <a:extLst>
                <a:ext uri="{FF2B5EF4-FFF2-40B4-BE49-F238E27FC236}">
                  <a16:creationId xmlns:a16="http://schemas.microsoft.com/office/drawing/2014/main" id="{1C3C99DF-AF52-6394-1100-259DC084EFCD}"/>
                </a:ext>
              </a:extLst>
            </p:cNvPr>
            <p:cNvSpPr/>
            <p:nvPr/>
          </p:nvSpPr>
          <p:spPr>
            <a:xfrm>
              <a:off x="3008913" y="2135527"/>
              <a:ext cx="97779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36" name="Rectangle 35">
              <a:extLst>
                <a:ext uri="{FF2B5EF4-FFF2-40B4-BE49-F238E27FC236}">
                  <a16:creationId xmlns:a16="http://schemas.microsoft.com/office/drawing/2014/main" id="{7C7CE09E-E1F5-5D1E-6DD6-55F9AC32783C}"/>
                </a:ext>
              </a:extLst>
            </p:cNvPr>
            <p:cNvSpPr/>
            <p:nvPr/>
          </p:nvSpPr>
          <p:spPr>
            <a:xfrm>
              <a:off x="5618284" y="2136986"/>
              <a:ext cx="989845"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37" name="TextBox 36">
              <a:extLst>
                <a:ext uri="{FF2B5EF4-FFF2-40B4-BE49-F238E27FC236}">
                  <a16:creationId xmlns:a16="http://schemas.microsoft.com/office/drawing/2014/main" id="{73ABE68A-BA4B-FC70-4803-A72276617A3B}"/>
                </a:ext>
              </a:extLst>
            </p:cNvPr>
            <p:cNvSpPr txBox="1"/>
            <p:nvPr/>
          </p:nvSpPr>
          <p:spPr>
            <a:xfrm>
              <a:off x="2977049" y="2685155"/>
              <a:ext cx="248786" cy="369332"/>
            </a:xfrm>
            <a:prstGeom prst="rect">
              <a:avLst/>
            </a:prstGeom>
            <a:noFill/>
          </p:spPr>
          <p:txBody>
            <a:bodyPr wrap="none" rtlCol="0">
              <a:spAutoFit/>
            </a:bodyPr>
            <a:lstStyle/>
            <a:p>
              <a:r>
                <a:rPr lang="en-US" dirty="0" err="1">
                  <a:latin typeface="Cambria Math" panose="02040503050406030204" pitchFamily="18" charset="0"/>
                  <a:ea typeface="Cambria Math" panose="02040503050406030204" pitchFamily="18" charset="0"/>
                  <a:cs typeface="Franklin Gothic Medium"/>
                </a:rPr>
                <a:t>i</a:t>
              </a:r>
              <a:endParaRPr lang="en-US" dirty="0">
                <a:latin typeface="Cambria Math" panose="02040503050406030204" pitchFamily="18" charset="0"/>
                <a:ea typeface="Cambria Math" panose="02040503050406030204" pitchFamily="18" charset="0"/>
                <a:cs typeface="Franklin Gothic Medium"/>
              </a:endParaRPr>
            </a:p>
          </p:txBody>
        </p:sp>
        <p:sp>
          <p:nvSpPr>
            <p:cNvPr id="38" name="TextBox 37">
              <a:extLst>
                <a:ext uri="{FF2B5EF4-FFF2-40B4-BE49-F238E27FC236}">
                  <a16:creationId xmlns:a16="http://schemas.microsoft.com/office/drawing/2014/main" id="{3AD68F37-22EB-C5D0-519B-F3E383530DD2}"/>
                </a:ext>
              </a:extLst>
            </p:cNvPr>
            <p:cNvSpPr txBox="1"/>
            <p:nvPr/>
          </p:nvSpPr>
          <p:spPr>
            <a:xfrm>
              <a:off x="5593112" y="2691607"/>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39" name="TextBox 38">
              <a:extLst>
                <a:ext uri="{FF2B5EF4-FFF2-40B4-BE49-F238E27FC236}">
                  <a16:creationId xmlns:a16="http://schemas.microsoft.com/office/drawing/2014/main" id="{5C4149BA-AF9D-9894-C017-40590994D2C5}"/>
                </a:ext>
              </a:extLst>
            </p:cNvPr>
            <p:cNvSpPr txBox="1"/>
            <p:nvPr/>
          </p:nvSpPr>
          <p:spPr>
            <a:xfrm>
              <a:off x="6591982" y="268515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40" name="TextBox 39">
              <a:extLst>
                <a:ext uri="{FF2B5EF4-FFF2-40B4-BE49-F238E27FC236}">
                  <a16:creationId xmlns:a16="http://schemas.microsoft.com/office/drawing/2014/main" id="{D9F2C617-1BA1-7672-AE9B-223D403F98C6}"/>
                </a:ext>
              </a:extLst>
            </p:cNvPr>
            <p:cNvSpPr txBox="1"/>
            <p:nvPr/>
          </p:nvSpPr>
          <p:spPr>
            <a:xfrm>
              <a:off x="2031120" y="268515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41" name="Rectangle 40">
              <a:extLst>
                <a:ext uri="{FF2B5EF4-FFF2-40B4-BE49-F238E27FC236}">
                  <a16:creationId xmlns:a16="http://schemas.microsoft.com/office/drawing/2014/main" id="{AC6E257C-3DDC-B43D-0303-F90DB5188E4B}"/>
                </a:ext>
              </a:extLst>
            </p:cNvPr>
            <p:cNvSpPr/>
            <p:nvPr/>
          </p:nvSpPr>
          <p:spPr>
            <a:xfrm>
              <a:off x="3986705" y="2135527"/>
              <a:ext cx="1631579"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42" name="TextBox 41">
              <a:extLst>
                <a:ext uri="{FF2B5EF4-FFF2-40B4-BE49-F238E27FC236}">
                  <a16:creationId xmlns:a16="http://schemas.microsoft.com/office/drawing/2014/main" id="{61001852-B9E0-CC97-328C-8FCD3B2D5707}"/>
                </a:ext>
              </a:extLst>
            </p:cNvPr>
            <p:cNvSpPr txBox="1"/>
            <p:nvPr/>
          </p:nvSpPr>
          <p:spPr>
            <a:xfrm>
              <a:off x="3958048" y="2685155"/>
              <a:ext cx="2455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grpSp>
      <p:sp>
        <p:nvSpPr>
          <p:cNvPr id="43" name="Slide Number Placeholder 42">
            <a:extLst>
              <a:ext uri="{FF2B5EF4-FFF2-40B4-BE49-F238E27FC236}">
                <a16:creationId xmlns:a16="http://schemas.microsoft.com/office/drawing/2014/main" id="{E17BD757-55C3-07F6-96F8-5D54CAAB9997}"/>
              </a:ext>
            </a:extLst>
          </p:cNvPr>
          <p:cNvSpPr>
            <a:spLocks noGrp="1"/>
          </p:cNvSpPr>
          <p:nvPr>
            <p:ph type="sldNum" sz="quarter" idx="4"/>
          </p:nvPr>
        </p:nvSpPr>
        <p:spPr/>
        <p:txBody>
          <a:bodyPr/>
          <a:lstStyle/>
          <a:p>
            <a:fld id="{60F4F636-6A27-E649-AEDF-9DE4D4E58670}" type="slidenum">
              <a:rPr lang="en-US" smtClean="0"/>
              <a:pPr/>
              <a:t>97</a:t>
            </a:fld>
            <a:endParaRPr lang="en-US" dirty="0"/>
          </a:p>
        </p:txBody>
      </p:sp>
    </p:spTree>
    <p:extLst>
      <p:ext uri="{BB962C8B-B14F-4D97-AF65-F5344CB8AC3E}">
        <p14:creationId xmlns:p14="http://schemas.microsoft.com/office/powerpoint/2010/main" val="10048968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Sketching </a:t>
            </a:r>
            <a:r>
              <a:rPr lang="en-US" dirty="0" err="1">
                <a:latin typeface="Cambria Math" panose="02040503050406030204" pitchFamily="18" charset="0"/>
                <a:ea typeface="Cambria Math" panose="02040503050406030204" pitchFamily="18" charset="0"/>
              </a:rPr>
              <a:t>sortPosNeg</a:t>
            </a:r>
            <a:r>
              <a:rPr lang="en-US" dirty="0"/>
              <a:t>: Initialization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0" lvl="2"/>
            <a:endParaRPr lang="en-US" sz="2600" dirty="0">
              <a:latin typeface="Franklin Gothic Medium" panose="020B0603020102020204" pitchFamily="34" charset="0"/>
              <a:cs typeface="Courier New" panose="02070309020205020404" pitchFamily="49" charset="0"/>
            </a:endParaRPr>
          </a:p>
          <a:p>
            <a:pPr marL="0" lvl="2"/>
            <a:endParaRPr lang="en-US" sz="2600" dirty="0">
              <a:latin typeface="Franklin Gothic Medium" panose="020B0603020102020204" pitchFamily="34" charset="0"/>
              <a:cs typeface="Courier New" panose="02070309020205020404" pitchFamily="49" charset="0"/>
            </a:endParaRPr>
          </a:p>
          <a:p>
            <a:pPr marL="0" lvl="2"/>
            <a:endParaRPr lang="en-US" sz="2600" dirty="0">
              <a:latin typeface="Franklin Gothic Medium" panose="020B0603020102020204" pitchFamily="34" charset="0"/>
              <a:cs typeface="Courier New" panose="02070309020205020404" pitchFamily="49" charset="0"/>
            </a:endParaRPr>
          </a:p>
          <a:p>
            <a:pPr marL="283464" lvl="2" indent="-283464">
              <a:buFont typeface="Arial" panose="020B0604020202020204" pitchFamily="34" charset="0"/>
              <a:buChar char="•"/>
            </a:pPr>
            <a:r>
              <a:rPr lang="en-US" sz="2600" dirty="0">
                <a:latin typeface="Franklin Gothic Medium" panose="020B0603020102020204" pitchFamily="34" charset="0"/>
                <a:cs typeface="Courier New" panose="02070309020205020404" pitchFamily="49" charset="0"/>
              </a:rPr>
              <a:t>Will have variables </a:t>
            </a:r>
            <a:r>
              <a:rPr lang="en-US" sz="2600" dirty="0" err="1">
                <a:latin typeface="Cambria Math" panose="02040503050406030204" pitchFamily="18" charset="0"/>
                <a:ea typeface="Cambria Math" panose="02040503050406030204" pitchFamily="18" charset="0"/>
                <a:cs typeface="Courier New" panose="02070309020205020404" pitchFamily="49" charset="0"/>
              </a:rPr>
              <a:t>i</a:t>
            </a:r>
            <a:r>
              <a:rPr lang="en-US" sz="2600" dirty="0">
                <a:latin typeface="Franklin Gothic Medium" panose="020B0603020102020204" pitchFamily="34" charset="0"/>
                <a:cs typeface="Courier New" panose="02070309020205020404" pitchFamily="49" charset="0"/>
              </a:rPr>
              <a:t>, </a:t>
            </a:r>
            <a:r>
              <a:rPr lang="en-US" sz="2600" dirty="0">
                <a:latin typeface="Cambria Math" panose="02040503050406030204" pitchFamily="18" charset="0"/>
                <a:ea typeface="Cambria Math" panose="02040503050406030204" pitchFamily="18" charset="0"/>
                <a:cs typeface="Courier New" panose="02070309020205020404" pitchFamily="49" charset="0"/>
              </a:rPr>
              <a:t>j</a:t>
            </a:r>
            <a:r>
              <a:rPr lang="en-US" sz="2600" dirty="0">
                <a:latin typeface="Franklin Gothic Medium" panose="020B0603020102020204" pitchFamily="34" charset="0"/>
                <a:cs typeface="Courier New" panose="02070309020205020404" pitchFamily="49" charset="0"/>
              </a:rPr>
              <a:t>, and </a:t>
            </a:r>
            <a:r>
              <a:rPr lang="en-US" sz="2600" dirty="0">
                <a:latin typeface="Cambria Math" panose="02040503050406030204" pitchFamily="18" charset="0"/>
                <a:ea typeface="Cambria Math" panose="02040503050406030204" pitchFamily="18" charset="0"/>
                <a:cs typeface="Courier New" panose="02070309020205020404" pitchFamily="49" charset="0"/>
              </a:rPr>
              <a:t>k</a:t>
            </a:r>
            <a:r>
              <a:rPr lang="en-US" sz="2600" dirty="0">
                <a:latin typeface="Franklin Gothic Medium" panose="020B0603020102020204" pitchFamily="34" charset="0"/>
                <a:cs typeface="Courier New" panose="02070309020205020404" pitchFamily="49" charset="0"/>
              </a:rPr>
              <a:t> with </a:t>
            </a:r>
            <a:r>
              <a:rPr lang="en-US" sz="2600" dirty="0" err="1">
                <a:latin typeface="Cambria Math" panose="02040503050406030204" pitchFamily="18" charset="0"/>
                <a:ea typeface="Cambria Math" panose="02040503050406030204" pitchFamily="18" charset="0"/>
                <a:cs typeface="Courier New" panose="02070309020205020404" pitchFamily="49" charset="0"/>
              </a:rPr>
              <a:t>i</a:t>
            </a:r>
            <a:r>
              <a:rPr lang="en-US" sz="2600" dirty="0">
                <a:latin typeface="Cambria Math" panose="02040503050406030204" pitchFamily="18" charset="0"/>
                <a:ea typeface="Cambria Math" panose="02040503050406030204" pitchFamily="18" charset="0"/>
              </a:rPr>
              <a:t> ≤</a:t>
            </a:r>
            <a:r>
              <a:rPr lang="en-US" sz="2600" dirty="0">
                <a:latin typeface="Cambria Math" panose="02040503050406030204" pitchFamily="18" charset="0"/>
                <a:ea typeface="Cambria Math" panose="02040503050406030204" pitchFamily="18" charset="0"/>
                <a:cs typeface="Courier New" panose="02070309020205020404" pitchFamily="49" charset="0"/>
              </a:rPr>
              <a:t> j </a:t>
            </a:r>
            <a:r>
              <a:rPr lang="en-US" sz="2600" dirty="0">
                <a:latin typeface="Cambria Math" panose="02040503050406030204" pitchFamily="18" charset="0"/>
                <a:ea typeface="Cambria Math" panose="02040503050406030204" pitchFamily="18" charset="0"/>
              </a:rPr>
              <a:t>≤</a:t>
            </a:r>
            <a:r>
              <a:rPr lang="en-US" sz="2600" dirty="0">
                <a:latin typeface="Cambria Math" panose="02040503050406030204" pitchFamily="18" charset="0"/>
                <a:ea typeface="Cambria Math" panose="02040503050406030204" pitchFamily="18" charset="0"/>
                <a:cs typeface="Courier New" panose="02070309020205020404" pitchFamily="49" charset="0"/>
              </a:rPr>
              <a:t> k</a:t>
            </a:r>
            <a:endParaRPr lang="en-US" sz="2200" dirty="0">
              <a:latin typeface="Franklin Gothic Medium" panose="020B0603020102020204" pitchFamily="34" charset="0"/>
              <a:cs typeface="Courier New" panose="02070309020205020404" pitchFamily="49" charset="0"/>
            </a:endParaRPr>
          </a:p>
          <a:p>
            <a:pPr marL="800100" lvl="3" indent="-342900">
              <a:buFont typeface="System Font Regular"/>
              <a:buChar char="–"/>
            </a:pPr>
            <a:endParaRPr lang="en-US" sz="2200" dirty="0">
              <a:latin typeface="Franklin Gothic Medium" panose="020B0603020102020204" pitchFamily="34" charset="0"/>
              <a:cs typeface="Courier New" panose="02070309020205020404" pitchFamily="49" charset="0"/>
            </a:endParaRPr>
          </a:p>
          <a:p>
            <a:pPr marL="283464" lvl="2" indent="-283464">
              <a:buFont typeface="Arial" panose="020B0604020202020204" pitchFamily="34" charset="0"/>
              <a:buChar char="•"/>
            </a:pPr>
            <a:r>
              <a:rPr lang="en-US" sz="2600" dirty="0">
                <a:latin typeface="Franklin Gothic Medium" panose="020B0603020102020204" pitchFamily="34" charset="0"/>
                <a:cs typeface="Courier New" panose="02070309020205020404" pitchFamily="49" charset="0"/>
              </a:rPr>
              <a:t>How do we set these to make it true initially?</a:t>
            </a:r>
          </a:p>
          <a:p>
            <a:pPr marL="800100" lvl="3" indent="-342900">
              <a:buFont typeface="System Font Regular"/>
              <a:buChar char="–"/>
            </a:pPr>
            <a:r>
              <a:rPr lang="en-US" sz="2200" dirty="0">
                <a:latin typeface="Franklin Gothic Medium" panose="020B0603020102020204" pitchFamily="34" charset="0"/>
                <a:cs typeface="Courier New" panose="02070309020205020404" pitchFamily="49" charset="0"/>
              </a:rPr>
              <a:t>we start out not knowing anything about the array values</a:t>
            </a:r>
          </a:p>
          <a:p>
            <a:pPr marL="800100" lvl="3" indent="-342900">
              <a:buFont typeface="System Font Regular"/>
              <a:buChar char="–"/>
            </a:pPr>
            <a:r>
              <a:rPr lang="en-US" sz="2200" dirty="0">
                <a:latin typeface="Franklin Gothic Medium" panose="020B0603020102020204" pitchFamily="34" charset="0"/>
                <a:cs typeface="Courier New" panose="02070309020205020404" pitchFamily="49" charset="0"/>
              </a:rPr>
              <a:t>set </a:t>
            </a:r>
            <a:r>
              <a:rPr lang="en-US" sz="2200" dirty="0" err="1">
                <a:latin typeface="Cambria Math" panose="02040503050406030204" pitchFamily="18" charset="0"/>
                <a:ea typeface="Cambria Math" panose="02040503050406030204" pitchFamily="18" charset="0"/>
                <a:cs typeface="Courier New" panose="02070309020205020404" pitchFamily="49" charset="0"/>
              </a:rPr>
              <a:t>i</a:t>
            </a:r>
            <a:r>
              <a:rPr lang="en-US" sz="2200" dirty="0">
                <a:latin typeface="Cambria Math" panose="02040503050406030204" pitchFamily="18" charset="0"/>
                <a:ea typeface="Cambria Math" panose="02040503050406030204" pitchFamily="18" charset="0"/>
                <a:cs typeface="Courier New" panose="02070309020205020404" pitchFamily="49" charset="0"/>
              </a:rPr>
              <a:t> = j = 0</a:t>
            </a:r>
            <a:r>
              <a:rPr lang="en-US" sz="2200" dirty="0">
                <a:latin typeface="Franklin Gothic Medium" panose="020B0603020102020204" pitchFamily="34" charset="0"/>
                <a:cs typeface="Courier New" panose="02070309020205020404" pitchFamily="49" charset="0"/>
              </a:rPr>
              <a:t> and </a:t>
            </a:r>
            <a:r>
              <a:rPr lang="en-US" sz="2200" dirty="0">
                <a:latin typeface="Cambria Math" panose="02040503050406030204" pitchFamily="18" charset="0"/>
                <a:ea typeface="Cambria Math" panose="02040503050406030204" pitchFamily="18" charset="0"/>
                <a:cs typeface="Courier New" panose="02070309020205020404" pitchFamily="49" charset="0"/>
              </a:rPr>
              <a:t>k = n</a:t>
            </a:r>
          </a:p>
        </p:txBody>
      </p:sp>
      <p:grpSp>
        <p:nvGrpSpPr>
          <p:cNvPr id="29" name="Group 28" descr="The array where i = j = 0 and k = n. In this case, the entire array is between j and k, i.e. the part with no restriction - which is vacuously true">
            <a:extLst>
              <a:ext uri="{FF2B5EF4-FFF2-40B4-BE49-F238E27FC236}">
                <a16:creationId xmlns:a16="http://schemas.microsoft.com/office/drawing/2014/main" id="{338860B6-2362-94C6-71A4-F0AE3710D448}"/>
              </a:ext>
            </a:extLst>
          </p:cNvPr>
          <p:cNvGrpSpPr/>
          <p:nvPr/>
        </p:nvGrpSpPr>
        <p:grpSpPr>
          <a:xfrm>
            <a:off x="2029279" y="5002685"/>
            <a:ext cx="4875609" cy="1403496"/>
            <a:chOff x="2031120" y="5459548"/>
            <a:chExt cx="4875609" cy="1403496"/>
          </a:xfrm>
        </p:grpSpPr>
        <p:sp>
          <p:nvSpPr>
            <p:cNvPr id="20" name="Rectangle 19">
              <a:extLst>
                <a:ext uri="{FF2B5EF4-FFF2-40B4-BE49-F238E27FC236}">
                  <a16:creationId xmlns:a16="http://schemas.microsoft.com/office/drawing/2014/main" id="{02F693B3-9C19-27A1-5735-A54648034CDE}"/>
                </a:ext>
              </a:extLst>
            </p:cNvPr>
            <p:cNvSpPr/>
            <p:nvPr/>
          </p:nvSpPr>
          <p:spPr>
            <a:xfrm>
              <a:off x="2031121" y="5459548"/>
              <a:ext cx="4577008"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7" name="TextBox 6">
              <a:extLst>
                <a:ext uri="{FF2B5EF4-FFF2-40B4-BE49-F238E27FC236}">
                  <a16:creationId xmlns:a16="http://schemas.microsoft.com/office/drawing/2014/main" id="{93C4CCF9-1909-AF04-2019-41F21B7D26E9}"/>
                </a:ext>
              </a:extLst>
            </p:cNvPr>
            <p:cNvSpPr txBox="1"/>
            <p:nvPr/>
          </p:nvSpPr>
          <p:spPr>
            <a:xfrm>
              <a:off x="2051068" y="6254670"/>
              <a:ext cx="248786" cy="369332"/>
            </a:xfrm>
            <a:prstGeom prst="rect">
              <a:avLst/>
            </a:prstGeom>
            <a:noFill/>
          </p:spPr>
          <p:txBody>
            <a:bodyPr wrap="none" rtlCol="0">
              <a:spAutoFit/>
            </a:bodyPr>
            <a:lstStyle/>
            <a:p>
              <a:r>
                <a:rPr lang="en-US" dirty="0" err="1">
                  <a:latin typeface="Cambria Math" panose="02040503050406030204" pitchFamily="18" charset="0"/>
                  <a:ea typeface="Cambria Math" panose="02040503050406030204" pitchFamily="18" charset="0"/>
                  <a:cs typeface="Franklin Gothic Medium"/>
                </a:rPr>
                <a:t>i</a:t>
              </a:r>
              <a:endParaRPr lang="en-US" dirty="0">
                <a:latin typeface="Cambria Math" panose="02040503050406030204" pitchFamily="18" charset="0"/>
                <a:ea typeface="Cambria Math" panose="02040503050406030204" pitchFamily="18" charset="0"/>
                <a:cs typeface="Franklin Gothic Medium"/>
              </a:endParaRPr>
            </a:p>
          </p:txBody>
        </p:sp>
        <p:sp>
          <p:nvSpPr>
            <p:cNvPr id="8" name="TextBox 7">
              <a:extLst>
                <a:ext uri="{FF2B5EF4-FFF2-40B4-BE49-F238E27FC236}">
                  <a16:creationId xmlns:a16="http://schemas.microsoft.com/office/drawing/2014/main" id="{35E08396-3594-D2D1-197F-529CED57DF8D}"/>
                </a:ext>
              </a:extLst>
            </p:cNvPr>
            <p:cNvSpPr txBox="1"/>
            <p:nvPr/>
          </p:nvSpPr>
          <p:spPr>
            <a:xfrm>
              <a:off x="6600235" y="6254670"/>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9" name="TextBox 8">
              <a:extLst>
                <a:ext uri="{FF2B5EF4-FFF2-40B4-BE49-F238E27FC236}">
                  <a16:creationId xmlns:a16="http://schemas.microsoft.com/office/drawing/2014/main" id="{06A5FCE0-38D8-F58B-205B-45666C14176A}"/>
                </a:ext>
              </a:extLst>
            </p:cNvPr>
            <p:cNvSpPr txBox="1"/>
            <p:nvPr/>
          </p:nvSpPr>
          <p:spPr>
            <a:xfrm>
              <a:off x="6591982" y="6009176"/>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10" name="TextBox 9">
              <a:extLst>
                <a:ext uri="{FF2B5EF4-FFF2-40B4-BE49-F238E27FC236}">
                  <a16:creationId xmlns:a16="http://schemas.microsoft.com/office/drawing/2014/main" id="{1CFB4FD5-73E5-CA3D-9537-6EFB9D4D63EF}"/>
                </a:ext>
              </a:extLst>
            </p:cNvPr>
            <p:cNvSpPr txBox="1"/>
            <p:nvPr/>
          </p:nvSpPr>
          <p:spPr>
            <a:xfrm>
              <a:off x="2031120" y="6009176"/>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21" name="TextBox 20">
              <a:extLst>
                <a:ext uri="{FF2B5EF4-FFF2-40B4-BE49-F238E27FC236}">
                  <a16:creationId xmlns:a16="http://schemas.microsoft.com/office/drawing/2014/main" id="{FF339705-4F0D-AAED-EC85-F19058429AE2}"/>
                </a:ext>
              </a:extLst>
            </p:cNvPr>
            <p:cNvSpPr txBox="1"/>
            <p:nvPr/>
          </p:nvSpPr>
          <p:spPr>
            <a:xfrm>
              <a:off x="2054274" y="6493712"/>
              <a:ext cx="2455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grpSp>
      <p:grpSp>
        <p:nvGrpSpPr>
          <p:cNvPr id="4" name="Group 3" descr="A version of the weakened dutch flag invariant. We have:&#10;&#10;1. A[𝓁] &lt; 0 for any 0 ≤ 𝓁 &lt; i&#13;&#10;2. A[𝓁] = 0 for any i ≤ 𝓁 &lt; j&#13;&#10;3. (no constraints on A[𝓁] for j ≤ 𝓁 &lt; k) - the “unknown part”&#13;&#10;4. A[𝓁] &gt; 0 for any k ≤ 𝓁 &lt; n&#13;&#10;">
            <a:extLst>
              <a:ext uri="{FF2B5EF4-FFF2-40B4-BE49-F238E27FC236}">
                <a16:creationId xmlns:a16="http://schemas.microsoft.com/office/drawing/2014/main" id="{6B04215F-39F3-2C7F-AB22-4FD6466848E9}"/>
              </a:ext>
            </a:extLst>
          </p:cNvPr>
          <p:cNvGrpSpPr/>
          <p:nvPr/>
        </p:nvGrpSpPr>
        <p:grpSpPr>
          <a:xfrm>
            <a:off x="2031120" y="1475127"/>
            <a:ext cx="4873768" cy="925412"/>
            <a:chOff x="2031120" y="2135527"/>
            <a:chExt cx="4873768" cy="925412"/>
          </a:xfrm>
        </p:grpSpPr>
        <p:sp>
          <p:nvSpPr>
            <p:cNvPr id="5" name="Rectangle 4">
              <a:extLst>
                <a:ext uri="{FF2B5EF4-FFF2-40B4-BE49-F238E27FC236}">
                  <a16:creationId xmlns:a16="http://schemas.microsoft.com/office/drawing/2014/main" id="{4CB24231-D1B7-E8F3-274E-1F824E61D1F1}"/>
                </a:ext>
              </a:extLst>
            </p:cNvPr>
            <p:cNvSpPr/>
            <p:nvPr/>
          </p:nvSpPr>
          <p:spPr>
            <a:xfrm>
              <a:off x="2031120" y="2135527"/>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6" name="Rectangle 5">
              <a:extLst>
                <a:ext uri="{FF2B5EF4-FFF2-40B4-BE49-F238E27FC236}">
                  <a16:creationId xmlns:a16="http://schemas.microsoft.com/office/drawing/2014/main" id="{E5C51913-00DC-E903-E0DB-20E87DB40494}"/>
                </a:ext>
              </a:extLst>
            </p:cNvPr>
            <p:cNvSpPr/>
            <p:nvPr/>
          </p:nvSpPr>
          <p:spPr>
            <a:xfrm>
              <a:off x="3008913" y="2135527"/>
              <a:ext cx="97779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22" name="Rectangle 21">
              <a:extLst>
                <a:ext uri="{FF2B5EF4-FFF2-40B4-BE49-F238E27FC236}">
                  <a16:creationId xmlns:a16="http://schemas.microsoft.com/office/drawing/2014/main" id="{9442C508-E48A-9490-CAC3-A712503874BB}"/>
                </a:ext>
              </a:extLst>
            </p:cNvPr>
            <p:cNvSpPr/>
            <p:nvPr/>
          </p:nvSpPr>
          <p:spPr>
            <a:xfrm>
              <a:off x="5618284" y="2136986"/>
              <a:ext cx="989845"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23" name="TextBox 22">
              <a:extLst>
                <a:ext uri="{FF2B5EF4-FFF2-40B4-BE49-F238E27FC236}">
                  <a16:creationId xmlns:a16="http://schemas.microsoft.com/office/drawing/2014/main" id="{3AECFF00-A602-A479-12EE-6610F428176A}"/>
                </a:ext>
              </a:extLst>
            </p:cNvPr>
            <p:cNvSpPr txBox="1"/>
            <p:nvPr/>
          </p:nvSpPr>
          <p:spPr>
            <a:xfrm>
              <a:off x="2977049" y="2685155"/>
              <a:ext cx="248786" cy="369332"/>
            </a:xfrm>
            <a:prstGeom prst="rect">
              <a:avLst/>
            </a:prstGeom>
            <a:noFill/>
          </p:spPr>
          <p:txBody>
            <a:bodyPr wrap="none" rtlCol="0">
              <a:spAutoFit/>
            </a:bodyPr>
            <a:lstStyle/>
            <a:p>
              <a:r>
                <a:rPr lang="en-US" dirty="0" err="1">
                  <a:latin typeface="Cambria Math" panose="02040503050406030204" pitchFamily="18" charset="0"/>
                  <a:ea typeface="Cambria Math" panose="02040503050406030204" pitchFamily="18" charset="0"/>
                  <a:cs typeface="Franklin Gothic Medium"/>
                </a:rPr>
                <a:t>i</a:t>
              </a:r>
              <a:endParaRPr lang="en-US" dirty="0">
                <a:latin typeface="Cambria Math" panose="02040503050406030204" pitchFamily="18" charset="0"/>
                <a:ea typeface="Cambria Math" panose="02040503050406030204" pitchFamily="18" charset="0"/>
                <a:cs typeface="Franklin Gothic Medium"/>
              </a:endParaRPr>
            </a:p>
          </p:txBody>
        </p:sp>
        <p:sp>
          <p:nvSpPr>
            <p:cNvPr id="24" name="TextBox 23">
              <a:extLst>
                <a:ext uri="{FF2B5EF4-FFF2-40B4-BE49-F238E27FC236}">
                  <a16:creationId xmlns:a16="http://schemas.microsoft.com/office/drawing/2014/main" id="{C0C68D8C-AE7F-376F-C144-99045AB55E2E}"/>
                </a:ext>
              </a:extLst>
            </p:cNvPr>
            <p:cNvSpPr txBox="1"/>
            <p:nvPr/>
          </p:nvSpPr>
          <p:spPr>
            <a:xfrm>
              <a:off x="5593112" y="2691607"/>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5" name="TextBox 24">
              <a:extLst>
                <a:ext uri="{FF2B5EF4-FFF2-40B4-BE49-F238E27FC236}">
                  <a16:creationId xmlns:a16="http://schemas.microsoft.com/office/drawing/2014/main" id="{9DD05EB8-C263-5389-1A04-3F12056E9D69}"/>
                </a:ext>
              </a:extLst>
            </p:cNvPr>
            <p:cNvSpPr txBox="1"/>
            <p:nvPr/>
          </p:nvSpPr>
          <p:spPr>
            <a:xfrm>
              <a:off x="6591982" y="268515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26" name="TextBox 25">
              <a:extLst>
                <a:ext uri="{FF2B5EF4-FFF2-40B4-BE49-F238E27FC236}">
                  <a16:creationId xmlns:a16="http://schemas.microsoft.com/office/drawing/2014/main" id="{64DDA6A1-88A3-1DDA-3179-7B4DCEA374E5}"/>
                </a:ext>
              </a:extLst>
            </p:cNvPr>
            <p:cNvSpPr txBox="1"/>
            <p:nvPr/>
          </p:nvSpPr>
          <p:spPr>
            <a:xfrm>
              <a:off x="2031120" y="268515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27" name="Rectangle 26">
              <a:extLst>
                <a:ext uri="{FF2B5EF4-FFF2-40B4-BE49-F238E27FC236}">
                  <a16:creationId xmlns:a16="http://schemas.microsoft.com/office/drawing/2014/main" id="{A0674E3A-6763-ACF4-75F0-E2A869F02DD4}"/>
                </a:ext>
              </a:extLst>
            </p:cNvPr>
            <p:cNvSpPr/>
            <p:nvPr/>
          </p:nvSpPr>
          <p:spPr>
            <a:xfrm>
              <a:off x="3986705" y="2135527"/>
              <a:ext cx="1631579"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28" name="TextBox 27">
              <a:extLst>
                <a:ext uri="{FF2B5EF4-FFF2-40B4-BE49-F238E27FC236}">
                  <a16:creationId xmlns:a16="http://schemas.microsoft.com/office/drawing/2014/main" id="{7C150651-29C4-C2E9-C34F-F50F7155F4D8}"/>
                </a:ext>
              </a:extLst>
            </p:cNvPr>
            <p:cNvSpPr txBox="1"/>
            <p:nvPr/>
          </p:nvSpPr>
          <p:spPr>
            <a:xfrm>
              <a:off x="3958048" y="2685155"/>
              <a:ext cx="2455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grpSp>
      <p:sp>
        <p:nvSpPr>
          <p:cNvPr id="30" name="Slide Number Placeholder 29">
            <a:extLst>
              <a:ext uri="{FF2B5EF4-FFF2-40B4-BE49-F238E27FC236}">
                <a16:creationId xmlns:a16="http://schemas.microsoft.com/office/drawing/2014/main" id="{A46C9DB3-3DAA-96FF-46ED-137454330A77}"/>
              </a:ext>
            </a:extLst>
          </p:cNvPr>
          <p:cNvSpPr>
            <a:spLocks noGrp="1"/>
          </p:cNvSpPr>
          <p:nvPr>
            <p:ph type="sldNum" sz="quarter" idx="4"/>
          </p:nvPr>
        </p:nvSpPr>
        <p:spPr/>
        <p:txBody>
          <a:bodyPr/>
          <a:lstStyle/>
          <a:p>
            <a:fld id="{60F4F636-6A27-E649-AEDF-9DE4D4E58670}" type="slidenum">
              <a:rPr lang="en-US" smtClean="0"/>
              <a:pPr/>
              <a:t>98</a:t>
            </a:fld>
            <a:endParaRPr lang="en-US" dirty="0"/>
          </a:p>
        </p:txBody>
      </p:sp>
    </p:spTree>
    <p:extLst>
      <p:ext uri="{BB962C8B-B14F-4D97-AF65-F5344CB8AC3E}">
        <p14:creationId xmlns:p14="http://schemas.microsoft.com/office/powerpoint/2010/main" val="203934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Sketching </a:t>
            </a:r>
            <a:r>
              <a:rPr lang="en-US" dirty="0" err="1">
                <a:latin typeface="Cambria Math" panose="02040503050406030204" pitchFamily="18" charset="0"/>
                <a:ea typeface="Cambria Math" panose="02040503050406030204" pitchFamily="18" charset="0"/>
              </a:rPr>
              <a:t>sortPosNeg</a:t>
            </a:r>
            <a:r>
              <a:rPr lang="en-US" dirty="0"/>
              <a:t>: Exit Condition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0" lvl="2"/>
            <a:endParaRPr lang="en-US" sz="2600" dirty="0">
              <a:latin typeface="Franklin Gothic Medium" panose="020B0603020102020204" pitchFamily="34" charset="0"/>
              <a:cs typeface="Courier New" panose="02070309020205020404" pitchFamily="49" charset="0"/>
            </a:endParaRPr>
          </a:p>
          <a:p>
            <a:pPr marL="0" lvl="2"/>
            <a:endParaRPr lang="en-US" sz="2600" dirty="0">
              <a:latin typeface="Franklin Gothic Medium" panose="020B0603020102020204" pitchFamily="34" charset="0"/>
              <a:cs typeface="Courier New" panose="02070309020205020404" pitchFamily="49" charset="0"/>
            </a:endParaRPr>
          </a:p>
          <a:p>
            <a:pPr marL="0" lvl="2"/>
            <a:endParaRPr lang="en-US" sz="2600" dirty="0">
              <a:latin typeface="Franklin Gothic Medium" panose="020B0603020102020204" pitchFamily="34" charset="0"/>
              <a:cs typeface="Courier New" panose="02070309020205020404" pitchFamily="49" charset="0"/>
            </a:endParaRPr>
          </a:p>
          <a:p>
            <a:pPr marL="0" lvl="2"/>
            <a:endParaRPr lang="en-US" sz="2600" dirty="0">
              <a:latin typeface="Franklin Gothic Medium" panose="020B0603020102020204" pitchFamily="34" charset="0"/>
              <a:cs typeface="Courier New" panose="02070309020205020404" pitchFamily="49" charset="0"/>
            </a:endParaRPr>
          </a:p>
          <a:p>
            <a:pPr marL="283464" lvl="2" indent="-283464">
              <a:buFont typeface="Arial" panose="020B0604020202020204" pitchFamily="34" charset="0"/>
              <a:buChar char="•"/>
            </a:pPr>
            <a:r>
              <a:rPr lang="en-US" sz="2600" dirty="0">
                <a:latin typeface="Franklin Gothic Medium" panose="020B0603020102020204" pitchFamily="34" charset="0"/>
                <a:cs typeface="Courier New" panose="02070309020205020404" pitchFamily="49" charset="0"/>
              </a:rPr>
              <a:t>Set </a:t>
            </a:r>
            <a:r>
              <a:rPr lang="en-US" sz="2600" dirty="0" err="1">
                <a:latin typeface="Cambria Math" panose="02040503050406030204" pitchFamily="18" charset="0"/>
                <a:ea typeface="Cambria Math" panose="02040503050406030204" pitchFamily="18" charset="0"/>
                <a:cs typeface="Courier New" panose="02070309020205020404" pitchFamily="49" charset="0"/>
              </a:rPr>
              <a:t>i</a:t>
            </a:r>
            <a:r>
              <a:rPr lang="en-US" sz="2600" dirty="0">
                <a:latin typeface="Cambria Math" panose="02040503050406030204" pitchFamily="18" charset="0"/>
                <a:ea typeface="Cambria Math" panose="02040503050406030204" pitchFamily="18" charset="0"/>
                <a:cs typeface="Courier New" panose="02070309020205020404" pitchFamily="49" charset="0"/>
              </a:rPr>
              <a:t> = j = 0</a:t>
            </a:r>
            <a:r>
              <a:rPr lang="en-US" sz="2600" dirty="0">
                <a:latin typeface="Franklin Gothic Medium" panose="020B0603020102020204" pitchFamily="34" charset="0"/>
                <a:cs typeface="Courier New" panose="02070309020205020404" pitchFamily="49" charset="0"/>
              </a:rPr>
              <a:t> and </a:t>
            </a:r>
            <a:r>
              <a:rPr lang="en-US" sz="2600" dirty="0">
                <a:latin typeface="Cambria Math" panose="02040503050406030204" pitchFamily="18" charset="0"/>
                <a:ea typeface="Cambria Math" panose="02040503050406030204" pitchFamily="18" charset="0"/>
                <a:cs typeface="Courier New" panose="02070309020205020404" pitchFamily="49" charset="0"/>
              </a:rPr>
              <a:t>k = n</a:t>
            </a:r>
            <a:r>
              <a:rPr lang="en-US" sz="2600" dirty="0">
                <a:latin typeface="Franklin Gothic Medium" panose="020B0603020102020204" pitchFamily="34" charset="0"/>
                <a:cs typeface="Courier New" panose="02070309020205020404" pitchFamily="49" charset="0"/>
              </a:rPr>
              <a:t> to make this hold initially</a:t>
            </a:r>
          </a:p>
          <a:p>
            <a:pPr marL="800100" lvl="3" indent="-342900">
              <a:buFont typeface="System Font Regular"/>
              <a:buChar char="–"/>
            </a:pPr>
            <a:endParaRPr lang="en-US" sz="2200" dirty="0">
              <a:latin typeface="Franklin Gothic Medium" panose="020B0603020102020204" pitchFamily="34" charset="0"/>
              <a:cs typeface="Courier New" panose="02070309020205020404" pitchFamily="49" charset="0"/>
            </a:endParaRPr>
          </a:p>
          <a:p>
            <a:pPr marL="283464" lvl="2" indent="-283464">
              <a:buFont typeface="Arial" panose="020B0604020202020204" pitchFamily="34" charset="0"/>
              <a:buChar char="•"/>
            </a:pPr>
            <a:r>
              <a:rPr lang="en-US" sz="2600" dirty="0">
                <a:latin typeface="Franklin Gothic Medium" panose="020B0603020102020204" pitchFamily="34" charset="0"/>
                <a:cs typeface="Courier New" panose="02070309020205020404" pitchFamily="49" charset="0"/>
              </a:rPr>
              <a:t>When do we exit?</a:t>
            </a:r>
          </a:p>
          <a:p>
            <a:pPr marL="800100" lvl="3" indent="-342900">
              <a:buFont typeface="System Font Regular"/>
              <a:buChar char="–"/>
            </a:pPr>
            <a:r>
              <a:rPr lang="en-US" sz="2200" dirty="0">
                <a:latin typeface="Franklin Gothic Medium" panose="020B0603020102020204" pitchFamily="34" charset="0"/>
                <a:cs typeface="Courier New" panose="02070309020205020404" pitchFamily="49" charset="0"/>
              </a:rPr>
              <a:t>purple is empty if </a:t>
            </a:r>
            <a:r>
              <a:rPr lang="en-US" sz="2200" dirty="0">
                <a:latin typeface="Cambria Math" panose="02040503050406030204" pitchFamily="18" charset="0"/>
                <a:ea typeface="Cambria Math" panose="02040503050406030204" pitchFamily="18" charset="0"/>
                <a:cs typeface="Courier New" panose="02070309020205020404" pitchFamily="49" charset="0"/>
              </a:rPr>
              <a:t>j = k</a:t>
            </a:r>
          </a:p>
        </p:txBody>
      </p:sp>
      <p:grpSp>
        <p:nvGrpSpPr>
          <p:cNvPr id="32" name="Group 31" descr="When j = k, the unknown area has 0 size. We thus get the original invariant: &#10;&#10;1. A[l] &lt; 0 for 0 &lt;= l &lt; i&#13;&#10;2. A[l] = 0 for i &lt; l &lt; j = k&#13;&#10;3. A[l] &gt; 0 for j = k &lt; l &lt; n">
            <a:extLst>
              <a:ext uri="{FF2B5EF4-FFF2-40B4-BE49-F238E27FC236}">
                <a16:creationId xmlns:a16="http://schemas.microsoft.com/office/drawing/2014/main" id="{9600172E-7929-0B21-625F-6C44D6A2BD2D}"/>
              </a:ext>
            </a:extLst>
          </p:cNvPr>
          <p:cNvGrpSpPr/>
          <p:nvPr/>
        </p:nvGrpSpPr>
        <p:grpSpPr>
          <a:xfrm>
            <a:off x="2027716" y="5267279"/>
            <a:ext cx="4873768" cy="1270514"/>
            <a:chOff x="2027716" y="5267279"/>
            <a:chExt cx="4873768" cy="1270514"/>
          </a:xfrm>
        </p:grpSpPr>
        <p:sp>
          <p:nvSpPr>
            <p:cNvPr id="4" name="Rectangle 3">
              <a:extLst>
                <a:ext uri="{FF2B5EF4-FFF2-40B4-BE49-F238E27FC236}">
                  <a16:creationId xmlns:a16="http://schemas.microsoft.com/office/drawing/2014/main" id="{8195F0BE-B22B-5C9D-38C0-04468A6CEA52}"/>
                </a:ext>
              </a:extLst>
            </p:cNvPr>
            <p:cNvSpPr/>
            <p:nvPr/>
          </p:nvSpPr>
          <p:spPr>
            <a:xfrm>
              <a:off x="2027716" y="5267279"/>
              <a:ext cx="1555051"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5" name="Rectangle 4">
              <a:extLst>
                <a:ext uri="{FF2B5EF4-FFF2-40B4-BE49-F238E27FC236}">
                  <a16:creationId xmlns:a16="http://schemas.microsoft.com/office/drawing/2014/main" id="{2A7BDD33-4AE3-4E5A-C018-FA8C4FEFF711}"/>
                </a:ext>
              </a:extLst>
            </p:cNvPr>
            <p:cNvSpPr/>
            <p:nvPr/>
          </p:nvSpPr>
          <p:spPr>
            <a:xfrm>
              <a:off x="3582767" y="5267279"/>
              <a:ext cx="153508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6" name="Rectangle 5">
              <a:extLst>
                <a:ext uri="{FF2B5EF4-FFF2-40B4-BE49-F238E27FC236}">
                  <a16:creationId xmlns:a16="http://schemas.microsoft.com/office/drawing/2014/main" id="{02DBD9E9-698B-6721-8554-724905925137}"/>
                </a:ext>
              </a:extLst>
            </p:cNvPr>
            <p:cNvSpPr/>
            <p:nvPr/>
          </p:nvSpPr>
          <p:spPr>
            <a:xfrm>
              <a:off x="5117852" y="5267279"/>
              <a:ext cx="1486873" cy="5348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22" name="TextBox 21">
              <a:extLst>
                <a:ext uri="{FF2B5EF4-FFF2-40B4-BE49-F238E27FC236}">
                  <a16:creationId xmlns:a16="http://schemas.microsoft.com/office/drawing/2014/main" id="{97CBFC39-06C3-1004-9B15-A93C22FC5304}"/>
                </a:ext>
              </a:extLst>
            </p:cNvPr>
            <p:cNvSpPr txBox="1"/>
            <p:nvPr/>
          </p:nvSpPr>
          <p:spPr>
            <a:xfrm>
              <a:off x="3547660" y="5838392"/>
              <a:ext cx="248786" cy="369332"/>
            </a:xfrm>
            <a:prstGeom prst="rect">
              <a:avLst/>
            </a:prstGeom>
            <a:noFill/>
          </p:spPr>
          <p:txBody>
            <a:bodyPr wrap="square" rtlCol="0">
              <a:spAutoFit/>
            </a:bodyPr>
            <a:lstStyle/>
            <a:p>
              <a:r>
                <a:rPr lang="en-US" dirty="0" err="1">
                  <a:latin typeface="Cambria Math" panose="02040503050406030204" pitchFamily="18" charset="0"/>
                  <a:ea typeface="Cambria Math" panose="02040503050406030204" pitchFamily="18" charset="0"/>
                  <a:cs typeface="Franklin Gothic Medium"/>
                </a:rPr>
                <a:t>i</a:t>
              </a:r>
              <a:endParaRPr lang="en-US" dirty="0">
                <a:latin typeface="Cambria Math" panose="02040503050406030204" pitchFamily="18" charset="0"/>
                <a:ea typeface="Cambria Math" panose="02040503050406030204" pitchFamily="18" charset="0"/>
                <a:cs typeface="Franklin Gothic Medium"/>
              </a:endParaRPr>
            </a:p>
          </p:txBody>
        </p:sp>
        <p:sp>
          <p:nvSpPr>
            <p:cNvPr id="23" name="TextBox 22">
              <a:extLst>
                <a:ext uri="{FF2B5EF4-FFF2-40B4-BE49-F238E27FC236}">
                  <a16:creationId xmlns:a16="http://schemas.microsoft.com/office/drawing/2014/main" id="{B11A9B76-4BB4-8991-35FE-DAD6A7F540CE}"/>
                </a:ext>
              </a:extLst>
            </p:cNvPr>
            <p:cNvSpPr txBox="1"/>
            <p:nvPr/>
          </p:nvSpPr>
          <p:spPr>
            <a:xfrm>
              <a:off x="5075046" y="6168461"/>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4" name="TextBox 23">
              <a:extLst>
                <a:ext uri="{FF2B5EF4-FFF2-40B4-BE49-F238E27FC236}">
                  <a16:creationId xmlns:a16="http://schemas.microsoft.com/office/drawing/2014/main" id="{933C0845-DE48-EC6B-9827-2EAA0E62C56A}"/>
                </a:ext>
              </a:extLst>
            </p:cNvPr>
            <p:cNvSpPr txBox="1"/>
            <p:nvPr/>
          </p:nvSpPr>
          <p:spPr>
            <a:xfrm>
              <a:off x="6588578" y="5816907"/>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25" name="TextBox 24">
              <a:extLst>
                <a:ext uri="{FF2B5EF4-FFF2-40B4-BE49-F238E27FC236}">
                  <a16:creationId xmlns:a16="http://schemas.microsoft.com/office/drawing/2014/main" id="{9838BB4F-76BF-77EA-163B-76CD76734879}"/>
                </a:ext>
              </a:extLst>
            </p:cNvPr>
            <p:cNvSpPr txBox="1"/>
            <p:nvPr/>
          </p:nvSpPr>
          <p:spPr>
            <a:xfrm>
              <a:off x="2027716" y="5816907"/>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27" name="TextBox 26">
              <a:extLst>
                <a:ext uri="{FF2B5EF4-FFF2-40B4-BE49-F238E27FC236}">
                  <a16:creationId xmlns:a16="http://schemas.microsoft.com/office/drawing/2014/main" id="{8C13862B-758D-9FB2-CB50-2E1E1BFA7F0E}"/>
                </a:ext>
              </a:extLst>
            </p:cNvPr>
            <p:cNvSpPr txBox="1"/>
            <p:nvPr/>
          </p:nvSpPr>
          <p:spPr>
            <a:xfrm>
              <a:off x="5089352" y="5830744"/>
              <a:ext cx="2455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grpSp>
      <p:grpSp>
        <p:nvGrpSpPr>
          <p:cNvPr id="7" name="Group 6" descr="A version of the weakened dutch flag invariant. We have:&#10;&#10;1. A[𝓁] &lt; 0 for any 0 ≤ 𝓁 &lt; i&#13;&#10;2. A[𝓁] = 0 for any i ≤ 𝓁 &lt; j&#13;&#10;3. (no constraints on A[𝓁] for j ≤ 𝓁 &lt; k) - the “unknown part”&#13;&#10;4. A[𝓁] &gt; 0 for any k ≤ 𝓁 &lt; n&#13;&#10;">
            <a:extLst>
              <a:ext uri="{FF2B5EF4-FFF2-40B4-BE49-F238E27FC236}">
                <a16:creationId xmlns:a16="http://schemas.microsoft.com/office/drawing/2014/main" id="{AEDBB75A-01A9-38CB-1716-91EBAB68661C}"/>
              </a:ext>
            </a:extLst>
          </p:cNvPr>
          <p:cNvGrpSpPr/>
          <p:nvPr/>
        </p:nvGrpSpPr>
        <p:grpSpPr>
          <a:xfrm>
            <a:off x="2031120" y="1475127"/>
            <a:ext cx="4873768" cy="925412"/>
            <a:chOff x="2031120" y="2135527"/>
            <a:chExt cx="4873768" cy="925412"/>
          </a:xfrm>
        </p:grpSpPr>
        <p:sp>
          <p:nvSpPr>
            <p:cNvPr id="8" name="Rectangle 7">
              <a:extLst>
                <a:ext uri="{FF2B5EF4-FFF2-40B4-BE49-F238E27FC236}">
                  <a16:creationId xmlns:a16="http://schemas.microsoft.com/office/drawing/2014/main" id="{F3166B26-66AF-2A45-E1A3-9607D8096342}"/>
                </a:ext>
              </a:extLst>
            </p:cNvPr>
            <p:cNvSpPr/>
            <p:nvPr/>
          </p:nvSpPr>
          <p:spPr>
            <a:xfrm>
              <a:off x="2031120" y="2135527"/>
              <a:ext cx="977793"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0</a:t>
              </a:r>
            </a:p>
          </p:txBody>
        </p:sp>
        <p:sp>
          <p:nvSpPr>
            <p:cNvPr id="9" name="Rectangle 8">
              <a:extLst>
                <a:ext uri="{FF2B5EF4-FFF2-40B4-BE49-F238E27FC236}">
                  <a16:creationId xmlns:a16="http://schemas.microsoft.com/office/drawing/2014/main" id="{3ACD59F4-ABA0-BDF3-6BBC-8447836DFC53}"/>
                </a:ext>
              </a:extLst>
            </p:cNvPr>
            <p:cNvSpPr/>
            <p:nvPr/>
          </p:nvSpPr>
          <p:spPr>
            <a:xfrm>
              <a:off x="3008913" y="2135527"/>
              <a:ext cx="977793"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0</a:t>
              </a:r>
            </a:p>
          </p:txBody>
        </p:sp>
        <p:sp>
          <p:nvSpPr>
            <p:cNvPr id="10" name="Rectangle 9">
              <a:extLst>
                <a:ext uri="{FF2B5EF4-FFF2-40B4-BE49-F238E27FC236}">
                  <a16:creationId xmlns:a16="http://schemas.microsoft.com/office/drawing/2014/main" id="{B0C1F610-0B85-C970-23BB-283400590A18}"/>
                </a:ext>
              </a:extLst>
            </p:cNvPr>
            <p:cNvSpPr/>
            <p:nvPr/>
          </p:nvSpPr>
          <p:spPr>
            <a:xfrm>
              <a:off x="5618284" y="2136986"/>
              <a:ext cx="989845"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 0</a:t>
              </a:r>
            </a:p>
          </p:txBody>
        </p:sp>
        <p:sp>
          <p:nvSpPr>
            <p:cNvPr id="20" name="TextBox 19">
              <a:extLst>
                <a:ext uri="{FF2B5EF4-FFF2-40B4-BE49-F238E27FC236}">
                  <a16:creationId xmlns:a16="http://schemas.microsoft.com/office/drawing/2014/main" id="{B953683D-249E-4DAE-4125-931140AC3F78}"/>
                </a:ext>
              </a:extLst>
            </p:cNvPr>
            <p:cNvSpPr txBox="1"/>
            <p:nvPr/>
          </p:nvSpPr>
          <p:spPr>
            <a:xfrm>
              <a:off x="2977049" y="2685155"/>
              <a:ext cx="248786" cy="369332"/>
            </a:xfrm>
            <a:prstGeom prst="rect">
              <a:avLst/>
            </a:prstGeom>
            <a:noFill/>
          </p:spPr>
          <p:txBody>
            <a:bodyPr wrap="none" rtlCol="0">
              <a:spAutoFit/>
            </a:bodyPr>
            <a:lstStyle/>
            <a:p>
              <a:r>
                <a:rPr lang="en-US" dirty="0" err="1">
                  <a:latin typeface="Cambria Math" panose="02040503050406030204" pitchFamily="18" charset="0"/>
                  <a:ea typeface="Cambria Math" panose="02040503050406030204" pitchFamily="18" charset="0"/>
                  <a:cs typeface="Franklin Gothic Medium"/>
                </a:rPr>
                <a:t>i</a:t>
              </a:r>
              <a:endParaRPr lang="en-US" dirty="0">
                <a:latin typeface="Cambria Math" panose="02040503050406030204" pitchFamily="18" charset="0"/>
                <a:ea typeface="Cambria Math" panose="02040503050406030204" pitchFamily="18" charset="0"/>
                <a:cs typeface="Franklin Gothic Medium"/>
              </a:endParaRPr>
            </a:p>
          </p:txBody>
        </p:sp>
        <p:sp>
          <p:nvSpPr>
            <p:cNvPr id="21" name="TextBox 20">
              <a:extLst>
                <a:ext uri="{FF2B5EF4-FFF2-40B4-BE49-F238E27FC236}">
                  <a16:creationId xmlns:a16="http://schemas.microsoft.com/office/drawing/2014/main" id="{604BFCF4-3E0C-6FBC-6412-A2C5F849724A}"/>
                </a:ext>
              </a:extLst>
            </p:cNvPr>
            <p:cNvSpPr txBox="1"/>
            <p:nvPr/>
          </p:nvSpPr>
          <p:spPr>
            <a:xfrm>
              <a:off x="5593112" y="2691607"/>
              <a:ext cx="306494"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k</a:t>
              </a:r>
            </a:p>
          </p:txBody>
        </p:sp>
        <p:sp>
          <p:nvSpPr>
            <p:cNvPr id="26" name="TextBox 25">
              <a:extLst>
                <a:ext uri="{FF2B5EF4-FFF2-40B4-BE49-F238E27FC236}">
                  <a16:creationId xmlns:a16="http://schemas.microsoft.com/office/drawing/2014/main" id="{AC6E06A3-C194-C1EF-24BB-7744D88642A7}"/>
                </a:ext>
              </a:extLst>
            </p:cNvPr>
            <p:cNvSpPr txBox="1"/>
            <p:nvPr/>
          </p:nvSpPr>
          <p:spPr>
            <a:xfrm>
              <a:off x="6591982" y="268515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n</a:t>
              </a:r>
            </a:p>
          </p:txBody>
        </p:sp>
        <p:sp>
          <p:nvSpPr>
            <p:cNvPr id="28" name="TextBox 27">
              <a:extLst>
                <a:ext uri="{FF2B5EF4-FFF2-40B4-BE49-F238E27FC236}">
                  <a16:creationId xmlns:a16="http://schemas.microsoft.com/office/drawing/2014/main" id="{F4D42B4A-2FBB-2FCE-8CAD-C927EE38906B}"/>
                </a:ext>
              </a:extLst>
            </p:cNvPr>
            <p:cNvSpPr txBox="1"/>
            <p:nvPr/>
          </p:nvSpPr>
          <p:spPr>
            <a:xfrm>
              <a:off x="2031120" y="2685155"/>
              <a:ext cx="312906"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Franklin Gothic Medium"/>
                </a:rPr>
                <a:t>0</a:t>
              </a:r>
            </a:p>
          </p:txBody>
        </p:sp>
        <p:sp>
          <p:nvSpPr>
            <p:cNvPr id="29" name="Rectangle 28">
              <a:extLst>
                <a:ext uri="{FF2B5EF4-FFF2-40B4-BE49-F238E27FC236}">
                  <a16:creationId xmlns:a16="http://schemas.microsoft.com/office/drawing/2014/main" id="{7AD50B71-64D8-8043-AEBA-D03EC1E811F3}"/>
                </a:ext>
              </a:extLst>
            </p:cNvPr>
            <p:cNvSpPr/>
            <p:nvPr/>
          </p:nvSpPr>
          <p:spPr>
            <a:xfrm>
              <a:off x="3986705" y="2135527"/>
              <a:ext cx="1631579" cy="533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30" name="TextBox 29">
              <a:extLst>
                <a:ext uri="{FF2B5EF4-FFF2-40B4-BE49-F238E27FC236}">
                  <a16:creationId xmlns:a16="http://schemas.microsoft.com/office/drawing/2014/main" id="{5F603068-0557-582F-82BD-593C9AF30020}"/>
                </a:ext>
              </a:extLst>
            </p:cNvPr>
            <p:cNvSpPr txBox="1"/>
            <p:nvPr/>
          </p:nvSpPr>
          <p:spPr>
            <a:xfrm>
              <a:off x="3958048" y="2685155"/>
              <a:ext cx="2455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Franklin Gothic Medium"/>
                </a:rPr>
                <a:t>j</a:t>
              </a:r>
            </a:p>
          </p:txBody>
        </p:sp>
      </p:grpSp>
      <p:sp>
        <p:nvSpPr>
          <p:cNvPr id="33" name="Slide Number Placeholder 32">
            <a:extLst>
              <a:ext uri="{FF2B5EF4-FFF2-40B4-BE49-F238E27FC236}">
                <a16:creationId xmlns:a16="http://schemas.microsoft.com/office/drawing/2014/main" id="{935ABE82-64B0-FC7D-6D4A-7B655A6D238D}"/>
              </a:ext>
            </a:extLst>
          </p:cNvPr>
          <p:cNvSpPr>
            <a:spLocks noGrp="1"/>
          </p:cNvSpPr>
          <p:nvPr>
            <p:ph type="sldNum" sz="quarter" idx="4"/>
          </p:nvPr>
        </p:nvSpPr>
        <p:spPr/>
        <p:txBody>
          <a:bodyPr/>
          <a:lstStyle/>
          <a:p>
            <a:fld id="{60F4F636-6A27-E649-AEDF-9DE4D4E58670}" type="slidenum">
              <a:rPr lang="en-US" smtClean="0"/>
              <a:pPr/>
              <a:t>99</a:t>
            </a:fld>
            <a:endParaRPr lang="en-US" dirty="0"/>
          </a:p>
        </p:txBody>
      </p:sp>
    </p:spTree>
    <p:extLst>
      <p:ext uri="{BB962C8B-B14F-4D97-AF65-F5344CB8AC3E}">
        <p14:creationId xmlns:p14="http://schemas.microsoft.com/office/powerpoint/2010/main" val="374063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EEECE1"/>
      </a:lt2>
      <a:accent1>
        <a:srgbClr val="C00000"/>
      </a:accent1>
      <a:accent2>
        <a:srgbClr val="FF6600"/>
      </a:accent2>
      <a:accent3>
        <a:srgbClr val="FF9900"/>
      </a:accent3>
      <a:accent4>
        <a:srgbClr val="9999FF"/>
      </a:accent4>
      <a:accent5>
        <a:srgbClr val="6666CC"/>
      </a:accent5>
      <a:accent6>
        <a:srgbClr val="3333CC"/>
      </a:accent6>
      <a:hlink>
        <a:srgbClr val="666666"/>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Franklin Gothic Medium"/>
            <a:cs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46672</TotalTime>
  <Words>13967</Words>
  <Application>Microsoft Macintosh PowerPoint</Application>
  <PresentationFormat>On-screen Show (4:3)</PresentationFormat>
  <Paragraphs>2003</Paragraphs>
  <Slides>125</Slides>
  <Notes>31</Notes>
  <HiddenSlides>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125</vt:i4>
      </vt:variant>
    </vt:vector>
  </HeadingPairs>
  <TitlesOfParts>
    <vt:vector size="134" baseType="lpstr">
      <vt:lpstr>Arial</vt:lpstr>
      <vt:lpstr>Calibri</vt:lpstr>
      <vt:lpstr>Cambria</vt:lpstr>
      <vt:lpstr>Cambria Math</vt:lpstr>
      <vt:lpstr>Courier</vt:lpstr>
      <vt:lpstr>Courier New</vt:lpstr>
      <vt:lpstr>Franklin Gothic Medium</vt:lpstr>
      <vt:lpstr>System Font Regular</vt:lpstr>
      <vt:lpstr>Office Theme</vt:lpstr>
      <vt:lpstr>Arrays I</vt:lpstr>
      <vt:lpstr>Administrivia (8/11)</vt:lpstr>
      <vt:lpstr>List Indexing</vt:lpstr>
      <vt:lpstr>Linked Lists in Memory</vt:lpstr>
      <vt:lpstr>Faster Implementation of at</vt:lpstr>
      <vt:lpstr>Array Efficiency</vt:lpstr>
      <vt:lpstr>Access By Index</vt:lpstr>
      <vt:lpstr>Recall: Sum List With a Loop</vt:lpstr>
      <vt:lpstr>Sum Array by Index</vt:lpstr>
      <vt:lpstr>Sum Array by Index: compared to sum-acc</vt:lpstr>
      <vt:lpstr>Sublists</vt:lpstr>
      <vt:lpstr>Sublists and Edge Cases</vt:lpstr>
      <vt:lpstr>Sublist Shorthands and Facts</vt:lpstr>
      <vt:lpstr>Sum Array by Index: sum-acc, in math</vt:lpstr>
      <vt:lpstr>Recall: Sum List With a Loop, with Invariant</vt:lpstr>
      <vt:lpstr>Visual Intuition for Sum List Loop Invariant</vt:lpstr>
      <vt:lpstr>Visual Intuition for Index &amp; Sublist Loop Invariant </vt:lpstr>
      <vt:lpstr>Sum of an Array: Loop Invariant</vt:lpstr>
      <vt:lpstr>Sum of an Array Floyd Logic: Initialization</vt:lpstr>
      <vt:lpstr>Sum of an Array Floyd Logic: Postcondition</vt:lpstr>
      <vt:lpstr>Sum of an Array Floyd Logic: Loop Body (1/4)</vt:lpstr>
      <vt:lpstr>Sum of an Array Floyd Logic: Loop Body (2/4)</vt:lpstr>
      <vt:lpstr>Sum of an Array Floyd Logic: Loop Body (3/4)</vt:lpstr>
      <vt:lpstr>Sum of an Array Floyd Logic: Loop Body (4/4)</vt:lpstr>
      <vt:lpstr>Proving Loop Body “Preservation” (1/3)</vt:lpstr>
      <vt:lpstr>Proving Loop Body “Preservation” (2/3)</vt:lpstr>
      <vt:lpstr>Proving Loop Body “Preservation” (3/3)</vt:lpstr>
      <vt:lpstr>Sum Array Proof, Forward Reasoning (1/7)</vt:lpstr>
      <vt:lpstr>Sum Array Proof, Forward Reasoning (2/7)</vt:lpstr>
      <vt:lpstr>Sum Array Proof, Forward Reasoning (3/7)</vt:lpstr>
      <vt:lpstr>Sum Array Proof, Forward Reasoning (4/7)</vt:lpstr>
      <vt:lpstr>Sum Array Proof, Forward Reasoning (5/7)</vt:lpstr>
      <vt:lpstr>Sum Array Proof, Forward Reasoning (6/7)</vt:lpstr>
      <vt:lpstr>Sum Array Proof, Forward Reasoning (7/7)</vt:lpstr>
      <vt:lpstr>Linear Search of a List</vt:lpstr>
      <vt:lpstr>Linear Search of an Array</vt:lpstr>
      <vt:lpstr>Linear Search of an Array: Loop Invariant</vt:lpstr>
      <vt:lpstr>Linear Search of an Array: Visual Intuition</vt:lpstr>
      <vt:lpstr>Linear Search of an Array: Refined Invariant</vt:lpstr>
      <vt:lpstr>Sublist “For any” Facts</vt:lpstr>
      <vt:lpstr>Reasoning Toolkit</vt:lpstr>
      <vt:lpstr>Sublist “For any” Facts &amp; Pictures</vt:lpstr>
      <vt:lpstr>Visual Presentation of Facts</vt:lpstr>
      <vt:lpstr>Proving Linear Search of an Array: Initialization</vt:lpstr>
      <vt:lpstr>Linear Search of an Array: Preservation (1/4)</vt:lpstr>
      <vt:lpstr>Linear Search of an Array: Preservation (2/4)</vt:lpstr>
      <vt:lpstr>Linear Search of an Array: Preservation (3/4)</vt:lpstr>
      <vt:lpstr>Linear Search of an Array: Preservation (4/4)</vt:lpstr>
      <vt:lpstr>Array Indexing &amp; Off-By-One Bugs (1/2)</vt:lpstr>
      <vt:lpstr>Array Indexing &amp; Off-By-One Bugs (2/2)</vt:lpstr>
      <vt:lpstr>Proving Linear Search of an Array: Exit (1/2)</vt:lpstr>
      <vt:lpstr>Proving Linear Search of an Array: Exit (2/2)</vt:lpstr>
      <vt:lpstr>Recall: Visual Proofs for “for any” Facts (1/2)</vt:lpstr>
      <vt:lpstr>Recall: Visual Proofs for “for any” Facts (2/2)</vt:lpstr>
      <vt:lpstr>Finding an Element in an Array</vt:lpstr>
      <vt:lpstr>Finding an Element in a Sorted Array</vt:lpstr>
      <vt:lpstr>Binary Search of an Array</vt:lpstr>
      <vt:lpstr>PowerPoint Presentation</vt:lpstr>
      <vt:lpstr>Recall: Binary Search of an Array</vt:lpstr>
      <vt:lpstr>Binary Search of an Array: Initialization</vt:lpstr>
      <vt:lpstr>Binary Search of an Array: Exit Condition (1/3)</vt:lpstr>
      <vt:lpstr>Binary Search of an Array: Exit Condition (2/3)</vt:lpstr>
      <vt:lpstr>Binary Search of an Array: Exit Condition (3/3)</vt:lpstr>
      <vt:lpstr>Binary Search of an Array: Preservation (1/5)</vt:lpstr>
      <vt:lpstr>Binary Search of an Array: Preservation (2/5)</vt:lpstr>
      <vt:lpstr>Binary Search of an Array: Preservation (3/5)</vt:lpstr>
      <vt:lpstr>Binary Search of an Array: Preservation (4/5)</vt:lpstr>
      <vt:lpstr>Binary Search of an Array: Preservation (5/5)</vt:lpstr>
      <vt:lpstr>Binary Search of an Array: Termination</vt:lpstr>
      <vt:lpstr>Binary Search really can be tricky!</vt:lpstr>
      <vt:lpstr>A Sketch of a More Rigorous Approach</vt:lpstr>
      <vt:lpstr>Why Should You Care?</vt:lpstr>
      <vt:lpstr>Creating Loop Invariants</vt:lpstr>
      <vt:lpstr>Code Reviews vs Writing Loops</vt:lpstr>
      <vt:lpstr>Loop Invariants with Arrays (1/3)</vt:lpstr>
      <vt:lpstr>Heuristic for Loop Invariants</vt:lpstr>
      <vt:lpstr>Loop Invariants with Arrays (2/3)</vt:lpstr>
      <vt:lpstr>Searching a Sorted Array: Starting Invariant</vt:lpstr>
      <vt:lpstr>Searching a Sorted Array: Weakened Invariant</vt:lpstr>
      <vt:lpstr>Loop Invariants with Arrays (3/3)</vt:lpstr>
      <vt:lpstr>Loop Invariants in the Wild</vt:lpstr>
      <vt:lpstr>Writing Loops</vt:lpstr>
      <vt:lpstr>Code Reviews vs Writing Loops</vt:lpstr>
      <vt:lpstr>Max of an Array (1/7)</vt:lpstr>
      <vt:lpstr>Max of an Array (2/7)</vt:lpstr>
      <vt:lpstr>Max of an Array (3/7)</vt:lpstr>
      <vt:lpstr>Max of an Array (4/7)</vt:lpstr>
      <vt:lpstr>Max of an Array (5/7)</vt:lpstr>
      <vt:lpstr>Max of an Array (6/7)</vt:lpstr>
      <vt:lpstr>Max of an Array (7/7)</vt:lpstr>
      <vt:lpstr>Example: Sorting Negative, Zero, Positive</vt:lpstr>
      <vt:lpstr>sortPosNeg on Wikipedia</vt:lpstr>
      <vt:lpstr>sortPosNeg on LeetCode</vt:lpstr>
      <vt:lpstr>Drawing sortPosNeg (~ “Dutch flag problem”)</vt:lpstr>
      <vt:lpstr>Potential Weaker sortPosNeg Invariants</vt:lpstr>
      <vt:lpstr>Formalizing a “Visual Invariant”</vt:lpstr>
      <vt:lpstr>Sketching sortPosNeg: Loop Components</vt:lpstr>
      <vt:lpstr>Sketching sortPosNeg: Initialization</vt:lpstr>
      <vt:lpstr>Sketching sortPosNeg: Exit Condition</vt:lpstr>
      <vt:lpstr>Filling In sortPosNeg’s Implementation</vt:lpstr>
      <vt:lpstr>Sketching sortPosNeg: Progress by Shrinking</vt:lpstr>
      <vt:lpstr>Sketching sortPosNeg: Progress by Cases</vt:lpstr>
      <vt:lpstr>Full sortPosNeg Implementation</vt:lpstr>
      <vt:lpstr>Sorted Matrix Search</vt:lpstr>
      <vt:lpstr>Sorted Matrix Search: Solution Idea</vt:lpstr>
      <vt:lpstr>Sorted Matrix Search: Idea as Invariant</vt:lpstr>
      <vt:lpstr>Sorted Matrix Search: Initialization</vt:lpstr>
      <vt:lpstr>Sorted Matrix Search: Row Subgoal</vt:lpstr>
      <vt:lpstr>Sorted Matrix Search: Row Subgoal Initialization</vt:lpstr>
      <vt:lpstr>Sorted Matrix Search: Row Subgoal Exit</vt:lpstr>
      <vt:lpstr>Sorted Matrix Search: Row Subgoal Loop (1/4)</vt:lpstr>
      <vt:lpstr>Sorted Matrix Search: Row Subgoal Loop (2/4)</vt:lpstr>
      <vt:lpstr>Sorted Matrix Search: Row Subgoal Loop (3/4)</vt:lpstr>
      <vt:lpstr>Sorted Matrix Search: Row Subgoal Loop (4/4)</vt:lpstr>
      <vt:lpstr>Sorted Matrix Search: Row Subgoal Done!</vt:lpstr>
      <vt:lpstr>Sorted Matrix Search: Moving Rows (1/3)</vt:lpstr>
      <vt:lpstr>Sorted Matrix Search: Moving Rows (2/3)</vt:lpstr>
      <vt:lpstr>Sorted Matrix Search: Moving Rows (3/3)</vt:lpstr>
      <vt:lpstr>Sorted Matrix Search: Moving Columns (1/3)</vt:lpstr>
      <vt:lpstr>Sorted Matrix Search: Moving Columns (2/3)</vt:lpstr>
      <vt:lpstr>Sorted Matrix Search: Moving Columns (3/3)</vt:lpstr>
      <vt:lpstr>Sorted Matrix Search: Full Code &amp; Assertions</vt:lpstr>
      <vt:lpstr>Wrapping Up Arrays</vt:lpstr>
      <vt:lpstr>Reasoning with Multiple Loops</vt:lpstr>
      <vt:lpstr>Reasoning with Nested Loops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311</dc:title>
  <dc:subject/>
  <dc:creator>Kevin Zatloukal</dc:creator>
  <cp:keywords/>
  <dc:description/>
  <cp:lastModifiedBy>Jaela Field</cp:lastModifiedBy>
  <cp:revision>873</cp:revision>
  <cp:lastPrinted>2024-10-11T18:46:20Z</cp:lastPrinted>
  <dcterms:created xsi:type="dcterms:W3CDTF">2013-01-07T07:20:47Z</dcterms:created>
  <dcterms:modified xsi:type="dcterms:W3CDTF">2025-08-15T17:17:39Z</dcterms:modified>
  <cp:category/>
</cp:coreProperties>
</file>