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868" r:id="rId2"/>
    <p:sldId id="925" r:id="rId3"/>
    <p:sldId id="926" r:id="rId4"/>
    <p:sldId id="687" r:id="rId5"/>
    <p:sldId id="717" r:id="rId6"/>
    <p:sldId id="718" r:id="rId7"/>
    <p:sldId id="719" r:id="rId8"/>
    <p:sldId id="722" r:id="rId9"/>
    <p:sldId id="720" r:id="rId10"/>
    <p:sldId id="721" r:id="rId11"/>
    <p:sldId id="723" r:id="rId12"/>
    <p:sldId id="724" r:id="rId13"/>
    <p:sldId id="864" r:id="rId14"/>
    <p:sldId id="865" r:id="rId15"/>
    <p:sldId id="866" r:id="rId16"/>
    <p:sldId id="867" r:id="rId17"/>
    <p:sldId id="725" r:id="rId18"/>
    <p:sldId id="726" r:id="rId19"/>
    <p:sldId id="863" r:id="rId20"/>
    <p:sldId id="729" r:id="rId21"/>
    <p:sldId id="727" r:id="rId22"/>
    <p:sldId id="743" r:id="rId23"/>
    <p:sldId id="929" r:id="rId24"/>
    <p:sldId id="928" r:id="rId25"/>
    <p:sldId id="930" r:id="rId26"/>
    <p:sldId id="931" r:id="rId27"/>
    <p:sldId id="933" r:id="rId28"/>
    <p:sldId id="934" r:id="rId29"/>
    <p:sldId id="935" r:id="rId30"/>
    <p:sldId id="940" r:id="rId31"/>
    <p:sldId id="939" r:id="rId3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3DEBE6-583D-8A47-84A6-CAFF37B63227}">
          <p14:sldIdLst>
            <p14:sldId id="868"/>
            <p14:sldId id="925"/>
            <p14:sldId id="926"/>
            <p14:sldId id="687"/>
            <p14:sldId id="717"/>
            <p14:sldId id="718"/>
            <p14:sldId id="719"/>
            <p14:sldId id="722"/>
            <p14:sldId id="720"/>
            <p14:sldId id="721"/>
            <p14:sldId id="723"/>
            <p14:sldId id="724"/>
            <p14:sldId id="864"/>
            <p14:sldId id="865"/>
            <p14:sldId id="866"/>
            <p14:sldId id="867"/>
            <p14:sldId id="725"/>
            <p14:sldId id="726"/>
            <p14:sldId id="863"/>
            <p14:sldId id="729"/>
            <p14:sldId id="727"/>
            <p14:sldId id="743"/>
            <p14:sldId id="929"/>
            <p14:sldId id="928"/>
            <p14:sldId id="930"/>
            <p14:sldId id="931"/>
            <p14:sldId id="933"/>
            <p14:sldId id="934"/>
            <p14:sldId id="935"/>
            <p14:sldId id="940"/>
            <p14:sldId id="9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4D00"/>
    <a:srgbClr val="7E57A0"/>
    <a:srgbClr val="E4B28E"/>
    <a:srgbClr val="005923"/>
    <a:srgbClr val="006B2D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7" autoAdjust="0"/>
    <p:restoredTop sz="87755" autoAdjust="0"/>
  </p:normalViewPr>
  <p:slideViewPr>
    <p:cSldViewPr snapToGrid="0" snapToObjects="1">
      <p:cViewPr varScale="1">
        <p:scale>
          <a:sx n="159" d="100"/>
          <a:sy n="159" d="100"/>
        </p:scale>
        <p:origin x="215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8/8/25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8/8/25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68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A619FC-D42D-6CBF-2DEF-A363F4679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907F38-98B3-59B2-1C4B-4B6C2C84BF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787E4E-2134-8A07-3DA0-2B13E19276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574AC-0344-E26D-3A21-1080ADE145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72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81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EC9D0-64B0-C688-C8A0-5AA73ED8A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9EFBE4-469B-AD72-9E6B-5739175990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0A5877-1F2D-03BB-4524-673146BDF2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F8CAC-FE1D-5DC9-4BAD-FDBB9100CC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94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FAD86-36EA-601C-EE2E-BB2EA3E2A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3BC482-EFA7-7A51-6F3D-2D35B8A49A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09925A-0F3A-B545-A6EB-84A390FA2F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F4CCA-D1E8-D08F-58BA-1F0960E69F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44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C4D144-FB08-DDAE-8BFF-47104EBC3C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F3EC46-3312-9A82-89E8-AE97D3ECA3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FBF0CE-45A0-CAF1-4C04-B44A4F1C5E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4F4C1-29FA-1429-63CF-2A9FAFE7B7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66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5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9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C117C-60F6-CF19-99C6-6A3EDC737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032F28-23A2-F385-8D56-1E5BA9EF8A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92FB99-FE1C-DA14-8F6F-2A1294F17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28F8C-8965-68F4-2707-E9BA322C17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57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BC5A4-CEE0-4BAF-EB56-9B335FDD2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C2AC1B-183B-8222-4AF6-6FAC4264A1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203A31-316F-4DD1-CB2D-792714516B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ABD74-CE92-1122-6A9E-943D2B3127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1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E3C48-64B2-CDF9-F65D-FBD0BCDF9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38A72F-F90F-3930-EC8F-5B05328656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71A500-B127-06C6-B331-BE02AE6D75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B901A-138D-B5A4-978F-21D993D39A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45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3273B-5252-EA52-C343-430EF7B806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E1B9BF-8C37-6F80-FC4D-DF345A5325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594334-0D35-24F9-F545-11824187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7A52E9-9D3F-462C-55FE-AC60F57346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9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990B506C-7399-87D9-1AAB-0C88DF5D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F808AB4-879A-0905-A54C-7A5D37F40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CADE6-B25D-70B2-54F6-1D842E2B8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94913-18AA-3C6D-4AEF-CE749FAE2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tc39/proposal-ptc-syntax/issues/22" TargetMode="External"/><Relationship Id="rId3" Type="http://schemas.openxmlformats.org/officeDocument/2006/relationships/hyperlink" Target="https://v8.dev/blog/modern-javascript#proper-tail-calls" TargetMode="External"/><Relationship Id="rId7" Type="http://schemas.openxmlformats.org/officeDocument/2006/relationships/hyperlink" Target="https://github.com/tc39/proposal-ptc-syntax" TargetMode="External"/><Relationship Id="rId2" Type="http://schemas.openxmlformats.org/officeDocument/2006/relationships/hyperlink" Target="https://262.ecma-international.org/6.0/#sec-tail-position-cal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webkit.org/Deep%20Dive/JSC/JavaScriptCore.html" TargetMode="External"/><Relationship Id="rId5" Type="http://schemas.openxmlformats.org/officeDocument/2006/relationships/hyperlink" Target="https://bun.sh/" TargetMode="External"/><Relationship Id="rId4" Type="http://schemas.openxmlformats.org/officeDocument/2006/relationships/hyperlink" Target="https://webkit.org/blog/6240/ecmascript-6-proper-tail-calls-in-webkit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66424-BC9B-4A60-7AB1-312597778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F1FA-43AE-C6E1-EF4D-314AD0902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3"/>
            <a:ext cx="3494590" cy="667480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Tail Recursion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0138F26-5370-1E1D-600C-205C976A1FE0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95FDA41-0122-F05C-8656-603CDD67F39D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Summer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705618A-7D78-1655-D91F-B2C7A015177F}"/>
              </a:ext>
            </a:extLst>
          </p:cNvPr>
          <p:cNvSpPr txBox="1">
            <a:spLocks/>
          </p:cNvSpPr>
          <p:nvPr/>
        </p:nvSpPr>
        <p:spPr>
          <a:xfrm>
            <a:off x="5875150" y="5585694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#1270 &amp; Matt</a:t>
            </a:r>
          </a:p>
        </p:txBody>
      </p:sp>
      <p:pic>
        <p:nvPicPr>
          <p:cNvPr id="1026" name="Picture 2" descr="xkcd #1270: functional.&#10;transcript from explain xkcd:&#10;[White Hat stands behind Cueball, who is sitting at a computer.]&#10;White Hat: Why do you like functional programming so much? What does it actually get you?&#10;Cueball: Tail recursion is its own reward.&#10;">
            <a:extLst>
              <a:ext uri="{FF2B5EF4-FFF2-40B4-BE49-F238E27FC236}">
                <a16:creationId xmlns:a16="http://schemas.microsoft.com/office/drawing/2014/main" id="{9033F563-2A5C-0AE2-7FC5-383A6C0D8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11" y="868216"/>
            <a:ext cx="3886200" cy="463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87B713-DFDB-3483-8893-326D6199B910}"/>
              </a:ext>
            </a:extLst>
          </p:cNvPr>
          <p:cNvSpPr txBox="1"/>
          <p:nvPr/>
        </p:nvSpPr>
        <p:spPr>
          <a:xfrm>
            <a:off x="707470" y="2911643"/>
            <a:ext cx="27271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E57A0"/>
                </a:solidFill>
                <a:latin typeface="Franklin Gothic Medium"/>
                <a:cs typeface="Franklin Gothic Medium"/>
              </a:rPr>
              <a:t>But first, a bit more on mutable ADTs</a:t>
            </a:r>
          </a:p>
          <a:p>
            <a:r>
              <a:rPr lang="en-US" sz="2400" dirty="0">
                <a:latin typeface="Franklin Gothic Medium"/>
                <a:cs typeface="Franklin Gothic Medium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407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C4E035-BCDC-94C6-7F6B-A3E1FEF07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7FE14-CCB4-5D1D-FC7E-33AB1E06C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Tail-Recursive Version of Sum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CF42E78-5B11-22AA-142F-B01D1D9C2679}"/>
              </a:ext>
            </a:extLst>
          </p:cNvPr>
          <p:cNvSpPr txBox="1">
            <a:spLocks/>
          </p:cNvSpPr>
          <p:nvPr/>
        </p:nvSpPr>
        <p:spPr>
          <a:xfrm>
            <a:off x="4767465" y="1151198"/>
            <a:ext cx="4376535" cy="255233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(L: List, r: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0"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L.kind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2   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3  }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L.tl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L.hd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+ r);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5  }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581B51-6A72-3DFC-D4CE-1796749D53FF}"/>
              </a:ext>
            </a:extLst>
          </p:cNvPr>
          <p:cNvSpPr txBox="1">
            <a:spLocks/>
          </p:cNvSpPr>
          <p:nvPr/>
        </p:nvSpPr>
        <p:spPr>
          <a:xfrm>
            <a:off x="94527" y="5897184"/>
            <a:ext cx="5033057" cy="44586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 :: 2 :: 3 :: nil, 0) …</a:t>
            </a:r>
          </a:p>
        </p:txBody>
      </p:sp>
      <p:grpSp>
        <p:nvGrpSpPr>
          <p:cNvPr id="26" name="Group 25" descr="Next, we call sum_acc with L = 2 :: 3 :: nil and r = 1. We make a recursive call on Line 4…">
            <a:extLst>
              <a:ext uri="{FF2B5EF4-FFF2-40B4-BE49-F238E27FC236}">
                <a16:creationId xmlns:a16="http://schemas.microsoft.com/office/drawing/2014/main" id="{EEEC85A4-656C-B717-7484-0868CB1A17FE}"/>
              </a:ext>
            </a:extLst>
          </p:cNvPr>
          <p:cNvGrpSpPr/>
          <p:nvPr/>
        </p:nvGrpSpPr>
        <p:grpSpPr>
          <a:xfrm>
            <a:off x="729205" y="3433532"/>
            <a:ext cx="2394655" cy="1358387"/>
            <a:chOff x="729205" y="3433532"/>
            <a:chExt cx="2394655" cy="135838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F5D1796-AFA8-0DEF-8A4D-DB3D3693961D}"/>
                </a:ext>
              </a:extLst>
            </p:cNvPr>
            <p:cNvSpPr txBox="1"/>
            <p:nvPr/>
          </p:nvSpPr>
          <p:spPr>
            <a:xfrm>
              <a:off x="1227188" y="3433532"/>
              <a:ext cx="1896672" cy="92333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2 :: 3 :: nil</a:t>
              </a:r>
            </a:p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 = 1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8D3FE33-DDC2-671F-2228-8A7E4A5B757F}"/>
                </a:ext>
              </a:extLst>
            </p:cNvPr>
            <p:cNvSpPr/>
            <p:nvPr/>
          </p:nvSpPr>
          <p:spPr>
            <a:xfrm>
              <a:off x="729205" y="3923818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 descr="Next, we call sum_acc with L = 3 :: nil and r = 3. We make a recursive call on Line 4…">
            <a:extLst>
              <a:ext uri="{FF2B5EF4-FFF2-40B4-BE49-F238E27FC236}">
                <a16:creationId xmlns:a16="http://schemas.microsoft.com/office/drawing/2014/main" id="{B373C8C8-30B3-BC12-2D5F-F4BBBDE5936E}"/>
              </a:ext>
            </a:extLst>
          </p:cNvPr>
          <p:cNvGrpSpPr/>
          <p:nvPr/>
        </p:nvGrpSpPr>
        <p:grpSpPr>
          <a:xfrm>
            <a:off x="729205" y="2340735"/>
            <a:ext cx="2407711" cy="1502059"/>
            <a:chOff x="729205" y="2340735"/>
            <a:chExt cx="2407711" cy="150205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6D4C3CF-EA45-E777-574A-5AF0879555B0}"/>
                </a:ext>
              </a:extLst>
            </p:cNvPr>
            <p:cNvSpPr txBox="1"/>
            <p:nvPr/>
          </p:nvSpPr>
          <p:spPr>
            <a:xfrm>
              <a:off x="1240244" y="2340735"/>
              <a:ext cx="1896672" cy="92333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3 :: nil</a:t>
              </a:r>
            </a:p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 = 3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DDD170D-C8D2-779F-B61C-32FEB391796E}"/>
                </a:ext>
              </a:extLst>
            </p:cNvPr>
            <p:cNvSpPr/>
            <p:nvPr/>
          </p:nvSpPr>
          <p:spPr>
            <a:xfrm>
              <a:off x="729205" y="2974693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 descr="Next, we call sum_acc with L = nil and r = 6. This is our base case, so we don’t recurse. Instead,…">
            <a:extLst>
              <a:ext uri="{FF2B5EF4-FFF2-40B4-BE49-F238E27FC236}">
                <a16:creationId xmlns:a16="http://schemas.microsoft.com/office/drawing/2014/main" id="{ED419D22-5A98-E608-EBAB-99B8B8459417}"/>
              </a:ext>
            </a:extLst>
          </p:cNvPr>
          <p:cNvGrpSpPr/>
          <p:nvPr/>
        </p:nvGrpSpPr>
        <p:grpSpPr>
          <a:xfrm>
            <a:off x="729205" y="1253957"/>
            <a:ext cx="2407711" cy="1607460"/>
            <a:chOff x="729205" y="1253957"/>
            <a:chExt cx="2407711" cy="160746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58E25EE-35C2-004C-FAE2-951DD5806976}"/>
                </a:ext>
              </a:extLst>
            </p:cNvPr>
            <p:cNvSpPr txBox="1"/>
            <p:nvPr/>
          </p:nvSpPr>
          <p:spPr>
            <a:xfrm>
              <a:off x="1240244" y="1253957"/>
              <a:ext cx="1896672" cy="92333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nil</a:t>
              </a:r>
            </a:p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 = 6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2</a:t>
              </a: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5E606A9-5A36-0381-B779-B05A9917B831}"/>
                </a:ext>
              </a:extLst>
            </p:cNvPr>
            <p:cNvSpPr/>
            <p:nvPr/>
          </p:nvSpPr>
          <p:spPr>
            <a:xfrm>
              <a:off x="729205" y="1993316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 descr="We return 6 to our caller">
            <a:extLst>
              <a:ext uri="{FF2B5EF4-FFF2-40B4-BE49-F238E27FC236}">
                <a16:creationId xmlns:a16="http://schemas.microsoft.com/office/drawing/2014/main" id="{D9C62AFC-066D-4C3B-E75C-5FF86971889C}"/>
              </a:ext>
            </a:extLst>
          </p:cNvPr>
          <p:cNvGrpSpPr/>
          <p:nvPr/>
        </p:nvGrpSpPr>
        <p:grpSpPr>
          <a:xfrm>
            <a:off x="3208117" y="1970977"/>
            <a:ext cx="1418524" cy="868101"/>
            <a:chOff x="3208117" y="1970977"/>
            <a:chExt cx="1418524" cy="86810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EBE74EE-A3E5-B336-9711-672701755211}"/>
                </a:ext>
              </a:extLst>
            </p:cNvPr>
            <p:cNvSpPr/>
            <p:nvPr/>
          </p:nvSpPr>
          <p:spPr>
            <a:xfrm rot="10800000">
              <a:off x="3208117" y="1970977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D6AEE11-89D9-C932-B55C-E6AA369D7104}"/>
                </a:ext>
              </a:extLst>
            </p:cNvPr>
            <p:cNvSpPr txBox="1"/>
            <p:nvPr/>
          </p:nvSpPr>
          <p:spPr>
            <a:xfrm>
              <a:off x="3649707" y="2199644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</a:t>
              </a:r>
            </a:p>
          </p:txBody>
        </p:sp>
      </p:grpSp>
      <p:grpSp>
        <p:nvGrpSpPr>
          <p:cNvPr id="30" name="Group 29" descr="Now that we’ve received the return value from our callee, we just return it - so 6 again. No extra work!">
            <a:extLst>
              <a:ext uri="{FF2B5EF4-FFF2-40B4-BE49-F238E27FC236}">
                <a16:creationId xmlns:a16="http://schemas.microsoft.com/office/drawing/2014/main" id="{0FB93951-271B-5DD2-4D4C-7FBBE1E4660C}"/>
              </a:ext>
            </a:extLst>
          </p:cNvPr>
          <p:cNvGrpSpPr/>
          <p:nvPr/>
        </p:nvGrpSpPr>
        <p:grpSpPr>
          <a:xfrm>
            <a:off x="3208117" y="2974346"/>
            <a:ext cx="1418524" cy="868101"/>
            <a:chOff x="3208117" y="2974346"/>
            <a:chExt cx="1418524" cy="868101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9AEA89F-7876-A478-3AFB-2AB304253BF2}"/>
                </a:ext>
              </a:extLst>
            </p:cNvPr>
            <p:cNvSpPr/>
            <p:nvPr/>
          </p:nvSpPr>
          <p:spPr>
            <a:xfrm rot="10800000">
              <a:off x="3208117" y="2974346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7597147-7775-CB7A-E9EA-9D3961D94172}"/>
                </a:ext>
              </a:extLst>
            </p:cNvPr>
            <p:cNvSpPr txBox="1"/>
            <p:nvPr/>
          </p:nvSpPr>
          <p:spPr>
            <a:xfrm>
              <a:off x="3649707" y="3255381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</a:t>
              </a:r>
            </a:p>
          </p:txBody>
        </p:sp>
      </p:grpSp>
      <p:grpSp>
        <p:nvGrpSpPr>
          <p:cNvPr id="31" name="Group 30" descr="Now that we’ve received the return value from our callee, we just return it - so 6 again. No extra work!">
            <a:extLst>
              <a:ext uri="{FF2B5EF4-FFF2-40B4-BE49-F238E27FC236}">
                <a16:creationId xmlns:a16="http://schemas.microsoft.com/office/drawing/2014/main" id="{366ED525-0508-0C26-4FB3-35E8442987BE}"/>
              </a:ext>
            </a:extLst>
          </p:cNvPr>
          <p:cNvGrpSpPr/>
          <p:nvPr/>
        </p:nvGrpSpPr>
        <p:grpSpPr>
          <a:xfrm>
            <a:off x="3208117" y="3923818"/>
            <a:ext cx="1405197" cy="868101"/>
            <a:chOff x="3208117" y="3923818"/>
            <a:chExt cx="1405197" cy="86810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6916E38-5813-2FC2-F92F-0FB2C6A2E2EC}"/>
                </a:ext>
              </a:extLst>
            </p:cNvPr>
            <p:cNvSpPr/>
            <p:nvPr/>
          </p:nvSpPr>
          <p:spPr>
            <a:xfrm rot="10800000">
              <a:off x="3208117" y="3923818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3B3D1E8-E0BB-E3D8-A4F1-192A65DAADA4}"/>
                </a:ext>
              </a:extLst>
            </p:cNvPr>
            <p:cNvSpPr txBox="1"/>
            <p:nvPr/>
          </p:nvSpPr>
          <p:spPr>
            <a:xfrm>
              <a:off x="3636380" y="4188591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</a:t>
              </a:r>
            </a:p>
          </p:txBody>
        </p:sp>
      </p:grpSp>
      <p:grpSp>
        <p:nvGrpSpPr>
          <p:cNvPr id="32" name="Group 31" descr="Now that we’ve received the return value from our callee, we just return it - so 6 again. No extra work!">
            <a:extLst>
              <a:ext uri="{FF2B5EF4-FFF2-40B4-BE49-F238E27FC236}">
                <a16:creationId xmlns:a16="http://schemas.microsoft.com/office/drawing/2014/main" id="{848AD9CD-62B2-6FED-74FB-7CE992E561D0}"/>
              </a:ext>
            </a:extLst>
          </p:cNvPr>
          <p:cNvGrpSpPr/>
          <p:nvPr/>
        </p:nvGrpSpPr>
        <p:grpSpPr>
          <a:xfrm>
            <a:off x="3208117" y="4933529"/>
            <a:ext cx="1405197" cy="868101"/>
            <a:chOff x="3208117" y="4933529"/>
            <a:chExt cx="1405197" cy="868101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BD9CA76-6487-4408-BF29-D94C8146DDA6}"/>
                </a:ext>
              </a:extLst>
            </p:cNvPr>
            <p:cNvSpPr/>
            <p:nvPr/>
          </p:nvSpPr>
          <p:spPr>
            <a:xfrm rot="10800000">
              <a:off x="3208117" y="4933529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2AD8FD9-B48A-6AA7-DF14-D841E0FDD3C7}"/>
                </a:ext>
              </a:extLst>
            </p:cNvPr>
            <p:cNvSpPr txBox="1"/>
            <p:nvPr/>
          </p:nvSpPr>
          <p:spPr>
            <a:xfrm>
              <a:off x="3636380" y="5198302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</a:t>
              </a:r>
            </a:p>
          </p:txBody>
        </p:sp>
      </p:grpSp>
      <p:grpSp>
        <p:nvGrpSpPr>
          <p:cNvPr id="23" name="Group 22" descr="First, we call sum_acc with L = 1 :: 2 :: 3 :: nil and r = 0. We make a recursive call on Line 4…">
            <a:extLst>
              <a:ext uri="{FF2B5EF4-FFF2-40B4-BE49-F238E27FC236}">
                <a16:creationId xmlns:a16="http://schemas.microsoft.com/office/drawing/2014/main" id="{7F3E12C4-0527-593D-7156-749DA6E6BA4C}"/>
              </a:ext>
            </a:extLst>
          </p:cNvPr>
          <p:cNvGrpSpPr/>
          <p:nvPr/>
        </p:nvGrpSpPr>
        <p:grpSpPr>
          <a:xfrm>
            <a:off x="742534" y="4527145"/>
            <a:ext cx="2381327" cy="1289015"/>
            <a:chOff x="742534" y="4527145"/>
            <a:chExt cx="2381327" cy="128901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F323B01-A06E-7B81-7996-0413BC63DC33}"/>
                </a:ext>
              </a:extLst>
            </p:cNvPr>
            <p:cNvSpPr txBox="1"/>
            <p:nvPr/>
          </p:nvSpPr>
          <p:spPr>
            <a:xfrm>
              <a:off x="1227188" y="4527145"/>
              <a:ext cx="1896673" cy="92333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1 :: 2 :: 3 :: nil</a:t>
              </a:r>
            </a:p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 = 0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BCA192D-2177-C5E9-4A74-E8CC481CFAA5}"/>
                </a:ext>
              </a:extLst>
            </p:cNvPr>
            <p:cNvSpPr/>
            <p:nvPr/>
          </p:nvSpPr>
          <p:spPr>
            <a:xfrm>
              <a:off x="742534" y="4948059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BCD9782-93E6-508C-61D3-9F96AA705728}"/>
              </a:ext>
            </a:extLst>
          </p:cNvPr>
          <p:cNvSpPr txBox="1"/>
          <p:nvPr/>
        </p:nvSpPr>
        <p:spPr>
          <a:xfrm>
            <a:off x="5232381" y="3905327"/>
            <a:ext cx="3594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Same return value means no need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to remember where we were.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810BA00-D464-33CC-639B-B1C409FE60FE}"/>
              </a:ext>
            </a:extLst>
          </p:cNvPr>
          <p:cNvSpPr txBox="1"/>
          <p:nvPr/>
        </p:nvSpPr>
        <p:spPr>
          <a:xfrm>
            <a:off x="5232381" y="4597149"/>
            <a:ext cx="3661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No need to keep stack old frames!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Tail call optimization reuses them…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D5B8056-6F26-ECD8-EAAF-C7D3186E994A}"/>
              </a:ext>
            </a:extLst>
          </p:cNvPr>
          <p:cNvSpPr txBox="1"/>
          <p:nvPr/>
        </p:nvSpPr>
        <p:spPr>
          <a:xfrm>
            <a:off x="5232381" y="3490504"/>
            <a:ext cx="393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This is a "tail call" and "tail recursion".</a:t>
            </a:r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82F1E6F6-C367-BCB2-E9C0-6CAAE2894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71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8E43E9-B0C5-DB6A-7E2F-B326D858C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 descr="First, we call sum_acc with L = 1 :: 2 :: 3 :: nil and r = 0. We make a recursive call on Line 4 (and collapse our stack frame)…">
            <a:extLst>
              <a:ext uri="{FF2B5EF4-FFF2-40B4-BE49-F238E27FC236}">
                <a16:creationId xmlns:a16="http://schemas.microsoft.com/office/drawing/2014/main" id="{983B853B-BD49-CACC-C720-47060FCE4BDF}"/>
              </a:ext>
            </a:extLst>
          </p:cNvPr>
          <p:cNvGrpSpPr/>
          <p:nvPr/>
        </p:nvGrpSpPr>
        <p:grpSpPr>
          <a:xfrm>
            <a:off x="742534" y="4527145"/>
            <a:ext cx="2381327" cy="1289015"/>
            <a:chOff x="742534" y="4527145"/>
            <a:chExt cx="2381327" cy="128901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304FAA3-8A5E-EAE9-D6D2-21AA83424B0D}"/>
                </a:ext>
              </a:extLst>
            </p:cNvPr>
            <p:cNvSpPr txBox="1"/>
            <p:nvPr/>
          </p:nvSpPr>
          <p:spPr>
            <a:xfrm>
              <a:off x="1227188" y="4527145"/>
              <a:ext cx="1896673" cy="92333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1 :: 2 :: 3 :: nil</a:t>
              </a:r>
            </a:p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 = 0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4AF0676-9853-E2F5-07A4-2127A797FA66}"/>
                </a:ext>
              </a:extLst>
            </p:cNvPr>
            <p:cNvSpPr/>
            <p:nvPr/>
          </p:nvSpPr>
          <p:spPr>
            <a:xfrm>
              <a:off x="742534" y="4948059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6C0C82-C9B3-5253-6D1C-6737F7AA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Tail-Recursive Version of Sum, Optimized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A9AF0C-268B-5DC5-0D72-D5FD4CEF3357}"/>
              </a:ext>
            </a:extLst>
          </p:cNvPr>
          <p:cNvSpPr txBox="1">
            <a:spLocks/>
          </p:cNvSpPr>
          <p:nvPr/>
        </p:nvSpPr>
        <p:spPr>
          <a:xfrm>
            <a:off x="4767465" y="1151198"/>
            <a:ext cx="4376535" cy="255233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(L: List, r: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0"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L.kind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2   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3  }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sz="1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L.tl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L.hd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+ r);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5  }</a:t>
            </a:r>
          </a:p>
          <a:p>
            <a:pPr marL="0" lvl="2"/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A9155E-E0AE-D323-0767-57A987266C98}"/>
              </a:ext>
            </a:extLst>
          </p:cNvPr>
          <p:cNvSpPr txBox="1">
            <a:spLocks/>
          </p:cNvSpPr>
          <p:nvPr/>
        </p:nvSpPr>
        <p:spPr>
          <a:xfrm>
            <a:off x="94527" y="5897184"/>
            <a:ext cx="5033057" cy="44586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 :: 2 :: 3 :: nil, 0) …</a:t>
            </a:r>
          </a:p>
        </p:txBody>
      </p:sp>
      <p:grpSp>
        <p:nvGrpSpPr>
          <p:cNvPr id="12" name="Group 11" descr="Next, we call sum_acc with L = 2 :: 3 :: nil and r = 1. We make a recursive call on Line 4 (and collapse our stack frame)…">
            <a:extLst>
              <a:ext uri="{FF2B5EF4-FFF2-40B4-BE49-F238E27FC236}">
                <a16:creationId xmlns:a16="http://schemas.microsoft.com/office/drawing/2014/main" id="{00FAFB08-2329-4E5E-97D2-3C16C47CC1A6}"/>
              </a:ext>
            </a:extLst>
          </p:cNvPr>
          <p:cNvGrpSpPr/>
          <p:nvPr/>
        </p:nvGrpSpPr>
        <p:grpSpPr>
          <a:xfrm>
            <a:off x="783921" y="4449689"/>
            <a:ext cx="2427876" cy="977274"/>
            <a:chOff x="783921" y="4449689"/>
            <a:chExt cx="2427876" cy="97727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E99797F-8E4D-6906-2E75-49A8D56743A6}"/>
                </a:ext>
              </a:extLst>
            </p:cNvPr>
            <p:cNvSpPr txBox="1"/>
            <p:nvPr/>
          </p:nvSpPr>
          <p:spPr>
            <a:xfrm>
              <a:off x="1315125" y="4449689"/>
              <a:ext cx="1896672" cy="92333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2 :: 3 :: nil</a:t>
              </a:r>
            </a:p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 = 1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724248C-3410-C05B-5463-F274B81CF7CA}"/>
                </a:ext>
              </a:extLst>
            </p:cNvPr>
            <p:cNvSpPr/>
            <p:nvPr/>
          </p:nvSpPr>
          <p:spPr>
            <a:xfrm>
              <a:off x="783921" y="4558862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 descr="We can now return 6 to our original caller - as every intermediate stack frame returns 6.">
            <a:extLst>
              <a:ext uri="{FF2B5EF4-FFF2-40B4-BE49-F238E27FC236}">
                <a16:creationId xmlns:a16="http://schemas.microsoft.com/office/drawing/2014/main" id="{A3FE90BC-5F00-BC21-E9C3-22824FDA5D70}"/>
              </a:ext>
            </a:extLst>
          </p:cNvPr>
          <p:cNvGrpSpPr/>
          <p:nvPr/>
        </p:nvGrpSpPr>
        <p:grpSpPr>
          <a:xfrm>
            <a:off x="3496771" y="4687749"/>
            <a:ext cx="1347324" cy="1128410"/>
            <a:chOff x="3496771" y="4687749"/>
            <a:chExt cx="1347324" cy="1128410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08DB2F64-17A7-42E3-7467-CBF968A6E9BC}"/>
                </a:ext>
              </a:extLst>
            </p:cNvPr>
            <p:cNvSpPr/>
            <p:nvPr/>
          </p:nvSpPr>
          <p:spPr>
            <a:xfrm rot="10800000">
              <a:off x="3496771" y="4687749"/>
              <a:ext cx="370390" cy="1128410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E705FC3-5B8D-BFCA-9943-18F83022E0AE}"/>
                </a:ext>
              </a:extLst>
            </p:cNvPr>
            <p:cNvSpPr txBox="1"/>
            <p:nvPr/>
          </p:nvSpPr>
          <p:spPr>
            <a:xfrm>
              <a:off x="3867161" y="5105391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CC55E23-B398-8FA2-C8A4-7FDD5DB2860D}"/>
              </a:ext>
            </a:extLst>
          </p:cNvPr>
          <p:cNvSpPr txBox="1"/>
          <p:nvPr/>
        </p:nvSpPr>
        <p:spPr>
          <a:xfrm>
            <a:off x="5232381" y="4597149"/>
            <a:ext cx="3588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Tail call optimization reuses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stack frames so only O(1) memory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grpSp>
        <p:nvGrpSpPr>
          <p:cNvPr id="13" name="Group 12" descr="Next, we call sum_acc with L = 3 :: nil and r = 3. We make a recursive call on Line 4 (and collapse our stack frame)…">
            <a:extLst>
              <a:ext uri="{FF2B5EF4-FFF2-40B4-BE49-F238E27FC236}">
                <a16:creationId xmlns:a16="http://schemas.microsoft.com/office/drawing/2014/main" id="{FF3EAA06-F97E-A74B-FD4D-E997D98769BB}"/>
              </a:ext>
            </a:extLst>
          </p:cNvPr>
          <p:cNvGrpSpPr/>
          <p:nvPr/>
        </p:nvGrpSpPr>
        <p:grpSpPr>
          <a:xfrm>
            <a:off x="798111" y="4355038"/>
            <a:ext cx="2496460" cy="946047"/>
            <a:chOff x="798111" y="4355038"/>
            <a:chExt cx="2496460" cy="94604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570E30D-3FBA-E25B-674C-CDB9FD564298}"/>
                </a:ext>
              </a:extLst>
            </p:cNvPr>
            <p:cNvSpPr txBox="1"/>
            <p:nvPr/>
          </p:nvSpPr>
          <p:spPr>
            <a:xfrm>
              <a:off x="1397899" y="4355038"/>
              <a:ext cx="1896672" cy="92333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3 :: nil</a:t>
              </a:r>
            </a:p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 = 3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E0D52E5-3FBF-F9BB-0B48-0F20404C4D57}"/>
                </a:ext>
              </a:extLst>
            </p:cNvPr>
            <p:cNvSpPr/>
            <p:nvPr/>
          </p:nvSpPr>
          <p:spPr>
            <a:xfrm>
              <a:off x="798111" y="4432984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 descr="Next, we call sum_acc with L = nil and r = 6. This is our base case, so we don’t recurse. Instead,…">
            <a:extLst>
              <a:ext uri="{FF2B5EF4-FFF2-40B4-BE49-F238E27FC236}">
                <a16:creationId xmlns:a16="http://schemas.microsoft.com/office/drawing/2014/main" id="{90ECDB08-815A-019C-6B55-7500FA352FC3}"/>
              </a:ext>
            </a:extLst>
          </p:cNvPr>
          <p:cNvGrpSpPr/>
          <p:nvPr/>
        </p:nvGrpSpPr>
        <p:grpSpPr>
          <a:xfrm>
            <a:off x="811725" y="4274972"/>
            <a:ext cx="2583946" cy="923330"/>
            <a:chOff x="811725" y="4274972"/>
            <a:chExt cx="2583946" cy="92333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E625723-6A51-6D99-DA21-F02A43795743}"/>
                </a:ext>
              </a:extLst>
            </p:cNvPr>
            <p:cNvSpPr txBox="1"/>
            <p:nvPr/>
          </p:nvSpPr>
          <p:spPr>
            <a:xfrm>
              <a:off x="1498999" y="4274972"/>
              <a:ext cx="1896672" cy="92333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nil</a:t>
              </a:r>
            </a:p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 = 6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2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F82E3DB-1A3F-6576-8620-3FBA870ECDE8}"/>
                </a:ext>
              </a:extLst>
            </p:cNvPr>
            <p:cNvSpPr/>
            <p:nvPr/>
          </p:nvSpPr>
          <p:spPr>
            <a:xfrm>
              <a:off x="811725" y="4307106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8CA9D88A-6967-D69F-5E11-4691FBA2CC28}"/>
              </a:ext>
            </a:extLst>
          </p:cNvPr>
          <p:cNvSpPr txBox="1"/>
          <p:nvPr/>
        </p:nvSpPr>
        <p:spPr>
          <a:xfrm>
            <a:off x="5232381" y="5450475"/>
            <a:ext cx="2667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What does this look like?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5B6B40-B5CB-B087-7DE4-9F5C734676DA}"/>
              </a:ext>
            </a:extLst>
          </p:cNvPr>
          <p:cNvSpPr txBox="1"/>
          <p:nvPr/>
        </p:nvSpPr>
        <p:spPr>
          <a:xfrm>
            <a:off x="7842416" y="5450475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A loop!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60AF6B-99E6-EDB4-F912-1607AC5DF3D7}"/>
              </a:ext>
            </a:extLst>
          </p:cNvPr>
          <p:cNvSpPr txBox="1"/>
          <p:nvPr/>
        </p:nvSpPr>
        <p:spPr>
          <a:xfrm>
            <a:off x="5232381" y="5935448"/>
            <a:ext cx="3802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sum_acc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 calculates the 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same values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in the </a:t>
            </a:r>
            <a:r>
              <a:rPr lang="en-US" i="1" dirty="0">
                <a:solidFill>
                  <a:schemeClr val="accent3">
                    <a:lumMod val="50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same order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ea typeface="Cambria Math" panose="02040503050406030204" pitchFamily="18" charset="0"/>
                <a:cs typeface="Franklin Gothic Medium"/>
              </a:rPr>
              <a:t> as the loop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7E2DB-8F0A-F182-77A4-738D2EB0B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5E164-3A2A-CA24-1C50-CE96AAEE3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Tail-Call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7EFA6-F690-7CB8-DF95-D2FB5FDA1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Tail-call optimization turns tail recursion into a </a:t>
            </a:r>
            <a:r>
              <a:rPr lang="en-US" sz="2600" u="sng" dirty="0"/>
              <a:t>loop</a:t>
            </a:r>
          </a:p>
          <a:p>
            <a:pPr lvl="1"/>
            <a:endParaRPr lang="en-US" sz="2200" dirty="0"/>
          </a:p>
          <a:p>
            <a:r>
              <a:rPr lang="en-US" sz="2600" dirty="0"/>
              <a:t>Functional languages implement tail-call optimization</a:t>
            </a:r>
          </a:p>
          <a:p>
            <a:pPr lvl="1"/>
            <a:r>
              <a:rPr lang="en-US" sz="2200" dirty="0"/>
              <a:t>standard feature of such languages</a:t>
            </a:r>
          </a:p>
          <a:p>
            <a:pPr lvl="1"/>
            <a:r>
              <a:rPr lang="en-US" sz="2200" dirty="0"/>
              <a:t>you don't write loops; you write tail recursive functions</a:t>
            </a:r>
          </a:p>
          <a:p>
            <a:endParaRPr lang="en-US" sz="2600" dirty="0"/>
          </a:p>
          <a:p>
            <a:r>
              <a:rPr lang="en-US" sz="2600" dirty="0"/>
              <a:t>More on JS &amp; tail-calls in a moment! But first…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CF240-E955-5BD6-E950-3A92FDE08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D2493-3ABC-CFE0-E395-0351A199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&amp; Ponder: Leaf Me Alone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C3A71-D6BA-801C-DB80-345892659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6936059" cy="5140800"/>
          </a:xfrm>
        </p:spPr>
        <p:txBody>
          <a:bodyPr/>
          <a:lstStyle/>
          <a:p>
            <a:pPr>
              <a:buNone/>
            </a:pPr>
            <a:r>
              <a:rPr lang="en-US" sz="2800" b="0" dirty="0">
                <a:effectLst/>
                <a:latin typeface="Franklin Gothic Medium" panose="020B0603020102020204" pitchFamily="34" charset="0"/>
                <a:cs typeface="Consolas" panose="020B0609020204030204" pitchFamily="49" charset="0"/>
              </a:rPr>
              <a:t>Is this function tail-recursive?</a:t>
            </a:r>
            <a:endParaRPr lang="en-US" sz="2400" dirty="0">
              <a:solidFill>
                <a:srgbClr val="D73A49"/>
              </a:solidFill>
              <a:latin typeface="Franklin Gothic Medium" panose="020B0603020102020204" pitchFamily="34" charset="0"/>
              <a:cs typeface="Consolas" panose="020B0609020204030204" pitchFamily="49" charset="0"/>
            </a:endParaRPr>
          </a:p>
          <a:p>
            <a:pPr>
              <a:buNone/>
            </a:pPr>
            <a:endParaRPr lang="en-US" sz="2000" b="0" dirty="0">
              <a:solidFill>
                <a:srgbClr val="D73A49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Tree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 kind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"leaf"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value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bigint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}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 kind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"branch"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left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Tree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right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Tree 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>
              <a:buNone/>
            </a:pPr>
            <a:endParaRPr lang="en-US" sz="2000" b="0" dirty="0">
              <a:solidFill>
                <a:srgbClr val="24292E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Tree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000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5CC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bigint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.kind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"leaf"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.value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.left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.right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DC11F-6635-98AC-924A-DB5756B934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C366DE-949E-F5CF-B283-BB9D7AAEAE00}"/>
              </a:ext>
            </a:extLst>
          </p:cNvPr>
          <p:cNvSpPr txBox="1"/>
          <p:nvPr/>
        </p:nvSpPr>
        <p:spPr>
          <a:xfrm>
            <a:off x="1789203" y="5860722"/>
            <a:ext cx="4297780" cy="461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No! The last thing we do is add!</a:t>
            </a:r>
          </a:p>
        </p:txBody>
      </p:sp>
    </p:spTree>
    <p:extLst>
      <p:ext uri="{BB962C8B-B14F-4D97-AF65-F5344CB8AC3E}">
        <p14:creationId xmlns:p14="http://schemas.microsoft.com/office/powerpoint/2010/main" val="424199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0639E-42F3-23AB-D2FF-F4E4853C2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1172-64F4-C4D8-E418-D85630200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&amp; Ponder: Tail Me Later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F1E97-8F58-B6C8-83A3-B6D600E31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96167" cy="5140800"/>
          </a:xfrm>
        </p:spPr>
        <p:txBody>
          <a:bodyPr/>
          <a:lstStyle/>
          <a:p>
            <a:pPr>
              <a:buNone/>
            </a:pPr>
            <a:r>
              <a:rPr lang="en-US" sz="2800" b="0" dirty="0">
                <a:effectLst/>
                <a:latin typeface="Franklin Gothic Medium" panose="020B0603020102020204" pitchFamily="34" charset="0"/>
                <a:cs typeface="Consolas" panose="020B0609020204030204" pitchFamily="49" charset="0"/>
              </a:rPr>
              <a:t>Is this function tail-recursive?</a:t>
            </a:r>
            <a:endParaRPr lang="en-US" sz="2400" dirty="0">
              <a:solidFill>
                <a:srgbClr val="D73A49"/>
              </a:solidFill>
              <a:latin typeface="Franklin Gothic Medium" panose="020B0603020102020204" pitchFamily="34" charset="0"/>
              <a:cs typeface="Consolas" panose="020B0609020204030204" pitchFamily="49" charset="0"/>
            </a:endParaRPr>
          </a:p>
          <a:p>
            <a:pPr>
              <a:buNone/>
            </a:pPr>
            <a:endParaRPr lang="en-US" sz="2000" b="0" dirty="0">
              <a:solidFill>
                <a:srgbClr val="D73A49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b="0" dirty="0" err="1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bigint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&gt;, </a:t>
            </a:r>
            <a:r>
              <a:rPr lang="en-US" sz="20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b="0" dirty="0" err="1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bigint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&gt;)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nil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&amp;&amp;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nil)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endParaRPr lang="en-US" sz="2000" b="0" dirty="0">
              <a:solidFill>
                <a:srgbClr val="D73A49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sz="2000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nil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||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nil)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.hd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!==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.hd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.tl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.tl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51F9F-56F1-B0E1-901F-85088A968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35E841-1531-9B0B-9489-A667A2829ED1}"/>
              </a:ext>
            </a:extLst>
          </p:cNvPr>
          <p:cNvSpPr txBox="1"/>
          <p:nvPr/>
        </p:nvSpPr>
        <p:spPr>
          <a:xfrm>
            <a:off x="2479375" y="6259810"/>
            <a:ext cx="4686476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Yes! The last thing we do is return!</a:t>
            </a:r>
          </a:p>
        </p:txBody>
      </p:sp>
    </p:spTree>
    <p:extLst>
      <p:ext uri="{BB962C8B-B14F-4D97-AF65-F5344CB8AC3E}">
        <p14:creationId xmlns:p14="http://schemas.microsoft.com/office/powerpoint/2010/main" val="134204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2656CB-F999-9065-2869-DC18E337E1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480F3-B2AB-EC1F-B27C-48ACEAF69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&amp; Ponder: Be Mean or Be Square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D8542-57D0-6A41-5103-A9CE0BAD1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96167" cy="5140800"/>
          </a:xfrm>
        </p:spPr>
        <p:txBody>
          <a:bodyPr/>
          <a:lstStyle/>
          <a:p>
            <a:pPr>
              <a:buNone/>
            </a:pPr>
            <a:r>
              <a:rPr lang="en-US" sz="2800" b="0" dirty="0">
                <a:effectLst/>
                <a:latin typeface="Franklin Gothic Medium" panose="020B0603020102020204" pitchFamily="34" charset="0"/>
                <a:cs typeface="Consolas" panose="020B0609020204030204" pitchFamily="49" charset="0"/>
              </a:rPr>
              <a:t>Is this function tail-recursive?</a:t>
            </a:r>
            <a:endParaRPr lang="en-US" sz="2400" dirty="0">
              <a:solidFill>
                <a:srgbClr val="D73A49"/>
              </a:solidFill>
              <a:latin typeface="Franklin Gothic Medium" panose="020B0603020102020204" pitchFamily="34" charset="0"/>
              <a:cs typeface="Consolas" panose="020B0609020204030204" pitchFamily="49" charset="0"/>
            </a:endParaRPr>
          </a:p>
          <a:p>
            <a:pPr>
              <a:buNone/>
            </a:pPr>
            <a:endParaRPr lang="en-US" sz="2000" b="0" dirty="0">
              <a:solidFill>
                <a:srgbClr val="D73A49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b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&gt;, </a:t>
            </a:r>
            <a:r>
              <a:rPr lang="en-US" sz="24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acc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b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2400" b="0" dirty="0">
              <a:solidFill>
                <a:srgbClr val="24292E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if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===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nil) {</a:t>
            </a:r>
          </a:p>
          <a:p>
            <a:pPr>
              <a:buNone/>
            </a:pP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Math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4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sqrt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acc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None/>
            </a:pP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>
              <a:buNone/>
            </a:pP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b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sz="24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.tl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>
              <a:buNone/>
            </a:pPr>
            <a:r>
              <a:rPr lang="en-US" sz="2400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sz="2400" b="0" dirty="0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acc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Math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4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pow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E3620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.hd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b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06674-A5F9-8036-356E-924B558AB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8F32D-EA80-A665-E8CE-AC19FE4A38F2}"/>
              </a:ext>
            </a:extLst>
          </p:cNvPr>
          <p:cNvSpPr txBox="1"/>
          <p:nvPr/>
        </p:nvSpPr>
        <p:spPr>
          <a:xfrm>
            <a:off x="2479375" y="6259810"/>
            <a:ext cx="4686476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Yes! The last thing we do is return!</a:t>
            </a:r>
          </a:p>
        </p:txBody>
      </p:sp>
    </p:spTree>
    <p:extLst>
      <p:ext uri="{BB962C8B-B14F-4D97-AF65-F5344CB8AC3E}">
        <p14:creationId xmlns:p14="http://schemas.microsoft.com/office/powerpoint/2010/main" val="66639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A3E51-0E27-F26E-BBE4-8DFECF479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80880-656B-59FD-29CA-D4C59B11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Tail-Call Optimization &amp;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53133-76C2-E263-97D7-138151A74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technically, JavaScript’s spec since ~ 2015 (</a:t>
            </a:r>
            <a:r>
              <a:rPr lang="en-US" sz="26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TC39 v6</a:t>
            </a:r>
            <a:r>
              <a:rPr lang="en-US" sz="2600" dirty="0"/>
              <a:t>) </a:t>
            </a:r>
            <a:r>
              <a:rPr lang="en-US" sz="2600" i="1" dirty="0"/>
              <a:t>says</a:t>
            </a:r>
            <a:r>
              <a:rPr lang="en-US" sz="2600" dirty="0"/>
              <a:t> it should have tail-call optimization (TCO), but…</a:t>
            </a:r>
          </a:p>
          <a:p>
            <a:pPr lvl="1"/>
            <a:r>
              <a:rPr lang="en-US" sz="2200" dirty="0"/>
              <a:t>Chrome added tail-call optimization… then </a:t>
            </a:r>
            <a:r>
              <a:rPr lang="en-US" sz="22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undid it</a:t>
            </a:r>
            <a:r>
              <a:rPr lang="en-US" sz="2200" dirty="0"/>
              <a:t>!*</a:t>
            </a:r>
          </a:p>
          <a:p>
            <a:pPr lvl="1"/>
            <a:r>
              <a:rPr lang="en-US" sz="2200" dirty="0"/>
              <a:t>other major browsers (e.g. Firefox) </a:t>
            </a:r>
            <a:r>
              <a:rPr lang="en-US" sz="2200" i="1" dirty="0"/>
              <a:t>never</a:t>
            </a:r>
            <a:r>
              <a:rPr lang="en-US" sz="2200" dirty="0"/>
              <a:t> implemented it!</a:t>
            </a:r>
          </a:p>
          <a:p>
            <a:pPr lvl="1"/>
            <a:r>
              <a:rPr lang="en-US" sz="2200" dirty="0"/>
              <a:t>one reason: loops / tail-call optimization have downsides (more later today …)</a:t>
            </a:r>
          </a:p>
          <a:p>
            <a:r>
              <a:rPr lang="en-US" sz="2600" dirty="0"/>
              <a:t>in 2025,</a:t>
            </a:r>
          </a:p>
          <a:p>
            <a:pPr lvl="1"/>
            <a:r>
              <a:rPr lang="en-US" sz="2200" dirty="0"/>
              <a:t>Safari’s engine (WebKit) </a:t>
            </a:r>
            <a:r>
              <a:rPr lang="en-US" sz="220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supports TCO</a:t>
            </a:r>
            <a:r>
              <a:rPr lang="en-US" sz="2200" dirty="0"/>
              <a:t>, as do derivative runtimes (e.g. </a:t>
            </a:r>
            <a:r>
              <a:rPr lang="en-US" sz="220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Bun</a:t>
            </a:r>
            <a:r>
              <a:rPr lang="en-US" sz="2200" dirty="0"/>
              <a:t>, which uses </a:t>
            </a:r>
            <a:r>
              <a:rPr lang="en-US" sz="2200" dirty="0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JavaScriptCore</a:t>
            </a:r>
            <a:r>
              <a:rPr lang="en-US" sz="2200" dirty="0"/>
              <a:t>)</a:t>
            </a:r>
          </a:p>
          <a:p>
            <a:pPr lvl="1"/>
            <a:r>
              <a:rPr lang="en-US" sz="2200" dirty="0"/>
              <a:t>Chrome has put forward a (mostly-inactive) </a:t>
            </a:r>
            <a:r>
              <a:rPr lang="en-US" sz="220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proposal for opt-in (explicit) TCO</a:t>
            </a:r>
            <a:r>
              <a:rPr lang="en-US" sz="2200" dirty="0"/>
              <a:t>; it has a </a:t>
            </a:r>
            <a:r>
              <a:rPr lang="en-US" sz="2200" dirty="0">
                <a:solidFill>
                  <a:srgbClr val="00206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long and hotly debated history</a:t>
            </a:r>
            <a:endParaRPr lang="en-US" sz="2200" dirty="0">
              <a:solidFill>
                <a:srgbClr val="002060"/>
              </a:solidFill>
            </a:endParaRPr>
          </a:p>
          <a:p>
            <a:pPr lvl="1"/>
            <a:r>
              <a:rPr lang="en-US" sz="2200" dirty="0"/>
              <a:t>Firefox does not have TCO</a:t>
            </a:r>
          </a:p>
          <a:p>
            <a:r>
              <a:rPr lang="en-US" sz="2600" dirty="0" err="1"/>
              <a:t>tl;dr</a:t>
            </a:r>
            <a:r>
              <a:rPr lang="en-US" sz="2600" dirty="0"/>
              <a:t>: you probably can’t rely on it for browser apps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1E81E-FC93-14D6-666E-7B6756C75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99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F2233-5F37-664B-3281-6A7AF7832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1120-4D20-633D-1625-0FAF497C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vs Tail Recursion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D53C9-7200-2948-8EC4-7B45A4438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2600" b="1" dirty="0">
                <a:solidFill>
                  <a:schemeClr val="accent3">
                    <a:lumMod val="50000"/>
                  </a:schemeClr>
                </a:solidFill>
              </a:rPr>
              <a:t>Ordinary Loops</a:t>
            </a:r>
            <a:r>
              <a:rPr lang="en-US" sz="2600" dirty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≤</a:t>
            </a:r>
            <a:r>
              <a:rPr lang="en-US" sz="2600" b="1" dirty="0">
                <a:solidFill>
                  <a:schemeClr val="accent3">
                    <a:lumMod val="50000"/>
                  </a:schemeClr>
                </a:solidFill>
              </a:rPr>
              <a:t>   Tail Recursion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 (with tail-call optimization)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600" dirty="0"/>
              <a:t>Tail recursion can solve all problems loops can</a:t>
            </a:r>
          </a:p>
          <a:p>
            <a:pPr lvl="1"/>
            <a:r>
              <a:rPr lang="en-US" sz="2200" dirty="0"/>
              <a:t>any loop can be </a:t>
            </a:r>
            <a:r>
              <a:rPr lang="en-US" sz="2200" dirty="0">
                <a:solidFill>
                  <a:srgbClr val="0070C0"/>
                </a:solidFill>
              </a:rPr>
              <a:t>translated to</a:t>
            </a:r>
            <a:r>
              <a:rPr lang="en-US" sz="2200" dirty="0"/>
              <a:t> tail recursion</a:t>
            </a:r>
          </a:p>
          <a:p>
            <a:pPr lvl="1"/>
            <a:r>
              <a:rPr lang="en-US" sz="2200" dirty="0"/>
              <a:t>both use O(1) memory with tail-call optimization</a:t>
            </a:r>
          </a:p>
          <a:p>
            <a:pPr lvl="1"/>
            <a:endParaRPr lang="en-US" sz="2200" dirty="0"/>
          </a:p>
          <a:p>
            <a:r>
              <a:rPr lang="en-US" sz="2600" dirty="0"/>
              <a:t>Translation is simple and important to understand</a:t>
            </a:r>
          </a:p>
          <a:p>
            <a:pPr lvl="1"/>
            <a:endParaRPr lang="en-US" sz="2200" dirty="0"/>
          </a:p>
          <a:p>
            <a:r>
              <a:rPr lang="en-US" sz="2600" dirty="0"/>
              <a:t>Tells us that Ordinary Loops ≪ Recursion</a:t>
            </a:r>
          </a:p>
          <a:p>
            <a:pPr lvl="1"/>
            <a:r>
              <a:rPr lang="en-US" sz="2200" dirty="0"/>
              <a:t>correspond to the </a:t>
            </a:r>
            <a:r>
              <a:rPr lang="en-US" sz="2200" i="1" dirty="0"/>
              <a:t>special</a:t>
            </a:r>
            <a:r>
              <a:rPr lang="en-US" sz="2200" dirty="0"/>
              <a:t> case of tail recursion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92CBA-D99E-D5E4-63AB-1D3F12529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81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A92605-8BBD-2177-8E96-D4F600974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E67E-55CE-69B3-F822-60A0D811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 to Tail Recursion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C2498-DFD1-07B8-82F4-A299285C1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myLoop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(R: List): T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 =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(R);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(s);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Tail-recursive function that does same calculation: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my-acc(nil, s)		:=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(s)		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after loop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my-acc(x :: L, s)	:= my-acc(L, </a:t>
            </a:r>
            <a:r>
              <a:rPr lang="en-US" sz="1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(s, x))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loop body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pPr lvl="2"/>
            <a:r>
              <a:rPr lang="en-US" sz="1800" dirty="0"/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my-func(L)	:= my-acc(L, </a:t>
            </a:r>
            <a:r>
              <a:rPr lang="en-US" sz="18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(L))	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before loop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6002AC-5131-84FF-378F-84BD45FA5995}"/>
              </a:ext>
            </a:extLst>
          </p:cNvPr>
          <p:cNvSpPr txBox="1"/>
          <p:nvPr/>
        </p:nvSpPr>
        <p:spPr>
          <a:xfrm>
            <a:off x="4713661" y="2573532"/>
            <a:ext cx="3973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{{ Inv: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my-acc(R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0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, s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0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 = my-acc(R, s)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}}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5709C-DEDF-E4B5-E0E6-E1A9F9CAE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1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EAF6F-9595-BBA7-4987-1C0EB36E1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08E5F-A552-3276-7EF5-4F65843F2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to Tail Recursion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18E02-E71D-1EC2-5289-142CEC1A6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myLoop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(R: List): T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 =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(R);</a:t>
            </a:r>
          </a:p>
          <a:p>
            <a:pPr lvl="2"/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(s);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Tail-recursive function that does same calculation: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my-acc(nil, s)		:=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(s)		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after loop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my-acc(x :: L, s)	:= my-acc(L, </a:t>
            </a:r>
            <a:r>
              <a:rPr lang="en-US" sz="1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(s, x))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loop body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800" dirty="0"/>
          </a:p>
          <a:p>
            <a:pPr lvl="2"/>
            <a:r>
              <a:rPr lang="en-US" sz="1800" dirty="0"/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my-func(L)	:= my-acc(L, </a:t>
            </a:r>
            <a:r>
              <a:rPr lang="en-US" sz="18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(L))	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before loop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DC5E80-F55E-C324-0587-79F9F3B51550}"/>
              </a:ext>
            </a:extLst>
          </p:cNvPr>
          <p:cNvSpPr txBox="1"/>
          <p:nvPr/>
        </p:nvSpPr>
        <p:spPr>
          <a:xfrm>
            <a:off x="1472750" y="1864584"/>
            <a:ext cx="3973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{{ Inv: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my-acc(R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0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, s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0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 = my-acc(R, s)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}}</a:t>
            </a:r>
          </a:p>
        </p:txBody>
      </p:sp>
      <p:grpSp>
        <p:nvGrpSpPr>
          <p:cNvPr id="11" name="Group 10" descr="The loop body should be converted to a recursive case (that should become a tail call).&#10;">
            <a:extLst>
              <a:ext uri="{FF2B5EF4-FFF2-40B4-BE49-F238E27FC236}">
                <a16:creationId xmlns:a16="http://schemas.microsoft.com/office/drawing/2014/main" id="{B05F6558-C8A5-AAD8-1703-5EE938A95561}"/>
              </a:ext>
            </a:extLst>
          </p:cNvPr>
          <p:cNvGrpSpPr/>
          <p:nvPr/>
        </p:nvGrpSpPr>
        <p:grpSpPr>
          <a:xfrm>
            <a:off x="5567423" y="2233916"/>
            <a:ext cx="2882182" cy="1284790"/>
            <a:chOff x="5567423" y="2233916"/>
            <a:chExt cx="2882182" cy="1284790"/>
          </a:xfrm>
        </p:grpSpPr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57E788AC-0566-8811-B492-14754E6ABAF4}"/>
                </a:ext>
              </a:extLst>
            </p:cNvPr>
            <p:cNvSpPr/>
            <p:nvPr/>
          </p:nvSpPr>
          <p:spPr>
            <a:xfrm>
              <a:off x="5567423" y="2233916"/>
              <a:ext cx="138896" cy="1284790"/>
            </a:xfrm>
            <a:prstGeom prst="rightBrac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AB17C0B-F1A3-080A-26F2-6BA7BF10B581}"/>
                </a:ext>
              </a:extLst>
            </p:cNvPr>
            <p:cNvSpPr txBox="1"/>
            <p:nvPr/>
          </p:nvSpPr>
          <p:spPr>
            <a:xfrm>
              <a:off x="5741043" y="2697430"/>
              <a:ext cx="2708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recursive cases (tail calls)</a:t>
              </a:r>
            </a:p>
          </p:txBody>
        </p:sp>
      </p:grpSp>
      <p:grpSp>
        <p:nvGrpSpPr>
          <p:cNvPr id="12" name="Group 11" descr="The final return statement of an iterative approach becomes a base case">
            <a:extLst>
              <a:ext uri="{FF2B5EF4-FFF2-40B4-BE49-F238E27FC236}">
                <a16:creationId xmlns:a16="http://schemas.microsoft.com/office/drawing/2014/main" id="{27EC4F55-80EB-D16B-5628-6A5EFE7024E3}"/>
              </a:ext>
            </a:extLst>
          </p:cNvPr>
          <p:cNvGrpSpPr/>
          <p:nvPr/>
        </p:nvGrpSpPr>
        <p:grpSpPr>
          <a:xfrm>
            <a:off x="5567423" y="3518706"/>
            <a:ext cx="1454740" cy="369332"/>
            <a:chOff x="5567423" y="3518706"/>
            <a:chExt cx="1454740" cy="369332"/>
          </a:xfrm>
        </p:grpSpPr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64E921CA-9EB4-36DC-6A92-2DDC82DA9860}"/>
                </a:ext>
              </a:extLst>
            </p:cNvPr>
            <p:cNvSpPr/>
            <p:nvPr/>
          </p:nvSpPr>
          <p:spPr>
            <a:xfrm>
              <a:off x="5567423" y="3589026"/>
              <a:ext cx="152400" cy="292560"/>
            </a:xfrm>
            <a:prstGeom prst="rightBrac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9E24F34-17AC-1E39-AC9F-79C14026A2A0}"/>
                </a:ext>
              </a:extLst>
            </p:cNvPr>
            <p:cNvSpPr txBox="1"/>
            <p:nvPr/>
          </p:nvSpPr>
          <p:spPr>
            <a:xfrm>
              <a:off x="5741043" y="3518706"/>
              <a:ext cx="1281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base cases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3B6244A-2A5C-455C-B44A-628E10622162}"/>
              </a:ext>
            </a:extLst>
          </p:cNvPr>
          <p:cNvSpPr txBox="1"/>
          <p:nvPr/>
        </p:nvSpPr>
        <p:spPr>
          <a:xfrm>
            <a:off x="5706319" y="1625405"/>
            <a:ext cx="2826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Inv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formalizes the fact that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we loop on tail recursion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497450-8C2B-07D0-3D1C-F96AC8B59A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9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418F3-4CF5-9425-637B-308754336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1A3E5-7995-BB1D-D67E-3A745588C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8/8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69745-408F-0EF1-F9C0-756319755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Finish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MutableFastLastList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MutableNumberQueue</a:t>
            </a:r>
            <a:r>
              <a:rPr lang="en-US" sz="2800" dirty="0"/>
              <a:t> examples</a:t>
            </a:r>
          </a:p>
          <a:p>
            <a:pPr lvl="2"/>
            <a:r>
              <a:rPr lang="en-US" dirty="0"/>
              <a:t>Mutable ADT (see Topic 7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Topic (8): Tail Recursion</a:t>
            </a:r>
          </a:p>
          <a:p>
            <a:pPr lvl="2"/>
            <a:r>
              <a:rPr lang="en-US" dirty="0"/>
              <a:t>In less focus than a standard quarter. Additional materials posted if you’re interested.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11033-20B5-668D-259A-14C34C5965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56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3A7E8-E14B-3A82-E37D-A1049E2A5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D918F-5F1B-A229-7B12-2646B025D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1: Iterative Sum to Tail Recursion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8A10B-F44D-6CA7-BC0E-D773F9DD7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sumLoop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(R: List): bigint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 =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+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Tail-recursive function that does same calculation: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sum-acc(nil, s)	:=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(s)		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h(s) → s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s)	:= my-acc(L, </a:t>
            </a:r>
            <a:r>
              <a:rPr lang="en-US" sz="1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(s, x))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g(s, x) → s + x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pPr lvl="2"/>
            <a:r>
              <a:rPr lang="en-US" sz="1800" dirty="0"/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sum-func(L)	:= my-acc(L, </a:t>
            </a:r>
            <a:r>
              <a:rPr lang="en-US" sz="18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(L))	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f(L) → 0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75977-7A41-F425-D611-83052C322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67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BE962-1654-E5E2-F2DF-F6037ADF9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3B517-2F77-A04C-C748-26D1CDCE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1: Iterative Sum to Tail Recursion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E5796-6B76-E90C-EE51-CD327AF65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sumLoop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(R: List): bigint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 = 0;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 = s +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Tail-recursive function that does same calculation: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sum-acc(nil, s)	:=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s)	:= sum-acc(L,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 + x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/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sum-func(L)	:=  sum-acc(L,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1E3A81-EB49-ECF1-73D0-D9928A113CDA}"/>
              </a:ext>
            </a:extLst>
          </p:cNvPr>
          <p:cNvSpPr txBox="1"/>
          <p:nvPr/>
        </p:nvSpPr>
        <p:spPr>
          <a:xfrm>
            <a:off x="4595231" y="2573532"/>
            <a:ext cx="4091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{{ Inv: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sum-acc(R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0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, s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0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 = sum-acc(R, s)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}}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0A220E-A14F-B8D7-2362-CF939DC16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E9DD2-BD40-0942-E4F0-35BBAFBE0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9CD1E-FFA3-5E63-762E-5905CA5F1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vs Tail Recursion in 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CD716-40ED-62AB-6571-555B901FD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Tail recursion gives </a:t>
            </a:r>
            <a:r>
              <a:rPr lang="en-US" sz="2600" dirty="0">
                <a:solidFill>
                  <a:srgbClr val="7030A0"/>
                </a:solidFill>
              </a:rPr>
              <a:t>nicer notation</a:t>
            </a:r>
            <a:r>
              <a:rPr lang="en-US" sz="2600" dirty="0"/>
              <a:t> for loop operation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/>
              <a:t>Loops are hard to describe with math</a:t>
            </a:r>
          </a:p>
          <a:p>
            <a:pPr lvl="1"/>
            <a:r>
              <a:rPr lang="en-US" sz="2000" dirty="0"/>
              <a:t>math never mutates anything, so loops are not a good fit</a:t>
            </a:r>
          </a:p>
          <a:p>
            <a:pPr lvl="1"/>
            <a:r>
              <a:rPr lang="en-US" sz="2000" dirty="0"/>
              <a:t>tail recursive notation shows loop operation in calculation block</a:t>
            </a:r>
          </a:p>
          <a:p>
            <a:endParaRPr lang="en-US" sz="2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14E67D-AA94-3511-EDEC-3F067B9A3A79}"/>
              </a:ext>
            </a:extLst>
          </p:cNvPr>
          <p:cNvSpPr txBox="1"/>
          <p:nvPr/>
        </p:nvSpPr>
        <p:spPr>
          <a:xfrm>
            <a:off x="785392" y="2129984"/>
            <a:ext cx="298916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sum(1 :: 3 :: 4 :: 2 :: nil)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4736AB-BF3C-D0F9-BCFA-B4DB58971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346011"/>
              </p:ext>
            </p:extLst>
          </p:nvPr>
        </p:nvGraphicFramePr>
        <p:xfrm>
          <a:off x="460820" y="2680756"/>
          <a:ext cx="3638307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1920">
                  <a:extLst>
                    <a:ext uri="{9D8B030D-6E8A-4147-A177-3AD203B41FA5}">
                      <a16:colId xmlns:a16="http://schemas.microsoft.com/office/drawing/2014/main" val="1815159661"/>
                    </a:ext>
                  </a:extLst>
                </a:gridCol>
                <a:gridCol w="1737600">
                  <a:extLst>
                    <a:ext uri="{9D8B030D-6E8A-4147-A177-3AD203B41FA5}">
                      <a16:colId xmlns:a16="http://schemas.microsoft.com/office/drawing/2014/main" val="792642208"/>
                    </a:ext>
                  </a:extLst>
                </a:gridCol>
                <a:gridCol w="878787">
                  <a:extLst>
                    <a:ext uri="{9D8B030D-6E8A-4147-A177-3AD203B41FA5}">
                      <a16:colId xmlns:a16="http://schemas.microsoft.com/office/drawing/2014/main" val="2079924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063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 :: 4 :: 2 :: 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 :: 2 :: 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244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 :: 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66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4138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E8EC716-2565-E78E-97D0-43FF339FF134}"/>
              </a:ext>
            </a:extLst>
          </p:cNvPr>
          <p:cNvSpPr txBox="1"/>
          <p:nvPr/>
        </p:nvSpPr>
        <p:spPr>
          <a:xfrm>
            <a:off x="4955171" y="2146990"/>
            <a:ext cx="298916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sum-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func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(1 :: 3 :: 4 :: 2 :: nil)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384FD3-78C1-1B2E-229D-7A3D64304DDF}"/>
              </a:ext>
            </a:extLst>
          </p:cNvPr>
          <p:cNvSpPr txBox="1"/>
          <p:nvPr/>
        </p:nvSpPr>
        <p:spPr>
          <a:xfrm>
            <a:off x="4478921" y="2680916"/>
            <a:ext cx="4665079" cy="2267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sum-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func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(1 :: 3 :: 4 :: 2 :: nil)</a:t>
            </a:r>
          </a:p>
          <a:p>
            <a:pPr>
              <a:spcBef>
                <a:spcPts val="8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sum-acc(1 :: 3 :: 4 :: 2 :: nil, 0)	 	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sum-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func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 </a:t>
            </a:r>
          </a:p>
          <a:p>
            <a:pPr>
              <a:spcBef>
                <a:spcPts val="8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= sum-acc(3 :: 4 :: 2 :: nil, 1) 	 	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sum-acc</a:t>
            </a:r>
          </a:p>
          <a:p>
            <a:pPr>
              <a:spcBef>
                <a:spcPts val="8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…</a:t>
            </a:r>
          </a:p>
          <a:p>
            <a:pPr>
              <a:spcBef>
                <a:spcPts val="8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= sum-acc(nil, 10)			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sum-acc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  <a:p>
            <a:pPr>
              <a:spcBef>
                <a:spcPts val="8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= 10					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sum-acc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CEBF62E-6793-5362-050E-5CB3FB6AD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4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6F3E3-2425-A3FA-5DCE-AD9169752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6198-061B-6C19-4AB4-B1EF50E3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vs Tail Recursion as a Tradeoff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2CB0F-B1FA-80D0-2B4C-321E58177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Ordinary loops use less memory than (non-tail) recursion</a:t>
            </a:r>
          </a:p>
          <a:p>
            <a:pPr lvl="1"/>
            <a:endParaRPr lang="en-US" sz="2200" dirty="0"/>
          </a:p>
          <a:p>
            <a:r>
              <a:rPr lang="en-US" sz="2600" dirty="0"/>
              <a:t>This is a </a:t>
            </a:r>
            <a:r>
              <a:rPr lang="en-US" sz="2600" dirty="0">
                <a:solidFill>
                  <a:srgbClr val="7030A0"/>
                </a:solidFill>
              </a:rPr>
              <a:t>tradeoff</a:t>
            </a:r>
          </a:p>
          <a:p>
            <a:pPr lvl="1"/>
            <a:r>
              <a:rPr lang="en-US" sz="2200" dirty="0"/>
              <a:t>save memory at the loss of information…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F17B4-D7BE-8BC1-6F27-08878538B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30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C2245-71B8-58EB-C639-E5BE46396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77AC5-0680-66A1-1798-9F4A7E32C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CD5F9-DC3D-A456-26F1-32424D7D2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Ordinary loops are a special case of recursion</a:t>
            </a:r>
          </a:p>
          <a:p>
            <a:pPr lvl="1"/>
            <a:r>
              <a:rPr lang="en-US" sz="2200" dirty="0"/>
              <a:t>they describe the same </a:t>
            </a:r>
            <a:r>
              <a:rPr lang="en-US" sz="2200" i="1" dirty="0"/>
              <a:t>calculation</a:t>
            </a:r>
          </a:p>
          <a:p>
            <a:pPr lvl="2"/>
            <a:r>
              <a:rPr lang="en-US" sz="1800" dirty="0"/>
              <a:t>tail recursive version </a:t>
            </a:r>
            <a:r>
              <a:rPr lang="en-US" sz="1800" i="1" dirty="0"/>
              <a:t>is a</a:t>
            </a:r>
            <a:r>
              <a:rPr lang="en-US" sz="1800" dirty="0"/>
              <a:t> loop</a:t>
            </a:r>
            <a:r>
              <a:rPr lang="en-US" sz="1400" dirty="0"/>
              <a:t> (with tail call optimization)</a:t>
            </a:r>
          </a:p>
          <a:p>
            <a:pPr lvl="1"/>
            <a:r>
              <a:rPr lang="en-US" sz="2200" dirty="0"/>
              <a:t>tail recursive notation is also useful for analyzing the loop</a:t>
            </a:r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/>
              <a:t>Ordinary loops are strictly </a:t>
            </a:r>
            <a:r>
              <a:rPr lang="en-US" sz="2600" i="1" dirty="0"/>
              <a:t>less powerful</a:t>
            </a:r>
            <a:r>
              <a:rPr lang="en-US" sz="2600" dirty="0"/>
              <a:t> than recursion</a:t>
            </a:r>
          </a:p>
          <a:p>
            <a:pPr lvl="1"/>
            <a:r>
              <a:rPr lang="en-US" sz="2200" dirty="0"/>
              <a:t>not all recursive functions can be written as tail recursion</a:t>
            </a:r>
          </a:p>
          <a:p>
            <a:pPr lvl="1"/>
            <a:r>
              <a:rPr lang="en-US" sz="2200" dirty="0"/>
              <a:t>many problems cannot be solved in O(1) memory</a:t>
            </a:r>
          </a:p>
          <a:p>
            <a:pPr lvl="2"/>
            <a:r>
              <a:rPr lang="en-US" sz="1800" dirty="0"/>
              <a:t>e.g., tree traversals </a:t>
            </a:r>
            <a:r>
              <a:rPr lang="en-US" sz="1800" i="1" dirty="0"/>
              <a:t>require</a:t>
            </a:r>
            <a:r>
              <a:rPr lang="en-US" sz="1800" dirty="0"/>
              <a:t> extra space</a:t>
            </a:r>
          </a:p>
          <a:p>
            <a:pPr lvl="2"/>
            <a:r>
              <a:rPr lang="en-US" sz="1800" dirty="0"/>
              <a:t>many (most?) list operations require extra space</a:t>
            </a:r>
          </a:p>
          <a:p>
            <a:pPr lvl="2"/>
            <a:endParaRPr lang="en-US" sz="1800" dirty="0"/>
          </a:p>
          <a:p>
            <a:r>
              <a:rPr lang="en-US" sz="2600" dirty="0"/>
              <a:t>Ordinary loops save </a:t>
            </a:r>
            <a:r>
              <a:rPr lang="en-US" sz="2600" dirty="0">
                <a:solidFill>
                  <a:srgbClr val="0070C0"/>
                </a:solidFill>
              </a:rPr>
              <a:t>memory</a:t>
            </a:r>
            <a:r>
              <a:rPr lang="en-US" sz="2600" dirty="0"/>
              <a:t> but are harder to </a:t>
            </a:r>
            <a:r>
              <a:rPr lang="en-US" sz="2600" dirty="0">
                <a:solidFill>
                  <a:srgbClr val="C00000"/>
                </a:solidFill>
              </a:rPr>
              <a:t>debug</a:t>
            </a:r>
          </a:p>
          <a:p>
            <a:pPr lvl="1"/>
            <a:r>
              <a:rPr lang="en-US" sz="2200" dirty="0"/>
              <a:t>information thrown away tells you how you got there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FDDC2-9DD9-D865-AE0D-CF8AB1F68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6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D583B-31EC-4BCE-54EC-D6E925D2A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E253-230F-A9B2-B586-7503351C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Zooming out on Loops &amp;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4591C-01C0-1EDF-3C6A-5FB950B6E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Likely lingering questions…</a:t>
            </a:r>
          </a:p>
          <a:p>
            <a:pPr lvl="1"/>
            <a:r>
              <a:rPr lang="en-US" sz="2200" dirty="0"/>
              <a:t>does this conversion work for </a:t>
            </a:r>
            <a:r>
              <a:rPr lang="en-US" sz="2200" i="1" dirty="0"/>
              <a:t>all</a:t>
            </a:r>
            <a:r>
              <a:rPr lang="en-US" sz="2200" dirty="0"/>
              <a:t> list functions?</a:t>
            </a:r>
          </a:p>
          <a:p>
            <a:pPr lvl="1"/>
            <a:r>
              <a:rPr lang="en-US" sz="2200" dirty="0"/>
              <a:t>what about functions on other data types?</a:t>
            </a:r>
          </a:p>
          <a:p>
            <a:pPr lvl="1"/>
            <a:r>
              <a:rPr lang="en-US" sz="2200" dirty="0"/>
              <a:t>what kinds of problems can neither really solve?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468D0-951E-6DD7-69B2-9DC344A455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4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5D0AD3-7979-019E-41A4-5198F215A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7F3EC-27E6-0AC6-F341-126F9D844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"Bottom Up" Functions on List: Twice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63642-7569-4B5E-D7AC-31A8D7994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twice(nil)	:= 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twice(x :: L)	:=  (2x) :: twice(L)</a:t>
            </a:r>
          </a:p>
          <a:p>
            <a:pPr lvl="2"/>
            <a:endParaRPr lang="en-US" sz="1800" dirty="0"/>
          </a:p>
          <a:p>
            <a:r>
              <a:rPr lang="en-US" sz="2600" dirty="0"/>
              <a:t>The opposite of "tail recursion" is purely "bottom up"</a:t>
            </a:r>
          </a:p>
          <a:p>
            <a:pPr lvl="1"/>
            <a:r>
              <a:rPr lang="en-US" sz="2200" dirty="0"/>
              <a:t>tail recursion does the work "top down"</a:t>
            </a:r>
          </a:p>
          <a:p>
            <a:pPr lvl="2"/>
            <a:r>
              <a:rPr lang="en-US" sz="1800" dirty="0"/>
              <a:t>all the work is done as we move down the list</a:t>
            </a:r>
          </a:p>
          <a:p>
            <a:pPr lvl="1"/>
            <a:r>
              <a:rPr lang="en-US" sz="2200" dirty="0"/>
              <a:t>this definition is "bottom up"</a:t>
            </a:r>
          </a:p>
          <a:p>
            <a:pPr lvl="2"/>
            <a:r>
              <a:rPr lang="en-US" sz="1800" dirty="0"/>
              <a:t>all the work is done as we work back from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/>
              <a:t> to the full list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794F0-7421-C493-0FE0-B6AF765ED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48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7CDE5-1328-7263-3F02-F26622B60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122A3-B6A9-E0AA-EECA-E0A46A9D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Twice Is (not) Right!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2744A-CB45-2BCF-8641-ED33A3EF5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twice(nil)	:= 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twice(x :: L)	:=  (2x) :: twice(L)</a:t>
            </a:r>
          </a:p>
          <a:p>
            <a:pPr lvl="2"/>
            <a:endParaRPr lang="en-US" sz="1800" dirty="0"/>
          </a:p>
          <a:p>
            <a:r>
              <a:rPr lang="en-US" sz="2600" dirty="0"/>
              <a:t>Attempt to do this with an accumulator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twice-acc(nil, R)	  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twice-acc(x :: L, R)	  := twice-acc(L, (2x) :: R)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we end up with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twice-acc(L, nil) = rev(twice(L))</a:t>
            </a:r>
          </a:p>
          <a:p>
            <a:pPr lvl="1"/>
            <a:r>
              <a:rPr lang="en-US" sz="2200" dirty="0"/>
              <a:t>we can fix this by reversing the result when we're done</a:t>
            </a:r>
          </a:p>
          <a:p>
            <a:pPr lvl="2"/>
            <a:r>
              <a:rPr lang="en-US" sz="1800" dirty="0"/>
              <a:t>we return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rev(twice-acc(L, nil))</a:t>
            </a:r>
          </a:p>
          <a:p>
            <a:pPr lvl="1"/>
            <a:r>
              <a:rPr lang="en-US" sz="2200" dirty="0"/>
              <a:t>or, we can reverse the list (once) before we recurse</a:t>
            </a:r>
          </a:p>
          <a:p>
            <a:pPr lvl="1"/>
            <a:r>
              <a:rPr lang="en-US" sz="2200" dirty="0"/>
              <a:t>either lets us use a loop, but neither is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O(1)</a:t>
            </a:r>
            <a:r>
              <a:rPr lang="en-US" sz="2200" dirty="0"/>
              <a:t>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ADD2B-5A23-B36A-FD2C-D0C435422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2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FAC8D1-A955-7138-DD44-E5A171DDC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80901-A5CB-85BB-A58D-CFB5ADFFF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Stock: Element-wise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FFCFB-2F4D-E77B-CDE3-DD76E52AB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function like</a:t>
            </a:r>
          </a:p>
          <a:p>
            <a:pPr marL="914400" lvl="4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f(nil)		:=  nil</a:t>
            </a:r>
          </a:p>
          <a:p>
            <a:pPr marL="914400" lvl="4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f(x :: L)	:=  g(x) :: f(L)</a:t>
            </a:r>
          </a:p>
          <a:p>
            <a:pPr marL="457200" lvl="3"/>
            <a:r>
              <a:rPr lang="en-US" sz="2800" dirty="0">
                <a:latin typeface="Franklin Gothic Medium" panose="020B0603020102020204" pitchFamily="34" charset="0"/>
              </a:rPr>
              <a:t>can always be written tail-recursively with our “reversal” trick, but it </a:t>
            </a:r>
            <a:r>
              <a:rPr lang="en-US" sz="2800" i="1" dirty="0">
                <a:latin typeface="Franklin Gothic Medium" panose="020B0603020102020204" pitchFamily="34" charset="0"/>
              </a:rPr>
              <a:t>won’t</a:t>
            </a:r>
            <a:r>
              <a:rPr lang="en-US" sz="2800" dirty="0">
                <a:latin typeface="Franklin Gothic Medium" panose="020B0603020102020204" pitchFamily="34" charset="0"/>
              </a:rPr>
              <a:t> be O(1) space</a:t>
            </a:r>
            <a:endParaRPr lang="en-US" sz="2800" dirty="0"/>
          </a:p>
          <a:p>
            <a:r>
              <a:rPr lang="en-US" sz="2800" dirty="0">
                <a:latin typeface="Franklin Gothic Medium" panose="020B0603020102020204" pitchFamily="34" charset="0"/>
              </a:rPr>
              <a:t>O(n) space is reasonable, since it returns a list</a:t>
            </a:r>
          </a:p>
          <a:p>
            <a:pPr lvl="1"/>
            <a:r>
              <a:rPr lang="en-US" sz="2400" dirty="0">
                <a:latin typeface="Franklin Gothic Medium" panose="020B0603020102020204" pitchFamily="34" charset="0"/>
              </a:rPr>
              <a:t>loop version is not any better</a:t>
            </a:r>
          </a:p>
          <a:p>
            <a:r>
              <a:rPr lang="en-US" sz="2800" dirty="0">
                <a:latin typeface="Franklin Gothic Medium" panose="020B0603020102020204" pitchFamily="34" charset="0"/>
              </a:rPr>
              <a:t>is this helpful?</a:t>
            </a:r>
            <a:endParaRPr lang="en-US" sz="2000" dirty="0">
              <a:latin typeface="Franklin Gothic Medium" panose="020B0603020102020204" pitchFamily="34" charset="0"/>
            </a:endParaRPr>
          </a:p>
          <a:p>
            <a:pPr lvl="1"/>
            <a:r>
              <a:rPr lang="en-US" sz="2400" dirty="0">
                <a:latin typeface="Franklin Gothic Medium" panose="020B0603020102020204" pitchFamily="34" charset="0"/>
              </a:rPr>
              <a:t>pro: can use recursion reasoning while still writing loops</a:t>
            </a:r>
          </a:p>
          <a:p>
            <a:pPr lvl="1"/>
            <a:r>
              <a:rPr lang="en-US" sz="2400" dirty="0">
                <a:latin typeface="Franklin Gothic Medium" panose="020B0603020102020204" pitchFamily="34" charset="0"/>
              </a:rPr>
              <a:t>con: feels like … overkill?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D9978-0F2F-5CE0-1A92-95300EB50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32B6A-2EC4-05A0-00FF-53C29F7059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08B92-5D41-C973-72B5-AFE575B58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Tail Recursion Natural (or Efficient)?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644E7-0396-37F3-C9BF-5A87384D6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there’s been a secret hidden pattern for:</a:t>
            </a:r>
          </a:p>
          <a:p>
            <a:pPr lvl="1"/>
            <a:r>
              <a:rPr lang="en-US" sz="2400" dirty="0"/>
              <a:t>what’s “easy” with tail recursion</a:t>
            </a:r>
            <a:br>
              <a:rPr lang="en-US" sz="2400" dirty="0"/>
            </a:br>
            <a:r>
              <a:rPr lang="en-US" sz="2400" dirty="0"/>
              <a:t>(aka “loop order”, or front-to-back)</a:t>
            </a:r>
          </a:p>
          <a:p>
            <a:pPr lvl="1"/>
            <a:r>
              <a:rPr lang="en-US" sz="2400" dirty="0"/>
              <a:t>what’s “easy” with bottom-up recursion</a:t>
            </a:r>
            <a:br>
              <a:rPr lang="en-US" sz="2400" dirty="0"/>
            </a:br>
            <a:r>
              <a:rPr lang="en-US" sz="2400" dirty="0"/>
              <a:t>(aka “natural recursive order”, or back-to-front)</a:t>
            </a:r>
          </a:p>
          <a:p>
            <a:pPr lvl="1"/>
            <a:endParaRPr lang="en-US" sz="1600" dirty="0"/>
          </a:p>
          <a:p>
            <a:r>
              <a:rPr lang="en-US" sz="2800" dirty="0"/>
              <a:t>Has to do with </a:t>
            </a:r>
            <a:r>
              <a:rPr lang="en-US" sz="2800" dirty="0">
                <a:solidFill>
                  <a:srgbClr val="7030A0"/>
                </a:solidFill>
              </a:rPr>
              <a:t>Associativity</a:t>
            </a:r>
          </a:p>
          <a:p>
            <a:pPr lvl="1"/>
            <a:r>
              <a:rPr lang="en-US" sz="2400" dirty="0"/>
              <a:t>Left-associative operations (start on the left, move right) lend themselves to tail recursion (loops)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recursive-call(L) :: operation(x)</a:t>
            </a:r>
          </a:p>
          <a:p>
            <a:pPr lvl="1"/>
            <a:r>
              <a:rPr lang="en-US" sz="2400" dirty="0"/>
              <a:t>Right-associative operations (start on the right, move left) lend themselves to bottom-up recursion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operation(x) :: recursive-call(L)</a:t>
            </a:r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CA502-6C89-FE86-BAD8-E492D01F3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9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4F6B2-D517-1A90-75A4-1C41AC2C8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5EFE3-B406-33C8-ECAF-B892E5024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8/8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A861-152C-D71A-3785-14AE78F62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stem Font Regular"/>
              <a:buChar char="✓"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Finish </a:t>
            </a:r>
            <a:r>
              <a:rPr lang="en-US"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MutableFastLastList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MutableNumberQueue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examples</a:t>
            </a:r>
          </a:p>
          <a:p>
            <a:pPr lvl="2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Mutable ADT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Tail Recursion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64832-ECA4-BDB9-C5E8-B9C4A0C08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29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8C3A1-22D2-3D88-10EA-966B8464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Okay Buddy, But Does This Get Me a Job?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2B6E3-E936-AC0E-CBE1-12BEE1B6E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common post-123 question:</a:t>
            </a:r>
            <a:br>
              <a:rPr lang="en-US" sz="2800" dirty="0"/>
            </a:br>
            <a:r>
              <a:rPr lang="en-US" sz="2800" dirty="0"/>
              <a:t>“when should I use a loop vs recursion?”</a:t>
            </a:r>
          </a:p>
          <a:p>
            <a:pPr lvl="1"/>
            <a:r>
              <a:rPr lang="en-US" sz="2400" dirty="0"/>
              <a:t>one common (imperfect) answer: </a:t>
            </a:r>
            <a:br>
              <a:rPr lang="en-US" sz="2400" dirty="0"/>
            </a:br>
            <a:r>
              <a:rPr lang="en-US" sz="2400" dirty="0"/>
              <a:t>“use the strategy that mirrors your data”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81364-87C4-9F19-7C40-946903C74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96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86F03-4F25-8608-E058-A56BAAAE7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789BC-12FE-DD10-F465-F303732A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Wrapping up Recursion vs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BD2AE-D9FF-6B6F-1D64-2D8350B2E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There is a fundamental tension between: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Natural recursive order (bottom-up, aka back-to-front)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Natural loop order (front-to-back)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Some problems lean towards one or the other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Highly related to their associativity</a:t>
            </a:r>
            <a:b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</a:b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Three ways to bridge this gap: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Make the loop serve the recursion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Bottom-up list loop template calling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rev(L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 (and other complex things)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Make the recursion serve the loop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Tail recursion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Change the data structure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ADTs!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2AC75-D364-6819-C83F-83543AD9F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4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1CB72-14A6-D3E3-3F8D-D181AFD2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 Mutation &amp; Memory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48F5-A0B2-1F7E-33BF-E9EC27B44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With only straight-line code &amp; conditionals…</a:t>
            </a:r>
          </a:p>
          <a:p>
            <a:pPr lvl="1"/>
            <a:r>
              <a:rPr lang="en-US" sz="2200" dirty="0"/>
              <a:t>it seems like it saves memory</a:t>
            </a:r>
          </a:p>
          <a:p>
            <a:pPr lvl="1"/>
            <a:r>
              <a:rPr lang="en-US" sz="2200" dirty="0"/>
              <a:t>but it does not (compiler would fix anyway)</a:t>
            </a:r>
          </a:p>
          <a:p>
            <a:pPr lvl="1"/>
            <a:endParaRPr lang="en-US" sz="2200" dirty="0"/>
          </a:p>
          <a:p>
            <a:r>
              <a:rPr lang="en-US" sz="2600" dirty="0"/>
              <a:t>With loops…</a:t>
            </a:r>
          </a:p>
          <a:p>
            <a:pPr lvl="1"/>
            <a:r>
              <a:rPr lang="en-US" sz="2200" dirty="0"/>
              <a:t>it really does save memory</a:t>
            </a:r>
          </a:p>
          <a:p>
            <a:pPr lvl="2"/>
            <a:r>
              <a:rPr lang="en-US" sz="1800" dirty="0"/>
              <a:t>no improvement in </a:t>
            </a:r>
            <a:r>
              <a:rPr lang="en-US" sz="1800" b="1" dirty="0"/>
              <a:t>running time</a:t>
            </a:r>
          </a:p>
          <a:p>
            <a:pPr lvl="1"/>
            <a:r>
              <a:rPr lang="en-US" sz="2200" dirty="0"/>
              <a:t>but loops cannot be used in all cases</a:t>
            </a:r>
          </a:p>
          <a:p>
            <a:pPr lvl="2"/>
            <a:r>
              <a:rPr lang="en-US" sz="1800" dirty="0"/>
              <a:t>some problems really do require more memory</a:t>
            </a:r>
          </a:p>
          <a:p>
            <a:pPr lvl="1"/>
            <a:endParaRPr lang="en-US" sz="2200" dirty="0"/>
          </a:p>
          <a:p>
            <a:r>
              <a:rPr lang="en-US" sz="2600" dirty="0"/>
              <a:t>When can loops be used and when not?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75952-089C-ED01-FA47-B1613505D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06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List: Recursive Math vs Iterative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Recursive function to calculate sum of list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sum(nil)		:=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sum(x :: L)	:= x + sum(L)</a:t>
            </a:r>
          </a:p>
          <a:p>
            <a:pPr lvl="2"/>
            <a:endParaRPr lang="en-US" sz="1800" dirty="0"/>
          </a:p>
          <a:p>
            <a:r>
              <a:rPr lang="en-US" sz="2600" dirty="0"/>
              <a:t>Loop to calculate sum of a list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L =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0n;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sum(L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) = s + sum(L)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s = s +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 = sum(L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) }}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915B55-69D5-30C3-F988-0B688926BF3F}"/>
              </a:ext>
            </a:extLst>
          </p:cNvPr>
          <p:cNvSpPr txBox="1"/>
          <p:nvPr/>
        </p:nvSpPr>
        <p:spPr>
          <a:xfrm>
            <a:off x="5741043" y="2025570"/>
            <a:ext cx="2669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Recursion can be directly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translated into code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1388-5C7F-E3DD-E454-FC83E557B6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95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D3FF8-ECCB-C418-41DC-1DC964766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94EC3-A807-7302-8C16-173BC6B0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List: Recursion vs Loops,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5655F-4B6D-8DE2-110E-E3B75D076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4114800" cy="5140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/>
              <a:t>Loop</a:t>
            </a:r>
          </a:p>
          <a:p>
            <a:pPr marL="0"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L =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}}</a:t>
            </a:r>
          </a:p>
          <a:p>
            <a:pPr marL="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0n;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sum(L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) = s + sum(L) }}</a:t>
            </a:r>
          </a:p>
          <a:p>
            <a:pPr marL="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"nil") {</a:t>
            </a: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s = s +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 = sum(L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) }}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BF4C8A-5F1D-135A-DC88-1782A2C8D2A4}"/>
              </a:ext>
            </a:extLst>
          </p:cNvPr>
          <p:cNvSpPr txBox="1">
            <a:spLocks/>
          </p:cNvSpPr>
          <p:nvPr/>
        </p:nvSpPr>
        <p:spPr>
          <a:xfrm>
            <a:off x="4282633" y="1244160"/>
            <a:ext cx="4861367" cy="5140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600" dirty="0"/>
              <a:t>Recursion</a:t>
            </a:r>
          </a:p>
          <a:p>
            <a:pPr marL="0"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sum = (L: List):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0"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0n;</a:t>
            </a: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 sum(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98FA0C-7B68-E823-7BD8-31D64F14AE88}"/>
              </a:ext>
            </a:extLst>
          </p:cNvPr>
          <p:cNvSpPr txBox="1"/>
          <p:nvPr/>
        </p:nvSpPr>
        <p:spPr>
          <a:xfrm>
            <a:off x="2663361" y="5209902"/>
            <a:ext cx="404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Both run in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O(n)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time where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n =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len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(L)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728A3C-BD00-C1C4-54A9-8C2B96526BB7}"/>
              </a:ext>
            </a:extLst>
          </p:cNvPr>
          <p:cNvSpPr txBox="1"/>
          <p:nvPr/>
        </p:nvSpPr>
        <p:spPr>
          <a:xfrm>
            <a:off x="2663361" y="5612765"/>
            <a:ext cx="5171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Loop uses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O(1)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 extra memory, but right does not…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4AF00-1357-2148-9DAA-9089111D3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3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1F507-58B5-D86B-B5E6-D462FE928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Version of Sum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E1B2BB-4AE5-7318-1399-F7C14BAB5148}"/>
              </a:ext>
            </a:extLst>
          </p:cNvPr>
          <p:cNvSpPr txBox="1">
            <a:spLocks/>
          </p:cNvSpPr>
          <p:nvPr/>
        </p:nvSpPr>
        <p:spPr>
          <a:xfrm>
            <a:off x="4767465" y="1151198"/>
            <a:ext cx="4861367" cy="255233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sum = (L: List):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0"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marL="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0n;</a:t>
            </a:r>
          </a:p>
          <a:p>
            <a:pPr marL="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 sum(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L.tl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5  }</a:t>
            </a:r>
          </a:p>
          <a:p>
            <a:pPr marL="0"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3710604-F0CD-1731-72BB-EDDC40ED13F7}"/>
              </a:ext>
            </a:extLst>
          </p:cNvPr>
          <p:cNvSpPr txBox="1">
            <a:spLocks/>
          </p:cNvSpPr>
          <p:nvPr/>
        </p:nvSpPr>
        <p:spPr>
          <a:xfrm>
            <a:off x="94528" y="5897184"/>
            <a:ext cx="4350152" cy="44586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 :: 2 :: 3 :: nil) …</a:t>
            </a:r>
          </a:p>
        </p:txBody>
      </p:sp>
      <p:grpSp>
        <p:nvGrpSpPr>
          <p:cNvPr id="25" name="Group 24" descr="Next, we process the recursive case where L = 2 :: 3 :: nil. At line 4, we need to make a recursive call - but are not “done” yet.">
            <a:extLst>
              <a:ext uri="{FF2B5EF4-FFF2-40B4-BE49-F238E27FC236}">
                <a16:creationId xmlns:a16="http://schemas.microsoft.com/office/drawing/2014/main" id="{C4DC722E-AAA6-3D52-2DCC-17A6A38C07A9}"/>
              </a:ext>
            </a:extLst>
          </p:cNvPr>
          <p:cNvGrpSpPr/>
          <p:nvPr/>
        </p:nvGrpSpPr>
        <p:grpSpPr>
          <a:xfrm>
            <a:off x="729205" y="3593935"/>
            <a:ext cx="2407711" cy="1197984"/>
            <a:chOff x="729205" y="3593935"/>
            <a:chExt cx="2407711" cy="119798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02A65CB-EB1C-497C-FBAB-F4B5A3B2E9D9}"/>
                </a:ext>
              </a:extLst>
            </p:cNvPr>
            <p:cNvSpPr txBox="1"/>
            <p:nvPr/>
          </p:nvSpPr>
          <p:spPr>
            <a:xfrm>
              <a:off x="1240244" y="3593935"/>
              <a:ext cx="1896672" cy="64633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2 :: 3 :: nil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EC72248-8676-C967-099D-988319A13ADF}"/>
                </a:ext>
              </a:extLst>
            </p:cNvPr>
            <p:cNvSpPr/>
            <p:nvPr/>
          </p:nvSpPr>
          <p:spPr>
            <a:xfrm>
              <a:off x="729205" y="3923818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 descr="Next, we process the recursive case where L = 3 :: nil. At line 4, we need to make a recursive call - but are not “done” yet.">
            <a:extLst>
              <a:ext uri="{FF2B5EF4-FFF2-40B4-BE49-F238E27FC236}">
                <a16:creationId xmlns:a16="http://schemas.microsoft.com/office/drawing/2014/main" id="{0001E424-CEA2-0B52-4AAB-970ABA0EE030}"/>
              </a:ext>
            </a:extLst>
          </p:cNvPr>
          <p:cNvGrpSpPr/>
          <p:nvPr/>
        </p:nvGrpSpPr>
        <p:grpSpPr>
          <a:xfrm>
            <a:off x="729205" y="2633876"/>
            <a:ext cx="2407711" cy="1208918"/>
            <a:chOff x="729205" y="2633876"/>
            <a:chExt cx="2407711" cy="120891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B67D45-3CC0-1CE2-2181-87C3D8959AA8}"/>
                </a:ext>
              </a:extLst>
            </p:cNvPr>
            <p:cNvSpPr txBox="1"/>
            <p:nvPr/>
          </p:nvSpPr>
          <p:spPr>
            <a:xfrm>
              <a:off x="1240244" y="2633876"/>
              <a:ext cx="1896672" cy="64633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3 :: nil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36B35C1-8425-02F3-C744-8209E3049024}"/>
                </a:ext>
              </a:extLst>
            </p:cNvPr>
            <p:cNvSpPr/>
            <p:nvPr/>
          </p:nvSpPr>
          <p:spPr>
            <a:xfrm>
              <a:off x="729205" y="2974693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 descr="Next, we process the recursive case where L = nil. This is a base case, so there is no recursive call - we’re now in line 2.">
            <a:extLst>
              <a:ext uri="{FF2B5EF4-FFF2-40B4-BE49-F238E27FC236}">
                <a16:creationId xmlns:a16="http://schemas.microsoft.com/office/drawing/2014/main" id="{3B093AA3-BD4C-F65A-1975-06FC683328E8}"/>
              </a:ext>
            </a:extLst>
          </p:cNvPr>
          <p:cNvGrpSpPr/>
          <p:nvPr/>
        </p:nvGrpSpPr>
        <p:grpSpPr>
          <a:xfrm>
            <a:off x="729205" y="1654004"/>
            <a:ext cx="2407711" cy="1207413"/>
            <a:chOff x="729205" y="1654004"/>
            <a:chExt cx="2407711" cy="120741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502ED47-FCD4-9B6B-F76B-C1D837249409}"/>
                </a:ext>
              </a:extLst>
            </p:cNvPr>
            <p:cNvSpPr txBox="1"/>
            <p:nvPr/>
          </p:nvSpPr>
          <p:spPr>
            <a:xfrm>
              <a:off x="1240244" y="1654004"/>
              <a:ext cx="1896672" cy="64633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nil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2</a:t>
              </a: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24FC694-184A-3425-ECA2-5AF180D580F5}"/>
                </a:ext>
              </a:extLst>
            </p:cNvPr>
            <p:cNvSpPr/>
            <p:nvPr/>
          </p:nvSpPr>
          <p:spPr>
            <a:xfrm>
              <a:off x="729205" y="1993316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 descr="Now, the L = nil case returns 0. We go back to the previous recursive call.">
            <a:extLst>
              <a:ext uri="{FF2B5EF4-FFF2-40B4-BE49-F238E27FC236}">
                <a16:creationId xmlns:a16="http://schemas.microsoft.com/office/drawing/2014/main" id="{46B661B9-B206-20FC-5E3C-A6EFDEDA7A8A}"/>
              </a:ext>
            </a:extLst>
          </p:cNvPr>
          <p:cNvGrpSpPr/>
          <p:nvPr/>
        </p:nvGrpSpPr>
        <p:grpSpPr>
          <a:xfrm>
            <a:off x="3208117" y="1970977"/>
            <a:ext cx="1418524" cy="868101"/>
            <a:chOff x="3208117" y="1970977"/>
            <a:chExt cx="1418524" cy="86810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CF6B392-FC91-44FF-2C0F-3EF189C45D8A}"/>
                </a:ext>
              </a:extLst>
            </p:cNvPr>
            <p:cNvSpPr/>
            <p:nvPr/>
          </p:nvSpPr>
          <p:spPr>
            <a:xfrm rot="10800000">
              <a:off x="3208117" y="1970977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5DF1161-1D03-809B-0507-19EC960F185F}"/>
                </a:ext>
              </a:extLst>
            </p:cNvPr>
            <p:cNvSpPr txBox="1"/>
            <p:nvPr/>
          </p:nvSpPr>
          <p:spPr>
            <a:xfrm>
              <a:off x="3649707" y="2199644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0</a:t>
              </a:r>
            </a:p>
          </p:txBody>
        </p:sp>
      </p:grpSp>
      <p:grpSp>
        <p:nvGrpSpPr>
          <p:cNvPr id="29" name="Group 28" descr="Now that we have received a 0 from the previous recursive call, we now calculate the sum (3) and then return it.">
            <a:extLst>
              <a:ext uri="{FF2B5EF4-FFF2-40B4-BE49-F238E27FC236}">
                <a16:creationId xmlns:a16="http://schemas.microsoft.com/office/drawing/2014/main" id="{23050045-A411-B9E4-2824-22BDCAC1C093}"/>
              </a:ext>
            </a:extLst>
          </p:cNvPr>
          <p:cNvGrpSpPr/>
          <p:nvPr/>
        </p:nvGrpSpPr>
        <p:grpSpPr>
          <a:xfrm>
            <a:off x="3208117" y="2974346"/>
            <a:ext cx="1418524" cy="868101"/>
            <a:chOff x="3208117" y="2974346"/>
            <a:chExt cx="1418524" cy="868101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7E371C1-4C33-5778-525E-F7CAE8B7FBB8}"/>
                </a:ext>
              </a:extLst>
            </p:cNvPr>
            <p:cNvSpPr/>
            <p:nvPr/>
          </p:nvSpPr>
          <p:spPr>
            <a:xfrm rot="10800000">
              <a:off x="3208117" y="2974346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961D40E-D51A-FCF4-5A6C-FA049978F760}"/>
                </a:ext>
              </a:extLst>
            </p:cNvPr>
            <p:cNvSpPr txBox="1"/>
            <p:nvPr/>
          </p:nvSpPr>
          <p:spPr>
            <a:xfrm>
              <a:off x="3649707" y="3255381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</p:grpSp>
      <p:grpSp>
        <p:nvGrpSpPr>
          <p:cNvPr id="30" name="Group 29" descr="Now that we have received a 3 from the previous recursive call, we now calculate the sum (5) and then return it.">
            <a:extLst>
              <a:ext uri="{FF2B5EF4-FFF2-40B4-BE49-F238E27FC236}">
                <a16:creationId xmlns:a16="http://schemas.microsoft.com/office/drawing/2014/main" id="{E33CE1D1-B855-DDDB-83A8-752CC7E453B8}"/>
              </a:ext>
            </a:extLst>
          </p:cNvPr>
          <p:cNvGrpSpPr/>
          <p:nvPr/>
        </p:nvGrpSpPr>
        <p:grpSpPr>
          <a:xfrm>
            <a:off x="3208117" y="3923818"/>
            <a:ext cx="1405197" cy="868101"/>
            <a:chOff x="3208117" y="3923818"/>
            <a:chExt cx="1405197" cy="86810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EB8492D-D194-C283-3586-E15D6088C2F9}"/>
                </a:ext>
              </a:extLst>
            </p:cNvPr>
            <p:cNvSpPr/>
            <p:nvPr/>
          </p:nvSpPr>
          <p:spPr>
            <a:xfrm rot="10800000">
              <a:off x="3208117" y="3923818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3FC1EAE-82CA-FEC1-4176-142A0655FCAA}"/>
                </a:ext>
              </a:extLst>
            </p:cNvPr>
            <p:cNvSpPr txBox="1"/>
            <p:nvPr/>
          </p:nvSpPr>
          <p:spPr>
            <a:xfrm>
              <a:off x="3636380" y="4188591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</a:p>
          </p:txBody>
        </p:sp>
      </p:grpSp>
      <p:grpSp>
        <p:nvGrpSpPr>
          <p:cNvPr id="31" name="Group 30" descr="Now that we have received a 5 from the previous recursive call, we now calculate the sum (6) and then return it. Our call is now finally finished!">
            <a:extLst>
              <a:ext uri="{FF2B5EF4-FFF2-40B4-BE49-F238E27FC236}">
                <a16:creationId xmlns:a16="http://schemas.microsoft.com/office/drawing/2014/main" id="{ED4D6E9F-DE57-6139-D137-82991B259499}"/>
              </a:ext>
            </a:extLst>
          </p:cNvPr>
          <p:cNvGrpSpPr/>
          <p:nvPr/>
        </p:nvGrpSpPr>
        <p:grpSpPr>
          <a:xfrm>
            <a:off x="3208117" y="4933529"/>
            <a:ext cx="1405197" cy="868101"/>
            <a:chOff x="3208117" y="4933529"/>
            <a:chExt cx="1405197" cy="868101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40E752B6-8601-5A32-7D66-BCEB721B4EEA}"/>
                </a:ext>
              </a:extLst>
            </p:cNvPr>
            <p:cNvSpPr/>
            <p:nvPr/>
          </p:nvSpPr>
          <p:spPr>
            <a:xfrm rot="10800000">
              <a:off x="3208117" y="4933529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F156CF-EB36-F151-D222-F29F1CBC7F57}"/>
                </a:ext>
              </a:extLst>
            </p:cNvPr>
            <p:cNvSpPr txBox="1"/>
            <p:nvPr/>
          </p:nvSpPr>
          <p:spPr>
            <a:xfrm>
              <a:off x="3636380" y="5198302"/>
              <a:ext cx="976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returns </a:t>
              </a:r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</a:t>
              </a:r>
            </a:p>
          </p:txBody>
        </p:sp>
      </p:grpSp>
      <p:grpSp>
        <p:nvGrpSpPr>
          <p:cNvPr id="24" name="Group 23" descr="First, we process the recursive case where L = 1 :: 2 :: 3 :: nil. At line 4, we need to make a recursive call - but are not “done” yet.">
            <a:extLst>
              <a:ext uri="{FF2B5EF4-FFF2-40B4-BE49-F238E27FC236}">
                <a16:creationId xmlns:a16="http://schemas.microsoft.com/office/drawing/2014/main" id="{555F520E-AA18-942C-7140-80DD34410C45}"/>
              </a:ext>
            </a:extLst>
          </p:cNvPr>
          <p:cNvGrpSpPr/>
          <p:nvPr/>
        </p:nvGrpSpPr>
        <p:grpSpPr>
          <a:xfrm>
            <a:off x="742534" y="4565165"/>
            <a:ext cx="2394384" cy="1250995"/>
            <a:chOff x="742534" y="4565165"/>
            <a:chExt cx="2394384" cy="125099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EF0CFCF-7FCE-D49E-799E-6E22770AC0B0}"/>
                </a:ext>
              </a:extLst>
            </p:cNvPr>
            <p:cNvSpPr txBox="1"/>
            <p:nvPr/>
          </p:nvSpPr>
          <p:spPr>
            <a:xfrm>
              <a:off x="1240245" y="4565165"/>
              <a:ext cx="1896673" cy="64633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 = 1 :: 2 :: 3 :: nil</a:t>
              </a:r>
            </a:p>
            <a:p>
              <a:r>
                <a:rPr lang="en-US" dirty="0">
                  <a:latin typeface="Franklin Gothic Medium"/>
                  <a:cs typeface="Franklin Gothic Medium"/>
                </a:rPr>
                <a:t>line 4</a:t>
              </a: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1F818CE-23E6-45DC-7FE2-12B2721B1024}"/>
                </a:ext>
              </a:extLst>
            </p:cNvPr>
            <p:cNvSpPr/>
            <p:nvPr/>
          </p:nvSpPr>
          <p:spPr>
            <a:xfrm>
              <a:off x="742534" y="4948059"/>
              <a:ext cx="370390" cy="868101"/>
            </a:xfrm>
            <a:custGeom>
              <a:avLst/>
              <a:gdLst>
                <a:gd name="connsiteX0" fmla="*/ 370390 w 370390"/>
                <a:gd name="connsiteY0" fmla="*/ 868101 h 868101"/>
                <a:gd name="connsiteX1" fmla="*/ 0 w 370390"/>
                <a:gd name="connsiteY1" fmla="*/ 428263 h 868101"/>
                <a:gd name="connsiteX2" fmla="*/ 370390 w 370390"/>
                <a:gd name="connsiteY2" fmla="*/ 0 h 868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0390" h="868101">
                  <a:moveTo>
                    <a:pt x="370390" y="868101"/>
                  </a:moveTo>
                  <a:cubicBezTo>
                    <a:pt x="185195" y="720523"/>
                    <a:pt x="0" y="572946"/>
                    <a:pt x="0" y="428263"/>
                  </a:cubicBezTo>
                  <a:cubicBezTo>
                    <a:pt x="0" y="283580"/>
                    <a:pt x="185195" y="141790"/>
                    <a:pt x="370390" y="0"/>
                  </a:cubicBezTo>
                </a:path>
              </a:pathLst>
            </a:custGeom>
            <a:noFill/>
            <a:ln>
              <a:solidFill>
                <a:schemeClr val="accent3">
                  <a:lumMod val="40000"/>
                  <a:lumOff val="60000"/>
                </a:schemeClr>
              </a:solidFill>
              <a:prstDash val="sysDash"/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D6EC205-9F42-CF97-104E-6925200B0698}"/>
              </a:ext>
            </a:extLst>
          </p:cNvPr>
          <p:cNvSpPr txBox="1"/>
          <p:nvPr/>
        </p:nvSpPr>
        <p:spPr>
          <a:xfrm>
            <a:off x="5245437" y="3923818"/>
            <a:ext cx="3304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List of length 3 takes 4 calls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List of length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takes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n+1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calls.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478CF3-D5CC-7E39-CB5F-C14F54BE4BE3}"/>
              </a:ext>
            </a:extLst>
          </p:cNvPr>
          <p:cNvSpPr txBox="1"/>
          <p:nvPr/>
        </p:nvSpPr>
        <p:spPr>
          <a:xfrm>
            <a:off x="5245439" y="4788369"/>
            <a:ext cx="2531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Call uses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O(n)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 memory,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where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n =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len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(L)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D19C63-5157-3DAE-29F2-67D80D6E8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6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0CCB2-7EC4-3D6C-63A7-735E5B76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does space efficiency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07FE9-C41C-35B2-456E-CF612CD42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In principle, this extra memory usually not a problem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O(n)</a:t>
            </a:r>
            <a:r>
              <a:rPr lang="en-US" sz="2200" dirty="0"/>
              <a:t> time is usually the more important constraint</a:t>
            </a:r>
          </a:p>
          <a:p>
            <a:pPr lvl="1"/>
            <a:endParaRPr lang="en-US" sz="2200" dirty="0"/>
          </a:p>
          <a:p>
            <a:r>
              <a:rPr lang="en-US" sz="2600" dirty="0"/>
              <a:t>In practice, sometimes we are memory constrained</a:t>
            </a:r>
          </a:p>
          <a:p>
            <a:pPr lvl="1"/>
            <a:r>
              <a:rPr lang="en-US" sz="2200" dirty="0"/>
              <a:t>in the browser,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sum(L)</a:t>
            </a:r>
            <a:r>
              <a:rPr lang="en-US" sz="2200" dirty="0"/>
              <a:t> exceeds stack size at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(L) = 10,000</a:t>
            </a:r>
          </a:p>
          <a:p>
            <a:pPr lvl="1"/>
            <a:endParaRPr lang="en-US" sz="2200" dirty="0"/>
          </a:p>
          <a:p>
            <a:r>
              <a:rPr lang="en-US" sz="2600" dirty="0"/>
              <a:t>Loops ≫ Recursion?</a:t>
            </a:r>
          </a:p>
          <a:p>
            <a:pPr lvl="1"/>
            <a:endParaRPr lang="en-US" sz="2200" dirty="0"/>
          </a:p>
          <a:p>
            <a:r>
              <a:rPr lang="en-US" sz="2600" dirty="0"/>
              <a:t>Nope!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Loops do not </a:t>
            </a:r>
            <a:r>
              <a:rPr lang="en-US" sz="2200" u="sng" dirty="0"/>
              <a:t>always</a:t>
            </a:r>
            <a:r>
              <a:rPr lang="en-US" sz="2200" dirty="0"/>
              <a:t> use less memory.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Recursion can solve </a:t>
            </a:r>
            <a:r>
              <a:rPr lang="en-US" sz="2200" u="sng" dirty="0"/>
              <a:t>more problems</a:t>
            </a:r>
            <a:r>
              <a:rPr lang="en-US" sz="2200" dirty="0"/>
              <a:t> than loops.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Extra memory use pays for some other benefits.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49A37-5FEC-970F-F760-86DC7276B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9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AE6EEF-5672-3EDF-6F7D-8AFCD2D44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20AEA-3C29-49BD-DDB1-84C3C0AD3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Sum of the Values in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9587F-A5DD-92FD-8A25-C1F467C8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Another summation function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sum-acc(nil, r)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Translates to the following code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(L: List, r: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 r);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1928C-9425-E7AB-D567-3197B2958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0D3D97-07DE-5AF7-1636-E79B7F3D1B93}"/>
              </a:ext>
            </a:extLst>
          </p:cNvPr>
          <p:cNvSpPr txBox="1"/>
          <p:nvPr/>
        </p:nvSpPr>
        <p:spPr>
          <a:xfrm>
            <a:off x="5916298" y="1612232"/>
            <a:ext cx="2770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r is an “accumulator variable”</a:t>
            </a:r>
          </a:p>
        </p:txBody>
      </p:sp>
    </p:spTree>
    <p:extLst>
      <p:ext uri="{BB962C8B-B14F-4D97-AF65-F5344CB8AC3E}">
        <p14:creationId xmlns:p14="http://schemas.microsoft.com/office/powerpoint/2010/main" val="392371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43264</TotalTime>
  <Words>3145</Words>
  <Application>Microsoft Macintosh PowerPoint</Application>
  <PresentationFormat>On-screen Show (4:3)</PresentationFormat>
  <Paragraphs>492</Paragraphs>
  <Slides>31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 Math</vt:lpstr>
      <vt:lpstr>Consolas</vt:lpstr>
      <vt:lpstr>Courier New</vt:lpstr>
      <vt:lpstr>Franklin Gothic Medium</vt:lpstr>
      <vt:lpstr>System Font Regular</vt:lpstr>
      <vt:lpstr>Office Theme</vt:lpstr>
      <vt:lpstr>Tail Recursion</vt:lpstr>
      <vt:lpstr>8/8 Agenda</vt:lpstr>
      <vt:lpstr>8/8 Agenda</vt:lpstr>
      <vt:lpstr>Local Variable Mutation &amp; Memory Use</vt:lpstr>
      <vt:lpstr>Sum of List: Recursive Math vs Iterative Code</vt:lpstr>
      <vt:lpstr>Sum of List: Recursion vs Loops, in Code</vt:lpstr>
      <vt:lpstr>Recursive Version of Sum</vt:lpstr>
      <vt:lpstr>How much does space efficiency matter?</vt:lpstr>
      <vt:lpstr>Another Sum of the Values in a List</vt:lpstr>
      <vt:lpstr>Tail-Recursive Version of Sum</vt:lpstr>
      <vt:lpstr>Tail-Recursive Version of Sum, Optimized</vt:lpstr>
      <vt:lpstr>Tail-Call Optimization</vt:lpstr>
      <vt:lpstr>Pause &amp; Ponder: Leaf Me Alone</vt:lpstr>
      <vt:lpstr>Pause &amp; Ponder: Tail Me Later</vt:lpstr>
      <vt:lpstr>Pause &amp; Ponder: Be Mean or Be Square</vt:lpstr>
      <vt:lpstr>Aside: Tail-Call Optimization &amp; JavaScript</vt:lpstr>
      <vt:lpstr>Loops vs Tail Recursion </vt:lpstr>
      <vt:lpstr>Loop to Tail Recursion (1/2)</vt:lpstr>
      <vt:lpstr>Loop to Tail Recursion (2/2)</vt:lpstr>
      <vt:lpstr>Example 1: Iterative Sum to Tail Recursion (1/2)</vt:lpstr>
      <vt:lpstr>Example 1: Iterative Sum to Tail Recursion (2/2)</vt:lpstr>
      <vt:lpstr>Loops vs Tail Recursion in Math</vt:lpstr>
      <vt:lpstr>Loops vs Tail Recursion as a Tradeoff</vt:lpstr>
      <vt:lpstr>Key Takeaways</vt:lpstr>
      <vt:lpstr>Zooming out on Loops &amp; Recursion</vt:lpstr>
      <vt:lpstr>"Bottom Up" Functions on List: Twice</vt:lpstr>
      <vt:lpstr>This Twice Is (not) Right!</vt:lpstr>
      <vt:lpstr>Taking Stock: Element-wise Processing</vt:lpstr>
      <vt:lpstr>When is Tail Recursion Natural (or Efficient)?</vt:lpstr>
      <vt:lpstr>Okay Buddy, But Does This Get Me a Job?</vt:lpstr>
      <vt:lpstr>Wrapping up Recursion vs Loops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Kevin Zatloukal</dc:creator>
  <cp:keywords/>
  <dc:description/>
  <cp:lastModifiedBy>Jaela Field</cp:lastModifiedBy>
  <cp:revision>830</cp:revision>
  <cp:lastPrinted>2024-10-11T18:46:20Z</cp:lastPrinted>
  <dcterms:created xsi:type="dcterms:W3CDTF">2013-01-07T07:20:47Z</dcterms:created>
  <dcterms:modified xsi:type="dcterms:W3CDTF">2025-08-08T21:24:49Z</dcterms:modified>
  <cp:category/>
</cp:coreProperties>
</file>