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0"/>
  </p:notesMasterIdLst>
  <p:handoutMasterIdLst>
    <p:handoutMasterId r:id="rId131"/>
  </p:handoutMasterIdLst>
  <p:sldIdLst>
    <p:sldId id="771" r:id="rId2"/>
    <p:sldId id="802" r:id="rId3"/>
    <p:sldId id="837" r:id="rId4"/>
    <p:sldId id="842" r:id="rId5"/>
    <p:sldId id="845" r:id="rId6"/>
    <p:sldId id="839" r:id="rId7"/>
    <p:sldId id="783" r:id="rId8"/>
    <p:sldId id="800" r:id="rId9"/>
    <p:sldId id="782" r:id="rId10"/>
    <p:sldId id="569" r:id="rId11"/>
    <p:sldId id="844" r:id="rId12"/>
    <p:sldId id="562" r:id="rId13"/>
    <p:sldId id="563" r:id="rId14"/>
    <p:sldId id="494" r:id="rId15"/>
    <p:sldId id="847" r:id="rId16"/>
    <p:sldId id="850" r:id="rId17"/>
    <p:sldId id="849" r:id="rId18"/>
    <p:sldId id="848" r:id="rId19"/>
    <p:sldId id="477" r:id="rId20"/>
    <p:sldId id="804" r:id="rId21"/>
    <p:sldId id="559" r:id="rId22"/>
    <p:sldId id="573" r:id="rId23"/>
    <p:sldId id="579" r:id="rId24"/>
    <p:sldId id="480" r:id="rId25"/>
    <p:sldId id="481" r:id="rId26"/>
    <p:sldId id="482" r:id="rId27"/>
    <p:sldId id="574" r:id="rId28"/>
    <p:sldId id="542" r:id="rId29"/>
    <p:sldId id="809" r:id="rId30"/>
    <p:sldId id="575" r:id="rId31"/>
    <p:sldId id="810" r:id="rId32"/>
    <p:sldId id="544" r:id="rId33"/>
    <p:sldId id="811" r:id="rId34"/>
    <p:sldId id="577" r:id="rId35"/>
    <p:sldId id="812" r:id="rId36"/>
    <p:sldId id="576" r:id="rId37"/>
    <p:sldId id="813" r:id="rId38"/>
    <p:sldId id="852" r:id="rId39"/>
    <p:sldId id="483" r:id="rId40"/>
    <p:sldId id="805" r:id="rId41"/>
    <p:sldId id="578" r:id="rId42"/>
    <p:sldId id="814" r:id="rId43"/>
    <p:sldId id="854" r:id="rId44"/>
    <p:sldId id="549" r:id="rId45"/>
    <p:sldId id="571" r:id="rId46"/>
    <p:sldId id="580" r:id="rId47"/>
    <p:sldId id="492" r:id="rId48"/>
    <p:sldId id="851" r:id="rId49"/>
    <p:sldId id="568" r:id="rId50"/>
    <p:sldId id="541" r:id="rId51"/>
    <p:sldId id="806" r:id="rId52"/>
    <p:sldId id="807" r:id="rId53"/>
    <p:sldId id="808" r:id="rId54"/>
    <p:sldId id="798" r:id="rId55"/>
    <p:sldId id="550" r:id="rId56"/>
    <p:sldId id="567" r:id="rId57"/>
    <p:sldId id="815" r:id="rId58"/>
    <p:sldId id="816" r:id="rId59"/>
    <p:sldId id="864" r:id="rId60"/>
    <p:sldId id="865" r:id="rId61"/>
    <p:sldId id="817" r:id="rId62"/>
    <p:sldId id="476" r:id="rId63"/>
    <p:sldId id="790" r:id="rId64"/>
    <p:sldId id="523" r:id="rId65"/>
    <p:sldId id="827" r:id="rId66"/>
    <p:sldId id="828" r:id="rId67"/>
    <p:sldId id="818" r:id="rId68"/>
    <p:sldId id="478" r:id="rId69"/>
    <p:sldId id="785" r:id="rId70"/>
    <p:sldId id="786" r:id="rId71"/>
    <p:sldId id="787" r:id="rId72"/>
    <p:sldId id="788" r:id="rId73"/>
    <p:sldId id="524" r:id="rId74"/>
    <p:sldId id="791" r:id="rId75"/>
    <p:sldId id="792" r:id="rId76"/>
    <p:sldId id="525" r:id="rId77"/>
    <p:sldId id="554" r:id="rId78"/>
    <p:sldId id="819" r:id="rId79"/>
    <p:sldId id="527" r:id="rId80"/>
    <p:sldId id="555" r:id="rId81"/>
    <p:sldId id="528" r:id="rId82"/>
    <p:sldId id="556" r:id="rId83"/>
    <p:sldId id="820" r:id="rId84"/>
    <p:sldId id="529" r:id="rId85"/>
    <p:sldId id="530" r:id="rId86"/>
    <p:sldId id="557" r:id="rId87"/>
    <p:sldId id="531" r:id="rId88"/>
    <p:sldId id="558" r:id="rId89"/>
    <p:sldId id="534" r:id="rId90"/>
    <p:sldId id="660" r:id="rId91"/>
    <p:sldId id="832" r:id="rId92"/>
    <p:sldId id="833" r:id="rId93"/>
    <p:sldId id="869" r:id="rId94"/>
    <p:sldId id="831" r:id="rId95"/>
    <p:sldId id="821" r:id="rId96"/>
    <p:sldId id="822" r:id="rId97"/>
    <p:sldId id="823" r:id="rId98"/>
    <p:sldId id="824" r:id="rId99"/>
    <p:sldId id="825" r:id="rId100"/>
    <p:sldId id="826" r:id="rId101"/>
    <p:sldId id="868" r:id="rId102"/>
    <p:sldId id="870" r:id="rId103"/>
    <p:sldId id="872" r:id="rId104"/>
    <p:sldId id="867" r:id="rId105"/>
    <p:sldId id="656" r:id="rId106"/>
    <p:sldId id="657" r:id="rId107"/>
    <p:sldId id="594" r:id="rId108"/>
    <p:sldId id="662" r:id="rId109"/>
    <p:sldId id="535" r:id="rId110"/>
    <p:sldId id="536" r:id="rId111"/>
    <p:sldId id="537" r:id="rId112"/>
    <p:sldId id="794" r:id="rId113"/>
    <p:sldId id="644" r:id="rId114"/>
    <p:sldId id="597" r:id="rId115"/>
    <p:sldId id="584" r:id="rId116"/>
    <p:sldId id="862" r:id="rId117"/>
    <p:sldId id="863" r:id="rId118"/>
    <p:sldId id="604" r:id="rId119"/>
    <p:sldId id="599" r:id="rId120"/>
    <p:sldId id="600" r:id="rId121"/>
    <p:sldId id="601" r:id="rId122"/>
    <p:sldId id="607" r:id="rId123"/>
    <p:sldId id="588" r:id="rId124"/>
    <p:sldId id="795" r:id="rId125"/>
    <p:sldId id="586" r:id="rId126"/>
    <p:sldId id="598" r:id="rId127"/>
    <p:sldId id="659" r:id="rId128"/>
    <p:sldId id="658" r:id="rId12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sting recap" id="{2C14D898-BE94-F041-98F1-6DB379B864F4}">
          <p14:sldIdLst>
            <p14:sldId id="771"/>
            <p14:sldId id="802"/>
            <p14:sldId id="837"/>
            <p14:sldId id="842"/>
            <p14:sldId id="845"/>
          </p14:sldIdLst>
        </p14:section>
        <p14:section name="Reasoning" id="{DAEA8FF5-EBD9-C64F-8885-DA11DCDD9DAB}">
          <p14:sldIdLst>
            <p14:sldId id="839"/>
            <p14:sldId id="783"/>
            <p14:sldId id="800"/>
            <p14:sldId id="782"/>
            <p14:sldId id="569"/>
            <p14:sldId id="844"/>
            <p14:sldId id="562"/>
            <p14:sldId id="563"/>
            <p14:sldId id="494"/>
            <p14:sldId id="847"/>
            <p14:sldId id="850"/>
            <p14:sldId id="849"/>
            <p14:sldId id="848"/>
            <p14:sldId id="477"/>
            <p14:sldId id="804"/>
            <p14:sldId id="559"/>
            <p14:sldId id="573"/>
          </p14:sldIdLst>
        </p14:section>
        <p14:section name="Proof by calculation + cases" id="{C763F229-E52B-5548-AC98-D7CF351B77FD}">
          <p14:sldIdLst>
            <p14:sldId id="579"/>
            <p14:sldId id="480"/>
            <p14:sldId id="481"/>
            <p14:sldId id="482"/>
            <p14:sldId id="574"/>
            <p14:sldId id="542"/>
            <p14:sldId id="809"/>
            <p14:sldId id="575"/>
            <p14:sldId id="810"/>
            <p14:sldId id="544"/>
            <p14:sldId id="811"/>
            <p14:sldId id="577"/>
            <p14:sldId id="812"/>
            <p14:sldId id="576"/>
            <p14:sldId id="813"/>
            <p14:sldId id="852"/>
            <p14:sldId id="483"/>
            <p14:sldId id="805"/>
            <p14:sldId id="578"/>
            <p14:sldId id="814"/>
            <p14:sldId id="854"/>
            <p14:sldId id="549"/>
            <p14:sldId id="571"/>
            <p14:sldId id="580"/>
            <p14:sldId id="492"/>
            <p14:sldId id="851"/>
            <p14:sldId id="568"/>
            <p14:sldId id="541"/>
            <p14:sldId id="806"/>
            <p14:sldId id="807"/>
            <p14:sldId id="808"/>
            <p14:sldId id="798"/>
            <p14:sldId id="550"/>
            <p14:sldId id="567"/>
            <p14:sldId id="815"/>
          </p14:sldIdLst>
        </p14:section>
        <p14:section name="Induction" id="{FC126BB3-CE51-3F43-AE47-1752B5928D5A}">
          <p14:sldIdLst>
            <p14:sldId id="816"/>
            <p14:sldId id="864"/>
            <p14:sldId id="865"/>
            <p14:sldId id="817"/>
            <p14:sldId id="476"/>
            <p14:sldId id="790"/>
            <p14:sldId id="523"/>
            <p14:sldId id="827"/>
            <p14:sldId id="828"/>
            <p14:sldId id="818"/>
            <p14:sldId id="478"/>
            <p14:sldId id="785"/>
            <p14:sldId id="786"/>
            <p14:sldId id="787"/>
            <p14:sldId id="788"/>
            <p14:sldId id="524"/>
            <p14:sldId id="791"/>
            <p14:sldId id="792"/>
            <p14:sldId id="525"/>
            <p14:sldId id="554"/>
            <p14:sldId id="819"/>
            <p14:sldId id="527"/>
            <p14:sldId id="555"/>
            <p14:sldId id="528"/>
            <p14:sldId id="556"/>
            <p14:sldId id="820"/>
            <p14:sldId id="529"/>
            <p14:sldId id="530"/>
            <p14:sldId id="557"/>
            <p14:sldId id="531"/>
            <p14:sldId id="558"/>
            <p14:sldId id="534"/>
            <p14:sldId id="660"/>
            <p14:sldId id="832"/>
            <p14:sldId id="833"/>
            <p14:sldId id="869"/>
            <p14:sldId id="831"/>
            <p14:sldId id="821"/>
            <p14:sldId id="822"/>
            <p14:sldId id="823"/>
            <p14:sldId id="824"/>
            <p14:sldId id="825"/>
            <p14:sldId id="826"/>
            <p14:sldId id="868"/>
            <p14:sldId id="870"/>
            <p14:sldId id="872"/>
          </p14:sldIdLst>
        </p14:section>
        <p14:section name="induction extras" id="{CBD11D5C-63F6-6145-9C34-C57F75C3EB32}">
          <p14:sldIdLst>
            <p14:sldId id="867"/>
            <p14:sldId id="656"/>
            <p14:sldId id="657"/>
            <p14:sldId id="594"/>
            <p14:sldId id="662"/>
            <p14:sldId id="535"/>
            <p14:sldId id="536"/>
            <p14:sldId id="537"/>
            <p14:sldId id="794"/>
            <p14:sldId id="644"/>
            <p14:sldId id="597"/>
            <p14:sldId id="584"/>
            <p14:sldId id="862"/>
            <p14:sldId id="863"/>
            <p14:sldId id="604"/>
            <p14:sldId id="599"/>
            <p14:sldId id="600"/>
            <p14:sldId id="601"/>
            <p14:sldId id="607"/>
            <p14:sldId id="588"/>
            <p14:sldId id="795"/>
            <p14:sldId id="586"/>
            <p14:sldId id="598"/>
            <p14:sldId id="659"/>
            <p14:sldId id="6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23"/>
    <a:srgbClr val="006B2D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23" autoAdjust="0"/>
    <p:restoredTop sz="87464" autoAdjust="0"/>
  </p:normalViewPr>
  <p:slideViewPr>
    <p:cSldViewPr snapToGrid="0" snapToObjects="1">
      <p:cViewPr>
        <p:scale>
          <a:sx n="152" d="100"/>
          <a:sy n="152" d="100"/>
        </p:scale>
        <p:origin x="1296" y="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notesMaster" Target="notesMasters/notesMaster1.xml"/><Relationship Id="rId135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handoutMaster" Target="handoutMasters/handoutMaster1.xml"/><Relationship Id="rId136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commentAuthors" Target="commentAuthor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7/22/25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7/22/25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96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91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48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96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 to “make progress”</a:t>
            </a:r>
          </a:p>
          <a:p>
            <a:endParaRPr lang="en-US" dirty="0"/>
          </a:p>
          <a:p>
            <a:r>
              <a:rPr lang="en-US" dirty="0"/>
              <a:t>Intermediate results just helped us get from the beginning to the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84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38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88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155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FE8866-CBE4-864C-1C35-ADF3AC1AC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C4BE70-93DB-4AB3-8782-1A8E29F6AC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DCE3D0-A226-650B-F108-DEF58FCB35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155C6-961E-CD42-4326-F603B67183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561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397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88246-D686-6992-D36D-872C26FFE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617455-166A-A50F-F6C8-7399BC717C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525B29-E80C-D199-6FCB-AF4900070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6FCBE-1107-4E56-267C-7FD3E53F4F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2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29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812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ADCA1-41E3-95A3-B3FA-D756E55DD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D2C2BF-3CFE-8A2B-C0EB-3DE4E3E862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11872F-039C-68DA-C10A-D4BE281FD0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31E01-5B0F-9C51-8C57-A1D348A65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721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6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80FC3-B01F-5A47-5A97-8AFF3A834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1F8EAE-015B-D633-F531-7AAA8DE19A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A88B5A-D1D7-E8FB-86A5-2970CFEE15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Strict inequalities with integers cause the value that you’re talking about to decrease by 1 in the resulting value you’re proving true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99AF0-E73A-713F-F841-8D6918CAEB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197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25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DEF1F-551A-D660-FB1F-62574F67A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918587-A28B-6B43-C92C-CBD3512DA7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A438F7-CE3B-891C-B930-247DE2439F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Getting stuck in the proof tells you nothing about if your code is correct or not! Worth considering both possibilities</a:t>
            </a:r>
          </a:p>
          <a:p>
            <a:br>
              <a:rPr lang="en-US" dirty="0"/>
            </a:br>
            <a:r>
              <a:rPr lang="en-US" dirty="0"/>
              <a:t>If you can come up with a specific case that shows the post condition will give false results, you’ve identified the code has a bug! Otherwise, you have to think carefully about the proof techniques you’ve 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C0E330-41C1-6692-7272-EF7274BC53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675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211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350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BC602-E65A-E1A8-2744-19030503B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D849A3-F9C4-2440-DE81-1E03E7FA1D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9B0100-52EA-354F-AD6A-FC455C6DB9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97894-F155-8C9B-0118-5DA109BB66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944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90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287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9E68DD-DDF4-0334-9C8B-B18D0F5AF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51D5DC-0AFD-82A7-F341-571B7F6774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B441E4-EACA-4344-E499-810604DEC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3BC30-F0E9-28EE-CCD5-A7B1CB2EF2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999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Relates return value to one of its inputs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099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852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699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(number of post conditions)  x (number of return statements) calculations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6377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044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166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F3BF04-8880-C4B2-BB88-34D63E4D6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0D7377-6B69-2038-52B7-DED523FCCB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667C96-28D7-7B60-D728-4D562DC985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7C168-394F-FCE2-354E-7C91C40C82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35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182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6EB0D-6F02-2D18-21DA-88C6BF540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0C0724-A28E-ABFC-CBE9-10F02D90FE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119009-C808-11E0-CC47-897CE3AAF0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E6E0A-8084-2D06-63E3-00F95F53CA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61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872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906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5601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2821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Build up the proof in the same way that we built up the list</a:t>
            </a:r>
          </a:p>
          <a:p>
            <a:endParaRPr lang="en-US" dirty="0"/>
          </a:p>
          <a:p>
            <a:r>
              <a:rPr lang="en-US" dirty="0"/>
              <a:t>Not assuming what we’re trying to prove, we’re assuming the claim for a smaller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3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564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AD8ACC-05D3-F968-B2B5-F4D6BC0F4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FCF099-47DE-5CAB-8BB0-0C2F955386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D72CA0-6282-6828-931F-CF3037B8C5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D112DB-16F3-862D-E76C-95D0577032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1078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Reasoning is easier? Faster? </a:t>
            </a:r>
          </a:p>
          <a:p>
            <a:endParaRPr lang="en-US" dirty="0"/>
          </a:p>
          <a:p>
            <a:r>
              <a:rPr lang="en-US" dirty="0"/>
              <a:t>Reasoning tells us more, reasoning can tell us that it works for all lists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192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4817D-BA8E-4DB8-1F43-E6EEE2112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E3C9C4-97F7-B6EB-8D95-A07FE8F59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7752AD-7FC1-70EC-134D-7B51AB091E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base cases! 1 is base case of inductive type, 2 are recursive case of inductive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0E965-6711-14E3-31C3-D28F6596FF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8073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88A96D-02FC-D3C1-A0EB-98B4E788C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67E626-9F38-C4BF-9E60-576D347C48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BC6EFD-1D3F-8353-B6B1-CCD3F7418E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DBB65-7976-F46C-EDA9-765AD27680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6633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11D94-48BF-AA51-9F24-F1330341F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567B48-C18F-5CC9-9F8F-1AFE583B01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52813B-16DE-4E2F-22AA-BD4760B48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2A810-6EC6-6D43-9864-46946AAB51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14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1825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2529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035F1-973C-62C6-9BC2-4631725C5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22984D-2909-0E80-41F5-DDC060BC25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D352E7-78B6-40AB-70E6-2F261BF85C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C6CAE-E3FA-6750-DD6E-513C5C1826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8720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6724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9341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3452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1CD647-929F-0157-790D-BE5AF2FF9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A8997C-DA38-FB67-A392-8D979D4A72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AC5134-DE6F-6619-24A5-2BDFAD4CD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AEBA1-B25C-A004-E016-B841CAE5FE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9622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31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01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27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C963B-6D5F-EAE8-549B-F3452F8B7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E0C221-D68C-FAC7-1174-F31F00B5C7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B4EB1D-9563-2C69-F602-1441176611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54AE5-F028-51BB-0431-38F1B24A1F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73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3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990B506C-7399-87D9-1AAB-0C88DF5D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F808AB4-879A-0905-A54C-7A5D37F40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CADE6-B25D-70B2-54F6-1D842E2B8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94913-18AA-3C6D-4AEF-CE749FAE2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997E-2A8E-37E1-1B4C-3203BE18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2"/>
            <a:ext cx="3494590" cy="2006561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Reasoning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0A688-BC38-5406-4B86-4D270A616529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89BDC2-E803-9F76-A7EF-D8764234F9F4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Summer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429ACC-2FC4-B95E-3FD2-B61454DA2BFF}"/>
              </a:ext>
            </a:extLst>
          </p:cNvPr>
          <p:cNvSpPr txBox="1">
            <a:spLocks/>
          </p:cNvSpPr>
          <p:nvPr/>
        </p:nvSpPr>
        <p:spPr>
          <a:xfrm>
            <a:off x="5852450" y="5049310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#1739, ty Matt</a:t>
            </a:r>
          </a:p>
        </p:txBody>
      </p:sp>
      <p:pic>
        <p:nvPicPr>
          <p:cNvPr id="3" name="Picture 2" descr="xkcd 1739: fixing problems. Transcript from explainxkcd:&#10;[Cueball sitting in an office chair at his desk typing on his laptop. A person addresses him from the left:]&#10;Off-panel voice: What are you working on?&#10;Cueball: Trying to fix the problems I created when I tried to fix the problems I created when I tried to fix the problems I created when...">
            <a:extLst>
              <a:ext uri="{FF2B5EF4-FFF2-40B4-BE49-F238E27FC236}">
                <a16:creationId xmlns:a16="http://schemas.microsoft.com/office/drawing/2014/main" id="{2A7F2A1E-06DC-DCFB-7B6C-DB141B5B7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611" y="1110528"/>
            <a:ext cx="3962400" cy="389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45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Preconditions &amp; Postconditions in </a:t>
            </a:r>
            <a:r>
              <a:rPr lang="en-US" dirty="0" err="1"/>
              <a:t>JSDoc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Specifications are written in the comments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Returns the first n elements from the list L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@param n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non-negative length of the prefix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@param L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list whose prefix should be returned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@requires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&lt;=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S such that L = S ++ T for some T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prefix = (n: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L: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{..};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/>
              <a:t> </a:t>
            </a:r>
            <a:r>
              <a:rPr lang="en-US" sz="2200" dirty="0">
                <a:solidFill>
                  <a:srgbClr val="7030A0"/>
                </a:solidFill>
              </a:rPr>
              <a:t>precondition</a:t>
            </a:r>
            <a:r>
              <a:rPr lang="en-US" sz="2200" dirty="0"/>
              <a:t> written 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@param</a:t>
            </a:r>
            <a:r>
              <a:rPr lang="en-US" sz="2200" dirty="0"/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@requires</a:t>
            </a:r>
          </a:p>
          <a:p>
            <a:pPr lvl="1"/>
            <a:r>
              <a:rPr lang="en-US" sz="2200" dirty="0"/>
              <a:t> </a:t>
            </a:r>
            <a:r>
              <a:rPr lang="en-US" sz="2200" dirty="0">
                <a:solidFill>
                  <a:srgbClr val="7030A0"/>
                </a:solidFill>
              </a:rPr>
              <a:t>postcondition</a:t>
            </a:r>
            <a:r>
              <a:rPr lang="en-US" sz="2200" dirty="0"/>
              <a:t> written 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CD9FE-9E4C-7FFD-2407-4423FEA56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25332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DB6B1-890B-0085-8FE4-59C9C1E9D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8F0F-046D-9F64-8EEB-F9035FD9B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Inductive Step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C4448-BC57-6CB4-397F-96F8881EA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sum-acc(L, r) = sum(L) + r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= sum-acc(L, x + r)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sum(L) + x + r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x + sum(L) + r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sum(x :: L) +r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0C371-F764-4B5C-6966-2436A94CA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2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B21C8-0D68-C163-35EA-6FB161861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E0F04-9E59-4C86-0B31-60EBC9CE5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Induction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B65D2-9F46-F540-CE6F-0143BD92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/>
              <a:t>General case: assume </a:t>
            </a:r>
            <a:r>
              <a:rPr lang="en-US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sz="2500" dirty="0"/>
              <a:t> holds for constructor </a:t>
            </a:r>
            <a:r>
              <a:rPr lang="en-US" sz="2500" i="1" dirty="0"/>
              <a:t>arguments</a:t>
            </a:r>
          </a:p>
          <a:p>
            <a:pPr lvl="2"/>
            <a:endParaRPr lang="en-US" sz="1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B(x : </a:t>
            </a:r>
            <a:r>
              <a:rPr lang="en-US" sz="1600" b="1" dirty="0" err="1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  |  C(y : </a:t>
            </a:r>
            <a:r>
              <a:rPr lang="en-US" sz="1600" b="1" dirty="0" err="1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, t : T)  | D(z : </a:t>
            </a:r>
            <a:r>
              <a:rPr lang="en-US" sz="1600" b="1" dirty="0" err="1"/>
              <a:t>ℤ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, u : T, v : T)</a:t>
            </a:r>
            <a:endParaRPr lang="en-US" sz="1600" dirty="0"/>
          </a:p>
          <a:p>
            <a:pPr lvl="2"/>
            <a:endParaRPr lang="en-US" sz="1600" dirty="0"/>
          </a:p>
          <a:p>
            <a:r>
              <a:rPr lang="en-US" sz="2500" dirty="0"/>
              <a:t>To prove </a:t>
            </a:r>
            <a:r>
              <a:rPr lang="en-US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500" dirty="0"/>
              <a:t> for any </a:t>
            </a:r>
            <a:r>
              <a:rPr lang="en-US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500" dirty="0"/>
              <a:t>, we need to prove:</a:t>
            </a:r>
          </a:p>
          <a:p>
            <a:pPr lvl="1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P(A)</a:t>
            </a:r>
          </a:p>
          <a:p>
            <a:pPr lvl="1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P(B(x)) for any x : </a:t>
            </a:r>
            <a:r>
              <a:rPr lang="en-US" sz="2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P(C(y, t)) for any y : </a:t>
            </a:r>
            <a:r>
              <a:rPr lang="en-US" sz="2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and t : T </a:t>
            </a:r>
            <a:r>
              <a:rPr lang="en-US" sz="2000" dirty="0"/>
              <a:t>			assuming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000" dirty="0"/>
              <a:t> is true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P(D(z, u, v)) for any z : </a:t>
            </a:r>
            <a:r>
              <a:rPr lang="en-US" sz="2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u, v : T </a:t>
            </a:r>
            <a:r>
              <a:rPr lang="en-US" sz="2000" dirty="0"/>
              <a:t>	assuming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P(u)</a:t>
            </a:r>
            <a:r>
              <a:rPr lang="en-US" sz="2000" dirty="0"/>
              <a:t> and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P(v)</a:t>
            </a:r>
            <a:endParaRPr lang="en-US" sz="2000" dirty="0"/>
          </a:p>
          <a:p>
            <a:pPr lvl="2"/>
            <a:endParaRPr lang="en-US" sz="1800" dirty="0"/>
          </a:p>
          <a:p>
            <a:r>
              <a:rPr lang="en-US" sz="2500" dirty="0"/>
              <a:t>These four facts are enough to prove </a:t>
            </a:r>
            <a:r>
              <a:rPr lang="en-US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500" dirty="0"/>
              <a:t> for any </a:t>
            </a:r>
            <a:r>
              <a:rPr lang="en-US" sz="25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endParaRPr lang="en-US" sz="2500" dirty="0"/>
          </a:p>
          <a:p>
            <a:pPr lvl="1"/>
            <a:r>
              <a:rPr lang="en-US" sz="2200" dirty="0"/>
              <a:t>for each constructor, have proof that it produces an object satisfying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generally, each inductive type has its own form of induction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4A23D-C452-32AF-F533-CFEDC9403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417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CFD62-DE30-1886-FF89-496DF34F2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CA9E3-397C-40F6-2C78-4D4BB27E2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Case in inductive data type = case in structural inductive proof</a:t>
            </a:r>
          </a:p>
          <a:p>
            <a:pPr lvl="1"/>
            <a:r>
              <a:rPr lang="en-US" sz="2400" dirty="0"/>
              <a:t>“Smallest” form of data type = Base case in proof</a:t>
            </a:r>
          </a:p>
          <a:p>
            <a:pPr lvl="1"/>
            <a:r>
              <a:rPr lang="en-US" sz="2400" dirty="0"/>
              <a:t>Recursive case in data type = Inductive step in proof</a:t>
            </a:r>
          </a:p>
          <a:p>
            <a:pPr lvl="2"/>
            <a:endParaRPr lang="en-US" sz="2000" dirty="0"/>
          </a:p>
          <a:p>
            <a:r>
              <a:rPr lang="en-US" sz="2800" dirty="0"/>
              <a:t>To prove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P(t)</a:t>
            </a:r>
            <a:r>
              <a:rPr lang="en-US" sz="2800" dirty="0"/>
              <a:t> for any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t </a:t>
            </a:r>
            <a:r>
              <a:rPr lang="en-US" sz="2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of type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sz="2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</a:t>
            </a:r>
          </a:p>
          <a:p>
            <a:pPr lvl="1"/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We have 2 base cases</a:t>
            </a:r>
          </a:p>
          <a:p>
            <a:pPr lvl="2"/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</a:t>
            </a:r>
            <a:r>
              <a:rPr lang="en-US" sz="20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 |  </a:t>
            </a:r>
            <a:r>
              <a:rPr lang="en-US" sz="20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B(x : </a:t>
            </a:r>
            <a:r>
              <a:rPr lang="en-US" sz="2000" b="1" dirty="0" err="1">
                <a:solidFill>
                  <a:srgbClr val="00B050"/>
                </a:solidFill>
              </a:rPr>
              <a:t>ℤ</a:t>
            </a:r>
            <a:r>
              <a:rPr lang="en-US" sz="20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|  C(y : </a:t>
            </a:r>
            <a:r>
              <a:rPr lang="en-US" sz="2000" b="1" dirty="0" err="1"/>
              <a:t>ℤ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, t : T)  |  D(z : </a:t>
            </a:r>
            <a:r>
              <a:rPr lang="en-US" sz="2000" b="1" dirty="0" err="1"/>
              <a:t>ℤ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, u : T, v : T)</a:t>
            </a:r>
            <a:endParaRPr lang="en-US" sz="20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and 2 recursive cases</a:t>
            </a:r>
            <a:endParaRPr lang="en-US" sz="2400" dirty="0">
              <a:latin typeface="Franklin Gothic Medium" panose="020B0603020102020204" pitchFamily="34" charset="0"/>
            </a:endParaRPr>
          </a:p>
          <a:p>
            <a:pPr lvl="2"/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type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T  :=  A  |  B(x : </a:t>
            </a:r>
            <a:r>
              <a:rPr lang="en-US" sz="2000" b="1" dirty="0" err="1"/>
              <a:t>ℤ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)  |  </a:t>
            </a:r>
            <a:r>
              <a:rPr lang="en-US" sz="20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C(y : </a:t>
            </a:r>
            <a:r>
              <a:rPr lang="en-US" sz="2000" b="1" dirty="0" err="1">
                <a:solidFill>
                  <a:srgbClr val="00B050"/>
                </a:solidFill>
              </a:rPr>
              <a:t>ℤ</a:t>
            </a:r>
            <a:r>
              <a:rPr lang="en-US" sz="20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, t : T)</a:t>
            </a:r>
            <a:r>
              <a:rPr lang="en-US" sz="2000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|  </a:t>
            </a:r>
            <a:r>
              <a:rPr lang="en-US" sz="20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D(z : </a:t>
            </a:r>
            <a:r>
              <a:rPr lang="en-US" sz="2000" b="1" dirty="0" err="1">
                <a:solidFill>
                  <a:srgbClr val="00B050"/>
                </a:solidFill>
              </a:rPr>
              <a:t>ℤ</a:t>
            </a:r>
            <a:r>
              <a:rPr lang="en-US" sz="20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, u : T, v : T)</a:t>
            </a:r>
            <a:endParaRPr lang="en-US" sz="2000" b="1" dirty="0">
              <a:solidFill>
                <a:srgbClr val="00B050"/>
              </a:solidFill>
            </a:endParaRPr>
          </a:p>
          <a:p>
            <a:pPr lvl="1"/>
            <a:r>
              <a:rPr lang="en-US" sz="2400" dirty="0"/>
              <a:t>Inductive proof will cover base cases in base case and recursive cases cases in inductive step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21AAE-7F2A-6685-A478-47BE507C5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0796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B9B33F-72A5-329B-C55B-67A80650D1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18679-A509-EA89-F90F-47C058A63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Wrap up: Defining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A7E1F-6176-CC3D-E736-B675FFEC8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5550"/>
            <a:ext cx="8229600" cy="5140800"/>
          </a:xfrm>
        </p:spPr>
        <p:txBody>
          <a:bodyPr/>
          <a:lstStyle/>
          <a:p>
            <a:r>
              <a:rPr lang="en-US" sz="2800" dirty="0"/>
              <a:t>If math def defines a case for recursive form of with a fixed size, that is still part of inductive step!</a:t>
            </a:r>
          </a:p>
          <a:p>
            <a:pPr lvl="1"/>
            <a:r>
              <a:rPr lang="en-US" sz="2400" dirty="0"/>
              <a:t>Example, from last lecture: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 := true</a:t>
            </a:r>
          </a:p>
          <a:p>
            <a:pPr lvl="2"/>
            <a:r>
              <a:rPr lang="en-US" sz="18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(x :: nil)	 := true</a:t>
            </a:r>
          </a:p>
          <a:p>
            <a:pPr lvl="2">
              <a:spcAft>
                <a:spcPts val="1500"/>
              </a:spcAft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y :: L)	 := x = y and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(y :: L)</a:t>
            </a:r>
          </a:p>
          <a:p>
            <a:pPr lvl="2">
              <a:spcAft>
                <a:spcPts val="1500"/>
              </a:spcAft>
            </a:pP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x :: nil</a:t>
            </a:r>
            <a:r>
              <a:rPr lang="en-US" sz="2000" dirty="0"/>
              <a:t> uses recursive constructor of a List, so it should be part of the inductive step: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		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	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 = true 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endParaRPr lang="en-US" sz="1800" dirty="0">
              <a:solidFill>
                <a:srgbClr val="7030A0"/>
              </a:solidFill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0" indent="0">
              <a:spcAft>
                <a:spcPts val="500"/>
              </a:spcAft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		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			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 = 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(x:: nil) = true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			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= y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	…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95291-1BD2-989C-A865-223534157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341009-3188-3810-8ABA-874DD798A92F}"/>
              </a:ext>
            </a:extLst>
          </p:cNvPr>
          <p:cNvSpPr txBox="1"/>
          <p:nvPr/>
        </p:nvSpPr>
        <p:spPr>
          <a:xfrm>
            <a:off x="5034263" y="5892581"/>
            <a:ext cx="2847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we don’t use the IH in every case. That’s okay!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3418031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D3E5D-D5D2-ACCA-9AFA-6BE315632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47698"/>
            <a:ext cx="7772400" cy="2162603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The following examples were </a:t>
            </a:r>
            <a:r>
              <a:rPr lang="en-US" u="sng" dirty="0">
                <a:solidFill>
                  <a:srgbClr val="7030A0"/>
                </a:solidFill>
              </a:rPr>
              <a:t>not</a:t>
            </a:r>
            <a:r>
              <a:rPr lang="en-US" dirty="0">
                <a:solidFill>
                  <a:srgbClr val="7030A0"/>
                </a:solidFill>
              </a:rPr>
              <a:t> covered in lecture, but are useful practice, if needed!</a:t>
            </a:r>
          </a:p>
        </p:txBody>
      </p:sp>
    </p:spTree>
    <p:extLst>
      <p:ext uri="{BB962C8B-B14F-4D97-AF65-F5344CB8AC3E}">
        <p14:creationId xmlns:p14="http://schemas.microsoft.com/office/powerpoint/2010/main" val="284466863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List Reversal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Reversal of a List: “same values but in reverse order”</a:t>
            </a:r>
          </a:p>
          <a:p>
            <a:pPr lvl="1"/>
            <a:endParaRPr lang="en-US" sz="2200" dirty="0"/>
          </a:p>
          <a:p>
            <a:r>
              <a:rPr lang="en-US" sz="2600" dirty="0"/>
              <a:t>Look at some examples…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						rev(L)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						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[3]						[3]						3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[2, 3]					[3, 2]					3 :: 2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[1, 2, 3]					[3, 2, 1]					3 :: 2 :: 1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…						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0F825-58B7-F872-1BF7-6E8769433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4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Recursion in List Reversal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Look at some examples…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							rev(L)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							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3 :: nil						3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2 :: 3 :: nil					3 :: 2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1 :: 2 :: 3 :: nil					3 :: 2 :: 1 :: nil</a:t>
            </a:r>
          </a:p>
          <a:p>
            <a:pPr lvl="2"/>
            <a:endParaRPr lang="en-US" sz="1800" dirty="0"/>
          </a:p>
          <a:p>
            <a:r>
              <a:rPr lang="en-US" sz="2600" dirty="0"/>
              <a:t>Where does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rev([2, 3])</a:t>
            </a:r>
            <a:r>
              <a:rPr lang="en-US" sz="2600" dirty="0"/>
              <a:t> show up in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rev([1, 2, 3])</a:t>
            </a:r>
            <a:r>
              <a:rPr lang="en-US" sz="2600" dirty="0"/>
              <a:t>?</a:t>
            </a:r>
          </a:p>
          <a:p>
            <a:pPr lvl="1"/>
            <a:r>
              <a:rPr lang="en-US" sz="2200" dirty="0"/>
              <a:t>at the beginning, with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1 :: nil</a:t>
            </a:r>
            <a:r>
              <a:rPr lang="en-US" sz="2200" dirty="0"/>
              <a:t> </a:t>
            </a:r>
            <a:r>
              <a:rPr lang="en-US" sz="2200" i="1" dirty="0"/>
              <a:t>after</a:t>
            </a:r>
            <a:r>
              <a:rPr lang="en-US" sz="2200" dirty="0"/>
              <a:t> it</a:t>
            </a:r>
          </a:p>
          <a:p>
            <a:pPr lvl="2"/>
            <a:endParaRPr lang="en-US" sz="1800" dirty="0"/>
          </a:p>
          <a:p>
            <a:r>
              <a:rPr lang="en-US" sz="2600" dirty="0"/>
              <a:t>Where does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rev([3])</a:t>
            </a:r>
            <a:r>
              <a:rPr lang="en-US" sz="2600" dirty="0"/>
              <a:t> show up in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rev([2, 3])</a:t>
            </a:r>
            <a:r>
              <a:rPr lang="en-US" sz="2600" dirty="0"/>
              <a:t>?</a:t>
            </a:r>
          </a:p>
          <a:p>
            <a:pPr lvl="1"/>
            <a:r>
              <a:rPr lang="en-US" sz="2200" dirty="0"/>
              <a:t>at the beginning, with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2 :: nil</a:t>
            </a:r>
            <a:r>
              <a:rPr lang="en-US" sz="2200" dirty="0"/>
              <a:t> </a:t>
            </a:r>
            <a:r>
              <a:rPr lang="en-US" sz="2200" i="1" dirty="0"/>
              <a:t>after</a:t>
            </a:r>
            <a:r>
              <a:rPr lang="en-US" sz="2200" dirty="0"/>
              <a:t> it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358AA-AD69-E88C-6109-15AED7341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3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Reversing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362709" cy="5140800"/>
          </a:xfrm>
        </p:spPr>
        <p:txBody>
          <a:bodyPr/>
          <a:lstStyle/>
          <a:p>
            <a:r>
              <a:rPr lang="en-US" sz="2600" dirty="0"/>
              <a:t>Mathematical definition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rev(S)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rev(nil)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nil				 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rev(x :: L)	:=  rev(L) ⧺ [x]</a:t>
            </a:r>
            <a:endParaRPr lang="en-US" sz="18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note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  <a:r>
              <a:rPr lang="en-US" sz="2200" dirty="0"/>
              <a:t> uses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  <a:r>
              <a:rPr lang="en-US" sz="2200" dirty="0"/>
              <a:t> (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sz="2200" dirty="0"/>
              <a:t>) as a helper function</a:t>
            </a:r>
          </a:p>
        </p:txBody>
      </p:sp>
      <p:grpSp>
        <p:nvGrpSpPr>
          <p:cNvPr id="8" name="Group 7" descr="A linked list representing 1 :: 2 :: 3 :: nil">
            <a:extLst>
              <a:ext uri="{FF2B5EF4-FFF2-40B4-BE49-F238E27FC236}">
                <a16:creationId xmlns:a16="http://schemas.microsoft.com/office/drawing/2014/main" id="{8EC0AE94-99ED-1A27-CA54-ECD089EB1EB4}"/>
              </a:ext>
            </a:extLst>
          </p:cNvPr>
          <p:cNvGrpSpPr/>
          <p:nvPr/>
        </p:nvGrpSpPr>
        <p:grpSpPr>
          <a:xfrm>
            <a:off x="2803861" y="4803679"/>
            <a:ext cx="2103990" cy="419265"/>
            <a:chOff x="2803861" y="4803679"/>
            <a:chExt cx="2103990" cy="419265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59D34F44-CFFE-6FEA-5FAB-91ACD3E455DF}"/>
                </a:ext>
              </a:extLst>
            </p:cNvPr>
            <p:cNvSpPr/>
            <p:nvPr/>
          </p:nvSpPr>
          <p:spPr>
            <a:xfrm>
              <a:off x="2803861" y="480751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C5878CF-F1F6-C8AF-6777-5665C449997D}"/>
                </a:ext>
              </a:extLst>
            </p:cNvPr>
            <p:cNvSpPr txBox="1"/>
            <p:nvPr/>
          </p:nvSpPr>
          <p:spPr>
            <a:xfrm>
              <a:off x="2833471" y="481517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29" name="Frame 28">
              <a:extLst>
                <a:ext uri="{FF2B5EF4-FFF2-40B4-BE49-F238E27FC236}">
                  <a16:creationId xmlns:a16="http://schemas.microsoft.com/office/drawing/2014/main" id="{71AC83DD-6CC3-923F-9B78-5D43C3545541}"/>
                </a:ext>
              </a:extLst>
            </p:cNvPr>
            <p:cNvSpPr/>
            <p:nvPr/>
          </p:nvSpPr>
          <p:spPr>
            <a:xfrm>
              <a:off x="3658148" y="4803679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D65B5E8-980B-B63C-F1D7-C47923F8D84E}"/>
                </a:ext>
              </a:extLst>
            </p:cNvPr>
            <p:cNvSpPr txBox="1"/>
            <p:nvPr/>
          </p:nvSpPr>
          <p:spPr>
            <a:xfrm>
              <a:off x="3687758" y="4811341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31" name="Frame 30">
              <a:extLst>
                <a:ext uri="{FF2B5EF4-FFF2-40B4-BE49-F238E27FC236}">
                  <a16:creationId xmlns:a16="http://schemas.microsoft.com/office/drawing/2014/main" id="{A885A0F1-0D7A-A6DA-D538-191D602E2DA1}"/>
                </a:ext>
              </a:extLst>
            </p:cNvPr>
            <p:cNvSpPr/>
            <p:nvPr/>
          </p:nvSpPr>
          <p:spPr>
            <a:xfrm>
              <a:off x="4512435" y="481517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FA034D1-39C4-52B5-2B61-4DAD46E619CE}"/>
                </a:ext>
              </a:extLst>
            </p:cNvPr>
            <p:cNvSpPr txBox="1"/>
            <p:nvPr/>
          </p:nvSpPr>
          <p:spPr>
            <a:xfrm>
              <a:off x="4542045" y="482283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2836896-BCB1-614B-9C90-B1B79B71AD53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3199277" y="501522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C8AE1CB6-BDE7-4841-3E45-B54782F903D9}"/>
                </a:ext>
              </a:extLst>
            </p:cNvPr>
            <p:cNvCxnSpPr>
              <a:cxnSpLocks/>
            </p:cNvCxnSpPr>
            <p:nvPr/>
          </p:nvCxnSpPr>
          <p:spPr>
            <a:xfrm>
              <a:off x="4053564" y="501522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 descr="After reversal, the first item should now be at the end of the current list; in this case, that’s the “1”">
            <a:extLst>
              <a:ext uri="{FF2B5EF4-FFF2-40B4-BE49-F238E27FC236}">
                <a16:creationId xmlns:a16="http://schemas.microsoft.com/office/drawing/2014/main" id="{EDF3B315-6F96-68AB-6993-CE2F7B4373B2}"/>
              </a:ext>
            </a:extLst>
          </p:cNvPr>
          <p:cNvGrpSpPr/>
          <p:nvPr/>
        </p:nvGrpSpPr>
        <p:grpSpPr>
          <a:xfrm>
            <a:off x="3026084" y="5309429"/>
            <a:ext cx="2341562" cy="1075531"/>
            <a:chOff x="3026084" y="5309429"/>
            <a:chExt cx="2341562" cy="1075531"/>
          </a:xfrm>
        </p:grpSpPr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501CD10B-E49E-7565-63B4-7C3BCCC07E2F}"/>
                </a:ext>
              </a:extLst>
            </p:cNvPr>
            <p:cNvSpPr/>
            <p:nvPr/>
          </p:nvSpPr>
          <p:spPr>
            <a:xfrm>
              <a:off x="3063833" y="5309429"/>
              <a:ext cx="2303813" cy="819769"/>
            </a:xfrm>
            <a:custGeom>
              <a:avLst/>
              <a:gdLst>
                <a:gd name="connsiteX0" fmla="*/ 0 w 2303813"/>
                <a:gd name="connsiteY0" fmla="*/ 83127 h 819769"/>
                <a:gd name="connsiteX1" fmla="*/ 1520042 w 2303813"/>
                <a:gd name="connsiteY1" fmla="*/ 819397 h 819769"/>
                <a:gd name="connsiteX2" fmla="*/ 2303813 w 2303813"/>
                <a:gd name="connsiteY2" fmla="*/ 0 h 819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03813" h="819769">
                  <a:moveTo>
                    <a:pt x="0" y="83127"/>
                  </a:moveTo>
                  <a:cubicBezTo>
                    <a:pt x="568036" y="458189"/>
                    <a:pt x="1136073" y="833251"/>
                    <a:pt x="1520042" y="819397"/>
                  </a:cubicBezTo>
                  <a:cubicBezTo>
                    <a:pt x="1904011" y="805543"/>
                    <a:pt x="2103912" y="402771"/>
                    <a:pt x="2303813" y="0"/>
                  </a:cubicBezTo>
                </a:path>
              </a:pathLst>
            </a:custGeom>
            <a:noFill/>
            <a:ln>
              <a:solidFill>
                <a:srgbClr val="7030A0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8917656-D66A-205E-D062-BEEE360EFDD8}"/>
                </a:ext>
              </a:extLst>
            </p:cNvPr>
            <p:cNvSpPr txBox="1"/>
            <p:nvPr/>
          </p:nvSpPr>
          <p:spPr>
            <a:xfrm>
              <a:off x="3026084" y="6046406"/>
              <a:ext cx="14398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move 1 to end</a:t>
              </a:r>
            </a:p>
          </p:txBody>
        </p:sp>
      </p:grpSp>
      <p:grpSp>
        <p:nvGrpSpPr>
          <p:cNvPr id="7" name="Group 6" descr="Then, we should reverse the “rest of the list” - in this case, the 2 and the 3.">
            <a:extLst>
              <a:ext uri="{FF2B5EF4-FFF2-40B4-BE49-F238E27FC236}">
                <a16:creationId xmlns:a16="http://schemas.microsoft.com/office/drawing/2014/main" id="{D0099BE0-B3DF-23FD-5135-19B7D11253B7}"/>
              </a:ext>
            </a:extLst>
          </p:cNvPr>
          <p:cNvGrpSpPr/>
          <p:nvPr/>
        </p:nvGrpSpPr>
        <p:grpSpPr>
          <a:xfrm>
            <a:off x="3405446" y="4142328"/>
            <a:ext cx="1757548" cy="1309897"/>
            <a:chOff x="3405446" y="4142328"/>
            <a:chExt cx="1757548" cy="1309897"/>
          </a:xfrm>
        </p:grpSpPr>
        <p:sp>
          <p:nvSpPr>
            <p:cNvPr id="37" name="Donut 36">
              <a:extLst>
                <a:ext uri="{FF2B5EF4-FFF2-40B4-BE49-F238E27FC236}">
                  <a16:creationId xmlns:a16="http://schemas.microsoft.com/office/drawing/2014/main" id="{79E32ABC-5126-2F07-E2B6-C95527E2CA36}"/>
                </a:ext>
              </a:extLst>
            </p:cNvPr>
            <p:cNvSpPr/>
            <p:nvPr/>
          </p:nvSpPr>
          <p:spPr>
            <a:xfrm>
              <a:off x="3405446" y="4541014"/>
              <a:ext cx="1757548" cy="911211"/>
            </a:xfrm>
            <a:prstGeom prst="donut">
              <a:avLst>
                <a:gd name="adj" fmla="val 1294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4F21A22-2D28-7ABC-336A-03776ACBD7F0}"/>
                </a:ext>
              </a:extLst>
            </p:cNvPr>
            <p:cNvSpPr txBox="1"/>
            <p:nvPr/>
          </p:nvSpPr>
          <p:spPr>
            <a:xfrm>
              <a:off x="3531830" y="4142328"/>
              <a:ext cx="1525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Franklin Gothic Medium"/>
                  <a:cs typeface="Franklin Gothic Medium"/>
                </a:rPr>
                <a:t>reverse this too</a:t>
              </a: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28016-4A72-F328-5C60-0859C302D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8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18525-B1FB-3280-D9CC-3B72B1D4E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05EBB-3FEA-326D-AE46-0B7EE402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List Reversal: Checking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BDD8F-8C24-E58E-F77E-F043794F7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1 :: 2 :: 3 :: nil					3 :: 2 :: 1 :: nil</a:t>
            </a:r>
          </a:p>
          <a:p>
            <a:pPr lvl="2"/>
            <a:endParaRPr lang="en-US" sz="1800" dirty="0"/>
          </a:p>
          <a:p>
            <a:r>
              <a:rPr lang="en-US" sz="2600" dirty="0"/>
              <a:t>Mathematical definition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 : List → List</a:t>
            </a:r>
            <a:endParaRPr lang="en-US" sz="2600" dirty="0"/>
          </a:p>
          <a:p>
            <a:pPr lvl="2"/>
            <a:endParaRPr lang="en-US" sz="1800" dirty="0"/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rev(nil)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rev(x :: L)	:= rev(L) ⧺ [x]</a:t>
            </a:r>
          </a:p>
          <a:p>
            <a:pPr marL="118872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r>
              <a:rPr lang="en-US" sz="2600" dirty="0"/>
              <a:t>Check that this matches examples…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rev(1 :: 2 :: 3 :: nil)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rev(2 :: 3 :: nil) ⧺ [1]				def of rev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rev(3 :: nil) ⧺ [2] ⧺ [1]				def of rev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rev(nil) ⧺ [3] ⧺ [2] ⧺ [1]			def of rev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[] ⧺ [3] ⧺ [2] ⧺ [1]					def of rev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… = [3, 2, 1]						def of concat (many times)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3F8C4-801A-7E86-E116-82133551D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Length of Reversed List: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Suppose we have the following code: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 is some List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 = rev(S);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(rev(S))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spec returns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</a:t>
            </a:r>
            <a:r>
              <a:rPr lang="en-US" sz="2200" dirty="0"/>
              <a:t> but code returns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124B3-2263-4881-022A-1B3C45897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59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854BF-E068-C5AE-EDD6-2F6AF7A57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Documentation +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B9C19-076E-3244-AA98-A50F48C85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8415"/>
            <a:ext cx="8229600" cy="5140800"/>
          </a:xfrm>
        </p:spPr>
        <p:txBody>
          <a:bodyPr/>
          <a:lstStyle/>
          <a:p>
            <a:r>
              <a:rPr lang="en-US" sz="2800" dirty="0"/>
              <a:t>We discussed clear-box testing</a:t>
            </a:r>
          </a:p>
          <a:p>
            <a:pPr lvl="1"/>
            <a:r>
              <a:rPr lang="en-US" sz="2400" dirty="0"/>
              <a:t>involves determining cases based on structure of code</a:t>
            </a:r>
          </a:p>
          <a:p>
            <a:pPr lvl="1"/>
            <a:r>
              <a:rPr lang="en-US" sz="2400" dirty="0"/>
              <a:t>can result in buggy tests due to bias!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sz="2800" dirty="0"/>
              <a:t>Alternative: </a:t>
            </a:r>
            <a:r>
              <a:rPr lang="en-US" sz="2800" dirty="0">
                <a:solidFill>
                  <a:srgbClr val="0070C0"/>
                </a:solidFill>
              </a:rPr>
              <a:t>Opaque-Box Testing </a:t>
            </a:r>
          </a:p>
          <a:p>
            <a:pPr lvl="1"/>
            <a:r>
              <a:rPr lang="en-US" sz="2400" dirty="0"/>
              <a:t>focuses solely on inputs and outputs</a:t>
            </a:r>
          </a:p>
          <a:p>
            <a:pPr lvl="1"/>
            <a:r>
              <a:rPr lang="en-US" sz="2400" dirty="0"/>
              <a:t>testers don’t look at the code, instead test to the spec</a:t>
            </a:r>
          </a:p>
          <a:p>
            <a:pPr lvl="2"/>
            <a:r>
              <a:rPr lang="en-US" sz="2000" dirty="0"/>
              <a:t>still care about different input cases</a:t>
            </a:r>
            <a:endParaRPr lang="en-US" sz="2400" dirty="0"/>
          </a:p>
          <a:p>
            <a:pPr lvl="1"/>
            <a:r>
              <a:rPr lang="en-US" sz="2400" dirty="0"/>
              <a:t>very widely used in industry!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sz="2800" dirty="0"/>
              <a:t>Our primary approach is clear-box testing</a:t>
            </a:r>
          </a:p>
          <a:p>
            <a:pPr lvl="1"/>
            <a:r>
              <a:rPr lang="en-US" sz="2400" dirty="0"/>
              <a:t>rule of only testing inputs allowed by the spec is an opaque testing idea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C0508-98BA-EB94-E4F6-221264883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7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5: Length of Reversed List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(rev(nil))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rev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cons(x, L)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Need to prove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(rev(x :: L))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</a:p>
          <a:p>
            <a:pPr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Get to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665AF-2EB0-6E0A-4EE9-5BA15140D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2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5: Length of Reversed List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2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(rev(x :: L))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</a:p>
          <a:p>
            <a:pPr marL="457200"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AB7A1-CB32-3D67-C318-CEF951D58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9163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5: Length of Reversed List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(rev(S))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2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(rev(x :: L)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[x])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(rev(L))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([x])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by Example 3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([x])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+ 1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+ 1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522BE-FD3C-98C6-206F-612FF170CC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7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Finer Points of Structural Induction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Structural Induction is how we reason about recursion</a:t>
            </a:r>
          </a:p>
          <a:p>
            <a:pPr lvl="1"/>
            <a:endParaRPr lang="en-US" sz="2200" dirty="0"/>
          </a:p>
          <a:p>
            <a:r>
              <a:rPr lang="en-US" sz="2600" dirty="0"/>
              <a:t>Reasoning also follows structure of code</a:t>
            </a:r>
          </a:p>
          <a:p>
            <a:pPr lvl="1"/>
            <a:r>
              <a:rPr lang="en-US" sz="2200" dirty="0"/>
              <a:t>code uses structural recursion, so</a:t>
            </a:r>
            <a:br>
              <a:rPr lang="en-US" sz="2200" dirty="0"/>
            </a:br>
            <a:r>
              <a:rPr lang="en-US" sz="2200" dirty="0"/>
              <a:t>reasoning uses structural induction</a:t>
            </a:r>
          </a:p>
          <a:p>
            <a:pPr lvl="1"/>
            <a:endParaRPr lang="en-US" sz="2200" dirty="0"/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Note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  <a:r>
              <a:rPr lang="en-US" sz="2600" dirty="0"/>
              <a:t> is defined in terms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1"/>
            <a:r>
              <a:rPr lang="en-US" sz="2200" dirty="0"/>
              <a:t>reasoning about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(rev(…))</a:t>
            </a:r>
            <a:r>
              <a:rPr lang="en-US" sz="2200" dirty="0"/>
              <a:t> used fact about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(concat(…))</a:t>
            </a:r>
          </a:p>
          <a:p>
            <a:pPr lvl="1"/>
            <a:r>
              <a:rPr lang="en-US" sz="2200" dirty="0"/>
              <a:t>this is common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5A66B-B490-72BC-5F6A-FCC9DD7F7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6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6: Reversing a List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rev(nil)		:= nil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rev(x :: L)	:= rev(L) ⧺ [x]</a:t>
            </a:r>
          </a:p>
          <a:p>
            <a:pPr lvl="2"/>
            <a:endParaRPr lang="en-US" sz="1800" dirty="0"/>
          </a:p>
          <a:p>
            <a:r>
              <a:rPr lang="en-US" sz="2600" dirty="0"/>
              <a:t>This correctly reverses a list but is slow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concat takes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ϴ(n)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time, where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length of L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calls to concat takes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ϴ(n</a:t>
            </a:r>
            <a:r>
              <a:rPr lang="en-US" sz="22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time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Can we do this faster?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yes, but we need a helper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77F39-2F2F-DE5C-6B5D-F6D42F21D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85496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6: Reversing a List, Linear Time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Helper function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S, R : List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grpSp>
        <p:nvGrpSpPr>
          <p:cNvPr id="25" name="Group 24" descr="A call to rev-acc with two arguments: the list 3 :: 4 :: nil, and the list 2 :: 1 :: nil">
            <a:extLst>
              <a:ext uri="{FF2B5EF4-FFF2-40B4-BE49-F238E27FC236}">
                <a16:creationId xmlns:a16="http://schemas.microsoft.com/office/drawing/2014/main" id="{7755E9D3-04D9-0EF0-AD6D-ACCB35F88F78}"/>
              </a:ext>
            </a:extLst>
          </p:cNvPr>
          <p:cNvGrpSpPr/>
          <p:nvPr/>
        </p:nvGrpSpPr>
        <p:grpSpPr>
          <a:xfrm>
            <a:off x="326194" y="3305410"/>
            <a:ext cx="6303458" cy="1091505"/>
            <a:chOff x="326194" y="3305410"/>
            <a:chExt cx="6303458" cy="1091505"/>
          </a:xfrm>
        </p:grpSpPr>
        <p:grpSp>
          <p:nvGrpSpPr>
            <p:cNvPr id="23" name="Group 22" descr="The linked list 3 :: 4 :: nil">
              <a:extLst>
                <a:ext uri="{FF2B5EF4-FFF2-40B4-BE49-F238E27FC236}">
                  <a16:creationId xmlns:a16="http://schemas.microsoft.com/office/drawing/2014/main" id="{C2FAC490-6F53-F13F-E525-A50B0D08BB31}"/>
                </a:ext>
              </a:extLst>
            </p:cNvPr>
            <p:cNvGrpSpPr/>
            <p:nvPr/>
          </p:nvGrpSpPr>
          <p:grpSpPr>
            <a:xfrm>
              <a:off x="1820745" y="3739354"/>
              <a:ext cx="2213275" cy="411603"/>
              <a:chOff x="1820745" y="3739354"/>
              <a:chExt cx="2213275" cy="411603"/>
            </a:xfrm>
          </p:grpSpPr>
          <p:sp>
            <p:nvSpPr>
              <p:cNvPr id="4" name="Frame 3">
                <a:extLst>
                  <a:ext uri="{FF2B5EF4-FFF2-40B4-BE49-F238E27FC236}">
                    <a16:creationId xmlns:a16="http://schemas.microsoft.com/office/drawing/2014/main" id="{EEA99980-B6F5-2AE0-DF6F-CCC336B75B90}"/>
                  </a:ext>
                </a:extLst>
              </p:cNvPr>
              <p:cNvSpPr/>
              <p:nvPr/>
            </p:nvSpPr>
            <p:spPr>
              <a:xfrm>
                <a:off x="1820745" y="3743185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5D60A1-580C-E482-C407-00DD0D012B73}"/>
                  </a:ext>
                </a:extLst>
              </p:cNvPr>
              <p:cNvSpPr txBox="1"/>
              <p:nvPr/>
            </p:nvSpPr>
            <p:spPr>
              <a:xfrm>
                <a:off x="1850355" y="3750847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3</a:t>
                </a:r>
              </a:p>
            </p:txBody>
          </p:sp>
          <p:sp>
            <p:nvSpPr>
              <p:cNvPr id="6" name="Frame 5">
                <a:extLst>
                  <a:ext uri="{FF2B5EF4-FFF2-40B4-BE49-F238E27FC236}">
                    <a16:creationId xmlns:a16="http://schemas.microsoft.com/office/drawing/2014/main" id="{7F2C965A-D4BF-00BC-FB68-09A8422497FA}"/>
                  </a:ext>
                </a:extLst>
              </p:cNvPr>
              <p:cNvSpPr/>
              <p:nvPr/>
            </p:nvSpPr>
            <p:spPr>
              <a:xfrm>
                <a:off x="2675032" y="373935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854E40-F49E-E0E0-6276-C1C9F36CDBD0}"/>
                  </a:ext>
                </a:extLst>
              </p:cNvPr>
              <p:cNvSpPr txBox="1"/>
              <p:nvPr/>
            </p:nvSpPr>
            <p:spPr>
              <a:xfrm>
                <a:off x="2704642" y="374701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4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EFCC315-9DFA-0FE8-09B0-5288B5395627}"/>
                  </a:ext>
                </a:extLst>
              </p:cNvPr>
              <p:cNvSpPr txBox="1"/>
              <p:nvPr/>
            </p:nvSpPr>
            <p:spPr>
              <a:xfrm>
                <a:off x="3451638" y="3750847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922E340B-774C-E8F2-A16E-CF3AFC166411}"/>
                  </a:ext>
                </a:extLst>
              </p:cNvPr>
              <p:cNvCxnSpPr>
                <a:cxnSpLocks/>
                <a:stCxn id="5" idx="3"/>
              </p:cNvCxnSpPr>
              <p:nvPr/>
            </p:nvCxnSpPr>
            <p:spPr>
              <a:xfrm>
                <a:off x="2216161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45CD9978-D993-4836-64B3-D758BECC72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70448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 descr="The linked list 2 :: 1 :: nil">
              <a:extLst>
                <a:ext uri="{FF2B5EF4-FFF2-40B4-BE49-F238E27FC236}">
                  <a16:creationId xmlns:a16="http://schemas.microsoft.com/office/drawing/2014/main" id="{6D6028BB-5C37-BC22-FFFB-1790BC9F2426}"/>
                </a:ext>
              </a:extLst>
            </p:cNvPr>
            <p:cNvGrpSpPr/>
            <p:nvPr/>
          </p:nvGrpSpPr>
          <p:grpSpPr>
            <a:xfrm>
              <a:off x="4279841" y="3743303"/>
              <a:ext cx="2213275" cy="411603"/>
              <a:chOff x="4279841" y="3743303"/>
              <a:chExt cx="2213275" cy="411603"/>
            </a:xfrm>
          </p:grpSpPr>
          <p:sp>
            <p:nvSpPr>
              <p:cNvPr id="11" name="Frame 10">
                <a:extLst>
                  <a:ext uri="{FF2B5EF4-FFF2-40B4-BE49-F238E27FC236}">
                    <a16:creationId xmlns:a16="http://schemas.microsoft.com/office/drawing/2014/main" id="{B8EA71CF-D61C-D756-C6AA-B3697D34DFCD}"/>
                  </a:ext>
                </a:extLst>
              </p:cNvPr>
              <p:cNvSpPr/>
              <p:nvPr/>
            </p:nvSpPr>
            <p:spPr>
              <a:xfrm>
                <a:off x="4279841" y="374713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E86A4A-7D66-860D-08A2-1313DE6A58DC}"/>
                  </a:ext>
                </a:extLst>
              </p:cNvPr>
              <p:cNvSpPr txBox="1"/>
              <p:nvPr/>
            </p:nvSpPr>
            <p:spPr>
              <a:xfrm>
                <a:off x="4309451" y="375479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2</a:t>
                </a:r>
              </a:p>
            </p:txBody>
          </p:sp>
          <p:sp>
            <p:nvSpPr>
              <p:cNvPr id="13" name="Frame 12">
                <a:extLst>
                  <a:ext uri="{FF2B5EF4-FFF2-40B4-BE49-F238E27FC236}">
                    <a16:creationId xmlns:a16="http://schemas.microsoft.com/office/drawing/2014/main" id="{D0DDF8C1-EB3A-3587-039D-8FF45FE25A88}"/>
                  </a:ext>
                </a:extLst>
              </p:cNvPr>
              <p:cNvSpPr/>
              <p:nvPr/>
            </p:nvSpPr>
            <p:spPr>
              <a:xfrm>
                <a:off x="5134128" y="3743303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B1E603-7057-F090-3DB4-663774A83CD7}"/>
                  </a:ext>
                </a:extLst>
              </p:cNvPr>
              <p:cNvSpPr txBox="1"/>
              <p:nvPr/>
            </p:nvSpPr>
            <p:spPr>
              <a:xfrm>
                <a:off x="5163738" y="3750965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38027A3-D22D-41DB-C5C3-7493523548F5}"/>
                  </a:ext>
                </a:extLst>
              </p:cNvPr>
              <p:cNvSpPr txBox="1"/>
              <p:nvPr/>
            </p:nvSpPr>
            <p:spPr>
              <a:xfrm>
                <a:off x="5910734" y="3754796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30DDDF41-751C-B74F-F79B-1BAD43C0B260}"/>
                  </a:ext>
                </a:extLst>
              </p:cNvPr>
              <p:cNvCxnSpPr>
                <a:cxnSpLocks/>
                <a:stCxn id="12" idx="3"/>
              </p:cNvCxnSpPr>
              <p:nvPr/>
            </p:nvCxnSpPr>
            <p:spPr>
              <a:xfrm>
                <a:off x="4675257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ACB72B4C-149B-25E6-5931-37C8165F06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9544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80CC53A-3B17-50CE-0CE6-49F261517209}"/>
                </a:ext>
              </a:extLst>
            </p:cNvPr>
            <p:cNvSpPr txBox="1"/>
            <p:nvPr/>
          </p:nvSpPr>
          <p:spPr>
            <a:xfrm>
              <a:off x="1306401" y="3305410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09F3E5-BEC9-4A0F-2644-33ABACA089ED}"/>
                </a:ext>
              </a:extLst>
            </p:cNvPr>
            <p:cNvSpPr txBox="1"/>
            <p:nvPr/>
          </p:nvSpPr>
          <p:spPr>
            <a:xfrm>
              <a:off x="6103546" y="3319697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ECA3E3C-8884-F8E4-7DFE-D429E9D41114}"/>
                </a:ext>
              </a:extLst>
            </p:cNvPr>
            <p:cNvSpPr txBox="1"/>
            <p:nvPr/>
          </p:nvSpPr>
          <p:spPr>
            <a:xfrm>
              <a:off x="3794694" y="3844019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8348302-78A0-350B-DCF3-34605982EC5C}"/>
                </a:ext>
              </a:extLst>
            </p:cNvPr>
            <p:cNvSpPr txBox="1"/>
            <p:nvPr/>
          </p:nvSpPr>
          <p:spPr>
            <a:xfrm>
              <a:off x="326194" y="3720069"/>
              <a:ext cx="11312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6610F3FB-F98D-A07B-13F4-FE7D170D2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828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1B280-A378-A796-7369-086BDB6A3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1CDB-29C9-3398-B812-B50BABABB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6: Reversing a List, Linear Time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CD650-B3DA-1603-14F7-5E98E8474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Helper function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S, R : List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grpSp>
        <p:nvGrpSpPr>
          <p:cNvPr id="62" name="Group 61" descr="becomes equal to the call to rev-acc with 4:: nil and 3 :: 2 :: 1 :: nil. Note that the 3 has “moved” to the right argument.">
            <a:extLst>
              <a:ext uri="{FF2B5EF4-FFF2-40B4-BE49-F238E27FC236}">
                <a16:creationId xmlns:a16="http://schemas.microsoft.com/office/drawing/2014/main" id="{E6CA0946-0D2D-8252-1368-4ADA3045DB18}"/>
              </a:ext>
            </a:extLst>
          </p:cNvPr>
          <p:cNvGrpSpPr/>
          <p:nvPr/>
        </p:nvGrpSpPr>
        <p:grpSpPr>
          <a:xfrm>
            <a:off x="2038647" y="4407889"/>
            <a:ext cx="6648153" cy="1091505"/>
            <a:chOff x="2038647" y="4407889"/>
            <a:chExt cx="6648153" cy="1091505"/>
          </a:xfrm>
        </p:grpSpPr>
        <p:sp>
          <p:nvSpPr>
            <p:cNvPr id="23" name="Frame 22">
              <a:extLst>
                <a:ext uri="{FF2B5EF4-FFF2-40B4-BE49-F238E27FC236}">
                  <a16:creationId xmlns:a16="http://schemas.microsoft.com/office/drawing/2014/main" id="{FB1F33B7-E7A7-977F-62D8-8B25B8235694}"/>
                </a:ext>
              </a:extLst>
            </p:cNvPr>
            <p:cNvSpPr/>
            <p:nvPr/>
          </p:nvSpPr>
          <p:spPr>
            <a:xfrm>
              <a:off x="5528420" y="484186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D8C9394-1765-CC8D-DE05-8F3644A79E82}"/>
                </a:ext>
              </a:extLst>
            </p:cNvPr>
            <p:cNvSpPr txBox="1"/>
            <p:nvPr/>
          </p:nvSpPr>
          <p:spPr>
            <a:xfrm>
              <a:off x="5558030" y="484952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25" name="Frame 24">
              <a:extLst>
                <a:ext uri="{FF2B5EF4-FFF2-40B4-BE49-F238E27FC236}">
                  <a16:creationId xmlns:a16="http://schemas.microsoft.com/office/drawing/2014/main" id="{2F0C5356-060B-36DF-A8B9-BED67EFC2718}"/>
                </a:ext>
              </a:extLst>
            </p:cNvPr>
            <p:cNvSpPr/>
            <p:nvPr/>
          </p:nvSpPr>
          <p:spPr>
            <a:xfrm>
              <a:off x="3922246" y="482984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5FF9A8-DE34-4BFC-1D0E-2CEE3996097F}"/>
                </a:ext>
              </a:extLst>
            </p:cNvPr>
            <p:cNvSpPr txBox="1"/>
            <p:nvPr/>
          </p:nvSpPr>
          <p:spPr>
            <a:xfrm>
              <a:off x="3951856" y="483751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B8025AE-ED47-A70E-1030-64C3BA2A6BE9}"/>
                </a:ext>
              </a:extLst>
            </p:cNvPr>
            <p:cNvSpPr txBox="1"/>
            <p:nvPr/>
          </p:nvSpPr>
          <p:spPr>
            <a:xfrm>
              <a:off x="4698852" y="4841341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AB1373C-9F57-D81F-9700-A1651B154442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>
              <a:off x="5923836" y="5049579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E418BAC-D6AC-11D9-0CAB-B6D318D37945}"/>
                </a:ext>
              </a:extLst>
            </p:cNvPr>
            <p:cNvCxnSpPr>
              <a:cxnSpLocks/>
            </p:cNvCxnSpPr>
            <p:nvPr/>
          </p:nvCxnSpPr>
          <p:spPr>
            <a:xfrm>
              <a:off x="4317662" y="504139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ame 29">
              <a:extLst>
                <a:ext uri="{FF2B5EF4-FFF2-40B4-BE49-F238E27FC236}">
                  <a16:creationId xmlns:a16="http://schemas.microsoft.com/office/drawing/2014/main" id="{5CF14F1A-F928-025C-2910-CE92E352399C}"/>
                </a:ext>
              </a:extLst>
            </p:cNvPr>
            <p:cNvSpPr/>
            <p:nvPr/>
          </p:nvSpPr>
          <p:spPr>
            <a:xfrm>
              <a:off x="6336989" y="4849613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163A375-765E-7E58-DD33-6D6D01D616BB}"/>
                </a:ext>
              </a:extLst>
            </p:cNvPr>
            <p:cNvSpPr txBox="1"/>
            <p:nvPr/>
          </p:nvSpPr>
          <p:spPr>
            <a:xfrm>
              <a:off x="6366599" y="4857275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32" name="Frame 31">
              <a:extLst>
                <a:ext uri="{FF2B5EF4-FFF2-40B4-BE49-F238E27FC236}">
                  <a16:creationId xmlns:a16="http://schemas.microsoft.com/office/drawing/2014/main" id="{6D888253-458B-AD62-C535-824F602F6097}"/>
                </a:ext>
              </a:extLst>
            </p:cNvPr>
            <p:cNvSpPr/>
            <p:nvPr/>
          </p:nvSpPr>
          <p:spPr>
            <a:xfrm>
              <a:off x="7191276" y="484578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ECE7325-4A29-8E63-42EF-3288FDA6AE64}"/>
                </a:ext>
              </a:extLst>
            </p:cNvPr>
            <p:cNvSpPr txBox="1"/>
            <p:nvPr/>
          </p:nvSpPr>
          <p:spPr>
            <a:xfrm>
              <a:off x="7220886" y="485344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F74D67B-7593-682F-C6EF-75D30524B1E1}"/>
                </a:ext>
              </a:extLst>
            </p:cNvPr>
            <p:cNvSpPr txBox="1"/>
            <p:nvPr/>
          </p:nvSpPr>
          <p:spPr>
            <a:xfrm>
              <a:off x="7967882" y="4857275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1408A32-BB77-6B36-3A66-B55D7854947F}"/>
                </a:ext>
              </a:extLst>
            </p:cNvPr>
            <p:cNvCxnSpPr>
              <a:cxnSpLocks/>
              <a:stCxn id="31" idx="3"/>
            </p:cNvCxnSpPr>
            <p:nvPr/>
          </p:nvCxnSpPr>
          <p:spPr>
            <a:xfrm>
              <a:off x="6732405" y="5057330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553B73B-3820-3999-EAFF-36FF62B19AFF}"/>
                </a:ext>
              </a:extLst>
            </p:cNvPr>
            <p:cNvCxnSpPr>
              <a:cxnSpLocks/>
            </p:cNvCxnSpPr>
            <p:nvPr/>
          </p:nvCxnSpPr>
          <p:spPr>
            <a:xfrm>
              <a:off x="7586692" y="5057330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F4D2818-3AA7-DF0A-A260-C6134CC5CDFA}"/>
                </a:ext>
              </a:extLst>
            </p:cNvPr>
            <p:cNvSpPr txBox="1"/>
            <p:nvPr/>
          </p:nvSpPr>
          <p:spPr>
            <a:xfrm>
              <a:off x="3363549" y="4407889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D6D0E5F-4D17-C487-EA46-8B4DA4F2320E}"/>
                </a:ext>
              </a:extLst>
            </p:cNvPr>
            <p:cNvSpPr txBox="1"/>
            <p:nvPr/>
          </p:nvSpPr>
          <p:spPr>
            <a:xfrm>
              <a:off x="8160694" y="4422176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1EE432A-4107-72E9-C2C3-438E808CB660}"/>
                </a:ext>
              </a:extLst>
            </p:cNvPr>
            <p:cNvSpPr txBox="1"/>
            <p:nvPr/>
          </p:nvSpPr>
          <p:spPr>
            <a:xfrm>
              <a:off x="5041908" y="4934513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3AA8149-2F53-34EA-171A-4EC9FC7CB456}"/>
                </a:ext>
              </a:extLst>
            </p:cNvPr>
            <p:cNvSpPr txBox="1"/>
            <p:nvPr/>
          </p:nvSpPr>
          <p:spPr>
            <a:xfrm>
              <a:off x="2038647" y="4822548"/>
              <a:ext cx="1427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= 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4BAF52F9-CB96-85B7-DA8A-154D01DB9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116</a:t>
            </a:fld>
            <a:endParaRPr lang="en-US" dirty="0"/>
          </a:p>
        </p:txBody>
      </p:sp>
      <p:grpSp>
        <p:nvGrpSpPr>
          <p:cNvPr id="41" name="Group 40" descr="A call to rev-acc with two arguments: the list 3 :: 4 :: nil, and the list 2 :: 1 :: nil">
            <a:extLst>
              <a:ext uri="{FF2B5EF4-FFF2-40B4-BE49-F238E27FC236}">
                <a16:creationId xmlns:a16="http://schemas.microsoft.com/office/drawing/2014/main" id="{A0DC4B5D-61F5-BEA1-2509-830DD7A05CFE}"/>
              </a:ext>
            </a:extLst>
          </p:cNvPr>
          <p:cNvGrpSpPr/>
          <p:nvPr/>
        </p:nvGrpSpPr>
        <p:grpSpPr>
          <a:xfrm>
            <a:off x="326194" y="3305410"/>
            <a:ext cx="6303458" cy="1091505"/>
            <a:chOff x="326194" y="3305410"/>
            <a:chExt cx="6303458" cy="1091505"/>
          </a:xfrm>
        </p:grpSpPr>
        <p:grpSp>
          <p:nvGrpSpPr>
            <p:cNvPr id="42" name="Group 41" descr="The linked list 3 :: 4 :: nil">
              <a:extLst>
                <a:ext uri="{FF2B5EF4-FFF2-40B4-BE49-F238E27FC236}">
                  <a16:creationId xmlns:a16="http://schemas.microsoft.com/office/drawing/2014/main" id="{191462BD-A30F-79E4-50AA-4FFB3CBF2606}"/>
                </a:ext>
              </a:extLst>
            </p:cNvPr>
            <p:cNvGrpSpPr/>
            <p:nvPr/>
          </p:nvGrpSpPr>
          <p:grpSpPr>
            <a:xfrm>
              <a:off x="1820745" y="3739354"/>
              <a:ext cx="2213275" cy="411603"/>
              <a:chOff x="1820745" y="3739354"/>
              <a:chExt cx="2213275" cy="411603"/>
            </a:xfrm>
          </p:grpSpPr>
          <p:sp>
            <p:nvSpPr>
              <p:cNvPr id="55" name="Frame 54">
                <a:extLst>
                  <a:ext uri="{FF2B5EF4-FFF2-40B4-BE49-F238E27FC236}">
                    <a16:creationId xmlns:a16="http://schemas.microsoft.com/office/drawing/2014/main" id="{D8425A1C-2039-DD89-F764-371D8BE21620}"/>
                  </a:ext>
                </a:extLst>
              </p:cNvPr>
              <p:cNvSpPr/>
              <p:nvPr/>
            </p:nvSpPr>
            <p:spPr>
              <a:xfrm>
                <a:off x="1820745" y="3743185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9EFEA04-79DC-8394-11BF-192DD9E39102}"/>
                  </a:ext>
                </a:extLst>
              </p:cNvPr>
              <p:cNvSpPr txBox="1"/>
              <p:nvPr/>
            </p:nvSpPr>
            <p:spPr>
              <a:xfrm>
                <a:off x="1850355" y="3750847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3</a:t>
                </a:r>
              </a:p>
            </p:txBody>
          </p:sp>
          <p:sp>
            <p:nvSpPr>
              <p:cNvPr id="57" name="Frame 56">
                <a:extLst>
                  <a:ext uri="{FF2B5EF4-FFF2-40B4-BE49-F238E27FC236}">
                    <a16:creationId xmlns:a16="http://schemas.microsoft.com/office/drawing/2014/main" id="{A31E4DFD-624B-C4F9-FC31-1FE689772209}"/>
                  </a:ext>
                </a:extLst>
              </p:cNvPr>
              <p:cNvSpPr/>
              <p:nvPr/>
            </p:nvSpPr>
            <p:spPr>
              <a:xfrm>
                <a:off x="2675032" y="373935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6E4AA4C8-C9CA-EA36-3729-251E6AB8B7FF}"/>
                  </a:ext>
                </a:extLst>
              </p:cNvPr>
              <p:cNvSpPr txBox="1"/>
              <p:nvPr/>
            </p:nvSpPr>
            <p:spPr>
              <a:xfrm>
                <a:off x="2704642" y="374701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4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2DF77B7-7C22-44F1-B7AC-A7BC9E871DCD}"/>
                  </a:ext>
                </a:extLst>
              </p:cNvPr>
              <p:cNvSpPr txBox="1"/>
              <p:nvPr/>
            </p:nvSpPr>
            <p:spPr>
              <a:xfrm>
                <a:off x="3451638" y="3750847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2C51297C-2888-895E-C6BD-107ABABDC612}"/>
                  </a:ext>
                </a:extLst>
              </p:cNvPr>
              <p:cNvCxnSpPr>
                <a:cxnSpLocks/>
                <a:stCxn id="56" idx="3"/>
              </p:cNvCxnSpPr>
              <p:nvPr/>
            </p:nvCxnSpPr>
            <p:spPr>
              <a:xfrm>
                <a:off x="2216161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1D940988-894E-D02D-0AF1-C51FB7F1EB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70448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 descr="The linked list 2 :: 1 :: nil">
              <a:extLst>
                <a:ext uri="{FF2B5EF4-FFF2-40B4-BE49-F238E27FC236}">
                  <a16:creationId xmlns:a16="http://schemas.microsoft.com/office/drawing/2014/main" id="{4F3E5690-1EA3-38C1-346B-456B90FF7B24}"/>
                </a:ext>
              </a:extLst>
            </p:cNvPr>
            <p:cNvGrpSpPr/>
            <p:nvPr/>
          </p:nvGrpSpPr>
          <p:grpSpPr>
            <a:xfrm>
              <a:off x="4279841" y="3743303"/>
              <a:ext cx="2213275" cy="411603"/>
              <a:chOff x="4279841" y="3743303"/>
              <a:chExt cx="2213275" cy="411603"/>
            </a:xfrm>
          </p:grpSpPr>
          <p:sp>
            <p:nvSpPr>
              <p:cNvPr id="48" name="Frame 47">
                <a:extLst>
                  <a:ext uri="{FF2B5EF4-FFF2-40B4-BE49-F238E27FC236}">
                    <a16:creationId xmlns:a16="http://schemas.microsoft.com/office/drawing/2014/main" id="{37BE929E-1EA2-98F9-CE89-F63A3205EA54}"/>
                  </a:ext>
                </a:extLst>
              </p:cNvPr>
              <p:cNvSpPr/>
              <p:nvPr/>
            </p:nvSpPr>
            <p:spPr>
              <a:xfrm>
                <a:off x="4279841" y="374713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287148AC-ABB0-9185-13FE-C7782C591562}"/>
                  </a:ext>
                </a:extLst>
              </p:cNvPr>
              <p:cNvSpPr txBox="1"/>
              <p:nvPr/>
            </p:nvSpPr>
            <p:spPr>
              <a:xfrm>
                <a:off x="4309451" y="375479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2</a:t>
                </a:r>
              </a:p>
            </p:txBody>
          </p:sp>
          <p:sp>
            <p:nvSpPr>
              <p:cNvPr id="50" name="Frame 49">
                <a:extLst>
                  <a:ext uri="{FF2B5EF4-FFF2-40B4-BE49-F238E27FC236}">
                    <a16:creationId xmlns:a16="http://schemas.microsoft.com/office/drawing/2014/main" id="{2B73EF43-BEA1-C5E3-E441-95561FC82F05}"/>
                  </a:ext>
                </a:extLst>
              </p:cNvPr>
              <p:cNvSpPr/>
              <p:nvPr/>
            </p:nvSpPr>
            <p:spPr>
              <a:xfrm>
                <a:off x="5134128" y="3743303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97F88E7-8E1D-C4F2-20BC-99F1F9FFC731}"/>
                  </a:ext>
                </a:extLst>
              </p:cNvPr>
              <p:cNvSpPr txBox="1"/>
              <p:nvPr/>
            </p:nvSpPr>
            <p:spPr>
              <a:xfrm>
                <a:off x="5163738" y="3750965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1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4A66E69-2A4C-B7CE-DB60-2F6DF92EC92B}"/>
                  </a:ext>
                </a:extLst>
              </p:cNvPr>
              <p:cNvSpPr txBox="1"/>
              <p:nvPr/>
            </p:nvSpPr>
            <p:spPr>
              <a:xfrm>
                <a:off x="5910734" y="3754796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4585140A-EF6A-68DE-BE8E-815DA780E016}"/>
                  </a:ext>
                </a:extLst>
              </p:cNvPr>
              <p:cNvCxnSpPr>
                <a:cxnSpLocks/>
                <a:stCxn id="49" idx="3"/>
              </p:cNvCxnSpPr>
              <p:nvPr/>
            </p:nvCxnSpPr>
            <p:spPr>
              <a:xfrm>
                <a:off x="4675257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>
                <a:extLst>
                  <a:ext uri="{FF2B5EF4-FFF2-40B4-BE49-F238E27FC236}">
                    <a16:creationId xmlns:a16="http://schemas.microsoft.com/office/drawing/2014/main" id="{E781F33E-5A52-287C-F0D6-A3458A31C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9544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6DFAB3B-366F-5898-04E8-BD62CB9419DF}"/>
                </a:ext>
              </a:extLst>
            </p:cNvPr>
            <p:cNvSpPr txBox="1"/>
            <p:nvPr/>
          </p:nvSpPr>
          <p:spPr>
            <a:xfrm>
              <a:off x="1306401" y="3305410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6C06B79-58C3-BE55-AA64-ED63C45FE114}"/>
                </a:ext>
              </a:extLst>
            </p:cNvPr>
            <p:cNvSpPr txBox="1"/>
            <p:nvPr/>
          </p:nvSpPr>
          <p:spPr>
            <a:xfrm>
              <a:off x="6103546" y="3319697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2B2782F-D9E7-59BC-4C77-F828EAE378F9}"/>
                </a:ext>
              </a:extLst>
            </p:cNvPr>
            <p:cNvSpPr txBox="1"/>
            <p:nvPr/>
          </p:nvSpPr>
          <p:spPr>
            <a:xfrm>
              <a:off x="3794694" y="3844019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9878DC4-EC1A-E918-D244-C1B75D468196}"/>
                </a:ext>
              </a:extLst>
            </p:cNvPr>
            <p:cNvSpPr txBox="1"/>
            <p:nvPr/>
          </p:nvSpPr>
          <p:spPr>
            <a:xfrm>
              <a:off x="326194" y="3720069"/>
              <a:ext cx="11312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050337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FD55E-CBD5-1F81-9F70-05ED8E581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D006-53A7-712C-013B-33E7D359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6: Reversing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FEAD-E2E5-4BCF-B601-5F1EA8BD6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Helper function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S, R : List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grpSp>
        <p:nvGrpSpPr>
          <p:cNvPr id="99" name="Group 98" descr="this becomes a call to rev-acc where the first argument is nil, followed by the list 4 :: 3 :: 2 :: 1 :: nil">
            <a:extLst>
              <a:ext uri="{FF2B5EF4-FFF2-40B4-BE49-F238E27FC236}">
                <a16:creationId xmlns:a16="http://schemas.microsoft.com/office/drawing/2014/main" id="{45F3A5D9-3CBD-B361-D4DC-BA97FACAD322}"/>
              </a:ext>
            </a:extLst>
          </p:cNvPr>
          <p:cNvGrpSpPr/>
          <p:nvPr/>
        </p:nvGrpSpPr>
        <p:grpSpPr>
          <a:xfrm>
            <a:off x="2038647" y="5391217"/>
            <a:ext cx="6648153" cy="1091505"/>
            <a:chOff x="2038647" y="5391217"/>
            <a:chExt cx="6648153" cy="1091505"/>
          </a:xfrm>
        </p:grpSpPr>
        <p:sp>
          <p:nvSpPr>
            <p:cNvPr id="19" name="Frame 18">
              <a:extLst>
                <a:ext uri="{FF2B5EF4-FFF2-40B4-BE49-F238E27FC236}">
                  <a16:creationId xmlns:a16="http://schemas.microsoft.com/office/drawing/2014/main" id="{D7F81499-623C-E867-F077-42CA9A79E6FF}"/>
                </a:ext>
              </a:extLst>
            </p:cNvPr>
            <p:cNvSpPr/>
            <p:nvPr/>
          </p:nvSpPr>
          <p:spPr>
            <a:xfrm>
              <a:off x="5528420" y="582519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5956F47-B0A2-05D7-CD76-E4D85EDA94F9}"/>
                </a:ext>
              </a:extLst>
            </p:cNvPr>
            <p:cNvSpPr txBox="1"/>
            <p:nvPr/>
          </p:nvSpPr>
          <p:spPr>
            <a:xfrm>
              <a:off x="5558030" y="583285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42" name="Frame 41">
              <a:extLst>
                <a:ext uri="{FF2B5EF4-FFF2-40B4-BE49-F238E27FC236}">
                  <a16:creationId xmlns:a16="http://schemas.microsoft.com/office/drawing/2014/main" id="{5AC49020-D633-FAE7-1DE4-D4D751058FD1}"/>
                </a:ext>
              </a:extLst>
            </p:cNvPr>
            <p:cNvSpPr/>
            <p:nvPr/>
          </p:nvSpPr>
          <p:spPr>
            <a:xfrm>
              <a:off x="4711798" y="582911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BBD27E9-4813-8752-4E5D-2C437B82F6EB}"/>
                </a:ext>
              </a:extLst>
            </p:cNvPr>
            <p:cNvSpPr txBox="1"/>
            <p:nvPr/>
          </p:nvSpPr>
          <p:spPr>
            <a:xfrm>
              <a:off x="4741408" y="583677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6F4C99C-9856-DA0C-F254-638BA04027EB}"/>
                </a:ext>
              </a:extLst>
            </p:cNvPr>
            <p:cNvSpPr txBox="1"/>
            <p:nvPr/>
          </p:nvSpPr>
          <p:spPr>
            <a:xfrm>
              <a:off x="3796305" y="5833676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411E6BE-AF4F-9187-BE2F-F2F88B15B708}"/>
                </a:ext>
              </a:extLst>
            </p:cNvPr>
            <p:cNvCxnSpPr>
              <a:cxnSpLocks/>
              <a:stCxn id="41" idx="3"/>
            </p:cNvCxnSpPr>
            <p:nvPr/>
          </p:nvCxnSpPr>
          <p:spPr>
            <a:xfrm>
              <a:off x="5923836" y="6032907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D6F6C263-27A0-2169-8BBE-820DA5A825AD}"/>
                </a:ext>
              </a:extLst>
            </p:cNvPr>
            <p:cNvCxnSpPr>
              <a:cxnSpLocks/>
            </p:cNvCxnSpPr>
            <p:nvPr/>
          </p:nvCxnSpPr>
          <p:spPr>
            <a:xfrm>
              <a:off x="5107214" y="6040658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Frame 46">
              <a:extLst>
                <a:ext uri="{FF2B5EF4-FFF2-40B4-BE49-F238E27FC236}">
                  <a16:creationId xmlns:a16="http://schemas.microsoft.com/office/drawing/2014/main" id="{031CF31C-0703-6CBF-EE11-A761D1DBC979}"/>
                </a:ext>
              </a:extLst>
            </p:cNvPr>
            <p:cNvSpPr/>
            <p:nvPr/>
          </p:nvSpPr>
          <p:spPr>
            <a:xfrm>
              <a:off x="6336989" y="5832941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6B77FC0-E1B1-DA2C-0668-E8E3B640C263}"/>
                </a:ext>
              </a:extLst>
            </p:cNvPr>
            <p:cNvSpPr txBox="1"/>
            <p:nvPr/>
          </p:nvSpPr>
          <p:spPr>
            <a:xfrm>
              <a:off x="6366599" y="5840603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49" name="Frame 48">
              <a:extLst>
                <a:ext uri="{FF2B5EF4-FFF2-40B4-BE49-F238E27FC236}">
                  <a16:creationId xmlns:a16="http://schemas.microsoft.com/office/drawing/2014/main" id="{67F4080D-92DF-C59D-83C5-0066A1EB2648}"/>
                </a:ext>
              </a:extLst>
            </p:cNvPr>
            <p:cNvSpPr/>
            <p:nvPr/>
          </p:nvSpPr>
          <p:spPr>
            <a:xfrm>
              <a:off x="7191276" y="5829110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997B753-C86F-90B0-284D-FBFEDF0D5C90}"/>
                </a:ext>
              </a:extLst>
            </p:cNvPr>
            <p:cNvSpPr txBox="1"/>
            <p:nvPr/>
          </p:nvSpPr>
          <p:spPr>
            <a:xfrm>
              <a:off x="7220886" y="5836772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E336134-9E5F-D1C1-C529-81F592330108}"/>
                </a:ext>
              </a:extLst>
            </p:cNvPr>
            <p:cNvSpPr txBox="1"/>
            <p:nvPr/>
          </p:nvSpPr>
          <p:spPr>
            <a:xfrm>
              <a:off x="7967882" y="5840603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AB17ADE3-8B30-09E1-F0C9-3A9B5C89FFE1}"/>
                </a:ext>
              </a:extLst>
            </p:cNvPr>
            <p:cNvCxnSpPr>
              <a:cxnSpLocks/>
              <a:stCxn id="48" idx="3"/>
            </p:cNvCxnSpPr>
            <p:nvPr/>
          </p:nvCxnSpPr>
          <p:spPr>
            <a:xfrm>
              <a:off x="6732405" y="6040658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6A74CB6F-A3A9-2071-29A8-94E07D3022CA}"/>
                </a:ext>
              </a:extLst>
            </p:cNvPr>
            <p:cNvCxnSpPr>
              <a:cxnSpLocks/>
            </p:cNvCxnSpPr>
            <p:nvPr/>
          </p:nvCxnSpPr>
          <p:spPr>
            <a:xfrm>
              <a:off x="7586692" y="6040658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51AAF1B-E5B6-6400-54A7-27AE292E3F6F}"/>
                </a:ext>
              </a:extLst>
            </p:cNvPr>
            <p:cNvSpPr txBox="1"/>
            <p:nvPr/>
          </p:nvSpPr>
          <p:spPr>
            <a:xfrm>
              <a:off x="3363549" y="5391217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914FB0D-4899-893E-522F-A78E197F9B97}"/>
                </a:ext>
              </a:extLst>
            </p:cNvPr>
            <p:cNvSpPr txBox="1"/>
            <p:nvPr/>
          </p:nvSpPr>
          <p:spPr>
            <a:xfrm>
              <a:off x="8160694" y="5405504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3F69973-A83D-F5E9-999C-55E04A188BA5}"/>
                </a:ext>
              </a:extLst>
            </p:cNvPr>
            <p:cNvSpPr txBox="1"/>
            <p:nvPr/>
          </p:nvSpPr>
          <p:spPr>
            <a:xfrm>
              <a:off x="4198961" y="5863304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3DF7AC8-F7FC-AC90-5C64-1194EA415530}"/>
                </a:ext>
              </a:extLst>
            </p:cNvPr>
            <p:cNvSpPr txBox="1"/>
            <p:nvPr/>
          </p:nvSpPr>
          <p:spPr>
            <a:xfrm>
              <a:off x="2038647" y="5805876"/>
              <a:ext cx="1427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= 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  <p:sp>
        <p:nvSpPr>
          <p:cNvPr id="58" name="Slide Number Placeholder 57">
            <a:extLst>
              <a:ext uri="{FF2B5EF4-FFF2-40B4-BE49-F238E27FC236}">
                <a16:creationId xmlns:a16="http://schemas.microsoft.com/office/drawing/2014/main" id="{3B520CB0-1506-681B-EA3D-98A54C264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117</a:t>
            </a:fld>
            <a:endParaRPr lang="en-US" dirty="0"/>
          </a:p>
        </p:txBody>
      </p:sp>
      <p:grpSp>
        <p:nvGrpSpPr>
          <p:cNvPr id="59" name="Group 58" descr="becomes equal to the call to rev-acc with 4:: nil and 3 :: 2 :: 1 :: nil. Note that the 3 has “moved” to the right argument.">
            <a:extLst>
              <a:ext uri="{FF2B5EF4-FFF2-40B4-BE49-F238E27FC236}">
                <a16:creationId xmlns:a16="http://schemas.microsoft.com/office/drawing/2014/main" id="{AEFDCD95-E157-9A59-7330-044D31A0AC04}"/>
              </a:ext>
            </a:extLst>
          </p:cNvPr>
          <p:cNvGrpSpPr/>
          <p:nvPr/>
        </p:nvGrpSpPr>
        <p:grpSpPr>
          <a:xfrm>
            <a:off x="2038647" y="4407889"/>
            <a:ext cx="6648153" cy="1091505"/>
            <a:chOff x="2038647" y="4407889"/>
            <a:chExt cx="6648153" cy="1091505"/>
          </a:xfrm>
        </p:grpSpPr>
        <p:sp>
          <p:nvSpPr>
            <p:cNvPr id="60" name="Frame 59">
              <a:extLst>
                <a:ext uri="{FF2B5EF4-FFF2-40B4-BE49-F238E27FC236}">
                  <a16:creationId xmlns:a16="http://schemas.microsoft.com/office/drawing/2014/main" id="{B4A8001C-28F1-E559-B5B0-15C5B1220BDF}"/>
                </a:ext>
              </a:extLst>
            </p:cNvPr>
            <p:cNvSpPr/>
            <p:nvPr/>
          </p:nvSpPr>
          <p:spPr>
            <a:xfrm>
              <a:off x="5528420" y="484186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6D04AEB-24D5-EE9E-AF5C-2A726D7D5E63}"/>
                </a:ext>
              </a:extLst>
            </p:cNvPr>
            <p:cNvSpPr txBox="1"/>
            <p:nvPr/>
          </p:nvSpPr>
          <p:spPr>
            <a:xfrm>
              <a:off x="5558030" y="484952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62" name="Frame 61">
              <a:extLst>
                <a:ext uri="{FF2B5EF4-FFF2-40B4-BE49-F238E27FC236}">
                  <a16:creationId xmlns:a16="http://schemas.microsoft.com/office/drawing/2014/main" id="{CFE08C36-ED12-BAC9-90C0-553CA5420CFE}"/>
                </a:ext>
              </a:extLst>
            </p:cNvPr>
            <p:cNvSpPr/>
            <p:nvPr/>
          </p:nvSpPr>
          <p:spPr>
            <a:xfrm>
              <a:off x="3922246" y="4829848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012C702-CA47-A014-B229-B703600595B5}"/>
                </a:ext>
              </a:extLst>
            </p:cNvPr>
            <p:cNvSpPr txBox="1"/>
            <p:nvPr/>
          </p:nvSpPr>
          <p:spPr>
            <a:xfrm>
              <a:off x="3951856" y="4837510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EE48E08-E2FD-42D6-080B-F8AA2E1E1D70}"/>
                </a:ext>
              </a:extLst>
            </p:cNvPr>
            <p:cNvSpPr txBox="1"/>
            <p:nvPr/>
          </p:nvSpPr>
          <p:spPr>
            <a:xfrm>
              <a:off x="4698852" y="4841341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EE7545FE-4FB5-4DA1-DAEE-F60A1EE24427}"/>
                </a:ext>
              </a:extLst>
            </p:cNvPr>
            <p:cNvCxnSpPr>
              <a:cxnSpLocks/>
              <a:stCxn id="61" idx="3"/>
            </p:cNvCxnSpPr>
            <p:nvPr/>
          </p:nvCxnSpPr>
          <p:spPr>
            <a:xfrm>
              <a:off x="5923836" y="5049579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13A9520E-FBA4-201B-65AF-B4E207242F58}"/>
                </a:ext>
              </a:extLst>
            </p:cNvPr>
            <p:cNvCxnSpPr>
              <a:cxnSpLocks/>
            </p:cNvCxnSpPr>
            <p:nvPr/>
          </p:nvCxnSpPr>
          <p:spPr>
            <a:xfrm>
              <a:off x="4317662" y="5041396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Frame 66">
              <a:extLst>
                <a:ext uri="{FF2B5EF4-FFF2-40B4-BE49-F238E27FC236}">
                  <a16:creationId xmlns:a16="http://schemas.microsoft.com/office/drawing/2014/main" id="{95251826-49CE-8118-951F-80809C5A5168}"/>
                </a:ext>
              </a:extLst>
            </p:cNvPr>
            <p:cNvSpPr/>
            <p:nvPr/>
          </p:nvSpPr>
          <p:spPr>
            <a:xfrm>
              <a:off x="6336989" y="4849613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FEE8986-D892-5475-0586-2FB8479092C0}"/>
                </a:ext>
              </a:extLst>
            </p:cNvPr>
            <p:cNvSpPr txBox="1"/>
            <p:nvPr/>
          </p:nvSpPr>
          <p:spPr>
            <a:xfrm>
              <a:off x="6366599" y="4857275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69" name="Frame 68">
              <a:extLst>
                <a:ext uri="{FF2B5EF4-FFF2-40B4-BE49-F238E27FC236}">
                  <a16:creationId xmlns:a16="http://schemas.microsoft.com/office/drawing/2014/main" id="{1A7B3069-9297-4A96-996D-875CC5CFD011}"/>
                </a:ext>
              </a:extLst>
            </p:cNvPr>
            <p:cNvSpPr/>
            <p:nvPr/>
          </p:nvSpPr>
          <p:spPr>
            <a:xfrm>
              <a:off x="7191276" y="4845782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06098F8-7146-B6CD-2D76-2835684C9F41}"/>
                </a:ext>
              </a:extLst>
            </p:cNvPr>
            <p:cNvSpPr txBox="1"/>
            <p:nvPr/>
          </p:nvSpPr>
          <p:spPr>
            <a:xfrm>
              <a:off x="7220886" y="4853444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B3A04A5-DCA1-658A-D20A-595AE144B3FC}"/>
                </a:ext>
              </a:extLst>
            </p:cNvPr>
            <p:cNvSpPr txBox="1"/>
            <p:nvPr/>
          </p:nvSpPr>
          <p:spPr>
            <a:xfrm>
              <a:off x="7967882" y="4857275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CF1190EE-52F4-E211-970A-4E8B09AE6FD1}"/>
                </a:ext>
              </a:extLst>
            </p:cNvPr>
            <p:cNvCxnSpPr>
              <a:cxnSpLocks/>
              <a:stCxn id="68" idx="3"/>
            </p:cNvCxnSpPr>
            <p:nvPr/>
          </p:nvCxnSpPr>
          <p:spPr>
            <a:xfrm>
              <a:off x="6732405" y="5057330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18DED251-1C7E-7213-132D-E850FE43C63F}"/>
                </a:ext>
              </a:extLst>
            </p:cNvPr>
            <p:cNvCxnSpPr>
              <a:cxnSpLocks/>
            </p:cNvCxnSpPr>
            <p:nvPr/>
          </p:nvCxnSpPr>
          <p:spPr>
            <a:xfrm>
              <a:off x="7586692" y="5057330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FB34822-39D6-971F-A3E9-EFDD0540EA04}"/>
                </a:ext>
              </a:extLst>
            </p:cNvPr>
            <p:cNvSpPr txBox="1"/>
            <p:nvPr/>
          </p:nvSpPr>
          <p:spPr>
            <a:xfrm>
              <a:off x="3363549" y="4407889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D6EFC4C-E441-5A3D-3E50-E5070207E8A8}"/>
                </a:ext>
              </a:extLst>
            </p:cNvPr>
            <p:cNvSpPr txBox="1"/>
            <p:nvPr/>
          </p:nvSpPr>
          <p:spPr>
            <a:xfrm>
              <a:off x="8160694" y="4422176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20F34443-05C6-2821-A070-1503A67BA558}"/>
                </a:ext>
              </a:extLst>
            </p:cNvPr>
            <p:cNvSpPr txBox="1"/>
            <p:nvPr/>
          </p:nvSpPr>
          <p:spPr>
            <a:xfrm>
              <a:off x="5041908" y="4934513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C062FADA-99EB-AFD7-AECB-6C9E8712ABA6}"/>
                </a:ext>
              </a:extLst>
            </p:cNvPr>
            <p:cNvSpPr txBox="1"/>
            <p:nvPr/>
          </p:nvSpPr>
          <p:spPr>
            <a:xfrm>
              <a:off x="2038647" y="4822548"/>
              <a:ext cx="14278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= 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  <p:grpSp>
        <p:nvGrpSpPr>
          <p:cNvPr id="78" name="Group 77" descr="A call to rev-acc with two arguments: the list 3 :: 4 :: nil, and the list 2 :: 1 :: nil">
            <a:extLst>
              <a:ext uri="{FF2B5EF4-FFF2-40B4-BE49-F238E27FC236}">
                <a16:creationId xmlns:a16="http://schemas.microsoft.com/office/drawing/2014/main" id="{344A4C30-E71F-7647-D2BC-91FCFC600153}"/>
              </a:ext>
            </a:extLst>
          </p:cNvPr>
          <p:cNvGrpSpPr/>
          <p:nvPr/>
        </p:nvGrpSpPr>
        <p:grpSpPr>
          <a:xfrm>
            <a:off x="326194" y="3305410"/>
            <a:ext cx="6303458" cy="1091505"/>
            <a:chOff x="326194" y="3305410"/>
            <a:chExt cx="6303458" cy="1091505"/>
          </a:xfrm>
        </p:grpSpPr>
        <p:grpSp>
          <p:nvGrpSpPr>
            <p:cNvPr id="79" name="Group 78" descr="The linked list 3 :: 4 :: nil">
              <a:extLst>
                <a:ext uri="{FF2B5EF4-FFF2-40B4-BE49-F238E27FC236}">
                  <a16:creationId xmlns:a16="http://schemas.microsoft.com/office/drawing/2014/main" id="{04569E0E-61FB-2B26-AB6D-A922A778F7DE}"/>
                </a:ext>
              </a:extLst>
            </p:cNvPr>
            <p:cNvGrpSpPr/>
            <p:nvPr/>
          </p:nvGrpSpPr>
          <p:grpSpPr>
            <a:xfrm>
              <a:off x="1820745" y="3739354"/>
              <a:ext cx="2213275" cy="411603"/>
              <a:chOff x="1820745" y="3739354"/>
              <a:chExt cx="2213275" cy="411603"/>
            </a:xfrm>
          </p:grpSpPr>
          <p:sp>
            <p:nvSpPr>
              <p:cNvPr id="92" name="Frame 91">
                <a:extLst>
                  <a:ext uri="{FF2B5EF4-FFF2-40B4-BE49-F238E27FC236}">
                    <a16:creationId xmlns:a16="http://schemas.microsoft.com/office/drawing/2014/main" id="{DA2528B8-8E2B-25BE-DEB9-4B8ED7DE23FC}"/>
                  </a:ext>
                </a:extLst>
              </p:cNvPr>
              <p:cNvSpPr/>
              <p:nvPr/>
            </p:nvSpPr>
            <p:spPr>
              <a:xfrm>
                <a:off x="1820745" y="3743185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94A0722-E657-23F4-7B9E-2E66CE933AD5}"/>
                  </a:ext>
                </a:extLst>
              </p:cNvPr>
              <p:cNvSpPr txBox="1"/>
              <p:nvPr/>
            </p:nvSpPr>
            <p:spPr>
              <a:xfrm>
                <a:off x="1850355" y="3750847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3</a:t>
                </a:r>
              </a:p>
            </p:txBody>
          </p:sp>
          <p:sp>
            <p:nvSpPr>
              <p:cNvPr id="94" name="Frame 93">
                <a:extLst>
                  <a:ext uri="{FF2B5EF4-FFF2-40B4-BE49-F238E27FC236}">
                    <a16:creationId xmlns:a16="http://schemas.microsoft.com/office/drawing/2014/main" id="{E13BC766-32B7-03BE-CCB5-48E079C4408C}"/>
                  </a:ext>
                </a:extLst>
              </p:cNvPr>
              <p:cNvSpPr/>
              <p:nvPr/>
            </p:nvSpPr>
            <p:spPr>
              <a:xfrm>
                <a:off x="2675032" y="373935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FF945802-2D09-C041-FAFD-2B6881B03613}"/>
                  </a:ext>
                </a:extLst>
              </p:cNvPr>
              <p:cNvSpPr txBox="1"/>
              <p:nvPr/>
            </p:nvSpPr>
            <p:spPr>
              <a:xfrm>
                <a:off x="2704642" y="374701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4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9F023F61-4841-4D4A-7B40-FD618B1680F4}"/>
                  </a:ext>
                </a:extLst>
              </p:cNvPr>
              <p:cNvSpPr txBox="1"/>
              <p:nvPr/>
            </p:nvSpPr>
            <p:spPr>
              <a:xfrm>
                <a:off x="3451638" y="3750847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97" name="Straight Arrow Connector 96">
                <a:extLst>
                  <a:ext uri="{FF2B5EF4-FFF2-40B4-BE49-F238E27FC236}">
                    <a16:creationId xmlns:a16="http://schemas.microsoft.com/office/drawing/2014/main" id="{492B4541-C51E-09E6-89AF-89D043A6FDE3}"/>
                  </a:ext>
                </a:extLst>
              </p:cNvPr>
              <p:cNvCxnSpPr>
                <a:cxnSpLocks/>
                <a:stCxn id="93" idx="3"/>
              </p:cNvCxnSpPr>
              <p:nvPr/>
            </p:nvCxnSpPr>
            <p:spPr>
              <a:xfrm>
                <a:off x="2216161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B7BC0683-2813-0A86-6B97-59A6B87FE2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70448" y="3950902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 descr="The linked list 2 :: 1 :: nil">
              <a:extLst>
                <a:ext uri="{FF2B5EF4-FFF2-40B4-BE49-F238E27FC236}">
                  <a16:creationId xmlns:a16="http://schemas.microsoft.com/office/drawing/2014/main" id="{08BA35FC-034A-6262-F466-7F72FF9AF4C9}"/>
                </a:ext>
              </a:extLst>
            </p:cNvPr>
            <p:cNvGrpSpPr/>
            <p:nvPr/>
          </p:nvGrpSpPr>
          <p:grpSpPr>
            <a:xfrm>
              <a:off x="4279841" y="3743303"/>
              <a:ext cx="2213275" cy="411603"/>
              <a:chOff x="4279841" y="3743303"/>
              <a:chExt cx="2213275" cy="411603"/>
            </a:xfrm>
          </p:grpSpPr>
          <p:sp>
            <p:nvSpPr>
              <p:cNvPr id="85" name="Frame 84">
                <a:extLst>
                  <a:ext uri="{FF2B5EF4-FFF2-40B4-BE49-F238E27FC236}">
                    <a16:creationId xmlns:a16="http://schemas.microsoft.com/office/drawing/2014/main" id="{F56E3346-E20D-507C-99CB-9AB5934C0B07}"/>
                  </a:ext>
                </a:extLst>
              </p:cNvPr>
              <p:cNvSpPr/>
              <p:nvPr/>
            </p:nvSpPr>
            <p:spPr>
              <a:xfrm>
                <a:off x="4279841" y="3747134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D96CCA45-73A0-8D54-6DEB-7A54DE98E7D0}"/>
                  </a:ext>
                </a:extLst>
              </p:cNvPr>
              <p:cNvSpPr txBox="1"/>
              <p:nvPr/>
            </p:nvSpPr>
            <p:spPr>
              <a:xfrm>
                <a:off x="4309451" y="3754796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2</a:t>
                </a:r>
              </a:p>
            </p:txBody>
          </p:sp>
          <p:sp>
            <p:nvSpPr>
              <p:cNvPr id="87" name="Frame 86">
                <a:extLst>
                  <a:ext uri="{FF2B5EF4-FFF2-40B4-BE49-F238E27FC236}">
                    <a16:creationId xmlns:a16="http://schemas.microsoft.com/office/drawing/2014/main" id="{6D96013B-15BB-CBE3-336B-2A747B370883}"/>
                  </a:ext>
                </a:extLst>
              </p:cNvPr>
              <p:cNvSpPr/>
              <p:nvPr/>
            </p:nvSpPr>
            <p:spPr>
              <a:xfrm>
                <a:off x="5134128" y="3743303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B7DCEB6-236A-C7A3-5595-14ED7A87EBB6}"/>
                  </a:ext>
                </a:extLst>
              </p:cNvPr>
              <p:cNvSpPr txBox="1"/>
              <p:nvPr/>
            </p:nvSpPr>
            <p:spPr>
              <a:xfrm>
                <a:off x="5163738" y="3750965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1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69523983-13DE-4F16-91E3-BF493D64E7CC}"/>
                  </a:ext>
                </a:extLst>
              </p:cNvPr>
              <p:cNvSpPr txBox="1"/>
              <p:nvPr/>
            </p:nvSpPr>
            <p:spPr>
              <a:xfrm>
                <a:off x="5910734" y="3754796"/>
                <a:ext cx="5823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nil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0BCF1813-6817-FD14-3D43-6435142AF07E}"/>
                  </a:ext>
                </a:extLst>
              </p:cNvPr>
              <p:cNvCxnSpPr>
                <a:cxnSpLocks/>
                <a:stCxn id="86" idx="3"/>
              </p:cNvCxnSpPr>
              <p:nvPr/>
            </p:nvCxnSpPr>
            <p:spPr>
              <a:xfrm>
                <a:off x="4675257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9736A855-AC34-1DFC-5683-9140FDF4FF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29544" y="3954851"/>
                <a:ext cx="412338" cy="0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80C746EE-AE55-E676-7A9F-F5A6CA27914F}"/>
                </a:ext>
              </a:extLst>
            </p:cNvPr>
            <p:cNvSpPr txBox="1"/>
            <p:nvPr/>
          </p:nvSpPr>
          <p:spPr>
            <a:xfrm>
              <a:off x="1306401" y="3305410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(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CEA14CF-DDFE-E40A-B4A6-5EFC0434E497}"/>
                </a:ext>
              </a:extLst>
            </p:cNvPr>
            <p:cNvSpPr txBox="1"/>
            <p:nvPr/>
          </p:nvSpPr>
          <p:spPr>
            <a:xfrm>
              <a:off x="6103546" y="3319697"/>
              <a:ext cx="52610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582111A-5A93-FF9F-7C31-0C7730004F27}"/>
                </a:ext>
              </a:extLst>
            </p:cNvPr>
            <p:cNvSpPr txBox="1"/>
            <p:nvPr/>
          </p:nvSpPr>
          <p:spPr>
            <a:xfrm>
              <a:off x="3794694" y="3844019"/>
              <a:ext cx="2471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,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738717B-F52B-7A2F-0DDE-BEFC0816D5CD}"/>
                </a:ext>
              </a:extLst>
            </p:cNvPr>
            <p:cNvSpPr txBox="1"/>
            <p:nvPr/>
          </p:nvSpPr>
          <p:spPr>
            <a:xfrm>
              <a:off x="326194" y="3720069"/>
              <a:ext cx="11312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rev-acc</a:t>
              </a:r>
              <a:endParaRPr lang="en-US" sz="64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25715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that rev-acc works, in pieces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400" dirty="0"/>
              <a:t>Can 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  <a:r>
              <a:rPr lang="en-US" sz="2400" dirty="0"/>
              <a:t>	(Lemma 1)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endParaRPr lang="en-US" sz="20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4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Can 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concat(L, nil) = L 					</a:t>
            </a:r>
            <a:r>
              <a:rPr lang="en-US" sz="2400" dirty="0"/>
              <a:t>(Lemma 2)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structural induction like prior examples</a:t>
            </a:r>
          </a:p>
          <a:p>
            <a:pPr lvl="1"/>
            <a:endParaRPr lang="en-US" sz="20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400" dirty="0"/>
              <a:t>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rev(S) = rev-acc(S, nil)</a:t>
            </a:r>
          </a:p>
          <a:p>
            <a:pPr lvl="2"/>
            <a:endParaRPr lang="en-US" sz="1200" dirty="0"/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rev-acc(S, nil)		= concat(rev(S), nil)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Lemma 1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rev(S)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Lemma 2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E6196-66C3-B1E8-C556-F8D41D26C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1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2: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concat(S, nil) = S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concat(nil, nil)	= nil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concat(L, nil) = nil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cons(x, L)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 prove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concat(cons(x, L), nil) = cons(x, 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C0431-CCDD-7E48-47BC-54DC60477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1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Basic inputs to reasoning are “facts”</a:t>
            </a:r>
          </a:p>
          <a:p>
            <a:pPr lvl="1"/>
            <a:r>
              <a:rPr lang="en-US" sz="2200" dirty="0"/>
              <a:t>things we know to be true about the variables</a:t>
            </a:r>
          </a:p>
          <a:p>
            <a:pPr lvl="2"/>
            <a:r>
              <a:rPr lang="en-US" sz="1800" dirty="0"/>
              <a:t>these hold for all inputs (no matter what value the variable has)</a:t>
            </a:r>
          </a:p>
          <a:p>
            <a:pPr lvl="1"/>
            <a:r>
              <a:rPr lang="en-US" sz="2200" dirty="0"/>
              <a:t>typically, “=” or “≤”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@param n a natural number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(n: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 = 2n * n;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(m + 1n) * (m – 1n);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At the return statement, we know these facts: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24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∈ </a:t>
            </a:r>
            <a:r>
              <a:rPr lang="en-US" sz="2400" b="1" dirty="0" err="1"/>
              <a:t>ℕ</a:t>
            </a:r>
            <a:r>
              <a:rPr lang="en-US" sz="2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		(or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24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∈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 and n ≥ 0)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 = 2n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508FA6-927C-1C31-0007-B416A40F696D}"/>
              </a:ext>
            </a:extLst>
          </p:cNvPr>
          <p:cNvSpPr txBox="1"/>
          <p:nvPr/>
        </p:nvSpPr>
        <p:spPr>
          <a:xfrm>
            <a:off x="5389999" y="3789525"/>
            <a:ext cx="3362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find facts by reading along </a:t>
            </a:r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path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</a:t>
            </a:r>
          </a:p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from top to return statement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CD68BA-D49B-8D53-034B-71220FA25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7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2: Inductive Step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concat(S, nil) = S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concat(L, nil) = L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nil)	=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x :: L 			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4878D-04D9-C023-33CE-0B8D6463F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8607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2: Inductive Step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concat(S, nil) = S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concat(L, nil) = L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nil)	= x :: concat(L, nil)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x :: L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8581-F75D-C480-5D7C-3CF0466F6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2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structural induction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Need the following property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⧺)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A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(B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C) = (A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B)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C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with strings, we know that “A + (B + C) = (A + B) + C”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this says the same thing for lists with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"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F56B5-FE29-1977-C3DB-A245802EB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3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Base Case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 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(so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1"/>
            <a:endParaRPr lang="en-US" sz="1800" dirty="0"/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=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concat(rev(nil), R)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BCC6B5-B630-8669-AA72-EB770BF30F37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C80B3B-F680-F0E6-8DA5-B68091BE4080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9393C-8849-13F4-ADB0-0BBEF2BA6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6849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Base Case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(so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= R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concat(nil, 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concat(rev(nil),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B1DBA3-58AE-47DA-8671-9552CC431FAB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898E0F-6887-5730-FF34-143FC04D2722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5B8ED-673C-DD51-0B00-07E6EA70F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6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Inductive Step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2"/>
            <a:endParaRPr lang="en-US" sz="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rev-acc(L, R) = concat(rev(L), R)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rev-acc(x :: L, R)	=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concat(rev(x :: L), R)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23BF3-5D54-8D9E-EC99-C8BAE64F321B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func 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concat(nil, R)	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concat(cons(x, L), R)	:= cons(x, concat(L, R))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C893C4-0F89-0215-97D3-C81C481EC2CF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func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rev(nil)	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rev(cons(x, L))	:= concat(rev(L), cons(x, nil))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B779C-8E54-C41F-FD4C-4F6810E24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8729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Inductive Step (2/4)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2"/>
            <a:endParaRPr lang="en-US" sz="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rev-acc(L, R) = concat(rev(L), R)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rev-acc(x :: L, R)		= rev-acc(L, x :: 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concat(rev(L), x ::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			??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[x],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concat(rev(x :: L),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FDEB2E-C05F-AF86-BE8D-F2C7975C351D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052F2F-AB23-D05E-3C11-0E38B2307A8A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B927B5-AADF-1AC0-7CD9-D5CDC9D80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3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Inductive Step (3/4)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2"/>
            <a:endParaRPr lang="en-US" sz="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rev-acc(L, R) = concat(rev(L), R)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rev-acc(x :: L, R)		= rev-acc(L, x :: 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concat(rev(L), x ::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([x]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assoc.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[x],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concat(rev(x :: L),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7128E0-989B-C2BF-DDA1-FC39EEA6C7E8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B3AD8F-E553-EAB1-F4CC-2518F57AF30F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1CC86-B8FC-77BE-CDDC-5D0A1E0A6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1258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Lemma 1: Inductive Step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rev-acc(nil, R)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rev-acc(x :: L, R)	:=  rev-acc(L, x ::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rev-acc(S, R) = concat(rev(S), R)</a:t>
            </a:r>
          </a:p>
          <a:p>
            <a:pPr lvl="2"/>
            <a:endParaRPr lang="en-US" sz="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rev-acc(L, R) = concat(rev(L), R)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</a:t>
            </a: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rev-acc(x :: L, R)		= rev-acc(L, x :: 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rev-acc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concat(rev(L), x ::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(x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::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([x]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R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assoc.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concat(rev(L)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[x], R)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concat(rev(x :: L), R)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rev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FA1BAC-BA51-9B1B-B3A0-881DF85F513F}"/>
              </a:ext>
            </a:extLst>
          </p:cNvPr>
          <p:cNvSpPr txBox="1"/>
          <p:nvPr/>
        </p:nvSpPr>
        <p:spPr>
          <a:xfrm>
            <a:off x="0" y="6273225"/>
            <a:ext cx="4572000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concat(nil, R)	:=  R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concat(x :: L, R)	:=  x :: concat(L, R)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265B94-8133-6337-D5C8-6B18D062F0D6}"/>
              </a:ext>
            </a:extLst>
          </p:cNvPr>
          <p:cNvSpPr txBox="1"/>
          <p:nvPr/>
        </p:nvSpPr>
        <p:spPr>
          <a:xfrm>
            <a:off x="4572000" y="6273225"/>
            <a:ext cx="4661661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    rev(nil)	:=  nil</a:t>
            </a:r>
          </a:p>
          <a:p>
            <a:pPr marL="0"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        rev(x :: L)	:= rev(L)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⧺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[x]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D0A21-D891-06E6-3797-646478E2B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691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Basic inputs to reasoning are “facts”</a:t>
            </a:r>
          </a:p>
          <a:p>
            <a:pPr lvl="1"/>
            <a:r>
              <a:rPr lang="en-US" sz="2200" dirty="0"/>
              <a:t>things we know to be true about the variables</a:t>
            </a:r>
          </a:p>
          <a:p>
            <a:pPr lvl="2"/>
            <a:r>
              <a:rPr lang="en-US" sz="1800" dirty="0"/>
              <a:t>these hold for all inputs (no matter what value the variable has)</a:t>
            </a:r>
          </a:p>
          <a:p>
            <a:pPr lvl="1"/>
            <a:r>
              <a:rPr lang="en-US" sz="2200" dirty="0"/>
              <a:t>typically, “=” or “≤”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@param n a natural number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(n: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 = 2n * n;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(m + 1n) * (m – 1n);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800" dirty="0"/>
          </a:p>
          <a:p>
            <a:r>
              <a:rPr lang="en-US" sz="2600" dirty="0"/>
              <a:t>No need to include the fact that n is an integer (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2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 </a:t>
            </a:r>
            <a:r>
              <a:rPr lang="en-US" sz="28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2600" dirty="0"/>
              <a:t>)</a:t>
            </a:r>
          </a:p>
          <a:p>
            <a:pPr lvl="1"/>
            <a:r>
              <a:rPr lang="en-US" sz="2200" dirty="0"/>
              <a:t>that is true, but the type checker takes care of that</a:t>
            </a:r>
          </a:p>
          <a:p>
            <a:pPr lvl="1"/>
            <a:r>
              <a:rPr lang="en-US" sz="2200" dirty="0"/>
              <a:t>no need to repeat reasoning done by the type checker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F0B7B-1BC7-A744-349A-F10CC242B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536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Facts at a Return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Consider this code</a:t>
            </a:r>
          </a:p>
          <a:p>
            <a:pPr lvl="2"/>
            <a:endParaRPr lang="en-US" sz="1800" dirty="0"/>
          </a:p>
          <a:p>
            <a:pPr lvl="2"/>
            <a:b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non-negative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L: List = cons(a, cons(b, nil));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(a &gt;= 0n &amp;&amp; b &gt;= 0n)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sum(L);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  <a:p>
            <a:r>
              <a:rPr lang="en-US" sz="2400" dirty="0"/>
              <a:t>Known facts include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a ≥ 0</a:t>
            </a:r>
            <a:r>
              <a:rPr lang="en-US" sz="2400" dirty="0"/>
              <a:t>”,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 ≥ 0</a:t>
            </a:r>
            <a:r>
              <a:rPr lang="en-US" sz="2400" dirty="0"/>
              <a:t>”, and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 = cons(…)</a:t>
            </a:r>
            <a:r>
              <a:rPr lang="en-US" sz="2400" dirty="0"/>
              <a:t>”</a:t>
            </a:r>
          </a:p>
          <a:p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Remains to prove that </a:t>
            </a:r>
            <a:r>
              <a:rPr lang="en-US" sz="2400" dirty="0"/>
              <a:t>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sum(L)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≥ 0</a:t>
            </a:r>
            <a:r>
              <a:rPr lang="en-US" sz="2400" dirty="0"/>
              <a:t>”</a:t>
            </a:r>
            <a:endParaRPr lang="en-US" sz="24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CAFDF2-7562-1108-77E5-1D6481E5E24B}"/>
              </a:ext>
            </a:extLst>
          </p:cNvPr>
          <p:cNvSpPr txBox="1"/>
          <p:nvPr/>
        </p:nvSpPr>
        <p:spPr>
          <a:xfrm>
            <a:off x="5324341" y="3814560"/>
            <a:ext cx="3362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find facts by reading along </a:t>
            </a:r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path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</a:t>
            </a:r>
          </a:p>
          <a:p>
            <a:pPr algn="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from top to return statement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D1BFDF-11F4-E6CA-FFB1-AA3C0E1F5739}"/>
              </a:ext>
            </a:extLst>
          </p:cNvPr>
          <p:cNvSpPr txBox="1"/>
          <p:nvPr/>
        </p:nvSpPr>
        <p:spPr>
          <a:xfrm>
            <a:off x="4337596" y="4471432"/>
            <a:ext cx="434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facts are math statements about the code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13D65-85AC-CE72-ABE7-1162A7D4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1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017D8EB-7395-580C-6197-32AFA0D6E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4637" y="2830565"/>
            <a:ext cx="7134726" cy="1196869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Reasoning: Proof by Calculation </a:t>
            </a:r>
            <a:br>
              <a:rPr lang="en-US" sz="3800" dirty="0">
                <a:solidFill>
                  <a:srgbClr val="7030A0"/>
                </a:solidFill>
              </a:rPr>
            </a:br>
            <a:r>
              <a:rPr lang="en-US" sz="3800" dirty="0">
                <a:solidFill>
                  <a:srgbClr val="7030A0"/>
                </a:solidFill>
              </a:rPr>
              <a:t>    &amp; Cases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7BA3A5D-4A30-D784-E8B7-270B0D018873}"/>
              </a:ext>
            </a:extLst>
          </p:cNvPr>
          <p:cNvSpPr txBox="1">
            <a:spLocks/>
          </p:cNvSpPr>
          <p:nvPr/>
        </p:nvSpPr>
        <p:spPr>
          <a:xfrm>
            <a:off x="1004637" y="4027434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5F8A63-9081-885E-A519-AB54380A2F35}"/>
              </a:ext>
            </a:extLst>
          </p:cNvPr>
          <p:cNvSpPr txBox="1">
            <a:spLocks/>
          </p:cNvSpPr>
          <p:nvPr/>
        </p:nvSpPr>
        <p:spPr>
          <a:xfrm>
            <a:off x="1004637" y="2050451"/>
            <a:ext cx="6477000" cy="78011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 Summer 2025</a:t>
            </a:r>
          </a:p>
        </p:txBody>
      </p:sp>
    </p:spTree>
    <p:extLst>
      <p:ext uri="{BB962C8B-B14F-4D97-AF65-F5344CB8AC3E}">
        <p14:creationId xmlns:p14="http://schemas.microsoft.com/office/powerpoint/2010/main" val="319210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1DBDB-6110-ABA8-4C4C-8D504FC5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A40F-D4CA-EA75-20D2-AE0F626F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/>
              <a:t>optional</a:t>
            </a:r>
            <a:r>
              <a:rPr lang="en-US" sz="2800" dirty="0"/>
              <a:t> lecture on Software Development Process available on Panopto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7480-B708-712B-F0EB-1E4EBBBD7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71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9E8FC-3AF4-1004-92B2-13668D3A3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5AF63-1560-E577-97A2-DBD87E363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Correctness Requires a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99B37-CCC4-9E8B-4F4D-9DC7705C6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Specification contains two sets of facts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Precondition</a:t>
            </a:r>
            <a:r>
              <a:rPr lang="en-US" sz="2600" dirty="0"/>
              <a:t>:</a:t>
            </a:r>
          </a:p>
          <a:p>
            <a:pPr lvl="2"/>
            <a:r>
              <a:rPr lang="en-US" sz="1800" dirty="0"/>
              <a:t>facts we are </a:t>
            </a:r>
            <a:r>
              <a:rPr lang="en-US" sz="1800" i="1" dirty="0"/>
              <a:t>promised</a:t>
            </a:r>
            <a:r>
              <a:rPr lang="en-US" sz="1800" dirty="0"/>
              <a:t> about the inputs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Postcondition</a:t>
            </a:r>
            <a:r>
              <a:rPr lang="en-US" sz="2600" dirty="0"/>
              <a:t>:</a:t>
            </a:r>
          </a:p>
          <a:p>
            <a:pPr lvl="2"/>
            <a:r>
              <a:rPr lang="en-US" sz="1800" dirty="0"/>
              <a:t>facts we are required to </a:t>
            </a:r>
            <a:r>
              <a:rPr lang="en-US" sz="1800" i="1" dirty="0"/>
              <a:t>ensure</a:t>
            </a:r>
            <a:r>
              <a:rPr lang="en-US" sz="1800" dirty="0"/>
              <a:t> for the output</a:t>
            </a: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0070C0"/>
                </a:solidFill>
              </a:rPr>
              <a:t>Correctness</a:t>
            </a:r>
            <a:r>
              <a:rPr lang="en-US" sz="2600" dirty="0"/>
              <a:t> (satisfying the spec):</a:t>
            </a:r>
          </a:p>
          <a:p>
            <a:pPr lvl="2"/>
            <a:r>
              <a:rPr lang="en-US" sz="1800" dirty="0"/>
              <a:t>for every input satisfying the precondition,</a:t>
            </a:r>
          </a:p>
          <a:p>
            <a:pPr lvl="2"/>
            <a:r>
              <a:rPr lang="en-US" sz="1800" dirty="0"/>
              <a:t>the output will satisfy the postcondition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4C0F7-F468-E27B-D634-219F64D6B9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92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438A6-7B2D-E673-D958-9508A16DC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0FE0A-F13A-3D42-8F3C-D5EA42BC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Finding Facts at a Return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9B1-5F6F-0DC1-D323-FDEC6526A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Consider this code</a:t>
            </a:r>
          </a:p>
          <a:p>
            <a:pPr lvl="2"/>
            <a:endParaRPr lang="en-US" sz="1800" dirty="0"/>
          </a:p>
          <a:p>
            <a:pPr lvl="2"/>
            <a:b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non-negative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L: List = cons(a, cons(b, nil));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(a &gt;= 0n &amp;&amp; b &gt;= 0n)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sum(L);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  <a:p>
            <a:r>
              <a:rPr lang="en-US" sz="2400" dirty="0"/>
              <a:t>Known facts include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a ≥ 0</a:t>
            </a:r>
            <a:r>
              <a:rPr lang="en-US" sz="2400" dirty="0"/>
              <a:t>”,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 ≥ 0</a:t>
            </a:r>
            <a:r>
              <a:rPr lang="en-US" sz="2400" dirty="0"/>
              <a:t>”, and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 = cons(…)</a:t>
            </a:r>
            <a:r>
              <a:rPr lang="en-US" sz="2400" dirty="0"/>
              <a:t>”</a:t>
            </a:r>
          </a:p>
          <a:p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Remains to prove that </a:t>
            </a:r>
            <a:r>
              <a:rPr lang="en-US" sz="2400" dirty="0"/>
              <a:t>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sum(L)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≥ 0</a:t>
            </a:r>
            <a:r>
              <a:rPr lang="en-US" sz="2400" dirty="0"/>
              <a:t>”</a:t>
            </a:r>
            <a:endParaRPr lang="en-US" sz="24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9E247E-5AE6-13CD-2142-8152C77B3DAA}"/>
              </a:ext>
            </a:extLst>
          </p:cNvPr>
          <p:cNvSpPr txBox="1"/>
          <p:nvPr/>
        </p:nvSpPr>
        <p:spPr>
          <a:xfrm>
            <a:off x="5324341" y="3814560"/>
            <a:ext cx="3362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find facts by reading along </a:t>
            </a:r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path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</a:t>
            </a:r>
          </a:p>
          <a:p>
            <a:pPr algn="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from top to return statement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12185-E33A-5FD3-BE04-20B9FD80973A}"/>
              </a:ext>
            </a:extLst>
          </p:cNvPr>
          <p:cNvSpPr txBox="1"/>
          <p:nvPr/>
        </p:nvSpPr>
        <p:spPr>
          <a:xfrm>
            <a:off x="4337596" y="4471432"/>
            <a:ext cx="434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facts are math statements about the code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D2064E-7C5A-E4C6-AEE3-478B23BF6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55152" cy="5140800"/>
          </a:xfrm>
        </p:spPr>
        <p:txBody>
          <a:bodyPr/>
          <a:lstStyle/>
          <a:p>
            <a:r>
              <a:rPr lang="en-US" sz="2600" dirty="0"/>
              <a:t>We can use the facts we know to prove more facts</a:t>
            </a:r>
          </a:p>
          <a:p>
            <a:pPr lvl="1"/>
            <a:r>
              <a:rPr lang="en-US" sz="2200" dirty="0"/>
              <a:t>if we can prove R using facts P and Q,</a:t>
            </a:r>
            <a:br>
              <a:rPr lang="en-US" sz="2200" dirty="0"/>
            </a:br>
            <a:r>
              <a:rPr lang="en-US" sz="2200" dirty="0"/>
              <a:t>we say that R “follows from” or “is implied by” P and Q</a:t>
            </a:r>
          </a:p>
          <a:p>
            <a:pPr lvl="1"/>
            <a:r>
              <a:rPr lang="en-US" sz="2200" dirty="0"/>
              <a:t>proving this fact is proving an “</a:t>
            </a:r>
            <a:r>
              <a:rPr lang="en-US" sz="2200" dirty="0">
                <a:solidFill>
                  <a:srgbClr val="0070C0"/>
                </a:solidFill>
              </a:rPr>
              <a:t>implication</a:t>
            </a:r>
            <a:r>
              <a:rPr lang="en-US" sz="22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Checking correctness requires proving </a:t>
            </a:r>
            <a:r>
              <a:rPr lang="en-US" sz="2600" dirty="0">
                <a:solidFill>
                  <a:srgbClr val="0070C0"/>
                </a:solidFill>
              </a:rPr>
              <a:t>implications</a:t>
            </a:r>
            <a:endParaRPr lang="en-US" sz="2600" dirty="0"/>
          </a:p>
          <a:p>
            <a:pPr lvl="1"/>
            <a:r>
              <a:rPr lang="en-US" sz="2200" dirty="0"/>
              <a:t>need to prove facts about the </a:t>
            </a:r>
            <a:r>
              <a:rPr lang="en-US" sz="2200" b="1" dirty="0"/>
              <a:t>return</a:t>
            </a:r>
            <a:r>
              <a:rPr lang="en-US" sz="2200" dirty="0"/>
              <a:t> values</a:t>
            </a:r>
          </a:p>
          <a:p>
            <a:pPr lvl="1"/>
            <a:r>
              <a:rPr lang="en-US" sz="2200" dirty="0"/>
              <a:t>return values must satisfy the facts of the </a:t>
            </a:r>
            <a:r>
              <a:rPr lang="en-US" sz="2200" dirty="0">
                <a:solidFill>
                  <a:srgbClr val="7030A0"/>
                </a:solidFill>
              </a:rPr>
              <a:t>postcondition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AFF3A-68A5-A24D-B32C-FD7C282ED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07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5D5C3-3AA9-5FE8-3717-606A95AE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ABE67-14AB-9918-4713-432AD6D5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HW4 is out!</a:t>
            </a:r>
          </a:p>
          <a:p>
            <a:pPr lvl="1"/>
            <a:r>
              <a:rPr lang="en-US" sz="2400" dirty="0"/>
              <a:t>it contains math </a:t>
            </a:r>
            <a:r>
              <a:rPr lang="en-US" sz="2400" i="1" dirty="0"/>
              <a:t>and</a:t>
            </a:r>
            <a:r>
              <a:rPr lang="en-US" sz="2400" dirty="0"/>
              <a:t> programming</a:t>
            </a:r>
          </a:p>
          <a:p>
            <a:pPr lvl="1"/>
            <a:r>
              <a:rPr lang="en-US" sz="2400" u="sng" dirty="0"/>
              <a:t>more emphasis on correctness now</a:t>
            </a:r>
            <a:r>
              <a:rPr lang="en-US" sz="2400" dirty="0"/>
              <a:t>!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Start early!</a:t>
            </a:r>
          </a:p>
          <a:p>
            <a:pPr lvl="1"/>
            <a:r>
              <a:rPr lang="en-US" sz="2400" dirty="0"/>
              <a:t>6 Tasks of varying length</a:t>
            </a:r>
          </a:p>
          <a:p>
            <a:pPr lvl="2"/>
            <a:r>
              <a:rPr lang="en-US" sz="2200" dirty="0"/>
              <a:t>~ 1 a day is a good goal!</a:t>
            </a:r>
          </a:p>
          <a:p>
            <a:endParaRPr lang="en-US" sz="2800" dirty="0"/>
          </a:p>
          <a:p>
            <a:r>
              <a:rPr lang="en-US" sz="2800" dirty="0"/>
              <a:t>Jaela OH today: 12:30 - 1:30 CSE 2/F &amp; zoom</a:t>
            </a:r>
          </a:p>
          <a:p>
            <a:endParaRPr lang="en-US" sz="2800" dirty="0"/>
          </a:p>
          <a:p>
            <a:r>
              <a:rPr lang="en-US" sz="2800" dirty="0"/>
              <a:t>Bonus lecture on software development coming this weekend!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6C941-88BD-1D26-BE6A-F75ED5760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8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1766-0FBB-609A-F164-0B950442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Collecting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B5CB3-E9E5-0FFD-6F08-F8BC926DE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Saw how to collect facts in code consisting of</a:t>
            </a:r>
          </a:p>
          <a:p>
            <a:pPr lvl="1"/>
            <a:r>
              <a:rPr lang="en-US" sz="2200" dirty="0"/>
              <a:t>"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/>
              <a:t>" variable declarations</a:t>
            </a:r>
          </a:p>
          <a:p>
            <a:pPr lvl="1"/>
            <a:r>
              <a:rPr lang="en-US" sz="2200" dirty="0"/>
              <a:t>"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/>
              <a:t>" statements</a:t>
            </a:r>
          </a:p>
          <a:p>
            <a:pPr lvl="1"/>
            <a:r>
              <a:rPr lang="en-US" sz="2200" dirty="0"/>
              <a:t>collect facts by reading along </a:t>
            </a:r>
            <a:r>
              <a:rPr lang="en-US" sz="2200" u="sng" dirty="0"/>
              <a:t>path</a:t>
            </a:r>
            <a:r>
              <a:rPr lang="en-US" sz="2200" dirty="0"/>
              <a:t> from top to return</a:t>
            </a:r>
          </a:p>
          <a:p>
            <a:pPr lvl="1"/>
            <a:endParaRPr lang="en-US" sz="2200" dirty="0"/>
          </a:p>
          <a:p>
            <a:r>
              <a:rPr lang="en-US" sz="2600" dirty="0"/>
              <a:t>Those elements cover </a:t>
            </a:r>
            <a:r>
              <a:rPr lang="en-US" sz="2600" u="sng" dirty="0"/>
              <a:t>all</a:t>
            </a:r>
            <a:r>
              <a:rPr lang="en-US" sz="2600" dirty="0"/>
              <a:t> code without mutation</a:t>
            </a:r>
          </a:p>
          <a:p>
            <a:pPr lvl="1"/>
            <a:r>
              <a:rPr lang="en-US" sz="2200" dirty="0"/>
              <a:t>covers everything describable by our math notation </a:t>
            </a:r>
          </a:p>
          <a:p>
            <a:pPr lvl="1"/>
            <a:r>
              <a:rPr lang="en-US" sz="2200" dirty="0"/>
              <a:t>we can calculate interesting values with </a:t>
            </a:r>
            <a:r>
              <a:rPr lang="en-US" sz="2200" i="1" dirty="0"/>
              <a:t>recursion</a:t>
            </a:r>
          </a:p>
          <a:p>
            <a:pPr lvl="1"/>
            <a:endParaRPr lang="en-US" sz="2200" dirty="0"/>
          </a:p>
          <a:p>
            <a:r>
              <a:rPr lang="en-US" sz="2600" dirty="0"/>
              <a:t>Will need more tools to handle code with mutation…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4FAD8D-A23A-71C0-FB1B-33AE736B3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53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Mutation Makes Reasoning Harder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E80238-0D5E-08A8-D57D-1EE4D1379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912981"/>
              </p:ext>
            </p:extLst>
          </p:nvPr>
        </p:nvGraphicFramePr>
        <p:xfrm>
          <a:off x="457200" y="1458435"/>
          <a:ext cx="7745897" cy="2931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46494">
                  <a:extLst>
                    <a:ext uri="{9D8B030D-6E8A-4147-A177-3AD203B41FA5}">
                      <a16:colId xmlns:a16="http://schemas.microsoft.com/office/drawing/2014/main" val="2298765321"/>
                    </a:ext>
                  </a:extLst>
                </a:gridCol>
                <a:gridCol w="1426669">
                  <a:extLst>
                    <a:ext uri="{9D8B030D-6E8A-4147-A177-3AD203B41FA5}">
                      <a16:colId xmlns:a16="http://schemas.microsoft.com/office/drawing/2014/main" val="962255539"/>
                    </a:ext>
                  </a:extLst>
                </a:gridCol>
                <a:gridCol w="1671417">
                  <a:extLst>
                    <a:ext uri="{9D8B030D-6E8A-4147-A177-3AD203B41FA5}">
                      <a16:colId xmlns:a16="http://schemas.microsoft.com/office/drawing/2014/main" val="3772765395"/>
                    </a:ext>
                  </a:extLst>
                </a:gridCol>
                <a:gridCol w="2301317">
                  <a:extLst>
                    <a:ext uri="{9D8B030D-6E8A-4147-A177-3AD203B41FA5}">
                      <a16:colId xmlns:a16="http://schemas.microsoft.com/office/drawing/2014/main" val="531788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Reasoning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559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mutation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full 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 checker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calculation</a:t>
                      </a:r>
                    </a:p>
                    <a:p>
                      <a:pPr algn="ctr"/>
                      <a:r>
                        <a:rPr lang="en-US" dirty="0"/>
                        <a:t>induction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433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variable mutation</a:t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Floyd logic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8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array mutation</a:t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for-any facts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92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heap state mutation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rep invariants</a:t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04514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F02E7D3-F7D2-9D4D-6B2D-24C8CE08DD2A}"/>
              </a:ext>
            </a:extLst>
          </p:cNvPr>
          <p:cNvSpPr txBox="1"/>
          <p:nvPr/>
        </p:nvSpPr>
        <p:spPr>
          <a:xfrm>
            <a:off x="8272509" y="1966132"/>
            <a:ext cx="7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HW5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8E7813-C935-34EA-283C-AB17C840D5B1}"/>
              </a:ext>
            </a:extLst>
          </p:cNvPr>
          <p:cNvSpPr txBox="1"/>
          <p:nvPr/>
        </p:nvSpPr>
        <p:spPr>
          <a:xfrm>
            <a:off x="8272509" y="2598267"/>
            <a:ext cx="7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HW6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B171D-677C-4ABF-94E5-BD94BB45A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5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with No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Proving implications is the </a:t>
            </a:r>
            <a:r>
              <a:rPr lang="en-US" sz="2800" b="1" dirty="0"/>
              <a:t>core step</a:t>
            </a:r>
            <a:r>
              <a:rPr lang="en-US" sz="2800" dirty="0"/>
              <a:t> of reasoning</a:t>
            </a:r>
          </a:p>
          <a:p>
            <a:pPr lvl="1"/>
            <a:r>
              <a:rPr lang="en-US" sz="2200" dirty="0"/>
              <a:t>other techniques output implications for us to prove</a:t>
            </a:r>
          </a:p>
          <a:p>
            <a:pPr lvl="1"/>
            <a:endParaRPr lang="en-US" sz="2200" dirty="0"/>
          </a:p>
          <a:p>
            <a:r>
              <a:rPr lang="en-US" sz="2600" dirty="0"/>
              <a:t>Facts are written in our math notation</a:t>
            </a:r>
          </a:p>
          <a:p>
            <a:pPr lvl="1"/>
            <a:r>
              <a:rPr lang="en-US" sz="2200" dirty="0"/>
              <a:t>we will use math tools to prove implications</a:t>
            </a:r>
          </a:p>
          <a:p>
            <a:pPr lvl="1"/>
            <a:endParaRPr lang="en-US" sz="2200" dirty="0"/>
          </a:p>
          <a:p>
            <a:r>
              <a:rPr lang="en-US" sz="2600" dirty="0"/>
              <a:t>Core technique is "proof by calculation"</a:t>
            </a:r>
          </a:p>
          <a:p>
            <a:pPr lvl="1"/>
            <a:endParaRPr lang="en-US" sz="2200" dirty="0"/>
          </a:p>
          <a:p>
            <a:r>
              <a:rPr lang="en-US" sz="2600" dirty="0"/>
              <a:t>Other techniques we will need:</a:t>
            </a:r>
          </a:p>
          <a:p>
            <a:pPr lvl="1"/>
            <a:r>
              <a:rPr lang="en-US" sz="2200" dirty="0"/>
              <a:t>proof by cases (Today)</a:t>
            </a:r>
          </a:p>
          <a:p>
            <a:pPr lvl="1"/>
            <a:r>
              <a:rPr lang="en-US" sz="2200" dirty="0"/>
              <a:t>structural induction (Wednesday)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27025-6CF9-EDF7-746D-DD2B79E91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2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DABDF-E635-E7A5-D306-E934C3C3CA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Proof by Calculation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62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Proves an implication</a:t>
            </a:r>
          </a:p>
          <a:p>
            <a:pPr lvl="1"/>
            <a:r>
              <a:rPr lang="en-US" sz="2200" dirty="0"/>
              <a:t>fact to be shown is an equation or inequality</a:t>
            </a:r>
          </a:p>
          <a:p>
            <a:pPr lvl="1"/>
            <a:endParaRPr lang="en-US" sz="2200" dirty="0"/>
          </a:p>
          <a:p>
            <a:r>
              <a:rPr lang="en-US" sz="2600" dirty="0"/>
              <a:t>Uses known facts and definitions</a:t>
            </a:r>
          </a:p>
          <a:p>
            <a:pPr lvl="1"/>
            <a:r>
              <a:rPr lang="en-US" sz="2200" dirty="0"/>
              <a:t>latter includes, e.g., the fact that 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(nil) = 0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FB673B-D5F8-F331-4934-12736A902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45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Proof by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Given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  <a:r>
              <a:rPr lang="en-US" sz="2600" dirty="0"/>
              <a:t> and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z ≤ 10</a:t>
            </a:r>
            <a:r>
              <a:rPr lang="en-US" sz="2600" dirty="0"/>
              <a:t>, 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+ z ≤ y + 10</a:t>
            </a:r>
          </a:p>
          <a:p>
            <a:pPr lvl="1"/>
            <a:r>
              <a:rPr lang="en-US" sz="2200" dirty="0"/>
              <a:t>show the third fact follows from the first two</a:t>
            </a:r>
          </a:p>
          <a:p>
            <a:pPr lvl="1"/>
            <a:endParaRPr lang="en-US" sz="2200" dirty="0"/>
          </a:p>
          <a:p>
            <a:r>
              <a:rPr lang="en-US" sz="2600" dirty="0"/>
              <a:t>Start from the left side of the inequality to be proved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z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</a:p>
          <a:p>
            <a:pPr lvl="1"/>
            <a:endParaRPr lang="en-US" sz="2200" dirty="0"/>
          </a:p>
        </p:txBody>
      </p:sp>
      <p:grpSp>
        <p:nvGrpSpPr>
          <p:cNvPr id="12" name="Group 11" descr="We know x + z = y + z since x = y">
            <a:extLst>
              <a:ext uri="{FF2B5EF4-FFF2-40B4-BE49-F238E27FC236}">
                <a16:creationId xmlns:a16="http://schemas.microsoft.com/office/drawing/2014/main" id="{0162BF71-7E9B-4B2A-3B63-C74BE29D47F4}"/>
              </a:ext>
            </a:extLst>
          </p:cNvPr>
          <p:cNvGrpSpPr/>
          <p:nvPr/>
        </p:nvGrpSpPr>
        <p:grpSpPr>
          <a:xfrm>
            <a:off x="1345133" y="3698736"/>
            <a:ext cx="1556563" cy="759563"/>
            <a:chOff x="1345133" y="3698736"/>
            <a:chExt cx="1556563" cy="75956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82AE78B-8A69-5A7E-8C0B-FFAC4E785DFA}"/>
                </a:ext>
              </a:extLst>
            </p:cNvPr>
            <p:cNvSpPr txBox="1"/>
            <p:nvPr/>
          </p:nvSpPr>
          <p:spPr>
            <a:xfrm>
              <a:off x="1345133" y="4088967"/>
              <a:ext cx="12843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  <a:ea typeface="Cambria Math" panose="02040503050406030204" pitchFamily="18" charset="0"/>
                </a:rPr>
                <a:t>since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 = y</a:t>
              </a:r>
              <a:endPara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endParaRPr>
            </a:p>
          </p:txBody>
        </p:sp>
        <p:sp>
          <p:nvSpPr>
            <p:cNvPr id="5" name="Left Brace 4" descr="x + z = y + z ">
              <a:extLst>
                <a:ext uri="{FF2B5EF4-FFF2-40B4-BE49-F238E27FC236}">
                  <a16:creationId xmlns:a16="http://schemas.microsoft.com/office/drawing/2014/main" id="{1450EB12-B30D-0AEB-72B3-C942966DBDA5}"/>
                </a:ext>
              </a:extLst>
            </p:cNvPr>
            <p:cNvSpPr/>
            <p:nvPr/>
          </p:nvSpPr>
          <p:spPr>
            <a:xfrm rot="16200000">
              <a:off x="2062728" y="3074664"/>
              <a:ext cx="214896" cy="1463040"/>
            </a:xfrm>
            <a:prstGeom prst="leftBrace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309A3BD-B1B9-253A-B0C3-1B3F00ED434F}"/>
              </a:ext>
            </a:extLst>
          </p:cNvPr>
          <p:cNvSpPr txBox="1"/>
          <p:nvPr/>
        </p:nvSpPr>
        <p:spPr>
          <a:xfrm>
            <a:off x="1987296" y="3305019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  y + z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9C36BC-DAC6-319F-18F3-73C9923C32E3}"/>
              </a:ext>
            </a:extLst>
          </p:cNvPr>
          <p:cNvSpPr txBox="1"/>
          <p:nvPr/>
        </p:nvSpPr>
        <p:spPr>
          <a:xfrm>
            <a:off x="2950465" y="3315676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  y + 10</a:t>
            </a:r>
            <a:endParaRPr lang="en-US" dirty="0">
              <a:latin typeface="Franklin Gothic Medium"/>
              <a:cs typeface="Franklin Gothic Medium"/>
            </a:endParaRPr>
          </a:p>
        </p:txBody>
      </p:sp>
      <p:grpSp>
        <p:nvGrpSpPr>
          <p:cNvPr id="13" name="Group 12" descr="We know y + z &lt;= y + 10 since z &lt;= 10">
            <a:extLst>
              <a:ext uri="{FF2B5EF4-FFF2-40B4-BE49-F238E27FC236}">
                <a16:creationId xmlns:a16="http://schemas.microsoft.com/office/drawing/2014/main" id="{31AA8CC1-5100-E09E-386B-433DCA64D7AB}"/>
              </a:ext>
            </a:extLst>
          </p:cNvPr>
          <p:cNvGrpSpPr/>
          <p:nvPr/>
        </p:nvGrpSpPr>
        <p:grpSpPr>
          <a:xfrm>
            <a:off x="2491600" y="3929783"/>
            <a:ext cx="1531189" cy="632435"/>
            <a:chOff x="2491600" y="3929783"/>
            <a:chExt cx="1531189" cy="63243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D4665B-9E6C-3B86-D573-4899D08EAEDB}"/>
                </a:ext>
              </a:extLst>
            </p:cNvPr>
            <p:cNvSpPr txBox="1"/>
            <p:nvPr/>
          </p:nvSpPr>
          <p:spPr>
            <a:xfrm>
              <a:off x="2629459" y="4192886"/>
              <a:ext cx="13933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  <a:ea typeface="Cambria Math" panose="02040503050406030204" pitchFamily="18" charset="0"/>
                </a:rPr>
                <a:t>since </a:t>
              </a:r>
              <a:r>
                <a:rPr lang="en-US" sz="18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z ≤ 10</a:t>
              </a:r>
              <a:endPara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endParaRPr>
            </a:p>
          </p:txBody>
        </p:sp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E722007A-3D9B-16D3-7346-F0272FAEAE45}"/>
                </a:ext>
              </a:extLst>
            </p:cNvPr>
            <p:cNvSpPr/>
            <p:nvPr/>
          </p:nvSpPr>
          <p:spPr>
            <a:xfrm rot="16200000">
              <a:off x="3115672" y="3305711"/>
              <a:ext cx="214896" cy="1463040"/>
            </a:xfrm>
            <a:prstGeom prst="leftBrace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B8CAF6A-CE73-D948-5666-F5AEE029290D}"/>
              </a:ext>
            </a:extLst>
          </p:cNvPr>
          <p:cNvSpPr txBox="1"/>
          <p:nvPr/>
        </p:nvSpPr>
        <p:spPr>
          <a:xfrm>
            <a:off x="1708048" y="5303438"/>
            <a:ext cx="5128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All together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, this tells us that 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+ z  ≤  y + 10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58F150F-E9DC-7F44-CD22-A01719167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9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Proof by Calculation (across lines)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Given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  <a:r>
              <a:rPr lang="en-US" sz="2600" dirty="0"/>
              <a:t> and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z ≤ 10</a:t>
            </a:r>
            <a:r>
              <a:rPr lang="en-US" sz="2600" dirty="0"/>
              <a:t>, 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+ z ≤ y + 10</a:t>
            </a:r>
          </a:p>
          <a:p>
            <a:pPr lvl="1"/>
            <a:r>
              <a:rPr lang="en-US" sz="2200" dirty="0"/>
              <a:t>show the third fact follows from the first two</a:t>
            </a:r>
          </a:p>
          <a:p>
            <a:pPr lvl="1"/>
            <a:endParaRPr lang="en-US" sz="2200" dirty="0"/>
          </a:p>
          <a:p>
            <a:r>
              <a:rPr lang="en-US" sz="2600" dirty="0"/>
              <a:t>Start from the left side of the inequality to be proved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z	= y + z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≤ y + 10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z ≤ 10		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easier to read when split across lines</a:t>
            </a:r>
          </a:p>
          <a:p>
            <a:pPr lvl="1"/>
            <a:r>
              <a:rPr lang="en-US" sz="2200" dirty="0"/>
              <a:t>“calculation block”, includes explanations in right column</a:t>
            </a:r>
          </a:p>
          <a:p>
            <a:pPr lvl="2"/>
            <a:r>
              <a:rPr lang="en-US" sz="1800" dirty="0"/>
              <a:t>proof by calculation means using a calculation block</a:t>
            </a:r>
          </a:p>
          <a:p>
            <a:pPr lvl="1"/>
            <a:r>
              <a:rPr lang="en-US" sz="2200" dirty="0"/>
              <a:t>“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US" sz="2200" dirty="0"/>
              <a:t>” or “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2200" dirty="0"/>
              <a:t>” relates that line to the </a:t>
            </a:r>
            <a:r>
              <a:rPr lang="en-US" sz="2200" u="sng" dirty="0"/>
              <a:t>previous</a:t>
            </a:r>
            <a:r>
              <a:rPr lang="en-US" sz="2200" dirty="0"/>
              <a:t> 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DDBDC-26B6-F60D-5530-0A88CCF3C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2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Blocks: 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Chain of “=” shows first = last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a	= b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c				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= d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proves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 = d</a:t>
            </a:r>
          </a:p>
          <a:p>
            <a:pPr lvl="1"/>
            <a:r>
              <a:rPr lang="en-US" sz="2200" dirty="0"/>
              <a:t>all 4 of these are the same number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8FB87-7E79-3A6D-81F0-6C250BB2A1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975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Blocks: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Chain of “=” and “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≤</a:t>
            </a:r>
            <a:r>
              <a:rPr lang="en-US" sz="2600" dirty="0"/>
              <a:t>” shows </a:t>
            </a:r>
            <a:r>
              <a:rPr lang="en-US" sz="2600" u="sng" dirty="0"/>
              <a:t>first</a:t>
            </a:r>
            <a:r>
              <a:rPr lang="en-US" sz="2600" dirty="0"/>
              <a:t>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≤</a:t>
            </a:r>
            <a:r>
              <a:rPr lang="en-US" sz="2600" dirty="0"/>
              <a:t> </a:t>
            </a:r>
            <a:r>
              <a:rPr lang="en-US" sz="2600" u="sng" dirty="0"/>
              <a:t>last</a:t>
            </a:r>
            <a:endParaRPr lang="en-US" sz="2600" dirty="0"/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z	= y + z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≤ y + 10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z ≤ 10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y + 3 + 7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≤ w + 7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+ 3 ≤ w	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each number is equal or strictly larger that previous</a:t>
            </a:r>
          </a:p>
          <a:p>
            <a:pPr lvl="2"/>
            <a:r>
              <a:rPr lang="en-US" sz="1800" dirty="0"/>
              <a:t>last number is strictly larger than the first number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analogous for “≥”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E99AF-7ACD-30C6-5978-3856B60A3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2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79E1D-960D-7D78-0CC3-DAFCD4632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8E6BD-7998-2451-09EE-0227EA2D5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Blocks: Mixing Inequalities Gotcha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E10170-8CCB-0633-B217-47913C2BB3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600" dirty="0"/>
                  <a:t>Consider:</a:t>
                </a:r>
              </a:p>
              <a:p>
                <a:pPr lvl="2"/>
                <a:endParaRPr lang="en-US" sz="1800" dirty="0"/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 + 1	= 2				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2∗1</m:t>
                    </m:r>
                  </m:oMath>
                </a14:m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= 1 * 2 				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≤ 1 * 3	</a:t>
                </a:r>
              </a:p>
              <a:p>
                <a:pPr lvl="2"/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3					</a:t>
                </a:r>
              </a:p>
              <a:p>
                <a:pPr lvl="2"/>
                <a:endParaRPr lang="en-US" sz="1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2200" dirty="0"/>
                  <a:t>cannot derive meaningful conclusion from “proof”</a:t>
                </a:r>
              </a:p>
              <a:p>
                <a:pPr lvl="2"/>
                <a:r>
                  <a:rPr lang="en-US" sz="1800" dirty="0"/>
                  <a:t>each step is still true, but cannot make final conclusion</a:t>
                </a:r>
              </a:p>
              <a:p>
                <a:pPr lvl="1"/>
                <a:r>
                  <a:rPr lang="en-US" sz="2200" dirty="0"/>
                  <a:t>rule of thumb: inequalities should only go in one direction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E10170-8CCB-0633-B217-47913C2BB3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35" t="-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3557B9-1788-E66A-6EA7-30BF6B70C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5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05C9F-4CE7-EFBF-2E07-C2A7049A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3F11-2347-CE5F-B999-B869006A4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0000"/>
              <a:buFont typeface="System Font Regular"/>
              <a:buChar char="✓"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Administrivia</a:t>
            </a:r>
          </a:p>
          <a:p>
            <a:r>
              <a:rPr lang="en-US" sz="2800" dirty="0"/>
              <a:t>Finish Testing </a:t>
            </a:r>
            <a:r>
              <a:rPr lang="en-US" sz="2000" dirty="0"/>
              <a:t>(finish topic 4)</a:t>
            </a:r>
          </a:p>
          <a:p>
            <a:pPr lvl="1"/>
            <a:r>
              <a:rPr lang="en-US" sz="2400" dirty="0"/>
              <a:t>Practice exercises</a:t>
            </a:r>
          </a:p>
          <a:p>
            <a:r>
              <a:rPr lang="en-US" sz="2800" dirty="0"/>
              <a:t>Reasoning </a:t>
            </a:r>
            <a:r>
              <a:rPr lang="en-US" sz="2000" dirty="0"/>
              <a:t>(start topic 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546E7-CDA4-999E-4486-2FB39650D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5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2FA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Proving Code by Calculation: Example 1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positive integers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positive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≥ 1</a:t>
            </a:r>
            <a:r>
              <a:rPr lang="en-US" sz="2600" dirty="0"/>
              <a:t>” and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1</a:t>
            </a:r>
            <a:r>
              <a:rPr lang="en-US" sz="2600" dirty="0"/>
              <a:t>”</a:t>
            </a:r>
          </a:p>
          <a:p>
            <a:pPr lvl="2"/>
            <a:endParaRPr lang="en-US" sz="1800" dirty="0"/>
          </a:p>
          <a:p>
            <a:r>
              <a:rPr lang="en-US" sz="2600" dirty="0"/>
              <a:t>Correct if the return value is a positive integer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F934D-9C20-7CDA-7993-69147B51C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637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5F689-B327-0F47-9390-A48E7B5FE8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48C9-98CD-7D1C-215D-C3B37A6DB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Proving Code by Calculation: Example 1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20E3D-2649-253C-086D-D5E9D9BE0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positive integers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positive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≥ 1</a:t>
            </a:r>
            <a:r>
              <a:rPr lang="en-US" sz="2600" dirty="0"/>
              <a:t>” and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1</a:t>
            </a:r>
            <a:r>
              <a:rPr lang="en-US" sz="2600" dirty="0"/>
              <a:t>”</a:t>
            </a:r>
          </a:p>
          <a:p>
            <a:pPr lvl="2"/>
            <a:endParaRPr lang="en-US" sz="1800" dirty="0"/>
          </a:p>
          <a:p>
            <a:r>
              <a:rPr lang="en-US" sz="2600" dirty="0"/>
              <a:t>Correct if the return value is a positive integer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	≥ x + 1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1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≥ 1 + 1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x ≥ 1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2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≥ 1					</a:t>
            </a:r>
          </a:p>
          <a:p>
            <a:pPr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calculation shows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x + y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≥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1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548F7D-A5C2-3A5F-BCD1-9A231F98A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8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Code by Calculation: Example 2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 with x &gt; 8 and y &gt; -9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positive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≥ 9</a:t>
            </a:r>
            <a:r>
              <a:rPr lang="en-US" sz="2600" dirty="0"/>
              <a:t>” and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–8</a:t>
            </a:r>
            <a:r>
              <a:rPr lang="en-US" sz="26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Correct if the return value is a positive integer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8BA7E-A761-7400-C58C-E844ED774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208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CC9A7-2D0D-B523-40CB-52825188D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5E109-AAAF-FE0C-E4DD-BAED7488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Code by Calculation: Example 2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3DFA-EB8B-4C4F-D7D2-EA8B3F218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 with x &gt; 8 and y &gt; -9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positive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≥ 9</a:t>
            </a:r>
            <a:r>
              <a:rPr lang="en-US" sz="2600" dirty="0"/>
              <a:t>” and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–8</a:t>
            </a:r>
            <a:r>
              <a:rPr lang="en-US" sz="26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Correct if the return value is a positive integer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	≥ x + -8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-8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≥ 9 – 8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x ≥ 9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AE7916-D91A-748B-07A0-9CBA6F21D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Code by Calculation: Example 3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 with x &gt; 8 and y &gt; -9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positive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&gt; 8</a:t>
            </a:r>
            <a:r>
              <a:rPr lang="en-US" sz="2600" dirty="0"/>
              <a:t>” and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&gt; –9</a:t>
            </a:r>
            <a:r>
              <a:rPr lang="en-US" sz="26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Correct if the return value is a positive integer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29893C-ED72-5272-E775-F54E90008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3891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E2C5B-C995-72F4-3035-8C1B86510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1F1C-93BB-D714-9D23-7C2BDAD5E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Code by Calculation: Example 3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D69F-A86A-F14F-130C-A46DCA69C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 with x &gt; 8 and y &gt; -9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positive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&gt; 8</a:t>
            </a:r>
            <a:r>
              <a:rPr lang="en-US" sz="2600" dirty="0"/>
              <a:t>” and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&gt; –9</a:t>
            </a:r>
            <a:r>
              <a:rPr lang="en-US" sz="26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Correct if the return value is a positive integer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	&gt; x + -9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&gt; -9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&gt; 8 - 9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x &gt; 8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-1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E56EFE-2287-7823-DB60-A9F5D6092D76}"/>
              </a:ext>
            </a:extLst>
          </p:cNvPr>
          <p:cNvSpPr txBox="1"/>
          <p:nvPr/>
        </p:nvSpPr>
        <p:spPr>
          <a:xfrm>
            <a:off x="457200" y="6308730"/>
            <a:ext cx="728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warning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: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avoid using “&gt;” (or “&lt;“)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multiple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times in a calculation block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4567BE-E826-C2ED-D1DF-3C7402200C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6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Code by Calculation: Example 4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 with x &gt; 3 and y &gt; 4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an integer that is 10 or larger.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≥ 4</a:t>
            </a:r>
            <a:r>
              <a:rPr lang="en-US" sz="2600" dirty="0"/>
              <a:t>” and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5</a:t>
            </a:r>
            <a:r>
              <a:rPr lang="en-US" sz="26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Correct if the return value is 10 or larger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57CFA-EBA0-3B52-3312-F63786212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820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9DF64-8E84-D84E-EBD0-C5C315BB5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FC80A-3DC1-4593-490E-E2854D920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Code by Calculation: Example 4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3B3C4-F5BE-847E-D045-ACE101D43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 with x &gt; 3 and y &gt; 4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an integer that is 10 or larger.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≥ 4</a:t>
            </a:r>
            <a:r>
              <a:rPr lang="en-US" sz="2600" dirty="0"/>
              <a:t>” and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5</a:t>
            </a:r>
            <a:r>
              <a:rPr lang="en-US" sz="2600" dirty="0"/>
              <a:t>”</a:t>
            </a:r>
          </a:p>
          <a:p>
            <a:pPr lvl="1"/>
            <a:endParaRPr lang="en-US" sz="2200" dirty="0"/>
          </a:p>
          <a:p>
            <a:r>
              <a:rPr lang="en-US" sz="2600" dirty="0"/>
              <a:t>Correct if the return value is 10 or larger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	≥ x + 5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5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≥ 4 + 5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x ≥ 4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ED6A55-E27F-BBC7-053D-463BCB7B76F1}"/>
              </a:ext>
            </a:extLst>
          </p:cNvPr>
          <p:cNvSpPr txBox="1"/>
          <p:nvPr/>
        </p:nvSpPr>
        <p:spPr>
          <a:xfrm>
            <a:off x="4074874" y="5937031"/>
            <a:ext cx="492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proof doesn’t work because the </a:t>
            </a:r>
            <a:r>
              <a:rPr lang="en-US" b="1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code is wrong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E5127F-7438-2084-3C05-F64A3BE04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2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6A901-B77C-E230-BF4C-60870AF71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#1!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29B91-C621-C9EB-8B9D-288740B80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1611"/>
            <a:ext cx="8229600" cy="5140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Inputs x and y are integers with x &gt; 0 and y &lt; 0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Returns a positive integer.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– y + 1;</a:t>
            </a:r>
          </a:p>
          <a:p>
            <a:pPr marL="5715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};</a:t>
            </a:r>
          </a:p>
          <a:p>
            <a:pPr lvl="2"/>
            <a:endParaRPr lang="en-US" sz="10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pPr indent="-285750"/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Prove that the post condition is correct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What is the fact to prove?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What are the known facts?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Proof: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953B6-361A-8CC5-320A-8938E0A6D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22336D-B777-E10A-DEB1-0A542BC16302}"/>
              </a:ext>
            </a:extLst>
          </p:cNvPr>
          <p:cNvSpPr txBox="1"/>
          <p:nvPr/>
        </p:nvSpPr>
        <p:spPr>
          <a:xfrm>
            <a:off x="4835188" y="3461245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x – y + 1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≥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1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35BBEA-D591-7858-62B8-286BBC6FDDF7}"/>
              </a:ext>
            </a:extLst>
          </p:cNvPr>
          <p:cNvSpPr txBox="1"/>
          <p:nvPr/>
        </p:nvSpPr>
        <p:spPr>
          <a:xfrm>
            <a:off x="4835188" y="3863404"/>
            <a:ext cx="2429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≥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1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and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y ≤ -1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27BEA4-1692-65C2-90F5-0A250A30E1FB}"/>
              </a:ext>
            </a:extLst>
          </p:cNvPr>
          <p:cNvSpPr txBox="1"/>
          <p:nvPr/>
        </p:nvSpPr>
        <p:spPr>
          <a:xfrm>
            <a:off x="1832188" y="4595291"/>
            <a:ext cx="42175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x – y + 1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≥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1 – y + 1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 ≥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1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        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≥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1 + 1 + 1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y ≤ -1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≥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1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38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Definitions in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Most useful with function calls</a:t>
            </a:r>
          </a:p>
          <a:p>
            <a:pPr lvl="1"/>
            <a:r>
              <a:rPr lang="en-US" sz="2200" dirty="0"/>
              <a:t>cite the definition of the function to get the return value</a:t>
            </a:r>
          </a:p>
          <a:p>
            <a:pPr lvl="1"/>
            <a:endParaRPr lang="en-US" sz="2200" dirty="0"/>
          </a:p>
          <a:p>
            <a:r>
              <a:rPr lang="en-US" sz="2600" dirty="0"/>
              <a:t>For example: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Franklin Gothic Medium" panose="020B0603020102020204" pitchFamily="34" charset="0"/>
              </a:rPr>
              <a:t>	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sum(nil)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 sum(x :: L)	:=  x + sum(L)</a:t>
            </a:r>
            <a:endParaRPr lang="en-US" sz="1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Can cite facts such as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sum(nil) = 0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sum(a :: b :: nil) = a + sum(b :: nil)</a:t>
            </a:r>
          </a:p>
          <a:p>
            <a:endParaRPr lang="en-US" sz="26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63F147-F50F-259A-1129-BE23910B6DAD}"/>
              </a:ext>
            </a:extLst>
          </p:cNvPr>
          <p:cNvSpPr txBox="1"/>
          <p:nvPr/>
        </p:nvSpPr>
        <p:spPr>
          <a:xfrm>
            <a:off x="3417152" y="6015628"/>
            <a:ext cx="5269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second case of definition with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x = a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and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L = b :: nil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16A15-E2CF-8C4A-9D0F-AF42B7EF0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94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AC2F8-D04B-45BC-9E80-1737A411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Reacp</a:t>
            </a:r>
            <a:r>
              <a:rPr lang="en-US" dirty="0"/>
              <a:t>: Testing so far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CE72E-14D6-FC95-0A7B-C7387B206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Ground Rules</a:t>
            </a:r>
          </a:p>
          <a:p>
            <a:pPr lvl="1"/>
            <a:r>
              <a:rPr lang="en-US" sz="2400" u="sng" dirty="0"/>
              <a:t>Only</a:t>
            </a:r>
            <a:r>
              <a:rPr lang="en-US" sz="2400" dirty="0"/>
              <a:t> test inputs allowed by the spec</a:t>
            </a:r>
          </a:p>
          <a:p>
            <a:pPr lvl="1"/>
            <a:r>
              <a:rPr lang="en-US" sz="2400" dirty="0"/>
              <a:t>Test functions individually</a:t>
            </a:r>
          </a:p>
          <a:p>
            <a:pPr lvl="1"/>
            <a:r>
              <a:rPr lang="en-US" sz="2400" dirty="0"/>
              <a:t>Keep test code </a:t>
            </a:r>
            <a:r>
              <a:rPr lang="en-US" sz="2400" i="1" dirty="0"/>
              <a:t>simple</a:t>
            </a:r>
          </a:p>
          <a:p>
            <a:pPr lvl="1"/>
            <a:r>
              <a:rPr lang="en-US" sz="2400" dirty="0"/>
              <a:t>If there are &lt; 10 inputs, test them all!</a:t>
            </a:r>
          </a:p>
          <a:p>
            <a:pPr lvl="1"/>
            <a:endParaRPr lang="en-US" sz="2400" dirty="0"/>
          </a:p>
          <a:p>
            <a:r>
              <a:rPr lang="en-US" sz="2800" dirty="0"/>
              <a:t>Metrics</a:t>
            </a:r>
          </a:p>
          <a:p>
            <a:pPr lvl="1"/>
            <a:r>
              <a:rPr lang="en-US" sz="2400" dirty="0"/>
              <a:t>Statement coverage</a:t>
            </a:r>
          </a:p>
          <a:p>
            <a:pPr lvl="2"/>
            <a:r>
              <a:rPr lang="en-US" sz="2000" dirty="0"/>
              <a:t>Execute every statement that is reachable by an allowed input</a:t>
            </a:r>
          </a:p>
          <a:p>
            <a:pPr lvl="1"/>
            <a:r>
              <a:rPr lang="en-US" sz="2400" dirty="0"/>
              <a:t>Branch coverage</a:t>
            </a:r>
          </a:p>
          <a:p>
            <a:pPr lvl="2"/>
            <a:r>
              <a:rPr lang="en-US" sz="2000" dirty="0"/>
              <a:t>For every conditional, execute both branches (if they are reachable by an allowed input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F5A85-9E0C-37C9-4F7E-125EBBB2E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1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5E608-E223-1B56-57F0-3DFE44DE6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3F1F-8CDE-6A2D-9148-40A6213D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Finding Facts at a Return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AD3D6-6172-8871-3D3B-93CB01193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Consider this code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a and b must be integers.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non-negative integer.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L: List = cons(a, cons(b, nil));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(a &gt;= 0n &amp;&amp; b &gt;= 0n)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sum(L);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  <a:p>
            <a:r>
              <a:rPr lang="en-US" sz="2400" dirty="0"/>
              <a:t>Known facts include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a ≥ 0</a:t>
            </a:r>
            <a:r>
              <a:rPr lang="en-US" sz="2400" dirty="0"/>
              <a:t>”,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 ≥ 0</a:t>
            </a:r>
            <a:r>
              <a:rPr lang="en-US" sz="2400" dirty="0"/>
              <a:t>”, and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 = cons(…)</a:t>
            </a:r>
            <a:r>
              <a:rPr lang="en-US" sz="2400" dirty="0"/>
              <a:t>”</a:t>
            </a:r>
          </a:p>
          <a:p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Must 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sum(L)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≥ 0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711AB3-38E8-166F-30E0-EA96191C6D28}"/>
              </a:ext>
            </a:extLst>
          </p:cNvPr>
          <p:cNvSpPr txBox="1"/>
          <p:nvPr/>
        </p:nvSpPr>
        <p:spPr>
          <a:xfrm>
            <a:off x="5324341" y="4238304"/>
            <a:ext cx="3362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find facts by reading along </a:t>
            </a:r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path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</a:t>
            </a:r>
          </a:p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from top to return statement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73AD46-F03C-ECF0-541C-CEFE896FC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181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Definitions in Calculations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Franklin Gothic Medium" panose="020B0603020102020204" pitchFamily="34" charset="0"/>
              </a:rPr>
              <a:t>	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sum(nil)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 sum(x :: L)	:=  x + sum(L)</a:t>
            </a:r>
            <a:endParaRPr lang="en-US" sz="1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400" dirty="0"/>
              <a:t>Know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a ≥ 0</a:t>
            </a:r>
            <a:r>
              <a:rPr lang="en-US" sz="2400" dirty="0"/>
              <a:t>”,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 ≥ 0</a:t>
            </a:r>
            <a:r>
              <a:rPr lang="en-US" sz="2400" dirty="0"/>
              <a:t>”, and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 = a :: b :: nil</a:t>
            </a:r>
            <a:r>
              <a:rPr lang="en-US" sz="2400" dirty="0"/>
              <a:t>”</a:t>
            </a:r>
          </a:p>
          <a:p>
            <a:pPr lvl="1"/>
            <a:endParaRPr lang="en-US" sz="20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Prove the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sum(L)</a:t>
            </a:r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” is non-negative</a:t>
            </a:r>
          </a:p>
          <a:p>
            <a:pPr lvl="2"/>
            <a:endParaRPr lang="en-US" sz="16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2B92D-E536-23CF-3A91-7C7C5D3A9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940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D74D2-00BD-2ECD-D229-32A17D20D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93832-1074-7B3B-6731-97B14043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Definitions in Calculations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C3E24-A88F-A955-1D64-23E79AA89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Franklin Gothic Medium" panose="020B0603020102020204" pitchFamily="34" charset="0"/>
              </a:rPr>
              <a:t>	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sum(nil)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 sum(x :: L)	:=  x + sum(L)</a:t>
            </a:r>
            <a:endParaRPr lang="en-US" sz="1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400" dirty="0"/>
              <a:t>Know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a ≥ 0</a:t>
            </a:r>
            <a:r>
              <a:rPr lang="en-US" sz="2400" dirty="0"/>
              <a:t>”,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b ≥ 0</a:t>
            </a:r>
            <a:r>
              <a:rPr lang="en-US" sz="2400" dirty="0"/>
              <a:t>”, and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 = a :: b :: nil</a:t>
            </a:r>
            <a:r>
              <a:rPr lang="en-US" sz="2400" dirty="0"/>
              <a:t>”</a:t>
            </a:r>
          </a:p>
          <a:p>
            <a:pPr lvl="1"/>
            <a:endParaRPr lang="en-US" sz="20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Prove the “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sum(L)</a:t>
            </a:r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” is non-negative</a:t>
            </a:r>
          </a:p>
          <a:p>
            <a:pPr lvl="2"/>
            <a:endParaRPr lang="en-US" sz="16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sum(L)	= sum(a :: b :: nil)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 = a :: b ::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= a + sum(b :: nil)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sum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= a + b + sum(nil)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sum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= a + b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≥ 0 + b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a ≥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≥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0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b ≥ 0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D2052-CEF1-7333-2040-BA572CB3A2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8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9A479-AF50-8BE2-F743-2F44DFF34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12537-9FB6-D4F8-7FF8-A97D87820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#2!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58B44-93CB-7C11-26AE-A1992F560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1611"/>
            <a:ext cx="8229600" cy="5140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Returns a non-empty List.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(x: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L: List = cons(x, cons(-x, nil);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L;</a:t>
            </a:r>
          </a:p>
          <a:p>
            <a:pPr marL="5715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};</a:t>
            </a:r>
          </a:p>
          <a:p>
            <a:pPr marL="57150" indent="0">
              <a:buNone/>
            </a:pP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285750"/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Recall: </a:t>
            </a:r>
            <a:r>
              <a:rPr lang="en-US" sz="28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latin typeface="+mn-lt"/>
                <a:ea typeface="Cambria Math" panose="02040503050406030204" pitchFamily="18" charset="0"/>
              </a:rPr>
              <a:t> </a:t>
            </a:r>
            <a:r>
              <a:rPr lang="en-US" sz="2000" dirty="0" err="1">
                <a:latin typeface="+mn-lt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2000" dirty="0">
                <a:latin typeface="+mn-lt"/>
                <a:ea typeface="Cambria Math" panose="02040503050406030204" pitchFamily="18" charset="0"/>
              </a:rPr>
              <a:t>nil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n-US" sz="2000" dirty="0">
                <a:latin typeface="+mn-lt"/>
                <a:ea typeface="Cambria Math" panose="02040503050406030204" pitchFamily="18" charset="0"/>
              </a:rPr>
              <a:t>	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:=  0</a:t>
            </a:r>
          </a:p>
          <a:p>
            <a:pPr lvl="2"/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		 </a:t>
            </a:r>
            <a:r>
              <a:rPr lang="en-US" sz="2000" dirty="0" err="1"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  <a:r>
              <a:rPr lang="en-US" sz="2000" dirty="0">
                <a:ea typeface="Cambria Math" panose="02040503050406030204" pitchFamily="18" charset="0"/>
              </a:rPr>
              <a:t>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:=  1 + </a:t>
            </a:r>
            <a:r>
              <a:rPr lang="en-US" sz="2000" dirty="0" err="1"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lvl="2"/>
            <a:endParaRPr lang="en-US" sz="10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pPr indent="-285750"/>
            <a:r>
              <a:rPr lang="en-US" sz="24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Prove that the post condition is correct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What is the fact to prove?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What are the known facts?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Proof: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4726F-2944-51F2-2C60-EA70660A5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CCE2A9-97A6-BB95-C5AE-29E33E3C68A5}"/>
              </a:ext>
            </a:extLst>
          </p:cNvPr>
          <p:cNvSpPr txBox="1"/>
          <p:nvPr/>
        </p:nvSpPr>
        <p:spPr>
          <a:xfrm>
            <a:off x="5221703" y="4483769"/>
            <a:ext cx="1303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len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(L) &gt; 0</a:t>
            </a:r>
            <a:endParaRPr lang="en-US" sz="2000" dirty="0">
              <a:solidFill>
                <a:schemeClr val="accent3">
                  <a:lumMod val="75000"/>
                </a:schemeClr>
              </a:solidFill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237ACA-B128-1716-32FD-F1A3A297A8DA}"/>
              </a:ext>
            </a:extLst>
          </p:cNvPr>
          <p:cNvSpPr txBox="1"/>
          <p:nvPr/>
        </p:nvSpPr>
        <p:spPr>
          <a:xfrm>
            <a:off x="5222937" y="4914656"/>
            <a:ext cx="2220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 = x :: -x ::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nil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F20A32-3114-A7CA-C60E-0C6736CF0E22}"/>
              </a:ext>
            </a:extLst>
          </p:cNvPr>
          <p:cNvSpPr txBox="1"/>
          <p:nvPr/>
        </p:nvSpPr>
        <p:spPr>
          <a:xfrm>
            <a:off x="2574755" y="5345408"/>
            <a:ext cx="546234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len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(L) =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len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(x :: -x ::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nil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L = x :: -x ::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nil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    = 1 +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len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(-x ::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nil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len</a:t>
            </a:r>
            <a:endParaRPr lang="en-US" dirty="0">
              <a:solidFill>
                <a:schemeClr val="accent3">
                  <a:lumMod val="75000"/>
                </a:schemeClr>
              </a:solidFill>
              <a:ea typeface="Cambria Math" panose="02040503050406030204" pitchFamily="18" charset="0"/>
            </a:endParaRP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	   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1 + 1 +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len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nil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len</a:t>
            </a:r>
            <a:endParaRPr lang="en-US" dirty="0">
              <a:solidFill>
                <a:schemeClr val="accent3">
                  <a:lumMod val="75000"/>
                </a:schemeClr>
              </a:solidFill>
              <a:ea typeface="Cambria Math" panose="02040503050406030204" pitchFamily="18" charset="0"/>
            </a:endParaRP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    = 1 + 1 + 0		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ea typeface="Cambria Math" panose="02040503050406030204" pitchFamily="18" charset="0"/>
              </a:rPr>
              <a:t>len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    &gt; 0</a:t>
            </a:r>
          </a:p>
        </p:txBody>
      </p:sp>
    </p:spTree>
    <p:extLst>
      <p:ext uri="{BB962C8B-B14F-4D97-AF65-F5344CB8AC3E}">
        <p14:creationId xmlns:p14="http://schemas.microsoft.com/office/powerpoint/2010/main" val="58888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with Conditionals (Top)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integers.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number less than x.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(y &lt; 0n)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– 1n;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 in “then” (top) branch: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≤ -1</a:t>
            </a:r>
            <a:r>
              <a:rPr lang="en-US" sz="2600" dirty="0"/>
              <a:t>”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	≤ x + -1				since y ≤ -1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&lt; x + 0				since -1 &lt;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D1D3A-8803-5B5F-998C-A9238D95A1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D982B0-DC4F-6273-E2ED-5479273FF335}"/>
              </a:ext>
            </a:extLst>
          </p:cNvPr>
          <p:cNvSpPr txBox="1"/>
          <p:nvPr/>
        </p:nvSpPr>
        <p:spPr>
          <a:xfrm>
            <a:off x="1371599" y="5227416"/>
            <a:ext cx="705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+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07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Correctness with Conditionals (Bottom)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integers.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number less than x.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(y &lt; 0n)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 + y;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 – 1n;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/>
              <a:t>Known fact in else (bottom) branch: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 ≥ 0</a:t>
            </a:r>
            <a:r>
              <a:rPr lang="en-US" sz="2600" dirty="0"/>
              <a:t>”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– 1		&lt; x + 0				since –1 &lt;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= x</a:t>
            </a:r>
          </a:p>
          <a:p>
            <a:pPr lvl="1"/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0F301-79B1-29E4-ADBF-749535BD51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547C00-03A6-31A0-926A-81EFBC775F29}"/>
              </a:ext>
            </a:extLst>
          </p:cNvPr>
          <p:cNvSpPr txBox="1"/>
          <p:nvPr/>
        </p:nvSpPr>
        <p:spPr>
          <a:xfrm>
            <a:off x="1371599" y="5227416"/>
            <a:ext cx="653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–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Correctness with Multiple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Need to check the claim from the spec at each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If spec claims multiple facts, then</a:t>
            </a:r>
            <a:b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</a:b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we must prove that </a:t>
            </a:r>
            <a:r>
              <a:rPr lang="en-US" sz="2600" u="sng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each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 of them holds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Inputs x and y are integers with x &lt; y - 1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a number less than y </a:t>
            </a:r>
            <a:r>
              <a:rPr lang="en-US" sz="1800" b="1" u="sng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greater than x.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(x: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y,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 .. };</a:t>
            </a: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multiple known facts: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x : </a:t>
            </a:r>
            <a:r>
              <a:rPr lang="en-US" sz="2000" b="1" dirty="0"/>
              <a:t>ℤ</a:t>
            </a:r>
            <a:r>
              <a:rPr lang="en-US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y : </a:t>
            </a:r>
            <a:r>
              <a:rPr lang="en-US" sz="2000" b="1" dirty="0"/>
              <a:t>ℤ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, and x &lt; y – 1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multiple claims to prove: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x &lt; r and r &lt; y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where “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” is the return value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requires </a:t>
            </a:r>
            <a:r>
              <a:rPr lang="en-US" sz="2200" i="1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two 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calculation blocks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886C4-3858-299A-54B1-108E1AB5D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Correctness with 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r with (r=a or r=b) and r &gt;= a and r &gt;= b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max = (a: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b,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(a &gt;= b)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b;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200" dirty="0"/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Three different facts to prove at each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endParaRPr lang="en-US" sz="2400" dirty="0">
              <a:latin typeface="Franklin Gothic Medium" panose="020B0603020102020204" pitchFamily="34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Two known facts in each branch (return value is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”):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then branch:		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a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≥ b  and  r = a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else branch: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	a &lt; b  and  r =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77C3D8-F0E5-7101-351D-231163834696}"/>
              </a:ext>
            </a:extLst>
          </p:cNvPr>
          <p:cNvSpPr txBox="1"/>
          <p:nvPr/>
        </p:nvSpPr>
        <p:spPr>
          <a:xfrm>
            <a:off x="5836930" y="2421339"/>
            <a:ext cx="261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declarative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spec of max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E4736-849B-1C2C-65F3-BB6A3951A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6959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A80E3-70B6-E061-37AF-4169A03E52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Proof by Cases</a:t>
            </a:r>
          </a:p>
        </p:txBody>
      </p:sp>
    </p:spTree>
    <p:extLst>
      <p:ext uri="{BB962C8B-B14F-4D97-AF65-F5344CB8AC3E}">
        <p14:creationId xmlns:p14="http://schemas.microsoft.com/office/powerpoint/2010/main" val="26915228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AE5BC-A9BB-1B97-0A73-0E2274C4C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C6C77-0BE1-4047-FF8E-382DDF4E0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Sometimes necessary split a proof into cases</a:t>
            </a:r>
          </a:p>
          <a:p>
            <a:pPr lvl="1"/>
            <a:r>
              <a:rPr lang="en-US" sz="2200" dirty="0"/>
              <a:t>fact may be hard to prove for all values at once</a:t>
            </a:r>
          </a:p>
          <a:p>
            <a:pPr lvl="1"/>
            <a:endParaRPr lang="en-US" sz="2200" dirty="0"/>
          </a:p>
          <a:p>
            <a:r>
              <a:rPr lang="en-US" sz="2600" dirty="0"/>
              <a:t>Example: can't prove it for all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2600" dirty="0"/>
              <a:t> at once,</a:t>
            </a:r>
            <a:br>
              <a:rPr lang="en-US" sz="2600" dirty="0"/>
            </a:br>
            <a:r>
              <a:rPr lang="en-US" sz="2600" dirty="0"/>
              <a:t>but can prove it for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≥ 0</a:t>
            </a:r>
            <a:r>
              <a:rPr lang="en-US" sz="2600" dirty="0"/>
              <a:t> and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 &lt; 0</a:t>
            </a:r>
            <a:endParaRPr lang="en-US" sz="2200" dirty="0"/>
          </a:p>
          <a:p>
            <a:pPr lvl="1"/>
            <a:r>
              <a:rPr lang="en-US" sz="2200" dirty="0"/>
              <a:t>will see an example next</a:t>
            </a:r>
          </a:p>
          <a:p>
            <a:pPr lvl="1"/>
            <a:endParaRPr lang="en-US" sz="2200" dirty="0"/>
          </a:p>
          <a:p>
            <a:r>
              <a:rPr lang="en-US" sz="2600" dirty="0"/>
              <a:t>If we can prove it in those two cases, it holds for all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endParaRPr lang="en-US" sz="2600" dirty="0"/>
          </a:p>
          <a:p>
            <a:pPr lvl="1"/>
            <a:r>
              <a:rPr lang="en-US" sz="2200" dirty="0"/>
              <a:t>follows since the cases are exhaustive</a:t>
            </a:r>
          </a:p>
          <a:p>
            <a:pPr lvl="2"/>
            <a:r>
              <a:rPr lang="en-US" sz="1800" dirty="0"/>
              <a:t>(don’t need to be exclusive in this case)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599288-9C62-CA2C-A695-C974216B9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3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AF464-4897-8AC6-084B-1FDB7654AD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(end of testing in Topic 4 slides)</a:t>
            </a:r>
          </a:p>
        </p:txBody>
      </p:sp>
    </p:spTree>
    <p:extLst>
      <p:ext uri="{BB962C8B-B14F-4D97-AF65-F5344CB8AC3E}">
        <p14:creationId xmlns:p14="http://schemas.microsoft.com/office/powerpoint/2010/main" val="14700071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A878-4679-04D4-5C9D-D29FAD1E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Proof By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5682C-9D15-F7B5-9014-3EE4E4297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 :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→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 := 2m + 1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 := 0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&lt; 0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Want to 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f(m)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&gt; m</a:t>
            </a: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Doesn't seem possible as is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can't even apply the definition of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need to know if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 &lt; 0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or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Split our analysis into these two separate cases…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70DE4-E5F4-7CE7-AFA6-A147FF5BB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4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05211-619F-511A-57CB-BB10B4C5F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CE9B-1FC1-1E0A-3819-2D0ECE38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BD805-8B9A-0CC7-F017-556229C44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 := 2m + 1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 := 0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&lt; 0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f(m)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&gt; m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  <a:r>
              <a:rPr lang="en-US" sz="18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	 =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&gt; m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7511D-2110-5946-06CB-35B289EA5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507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A878-4679-04D4-5C9D-D29FAD1E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5682C-9D15-F7B5-9014-3EE4E4297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 := 2m + 1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 := 0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&lt; 0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f(m)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&gt; m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  <a:r>
              <a:rPr lang="en-US" sz="18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	 = 2m + 1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 ≥ m + 1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m ≥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 &gt; m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1 &gt; 0</a:t>
            </a:r>
          </a:p>
          <a:p>
            <a:pPr lvl="2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2F41B-D55E-37F8-BBCB-20B6C26E0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11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A878-4679-04D4-5C9D-D29FAD1E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5682C-9D15-F7B5-9014-3EE4E4297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 := 2m + 1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 := 0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&lt; 0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f(m)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&gt; m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≥ 0</a:t>
            </a:r>
            <a:r>
              <a:rPr lang="en-US" sz="18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f(m) = … &gt; m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&lt; 0</a:t>
            </a:r>
            <a:r>
              <a:rPr lang="en-US" sz="18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f(m)	 = 0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&lt; 0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 &gt; m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m &lt; 0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these two cases are exhaustive,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f(m) &gt; m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holds in general.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1BCFD1-D00D-C514-3383-9B6725F43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8913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Pattern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Define a function by an exhaustive set of patterns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	type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Steps   :=  {n : </a:t>
            </a:r>
            <a:r>
              <a:rPr lang="en-US" sz="18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: </a:t>
            </a:r>
            <a:r>
              <a:rPr lang="en-US" sz="18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𝔹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}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T}) := n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 := –n	</a:t>
            </a: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Steps</a:t>
            </a:r>
            <a:r>
              <a:rPr lang="en-US" sz="2200" dirty="0"/>
              <a:t> describes movement on the number line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change(s : Steps)</a:t>
            </a:r>
            <a:r>
              <a:rPr lang="en-US" sz="2200" dirty="0"/>
              <a:t> says how the position changes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one of these two rules always applies</a:t>
            </a:r>
          </a:p>
        </p:txBody>
      </p:sp>
      <p:grpSp>
        <p:nvGrpSpPr>
          <p:cNvPr id="6" name="Group 5" descr="A number line starting at x. After the function change({n : 12, fwd: F}) is called, the point steps backwards to x - 12.">
            <a:extLst>
              <a:ext uri="{FF2B5EF4-FFF2-40B4-BE49-F238E27FC236}">
                <a16:creationId xmlns:a16="http://schemas.microsoft.com/office/drawing/2014/main" id="{F1254EB1-EB66-7EED-80D2-02B8B7FD07F2}"/>
              </a:ext>
            </a:extLst>
          </p:cNvPr>
          <p:cNvGrpSpPr/>
          <p:nvPr/>
        </p:nvGrpSpPr>
        <p:grpSpPr>
          <a:xfrm>
            <a:off x="1990845" y="4511908"/>
            <a:ext cx="4745621" cy="1101932"/>
            <a:chOff x="1990845" y="4511908"/>
            <a:chExt cx="4745621" cy="1101932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9E25FAF8-7775-4B6A-133E-B053109D11C5}"/>
                </a:ext>
              </a:extLst>
            </p:cNvPr>
            <p:cNvCxnSpPr>
              <a:cxnSpLocks/>
            </p:cNvCxnSpPr>
            <p:nvPr/>
          </p:nvCxnSpPr>
          <p:spPr>
            <a:xfrm>
              <a:off x="1990845" y="5158127"/>
              <a:ext cx="4745621" cy="0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E2790C2-8DF2-901B-D521-CAB71A2808AA}"/>
                </a:ext>
              </a:extLst>
            </p:cNvPr>
            <p:cNvCxnSpPr/>
            <p:nvPr/>
          </p:nvCxnSpPr>
          <p:spPr>
            <a:xfrm flipH="1">
              <a:off x="3368232" y="4903483"/>
              <a:ext cx="1527858" cy="0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49E52B5-7580-9642-DB46-76752271471F}"/>
                </a:ext>
              </a:extLst>
            </p:cNvPr>
            <p:cNvSpPr/>
            <p:nvPr/>
          </p:nvSpPr>
          <p:spPr>
            <a:xfrm>
              <a:off x="3292997" y="5082890"/>
              <a:ext cx="150471" cy="15047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F9E1B90-00A1-7449-51DF-DF1AC963EBF4}"/>
                </a:ext>
              </a:extLst>
            </p:cNvPr>
            <p:cNvSpPr/>
            <p:nvPr/>
          </p:nvSpPr>
          <p:spPr>
            <a:xfrm>
              <a:off x="4820855" y="5082891"/>
              <a:ext cx="150471" cy="15047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BFDA66C-20B5-E60A-4F12-43766E6E97C6}"/>
                </a:ext>
              </a:extLst>
            </p:cNvPr>
            <p:cNvSpPr txBox="1"/>
            <p:nvPr/>
          </p:nvSpPr>
          <p:spPr>
            <a:xfrm>
              <a:off x="4747653" y="5244390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x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2093480-3A96-0AB0-CA66-5C6B5F95669B}"/>
                </a:ext>
              </a:extLst>
            </p:cNvPr>
            <p:cNvSpPr txBox="1"/>
            <p:nvPr/>
          </p:nvSpPr>
          <p:spPr>
            <a:xfrm>
              <a:off x="3057785" y="5244508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x – 12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49C59BB-665E-B5CB-61C9-4D32314C1296}"/>
                </a:ext>
              </a:extLst>
            </p:cNvPr>
            <p:cNvSpPr txBox="1"/>
            <p:nvPr/>
          </p:nvSpPr>
          <p:spPr>
            <a:xfrm>
              <a:off x="3454542" y="4511908"/>
              <a:ext cx="12627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{n: 12, </a:t>
              </a:r>
              <a:r>
                <a:rPr lang="en-US" sz="1400" dirty="0" err="1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fwd</a:t>
              </a:r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: F}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3D825-AC62-818C-F080-D0CF88BB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299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A878-4679-04D4-5C9D-D29FAD1E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Cases, with Records (Case 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5682C-9D15-F7B5-9014-3EE4E429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74284" cy="5140800"/>
          </a:xfrm>
        </p:spPr>
        <p:txBody>
          <a:bodyPr/>
          <a:lstStyle/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change(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T}</a:t>
            </a:r>
            <a:r>
              <a:rPr lang="en-US" sz="1800" dirty="0"/>
              <a:t>)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n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change(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</a:t>
            </a:r>
            <a:r>
              <a:rPr lang="en-US" sz="1800" dirty="0"/>
              <a:t>)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-n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|change(s)| = 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 = {n: n,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f}</a:t>
            </a:r>
          </a:p>
          <a:p>
            <a:pPr lvl="1"/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we need to know if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f = T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or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f = F</a:t>
            </a:r>
            <a:r>
              <a:rPr lang="en-US" sz="20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to apply the definition!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2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T</a:t>
            </a:r>
            <a:r>
              <a:rPr lang="en-US" sz="18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f})|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T})|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|n|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n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 ≥ 0</a:t>
            </a:r>
          </a:p>
          <a:p>
            <a:pPr lvl="2"/>
            <a:endParaRPr lang="en-US" sz="1200" dirty="0"/>
          </a:p>
          <a:p>
            <a:pPr lvl="2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8BE5F-74CC-533E-0C5E-000ADF1730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4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A878-4679-04D4-5C9D-D29FAD1E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Cases, with Records (Case 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5682C-9D15-F7B5-9014-3EE4E429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74284" cy="5140800"/>
          </a:xfrm>
        </p:spPr>
        <p:txBody>
          <a:bodyPr/>
          <a:lstStyle/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change(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T}</a:t>
            </a:r>
            <a:r>
              <a:rPr lang="en-US" sz="1800" dirty="0"/>
              <a:t>)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n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change(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</a:t>
            </a:r>
            <a:r>
              <a:rPr lang="en-US" sz="1800" dirty="0"/>
              <a:t>)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-n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Prove that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|change(s)| = 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 = {n: n,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: f}</a:t>
            </a:r>
          </a:p>
          <a:p>
            <a:pPr lvl="2"/>
            <a:endParaRPr lang="en-US" sz="10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T</a:t>
            </a:r>
            <a:r>
              <a:rPr lang="en-US" sz="1800" dirty="0"/>
              <a:t>: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f})| = …  = n</a:t>
            </a:r>
          </a:p>
          <a:p>
            <a:pPr lvl="2"/>
            <a:endParaRPr lang="en-US" sz="1000" dirty="0"/>
          </a:p>
          <a:p>
            <a:pPr lvl="2"/>
            <a:r>
              <a:rPr lang="en-US" sz="1800" b="1" dirty="0"/>
              <a:t>Case</a:t>
            </a:r>
            <a:r>
              <a:rPr lang="en-US" sz="1800" dirty="0"/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F</a:t>
            </a:r>
            <a:r>
              <a:rPr lang="en-US" sz="1800" dirty="0"/>
              <a:t>: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f})|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|change({n: n,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fwd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F})|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f = F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|-n|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change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 = n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 ≥ 0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Since these two cases are exhaustive, the claim holds in general.</a:t>
            </a:r>
            <a:endParaRPr lang="en-US" sz="1200" dirty="0"/>
          </a:p>
          <a:p>
            <a:pPr lvl="2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3ECE3-09FD-5C1B-6989-4D0508219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2047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18B14-74E1-2339-E883-913F03F50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19103-A000-C150-B6E2-64FFB91BD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 in Class &amp; HW versus the “Real World”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34920-3F3E-44F4-EEA3-E21F51258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1597"/>
            <a:ext cx="8229600" cy="5477315"/>
          </a:xfrm>
        </p:spPr>
        <p:txBody>
          <a:bodyPr/>
          <a:lstStyle/>
          <a:p>
            <a:r>
              <a:rPr lang="en-US" sz="2800" dirty="0"/>
              <a:t>Lecture (mostly) focuses on toy examples</a:t>
            </a:r>
          </a:p>
          <a:p>
            <a:pPr lvl="1"/>
            <a:r>
              <a:rPr lang="en-US" sz="2400" dirty="0"/>
              <a:t>Goal is to explain syntax &amp; intuition (and build skill)</a:t>
            </a:r>
          </a:p>
          <a:p>
            <a:pPr lvl="1"/>
            <a:r>
              <a:rPr lang="en-US" sz="2400" dirty="0"/>
              <a:t>Thus, pick simple problems (that may feel “obvious”)</a:t>
            </a:r>
          </a:p>
          <a:p>
            <a:pPr lvl="2"/>
            <a:r>
              <a:rPr lang="en-US" sz="2000" dirty="0"/>
              <a:t>Because I prep, I don’t get “stuck”</a:t>
            </a:r>
          </a:p>
          <a:p>
            <a:pPr lvl="1"/>
            <a:endParaRPr lang="en-US" sz="2000" dirty="0"/>
          </a:p>
          <a:p>
            <a:r>
              <a:rPr lang="en-US" sz="2800" dirty="0"/>
              <a:t>Section &amp; HW (mostly) focuses on proving that correct code is correct</a:t>
            </a:r>
          </a:p>
          <a:p>
            <a:pPr lvl="1"/>
            <a:r>
              <a:rPr lang="en-US" sz="2400" dirty="0"/>
              <a:t>Seems mean to give you incorrect code :’)</a:t>
            </a:r>
          </a:p>
          <a:p>
            <a:pPr lvl="2"/>
            <a:r>
              <a:rPr lang="en-US" sz="2000" dirty="0"/>
              <a:t>Already had our mean era in HW 1-3</a:t>
            </a:r>
          </a:p>
          <a:p>
            <a:pPr lvl="1"/>
            <a:r>
              <a:rPr lang="en-US" sz="2400" dirty="0"/>
              <a:t>But, problems will be </a:t>
            </a:r>
            <a:r>
              <a:rPr lang="en-US" sz="2400" u="sng" dirty="0"/>
              <a:t>new</a:t>
            </a:r>
            <a:r>
              <a:rPr lang="en-US" sz="2400" dirty="0"/>
              <a:t> and </a:t>
            </a:r>
            <a:r>
              <a:rPr lang="en-US" sz="2400" u="sng" dirty="0"/>
              <a:t>more challenging</a:t>
            </a:r>
            <a:br>
              <a:rPr lang="en-US" sz="2400" dirty="0"/>
            </a:br>
            <a:endParaRPr lang="en-US" sz="2000" dirty="0"/>
          </a:p>
          <a:p>
            <a:r>
              <a:rPr lang="en-US" sz="2800" dirty="0"/>
              <a:t>In real world, even harder problems and </a:t>
            </a:r>
            <a:br>
              <a:rPr lang="en-US" sz="2800" dirty="0"/>
            </a:br>
            <a:r>
              <a:rPr lang="en-US" sz="2800" dirty="0"/>
              <a:t>will </a:t>
            </a:r>
            <a:r>
              <a:rPr lang="en-US" sz="2800" i="1" dirty="0"/>
              <a:t>not</a:t>
            </a:r>
            <a:r>
              <a:rPr lang="en-US" sz="2800" dirty="0"/>
              <a:t> know correctness ahead of time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E12E5-7D13-43C3-1005-022C12A3C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7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86F31-BEB1-190E-399D-F243D2D66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7C0B2-E5C5-3E60-D708-C6260D784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738" y="3081096"/>
            <a:ext cx="7578524" cy="695807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Reasoning with Structural Induction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C7F20A-DF1B-7571-C32B-9F4BD73BADB7}"/>
              </a:ext>
            </a:extLst>
          </p:cNvPr>
          <p:cNvSpPr txBox="1">
            <a:spLocks/>
          </p:cNvSpPr>
          <p:nvPr/>
        </p:nvSpPr>
        <p:spPr>
          <a:xfrm>
            <a:off x="782738" y="3776903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0EDCB4-EBB8-8134-82B2-692BC223329F}"/>
              </a:ext>
            </a:extLst>
          </p:cNvPr>
          <p:cNvSpPr txBox="1">
            <a:spLocks/>
          </p:cNvSpPr>
          <p:nvPr/>
        </p:nvSpPr>
        <p:spPr>
          <a:xfrm>
            <a:off x="782738" y="2300677"/>
            <a:ext cx="7428053" cy="78041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 Summer 2025</a:t>
            </a:r>
          </a:p>
        </p:txBody>
      </p:sp>
    </p:spTree>
    <p:extLst>
      <p:ext uri="{BB962C8B-B14F-4D97-AF65-F5344CB8AC3E}">
        <p14:creationId xmlns:p14="http://schemas.microsoft.com/office/powerpoint/2010/main" val="6368757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CF8E4-E4BF-5600-5A26-0D443011D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Proof by Calculation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9780E-5428-3234-38B0-FC8661CB6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Assuming claim is true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2x + 1 = -(2x + 1)		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BAD </a:t>
            </a:r>
            <a:r>
              <a:rPr lang="en-US" sz="12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❌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(2x + 1)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= (-1)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(2x + 1)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square both sides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4x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+ 2x + 1 = 1(4x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+2x+1)	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foil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  0 = 0 </a:t>
            </a:r>
          </a:p>
          <a:p>
            <a:r>
              <a:rPr lang="en-US" sz="2800" dirty="0"/>
              <a:t>Manipulating both sides of the equation</a:t>
            </a:r>
          </a:p>
          <a:p>
            <a:pPr marL="457200" lvl="1" indent="0">
              <a:buNone/>
            </a:pP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Example: prove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18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+ 1 &gt; z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, given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18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= y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and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y &gt; z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x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= y			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since</a:t>
            </a:r>
            <a:r>
              <a:rPr lang="en-US" sz="16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= y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+ 1 = y + 1 		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add 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 to both sides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1600" baseline="300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+ 1 &gt; z			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since 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y &gt; z</a:t>
            </a:r>
            <a:endParaRPr lang="en-US" sz="1600" baseline="30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30CDB-5C98-5D1F-9EB5-62DBF0F70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01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139DE-EA84-8990-16FB-E8C498D66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6F72-E5A9-C800-50B4-B462D35B2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89589-75FD-B40B-B71A-12C3DC751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0000"/>
              <a:buFont typeface="System Font Regular"/>
              <a:buChar char="✓"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Administrivia</a:t>
            </a:r>
          </a:p>
          <a:p>
            <a:pPr>
              <a:buSzPct val="80000"/>
              <a:buFont typeface="System Font Regular"/>
              <a:buChar char="✓"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Finish Testing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(finish topic 4)</a:t>
            </a:r>
          </a:p>
          <a:p>
            <a:pPr lvl="1">
              <a:buSzPct val="80000"/>
              <a:buFont typeface="System Font Regular"/>
              <a:buChar char="✓"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Practice exercises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Reasoning </a:t>
            </a:r>
            <a:r>
              <a:rPr lang="en-US" sz="2000" b="1" dirty="0">
                <a:solidFill>
                  <a:srgbClr val="7030A0"/>
                </a:solidFill>
              </a:rPr>
              <a:t>(start topic 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1FC9E-18AE-2E4E-D540-F4EEE56C8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700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9DBC1-0DE3-1F1C-A77D-F11C3F6E5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E6E9-DFCE-09B0-E2BA-DCB45EEA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Proof by Calculation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2600-87CE-6239-528F-95872ACC6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Mixing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  <a:r>
              <a:rPr lang="en-US" sz="2800" dirty="0"/>
              <a:t> and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&lt;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cannot conclude anything! 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 &lt; 4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&gt; 3	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therefore </a:t>
            </a:r>
            <a:r>
              <a:rPr lang="en-US" sz="16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 &gt; 3</a:t>
            </a:r>
            <a:r>
              <a:rPr lang="en-US" sz="16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… </a:t>
            </a:r>
            <a:r>
              <a:rPr lang="en-US" sz="1200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❌</a:t>
            </a:r>
            <a:endParaRPr lang="en-US" sz="1200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800" dirty="0"/>
              <a:t>Applying multiple facts/</a:t>
            </a:r>
            <a:r>
              <a:rPr lang="en-US" sz="2800" dirty="0" err="1"/>
              <a:t>defs</a:t>
            </a:r>
            <a:r>
              <a:rPr lang="en-US" sz="2800" dirty="0"/>
              <a:t> in the same step</a:t>
            </a:r>
          </a:p>
          <a:p>
            <a:pPr lvl="1"/>
            <a:r>
              <a:rPr lang="en-US" sz="2200" dirty="0"/>
              <a:t>In the “real world” sometimes proof steps skip, here we want to see that you understand what applying each looks like</a:t>
            </a:r>
          </a:p>
          <a:p>
            <a:r>
              <a:rPr lang="en-US" sz="2800" dirty="0"/>
              <a:t>Forgetting citations</a:t>
            </a:r>
          </a:p>
          <a:p>
            <a:pPr lvl="1"/>
            <a:r>
              <a:rPr lang="en-US" sz="2200" dirty="0"/>
              <a:t>It’s okay to skip algebraic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1C9C6-0153-80BE-993E-0B7B76F6C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90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55422-F8B5-1A7D-51E5-53ECB7734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2558-5DAA-A075-42E7-5400BC9B3B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Structural Induction</a:t>
            </a:r>
          </a:p>
        </p:txBody>
      </p:sp>
    </p:spTree>
    <p:extLst>
      <p:ext uri="{BB962C8B-B14F-4D97-AF65-F5344CB8AC3E}">
        <p14:creationId xmlns:p14="http://schemas.microsoft.com/office/powerpoint/2010/main" val="19201865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Calculation 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547904" cy="5140800"/>
          </a:xfrm>
        </p:spPr>
        <p:txBody>
          <a:bodyPr/>
          <a:lstStyle/>
          <a:p>
            <a:r>
              <a:rPr lang="en-US" sz="2600" dirty="0"/>
              <a:t>Our proofs so far have used fixed-length lists</a:t>
            </a:r>
          </a:p>
          <a:p>
            <a:pPr lvl="1"/>
            <a:r>
              <a:rPr lang="en-US" sz="2200" dirty="0"/>
              <a:t>e.g.,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sum(a :: b :: nil) ≥ 0</a:t>
            </a:r>
          </a:p>
          <a:p>
            <a:pPr lvl="1"/>
            <a:endParaRPr lang="en-US" sz="2200" dirty="0"/>
          </a:p>
          <a:p>
            <a:r>
              <a:rPr lang="en-US" sz="2600" dirty="0"/>
              <a:t>Would like to prove facts about </a:t>
            </a:r>
            <a:r>
              <a:rPr lang="en-US" sz="2600" u="sng" dirty="0"/>
              <a:t>any length</a:t>
            </a:r>
            <a:r>
              <a:rPr lang="en-US" sz="2600" dirty="0"/>
              <a:t> list L</a:t>
            </a:r>
          </a:p>
          <a:p>
            <a:pPr lvl="1"/>
            <a:endParaRPr lang="en-US" sz="2200" dirty="0"/>
          </a:p>
          <a:p>
            <a:r>
              <a:rPr lang="en-US" sz="2600" dirty="0"/>
              <a:t>For example…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C18711-8902-A258-78CD-0F152B747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168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Echo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Consider the following function: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Produces a list where every element is repeated twice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echo(1 :: 2 :: nil)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:: 1 :: echo(2 ::  nil)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:: 1 :: 2 :: 2 :: echo(nil)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:: 1 :: 2 :: 2 :: nil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F7A79-48CC-8708-E1A2-D37E27092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2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Proving Len &amp; Echo Correct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Suppose we have the following code: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 is some List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 = echo(S);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2*m;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(echo(S))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spec says to return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</a:t>
            </a:r>
            <a:r>
              <a:rPr lang="en-US" sz="2200" dirty="0"/>
              <a:t> but code returns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C94E5-2B97-CBEE-6E45-44F084BE8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50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C2A46-A8BA-9249-B015-41F6C9C0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Trying Proof by Cases on Len &amp; Echo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16DCB-FAA4-110E-CFA0-0D2146064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endParaRPr lang="en-US" sz="1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b="1" dirty="0">
                <a:latin typeface="Franklin Gothic Medium" panose="020B0603020102020204" pitchFamily="34" charset="0"/>
              </a:rPr>
              <a:t>Case</a:t>
            </a:r>
            <a:r>
              <a:rPr lang="en-US" sz="1800" dirty="0">
                <a:latin typeface="Franklin Gothic Medium" panose="020B0603020102020204" pitchFamily="34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= nil</a:t>
            </a:r>
            <a:r>
              <a:rPr lang="en-US" sz="1800" dirty="0">
                <a:latin typeface="Franklin Gothic Medium" panose="020B0603020102020204" pitchFamily="34" charset="0"/>
              </a:rPr>
              <a:t>: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 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= 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	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= 0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	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endParaRPr lang="en-US" sz="1800" dirty="0">
              <a:latin typeface="Franklin Gothic Medium" panose="020B06030201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99E9E-26A4-56E6-C98B-42F9B1C60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2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F9B185-B215-C5C0-7462-CA66B9CD3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92C2E-E4EF-9CBB-9915-F0F7BC467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Trying Proof by Cases on Len &amp; Echo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A9A66-6B70-25F1-4CDE-C9FAA25A5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endParaRPr lang="en-US" sz="1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b="1" dirty="0">
                <a:latin typeface="Franklin Gothic Medium" panose="020B0603020102020204" pitchFamily="34" charset="0"/>
              </a:rPr>
              <a:t>Case</a:t>
            </a:r>
            <a:r>
              <a:rPr lang="en-US" sz="1800" dirty="0">
                <a:latin typeface="Franklin Gothic Medium" panose="020B0603020102020204" pitchFamily="34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= x :: L </a:t>
            </a:r>
            <a:r>
              <a:rPr lang="en-US" sz="1800" dirty="0">
                <a:latin typeface="Franklin Gothic Medium" panose="020B0603020102020204" pitchFamily="34" charset="0"/>
              </a:rPr>
              <a:t>: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(echo(x :: L))  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x :: echo(L))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	</a:t>
            </a:r>
            <a:b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</a:b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	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= 1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echo(L))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 + 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(echo(L))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Now need to prove: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(echo(L))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lvl="2"/>
            <a:endParaRPr lang="en-US" sz="18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b="1" dirty="0">
                <a:latin typeface="Franklin Gothic Medium" panose="020B0603020102020204" pitchFamily="34" charset="0"/>
              </a:rPr>
              <a:t>Case</a:t>
            </a:r>
            <a:r>
              <a:rPr lang="en-US" sz="1800" dirty="0">
                <a:latin typeface="Franklin Gothic Medium" panose="020B0603020102020204" pitchFamily="34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 = nil</a:t>
            </a:r>
            <a:r>
              <a:rPr lang="en-US" sz="1800" dirty="0">
                <a:latin typeface="Franklin Gothic Medium" panose="020B0603020102020204" pitchFamily="34" charset="0"/>
              </a:rPr>
              <a:t>: see previous slide</a:t>
            </a:r>
          </a:p>
          <a:p>
            <a:pPr lvl="2"/>
            <a:r>
              <a:rPr lang="en-US" sz="1800" b="1" dirty="0">
                <a:latin typeface="Franklin Gothic Medium" panose="020B0603020102020204" pitchFamily="34" charset="0"/>
              </a:rPr>
              <a:t>Case</a:t>
            </a:r>
            <a:r>
              <a:rPr lang="en-US" sz="1800" dirty="0">
                <a:latin typeface="Franklin Gothic Medium" panose="020B0603020102020204" pitchFamily="34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 = x :: M </a:t>
            </a:r>
            <a:r>
              <a:rPr lang="en-US" sz="1800" dirty="0">
                <a:latin typeface="Franklin Gothic Medium" panose="020B0603020102020204" pitchFamily="34" charset="0"/>
              </a:rPr>
              <a:t>: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(echo(x :: M))  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x :: echo(M))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	</a:t>
            </a:r>
            <a:b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</a:b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		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= 1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echo(M))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 + 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(echo(M))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Now need to prove: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(echo(M))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DE0D1B-D54F-91C9-1F9E-03A9DE011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6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83FDE-0967-77C5-988C-2B9D102EE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3C264-AF89-B3A5-2A47-26637224B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 Breaks on Inductive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CF183-61B4-5190-BF6E-E0B6428F5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547904" cy="5140800"/>
          </a:xfrm>
        </p:spPr>
        <p:txBody>
          <a:bodyPr/>
          <a:lstStyle/>
          <a:p>
            <a:r>
              <a:rPr lang="en-US" sz="2600" dirty="0"/>
              <a:t>Our proofs so far have used fixed-length lists</a:t>
            </a:r>
          </a:p>
          <a:p>
            <a:pPr lvl="1"/>
            <a:r>
              <a:rPr lang="en-US" sz="2200" dirty="0"/>
              <a:t>e.g.,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sum(a :: b :: nil) ≥ 0</a:t>
            </a:r>
          </a:p>
          <a:p>
            <a:pPr lvl="1"/>
            <a:endParaRPr lang="en-US" sz="2200" dirty="0"/>
          </a:p>
          <a:p>
            <a:r>
              <a:rPr lang="en-US" sz="2600" dirty="0"/>
              <a:t>Would like to prove facts about </a:t>
            </a:r>
            <a:r>
              <a:rPr lang="en-US" sz="2600" u="sng" dirty="0"/>
              <a:t>any length</a:t>
            </a:r>
            <a:r>
              <a:rPr lang="en-US" sz="2600" dirty="0"/>
              <a:t> list L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more tools for this…</a:t>
            </a:r>
          </a:p>
          <a:p>
            <a:pPr lvl="1"/>
            <a:r>
              <a:rPr lang="en-US" sz="2200" dirty="0"/>
              <a:t>structural recursion </a:t>
            </a:r>
            <a:r>
              <a:rPr lang="en-US" sz="2200" i="1" dirty="0"/>
              <a:t>calculates</a:t>
            </a:r>
            <a:r>
              <a:rPr lang="en-US" sz="2200" dirty="0"/>
              <a:t> on inductive types</a:t>
            </a:r>
          </a:p>
          <a:p>
            <a:pPr lvl="1"/>
            <a:r>
              <a:rPr lang="en-US" sz="2200" dirty="0"/>
              <a:t>structural induction </a:t>
            </a:r>
            <a:r>
              <a:rPr lang="en-US" sz="2200" i="1" dirty="0"/>
              <a:t>reasons </a:t>
            </a:r>
            <a:r>
              <a:rPr lang="en-US" sz="2200" dirty="0"/>
              <a:t>about structural recursion</a:t>
            </a:r>
          </a:p>
          <a:p>
            <a:pPr lvl="2"/>
            <a:r>
              <a:rPr lang="en-US" sz="1800" dirty="0"/>
              <a:t>or more generally, to prove facts containing variables of an inductive type</a:t>
            </a:r>
          </a:p>
          <a:p>
            <a:pPr lvl="1"/>
            <a:r>
              <a:rPr lang="en-US" sz="2200" dirty="0"/>
              <a:t>both tools are specific to </a:t>
            </a:r>
            <a:r>
              <a:rPr lang="en-US" sz="2200" b="1" dirty="0">
                <a:solidFill>
                  <a:srgbClr val="0070C0"/>
                </a:solidFill>
              </a:rPr>
              <a:t>inductive types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577AC-75D1-D09E-9E95-B295DE281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800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Induction is Two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Let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P(S)</a:t>
            </a:r>
            <a:r>
              <a:rPr lang="en-US" sz="2600" dirty="0"/>
              <a:t> be the claim “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r>
              <a:rPr lang="en-US" sz="2600" dirty="0"/>
              <a:t>”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To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P(S)</a:t>
            </a:r>
            <a:r>
              <a:rPr lang="en-US" sz="2600" dirty="0"/>
              <a:t> holds for </a:t>
            </a:r>
            <a:r>
              <a:rPr lang="en-US" sz="2600" u="sng" dirty="0"/>
              <a:t>any</a:t>
            </a:r>
            <a:r>
              <a:rPr lang="en-US" sz="2600" dirty="0"/>
              <a:t> list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600" dirty="0"/>
              <a:t>, prove two implications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Base Case</a:t>
            </a:r>
            <a:r>
              <a:rPr lang="en-US" sz="2600" dirty="0"/>
              <a:t>: 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P(nil)</a:t>
            </a:r>
            <a:endParaRPr lang="en-US" sz="2600" dirty="0"/>
          </a:p>
          <a:p>
            <a:pPr marL="914400" lvl="1"/>
            <a:r>
              <a:rPr lang="en-US" sz="2200" dirty="0"/>
              <a:t>use any known facts and definitions</a:t>
            </a:r>
          </a:p>
          <a:p>
            <a:pPr marL="0" indent="0">
              <a:buNone/>
            </a:pPr>
            <a:r>
              <a:rPr lang="en-US" sz="2600" dirty="0"/>
              <a:t>	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P(x :: L)</a:t>
            </a:r>
          </a:p>
          <a:p>
            <a:pPr marL="914400"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2200" dirty="0"/>
              <a:t> and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sz="2200" dirty="0"/>
              <a:t> are variables</a:t>
            </a:r>
          </a:p>
          <a:p>
            <a:pPr marL="914400" lvl="1"/>
            <a:r>
              <a:rPr lang="en-US" sz="2200" dirty="0"/>
              <a:t>use any known facts and definitions plus </a:t>
            </a:r>
            <a:r>
              <a:rPr lang="en-US" sz="2200" u="sng" dirty="0"/>
              <a:t>one more fact…</a:t>
            </a:r>
          </a:p>
          <a:p>
            <a:pPr marL="914400" lvl="1"/>
            <a:r>
              <a:rPr lang="en-US" sz="2200" dirty="0"/>
              <a:t>make use of the fact that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sz="2200" dirty="0"/>
              <a:t> is also a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List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DD851-A8BF-1355-869A-19DA7013C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6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Induction: Inductive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32157" cy="514080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To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P(S)</a:t>
            </a:r>
            <a:r>
              <a:rPr lang="en-US" sz="2600" dirty="0"/>
              <a:t> holds for any list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sz="2600" dirty="0"/>
              <a:t>, prove two implications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Base Case</a:t>
            </a:r>
            <a:r>
              <a:rPr lang="en-US" sz="2600" dirty="0"/>
              <a:t>: 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P(nil)</a:t>
            </a:r>
            <a:endParaRPr lang="en-US" sz="2600" dirty="0"/>
          </a:p>
          <a:p>
            <a:pPr marL="914400" lvl="1"/>
            <a:r>
              <a:rPr lang="en-US" sz="2200" dirty="0"/>
              <a:t>use any known facts and definitions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0070C0"/>
                </a:solidFill>
              </a:rPr>
              <a:t>Inductive Hypothesis</a:t>
            </a:r>
            <a:r>
              <a:rPr lang="en-US" sz="2600" dirty="0"/>
              <a:t>: assume </a:t>
            </a:r>
            <a:r>
              <a:rPr lang="en-US" sz="2600" dirty="0">
                <a:solidFill>
                  <a:srgbClr val="0070C0"/>
                </a:solidFill>
              </a:rPr>
              <a:t>P(L)</a:t>
            </a:r>
            <a:r>
              <a:rPr lang="en-US" sz="2600" dirty="0"/>
              <a:t> is true</a:t>
            </a:r>
          </a:p>
          <a:p>
            <a:pPr lvl="1"/>
            <a:r>
              <a:rPr lang="en-US" sz="2200" dirty="0"/>
              <a:t>use this in the inductive step, but not anywhere else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7030A0"/>
                </a:solidFill>
              </a:rPr>
              <a:t>Inductive Step</a:t>
            </a:r>
            <a:r>
              <a:rPr lang="en-US" sz="2600" dirty="0"/>
              <a:t>: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P(x :: L)</a:t>
            </a:r>
          </a:p>
          <a:p>
            <a:pPr marL="914400" lvl="1"/>
            <a:r>
              <a:rPr lang="en-US" sz="2200" dirty="0"/>
              <a:t>use known facts and definitions and </a:t>
            </a:r>
            <a:r>
              <a:rPr lang="en-US" sz="2200" u="sng" dirty="0"/>
              <a:t>Inductive Hypothesis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12F63-C111-8EFD-21CE-86625C4ED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3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E386-F0F8-FA88-D76A-729C49957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047FB-1D26-9BA1-F404-C4CEFC186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“</a:t>
            </a:r>
            <a:r>
              <a:rPr lang="en-US" sz="2600" dirty="0">
                <a:solidFill>
                  <a:srgbClr val="7030A0"/>
                </a:solidFill>
              </a:rPr>
              <a:t>Thinking through</a:t>
            </a:r>
            <a:r>
              <a:rPr lang="en-US" sz="2600" dirty="0"/>
              <a:t>” what the code does on </a:t>
            </a:r>
            <a:r>
              <a:rPr lang="en-US" sz="2600" b="1" u="sng" dirty="0"/>
              <a:t>all</a:t>
            </a:r>
            <a:r>
              <a:rPr lang="en-US" sz="2600" dirty="0"/>
              <a:t> inputs</a:t>
            </a:r>
          </a:p>
          <a:p>
            <a:pPr lvl="1"/>
            <a:r>
              <a:rPr lang="en-US" sz="2200" dirty="0"/>
              <a:t>neither testing nor type checking can do this</a:t>
            </a:r>
          </a:p>
          <a:p>
            <a:pPr lvl="2"/>
            <a:endParaRPr lang="en-US" sz="1800" dirty="0"/>
          </a:p>
          <a:p>
            <a:r>
              <a:rPr lang="en-US" sz="2600" dirty="0"/>
              <a:t>Can be done formally or informally</a:t>
            </a:r>
          </a:p>
          <a:p>
            <a:pPr lvl="1"/>
            <a:r>
              <a:rPr lang="en-US" sz="2200" dirty="0"/>
              <a:t>most professionals reason </a:t>
            </a:r>
            <a:r>
              <a:rPr lang="en-US" sz="2200" i="1" dirty="0"/>
              <a:t>informally</a:t>
            </a:r>
          </a:p>
          <a:p>
            <a:pPr lvl="1"/>
            <a:r>
              <a:rPr lang="en-US" sz="2200" dirty="0"/>
              <a:t>we will start with formal reasoning and move to informal</a:t>
            </a:r>
          </a:p>
          <a:p>
            <a:pPr lvl="2"/>
            <a:r>
              <a:rPr lang="en-US" sz="1800" dirty="0"/>
              <a:t>formal reasoning is a stepping stone to informal reasoning (same core ideas)</a:t>
            </a:r>
          </a:p>
          <a:p>
            <a:pPr lvl="2"/>
            <a:r>
              <a:rPr lang="en-US" sz="1800" dirty="0"/>
              <a:t>formal reasoning still needed for the </a:t>
            </a:r>
            <a:r>
              <a:rPr lang="en-US" sz="1800" b="1" dirty="0">
                <a:solidFill>
                  <a:srgbClr val="C00000"/>
                </a:solidFill>
              </a:rPr>
              <a:t>hardest</a:t>
            </a:r>
            <a:r>
              <a:rPr lang="en-US" sz="1800" dirty="0"/>
              <a:t> problems</a:t>
            </a:r>
          </a:p>
          <a:p>
            <a:pPr lvl="2"/>
            <a:endParaRPr lang="en-US" sz="1800" dirty="0"/>
          </a:p>
          <a:p>
            <a:r>
              <a:rPr lang="en-US" sz="2600" dirty="0"/>
              <a:t>Definition of correctness comes from the specification…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D61DF-48E9-0471-2E96-A89368EBF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8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Structural Induction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With Structural Induction, we prove two facts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	P(nil)				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(echo(nil)) = 2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(nil)</a:t>
            </a:r>
          </a:p>
          <a:p>
            <a:pPr marL="0" indent="0">
              <a:buNone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	P(x :: L)			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(echo(x :: L)) = 2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</a:p>
          <a:p>
            <a:pPr marL="0" indent="0">
              <a:buNone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(second assuming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(echo(L))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Why is this enough to prove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  <a:r>
              <a:rPr lang="en-US" sz="2600" dirty="0"/>
              <a:t>?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19237-3321-2A26-36E7-C7E1624D7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9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Inductive Data is “Built Up” in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218484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Build up an object using constructors:</a:t>
            </a:r>
            <a:endParaRPr lang="en-US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nil</a:t>
            </a:r>
            <a:r>
              <a:rPr lang="en-US" sz="2200" dirty="0"/>
              <a:t>									first constructor (nil)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2 :: </a:t>
            </a:r>
            <a:r>
              <a:rPr lang="en-US" sz="1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en-US" sz="1800" dirty="0"/>
              <a:t>	</a:t>
            </a:r>
            <a:r>
              <a:rPr lang="en-US" sz="2200" dirty="0"/>
              <a:t>				second constructor (cons)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1 :: </a:t>
            </a:r>
            <a:r>
              <a:rPr lang="en-US" sz="18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 :: nil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</a:t>
            </a:r>
            <a:r>
              <a:rPr lang="en-US" sz="2200" dirty="0"/>
              <a:t>	second constructor (cons)</a:t>
            </a:r>
          </a:p>
          <a:p>
            <a:pPr marL="0" indent="0">
              <a:buNone/>
            </a:pPr>
            <a:endParaRPr lang="en-US" sz="2200" dirty="0"/>
          </a:p>
        </p:txBody>
      </p:sp>
      <p:grpSp>
        <p:nvGrpSpPr>
          <p:cNvPr id="16" name="Group 15" descr="The linked list 1 :: 2 :: nil">
            <a:extLst>
              <a:ext uri="{FF2B5EF4-FFF2-40B4-BE49-F238E27FC236}">
                <a16:creationId xmlns:a16="http://schemas.microsoft.com/office/drawing/2014/main" id="{5BF3EFDA-4BC5-9FF7-29C6-614263D4F8C2}"/>
              </a:ext>
            </a:extLst>
          </p:cNvPr>
          <p:cNvGrpSpPr/>
          <p:nvPr/>
        </p:nvGrpSpPr>
        <p:grpSpPr>
          <a:xfrm>
            <a:off x="1990478" y="4032625"/>
            <a:ext cx="2213275" cy="411603"/>
            <a:chOff x="1990478" y="4032625"/>
            <a:chExt cx="2213275" cy="411603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0C0329CB-EFE1-7544-75BD-241423C2A3A2}"/>
                </a:ext>
              </a:extLst>
            </p:cNvPr>
            <p:cNvSpPr/>
            <p:nvPr/>
          </p:nvSpPr>
          <p:spPr>
            <a:xfrm>
              <a:off x="1990478" y="403645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7995F74-73DC-F738-AF7A-ED1AA90EF886}"/>
                </a:ext>
              </a:extLst>
            </p:cNvPr>
            <p:cNvSpPr txBox="1"/>
            <p:nvPr/>
          </p:nvSpPr>
          <p:spPr>
            <a:xfrm>
              <a:off x="2020088" y="404411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9CD6B121-5FB6-4B60-C11B-5F9090748D7F}"/>
                </a:ext>
              </a:extLst>
            </p:cNvPr>
            <p:cNvSpPr/>
            <p:nvPr/>
          </p:nvSpPr>
          <p:spPr>
            <a:xfrm>
              <a:off x="2844765" y="4032625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61A7831-5516-436F-108A-B6896FA2B67F}"/>
                </a:ext>
              </a:extLst>
            </p:cNvPr>
            <p:cNvSpPr txBox="1"/>
            <p:nvPr/>
          </p:nvSpPr>
          <p:spPr>
            <a:xfrm>
              <a:off x="2874375" y="4040287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254453E-4E60-39C1-7259-65C3B6F58F85}"/>
                </a:ext>
              </a:extLst>
            </p:cNvPr>
            <p:cNvSpPr txBox="1"/>
            <p:nvPr/>
          </p:nvSpPr>
          <p:spPr>
            <a:xfrm>
              <a:off x="3621371" y="4044118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41076B9-5209-7C01-71BF-EC728BB3D8BF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2385894" y="4244173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75BAECB-8986-D01A-2F2F-178BAB239CC4}"/>
                </a:ext>
              </a:extLst>
            </p:cNvPr>
            <p:cNvCxnSpPr>
              <a:cxnSpLocks/>
            </p:cNvCxnSpPr>
            <p:nvPr/>
          </p:nvCxnSpPr>
          <p:spPr>
            <a:xfrm>
              <a:off x="3240181" y="4244173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Left Brace 11">
            <a:extLst>
              <a:ext uri="{FF2B5EF4-FFF2-40B4-BE49-F238E27FC236}">
                <a16:creationId xmlns:a16="http://schemas.microsoft.com/office/drawing/2014/main" id="{35E3CD1B-2F7B-0946-B44D-BE4E199A3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3311220" y="4127464"/>
            <a:ext cx="168935" cy="1194911"/>
          </a:xfrm>
          <a:prstGeom prst="leftBrace">
            <a:avLst/>
          </a:prstGeom>
          <a:noFill/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1B24F7-D780-7CBC-CF6D-6E503AF0B7CC}"/>
              </a:ext>
            </a:extLst>
          </p:cNvPr>
          <p:cNvSpPr txBox="1"/>
          <p:nvPr/>
        </p:nvSpPr>
        <p:spPr>
          <a:xfrm>
            <a:off x="2698462" y="4836674"/>
            <a:ext cx="4021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nil</a:t>
            </a:r>
            <a:r>
              <a:rPr lang="en-US" dirty="0">
                <a:solidFill>
                  <a:srgbClr val="7030A0"/>
                </a:solidFill>
                <a:latin typeface="Franklin Gothic Medium"/>
                <a:cs typeface="Franklin Gothic Medium"/>
              </a:rPr>
              <a:t> already exists when building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2 :: </a:t>
            </a:r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endParaRPr lang="en-US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882844D8-6D31-6DF3-197C-3E9028DBE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892678" y="4486087"/>
            <a:ext cx="172767" cy="2028163"/>
          </a:xfrm>
          <a:prstGeom prst="leftBrace">
            <a:avLst/>
          </a:prstGeom>
          <a:noFill/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32ADBE-F5BE-866F-A7F4-D09A9E7DF2FC}"/>
              </a:ext>
            </a:extLst>
          </p:cNvPr>
          <p:cNvSpPr txBox="1"/>
          <p:nvPr/>
        </p:nvSpPr>
        <p:spPr>
          <a:xfrm>
            <a:off x="1865210" y="5613840"/>
            <a:ext cx="4750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2 :: nil</a:t>
            </a:r>
            <a:r>
              <a:rPr lang="en-US" dirty="0">
                <a:solidFill>
                  <a:srgbClr val="7030A0"/>
                </a:solidFill>
                <a:latin typeface="Franklin Gothic Medium"/>
                <a:cs typeface="Franklin Gothic Medium"/>
              </a:rPr>
              <a:t> already exists when building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1 :: </a:t>
            </a:r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 :: nil</a:t>
            </a:r>
            <a:endParaRPr lang="en-US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3366835-A12A-8945-499F-A70283F83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1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Inductive Proofs are “Built Up” in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1946715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Build up a proof the same way we built up the object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	P(nil)				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(echo(nil)) = 2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(nil)</a:t>
            </a:r>
          </a:p>
          <a:p>
            <a:pPr marL="0" indent="0">
              <a:buNone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	P(x :: L)			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(echo(x :: L)) = 2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</a:p>
          <a:p>
            <a:pPr marL="0" indent="0">
              <a:buNone/>
            </a:pP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(second assuming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(echo(L))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</p:txBody>
      </p:sp>
      <p:grpSp>
        <p:nvGrpSpPr>
          <p:cNvPr id="18" name="Group 17" descr="The linked list 1 :: 2 :: nil">
            <a:extLst>
              <a:ext uri="{FF2B5EF4-FFF2-40B4-BE49-F238E27FC236}">
                <a16:creationId xmlns:a16="http://schemas.microsoft.com/office/drawing/2014/main" id="{625FA7FE-FE95-8594-D92A-006D40398BD4}"/>
              </a:ext>
            </a:extLst>
          </p:cNvPr>
          <p:cNvGrpSpPr/>
          <p:nvPr/>
        </p:nvGrpSpPr>
        <p:grpSpPr>
          <a:xfrm>
            <a:off x="1574842" y="3667126"/>
            <a:ext cx="2213275" cy="411603"/>
            <a:chOff x="1574842" y="3667126"/>
            <a:chExt cx="2213275" cy="411603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C3561064-CC1A-8CE7-E79C-902BE322B953}"/>
                </a:ext>
              </a:extLst>
            </p:cNvPr>
            <p:cNvSpPr/>
            <p:nvPr/>
          </p:nvSpPr>
          <p:spPr>
            <a:xfrm>
              <a:off x="1574842" y="3670957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1EF0EDA-74D9-E8AA-EC61-4CAA9842D6F0}"/>
                </a:ext>
              </a:extLst>
            </p:cNvPr>
            <p:cNvSpPr txBox="1"/>
            <p:nvPr/>
          </p:nvSpPr>
          <p:spPr>
            <a:xfrm>
              <a:off x="1604452" y="3678619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CED8705B-AB24-0706-2280-02D4FB0383ED}"/>
                </a:ext>
              </a:extLst>
            </p:cNvPr>
            <p:cNvSpPr/>
            <p:nvPr/>
          </p:nvSpPr>
          <p:spPr>
            <a:xfrm>
              <a:off x="2429129" y="3667126"/>
              <a:ext cx="395416" cy="407772"/>
            </a:xfrm>
            <a:prstGeom prst="frame">
              <a:avLst>
                <a:gd name="adj1" fmla="val 0"/>
              </a:avLst>
            </a:prstGeom>
            <a:noFill/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55E1A4A-7AD3-FD54-4BD6-AA0DCC18CFC1}"/>
                </a:ext>
              </a:extLst>
            </p:cNvPr>
            <p:cNvSpPr txBox="1"/>
            <p:nvPr/>
          </p:nvSpPr>
          <p:spPr>
            <a:xfrm>
              <a:off x="2458739" y="3674788"/>
              <a:ext cx="365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F8D832A-DE95-E703-E02E-6BD3ACE37E01}"/>
                </a:ext>
              </a:extLst>
            </p:cNvPr>
            <p:cNvSpPr txBox="1"/>
            <p:nvPr/>
          </p:nvSpPr>
          <p:spPr>
            <a:xfrm>
              <a:off x="3205735" y="3678619"/>
              <a:ext cx="5823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nil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6A9E6AE-68BF-22DB-82CB-3DFA9FEF31EE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1970258" y="3878674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CBD7B83-7EE9-E01C-02EA-4F084D59D87E}"/>
                </a:ext>
              </a:extLst>
            </p:cNvPr>
            <p:cNvCxnSpPr>
              <a:cxnSpLocks/>
            </p:cNvCxnSpPr>
            <p:nvPr/>
          </p:nvCxnSpPr>
          <p:spPr>
            <a:xfrm>
              <a:off x="2824545" y="3878674"/>
              <a:ext cx="412338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Left Brace 10">
            <a:extLst>
              <a:ext uri="{FF2B5EF4-FFF2-40B4-BE49-F238E27FC236}">
                <a16:creationId xmlns:a16="http://schemas.microsoft.com/office/drawing/2014/main" id="{677F6434-C30F-84E4-8388-9CB626F7B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895584" y="4320105"/>
            <a:ext cx="168935" cy="1194911"/>
          </a:xfrm>
          <a:prstGeom prst="leftBrace">
            <a:avLst/>
          </a:prstGeom>
          <a:noFill/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8A1DC8-2C05-B017-5E87-33690EE7CC8F}"/>
              </a:ext>
            </a:extLst>
          </p:cNvPr>
          <p:cNvSpPr txBox="1"/>
          <p:nvPr/>
        </p:nvSpPr>
        <p:spPr>
          <a:xfrm>
            <a:off x="2282826" y="5029315"/>
            <a:ext cx="4734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P(nil)</a:t>
            </a:r>
            <a:r>
              <a:rPr lang="en-US" dirty="0">
                <a:solidFill>
                  <a:srgbClr val="7030A0"/>
                </a:solidFill>
                <a:latin typeface="Franklin Gothic Medium"/>
                <a:cs typeface="Franklin Gothic Medium"/>
              </a:rPr>
              <a:t> already proven when proving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P(2 :: </a:t>
            </a:r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E4AD743F-2889-3BB8-E0B2-1E4417D96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477042" y="4678728"/>
            <a:ext cx="172767" cy="2028163"/>
          </a:xfrm>
          <a:prstGeom prst="leftBrace">
            <a:avLst/>
          </a:prstGeom>
          <a:noFill/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1FD8C-80CE-445E-0E47-418D8CE7B7E9}"/>
              </a:ext>
            </a:extLst>
          </p:cNvPr>
          <p:cNvSpPr txBox="1"/>
          <p:nvPr/>
        </p:nvSpPr>
        <p:spPr>
          <a:xfrm>
            <a:off x="1449574" y="5806481"/>
            <a:ext cx="558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P(2 :: nil)</a:t>
            </a:r>
            <a:r>
              <a:rPr lang="en-US" dirty="0">
                <a:solidFill>
                  <a:srgbClr val="7030A0"/>
                </a:solidFill>
                <a:latin typeface="Franklin Gothic Medium"/>
                <a:cs typeface="Franklin Gothic Medium"/>
              </a:rPr>
              <a:t> already proven when proving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P(1 ::  </a:t>
            </a:r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 :: nil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2E5D8458-8301-119F-9D05-42B4A2D5E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3368766" y="4042755"/>
            <a:ext cx="145481" cy="272002"/>
          </a:xfrm>
          <a:prstGeom prst="leftBrace">
            <a:avLst/>
          </a:prstGeom>
          <a:noFill/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8435DB-3820-5A50-088F-3C9C5F1C235C}"/>
              </a:ext>
            </a:extLst>
          </p:cNvPr>
          <p:cNvSpPr txBox="1"/>
          <p:nvPr/>
        </p:nvSpPr>
        <p:spPr>
          <a:xfrm>
            <a:off x="3059830" y="4291748"/>
            <a:ext cx="763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P(nil)</a:t>
            </a:r>
            <a:endParaRPr lang="en-US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75487A64-A8B0-66FA-7DB0-26404B989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9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Echo &amp; Len Base Case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Need to prove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(echo(nil))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(echo(nil))	=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4F3D8A-7B26-A838-9065-69DF88D4B143}"/>
              </a:ext>
            </a:extLst>
          </p:cNvPr>
          <p:cNvSpPr txBox="1">
            <a:spLocks/>
          </p:cNvSpPr>
          <p:nvPr/>
        </p:nvSpPr>
        <p:spPr>
          <a:xfrm>
            <a:off x="0" y="6163675"/>
            <a:ext cx="3571103" cy="7290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800" dirty="0" err="1"/>
              <a:t>len</a:t>
            </a:r>
            <a:r>
              <a:rPr lang="en-US" sz="1800" dirty="0"/>
              <a:t>(nil)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0</a:t>
            </a:r>
          </a:p>
          <a:p>
            <a:pPr marL="0" lvl="2"/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	:=  1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  <a:endParaRPr lang="en-US" sz="18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296F7-747E-65B8-03E7-45F567590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55188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Echo &amp; Len Base Case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(echo(nil))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echo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7DFD7-87CB-4CC3-A65E-8B65E3B0B2AA}"/>
              </a:ext>
            </a:extLst>
          </p:cNvPr>
          <p:cNvSpPr txBox="1"/>
          <p:nvPr/>
        </p:nvSpPr>
        <p:spPr>
          <a:xfrm>
            <a:off x="2769705" y="3812494"/>
            <a:ext cx="4341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0				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B374F4-5596-F4EE-071A-68708507BA8B}"/>
              </a:ext>
            </a:extLst>
          </p:cNvPr>
          <p:cNvSpPr txBox="1"/>
          <p:nvPr/>
        </p:nvSpPr>
        <p:spPr>
          <a:xfrm>
            <a:off x="2769705" y="4175374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2 · 0			</a:t>
            </a:r>
          </a:p>
          <a:p>
            <a:pPr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def of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	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AA2F14-B21D-1D3B-A247-ABC6781435AE}"/>
              </a:ext>
            </a:extLst>
          </p:cNvPr>
          <p:cNvSpPr txBox="1"/>
          <p:nvPr/>
        </p:nvSpPr>
        <p:spPr>
          <a:xfrm>
            <a:off x="3693035" y="449849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2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(nil)			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21890-AAC4-BA34-51A3-C1638FC75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4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Echo &amp; Len Inductive Step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Need to prove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(echo(x :: L))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Get to assume claim holds for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, i.e.,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(echo(L))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18B9F-2C9C-B88A-8FBD-5663A971F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483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Echo &amp; Len Inductive Step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(echo(L))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(echo(x :: L))	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C4D34AC-6252-2B0E-953D-EA904A575689}"/>
              </a:ext>
            </a:extLst>
          </p:cNvPr>
          <p:cNvSpPr txBox="1">
            <a:spLocks/>
          </p:cNvSpPr>
          <p:nvPr/>
        </p:nvSpPr>
        <p:spPr>
          <a:xfrm>
            <a:off x="0" y="6163675"/>
            <a:ext cx="3571103" cy="7290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800" dirty="0" err="1"/>
              <a:t>len</a:t>
            </a:r>
            <a:r>
              <a:rPr lang="en-US" sz="1800" dirty="0"/>
              <a:t>(nil)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0</a:t>
            </a:r>
          </a:p>
          <a:p>
            <a:pPr marL="0" lvl="2"/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	:=  1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  <a:endParaRPr lang="en-US" sz="18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88C47-5A96-B4F5-C99A-D90EFE48D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3734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Echo &amp; Len Inductive Step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(echo(S)) = 2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(echo(L)) 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(echo(x :: L))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x :: echo(L))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		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				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72950E-BC38-A01D-7B55-7BE29D76E69A}"/>
              </a:ext>
            </a:extLst>
          </p:cNvPr>
          <p:cNvSpPr txBox="1"/>
          <p:nvPr/>
        </p:nvSpPr>
        <p:spPr>
          <a:xfrm>
            <a:off x="2749828" y="4498977"/>
            <a:ext cx="4809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1 +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(x :: echo(L))		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D0BFEA-3F41-FB61-FC48-F40AAA7F5389}"/>
              </a:ext>
            </a:extLst>
          </p:cNvPr>
          <p:cNvSpPr txBox="1"/>
          <p:nvPr/>
        </p:nvSpPr>
        <p:spPr>
          <a:xfrm>
            <a:off x="2743196" y="4797283"/>
            <a:ext cx="511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2 +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(echo(L))		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A9C569-140C-073C-4E43-E3A410EECCD4}"/>
              </a:ext>
            </a:extLst>
          </p:cNvPr>
          <p:cNvSpPr txBox="1"/>
          <p:nvPr/>
        </p:nvSpPr>
        <p:spPr>
          <a:xfrm>
            <a:off x="2743201" y="5170026"/>
            <a:ext cx="4733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2 + 2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(L)			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014EB7-6C09-32D0-F02F-4EE97597738A}"/>
              </a:ext>
            </a:extLst>
          </p:cNvPr>
          <p:cNvSpPr txBox="1"/>
          <p:nvPr/>
        </p:nvSpPr>
        <p:spPr>
          <a:xfrm>
            <a:off x="3207025" y="5473147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2(1 +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(L))	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58BB7-DFB6-BEEE-748F-24F059410CBD}"/>
              </a:ext>
            </a:extLst>
          </p:cNvPr>
          <p:cNvSpPr txBox="1"/>
          <p:nvPr/>
        </p:nvSpPr>
        <p:spPr>
          <a:xfrm>
            <a:off x="6400800" y="5830957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4AF2E3-4F1D-60A0-2DBA-30DCB3D30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19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Echo &amp;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Suppose we have the following code: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y = sum(S);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 is some List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 = echo(S);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2*y;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sum(echo(S))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spec says to return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sum(echo(S))</a:t>
            </a:r>
            <a:r>
              <a:rPr lang="en-US" sz="2200" dirty="0"/>
              <a:t> but code returns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2 sum(S)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sum(echo(S)) = 2 sum(S)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53876-E94B-52E9-643A-C9B6EB61C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0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Echo &amp; Sum Base Case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sum(echo(S)) = 2 sum(S)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sum(echo(nil))	=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 sum(nil)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F45D0E9-D7AA-A6EA-CA04-A399594E3F67}"/>
              </a:ext>
            </a:extLst>
          </p:cNvPr>
          <p:cNvSpPr txBox="1">
            <a:spLocks/>
          </p:cNvSpPr>
          <p:nvPr/>
        </p:nvSpPr>
        <p:spPr>
          <a:xfrm>
            <a:off x="0" y="6163675"/>
            <a:ext cx="3571103" cy="7290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800" dirty="0"/>
              <a:t>sum(nil)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0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sum(x :: L)	:=  x + sum(L)</a:t>
            </a:r>
            <a:endParaRPr lang="en-US" sz="18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084367-1CA1-15AC-C320-3BB9BBD6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186825"/>
            <a:ext cx="9144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7D999-AAA5-E975-2A68-D14C196BD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9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221F1-BBF1-14F3-738E-5E5DB0C9F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 Requires a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DD9D3-8B10-196E-4D63-8ECA5379A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Specification contains two sets of facts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Precondition</a:t>
            </a:r>
            <a:r>
              <a:rPr lang="en-US" sz="2600" dirty="0"/>
              <a:t>:</a:t>
            </a:r>
          </a:p>
          <a:p>
            <a:pPr lvl="2"/>
            <a:r>
              <a:rPr lang="en-US" sz="1800" dirty="0"/>
              <a:t>facts we are </a:t>
            </a:r>
            <a:r>
              <a:rPr lang="en-US" sz="1800" i="1" dirty="0"/>
              <a:t>promised</a:t>
            </a:r>
            <a:r>
              <a:rPr lang="en-US" sz="1800" dirty="0"/>
              <a:t> about the inputs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7030A0"/>
                </a:solidFill>
              </a:rPr>
              <a:t>Postcondition</a:t>
            </a:r>
            <a:r>
              <a:rPr lang="en-US" sz="2600" dirty="0"/>
              <a:t>:</a:t>
            </a:r>
          </a:p>
          <a:p>
            <a:pPr lvl="2"/>
            <a:r>
              <a:rPr lang="en-US" sz="1800" dirty="0"/>
              <a:t>facts we are required to </a:t>
            </a:r>
            <a:r>
              <a:rPr lang="en-US" sz="1800" i="1" dirty="0"/>
              <a:t>ensure</a:t>
            </a:r>
            <a:r>
              <a:rPr lang="en-US" sz="1800" dirty="0"/>
              <a:t> for the output</a:t>
            </a: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b="1" dirty="0">
                <a:solidFill>
                  <a:srgbClr val="0070C0"/>
                </a:solidFill>
              </a:rPr>
              <a:t>Correctness</a:t>
            </a:r>
            <a:r>
              <a:rPr lang="en-US" sz="2600" dirty="0"/>
              <a:t> (satisfying the spec):</a:t>
            </a:r>
          </a:p>
          <a:p>
            <a:pPr lvl="2"/>
            <a:r>
              <a:rPr lang="en-US" sz="1800" dirty="0"/>
              <a:t>for every input satisfying the precondition,</a:t>
            </a:r>
          </a:p>
          <a:p>
            <a:pPr lvl="2"/>
            <a:r>
              <a:rPr lang="en-US" sz="1800" dirty="0"/>
              <a:t>the output will satisfy the postcondition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14C2A-4713-7CE3-6215-8C8252E4D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31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Echo &amp; Sum Base Case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sum(echo(S)) = 2 sum(S)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sum(echo(nil))	= sum(nil)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echo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 sum(nil)			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Need to prove that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sum(echo(x :: L)) = 2 sum(x :: L)</a:t>
            </a:r>
          </a:p>
          <a:p>
            <a:pPr lvl="2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	Get to assume claim holds for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, i.e., that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sum(echo(L)) = 2 sum(L)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8A9CC-0A0F-40C4-E16F-3D24D38B8FF1}"/>
              </a:ext>
            </a:extLst>
          </p:cNvPr>
          <p:cNvSpPr txBox="1"/>
          <p:nvPr/>
        </p:nvSpPr>
        <p:spPr>
          <a:xfrm>
            <a:off x="2729947" y="3843133"/>
            <a:ext cx="445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0					</a:t>
            </a:r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sum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84E8D2-037E-FA51-15B3-D5035AD04BAB}"/>
              </a:ext>
            </a:extLst>
          </p:cNvPr>
          <p:cNvSpPr txBox="1"/>
          <p:nvPr/>
        </p:nvSpPr>
        <p:spPr>
          <a:xfrm>
            <a:off x="3670853" y="4187687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= 2 · 0			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53F9CF-5244-F7F1-6EAA-5120C4317106}"/>
              </a:ext>
            </a:extLst>
          </p:cNvPr>
          <p:cNvSpPr txBox="1"/>
          <p:nvPr/>
        </p:nvSpPr>
        <p:spPr>
          <a:xfrm>
            <a:off x="5910470" y="4518987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sum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98C28-F263-32F4-392F-024A5F1AA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29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Echo &amp; Sum Inductive Step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sum(echo(S)) = 2 sum(S)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sum(echo(L)) = 2 sum(L)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sum(echo(x :: L))	=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= 2 sum(x :: L)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07B744-E958-90D7-15C8-DD7928185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186825"/>
            <a:ext cx="9144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A65DA8-E9FB-A686-3FFE-AF4A00DC7EB1}"/>
              </a:ext>
            </a:extLst>
          </p:cNvPr>
          <p:cNvSpPr txBox="1">
            <a:spLocks/>
          </p:cNvSpPr>
          <p:nvPr/>
        </p:nvSpPr>
        <p:spPr>
          <a:xfrm>
            <a:off x="0" y="6163675"/>
            <a:ext cx="3571103" cy="7290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800" dirty="0"/>
              <a:t>sum(nil)	</a:t>
            </a:r>
            <a:r>
              <a:rPr lang="en-US" sz="1800"/>
              <a:t>	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:=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sum(x :: L)	:=  x + sum(L)</a:t>
            </a:r>
            <a:endParaRPr lang="en-US" sz="18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E8A48-9B16-70B0-FE57-27FB3B045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9211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Echo &amp; Sum Inductive Step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echo(nil)  	:= nil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echo(x :: L)	:= x :: x :: echo(L)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sum(echo(S)) = 2 sum(S)</a:t>
            </a:r>
            <a:r>
              <a:rPr lang="en-US" sz="2600" dirty="0"/>
              <a:t> for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 : List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sum(echo(L)) = 2 sum(L)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sum(echo(x :: L))	= sum(x :: x :: echo(L))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echo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x + sum(x :: echo(L))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2x + sum(echo(L))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2x + 2 sum(L)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2(x + sum(L))					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2 sum(x :: L)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E003E-4C38-94A6-7467-8B749A147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82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6F708AB-1B6D-DD21-F5B5-5F5E6F30D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0" y="6186825"/>
            <a:ext cx="9144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70806B-2095-2B9D-BB1F-A1C660DD5183}"/>
              </a:ext>
            </a:extLst>
          </p:cNvPr>
          <p:cNvSpPr txBox="1">
            <a:spLocks/>
          </p:cNvSpPr>
          <p:nvPr/>
        </p:nvSpPr>
        <p:spPr>
          <a:xfrm>
            <a:off x="0" y="6163675"/>
            <a:ext cx="3571103" cy="7290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/>
            <a:r>
              <a:rPr lang="en-US" sz="1800" dirty="0"/>
              <a:t>sum(nil)	</a:t>
            </a:r>
            <a:r>
              <a:rPr lang="en-US" sz="1800"/>
              <a:t>	</a:t>
            </a:r>
            <a:r>
              <a:rPr lang="en-US" sz="1800">
                <a:latin typeface="Cambria Math" panose="02040503050406030204" pitchFamily="18" charset="0"/>
                <a:ea typeface="Cambria Math" panose="02040503050406030204" pitchFamily="18" charset="0"/>
              </a:rPr>
              <a:t>:=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  <a:p>
            <a:pPr marL="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sum(x :: L)	:=  x + sum(L)</a:t>
            </a:r>
            <a:endParaRPr lang="en-US" sz="18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16996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44A09-F59F-A5C8-949E-90D0A5762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F21AA-ED45-9014-DE69-0151C230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Concatenating Two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6AE4-98C4-A87E-88A2-7204EC88D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362709" cy="5140800"/>
          </a:xfrm>
        </p:spPr>
        <p:txBody>
          <a:bodyPr/>
          <a:lstStyle/>
          <a:p>
            <a:r>
              <a:rPr lang="en-US" sz="2600" dirty="0"/>
              <a:t>Mathematical definition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concat(S, R)</a:t>
            </a:r>
          </a:p>
          <a:p>
            <a:pPr lvl="2"/>
            <a:endParaRPr lang="en-US" sz="1800" b="1" dirty="0">
              <a:latin typeface="Franklin Gothic Medium" panose="020B0603020102020204" pitchFamily="34" charset="0"/>
            </a:endParaRPr>
          </a:p>
          <a:p>
            <a:pPr lvl="2"/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 </a:t>
            </a:r>
            <a:r>
              <a:rPr lang="en-US" sz="1800" dirty="0"/>
              <a:t>concat(nil, R)	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 concat(x :: L, R)	:=  x :: concat(L, R)</a:t>
            </a:r>
            <a:b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en-US" sz="18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  <a:cs typeface="Franklin Gothic Medium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600" dirty="0"/>
              <a:t>Puts all the elements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sz="2600" dirty="0"/>
              <a:t> before those of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concat(1 :: 2 :: nil, 3 :: 4 :: nil)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:: concat(2 :: nil, 3 :: 4 :: nil)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:: 2 :: concat(nil, 3 :: 4 :: nil)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 = 1 :: 2 :: 3 :: 4 :: nil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866116-B4AE-FBA6-B189-CCBACB75292A}"/>
              </a:ext>
            </a:extLst>
          </p:cNvPr>
          <p:cNvSpPr txBox="1"/>
          <p:nvPr/>
        </p:nvSpPr>
        <p:spPr>
          <a:xfrm>
            <a:off x="6514603" y="2047349"/>
            <a:ext cx="2172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important operation</a:t>
            </a:r>
          </a:p>
          <a:p>
            <a:pPr algn="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abbreviated as "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ea typeface="Cambria Math" panose="02040503050406030204" pitchFamily="18" charset="0"/>
              </a:rPr>
              <a:t>"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30D88-AF69-4C55-FCC8-69891E451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4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Length of Concatenated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concat(nil, R)	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R)	:=  x :: concat(L, R))</a:t>
            </a:r>
          </a:p>
          <a:p>
            <a:pPr lvl="2"/>
            <a:endParaRPr lang="en-US" sz="1800" dirty="0"/>
          </a:p>
          <a:p>
            <a:r>
              <a:rPr lang="en-US" sz="2600" dirty="0"/>
              <a:t>Suppose we have the following code: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 is some List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(R);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 is some List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 + n;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(concat(S, R))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spec returns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(concat(S, R))</a:t>
            </a:r>
            <a:r>
              <a:rPr lang="en-US" sz="2200" dirty="0"/>
              <a:t> but code returns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(S) + </a:t>
            </a:r>
            <a:r>
              <a:rPr lang="en-US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(concat(S, R))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+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60D86-3005-CF78-0B43-805658A7F640}"/>
              </a:ext>
            </a:extLst>
          </p:cNvPr>
          <p:cNvSpPr txBox="1"/>
          <p:nvPr/>
        </p:nvSpPr>
        <p:spPr>
          <a:xfrm>
            <a:off x="6514603" y="1244160"/>
            <a:ext cx="2172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important operation</a:t>
            </a:r>
          </a:p>
          <a:p>
            <a:pPr algn="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abbreviated as "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⧺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ea typeface="Cambria Math" panose="02040503050406030204" pitchFamily="18" charset="0"/>
              </a:rPr>
              <a:t>"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53B8F-33BF-6520-D595-9EF100617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Len &amp; </a:t>
            </a:r>
            <a:r>
              <a:rPr lang="en-US" dirty="0" err="1"/>
              <a:t>Concat</a:t>
            </a:r>
            <a:r>
              <a:rPr lang="en-US" dirty="0"/>
              <a:t> Base Case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concat(nil, R)	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R)	:=  x :: concat(L, R))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(concat(S, R))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+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the claim for any choice of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(i.e.,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(concat(nil, R))	=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B01AF1-04DE-BC84-3EE6-9C4C12618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1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Len &amp; </a:t>
            </a:r>
            <a:r>
              <a:rPr lang="en-US" dirty="0" err="1"/>
              <a:t>Concat</a:t>
            </a:r>
            <a:r>
              <a:rPr lang="en-US" dirty="0"/>
              <a:t> Base Case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concat(nil, R)	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R)	:=  x :: concat(L, R))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(concat(S, R))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+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the claim for any choice of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(i.e.,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(concat(nil, R))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concat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0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	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7EB58-C5D0-91B1-82D4-4EA9084CB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22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Len &amp; </a:t>
            </a:r>
            <a:r>
              <a:rPr lang="en-US" dirty="0" err="1"/>
              <a:t>Concat</a:t>
            </a:r>
            <a:r>
              <a:rPr lang="en-US" dirty="0"/>
              <a:t> Inductive Step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concat(nil, R)	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R)	:=  x :: concat(L, R))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(concat(S, R))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+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Need to prove that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(concat(x :: L, R))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Get to assume claim holds for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, i.e., that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(concat(L, R))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668F6-3A54-D260-542C-EF505C980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2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Len &amp; </a:t>
            </a:r>
            <a:r>
              <a:rPr lang="en-US" dirty="0" err="1"/>
              <a:t>Concat</a:t>
            </a:r>
            <a:r>
              <a:rPr lang="en-US" dirty="0"/>
              <a:t> Inductive Step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concat(nil, R)	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R)	:=  x :: concat(L, R))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(concat(S, R))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+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(concat(L, R))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(concat(x :: L, R))	= 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A3D21-2478-6B76-8B5C-51BC3CEBC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46003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A1A8-D953-D4BA-F8E1-33D6E70F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Len &amp; </a:t>
            </a:r>
            <a:r>
              <a:rPr lang="en-US" dirty="0" err="1"/>
              <a:t>Concat</a:t>
            </a:r>
            <a:r>
              <a:rPr lang="en-US" dirty="0"/>
              <a:t> Inductive Step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8CE1A-7324-F337-868E-6478E0A72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concat(nil, R)		:= 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concat(x :: L, R)	:=  x :: concat(L, R))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(concat(S, R))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+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(concat(L, R))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(concat(x :: L, R))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concat(L, R))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concat</a:t>
            </a: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= 1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(concat(L, R))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= 1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Ind. </a:t>
            </a:r>
            <a:r>
              <a:rPr lang="en-US" sz="1800" dirty="0" err="1">
                <a:latin typeface="Franklin Gothic Medium" panose="020B0603020102020204" pitchFamily="34" charset="0"/>
                <a:ea typeface="Cambria Math" panose="02040503050406030204" pitchFamily="18" charset="0"/>
              </a:rPr>
              <a:t>Hyp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.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	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L) +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(R)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4B5BA-A8EF-95B4-1277-16048653A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3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Specifications with </a:t>
            </a:r>
            <a:r>
              <a:rPr lang="en-US" dirty="0" err="1"/>
              <a:t>JSDoc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TypeScript, like Java, writes specs in </a:t>
            </a:r>
            <a:r>
              <a:rPr lang="en-US" sz="26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 … */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High level description of what function does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@param a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What "a" represents + any conditions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@param b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What "b" represents + any conditions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@returns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Detailed description of return value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 = (a: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b: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{..};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these are formatted as “</a:t>
            </a:r>
            <a:r>
              <a:rPr lang="en-US" sz="2200" dirty="0" err="1"/>
              <a:t>JSDoc</a:t>
            </a:r>
            <a:r>
              <a:rPr lang="en-US" sz="2200" dirty="0"/>
              <a:t>” comments</a:t>
            </a:r>
          </a:p>
          <a:p>
            <a:pPr lvl="1"/>
            <a:r>
              <a:rPr lang="en-US" sz="2200" dirty="0"/>
              <a:t>(in Java, they are </a:t>
            </a:r>
            <a:r>
              <a:rPr lang="en-US" sz="2200" dirty="0" err="1"/>
              <a:t>JavaDoc</a:t>
            </a:r>
            <a:r>
              <a:rPr lang="en-US" sz="2200" dirty="0"/>
              <a:t> comments)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6B0E1-1DBD-ACB1-D722-4EAFEDEC9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0224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C8CC-CD77-4E15-3FB5-4422A9367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Reasoning vs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E5BE1-DE52-19F8-CE20-44805A796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concat = (S: List, R: List): List =&gt;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S.kind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=== "nil")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cons(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S.hd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concat(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S.tl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R));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2000" dirty="0"/>
          </a:p>
          <a:p>
            <a:r>
              <a:rPr lang="en-US" sz="2800" dirty="0"/>
              <a:t>Testing: 3 cases</a:t>
            </a:r>
          </a:p>
          <a:p>
            <a:pPr lvl="1"/>
            <a:r>
              <a:rPr lang="en-US" sz="2400" dirty="0"/>
              <a:t>loop coverage requires 0, 1, and many recursive calls</a:t>
            </a:r>
          </a:p>
          <a:p>
            <a:pPr lvl="2"/>
            <a:endParaRPr lang="en-US" sz="2000" dirty="0"/>
          </a:p>
          <a:p>
            <a:r>
              <a:rPr lang="en-US" sz="2800" dirty="0"/>
              <a:t>Reasoning: 2 calculations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1BF3D-BAFD-30A8-3DA9-64C0C6E52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0265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DEA525-2C30-5A12-7192-24E387CC76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D4A39-AD58-AEF5-B336-DDA26AE57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1003"/>
            <a:ext cx="8229600" cy="606642"/>
          </a:xfrm>
        </p:spPr>
        <p:txBody>
          <a:bodyPr/>
          <a:lstStyle/>
          <a:p>
            <a:r>
              <a:rPr lang="en-US" dirty="0"/>
              <a:t>Structural Induction … Gone Wrong?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C27ED-033E-AAB1-6DB1-B0684B74C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 := true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nil)	 := true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y :: L)	 := x = y and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(y :: L)</a:t>
            </a:r>
          </a:p>
          <a:p>
            <a:pPr lvl="2"/>
            <a:endParaRPr lang="en-US" sz="1800" dirty="0"/>
          </a:p>
          <a:p>
            <a:r>
              <a:rPr lang="en-US" sz="2600" dirty="0"/>
              <a:t>Claim: this function satisfies the above spec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allEqual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(S: List):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 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true;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		</a:t>
            </a:r>
            <a:endParaRPr lang="en-US" sz="1800" dirty="0"/>
          </a:p>
          <a:p>
            <a:pPr marL="457200" lvl="1" indent="0">
              <a:buNone/>
            </a:pPr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(S) = true</a:t>
            </a:r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C57D63-EAEE-6C13-D14D-D1DBA9441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74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6D98F6-C94C-AF17-F1F7-8C8A3D1D0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5BB52-8A85-6946-0A12-72E2DFF0F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1003"/>
            <a:ext cx="8229600" cy="606642"/>
          </a:xfrm>
        </p:spPr>
        <p:txBody>
          <a:bodyPr/>
          <a:lstStyle/>
          <a:p>
            <a:r>
              <a:rPr lang="en-US" dirty="0"/>
              <a:t>Structural Induction … Gone Wrong?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548AD-4D84-0127-5C9B-91A0F9F98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59"/>
            <a:ext cx="8229600" cy="5312837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 := true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nil)	 := true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y :: L)	 := x = y and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(y :: L)</a:t>
            </a:r>
          </a:p>
          <a:p>
            <a:pPr lvl="2">
              <a:spcAft>
                <a:spcPts val="1000"/>
              </a:spcAft>
            </a:pPr>
            <a:endParaRPr lang="en-US" sz="1800" dirty="0"/>
          </a:p>
          <a:p>
            <a:pPr marL="0" indent="0">
              <a:spcAft>
                <a:spcPts val="1000"/>
              </a:spcAft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	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 = true 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Now, what if we got a bit sloppy?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(S) = true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lists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	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 = 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	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(x:: nil) = true 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	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= y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y :: L is a list – so,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(y :: L) = true 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x :: y :: nil is a list – so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y :: nil) = true 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thus, x = y	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definition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y :: L) = true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definition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BF36FA-97A3-4FEB-44F6-7F5ADD514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4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FEB06-85C7-9E25-C3BE-46C51449A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6CBEE-AB14-6057-E9C1-CC527A339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1003"/>
            <a:ext cx="8229600" cy="606642"/>
          </a:xfrm>
        </p:spPr>
        <p:txBody>
          <a:bodyPr/>
          <a:lstStyle/>
          <a:p>
            <a:r>
              <a:rPr lang="en-US" dirty="0"/>
              <a:t>Structural Induction … Gone Wrong?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E04C6-D0FB-06EB-1270-2FC250F39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59"/>
            <a:ext cx="8527409" cy="5312837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		 := true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nil)	 := true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y :: L)	 := x = y and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(y :: L)</a:t>
            </a:r>
          </a:p>
          <a:p>
            <a:pPr lvl="2">
              <a:spcAft>
                <a:spcPts val="1000"/>
              </a:spcAft>
            </a:pPr>
            <a:endParaRPr lang="en-US" sz="1800" dirty="0"/>
          </a:p>
          <a:p>
            <a:pPr marL="0" indent="0">
              <a:spcAft>
                <a:spcPts val="1000"/>
              </a:spcAft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	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(nil) = true 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endParaRPr lang="en-US" sz="1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Now, what if we got a bit sloppy?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(S) = true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lists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									</a:t>
            </a:r>
            <a:r>
              <a:rPr lang="en-US" sz="1800" b="1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can’t assume claim!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	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 = 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	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(x:: nil) = true 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	Case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 = y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y :: L is a list – so,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(y :: L) = true 			</a:t>
            </a:r>
            <a:r>
              <a:rPr lang="en-US" sz="1800" b="1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not true!</a:t>
            </a:r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x :: y :: nil is a list – so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y :: nil) = true 	</a:t>
            </a:r>
            <a:r>
              <a:rPr lang="en-US" sz="1800" b="1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not true!</a:t>
            </a:r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thus, x = y								</a:t>
            </a:r>
            <a:r>
              <a:rPr lang="en-US" sz="1800" b="1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not true!</a:t>
            </a:r>
          </a:p>
          <a:p>
            <a:pPr marL="0" indent="0">
              <a:buNone/>
            </a:pP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allEqual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(x :: y :: L) = true						</a:t>
            </a:r>
            <a:r>
              <a:rPr lang="en-US" sz="1800" b="1" dirty="0">
                <a:solidFill>
                  <a:srgbClr val="C0000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not true!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D5DEE-A288-5B9B-6492-A1C584CEB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93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5C9D72C-C13E-AEE8-D2D4-7806C62C71C9}"/>
              </a:ext>
            </a:extLst>
          </p:cNvPr>
          <p:cNvCxnSpPr/>
          <p:nvPr/>
        </p:nvCxnSpPr>
        <p:spPr>
          <a:xfrm>
            <a:off x="4739780" y="3665989"/>
            <a:ext cx="31039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2F0459-E696-A90E-78AE-488811CF523F}"/>
              </a:ext>
            </a:extLst>
          </p:cNvPr>
          <p:cNvCxnSpPr/>
          <p:nvPr/>
        </p:nvCxnSpPr>
        <p:spPr>
          <a:xfrm>
            <a:off x="5763237" y="3665989"/>
            <a:ext cx="94795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26138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5F34C-AE7F-7616-C5FB-D7F13BA0CE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E4E15-E799-C33F-1562-010808D8A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 Strategy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30AD2-1212-5AC6-1F35-4784F9C66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Stuck on a proof and…</a:t>
            </a:r>
          </a:p>
          <a:p>
            <a:pPr lvl="1"/>
            <a:r>
              <a:rPr lang="en-US" sz="2400" dirty="0"/>
              <a:t>the data type is </a:t>
            </a:r>
            <a:r>
              <a:rPr lang="en-US" sz="2400" i="1" dirty="0"/>
              <a:t>not</a:t>
            </a:r>
            <a:r>
              <a:rPr lang="en-US" sz="2400" dirty="0"/>
              <a:t> inductive? Try splitting into cases!</a:t>
            </a:r>
          </a:p>
          <a:p>
            <a:pPr lvl="1"/>
            <a:r>
              <a:rPr lang="en-US" sz="2400" dirty="0"/>
              <a:t>the data type </a:t>
            </a:r>
            <a:r>
              <a:rPr lang="en-US" sz="2400" i="1" dirty="0"/>
              <a:t>is</a:t>
            </a:r>
            <a:r>
              <a:rPr lang="en-US" sz="2400" dirty="0"/>
              <a:t> inductive? Try structural induction!</a:t>
            </a:r>
          </a:p>
          <a:p>
            <a:r>
              <a:rPr lang="en-US" sz="2800" dirty="0"/>
              <a:t>When using structural induction, consider</a:t>
            </a:r>
          </a:p>
          <a:p>
            <a:pPr lvl="1"/>
            <a:r>
              <a:rPr lang="en-US" sz="2400" dirty="0"/>
              <a:t>where can the inductive hypothesis be used?</a:t>
            </a:r>
          </a:p>
          <a:p>
            <a:pPr lvl="2"/>
            <a:r>
              <a:rPr lang="en-US" sz="2000" dirty="0"/>
              <a:t>the power of structural induction!</a:t>
            </a:r>
          </a:p>
          <a:p>
            <a:pPr lvl="1"/>
            <a:r>
              <a:rPr lang="en-US" sz="2400" dirty="0"/>
              <a:t>which variable should be inducted on?</a:t>
            </a:r>
          </a:p>
          <a:p>
            <a:pPr lvl="1"/>
            <a:r>
              <a:rPr lang="en-US" sz="2400" dirty="0"/>
              <a:t>definitions can be applied in </a:t>
            </a:r>
            <a:r>
              <a:rPr lang="en-US" sz="2400" i="1" dirty="0"/>
              <a:t>both</a:t>
            </a:r>
            <a:r>
              <a:rPr lang="en-US" sz="2400" dirty="0"/>
              <a:t> directions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E8505-B318-2A93-2734-1D3A3EC18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25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7FBB3-6E75-9446-0692-52CA98DCA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C030-219C-8664-2B95-13B4BB4F7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80A25-4C5A-F226-73B5-DD9EBD54F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Suppose we have the following code:</a:t>
            </a:r>
          </a:p>
          <a:p>
            <a:pPr lvl="2"/>
            <a:endParaRPr lang="en-US" sz="18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sum_acc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(S, 0);		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 is some List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= sum(S)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spec says to return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sum(S)</a:t>
            </a:r>
            <a:r>
              <a:rPr lang="en-US" sz="2200" dirty="0"/>
              <a:t> but code returns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0)</a:t>
            </a:r>
          </a:p>
          <a:p>
            <a:pPr lvl="1"/>
            <a:endParaRPr lang="en-US" sz="2200" dirty="0"/>
          </a:p>
          <a:p>
            <a:r>
              <a:rPr lang="en-US" sz="2600" dirty="0"/>
              <a:t>Need to 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0) = sum(S)</a:t>
            </a:r>
          </a:p>
          <a:p>
            <a:pPr lvl="1"/>
            <a:r>
              <a:rPr lang="en-US" sz="2200" dirty="0"/>
              <a:t>will prove, more generally, that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489B38-420B-F70B-5954-D3D4C8B087BC}"/>
              </a:ext>
            </a:extLst>
          </p:cNvPr>
          <p:cNvSpPr txBox="1"/>
          <p:nvPr/>
        </p:nvSpPr>
        <p:spPr>
          <a:xfrm>
            <a:off x="7228702" y="1346886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linear time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2CF097-9805-74E9-2211-0E8645851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06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CB134-DF8B-E65F-5250-2FC5899DA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9A4AE-A3F5-6D35-2B89-D66641489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Base Case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528D0-8CFD-F943-DED3-1A0EC9E89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the claim for any choice of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(i.e.,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	=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sum(nil) + r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45FB4-B234-D025-94BA-45C732382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3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2CBFFE-4154-485C-7DD4-48A09074E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C9AFC-A39E-3D1A-B07E-B79DCEA6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Base Case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91DCC-0C50-AA3C-6DD1-FC03B0A77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by induction on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prove the claim for any choice of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(i.e.,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is a variable)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Base Case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nil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2"/>
            <a:endParaRPr lang="en-US" sz="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	= r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0 +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sum(nil) + r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4EACA-466C-52B6-F1CC-96C92C266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7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07118-FC79-025E-1FC4-7A1671A36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C879C-99BF-7600-099A-8173DE6B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Inductive Step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DE09-97BC-9F74-DBBD-C49D852E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Need to prove that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sum-acc(x :: L, r) = sum(x :: L) + r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Get to assume claim holds for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, i.e., that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sum-acc(L, r) = sum(L) + r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holds for any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32480-ADF6-4E2A-2083-731488313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8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434BEC-6CE7-92B1-708C-11648A6C9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C978-34FA-C463-D4B1-0AF3CA6D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4: Faster Sum Inductive Step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D5879-3BDC-C509-306F-494A5BB12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36329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sum-acc(nil, r)  	:= r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:= sum-acc(L, x + r)</a:t>
            </a:r>
          </a:p>
          <a:p>
            <a:pPr lvl="2"/>
            <a:endParaRPr lang="en-US" sz="1800" dirty="0"/>
          </a:p>
          <a:p>
            <a:r>
              <a:rPr lang="en-US" sz="2600" dirty="0"/>
              <a:t>Prove that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sum-acc(S, r) = sum(S) + r</a:t>
            </a:r>
          </a:p>
          <a:p>
            <a:pPr lvl="2"/>
            <a:endParaRPr lang="en-US" sz="1800" dirty="0"/>
          </a:p>
          <a:p>
            <a:pPr marL="457200" lvl="2"/>
            <a:r>
              <a:rPr lang="en-US" sz="1800" dirty="0">
                <a:solidFill>
                  <a:srgbClr val="0070C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Hypothesis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: assume that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sum-acc(L, r) = sum(L) + r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solidFill>
                  <a:srgbClr val="7030A0"/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Inductive Step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:: L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):</a:t>
            </a:r>
          </a:p>
          <a:p>
            <a:pPr marL="457200" lvl="2"/>
            <a:endParaRPr lang="en-US" sz="8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sum-acc(x :: L, r)	= </a:t>
            </a: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				= sum(x :: L) +r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9ECD2-8589-9228-EC09-31AC5FD37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5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41109</TotalTime>
  <Words>14196</Words>
  <Application>Microsoft Macintosh PowerPoint</Application>
  <PresentationFormat>On-screen Show (4:3)</PresentationFormat>
  <Paragraphs>1875</Paragraphs>
  <Slides>128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128</vt:i4>
      </vt:variant>
    </vt:vector>
  </HeadingPairs>
  <TitlesOfParts>
    <vt:vector size="135" baseType="lpstr">
      <vt:lpstr>Arial</vt:lpstr>
      <vt:lpstr>Calibri</vt:lpstr>
      <vt:lpstr>Cambria Math</vt:lpstr>
      <vt:lpstr>Courier New</vt:lpstr>
      <vt:lpstr>Franklin Gothic Medium</vt:lpstr>
      <vt:lpstr>System Font Regular</vt:lpstr>
      <vt:lpstr>Office Theme</vt:lpstr>
      <vt:lpstr>Reasoning</vt:lpstr>
      <vt:lpstr>Administrivia</vt:lpstr>
      <vt:lpstr>Agenda</vt:lpstr>
      <vt:lpstr>Reacp: Testing so far </vt:lpstr>
      <vt:lpstr>(end of testing in Topic 4 slides)</vt:lpstr>
      <vt:lpstr>Agenda</vt:lpstr>
      <vt:lpstr>Reasoning</vt:lpstr>
      <vt:lpstr>Correctness Requires a Specification</vt:lpstr>
      <vt:lpstr>Recall: Specifications with JSDoc</vt:lpstr>
      <vt:lpstr>Preconditions &amp; Postconditions in JSDoc</vt:lpstr>
      <vt:lpstr>Aside: Documentation + Testing</vt:lpstr>
      <vt:lpstr>Facts (1/2)</vt:lpstr>
      <vt:lpstr>Facts (2/2)</vt:lpstr>
      <vt:lpstr>Finding Facts at a Return Statement</vt:lpstr>
      <vt:lpstr>Reasoning: Proof by Calculation      &amp; Cases</vt:lpstr>
      <vt:lpstr>Administrivia</vt:lpstr>
      <vt:lpstr>Recall: Correctness Requires a Specification</vt:lpstr>
      <vt:lpstr>Recall: Finding Facts at a Return Statement</vt:lpstr>
      <vt:lpstr>Implications</vt:lpstr>
      <vt:lpstr>Collecting Facts</vt:lpstr>
      <vt:lpstr>Mutation Makes Reasoning Harder</vt:lpstr>
      <vt:lpstr>Correctness with No Mutation</vt:lpstr>
      <vt:lpstr>Proof by Calculation </vt:lpstr>
      <vt:lpstr>Proof by Calculation</vt:lpstr>
      <vt:lpstr>Example Proof by Calculation</vt:lpstr>
      <vt:lpstr>Example Proof by Calculation (across lines)</vt:lpstr>
      <vt:lpstr>Calculation Blocks: Equalities</vt:lpstr>
      <vt:lpstr>Calculation Blocks: Inequalities</vt:lpstr>
      <vt:lpstr>Calculation Blocks: Mixing Inequalities Gotcha</vt:lpstr>
      <vt:lpstr>Proving Code by Calculation: Example 1 (1/2)</vt:lpstr>
      <vt:lpstr>Proving Code by Calculation: Example 1 (2/2)</vt:lpstr>
      <vt:lpstr>Proving Code by Calculation: Example 2 (1/2)</vt:lpstr>
      <vt:lpstr>Proving Code by Calculation: Example 2 (2/2)</vt:lpstr>
      <vt:lpstr>Proving Code by Calculation: Example 3 (1/2)</vt:lpstr>
      <vt:lpstr>Proving Code by Calculation: Example 3 (2/2)</vt:lpstr>
      <vt:lpstr>Proving Code by Calculation: Example 4 (1/2)</vt:lpstr>
      <vt:lpstr>Proving Code by Calculation: Example 4 (2/2)</vt:lpstr>
      <vt:lpstr>Practice #1!</vt:lpstr>
      <vt:lpstr>Using Definitions in Calculations</vt:lpstr>
      <vt:lpstr>Recall: Finding Facts at a Return Statement</vt:lpstr>
      <vt:lpstr>Using Definitions in Calculations (1/2)</vt:lpstr>
      <vt:lpstr>Using Definitions in Calculations (2/2)</vt:lpstr>
      <vt:lpstr>Practice #2!</vt:lpstr>
      <vt:lpstr>Proving Correctness with Conditionals (Top)</vt:lpstr>
      <vt:lpstr>Proving Correctness with Conditionals (Bottom)</vt:lpstr>
      <vt:lpstr>Proving Correctness with Multiple Claims</vt:lpstr>
      <vt:lpstr>Example Correctness with Conditionals</vt:lpstr>
      <vt:lpstr>Proof by Cases</vt:lpstr>
      <vt:lpstr>Proof By Cases</vt:lpstr>
      <vt:lpstr>Example Proof By Cases</vt:lpstr>
      <vt:lpstr>Proof By Cases (1/3)</vt:lpstr>
      <vt:lpstr>Proof By Cases (2/3)</vt:lpstr>
      <vt:lpstr>Proof By Cases (3/3)</vt:lpstr>
      <vt:lpstr>Recall: Pattern Matching</vt:lpstr>
      <vt:lpstr>Proof by Cases, with Records (Case T)</vt:lpstr>
      <vt:lpstr>Proof by Cases, with Records (Case F)</vt:lpstr>
      <vt:lpstr>Proofs in Class &amp; HW versus the “Real World”</vt:lpstr>
      <vt:lpstr>Reasoning with Structural Induction</vt:lpstr>
      <vt:lpstr>Common Proof by Calculation Mistakes</vt:lpstr>
      <vt:lpstr>Common Proof by Calculation Mistakes</vt:lpstr>
      <vt:lpstr>Structural Induction</vt:lpstr>
      <vt:lpstr>Proof by Calculation on Lists</vt:lpstr>
      <vt:lpstr>Example: Echo Function</vt:lpstr>
      <vt:lpstr>Example: Proving Len &amp; Echo Correct</vt:lpstr>
      <vt:lpstr>Trying Proof by Cases on Len &amp; Echo (1/2)</vt:lpstr>
      <vt:lpstr>Trying Proof by Cases on Len &amp; Echo (2/2)</vt:lpstr>
      <vt:lpstr>Proof by Cases Breaks on Inductive Data</vt:lpstr>
      <vt:lpstr>Structural Induction is Two Implications</vt:lpstr>
      <vt:lpstr>Structural Induction: Inductive Hypothesis</vt:lpstr>
      <vt:lpstr>Why Structural Induction Works</vt:lpstr>
      <vt:lpstr>Inductive Data is “Built Up” in Steps</vt:lpstr>
      <vt:lpstr>Inductive Proofs are “Built Up” in Steps</vt:lpstr>
      <vt:lpstr>Example: Echo &amp; Len Base Case (1/2)</vt:lpstr>
      <vt:lpstr>Example: Echo &amp; Len Base Case (2/2)</vt:lpstr>
      <vt:lpstr>Example: Echo &amp; Len Inductive Step (1/3)</vt:lpstr>
      <vt:lpstr>Example: Echo &amp; Len Inductive Step (2/3)</vt:lpstr>
      <vt:lpstr>Example: Echo &amp; Len Inductive Step (3/3)</vt:lpstr>
      <vt:lpstr>Example 2: Echo &amp; Sum</vt:lpstr>
      <vt:lpstr>Example 2: Echo &amp; Sum Base Case (1/2)</vt:lpstr>
      <vt:lpstr>Example 2: Echo &amp; Sum Base Case (2/2)</vt:lpstr>
      <vt:lpstr>Example 2: Echo &amp; Sum Inductive Step (1/2)</vt:lpstr>
      <vt:lpstr>Example 2: Echo &amp; Sum Inductive Step (2/2)</vt:lpstr>
      <vt:lpstr>Recall: Concatenating Two Lists</vt:lpstr>
      <vt:lpstr>Example 3: Length of Concatenated Lists</vt:lpstr>
      <vt:lpstr>Example 3: Len &amp; Concat Base Case (1/2)</vt:lpstr>
      <vt:lpstr>Example 3: Len &amp; Concat Base Case (2/2)</vt:lpstr>
      <vt:lpstr>Example 3: Len &amp; Concat Inductive Step (1/3)</vt:lpstr>
      <vt:lpstr>Example 3: Len &amp; Concat Inductive Step (2/3)</vt:lpstr>
      <vt:lpstr>Example 3: Len &amp; Concat Inductive Step (3/3)</vt:lpstr>
      <vt:lpstr>Comparing Reasoning vs Testing</vt:lpstr>
      <vt:lpstr>Structural Induction … Gone Wrong? (1/3)</vt:lpstr>
      <vt:lpstr>Structural Induction … Gone Wrong? (2/3)</vt:lpstr>
      <vt:lpstr>Structural Induction … Gone Wrong? (3/3)</vt:lpstr>
      <vt:lpstr>Proof Strategy Advice</vt:lpstr>
      <vt:lpstr>Example 4: Faster Sum</vt:lpstr>
      <vt:lpstr>Example 4: Faster Sum Base Case (1/2)</vt:lpstr>
      <vt:lpstr>Example 4: Faster Sum Base Case (2/2)</vt:lpstr>
      <vt:lpstr>Example 4: Faster Sum Inductive Step (1/3)</vt:lpstr>
      <vt:lpstr>Example 4: Faster Sum Inductive Step (2/3)</vt:lpstr>
      <vt:lpstr>Example 4: Faster Sum Inductive Step (3/3)</vt:lpstr>
      <vt:lpstr>Structural Induction in General</vt:lpstr>
      <vt:lpstr>Defining Cases</vt:lpstr>
      <vt:lpstr>Induction Wrap up: Defining Cases</vt:lpstr>
      <vt:lpstr>The following examples were not covered in lecture, but are useful practice, if needed!</vt:lpstr>
      <vt:lpstr>Definition of List Reversal</vt:lpstr>
      <vt:lpstr>Structural Recursion in List Reversal</vt:lpstr>
      <vt:lpstr>Recall: Reversing a List</vt:lpstr>
      <vt:lpstr>Definition of List Reversal: Checking Examples</vt:lpstr>
      <vt:lpstr>Example 5: Length of Reversed List: Setup</vt:lpstr>
      <vt:lpstr>Example 5: Length of Reversed List (1/3)</vt:lpstr>
      <vt:lpstr>Example 5: Length of Reversed List (2/3)</vt:lpstr>
      <vt:lpstr>Example 5: Length of Reversed List (3/3)</vt:lpstr>
      <vt:lpstr>Finer Points of Structural Induction</vt:lpstr>
      <vt:lpstr>Example 6: Reversing a List Performance</vt:lpstr>
      <vt:lpstr>Example 6: Reversing a List, Linear Time (1/3)</vt:lpstr>
      <vt:lpstr>Example 6: Reversing a List, Linear Time (2/3)</vt:lpstr>
      <vt:lpstr>Example 6: Reversing a List</vt:lpstr>
      <vt:lpstr>Proving that rev-acc works, in pieces</vt:lpstr>
      <vt:lpstr>Proving Lemma 2: Setup</vt:lpstr>
      <vt:lpstr>Proving Lemma 2: Inductive Step (1/2)</vt:lpstr>
      <vt:lpstr>Proving Lemma 2: Inductive Step (2/2)</vt:lpstr>
      <vt:lpstr>Proving Lemma 1: Setup</vt:lpstr>
      <vt:lpstr>Proving Lemma 1: Base Case (1/2)</vt:lpstr>
      <vt:lpstr>Proving Lemma 1: Base Case (2/2)</vt:lpstr>
      <vt:lpstr>Proving Lemma 1: Inductive Step (1/4)</vt:lpstr>
      <vt:lpstr>Proving Lemma 1: Inductive Step (2/4)</vt:lpstr>
      <vt:lpstr>Proving Lemma 1: Inductive Step (3/4)</vt:lpstr>
      <vt:lpstr>Proving Lemma 1: Inductive Step (4/4)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Kevin Zatloukal</dc:creator>
  <cp:keywords/>
  <dc:description/>
  <cp:lastModifiedBy>Jaela Field</cp:lastModifiedBy>
  <cp:revision>720</cp:revision>
  <cp:lastPrinted>2024-10-11T18:46:20Z</cp:lastPrinted>
  <dcterms:created xsi:type="dcterms:W3CDTF">2013-01-07T07:20:47Z</dcterms:created>
  <dcterms:modified xsi:type="dcterms:W3CDTF">2025-07-23T20:16:36Z</dcterms:modified>
  <cp:category/>
</cp:coreProperties>
</file>