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9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64" r:id="rId2"/>
    <p:sldId id="793" r:id="rId3"/>
    <p:sldId id="802" r:id="rId4"/>
    <p:sldId id="781" r:id="rId5"/>
    <p:sldId id="654" r:id="rId6"/>
    <p:sldId id="663" r:id="rId7"/>
    <p:sldId id="770" r:id="rId8"/>
    <p:sldId id="769" r:id="rId9"/>
    <p:sldId id="771" r:id="rId10"/>
    <p:sldId id="773" r:id="rId11"/>
    <p:sldId id="774" r:id="rId12"/>
    <p:sldId id="776" r:id="rId13"/>
    <p:sldId id="777" r:id="rId14"/>
    <p:sldId id="504" r:id="rId15"/>
    <p:sldId id="772" r:id="rId16"/>
    <p:sldId id="778" r:id="rId17"/>
    <p:sldId id="780" r:id="rId18"/>
    <p:sldId id="532" r:id="rId19"/>
    <p:sldId id="522" r:id="rId20"/>
    <p:sldId id="794" r:id="rId21"/>
    <p:sldId id="801" r:id="rId2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lank" initials="ad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4E0"/>
    <a:srgbClr val="0086FF"/>
    <a:srgbClr val="5DB2FF"/>
    <a:srgbClr val="99E3FF"/>
    <a:srgbClr val="EF0000"/>
    <a:srgbClr val="FFC266"/>
    <a:srgbClr val="0078D2"/>
    <a:srgbClr val="FEC165"/>
    <a:srgbClr val="BF7300"/>
    <a:srgbClr val="7F4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20" autoAdjust="0"/>
    <p:restoredTop sz="87339" autoAdjust="0"/>
  </p:normalViewPr>
  <p:slideViewPr>
    <p:cSldViewPr snapToGrid="0" snapToObjects="1">
      <p:cViewPr>
        <p:scale>
          <a:sx n="111" d="100"/>
          <a:sy n="111" d="100"/>
        </p:scale>
        <p:origin x="115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of Time Spent Debugging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Sheet1!$B$16</c:f>
              <c:strCache>
                <c:ptCount val="1"/>
                <c:pt idx="0">
                  <c:v>Debugger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Sheet1!$A$17:$A$25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</c:numCache>
            </c:numRef>
          </c:xVal>
          <c:yVal>
            <c:numRef>
              <c:f>Sheet1!$B$17:$B$25</c:f>
              <c:numCache>
                <c:formatCode>General</c:formatCode>
                <c:ptCount val="9"/>
                <c:pt idx="0">
                  <c:v>0.73684210526315785</c:v>
                </c:pt>
                <c:pt idx="1">
                  <c:v>0.77777777777777779</c:v>
                </c:pt>
                <c:pt idx="2">
                  <c:v>0.80769230769230771</c:v>
                </c:pt>
                <c:pt idx="3">
                  <c:v>0.83050847457627119</c:v>
                </c:pt>
                <c:pt idx="4">
                  <c:v>0.84848484848484851</c:v>
                </c:pt>
                <c:pt idx="5">
                  <c:v>0.86301369863013699</c:v>
                </c:pt>
                <c:pt idx="6">
                  <c:v>0.875</c:v>
                </c:pt>
                <c:pt idx="7">
                  <c:v>0.88505747126436785</c:v>
                </c:pt>
                <c:pt idx="8">
                  <c:v>0.8936170212765957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4BD-694F-8881-9077F3D53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1986912"/>
        <c:axId val="641988640"/>
      </c:scatterChart>
      <c:valAx>
        <c:axId val="641986912"/>
        <c:scaling>
          <c:orientation val="minMax"/>
          <c:max val="6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 per Bug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988640"/>
        <c:crosses val="autoZero"/>
        <c:crossBetween val="midCat"/>
      </c:valAx>
      <c:valAx>
        <c:axId val="641988640"/>
        <c:scaling>
          <c:orientation val="minMax"/>
          <c:min val="0.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of total 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986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% of Time Spent Debugging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Sheet1!$B$16</c:f>
              <c:strCache>
                <c:ptCount val="1"/>
                <c:pt idx="0">
                  <c:v>Debugger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Sheet1!$A$17:$A$25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</c:numCache>
            </c:numRef>
          </c:xVal>
          <c:yVal>
            <c:numRef>
              <c:f>Sheet1!$B$17:$B$25</c:f>
              <c:numCache>
                <c:formatCode>General</c:formatCode>
                <c:ptCount val="9"/>
                <c:pt idx="0">
                  <c:v>0.73684210526315785</c:v>
                </c:pt>
                <c:pt idx="1">
                  <c:v>0.77777777777777779</c:v>
                </c:pt>
                <c:pt idx="2">
                  <c:v>0.80769230769230771</c:v>
                </c:pt>
                <c:pt idx="3">
                  <c:v>0.83050847457627119</c:v>
                </c:pt>
                <c:pt idx="4">
                  <c:v>0.84848484848484851</c:v>
                </c:pt>
                <c:pt idx="5">
                  <c:v>0.86301369863013699</c:v>
                </c:pt>
                <c:pt idx="6">
                  <c:v>0.875</c:v>
                </c:pt>
                <c:pt idx="7">
                  <c:v>0.88505747126436785</c:v>
                </c:pt>
                <c:pt idx="8">
                  <c:v>0.8936170212765957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D64-C946-AF6D-581021A8AA64}"/>
            </c:ext>
          </c:extLst>
        </c:ser>
        <c:ser>
          <c:idx val="1"/>
          <c:order val="1"/>
          <c:tx>
            <c:strRef>
              <c:f>Sheet1!$C$16</c:f>
              <c:strCache>
                <c:ptCount val="1"/>
                <c:pt idx="0">
                  <c:v>???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Sheet1!$A$17:$A$25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</c:numCache>
            </c:numRef>
          </c:xVal>
          <c:yVal>
            <c:numRef>
              <c:f>Sheet1!$C$17:$C$25</c:f>
              <c:numCache>
                <c:formatCode>General</c:formatCode>
                <c:ptCount val="9"/>
                <c:pt idx="0">
                  <c:v>0.2857142857142857</c:v>
                </c:pt>
                <c:pt idx="1">
                  <c:v>0.33333333333333331</c:v>
                </c:pt>
                <c:pt idx="2">
                  <c:v>0.375</c:v>
                </c:pt>
                <c:pt idx="3">
                  <c:v>0.41176470588235292</c:v>
                </c:pt>
                <c:pt idx="4">
                  <c:v>0.44444444444444442</c:v>
                </c:pt>
                <c:pt idx="5">
                  <c:v>0.47368421052631576</c:v>
                </c:pt>
                <c:pt idx="6">
                  <c:v>0.5</c:v>
                </c:pt>
                <c:pt idx="7">
                  <c:v>0.52380952380952384</c:v>
                </c:pt>
                <c:pt idx="8">
                  <c:v>0.54545454545454541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D64-C946-AF6D-581021A8A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3232016"/>
        <c:axId val="1033229728"/>
      </c:scatterChart>
      <c:valAx>
        <c:axId val="1033232016"/>
        <c:scaling>
          <c:orientation val="minMax"/>
          <c:max val="6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Hours per Bug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229728"/>
        <c:crosses val="autoZero"/>
        <c:crossBetween val="midCat"/>
      </c:valAx>
      <c:valAx>
        <c:axId val="103322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% of total 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232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59711286089237"/>
          <c:y val="0.61652704870224551"/>
          <c:w val="0.1790837707786527"/>
          <c:h val="0.1562510936132983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of Time Spent Debugging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Sheet1!$B$16</c:f>
              <c:strCache>
                <c:ptCount val="1"/>
                <c:pt idx="0">
                  <c:v>Debugger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Sheet1!$A$17:$A$25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</c:numCache>
            </c:numRef>
          </c:xVal>
          <c:yVal>
            <c:numRef>
              <c:f>Sheet1!$B$17:$B$25</c:f>
              <c:numCache>
                <c:formatCode>General</c:formatCode>
                <c:ptCount val="9"/>
                <c:pt idx="0">
                  <c:v>0.73684210526315785</c:v>
                </c:pt>
                <c:pt idx="1">
                  <c:v>0.77777777777777779</c:v>
                </c:pt>
                <c:pt idx="2">
                  <c:v>0.80769230769230771</c:v>
                </c:pt>
                <c:pt idx="3">
                  <c:v>0.83050847457627119</c:v>
                </c:pt>
                <c:pt idx="4">
                  <c:v>0.84848484848484851</c:v>
                </c:pt>
                <c:pt idx="5">
                  <c:v>0.86301369863013699</c:v>
                </c:pt>
                <c:pt idx="6">
                  <c:v>0.875</c:v>
                </c:pt>
                <c:pt idx="7">
                  <c:v>0.88505747126436785</c:v>
                </c:pt>
                <c:pt idx="8">
                  <c:v>0.8936170212765957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036-394F-A71F-158BC60DD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1986912"/>
        <c:axId val="641988640"/>
      </c:scatterChart>
      <c:valAx>
        <c:axId val="641986912"/>
        <c:scaling>
          <c:orientation val="minMax"/>
          <c:max val="6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 per Bug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988640"/>
        <c:crosses val="autoZero"/>
        <c:crossBetween val="midCat"/>
      </c:valAx>
      <c:valAx>
        <c:axId val="641988640"/>
        <c:scaling>
          <c:orientation val="minMax"/>
          <c:min val="0.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of total 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986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3CCED9B-6553-E946-85D3-BF6504D6DEB8}" type="datetimeFigureOut">
              <a:rPr lang="en-US" smtClean="0"/>
              <a:t>7/20/25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D7DEAAA-90D5-564F-8AC7-C45D513A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75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63FB922-F127-5E47-9B2E-CA730A74DCAB}" type="datetimeFigureOut">
              <a:rPr lang="en-US" smtClean="0"/>
              <a:t>7/20/25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these bugs left behind take an hour/2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7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 axis – hours spent per bug</a:t>
            </a:r>
          </a:p>
          <a:p>
            <a:r>
              <a:rPr lang="en-US" dirty="0"/>
              <a:t>y axis - % of month</a:t>
            </a:r>
          </a:p>
          <a:p>
            <a:endParaRPr lang="en-US" dirty="0"/>
          </a:p>
          <a:p>
            <a:r>
              <a:rPr lang="en-US" dirty="0"/>
              <a:t>2h/per bug is minimum, that’s still 6/8 hours of your day!</a:t>
            </a:r>
          </a:p>
          <a:p>
            <a:endParaRPr lang="en-US" dirty="0"/>
          </a:p>
          <a:p>
            <a:r>
              <a:rPr lang="en-US" dirty="0"/>
              <a:t>“Given that debugging sucks. Quit your job”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04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0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92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AI help me avoid debugging? No! good way to make it worse</a:t>
            </a:r>
          </a:p>
          <a:p>
            <a:endParaRPr lang="en-US" dirty="0"/>
          </a:p>
          <a:p>
            <a:r>
              <a:rPr lang="en-US" dirty="0"/>
              <a:t>Theoretical reasons why it’s unlikely to be automated. Halting problem is unsolvable, reasoning about problems is at least as hard as the halting problem</a:t>
            </a:r>
          </a:p>
          <a:p>
            <a:endParaRPr lang="en-US" dirty="0"/>
          </a:p>
          <a:p>
            <a:r>
              <a:rPr lang="en-US" dirty="0"/>
              <a:t>Back to software dev process, the parts that AI helps with are not the hard parts/time-consuming parts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65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9D2E3-4BB3-7AC4-938C-BB1744B57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635CEB-FC57-D913-8895-562BC1B7A0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C657B1-EC69-F17D-D9E3-A46F67092C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2FAF1-2DE5-56CD-D050-0235DF6EFC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9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997E-2A8E-37E1-1B4C-3203BE182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499946"/>
            <a:ext cx="7772400" cy="815815"/>
          </a:xfrm>
        </p:spPr>
        <p:txBody>
          <a:bodyPr anchor="ctr" anchorCtr="0"/>
          <a:lstStyle/>
          <a:p>
            <a:pPr algn="l"/>
            <a:r>
              <a:rPr lang="en-US" sz="3800" dirty="0">
                <a:solidFill>
                  <a:srgbClr val="7030A0"/>
                </a:solidFill>
              </a:rPr>
              <a:t>Software Development Process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A08323-122E-4E62-243F-0462E23C3CBE}"/>
              </a:ext>
            </a:extLst>
          </p:cNvPr>
          <p:cNvSpPr txBox="1">
            <a:spLocks/>
          </p:cNvSpPr>
          <p:nvPr/>
        </p:nvSpPr>
        <p:spPr>
          <a:xfrm>
            <a:off x="685800" y="5315762"/>
            <a:ext cx="7772400" cy="815814"/>
          </a:xfrm>
          <a:prstGeom prst="rect">
            <a:avLst/>
          </a:prstGeom>
        </p:spPr>
        <p:txBody>
          <a:bodyPr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sz="2800" dirty="0"/>
              <a:t>Jaela Field</a:t>
            </a:r>
            <a:br>
              <a:rPr lang="en-US" sz="2800" dirty="0"/>
            </a:br>
            <a:r>
              <a:rPr lang="en-US" sz="2400" dirty="0"/>
              <a:t>(Kevin Zatloukal &amp; James Wilcox &amp; Matt Wang)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B33CA9-990D-CECB-1BCE-1C5F7EDF5D59}"/>
              </a:ext>
            </a:extLst>
          </p:cNvPr>
          <p:cNvSpPr txBox="1">
            <a:spLocks/>
          </p:cNvSpPr>
          <p:nvPr/>
        </p:nvSpPr>
        <p:spPr>
          <a:xfrm>
            <a:off x="685800" y="3684131"/>
            <a:ext cx="7772400" cy="815815"/>
          </a:xfrm>
          <a:prstGeom prst="rect">
            <a:avLst/>
          </a:prstGeom>
        </p:spPr>
        <p:txBody>
          <a:bodyPr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dirty="0"/>
              <a:t>CSE 331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9385F1-7B39-D8DE-E15D-FF15F150C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998" y="840839"/>
            <a:ext cx="3239626" cy="323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36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606EB-2886-0540-1F3B-A5276075C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76458-644B-E1E9-7FD5-51CE464A5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Bugs Sent to Beta Users?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B4900-3C97-D2E3-6ED6-56F2BE452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Comes back without steps to reproduce the failure</a:t>
            </a:r>
          </a:p>
          <a:p>
            <a:pPr lvl="1"/>
            <a:r>
              <a:rPr lang="en-US" sz="2200" dirty="0"/>
              <a:t>only comes back with a description of the failure</a:t>
            </a:r>
          </a:p>
          <a:p>
            <a:pPr lvl="2"/>
            <a:r>
              <a:rPr lang="en-US" sz="1800" dirty="0"/>
              <a:t>maybe a vague (possibly incorrect) description of steps</a:t>
            </a:r>
          </a:p>
          <a:p>
            <a:pPr lvl="2"/>
            <a:endParaRPr lang="en-US" sz="1800" dirty="0"/>
          </a:p>
          <a:p>
            <a:r>
              <a:rPr lang="en-US" sz="2600" dirty="0"/>
              <a:t>Only sent to beta users if it…</a:t>
            </a:r>
          </a:p>
          <a:p>
            <a:pPr lvl="1"/>
            <a:r>
              <a:rPr lang="en-US" sz="2200" dirty="0"/>
              <a:t>type checks</a:t>
            </a:r>
          </a:p>
          <a:p>
            <a:pPr lvl="1"/>
            <a:r>
              <a:rPr lang="en-US" sz="2200" dirty="0"/>
              <a:t>gets past unit tests</a:t>
            </a:r>
          </a:p>
          <a:p>
            <a:pPr lvl="2"/>
            <a:endParaRPr lang="en-US" sz="1800" dirty="0"/>
          </a:p>
          <a:p>
            <a:r>
              <a:rPr lang="en-US" sz="2600" dirty="0"/>
              <a:t>Most such bugs often at the </a:t>
            </a:r>
            <a:r>
              <a:rPr lang="en-US" sz="2600" dirty="0">
                <a:solidFill>
                  <a:srgbClr val="7030A0"/>
                </a:solidFill>
              </a:rPr>
              <a:t>seams</a:t>
            </a:r>
            <a:r>
              <a:rPr lang="en-US" sz="2600" dirty="0"/>
              <a:t> between functions</a:t>
            </a:r>
          </a:p>
          <a:p>
            <a:pPr lvl="1"/>
            <a:r>
              <a:rPr lang="en-US" sz="2200" dirty="0"/>
              <a:t>multiple functions need to be debugged</a:t>
            </a:r>
          </a:p>
          <a:p>
            <a:pPr lvl="1"/>
            <a:r>
              <a:rPr lang="en-US" sz="2200" dirty="0"/>
              <a:t>will take a </a:t>
            </a:r>
            <a:r>
              <a:rPr lang="en-US" sz="2200" dirty="0">
                <a:solidFill>
                  <a:srgbClr val="C00000"/>
                </a:solidFill>
              </a:rPr>
              <a:t>long time</a:t>
            </a:r>
            <a:r>
              <a:rPr lang="en-US" sz="2200" dirty="0"/>
              <a:t> to track down (many hours)</a:t>
            </a:r>
          </a:p>
          <a:p>
            <a:pPr lvl="2"/>
            <a:r>
              <a:rPr lang="en-US" sz="1800" dirty="0"/>
              <a:t>we saw an extra 10-15 minutes for every additional function in HW3</a:t>
            </a:r>
          </a:p>
          <a:p>
            <a:pPr lvl="2"/>
            <a:r>
              <a:rPr lang="en-US" sz="1800" dirty="0"/>
              <a:t>HW3 had 700 lines… industry programs will be 100,000 minimum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462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D1DB-438F-3A23-E382-00193792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Estimate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6BE66-32FF-EE48-177A-7E96181A6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2889438"/>
          </a:xfrm>
        </p:spPr>
        <p:txBody>
          <a:bodyPr/>
          <a:lstStyle/>
          <a:p>
            <a:r>
              <a:rPr lang="en-US" sz="2600" dirty="0"/>
              <a:t>2000 lines of code</a:t>
            </a:r>
          </a:p>
          <a:p>
            <a:pPr lvl="1"/>
            <a:r>
              <a:rPr lang="en-US" sz="2200" dirty="0"/>
              <a:t>assume a familiar setting (know how to solve problems)</a:t>
            </a:r>
          </a:p>
          <a:p>
            <a:pPr lvl="1"/>
            <a:r>
              <a:rPr lang="en-US" sz="2200" dirty="0"/>
              <a:t>let "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n-US" sz="2200" dirty="0"/>
              <a:t>" be the number of hours to debug one such bug</a:t>
            </a:r>
          </a:p>
          <a:p>
            <a:pPr lvl="2"/>
            <a:endParaRPr lang="en-US" sz="1000" dirty="0"/>
          </a:p>
          <a:p>
            <a:pPr lvl="2"/>
            <a:r>
              <a:rPr lang="en-US" sz="1800" dirty="0"/>
              <a:t>5 hours					typing &amp; fixing type errors</a:t>
            </a:r>
          </a:p>
          <a:p>
            <a:pPr lvl="2"/>
            <a:r>
              <a:rPr lang="en-US" sz="1800" dirty="0"/>
              <a:t>5 hours					testing &amp; fixing </a:t>
            </a:r>
            <a:r>
              <a:rPr lang="en-US" sz="1800" i="1" dirty="0"/>
              <a:t>unit</a:t>
            </a:r>
            <a:r>
              <a:rPr lang="en-US" sz="1800" dirty="0"/>
              <a:t> test failures</a:t>
            </a:r>
          </a:p>
          <a:p>
            <a:pPr lvl="2"/>
            <a:r>
              <a:rPr lang="en-US" sz="1800" dirty="0"/>
              <a:t>14 * h hours				debugging &amp; fixing bugs</a:t>
            </a:r>
          </a:p>
          <a:p>
            <a:pPr lvl="2"/>
            <a:endParaRPr lang="en-US" sz="1800" dirty="0"/>
          </a:p>
          <a:p>
            <a:endParaRPr lang="en-US" sz="2600" dirty="0"/>
          </a:p>
        </p:txBody>
      </p:sp>
      <p:graphicFrame>
        <p:nvGraphicFramePr>
          <p:cNvPr id="4" name="Chart 3" descr="Graph showing % of total work time spent debugging as the hours per bug increases. This graph plots (14 * h)/(14 * h + 5 + 5): at h = 2, it is ~ 74%, and becomes ~ 90% at h = 6.">
            <a:extLst>
              <a:ext uri="{FF2B5EF4-FFF2-40B4-BE49-F238E27FC236}">
                <a16:creationId xmlns:a16="http://schemas.microsoft.com/office/drawing/2014/main" id="{34635F22-5E8B-D842-3744-8FBA585F2A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065935"/>
              </p:ext>
            </p:extLst>
          </p:nvPr>
        </p:nvGraphicFramePr>
        <p:xfrm>
          <a:off x="1569307" y="3705614"/>
          <a:ext cx="6005385" cy="294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824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06B80-1D7A-46FF-0C38-FC45BB1FD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F299-4943-1616-3534-745810BB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Can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7EAB5-0DB5-A17A-37EA-03D0F5E22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2889438"/>
          </a:xfrm>
        </p:spPr>
        <p:txBody>
          <a:bodyPr/>
          <a:lstStyle/>
          <a:p>
            <a:r>
              <a:rPr lang="en-US" sz="2600" dirty="0"/>
              <a:t>2000 lines of code</a:t>
            </a:r>
          </a:p>
          <a:p>
            <a:pPr lvl="1"/>
            <a:r>
              <a:rPr lang="en-US" sz="2200" dirty="0"/>
              <a:t>assume a familiar setting (know how to solve problems)</a:t>
            </a:r>
          </a:p>
          <a:p>
            <a:pPr lvl="1"/>
            <a:r>
              <a:rPr lang="en-US" sz="2200" dirty="0"/>
              <a:t>let "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n-US" sz="2200" dirty="0"/>
              <a:t>" be the number of hours to debug one such bug</a:t>
            </a:r>
          </a:p>
          <a:p>
            <a:pPr lvl="2"/>
            <a:endParaRPr lang="en-US" sz="1000" dirty="0"/>
          </a:p>
          <a:p>
            <a:pPr lvl="2"/>
            <a:r>
              <a:rPr lang="en-US" sz="1800" dirty="0"/>
              <a:t>5 hours					typing &amp; fixing type errors</a:t>
            </a:r>
          </a:p>
          <a:p>
            <a:pPr lvl="2"/>
            <a:r>
              <a:rPr lang="en-US" sz="1800" dirty="0"/>
              <a:t>5 hours					?? </a:t>
            </a:r>
            <a:r>
              <a:rPr lang="en-US" sz="1800" b="1" dirty="0"/>
              <a:t>removes 11 bugs</a:t>
            </a:r>
            <a:r>
              <a:rPr lang="en-US" sz="1800" dirty="0"/>
              <a:t> ??</a:t>
            </a:r>
            <a:endParaRPr lang="en-US" sz="1800" b="1" dirty="0"/>
          </a:p>
          <a:p>
            <a:pPr lvl="2"/>
            <a:r>
              <a:rPr lang="en-US" sz="1800" dirty="0"/>
              <a:t>5 hours					testing &amp; fixing </a:t>
            </a:r>
            <a:r>
              <a:rPr lang="en-US" sz="1800" i="1" dirty="0"/>
              <a:t>unit</a:t>
            </a:r>
            <a:r>
              <a:rPr lang="en-US" sz="1800" dirty="0"/>
              <a:t> test failures</a:t>
            </a:r>
          </a:p>
          <a:p>
            <a:pPr lvl="2"/>
            <a:r>
              <a:rPr lang="en-US" sz="1800" dirty="0"/>
              <a:t>3h hours					debugging &amp; fixing bugs</a:t>
            </a:r>
          </a:p>
          <a:p>
            <a:pPr lvl="2"/>
            <a:endParaRPr lang="en-US" sz="1800" dirty="0"/>
          </a:p>
          <a:p>
            <a:endParaRPr lang="en-US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CC7D4-B442-B241-FF23-8ED08FD55949}"/>
              </a:ext>
            </a:extLst>
          </p:cNvPr>
          <p:cNvSpPr txBox="1"/>
          <p:nvPr/>
        </p:nvSpPr>
        <p:spPr>
          <a:xfrm>
            <a:off x="6017740" y="4839960"/>
            <a:ext cx="251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even at h=5, debugging</a:t>
            </a: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not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the majority of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AC6682-C55C-4EC9-67FE-2BF5DEAAE30F}"/>
              </a:ext>
            </a:extLst>
          </p:cNvPr>
          <p:cNvSpPr txBox="1"/>
          <p:nvPr/>
        </p:nvSpPr>
        <p:spPr>
          <a:xfrm>
            <a:off x="6017740" y="5465450"/>
            <a:ext cx="2792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bottom programmer is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2-3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times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 more productive</a:t>
            </a:r>
          </a:p>
        </p:txBody>
      </p:sp>
      <p:graphicFrame>
        <p:nvGraphicFramePr>
          <p:cNvPr id="4" name="Chart 3" descr="Chart that compares a programmer who spends most of their time debugging versus a programmer who removes bugs early. The former is the equation (14 * h)/(14 * h + 5 + 5); the latter is (3 * h)/(3 * h + 5 + 5 + 5). At h = 2, the latter is at &lt; 30%, and at h = 6, they are at 55%.">
            <a:extLst>
              <a:ext uri="{FF2B5EF4-FFF2-40B4-BE49-F238E27FC236}">
                <a16:creationId xmlns:a16="http://schemas.microsoft.com/office/drawing/2014/main" id="{C5B3C105-5C54-2A7A-614B-07095C73D7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825779"/>
              </p:ext>
            </p:extLst>
          </p:nvPr>
        </p:nvGraphicFramePr>
        <p:xfrm>
          <a:off x="929756" y="4076398"/>
          <a:ext cx="4674760" cy="2611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8208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749B7-73F1-11E9-AC5F-53343D7DA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 descr="Graph showing % of total work time spent debugging as the hours per bug increases. This graph plots (14 * h)/(14 * h + 5 + 5): at h = 2, it is ~ 74%, and becomes ~ 90% at h = 6.">
            <a:extLst>
              <a:ext uri="{FF2B5EF4-FFF2-40B4-BE49-F238E27FC236}">
                <a16:creationId xmlns:a16="http://schemas.microsoft.com/office/drawing/2014/main" id="{99C96F20-783A-6820-04E3-C4EA7C871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774725"/>
              </p:ext>
            </p:extLst>
          </p:nvPr>
        </p:nvGraphicFramePr>
        <p:xfrm>
          <a:off x="593068" y="4219725"/>
          <a:ext cx="4787711" cy="2415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4BA2FC4-CD8D-9AED-28A5-08BD0AE8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Room For Improvement?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196F6-580A-B9FF-7C26-80A093A76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2889438"/>
          </a:xfrm>
        </p:spPr>
        <p:txBody>
          <a:bodyPr/>
          <a:lstStyle/>
          <a:p>
            <a:r>
              <a:rPr lang="en-US" sz="2600" dirty="0"/>
              <a:t>Suppose we could…</a:t>
            </a:r>
          </a:p>
          <a:p>
            <a:pPr lvl="1"/>
            <a:r>
              <a:rPr lang="en-US" sz="2200" dirty="0"/>
              <a:t>remove all 14 bugs by the end of unit testing</a:t>
            </a:r>
          </a:p>
          <a:p>
            <a:pPr lvl="1"/>
            <a:r>
              <a:rPr lang="en-US" sz="2200" dirty="0"/>
              <a:t>in the same amount of time</a:t>
            </a:r>
          </a:p>
          <a:p>
            <a:pPr lvl="2"/>
            <a:r>
              <a:rPr lang="en-US" sz="1800" dirty="0"/>
              <a:t>plausible since fixing unit test failures involves debugging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5 hours					typing &amp; fixing type errors</a:t>
            </a:r>
          </a:p>
          <a:p>
            <a:pPr lvl="2"/>
            <a:r>
              <a:rPr lang="en-US" sz="1800" dirty="0"/>
              <a:t>3 hours					 ?? </a:t>
            </a:r>
            <a:r>
              <a:rPr lang="en-US" sz="1800" b="1" dirty="0"/>
              <a:t>removes 14 bugs</a:t>
            </a:r>
            <a:r>
              <a:rPr lang="en-US" sz="1800" dirty="0"/>
              <a:t> ??</a:t>
            </a:r>
          </a:p>
          <a:p>
            <a:pPr lvl="2"/>
            <a:r>
              <a:rPr lang="en-US" sz="1800" dirty="0"/>
              <a:t>2 hours					testing &amp; fixing </a:t>
            </a:r>
            <a:r>
              <a:rPr lang="en-US" sz="1800" i="1" dirty="0"/>
              <a:t>unit</a:t>
            </a:r>
            <a:r>
              <a:rPr lang="en-US" sz="1800" dirty="0"/>
              <a:t> test failures</a:t>
            </a:r>
          </a:p>
          <a:p>
            <a:pPr lvl="2"/>
            <a:endParaRPr lang="en-US" sz="1800" dirty="0"/>
          </a:p>
          <a:p>
            <a:endParaRPr lang="en-US" sz="2600" dirty="0"/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8FFE6225-D01F-C8E6-5495-17D8A11EC405}"/>
              </a:ext>
            </a:extLst>
          </p:cNvPr>
          <p:cNvSpPr/>
          <p:nvPr/>
        </p:nvSpPr>
        <p:spPr>
          <a:xfrm>
            <a:off x="5118908" y="4900890"/>
            <a:ext cx="191142" cy="194355"/>
          </a:xfrm>
          <a:prstGeom prst="donut">
            <a:avLst>
              <a:gd name="adj" fmla="val 0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24A00-298B-D6E2-9913-01CE9C2EFCFE}"/>
              </a:ext>
            </a:extLst>
          </p:cNvPr>
          <p:cNvSpPr txBox="1"/>
          <p:nvPr/>
        </p:nvSpPr>
        <p:spPr>
          <a:xfrm>
            <a:off x="5795317" y="4793809"/>
            <a:ext cx="300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would cut 90% of time spent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F84984-9C06-F75A-6059-F68F63E1B853}"/>
              </a:ext>
            </a:extLst>
          </p:cNvPr>
          <p:cNvSpPr txBox="1"/>
          <p:nvPr/>
        </p:nvSpPr>
        <p:spPr>
          <a:xfrm>
            <a:off x="5795317" y="5202195"/>
            <a:ext cx="317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would be 10x more productive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DABB5A-3FB4-EB06-ABC0-FE35FCF38D27}"/>
              </a:ext>
            </a:extLst>
          </p:cNvPr>
          <p:cNvSpPr txBox="1"/>
          <p:nvPr/>
        </p:nvSpPr>
        <p:spPr>
          <a:xfrm>
            <a:off x="5795317" y="5610581"/>
            <a:ext cx="317362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"10x developer" possible in a setting</a:t>
            </a:r>
          </a:p>
          <a:p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where debugging is hard but can be</a:t>
            </a:r>
          </a:p>
          <a:p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avoided with extra effort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42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792A3-43DD-558F-8CF8-1C3B2A51C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70" y="3021093"/>
            <a:ext cx="8118269" cy="574724"/>
          </a:xfrm>
        </p:spPr>
        <p:txBody>
          <a:bodyPr/>
          <a:lstStyle/>
          <a:p>
            <a:pPr algn="r"/>
            <a:r>
              <a:rPr lang="en-US" sz="2800" dirty="0"/>
              <a:t>“Engineers are paid to </a:t>
            </a:r>
            <a:r>
              <a:rPr lang="en-US" sz="2800" dirty="0">
                <a:solidFill>
                  <a:srgbClr val="7030A0"/>
                </a:solidFill>
              </a:rPr>
              <a:t>think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understand</a:t>
            </a:r>
            <a:r>
              <a:rPr lang="en-US" sz="2800" dirty="0"/>
              <a:t>.”</a:t>
            </a: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A506EC-ADE2-9471-E8E5-269846F2A1B2}"/>
              </a:ext>
            </a:extLst>
          </p:cNvPr>
          <p:cNvSpPr txBox="1">
            <a:spLocks/>
          </p:cNvSpPr>
          <p:nvPr/>
        </p:nvSpPr>
        <p:spPr>
          <a:xfrm>
            <a:off x="123569" y="3595817"/>
            <a:ext cx="8118269" cy="8158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r"/>
            <a:r>
              <a:rPr lang="en-US" sz="2400" dirty="0"/>
              <a:t>— Class slogan #1</a:t>
            </a:r>
          </a:p>
        </p:txBody>
      </p:sp>
    </p:spTree>
    <p:extLst>
      <p:ext uri="{BB962C8B-B14F-4D97-AF65-F5344CB8AC3E}">
        <p14:creationId xmlns:p14="http://schemas.microsoft.com/office/powerpoint/2010/main" val="2593998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Techniques for 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Standard practice (60+ years) uses three techniques: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800" b="1" dirty="0"/>
              <a:t> </a:t>
            </a:r>
            <a:r>
              <a:rPr lang="en-US" sz="2800" b="1" dirty="0">
                <a:solidFill>
                  <a:srgbClr val="0078D2"/>
                </a:solidFill>
              </a:rPr>
              <a:t>Tools</a:t>
            </a:r>
            <a:r>
              <a:rPr lang="en-US" sz="2800" dirty="0"/>
              <a:t>: </a:t>
            </a:r>
            <a:r>
              <a:rPr lang="en-US" sz="2400" dirty="0"/>
              <a:t>type checker, libraries, etc.</a:t>
            </a:r>
          </a:p>
          <a:p>
            <a:pPr lvl="2"/>
            <a:endParaRPr lang="en-US" sz="1200" dirty="0"/>
          </a:p>
          <a:p>
            <a:r>
              <a:rPr lang="en-US" sz="2800" b="1" dirty="0"/>
              <a:t> </a:t>
            </a:r>
            <a:r>
              <a:rPr lang="en-US" sz="2800" b="1" dirty="0">
                <a:solidFill>
                  <a:srgbClr val="0078D2"/>
                </a:solidFill>
              </a:rPr>
              <a:t>Testing</a:t>
            </a:r>
            <a:r>
              <a:rPr lang="en-US" sz="2800" dirty="0"/>
              <a:t>: </a:t>
            </a:r>
            <a:r>
              <a:rPr lang="en-US" sz="2400" dirty="0"/>
              <a:t>try it on a well-chosen set of examples</a:t>
            </a:r>
            <a:endParaRPr lang="en-US" sz="2400" b="1" dirty="0"/>
          </a:p>
          <a:p>
            <a:pPr lvl="2"/>
            <a:endParaRPr lang="en-US" sz="1200" dirty="0"/>
          </a:p>
          <a:p>
            <a:r>
              <a:rPr lang="en-US" sz="2800" b="1" dirty="0"/>
              <a:t> </a:t>
            </a:r>
            <a:r>
              <a:rPr lang="en-US" sz="2800" b="1" dirty="0">
                <a:solidFill>
                  <a:srgbClr val="0078D2"/>
                </a:solidFill>
              </a:rPr>
              <a:t>Reasoning</a:t>
            </a:r>
            <a:r>
              <a:rPr lang="en-US" sz="2800" dirty="0"/>
              <a:t>: </a:t>
            </a:r>
            <a:r>
              <a:rPr lang="en-US" sz="2400" b="1" u="sng" dirty="0">
                <a:solidFill>
                  <a:srgbClr val="7030A0"/>
                </a:solidFill>
              </a:rPr>
              <a:t>think</a:t>
            </a:r>
            <a:r>
              <a:rPr lang="en-US" sz="2400" dirty="0"/>
              <a:t> through your code </a:t>
            </a:r>
            <a:r>
              <a:rPr lang="en-US" sz="2400" u="sng" dirty="0"/>
              <a:t>carefully</a:t>
            </a:r>
          </a:p>
          <a:p>
            <a:pPr lvl="1"/>
            <a:r>
              <a:rPr lang="en-US" sz="2400" dirty="0"/>
              <a:t>convince yourself it works correctly on </a:t>
            </a:r>
            <a:r>
              <a:rPr lang="en-US" sz="2400" i="1" dirty="0"/>
              <a:t>all inputs</a:t>
            </a:r>
          </a:p>
          <a:p>
            <a:pPr lvl="1"/>
            <a:r>
              <a:rPr lang="en-US" sz="2400" dirty="0"/>
              <a:t>have another person do the same (“</a:t>
            </a:r>
            <a:r>
              <a:rPr lang="en-US" sz="2400" u="sng" dirty="0"/>
              <a:t>code review</a:t>
            </a:r>
            <a:r>
              <a:rPr lang="en-US" sz="2400" dirty="0"/>
              <a:t>”)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111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5C2D4-8E39-1075-E325-045D4514A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These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8B15-7ABA-6AC0-1E62-C3D420CED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Differ along some key dimensions</a:t>
            </a:r>
          </a:p>
          <a:p>
            <a:pPr lvl="1"/>
            <a:r>
              <a:rPr lang="en-US" sz="2400" dirty="0"/>
              <a:t>does it consider all allowed inputs</a:t>
            </a:r>
          </a:p>
          <a:p>
            <a:pPr lvl="1"/>
            <a:r>
              <a:rPr lang="en-US" sz="2400" dirty="0"/>
              <a:t>does it make sure the answer is fully correct ("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2400" dirty="0"/>
              <a:t>")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Combination removes &gt;97% of bugs</a:t>
            </a:r>
          </a:p>
          <a:p>
            <a:pPr lvl="1"/>
            <a:r>
              <a:rPr lang="en-US" sz="2400" dirty="0"/>
              <a:t>each tends to find different kinds of errors</a:t>
            </a:r>
          </a:p>
          <a:p>
            <a:pPr lvl="1"/>
            <a:r>
              <a:rPr lang="en-US" sz="2400" dirty="0"/>
              <a:t>e.g., type checker is good at typos &amp; reasoning is not</a:t>
            </a:r>
          </a:p>
          <a:p>
            <a:pPr lvl="2"/>
            <a:r>
              <a:rPr lang="en-US" sz="2000" dirty="0"/>
              <a:t>humans often skip right over typos when reading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11A4A2-D49E-08AB-07BD-F9D56A45F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135338"/>
              </p:ext>
            </p:extLst>
          </p:nvPr>
        </p:nvGraphicFramePr>
        <p:xfrm>
          <a:off x="1327231" y="2795910"/>
          <a:ext cx="60960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014967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174825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8032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Franklin Gothic Medium" panose="020B0603020102020204" pitchFamily="34" charset="0"/>
                        </a:rPr>
                        <a:t>Technique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alpha val="4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Franklin Gothic Medium" panose="020B0603020102020204" pitchFamily="34" charset="0"/>
                        </a:rPr>
                        <a:t>All Inputs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alpha val="4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Franklin Gothic Medium" panose="020B0603020102020204" pitchFamily="34" charset="0"/>
                        </a:rPr>
                        <a:t>Fully Correct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alpha val="4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30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Franklin Gothic Medium" panose="020B0603020102020204" pitchFamily="34" charset="0"/>
                        </a:rPr>
                        <a:t>Type Checker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Franklin Gothic Medium" panose="020B0603020102020204" pitchFamily="34" charset="0"/>
                          <a:cs typeface="Courier New" panose="02070309020205020404" pitchFamily="49" charset="0"/>
                        </a:rPr>
                        <a:t>✓ Yes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❌</a:t>
                      </a:r>
                      <a:r>
                        <a:rPr lang="en-US" sz="1800" dirty="0">
                          <a:latin typeface="Franklin Gothic Medium" panose="020B060302010202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EF0000"/>
                          </a:solidFill>
                          <a:latin typeface="Franklin Gothic Medium" panose="020B0603020102020204" pitchFamily="34" charset="0"/>
                        </a:rPr>
                        <a:t>No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286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Franklin Gothic Medium" panose="020B0603020102020204" pitchFamily="34" charset="0"/>
                        </a:rPr>
                        <a:t>Testing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ranklin Gothic Medium" panose="020B0603020102020204" pitchFamily="34" charset="0"/>
                        </a:rPr>
                        <a:t>❌</a:t>
                      </a:r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EF0000"/>
                          </a:solidFill>
                          <a:latin typeface="Franklin Gothic Medium" panose="020B0603020102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Franklin Gothic Medium" panose="020B0603020102020204" pitchFamily="34" charset="0"/>
                          <a:cs typeface="Courier New" panose="02070309020205020404" pitchFamily="49" charset="0"/>
                        </a:rPr>
                        <a:t>✓ Yes</a:t>
                      </a:r>
                      <a:endParaRPr lang="en-US" sz="1800" dirty="0"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31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Franklin Gothic Medium" panose="020B0603020102020204" pitchFamily="34" charset="0"/>
                        </a:rPr>
                        <a:t>Reasoning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Franklin Gothic Medium" panose="020B0603020102020204" pitchFamily="34" charset="0"/>
                          <a:cs typeface="Courier New" panose="02070309020205020404" pitchFamily="49" charset="0"/>
                        </a:rPr>
                        <a:t>✓ Yes</a:t>
                      </a:r>
                      <a:endParaRPr lang="en-US" sz="1800" dirty="0"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Franklin Gothic Medium" panose="020B0603020102020204" pitchFamily="34" charset="0"/>
                          <a:cs typeface="Courier New" panose="02070309020205020404" pitchFamily="49" charset="0"/>
                        </a:rPr>
                        <a:t>✓ Yes</a:t>
                      </a:r>
                      <a:endParaRPr lang="en-US" sz="1800" dirty="0"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03806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2164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E3C23-7640-DBF9-A009-07F9F0F44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8536-7225-EC72-892E-580DBDFE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 Process (Improved)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D64623C-FA7B-3C54-3C9B-69ECD46D6F49}"/>
              </a:ext>
            </a:extLst>
          </p:cNvPr>
          <p:cNvSpPr/>
          <p:nvPr/>
        </p:nvSpPr>
        <p:spPr>
          <a:xfrm>
            <a:off x="591744" y="2250098"/>
            <a:ext cx="1770926" cy="72920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Idea Generation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AB4E0-AB99-E440-FE2D-43826E02B607}"/>
              </a:ext>
            </a:extLst>
          </p:cNvPr>
          <p:cNvSpPr txBox="1"/>
          <p:nvPr/>
        </p:nvSpPr>
        <p:spPr>
          <a:xfrm>
            <a:off x="457200" y="1328872"/>
            <a:ext cx="5470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Given: a problem description (in English)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A6CEB78-370A-8055-3277-3AD7F7FE5E41}"/>
              </a:ext>
            </a:extLst>
          </p:cNvPr>
          <p:cNvSpPr/>
          <p:nvPr/>
        </p:nvSpPr>
        <p:spPr>
          <a:xfrm>
            <a:off x="2723413" y="2250098"/>
            <a:ext cx="1770926" cy="72920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Type Checking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1E06F55-0F59-EFF9-EB15-4A743C4AEFDE}"/>
              </a:ext>
            </a:extLst>
          </p:cNvPr>
          <p:cNvSpPr/>
          <p:nvPr/>
        </p:nvSpPr>
        <p:spPr>
          <a:xfrm>
            <a:off x="4855082" y="2250098"/>
            <a:ext cx="1770926" cy="7292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Reasoning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83B5AFB-3E92-BFB4-F4D4-4678C1585766}"/>
              </a:ext>
            </a:extLst>
          </p:cNvPr>
          <p:cNvSpPr/>
          <p:nvPr/>
        </p:nvSpPr>
        <p:spPr>
          <a:xfrm>
            <a:off x="6986751" y="2250097"/>
            <a:ext cx="1770926" cy="72920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Testing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6D84EC7-2F76-BB1C-FE2E-307B5FD90DA3}"/>
              </a:ext>
            </a:extLst>
          </p:cNvPr>
          <p:cNvSpPr/>
          <p:nvPr/>
        </p:nvSpPr>
        <p:spPr>
          <a:xfrm>
            <a:off x="2416762" y="2523666"/>
            <a:ext cx="269580" cy="23149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95FCB1A-959D-7703-DD50-FE5ABCE3B3E1}"/>
              </a:ext>
            </a:extLst>
          </p:cNvPr>
          <p:cNvSpPr/>
          <p:nvPr/>
        </p:nvSpPr>
        <p:spPr>
          <a:xfrm>
            <a:off x="4539920" y="2523666"/>
            <a:ext cx="269580" cy="23149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945ACB4A-F5A5-857A-D434-8C67BD6A2DCC}"/>
              </a:ext>
            </a:extLst>
          </p:cNvPr>
          <p:cNvSpPr/>
          <p:nvPr/>
        </p:nvSpPr>
        <p:spPr>
          <a:xfrm>
            <a:off x="6671589" y="2523666"/>
            <a:ext cx="269580" cy="23149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4606163-0058-E1BC-896C-BE1E9AB53AC4}"/>
              </a:ext>
            </a:extLst>
          </p:cNvPr>
          <p:cNvSpPr/>
          <p:nvPr/>
        </p:nvSpPr>
        <p:spPr>
          <a:xfrm>
            <a:off x="3789247" y="3878698"/>
            <a:ext cx="1770926" cy="7292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Debugging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D6B1151-5798-8ECA-8D32-39CA591975E4}"/>
              </a:ext>
            </a:extLst>
          </p:cNvPr>
          <p:cNvSpPr/>
          <p:nvPr/>
        </p:nvSpPr>
        <p:spPr>
          <a:xfrm>
            <a:off x="6941169" y="3892483"/>
            <a:ext cx="1770926" cy="72920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Beta Users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74AE598-0C3E-BAAD-DF1D-EF8030E12FEC}"/>
              </a:ext>
            </a:extLst>
          </p:cNvPr>
          <p:cNvSpPr/>
          <p:nvPr/>
        </p:nvSpPr>
        <p:spPr>
          <a:xfrm>
            <a:off x="6915874" y="5534869"/>
            <a:ext cx="1770926" cy="72920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All Users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C11FEA7E-9CE1-FDD3-B771-3A8822F9B5E1}"/>
              </a:ext>
            </a:extLst>
          </p:cNvPr>
          <p:cNvSpPr/>
          <p:nvPr/>
        </p:nvSpPr>
        <p:spPr>
          <a:xfrm rot="5400000">
            <a:off x="7413629" y="3313253"/>
            <a:ext cx="775416" cy="23149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7BB4CE02-57D3-2F5D-D430-CA89B7184CD6}"/>
              </a:ext>
            </a:extLst>
          </p:cNvPr>
          <p:cNvSpPr/>
          <p:nvPr/>
        </p:nvSpPr>
        <p:spPr>
          <a:xfrm rot="5400000">
            <a:off x="7413629" y="4975602"/>
            <a:ext cx="775416" cy="23149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96B428-0F92-A66F-2333-96BF4B3B8B72}"/>
              </a:ext>
            </a:extLst>
          </p:cNvPr>
          <p:cNvCxnSpPr/>
          <p:nvPr/>
        </p:nvCxnSpPr>
        <p:spPr>
          <a:xfrm flipH="1">
            <a:off x="5560173" y="3041292"/>
            <a:ext cx="1355701" cy="83740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CECA549-7280-C0E9-CC3E-DF91DFE1F27D}"/>
              </a:ext>
            </a:extLst>
          </p:cNvPr>
          <p:cNvCxnSpPr>
            <a:cxnSpLocks/>
          </p:cNvCxnSpPr>
          <p:nvPr/>
        </p:nvCxnSpPr>
        <p:spPr>
          <a:xfrm flipH="1" flipV="1">
            <a:off x="2362670" y="3041292"/>
            <a:ext cx="1426577" cy="837406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>
            <a:extLst>
              <a:ext uri="{FF2B5EF4-FFF2-40B4-BE49-F238E27FC236}">
                <a16:creationId xmlns:a16="http://schemas.microsoft.com/office/drawing/2014/main" id="{929C7B8E-49AE-1A44-B5F8-E9F329FA3A32}"/>
              </a:ext>
            </a:extLst>
          </p:cNvPr>
          <p:cNvSpPr/>
          <p:nvPr/>
        </p:nvSpPr>
        <p:spPr>
          <a:xfrm>
            <a:off x="2453833" y="2997843"/>
            <a:ext cx="2349661" cy="347518"/>
          </a:xfrm>
          <a:custGeom>
            <a:avLst/>
            <a:gdLst>
              <a:gd name="connsiteX0" fmla="*/ 2349661 w 2349661"/>
              <a:gd name="connsiteY0" fmla="*/ 46299 h 347518"/>
              <a:gd name="connsiteX1" fmla="*/ 1064871 w 2349661"/>
              <a:gd name="connsiteY1" fmla="*/ 347241 h 347518"/>
              <a:gd name="connsiteX2" fmla="*/ 0 w 2349661"/>
              <a:gd name="connsiteY2" fmla="*/ 0 h 34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9661" h="347518">
                <a:moveTo>
                  <a:pt x="2349661" y="46299"/>
                </a:moveTo>
                <a:cubicBezTo>
                  <a:pt x="1903071" y="200628"/>
                  <a:pt x="1456481" y="354957"/>
                  <a:pt x="1064871" y="347241"/>
                </a:cubicBezTo>
                <a:cubicBezTo>
                  <a:pt x="673261" y="339525"/>
                  <a:pt x="336630" y="169762"/>
                  <a:pt x="0" y="0"/>
                </a:cubicBezTo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0D21A9-883B-0C8F-9F07-CA7F3AF22361}"/>
              </a:ext>
            </a:extLst>
          </p:cNvPr>
          <p:cNvSpPr txBox="1"/>
          <p:nvPr/>
        </p:nvSpPr>
        <p:spPr>
          <a:xfrm>
            <a:off x="457200" y="5242596"/>
            <a:ext cx="4804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Franklin Gothic Medium"/>
                <a:cs typeface="Franklin Gothic Medium"/>
              </a:rPr>
              <a:t>Only send to beta users bugs that get past</a:t>
            </a:r>
          </a:p>
          <a:p>
            <a:r>
              <a:rPr lang="en-US" sz="2000" dirty="0">
                <a:latin typeface="Franklin Gothic Medium"/>
                <a:cs typeface="Franklin Gothic Medium"/>
              </a:rPr>
              <a:t>type </a:t>
            </a:r>
            <a:r>
              <a:rPr lang="en-US" sz="2000" dirty="0">
                <a:solidFill>
                  <a:srgbClr val="0070C0"/>
                </a:solidFill>
                <a:latin typeface="Franklin Gothic Medium"/>
                <a:cs typeface="Franklin Gothic Medium"/>
              </a:rPr>
              <a:t>checking</a:t>
            </a:r>
            <a:r>
              <a:rPr lang="en-US" sz="2000" dirty="0">
                <a:latin typeface="Franklin Gothic Medium"/>
                <a:cs typeface="Franklin Gothic Medium"/>
              </a:rPr>
              <a:t>, </a:t>
            </a:r>
            <a:r>
              <a:rPr lang="en-US" sz="2000" dirty="0">
                <a:solidFill>
                  <a:srgbClr val="0070C0"/>
                </a:solidFill>
                <a:latin typeface="Franklin Gothic Medium"/>
                <a:cs typeface="Franklin Gothic Medium"/>
              </a:rPr>
              <a:t>reasoning</a:t>
            </a:r>
            <a:r>
              <a:rPr lang="en-US" sz="2000" dirty="0">
                <a:latin typeface="Franklin Gothic Medium"/>
                <a:cs typeface="Franklin Gothic Medium"/>
              </a:rPr>
              <a:t>, &amp; </a:t>
            </a:r>
            <a:r>
              <a:rPr lang="en-US" sz="2000" dirty="0">
                <a:solidFill>
                  <a:srgbClr val="0070C0"/>
                </a:solidFill>
                <a:latin typeface="Franklin Gothic Medium"/>
                <a:cs typeface="Franklin Gothic Medium"/>
              </a:rPr>
              <a:t>testing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D1F17B42-F40A-ECF5-A084-E5FC46D493F6}"/>
              </a:ext>
            </a:extLst>
          </p:cNvPr>
          <p:cNvSpPr/>
          <p:nvPr/>
        </p:nvSpPr>
        <p:spPr>
          <a:xfrm>
            <a:off x="2434044" y="2997843"/>
            <a:ext cx="4481829" cy="347518"/>
          </a:xfrm>
          <a:custGeom>
            <a:avLst/>
            <a:gdLst>
              <a:gd name="connsiteX0" fmla="*/ 2349661 w 2349661"/>
              <a:gd name="connsiteY0" fmla="*/ 46299 h 347518"/>
              <a:gd name="connsiteX1" fmla="*/ 1064871 w 2349661"/>
              <a:gd name="connsiteY1" fmla="*/ 347241 h 347518"/>
              <a:gd name="connsiteX2" fmla="*/ 0 w 2349661"/>
              <a:gd name="connsiteY2" fmla="*/ 0 h 34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9661" h="347518">
                <a:moveTo>
                  <a:pt x="2349661" y="46299"/>
                </a:moveTo>
                <a:cubicBezTo>
                  <a:pt x="1903071" y="200628"/>
                  <a:pt x="1456481" y="354957"/>
                  <a:pt x="1064871" y="347241"/>
                </a:cubicBezTo>
                <a:cubicBezTo>
                  <a:pt x="673261" y="339525"/>
                  <a:pt x="336630" y="169762"/>
                  <a:pt x="0" y="0"/>
                </a:cubicBezTo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D83583E5-7F6B-81C2-9D42-E7D57D4187A3}"/>
              </a:ext>
            </a:extLst>
          </p:cNvPr>
          <p:cNvSpPr/>
          <p:nvPr/>
        </p:nvSpPr>
        <p:spPr>
          <a:xfrm rot="10800000">
            <a:off x="5650359" y="4148079"/>
            <a:ext cx="1200624" cy="26671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68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ernst\Desktop\kernighan.jpg">
            <a:extLst>
              <a:ext uri="{FF2B5EF4-FFF2-40B4-BE49-F238E27FC236}">
                <a16:creationId xmlns:a16="http://schemas.microsoft.com/office/drawing/2014/main" id="{5A4C4D2B-840A-AEDF-FCF3-4946373A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786" y="2201046"/>
            <a:ext cx="1812091" cy="228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D187EB-552A-115F-22E6-E54ADD656F6F}"/>
              </a:ext>
            </a:extLst>
          </p:cNvPr>
          <p:cNvSpPr txBox="1"/>
          <p:nvPr/>
        </p:nvSpPr>
        <p:spPr>
          <a:xfrm>
            <a:off x="6349244" y="4498260"/>
            <a:ext cx="2007757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Brian Kernighan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5B3F2A-0066-745E-561B-8E33A3E609B4}"/>
              </a:ext>
            </a:extLst>
          </p:cNvPr>
          <p:cNvSpPr/>
          <p:nvPr/>
        </p:nvSpPr>
        <p:spPr>
          <a:xfrm>
            <a:off x="1121648" y="2977988"/>
            <a:ext cx="4358343" cy="902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074E98-6362-7D4D-6421-67A5B0C9A3AB}"/>
              </a:ext>
            </a:extLst>
          </p:cNvPr>
          <p:cNvSpPr txBox="1"/>
          <p:nvPr/>
        </p:nvSpPr>
        <p:spPr>
          <a:xfrm>
            <a:off x="1281298" y="3030776"/>
            <a:ext cx="4198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“Debugging is twice as hard as</a:t>
            </a:r>
          </a:p>
          <a:p>
            <a:r>
              <a:rPr lang="en-US" sz="2200" dirty="0"/>
              <a:t>writing the code in the first place.”</a:t>
            </a:r>
            <a:endParaRPr lang="en-US" sz="22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2527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778E-B3DE-1AB1-F528-159170AEB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is Expected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3F6BC-6CE2-A6FE-EDFC-D14E57562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In industry</a:t>
            </a:r>
            <a:r>
              <a:rPr lang="en-US" sz="2400" dirty="0"/>
              <a:t>: you will be expected to think through your code</a:t>
            </a:r>
          </a:p>
          <a:p>
            <a:pPr lvl="1"/>
            <a:r>
              <a:rPr lang="en-US" sz="2000" dirty="0"/>
              <a:t>standard practice is to do this </a:t>
            </a:r>
            <a:r>
              <a:rPr lang="en-US" sz="2000" i="1" dirty="0"/>
              <a:t>twice</a:t>
            </a:r>
            <a:r>
              <a:rPr lang="en-US" sz="2000" dirty="0"/>
              <a:t> (“code review”)</a:t>
            </a:r>
            <a:endParaRPr lang="en-US" sz="2000" i="1" dirty="0"/>
          </a:p>
          <a:p>
            <a:pPr lvl="2"/>
            <a:r>
              <a:rPr lang="en-US" sz="1600" dirty="0"/>
              <a:t>you think through your code then ask someone else to also </a:t>
            </a:r>
          </a:p>
          <a:p>
            <a:pPr lvl="1"/>
            <a:endParaRPr lang="en-US" sz="2000" dirty="0"/>
          </a:p>
          <a:p>
            <a:r>
              <a:rPr lang="en-US" sz="2400" dirty="0"/>
              <a:t>Professionals spend most of their coding time reasoning</a:t>
            </a:r>
          </a:p>
          <a:p>
            <a:pPr lvl="1"/>
            <a:r>
              <a:rPr lang="en-US" sz="2000" dirty="0"/>
              <a:t>reasoning is the core skill of programming</a:t>
            </a:r>
          </a:p>
          <a:p>
            <a:pPr lvl="1"/>
            <a:endParaRPr lang="en-US" sz="2000" dirty="0"/>
          </a:p>
          <a:p>
            <a:r>
              <a:rPr lang="en-US" sz="2400" dirty="0"/>
              <a:t>Interviews are tests of reasoning</a:t>
            </a:r>
          </a:p>
          <a:p>
            <a:pPr lvl="1"/>
            <a:r>
              <a:rPr lang="en-US" sz="2000" dirty="0"/>
              <a:t>take the computer away so you only have reasoning</a:t>
            </a:r>
          </a:p>
          <a:p>
            <a:pPr lvl="1"/>
            <a:r>
              <a:rPr lang="en-US" sz="2000" dirty="0"/>
              <a:t>typical coding problem has lots of cases that are easy to miss</a:t>
            </a:r>
            <a:br>
              <a:rPr lang="en-US" sz="2000" dirty="0"/>
            </a:br>
            <a:r>
              <a:rPr lang="en-US" sz="2000" dirty="0"/>
              <a:t>if you don’t think through carefully</a:t>
            </a:r>
          </a:p>
          <a:p>
            <a:pPr lvl="1"/>
            <a:r>
              <a:rPr lang="en-US" sz="2000" dirty="0"/>
              <a:t>(not about knowing “the answer” to the question</a:t>
            </a:r>
          </a:p>
          <a:p>
            <a:pPr lvl="2"/>
            <a:r>
              <a:rPr lang="en-US" sz="1600" dirty="0"/>
              <a:t>interviewers will throw out interviews that went too well!)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51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90847-0B86-AA9C-208B-4803D05D1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DD41-3F3D-C793-2022-99D3D56F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HW3 Summary: Bugs &amp; Time per 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2C2E3-A697-0AA0-CDE1-8CC98E592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0874"/>
            <a:ext cx="8229600" cy="5140800"/>
          </a:xfrm>
        </p:spPr>
        <p:txBody>
          <a:bodyPr/>
          <a:lstStyle/>
          <a:p>
            <a:r>
              <a:rPr lang="en-US" sz="2600" dirty="0"/>
              <a:t>More bugs in more complex applications!</a:t>
            </a:r>
          </a:p>
          <a:p>
            <a:pPr lvl="1"/>
            <a:r>
              <a:rPr lang="en-US" sz="2000" dirty="0"/>
              <a:t>Bugs often require searching through more than one function</a:t>
            </a:r>
          </a:p>
          <a:p>
            <a:pPr lvl="1"/>
            <a:r>
              <a:rPr lang="en-US" sz="2000" dirty="0"/>
              <a:t>(client app bugs) + (server app bugs) &lt; (client-server app bugs)</a:t>
            </a:r>
          </a:p>
          <a:p>
            <a:pPr lvl="1"/>
            <a:endParaRPr lang="en-US" sz="2000" dirty="0"/>
          </a:p>
          <a:p>
            <a:r>
              <a:rPr lang="en-US" sz="2600" dirty="0"/>
              <a:t>Debugging time grows fast with app complexity!</a:t>
            </a:r>
          </a:p>
          <a:p>
            <a:pPr lvl="1"/>
            <a:r>
              <a:rPr lang="en-US" sz="2000" dirty="0"/>
              <a:t>Historically:</a:t>
            </a:r>
          </a:p>
          <a:p>
            <a:pPr lvl="2"/>
            <a:r>
              <a:rPr lang="en-US" sz="1800" dirty="0"/>
              <a:t>each extra function you must search through adds ~10-15 minutes</a:t>
            </a:r>
          </a:p>
          <a:p>
            <a:pPr lvl="2"/>
            <a:r>
              <a:rPr lang="en-US" sz="1800" dirty="0"/>
              <a:t>35-40% of bugs taking &gt; 1 hour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6ED0B-D0C7-9E0E-6AFA-4982EA593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F4F636-6A27-E649-AEDF-9DE4D4E58670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17FA00-5E38-7823-4FA4-077D1107ECB7}"/>
              </a:ext>
            </a:extLst>
          </p:cNvPr>
          <p:cNvGrpSpPr/>
          <p:nvPr/>
        </p:nvGrpSpPr>
        <p:grpSpPr>
          <a:xfrm>
            <a:off x="779827" y="4265228"/>
            <a:ext cx="8775646" cy="1396345"/>
            <a:chOff x="1334998" y="4380781"/>
            <a:chExt cx="8775646" cy="1396345"/>
          </a:xfrm>
        </p:grpSpPr>
        <p:grpSp>
          <p:nvGrpSpPr>
            <p:cNvPr id="6" name="Group 5" descr="A line plot with a sharp increasing slope then a quick dip down and a gradual decrease (like a negative exponential). The x-axis is “Time” and the y-axis is “# of bugs,” neither have any tick marks of values.">
              <a:extLst>
                <a:ext uri="{FF2B5EF4-FFF2-40B4-BE49-F238E27FC236}">
                  <a16:creationId xmlns:a16="http://schemas.microsoft.com/office/drawing/2014/main" id="{419F7481-BA1D-9538-76F0-7DA3CC3A1DB4}"/>
                </a:ext>
              </a:extLst>
            </p:cNvPr>
            <p:cNvGrpSpPr/>
            <p:nvPr/>
          </p:nvGrpSpPr>
          <p:grpSpPr>
            <a:xfrm>
              <a:off x="1334998" y="4380781"/>
              <a:ext cx="4547606" cy="1396345"/>
              <a:chOff x="5498919" y="2388392"/>
              <a:chExt cx="4547606" cy="1396345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23B6B1D6-5461-482E-21B7-1AA061007268}"/>
                  </a:ext>
                </a:extLst>
              </p:cNvPr>
              <p:cNvSpPr/>
              <p:nvPr/>
            </p:nvSpPr>
            <p:spPr>
              <a:xfrm>
                <a:off x="6115793" y="2475941"/>
                <a:ext cx="3930732" cy="953059"/>
              </a:xfrm>
              <a:custGeom>
                <a:avLst/>
                <a:gdLst>
                  <a:gd name="connsiteX0" fmla="*/ 0 w 3954483"/>
                  <a:gd name="connsiteY0" fmla="*/ 953059 h 953059"/>
                  <a:gd name="connsiteX1" fmla="*/ 71252 w 3954483"/>
                  <a:gd name="connsiteY1" fmla="*/ 537422 h 953059"/>
                  <a:gd name="connsiteX2" fmla="*/ 201880 w 3954483"/>
                  <a:gd name="connsiteY2" fmla="*/ 121786 h 953059"/>
                  <a:gd name="connsiteX3" fmla="*/ 308758 w 3954483"/>
                  <a:gd name="connsiteY3" fmla="*/ 14908 h 953059"/>
                  <a:gd name="connsiteX4" fmla="*/ 463138 w 3954483"/>
                  <a:gd name="connsiteY4" fmla="*/ 394918 h 953059"/>
                  <a:gd name="connsiteX5" fmla="*/ 653143 w 3954483"/>
                  <a:gd name="connsiteY5" fmla="*/ 501796 h 953059"/>
                  <a:gd name="connsiteX6" fmla="*/ 997527 w 3954483"/>
                  <a:gd name="connsiteY6" fmla="*/ 561173 h 953059"/>
                  <a:gd name="connsiteX7" fmla="*/ 1270660 w 3954483"/>
                  <a:gd name="connsiteY7" fmla="*/ 691802 h 953059"/>
                  <a:gd name="connsiteX8" fmla="*/ 1603169 w 3954483"/>
                  <a:gd name="connsiteY8" fmla="*/ 703677 h 953059"/>
                  <a:gd name="connsiteX9" fmla="*/ 1816925 w 3954483"/>
                  <a:gd name="connsiteY9" fmla="*/ 858056 h 953059"/>
                  <a:gd name="connsiteX10" fmla="*/ 1971304 w 3954483"/>
                  <a:gd name="connsiteY10" fmla="*/ 905557 h 953059"/>
                  <a:gd name="connsiteX11" fmla="*/ 2185060 w 3954483"/>
                  <a:gd name="connsiteY11" fmla="*/ 905557 h 953059"/>
                  <a:gd name="connsiteX12" fmla="*/ 2422566 w 3954483"/>
                  <a:gd name="connsiteY12" fmla="*/ 905557 h 953059"/>
                  <a:gd name="connsiteX13" fmla="*/ 2695699 w 3954483"/>
                  <a:gd name="connsiteY13" fmla="*/ 917433 h 953059"/>
                  <a:gd name="connsiteX14" fmla="*/ 2980706 w 3954483"/>
                  <a:gd name="connsiteY14" fmla="*/ 917433 h 953059"/>
                  <a:gd name="connsiteX15" fmla="*/ 3325091 w 3954483"/>
                  <a:gd name="connsiteY15" fmla="*/ 917433 h 953059"/>
                  <a:gd name="connsiteX16" fmla="*/ 3954483 w 3954483"/>
                  <a:gd name="connsiteY16" fmla="*/ 905557 h 95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54483" h="953059">
                    <a:moveTo>
                      <a:pt x="0" y="953059"/>
                    </a:moveTo>
                    <a:cubicBezTo>
                      <a:pt x="18802" y="814513"/>
                      <a:pt x="37605" y="675968"/>
                      <a:pt x="71252" y="537422"/>
                    </a:cubicBezTo>
                    <a:cubicBezTo>
                      <a:pt x="104899" y="398876"/>
                      <a:pt x="162296" y="208872"/>
                      <a:pt x="201880" y="121786"/>
                    </a:cubicBezTo>
                    <a:cubicBezTo>
                      <a:pt x="241464" y="34700"/>
                      <a:pt x="265215" y="-30614"/>
                      <a:pt x="308758" y="14908"/>
                    </a:cubicBezTo>
                    <a:cubicBezTo>
                      <a:pt x="352301" y="60430"/>
                      <a:pt x="405741" y="313770"/>
                      <a:pt x="463138" y="394918"/>
                    </a:cubicBezTo>
                    <a:cubicBezTo>
                      <a:pt x="520536" y="476066"/>
                      <a:pt x="564078" y="474087"/>
                      <a:pt x="653143" y="501796"/>
                    </a:cubicBezTo>
                    <a:cubicBezTo>
                      <a:pt x="742208" y="529505"/>
                      <a:pt x="894608" y="529505"/>
                      <a:pt x="997527" y="561173"/>
                    </a:cubicBezTo>
                    <a:cubicBezTo>
                      <a:pt x="1100446" y="592841"/>
                      <a:pt x="1169720" y="668051"/>
                      <a:pt x="1270660" y="691802"/>
                    </a:cubicBezTo>
                    <a:cubicBezTo>
                      <a:pt x="1371600" y="715553"/>
                      <a:pt x="1512125" y="675968"/>
                      <a:pt x="1603169" y="703677"/>
                    </a:cubicBezTo>
                    <a:cubicBezTo>
                      <a:pt x="1694213" y="731386"/>
                      <a:pt x="1755569" y="824409"/>
                      <a:pt x="1816925" y="858056"/>
                    </a:cubicBezTo>
                    <a:cubicBezTo>
                      <a:pt x="1878281" y="891703"/>
                      <a:pt x="1909948" y="897640"/>
                      <a:pt x="1971304" y="905557"/>
                    </a:cubicBezTo>
                    <a:cubicBezTo>
                      <a:pt x="2032660" y="913474"/>
                      <a:pt x="2185060" y="905557"/>
                      <a:pt x="2185060" y="905557"/>
                    </a:cubicBezTo>
                    <a:cubicBezTo>
                      <a:pt x="2260270" y="905557"/>
                      <a:pt x="2337460" y="903578"/>
                      <a:pt x="2422566" y="905557"/>
                    </a:cubicBezTo>
                    <a:cubicBezTo>
                      <a:pt x="2507672" y="907536"/>
                      <a:pt x="2602676" y="915454"/>
                      <a:pt x="2695699" y="917433"/>
                    </a:cubicBezTo>
                    <a:cubicBezTo>
                      <a:pt x="2788722" y="919412"/>
                      <a:pt x="2980706" y="917433"/>
                      <a:pt x="2980706" y="917433"/>
                    </a:cubicBezTo>
                    <a:lnTo>
                      <a:pt x="3325091" y="917433"/>
                    </a:lnTo>
                    <a:lnTo>
                      <a:pt x="3954483" y="905557"/>
                    </a:lnTo>
                  </a:path>
                </a:pathLst>
              </a:custGeom>
              <a:noFill/>
              <a:ln w="25400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AD5813A-2CEA-E835-A3B2-FC28314E7E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08914" y="2388392"/>
                <a:ext cx="0" cy="1128156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985C0BBE-1CDF-A615-43E9-B052EE784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8914" y="3516548"/>
                <a:ext cx="2525486" cy="925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DE59E4-1DAF-D825-B4D6-C88168ED3CA6}"/>
                  </a:ext>
                </a:extLst>
              </p:cNvPr>
              <p:cNvSpPr txBox="1"/>
              <p:nvPr/>
            </p:nvSpPr>
            <p:spPr>
              <a:xfrm>
                <a:off x="6786765" y="3476960"/>
                <a:ext cx="5610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Medium"/>
                    <a:cs typeface="Franklin Gothic Medium"/>
                  </a:rPr>
                  <a:t>Time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844B91-5822-AE23-8A29-D2D29595CCD5}"/>
                  </a:ext>
                </a:extLst>
              </p:cNvPr>
              <p:cNvSpPr txBox="1"/>
              <p:nvPr/>
            </p:nvSpPr>
            <p:spPr>
              <a:xfrm>
                <a:off x="5498919" y="2722315"/>
                <a:ext cx="5634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Medium"/>
                    <a:cs typeface="Franklin Gothic Medium"/>
                  </a:rPr>
                  <a:t># of </a:t>
                </a:r>
              </a:p>
              <a:p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Medium"/>
                    <a:cs typeface="Franklin Gothic Medium"/>
                  </a:rPr>
                  <a:t>Bugs</a:t>
                </a: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3607C18-95D2-8147-45B5-A296FCC33742}"/>
                </a:ext>
              </a:extLst>
            </p:cNvPr>
            <p:cNvCxnSpPr>
              <a:stCxn id="8" idx="16"/>
            </p:cNvCxnSpPr>
            <p:nvPr/>
          </p:nvCxnSpPr>
          <p:spPr>
            <a:xfrm>
              <a:off x="5882604" y="5373887"/>
              <a:ext cx="4228040" cy="6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9946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B9909-9D12-0B40-F50C-38741653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“Automating” Reasoning &amp; LLMs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42E6A-EC59-371F-C2C7-B3965BD58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Reasoning &amp; debugging are provably impossible for a computer to solve in all cases</a:t>
            </a:r>
          </a:p>
          <a:p>
            <a:pPr lvl="1"/>
            <a:endParaRPr lang="en-US" sz="2000" dirty="0"/>
          </a:p>
          <a:p>
            <a:r>
              <a:rPr lang="en-US" sz="2400" dirty="0"/>
              <a:t>Current LLM error rates are much higher than humans </a:t>
            </a:r>
          </a:p>
          <a:p>
            <a:pPr lvl="1"/>
            <a:r>
              <a:rPr lang="en-US" sz="2000" dirty="0"/>
              <a:t>requires an (expert) human to do a lot of debugging</a:t>
            </a:r>
          </a:p>
          <a:p>
            <a:pPr lvl="2"/>
            <a:r>
              <a:rPr lang="en-US" sz="1600" dirty="0"/>
              <a:t>starts with reading and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understanding</a:t>
            </a:r>
            <a:r>
              <a:rPr lang="en-US" sz="1600" dirty="0"/>
              <a:t> all the generated code…</a:t>
            </a:r>
          </a:p>
          <a:p>
            <a:pPr lvl="2"/>
            <a:r>
              <a:rPr lang="en-US" sz="1600" dirty="0"/>
              <a:t>probably easier to rewrite it yourself</a:t>
            </a:r>
          </a:p>
          <a:p>
            <a:pPr lvl="1"/>
            <a:r>
              <a:rPr lang="en-US" sz="2000" dirty="0"/>
              <a:t>studies (so far) show little productivity improvement</a:t>
            </a:r>
          </a:p>
          <a:p>
            <a:pPr lvl="2"/>
            <a:r>
              <a:rPr lang="en-US" sz="1600" dirty="0"/>
              <a:t>if it reads your mind, it saves you typing, but that's not the limiting factor</a:t>
            </a:r>
          </a:p>
          <a:p>
            <a:pPr lvl="2"/>
            <a:r>
              <a:rPr lang="en-US" sz="1600" dirty="0"/>
              <a:t>if it doesn't read your mind, you must still spend time understanding it</a:t>
            </a:r>
          </a:p>
          <a:p>
            <a:pPr lvl="1"/>
            <a:endParaRPr lang="en-US" sz="2000" dirty="0"/>
          </a:p>
          <a:p>
            <a:r>
              <a:rPr lang="en-US" sz="2400" dirty="0"/>
              <a:t>LLMs are especially bad at </a:t>
            </a:r>
            <a:r>
              <a:rPr lang="en-US" sz="2400" dirty="0">
                <a:solidFill>
                  <a:srgbClr val="7030A0"/>
                </a:solidFill>
              </a:rPr>
              <a:t>reasoning</a:t>
            </a:r>
          </a:p>
          <a:p>
            <a:pPr lvl="1"/>
            <a:r>
              <a:rPr lang="en-US" sz="2000" dirty="0"/>
              <a:t>e.g., bad at learning formal properties</a:t>
            </a:r>
          </a:p>
          <a:p>
            <a:pPr lvl="1"/>
            <a:r>
              <a:rPr lang="en-US" sz="2000" dirty="0"/>
              <a:t>e.g., bad at catching rare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77AE7-79F6-E07F-9624-C48E98544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F4F636-6A27-E649-AEDF-9DE4D4E58670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03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A18AD-8C27-B918-2A2F-67999480F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5D73-FC84-98F5-F543-71592744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Actually Correct Automated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6FD2F-3FC1-4D82-923B-CC8CF7CE2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There are non-LLM (and crucially, deterministic) approaches to automated reasoning</a:t>
            </a:r>
          </a:p>
          <a:p>
            <a:pPr lvl="1"/>
            <a:r>
              <a:rPr lang="en-US" sz="2400" dirty="0"/>
              <a:t>“formal methods” &amp; “formal verification”</a:t>
            </a:r>
          </a:p>
          <a:p>
            <a:pPr lvl="1"/>
            <a:r>
              <a:rPr lang="en-US" sz="2400" dirty="0"/>
              <a:t>SAT &amp; SMT-based solvers (incl. model checking)</a:t>
            </a:r>
          </a:p>
          <a:p>
            <a:pPr lvl="1"/>
            <a:r>
              <a:rPr lang="en-US" sz="2400" dirty="0"/>
              <a:t>program synthesis</a:t>
            </a:r>
          </a:p>
          <a:p>
            <a:pPr lvl="1"/>
            <a:r>
              <a:rPr lang="en-US" sz="2400" dirty="0"/>
              <a:t>automated theorem proving &amp; proof assistants</a:t>
            </a:r>
          </a:p>
          <a:p>
            <a:r>
              <a:rPr lang="en-US" sz="2800" dirty="0"/>
              <a:t>Very promising area of research, but…</a:t>
            </a:r>
          </a:p>
          <a:p>
            <a:pPr lvl="1"/>
            <a:r>
              <a:rPr lang="en-US" sz="2400" dirty="0"/>
              <a:t>many require graduate-level study to use</a:t>
            </a:r>
          </a:p>
          <a:p>
            <a:pPr lvl="1"/>
            <a:r>
              <a:rPr lang="en-US" sz="2400" dirty="0"/>
              <a:t>many current open problems (modularity, scalability)</a:t>
            </a:r>
          </a:p>
          <a:p>
            <a:pPr lvl="1"/>
            <a:r>
              <a:rPr lang="en-US" sz="2400" dirty="0"/>
              <a:t>thus, not common in most software engineering fields</a:t>
            </a:r>
            <a:br>
              <a:rPr lang="en-US" sz="2400" dirty="0"/>
            </a:br>
            <a:r>
              <a:rPr lang="en-US" sz="2400" dirty="0"/>
              <a:t>(yet!)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48E00-78B0-222F-D3FD-A6D0BC228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F4F636-6A27-E649-AEDF-9DE4D4E58670}" type="slidenum">
              <a:rPr lang="en-US" smtClean="0"/>
              <a:pPr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26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9F01F-08B0-324D-D9DA-8F6BBA7BC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1DBE-87DD-5B08-E9F9-A1935B35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HW3 Summary: Search Space of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9D59-CA8B-ABFB-514C-670D7F39D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0874"/>
            <a:ext cx="8229600" cy="5140800"/>
          </a:xfrm>
        </p:spPr>
        <p:txBody>
          <a:bodyPr/>
          <a:lstStyle/>
          <a:p>
            <a:r>
              <a:rPr lang="en-US" sz="2600" dirty="0"/>
              <a:t>Shrinking the </a:t>
            </a:r>
            <a:r>
              <a:rPr lang="en-US" sz="2600" dirty="0">
                <a:solidFill>
                  <a:srgbClr val="7030A0"/>
                </a:solidFill>
              </a:rPr>
              <a:t>search space</a:t>
            </a:r>
            <a:r>
              <a:rPr lang="en-US" sz="2600" dirty="0"/>
              <a:t> helps a lot</a:t>
            </a:r>
          </a:p>
          <a:p>
            <a:pPr lvl="1"/>
            <a:r>
              <a:rPr lang="en-US" sz="2200" dirty="0"/>
              <a:t>unit tests!</a:t>
            </a:r>
          </a:p>
          <a:p>
            <a:pPr lvl="1"/>
            <a:r>
              <a:rPr lang="en-US" sz="2200" dirty="0"/>
              <a:t>defensive programming!</a:t>
            </a:r>
          </a:p>
          <a:p>
            <a:pPr lvl="2"/>
            <a:r>
              <a:rPr lang="en-US" sz="1800" dirty="0"/>
              <a:t>double check that preconditions are satisfied</a:t>
            </a:r>
          </a:p>
          <a:p>
            <a:pPr lvl="2"/>
            <a:r>
              <a:rPr lang="en-US" sz="1800" dirty="0"/>
              <a:t>run-time type checking of request/responses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E5DFA-C9AA-59EC-7791-40D53AE33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F4F636-6A27-E649-AEDF-9DE4D4E58670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07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8491A-72A2-A48A-C402-D8391B9C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HW1–3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3AAEF-3D65-EB53-D95F-12420F79D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HW1: </a:t>
            </a:r>
            <a:r>
              <a:rPr lang="en-US" sz="2800" dirty="0">
                <a:solidFill>
                  <a:srgbClr val="0070C0"/>
                </a:solidFill>
              </a:rPr>
              <a:t>type checking</a:t>
            </a:r>
            <a:r>
              <a:rPr lang="en-US" sz="2800" dirty="0"/>
              <a:t> is important</a:t>
            </a:r>
          </a:p>
          <a:p>
            <a:pPr lvl="1"/>
            <a:r>
              <a:rPr lang="en-US" sz="2400" dirty="0"/>
              <a:t>found almost 50% of the bugs</a:t>
            </a:r>
          </a:p>
          <a:p>
            <a:pPr lvl="2"/>
            <a:endParaRPr lang="en-US" sz="2000" dirty="0"/>
          </a:p>
          <a:p>
            <a:r>
              <a:rPr lang="en-US" sz="2800" dirty="0"/>
              <a:t>HW2: </a:t>
            </a:r>
            <a:r>
              <a:rPr lang="en-US" sz="2800" dirty="0">
                <a:solidFill>
                  <a:srgbClr val="C00000"/>
                </a:solidFill>
              </a:rPr>
              <a:t>mutation</a:t>
            </a:r>
            <a:r>
              <a:rPr lang="en-US" sz="2800" dirty="0"/>
              <a:t> is dangerous</a:t>
            </a:r>
          </a:p>
          <a:p>
            <a:pPr lvl="1"/>
            <a:r>
              <a:rPr lang="en-US" sz="2400" dirty="0"/>
              <a:t>cause of the most </a:t>
            </a:r>
            <a:r>
              <a:rPr lang="en-US" sz="2400" dirty="0">
                <a:solidFill>
                  <a:srgbClr val="C00000"/>
                </a:solidFill>
              </a:rPr>
              <a:t>horrible</a:t>
            </a:r>
            <a:r>
              <a:rPr lang="en-US" sz="2400" dirty="0"/>
              <a:t> kinds of debugging</a:t>
            </a:r>
          </a:p>
          <a:p>
            <a:pPr lvl="2"/>
            <a:endParaRPr lang="en-US" sz="2000" dirty="0"/>
          </a:p>
          <a:p>
            <a:r>
              <a:rPr lang="en-US" sz="2800" dirty="0"/>
              <a:t>HW3: </a:t>
            </a:r>
            <a:r>
              <a:rPr lang="en-US" sz="2800" dirty="0">
                <a:solidFill>
                  <a:srgbClr val="0070C0"/>
                </a:solidFill>
              </a:rPr>
              <a:t>unit testing</a:t>
            </a:r>
            <a:r>
              <a:rPr lang="en-US" sz="2800" dirty="0"/>
              <a:t> is important</a:t>
            </a:r>
          </a:p>
          <a:p>
            <a:pPr lvl="1"/>
            <a:r>
              <a:rPr lang="en-US" sz="2400" dirty="0"/>
              <a:t>debugging a small space for ~2/3</a:t>
            </a:r>
            <a:r>
              <a:rPr lang="en-US" sz="2400" baseline="30000" dirty="0"/>
              <a:t>rd</a:t>
            </a:r>
            <a:r>
              <a:rPr lang="en-US" sz="2400" dirty="0"/>
              <a:t> of bugs</a:t>
            </a:r>
          </a:p>
          <a:p>
            <a:pPr lvl="2"/>
            <a:endParaRPr lang="en-US" sz="2000" dirty="0"/>
          </a:p>
          <a:p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Debugging</a:t>
            </a:r>
            <a:r>
              <a:rPr lang="en-US" sz="2800" dirty="0"/>
              <a:t> will still happen…</a:t>
            </a:r>
          </a:p>
          <a:p>
            <a:pPr lvl="1"/>
            <a:r>
              <a:rPr lang="en-US" sz="2400" dirty="0"/>
              <a:t>need to get better at quickly narrowing in on the bug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18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9D126-43B5-E4F1-A8D9-9125A65E1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Software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322693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FF309-09AB-94AC-BBAB-3B5B6AEEE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C83AA-C99C-4144-218B-C3B992EE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 Process (right now)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4291D53-4E22-24DC-31C2-F50A283489F4}"/>
              </a:ext>
            </a:extLst>
          </p:cNvPr>
          <p:cNvSpPr/>
          <p:nvPr/>
        </p:nvSpPr>
        <p:spPr>
          <a:xfrm>
            <a:off x="2652536" y="2290550"/>
            <a:ext cx="1770926" cy="72920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Idea Generation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16F05-B666-130A-5F0D-F60372C8E98D}"/>
              </a:ext>
            </a:extLst>
          </p:cNvPr>
          <p:cNvSpPr txBox="1"/>
          <p:nvPr/>
        </p:nvSpPr>
        <p:spPr>
          <a:xfrm>
            <a:off x="457200" y="1328872"/>
            <a:ext cx="5470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Given: a problem description (in English)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C22ADC8-C198-0B4F-A5FC-68822CD4E985}"/>
              </a:ext>
            </a:extLst>
          </p:cNvPr>
          <p:cNvSpPr/>
          <p:nvPr/>
        </p:nvSpPr>
        <p:spPr>
          <a:xfrm>
            <a:off x="4784205" y="2290550"/>
            <a:ext cx="1770926" cy="72920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Type Checking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41CDE7E-51B6-A583-FD0C-EF7ACA335DBE}"/>
              </a:ext>
            </a:extLst>
          </p:cNvPr>
          <p:cNvSpPr/>
          <p:nvPr/>
        </p:nvSpPr>
        <p:spPr>
          <a:xfrm>
            <a:off x="4477554" y="2564118"/>
            <a:ext cx="269580" cy="231494"/>
          </a:xfrm>
          <a:prstGeom prst="rightArrow">
            <a:avLst/>
          </a:prstGeom>
          <a:solidFill>
            <a:srgbClr val="FEC165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D89D296-086A-10CF-0FDA-08D65FB4602D}"/>
              </a:ext>
            </a:extLst>
          </p:cNvPr>
          <p:cNvSpPr/>
          <p:nvPr/>
        </p:nvSpPr>
        <p:spPr>
          <a:xfrm>
            <a:off x="6600712" y="2564118"/>
            <a:ext cx="269580" cy="23149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BD676D2-E5D2-83B4-22A9-D8C3A4289861}"/>
              </a:ext>
            </a:extLst>
          </p:cNvPr>
          <p:cNvSpPr/>
          <p:nvPr/>
        </p:nvSpPr>
        <p:spPr>
          <a:xfrm>
            <a:off x="4387800" y="3917753"/>
            <a:ext cx="1770926" cy="72920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Debugging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E71C2D8-BB1E-9610-9BA7-B524C05A1930}"/>
              </a:ext>
            </a:extLst>
          </p:cNvPr>
          <p:cNvSpPr/>
          <p:nvPr/>
        </p:nvSpPr>
        <p:spPr>
          <a:xfrm>
            <a:off x="6915874" y="3917754"/>
            <a:ext cx="1770926" cy="72920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Beta Users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C344924-02D3-5F3C-A2CA-6CAE56F4AF8D}"/>
              </a:ext>
            </a:extLst>
          </p:cNvPr>
          <p:cNvSpPr/>
          <p:nvPr/>
        </p:nvSpPr>
        <p:spPr>
          <a:xfrm>
            <a:off x="6915874" y="5534869"/>
            <a:ext cx="1770926" cy="72920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All Users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EC3224E1-67FF-4FBA-764A-999B824A7D1B}"/>
              </a:ext>
            </a:extLst>
          </p:cNvPr>
          <p:cNvSpPr/>
          <p:nvPr/>
        </p:nvSpPr>
        <p:spPr>
          <a:xfrm rot="5400000">
            <a:off x="7413629" y="4975602"/>
            <a:ext cx="775416" cy="23149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A1D0D7-D8EE-C778-723F-79DE9F2F8D88}"/>
              </a:ext>
            </a:extLst>
          </p:cNvPr>
          <p:cNvSpPr txBox="1"/>
          <p:nvPr/>
        </p:nvSpPr>
        <p:spPr>
          <a:xfrm>
            <a:off x="457200" y="5242596"/>
            <a:ext cx="5117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Franklin Gothic Medium"/>
                <a:cs typeface="Franklin Gothic Medium"/>
              </a:rPr>
              <a:t>Beta users</a:t>
            </a:r>
            <a:r>
              <a:rPr lang="en-US" sz="2000" dirty="0">
                <a:latin typeface="Franklin Gothic Medium"/>
                <a:cs typeface="Franklin Gothic Medium"/>
              </a:rPr>
              <a:t> are understanding about failures,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3EA11B-9BDD-37AC-1839-BBB13D9A36DA}"/>
              </a:ext>
            </a:extLst>
          </p:cNvPr>
          <p:cNvSpPr txBox="1"/>
          <p:nvPr/>
        </p:nvSpPr>
        <p:spPr>
          <a:xfrm>
            <a:off x="457200" y="5653682"/>
            <a:ext cx="4902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Franklin Gothic Medium"/>
                <a:cs typeface="Franklin Gothic Medium"/>
              </a:rPr>
              <a:t>Regular users</a:t>
            </a:r>
            <a:r>
              <a:rPr lang="en-US" sz="2000" dirty="0">
                <a:latin typeface="Franklin Gothic Medium"/>
                <a:cs typeface="Franklin Gothic Medium"/>
              </a:rPr>
              <a:t> are completely </a:t>
            </a:r>
            <a:r>
              <a:rPr lang="en-US" sz="2000" u="sng" dirty="0">
                <a:latin typeface="Franklin Gothic Medium"/>
                <a:cs typeface="Franklin Gothic Medium"/>
              </a:rPr>
              <a:t>unforgiving</a:t>
            </a:r>
            <a:r>
              <a:rPr lang="en-US" sz="2000" dirty="0">
                <a:latin typeface="Franklin Gothic Medium"/>
                <a:cs typeface="Franklin Gothic Medium"/>
              </a:rPr>
              <a:t>!</a:t>
            </a:r>
          </a:p>
          <a:p>
            <a:r>
              <a:rPr lang="en-US" sz="2000" dirty="0">
                <a:latin typeface="Franklin Gothic Medium"/>
                <a:cs typeface="Franklin Gothic Medium"/>
              </a:rPr>
              <a:t>(Regular users do not give credit for effort.)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5AC2DD1-7432-3C16-F051-1674C9D5DA06}"/>
              </a:ext>
            </a:extLst>
          </p:cNvPr>
          <p:cNvSpPr/>
          <p:nvPr/>
        </p:nvSpPr>
        <p:spPr>
          <a:xfrm>
            <a:off x="6915874" y="2290549"/>
            <a:ext cx="1770926" cy="72920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Testing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C1A13F1-6B2F-2040-B386-04654E430CA4}"/>
              </a:ext>
            </a:extLst>
          </p:cNvPr>
          <p:cNvSpPr/>
          <p:nvPr/>
        </p:nvSpPr>
        <p:spPr>
          <a:xfrm rot="5400000">
            <a:off x="7413629" y="3368523"/>
            <a:ext cx="775416" cy="23149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66D35D48-7C1A-5F3E-0566-D0C2918A0763}"/>
              </a:ext>
            </a:extLst>
          </p:cNvPr>
          <p:cNvSpPr/>
          <p:nvPr/>
        </p:nvSpPr>
        <p:spPr>
          <a:xfrm rot="10800000">
            <a:off x="6215448" y="4180759"/>
            <a:ext cx="595122" cy="248266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9EEEB8D-A5A0-7BCC-19F6-7BC5956F33EA}"/>
              </a:ext>
            </a:extLst>
          </p:cNvPr>
          <p:cNvCxnSpPr>
            <a:cxnSpLocks/>
          </p:cNvCxnSpPr>
          <p:nvPr/>
        </p:nvCxnSpPr>
        <p:spPr>
          <a:xfrm flipH="1">
            <a:off x="5927287" y="3041292"/>
            <a:ext cx="988587" cy="79695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EA37D8A-A541-495E-20CD-2D85E32B2858}"/>
              </a:ext>
            </a:extLst>
          </p:cNvPr>
          <p:cNvCxnSpPr>
            <a:cxnSpLocks/>
          </p:cNvCxnSpPr>
          <p:nvPr/>
        </p:nvCxnSpPr>
        <p:spPr>
          <a:xfrm flipH="1" flipV="1">
            <a:off x="3537999" y="3104121"/>
            <a:ext cx="780126" cy="777808"/>
          </a:xfrm>
          <a:prstGeom prst="straightConnector1">
            <a:avLst/>
          </a:prstGeom>
          <a:ln>
            <a:solidFill>
              <a:srgbClr val="FFC26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2881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/>
      <p:bldP spid="20" grpId="0"/>
      <p:bldP spid="21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B35B7-CA9D-DFF8-1934-3431237FE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2064-CBF8-90C7-3AAF-8546ADE0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Debugging?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3BF0F-CB20-1527-8EDD-0316E588B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Bugs typed in…  </a:t>
            </a:r>
            <a:r>
              <a:rPr lang="en-US" sz="2600" dirty="0">
                <a:solidFill>
                  <a:srgbClr val="0070C0"/>
                </a:solidFill>
              </a:rPr>
              <a:t>1 per 20 lines</a:t>
            </a:r>
          </a:p>
          <a:p>
            <a:pPr lvl="1"/>
            <a:r>
              <a:rPr lang="en-US" sz="2200" dirty="0"/>
              <a:t>the norm for pretty much everyone</a:t>
            </a:r>
          </a:p>
          <a:p>
            <a:pPr lvl="1"/>
            <a:endParaRPr lang="en-US" sz="2200" dirty="0"/>
          </a:p>
          <a:p>
            <a:r>
              <a:rPr lang="en-US" sz="2600" dirty="0"/>
              <a:t>Bugs after type checking…  </a:t>
            </a:r>
            <a:r>
              <a:rPr lang="en-US" sz="2600" dirty="0">
                <a:solidFill>
                  <a:srgbClr val="0070C0"/>
                </a:solidFill>
              </a:rPr>
              <a:t>1 per 40 lines</a:t>
            </a:r>
          </a:p>
          <a:p>
            <a:pPr lvl="1"/>
            <a:r>
              <a:rPr lang="en-US" sz="2200" dirty="0"/>
              <a:t>assume 50% caught by type checker (saw 41% in HW1)</a:t>
            </a:r>
          </a:p>
          <a:p>
            <a:pPr lvl="1"/>
            <a:endParaRPr lang="en-US" sz="2200" dirty="0"/>
          </a:p>
          <a:p>
            <a:r>
              <a:rPr lang="en-US" sz="2600" dirty="0"/>
              <a:t>Bugs after unit testing…  </a:t>
            </a:r>
            <a:r>
              <a:rPr lang="en-US" sz="2600" dirty="0">
                <a:solidFill>
                  <a:srgbClr val="0070C0"/>
                </a:solidFill>
              </a:rPr>
              <a:t>1 per 133 lines</a:t>
            </a:r>
          </a:p>
          <a:p>
            <a:pPr lvl="1"/>
            <a:r>
              <a:rPr lang="en-US" sz="2200" dirty="0"/>
              <a:t>assume 70% caught by unit testing</a:t>
            </a:r>
          </a:p>
          <a:p>
            <a:pPr lvl="2"/>
            <a:r>
              <a:rPr lang="en-US" sz="1800" dirty="0"/>
              <a:t>optimistic: studies find about &lt;70% are caught by unit testing</a:t>
            </a:r>
            <a:endParaRPr lang="en-US" sz="2200" dirty="0"/>
          </a:p>
          <a:p>
            <a:pPr lvl="1"/>
            <a:r>
              <a:rPr lang="en-US" sz="2200" dirty="0"/>
              <a:t>remaining bugs are sent to beta testers</a:t>
            </a:r>
          </a:p>
          <a:p>
            <a:pPr lvl="1"/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08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ECC50-249C-7EAB-B83E-9899F94CF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4A813-49F9-7B2A-8D6C-8A2BDEBF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Debugging?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A2EDB-0EB6-C917-24BA-55AB3A204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Bugs after testing…  </a:t>
            </a:r>
            <a:r>
              <a:rPr lang="en-US" sz="2600" dirty="0">
                <a:solidFill>
                  <a:srgbClr val="0070C0"/>
                </a:solidFill>
              </a:rPr>
              <a:t>1 per 133 lines</a:t>
            </a:r>
          </a:p>
          <a:p>
            <a:pPr lvl="1"/>
            <a:r>
              <a:rPr lang="en-US" sz="2200" dirty="0"/>
              <a:t>assume 70% caught by testing</a:t>
            </a:r>
          </a:p>
          <a:p>
            <a:pPr lvl="1"/>
            <a:r>
              <a:rPr lang="en-US" sz="2200" dirty="0"/>
              <a:t>studies find about 65% are caught by testing</a:t>
            </a:r>
          </a:p>
          <a:p>
            <a:pPr lvl="1"/>
            <a:endParaRPr lang="en-US" sz="2200" dirty="0"/>
          </a:p>
          <a:p>
            <a:r>
              <a:rPr lang="en-US" sz="2600" dirty="0"/>
              <a:t>Are rest are caught by beta users?</a:t>
            </a:r>
          </a:p>
          <a:p>
            <a:pPr lvl="1"/>
            <a:r>
              <a:rPr lang="en-US" sz="2200" dirty="0"/>
              <a:t>not enough of them</a:t>
            </a:r>
          </a:p>
          <a:p>
            <a:pPr lvl="1"/>
            <a:r>
              <a:rPr lang="en-US" sz="2200" dirty="0"/>
              <a:t>millions of users will find all bugs</a:t>
            </a:r>
          </a:p>
          <a:p>
            <a:pPr lvl="1"/>
            <a:endParaRPr lang="en-US" sz="2200" dirty="0"/>
          </a:p>
          <a:p>
            <a:r>
              <a:rPr lang="en-US" sz="2600" dirty="0"/>
              <a:t>Bugs after beta users… </a:t>
            </a:r>
            <a:r>
              <a:rPr lang="en-US" sz="2600" dirty="0">
                <a:solidFill>
                  <a:srgbClr val="0070C0"/>
                </a:solidFill>
              </a:rPr>
              <a:t>1 per 2000 lines</a:t>
            </a:r>
          </a:p>
          <a:p>
            <a:pPr lvl="1"/>
            <a:r>
              <a:rPr lang="en-US" sz="2200" dirty="0"/>
              <a:t>number from Microsoft</a:t>
            </a:r>
          </a:p>
          <a:p>
            <a:pPr lvl="1"/>
            <a:r>
              <a:rPr lang="en-US" sz="2200" dirty="0"/>
              <a:t>anything created by humans has mistakes</a:t>
            </a:r>
          </a:p>
          <a:p>
            <a:pPr lvl="2"/>
            <a:r>
              <a:rPr lang="en-US" sz="1800" dirty="0"/>
              <a:t>only a small number of users give 0 stars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502D9DC-2FDE-C6E3-1CB9-71DEBEB3B716}"/>
              </a:ext>
            </a:extLst>
          </p:cNvPr>
          <p:cNvSpPr/>
          <p:nvPr/>
        </p:nvSpPr>
        <p:spPr>
          <a:xfrm>
            <a:off x="6915874" y="3267520"/>
            <a:ext cx="1770926" cy="72920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Beta Users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96C05AA-7101-6BF4-B530-37DB1373D936}"/>
              </a:ext>
            </a:extLst>
          </p:cNvPr>
          <p:cNvSpPr/>
          <p:nvPr/>
        </p:nvSpPr>
        <p:spPr>
          <a:xfrm>
            <a:off x="6915874" y="4884635"/>
            <a:ext cx="1770926" cy="72920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All Users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E65354BF-9764-759B-D761-49AA45E808E5}"/>
              </a:ext>
            </a:extLst>
          </p:cNvPr>
          <p:cNvSpPr/>
          <p:nvPr/>
        </p:nvSpPr>
        <p:spPr>
          <a:xfrm rot="5400000">
            <a:off x="7413629" y="4325368"/>
            <a:ext cx="775416" cy="23149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4B3166-947B-79E9-526F-46DEF320FB6A}"/>
              </a:ext>
            </a:extLst>
          </p:cNvPr>
          <p:cNvSpPr/>
          <p:nvPr/>
        </p:nvSpPr>
        <p:spPr>
          <a:xfrm>
            <a:off x="6915874" y="1640315"/>
            <a:ext cx="1770926" cy="72920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Testing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28A1C2D-0152-E16B-D979-F1D4151A6A76}"/>
              </a:ext>
            </a:extLst>
          </p:cNvPr>
          <p:cNvSpPr/>
          <p:nvPr/>
        </p:nvSpPr>
        <p:spPr>
          <a:xfrm rot="5400000">
            <a:off x="7413629" y="2718289"/>
            <a:ext cx="775416" cy="23149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80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BA1F-7DFB-8E3A-BD45-F104B62F2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Bugs Sent to Beta Users?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904F2-EFEC-EF8F-2A8A-B1C4C1C44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Every 2000 lines of code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100 bugs typed in						1 per 20 lines</a:t>
            </a:r>
          </a:p>
          <a:p>
            <a:pPr lvl="2"/>
            <a:endParaRPr lang="en-US" sz="800" dirty="0"/>
          </a:p>
          <a:p>
            <a:pPr lvl="2"/>
            <a:r>
              <a:rPr lang="en-US" sz="1800" dirty="0"/>
              <a:t>  – 50 bugs caught by type checker			(50%)</a:t>
            </a:r>
          </a:p>
          <a:p>
            <a:pPr lvl="2"/>
            <a:r>
              <a:rPr lang="en-US" sz="1800" dirty="0"/>
              <a:t>  = 50 bugs</a:t>
            </a:r>
          </a:p>
          <a:p>
            <a:pPr lvl="2"/>
            <a:endParaRPr lang="en-US" sz="800" dirty="0"/>
          </a:p>
          <a:p>
            <a:pPr lvl="2"/>
            <a:r>
              <a:rPr lang="en-US" sz="1800" dirty="0"/>
              <a:t>  – 35 bugs caught by unit testing			(70%)</a:t>
            </a:r>
          </a:p>
          <a:p>
            <a:pPr lvl="2"/>
            <a:r>
              <a:rPr lang="en-US" sz="1800" dirty="0"/>
              <a:t>  = 15 bugs</a:t>
            </a:r>
          </a:p>
          <a:p>
            <a:pPr lvl="2"/>
            <a:endParaRPr lang="en-US" sz="1800" dirty="0"/>
          </a:p>
          <a:p>
            <a:r>
              <a:rPr lang="en-US" sz="2600" dirty="0"/>
              <a:t>Need to debug 14 bugs from beta users</a:t>
            </a:r>
          </a:p>
          <a:p>
            <a:pPr lvl="1"/>
            <a:r>
              <a:rPr lang="en-US" sz="2200" dirty="0"/>
              <a:t>will still send 1 bug to regular users</a:t>
            </a:r>
          </a:p>
        </p:txBody>
      </p:sp>
    </p:spTree>
    <p:extLst>
      <p:ext uri="{BB962C8B-B14F-4D97-AF65-F5344CB8AC3E}">
        <p14:creationId xmlns:p14="http://schemas.microsoft.com/office/powerpoint/2010/main" val="21377606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|14.2|23|1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34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2|39.3|2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5.6|23.7|6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.5|0.4|0.3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2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12.2|23.5|3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9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8|19.2|2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|12.2|3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0.2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1|13.2|11.8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C00000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28127</TotalTime>
  <Words>1525</Words>
  <Application>Microsoft Macintosh PowerPoint</Application>
  <PresentationFormat>On-screen Show (4:3)</PresentationFormat>
  <Paragraphs>254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Franklin Gothic Medium</vt:lpstr>
      <vt:lpstr>Office Theme</vt:lpstr>
      <vt:lpstr>Software Development Process</vt:lpstr>
      <vt:lpstr>HW3 Summary: Bugs &amp; Time per bug</vt:lpstr>
      <vt:lpstr>HW3 Summary: Search Space of Bugs</vt:lpstr>
      <vt:lpstr>Summary of HW1–3</vt:lpstr>
      <vt:lpstr>Software Development Process</vt:lpstr>
      <vt:lpstr>Software Development Process (right now)</vt:lpstr>
      <vt:lpstr>How Much Debugging?</vt:lpstr>
      <vt:lpstr>How Much Debugging?</vt:lpstr>
      <vt:lpstr>How Many Bugs Sent to Beta Users?</vt:lpstr>
      <vt:lpstr>What Kind of Bugs Sent to Beta Users?</vt:lpstr>
      <vt:lpstr>Productivity Estimate</vt:lpstr>
      <vt:lpstr>What Else Can We Do?</vt:lpstr>
      <vt:lpstr>How Much Room For Improvement?</vt:lpstr>
      <vt:lpstr>“Engineers are paid to think and understand.”</vt:lpstr>
      <vt:lpstr>Standard Techniques for Correctness</vt:lpstr>
      <vt:lpstr>Comparing These Techniques</vt:lpstr>
      <vt:lpstr>Software Development Process (Improved)</vt:lpstr>
      <vt:lpstr>PowerPoint Presentation</vt:lpstr>
      <vt:lpstr>Reasoning is Expected</vt:lpstr>
      <vt:lpstr>“Automating” Reasoning &amp; LLMs</vt:lpstr>
      <vt:lpstr>Actually Correct Automated Reasoning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311</dc:title>
  <dc:subject/>
  <dc:creator>Paul Beame</dc:creator>
  <cp:keywords/>
  <dc:description/>
  <cp:lastModifiedBy>Jaela Field</cp:lastModifiedBy>
  <cp:revision>548</cp:revision>
  <cp:lastPrinted>2024-10-23T18:37:05Z</cp:lastPrinted>
  <dcterms:created xsi:type="dcterms:W3CDTF">2013-01-07T07:20:47Z</dcterms:created>
  <dcterms:modified xsi:type="dcterms:W3CDTF">2025-07-21T02:48:30Z</dcterms:modified>
  <cp:category/>
</cp:coreProperties>
</file>