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ink/ink1.xml" ContentType="application/inkml+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ink/ink2.xml" ContentType="application/inkml+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ink/ink3.xml" ContentType="application/inkml+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0"/>
  </p:notesMasterIdLst>
  <p:handoutMasterIdLst>
    <p:handoutMasterId r:id="rId141"/>
  </p:handoutMasterIdLst>
  <p:sldIdLst>
    <p:sldId id="771" r:id="rId2"/>
    <p:sldId id="540" r:id="rId3"/>
    <p:sldId id="538" r:id="rId4"/>
    <p:sldId id="542" r:id="rId5"/>
    <p:sldId id="532" r:id="rId6"/>
    <p:sldId id="638" r:id="rId7"/>
    <p:sldId id="500" r:id="rId8"/>
    <p:sldId id="595" r:id="rId9"/>
    <p:sldId id="644" r:id="rId10"/>
    <p:sldId id="642" r:id="rId11"/>
    <p:sldId id="640" r:id="rId12"/>
    <p:sldId id="788" r:id="rId13"/>
    <p:sldId id="643" r:id="rId14"/>
    <p:sldId id="547" r:id="rId15"/>
    <p:sldId id="545" r:id="rId16"/>
    <p:sldId id="548" r:id="rId17"/>
    <p:sldId id="498" r:id="rId18"/>
    <p:sldId id="790" r:id="rId19"/>
    <p:sldId id="665" r:id="rId20"/>
    <p:sldId id="549" r:id="rId21"/>
    <p:sldId id="597" r:id="rId22"/>
    <p:sldId id="551" r:id="rId23"/>
    <p:sldId id="598" r:id="rId24"/>
    <p:sldId id="795" r:id="rId25"/>
    <p:sldId id="599" r:id="rId26"/>
    <p:sldId id="604" r:id="rId27"/>
    <p:sldId id="528" r:id="rId28"/>
    <p:sldId id="489" r:id="rId29"/>
    <p:sldId id="502" r:id="rId30"/>
    <p:sldId id="560" r:id="rId31"/>
    <p:sldId id="787" r:id="rId32"/>
    <p:sldId id="552" r:id="rId33"/>
    <p:sldId id="796" r:id="rId34"/>
    <p:sldId id="553" r:id="rId35"/>
    <p:sldId id="554" r:id="rId36"/>
    <p:sldId id="564" r:id="rId37"/>
    <p:sldId id="558" r:id="rId38"/>
    <p:sldId id="557" r:id="rId39"/>
    <p:sldId id="565" r:id="rId40"/>
    <p:sldId id="539" r:id="rId41"/>
    <p:sldId id="559" r:id="rId42"/>
    <p:sldId id="630" r:id="rId43"/>
    <p:sldId id="478" r:id="rId44"/>
    <p:sldId id="798" r:id="rId45"/>
    <p:sldId id="799" r:id="rId46"/>
    <p:sldId id="800" r:id="rId47"/>
    <p:sldId id="622" r:id="rId48"/>
    <p:sldId id="550" r:id="rId49"/>
    <p:sldId id="514" r:id="rId50"/>
    <p:sldId id="623" r:id="rId51"/>
    <p:sldId id="789" r:id="rId52"/>
    <p:sldId id="541" r:id="rId53"/>
    <p:sldId id="624" r:id="rId54"/>
    <p:sldId id="645" r:id="rId55"/>
    <p:sldId id="797" r:id="rId56"/>
    <p:sldId id="626" r:id="rId57"/>
    <p:sldId id="651" r:id="rId58"/>
    <p:sldId id="506" r:id="rId59"/>
    <p:sldId id="520" r:id="rId60"/>
    <p:sldId id="555" r:id="rId61"/>
    <p:sldId id="627" r:id="rId62"/>
    <p:sldId id="791" r:id="rId63"/>
    <p:sldId id="792" r:id="rId64"/>
    <p:sldId id="543" r:id="rId65"/>
    <p:sldId id="521" r:id="rId66"/>
    <p:sldId id="628" r:id="rId67"/>
    <p:sldId id="778" r:id="rId68"/>
    <p:sldId id="801" r:id="rId69"/>
    <p:sldId id="631" r:id="rId70"/>
    <p:sldId id="632" r:id="rId71"/>
    <p:sldId id="633" r:id="rId72"/>
    <p:sldId id="654" r:id="rId73"/>
    <p:sldId id="655" r:id="rId74"/>
    <p:sldId id="519" r:id="rId75"/>
    <p:sldId id="518" r:id="rId76"/>
    <p:sldId id="517" r:id="rId77"/>
    <p:sldId id="637" r:id="rId78"/>
    <p:sldId id="527" r:id="rId79"/>
    <p:sldId id="533" r:id="rId80"/>
    <p:sldId id="534" r:id="rId81"/>
    <p:sldId id="663" r:id="rId82"/>
    <p:sldId id="635" r:id="rId83"/>
    <p:sldId id="657" r:id="rId84"/>
    <p:sldId id="658" r:id="rId85"/>
    <p:sldId id="664" r:id="rId86"/>
    <p:sldId id="629" r:id="rId87"/>
    <p:sldId id="659" r:id="rId88"/>
    <p:sldId id="660" r:id="rId89"/>
    <p:sldId id="661" r:id="rId90"/>
    <p:sldId id="634" r:id="rId91"/>
    <p:sldId id="488" r:id="rId92"/>
    <p:sldId id="491" r:id="rId93"/>
    <p:sldId id="656" r:id="rId94"/>
    <p:sldId id="605" r:id="rId95"/>
    <p:sldId id="476" r:id="rId96"/>
    <p:sldId id="666" r:id="rId97"/>
    <p:sldId id="667" r:id="rId98"/>
    <p:sldId id="668" r:id="rId99"/>
    <p:sldId id="582" r:id="rId100"/>
    <p:sldId id="689" r:id="rId101"/>
    <p:sldId id="504" r:id="rId102"/>
    <p:sldId id="670" r:id="rId103"/>
    <p:sldId id="515" r:id="rId104"/>
    <p:sldId id="671" r:id="rId105"/>
    <p:sldId id="673" r:id="rId106"/>
    <p:sldId id="672" r:id="rId107"/>
    <p:sldId id="805" r:id="rId108"/>
    <p:sldId id="583" r:id="rId109"/>
    <p:sldId id="675" r:id="rId110"/>
    <p:sldId id="694" r:id="rId111"/>
    <p:sldId id="677" r:id="rId112"/>
    <p:sldId id="676" r:id="rId113"/>
    <p:sldId id="523" r:id="rId114"/>
    <p:sldId id="524" r:id="rId115"/>
    <p:sldId id="522" r:id="rId116"/>
    <p:sldId id="678" r:id="rId117"/>
    <p:sldId id="679" r:id="rId118"/>
    <p:sldId id="680" r:id="rId119"/>
    <p:sldId id="587" r:id="rId120"/>
    <p:sldId id="681" r:id="rId121"/>
    <p:sldId id="685" r:id="rId122"/>
    <p:sldId id="690" r:id="rId123"/>
    <p:sldId id="683" r:id="rId124"/>
    <p:sldId id="684" r:id="rId125"/>
    <p:sldId id="687" r:id="rId126"/>
    <p:sldId id="688" r:id="rId127"/>
    <p:sldId id="513" r:id="rId128"/>
    <p:sldId id="803" r:id="rId129"/>
    <p:sldId id="838" r:id="rId130"/>
    <p:sldId id="567" r:id="rId131"/>
    <p:sldId id="691" r:id="rId132"/>
    <p:sldId id="574" r:id="rId133"/>
    <p:sldId id="593" r:id="rId134"/>
    <p:sldId id="594" r:id="rId135"/>
    <p:sldId id="575" r:id="rId136"/>
    <p:sldId id="693" r:id="rId137"/>
    <p:sldId id="650" r:id="rId138"/>
    <p:sldId id="802" r:id="rId13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pecifications Intro + Math" id="{DD497CD6-19E0-3447-A8F5-0EBF04337A3B}">
          <p14:sldIdLst>
            <p14:sldId id="771"/>
            <p14:sldId id="540"/>
            <p14:sldId id="538"/>
            <p14:sldId id="542"/>
            <p14:sldId id="532"/>
            <p14:sldId id="638"/>
            <p14:sldId id="500"/>
            <p14:sldId id="595"/>
            <p14:sldId id="644"/>
            <p14:sldId id="642"/>
            <p14:sldId id="640"/>
            <p14:sldId id="788"/>
            <p14:sldId id="643"/>
            <p14:sldId id="547"/>
            <p14:sldId id="545"/>
            <p14:sldId id="548"/>
            <p14:sldId id="498"/>
            <p14:sldId id="790"/>
            <p14:sldId id="665"/>
            <p14:sldId id="549"/>
            <p14:sldId id="597"/>
            <p14:sldId id="551"/>
            <p14:sldId id="598"/>
            <p14:sldId id="795"/>
            <p14:sldId id="599"/>
            <p14:sldId id="604"/>
            <p14:sldId id="528"/>
            <p14:sldId id="489"/>
            <p14:sldId id="502"/>
            <p14:sldId id="560"/>
            <p14:sldId id="787"/>
            <p14:sldId id="552"/>
            <p14:sldId id="796"/>
            <p14:sldId id="553"/>
            <p14:sldId id="554"/>
            <p14:sldId id="564"/>
            <p14:sldId id="558"/>
            <p14:sldId id="557"/>
            <p14:sldId id="565"/>
            <p14:sldId id="539"/>
            <p14:sldId id="559"/>
            <p14:sldId id="630"/>
            <p14:sldId id="478"/>
            <p14:sldId id="798"/>
            <p14:sldId id="799"/>
            <p14:sldId id="800"/>
          </p14:sldIdLst>
        </p14:section>
        <p14:section name="Inductive Data Types" id="{2A6E6E30-AFEA-134A-B5FF-574BF2EDC761}">
          <p14:sldIdLst>
            <p14:sldId id="622"/>
            <p14:sldId id="550"/>
            <p14:sldId id="514"/>
            <p14:sldId id="623"/>
            <p14:sldId id="789"/>
            <p14:sldId id="541"/>
            <p14:sldId id="624"/>
            <p14:sldId id="645"/>
            <p14:sldId id="797"/>
            <p14:sldId id="626"/>
            <p14:sldId id="651"/>
            <p14:sldId id="506"/>
            <p14:sldId id="520"/>
            <p14:sldId id="555"/>
            <p14:sldId id="627"/>
            <p14:sldId id="791"/>
            <p14:sldId id="792"/>
            <p14:sldId id="543"/>
            <p14:sldId id="521"/>
            <p14:sldId id="628"/>
            <p14:sldId id="778"/>
            <p14:sldId id="801"/>
            <p14:sldId id="631"/>
            <p14:sldId id="632"/>
            <p14:sldId id="633"/>
            <p14:sldId id="654"/>
            <p14:sldId id="655"/>
            <p14:sldId id="519"/>
            <p14:sldId id="518"/>
            <p14:sldId id="517"/>
            <p14:sldId id="637"/>
            <p14:sldId id="527"/>
            <p14:sldId id="533"/>
            <p14:sldId id="534"/>
            <p14:sldId id="663"/>
            <p14:sldId id="635"/>
            <p14:sldId id="657"/>
            <p14:sldId id="658"/>
            <p14:sldId id="664"/>
            <p14:sldId id="629"/>
            <p14:sldId id="659"/>
            <p14:sldId id="660"/>
            <p14:sldId id="661"/>
            <p14:sldId id="634"/>
            <p14:sldId id="488"/>
            <p14:sldId id="491"/>
          </p14:sldIdLst>
        </p14:section>
        <p14:section name="Testing" id="{6C6034DA-F36D-F44A-B6EB-1BB0B890EB9D}">
          <p14:sldIdLst>
            <p14:sldId id="656"/>
            <p14:sldId id="605"/>
            <p14:sldId id="476"/>
            <p14:sldId id="666"/>
            <p14:sldId id="667"/>
            <p14:sldId id="668"/>
            <p14:sldId id="582"/>
            <p14:sldId id="689"/>
            <p14:sldId id="504"/>
            <p14:sldId id="670"/>
            <p14:sldId id="515"/>
            <p14:sldId id="671"/>
            <p14:sldId id="673"/>
            <p14:sldId id="672"/>
            <p14:sldId id="805"/>
            <p14:sldId id="583"/>
            <p14:sldId id="675"/>
            <p14:sldId id="694"/>
            <p14:sldId id="677"/>
            <p14:sldId id="676"/>
            <p14:sldId id="523"/>
            <p14:sldId id="524"/>
            <p14:sldId id="522"/>
            <p14:sldId id="678"/>
            <p14:sldId id="679"/>
            <p14:sldId id="680"/>
            <p14:sldId id="587"/>
            <p14:sldId id="681"/>
            <p14:sldId id="685"/>
            <p14:sldId id="690"/>
            <p14:sldId id="683"/>
            <p14:sldId id="684"/>
            <p14:sldId id="687"/>
            <p14:sldId id="688"/>
            <p14:sldId id="513"/>
            <p14:sldId id="803"/>
            <p14:sldId id="838"/>
            <p14:sldId id="567"/>
            <p14:sldId id="691"/>
            <p14:sldId id="574"/>
            <p14:sldId id="593"/>
            <p14:sldId id="594"/>
            <p14:sldId id="575"/>
            <p14:sldId id="693"/>
          </p14:sldIdLst>
        </p14:section>
        <p14:section name="admin" id="{957F0808-F9BC-3043-ACEF-40E5086418B6}">
          <p14:sldIdLst>
            <p14:sldId id="650"/>
            <p14:sldId id="80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lank" initials="ad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7D12"/>
    <a:srgbClr val="C91D1D"/>
    <a:srgbClr val="005923"/>
    <a:srgbClr val="006B2D"/>
    <a:srgbClr val="33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7483" autoAdjust="0"/>
  </p:normalViewPr>
  <p:slideViewPr>
    <p:cSldViewPr snapToGrid="0" snapToObjects="1">
      <p:cViewPr varScale="1">
        <p:scale>
          <a:sx n="111" d="100"/>
          <a:sy n="111" d="100"/>
        </p:scale>
        <p:origin x="86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99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notesMaster" Target="notesMasters/notesMaster1.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handoutMaster" Target="handoutMasters/handoutMaster1.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commentAuthors" Target="commentAuthor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53CCED9B-6553-E946-85D3-BF6504D6DEB8}" type="datetimeFigureOut">
              <a:rPr lang="en-US" smtClean="0"/>
              <a:t>7/22/25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AD7DEAAA-90D5-564F-8AC7-C45D513AD510}" type="slidenum">
              <a:rPr lang="en-US" smtClean="0"/>
              <a:t>‹#›</a:t>
            </a:fld>
            <a:endParaRPr lang="en-US"/>
          </a:p>
        </p:txBody>
      </p:sp>
    </p:spTree>
    <p:extLst>
      <p:ext uri="{BB962C8B-B14F-4D97-AF65-F5344CB8AC3E}">
        <p14:creationId xmlns:p14="http://schemas.microsoft.com/office/powerpoint/2010/main" val="306947514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8T19:11:19.725"/>
    </inkml:context>
    <inkml:brush xml:id="br0">
      <inkml:brushProperty name="width" value="0.05292" units="cm"/>
      <inkml:brushProperty name="height" value="0.05292" units="cm"/>
      <inkml:brushProperty name="color" value="#C00000"/>
    </inkml:brush>
  </inkml:definitions>
  <inkml:trace contextRef="#ctx0" brushRef="#br0">11858 8348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6T18:24:14.672"/>
    </inkml:context>
    <inkml:brush xml:id="br0">
      <inkml:brushProperty name="width" value="0.05292" units="cm"/>
      <inkml:brushProperty name="height" value="0.05292" units="cm"/>
      <inkml:brushProperty name="color" value="#C00000"/>
    </inkml:brush>
  </inkml:definitions>
  <inkml:trace contextRef="#ctx0" brushRef="#br0">3917 8163 24575,'23'0'0,"23"0"0,-7 0 0,4 0 0,5 0 0,1 0 0,-2 0 0,-1 0 0,-4 0 0,-2 0 0,-10 0 0,-2 0 0,19 0 0,-13 0 0,-14 0 0,-4 0 0,-4 0 0,-5 1 0,-1 1 0,-4-1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6T18:31:35.875"/>
    </inkml:context>
    <inkml:brush xml:id="br0">
      <inkml:brushProperty name="width" value="0.05292" units="cm"/>
      <inkml:brushProperty name="height" value="0.05292" units="cm"/>
      <inkml:brushProperty name="color" value="#C00000"/>
    </inkml:brush>
  </inkml:definitions>
  <inkml:trace contextRef="#ctx0" brushRef="#br0">10865 9264 24575,'29'0'0,"8"0"0,13 0 0,-19 0 0,2 0 0,3 0 0,0 0 0,0 0 0,0 0 0,-1 0 0,-1 0 0,-4 0 0,-2 0 0,15 0 0,-12 0 0,-12 0 0,-6 0 0,-7 0 0,-3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63FB922-F127-5E47-9B2E-CA730A74DCAB}" type="datetimeFigureOut">
              <a:rPr lang="en-US" smtClean="0"/>
              <a:t>7/22/25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FE1A22D-B0DA-7946-9107-1C35E13A8882}" type="slidenum">
              <a:rPr lang="en-US" smtClean="0"/>
              <a:t>‹#›</a:t>
            </a:fld>
            <a:endParaRPr lang="en-US"/>
          </a:p>
        </p:txBody>
      </p:sp>
    </p:spTree>
    <p:extLst>
      <p:ext uri="{BB962C8B-B14F-4D97-AF65-F5344CB8AC3E}">
        <p14:creationId xmlns:p14="http://schemas.microsoft.com/office/powerpoint/2010/main" val="2340084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2</a:t>
            </a:fld>
            <a:endParaRPr lang="en-US"/>
          </a:p>
        </p:txBody>
      </p:sp>
    </p:spTree>
    <p:extLst>
      <p:ext uri="{BB962C8B-B14F-4D97-AF65-F5344CB8AC3E}">
        <p14:creationId xmlns:p14="http://schemas.microsoft.com/office/powerpoint/2010/main" val="3941440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16</a:t>
            </a:fld>
            <a:endParaRPr lang="en-US"/>
          </a:p>
        </p:txBody>
      </p:sp>
    </p:spTree>
    <p:extLst>
      <p:ext uri="{BB962C8B-B14F-4D97-AF65-F5344CB8AC3E}">
        <p14:creationId xmlns:p14="http://schemas.microsoft.com/office/powerpoint/2010/main" val="37054029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44946-81B7-5800-704F-BECB2F90AE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AE6552-2FD3-7DD6-C78A-3B0EC55A96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C48207-2134-2F6E-F67B-2595E30CF19B}"/>
              </a:ext>
            </a:extLst>
          </p:cNvPr>
          <p:cNvSpPr>
            <a:spLocks noGrp="1"/>
          </p:cNvSpPr>
          <p:nvPr>
            <p:ph type="body" idx="1"/>
          </p:nvPr>
        </p:nvSpPr>
        <p:spPr/>
        <p:txBody>
          <a:bodyPr/>
          <a:lstStyle/>
          <a:p>
            <a:r>
              <a:rPr lang="en-US" dirty="0"/>
              <a:t>Should initialize let m = b</a:t>
            </a:r>
          </a:p>
        </p:txBody>
      </p:sp>
      <p:sp>
        <p:nvSpPr>
          <p:cNvPr id="4" name="Slide Number Placeholder 3">
            <a:extLst>
              <a:ext uri="{FF2B5EF4-FFF2-40B4-BE49-F238E27FC236}">
                <a16:creationId xmlns:a16="http://schemas.microsoft.com/office/drawing/2014/main" id="{EB83EFDC-03E0-2F29-75BC-6B1A900F21E2}"/>
              </a:ext>
            </a:extLst>
          </p:cNvPr>
          <p:cNvSpPr>
            <a:spLocks noGrp="1"/>
          </p:cNvSpPr>
          <p:nvPr>
            <p:ph type="sldNum" sz="quarter" idx="5"/>
          </p:nvPr>
        </p:nvSpPr>
        <p:spPr/>
        <p:txBody>
          <a:bodyPr/>
          <a:lstStyle/>
          <a:p>
            <a:fld id="{4FE1A22D-B0DA-7946-9107-1C35E13A8882}" type="slidenum">
              <a:rPr lang="en-US" smtClean="0"/>
              <a:t>121</a:t>
            </a:fld>
            <a:endParaRPr lang="en-US"/>
          </a:p>
        </p:txBody>
      </p:sp>
    </p:spTree>
    <p:extLst>
      <p:ext uri="{BB962C8B-B14F-4D97-AF65-F5344CB8AC3E}">
        <p14:creationId xmlns:p14="http://schemas.microsoft.com/office/powerpoint/2010/main" val="188332353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09ED2-EFC2-01EF-FB3D-E2DDC43EB9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CEFF28-DB31-1806-0F0C-158A07E18C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DE95C8-8CBC-4BCD-AA9D-AC8FABD7A2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A0D87B-9BDF-5C67-EA83-F6A45B00B0EF}"/>
              </a:ext>
            </a:extLst>
          </p:cNvPr>
          <p:cNvSpPr>
            <a:spLocks noGrp="1"/>
          </p:cNvSpPr>
          <p:nvPr>
            <p:ph type="sldNum" sz="quarter" idx="5"/>
          </p:nvPr>
        </p:nvSpPr>
        <p:spPr/>
        <p:txBody>
          <a:bodyPr/>
          <a:lstStyle/>
          <a:p>
            <a:fld id="{4FE1A22D-B0DA-7946-9107-1C35E13A8882}" type="slidenum">
              <a:rPr lang="en-US" smtClean="0"/>
              <a:t>122</a:t>
            </a:fld>
            <a:endParaRPr lang="en-US"/>
          </a:p>
        </p:txBody>
      </p:sp>
    </p:spTree>
    <p:extLst>
      <p:ext uri="{BB962C8B-B14F-4D97-AF65-F5344CB8AC3E}">
        <p14:creationId xmlns:p14="http://schemas.microsoft.com/office/powerpoint/2010/main" val="256100723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E28EC-F63E-C7CC-6D7C-144CE45F4F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4FFF43-4EE2-CE49-BBBB-33952DE486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0602B-F8A8-14BE-BC36-61F0FE5BF8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7D9067-76D7-93D1-F8B5-33E0A3DFAEBF}"/>
              </a:ext>
            </a:extLst>
          </p:cNvPr>
          <p:cNvSpPr>
            <a:spLocks noGrp="1"/>
          </p:cNvSpPr>
          <p:nvPr>
            <p:ph type="sldNum" sz="quarter" idx="5"/>
          </p:nvPr>
        </p:nvSpPr>
        <p:spPr/>
        <p:txBody>
          <a:bodyPr/>
          <a:lstStyle/>
          <a:p>
            <a:fld id="{4FE1A22D-B0DA-7946-9107-1C35E13A8882}" type="slidenum">
              <a:rPr lang="en-US" smtClean="0"/>
              <a:t>123</a:t>
            </a:fld>
            <a:endParaRPr lang="en-US"/>
          </a:p>
        </p:txBody>
      </p:sp>
    </p:spTree>
    <p:extLst>
      <p:ext uri="{BB962C8B-B14F-4D97-AF65-F5344CB8AC3E}">
        <p14:creationId xmlns:p14="http://schemas.microsoft.com/office/powerpoint/2010/main" val="358191073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C2B58-55B6-AC36-C471-73330E1F7C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9BD6E3-B836-18F2-2711-227F64E7C0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A6B870-06A3-51C9-D5EB-51886F048E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CCE777-BCF6-85C4-EE23-BE9076061F95}"/>
              </a:ext>
            </a:extLst>
          </p:cNvPr>
          <p:cNvSpPr>
            <a:spLocks noGrp="1"/>
          </p:cNvSpPr>
          <p:nvPr>
            <p:ph type="sldNum" sz="quarter" idx="5"/>
          </p:nvPr>
        </p:nvSpPr>
        <p:spPr/>
        <p:txBody>
          <a:bodyPr/>
          <a:lstStyle/>
          <a:p>
            <a:fld id="{4FE1A22D-B0DA-7946-9107-1C35E13A8882}" type="slidenum">
              <a:rPr lang="en-US" smtClean="0"/>
              <a:t>124</a:t>
            </a:fld>
            <a:endParaRPr lang="en-US"/>
          </a:p>
        </p:txBody>
      </p:sp>
    </p:spTree>
    <p:extLst>
      <p:ext uri="{BB962C8B-B14F-4D97-AF65-F5344CB8AC3E}">
        <p14:creationId xmlns:p14="http://schemas.microsoft.com/office/powerpoint/2010/main" val="248906406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32B64-3716-50E8-4284-D12763EC16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B47AC2-844B-6373-9CD3-B1E5589737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2F13E0-57DA-CB7F-8930-ABB8F411BC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8B9353-4B53-9014-4A4C-7422A62D80B8}"/>
              </a:ext>
            </a:extLst>
          </p:cNvPr>
          <p:cNvSpPr>
            <a:spLocks noGrp="1"/>
          </p:cNvSpPr>
          <p:nvPr>
            <p:ph type="sldNum" sz="quarter" idx="5"/>
          </p:nvPr>
        </p:nvSpPr>
        <p:spPr/>
        <p:txBody>
          <a:bodyPr/>
          <a:lstStyle/>
          <a:p>
            <a:fld id="{4FE1A22D-B0DA-7946-9107-1C35E13A8882}" type="slidenum">
              <a:rPr lang="en-US" smtClean="0"/>
              <a:t>125</a:t>
            </a:fld>
            <a:endParaRPr lang="en-US"/>
          </a:p>
        </p:txBody>
      </p:sp>
    </p:spTree>
    <p:extLst>
      <p:ext uri="{BB962C8B-B14F-4D97-AF65-F5344CB8AC3E}">
        <p14:creationId xmlns:p14="http://schemas.microsoft.com/office/powerpoint/2010/main" val="419847015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99AD1-BCCF-C742-0406-A2B012D465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F8F2E3-1239-EB54-4FB0-D11A5BD06B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68B699-6218-4F2E-2AE9-61A7A39600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FCE788-6874-4F84-266D-BB5FD89A4F1D}"/>
              </a:ext>
            </a:extLst>
          </p:cNvPr>
          <p:cNvSpPr>
            <a:spLocks noGrp="1"/>
          </p:cNvSpPr>
          <p:nvPr>
            <p:ph type="sldNum" sz="quarter" idx="5"/>
          </p:nvPr>
        </p:nvSpPr>
        <p:spPr/>
        <p:txBody>
          <a:bodyPr/>
          <a:lstStyle/>
          <a:p>
            <a:fld id="{4FE1A22D-B0DA-7946-9107-1C35E13A8882}" type="slidenum">
              <a:rPr lang="en-US" smtClean="0"/>
              <a:t>126</a:t>
            </a:fld>
            <a:endParaRPr lang="en-US"/>
          </a:p>
        </p:txBody>
      </p:sp>
    </p:spTree>
    <p:extLst>
      <p:ext uri="{BB962C8B-B14F-4D97-AF65-F5344CB8AC3E}">
        <p14:creationId xmlns:p14="http://schemas.microsoft.com/office/powerpoint/2010/main" val="174994447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130</a:t>
            </a:fld>
            <a:endParaRPr lang="en-US"/>
          </a:p>
        </p:txBody>
      </p:sp>
    </p:spTree>
    <p:extLst>
      <p:ext uri="{BB962C8B-B14F-4D97-AF65-F5344CB8AC3E}">
        <p14:creationId xmlns:p14="http://schemas.microsoft.com/office/powerpoint/2010/main" val="427967701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choice </a:t>
            </a:r>
            <a:r>
              <a:rPr lang="en-US" dirty="0" err="1"/>
              <a:t>slid.do</a:t>
            </a:r>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131</a:t>
            </a:fld>
            <a:endParaRPr lang="en-US"/>
          </a:p>
        </p:txBody>
      </p:sp>
    </p:spTree>
    <p:extLst>
      <p:ext uri="{BB962C8B-B14F-4D97-AF65-F5344CB8AC3E}">
        <p14:creationId xmlns:p14="http://schemas.microsoft.com/office/powerpoint/2010/main" val="229144701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text </a:t>
            </a:r>
            <a:r>
              <a:rPr lang="en-US" dirty="0" err="1"/>
              <a:t>sli.do</a:t>
            </a:r>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132</a:t>
            </a:fld>
            <a:endParaRPr lang="en-US"/>
          </a:p>
        </p:txBody>
      </p:sp>
    </p:spTree>
    <p:extLst>
      <p:ext uri="{BB962C8B-B14F-4D97-AF65-F5344CB8AC3E}">
        <p14:creationId xmlns:p14="http://schemas.microsoft.com/office/powerpoint/2010/main" val="247990287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Either Open text or multiple select options: [-1,10]</a:t>
            </a:r>
          </a:p>
        </p:txBody>
      </p:sp>
      <p:sp>
        <p:nvSpPr>
          <p:cNvPr id="4" name="Slide Number Placeholder 3"/>
          <p:cNvSpPr>
            <a:spLocks noGrp="1"/>
          </p:cNvSpPr>
          <p:nvPr>
            <p:ph type="sldNum" sz="quarter" idx="5"/>
          </p:nvPr>
        </p:nvSpPr>
        <p:spPr/>
        <p:txBody>
          <a:bodyPr/>
          <a:lstStyle/>
          <a:p>
            <a:fld id="{4FE1A22D-B0DA-7946-9107-1C35E13A8882}" type="slidenum">
              <a:rPr lang="en-US" smtClean="0"/>
              <a:t>133</a:t>
            </a:fld>
            <a:endParaRPr lang="en-US"/>
          </a:p>
        </p:txBody>
      </p:sp>
    </p:spTree>
    <p:extLst>
      <p:ext uri="{BB962C8B-B14F-4D97-AF65-F5344CB8AC3E}">
        <p14:creationId xmlns:p14="http://schemas.microsoft.com/office/powerpoint/2010/main" val="3683926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17</a:t>
            </a:fld>
            <a:endParaRPr lang="en-US"/>
          </a:p>
        </p:txBody>
      </p:sp>
    </p:spTree>
    <p:extLst>
      <p:ext uri="{BB962C8B-B14F-4D97-AF65-F5344CB8AC3E}">
        <p14:creationId xmlns:p14="http://schemas.microsoft.com/office/powerpoint/2010/main" val="368719129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Either Open text or multiple select options: [-1,10]</a:t>
            </a:r>
          </a:p>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134</a:t>
            </a:fld>
            <a:endParaRPr lang="en-US"/>
          </a:p>
        </p:txBody>
      </p:sp>
    </p:spTree>
    <p:extLst>
      <p:ext uri="{BB962C8B-B14F-4D97-AF65-F5344CB8AC3E}">
        <p14:creationId xmlns:p14="http://schemas.microsoft.com/office/powerpoint/2010/main" val="204199923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136</a:t>
            </a:fld>
            <a:endParaRPr lang="en-US"/>
          </a:p>
        </p:txBody>
      </p:sp>
    </p:spTree>
    <p:extLst>
      <p:ext uri="{BB962C8B-B14F-4D97-AF65-F5344CB8AC3E}">
        <p14:creationId xmlns:p14="http://schemas.microsoft.com/office/powerpoint/2010/main" val="421321919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137</a:t>
            </a:fld>
            <a:endParaRPr lang="en-US"/>
          </a:p>
        </p:txBody>
      </p:sp>
    </p:spTree>
    <p:extLst>
      <p:ext uri="{BB962C8B-B14F-4D97-AF65-F5344CB8AC3E}">
        <p14:creationId xmlns:p14="http://schemas.microsoft.com/office/powerpoint/2010/main" val="3162460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18</a:t>
            </a:fld>
            <a:endParaRPr lang="en-US"/>
          </a:p>
        </p:txBody>
      </p:sp>
    </p:spTree>
    <p:extLst>
      <p:ext uri="{BB962C8B-B14F-4D97-AF65-F5344CB8AC3E}">
        <p14:creationId xmlns:p14="http://schemas.microsoft.com/office/powerpoint/2010/main" val="3814749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DB07B-3F13-3545-56BE-28765C5F5C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BB4069-3885-FC09-AA27-704350BA0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662631-FE1F-859D-1835-1C4D0B09C1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34F9B4-C41D-50DD-FF68-1B98C5D859B7}"/>
              </a:ext>
            </a:extLst>
          </p:cNvPr>
          <p:cNvSpPr>
            <a:spLocks noGrp="1"/>
          </p:cNvSpPr>
          <p:nvPr>
            <p:ph type="sldNum" sz="quarter" idx="5"/>
          </p:nvPr>
        </p:nvSpPr>
        <p:spPr/>
        <p:txBody>
          <a:bodyPr/>
          <a:lstStyle/>
          <a:p>
            <a:fld id="{4FE1A22D-B0DA-7946-9107-1C35E13A8882}" type="slidenum">
              <a:rPr lang="en-US" smtClean="0"/>
              <a:t>19</a:t>
            </a:fld>
            <a:endParaRPr lang="en-US"/>
          </a:p>
        </p:txBody>
      </p:sp>
    </p:spTree>
    <p:extLst>
      <p:ext uri="{BB962C8B-B14F-4D97-AF65-F5344CB8AC3E}">
        <p14:creationId xmlns:p14="http://schemas.microsoft.com/office/powerpoint/2010/main" val="3059104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20</a:t>
            </a:fld>
            <a:endParaRPr lang="en-US"/>
          </a:p>
        </p:txBody>
      </p:sp>
    </p:spTree>
    <p:extLst>
      <p:ext uri="{BB962C8B-B14F-4D97-AF65-F5344CB8AC3E}">
        <p14:creationId xmlns:p14="http://schemas.microsoft.com/office/powerpoint/2010/main" val="3734747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21</a:t>
            </a:fld>
            <a:endParaRPr lang="en-US"/>
          </a:p>
        </p:txBody>
      </p:sp>
    </p:spTree>
    <p:extLst>
      <p:ext uri="{BB962C8B-B14F-4D97-AF65-F5344CB8AC3E}">
        <p14:creationId xmlns:p14="http://schemas.microsoft.com/office/powerpoint/2010/main" val="2926491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22</a:t>
            </a:fld>
            <a:endParaRPr lang="en-US"/>
          </a:p>
        </p:txBody>
      </p:sp>
    </p:spTree>
    <p:extLst>
      <p:ext uri="{BB962C8B-B14F-4D97-AF65-F5344CB8AC3E}">
        <p14:creationId xmlns:p14="http://schemas.microsoft.com/office/powerpoint/2010/main" val="2936307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23</a:t>
            </a:fld>
            <a:endParaRPr lang="en-US"/>
          </a:p>
        </p:txBody>
      </p:sp>
    </p:spTree>
    <p:extLst>
      <p:ext uri="{BB962C8B-B14F-4D97-AF65-F5344CB8AC3E}">
        <p14:creationId xmlns:p14="http://schemas.microsoft.com/office/powerpoint/2010/main" val="2535218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85FCB-1446-097A-6AB3-10AFF4711F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94666C-C9B0-63B4-89D0-510A77A05D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23F1D9-AA65-9EF9-8A0F-668832A1D1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F72A0E-262C-5896-6C51-3E4E157AFDF3}"/>
              </a:ext>
            </a:extLst>
          </p:cNvPr>
          <p:cNvSpPr>
            <a:spLocks noGrp="1"/>
          </p:cNvSpPr>
          <p:nvPr>
            <p:ph type="sldNum" sz="quarter" idx="5"/>
          </p:nvPr>
        </p:nvSpPr>
        <p:spPr/>
        <p:txBody>
          <a:bodyPr/>
          <a:lstStyle/>
          <a:p>
            <a:fld id="{4FE1A22D-B0DA-7946-9107-1C35E13A8882}" type="slidenum">
              <a:rPr lang="en-US" smtClean="0"/>
              <a:t>24</a:t>
            </a:fld>
            <a:endParaRPr lang="en-US"/>
          </a:p>
        </p:txBody>
      </p:sp>
    </p:spTree>
    <p:extLst>
      <p:ext uri="{BB962C8B-B14F-4D97-AF65-F5344CB8AC3E}">
        <p14:creationId xmlns:p14="http://schemas.microsoft.com/office/powerpoint/2010/main" val="2930564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Functions in math will always give you the same result, TS does not have the same guarantee!</a:t>
            </a:r>
          </a:p>
        </p:txBody>
      </p:sp>
      <p:sp>
        <p:nvSpPr>
          <p:cNvPr id="4" name="Slide Number Placeholder 3"/>
          <p:cNvSpPr>
            <a:spLocks noGrp="1"/>
          </p:cNvSpPr>
          <p:nvPr>
            <p:ph type="sldNum" sz="quarter" idx="5"/>
          </p:nvPr>
        </p:nvSpPr>
        <p:spPr/>
        <p:txBody>
          <a:bodyPr/>
          <a:lstStyle/>
          <a:p>
            <a:fld id="{4FE1A22D-B0DA-7946-9107-1C35E13A8882}" type="slidenum">
              <a:rPr lang="en-US" smtClean="0"/>
              <a:t>25</a:t>
            </a:fld>
            <a:endParaRPr lang="en-US"/>
          </a:p>
        </p:txBody>
      </p:sp>
    </p:spTree>
    <p:extLst>
      <p:ext uri="{BB962C8B-B14F-4D97-AF65-F5344CB8AC3E}">
        <p14:creationId xmlns:p14="http://schemas.microsoft.com/office/powerpoint/2010/main" val="206206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5</a:t>
            </a:fld>
            <a:endParaRPr lang="en-US"/>
          </a:p>
        </p:txBody>
      </p:sp>
    </p:spTree>
    <p:extLst>
      <p:ext uri="{BB962C8B-B14F-4D97-AF65-F5344CB8AC3E}">
        <p14:creationId xmlns:p14="http://schemas.microsoft.com/office/powerpoint/2010/main" val="3558640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26</a:t>
            </a:fld>
            <a:endParaRPr lang="en-US"/>
          </a:p>
        </p:txBody>
      </p:sp>
    </p:spTree>
    <p:extLst>
      <p:ext uri="{BB962C8B-B14F-4D97-AF65-F5344CB8AC3E}">
        <p14:creationId xmlns:p14="http://schemas.microsoft.com/office/powerpoint/2010/main" val="703088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27</a:t>
            </a:fld>
            <a:endParaRPr lang="en-US"/>
          </a:p>
        </p:txBody>
      </p:sp>
    </p:spTree>
    <p:extLst>
      <p:ext uri="{BB962C8B-B14F-4D97-AF65-F5344CB8AC3E}">
        <p14:creationId xmlns:p14="http://schemas.microsoft.com/office/powerpoint/2010/main" val="4230920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28</a:t>
            </a:fld>
            <a:endParaRPr lang="en-US"/>
          </a:p>
        </p:txBody>
      </p:sp>
    </p:spTree>
    <p:extLst>
      <p:ext uri="{BB962C8B-B14F-4D97-AF65-F5344CB8AC3E}">
        <p14:creationId xmlns:p14="http://schemas.microsoft.com/office/powerpoint/2010/main" val="2461966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29</a:t>
            </a:fld>
            <a:endParaRPr lang="en-US"/>
          </a:p>
        </p:txBody>
      </p:sp>
    </p:spTree>
    <p:extLst>
      <p:ext uri="{BB962C8B-B14F-4D97-AF65-F5344CB8AC3E}">
        <p14:creationId xmlns:p14="http://schemas.microsoft.com/office/powerpoint/2010/main" val="592879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Cartesian product</a:t>
            </a:r>
          </a:p>
        </p:txBody>
      </p:sp>
      <p:sp>
        <p:nvSpPr>
          <p:cNvPr id="4" name="Slide Number Placeholder 3"/>
          <p:cNvSpPr>
            <a:spLocks noGrp="1"/>
          </p:cNvSpPr>
          <p:nvPr>
            <p:ph type="sldNum" sz="quarter" idx="5"/>
          </p:nvPr>
        </p:nvSpPr>
        <p:spPr/>
        <p:txBody>
          <a:bodyPr/>
          <a:lstStyle/>
          <a:p>
            <a:fld id="{4FE1A22D-B0DA-7946-9107-1C35E13A8882}" type="slidenum">
              <a:rPr lang="en-US" smtClean="0"/>
              <a:t>30</a:t>
            </a:fld>
            <a:endParaRPr lang="en-US"/>
          </a:p>
        </p:txBody>
      </p:sp>
    </p:spTree>
    <p:extLst>
      <p:ext uri="{BB962C8B-B14F-4D97-AF65-F5344CB8AC3E}">
        <p14:creationId xmlns:p14="http://schemas.microsoft.com/office/powerpoint/2010/main" val="1995721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31</a:t>
            </a:fld>
            <a:endParaRPr lang="en-US"/>
          </a:p>
        </p:txBody>
      </p:sp>
    </p:spTree>
    <p:extLst>
      <p:ext uri="{BB962C8B-B14F-4D97-AF65-F5344CB8AC3E}">
        <p14:creationId xmlns:p14="http://schemas.microsoft.com/office/powerpoint/2010/main" val="2430554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case-wise notation</a:t>
            </a:r>
          </a:p>
        </p:txBody>
      </p:sp>
      <p:sp>
        <p:nvSpPr>
          <p:cNvPr id="4" name="Slide Number Placeholder 3"/>
          <p:cNvSpPr>
            <a:spLocks noGrp="1"/>
          </p:cNvSpPr>
          <p:nvPr>
            <p:ph type="sldNum" sz="quarter" idx="5"/>
          </p:nvPr>
        </p:nvSpPr>
        <p:spPr/>
        <p:txBody>
          <a:bodyPr/>
          <a:lstStyle/>
          <a:p>
            <a:fld id="{4FE1A22D-B0DA-7946-9107-1C35E13A8882}" type="slidenum">
              <a:rPr lang="en-US" smtClean="0"/>
              <a:t>35</a:t>
            </a:fld>
            <a:endParaRPr lang="en-US"/>
          </a:p>
        </p:txBody>
      </p:sp>
    </p:spTree>
    <p:extLst>
      <p:ext uri="{BB962C8B-B14F-4D97-AF65-F5344CB8AC3E}">
        <p14:creationId xmlns:p14="http://schemas.microsoft.com/office/powerpoint/2010/main" val="2124355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40</a:t>
            </a:fld>
            <a:endParaRPr lang="en-US"/>
          </a:p>
        </p:txBody>
      </p:sp>
    </p:spTree>
    <p:extLst>
      <p:ext uri="{BB962C8B-B14F-4D97-AF65-F5344CB8AC3E}">
        <p14:creationId xmlns:p14="http://schemas.microsoft.com/office/powerpoint/2010/main" val="3386002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41</a:t>
            </a:fld>
            <a:endParaRPr lang="en-US"/>
          </a:p>
        </p:txBody>
      </p:sp>
    </p:spTree>
    <p:extLst>
      <p:ext uri="{BB962C8B-B14F-4D97-AF65-F5344CB8AC3E}">
        <p14:creationId xmlns:p14="http://schemas.microsoft.com/office/powerpoint/2010/main" val="2603681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42</a:t>
            </a:fld>
            <a:endParaRPr lang="en-US"/>
          </a:p>
        </p:txBody>
      </p:sp>
    </p:spTree>
    <p:extLst>
      <p:ext uri="{BB962C8B-B14F-4D97-AF65-F5344CB8AC3E}">
        <p14:creationId xmlns:p14="http://schemas.microsoft.com/office/powerpoint/2010/main" val="1482418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9427E-B37B-04CD-A51E-CA1464A8B7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B233D0-2219-C6AF-D1EE-E8636F2AD3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52D8A-8B54-4B20-DC63-2DD900454A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9BB8B5-AEC1-0B11-4B5D-45862DA0CB9C}"/>
              </a:ext>
            </a:extLst>
          </p:cNvPr>
          <p:cNvSpPr>
            <a:spLocks noGrp="1"/>
          </p:cNvSpPr>
          <p:nvPr>
            <p:ph type="sldNum" sz="quarter" idx="5"/>
          </p:nvPr>
        </p:nvSpPr>
        <p:spPr/>
        <p:txBody>
          <a:bodyPr/>
          <a:lstStyle/>
          <a:p>
            <a:fld id="{4FE1A22D-B0DA-7946-9107-1C35E13A8882}" type="slidenum">
              <a:rPr lang="en-US" smtClean="0"/>
              <a:t>6</a:t>
            </a:fld>
            <a:endParaRPr lang="en-US"/>
          </a:p>
        </p:txBody>
      </p:sp>
    </p:spTree>
    <p:extLst>
      <p:ext uri="{BB962C8B-B14F-4D97-AF65-F5344CB8AC3E}">
        <p14:creationId xmlns:p14="http://schemas.microsoft.com/office/powerpoint/2010/main" val="361618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43</a:t>
            </a:fld>
            <a:endParaRPr lang="en-US"/>
          </a:p>
        </p:txBody>
      </p:sp>
    </p:spTree>
    <p:extLst>
      <p:ext uri="{BB962C8B-B14F-4D97-AF65-F5344CB8AC3E}">
        <p14:creationId xmlns:p14="http://schemas.microsoft.com/office/powerpoint/2010/main" val="3909311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ED645-81A4-6448-8FB6-19BD56DE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507C9-AB21-151D-E682-594B9C3647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625AE6-5557-A1F2-C3DE-991E057283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BDDCF3-E54C-E18A-627B-CA5B16F64A25}"/>
              </a:ext>
            </a:extLst>
          </p:cNvPr>
          <p:cNvSpPr>
            <a:spLocks noGrp="1"/>
          </p:cNvSpPr>
          <p:nvPr>
            <p:ph type="sldNum" sz="quarter" idx="5"/>
          </p:nvPr>
        </p:nvSpPr>
        <p:spPr/>
        <p:txBody>
          <a:bodyPr/>
          <a:lstStyle/>
          <a:p>
            <a:fld id="{4FE1A22D-B0DA-7946-9107-1C35E13A8882}" type="slidenum">
              <a:rPr lang="en-US" smtClean="0"/>
              <a:t>44</a:t>
            </a:fld>
            <a:endParaRPr lang="en-US"/>
          </a:p>
        </p:txBody>
      </p:sp>
    </p:spTree>
    <p:extLst>
      <p:ext uri="{BB962C8B-B14F-4D97-AF65-F5344CB8AC3E}">
        <p14:creationId xmlns:p14="http://schemas.microsoft.com/office/powerpoint/2010/main" val="440382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B7193-2E71-BF3C-FAA0-4078B727C9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1EE92F-CD0B-70EB-68F2-32DA211197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3FAF1-301F-0081-D1D0-B017F1A649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AA72C0-384F-2BF9-A6E9-DD33F17B10AA}"/>
              </a:ext>
            </a:extLst>
          </p:cNvPr>
          <p:cNvSpPr>
            <a:spLocks noGrp="1"/>
          </p:cNvSpPr>
          <p:nvPr>
            <p:ph type="sldNum" sz="quarter" idx="5"/>
          </p:nvPr>
        </p:nvSpPr>
        <p:spPr/>
        <p:txBody>
          <a:bodyPr/>
          <a:lstStyle/>
          <a:p>
            <a:fld id="{4FE1A22D-B0DA-7946-9107-1C35E13A8882}" type="slidenum">
              <a:rPr lang="en-US" smtClean="0"/>
              <a:t>45</a:t>
            </a:fld>
            <a:endParaRPr lang="en-US"/>
          </a:p>
        </p:txBody>
      </p:sp>
    </p:spTree>
    <p:extLst>
      <p:ext uri="{BB962C8B-B14F-4D97-AF65-F5344CB8AC3E}">
        <p14:creationId xmlns:p14="http://schemas.microsoft.com/office/powerpoint/2010/main" val="18032248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0E59A-B441-D3E0-99BC-F54941BC59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277882-B399-5C73-DC55-4CD7C38F90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88F17C-418A-3E5F-CF66-7E6655F9DF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C59BD0-95E5-6AEA-1D16-4B1275CBB6CD}"/>
              </a:ext>
            </a:extLst>
          </p:cNvPr>
          <p:cNvSpPr>
            <a:spLocks noGrp="1"/>
          </p:cNvSpPr>
          <p:nvPr>
            <p:ph type="sldNum" sz="quarter" idx="5"/>
          </p:nvPr>
        </p:nvSpPr>
        <p:spPr/>
        <p:txBody>
          <a:bodyPr/>
          <a:lstStyle/>
          <a:p>
            <a:fld id="{4FE1A22D-B0DA-7946-9107-1C35E13A8882}" type="slidenum">
              <a:rPr lang="en-US" smtClean="0"/>
              <a:t>46</a:t>
            </a:fld>
            <a:endParaRPr lang="en-US"/>
          </a:p>
        </p:txBody>
      </p:sp>
    </p:spTree>
    <p:extLst>
      <p:ext uri="{BB962C8B-B14F-4D97-AF65-F5344CB8AC3E}">
        <p14:creationId xmlns:p14="http://schemas.microsoft.com/office/powerpoint/2010/main" val="2275782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48</a:t>
            </a:fld>
            <a:endParaRPr lang="en-US"/>
          </a:p>
        </p:txBody>
      </p:sp>
    </p:spTree>
    <p:extLst>
      <p:ext uri="{BB962C8B-B14F-4D97-AF65-F5344CB8AC3E}">
        <p14:creationId xmlns:p14="http://schemas.microsoft.com/office/powerpoint/2010/main" val="3736597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49</a:t>
            </a:fld>
            <a:endParaRPr lang="en-US"/>
          </a:p>
        </p:txBody>
      </p:sp>
    </p:spTree>
    <p:extLst>
      <p:ext uri="{BB962C8B-B14F-4D97-AF65-F5344CB8AC3E}">
        <p14:creationId xmlns:p14="http://schemas.microsoft.com/office/powerpoint/2010/main" val="18845008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50</a:t>
            </a:fld>
            <a:endParaRPr lang="en-US"/>
          </a:p>
        </p:txBody>
      </p:sp>
    </p:spTree>
    <p:extLst>
      <p:ext uri="{BB962C8B-B14F-4D97-AF65-F5344CB8AC3E}">
        <p14:creationId xmlns:p14="http://schemas.microsoft.com/office/powerpoint/2010/main" val="24857851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51</a:t>
            </a:fld>
            <a:endParaRPr lang="en-US"/>
          </a:p>
        </p:txBody>
      </p:sp>
    </p:spTree>
    <p:extLst>
      <p:ext uri="{BB962C8B-B14F-4D97-AF65-F5344CB8AC3E}">
        <p14:creationId xmlns:p14="http://schemas.microsoft.com/office/powerpoint/2010/main" val="21969039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52</a:t>
            </a:fld>
            <a:endParaRPr lang="en-US"/>
          </a:p>
        </p:txBody>
      </p:sp>
    </p:spTree>
    <p:extLst>
      <p:ext uri="{BB962C8B-B14F-4D97-AF65-F5344CB8AC3E}">
        <p14:creationId xmlns:p14="http://schemas.microsoft.com/office/powerpoint/2010/main" val="10165507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53</a:t>
            </a:fld>
            <a:endParaRPr lang="en-US"/>
          </a:p>
        </p:txBody>
      </p:sp>
    </p:spTree>
    <p:extLst>
      <p:ext uri="{BB962C8B-B14F-4D97-AF65-F5344CB8AC3E}">
        <p14:creationId xmlns:p14="http://schemas.microsoft.com/office/powerpoint/2010/main" val="1221214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7</a:t>
            </a:fld>
            <a:endParaRPr lang="en-US"/>
          </a:p>
        </p:txBody>
      </p:sp>
    </p:spTree>
    <p:extLst>
      <p:ext uri="{BB962C8B-B14F-4D97-AF65-F5344CB8AC3E}">
        <p14:creationId xmlns:p14="http://schemas.microsoft.com/office/powerpoint/2010/main" val="10368115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C47F5-43D3-5E7F-A226-63D8BBEB6A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ECCD2C-E612-E29A-7675-DC3A56130D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955D6B-6D37-E375-6154-0D5A72F89C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D7AF72-433C-64BC-B081-8608BC3131F7}"/>
              </a:ext>
            </a:extLst>
          </p:cNvPr>
          <p:cNvSpPr>
            <a:spLocks noGrp="1"/>
          </p:cNvSpPr>
          <p:nvPr>
            <p:ph type="sldNum" sz="quarter" idx="5"/>
          </p:nvPr>
        </p:nvSpPr>
        <p:spPr/>
        <p:txBody>
          <a:bodyPr/>
          <a:lstStyle/>
          <a:p>
            <a:fld id="{4FE1A22D-B0DA-7946-9107-1C35E13A8882}" type="slidenum">
              <a:rPr lang="en-US" smtClean="0"/>
              <a:t>54</a:t>
            </a:fld>
            <a:endParaRPr lang="en-US"/>
          </a:p>
        </p:txBody>
      </p:sp>
    </p:spTree>
    <p:extLst>
      <p:ext uri="{BB962C8B-B14F-4D97-AF65-F5344CB8AC3E}">
        <p14:creationId xmlns:p14="http://schemas.microsoft.com/office/powerpoint/2010/main" val="15011931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55</a:t>
            </a:fld>
            <a:endParaRPr lang="en-US"/>
          </a:p>
        </p:txBody>
      </p:sp>
    </p:spTree>
    <p:extLst>
      <p:ext uri="{BB962C8B-B14F-4D97-AF65-F5344CB8AC3E}">
        <p14:creationId xmlns:p14="http://schemas.microsoft.com/office/powerpoint/2010/main" val="28590374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56</a:t>
            </a:fld>
            <a:endParaRPr lang="en-US"/>
          </a:p>
        </p:txBody>
      </p:sp>
    </p:spTree>
    <p:extLst>
      <p:ext uri="{BB962C8B-B14F-4D97-AF65-F5344CB8AC3E}">
        <p14:creationId xmlns:p14="http://schemas.microsoft.com/office/powerpoint/2010/main" val="17916321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57</a:t>
            </a:fld>
            <a:endParaRPr lang="en-US"/>
          </a:p>
        </p:txBody>
      </p:sp>
    </p:spTree>
    <p:extLst>
      <p:ext uri="{BB962C8B-B14F-4D97-AF65-F5344CB8AC3E}">
        <p14:creationId xmlns:p14="http://schemas.microsoft.com/office/powerpoint/2010/main" val="26045704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58</a:t>
            </a:fld>
            <a:endParaRPr lang="en-US"/>
          </a:p>
        </p:txBody>
      </p:sp>
    </p:spTree>
    <p:extLst>
      <p:ext uri="{BB962C8B-B14F-4D97-AF65-F5344CB8AC3E}">
        <p14:creationId xmlns:p14="http://schemas.microsoft.com/office/powerpoint/2010/main" val="37156410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59</a:t>
            </a:fld>
            <a:endParaRPr lang="en-US"/>
          </a:p>
        </p:txBody>
      </p:sp>
    </p:spTree>
    <p:extLst>
      <p:ext uri="{BB962C8B-B14F-4D97-AF65-F5344CB8AC3E}">
        <p14:creationId xmlns:p14="http://schemas.microsoft.com/office/powerpoint/2010/main" val="15579523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60</a:t>
            </a:fld>
            <a:endParaRPr lang="en-US"/>
          </a:p>
        </p:txBody>
      </p:sp>
    </p:spTree>
    <p:extLst>
      <p:ext uri="{BB962C8B-B14F-4D97-AF65-F5344CB8AC3E}">
        <p14:creationId xmlns:p14="http://schemas.microsoft.com/office/powerpoint/2010/main" val="6680214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61</a:t>
            </a:fld>
            <a:endParaRPr lang="en-US"/>
          </a:p>
        </p:txBody>
      </p:sp>
    </p:spTree>
    <p:extLst>
      <p:ext uri="{BB962C8B-B14F-4D97-AF65-F5344CB8AC3E}">
        <p14:creationId xmlns:p14="http://schemas.microsoft.com/office/powerpoint/2010/main" val="12884093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64</a:t>
            </a:fld>
            <a:endParaRPr lang="en-US"/>
          </a:p>
        </p:txBody>
      </p:sp>
    </p:spTree>
    <p:extLst>
      <p:ext uri="{BB962C8B-B14F-4D97-AF65-F5344CB8AC3E}">
        <p14:creationId xmlns:p14="http://schemas.microsoft.com/office/powerpoint/2010/main" val="26020089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65</a:t>
            </a:fld>
            <a:endParaRPr lang="en-US"/>
          </a:p>
        </p:txBody>
      </p:sp>
    </p:spTree>
    <p:extLst>
      <p:ext uri="{BB962C8B-B14F-4D97-AF65-F5344CB8AC3E}">
        <p14:creationId xmlns:p14="http://schemas.microsoft.com/office/powerpoint/2010/main" val="706507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8</a:t>
            </a:fld>
            <a:endParaRPr lang="en-US"/>
          </a:p>
        </p:txBody>
      </p:sp>
    </p:spTree>
    <p:extLst>
      <p:ext uri="{BB962C8B-B14F-4D97-AF65-F5344CB8AC3E}">
        <p14:creationId xmlns:p14="http://schemas.microsoft.com/office/powerpoint/2010/main" val="41361616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66</a:t>
            </a:fld>
            <a:endParaRPr lang="en-US"/>
          </a:p>
        </p:txBody>
      </p:sp>
    </p:spTree>
    <p:extLst>
      <p:ext uri="{BB962C8B-B14F-4D97-AF65-F5344CB8AC3E}">
        <p14:creationId xmlns:p14="http://schemas.microsoft.com/office/powerpoint/2010/main" val="35010196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D3039-F29F-1B04-3B09-6081A682D2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55A8FD-DA3E-8491-B077-EF33B86B06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C0C4A7-52D5-E610-03DE-87EEEA1AA2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AFD4E0-0E3F-7E88-6073-A4E7FBB3CF44}"/>
              </a:ext>
            </a:extLst>
          </p:cNvPr>
          <p:cNvSpPr>
            <a:spLocks noGrp="1"/>
          </p:cNvSpPr>
          <p:nvPr>
            <p:ph type="sldNum" sz="quarter" idx="5"/>
          </p:nvPr>
        </p:nvSpPr>
        <p:spPr/>
        <p:txBody>
          <a:bodyPr/>
          <a:lstStyle/>
          <a:p>
            <a:fld id="{4FE1A22D-B0DA-7946-9107-1C35E13A8882}" type="slidenum">
              <a:rPr lang="en-US" smtClean="0"/>
              <a:t>68</a:t>
            </a:fld>
            <a:endParaRPr lang="en-US"/>
          </a:p>
        </p:txBody>
      </p:sp>
    </p:spTree>
    <p:extLst>
      <p:ext uri="{BB962C8B-B14F-4D97-AF65-F5344CB8AC3E}">
        <p14:creationId xmlns:p14="http://schemas.microsoft.com/office/powerpoint/2010/main" val="2532972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Pattern matching is very natural for inductively defined data!</a:t>
            </a:r>
          </a:p>
        </p:txBody>
      </p:sp>
      <p:sp>
        <p:nvSpPr>
          <p:cNvPr id="4" name="Slide Number Placeholder 3"/>
          <p:cNvSpPr>
            <a:spLocks noGrp="1"/>
          </p:cNvSpPr>
          <p:nvPr>
            <p:ph type="sldNum" sz="quarter" idx="5"/>
          </p:nvPr>
        </p:nvSpPr>
        <p:spPr/>
        <p:txBody>
          <a:bodyPr/>
          <a:lstStyle/>
          <a:p>
            <a:fld id="{4FE1A22D-B0DA-7946-9107-1C35E13A8882}" type="slidenum">
              <a:rPr lang="en-US" smtClean="0"/>
              <a:t>70</a:t>
            </a:fld>
            <a:endParaRPr lang="en-US"/>
          </a:p>
        </p:txBody>
      </p:sp>
    </p:spTree>
    <p:extLst>
      <p:ext uri="{BB962C8B-B14F-4D97-AF65-F5344CB8AC3E}">
        <p14:creationId xmlns:p14="http://schemas.microsoft.com/office/powerpoint/2010/main" val="25600937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71</a:t>
            </a:fld>
            <a:endParaRPr lang="en-US"/>
          </a:p>
        </p:txBody>
      </p:sp>
    </p:spTree>
    <p:extLst>
      <p:ext uri="{BB962C8B-B14F-4D97-AF65-F5344CB8AC3E}">
        <p14:creationId xmlns:p14="http://schemas.microsoft.com/office/powerpoint/2010/main" val="2008387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6DAF4-B37C-D527-3610-1F7E69F35B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2D01B7-1DFD-CE77-4D9E-01A8021AF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408381-AEDB-2E49-69B2-F96401BB17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9C57C0-DA05-E7F2-0AD4-6F7D2B03D1D2}"/>
              </a:ext>
            </a:extLst>
          </p:cNvPr>
          <p:cNvSpPr>
            <a:spLocks noGrp="1"/>
          </p:cNvSpPr>
          <p:nvPr>
            <p:ph type="sldNum" sz="quarter" idx="5"/>
          </p:nvPr>
        </p:nvSpPr>
        <p:spPr/>
        <p:txBody>
          <a:bodyPr/>
          <a:lstStyle/>
          <a:p>
            <a:fld id="{4FE1A22D-B0DA-7946-9107-1C35E13A8882}" type="slidenum">
              <a:rPr lang="en-US" smtClean="0"/>
              <a:t>72</a:t>
            </a:fld>
            <a:endParaRPr lang="en-US"/>
          </a:p>
        </p:txBody>
      </p:sp>
    </p:spTree>
    <p:extLst>
      <p:ext uri="{BB962C8B-B14F-4D97-AF65-F5344CB8AC3E}">
        <p14:creationId xmlns:p14="http://schemas.microsoft.com/office/powerpoint/2010/main" val="29873570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DE368-2E74-C52D-6A32-50FEEC25E7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0D0E12-F9A0-5E77-1D23-33F19838A8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F6CEF5-213F-FD12-65C4-DB1FD55047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BB11E6-42FD-FE2B-DE2F-771FE13A2AB9}"/>
              </a:ext>
            </a:extLst>
          </p:cNvPr>
          <p:cNvSpPr>
            <a:spLocks noGrp="1"/>
          </p:cNvSpPr>
          <p:nvPr>
            <p:ph type="sldNum" sz="quarter" idx="5"/>
          </p:nvPr>
        </p:nvSpPr>
        <p:spPr/>
        <p:txBody>
          <a:bodyPr/>
          <a:lstStyle/>
          <a:p>
            <a:fld id="{4FE1A22D-B0DA-7946-9107-1C35E13A8882}" type="slidenum">
              <a:rPr lang="en-US" smtClean="0"/>
              <a:t>73</a:t>
            </a:fld>
            <a:endParaRPr lang="en-US"/>
          </a:p>
        </p:txBody>
      </p:sp>
    </p:spTree>
    <p:extLst>
      <p:ext uri="{BB962C8B-B14F-4D97-AF65-F5344CB8AC3E}">
        <p14:creationId xmlns:p14="http://schemas.microsoft.com/office/powerpoint/2010/main" val="5237241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74</a:t>
            </a:fld>
            <a:endParaRPr lang="en-US"/>
          </a:p>
        </p:txBody>
      </p:sp>
    </p:spTree>
    <p:extLst>
      <p:ext uri="{BB962C8B-B14F-4D97-AF65-F5344CB8AC3E}">
        <p14:creationId xmlns:p14="http://schemas.microsoft.com/office/powerpoint/2010/main" val="18252594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75</a:t>
            </a:fld>
            <a:endParaRPr lang="en-US"/>
          </a:p>
        </p:txBody>
      </p:sp>
    </p:spTree>
    <p:extLst>
      <p:ext uri="{BB962C8B-B14F-4D97-AF65-F5344CB8AC3E}">
        <p14:creationId xmlns:p14="http://schemas.microsoft.com/office/powerpoint/2010/main" val="6374460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76</a:t>
            </a:fld>
            <a:endParaRPr lang="en-US"/>
          </a:p>
        </p:txBody>
      </p:sp>
    </p:spTree>
    <p:extLst>
      <p:ext uri="{BB962C8B-B14F-4D97-AF65-F5344CB8AC3E}">
        <p14:creationId xmlns:p14="http://schemas.microsoft.com/office/powerpoint/2010/main" val="30731966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78</a:t>
            </a:fld>
            <a:endParaRPr lang="en-US"/>
          </a:p>
        </p:txBody>
      </p:sp>
    </p:spTree>
    <p:extLst>
      <p:ext uri="{BB962C8B-B14F-4D97-AF65-F5344CB8AC3E}">
        <p14:creationId xmlns:p14="http://schemas.microsoft.com/office/powerpoint/2010/main" val="2681527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docs.oracle.com</a:t>
            </a:r>
            <a:r>
              <a:rPr lang="en-US" dirty="0"/>
              <a:t>/</a:t>
            </a:r>
            <a:r>
              <a:rPr lang="en-US" dirty="0" err="1"/>
              <a:t>en</a:t>
            </a:r>
            <a:r>
              <a:rPr lang="en-US" dirty="0"/>
              <a:t>/java/</a:t>
            </a:r>
            <a:r>
              <a:rPr lang="en-US" dirty="0" err="1"/>
              <a:t>javase</a:t>
            </a:r>
            <a:r>
              <a:rPr lang="en-US" dirty="0"/>
              <a:t>/17/docs/</a:t>
            </a:r>
            <a:r>
              <a:rPr lang="en-US" dirty="0" err="1"/>
              <a:t>api</a:t>
            </a:r>
            <a:r>
              <a:rPr lang="en-US" dirty="0"/>
              <a:t>/</a:t>
            </a:r>
            <a:r>
              <a:rPr lang="en-US" dirty="0" err="1"/>
              <a:t>java.base</a:t>
            </a:r>
            <a:r>
              <a:rPr lang="en-US" dirty="0"/>
              <a:t>/java/util/</a:t>
            </a:r>
            <a:r>
              <a:rPr lang="en-US" dirty="0" err="1"/>
              <a:t>Map.html#replace</a:t>
            </a:r>
            <a:r>
              <a:rPr lang="en-US" dirty="0"/>
              <a:t>(K,V)</a:t>
            </a:r>
          </a:p>
        </p:txBody>
      </p:sp>
      <p:sp>
        <p:nvSpPr>
          <p:cNvPr id="4" name="Slide Number Placeholder 3"/>
          <p:cNvSpPr>
            <a:spLocks noGrp="1"/>
          </p:cNvSpPr>
          <p:nvPr>
            <p:ph type="sldNum" sz="quarter" idx="5"/>
          </p:nvPr>
        </p:nvSpPr>
        <p:spPr/>
        <p:txBody>
          <a:bodyPr/>
          <a:lstStyle/>
          <a:p>
            <a:fld id="{4FE1A22D-B0DA-7946-9107-1C35E13A8882}" type="slidenum">
              <a:rPr lang="en-US" smtClean="0"/>
              <a:t>10</a:t>
            </a:fld>
            <a:endParaRPr lang="en-US"/>
          </a:p>
        </p:txBody>
      </p:sp>
    </p:spTree>
    <p:extLst>
      <p:ext uri="{BB962C8B-B14F-4D97-AF65-F5344CB8AC3E}">
        <p14:creationId xmlns:p14="http://schemas.microsoft.com/office/powerpoint/2010/main" val="40699826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an imperative spec</a:t>
            </a:r>
          </a:p>
        </p:txBody>
      </p:sp>
      <p:sp>
        <p:nvSpPr>
          <p:cNvPr id="4" name="Slide Number Placeholder 3"/>
          <p:cNvSpPr>
            <a:spLocks noGrp="1"/>
          </p:cNvSpPr>
          <p:nvPr>
            <p:ph type="sldNum" sz="quarter" idx="5"/>
          </p:nvPr>
        </p:nvSpPr>
        <p:spPr/>
        <p:txBody>
          <a:bodyPr/>
          <a:lstStyle/>
          <a:p>
            <a:fld id="{4FE1A22D-B0DA-7946-9107-1C35E13A8882}" type="slidenum">
              <a:rPr lang="en-US" smtClean="0"/>
              <a:t>79</a:t>
            </a:fld>
            <a:endParaRPr lang="en-US"/>
          </a:p>
        </p:txBody>
      </p:sp>
    </p:spTree>
    <p:extLst>
      <p:ext uri="{BB962C8B-B14F-4D97-AF65-F5344CB8AC3E}">
        <p14:creationId xmlns:p14="http://schemas.microsoft.com/office/powerpoint/2010/main" val="31712174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80</a:t>
            </a:fld>
            <a:endParaRPr lang="en-US"/>
          </a:p>
        </p:txBody>
      </p:sp>
    </p:spTree>
    <p:extLst>
      <p:ext uri="{BB962C8B-B14F-4D97-AF65-F5344CB8AC3E}">
        <p14:creationId xmlns:p14="http://schemas.microsoft.com/office/powerpoint/2010/main" val="5068617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F8822-7400-58EC-F814-740643424B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6CB15-14DA-0D04-A79A-566D14C901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F8AEB-8FE4-4042-608A-1F7A017B84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970B6C-59B0-9CEE-1E7D-5777F00A5EC4}"/>
              </a:ext>
            </a:extLst>
          </p:cNvPr>
          <p:cNvSpPr>
            <a:spLocks noGrp="1"/>
          </p:cNvSpPr>
          <p:nvPr>
            <p:ph type="sldNum" sz="quarter" idx="5"/>
          </p:nvPr>
        </p:nvSpPr>
        <p:spPr/>
        <p:txBody>
          <a:bodyPr/>
          <a:lstStyle/>
          <a:p>
            <a:fld id="{4FE1A22D-B0DA-7946-9107-1C35E13A8882}" type="slidenum">
              <a:rPr lang="en-US" smtClean="0"/>
              <a:t>81</a:t>
            </a:fld>
            <a:endParaRPr lang="en-US"/>
          </a:p>
        </p:txBody>
      </p:sp>
    </p:spTree>
    <p:extLst>
      <p:ext uri="{BB962C8B-B14F-4D97-AF65-F5344CB8AC3E}">
        <p14:creationId xmlns:p14="http://schemas.microsoft.com/office/powerpoint/2010/main" val="12281187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82</a:t>
            </a:fld>
            <a:endParaRPr lang="en-US"/>
          </a:p>
        </p:txBody>
      </p:sp>
    </p:spTree>
    <p:extLst>
      <p:ext uri="{BB962C8B-B14F-4D97-AF65-F5344CB8AC3E}">
        <p14:creationId xmlns:p14="http://schemas.microsoft.com/office/powerpoint/2010/main" val="13375553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AAA2D-66FF-957E-6725-A835E98D37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6C639C-A9BE-7368-C195-1079D58319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F0647A-0279-6685-329B-BC46BFBFD0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E68B2C-6A94-2E32-69A0-D5A41432B01C}"/>
              </a:ext>
            </a:extLst>
          </p:cNvPr>
          <p:cNvSpPr>
            <a:spLocks noGrp="1"/>
          </p:cNvSpPr>
          <p:nvPr>
            <p:ph type="sldNum" sz="quarter" idx="5"/>
          </p:nvPr>
        </p:nvSpPr>
        <p:spPr/>
        <p:txBody>
          <a:bodyPr/>
          <a:lstStyle/>
          <a:p>
            <a:fld id="{4FE1A22D-B0DA-7946-9107-1C35E13A8882}" type="slidenum">
              <a:rPr lang="en-US" smtClean="0"/>
              <a:t>83</a:t>
            </a:fld>
            <a:endParaRPr lang="en-US"/>
          </a:p>
        </p:txBody>
      </p:sp>
    </p:spTree>
    <p:extLst>
      <p:ext uri="{BB962C8B-B14F-4D97-AF65-F5344CB8AC3E}">
        <p14:creationId xmlns:p14="http://schemas.microsoft.com/office/powerpoint/2010/main" val="31007387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545F7-81DD-F7F5-2477-9470D0951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30D0DC-FE95-D480-8B61-734F2D3DFA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0601BD-8BEA-E1A2-151B-EA4C29465F4F}"/>
              </a:ext>
            </a:extLst>
          </p:cNvPr>
          <p:cNvSpPr>
            <a:spLocks noGrp="1"/>
          </p:cNvSpPr>
          <p:nvPr>
            <p:ph type="body" idx="1"/>
          </p:nvPr>
        </p:nvSpPr>
        <p:spPr/>
        <p:txBody>
          <a:bodyPr/>
          <a:lstStyle/>
          <a:p>
            <a:r>
              <a:rPr lang="en-US" dirty="0"/>
              <a:t>There was interactivity on this slide (25sp)</a:t>
            </a:r>
          </a:p>
          <a:p>
            <a:endParaRPr lang="en-US" dirty="0"/>
          </a:p>
          <a:p>
            <a:r>
              <a:rPr lang="en-US" sz="1200" dirty="0">
                <a:latin typeface="Franklin Gothic Medium"/>
                <a:cs typeface="Franklin Gothic Medium"/>
              </a:rPr>
              <a:t>“Partner Practice:</a:t>
            </a:r>
          </a:p>
          <a:p>
            <a:br>
              <a:rPr lang="en-US" sz="1200" dirty="0">
                <a:latin typeface="Franklin Gothic Medium"/>
                <a:cs typeface="Franklin Gothic Medium"/>
              </a:rPr>
            </a:br>
            <a:r>
              <a:rPr lang="en-US" sz="1200" dirty="0">
                <a:latin typeface="Franklin Gothic Medium"/>
                <a:cs typeface="Franklin Gothic Medium"/>
              </a:rPr>
              <a:t>What patterns would </a:t>
            </a:r>
            <a:br>
              <a:rPr lang="en-US" sz="1200" dirty="0">
                <a:latin typeface="Franklin Gothic Medium"/>
                <a:cs typeface="Franklin Gothic Medium"/>
              </a:rPr>
            </a:br>
            <a:r>
              <a:rPr lang="en-US" sz="1200" dirty="0">
                <a:latin typeface="Franklin Gothic Medium"/>
                <a:cs typeface="Franklin Gothic Medium"/>
              </a:rPr>
              <a:t>you match on?”</a:t>
            </a:r>
          </a:p>
        </p:txBody>
      </p:sp>
      <p:sp>
        <p:nvSpPr>
          <p:cNvPr id="4" name="Slide Number Placeholder 3">
            <a:extLst>
              <a:ext uri="{FF2B5EF4-FFF2-40B4-BE49-F238E27FC236}">
                <a16:creationId xmlns:a16="http://schemas.microsoft.com/office/drawing/2014/main" id="{0A0C16D4-51C3-54B4-C5AF-2E1F391C9B21}"/>
              </a:ext>
            </a:extLst>
          </p:cNvPr>
          <p:cNvSpPr>
            <a:spLocks noGrp="1"/>
          </p:cNvSpPr>
          <p:nvPr>
            <p:ph type="sldNum" sz="quarter" idx="5"/>
          </p:nvPr>
        </p:nvSpPr>
        <p:spPr/>
        <p:txBody>
          <a:bodyPr/>
          <a:lstStyle/>
          <a:p>
            <a:fld id="{4FE1A22D-B0DA-7946-9107-1C35E13A8882}" type="slidenum">
              <a:rPr lang="en-US" smtClean="0"/>
              <a:t>84</a:t>
            </a:fld>
            <a:endParaRPr lang="en-US"/>
          </a:p>
        </p:txBody>
      </p:sp>
    </p:spTree>
    <p:extLst>
      <p:ext uri="{BB962C8B-B14F-4D97-AF65-F5344CB8AC3E}">
        <p14:creationId xmlns:p14="http://schemas.microsoft.com/office/powerpoint/2010/main" val="18116885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3B83C-F96F-E60C-B692-FB15371F73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9F5793-DE42-452F-C0E8-943E040758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02502B-875E-2E8B-01D7-32738C4073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B377B3-D88B-16D7-D996-D65A33EDB8CE}"/>
              </a:ext>
            </a:extLst>
          </p:cNvPr>
          <p:cNvSpPr>
            <a:spLocks noGrp="1"/>
          </p:cNvSpPr>
          <p:nvPr>
            <p:ph type="sldNum" sz="quarter" idx="5"/>
          </p:nvPr>
        </p:nvSpPr>
        <p:spPr/>
        <p:txBody>
          <a:bodyPr/>
          <a:lstStyle/>
          <a:p>
            <a:fld id="{4FE1A22D-B0DA-7946-9107-1C35E13A8882}" type="slidenum">
              <a:rPr lang="en-US" smtClean="0"/>
              <a:t>85</a:t>
            </a:fld>
            <a:endParaRPr lang="en-US"/>
          </a:p>
        </p:txBody>
      </p:sp>
    </p:spTree>
    <p:extLst>
      <p:ext uri="{BB962C8B-B14F-4D97-AF65-F5344CB8AC3E}">
        <p14:creationId xmlns:p14="http://schemas.microsoft.com/office/powerpoint/2010/main" val="25855644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86</a:t>
            </a:fld>
            <a:endParaRPr lang="en-US"/>
          </a:p>
        </p:txBody>
      </p:sp>
    </p:spTree>
    <p:extLst>
      <p:ext uri="{BB962C8B-B14F-4D97-AF65-F5344CB8AC3E}">
        <p14:creationId xmlns:p14="http://schemas.microsoft.com/office/powerpoint/2010/main" val="5159631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4B067-E20C-8B34-204C-4C5D67D9C2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14B59D-456B-70EB-462A-389128DEC6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3CF7FC-86B8-04F8-B2B2-F35AEC8163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531E8B-8F0A-62BC-2172-09112E58285F}"/>
              </a:ext>
            </a:extLst>
          </p:cNvPr>
          <p:cNvSpPr>
            <a:spLocks noGrp="1"/>
          </p:cNvSpPr>
          <p:nvPr>
            <p:ph type="sldNum" sz="quarter" idx="5"/>
          </p:nvPr>
        </p:nvSpPr>
        <p:spPr/>
        <p:txBody>
          <a:bodyPr/>
          <a:lstStyle/>
          <a:p>
            <a:fld id="{4FE1A22D-B0DA-7946-9107-1C35E13A8882}" type="slidenum">
              <a:rPr lang="en-US" smtClean="0"/>
              <a:t>87</a:t>
            </a:fld>
            <a:endParaRPr lang="en-US"/>
          </a:p>
        </p:txBody>
      </p:sp>
    </p:spTree>
    <p:extLst>
      <p:ext uri="{BB962C8B-B14F-4D97-AF65-F5344CB8AC3E}">
        <p14:creationId xmlns:p14="http://schemas.microsoft.com/office/powerpoint/2010/main" val="41221167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E3A43-6970-7388-BBE0-2A8988520F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03F35D-860E-A92F-B8CD-9183B2E8CC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F41668-2ADA-B0EB-E73C-D3AC4102800C}"/>
              </a:ext>
            </a:extLst>
          </p:cNvPr>
          <p:cNvSpPr>
            <a:spLocks noGrp="1"/>
          </p:cNvSpPr>
          <p:nvPr>
            <p:ph type="body" idx="1"/>
          </p:nvPr>
        </p:nvSpPr>
        <p:spPr/>
        <p:txBody>
          <a:bodyPr/>
          <a:lstStyle/>
          <a:p>
            <a:r>
              <a:rPr lang="en-US" dirty="0"/>
              <a:t>There was interactivity on this slide in 25sp:</a:t>
            </a:r>
          </a:p>
          <a:p>
            <a:endParaRPr lang="en-US" dirty="0"/>
          </a:p>
          <a:p>
            <a:r>
              <a:rPr lang="en-US" dirty="0"/>
              <a:t>“</a:t>
            </a:r>
            <a:r>
              <a:rPr lang="en-US" sz="1200" dirty="0">
                <a:latin typeface="Franklin Gothic Medium"/>
                <a:cs typeface="Franklin Gothic Medium"/>
              </a:rPr>
              <a:t>Pause &amp; Ponder</a:t>
            </a:r>
            <a:br>
              <a:rPr lang="en-US" sz="1200" dirty="0">
                <a:latin typeface="Franklin Gothic Medium"/>
                <a:cs typeface="Franklin Gothic Medium"/>
              </a:rPr>
            </a:br>
            <a:r>
              <a:rPr lang="en-US" sz="1200" dirty="0">
                <a:latin typeface="Franklin Gothic Medium"/>
                <a:cs typeface="Franklin Gothic Medium"/>
              </a:rPr>
              <a:t>(with a partner)</a:t>
            </a:r>
          </a:p>
          <a:p>
            <a:br>
              <a:rPr lang="en-US" sz="1200" dirty="0">
                <a:latin typeface="Franklin Gothic Medium"/>
                <a:cs typeface="Franklin Gothic Medium"/>
              </a:rPr>
            </a:br>
            <a:r>
              <a:rPr lang="en-US" sz="1200" dirty="0">
                <a:latin typeface="Franklin Gothic Medium"/>
                <a:cs typeface="Franklin Gothic Medium"/>
              </a:rPr>
              <a:t>What patterns </a:t>
            </a:r>
            <a:br>
              <a:rPr lang="en-US" sz="1200" dirty="0">
                <a:latin typeface="Franklin Gothic Medium"/>
                <a:cs typeface="Franklin Gothic Medium"/>
              </a:rPr>
            </a:br>
            <a:r>
              <a:rPr lang="en-US" sz="1200" dirty="0">
                <a:latin typeface="Franklin Gothic Medium"/>
                <a:cs typeface="Franklin Gothic Medium"/>
              </a:rPr>
              <a:t>would you </a:t>
            </a:r>
            <a:br>
              <a:rPr lang="en-US" sz="1200" dirty="0">
                <a:latin typeface="Franklin Gothic Medium"/>
                <a:cs typeface="Franklin Gothic Medium"/>
              </a:rPr>
            </a:br>
            <a:r>
              <a:rPr lang="en-US" sz="1200" dirty="0">
                <a:latin typeface="Franklin Gothic Medium"/>
                <a:cs typeface="Franklin Gothic Medium"/>
              </a:rPr>
              <a:t>match on?</a:t>
            </a:r>
          </a:p>
          <a:p>
            <a:r>
              <a:rPr lang="en-US" dirty="0"/>
              <a:t>“</a:t>
            </a:r>
          </a:p>
        </p:txBody>
      </p:sp>
      <p:sp>
        <p:nvSpPr>
          <p:cNvPr id="4" name="Slide Number Placeholder 3">
            <a:extLst>
              <a:ext uri="{FF2B5EF4-FFF2-40B4-BE49-F238E27FC236}">
                <a16:creationId xmlns:a16="http://schemas.microsoft.com/office/drawing/2014/main" id="{6813831E-EC62-2982-3CA7-FB9E9789749D}"/>
              </a:ext>
            </a:extLst>
          </p:cNvPr>
          <p:cNvSpPr>
            <a:spLocks noGrp="1"/>
          </p:cNvSpPr>
          <p:nvPr>
            <p:ph type="sldNum" sz="quarter" idx="5"/>
          </p:nvPr>
        </p:nvSpPr>
        <p:spPr/>
        <p:txBody>
          <a:bodyPr/>
          <a:lstStyle/>
          <a:p>
            <a:fld id="{4FE1A22D-B0DA-7946-9107-1C35E13A8882}" type="slidenum">
              <a:rPr lang="en-US" smtClean="0"/>
              <a:t>88</a:t>
            </a:fld>
            <a:endParaRPr lang="en-US"/>
          </a:p>
        </p:txBody>
      </p:sp>
    </p:spTree>
    <p:extLst>
      <p:ext uri="{BB962C8B-B14F-4D97-AF65-F5344CB8AC3E}">
        <p14:creationId xmlns:p14="http://schemas.microsoft.com/office/powerpoint/2010/main" val="1882874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docs.oracle.com</a:t>
            </a:r>
            <a:r>
              <a:rPr lang="en-US" dirty="0"/>
              <a:t>/</a:t>
            </a:r>
            <a:r>
              <a:rPr lang="en-US" dirty="0" err="1"/>
              <a:t>en</a:t>
            </a:r>
            <a:r>
              <a:rPr lang="en-US" dirty="0"/>
              <a:t>/java/</a:t>
            </a:r>
            <a:r>
              <a:rPr lang="en-US" dirty="0" err="1"/>
              <a:t>javase</a:t>
            </a:r>
            <a:r>
              <a:rPr lang="en-US" dirty="0"/>
              <a:t>/17/docs/</a:t>
            </a:r>
            <a:r>
              <a:rPr lang="en-US" dirty="0" err="1"/>
              <a:t>api</a:t>
            </a:r>
            <a:r>
              <a:rPr lang="en-US" dirty="0"/>
              <a:t>/</a:t>
            </a:r>
            <a:r>
              <a:rPr lang="en-US" dirty="0" err="1"/>
              <a:t>java.base</a:t>
            </a:r>
            <a:r>
              <a:rPr lang="en-US" dirty="0"/>
              <a:t>/java/util/</a:t>
            </a:r>
            <a:r>
              <a:rPr lang="en-US" dirty="0" err="1"/>
              <a:t>Map.html#putAll</a:t>
            </a:r>
            <a:r>
              <a:rPr lang="en-US" dirty="0"/>
              <a:t>(</a:t>
            </a:r>
            <a:r>
              <a:rPr lang="en-US" dirty="0" err="1"/>
              <a:t>java.util.Map</a:t>
            </a:r>
            <a:r>
              <a:rPr lang="en-US" dirty="0"/>
              <a:t>)</a:t>
            </a:r>
          </a:p>
        </p:txBody>
      </p:sp>
      <p:sp>
        <p:nvSpPr>
          <p:cNvPr id="4" name="Slide Number Placeholder 3"/>
          <p:cNvSpPr>
            <a:spLocks noGrp="1"/>
          </p:cNvSpPr>
          <p:nvPr>
            <p:ph type="sldNum" sz="quarter" idx="5"/>
          </p:nvPr>
        </p:nvSpPr>
        <p:spPr/>
        <p:txBody>
          <a:bodyPr/>
          <a:lstStyle/>
          <a:p>
            <a:fld id="{4FE1A22D-B0DA-7946-9107-1C35E13A8882}" type="slidenum">
              <a:rPr lang="en-US" smtClean="0"/>
              <a:t>11</a:t>
            </a:fld>
            <a:endParaRPr lang="en-US"/>
          </a:p>
        </p:txBody>
      </p:sp>
    </p:spTree>
    <p:extLst>
      <p:ext uri="{BB962C8B-B14F-4D97-AF65-F5344CB8AC3E}">
        <p14:creationId xmlns:p14="http://schemas.microsoft.com/office/powerpoint/2010/main" val="17494214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33FC4-FD19-09A1-A4A6-89EC41AB1C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80F314-CB5A-8793-A2FC-F6DBD0F28D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421A8E-95C9-AC3E-D5FD-1C41D3A653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5E541E-CB19-F3CB-B04E-80D7C818B6BA}"/>
              </a:ext>
            </a:extLst>
          </p:cNvPr>
          <p:cNvSpPr>
            <a:spLocks noGrp="1"/>
          </p:cNvSpPr>
          <p:nvPr>
            <p:ph type="sldNum" sz="quarter" idx="5"/>
          </p:nvPr>
        </p:nvSpPr>
        <p:spPr/>
        <p:txBody>
          <a:bodyPr/>
          <a:lstStyle/>
          <a:p>
            <a:fld id="{4FE1A22D-B0DA-7946-9107-1C35E13A8882}" type="slidenum">
              <a:rPr lang="en-US" smtClean="0"/>
              <a:t>89</a:t>
            </a:fld>
            <a:endParaRPr lang="en-US"/>
          </a:p>
        </p:txBody>
      </p:sp>
    </p:spTree>
    <p:extLst>
      <p:ext uri="{BB962C8B-B14F-4D97-AF65-F5344CB8AC3E}">
        <p14:creationId xmlns:p14="http://schemas.microsoft.com/office/powerpoint/2010/main" val="17232347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90</a:t>
            </a:fld>
            <a:endParaRPr lang="en-US"/>
          </a:p>
        </p:txBody>
      </p:sp>
    </p:spTree>
    <p:extLst>
      <p:ext uri="{BB962C8B-B14F-4D97-AF65-F5344CB8AC3E}">
        <p14:creationId xmlns:p14="http://schemas.microsoft.com/office/powerpoint/2010/main" val="39025399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91</a:t>
            </a:fld>
            <a:endParaRPr lang="en-US"/>
          </a:p>
        </p:txBody>
      </p:sp>
    </p:spTree>
    <p:extLst>
      <p:ext uri="{BB962C8B-B14F-4D97-AF65-F5344CB8AC3E}">
        <p14:creationId xmlns:p14="http://schemas.microsoft.com/office/powerpoint/2010/main" val="22258800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92</a:t>
            </a:fld>
            <a:endParaRPr lang="en-US"/>
          </a:p>
        </p:txBody>
      </p:sp>
    </p:spTree>
    <p:extLst>
      <p:ext uri="{BB962C8B-B14F-4D97-AF65-F5344CB8AC3E}">
        <p14:creationId xmlns:p14="http://schemas.microsoft.com/office/powerpoint/2010/main" val="30606518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A394F-39E0-5DE3-58C8-CF82214E90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E3FD7A-47C6-E374-CB62-A64ADE159C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2CE6F2-E2E4-FED2-F501-856B7F28E3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BAED5A-6C5F-BDC6-ECEB-09FDB93D94BC}"/>
              </a:ext>
            </a:extLst>
          </p:cNvPr>
          <p:cNvSpPr>
            <a:spLocks noGrp="1"/>
          </p:cNvSpPr>
          <p:nvPr>
            <p:ph type="sldNum" sz="quarter" idx="5"/>
          </p:nvPr>
        </p:nvSpPr>
        <p:spPr/>
        <p:txBody>
          <a:bodyPr/>
          <a:lstStyle/>
          <a:p>
            <a:fld id="{4FE1A22D-B0DA-7946-9107-1C35E13A8882}" type="slidenum">
              <a:rPr lang="en-US" smtClean="0"/>
              <a:t>93</a:t>
            </a:fld>
            <a:endParaRPr lang="en-US"/>
          </a:p>
        </p:txBody>
      </p:sp>
    </p:spTree>
    <p:extLst>
      <p:ext uri="{BB962C8B-B14F-4D97-AF65-F5344CB8AC3E}">
        <p14:creationId xmlns:p14="http://schemas.microsoft.com/office/powerpoint/2010/main" val="33915458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95</a:t>
            </a:fld>
            <a:endParaRPr lang="en-US"/>
          </a:p>
        </p:txBody>
      </p:sp>
    </p:spTree>
    <p:extLst>
      <p:ext uri="{BB962C8B-B14F-4D97-AF65-F5344CB8AC3E}">
        <p14:creationId xmlns:p14="http://schemas.microsoft.com/office/powerpoint/2010/main" val="14824182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E01C1-F844-F832-8C4C-AB53E7BBF6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EF9517-1B41-0191-66DD-5D19A1D8D3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ACB84B-C921-5EA2-48BA-C022F493F9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BBA1A3-6FD6-DDA8-2822-E41FC7B3F2C6}"/>
              </a:ext>
            </a:extLst>
          </p:cNvPr>
          <p:cNvSpPr>
            <a:spLocks noGrp="1"/>
          </p:cNvSpPr>
          <p:nvPr>
            <p:ph type="sldNum" sz="quarter" idx="5"/>
          </p:nvPr>
        </p:nvSpPr>
        <p:spPr/>
        <p:txBody>
          <a:bodyPr/>
          <a:lstStyle/>
          <a:p>
            <a:fld id="{4FE1A22D-B0DA-7946-9107-1C35E13A8882}" type="slidenum">
              <a:rPr lang="en-US" smtClean="0"/>
              <a:t>96</a:t>
            </a:fld>
            <a:endParaRPr lang="en-US"/>
          </a:p>
        </p:txBody>
      </p:sp>
    </p:spTree>
    <p:extLst>
      <p:ext uri="{BB962C8B-B14F-4D97-AF65-F5344CB8AC3E}">
        <p14:creationId xmlns:p14="http://schemas.microsoft.com/office/powerpoint/2010/main" val="11450433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32AF8-1381-82ED-0D5C-59DCE7B9EA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731A63-4C42-1FC0-451F-B107D09A59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585593-7453-B06A-54F7-03D00F7193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C86106-4E4F-386A-5C84-C70B5918152E}"/>
              </a:ext>
            </a:extLst>
          </p:cNvPr>
          <p:cNvSpPr>
            <a:spLocks noGrp="1"/>
          </p:cNvSpPr>
          <p:nvPr>
            <p:ph type="sldNum" sz="quarter" idx="5"/>
          </p:nvPr>
        </p:nvSpPr>
        <p:spPr/>
        <p:txBody>
          <a:bodyPr/>
          <a:lstStyle/>
          <a:p>
            <a:fld id="{4FE1A22D-B0DA-7946-9107-1C35E13A8882}" type="slidenum">
              <a:rPr lang="en-US" smtClean="0"/>
              <a:t>97</a:t>
            </a:fld>
            <a:endParaRPr lang="en-US"/>
          </a:p>
        </p:txBody>
      </p:sp>
    </p:spTree>
    <p:extLst>
      <p:ext uri="{BB962C8B-B14F-4D97-AF65-F5344CB8AC3E}">
        <p14:creationId xmlns:p14="http://schemas.microsoft.com/office/powerpoint/2010/main" val="6798501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28C44-8F6E-B431-5DAD-1E95CEC2F1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2F8C95-2297-046E-B20F-C32BEE7EA2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605FBA-7C5B-2A08-2FCE-83636A98B0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9CF472-71F0-D5F7-7E3F-7726442F3121}"/>
              </a:ext>
            </a:extLst>
          </p:cNvPr>
          <p:cNvSpPr>
            <a:spLocks noGrp="1"/>
          </p:cNvSpPr>
          <p:nvPr>
            <p:ph type="sldNum" sz="quarter" idx="5"/>
          </p:nvPr>
        </p:nvSpPr>
        <p:spPr/>
        <p:txBody>
          <a:bodyPr/>
          <a:lstStyle/>
          <a:p>
            <a:fld id="{4FE1A22D-B0DA-7946-9107-1C35E13A8882}" type="slidenum">
              <a:rPr lang="en-US" smtClean="0"/>
              <a:t>98</a:t>
            </a:fld>
            <a:endParaRPr lang="en-US"/>
          </a:p>
        </p:txBody>
      </p:sp>
    </p:spTree>
    <p:extLst>
      <p:ext uri="{BB962C8B-B14F-4D97-AF65-F5344CB8AC3E}">
        <p14:creationId xmlns:p14="http://schemas.microsoft.com/office/powerpoint/2010/main" val="513059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99</a:t>
            </a:fld>
            <a:endParaRPr lang="en-US"/>
          </a:p>
        </p:txBody>
      </p:sp>
    </p:spTree>
    <p:extLst>
      <p:ext uri="{BB962C8B-B14F-4D97-AF65-F5344CB8AC3E}">
        <p14:creationId xmlns:p14="http://schemas.microsoft.com/office/powerpoint/2010/main" val="784877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docs.oracle.com</a:t>
            </a:r>
            <a:r>
              <a:rPr lang="en-US" dirty="0"/>
              <a:t>/</a:t>
            </a:r>
            <a:r>
              <a:rPr lang="en-US" dirty="0" err="1"/>
              <a:t>javase</a:t>
            </a:r>
            <a:r>
              <a:rPr lang="en-US" dirty="0"/>
              <a:t>/8/docs/</a:t>
            </a:r>
            <a:r>
              <a:rPr lang="en-US" dirty="0" err="1"/>
              <a:t>api</a:t>
            </a:r>
            <a:r>
              <a:rPr lang="en-US" dirty="0"/>
              <a:t>/java/util/</a:t>
            </a:r>
            <a:r>
              <a:rPr lang="en-US" dirty="0" err="1"/>
              <a:t>Map.html#containsKey-java.lang.Object</a:t>
            </a:r>
            <a:r>
              <a:rPr lang="en-US" dirty="0"/>
              <a:t>-</a:t>
            </a:r>
          </a:p>
        </p:txBody>
      </p:sp>
      <p:sp>
        <p:nvSpPr>
          <p:cNvPr id="4" name="Slide Number Placeholder 3"/>
          <p:cNvSpPr>
            <a:spLocks noGrp="1"/>
          </p:cNvSpPr>
          <p:nvPr>
            <p:ph type="sldNum" sz="quarter" idx="5"/>
          </p:nvPr>
        </p:nvSpPr>
        <p:spPr/>
        <p:txBody>
          <a:bodyPr/>
          <a:lstStyle/>
          <a:p>
            <a:fld id="{4FE1A22D-B0DA-7946-9107-1C35E13A8882}" type="slidenum">
              <a:rPr lang="en-US" smtClean="0"/>
              <a:t>12</a:t>
            </a:fld>
            <a:endParaRPr lang="en-US"/>
          </a:p>
        </p:txBody>
      </p:sp>
    </p:spTree>
    <p:extLst>
      <p:ext uri="{BB962C8B-B14F-4D97-AF65-F5344CB8AC3E}">
        <p14:creationId xmlns:p14="http://schemas.microsoft.com/office/powerpoint/2010/main" val="41339858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A856B-395A-BA83-412D-0FD24B6373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5DC0DF-9B66-74A0-2688-52AD326E05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2423A3-2135-70A1-0354-37A8FB1880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D9C0DC-1E84-2AF5-BCC9-00B28144BD3F}"/>
              </a:ext>
            </a:extLst>
          </p:cNvPr>
          <p:cNvSpPr>
            <a:spLocks noGrp="1"/>
          </p:cNvSpPr>
          <p:nvPr>
            <p:ph type="sldNum" sz="quarter" idx="5"/>
          </p:nvPr>
        </p:nvSpPr>
        <p:spPr/>
        <p:txBody>
          <a:bodyPr/>
          <a:lstStyle/>
          <a:p>
            <a:fld id="{4FE1A22D-B0DA-7946-9107-1C35E13A8882}" type="slidenum">
              <a:rPr lang="en-US" smtClean="0"/>
              <a:t>100</a:t>
            </a:fld>
            <a:endParaRPr lang="en-US"/>
          </a:p>
        </p:txBody>
      </p:sp>
    </p:spTree>
    <p:extLst>
      <p:ext uri="{BB962C8B-B14F-4D97-AF65-F5344CB8AC3E}">
        <p14:creationId xmlns:p14="http://schemas.microsoft.com/office/powerpoint/2010/main" val="31380802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5E231-5156-F6A1-6BF3-393B3E2494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18C69D-D356-031A-556C-36A0749A7B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97A723-8863-3802-6F99-EB36B83801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BD1751-A6A9-A7C7-B528-20F0FBFC753B}"/>
              </a:ext>
            </a:extLst>
          </p:cNvPr>
          <p:cNvSpPr>
            <a:spLocks noGrp="1"/>
          </p:cNvSpPr>
          <p:nvPr>
            <p:ph type="sldNum" sz="quarter" idx="5"/>
          </p:nvPr>
        </p:nvSpPr>
        <p:spPr/>
        <p:txBody>
          <a:bodyPr/>
          <a:lstStyle/>
          <a:p>
            <a:fld id="{4FE1A22D-B0DA-7946-9107-1C35E13A8882}" type="slidenum">
              <a:rPr lang="en-US" smtClean="0"/>
              <a:t>102</a:t>
            </a:fld>
            <a:endParaRPr lang="en-US"/>
          </a:p>
        </p:txBody>
      </p:sp>
    </p:spTree>
    <p:extLst>
      <p:ext uri="{BB962C8B-B14F-4D97-AF65-F5344CB8AC3E}">
        <p14:creationId xmlns:p14="http://schemas.microsoft.com/office/powerpoint/2010/main" val="272551862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103</a:t>
            </a:fld>
            <a:endParaRPr lang="en-US"/>
          </a:p>
        </p:txBody>
      </p:sp>
    </p:spTree>
    <p:extLst>
      <p:ext uri="{BB962C8B-B14F-4D97-AF65-F5344CB8AC3E}">
        <p14:creationId xmlns:p14="http://schemas.microsoft.com/office/powerpoint/2010/main" val="88156213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D1AED-3BE2-3AE8-8131-61C0F8E33A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E1FBD6-96A5-6C61-C4FF-18BB0C97BE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C9DA6B-3704-7368-6B7C-7D31370973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B26E43-549D-AD72-8754-8355EFCC5BCE}"/>
              </a:ext>
            </a:extLst>
          </p:cNvPr>
          <p:cNvSpPr>
            <a:spLocks noGrp="1"/>
          </p:cNvSpPr>
          <p:nvPr>
            <p:ph type="sldNum" sz="quarter" idx="5"/>
          </p:nvPr>
        </p:nvSpPr>
        <p:spPr/>
        <p:txBody>
          <a:bodyPr/>
          <a:lstStyle/>
          <a:p>
            <a:fld id="{4FE1A22D-B0DA-7946-9107-1C35E13A8882}" type="slidenum">
              <a:rPr lang="en-US" smtClean="0"/>
              <a:t>104</a:t>
            </a:fld>
            <a:endParaRPr lang="en-US"/>
          </a:p>
        </p:txBody>
      </p:sp>
    </p:spTree>
    <p:extLst>
      <p:ext uri="{BB962C8B-B14F-4D97-AF65-F5344CB8AC3E}">
        <p14:creationId xmlns:p14="http://schemas.microsoft.com/office/powerpoint/2010/main" val="16778749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0BDFF-AF4F-F2D6-8EA3-1AE6732E2E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8D2D6D-83CE-CAD8-88A3-562D96EA21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60FE0B-9D43-CD17-B9C5-133A8340E2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718587-686A-23BC-15B7-FFED6DB17F80}"/>
              </a:ext>
            </a:extLst>
          </p:cNvPr>
          <p:cNvSpPr>
            <a:spLocks noGrp="1"/>
          </p:cNvSpPr>
          <p:nvPr>
            <p:ph type="sldNum" sz="quarter" idx="5"/>
          </p:nvPr>
        </p:nvSpPr>
        <p:spPr/>
        <p:txBody>
          <a:bodyPr/>
          <a:lstStyle/>
          <a:p>
            <a:fld id="{4FE1A22D-B0DA-7946-9107-1C35E13A8882}" type="slidenum">
              <a:rPr lang="en-US" smtClean="0"/>
              <a:t>105</a:t>
            </a:fld>
            <a:endParaRPr lang="en-US"/>
          </a:p>
        </p:txBody>
      </p:sp>
    </p:spTree>
    <p:extLst>
      <p:ext uri="{BB962C8B-B14F-4D97-AF65-F5344CB8AC3E}">
        <p14:creationId xmlns:p14="http://schemas.microsoft.com/office/powerpoint/2010/main" val="420148230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D7C62-4917-F264-3B60-FD367E8707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80966A-8EFB-3DBD-1203-B0A0CC1736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82020B-3A85-F8EB-EB54-FE656225C7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2FED15-9C39-2120-D8F7-EEBE8C40648C}"/>
              </a:ext>
            </a:extLst>
          </p:cNvPr>
          <p:cNvSpPr>
            <a:spLocks noGrp="1"/>
          </p:cNvSpPr>
          <p:nvPr>
            <p:ph type="sldNum" sz="quarter" idx="5"/>
          </p:nvPr>
        </p:nvSpPr>
        <p:spPr/>
        <p:txBody>
          <a:bodyPr/>
          <a:lstStyle/>
          <a:p>
            <a:fld id="{4FE1A22D-B0DA-7946-9107-1C35E13A8882}" type="slidenum">
              <a:rPr lang="en-US" smtClean="0"/>
              <a:t>106</a:t>
            </a:fld>
            <a:endParaRPr lang="en-US"/>
          </a:p>
        </p:txBody>
      </p:sp>
    </p:spTree>
    <p:extLst>
      <p:ext uri="{BB962C8B-B14F-4D97-AF65-F5344CB8AC3E}">
        <p14:creationId xmlns:p14="http://schemas.microsoft.com/office/powerpoint/2010/main" val="132914950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D502F-735A-9AA6-A395-79073FE10F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96E912-34C2-ADD7-310C-E7AAD057C0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61B994-B000-9A44-82C5-A1E35C3FC2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B4EA8C-D783-50DF-E6C4-4B96086A7566}"/>
              </a:ext>
            </a:extLst>
          </p:cNvPr>
          <p:cNvSpPr>
            <a:spLocks noGrp="1"/>
          </p:cNvSpPr>
          <p:nvPr>
            <p:ph type="sldNum" sz="quarter" idx="5"/>
          </p:nvPr>
        </p:nvSpPr>
        <p:spPr/>
        <p:txBody>
          <a:bodyPr/>
          <a:lstStyle/>
          <a:p>
            <a:fld id="{4FE1A22D-B0DA-7946-9107-1C35E13A8882}" type="slidenum">
              <a:rPr lang="en-US" smtClean="0"/>
              <a:t>107</a:t>
            </a:fld>
            <a:endParaRPr lang="en-US"/>
          </a:p>
        </p:txBody>
      </p:sp>
    </p:spTree>
    <p:extLst>
      <p:ext uri="{BB962C8B-B14F-4D97-AF65-F5344CB8AC3E}">
        <p14:creationId xmlns:p14="http://schemas.microsoft.com/office/powerpoint/2010/main" val="358352851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108</a:t>
            </a:fld>
            <a:endParaRPr lang="en-US"/>
          </a:p>
        </p:txBody>
      </p:sp>
    </p:spTree>
    <p:extLst>
      <p:ext uri="{BB962C8B-B14F-4D97-AF65-F5344CB8AC3E}">
        <p14:creationId xmlns:p14="http://schemas.microsoft.com/office/powerpoint/2010/main" val="236903734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BFB8D-F543-45F5-6259-D2365446F2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26C5D-7B06-F9ED-8FC4-80DA82D18C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D522DC-CD3D-802A-5057-8EC9F1049D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F5AD32-DE51-5143-B652-112AF5263433}"/>
              </a:ext>
            </a:extLst>
          </p:cNvPr>
          <p:cNvSpPr>
            <a:spLocks noGrp="1"/>
          </p:cNvSpPr>
          <p:nvPr>
            <p:ph type="sldNum" sz="quarter" idx="5"/>
          </p:nvPr>
        </p:nvSpPr>
        <p:spPr/>
        <p:txBody>
          <a:bodyPr/>
          <a:lstStyle/>
          <a:p>
            <a:fld id="{4FE1A22D-B0DA-7946-9107-1C35E13A8882}" type="slidenum">
              <a:rPr lang="en-US" smtClean="0"/>
              <a:t>109</a:t>
            </a:fld>
            <a:endParaRPr lang="en-US"/>
          </a:p>
        </p:txBody>
      </p:sp>
    </p:spTree>
    <p:extLst>
      <p:ext uri="{BB962C8B-B14F-4D97-AF65-F5344CB8AC3E}">
        <p14:creationId xmlns:p14="http://schemas.microsoft.com/office/powerpoint/2010/main" val="323861372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E63D6-AEAE-C421-C1B5-F1B4D3DD70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673743-DD9F-1976-27B6-620C6F0C40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0F56F5-E14B-81D2-157F-F2A79EF863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EFF2CE-1855-D9CB-EFA9-82E45EAF96A6}"/>
              </a:ext>
            </a:extLst>
          </p:cNvPr>
          <p:cNvSpPr>
            <a:spLocks noGrp="1"/>
          </p:cNvSpPr>
          <p:nvPr>
            <p:ph type="sldNum" sz="quarter" idx="5"/>
          </p:nvPr>
        </p:nvSpPr>
        <p:spPr/>
        <p:txBody>
          <a:bodyPr/>
          <a:lstStyle/>
          <a:p>
            <a:fld id="{4FE1A22D-B0DA-7946-9107-1C35E13A8882}" type="slidenum">
              <a:rPr lang="en-US" smtClean="0"/>
              <a:t>110</a:t>
            </a:fld>
            <a:endParaRPr lang="en-US"/>
          </a:p>
        </p:txBody>
      </p:sp>
    </p:spTree>
    <p:extLst>
      <p:ext uri="{BB962C8B-B14F-4D97-AF65-F5344CB8AC3E}">
        <p14:creationId xmlns:p14="http://schemas.microsoft.com/office/powerpoint/2010/main" val="544740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docs.oracle.com</a:t>
            </a:r>
            <a:r>
              <a:rPr lang="en-US" dirty="0"/>
              <a:t>/</a:t>
            </a:r>
            <a:r>
              <a:rPr lang="en-US" dirty="0" err="1"/>
              <a:t>en</a:t>
            </a:r>
            <a:r>
              <a:rPr lang="en-US" dirty="0"/>
              <a:t>/java/</a:t>
            </a:r>
            <a:r>
              <a:rPr lang="en-US" dirty="0" err="1"/>
              <a:t>javase</a:t>
            </a:r>
            <a:r>
              <a:rPr lang="en-US" dirty="0"/>
              <a:t>/17/docs/</a:t>
            </a:r>
            <a:r>
              <a:rPr lang="en-US" dirty="0" err="1"/>
              <a:t>api</a:t>
            </a:r>
            <a:r>
              <a:rPr lang="en-US" dirty="0"/>
              <a:t>/</a:t>
            </a:r>
            <a:r>
              <a:rPr lang="en-US" dirty="0" err="1"/>
              <a:t>java.base</a:t>
            </a:r>
            <a:r>
              <a:rPr lang="en-US" dirty="0"/>
              <a:t>/java/lang/</a:t>
            </a:r>
            <a:r>
              <a:rPr lang="en-US" dirty="0" err="1"/>
              <a:t>Object.html#hashCode</a:t>
            </a:r>
            <a:r>
              <a:rPr lang="en-US" dirty="0"/>
              <a:t>()</a:t>
            </a:r>
          </a:p>
        </p:txBody>
      </p:sp>
      <p:sp>
        <p:nvSpPr>
          <p:cNvPr id="4" name="Slide Number Placeholder 3"/>
          <p:cNvSpPr>
            <a:spLocks noGrp="1"/>
          </p:cNvSpPr>
          <p:nvPr>
            <p:ph type="sldNum" sz="quarter" idx="5"/>
          </p:nvPr>
        </p:nvSpPr>
        <p:spPr/>
        <p:txBody>
          <a:bodyPr/>
          <a:lstStyle/>
          <a:p>
            <a:fld id="{4FE1A22D-B0DA-7946-9107-1C35E13A8882}" type="slidenum">
              <a:rPr lang="en-US" smtClean="0"/>
              <a:t>13</a:t>
            </a:fld>
            <a:endParaRPr lang="en-US"/>
          </a:p>
        </p:txBody>
      </p:sp>
    </p:spTree>
    <p:extLst>
      <p:ext uri="{BB962C8B-B14F-4D97-AF65-F5344CB8AC3E}">
        <p14:creationId xmlns:p14="http://schemas.microsoft.com/office/powerpoint/2010/main" val="272529807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050EA-0AA3-2BC7-B647-F4FA9DAA8B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4AC0B0-F842-7212-B6A5-863289B24E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6904EA-A86E-E43C-D7EC-D0399816FA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8C3300-AFA8-2FB7-0875-F9D74471C55A}"/>
              </a:ext>
            </a:extLst>
          </p:cNvPr>
          <p:cNvSpPr>
            <a:spLocks noGrp="1"/>
          </p:cNvSpPr>
          <p:nvPr>
            <p:ph type="sldNum" sz="quarter" idx="5"/>
          </p:nvPr>
        </p:nvSpPr>
        <p:spPr/>
        <p:txBody>
          <a:bodyPr/>
          <a:lstStyle/>
          <a:p>
            <a:fld id="{4FE1A22D-B0DA-7946-9107-1C35E13A8882}" type="slidenum">
              <a:rPr lang="en-US" smtClean="0"/>
              <a:t>111</a:t>
            </a:fld>
            <a:endParaRPr lang="en-US"/>
          </a:p>
        </p:txBody>
      </p:sp>
    </p:spTree>
    <p:extLst>
      <p:ext uri="{BB962C8B-B14F-4D97-AF65-F5344CB8AC3E}">
        <p14:creationId xmlns:p14="http://schemas.microsoft.com/office/powerpoint/2010/main" val="36550181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A982C-0B42-2FB2-DF58-0667A7B600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227CC2-ECF6-4C92-460E-5F18801F8F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4458E2-1D61-EA55-14A8-19F1679E42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FC7B6A-DDFD-398C-B36B-42DB088F28E1}"/>
              </a:ext>
            </a:extLst>
          </p:cNvPr>
          <p:cNvSpPr>
            <a:spLocks noGrp="1"/>
          </p:cNvSpPr>
          <p:nvPr>
            <p:ph type="sldNum" sz="quarter" idx="5"/>
          </p:nvPr>
        </p:nvSpPr>
        <p:spPr/>
        <p:txBody>
          <a:bodyPr/>
          <a:lstStyle/>
          <a:p>
            <a:fld id="{4FE1A22D-B0DA-7946-9107-1C35E13A8882}" type="slidenum">
              <a:rPr lang="en-US" smtClean="0"/>
              <a:t>112</a:t>
            </a:fld>
            <a:endParaRPr lang="en-US"/>
          </a:p>
        </p:txBody>
      </p:sp>
    </p:spTree>
    <p:extLst>
      <p:ext uri="{BB962C8B-B14F-4D97-AF65-F5344CB8AC3E}">
        <p14:creationId xmlns:p14="http://schemas.microsoft.com/office/powerpoint/2010/main" val="53815162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113</a:t>
            </a:fld>
            <a:endParaRPr lang="en-US"/>
          </a:p>
        </p:txBody>
      </p:sp>
    </p:spTree>
    <p:extLst>
      <p:ext uri="{BB962C8B-B14F-4D97-AF65-F5344CB8AC3E}">
        <p14:creationId xmlns:p14="http://schemas.microsoft.com/office/powerpoint/2010/main" val="16854307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114</a:t>
            </a:fld>
            <a:endParaRPr lang="en-US"/>
          </a:p>
        </p:txBody>
      </p:sp>
    </p:spTree>
    <p:extLst>
      <p:ext uri="{BB962C8B-B14F-4D97-AF65-F5344CB8AC3E}">
        <p14:creationId xmlns:p14="http://schemas.microsoft.com/office/powerpoint/2010/main" val="119971355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115</a:t>
            </a:fld>
            <a:endParaRPr lang="en-US"/>
          </a:p>
        </p:txBody>
      </p:sp>
    </p:spTree>
    <p:extLst>
      <p:ext uri="{BB962C8B-B14F-4D97-AF65-F5344CB8AC3E}">
        <p14:creationId xmlns:p14="http://schemas.microsoft.com/office/powerpoint/2010/main" val="74875731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3E121-26DF-F943-15E0-CEFDF9E069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197305-9299-6B55-797C-854177DF52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FB4122-20B5-FC7C-1DF4-1FFD013229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D8883E-5EE7-F2F2-E08F-D0B3A7449FAC}"/>
              </a:ext>
            </a:extLst>
          </p:cNvPr>
          <p:cNvSpPr>
            <a:spLocks noGrp="1"/>
          </p:cNvSpPr>
          <p:nvPr>
            <p:ph type="sldNum" sz="quarter" idx="5"/>
          </p:nvPr>
        </p:nvSpPr>
        <p:spPr/>
        <p:txBody>
          <a:bodyPr/>
          <a:lstStyle/>
          <a:p>
            <a:fld id="{4FE1A22D-B0DA-7946-9107-1C35E13A8882}" type="slidenum">
              <a:rPr lang="en-US" smtClean="0"/>
              <a:t>116</a:t>
            </a:fld>
            <a:endParaRPr lang="en-US"/>
          </a:p>
        </p:txBody>
      </p:sp>
    </p:spTree>
    <p:extLst>
      <p:ext uri="{BB962C8B-B14F-4D97-AF65-F5344CB8AC3E}">
        <p14:creationId xmlns:p14="http://schemas.microsoft.com/office/powerpoint/2010/main" val="352610011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E0B1C-FB1E-DBCD-BBB6-3C65FDCAE5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287E68-5F11-5719-2074-DD39FEEA86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5915DA-AED6-4AB1-878D-901AC8C589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7E85F6-D492-D08D-E5C3-C1CA437A9414}"/>
              </a:ext>
            </a:extLst>
          </p:cNvPr>
          <p:cNvSpPr>
            <a:spLocks noGrp="1"/>
          </p:cNvSpPr>
          <p:nvPr>
            <p:ph type="sldNum" sz="quarter" idx="5"/>
          </p:nvPr>
        </p:nvSpPr>
        <p:spPr/>
        <p:txBody>
          <a:bodyPr/>
          <a:lstStyle/>
          <a:p>
            <a:fld id="{4FE1A22D-B0DA-7946-9107-1C35E13A8882}" type="slidenum">
              <a:rPr lang="en-US" smtClean="0"/>
              <a:t>117</a:t>
            </a:fld>
            <a:endParaRPr lang="en-US"/>
          </a:p>
        </p:txBody>
      </p:sp>
    </p:spTree>
    <p:extLst>
      <p:ext uri="{BB962C8B-B14F-4D97-AF65-F5344CB8AC3E}">
        <p14:creationId xmlns:p14="http://schemas.microsoft.com/office/powerpoint/2010/main" val="158834849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E914E-BE06-FCB6-2B48-69B7CD7BEF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D00DC-92F5-40FC-69A7-067B2C19A6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67991D-CF13-CA47-7CD1-881BF34433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2A8A60-EB24-9D2C-E2D0-A9E75556A160}"/>
              </a:ext>
            </a:extLst>
          </p:cNvPr>
          <p:cNvSpPr>
            <a:spLocks noGrp="1"/>
          </p:cNvSpPr>
          <p:nvPr>
            <p:ph type="sldNum" sz="quarter" idx="5"/>
          </p:nvPr>
        </p:nvSpPr>
        <p:spPr/>
        <p:txBody>
          <a:bodyPr/>
          <a:lstStyle/>
          <a:p>
            <a:fld id="{4FE1A22D-B0DA-7946-9107-1C35E13A8882}" type="slidenum">
              <a:rPr lang="en-US" smtClean="0"/>
              <a:t>118</a:t>
            </a:fld>
            <a:endParaRPr lang="en-US"/>
          </a:p>
        </p:txBody>
      </p:sp>
    </p:spTree>
    <p:extLst>
      <p:ext uri="{BB962C8B-B14F-4D97-AF65-F5344CB8AC3E}">
        <p14:creationId xmlns:p14="http://schemas.microsoft.com/office/powerpoint/2010/main" val="105892570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1A22D-B0DA-7946-9107-1C35E13A8882}" type="slidenum">
              <a:rPr lang="en-US" smtClean="0"/>
              <a:t>119</a:t>
            </a:fld>
            <a:endParaRPr lang="en-US"/>
          </a:p>
        </p:txBody>
      </p:sp>
    </p:spTree>
    <p:extLst>
      <p:ext uri="{BB962C8B-B14F-4D97-AF65-F5344CB8AC3E}">
        <p14:creationId xmlns:p14="http://schemas.microsoft.com/office/powerpoint/2010/main" val="390659890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B2383-C2DD-4501-57BD-B951BE58C2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129FB5-9320-93D5-9F66-FBC32912F5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931370-C980-213A-0911-E32F53DE46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933AA2-EFF5-2D28-57D6-6EE33A08402E}"/>
              </a:ext>
            </a:extLst>
          </p:cNvPr>
          <p:cNvSpPr>
            <a:spLocks noGrp="1"/>
          </p:cNvSpPr>
          <p:nvPr>
            <p:ph type="sldNum" sz="quarter" idx="5"/>
          </p:nvPr>
        </p:nvSpPr>
        <p:spPr/>
        <p:txBody>
          <a:bodyPr/>
          <a:lstStyle/>
          <a:p>
            <a:fld id="{4FE1A22D-B0DA-7946-9107-1C35E13A8882}" type="slidenum">
              <a:rPr lang="en-US" smtClean="0"/>
              <a:t>120</a:t>
            </a:fld>
            <a:endParaRPr lang="en-US"/>
          </a:p>
        </p:txBody>
      </p:sp>
    </p:spTree>
    <p:extLst>
      <p:ext uri="{BB962C8B-B14F-4D97-AF65-F5344CB8AC3E}">
        <p14:creationId xmlns:p14="http://schemas.microsoft.com/office/powerpoint/2010/main" val="1659508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58037"/>
            <a:ext cx="7772400" cy="815815"/>
          </a:xfrm>
          <a:prstGeom prst="rect">
            <a:avLst/>
          </a:prstGeom>
        </p:spPr>
        <p:txBody>
          <a:bodyPr/>
          <a:lstStyle>
            <a:lvl1pPr>
              <a:defRPr>
                <a:latin typeface="Franklin Gothic Medium"/>
                <a:cs typeface="Franklin Gothic Medium"/>
              </a:defRPr>
            </a:lvl1pPr>
          </a:lstStyle>
          <a:p>
            <a:r>
              <a:rPr lang="en-US" dirty="0"/>
              <a:t>Click to edit Master title style</a:t>
            </a:r>
          </a:p>
        </p:txBody>
      </p:sp>
      <p:sp>
        <p:nvSpPr>
          <p:cNvPr id="3" name="Slide Number Placeholder 1">
            <a:extLst>
              <a:ext uri="{FF2B5EF4-FFF2-40B4-BE49-F238E27FC236}">
                <a16:creationId xmlns:a16="http://schemas.microsoft.com/office/drawing/2014/main" id="{990B506C-7399-87D9-1AAB-0C88DF5DB76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solidFill>
                <a:latin typeface="Franklin Gothic Medium" panose="020B0603020102020204" pitchFamily="34" charset="0"/>
              </a:defRPr>
            </a:lvl1pPr>
          </a:lstStyle>
          <a:p>
            <a:fld id="{60F4F636-6A27-E649-AEDF-9DE4D4E58670}" type="slidenum">
              <a:rPr lang="en-US" smtClean="0"/>
              <a:pPr/>
              <a:t>‹#›</a:t>
            </a:fld>
            <a:endParaRPr lang="en-US" dirty="0"/>
          </a:p>
        </p:txBody>
      </p:sp>
    </p:spTree>
    <p:extLst>
      <p:ext uri="{BB962C8B-B14F-4D97-AF65-F5344CB8AC3E}">
        <p14:creationId xmlns:p14="http://schemas.microsoft.com/office/powerpoint/2010/main" val="627174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6642"/>
          </a:xfrm>
          <a:prstGeom prst="rect">
            <a:avLst/>
          </a:prstGeom>
        </p:spPr>
        <p:txBody>
          <a:bodyPr>
            <a:normAutofit/>
          </a:bodyPr>
          <a:lstStyle>
            <a:lvl1pPr algn="l">
              <a:defRPr sz="3200">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457200" y="1244160"/>
            <a:ext cx="8229600" cy="5140800"/>
          </a:xfrm>
          <a:prstGeom prst="rect">
            <a:avLst/>
          </a:prstGeom>
        </p:spPr>
        <p:txBody>
          <a:bodyPr/>
          <a:lstStyle>
            <a:lvl1pPr>
              <a:defRPr>
                <a:latin typeface="Franklin Gothic Medium"/>
                <a:cs typeface="Franklin Gothic Medium"/>
              </a:defRPr>
            </a:lvl1pPr>
            <a:lvl2pPr>
              <a:defRPr>
                <a:latin typeface="Franklin Gothic Medium"/>
                <a:cs typeface="Franklin Gothic Medium"/>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cxnSp>
        <p:nvCxnSpPr>
          <p:cNvPr id="8" name="Straight Connector 7"/>
          <p:cNvCxnSpPr/>
          <p:nvPr userDrawn="1"/>
        </p:nvCxnSpPr>
        <p:spPr>
          <a:xfrm>
            <a:off x="457200" y="881280"/>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1">
            <a:extLst>
              <a:ext uri="{FF2B5EF4-FFF2-40B4-BE49-F238E27FC236}">
                <a16:creationId xmlns:a16="http://schemas.microsoft.com/office/drawing/2014/main" id="{DF808AB4-879A-0905-A54C-7A5D37F4011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solidFill>
                <a:latin typeface="Franklin Gothic Medium" panose="020B0603020102020204" pitchFamily="34" charset="0"/>
              </a:defRPr>
            </a:lvl1pPr>
          </a:lstStyle>
          <a:p>
            <a:fld id="{60F4F636-6A27-E649-AEDF-9DE4D4E58670}" type="slidenum">
              <a:rPr lang="en-US" smtClean="0"/>
              <a:pPr/>
              <a:t>‹#›</a:t>
            </a:fld>
            <a:endParaRPr lang="en-US" dirty="0"/>
          </a:p>
        </p:txBody>
      </p:sp>
    </p:spTree>
    <p:extLst>
      <p:ext uri="{BB962C8B-B14F-4D97-AF65-F5344CB8AC3E}">
        <p14:creationId xmlns:p14="http://schemas.microsoft.com/office/powerpoint/2010/main" val="4245649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606642"/>
          </a:xfrm>
          <a:prstGeom prst="rect">
            <a:avLst/>
          </a:prstGeom>
        </p:spPr>
        <p:txBody>
          <a:bodyPr>
            <a:normAutofit/>
          </a:bodyPr>
          <a:lstStyle>
            <a:lvl1pPr algn="l">
              <a:defRPr sz="3200">
                <a:latin typeface="Franklin Gothic Medium"/>
                <a:cs typeface="Franklin Gothic Medium"/>
              </a:defRPr>
            </a:lvl1pPr>
          </a:lstStyle>
          <a:p>
            <a:r>
              <a:rPr lang="en-US" dirty="0"/>
              <a:t>Click to edit Master title style</a:t>
            </a:r>
          </a:p>
        </p:txBody>
      </p:sp>
      <p:cxnSp>
        <p:nvCxnSpPr>
          <p:cNvPr id="7" name="Straight Connector 6"/>
          <p:cNvCxnSpPr/>
          <p:nvPr userDrawn="1"/>
        </p:nvCxnSpPr>
        <p:spPr>
          <a:xfrm>
            <a:off x="457200" y="881280"/>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3F6CADE6-B25D-70B2-54F6-1D842E2B80DC}"/>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solidFill>
                <a:latin typeface="Franklin Gothic Medium" panose="020B0603020102020204" pitchFamily="34" charset="0"/>
              </a:defRPr>
            </a:lvl1pPr>
          </a:lstStyle>
          <a:p>
            <a:fld id="{60F4F636-6A27-E649-AEDF-9DE4D4E58670}" type="slidenum">
              <a:rPr lang="en-US" smtClean="0"/>
              <a:pPr/>
              <a:t>‹#›</a:t>
            </a:fld>
            <a:endParaRPr lang="en-US" dirty="0"/>
          </a:p>
        </p:txBody>
      </p:sp>
    </p:spTree>
    <p:extLst>
      <p:ext uri="{BB962C8B-B14F-4D97-AF65-F5344CB8AC3E}">
        <p14:creationId xmlns:p14="http://schemas.microsoft.com/office/powerpoint/2010/main" val="14531583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94913-18AA-3C6D-4AEF-CE749FAE22E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solidFill>
                <a:latin typeface="Franklin Gothic Medium" panose="020B0603020102020204" pitchFamily="34" charset="0"/>
              </a:defRPr>
            </a:lvl1pPr>
          </a:lstStyle>
          <a:p>
            <a:fld id="{60F4F636-6A27-E649-AEDF-9DE4D4E58670}" type="slidenum">
              <a:rPr lang="en-US" smtClean="0"/>
              <a:pPr/>
              <a:t>‹#›</a:t>
            </a:fld>
            <a:endParaRPr lang="en-US" dirty="0"/>
          </a:p>
        </p:txBody>
      </p:sp>
    </p:spTree>
    <p:extLst>
      <p:ext uri="{BB962C8B-B14F-4D97-AF65-F5344CB8AC3E}">
        <p14:creationId xmlns:p14="http://schemas.microsoft.com/office/powerpoint/2010/main" val="1738249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courses.cs.washington.edu/courses/cse331/25su/#weekly-schedul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customXml" Target="../ink/ink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997E-2A8E-37E1-1B4C-3203BE1824FD}"/>
              </a:ext>
            </a:extLst>
          </p:cNvPr>
          <p:cNvSpPr>
            <a:spLocks noGrp="1"/>
          </p:cNvSpPr>
          <p:nvPr>
            <p:ph type="ctrTitle"/>
          </p:nvPr>
        </p:nvSpPr>
        <p:spPr>
          <a:xfrm>
            <a:off x="685800" y="2244163"/>
            <a:ext cx="4418635" cy="815815"/>
          </a:xfrm>
        </p:spPr>
        <p:txBody>
          <a:bodyPr/>
          <a:lstStyle/>
          <a:p>
            <a:pPr algn="l"/>
            <a:r>
              <a:rPr lang="en-US" sz="3800" dirty="0">
                <a:solidFill>
                  <a:srgbClr val="7030A0"/>
                </a:solidFill>
              </a:rPr>
              <a:t>Specifications</a:t>
            </a:r>
          </a:p>
        </p:txBody>
      </p:sp>
      <p:sp>
        <p:nvSpPr>
          <p:cNvPr id="5" name="Title 1">
            <a:extLst>
              <a:ext uri="{FF2B5EF4-FFF2-40B4-BE49-F238E27FC236}">
                <a16:creationId xmlns:a16="http://schemas.microsoft.com/office/drawing/2014/main" id="{98C0A688-BC38-5406-4B86-4D270A616529}"/>
              </a:ext>
            </a:extLst>
          </p:cNvPr>
          <p:cNvSpPr txBox="1">
            <a:spLocks/>
          </p:cNvSpPr>
          <p:nvPr/>
        </p:nvSpPr>
        <p:spPr>
          <a:xfrm>
            <a:off x="685800" y="5251355"/>
            <a:ext cx="2184722" cy="600938"/>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pPr algn="l"/>
            <a:r>
              <a:rPr lang="en-US" sz="3200" dirty="0"/>
              <a:t>Jaela Field</a:t>
            </a:r>
          </a:p>
        </p:txBody>
      </p:sp>
      <p:sp>
        <p:nvSpPr>
          <p:cNvPr id="8" name="Title 1">
            <a:extLst>
              <a:ext uri="{FF2B5EF4-FFF2-40B4-BE49-F238E27FC236}">
                <a16:creationId xmlns:a16="http://schemas.microsoft.com/office/drawing/2014/main" id="{F889BDC2-E803-9F76-A7EF-D8764234F9F4}"/>
              </a:ext>
            </a:extLst>
          </p:cNvPr>
          <p:cNvSpPr txBox="1">
            <a:spLocks/>
          </p:cNvSpPr>
          <p:nvPr/>
        </p:nvSpPr>
        <p:spPr>
          <a:xfrm>
            <a:off x="685800" y="735865"/>
            <a:ext cx="3886200" cy="1537131"/>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pPr algn="l"/>
            <a:r>
              <a:rPr lang="en-US" dirty="0"/>
              <a:t>CSE 331</a:t>
            </a:r>
          </a:p>
          <a:p>
            <a:pPr algn="l"/>
            <a:r>
              <a:rPr lang="en-US" dirty="0"/>
              <a:t>Summer 2025</a:t>
            </a:r>
          </a:p>
        </p:txBody>
      </p:sp>
      <p:sp>
        <p:nvSpPr>
          <p:cNvPr id="10" name="Title 1">
            <a:extLst>
              <a:ext uri="{FF2B5EF4-FFF2-40B4-BE49-F238E27FC236}">
                <a16:creationId xmlns:a16="http://schemas.microsoft.com/office/drawing/2014/main" id="{E3429ACC-2FC4-B95E-3FD2-B61454DA2BFF}"/>
              </a:ext>
            </a:extLst>
          </p:cNvPr>
          <p:cNvSpPr txBox="1">
            <a:spLocks/>
          </p:cNvSpPr>
          <p:nvPr/>
        </p:nvSpPr>
        <p:spPr>
          <a:xfrm>
            <a:off x="5964166" y="5243854"/>
            <a:ext cx="2184722" cy="404090"/>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r>
              <a:rPr lang="en-US" sz="1800" dirty="0" err="1"/>
              <a:t>xkcd</a:t>
            </a:r>
            <a:r>
              <a:rPr lang="en-US" sz="1800" dirty="0"/>
              <a:t> #2687, ty Matt</a:t>
            </a:r>
          </a:p>
        </p:txBody>
      </p:sp>
      <p:pic>
        <p:nvPicPr>
          <p:cNvPr id="1026" name="Picture 2" descr="xkcd: Division Notation &#10;&#10;Transcript from https://www.explainxkcd.com/wiki/index.php/2687:_Division_Notation&#10;&#10;[The transcript has both formatted text for visuals and a description at the start of the line.]&#10;[Underlined text:] Division notation&#10;[A [Division sign] B is above, B [Long division symbol] A is below. They are connected by a close brace.]  &#10;A÷B&#10;B⟌A&#10; }&#10;[Label on the right:] Schoolchild&#10;A/B&#10;[Label:] Software engineer&#10;[A/B except the A is slightly above and the B is slightly below, and the slash is more diagonal to fit them.] A⁄B&#10;[Label:] Normal person or Unicode enthusiast&#10;[A fraction with A on the top and B on the bottom.]  &#10;A&#10;B&#10; &#10;[Label:] Scientist&#10;[AB with -1 in superscript.] AB-1&#10;[Label:] Fancy scientist&#10;F(A, B) [text gets smaller] such that [text gets smaller] F(G)= [Text is too small to read]&#10;[Label:] Oh no, run&#10;">
            <a:extLst>
              <a:ext uri="{FF2B5EF4-FFF2-40B4-BE49-F238E27FC236}">
                <a16:creationId xmlns:a16="http://schemas.microsoft.com/office/drawing/2014/main" id="{4BFFAF14-B88C-B841-E752-26CE52D09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6037" y="938432"/>
            <a:ext cx="3200980" cy="4243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456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E7641-D45E-C01F-A765-1F8F5ABACF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BE223C-49A0-8560-3D42-1F074C8FB41B}"/>
              </a:ext>
            </a:extLst>
          </p:cNvPr>
          <p:cNvSpPr>
            <a:spLocks noGrp="1"/>
          </p:cNvSpPr>
          <p:nvPr>
            <p:ph type="title"/>
          </p:nvPr>
        </p:nvSpPr>
        <p:spPr/>
        <p:txBody>
          <a:bodyPr/>
          <a:lstStyle/>
          <a:p>
            <a:r>
              <a:rPr lang="en-US" dirty="0"/>
              <a:t>Examples from Java: Map .replace()</a:t>
            </a:r>
          </a:p>
        </p:txBody>
      </p:sp>
      <p:sp>
        <p:nvSpPr>
          <p:cNvPr id="3" name="Content Placeholder 2">
            <a:extLst>
              <a:ext uri="{FF2B5EF4-FFF2-40B4-BE49-F238E27FC236}">
                <a16:creationId xmlns:a16="http://schemas.microsoft.com/office/drawing/2014/main" id="{8D7F6FFE-244D-9A52-7118-FAA08133623A}"/>
              </a:ext>
            </a:extLst>
          </p:cNvPr>
          <p:cNvSpPr>
            <a:spLocks noGrp="1"/>
          </p:cNvSpPr>
          <p:nvPr>
            <p:ph idx="1"/>
          </p:nvPr>
        </p:nvSpPr>
        <p:spPr>
          <a:xfrm>
            <a:off x="457200" y="1244160"/>
            <a:ext cx="8229600" cy="639319"/>
          </a:xfrm>
        </p:spPr>
        <p:txBody>
          <a:bodyPr/>
          <a:lstStyle/>
          <a:p>
            <a:pPr marL="0" indent="0">
              <a:buNone/>
            </a:pPr>
            <a:r>
              <a:rPr lang="en-US" sz="2600" dirty="0" err="1">
                <a:latin typeface="Courier New" panose="02070309020205020404" pitchFamily="49" charset="0"/>
                <a:cs typeface="Courier New" panose="02070309020205020404" pitchFamily="49" charset="0"/>
              </a:rPr>
              <a:t>java.util.Map</a:t>
            </a:r>
            <a:r>
              <a:rPr lang="en-US" sz="2600" dirty="0">
                <a:latin typeface="Franklin Gothic Medium" panose="020B0603020102020204" pitchFamily="34" charset="0"/>
                <a:cs typeface="Courier New" panose="02070309020205020404" pitchFamily="49" charset="0"/>
              </a:rPr>
              <a:t>  —  set of (key, value) pairs</a:t>
            </a:r>
          </a:p>
          <a:p>
            <a:pPr marL="0" indent="0">
              <a:buNone/>
            </a:pPr>
            <a:endParaRPr lang="en-US" sz="2600" dirty="0">
              <a:latin typeface="Franklin Gothic Medium" panose="020B0603020102020204" pitchFamily="34" charset="0"/>
              <a:cs typeface="Courier New" panose="02070309020205020404" pitchFamily="49" charset="0"/>
            </a:endParaRPr>
          </a:p>
          <a:p>
            <a:pPr marL="0" indent="0">
              <a:buNone/>
            </a:pPr>
            <a:endParaRPr lang="en-US" sz="2600" dirty="0"/>
          </a:p>
          <a:p>
            <a:pPr marL="0" indent="0">
              <a:buNone/>
            </a:pPr>
            <a:endParaRPr lang="en-US" sz="2600" dirty="0"/>
          </a:p>
          <a:p>
            <a:pPr marL="0" indent="0">
              <a:buNone/>
            </a:pPr>
            <a:endParaRPr lang="en-US" sz="2600" dirty="0"/>
          </a:p>
          <a:p>
            <a:pPr marL="0" indent="0">
              <a:buNone/>
            </a:pPr>
            <a:endParaRPr lang="en-US" sz="2600" dirty="0"/>
          </a:p>
          <a:p>
            <a:pPr marL="0" indent="0">
              <a:buNone/>
            </a:pPr>
            <a:endParaRPr lang="en-US" sz="2600" dirty="0"/>
          </a:p>
        </p:txBody>
      </p:sp>
      <p:sp>
        <p:nvSpPr>
          <p:cNvPr id="8" name="TextBox 7">
            <a:extLst>
              <a:ext uri="{FF2B5EF4-FFF2-40B4-BE49-F238E27FC236}">
                <a16:creationId xmlns:a16="http://schemas.microsoft.com/office/drawing/2014/main" id="{87EE3E58-0166-B1D4-34D2-1067CEB3DAC3}"/>
              </a:ext>
            </a:extLst>
          </p:cNvPr>
          <p:cNvSpPr txBox="1"/>
          <p:nvPr/>
        </p:nvSpPr>
        <p:spPr>
          <a:xfrm>
            <a:off x="3488155" y="6125517"/>
            <a:ext cx="1569982" cy="461665"/>
          </a:xfrm>
          <a:prstGeom prst="rect">
            <a:avLst/>
          </a:prstGeom>
          <a:noFill/>
        </p:spPr>
        <p:txBody>
          <a:bodyPr wrap="none" rtlCol="0">
            <a:spAutoFit/>
          </a:bodyPr>
          <a:lstStyle/>
          <a:p>
            <a:r>
              <a:rPr lang="en-US" sz="2400" b="1" dirty="0">
                <a:solidFill>
                  <a:srgbClr val="7030A0"/>
                </a:solidFill>
              </a:rPr>
              <a:t>Imperative</a:t>
            </a:r>
            <a:endParaRPr lang="en-US" sz="2400" dirty="0">
              <a:latin typeface="Franklin Gothic Medium"/>
              <a:cs typeface="Franklin Gothic Medium"/>
            </a:endParaRPr>
          </a:p>
        </p:txBody>
      </p:sp>
      <p:sp>
        <p:nvSpPr>
          <p:cNvPr id="4" name="Slide Number Placeholder 3">
            <a:extLst>
              <a:ext uri="{FF2B5EF4-FFF2-40B4-BE49-F238E27FC236}">
                <a16:creationId xmlns:a16="http://schemas.microsoft.com/office/drawing/2014/main" id="{965FC3F6-403D-46F5-9C0A-E2482D6128D4}"/>
              </a:ext>
            </a:extLst>
          </p:cNvPr>
          <p:cNvSpPr>
            <a:spLocks noGrp="1"/>
          </p:cNvSpPr>
          <p:nvPr>
            <p:ph type="sldNum" sz="quarter" idx="4"/>
          </p:nvPr>
        </p:nvSpPr>
        <p:spPr/>
        <p:txBody>
          <a:bodyPr/>
          <a:lstStyle/>
          <a:p>
            <a:fld id="{60F4F636-6A27-E649-AEDF-9DE4D4E58670}" type="slidenum">
              <a:rPr lang="en-US" smtClean="0"/>
              <a:pPr/>
              <a:t>10</a:t>
            </a:fld>
            <a:endParaRPr lang="en-US" dirty="0"/>
          </a:p>
        </p:txBody>
      </p:sp>
      <p:pic>
        <p:nvPicPr>
          <p:cNvPr id="14" name="Picture 13" descr="javadoc for replace. notably, it has an if statement in its spec:  if (map.containsKey(key)) {&#10;     return map.put(key, value);&#10; } else&#10;     return null;">
            <a:extLst>
              <a:ext uri="{FF2B5EF4-FFF2-40B4-BE49-F238E27FC236}">
                <a16:creationId xmlns:a16="http://schemas.microsoft.com/office/drawing/2014/main" id="{8C90BE0E-6026-8BD0-1310-9734055605B1}"/>
              </a:ext>
            </a:extLst>
          </p:cNvPr>
          <p:cNvPicPr>
            <a:picLocks noChangeAspect="1"/>
          </p:cNvPicPr>
          <p:nvPr/>
        </p:nvPicPr>
        <p:blipFill>
          <a:blip r:embed="rId3"/>
          <a:stretch>
            <a:fillRect/>
          </a:stretch>
        </p:blipFill>
        <p:spPr>
          <a:xfrm>
            <a:off x="457199" y="1883479"/>
            <a:ext cx="8217137" cy="3822840"/>
          </a:xfrm>
          <a:prstGeom prst="rect">
            <a:avLst/>
          </a:prstGeom>
        </p:spPr>
      </p:pic>
      <p:grpSp>
        <p:nvGrpSpPr>
          <p:cNvPr id="5" name="Group 4" descr="Answer questions on sli.do with code #cse331">
            <a:extLst>
              <a:ext uri="{FF2B5EF4-FFF2-40B4-BE49-F238E27FC236}">
                <a16:creationId xmlns:a16="http://schemas.microsoft.com/office/drawing/2014/main" id="{4E18D0CE-94BA-A9AB-CC4A-489EA7026088}"/>
              </a:ext>
            </a:extLst>
          </p:cNvPr>
          <p:cNvGrpSpPr/>
          <p:nvPr/>
        </p:nvGrpSpPr>
        <p:grpSpPr>
          <a:xfrm>
            <a:off x="6390251" y="3794899"/>
            <a:ext cx="2125099" cy="2360483"/>
            <a:chOff x="6699117" y="3739264"/>
            <a:chExt cx="2125099" cy="2360483"/>
          </a:xfrm>
        </p:grpSpPr>
        <p:sp>
          <p:nvSpPr>
            <p:cNvPr id="6" name="TextBox 5">
              <a:extLst>
                <a:ext uri="{FF2B5EF4-FFF2-40B4-BE49-F238E27FC236}">
                  <a16:creationId xmlns:a16="http://schemas.microsoft.com/office/drawing/2014/main" id="{5B10DE10-024A-E5AF-8B27-FF390C74CFB5}"/>
                </a:ext>
              </a:extLst>
            </p:cNvPr>
            <p:cNvSpPr txBox="1"/>
            <p:nvPr/>
          </p:nvSpPr>
          <p:spPr>
            <a:xfrm>
              <a:off x="6699117" y="3739264"/>
              <a:ext cx="2125099" cy="461665"/>
            </a:xfrm>
            <a:prstGeom prst="rect">
              <a:avLst/>
            </a:prstGeom>
            <a:noFill/>
          </p:spPr>
          <p:txBody>
            <a:bodyPr wrap="square" rtlCol="0">
              <a:spAutoFit/>
            </a:bodyPr>
            <a:lstStyle/>
            <a:p>
              <a:pPr algn="ctr"/>
              <a:r>
                <a:rPr lang="en-US" sz="2400" dirty="0" err="1">
                  <a:latin typeface="Franklin Gothic Medium"/>
                  <a:cs typeface="Franklin Gothic Medium"/>
                </a:rPr>
                <a:t>sli.do</a:t>
              </a:r>
              <a:r>
                <a:rPr lang="en-US" sz="2400" dirty="0">
                  <a:latin typeface="Franklin Gothic Medium"/>
                  <a:cs typeface="Franklin Gothic Medium"/>
                </a:rPr>
                <a:t> #cse331</a:t>
              </a:r>
            </a:p>
          </p:txBody>
        </p:sp>
        <p:pic>
          <p:nvPicPr>
            <p:cNvPr id="7" name="Picture 6" descr="A qr code with a black and white background&#10;&#10;AI-generated content may be incorrect.">
              <a:extLst>
                <a:ext uri="{FF2B5EF4-FFF2-40B4-BE49-F238E27FC236}">
                  <a16:creationId xmlns:a16="http://schemas.microsoft.com/office/drawing/2014/main" id="{2E02CF76-7402-D115-9AE1-7B793F57D808}"/>
                </a:ext>
              </a:extLst>
            </p:cNvPr>
            <p:cNvPicPr>
              <a:picLocks noChangeAspect="1"/>
            </p:cNvPicPr>
            <p:nvPr/>
          </p:nvPicPr>
          <p:blipFill>
            <a:blip r:embed="rId4"/>
            <a:stretch>
              <a:fillRect/>
            </a:stretch>
          </p:blipFill>
          <p:spPr>
            <a:xfrm>
              <a:off x="6836534" y="4249481"/>
              <a:ext cx="1850266" cy="1850266"/>
            </a:xfrm>
            <a:prstGeom prst="rect">
              <a:avLst/>
            </a:prstGeom>
          </p:spPr>
        </p:pic>
      </p:grpSp>
    </p:spTree>
    <p:extLst>
      <p:ext uri="{BB962C8B-B14F-4D97-AF65-F5344CB8AC3E}">
        <p14:creationId xmlns:p14="http://schemas.microsoft.com/office/powerpoint/2010/main" val="298105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5260D-4797-6EC0-F60E-38701C1F9C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0EEB03-55EF-0238-BEEF-E2BE4CF452B0}"/>
              </a:ext>
            </a:extLst>
          </p:cNvPr>
          <p:cNvSpPr>
            <a:spLocks noGrp="1"/>
          </p:cNvSpPr>
          <p:nvPr>
            <p:ph type="title"/>
          </p:nvPr>
        </p:nvSpPr>
        <p:spPr/>
        <p:txBody>
          <a:bodyPr/>
          <a:lstStyle/>
          <a:p>
            <a:r>
              <a:rPr lang="en-US" dirty="0"/>
              <a:t>“Manual” vs Programmatic Tests in UI</a:t>
            </a:r>
          </a:p>
        </p:txBody>
      </p:sp>
      <p:sp>
        <p:nvSpPr>
          <p:cNvPr id="3" name="Content Placeholder 2">
            <a:extLst>
              <a:ext uri="{FF2B5EF4-FFF2-40B4-BE49-F238E27FC236}">
                <a16:creationId xmlns:a16="http://schemas.microsoft.com/office/drawing/2014/main" id="{9F4BA9C5-7326-2458-E98A-F79715659BB2}"/>
              </a:ext>
            </a:extLst>
          </p:cNvPr>
          <p:cNvSpPr>
            <a:spLocks noGrp="1"/>
          </p:cNvSpPr>
          <p:nvPr>
            <p:ph idx="1"/>
          </p:nvPr>
        </p:nvSpPr>
        <p:spPr/>
        <p:txBody>
          <a:bodyPr/>
          <a:lstStyle/>
          <a:p>
            <a:r>
              <a:rPr lang="en-US" sz="2600" dirty="0"/>
              <a:t>For UI, manual testing is still common</a:t>
            </a:r>
          </a:p>
          <a:p>
            <a:pPr lvl="1"/>
            <a:r>
              <a:rPr lang="en-US" sz="2200" dirty="0"/>
              <a:t>written tests are hard to write and imperfect</a:t>
            </a:r>
          </a:p>
          <a:p>
            <a:pPr lvl="2"/>
            <a:r>
              <a:rPr lang="en-US" sz="1800" dirty="0"/>
              <a:t>need to see it in the browser to be sure that it looks right</a:t>
            </a:r>
          </a:p>
          <a:p>
            <a:pPr lvl="1"/>
            <a:r>
              <a:rPr lang="en-US" sz="2200" dirty="0"/>
              <a:t>we will test UI manually</a:t>
            </a:r>
          </a:p>
          <a:p>
            <a:pPr lvl="1"/>
            <a:r>
              <a:rPr lang="en-US" sz="2200" dirty="0"/>
              <a:t>non-UI functions and all server code tested programmatically</a:t>
            </a:r>
          </a:p>
        </p:txBody>
      </p:sp>
      <p:sp>
        <p:nvSpPr>
          <p:cNvPr id="4" name="Slide Number Placeholder 3">
            <a:extLst>
              <a:ext uri="{FF2B5EF4-FFF2-40B4-BE49-F238E27FC236}">
                <a16:creationId xmlns:a16="http://schemas.microsoft.com/office/drawing/2014/main" id="{0B31B25A-632E-7692-6EA8-571B82843A8E}"/>
              </a:ext>
            </a:extLst>
          </p:cNvPr>
          <p:cNvSpPr>
            <a:spLocks noGrp="1"/>
          </p:cNvSpPr>
          <p:nvPr>
            <p:ph type="sldNum" sz="quarter" idx="4"/>
          </p:nvPr>
        </p:nvSpPr>
        <p:spPr/>
        <p:txBody>
          <a:bodyPr/>
          <a:lstStyle/>
          <a:p>
            <a:fld id="{60F4F636-6A27-E649-AEDF-9DE4D4E58670}" type="slidenum">
              <a:rPr lang="en-US" smtClean="0"/>
              <a:pPr/>
              <a:t>100</a:t>
            </a:fld>
            <a:endParaRPr lang="en-US" dirty="0"/>
          </a:p>
        </p:txBody>
      </p:sp>
    </p:spTree>
    <p:extLst>
      <p:ext uri="{BB962C8B-B14F-4D97-AF65-F5344CB8AC3E}">
        <p14:creationId xmlns:p14="http://schemas.microsoft.com/office/powerpoint/2010/main" val="335851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792A3-43DD-558F-8CF8-1C3B2A51CB1D}"/>
              </a:ext>
            </a:extLst>
          </p:cNvPr>
          <p:cNvSpPr>
            <a:spLocks noGrp="1"/>
          </p:cNvSpPr>
          <p:nvPr>
            <p:ph type="ctrTitle"/>
          </p:nvPr>
        </p:nvSpPr>
        <p:spPr>
          <a:xfrm>
            <a:off x="123570" y="3021093"/>
            <a:ext cx="8118269" cy="574724"/>
          </a:xfrm>
        </p:spPr>
        <p:txBody>
          <a:bodyPr/>
          <a:lstStyle/>
          <a:p>
            <a:pPr algn="r"/>
            <a:r>
              <a:rPr lang="en-US" sz="2800" dirty="0"/>
              <a:t>“Engineers are paid to </a:t>
            </a:r>
            <a:r>
              <a:rPr lang="en-US" sz="2800" dirty="0">
                <a:solidFill>
                  <a:srgbClr val="7030A0"/>
                </a:solidFill>
              </a:rPr>
              <a:t>think</a:t>
            </a:r>
            <a:r>
              <a:rPr lang="en-US" sz="2800" dirty="0"/>
              <a:t> and </a:t>
            </a:r>
            <a:r>
              <a:rPr lang="en-US" sz="2800" dirty="0">
                <a:solidFill>
                  <a:schemeClr val="accent3">
                    <a:lumMod val="75000"/>
                  </a:schemeClr>
                </a:solidFill>
              </a:rPr>
              <a:t>understand</a:t>
            </a:r>
            <a:r>
              <a:rPr lang="en-US" sz="2800" dirty="0"/>
              <a:t>.”</a:t>
            </a:r>
            <a:endParaRPr lang="en-US" sz="2400" dirty="0"/>
          </a:p>
        </p:txBody>
      </p:sp>
      <p:sp>
        <p:nvSpPr>
          <p:cNvPr id="5" name="Title 1">
            <a:extLst>
              <a:ext uri="{FF2B5EF4-FFF2-40B4-BE49-F238E27FC236}">
                <a16:creationId xmlns:a16="http://schemas.microsoft.com/office/drawing/2014/main" id="{BEA506EC-ADE2-9471-E8E5-269846F2A1B2}"/>
              </a:ext>
            </a:extLst>
          </p:cNvPr>
          <p:cNvSpPr txBox="1">
            <a:spLocks/>
          </p:cNvSpPr>
          <p:nvPr/>
        </p:nvSpPr>
        <p:spPr>
          <a:xfrm>
            <a:off x="123569" y="3595817"/>
            <a:ext cx="8118269" cy="815815"/>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pPr algn="r"/>
            <a:r>
              <a:rPr lang="en-US" sz="2400" dirty="0"/>
              <a:t>— Class slogan #1</a:t>
            </a:r>
          </a:p>
        </p:txBody>
      </p:sp>
    </p:spTree>
    <p:extLst>
      <p:ext uri="{BB962C8B-B14F-4D97-AF65-F5344CB8AC3E}">
        <p14:creationId xmlns:p14="http://schemas.microsoft.com/office/powerpoint/2010/main" val="25939989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BA7BD-D48C-0CEB-3AA3-FC9D1719AA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C5B4FF-30C5-4D6A-B1CF-553FED403D02}"/>
              </a:ext>
            </a:extLst>
          </p:cNvPr>
          <p:cNvSpPr>
            <a:spLocks noGrp="1"/>
          </p:cNvSpPr>
          <p:nvPr>
            <p:ph type="title"/>
          </p:nvPr>
        </p:nvSpPr>
        <p:spPr/>
        <p:txBody>
          <a:bodyPr/>
          <a:lstStyle/>
          <a:p>
            <a:r>
              <a:rPr lang="en-US" dirty="0"/>
              <a:t>Writing a Programmatic Test</a:t>
            </a:r>
          </a:p>
        </p:txBody>
      </p:sp>
      <p:sp>
        <p:nvSpPr>
          <p:cNvPr id="3" name="Content Placeholder 2">
            <a:extLst>
              <a:ext uri="{FF2B5EF4-FFF2-40B4-BE49-F238E27FC236}">
                <a16:creationId xmlns:a16="http://schemas.microsoft.com/office/drawing/2014/main" id="{F5D3A458-0E71-E4D9-4B19-6B9FA9850B01}"/>
              </a:ext>
            </a:extLst>
          </p:cNvPr>
          <p:cNvSpPr>
            <a:spLocks noGrp="1"/>
          </p:cNvSpPr>
          <p:nvPr>
            <p:ph idx="1"/>
          </p:nvPr>
        </p:nvSpPr>
        <p:spPr/>
        <p:txBody>
          <a:bodyPr/>
          <a:lstStyle/>
          <a:p>
            <a:pPr marL="514350" indent="-514350">
              <a:buFont typeface="+mj-lt"/>
              <a:buAutoNum type="arabicPeriod"/>
            </a:pPr>
            <a:r>
              <a:rPr lang="en-US" sz="2600" dirty="0"/>
              <a:t>Choose an input / configuration</a:t>
            </a:r>
          </a:p>
          <a:p>
            <a:pPr lvl="1"/>
            <a:r>
              <a:rPr lang="en-US" sz="2200" dirty="0"/>
              <a:t>description of the inputs / configuration is the “test case”</a:t>
            </a:r>
          </a:p>
          <a:p>
            <a:pPr lvl="1"/>
            <a:endParaRPr lang="en-US" sz="2200" dirty="0"/>
          </a:p>
          <a:p>
            <a:pPr marL="514350" indent="-514350">
              <a:buFont typeface="+mj-lt"/>
              <a:buAutoNum type="arabicPeriod"/>
            </a:pPr>
            <a:r>
              <a:rPr lang="en-US" sz="2600" b="1" dirty="0"/>
              <a:t> </a:t>
            </a:r>
            <a:r>
              <a:rPr lang="en-US" sz="2600" b="1" dirty="0">
                <a:solidFill>
                  <a:srgbClr val="7030A0"/>
                </a:solidFill>
              </a:rPr>
              <a:t>Think</a:t>
            </a:r>
            <a:r>
              <a:rPr lang="en-US" sz="2600" dirty="0"/>
              <a:t> through what the expected answer is</a:t>
            </a:r>
          </a:p>
          <a:p>
            <a:pPr lvl="1"/>
            <a:r>
              <a:rPr lang="en-US" sz="2200" dirty="0"/>
              <a:t>look at the specification for the correct answer</a:t>
            </a:r>
          </a:p>
          <a:p>
            <a:pPr lvl="1"/>
            <a:r>
              <a:rPr lang="en-US" sz="2200" dirty="0"/>
              <a:t>if you run the code to get the answer, you are </a:t>
            </a:r>
            <a:r>
              <a:rPr lang="en-US" sz="2200" dirty="0">
                <a:solidFill>
                  <a:srgbClr val="C00000"/>
                </a:solidFill>
              </a:rPr>
              <a:t>not testing</a:t>
            </a:r>
          </a:p>
          <a:p>
            <a:pPr lvl="1"/>
            <a:endParaRPr lang="en-US" sz="2200" dirty="0"/>
          </a:p>
          <a:p>
            <a:pPr marL="514350" indent="-514350">
              <a:buFont typeface="+mj-lt"/>
              <a:buAutoNum type="arabicPeriod"/>
            </a:pPr>
            <a:r>
              <a:rPr lang="en-US" sz="2600" dirty="0"/>
              <a:t>Write code that</a:t>
            </a:r>
          </a:p>
          <a:p>
            <a:pPr marL="1197864" lvl="1" indent="-466344">
              <a:buFont typeface="+mj-lt"/>
              <a:buAutoNum type="alphaLcParenR"/>
            </a:pPr>
            <a:r>
              <a:rPr lang="en-US" sz="2200" dirty="0"/>
              <a:t>calls the function that input</a:t>
            </a:r>
          </a:p>
          <a:p>
            <a:pPr marL="1197864" lvl="1" indent="-466344">
              <a:buFont typeface="+mj-lt"/>
              <a:buAutoNum type="alphaLcParenR"/>
            </a:pPr>
            <a:r>
              <a:rPr lang="en-US" sz="2200" dirty="0"/>
              <a:t>compares the actual answer to the expected one</a:t>
            </a:r>
          </a:p>
          <a:p>
            <a:pPr marL="1197864" lvl="1" indent="-466344">
              <a:buFont typeface="+mj-lt"/>
              <a:buAutoNum type="alphaLcParenR"/>
            </a:pPr>
            <a:r>
              <a:rPr lang="en-US" sz="2200" dirty="0"/>
              <a:t>throws an error if they do not match</a:t>
            </a:r>
          </a:p>
          <a:p>
            <a:pPr lvl="1"/>
            <a:r>
              <a:rPr lang="en-US" sz="2200" dirty="0"/>
              <a:t>useful libraries for doing this…</a:t>
            </a:r>
          </a:p>
        </p:txBody>
      </p:sp>
      <p:sp>
        <p:nvSpPr>
          <p:cNvPr id="4" name="Slide Number Placeholder 3">
            <a:extLst>
              <a:ext uri="{FF2B5EF4-FFF2-40B4-BE49-F238E27FC236}">
                <a16:creationId xmlns:a16="http://schemas.microsoft.com/office/drawing/2014/main" id="{45F8E54C-DC83-5C78-A50C-E5FE3517C65B}"/>
              </a:ext>
            </a:extLst>
          </p:cNvPr>
          <p:cNvSpPr>
            <a:spLocks noGrp="1"/>
          </p:cNvSpPr>
          <p:nvPr>
            <p:ph type="sldNum" sz="quarter" idx="4"/>
          </p:nvPr>
        </p:nvSpPr>
        <p:spPr/>
        <p:txBody>
          <a:bodyPr/>
          <a:lstStyle/>
          <a:p>
            <a:fld id="{60F4F636-6A27-E649-AEDF-9DE4D4E58670}" type="slidenum">
              <a:rPr lang="en-US" smtClean="0"/>
              <a:pPr/>
              <a:t>102</a:t>
            </a:fld>
            <a:endParaRPr lang="en-US" dirty="0"/>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8975B3FD-504D-18C4-EA92-896BA1792F21}"/>
                  </a:ext>
                </a:extLst>
              </p14:cNvPr>
              <p14:cNvContentPartPr/>
              <p14:nvPr/>
            </p14:nvContentPartPr>
            <p14:xfrm>
              <a:off x="3911400" y="3335040"/>
              <a:ext cx="204120" cy="360"/>
            </p14:xfrm>
          </p:contentPart>
        </mc:Choice>
        <mc:Fallback xmlns="">
          <p:pic>
            <p:nvPicPr>
              <p:cNvPr id="5" name="Ink 4">
                <a:extLst>
                  <a:ext uri="{FF2B5EF4-FFF2-40B4-BE49-F238E27FC236}">
                    <a16:creationId xmlns:a16="http://schemas.microsoft.com/office/drawing/2014/main" id="{8975B3FD-504D-18C4-EA92-896BA1792F21}"/>
                  </a:ext>
                </a:extLst>
              </p:cNvPr>
              <p:cNvPicPr/>
              <p:nvPr/>
            </p:nvPicPr>
            <p:blipFill>
              <a:blip r:embed="rId4"/>
              <a:stretch>
                <a:fillRect/>
              </a:stretch>
            </p:blipFill>
            <p:spPr>
              <a:xfrm>
                <a:off x="3902040" y="3325680"/>
                <a:ext cx="222840" cy="19080"/>
              </a:xfrm>
              <a:prstGeom prst="rect">
                <a:avLst/>
              </a:prstGeom>
            </p:spPr>
          </p:pic>
        </mc:Fallback>
      </mc:AlternateContent>
    </p:spTree>
    <p:extLst>
      <p:ext uri="{BB962C8B-B14F-4D97-AF65-F5344CB8AC3E}">
        <p14:creationId xmlns:p14="http://schemas.microsoft.com/office/powerpoint/2010/main" val="408713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Writing a Programmatic Test: Example Code</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a:t>
            </a:r>
            <a:r>
              <a:rPr lang="en-US" sz="1800" b="1" dirty="0" err="1">
                <a:solidFill>
                  <a:schemeClr val="accent3">
                    <a:lumMod val="50000"/>
                  </a:schemeClr>
                </a:solidFill>
                <a:latin typeface="Courier New" panose="02070309020205020404" pitchFamily="49" charset="0"/>
                <a:cs typeface="Courier New" panose="02070309020205020404" pitchFamily="49" charset="0"/>
              </a:rPr>
              <a:t>number.ts</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marL="0" indent="0">
              <a:buNone/>
            </a:pPr>
            <a:endParaRPr lang="en-US" sz="1800" dirty="0">
              <a:latin typeface="Courier New" panose="02070309020205020404" pitchFamily="49" charset="0"/>
              <a:cs typeface="Courier New" panose="02070309020205020404" pitchFamily="49" charset="0"/>
            </a:endParaRP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Determines whether m is a prime number. */</a:t>
            </a:r>
          </a:p>
          <a:p>
            <a:pPr marL="0" indent="0">
              <a:buNone/>
            </a:pPr>
            <a:r>
              <a:rPr lang="en-US" sz="1800" b="1" dirty="0">
                <a:solidFill>
                  <a:srgbClr val="0070C0"/>
                </a:solidFill>
                <a:latin typeface="Courier New" panose="02070309020205020404" pitchFamily="49" charset="0"/>
                <a:cs typeface="Courier New" panose="02070309020205020404" pitchFamily="49" charset="0"/>
              </a:rPr>
              <a:t>export</a:t>
            </a:r>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isPrime</a:t>
            </a:r>
            <a:r>
              <a:rPr lang="en-US" sz="1800" dirty="0">
                <a:latin typeface="Courier New" panose="02070309020205020404" pitchFamily="49" charset="0"/>
                <a:cs typeface="Courier New" panose="02070309020205020404" pitchFamily="49" charset="0"/>
              </a:rPr>
              <a:t> = (m: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boolean</a:t>
            </a:r>
            <a:r>
              <a:rPr lang="en-US" sz="1800" dirty="0">
                <a:latin typeface="Courier New" panose="02070309020205020404" pitchFamily="49" charset="0"/>
                <a:cs typeface="Courier New" panose="02070309020205020404" pitchFamily="49" charset="0"/>
              </a:rPr>
              <a:t> =&gt; {</a:t>
            </a:r>
          </a:p>
          <a:p>
            <a:pPr marL="0" indent="0">
              <a:buNone/>
            </a:pPr>
            <a:r>
              <a:rPr lang="en-US" sz="1800" dirty="0">
                <a:latin typeface="Courier New" panose="02070309020205020404" pitchFamily="49" charset="0"/>
                <a:cs typeface="Courier New" panose="02070309020205020404" pitchFamily="49" charset="0"/>
              </a:rPr>
              <a:t>  …</a:t>
            </a:r>
          </a:p>
          <a:p>
            <a:pPr marL="0" indent="0">
              <a:buNone/>
            </a:pPr>
            <a:r>
              <a:rPr lang="en-US" sz="1800" dirty="0">
                <a:latin typeface="Courier New" panose="02070309020205020404" pitchFamily="49" charset="0"/>
                <a:cs typeface="Courier New" panose="02070309020205020404" pitchFamily="49" charset="0"/>
              </a:rPr>
              <a:t>};</a:t>
            </a:r>
          </a:p>
          <a:p>
            <a:pPr marL="0" indent="0">
              <a:buNone/>
            </a:pPr>
            <a:endParaRPr lang="en-US" sz="1800" dirty="0">
              <a:latin typeface="Courier New" panose="02070309020205020404" pitchFamily="49" charset="0"/>
              <a:cs typeface="Courier New" panose="02070309020205020404" pitchFamily="49" charset="0"/>
            </a:endParaRP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Returns the </a:t>
            </a:r>
            <a:r>
              <a:rPr lang="en-US" sz="1800" b="1" dirty="0" err="1">
                <a:solidFill>
                  <a:schemeClr val="accent3">
                    <a:lumMod val="50000"/>
                  </a:schemeClr>
                </a:solidFill>
                <a:latin typeface="Courier New" panose="02070309020205020404" pitchFamily="49" charset="0"/>
                <a:cs typeface="Courier New" panose="02070309020205020404" pitchFamily="49" charset="0"/>
              </a:rPr>
              <a:t>mth</a:t>
            </a:r>
            <a:r>
              <a:rPr lang="en-US" sz="1800" b="1" dirty="0">
                <a:solidFill>
                  <a:schemeClr val="accent3">
                    <a:lumMod val="50000"/>
                  </a:schemeClr>
                </a:solidFill>
                <a:latin typeface="Courier New" panose="02070309020205020404" pitchFamily="49" charset="0"/>
                <a:cs typeface="Courier New" panose="02070309020205020404" pitchFamily="49" charset="0"/>
              </a:rPr>
              <a:t> Fibonacci number. */</a:t>
            </a:r>
          </a:p>
          <a:p>
            <a:pPr marL="0" indent="0">
              <a:buNone/>
            </a:pPr>
            <a:r>
              <a:rPr lang="en-US" sz="1800" b="1" dirty="0">
                <a:solidFill>
                  <a:srgbClr val="0070C0"/>
                </a:solidFill>
                <a:latin typeface="Courier New" panose="02070309020205020404" pitchFamily="49" charset="0"/>
                <a:cs typeface="Courier New" panose="02070309020205020404" pitchFamily="49" charset="0"/>
              </a:rPr>
              <a:t>export</a:t>
            </a:r>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fib = (m: </a:t>
            </a:r>
            <a:r>
              <a:rPr lang="en-US" sz="1800" b="1" dirty="0" err="1">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err="1">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marL="0" indent="0">
              <a:buNone/>
            </a:pPr>
            <a:r>
              <a:rPr lang="en-US" sz="1800" dirty="0">
                <a:latin typeface="Courier New" panose="02070309020205020404" pitchFamily="49" charset="0"/>
                <a:cs typeface="Courier New" panose="02070309020205020404" pitchFamily="49" charset="0"/>
              </a:rPr>
              <a:t>  …</a:t>
            </a:r>
          </a:p>
          <a:p>
            <a:pPr marL="0" indent="0">
              <a:buNone/>
            </a:pPr>
            <a:r>
              <a:rPr lang="en-US" sz="1800" dirty="0">
                <a:latin typeface="Courier New" panose="02070309020205020404" pitchFamily="49" charset="0"/>
                <a:cs typeface="Courier New" panose="02070309020205020404" pitchFamily="49" charset="0"/>
              </a:rPr>
              <a:t>};</a:t>
            </a:r>
          </a:p>
          <a:p>
            <a:pPr marL="0" indent="0">
              <a:buNone/>
            </a:pPr>
            <a:endParaRPr lang="en-US" sz="1800"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97BFCC37-34DB-7786-F1C9-5E29E135E9A5}"/>
              </a:ext>
            </a:extLst>
          </p:cNvPr>
          <p:cNvSpPr>
            <a:spLocks noGrp="1"/>
          </p:cNvSpPr>
          <p:nvPr>
            <p:ph type="sldNum" sz="quarter" idx="4"/>
          </p:nvPr>
        </p:nvSpPr>
        <p:spPr/>
        <p:txBody>
          <a:bodyPr/>
          <a:lstStyle/>
          <a:p>
            <a:fld id="{60F4F636-6A27-E649-AEDF-9DE4D4E58670}" type="slidenum">
              <a:rPr lang="en-US" smtClean="0"/>
              <a:pPr/>
              <a:t>103</a:t>
            </a:fld>
            <a:endParaRPr lang="en-US" dirty="0"/>
          </a:p>
        </p:txBody>
      </p:sp>
    </p:spTree>
    <p:extLst>
      <p:ext uri="{BB962C8B-B14F-4D97-AF65-F5344CB8AC3E}">
        <p14:creationId xmlns:p14="http://schemas.microsoft.com/office/powerpoint/2010/main" val="16417245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F2C93-4C82-E03F-717D-38A2392962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4E00C9-AD66-72C6-CFEC-45F6AB5F000E}"/>
              </a:ext>
            </a:extLst>
          </p:cNvPr>
          <p:cNvSpPr>
            <a:spLocks noGrp="1"/>
          </p:cNvSpPr>
          <p:nvPr>
            <p:ph type="title"/>
          </p:nvPr>
        </p:nvSpPr>
        <p:spPr/>
        <p:txBody>
          <a:bodyPr/>
          <a:lstStyle/>
          <a:p>
            <a:r>
              <a:rPr lang="en-US" dirty="0"/>
              <a:t>Writing a Programmatic Test with Mocha</a:t>
            </a:r>
          </a:p>
        </p:txBody>
      </p:sp>
      <p:sp>
        <p:nvSpPr>
          <p:cNvPr id="3" name="Content Placeholder 2">
            <a:extLst>
              <a:ext uri="{FF2B5EF4-FFF2-40B4-BE49-F238E27FC236}">
                <a16:creationId xmlns:a16="http://schemas.microsoft.com/office/drawing/2014/main" id="{F71E87D7-16AF-05CE-9F60-1B6B07E87352}"/>
              </a:ext>
            </a:extLst>
          </p:cNvPr>
          <p:cNvSpPr>
            <a:spLocks noGrp="1"/>
          </p:cNvSpPr>
          <p:nvPr>
            <p:ph idx="1"/>
          </p:nvPr>
        </p:nvSpPr>
        <p:spPr/>
        <p:txBody>
          <a:bodyPr/>
          <a:lstStyle/>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a:t>
            </a:r>
            <a:r>
              <a:rPr lang="en-US" sz="1800" b="1" dirty="0" err="1">
                <a:solidFill>
                  <a:schemeClr val="accent3">
                    <a:lumMod val="50000"/>
                  </a:schemeClr>
                </a:solidFill>
                <a:latin typeface="Courier New" panose="02070309020205020404" pitchFamily="49" charset="0"/>
                <a:cs typeface="Courier New" panose="02070309020205020404" pitchFamily="49" charset="0"/>
              </a:rPr>
              <a:t>number_test.ts</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import * as assert from "assert";</a:t>
            </a:r>
          </a:p>
          <a:p>
            <a:pPr marL="0" indent="0">
              <a:buNone/>
            </a:pPr>
            <a:r>
              <a:rPr lang="en-US" sz="1800" dirty="0">
                <a:latin typeface="Courier New" panose="02070309020205020404" pitchFamily="49" charset="0"/>
                <a:cs typeface="Courier New" panose="02070309020205020404" pitchFamily="49" charset="0"/>
              </a:rPr>
              <a:t>import { </a:t>
            </a:r>
            <a:r>
              <a:rPr lang="en-US" sz="1800" dirty="0" err="1">
                <a:latin typeface="Courier New" panose="02070309020205020404" pitchFamily="49" charset="0"/>
                <a:cs typeface="Courier New" panose="02070309020205020404" pitchFamily="49" charset="0"/>
              </a:rPr>
              <a:t>isPrime</a:t>
            </a:r>
            <a:r>
              <a:rPr lang="en-US" sz="1800" dirty="0">
                <a:latin typeface="Courier New" panose="02070309020205020404" pitchFamily="49" charset="0"/>
                <a:cs typeface="Courier New" panose="02070309020205020404" pitchFamily="49" charset="0"/>
              </a:rPr>
              <a:t>, fib } from "./number";</a:t>
            </a:r>
          </a:p>
          <a:p>
            <a:pPr marL="0" indent="0">
              <a:buNone/>
            </a:pPr>
            <a:endParaRPr lang="en-US" sz="1800" dirty="0">
              <a:solidFill>
                <a:schemeClr val="accent3">
                  <a:lumMod val="50000"/>
                </a:schemeClr>
              </a:solidFill>
              <a:latin typeface="Courier New" panose="02070309020205020404" pitchFamily="49" charset="0"/>
              <a:cs typeface="Courier New" panose="02070309020205020404" pitchFamily="49" charset="0"/>
            </a:endParaRPr>
          </a:p>
          <a:p>
            <a:pPr marL="0" indent="0">
              <a:buNone/>
            </a:pPr>
            <a:r>
              <a:rPr lang="en-US" sz="1800" b="1" dirty="0">
                <a:latin typeface="Courier New" panose="02070309020205020404" pitchFamily="49" charset="0"/>
                <a:cs typeface="Courier New" panose="02070309020205020404" pitchFamily="49" charset="0"/>
              </a:rPr>
              <a:t>describe</a:t>
            </a:r>
            <a:r>
              <a:rPr lang="en-US" sz="1800" dirty="0">
                <a:latin typeface="Courier New" panose="02070309020205020404" pitchFamily="49" charset="0"/>
                <a:cs typeface="Courier New" panose="02070309020205020404" pitchFamily="49" charset="0"/>
              </a:rPr>
              <a:t>("number", function() {</a:t>
            </a:r>
          </a:p>
          <a:p>
            <a:pPr marL="0" indent="0">
              <a:buNone/>
            </a:pPr>
            <a:endParaRPr lang="en-US" sz="4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it</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isPrime</a:t>
            </a:r>
            <a:r>
              <a:rPr lang="en-US" sz="1800" dirty="0">
                <a:latin typeface="Courier New" panose="02070309020205020404" pitchFamily="49" charset="0"/>
                <a:cs typeface="Courier New" panose="02070309020205020404" pitchFamily="49" charset="0"/>
              </a:rPr>
              <a:t>", function() {</a:t>
            </a: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assert.strictEqual</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isPrime</a:t>
            </a:r>
            <a:r>
              <a:rPr lang="en-US" sz="1800" dirty="0">
                <a:latin typeface="Courier New" panose="02070309020205020404" pitchFamily="49" charset="0"/>
                <a:cs typeface="Courier New" panose="02070309020205020404" pitchFamily="49" charset="0"/>
              </a:rPr>
              <a:t>(2n), true);</a:t>
            </a: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assert.strictEqual</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isPrime</a:t>
            </a:r>
            <a:r>
              <a:rPr lang="en-US" sz="1800" dirty="0">
                <a:latin typeface="Courier New" panose="02070309020205020404" pitchFamily="49" charset="0"/>
                <a:cs typeface="Courier New" panose="02070309020205020404" pitchFamily="49" charset="0"/>
              </a:rPr>
              <a:t>(3n), true);</a:t>
            </a: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assert.strictEqual</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isPrime</a:t>
            </a:r>
            <a:r>
              <a:rPr lang="en-US" sz="1800" dirty="0">
                <a:latin typeface="Courier New" panose="02070309020205020404" pitchFamily="49" charset="0"/>
                <a:cs typeface="Courier New" panose="02070309020205020404" pitchFamily="49" charset="0"/>
              </a:rPr>
              <a:t>(4n), false);</a:t>
            </a:r>
          </a:p>
          <a:p>
            <a:pPr marL="0" indent="0">
              <a:buNone/>
            </a:pPr>
            <a:r>
              <a:rPr lang="en-US" sz="1800" dirty="0">
                <a:latin typeface="Courier New" panose="02070309020205020404" pitchFamily="49" charset="0"/>
                <a:cs typeface="Courier New" panose="02070309020205020404" pitchFamily="49" charset="0"/>
              </a:rPr>
              <a:t>  });</a:t>
            </a:r>
          </a:p>
          <a:p>
            <a:pPr marL="0" indent="0">
              <a:buNone/>
            </a:pPr>
            <a:endParaRPr lang="en-US" sz="4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it</a:t>
            </a:r>
            <a:r>
              <a:rPr lang="en-US" sz="1800" dirty="0">
                <a:latin typeface="Courier New" panose="02070309020205020404" pitchFamily="49" charset="0"/>
                <a:cs typeface="Courier New" panose="02070309020205020404" pitchFamily="49" charset="0"/>
              </a:rPr>
              <a:t>("fib", function() {</a:t>
            </a: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assert.strictEqual</a:t>
            </a:r>
            <a:r>
              <a:rPr lang="en-US" sz="1800" dirty="0">
                <a:latin typeface="Courier New" panose="02070309020205020404" pitchFamily="49" charset="0"/>
                <a:cs typeface="Courier New" panose="02070309020205020404" pitchFamily="49" charset="0"/>
              </a:rPr>
              <a:t>(fib(1n), 1n);</a:t>
            </a: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assert.strictEqual</a:t>
            </a:r>
            <a:r>
              <a:rPr lang="en-US" sz="1800" dirty="0">
                <a:latin typeface="Courier New" panose="02070309020205020404" pitchFamily="49" charset="0"/>
                <a:cs typeface="Courier New" panose="02070309020205020404" pitchFamily="49" charset="0"/>
              </a:rPr>
              <a:t>(fib(3n), 2n);</a:t>
            </a: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assert.strictEqual</a:t>
            </a:r>
            <a:r>
              <a:rPr lang="en-US" sz="1800" dirty="0">
                <a:latin typeface="Courier New" panose="02070309020205020404" pitchFamily="49" charset="0"/>
                <a:cs typeface="Courier New" panose="02070309020205020404" pitchFamily="49" charset="0"/>
              </a:rPr>
              <a:t>(fib(9n), 34n);</a:t>
            </a:r>
          </a:p>
          <a:p>
            <a:pPr marL="0" indent="0">
              <a:buNone/>
            </a:pPr>
            <a:r>
              <a:rPr lang="en-US" sz="1800" dirty="0">
                <a:latin typeface="Courier New" panose="02070309020205020404" pitchFamily="49" charset="0"/>
                <a:cs typeface="Courier New" panose="02070309020205020404" pitchFamily="49" charset="0"/>
              </a:rPr>
              <a:t>  });</a:t>
            </a:r>
          </a:p>
          <a:p>
            <a:pPr marL="0" indent="0">
              <a:buNone/>
            </a:pPr>
            <a:endParaRPr lang="en-US" sz="4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a:t>
            </a:r>
          </a:p>
        </p:txBody>
      </p:sp>
      <p:sp>
        <p:nvSpPr>
          <p:cNvPr id="4" name="TextBox 3">
            <a:extLst>
              <a:ext uri="{FF2B5EF4-FFF2-40B4-BE49-F238E27FC236}">
                <a16:creationId xmlns:a16="http://schemas.microsoft.com/office/drawing/2014/main" id="{E6C78553-0461-8912-4214-7F2C6EA14A4B}"/>
              </a:ext>
            </a:extLst>
          </p:cNvPr>
          <p:cNvSpPr txBox="1"/>
          <p:nvPr/>
        </p:nvSpPr>
        <p:spPr>
          <a:xfrm>
            <a:off x="6104041" y="2476485"/>
            <a:ext cx="2582759" cy="646331"/>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Don't worry too much</a:t>
            </a:r>
          </a:p>
          <a:p>
            <a:r>
              <a:rPr lang="en-US" dirty="0">
                <a:solidFill>
                  <a:schemeClr val="accent3">
                    <a:lumMod val="75000"/>
                  </a:schemeClr>
                </a:solidFill>
                <a:latin typeface="Franklin Gothic Medium"/>
                <a:cs typeface="Franklin Gothic Medium"/>
              </a:rPr>
              <a:t>about the details here….</a:t>
            </a:r>
          </a:p>
        </p:txBody>
      </p:sp>
      <p:sp>
        <p:nvSpPr>
          <p:cNvPr id="5" name="Slide Number Placeholder 4">
            <a:extLst>
              <a:ext uri="{FF2B5EF4-FFF2-40B4-BE49-F238E27FC236}">
                <a16:creationId xmlns:a16="http://schemas.microsoft.com/office/drawing/2014/main" id="{6F865AEB-EEEF-6244-6A9C-424FDFDFAD66}"/>
              </a:ext>
            </a:extLst>
          </p:cNvPr>
          <p:cNvSpPr>
            <a:spLocks noGrp="1"/>
          </p:cNvSpPr>
          <p:nvPr>
            <p:ph type="sldNum" sz="quarter" idx="4"/>
          </p:nvPr>
        </p:nvSpPr>
        <p:spPr/>
        <p:txBody>
          <a:bodyPr/>
          <a:lstStyle/>
          <a:p>
            <a:fld id="{60F4F636-6A27-E649-AEDF-9DE4D4E58670}" type="slidenum">
              <a:rPr lang="en-US" smtClean="0"/>
              <a:pPr/>
              <a:t>104</a:t>
            </a:fld>
            <a:endParaRPr lang="en-US" dirty="0"/>
          </a:p>
        </p:txBody>
      </p:sp>
    </p:spTree>
    <p:extLst>
      <p:ext uri="{BB962C8B-B14F-4D97-AF65-F5344CB8AC3E}">
        <p14:creationId xmlns:p14="http://schemas.microsoft.com/office/powerpoint/2010/main" val="163750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05CC0-0585-F97F-5EB4-E8BF426261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771A10-05BE-74CB-AFAF-E2026E597322}"/>
              </a:ext>
            </a:extLst>
          </p:cNvPr>
          <p:cNvSpPr>
            <a:spLocks noGrp="1"/>
          </p:cNvSpPr>
          <p:nvPr>
            <p:ph type="title"/>
          </p:nvPr>
        </p:nvSpPr>
        <p:spPr/>
        <p:txBody>
          <a:bodyPr/>
          <a:lstStyle/>
          <a:p>
            <a:r>
              <a:rPr lang="en-US" dirty="0"/>
              <a:t>Mocha Asserts &amp; Equality</a:t>
            </a:r>
          </a:p>
        </p:txBody>
      </p:sp>
      <p:sp>
        <p:nvSpPr>
          <p:cNvPr id="3" name="Content Placeholder 2">
            <a:extLst>
              <a:ext uri="{FF2B5EF4-FFF2-40B4-BE49-F238E27FC236}">
                <a16:creationId xmlns:a16="http://schemas.microsoft.com/office/drawing/2014/main" id="{3B50D2CC-DB8E-095A-4912-E004EEB91E05}"/>
              </a:ext>
            </a:extLst>
          </p:cNvPr>
          <p:cNvSpPr>
            <a:spLocks noGrp="1"/>
          </p:cNvSpPr>
          <p:nvPr>
            <p:ph idx="1"/>
          </p:nvPr>
        </p:nvSpPr>
        <p:spPr/>
        <p:txBody>
          <a:bodyPr/>
          <a:lstStyle/>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a:t>
            </a:r>
            <a:r>
              <a:rPr lang="en-US" sz="1800" b="1" dirty="0" err="1">
                <a:solidFill>
                  <a:schemeClr val="accent3">
                    <a:lumMod val="50000"/>
                  </a:schemeClr>
                </a:solidFill>
                <a:latin typeface="Courier New" panose="02070309020205020404" pitchFamily="49" charset="0"/>
                <a:cs typeface="Courier New" panose="02070309020205020404" pitchFamily="49" charset="0"/>
              </a:rPr>
              <a:t>number_test.ts</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import * as assert from "assert";</a:t>
            </a:r>
          </a:p>
          <a:p>
            <a:pPr marL="0" indent="0">
              <a:buNone/>
            </a:pPr>
            <a:r>
              <a:rPr lang="en-US" sz="1800" dirty="0">
                <a:latin typeface="Courier New" panose="02070309020205020404" pitchFamily="49" charset="0"/>
                <a:cs typeface="Courier New" panose="02070309020205020404" pitchFamily="49" charset="0"/>
              </a:rPr>
              <a:t>import { </a:t>
            </a:r>
            <a:r>
              <a:rPr lang="en-US" sz="1800" dirty="0" err="1">
                <a:latin typeface="Courier New" panose="02070309020205020404" pitchFamily="49" charset="0"/>
                <a:cs typeface="Courier New" panose="02070309020205020404" pitchFamily="49" charset="0"/>
              </a:rPr>
              <a:t>isPrime</a:t>
            </a:r>
            <a:r>
              <a:rPr lang="en-US" sz="1800" dirty="0">
                <a:latin typeface="Courier New" panose="02070309020205020404" pitchFamily="49" charset="0"/>
                <a:cs typeface="Courier New" panose="02070309020205020404" pitchFamily="49" charset="0"/>
              </a:rPr>
              <a:t>, fib } from "./number";</a:t>
            </a:r>
          </a:p>
          <a:p>
            <a:pPr marL="0" indent="0">
              <a:buNone/>
            </a:pPr>
            <a:endParaRPr lang="en-US" sz="1800" dirty="0">
              <a:solidFill>
                <a:schemeClr val="accent3">
                  <a:lumMod val="50000"/>
                </a:schemeClr>
              </a:solidFill>
              <a:latin typeface="Courier New" panose="02070309020205020404" pitchFamily="49" charset="0"/>
              <a:cs typeface="Courier New" panose="02070309020205020404" pitchFamily="49" charset="0"/>
            </a:endParaRPr>
          </a:p>
          <a:p>
            <a:pPr marL="0" indent="0">
              <a:buNone/>
            </a:pPr>
            <a:r>
              <a:rPr lang="en-US" sz="1800" b="1" dirty="0">
                <a:latin typeface="Courier New" panose="02070309020205020404" pitchFamily="49" charset="0"/>
                <a:cs typeface="Courier New" panose="02070309020205020404" pitchFamily="49" charset="0"/>
              </a:rPr>
              <a:t>describe</a:t>
            </a:r>
            <a:r>
              <a:rPr lang="en-US" sz="1800" dirty="0">
                <a:latin typeface="Courier New" panose="02070309020205020404" pitchFamily="49" charset="0"/>
                <a:cs typeface="Courier New" panose="02070309020205020404" pitchFamily="49" charset="0"/>
              </a:rPr>
              <a:t>("number", function() {</a:t>
            </a:r>
          </a:p>
          <a:p>
            <a:pPr marL="0" indent="0">
              <a:buNone/>
            </a:pPr>
            <a:endParaRPr lang="en-US" sz="4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it</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isPrime</a:t>
            </a:r>
            <a:r>
              <a:rPr lang="en-US" sz="1800" dirty="0">
                <a:latin typeface="Courier New" panose="02070309020205020404" pitchFamily="49" charset="0"/>
                <a:cs typeface="Courier New" panose="02070309020205020404" pitchFamily="49" charset="0"/>
              </a:rPr>
              <a:t>", function() {</a:t>
            </a: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assert.strictEqual</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isPrime</a:t>
            </a:r>
            <a:r>
              <a:rPr lang="en-US" sz="1800" dirty="0">
                <a:latin typeface="Courier New" panose="02070309020205020404" pitchFamily="49" charset="0"/>
                <a:cs typeface="Courier New" panose="02070309020205020404" pitchFamily="49" charset="0"/>
              </a:rPr>
              <a:t>(2n), true);</a:t>
            </a: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assert.strictEqual</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isPrime</a:t>
            </a:r>
            <a:r>
              <a:rPr lang="en-US" sz="1800" dirty="0">
                <a:latin typeface="Courier New" panose="02070309020205020404" pitchFamily="49" charset="0"/>
                <a:cs typeface="Courier New" panose="02070309020205020404" pitchFamily="49" charset="0"/>
              </a:rPr>
              <a:t>(3n), true);</a:t>
            </a: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assert.strictEqual</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isPrime</a:t>
            </a:r>
            <a:r>
              <a:rPr lang="en-US" sz="1800" dirty="0">
                <a:latin typeface="Courier New" panose="02070309020205020404" pitchFamily="49" charset="0"/>
                <a:cs typeface="Courier New" panose="02070309020205020404" pitchFamily="49" charset="0"/>
              </a:rPr>
              <a:t>(4n), false);</a:t>
            </a:r>
          </a:p>
          <a:p>
            <a:pPr marL="0" indent="0">
              <a:buNone/>
            </a:pPr>
            <a:r>
              <a:rPr lang="en-US" sz="1800" dirty="0">
                <a:latin typeface="Courier New" panose="02070309020205020404" pitchFamily="49" charset="0"/>
                <a:cs typeface="Courier New" panose="02070309020205020404" pitchFamily="49" charset="0"/>
              </a:rPr>
              <a:t>  });</a:t>
            </a:r>
          </a:p>
        </p:txBody>
      </p:sp>
      <p:sp>
        <p:nvSpPr>
          <p:cNvPr id="5" name="Content Placeholder 2">
            <a:extLst>
              <a:ext uri="{FF2B5EF4-FFF2-40B4-BE49-F238E27FC236}">
                <a16:creationId xmlns:a16="http://schemas.microsoft.com/office/drawing/2014/main" id="{4F9BDC2A-C361-EEC3-C1EF-6C34EACBEEA6}"/>
              </a:ext>
            </a:extLst>
          </p:cNvPr>
          <p:cNvSpPr txBox="1">
            <a:spLocks/>
          </p:cNvSpPr>
          <p:nvPr/>
        </p:nvSpPr>
        <p:spPr>
          <a:xfrm>
            <a:off x="457200" y="4996530"/>
            <a:ext cx="8455152" cy="158683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2200" dirty="0"/>
              <a:t>use </a:t>
            </a:r>
            <a:r>
              <a:rPr lang="en-US" sz="2000" dirty="0" err="1">
                <a:latin typeface="Courier New" panose="02070309020205020404" pitchFamily="49" charset="0"/>
                <a:cs typeface="Courier New" panose="02070309020205020404" pitchFamily="49" charset="0"/>
              </a:rPr>
              <a:t>assert.strictEqual</a:t>
            </a:r>
            <a:r>
              <a:rPr lang="en-US" sz="2200" dirty="0"/>
              <a:t> to compare primitive values</a:t>
            </a:r>
          </a:p>
          <a:p>
            <a:pPr lvl="1"/>
            <a:r>
              <a:rPr lang="en-US" sz="2200" dirty="0"/>
              <a:t>use </a:t>
            </a:r>
            <a:r>
              <a:rPr lang="en-US" sz="2000" dirty="0" err="1">
                <a:latin typeface="Courier New" panose="02070309020205020404" pitchFamily="49" charset="0"/>
                <a:cs typeface="Courier New" panose="02070309020205020404" pitchFamily="49" charset="0"/>
              </a:rPr>
              <a:t>assert.deepStrictEqual</a:t>
            </a:r>
            <a:r>
              <a:rPr lang="en-US" sz="2200" dirty="0"/>
              <a:t> to compare records &amp; arrays</a:t>
            </a:r>
          </a:p>
        </p:txBody>
      </p:sp>
      <p:sp>
        <p:nvSpPr>
          <p:cNvPr id="4" name="Slide Number Placeholder 3">
            <a:extLst>
              <a:ext uri="{FF2B5EF4-FFF2-40B4-BE49-F238E27FC236}">
                <a16:creationId xmlns:a16="http://schemas.microsoft.com/office/drawing/2014/main" id="{B030255C-F2BB-41CB-D0E1-7F75CBA9CC6F}"/>
              </a:ext>
            </a:extLst>
          </p:cNvPr>
          <p:cNvSpPr>
            <a:spLocks noGrp="1"/>
          </p:cNvSpPr>
          <p:nvPr>
            <p:ph type="sldNum" sz="quarter" idx="4"/>
          </p:nvPr>
        </p:nvSpPr>
        <p:spPr/>
        <p:txBody>
          <a:bodyPr/>
          <a:lstStyle/>
          <a:p>
            <a:fld id="{60F4F636-6A27-E649-AEDF-9DE4D4E58670}" type="slidenum">
              <a:rPr lang="en-US" smtClean="0"/>
              <a:pPr/>
              <a:t>105</a:t>
            </a:fld>
            <a:endParaRPr lang="en-US" dirty="0"/>
          </a:p>
        </p:txBody>
      </p:sp>
    </p:spTree>
    <p:extLst>
      <p:ext uri="{BB962C8B-B14F-4D97-AF65-F5344CB8AC3E}">
        <p14:creationId xmlns:p14="http://schemas.microsoft.com/office/powerpoint/2010/main" val="12985733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D8252-50B5-8592-FDA6-47129BB1C0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A50205-D33B-095C-038E-D5C2EA69F408}"/>
              </a:ext>
            </a:extLst>
          </p:cNvPr>
          <p:cNvSpPr>
            <a:spLocks noGrp="1"/>
          </p:cNvSpPr>
          <p:nvPr>
            <p:ph type="title"/>
          </p:nvPr>
        </p:nvSpPr>
        <p:spPr/>
        <p:txBody>
          <a:bodyPr/>
          <a:lstStyle/>
          <a:p>
            <a:r>
              <a:rPr lang="en-US" dirty="0"/>
              <a:t>Running Programmatic Tests with Mocha</a:t>
            </a:r>
          </a:p>
        </p:txBody>
      </p:sp>
      <p:sp>
        <p:nvSpPr>
          <p:cNvPr id="3" name="Content Placeholder 2">
            <a:extLst>
              <a:ext uri="{FF2B5EF4-FFF2-40B4-BE49-F238E27FC236}">
                <a16:creationId xmlns:a16="http://schemas.microsoft.com/office/drawing/2014/main" id="{358CD796-06B8-0D52-474A-1EE6F512BCEA}"/>
              </a:ext>
            </a:extLst>
          </p:cNvPr>
          <p:cNvSpPr>
            <a:spLocks noGrp="1"/>
          </p:cNvSpPr>
          <p:nvPr>
            <p:ph idx="1"/>
          </p:nvPr>
        </p:nvSpPr>
        <p:spPr>
          <a:xfrm>
            <a:off x="457200" y="984230"/>
            <a:ext cx="8229600" cy="5372120"/>
          </a:xfrm>
        </p:spPr>
        <p:txBody>
          <a:bodyPr/>
          <a:lstStyle/>
          <a:p>
            <a:pPr marL="0" indent="0">
              <a:buNone/>
            </a:pPr>
            <a:r>
              <a:rPr lang="en-US" sz="1300" b="1" dirty="0">
                <a:latin typeface="Courier New" panose="02070309020205020404" pitchFamily="49" charset="0"/>
                <a:cs typeface="Courier New" panose="02070309020205020404" pitchFamily="49" charset="0"/>
              </a:rPr>
              <a:t>$ </a:t>
            </a:r>
            <a:r>
              <a:rPr lang="en-US" sz="1300" b="1" dirty="0" err="1">
                <a:latin typeface="Courier New" panose="02070309020205020404" pitchFamily="49" charset="0"/>
                <a:cs typeface="Courier New" panose="02070309020205020404" pitchFamily="49" charset="0"/>
              </a:rPr>
              <a:t>npm</a:t>
            </a:r>
            <a:r>
              <a:rPr lang="en-US" sz="1300" b="1" dirty="0">
                <a:latin typeface="Courier New" panose="02070309020205020404" pitchFamily="49" charset="0"/>
                <a:cs typeface="Courier New" panose="02070309020205020404" pitchFamily="49" charset="0"/>
              </a:rPr>
              <a:t> run test</a:t>
            </a:r>
          </a:p>
          <a:p>
            <a:pPr marL="0" indent="0">
              <a:buNone/>
            </a:pPr>
            <a:endParaRPr lang="en-US" sz="1300" dirty="0">
              <a:latin typeface="Courier New" panose="02070309020205020404" pitchFamily="49" charset="0"/>
              <a:cs typeface="Courier New" panose="02070309020205020404" pitchFamily="49" charset="0"/>
            </a:endParaRPr>
          </a:p>
          <a:p>
            <a:pPr marL="0" indent="0">
              <a:buNone/>
            </a:pPr>
            <a:r>
              <a:rPr lang="en-US" sz="1300" dirty="0">
                <a:latin typeface="Courier New" panose="02070309020205020404" pitchFamily="49" charset="0"/>
                <a:cs typeface="Courier New" panose="02070309020205020404" pitchFamily="49" charset="0"/>
              </a:rPr>
              <a:t>  number</a:t>
            </a:r>
          </a:p>
          <a:p>
            <a:pPr marL="0" indent="0">
              <a:buNone/>
            </a:pPr>
            <a:r>
              <a:rPr lang="en-US" sz="1300" dirty="0">
                <a:latin typeface="Courier New" panose="02070309020205020404" pitchFamily="49" charset="0"/>
                <a:cs typeface="Courier New" panose="02070309020205020404" pitchFamily="49" charset="0"/>
              </a:rPr>
              <a:t>    </a:t>
            </a:r>
            <a:r>
              <a:rPr lang="en-US" sz="1300" dirty="0">
                <a:solidFill>
                  <a:srgbClr val="C91D1D"/>
                </a:solidFill>
                <a:latin typeface="Courier New" panose="02070309020205020404" pitchFamily="49" charset="0"/>
                <a:cs typeface="Courier New" panose="02070309020205020404" pitchFamily="49" charset="0"/>
              </a:rPr>
              <a:t>1) </a:t>
            </a:r>
            <a:r>
              <a:rPr lang="en-US" sz="1300" dirty="0" err="1">
                <a:solidFill>
                  <a:srgbClr val="C91D1D"/>
                </a:solidFill>
                <a:latin typeface="Courier New" panose="02070309020205020404" pitchFamily="49" charset="0"/>
                <a:cs typeface="Courier New" panose="02070309020205020404" pitchFamily="49" charset="0"/>
              </a:rPr>
              <a:t>isPrime</a:t>
            </a:r>
            <a:endParaRPr lang="en-US" sz="1300" dirty="0">
              <a:solidFill>
                <a:srgbClr val="C91D1D"/>
              </a:solidFill>
              <a:latin typeface="Courier New" panose="02070309020205020404" pitchFamily="49" charset="0"/>
              <a:cs typeface="Courier New" panose="02070309020205020404" pitchFamily="49" charset="0"/>
            </a:endParaRPr>
          </a:p>
          <a:p>
            <a:pPr marL="0" indent="0">
              <a:buNone/>
            </a:pPr>
            <a:r>
              <a:rPr lang="en-US" sz="1300" dirty="0">
                <a:latin typeface="Courier New" panose="02070309020205020404" pitchFamily="49" charset="0"/>
                <a:cs typeface="Courier New" panose="02070309020205020404" pitchFamily="49" charset="0"/>
              </a:rPr>
              <a:t>    </a:t>
            </a:r>
            <a:r>
              <a:rPr lang="en-US" sz="1300" b="1" dirty="0">
                <a:solidFill>
                  <a:srgbClr val="127D12"/>
                </a:solidFill>
                <a:latin typeface="Courier New" panose="02070309020205020404" pitchFamily="49" charset="0"/>
                <a:cs typeface="Courier New" panose="02070309020205020404" pitchFamily="49" charset="0"/>
              </a:rPr>
              <a:t>✓</a:t>
            </a:r>
            <a:r>
              <a:rPr lang="en-US" sz="1300" dirty="0">
                <a:latin typeface="Courier New" panose="02070309020205020404" pitchFamily="49" charset="0"/>
                <a:cs typeface="Courier New" panose="02070309020205020404" pitchFamily="49" charset="0"/>
              </a:rPr>
              <a:t> fib</a:t>
            </a:r>
          </a:p>
          <a:p>
            <a:pPr marL="0" indent="0">
              <a:buNone/>
            </a:pPr>
            <a:endParaRPr lang="en-US" sz="1300" dirty="0">
              <a:latin typeface="Courier New" panose="02070309020205020404" pitchFamily="49" charset="0"/>
              <a:cs typeface="Courier New" panose="02070309020205020404" pitchFamily="49" charset="0"/>
            </a:endParaRPr>
          </a:p>
          <a:p>
            <a:pPr marL="0" indent="0">
              <a:buNone/>
            </a:pPr>
            <a:r>
              <a:rPr lang="en-US" sz="1300" dirty="0">
                <a:latin typeface="Courier New" panose="02070309020205020404" pitchFamily="49" charset="0"/>
                <a:cs typeface="Courier New" panose="02070309020205020404" pitchFamily="49" charset="0"/>
              </a:rPr>
              <a:t>  </a:t>
            </a:r>
            <a:r>
              <a:rPr lang="en-US" sz="1300" b="1" dirty="0">
                <a:solidFill>
                  <a:srgbClr val="127D12"/>
                </a:solidFill>
                <a:latin typeface="Courier New" panose="02070309020205020404" pitchFamily="49" charset="0"/>
                <a:cs typeface="Courier New" panose="02070309020205020404" pitchFamily="49" charset="0"/>
              </a:rPr>
              <a:t>1 passing</a:t>
            </a:r>
            <a:r>
              <a:rPr lang="en-US" sz="1300" dirty="0">
                <a:latin typeface="Courier New" panose="02070309020205020404" pitchFamily="49" charset="0"/>
                <a:cs typeface="Courier New" panose="02070309020205020404" pitchFamily="49" charset="0"/>
              </a:rPr>
              <a:t>(5ms)</a:t>
            </a:r>
          </a:p>
          <a:p>
            <a:pPr marL="0" indent="0">
              <a:buNone/>
            </a:pPr>
            <a:r>
              <a:rPr lang="en-US" sz="1300" dirty="0">
                <a:latin typeface="Courier New" panose="02070309020205020404" pitchFamily="49" charset="0"/>
                <a:cs typeface="Courier New" panose="02070309020205020404" pitchFamily="49" charset="0"/>
              </a:rPr>
              <a:t>  </a:t>
            </a:r>
            <a:r>
              <a:rPr lang="en-US" sz="1300" dirty="0">
                <a:solidFill>
                  <a:srgbClr val="C91D1D"/>
                </a:solidFill>
                <a:latin typeface="Courier New" panose="02070309020205020404" pitchFamily="49" charset="0"/>
                <a:cs typeface="Courier New" panose="02070309020205020404" pitchFamily="49" charset="0"/>
              </a:rPr>
              <a:t>1 failing</a:t>
            </a:r>
          </a:p>
          <a:p>
            <a:pPr marL="0" indent="0">
              <a:buNone/>
            </a:pPr>
            <a:endParaRPr lang="en-US" sz="1300" dirty="0">
              <a:latin typeface="Courier New" panose="02070309020205020404" pitchFamily="49" charset="0"/>
              <a:cs typeface="Courier New" panose="02070309020205020404" pitchFamily="49" charset="0"/>
            </a:endParaRPr>
          </a:p>
          <a:p>
            <a:pPr marL="0" indent="0">
              <a:buNone/>
            </a:pPr>
            <a:r>
              <a:rPr lang="en-US" sz="1300" dirty="0">
                <a:latin typeface="Courier New" panose="02070309020205020404" pitchFamily="49" charset="0"/>
                <a:cs typeface="Courier New" panose="02070309020205020404" pitchFamily="49" charset="0"/>
              </a:rPr>
              <a:t>  1) number</a:t>
            </a:r>
          </a:p>
          <a:p>
            <a:pPr marL="0" indent="0">
              <a:buNone/>
            </a:pPr>
            <a:r>
              <a:rPr lang="en-US" sz="1300" dirty="0">
                <a:latin typeface="Courier New" panose="02070309020205020404" pitchFamily="49" charset="0"/>
                <a:cs typeface="Courier New" panose="02070309020205020404" pitchFamily="49" charset="0"/>
              </a:rPr>
              <a:t>       </a:t>
            </a:r>
            <a:r>
              <a:rPr lang="en-US" sz="1300" dirty="0" err="1">
                <a:latin typeface="Courier New" panose="02070309020205020404" pitchFamily="49" charset="0"/>
                <a:cs typeface="Courier New" panose="02070309020205020404" pitchFamily="49" charset="0"/>
              </a:rPr>
              <a:t>isPrime</a:t>
            </a:r>
            <a:r>
              <a:rPr lang="en-US" sz="1300" dirty="0">
                <a:latin typeface="Courier New" panose="02070309020205020404" pitchFamily="49" charset="0"/>
                <a:cs typeface="Courier New" panose="02070309020205020404" pitchFamily="49" charset="0"/>
              </a:rPr>
              <a:t>:</a:t>
            </a:r>
          </a:p>
          <a:p>
            <a:pPr marL="0" indent="0">
              <a:buNone/>
            </a:pPr>
            <a:endParaRPr lang="en-US" sz="1300" dirty="0">
              <a:latin typeface="Courier New" panose="02070309020205020404" pitchFamily="49" charset="0"/>
              <a:cs typeface="Courier New" panose="02070309020205020404" pitchFamily="49" charset="0"/>
            </a:endParaRPr>
          </a:p>
          <a:p>
            <a:pPr marL="0" indent="0">
              <a:buNone/>
            </a:pPr>
            <a:r>
              <a:rPr lang="en-US" sz="1300" dirty="0">
                <a:latin typeface="Courier New" panose="02070309020205020404" pitchFamily="49" charset="0"/>
                <a:cs typeface="Courier New" panose="02070309020205020404" pitchFamily="49" charset="0"/>
              </a:rPr>
              <a:t>      </a:t>
            </a:r>
            <a:r>
              <a:rPr lang="en-US" sz="1300" dirty="0" err="1">
                <a:solidFill>
                  <a:srgbClr val="C91D1D"/>
                </a:solidFill>
                <a:latin typeface="Courier New" panose="02070309020205020404" pitchFamily="49" charset="0"/>
                <a:cs typeface="Courier New" panose="02070309020205020404" pitchFamily="49" charset="0"/>
              </a:rPr>
              <a:t>AssertionError</a:t>
            </a:r>
            <a:r>
              <a:rPr lang="en-US" sz="1300" dirty="0">
                <a:solidFill>
                  <a:srgbClr val="C91D1D"/>
                </a:solidFill>
                <a:latin typeface="Courier New" panose="02070309020205020404" pitchFamily="49" charset="0"/>
                <a:cs typeface="Courier New" panose="02070309020205020404" pitchFamily="49" charset="0"/>
              </a:rPr>
              <a:t> [ERR_ASSERTION]: Expected values to be strictly equal:</a:t>
            </a:r>
          </a:p>
          <a:p>
            <a:pPr marL="0" indent="0">
              <a:buNone/>
            </a:pPr>
            <a:endParaRPr lang="en-US" sz="1300" dirty="0">
              <a:solidFill>
                <a:srgbClr val="C91D1D"/>
              </a:solidFill>
              <a:latin typeface="Courier New" panose="02070309020205020404" pitchFamily="49" charset="0"/>
              <a:cs typeface="Courier New" panose="02070309020205020404" pitchFamily="49" charset="0"/>
            </a:endParaRPr>
          </a:p>
          <a:p>
            <a:pPr marL="0" indent="0">
              <a:buNone/>
            </a:pPr>
            <a:r>
              <a:rPr lang="en-US" sz="1300" dirty="0">
                <a:solidFill>
                  <a:srgbClr val="C91D1D"/>
                </a:solidFill>
                <a:latin typeface="Courier New" panose="02070309020205020404" pitchFamily="49" charset="0"/>
                <a:cs typeface="Courier New" panose="02070309020205020404" pitchFamily="49" charset="0"/>
              </a:rPr>
              <a:t>false !== true</a:t>
            </a:r>
          </a:p>
          <a:p>
            <a:pPr marL="0" indent="0">
              <a:buNone/>
            </a:pPr>
            <a:endParaRPr lang="en-US" sz="1300" dirty="0">
              <a:latin typeface="Courier New" panose="02070309020205020404" pitchFamily="49" charset="0"/>
              <a:cs typeface="Courier New" panose="02070309020205020404" pitchFamily="49" charset="0"/>
            </a:endParaRPr>
          </a:p>
          <a:p>
            <a:pPr marL="0" indent="0">
              <a:buNone/>
            </a:pPr>
            <a:r>
              <a:rPr lang="en-US" sz="1300" dirty="0">
                <a:latin typeface="Courier New" panose="02070309020205020404" pitchFamily="49" charset="0"/>
                <a:cs typeface="Courier New" panose="02070309020205020404" pitchFamily="49" charset="0"/>
              </a:rPr>
              <a:t>      </a:t>
            </a:r>
            <a:r>
              <a:rPr lang="en-US" sz="1300" dirty="0">
                <a:solidFill>
                  <a:srgbClr val="127D12"/>
                </a:solidFill>
                <a:latin typeface="Courier New" panose="02070309020205020404" pitchFamily="49" charset="0"/>
                <a:cs typeface="Courier New" panose="02070309020205020404" pitchFamily="49" charset="0"/>
              </a:rPr>
              <a:t>+ expected </a:t>
            </a:r>
            <a:r>
              <a:rPr lang="en-US" sz="1300" dirty="0">
                <a:solidFill>
                  <a:srgbClr val="C91D1D"/>
                </a:solidFill>
                <a:latin typeface="Courier New" panose="02070309020205020404" pitchFamily="49" charset="0"/>
                <a:cs typeface="Courier New" panose="02070309020205020404" pitchFamily="49" charset="0"/>
              </a:rPr>
              <a:t>- actual</a:t>
            </a:r>
          </a:p>
          <a:p>
            <a:pPr marL="0" indent="0">
              <a:buNone/>
            </a:pPr>
            <a:endParaRPr lang="en-US" sz="1300" dirty="0">
              <a:latin typeface="Courier New" panose="02070309020205020404" pitchFamily="49" charset="0"/>
              <a:cs typeface="Courier New" panose="02070309020205020404" pitchFamily="49" charset="0"/>
            </a:endParaRPr>
          </a:p>
          <a:p>
            <a:pPr marL="0" indent="0">
              <a:buNone/>
            </a:pPr>
            <a:r>
              <a:rPr lang="en-US" sz="1300" dirty="0">
                <a:latin typeface="Courier New" panose="02070309020205020404" pitchFamily="49" charset="0"/>
                <a:cs typeface="Courier New" panose="02070309020205020404" pitchFamily="49" charset="0"/>
              </a:rPr>
              <a:t>      </a:t>
            </a:r>
            <a:r>
              <a:rPr lang="en-US" sz="1300" dirty="0">
                <a:solidFill>
                  <a:srgbClr val="C91D1D"/>
                </a:solidFill>
                <a:latin typeface="Courier New" panose="02070309020205020404" pitchFamily="49" charset="0"/>
                <a:cs typeface="Courier New" panose="02070309020205020404" pitchFamily="49" charset="0"/>
              </a:rPr>
              <a:t>-false</a:t>
            </a:r>
          </a:p>
          <a:p>
            <a:pPr marL="0" indent="0">
              <a:buNone/>
            </a:pPr>
            <a:r>
              <a:rPr lang="en-US" sz="1300" dirty="0">
                <a:latin typeface="Courier New" panose="02070309020205020404" pitchFamily="49" charset="0"/>
                <a:cs typeface="Courier New" panose="02070309020205020404" pitchFamily="49" charset="0"/>
              </a:rPr>
              <a:t>      </a:t>
            </a:r>
            <a:r>
              <a:rPr lang="en-US" sz="1300" dirty="0">
                <a:solidFill>
                  <a:srgbClr val="127D12"/>
                </a:solidFill>
                <a:latin typeface="Courier New" panose="02070309020205020404" pitchFamily="49" charset="0"/>
                <a:cs typeface="Courier New" panose="02070309020205020404" pitchFamily="49" charset="0"/>
              </a:rPr>
              <a:t>+true</a:t>
            </a:r>
          </a:p>
          <a:p>
            <a:pPr marL="0" indent="0">
              <a:buNone/>
            </a:pPr>
            <a:r>
              <a:rPr lang="en-US" sz="1300" dirty="0">
                <a:latin typeface="Courier New" panose="02070309020205020404" pitchFamily="49" charset="0"/>
                <a:cs typeface="Courier New" panose="02070309020205020404" pitchFamily="49" charset="0"/>
              </a:rPr>
              <a:t>      </a:t>
            </a:r>
          </a:p>
          <a:p>
            <a:pPr marL="0" indent="0">
              <a:buNone/>
            </a:pPr>
            <a:r>
              <a:rPr lang="en-US" sz="1300" dirty="0">
                <a:latin typeface="Courier New" panose="02070309020205020404" pitchFamily="49" charset="0"/>
                <a:cs typeface="Courier New" panose="02070309020205020404" pitchFamily="49" charset="0"/>
              </a:rPr>
              <a:t>      at Context.&lt;anonymous&gt; (</a:t>
            </a:r>
            <a:r>
              <a:rPr lang="en-US" sz="1300" dirty="0" err="1">
                <a:latin typeface="Courier New" panose="02070309020205020404" pitchFamily="49" charset="0"/>
                <a:cs typeface="Courier New" panose="02070309020205020404" pitchFamily="49" charset="0"/>
              </a:rPr>
              <a:t>src</a:t>
            </a:r>
            <a:r>
              <a:rPr lang="en-US" sz="1300" dirty="0">
                <a:latin typeface="Courier New" panose="02070309020205020404" pitchFamily="49" charset="0"/>
                <a:cs typeface="Courier New" panose="02070309020205020404" pitchFamily="49" charset="0"/>
              </a:rPr>
              <a:t>/number_test.ts:9:12)</a:t>
            </a:r>
          </a:p>
          <a:p>
            <a:pPr marL="0" indent="0">
              <a:buNone/>
            </a:pPr>
            <a:r>
              <a:rPr lang="en-US" sz="1300" dirty="0">
                <a:latin typeface="Courier New" panose="02070309020205020404" pitchFamily="49" charset="0"/>
                <a:cs typeface="Courier New" panose="02070309020205020404" pitchFamily="49" charset="0"/>
              </a:rPr>
              <a:t>      at </a:t>
            </a:r>
            <a:r>
              <a:rPr lang="en-US" sz="1300" dirty="0" err="1">
                <a:latin typeface="Courier New" panose="02070309020205020404" pitchFamily="49" charset="0"/>
                <a:cs typeface="Courier New" panose="02070309020205020404" pitchFamily="49" charset="0"/>
              </a:rPr>
              <a:t>processImmediate</a:t>
            </a:r>
            <a:r>
              <a:rPr lang="en-US" sz="1300" dirty="0">
                <a:latin typeface="Courier New" panose="02070309020205020404" pitchFamily="49" charset="0"/>
                <a:cs typeface="Courier New" panose="02070309020205020404" pitchFamily="49" charset="0"/>
              </a:rPr>
              <a:t> (</a:t>
            </a:r>
            <a:r>
              <a:rPr lang="en-US" sz="1300" dirty="0" err="1">
                <a:latin typeface="Courier New" panose="02070309020205020404" pitchFamily="49" charset="0"/>
                <a:cs typeface="Courier New" panose="02070309020205020404" pitchFamily="49" charset="0"/>
              </a:rPr>
              <a:t>node:internal</a:t>
            </a:r>
            <a:r>
              <a:rPr lang="en-US" sz="1300" dirty="0">
                <a:latin typeface="Courier New" panose="02070309020205020404" pitchFamily="49" charset="0"/>
                <a:cs typeface="Courier New" panose="02070309020205020404" pitchFamily="49" charset="0"/>
              </a:rPr>
              <a:t>/timers:511:21)</a:t>
            </a:r>
          </a:p>
        </p:txBody>
      </p:sp>
      <p:sp>
        <p:nvSpPr>
          <p:cNvPr id="4" name="Slide Number Placeholder 3">
            <a:extLst>
              <a:ext uri="{FF2B5EF4-FFF2-40B4-BE49-F238E27FC236}">
                <a16:creationId xmlns:a16="http://schemas.microsoft.com/office/drawing/2014/main" id="{A38FB5D1-C408-C5A7-D922-7C2C95C370A3}"/>
              </a:ext>
            </a:extLst>
          </p:cNvPr>
          <p:cNvSpPr>
            <a:spLocks noGrp="1"/>
          </p:cNvSpPr>
          <p:nvPr>
            <p:ph type="sldNum" sz="quarter" idx="4"/>
          </p:nvPr>
        </p:nvSpPr>
        <p:spPr/>
        <p:txBody>
          <a:bodyPr/>
          <a:lstStyle/>
          <a:p>
            <a:fld id="{60F4F636-6A27-E649-AEDF-9DE4D4E58670}" type="slidenum">
              <a:rPr lang="en-US" smtClean="0"/>
              <a:pPr/>
              <a:t>106</a:t>
            </a:fld>
            <a:endParaRPr lang="en-US" dirty="0"/>
          </a:p>
        </p:txBody>
      </p:sp>
    </p:spTree>
    <p:extLst>
      <p:ext uri="{BB962C8B-B14F-4D97-AF65-F5344CB8AC3E}">
        <p14:creationId xmlns:p14="http://schemas.microsoft.com/office/powerpoint/2010/main" val="27929417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9330B-A737-56D2-6397-9D2D892DE6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DFAF2D-A482-440A-099D-064ACEDBA8A0}"/>
              </a:ext>
            </a:extLst>
          </p:cNvPr>
          <p:cNvSpPr>
            <a:spLocks noGrp="1"/>
          </p:cNvSpPr>
          <p:nvPr>
            <p:ph type="title"/>
          </p:nvPr>
        </p:nvSpPr>
        <p:spPr/>
        <p:txBody>
          <a:bodyPr/>
          <a:lstStyle/>
          <a:p>
            <a:r>
              <a:rPr lang="en-US" dirty="0"/>
              <a:t>Running Programmatic Tests with Mocha</a:t>
            </a:r>
          </a:p>
        </p:txBody>
      </p:sp>
      <p:sp>
        <p:nvSpPr>
          <p:cNvPr id="3" name="Content Placeholder 2">
            <a:extLst>
              <a:ext uri="{FF2B5EF4-FFF2-40B4-BE49-F238E27FC236}">
                <a16:creationId xmlns:a16="http://schemas.microsoft.com/office/drawing/2014/main" id="{3E11A060-67A6-1F0A-8ABF-0C861AB95E2B}"/>
              </a:ext>
            </a:extLst>
          </p:cNvPr>
          <p:cNvSpPr>
            <a:spLocks noGrp="1"/>
          </p:cNvSpPr>
          <p:nvPr>
            <p:ph idx="1"/>
          </p:nvPr>
        </p:nvSpPr>
        <p:spPr/>
        <p:txBody>
          <a:bodyPr/>
          <a:lstStyle/>
          <a:p>
            <a:pPr marL="0" indent="0">
              <a:buNone/>
            </a:pP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npm</a:t>
            </a:r>
            <a:r>
              <a:rPr lang="en-US" sz="1800" b="1" dirty="0">
                <a:latin typeface="Courier New" panose="02070309020205020404" pitchFamily="49" charset="0"/>
                <a:cs typeface="Courier New" panose="02070309020205020404" pitchFamily="49" charset="0"/>
              </a:rPr>
              <a:t> run test</a:t>
            </a:r>
          </a:p>
          <a:p>
            <a:pPr marL="0" indent="0">
              <a:buNone/>
            </a:pP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number</a:t>
            </a:r>
          </a:p>
          <a:p>
            <a:pPr marL="0" indent="0">
              <a:buNone/>
            </a:pPr>
            <a:r>
              <a:rPr lang="en-US" sz="1800" dirty="0">
                <a:latin typeface="Courier New" panose="02070309020205020404" pitchFamily="49" charset="0"/>
                <a:cs typeface="Courier New" panose="02070309020205020404" pitchFamily="49" charset="0"/>
              </a:rPr>
              <a:t>    </a:t>
            </a:r>
            <a:r>
              <a:rPr lang="en-US" sz="1800" b="1" dirty="0">
                <a:solidFill>
                  <a:srgbClr val="127D12"/>
                </a:solidFill>
                <a:latin typeface="Courier New" panose="02070309020205020404" pitchFamily="49" charset="0"/>
                <a:cs typeface="Courier New" panose="02070309020205020404" pitchFamily="49" charset="0"/>
              </a:rPr>
              <a:t>✓</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isPrime</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n-US" sz="1800" b="1" dirty="0">
                <a:solidFill>
                  <a:srgbClr val="127D12"/>
                </a:solidFill>
                <a:latin typeface="Courier New" panose="02070309020205020404" pitchFamily="49" charset="0"/>
                <a:cs typeface="Courier New" panose="02070309020205020404" pitchFamily="49" charset="0"/>
              </a:rPr>
              <a:t>✓</a:t>
            </a:r>
            <a:r>
              <a:rPr lang="en-US" sz="1800" dirty="0">
                <a:latin typeface="Courier New" panose="02070309020205020404" pitchFamily="49" charset="0"/>
                <a:cs typeface="Courier New" panose="02070309020205020404" pitchFamily="49" charset="0"/>
              </a:rPr>
              <a:t> fib</a:t>
            </a:r>
          </a:p>
          <a:p>
            <a:pPr marL="0" indent="0">
              <a:buNone/>
            </a:pP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n-US" sz="1800" b="1" dirty="0">
                <a:solidFill>
                  <a:srgbClr val="127D12"/>
                </a:solidFill>
                <a:latin typeface="Courier New" panose="02070309020205020404" pitchFamily="49" charset="0"/>
                <a:cs typeface="Courier New" panose="02070309020205020404" pitchFamily="49" charset="0"/>
              </a:rPr>
              <a:t>2 passing</a:t>
            </a:r>
            <a:r>
              <a:rPr lang="en-US" sz="1800" dirty="0">
                <a:solidFill>
                  <a:srgbClr val="127D12"/>
                </a:solidFill>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(2ms)</a:t>
            </a:r>
          </a:p>
        </p:txBody>
      </p:sp>
      <p:sp>
        <p:nvSpPr>
          <p:cNvPr id="4" name="Slide Number Placeholder 3">
            <a:extLst>
              <a:ext uri="{FF2B5EF4-FFF2-40B4-BE49-F238E27FC236}">
                <a16:creationId xmlns:a16="http://schemas.microsoft.com/office/drawing/2014/main" id="{F6119AF7-EC49-0FD0-528F-A2995170E14F}"/>
              </a:ext>
            </a:extLst>
          </p:cNvPr>
          <p:cNvSpPr>
            <a:spLocks noGrp="1"/>
          </p:cNvSpPr>
          <p:nvPr>
            <p:ph type="sldNum" sz="quarter" idx="4"/>
          </p:nvPr>
        </p:nvSpPr>
        <p:spPr/>
        <p:txBody>
          <a:bodyPr/>
          <a:lstStyle/>
          <a:p>
            <a:fld id="{60F4F636-6A27-E649-AEDF-9DE4D4E58670}" type="slidenum">
              <a:rPr lang="en-US" smtClean="0"/>
              <a:pPr/>
              <a:t>107</a:t>
            </a:fld>
            <a:endParaRPr lang="en-US" dirty="0"/>
          </a:p>
        </p:txBody>
      </p:sp>
    </p:spTree>
    <p:extLst>
      <p:ext uri="{BB962C8B-B14F-4D97-AF65-F5344CB8AC3E}">
        <p14:creationId xmlns:p14="http://schemas.microsoft.com/office/powerpoint/2010/main" val="111137733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Ground Rules for Testing (1/4)</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a:xfrm>
            <a:off x="457200" y="1258908"/>
            <a:ext cx="8229600" cy="5140800"/>
          </a:xfrm>
        </p:spPr>
        <p:txBody>
          <a:bodyPr/>
          <a:lstStyle/>
          <a:p>
            <a:pPr marL="514350" indent="-514350">
              <a:buFont typeface="+mj-lt"/>
              <a:buAutoNum type="arabicPeriod"/>
            </a:pPr>
            <a:r>
              <a:rPr lang="en-US" sz="2600" dirty="0"/>
              <a:t>Only need to test inputs </a:t>
            </a:r>
            <a:r>
              <a:rPr lang="en-US" sz="2600" dirty="0">
                <a:solidFill>
                  <a:srgbClr val="0070C0"/>
                </a:solidFill>
              </a:rPr>
              <a:t>allowed</a:t>
            </a:r>
            <a:r>
              <a:rPr lang="en-US" sz="2600" dirty="0"/>
              <a:t> by the spec</a:t>
            </a:r>
          </a:p>
          <a:p>
            <a:pPr marL="914400" lvl="1" indent="-274320"/>
            <a:r>
              <a:rPr lang="en-US" sz="2200" dirty="0"/>
              <a:t>there is no correct answer for other inputs</a:t>
            </a:r>
          </a:p>
          <a:p>
            <a:pPr marL="914400" lvl="1" indent="-274320"/>
            <a:endParaRPr lang="en-US" sz="2200" dirty="0"/>
          </a:p>
          <a:p>
            <a:pPr marL="914400" lvl="1" indent="-274320"/>
            <a:endParaRPr lang="en-US" sz="2200" dirty="0"/>
          </a:p>
          <a:p>
            <a:pPr marL="548640" lvl="1"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Determines whether a </a:t>
            </a:r>
            <a:r>
              <a:rPr lang="en-US" sz="1800" b="1" dirty="0">
                <a:solidFill>
                  <a:srgbClr val="7030A0"/>
                </a:solidFill>
                <a:latin typeface="Courier New" panose="02070309020205020404" pitchFamily="49" charset="0"/>
                <a:cs typeface="Courier New" panose="02070309020205020404" pitchFamily="49" charset="0"/>
              </a:rPr>
              <a:t>positive integer</a:t>
            </a:r>
            <a:r>
              <a:rPr lang="en-US" sz="1800" b="1" dirty="0">
                <a:solidFill>
                  <a:schemeClr val="accent3">
                    <a:lumMod val="50000"/>
                  </a:schemeClr>
                </a:solidFill>
                <a:latin typeface="Courier New" panose="02070309020205020404" pitchFamily="49" charset="0"/>
                <a:cs typeface="Courier New" panose="02070309020205020404" pitchFamily="49" charset="0"/>
              </a:rPr>
              <a:t> is prime. */</a:t>
            </a:r>
          </a:p>
          <a:p>
            <a:pPr marL="548640" lvl="1" indent="0">
              <a:buNone/>
            </a:pPr>
            <a:r>
              <a:rPr lang="en-US" sz="1800" b="1" dirty="0">
                <a:solidFill>
                  <a:srgbClr val="0070C0"/>
                </a:solidFill>
                <a:latin typeface="Courier New" panose="02070309020205020404" pitchFamily="49" charset="0"/>
                <a:cs typeface="Courier New" panose="02070309020205020404" pitchFamily="49" charset="0"/>
              </a:rPr>
              <a:t>export</a:t>
            </a:r>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isPrime</a:t>
            </a:r>
            <a:r>
              <a:rPr lang="en-US" sz="1800" dirty="0">
                <a:latin typeface="Courier New" panose="02070309020205020404" pitchFamily="49" charset="0"/>
                <a:cs typeface="Courier New" panose="02070309020205020404" pitchFamily="49" charset="0"/>
              </a:rPr>
              <a:t>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boolean</a:t>
            </a:r>
            <a:r>
              <a:rPr lang="en-US" sz="1800" dirty="0">
                <a:latin typeface="Courier New" panose="02070309020205020404" pitchFamily="49" charset="0"/>
                <a:cs typeface="Courier New" panose="02070309020205020404" pitchFamily="49" charset="0"/>
              </a:rPr>
              <a:t> =&gt; {</a:t>
            </a:r>
          </a:p>
          <a:p>
            <a:pPr marL="548640" lvl="1" indent="0">
              <a:buNone/>
            </a:pPr>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(n &lt;= 0n)</a:t>
            </a:r>
          </a:p>
          <a:p>
            <a:pPr marL="548640" lvl="1" indent="0">
              <a:buNone/>
            </a:pPr>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throw new</a:t>
            </a:r>
            <a:r>
              <a:rPr lang="en-US" sz="1800" dirty="0">
                <a:latin typeface="Courier New" panose="02070309020205020404" pitchFamily="49" charset="0"/>
                <a:cs typeface="Courier New" panose="02070309020205020404" pitchFamily="49" charset="0"/>
              </a:rPr>
              <a:t> Error(`not a positive integer: ${n}`);</a:t>
            </a:r>
          </a:p>
          <a:p>
            <a:pPr marL="548640" lvl="1" indent="0">
              <a:buNone/>
            </a:pPr>
            <a:endParaRPr lang="en-US" sz="1800" dirty="0">
              <a:latin typeface="Courier New" panose="02070309020205020404" pitchFamily="49" charset="0"/>
              <a:cs typeface="Courier New" panose="02070309020205020404" pitchFamily="49" charset="0"/>
            </a:endParaRPr>
          </a:p>
          <a:p>
            <a:pPr marL="548640" lvl="1" indent="0">
              <a:buNone/>
            </a:pPr>
            <a:r>
              <a:rPr lang="en-US" sz="1800" dirty="0">
                <a:latin typeface="Courier New" panose="02070309020205020404" pitchFamily="49" charset="0"/>
                <a:cs typeface="Courier New" panose="02070309020205020404" pitchFamily="49" charset="0"/>
              </a:rPr>
              <a:t>  …</a:t>
            </a:r>
          </a:p>
          <a:p>
            <a:pPr marL="548640" lvl="1" indent="0">
              <a:buNone/>
            </a:pPr>
            <a:r>
              <a:rPr lang="en-US" sz="1800" dirty="0">
                <a:latin typeface="Courier New" panose="02070309020205020404" pitchFamily="49" charset="0"/>
                <a:cs typeface="Courier New" panose="02070309020205020404" pitchFamily="49" charset="0"/>
              </a:rPr>
              <a:t>};</a:t>
            </a:r>
          </a:p>
        </p:txBody>
      </p:sp>
      <p:sp>
        <p:nvSpPr>
          <p:cNvPr id="4" name="Slide Number Placeholder 3">
            <a:extLst>
              <a:ext uri="{FF2B5EF4-FFF2-40B4-BE49-F238E27FC236}">
                <a16:creationId xmlns:a16="http://schemas.microsoft.com/office/drawing/2014/main" id="{0736A7F7-0061-E8C7-65B0-BE8857D5E370}"/>
              </a:ext>
            </a:extLst>
          </p:cNvPr>
          <p:cNvSpPr>
            <a:spLocks noGrp="1"/>
          </p:cNvSpPr>
          <p:nvPr>
            <p:ph type="sldNum" sz="quarter" idx="4"/>
          </p:nvPr>
        </p:nvSpPr>
        <p:spPr/>
        <p:txBody>
          <a:bodyPr/>
          <a:lstStyle/>
          <a:p>
            <a:fld id="{60F4F636-6A27-E649-AEDF-9DE4D4E58670}" type="slidenum">
              <a:rPr lang="en-US" smtClean="0"/>
              <a:pPr/>
              <a:t>108</a:t>
            </a:fld>
            <a:endParaRPr lang="en-US" dirty="0"/>
          </a:p>
        </p:txBody>
      </p:sp>
    </p:spTree>
    <p:extLst>
      <p:ext uri="{BB962C8B-B14F-4D97-AF65-F5344CB8AC3E}">
        <p14:creationId xmlns:p14="http://schemas.microsoft.com/office/powerpoint/2010/main" val="331324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9897B-A747-EE23-7369-0DB2BF69C0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CB0D7A-A4A7-0CD1-8A3C-5BE732BDEC93}"/>
              </a:ext>
            </a:extLst>
          </p:cNvPr>
          <p:cNvSpPr>
            <a:spLocks noGrp="1"/>
          </p:cNvSpPr>
          <p:nvPr>
            <p:ph type="title"/>
          </p:nvPr>
        </p:nvSpPr>
        <p:spPr/>
        <p:txBody>
          <a:bodyPr/>
          <a:lstStyle/>
          <a:p>
            <a:r>
              <a:rPr lang="en-US" dirty="0"/>
              <a:t>Ground Rules for Testing (2/4)</a:t>
            </a:r>
          </a:p>
        </p:txBody>
      </p:sp>
      <p:sp>
        <p:nvSpPr>
          <p:cNvPr id="3" name="Content Placeholder 2">
            <a:extLst>
              <a:ext uri="{FF2B5EF4-FFF2-40B4-BE49-F238E27FC236}">
                <a16:creationId xmlns:a16="http://schemas.microsoft.com/office/drawing/2014/main" id="{A109A747-8BAE-ECAE-E65C-6EDBD087B429}"/>
              </a:ext>
            </a:extLst>
          </p:cNvPr>
          <p:cNvSpPr>
            <a:spLocks noGrp="1"/>
          </p:cNvSpPr>
          <p:nvPr>
            <p:ph idx="1"/>
          </p:nvPr>
        </p:nvSpPr>
        <p:spPr>
          <a:xfrm>
            <a:off x="457200" y="1258908"/>
            <a:ext cx="8229600" cy="5140800"/>
          </a:xfrm>
        </p:spPr>
        <p:txBody>
          <a:bodyPr/>
          <a:lstStyle/>
          <a:p>
            <a:pPr marL="514350" indent="-514350">
              <a:buFont typeface="+mj-lt"/>
              <a:buAutoNum type="arabicPeriod"/>
            </a:pPr>
            <a:r>
              <a:rPr lang="en-US" sz="2600" dirty="0"/>
              <a:t>Only need to test inputs allowed by the spec</a:t>
            </a:r>
          </a:p>
          <a:p>
            <a:pPr marL="914400" lvl="1" indent="-274320"/>
            <a:r>
              <a:rPr lang="en-US" sz="2200" dirty="0"/>
              <a:t>there is no correct answer for other inputs</a:t>
            </a:r>
          </a:p>
          <a:p>
            <a:pPr marL="914400" lvl="1" indent="-274320"/>
            <a:endParaRPr lang="en-US" sz="2200" dirty="0"/>
          </a:p>
          <a:p>
            <a:pPr marL="514350" indent="-514350">
              <a:buFont typeface="+mj-lt"/>
              <a:buAutoNum type="arabicPeriod"/>
            </a:pPr>
            <a:r>
              <a:rPr lang="en-US" sz="2600" dirty="0"/>
              <a:t>Choose tests for each function </a:t>
            </a:r>
            <a:r>
              <a:rPr lang="en-US" sz="2600" dirty="0">
                <a:solidFill>
                  <a:srgbClr val="0070C0"/>
                </a:solidFill>
              </a:rPr>
              <a:t>individually</a:t>
            </a:r>
          </a:p>
          <a:p>
            <a:pPr marL="914400" lvl="1" indent="-274320"/>
            <a:r>
              <a:rPr lang="en-US" sz="2200" dirty="0"/>
              <a:t>pick tests to do a good job of testing that one function</a:t>
            </a:r>
          </a:p>
          <a:p>
            <a:pPr marL="914400" lvl="1" indent="-274320"/>
            <a:endParaRPr lang="en-US" sz="2200" dirty="0"/>
          </a:p>
          <a:p>
            <a:pPr marL="548640" lvl="1"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Determines whether a positive integer is prime. */</a:t>
            </a:r>
          </a:p>
          <a:p>
            <a:pPr marL="548640" lvl="1" indent="0">
              <a:buNone/>
            </a:pPr>
            <a:r>
              <a:rPr lang="en-US" sz="1800" b="1" dirty="0">
                <a:solidFill>
                  <a:srgbClr val="0070C0"/>
                </a:solidFill>
                <a:latin typeface="Courier New" panose="02070309020205020404" pitchFamily="49" charset="0"/>
                <a:cs typeface="Courier New" panose="02070309020205020404" pitchFamily="49" charset="0"/>
              </a:rPr>
              <a:t>export</a:t>
            </a:r>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isPrime</a:t>
            </a:r>
            <a:r>
              <a:rPr lang="en-US" sz="1800" dirty="0">
                <a:latin typeface="Courier New" panose="02070309020205020404" pitchFamily="49" charset="0"/>
                <a:cs typeface="Courier New" panose="02070309020205020404" pitchFamily="49" charset="0"/>
              </a:rPr>
              <a:t>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boolean</a:t>
            </a:r>
            <a:r>
              <a:rPr lang="en-US" sz="1800" dirty="0">
                <a:latin typeface="Courier New" panose="02070309020205020404" pitchFamily="49" charset="0"/>
                <a:cs typeface="Courier New" panose="02070309020205020404" pitchFamily="49" charset="0"/>
              </a:rPr>
              <a:t> =&gt; {</a:t>
            </a:r>
          </a:p>
          <a:p>
            <a:pPr marL="548640" lvl="1" indent="0">
              <a:buNone/>
            </a:pPr>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(n &lt;= 0n)</a:t>
            </a:r>
          </a:p>
          <a:p>
            <a:pPr marL="548640" lvl="1" indent="0">
              <a:buNone/>
            </a:pPr>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throw new</a:t>
            </a:r>
            <a:r>
              <a:rPr lang="en-US" sz="1800" dirty="0">
                <a:latin typeface="Courier New" panose="02070309020205020404" pitchFamily="49" charset="0"/>
                <a:cs typeface="Courier New" panose="02070309020205020404" pitchFamily="49" charset="0"/>
              </a:rPr>
              <a:t> Error(`not a positive integer: ${n}`);</a:t>
            </a:r>
          </a:p>
          <a:p>
            <a:pPr marL="548640" lvl="1" indent="0">
              <a:buNone/>
            </a:pPr>
            <a:endParaRPr lang="en-US" sz="1800" dirty="0">
              <a:latin typeface="Courier New" panose="02070309020205020404" pitchFamily="49" charset="0"/>
              <a:cs typeface="Courier New" panose="02070309020205020404" pitchFamily="49" charset="0"/>
            </a:endParaRPr>
          </a:p>
          <a:p>
            <a:pPr marL="548640" lvl="1" indent="0">
              <a:buNone/>
            </a:pPr>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m = </a:t>
            </a:r>
            <a:r>
              <a:rPr lang="en-US" sz="1800" b="1" dirty="0" err="1">
                <a:latin typeface="Courier New" panose="02070309020205020404" pitchFamily="49" charset="0"/>
                <a:cs typeface="Courier New" panose="02070309020205020404" pitchFamily="49" charset="0"/>
              </a:rPr>
              <a:t>intSqrt</a:t>
            </a:r>
            <a:r>
              <a:rPr lang="en-US" sz="1800" dirty="0">
                <a:latin typeface="Courier New" panose="02070309020205020404" pitchFamily="49" charset="0"/>
                <a:cs typeface="Courier New" panose="02070309020205020404" pitchFamily="49" charset="0"/>
              </a:rPr>
              <a:t>(n);  </a:t>
            </a:r>
            <a:r>
              <a:rPr lang="en-US" sz="1800" b="1" dirty="0">
                <a:solidFill>
                  <a:schemeClr val="accent3">
                    <a:lumMod val="50000"/>
                  </a:schemeClr>
                </a:solidFill>
                <a:latin typeface="Courier New" panose="02070309020205020404" pitchFamily="49" charset="0"/>
                <a:cs typeface="Courier New" panose="02070309020205020404" pitchFamily="49" charset="0"/>
              </a:rPr>
              <a:t>// integer square root of n</a:t>
            </a:r>
          </a:p>
          <a:p>
            <a:pPr marL="548640" lvl="1" indent="0">
              <a:buNone/>
            </a:pPr>
            <a:r>
              <a:rPr lang="en-US" sz="1800" dirty="0">
                <a:latin typeface="Courier New" panose="02070309020205020404" pitchFamily="49" charset="0"/>
                <a:cs typeface="Courier New" panose="02070309020205020404" pitchFamily="49" charset="0"/>
              </a:rPr>
              <a:t>  …</a:t>
            </a:r>
          </a:p>
          <a:p>
            <a:pPr marL="548640" lvl="1" indent="0">
              <a:buNone/>
            </a:pPr>
            <a:r>
              <a:rPr lang="en-US" sz="1800" dirty="0">
                <a:latin typeface="Courier New" panose="02070309020205020404" pitchFamily="49" charset="0"/>
                <a:cs typeface="Courier New" panose="02070309020205020404" pitchFamily="49" charset="0"/>
              </a:rPr>
              <a:t>};</a:t>
            </a:r>
          </a:p>
        </p:txBody>
      </p:sp>
      <p:sp>
        <p:nvSpPr>
          <p:cNvPr id="4" name="TextBox 3">
            <a:extLst>
              <a:ext uri="{FF2B5EF4-FFF2-40B4-BE49-F238E27FC236}">
                <a16:creationId xmlns:a16="http://schemas.microsoft.com/office/drawing/2014/main" id="{B2B8D57B-794C-8E2D-87AD-6FB8850EAA98}"/>
              </a:ext>
            </a:extLst>
          </p:cNvPr>
          <p:cNvSpPr txBox="1"/>
          <p:nvPr/>
        </p:nvSpPr>
        <p:spPr>
          <a:xfrm>
            <a:off x="4376928" y="5999598"/>
            <a:ext cx="3158750" cy="400110"/>
          </a:xfrm>
          <a:prstGeom prst="rect">
            <a:avLst/>
          </a:prstGeom>
          <a:noFill/>
        </p:spPr>
        <p:txBody>
          <a:bodyPr wrap="none" rtlCol="0">
            <a:spAutoFit/>
          </a:bodyPr>
          <a:lstStyle/>
          <a:p>
            <a:r>
              <a:rPr lang="en-US" b="1" dirty="0" err="1">
                <a:solidFill>
                  <a:schemeClr val="accent3">
                    <a:lumMod val="50000"/>
                  </a:schemeClr>
                </a:solidFill>
                <a:latin typeface="Courier New" panose="02070309020205020404" pitchFamily="49" charset="0"/>
                <a:cs typeface="Courier New" panose="02070309020205020404" pitchFamily="49" charset="0"/>
              </a:rPr>
              <a:t>intSqrt</a:t>
            </a:r>
            <a:r>
              <a:rPr lang="en-US" sz="2000" dirty="0">
                <a:solidFill>
                  <a:schemeClr val="accent3">
                    <a:lumMod val="75000"/>
                  </a:schemeClr>
                </a:solidFill>
                <a:latin typeface="Franklin Gothic Medium"/>
                <a:cs typeface="Franklin Gothic Medium"/>
              </a:rPr>
              <a:t> has its own tests!</a:t>
            </a:r>
          </a:p>
        </p:txBody>
      </p:sp>
      <p:sp>
        <p:nvSpPr>
          <p:cNvPr id="5" name="Slide Number Placeholder 4">
            <a:extLst>
              <a:ext uri="{FF2B5EF4-FFF2-40B4-BE49-F238E27FC236}">
                <a16:creationId xmlns:a16="http://schemas.microsoft.com/office/drawing/2014/main" id="{A70B7207-7C02-2955-E83A-E62E631B2267}"/>
              </a:ext>
            </a:extLst>
          </p:cNvPr>
          <p:cNvSpPr>
            <a:spLocks noGrp="1"/>
          </p:cNvSpPr>
          <p:nvPr>
            <p:ph type="sldNum" sz="quarter" idx="4"/>
          </p:nvPr>
        </p:nvSpPr>
        <p:spPr/>
        <p:txBody>
          <a:bodyPr/>
          <a:lstStyle/>
          <a:p>
            <a:fld id="{60F4F636-6A27-E649-AEDF-9DE4D4E58670}" type="slidenum">
              <a:rPr lang="en-US" smtClean="0"/>
              <a:pPr/>
              <a:t>109</a:t>
            </a:fld>
            <a:endParaRPr lang="en-US" dirty="0"/>
          </a:p>
        </p:txBody>
      </p:sp>
    </p:spTree>
    <p:extLst>
      <p:ext uri="{BB962C8B-B14F-4D97-AF65-F5344CB8AC3E}">
        <p14:creationId xmlns:p14="http://schemas.microsoft.com/office/powerpoint/2010/main" val="197871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DC6E7-0CDD-17A0-6A4C-1D7FD1FDC524}"/>
              </a:ext>
            </a:extLst>
          </p:cNvPr>
          <p:cNvSpPr>
            <a:spLocks noGrp="1"/>
          </p:cNvSpPr>
          <p:nvPr>
            <p:ph type="title"/>
          </p:nvPr>
        </p:nvSpPr>
        <p:spPr/>
        <p:txBody>
          <a:bodyPr/>
          <a:lstStyle/>
          <a:p>
            <a:r>
              <a:rPr lang="en-US" dirty="0"/>
              <a:t>Examples from Java: Map .</a:t>
            </a:r>
            <a:r>
              <a:rPr lang="en-US" dirty="0" err="1"/>
              <a:t>putAll</a:t>
            </a:r>
            <a:r>
              <a:rPr lang="en-US" dirty="0"/>
              <a:t>()</a:t>
            </a:r>
          </a:p>
        </p:txBody>
      </p:sp>
      <p:sp>
        <p:nvSpPr>
          <p:cNvPr id="3" name="Content Placeholder 2">
            <a:extLst>
              <a:ext uri="{FF2B5EF4-FFF2-40B4-BE49-F238E27FC236}">
                <a16:creationId xmlns:a16="http://schemas.microsoft.com/office/drawing/2014/main" id="{99A61C55-8D78-FAC6-541A-03FFA5ADD6CA}"/>
              </a:ext>
            </a:extLst>
          </p:cNvPr>
          <p:cNvSpPr>
            <a:spLocks noGrp="1"/>
          </p:cNvSpPr>
          <p:nvPr>
            <p:ph idx="1"/>
          </p:nvPr>
        </p:nvSpPr>
        <p:spPr>
          <a:xfrm>
            <a:off x="457200" y="1244160"/>
            <a:ext cx="8229600" cy="885582"/>
          </a:xfrm>
        </p:spPr>
        <p:txBody>
          <a:bodyPr/>
          <a:lstStyle/>
          <a:p>
            <a:pPr marL="0" indent="0">
              <a:buNone/>
            </a:pPr>
            <a:r>
              <a:rPr lang="en-US" sz="2600" dirty="0" err="1">
                <a:latin typeface="Courier New" panose="02070309020205020404" pitchFamily="49" charset="0"/>
                <a:cs typeface="Courier New" panose="02070309020205020404" pitchFamily="49" charset="0"/>
              </a:rPr>
              <a:t>java.util.Map</a:t>
            </a:r>
            <a:r>
              <a:rPr lang="en-US" sz="2600" dirty="0">
                <a:latin typeface="Franklin Gothic Medium" panose="020B0603020102020204" pitchFamily="34" charset="0"/>
                <a:cs typeface="Courier New" panose="02070309020205020404" pitchFamily="49" charset="0"/>
              </a:rPr>
              <a:t>  —  set of (key, value) pairs</a:t>
            </a:r>
          </a:p>
          <a:p>
            <a:pPr marL="0" indent="0">
              <a:buNone/>
            </a:pPr>
            <a:endParaRPr lang="en-US" sz="2600" dirty="0"/>
          </a:p>
        </p:txBody>
      </p:sp>
      <p:sp>
        <p:nvSpPr>
          <p:cNvPr id="7" name="TextBox 6">
            <a:extLst>
              <a:ext uri="{FF2B5EF4-FFF2-40B4-BE49-F238E27FC236}">
                <a16:creationId xmlns:a16="http://schemas.microsoft.com/office/drawing/2014/main" id="{87AE9B27-EED3-DA43-E9A7-0611AA556ADB}"/>
              </a:ext>
            </a:extLst>
          </p:cNvPr>
          <p:cNvSpPr txBox="1"/>
          <p:nvPr/>
        </p:nvSpPr>
        <p:spPr>
          <a:xfrm>
            <a:off x="3445296" y="5152175"/>
            <a:ext cx="1569982" cy="461665"/>
          </a:xfrm>
          <a:prstGeom prst="rect">
            <a:avLst/>
          </a:prstGeom>
          <a:noFill/>
        </p:spPr>
        <p:txBody>
          <a:bodyPr wrap="none" rtlCol="0">
            <a:spAutoFit/>
          </a:bodyPr>
          <a:lstStyle/>
          <a:p>
            <a:r>
              <a:rPr lang="en-US" sz="2400" b="1" dirty="0">
                <a:solidFill>
                  <a:srgbClr val="7030A0"/>
                </a:solidFill>
              </a:rPr>
              <a:t>Imperative</a:t>
            </a:r>
            <a:endParaRPr lang="en-US" sz="2400" dirty="0">
              <a:latin typeface="Franklin Gothic Medium"/>
              <a:cs typeface="Franklin Gothic Medium"/>
            </a:endParaRPr>
          </a:p>
        </p:txBody>
      </p:sp>
      <p:sp>
        <p:nvSpPr>
          <p:cNvPr id="6" name="Slide Number Placeholder 5">
            <a:extLst>
              <a:ext uri="{FF2B5EF4-FFF2-40B4-BE49-F238E27FC236}">
                <a16:creationId xmlns:a16="http://schemas.microsoft.com/office/drawing/2014/main" id="{22324A89-D147-6CF0-F213-C46ABC53E545}"/>
              </a:ext>
            </a:extLst>
          </p:cNvPr>
          <p:cNvSpPr>
            <a:spLocks noGrp="1"/>
          </p:cNvSpPr>
          <p:nvPr>
            <p:ph type="sldNum" sz="quarter" idx="4"/>
          </p:nvPr>
        </p:nvSpPr>
        <p:spPr/>
        <p:txBody>
          <a:bodyPr/>
          <a:lstStyle/>
          <a:p>
            <a:fld id="{60F4F636-6A27-E649-AEDF-9DE4D4E58670}" type="slidenum">
              <a:rPr lang="en-US" smtClean="0"/>
              <a:pPr/>
              <a:t>11</a:t>
            </a:fld>
            <a:endParaRPr lang="en-US" dirty="0"/>
          </a:p>
        </p:txBody>
      </p:sp>
      <p:pic>
        <p:nvPicPr>
          <p:cNvPr id="13" name="Picture 12" descr="Javadoc for putAll. The line “The effect of this call is equivalent to that of calling put(k, v) on this map once for each mapping from key k to value v in the specified map.” is highlighted">
            <a:extLst>
              <a:ext uri="{FF2B5EF4-FFF2-40B4-BE49-F238E27FC236}">
                <a16:creationId xmlns:a16="http://schemas.microsoft.com/office/drawing/2014/main" id="{F389308A-7485-DA83-9B30-0FA2FA5FA265}"/>
              </a:ext>
            </a:extLst>
          </p:cNvPr>
          <p:cNvPicPr>
            <a:picLocks noChangeAspect="1"/>
          </p:cNvPicPr>
          <p:nvPr/>
        </p:nvPicPr>
        <p:blipFill>
          <a:blip r:embed="rId3"/>
          <a:stretch>
            <a:fillRect/>
          </a:stretch>
        </p:blipFill>
        <p:spPr>
          <a:xfrm>
            <a:off x="457201" y="2129742"/>
            <a:ext cx="8229599" cy="2782811"/>
          </a:xfrm>
          <a:prstGeom prst="rect">
            <a:avLst/>
          </a:prstGeom>
        </p:spPr>
      </p:pic>
    </p:spTree>
    <p:extLst>
      <p:ext uri="{BB962C8B-B14F-4D97-AF65-F5344CB8AC3E}">
        <p14:creationId xmlns:p14="http://schemas.microsoft.com/office/powerpoint/2010/main" val="177346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33790-A3C0-98EC-E7F1-313750C420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2369C2-2B16-AE75-A1F1-B1272B2FDC38}"/>
              </a:ext>
            </a:extLst>
          </p:cNvPr>
          <p:cNvSpPr>
            <a:spLocks noGrp="1"/>
          </p:cNvSpPr>
          <p:nvPr>
            <p:ph type="title"/>
          </p:nvPr>
        </p:nvSpPr>
        <p:spPr/>
        <p:txBody>
          <a:bodyPr/>
          <a:lstStyle/>
          <a:p>
            <a:r>
              <a:rPr lang="en-US" dirty="0"/>
              <a:t>Ground Rules for Testing (3/4)</a:t>
            </a:r>
          </a:p>
        </p:txBody>
      </p:sp>
      <p:sp>
        <p:nvSpPr>
          <p:cNvPr id="3" name="Content Placeholder 2">
            <a:extLst>
              <a:ext uri="{FF2B5EF4-FFF2-40B4-BE49-F238E27FC236}">
                <a16:creationId xmlns:a16="http://schemas.microsoft.com/office/drawing/2014/main" id="{6AA8CC74-957F-7A9C-52BE-A0F8054CE297}"/>
              </a:ext>
            </a:extLst>
          </p:cNvPr>
          <p:cNvSpPr>
            <a:spLocks noGrp="1"/>
          </p:cNvSpPr>
          <p:nvPr>
            <p:ph idx="1"/>
          </p:nvPr>
        </p:nvSpPr>
        <p:spPr>
          <a:xfrm>
            <a:off x="457200" y="1258908"/>
            <a:ext cx="8229600" cy="5140800"/>
          </a:xfrm>
        </p:spPr>
        <p:txBody>
          <a:bodyPr/>
          <a:lstStyle/>
          <a:p>
            <a:pPr marL="514350" indent="-514350">
              <a:buFont typeface="+mj-lt"/>
              <a:buAutoNum type="arabicPeriod"/>
            </a:pPr>
            <a:r>
              <a:rPr lang="en-US" sz="2600" dirty="0"/>
              <a:t>Only need to test inputs allowed by the spec</a:t>
            </a:r>
          </a:p>
          <a:p>
            <a:pPr marL="914400" lvl="1" indent="-274320"/>
            <a:r>
              <a:rPr lang="en-US" sz="2200" dirty="0"/>
              <a:t>there is no correct answer for other inputs</a:t>
            </a:r>
          </a:p>
          <a:p>
            <a:pPr marL="914400" lvl="1" indent="-274320"/>
            <a:endParaRPr lang="en-US" sz="2200" dirty="0"/>
          </a:p>
          <a:p>
            <a:pPr marL="514350" indent="-514350">
              <a:buFont typeface="+mj-lt"/>
              <a:buAutoNum type="arabicPeriod"/>
            </a:pPr>
            <a:r>
              <a:rPr lang="en-US" sz="2600" dirty="0"/>
              <a:t>Test each function individually</a:t>
            </a:r>
          </a:p>
          <a:p>
            <a:pPr marL="914400" lvl="1" indent="-274320"/>
            <a:r>
              <a:rPr lang="en-US" sz="2200" dirty="0"/>
              <a:t>assume anything it calls is correct (its own tests will check)</a:t>
            </a:r>
          </a:p>
          <a:p>
            <a:pPr marL="914400" lvl="1" indent="-274320"/>
            <a:endParaRPr lang="en-US" sz="2200" dirty="0"/>
          </a:p>
          <a:p>
            <a:pPr marL="514350" indent="-514350">
              <a:buFont typeface="+mj-lt"/>
              <a:buAutoNum type="arabicPeriod"/>
            </a:pPr>
            <a:r>
              <a:rPr lang="en-US" sz="2600" dirty="0"/>
              <a:t>Test code should be </a:t>
            </a:r>
            <a:r>
              <a:rPr lang="en-US" sz="2600" b="1" dirty="0">
                <a:solidFill>
                  <a:srgbClr val="0070C0"/>
                </a:solidFill>
              </a:rPr>
              <a:t>simple</a:t>
            </a:r>
          </a:p>
          <a:p>
            <a:pPr marL="914400" lvl="1" indent="-274320"/>
            <a:r>
              <a:rPr lang="en-US" sz="2200" dirty="0"/>
              <a:t>any loops in tests need their own tests!</a:t>
            </a:r>
          </a:p>
          <a:p>
            <a:pPr marL="914400" lvl="1" indent="-274320"/>
            <a:endParaRPr lang="en-US" sz="2200" dirty="0"/>
          </a:p>
        </p:txBody>
      </p:sp>
      <p:sp>
        <p:nvSpPr>
          <p:cNvPr id="4" name="Slide Number Placeholder 3">
            <a:extLst>
              <a:ext uri="{FF2B5EF4-FFF2-40B4-BE49-F238E27FC236}">
                <a16:creationId xmlns:a16="http://schemas.microsoft.com/office/drawing/2014/main" id="{4971ED03-4B0B-0A7E-EFBB-56B1A4712D63}"/>
              </a:ext>
            </a:extLst>
          </p:cNvPr>
          <p:cNvSpPr>
            <a:spLocks noGrp="1"/>
          </p:cNvSpPr>
          <p:nvPr>
            <p:ph type="sldNum" sz="quarter" idx="4"/>
          </p:nvPr>
        </p:nvSpPr>
        <p:spPr/>
        <p:txBody>
          <a:bodyPr/>
          <a:lstStyle/>
          <a:p>
            <a:fld id="{60F4F636-6A27-E649-AEDF-9DE4D4E58670}" type="slidenum">
              <a:rPr lang="en-US" smtClean="0"/>
              <a:pPr/>
              <a:t>110</a:t>
            </a:fld>
            <a:endParaRPr lang="en-US" dirty="0"/>
          </a:p>
        </p:txBody>
      </p:sp>
    </p:spTree>
    <p:extLst>
      <p:ext uri="{BB962C8B-B14F-4D97-AF65-F5344CB8AC3E}">
        <p14:creationId xmlns:p14="http://schemas.microsoft.com/office/powerpoint/2010/main" val="194567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4B5CF-0F19-7F60-34B2-7B086DA3AA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54B19E-A986-DD64-D714-4E8217FC1FC6}"/>
              </a:ext>
            </a:extLst>
          </p:cNvPr>
          <p:cNvSpPr>
            <a:spLocks noGrp="1"/>
          </p:cNvSpPr>
          <p:nvPr>
            <p:ph type="title"/>
          </p:nvPr>
        </p:nvSpPr>
        <p:spPr/>
        <p:txBody>
          <a:bodyPr/>
          <a:lstStyle/>
          <a:p>
            <a:r>
              <a:rPr lang="en-US" dirty="0"/>
              <a:t>How Many Tests are Strictly Necessary?</a:t>
            </a:r>
          </a:p>
        </p:txBody>
      </p:sp>
      <p:sp>
        <p:nvSpPr>
          <p:cNvPr id="3" name="Content Placeholder 2">
            <a:extLst>
              <a:ext uri="{FF2B5EF4-FFF2-40B4-BE49-F238E27FC236}">
                <a16:creationId xmlns:a16="http://schemas.microsoft.com/office/drawing/2014/main" id="{411ACEDB-D547-25CC-A7B3-E30842A993BE}"/>
              </a:ext>
            </a:extLst>
          </p:cNvPr>
          <p:cNvSpPr>
            <a:spLocks noGrp="1"/>
          </p:cNvSpPr>
          <p:nvPr>
            <p:ph idx="1"/>
          </p:nvPr>
        </p:nvSpPr>
        <p:spPr>
          <a:xfrm>
            <a:off x="457200" y="1258908"/>
            <a:ext cx="8229600" cy="5140800"/>
          </a:xfrm>
        </p:spPr>
        <p:txBody>
          <a:bodyPr/>
          <a:lstStyle/>
          <a:p>
            <a:r>
              <a:rPr lang="en-US" sz="2600" dirty="0"/>
              <a:t>Consider the following function:</a:t>
            </a:r>
          </a:p>
          <a:p>
            <a:pPr marL="1085850" lvl="2" indent="-274320"/>
            <a:endParaRPr lang="en-US" sz="1800" dirty="0"/>
          </a:p>
          <a:p>
            <a:pPr marL="1085850" lvl="2" indent="-274320"/>
            <a:r>
              <a:rPr lang="en-US" sz="1800" b="1" dirty="0">
                <a:solidFill>
                  <a:schemeClr val="accent3">
                    <a:lumMod val="50000"/>
                  </a:schemeClr>
                </a:solidFill>
                <a:latin typeface="Courier New" panose="02070309020205020404" pitchFamily="49" charset="0"/>
                <a:cs typeface="Courier New" panose="02070309020205020404" pitchFamily="49" charset="0"/>
              </a:rPr>
              <a:t>// Allows inputs 0 &lt;= a, b, c &lt;= 10,000 …</a:t>
            </a:r>
          </a:p>
          <a:p>
            <a:pPr marL="1085850" lvl="2" indent="-274320"/>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(a: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b: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c: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marL="1085850" lvl="2" indent="-274320"/>
            <a:r>
              <a:rPr lang="en-US" sz="1800" dirty="0">
                <a:latin typeface="Courier New" panose="02070309020205020404" pitchFamily="49" charset="0"/>
                <a:cs typeface="Courier New" panose="02070309020205020404" pitchFamily="49" charset="0"/>
              </a:rPr>
              <a:t> …</a:t>
            </a:r>
          </a:p>
          <a:p>
            <a:pPr marL="1085850" lvl="2" indent="-274320"/>
            <a:r>
              <a:rPr lang="en-US" sz="1800" dirty="0">
                <a:latin typeface="Courier New" panose="02070309020205020404" pitchFamily="49" charset="0"/>
                <a:cs typeface="Courier New" panose="02070309020205020404" pitchFamily="49" charset="0"/>
              </a:rPr>
              <a:t>};</a:t>
            </a:r>
          </a:p>
          <a:p>
            <a:pPr marL="1085850" lvl="2" indent="-274320"/>
            <a:endParaRPr lang="en-US" sz="1800" dirty="0"/>
          </a:p>
          <a:p>
            <a:r>
              <a:rPr lang="en-US" sz="2600" dirty="0"/>
              <a:t>How many tests needed guarantee correctness?</a:t>
            </a:r>
          </a:p>
          <a:p>
            <a:pPr marL="731520" lvl="1" indent="-283464"/>
            <a:r>
              <a:rPr lang="en-US" sz="2200" dirty="0"/>
              <a:t>1 trillion!</a:t>
            </a:r>
          </a:p>
          <a:p>
            <a:pPr marL="740664" lvl="1" indent="-283464"/>
            <a:r>
              <a:rPr lang="en-US" sz="2200" dirty="0"/>
              <a:t>"just write a loop and …"</a:t>
            </a:r>
          </a:p>
          <a:p>
            <a:pPr marL="912114" lvl="2"/>
            <a:r>
              <a:rPr lang="en-US" sz="1800" dirty="0"/>
              <a:t>the code in that loop could also be wrong</a:t>
            </a:r>
          </a:p>
          <a:p>
            <a:pPr marL="740664" lvl="1" indent="-283464"/>
            <a:r>
              <a:rPr lang="en-US" sz="2200" dirty="0"/>
              <a:t>cannot </a:t>
            </a:r>
            <a:r>
              <a:rPr lang="en-US" sz="2200" b="1" dirty="0">
                <a:solidFill>
                  <a:srgbClr val="7030A0"/>
                </a:solidFill>
              </a:rPr>
              <a:t>think</a:t>
            </a:r>
            <a:r>
              <a:rPr lang="en-US" sz="2200" dirty="0"/>
              <a:t> through even 1000 tests</a:t>
            </a:r>
          </a:p>
          <a:p>
            <a:pPr lvl="2"/>
            <a:r>
              <a:rPr lang="en-US" sz="1800" dirty="0"/>
              <a:t>most code we write cannot be </a:t>
            </a:r>
            <a:r>
              <a:rPr lang="en-US" sz="1800" i="1" dirty="0"/>
              <a:t>exhaustively</a:t>
            </a:r>
            <a:r>
              <a:rPr lang="en-US" sz="1800" dirty="0"/>
              <a:t> tested</a:t>
            </a:r>
          </a:p>
          <a:p>
            <a:pPr marL="914400" lvl="1" indent="-274320"/>
            <a:endParaRPr lang="en-US" sz="2200" dirty="0"/>
          </a:p>
        </p:txBody>
      </p:sp>
      <p:sp>
        <p:nvSpPr>
          <p:cNvPr id="4" name="Slide Number Placeholder 3">
            <a:extLst>
              <a:ext uri="{FF2B5EF4-FFF2-40B4-BE49-F238E27FC236}">
                <a16:creationId xmlns:a16="http://schemas.microsoft.com/office/drawing/2014/main" id="{33882440-38F2-3D16-FD53-3C4E386F3ADC}"/>
              </a:ext>
            </a:extLst>
          </p:cNvPr>
          <p:cNvSpPr>
            <a:spLocks noGrp="1"/>
          </p:cNvSpPr>
          <p:nvPr>
            <p:ph type="sldNum" sz="quarter" idx="4"/>
          </p:nvPr>
        </p:nvSpPr>
        <p:spPr/>
        <p:txBody>
          <a:bodyPr/>
          <a:lstStyle/>
          <a:p>
            <a:fld id="{60F4F636-6A27-E649-AEDF-9DE4D4E58670}" type="slidenum">
              <a:rPr lang="en-US" smtClean="0"/>
              <a:pPr/>
              <a:t>111</a:t>
            </a:fld>
            <a:endParaRPr lang="en-US" dirty="0"/>
          </a:p>
        </p:txBody>
      </p:sp>
    </p:spTree>
    <p:extLst>
      <p:ext uri="{BB962C8B-B14F-4D97-AF65-F5344CB8AC3E}">
        <p14:creationId xmlns:p14="http://schemas.microsoft.com/office/powerpoint/2010/main" val="46612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8A740-E1C5-8FCB-132F-B3F65C3AE5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BD0DBF-7161-0802-36F4-64EFF782AF57}"/>
              </a:ext>
            </a:extLst>
          </p:cNvPr>
          <p:cNvSpPr>
            <a:spLocks noGrp="1"/>
          </p:cNvSpPr>
          <p:nvPr>
            <p:ph type="title"/>
          </p:nvPr>
        </p:nvSpPr>
        <p:spPr/>
        <p:txBody>
          <a:bodyPr/>
          <a:lstStyle/>
          <a:p>
            <a:r>
              <a:rPr lang="en-US" dirty="0"/>
              <a:t>Ground Rules for Testing (4/4)</a:t>
            </a:r>
          </a:p>
        </p:txBody>
      </p:sp>
      <p:sp>
        <p:nvSpPr>
          <p:cNvPr id="3" name="Content Placeholder 2">
            <a:extLst>
              <a:ext uri="{FF2B5EF4-FFF2-40B4-BE49-F238E27FC236}">
                <a16:creationId xmlns:a16="http://schemas.microsoft.com/office/drawing/2014/main" id="{2FFAEE10-4750-1D96-F66A-609D06C011C6}"/>
              </a:ext>
            </a:extLst>
          </p:cNvPr>
          <p:cNvSpPr>
            <a:spLocks noGrp="1"/>
          </p:cNvSpPr>
          <p:nvPr>
            <p:ph idx="1"/>
          </p:nvPr>
        </p:nvSpPr>
        <p:spPr>
          <a:xfrm>
            <a:off x="457200" y="1258908"/>
            <a:ext cx="8229600" cy="5140800"/>
          </a:xfrm>
        </p:spPr>
        <p:txBody>
          <a:bodyPr/>
          <a:lstStyle/>
          <a:p>
            <a:pPr marL="514350" indent="-514350">
              <a:buFont typeface="+mj-lt"/>
              <a:buAutoNum type="arabicPeriod"/>
            </a:pPr>
            <a:r>
              <a:rPr lang="en-US" sz="2600" dirty="0"/>
              <a:t>Only need to test inputs allowed by the spec</a:t>
            </a:r>
          </a:p>
          <a:p>
            <a:pPr marL="914400" lvl="1" indent="-274320"/>
            <a:r>
              <a:rPr lang="en-US" sz="2200" dirty="0"/>
              <a:t>there is no correct answer for other inputs</a:t>
            </a:r>
          </a:p>
          <a:p>
            <a:pPr marL="914400" lvl="1" indent="-274320"/>
            <a:endParaRPr lang="en-US" sz="2200" dirty="0"/>
          </a:p>
          <a:p>
            <a:pPr marL="514350" indent="-514350">
              <a:buFont typeface="+mj-lt"/>
              <a:buAutoNum type="arabicPeriod"/>
            </a:pPr>
            <a:r>
              <a:rPr lang="en-US" sz="2600" dirty="0"/>
              <a:t>Test each function individually</a:t>
            </a:r>
          </a:p>
          <a:p>
            <a:pPr marL="914400" lvl="1" indent="-274320"/>
            <a:r>
              <a:rPr lang="en-US" sz="2200" dirty="0"/>
              <a:t>assume anything it calls is correct (its own tests will check)</a:t>
            </a:r>
          </a:p>
          <a:p>
            <a:pPr marL="914400" lvl="1" indent="-274320"/>
            <a:endParaRPr lang="en-US" sz="2200" dirty="0"/>
          </a:p>
          <a:p>
            <a:pPr marL="514350" indent="-514350">
              <a:buFont typeface="+mj-lt"/>
              <a:buAutoNum type="arabicPeriod"/>
            </a:pPr>
            <a:r>
              <a:rPr lang="en-US" sz="2600" dirty="0"/>
              <a:t>Test code should be </a:t>
            </a:r>
            <a:r>
              <a:rPr lang="en-US" sz="2600" b="1" dirty="0">
                <a:solidFill>
                  <a:srgbClr val="0070C0"/>
                </a:solidFill>
              </a:rPr>
              <a:t>simple</a:t>
            </a:r>
          </a:p>
          <a:p>
            <a:pPr marL="914400" lvl="1" indent="-274320"/>
            <a:r>
              <a:rPr lang="en-US" sz="2200" dirty="0"/>
              <a:t>any loops in tests need their own tests!</a:t>
            </a:r>
          </a:p>
          <a:p>
            <a:pPr marL="914400" lvl="1" indent="-274320"/>
            <a:endParaRPr lang="en-US" sz="2200" dirty="0"/>
          </a:p>
          <a:p>
            <a:pPr marL="514350" indent="-514350">
              <a:buFont typeface="+mj-lt"/>
              <a:buAutoNum type="arabicPeriod"/>
            </a:pPr>
            <a:r>
              <a:rPr lang="en-US" sz="2600" dirty="0"/>
              <a:t>If there are fewer than 10 allowed inputs,</a:t>
            </a:r>
            <a:br>
              <a:rPr lang="en-US" sz="2600" dirty="0"/>
            </a:br>
            <a:r>
              <a:rPr lang="en-US" sz="2600" dirty="0"/>
              <a:t>then do test them all!</a:t>
            </a:r>
          </a:p>
          <a:p>
            <a:pPr marL="914400" lvl="1" indent="-274320"/>
            <a:r>
              <a:rPr lang="en-US" sz="2200" dirty="0"/>
              <a:t>take advantage of the easy case</a:t>
            </a:r>
          </a:p>
        </p:txBody>
      </p:sp>
      <p:sp>
        <p:nvSpPr>
          <p:cNvPr id="4" name="Slide Number Placeholder 3">
            <a:extLst>
              <a:ext uri="{FF2B5EF4-FFF2-40B4-BE49-F238E27FC236}">
                <a16:creationId xmlns:a16="http://schemas.microsoft.com/office/drawing/2014/main" id="{E16E1AF3-DAA8-C6B3-1FA8-55B99B55A599}"/>
              </a:ext>
            </a:extLst>
          </p:cNvPr>
          <p:cNvSpPr>
            <a:spLocks noGrp="1"/>
          </p:cNvSpPr>
          <p:nvPr>
            <p:ph type="sldNum" sz="quarter" idx="4"/>
          </p:nvPr>
        </p:nvSpPr>
        <p:spPr/>
        <p:txBody>
          <a:bodyPr/>
          <a:lstStyle/>
          <a:p>
            <a:fld id="{60F4F636-6A27-E649-AEDF-9DE4D4E58670}" type="slidenum">
              <a:rPr lang="en-US" smtClean="0"/>
              <a:pPr/>
              <a:t>112</a:t>
            </a:fld>
            <a:endParaRPr lang="en-US" dirty="0"/>
          </a:p>
        </p:txBody>
      </p:sp>
    </p:spTree>
    <p:extLst>
      <p:ext uri="{BB962C8B-B14F-4D97-AF65-F5344CB8AC3E}">
        <p14:creationId xmlns:p14="http://schemas.microsoft.com/office/powerpoint/2010/main" val="140822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Choosing Test Cases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marL="0" indent="0">
              <a:buNone/>
            </a:pPr>
            <a:r>
              <a:rPr lang="en-US" sz="2000" dirty="0">
                <a:latin typeface="Courier New" panose="02070309020205020404" pitchFamily="49" charset="0"/>
                <a:cs typeface="Courier New" panose="02070309020205020404" pitchFamily="49" charset="0"/>
              </a:rPr>
              <a:t>   </a:t>
            </a:r>
            <a:r>
              <a:rPr lang="en-US" sz="2000" b="1" dirty="0">
                <a:solidFill>
                  <a:schemeClr val="accent3">
                    <a:lumMod val="50000"/>
                  </a:schemeClr>
                </a:solidFill>
                <a:latin typeface="Courier New" panose="02070309020205020404" pitchFamily="49" charset="0"/>
                <a:cs typeface="Courier New" panose="02070309020205020404" pitchFamily="49" charset="0"/>
              </a:rPr>
              <a:t>// Returns true iff n is a prime number</a:t>
            </a:r>
          </a:p>
          <a:p>
            <a:pPr marL="0" indent="0">
              <a:buNone/>
            </a:pPr>
            <a:r>
              <a:rPr lang="en-US" sz="2000" b="1"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const</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isPrime</a:t>
            </a:r>
            <a:r>
              <a:rPr lang="en-US" sz="2000" dirty="0">
                <a:latin typeface="Courier New" panose="02070309020205020404" pitchFamily="49" charset="0"/>
                <a:cs typeface="Courier New" panose="02070309020205020404" pitchFamily="49" charset="0"/>
              </a:rPr>
              <a:t> = (n: </a:t>
            </a:r>
            <a:r>
              <a:rPr lang="en-US" sz="2000" b="1" dirty="0">
                <a:solidFill>
                  <a:srgbClr val="00B050"/>
                </a:solidFill>
                <a:latin typeface="Courier New" panose="02070309020205020404" pitchFamily="49" charset="0"/>
                <a:cs typeface="Courier New" panose="02070309020205020404" pitchFamily="49" charset="0"/>
              </a:rPr>
              <a:t>bigint</a:t>
            </a:r>
            <a:r>
              <a:rPr lang="en-US" sz="2000" dirty="0">
                <a:latin typeface="Courier New" panose="02070309020205020404" pitchFamily="49" charset="0"/>
                <a:cs typeface="Courier New" panose="02070309020205020404" pitchFamily="49" charset="0"/>
              </a:rPr>
              <a:t>): </a:t>
            </a:r>
            <a:r>
              <a:rPr lang="en-US" sz="2000" b="1" dirty="0">
                <a:solidFill>
                  <a:srgbClr val="00B050"/>
                </a:solidFill>
                <a:latin typeface="Courier New" panose="02070309020205020404" pitchFamily="49" charset="0"/>
                <a:cs typeface="Courier New" panose="02070309020205020404" pitchFamily="49" charset="0"/>
              </a:rPr>
              <a:t>boolean</a:t>
            </a:r>
            <a:r>
              <a:rPr lang="en-US" sz="2000" dirty="0">
                <a:latin typeface="Courier New" panose="02070309020205020404" pitchFamily="49" charset="0"/>
                <a:cs typeface="Courier New" panose="02070309020205020404" pitchFamily="49" charset="0"/>
              </a:rPr>
              <a:t> =&gt; { … }</a:t>
            </a:r>
          </a:p>
          <a:p>
            <a:pPr marL="0" indent="0">
              <a:buNone/>
            </a:pPr>
            <a:endParaRPr lang="en-US" sz="2000" dirty="0"/>
          </a:p>
          <a:p>
            <a:r>
              <a:rPr lang="en-US" sz="2800" dirty="0"/>
              <a:t>How about if we test 2, 3, 4, 7, 12, 97, 99?</a:t>
            </a:r>
          </a:p>
          <a:p>
            <a:pPr lvl="1"/>
            <a:r>
              <a:rPr lang="en-US" sz="2400" dirty="0"/>
              <a:t>seems okay?</a:t>
            </a:r>
          </a:p>
        </p:txBody>
      </p:sp>
      <p:sp>
        <p:nvSpPr>
          <p:cNvPr id="4" name="Slide Number Placeholder 3">
            <a:extLst>
              <a:ext uri="{FF2B5EF4-FFF2-40B4-BE49-F238E27FC236}">
                <a16:creationId xmlns:a16="http://schemas.microsoft.com/office/drawing/2014/main" id="{C7E3D2A4-A8AB-A1EE-694C-1F64294EE436}"/>
              </a:ext>
            </a:extLst>
          </p:cNvPr>
          <p:cNvSpPr>
            <a:spLocks noGrp="1"/>
          </p:cNvSpPr>
          <p:nvPr>
            <p:ph type="sldNum" sz="quarter" idx="4"/>
          </p:nvPr>
        </p:nvSpPr>
        <p:spPr/>
        <p:txBody>
          <a:bodyPr/>
          <a:lstStyle/>
          <a:p>
            <a:fld id="{60F4F636-6A27-E649-AEDF-9DE4D4E58670}" type="slidenum">
              <a:rPr lang="en-US" smtClean="0"/>
              <a:pPr/>
              <a:t>113</a:t>
            </a:fld>
            <a:endParaRPr lang="en-US" dirty="0"/>
          </a:p>
        </p:txBody>
      </p:sp>
    </p:spTree>
    <p:extLst>
      <p:ext uri="{BB962C8B-B14F-4D97-AF65-F5344CB8AC3E}">
        <p14:creationId xmlns:p14="http://schemas.microsoft.com/office/powerpoint/2010/main" val="158179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Choosing Test Cases (Gone Wrong!)</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a:xfrm>
            <a:off x="457199" y="1244160"/>
            <a:ext cx="8513805" cy="5140800"/>
          </a:xfrm>
        </p:spPr>
        <p:txBody>
          <a:bodyPr/>
          <a:lstStyle/>
          <a:p>
            <a:pPr marL="0" indent="0">
              <a:buNone/>
            </a:pPr>
            <a:r>
              <a:rPr lang="en-US" sz="2000" dirty="0">
                <a:latin typeface="Courier New" panose="02070309020205020404" pitchFamily="49" charset="0"/>
                <a:cs typeface="Courier New" panose="02070309020205020404" pitchFamily="49" charset="0"/>
              </a:rPr>
              <a:t>   </a:t>
            </a:r>
            <a:r>
              <a:rPr lang="en-US" sz="2000" b="1" dirty="0">
                <a:solidFill>
                  <a:schemeClr val="accent3">
                    <a:lumMod val="50000"/>
                  </a:schemeClr>
                </a:solidFill>
                <a:latin typeface="Courier New" panose="02070309020205020404" pitchFamily="49" charset="0"/>
                <a:cs typeface="Courier New" panose="02070309020205020404" pitchFamily="49" charset="0"/>
              </a:rPr>
              <a:t>// Returns true iff n is a prime number</a:t>
            </a:r>
          </a:p>
          <a:p>
            <a:pPr marL="0" indent="0">
              <a:buNone/>
            </a:pPr>
            <a:r>
              <a:rPr lang="en-US" sz="2000" b="1"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const </a:t>
            </a:r>
            <a:r>
              <a:rPr lang="en-US" sz="2000" dirty="0" err="1">
                <a:latin typeface="Courier New" panose="02070309020205020404" pitchFamily="49" charset="0"/>
                <a:cs typeface="Courier New" panose="02070309020205020404" pitchFamily="49" charset="0"/>
              </a:rPr>
              <a:t>isPrime</a:t>
            </a:r>
            <a:r>
              <a:rPr lang="en-US" sz="2000" dirty="0">
                <a:latin typeface="Courier New" panose="02070309020205020404" pitchFamily="49" charset="0"/>
                <a:cs typeface="Courier New" panose="02070309020205020404" pitchFamily="49" charset="0"/>
              </a:rPr>
              <a:t> = (n: </a:t>
            </a:r>
            <a:r>
              <a:rPr lang="en-US" sz="2000" b="1" dirty="0">
                <a:solidFill>
                  <a:srgbClr val="00B050"/>
                </a:solidFill>
                <a:latin typeface="Courier New" panose="02070309020205020404" pitchFamily="49" charset="0"/>
                <a:cs typeface="Courier New" panose="02070309020205020404" pitchFamily="49" charset="0"/>
              </a:rPr>
              <a:t>bigint</a:t>
            </a:r>
            <a:r>
              <a:rPr lang="en-US" sz="2000" dirty="0">
                <a:latin typeface="Courier New" panose="02070309020205020404" pitchFamily="49" charset="0"/>
                <a:cs typeface="Courier New" panose="02070309020205020404" pitchFamily="49" charset="0"/>
              </a:rPr>
              <a:t>): </a:t>
            </a:r>
            <a:r>
              <a:rPr lang="en-US" sz="2000" b="1" dirty="0">
                <a:solidFill>
                  <a:srgbClr val="00B050"/>
                </a:solidFill>
                <a:latin typeface="Courier New" panose="02070309020205020404" pitchFamily="49" charset="0"/>
                <a:cs typeface="Courier New" panose="02070309020205020404" pitchFamily="49" charset="0"/>
              </a:rPr>
              <a:t>boolean</a:t>
            </a:r>
            <a:r>
              <a:rPr lang="en-US" sz="2000" dirty="0">
                <a:latin typeface="Courier New" panose="02070309020205020404" pitchFamily="49" charset="0"/>
                <a:cs typeface="Courier New" panose="02070309020205020404" pitchFamily="49" charset="0"/>
              </a:rPr>
              <a:t> =&gt; {</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if</a:t>
            </a:r>
            <a:r>
              <a:rPr lang="en-US" sz="2000" dirty="0">
                <a:latin typeface="Courier New" panose="02070309020205020404" pitchFamily="49" charset="0"/>
                <a:cs typeface="Courier New" panose="02070309020205020404" pitchFamily="49" charset="0"/>
              </a:rPr>
              <a:t> (n &lt; 100n) {</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return</a:t>
            </a:r>
            <a:r>
              <a:rPr lang="en-US" sz="2000" dirty="0">
                <a:latin typeface="Courier New" panose="02070309020205020404" pitchFamily="49" charset="0"/>
                <a:cs typeface="Courier New" panose="02070309020205020404" pitchFamily="49" charset="0"/>
              </a:rPr>
              <a:t> PRIME_CACHE[n];  </a:t>
            </a:r>
            <a:r>
              <a:rPr lang="en-US" sz="2000" b="1" dirty="0">
                <a:solidFill>
                  <a:schemeClr val="accent3">
                    <a:lumMod val="75000"/>
                  </a:schemeClr>
                </a:solidFill>
                <a:latin typeface="Courier New" panose="02070309020205020404" pitchFamily="49" charset="0"/>
                <a:cs typeface="Courier New" panose="02070309020205020404" pitchFamily="49" charset="0"/>
              </a:rPr>
              <a:t>// precomputed answers</a:t>
            </a:r>
          </a:p>
          <a:p>
            <a:pPr marL="0" indent="0">
              <a:buNone/>
            </a:pPr>
            <a:r>
              <a:rPr lang="en-US" sz="2000" dirty="0">
                <a:latin typeface="Courier New" panose="02070309020205020404" pitchFamily="49" charset="0"/>
                <a:cs typeface="Courier New" panose="02070309020205020404" pitchFamily="49" charset="0"/>
              </a:rPr>
              <a:t>     } </a:t>
            </a:r>
            <a:r>
              <a:rPr lang="en-US" sz="2000" b="1" dirty="0">
                <a:solidFill>
                  <a:srgbClr val="0070C0"/>
                </a:solidFill>
                <a:latin typeface="Courier New" panose="02070309020205020404" pitchFamily="49" charset="0"/>
                <a:cs typeface="Courier New" panose="02070309020205020404" pitchFamily="49" charset="0"/>
              </a:rPr>
              <a:t>else</a:t>
            </a: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for</a:t>
            </a: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let</a:t>
            </a:r>
            <a:r>
              <a:rPr lang="en-US" sz="2000" dirty="0">
                <a:latin typeface="Courier New" panose="02070309020205020404" pitchFamily="49" charset="0"/>
                <a:cs typeface="Courier New" panose="02070309020205020404" pitchFamily="49" charset="0"/>
              </a:rPr>
              <a:t> k = 2n; k*k &lt;= n; k++) {</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if</a:t>
            </a:r>
            <a:r>
              <a:rPr lang="en-US" sz="2000" dirty="0">
                <a:latin typeface="Courier New" panose="02070309020205020404" pitchFamily="49" charset="0"/>
                <a:cs typeface="Courier New" panose="02070309020205020404" pitchFamily="49" charset="0"/>
              </a:rPr>
              <a:t> (n % k === 0n)</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return</a:t>
            </a:r>
            <a:r>
              <a:rPr lang="en-US" sz="2000" dirty="0">
                <a:latin typeface="Courier New" panose="02070309020205020404" pitchFamily="49" charset="0"/>
                <a:cs typeface="Courier New" panose="02070309020205020404" pitchFamily="49" charset="0"/>
              </a:rPr>
              <a:t> false;</a:t>
            </a:r>
          </a:p>
          <a:p>
            <a:pPr marL="0" indent="0">
              <a:buNone/>
            </a:pP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return</a:t>
            </a:r>
            <a:r>
              <a:rPr lang="en-US" sz="2000" dirty="0">
                <a:latin typeface="Courier New" panose="02070309020205020404" pitchFamily="49" charset="0"/>
                <a:cs typeface="Courier New" panose="02070309020205020404" pitchFamily="49" charset="0"/>
              </a:rPr>
              <a:t> true;</a:t>
            </a:r>
          </a:p>
          <a:p>
            <a:pPr marL="0" indent="0">
              <a:buNone/>
            </a:pP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6CF13348-8011-8EBC-B948-977B973AD1F7}"/>
              </a:ext>
            </a:extLst>
          </p:cNvPr>
          <p:cNvSpPr txBox="1"/>
          <p:nvPr/>
        </p:nvSpPr>
        <p:spPr>
          <a:xfrm>
            <a:off x="4315968" y="4547616"/>
            <a:ext cx="4150367" cy="430887"/>
          </a:xfrm>
          <a:prstGeom prst="rect">
            <a:avLst/>
          </a:prstGeom>
          <a:noFill/>
        </p:spPr>
        <p:txBody>
          <a:bodyPr wrap="none" rtlCol="0">
            <a:spAutoFit/>
          </a:bodyPr>
          <a:lstStyle/>
          <a:p>
            <a:r>
              <a:rPr lang="en-US" sz="2200" dirty="0">
                <a:solidFill>
                  <a:schemeClr val="accent3">
                    <a:lumMod val="50000"/>
                  </a:schemeClr>
                </a:solidFill>
                <a:latin typeface="Franklin Gothic Medium"/>
                <a:cs typeface="Franklin Gothic Medium"/>
              </a:rPr>
              <a:t>Cases 2 .. 100 are table lookups!</a:t>
            </a:r>
          </a:p>
        </p:txBody>
      </p:sp>
      <p:sp>
        <p:nvSpPr>
          <p:cNvPr id="5" name="TextBox 4">
            <a:extLst>
              <a:ext uri="{FF2B5EF4-FFF2-40B4-BE49-F238E27FC236}">
                <a16:creationId xmlns:a16="http://schemas.microsoft.com/office/drawing/2014/main" id="{9A297A43-DF76-9DAF-EDC6-071195018596}"/>
              </a:ext>
            </a:extLst>
          </p:cNvPr>
          <p:cNvSpPr txBox="1"/>
          <p:nvPr/>
        </p:nvSpPr>
        <p:spPr>
          <a:xfrm>
            <a:off x="4315968" y="4978503"/>
            <a:ext cx="3650551" cy="430887"/>
          </a:xfrm>
          <a:prstGeom prst="rect">
            <a:avLst/>
          </a:prstGeom>
          <a:noFill/>
        </p:spPr>
        <p:txBody>
          <a:bodyPr wrap="none" rtlCol="0">
            <a:spAutoFit/>
          </a:bodyPr>
          <a:lstStyle/>
          <a:p>
            <a:r>
              <a:rPr lang="en-US" sz="2200" dirty="0">
                <a:solidFill>
                  <a:schemeClr val="accent3">
                    <a:lumMod val="50000"/>
                  </a:schemeClr>
                </a:solidFill>
                <a:latin typeface="Franklin Gothic Medium"/>
                <a:cs typeface="Franklin Gothic Medium"/>
              </a:rPr>
              <a:t>We didn't test the loop at all!</a:t>
            </a:r>
          </a:p>
        </p:txBody>
      </p:sp>
      <p:sp>
        <p:nvSpPr>
          <p:cNvPr id="6" name="TextBox 5">
            <a:extLst>
              <a:ext uri="{FF2B5EF4-FFF2-40B4-BE49-F238E27FC236}">
                <a16:creationId xmlns:a16="http://schemas.microsoft.com/office/drawing/2014/main" id="{79ACBA05-13D0-B3F6-9D88-34DEA0B16FB3}"/>
              </a:ext>
            </a:extLst>
          </p:cNvPr>
          <p:cNvSpPr txBox="1"/>
          <p:nvPr/>
        </p:nvSpPr>
        <p:spPr>
          <a:xfrm>
            <a:off x="4315967" y="5466287"/>
            <a:ext cx="4008277" cy="769441"/>
          </a:xfrm>
          <a:prstGeom prst="rect">
            <a:avLst/>
          </a:prstGeom>
          <a:noFill/>
        </p:spPr>
        <p:txBody>
          <a:bodyPr wrap="none" rtlCol="0">
            <a:spAutoFit/>
          </a:bodyPr>
          <a:lstStyle/>
          <a:p>
            <a:r>
              <a:rPr lang="en-US" sz="2200" dirty="0">
                <a:solidFill>
                  <a:schemeClr val="accent3">
                    <a:lumMod val="75000"/>
                  </a:schemeClr>
                </a:solidFill>
                <a:latin typeface="Franklin Gothic Medium"/>
                <a:cs typeface="Franklin Gothic Medium"/>
              </a:rPr>
              <a:t>Impossible to know this without</a:t>
            </a:r>
            <a:br>
              <a:rPr lang="en-US" sz="2200" dirty="0">
                <a:solidFill>
                  <a:schemeClr val="accent3">
                    <a:lumMod val="75000"/>
                  </a:schemeClr>
                </a:solidFill>
                <a:latin typeface="Franklin Gothic Medium"/>
                <a:cs typeface="Franklin Gothic Medium"/>
              </a:rPr>
            </a:br>
            <a:r>
              <a:rPr lang="en-US" sz="2200" dirty="0">
                <a:solidFill>
                  <a:schemeClr val="accent3">
                    <a:lumMod val="75000"/>
                  </a:schemeClr>
                </a:solidFill>
                <a:latin typeface="Franklin Gothic Medium"/>
                <a:cs typeface="Franklin Gothic Medium"/>
              </a:rPr>
              <a:t>looking at the actual code.</a:t>
            </a:r>
          </a:p>
        </p:txBody>
      </p:sp>
      <p:sp>
        <p:nvSpPr>
          <p:cNvPr id="7" name="Slide Number Placeholder 6">
            <a:extLst>
              <a:ext uri="{FF2B5EF4-FFF2-40B4-BE49-F238E27FC236}">
                <a16:creationId xmlns:a16="http://schemas.microsoft.com/office/drawing/2014/main" id="{F8DAD796-B316-9C6D-9EF3-01B88181F1A3}"/>
              </a:ext>
            </a:extLst>
          </p:cNvPr>
          <p:cNvSpPr>
            <a:spLocks noGrp="1"/>
          </p:cNvSpPr>
          <p:nvPr>
            <p:ph type="sldNum" sz="quarter" idx="4"/>
          </p:nvPr>
        </p:nvSpPr>
        <p:spPr/>
        <p:txBody>
          <a:bodyPr/>
          <a:lstStyle/>
          <a:p>
            <a:fld id="{60F4F636-6A27-E649-AEDF-9DE4D4E58670}" type="slidenum">
              <a:rPr lang="en-US" smtClean="0"/>
              <a:pPr/>
              <a:t>114</a:t>
            </a:fld>
            <a:endParaRPr lang="en-US" dirty="0"/>
          </a:p>
        </p:txBody>
      </p:sp>
    </p:spTree>
    <p:extLst>
      <p:ext uri="{BB962C8B-B14F-4D97-AF65-F5344CB8AC3E}">
        <p14:creationId xmlns:p14="http://schemas.microsoft.com/office/powerpoint/2010/main" val="210644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Clear-Box Testing</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We need to look at the code to know what to test</a:t>
            </a:r>
          </a:p>
          <a:p>
            <a:pPr lvl="1"/>
            <a:r>
              <a:rPr lang="en-US" sz="2200" dirty="0"/>
              <a:t>this is called "clear-box testing"</a:t>
            </a:r>
          </a:p>
          <a:p>
            <a:pPr lvl="1"/>
            <a:r>
              <a:rPr lang="en-US" sz="2200" dirty="0"/>
              <a:t>it will be our </a:t>
            </a:r>
            <a:r>
              <a:rPr lang="en-US" sz="2200" b="1" dirty="0"/>
              <a:t>primary</a:t>
            </a:r>
            <a:r>
              <a:rPr lang="en-US" sz="2200" dirty="0"/>
              <a:t> heuristic</a:t>
            </a:r>
          </a:p>
          <a:p>
            <a:pPr lvl="1"/>
            <a:endParaRPr lang="en-US" sz="2200" dirty="0"/>
          </a:p>
          <a:p>
            <a:r>
              <a:rPr lang="en-US" sz="2600" dirty="0"/>
              <a:t>In this class, we want a clear rule for how many tests</a:t>
            </a:r>
          </a:p>
          <a:p>
            <a:pPr lvl="1"/>
            <a:r>
              <a:rPr lang="en-US" sz="2200" dirty="0"/>
              <a:t>you want homework and tests to have clear right answers</a:t>
            </a:r>
          </a:p>
          <a:p>
            <a:pPr lvl="1"/>
            <a:endParaRPr lang="en-US" sz="2200" dirty="0"/>
          </a:p>
          <a:p>
            <a:r>
              <a:rPr lang="en-US" sz="2600" dirty="0"/>
              <a:t>Outside of class, these rules are also good</a:t>
            </a:r>
          </a:p>
          <a:p>
            <a:pPr lvl="1"/>
            <a:r>
              <a:rPr lang="en-US" sz="2200" dirty="0"/>
              <a:t>most programmers will be familiar with these concepts</a:t>
            </a:r>
          </a:p>
          <a:p>
            <a:pPr lvl="1"/>
            <a:r>
              <a:rPr lang="en-US" sz="2200" dirty="0"/>
              <a:t>but, </a:t>
            </a:r>
            <a:r>
              <a:rPr lang="en-US" sz="2200" u="sng" dirty="0"/>
              <a:t>not</a:t>
            </a:r>
            <a:r>
              <a:rPr lang="en-US" sz="2200" dirty="0"/>
              <a:t> comprehensive (usually a “floor”)</a:t>
            </a:r>
          </a:p>
        </p:txBody>
      </p:sp>
      <p:sp>
        <p:nvSpPr>
          <p:cNvPr id="4" name="Slide Number Placeholder 3">
            <a:extLst>
              <a:ext uri="{FF2B5EF4-FFF2-40B4-BE49-F238E27FC236}">
                <a16:creationId xmlns:a16="http://schemas.microsoft.com/office/drawing/2014/main" id="{6CC9766D-782D-6F0D-2C8B-61EAD51E2CE1}"/>
              </a:ext>
            </a:extLst>
          </p:cNvPr>
          <p:cNvSpPr>
            <a:spLocks noGrp="1"/>
          </p:cNvSpPr>
          <p:nvPr>
            <p:ph type="sldNum" sz="quarter" idx="4"/>
          </p:nvPr>
        </p:nvSpPr>
        <p:spPr/>
        <p:txBody>
          <a:bodyPr/>
          <a:lstStyle/>
          <a:p>
            <a:fld id="{60F4F636-6A27-E649-AEDF-9DE4D4E58670}" type="slidenum">
              <a:rPr lang="en-US" smtClean="0"/>
              <a:pPr/>
              <a:t>115</a:t>
            </a:fld>
            <a:endParaRPr lang="en-US" dirty="0"/>
          </a:p>
        </p:txBody>
      </p:sp>
    </p:spTree>
    <p:extLst>
      <p:ext uri="{BB962C8B-B14F-4D97-AF65-F5344CB8AC3E}">
        <p14:creationId xmlns:p14="http://schemas.microsoft.com/office/powerpoint/2010/main" val="330914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11CAF-0C58-95B7-37AB-933EBCB664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76F5EF-BCDF-ADDE-C819-2BD99BF79494}"/>
              </a:ext>
            </a:extLst>
          </p:cNvPr>
          <p:cNvSpPr>
            <a:spLocks noGrp="1"/>
          </p:cNvSpPr>
          <p:nvPr>
            <p:ph type="title"/>
          </p:nvPr>
        </p:nvSpPr>
        <p:spPr/>
        <p:txBody>
          <a:bodyPr/>
          <a:lstStyle/>
          <a:p>
            <a:r>
              <a:rPr lang="en-US" dirty="0"/>
              <a:t>Statement Coverage by Example (</a:t>
            </a:r>
            <a:r>
              <a:rPr lang="en-US" dirty="0" err="1"/>
              <a:t>isPrime</a:t>
            </a:r>
            <a:r>
              <a:rPr lang="en-US" dirty="0"/>
              <a:t>)</a:t>
            </a:r>
          </a:p>
        </p:txBody>
      </p:sp>
      <p:sp>
        <p:nvSpPr>
          <p:cNvPr id="3" name="Content Placeholder 2">
            <a:extLst>
              <a:ext uri="{FF2B5EF4-FFF2-40B4-BE49-F238E27FC236}">
                <a16:creationId xmlns:a16="http://schemas.microsoft.com/office/drawing/2014/main" id="{8E12560A-C2E8-246E-5754-BBFE816813CC}"/>
              </a:ext>
            </a:extLst>
          </p:cNvPr>
          <p:cNvSpPr>
            <a:spLocks noGrp="1"/>
          </p:cNvSpPr>
          <p:nvPr>
            <p:ph idx="1"/>
          </p:nvPr>
        </p:nvSpPr>
        <p:spPr/>
        <p:txBody>
          <a:bodyPr/>
          <a:lstStyle/>
          <a:p>
            <a:r>
              <a:rPr lang="en-US" sz="2600" dirty="0"/>
              <a:t>Simplest metric is "statement coverage"</a:t>
            </a:r>
          </a:p>
          <a:p>
            <a:pPr lvl="1"/>
            <a:r>
              <a:rPr lang="en-US" sz="2200" dirty="0"/>
              <a:t>what percentage of the statements in the code are</a:t>
            </a:r>
            <a:br>
              <a:rPr lang="en-US" sz="2200" dirty="0"/>
            </a:br>
            <a:r>
              <a:rPr lang="en-US" sz="2200" dirty="0"/>
              <a:t>executed by </a:t>
            </a:r>
            <a:r>
              <a:rPr lang="en-US" sz="2200" i="1" dirty="0"/>
              <a:t>at least one</a:t>
            </a:r>
            <a:r>
              <a:rPr lang="en-US" sz="2200" dirty="0"/>
              <a:t> test</a:t>
            </a:r>
          </a:p>
          <a:p>
            <a:pPr lvl="1"/>
            <a:r>
              <a:rPr lang="en-US" sz="2200" dirty="0"/>
              <a:t>this should be nearly 100%</a:t>
            </a:r>
          </a:p>
          <a:p>
            <a:pPr lvl="2"/>
            <a:endParaRPr lang="en-US" sz="1800" dirty="0"/>
          </a:p>
          <a:p>
            <a:pPr marL="548640" lvl="1" indent="0">
              <a:buNone/>
            </a:pPr>
            <a:r>
              <a:rPr lang="en-US" sz="1800" b="1" dirty="0">
                <a:solidFill>
                  <a:srgbClr val="0070C0"/>
                </a:solidFill>
                <a:latin typeface="Courier New" panose="02070309020205020404" pitchFamily="49" charset="0"/>
                <a:cs typeface="Courier New" panose="02070309020205020404" pitchFamily="49" charset="0"/>
              </a:rPr>
              <a:t>export</a:t>
            </a:r>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isPrime</a:t>
            </a:r>
            <a:r>
              <a:rPr lang="en-US" sz="1800" dirty="0">
                <a:latin typeface="Courier New" panose="02070309020205020404" pitchFamily="49" charset="0"/>
                <a:cs typeface="Courier New" panose="02070309020205020404" pitchFamily="49" charset="0"/>
              </a:rPr>
              <a:t> = (n: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boolean</a:t>
            </a:r>
            <a:r>
              <a:rPr lang="en-US" sz="1800" dirty="0">
                <a:latin typeface="Courier New" panose="02070309020205020404" pitchFamily="49" charset="0"/>
                <a:cs typeface="Courier New" panose="02070309020205020404" pitchFamily="49" charset="0"/>
              </a:rPr>
              <a:t> =&gt; {</a:t>
            </a:r>
          </a:p>
          <a:p>
            <a:pPr marL="548640" lvl="1" indent="0">
              <a:buNone/>
            </a:pPr>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(n &lt;= 0n)</a:t>
            </a:r>
          </a:p>
          <a:p>
            <a:pPr marL="548640" lvl="1" indent="0">
              <a:buNone/>
            </a:pPr>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throw new</a:t>
            </a:r>
            <a:r>
              <a:rPr lang="en-US" sz="1800" dirty="0">
                <a:latin typeface="Courier New" panose="02070309020205020404" pitchFamily="49" charset="0"/>
                <a:cs typeface="Courier New" panose="02070309020205020404" pitchFamily="49" charset="0"/>
              </a:rPr>
              <a:t> Error(`not a positive integer: ${n}`);</a:t>
            </a:r>
          </a:p>
          <a:p>
            <a:pPr marL="548640" lvl="1" indent="0">
              <a:buNone/>
            </a:pPr>
            <a:endParaRPr lang="en-US" sz="1800" dirty="0">
              <a:latin typeface="Courier New" panose="02070309020205020404" pitchFamily="49" charset="0"/>
              <a:cs typeface="Courier New" panose="02070309020205020404" pitchFamily="49" charset="0"/>
            </a:endParaRPr>
          </a:p>
          <a:p>
            <a:pPr marL="548640" lvl="1" indent="0">
              <a:buNone/>
            </a:pPr>
            <a:r>
              <a:rPr lang="en-US" sz="1800" dirty="0">
                <a:latin typeface="Courier New" panose="02070309020205020404" pitchFamily="49" charset="0"/>
                <a:cs typeface="Courier New" panose="02070309020205020404" pitchFamily="49" charset="0"/>
              </a:rPr>
              <a:t>  …  </a:t>
            </a:r>
            <a:r>
              <a:rPr lang="en-US" sz="1800" b="1" dirty="0">
                <a:solidFill>
                  <a:schemeClr val="accent3">
                    <a:lumMod val="50000"/>
                  </a:schemeClr>
                </a:solidFill>
                <a:latin typeface="Courier New" panose="02070309020205020404" pitchFamily="49" charset="0"/>
                <a:cs typeface="Courier New" panose="02070309020205020404" pitchFamily="49" charset="0"/>
              </a:rPr>
              <a:t>// code for positive integer inputs</a:t>
            </a:r>
            <a:endParaRPr lang="en-US" sz="1800" dirty="0">
              <a:latin typeface="Courier New" panose="02070309020205020404" pitchFamily="49" charset="0"/>
              <a:cs typeface="Courier New" panose="02070309020205020404" pitchFamily="49" charset="0"/>
            </a:endParaRPr>
          </a:p>
          <a:p>
            <a:pPr marL="548640" lvl="1" indent="0">
              <a:buNone/>
            </a:pPr>
            <a:r>
              <a:rPr lang="en-US" sz="1800" dirty="0">
                <a:latin typeface="Courier New" panose="02070309020205020404" pitchFamily="49" charset="0"/>
                <a:cs typeface="Courier New" panose="02070309020205020404" pitchFamily="49" charset="0"/>
              </a:rPr>
              <a:t>};</a:t>
            </a:r>
          </a:p>
          <a:p>
            <a:pPr lvl="2"/>
            <a:endParaRPr lang="en-US" sz="1800" dirty="0"/>
          </a:p>
          <a:p>
            <a:r>
              <a:rPr lang="en-US" sz="2600" dirty="0"/>
              <a:t>The "</a:t>
            </a:r>
            <a:r>
              <a:rPr lang="en-US" sz="2200" dirty="0">
                <a:latin typeface="Courier New" panose="02070309020205020404" pitchFamily="49" charset="0"/>
                <a:cs typeface="Courier New" panose="02070309020205020404" pitchFamily="49" charset="0"/>
              </a:rPr>
              <a:t>throw</a:t>
            </a:r>
            <a:r>
              <a:rPr lang="en-US" sz="2600" dirty="0"/>
              <a:t>" is not executed by any </a:t>
            </a:r>
            <a:r>
              <a:rPr lang="en-US" sz="2600" i="1" dirty="0"/>
              <a:t>allowed</a:t>
            </a:r>
            <a:r>
              <a:rPr lang="en-US" sz="2600" dirty="0"/>
              <a:t> input</a:t>
            </a:r>
          </a:p>
          <a:p>
            <a:pPr lvl="1"/>
            <a:r>
              <a:rPr lang="en-US" sz="2200" dirty="0"/>
              <a:t>we only test the allowed inputs</a:t>
            </a:r>
          </a:p>
          <a:p>
            <a:pPr lvl="1"/>
            <a:endParaRPr lang="en-US" sz="2200" dirty="0"/>
          </a:p>
        </p:txBody>
      </p:sp>
      <p:sp>
        <p:nvSpPr>
          <p:cNvPr id="4" name="Slide Number Placeholder 3">
            <a:extLst>
              <a:ext uri="{FF2B5EF4-FFF2-40B4-BE49-F238E27FC236}">
                <a16:creationId xmlns:a16="http://schemas.microsoft.com/office/drawing/2014/main" id="{D416C8A6-F360-FED8-F4BC-214207A61D33}"/>
              </a:ext>
            </a:extLst>
          </p:cNvPr>
          <p:cNvSpPr>
            <a:spLocks noGrp="1"/>
          </p:cNvSpPr>
          <p:nvPr>
            <p:ph type="sldNum" sz="quarter" idx="4"/>
          </p:nvPr>
        </p:nvSpPr>
        <p:spPr/>
        <p:txBody>
          <a:bodyPr/>
          <a:lstStyle/>
          <a:p>
            <a:fld id="{60F4F636-6A27-E649-AEDF-9DE4D4E58670}" type="slidenum">
              <a:rPr lang="en-US" smtClean="0"/>
              <a:pPr/>
              <a:t>116</a:t>
            </a:fld>
            <a:endParaRPr lang="en-US" dirty="0"/>
          </a:p>
        </p:txBody>
      </p:sp>
    </p:spTree>
    <p:extLst>
      <p:ext uri="{BB962C8B-B14F-4D97-AF65-F5344CB8AC3E}">
        <p14:creationId xmlns:p14="http://schemas.microsoft.com/office/powerpoint/2010/main" val="381685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910C6-B309-C302-F5F0-0DEF5BD556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97F60B-ECB0-FE17-9B94-563AAFC8725A}"/>
              </a:ext>
            </a:extLst>
          </p:cNvPr>
          <p:cNvSpPr>
            <a:spLocks noGrp="1"/>
          </p:cNvSpPr>
          <p:nvPr>
            <p:ph type="title"/>
          </p:nvPr>
        </p:nvSpPr>
        <p:spPr/>
        <p:txBody>
          <a:bodyPr/>
          <a:lstStyle/>
          <a:p>
            <a:r>
              <a:rPr lang="en-US" dirty="0"/>
              <a:t>Statement Coverage</a:t>
            </a:r>
          </a:p>
        </p:txBody>
      </p:sp>
      <p:sp>
        <p:nvSpPr>
          <p:cNvPr id="3" name="Content Placeholder 2">
            <a:extLst>
              <a:ext uri="{FF2B5EF4-FFF2-40B4-BE49-F238E27FC236}">
                <a16:creationId xmlns:a16="http://schemas.microsoft.com/office/drawing/2014/main" id="{F864C454-6898-1DBB-8E36-CB3CA03016ED}"/>
              </a:ext>
            </a:extLst>
          </p:cNvPr>
          <p:cNvSpPr>
            <a:spLocks noGrp="1"/>
          </p:cNvSpPr>
          <p:nvPr>
            <p:ph idx="1"/>
          </p:nvPr>
        </p:nvSpPr>
        <p:spPr/>
        <p:txBody>
          <a:bodyPr/>
          <a:lstStyle/>
          <a:p>
            <a:r>
              <a:rPr lang="en-US" sz="2600" dirty="0"/>
              <a:t>Simplest metric is "statement coverage"</a:t>
            </a:r>
          </a:p>
          <a:p>
            <a:pPr lvl="1"/>
            <a:r>
              <a:rPr lang="en-US" sz="2200" dirty="0"/>
              <a:t>what percentage of the statements in the code are</a:t>
            </a:r>
            <a:br>
              <a:rPr lang="en-US" sz="2200" dirty="0"/>
            </a:br>
            <a:r>
              <a:rPr lang="en-US" sz="2200" dirty="0"/>
              <a:t>executed by </a:t>
            </a:r>
            <a:r>
              <a:rPr lang="en-US" sz="2200" i="1" dirty="0"/>
              <a:t>at least one</a:t>
            </a:r>
            <a:r>
              <a:rPr lang="en-US" sz="2200" dirty="0"/>
              <a:t> test</a:t>
            </a:r>
          </a:p>
          <a:p>
            <a:pPr lvl="1"/>
            <a:endParaRPr lang="en-US" sz="2200" dirty="0"/>
          </a:p>
          <a:p>
            <a:r>
              <a:rPr lang="en-US" sz="2600" dirty="0"/>
              <a:t>Must test 100% of code reachable on allowed inputs</a:t>
            </a:r>
          </a:p>
          <a:p>
            <a:pPr lvl="1"/>
            <a:r>
              <a:rPr lang="en-US" sz="2200" dirty="0"/>
              <a:t>cannot send code to users that you didn't even try!</a:t>
            </a:r>
          </a:p>
          <a:p>
            <a:pPr lvl="1"/>
            <a:r>
              <a:rPr lang="en-US" sz="2200" dirty="0"/>
              <a:t>we will refer to this as having "full statement coverage"</a:t>
            </a:r>
          </a:p>
          <a:p>
            <a:pPr lvl="1"/>
            <a:endParaRPr lang="en-US" sz="2200" dirty="0"/>
          </a:p>
          <a:p>
            <a:r>
              <a:rPr lang="en-US" sz="2600" dirty="0"/>
              <a:t>Are we done?</a:t>
            </a:r>
          </a:p>
        </p:txBody>
      </p:sp>
      <p:sp>
        <p:nvSpPr>
          <p:cNvPr id="4" name="Slide Number Placeholder 3">
            <a:extLst>
              <a:ext uri="{FF2B5EF4-FFF2-40B4-BE49-F238E27FC236}">
                <a16:creationId xmlns:a16="http://schemas.microsoft.com/office/drawing/2014/main" id="{2D808BB7-9663-D544-71C5-D4DCF6FA8D34}"/>
              </a:ext>
            </a:extLst>
          </p:cNvPr>
          <p:cNvSpPr>
            <a:spLocks noGrp="1"/>
          </p:cNvSpPr>
          <p:nvPr>
            <p:ph type="sldNum" sz="quarter" idx="4"/>
          </p:nvPr>
        </p:nvSpPr>
        <p:spPr/>
        <p:txBody>
          <a:bodyPr/>
          <a:lstStyle/>
          <a:p>
            <a:fld id="{60F4F636-6A27-E649-AEDF-9DE4D4E58670}" type="slidenum">
              <a:rPr lang="en-US" smtClean="0"/>
              <a:pPr/>
              <a:t>117</a:t>
            </a:fld>
            <a:endParaRPr lang="en-US" dirty="0"/>
          </a:p>
        </p:txBody>
      </p:sp>
    </p:spTree>
    <p:extLst>
      <p:ext uri="{BB962C8B-B14F-4D97-AF65-F5344CB8AC3E}">
        <p14:creationId xmlns:p14="http://schemas.microsoft.com/office/powerpoint/2010/main" val="96849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E6CB7-26FB-2E15-9FF3-0C86DF2BEB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05F993-0A8C-3C4D-C06A-FC76F5338A6C}"/>
              </a:ext>
            </a:extLst>
          </p:cNvPr>
          <p:cNvSpPr>
            <a:spLocks noGrp="1"/>
          </p:cNvSpPr>
          <p:nvPr>
            <p:ph type="title"/>
          </p:nvPr>
        </p:nvSpPr>
        <p:spPr/>
        <p:txBody>
          <a:bodyPr/>
          <a:lstStyle/>
          <a:p>
            <a:r>
              <a:rPr lang="en-US" dirty="0"/>
              <a:t>Statement Coverage and Conditionals</a:t>
            </a:r>
          </a:p>
        </p:txBody>
      </p:sp>
      <p:sp>
        <p:nvSpPr>
          <p:cNvPr id="3" name="Content Placeholder 2">
            <a:extLst>
              <a:ext uri="{FF2B5EF4-FFF2-40B4-BE49-F238E27FC236}">
                <a16:creationId xmlns:a16="http://schemas.microsoft.com/office/drawing/2014/main" id="{ACAA1943-3745-E7B2-D0B6-F5F93EB90675}"/>
              </a:ext>
            </a:extLst>
          </p:cNvPr>
          <p:cNvSpPr>
            <a:spLocks noGrp="1"/>
          </p:cNvSpPr>
          <p:nvPr>
            <p:ph idx="1"/>
          </p:nvPr>
        </p:nvSpPr>
        <p:spPr/>
        <p:txBody>
          <a:bodyPr/>
          <a:lstStyle/>
          <a:p>
            <a:r>
              <a:rPr lang="en-US" sz="2600" dirty="0"/>
              <a:t>Consider the following function:</a:t>
            </a:r>
          </a:p>
          <a:p>
            <a:pPr lvl="2"/>
            <a:endParaRPr lang="en-US" sz="1800" dirty="0"/>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the smaller of a and b. */</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min = (a: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b: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 = a;</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 &lt;= b)</a:t>
            </a:r>
          </a:p>
          <a:p>
            <a:pPr lvl="2"/>
            <a:r>
              <a:rPr lang="en-US" sz="1800" dirty="0">
                <a:latin typeface="Courier New" panose="02070309020205020404" pitchFamily="49" charset="0"/>
                <a:cs typeface="Courier New" panose="02070309020205020404" pitchFamily="49" charset="0"/>
              </a:rPr>
              <a:t>    m = a;</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m;</a:t>
            </a:r>
          </a:p>
          <a:p>
            <a:pPr lvl="2"/>
            <a:r>
              <a:rPr lang="en-US" sz="1800" dirty="0">
                <a:latin typeface="Courier New" panose="02070309020205020404" pitchFamily="49" charset="0"/>
                <a:cs typeface="Courier New" panose="02070309020205020404" pitchFamily="49" charset="0"/>
              </a:rPr>
              <a:t>};</a:t>
            </a:r>
          </a:p>
          <a:p>
            <a:pPr lvl="2"/>
            <a:endParaRPr lang="en-US" sz="1800" dirty="0"/>
          </a:p>
          <a:p>
            <a:pPr lvl="1"/>
            <a:r>
              <a:rPr lang="en-US" sz="2200" dirty="0"/>
              <a:t>testing on </a:t>
            </a:r>
            <a:r>
              <a:rPr lang="en-US" sz="2200" dirty="0">
                <a:latin typeface="Cambria Math" panose="02040503050406030204" pitchFamily="18" charset="0"/>
                <a:ea typeface="Cambria Math" panose="02040503050406030204" pitchFamily="18" charset="0"/>
              </a:rPr>
              <a:t>a=1 b=2</a:t>
            </a:r>
            <a:r>
              <a:rPr lang="en-US" sz="2200" dirty="0"/>
              <a:t> gives full statement coverage</a:t>
            </a:r>
          </a:p>
          <a:p>
            <a:pPr lvl="1"/>
            <a:r>
              <a:rPr lang="en-US" sz="2200" dirty="0"/>
              <a:t>what is the bug?</a:t>
            </a:r>
          </a:p>
          <a:p>
            <a:pPr lvl="2"/>
            <a:r>
              <a:rPr lang="en-US" sz="1800" dirty="0"/>
              <a:t>gives the wrong answer whenever a &gt; b</a:t>
            </a:r>
          </a:p>
          <a:p>
            <a:pPr lvl="1"/>
            <a:r>
              <a:rPr lang="en-US" sz="2200" dirty="0"/>
              <a:t>we never tested the case where the "</a:t>
            </a:r>
            <a:r>
              <a:rPr lang="en-US" sz="2000" dirty="0">
                <a:latin typeface="Courier New" panose="02070309020205020404" pitchFamily="49" charset="0"/>
                <a:cs typeface="Courier New" panose="02070309020205020404" pitchFamily="49" charset="0"/>
              </a:rPr>
              <a:t>if</a:t>
            </a:r>
            <a:r>
              <a:rPr lang="en-US" sz="2200" dirty="0"/>
              <a:t>" doesn't execute</a:t>
            </a:r>
          </a:p>
        </p:txBody>
      </p:sp>
      <p:sp>
        <p:nvSpPr>
          <p:cNvPr id="4" name="Slide Number Placeholder 3">
            <a:extLst>
              <a:ext uri="{FF2B5EF4-FFF2-40B4-BE49-F238E27FC236}">
                <a16:creationId xmlns:a16="http://schemas.microsoft.com/office/drawing/2014/main" id="{DDB154FC-E78A-36D5-9892-40A5312B6DE1}"/>
              </a:ext>
            </a:extLst>
          </p:cNvPr>
          <p:cNvSpPr>
            <a:spLocks noGrp="1"/>
          </p:cNvSpPr>
          <p:nvPr>
            <p:ph type="sldNum" sz="quarter" idx="4"/>
          </p:nvPr>
        </p:nvSpPr>
        <p:spPr/>
        <p:txBody>
          <a:bodyPr/>
          <a:lstStyle/>
          <a:p>
            <a:fld id="{60F4F636-6A27-E649-AEDF-9DE4D4E58670}" type="slidenum">
              <a:rPr lang="en-US" smtClean="0"/>
              <a:pPr/>
              <a:t>118</a:t>
            </a:fld>
            <a:endParaRPr lang="en-US" dirty="0"/>
          </a:p>
        </p:txBody>
      </p:sp>
    </p:spTree>
    <p:extLst>
      <p:ext uri="{BB962C8B-B14F-4D97-AF65-F5344CB8AC3E}">
        <p14:creationId xmlns:p14="http://schemas.microsoft.com/office/powerpoint/2010/main" val="100630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Conditionals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marL="0" indent="0">
              <a:buNone/>
            </a:pPr>
            <a:r>
              <a:rPr lang="en-US" sz="2600" dirty="0"/>
              <a:t>Conditionals are "</a:t>
            </a:r>
            <a:r>
              <a:rPr lang="en-US" sz="2400" dirty="0">
                <a:latin typeface="Courier New" panose="02070309020205020404" pitchFamily="49" charset="0"/>
                <a:cs typeface="Courier New" panose="02070309020205020404" pitchFamily="49" charset="0"/>
              </a:rPr>
              <a:t>if</a:t>
            </a:r>
            <a:r>
              <a:rPr lang="en-US" sz="2600" dirty="0"/>
              <a:t>" statements</a:t>
            </a:r>
          </a:p>
          <a:p>
            <a:pPr marL="0" indent="0">
              <a:buNone/>
            </a:pPr>
            <a:endParaRPr lang="en-US" sz="1600" dirty="0"/>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if</a:t>
            </a:r>
            <a:r>
              <a:rPr lang="en-US" sz="2000" dirty="0">
                <a:latin typeface="Courier New" panose="02070309020205020404" pitchFamily="49" charset="0"/>
                <a:cs typeface="Courier New" panose="02070309020205020404" pitchFamily="49" charset="0"/>
              </a:rPr>
              <a:t> (n &gt; 0) {</a:t>
            </a:r>
          </a:p>
          <a:p>
            <a:pPr marL="0" indent="0">
              <a:buNone/>
            </a:pPr>
            <a:r>
              <a:rPr lang="en-US" sz="2000" b="1" dirty="0">
                <a:solidFill>
                  <a:srgbClr val="0070C0"/>
                </a:solidFill>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x = 2*(n – 1);</a:t>
            </a:r>
          </a:p>
          <a:p>
            <a:pPr marL="0" indent="0">
              <a:buNone/>
            </a:pPr>
            <a:r>
              <a:rPr lang="en-US" sz="2000" dirty="0">
                <a:latin typeface="Courier New" panose="02070309020205020404" pitchFamily="49" charset="0"/>
                <a:cs typeface="Courier New" panose="02070309020205020404" pitchFamily="49" charset="0"/>
              </a:rPr>
              <a:t>    } </a:t>
            </a:r>
            <a:r>
              <a:rPr lang="en-US" sz="2000" b="1" dirty="0">
                <a:solidFill>
                  <a:srgbClr val="0070C0"/>
                </a:solidFill>
                <a:latin typeface="Courier New" panose="02070309020205020404" pitchFamily="49" charset="0"/>
                <a:cs typeface="Courier New" panose="02070309020205020404" pitchFamily="49" charset="0"/>
              </a:rPr>
              <a:t>else </a:t>
            </a:r>
            <a:r>
              <a:rPr lang="en-US" sz="2000" dirty="0">
                <a:latin typeface="Courier New" panose="02070309020205020404" pitchFamily="49" charset="0"/>
                <a:cs typeface="Courier New" panose="02070309020205020404" pitchFamily="49" charset="0"/>
              </a:rPr>
              <a:t>{</a:t>
            </a:r>
          </a:p>
          <a:p>
            <a:pPr marL="0" indent="0">
              <a:buNone/>
            </a:pPr>
            <a:r>
              <a:rPr lang="en-US" sz="2000" b="1" dirty="0">
                <a:solidFill>
                  <a:srgbClr val="0070C0"/>
                </a:solidFill>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x = 0;</a:t>
            </a:r>
          </a:p>
          <a:p>
            <a:pPr marL="0" indent="0">
              <a:buNone/>
            </a:pPr>
            <a:r>
              <a:rPr lang="en-US" sz="2000" dirty="0">
                <a:latin typeface="Courier New" panose="02070309020205020404" pitchFamily="49" charset="0"/>
                <a:cs typeface="Courier New" panose="02070309020205020404" pitchFamily="49" charset="0"/>
              </a:rPr>
              <a:t>    }</a:t>
            </a:r>
          </a:p>
          <a:p>
            <a:pPr marL="0" indent="0">
              <a:buNone/>
            </a:pPr>
            <a:endParaRPr lang="en-US" sz="2600" dirty="0"/>
          </a:p>
          <a:p>
            <a:pPr marL="0" indent="0">
              <a:buNone/>
            </a:pPr>
            <a:r>
              <a:rPr lang="en-US" sz="2600" dirty="0"/>
              <a:t>Every conditional has two branches (“</a:t>
            </a:r>
            <a:r>
              <a:rPr lang="en-US" sz="2600" dirty="0">
                <a:solidFill>
                  <a:srgbClr val="0070C0"/>
                </a:solidFill>
              </a:rPr>
              <a:t>then</a:t>
            </a:r>
            <a:r>
              <a:rPr lang="en-US" sz="2600" dirty="0"/>
              <a:t>” and “</a:t>
            </a:r>
            <a:r>
              <a:rPr lang="en-US" sz="2600" dirty="0">
                <a:solidFill>
                  <a:srgbClr val="0070C0"/>
                </a:solidFill>
              </a:rPr>
              <a:t>else</a:t>
            </a:r>
            <a:r>
              <a:rPr lang="en-US" sz="2600" dirty="0"/>
              <a:t>”)</a:t>
            </a:r>
          </a:p>
        </p:txBody>
      </p:sp>
      <p:sp>
        <p:nvSpPr>
          <p:cNvPr id="4" name="Slide Number Placeholder 3">
            <a:extLst>
              <a:ext uri="{FF2B5EF4-FFF2-40B4-BE49-F238E27FC236}">
                <a16:creationId xmlns:a16="http://schemas.microsoft.com/office/drawing/2014/main" id="{DB88EB33-A38A-964D-CA3D-2145DEDC0CCA}"/>
              </a:ext>
            </a:extLst>
          </p:cNvPr>
          <p:cNvSpPr>
            <a:spLocks noGrp="1"/>
          </p:cNvSpPr>
          <p:nvPr>
            <p:ph type="sldNum" sz="quarter" idx="4"/>
          </p:nvPr>
        </p:nvSpPr>
        <p:spPr/>
        <p:txBody>
          <a:bodyPr/>
          <a:lstStyle/>
          <a:p>
            <a:fld id="{60F4F636-6A27-E649-AEDF-9DE4D4E58670}" type="slidenum">
              <a:rPr lang="en-US" smtClean="0"/>
              <a:pPr/>
              <a:t>119</a:t>
            </a:fld>
            <a:endParaRPr lang="en-US" dirty="0"/>
          </a:p>
        </p:txBody>
      </p:sp>
    </p:spTree>
    <p:extLst>
      <p:ext uri="{BB962C8B-B14F-4D97-AF65-F5344CB8AC3E}">
        <p14:creationId xmlns:p14="http://schemas.microsoft.com/office/powerpoint/2010/main" val="1434945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DD416-B8E6-B665-3D50-4A0B3C0C92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64458C-E090-B413-AD5E-62197E958F4B}"/>
              </a:ext>
            </a:extLst>
          </p:cNvPr>
          <p:cNvSpPr>
            <a:spLocks noGrp="1"/>
          </p:cNvSpPr>
          <p:nvPr>
            <p:ph type="title"/>
          </p:nvPr>
        </p:nvSpPr>
        <p:spPr/>
        <p:txBody>
          <a:bodyPr/>
          <a:lstStyle/>
          <a:p>
            <a:r>
              <a:rPr lang="en-US" dirty="0"/>
              <a:t>Examples from Java: Map .</a:t>
            </a:r>
            <a:r>
              <a:rPr lang="en-US" dirty="0" err="1"/>
              <a:t>containsKey</a:t>
            </a:r>
            <a:r>
              <a:rPr lang="en-US" dirty="0"/>
              <a:t>()</a:t>
            </a:r>
          </a:p>
        </p:txBody>
      </p:sp>
      <p:sp>
        <p:nvSpPr>
          <p:cNvPr id="3" name="Content Placeholder 2">
            <a:extLst>
              <a:ext uri="{FF2B5EF4-FFF2-40B4-BE49-F238E27FC236}">
                <a16:creationId xmlns:a16="http://schemas.microsoft.com/office/drawing/2014/main" id="{C4AEE842-BBE5-3A9F-0E95-9FA2E0392971}"/>
              </a:ext>
            </a:extLst>
          </p:cNvPr>
          <p:cNvSpPr>
            <a:spLocks noGrp="1"/>
          </p:cNvSpPr>
          <p:nvPr>
            <p:ph idx="1"/>
          </p:nvPr>
        </p:nvSpPr>
        <p:spPr>
          <a:xfrm>
            <a:off x="457200" y="1244160"/>
            <a:ext cx="8229600" cy="627553"/>
          </a:xfrm>
        </p:spPr>
        <p:txBody>
          <a:bodyPr/>
          <a:lstStyle/>
          <a:p>
            <a:pPr marL="0" indent="0">
              <a:buNone/>
            </a:pPr>
            <a:r>
              <a:rPr lang="en-US" sz="2600" dirty="0" err="1">
                <a:latin typeface="Courier New" panose="02070309020205020404" pitchFamily="49" charset="0"/>
                <a:cs typeface="Courier New" panose="02070309020205020404" pitchFamily="49" charset="0"/>
              </a:rPr>
              <a:t>java.util.Map</a:t>
            </a:r>
            <a:r>
              <a:rPr lang="en-US" sz="2600" dirty="0">
                <a:latin typeface="Franklin Gothic Medium" panose="020B0603020102020204" pitchFamily="34" charset="0"/>
                <a:cs typeface="Courier New" panose="02070309020205020404" pitchFamily="49" charset="0"/>
              </a:rPr>
              <a:t>  —  set of (key, value) pairs</a:t>
            </a:r>
          </a:p>
          <a:p>
            <a:pPr marL="0" indent="0">
              <a:buNone/>
            </a:pPr>
            <a:endParaRPr lang="en-US" sz="2600" dirty="0"/>
          </a:p>
        </p:txBody>
      </p:sp>
      <p:sp>
        <p:nvSpPr>
          <p:cNvPr id="8" name="TextBox 7">
            <a:extLst>
              <a:ext uri="{FF2B5EF4-FFF2-40B4-BE49-F238E27FC236}">
                <a16:creationId xmlns:a16="http://schemas.microsoft.com/office/drawing/2014/main" id="{AB480553-5A0D-637E-8088-83792508F478}"/>
              </a:ext>
            </a:extLst>
          </p:cNvPr>
          <p:cNvSpPr txBox="1"/>
          <p:nvPr/>
        </p:nvSpPr>
        <p:spPr>
          <a:xfrm>
            <a:off x="3395291" y="5383007"/>
            <a:ext cx="3023328" cy="461665"/>
          </a:xfrm>
          <a:prstGeom prst="rect">
            <a:avLst/>
          </a:prstGeom>
          <a:noFill/>
        </p:spPr>
        <p:txBody>
          <a:bodyPr wrap="none" rtlCol="0">
            <a:spAutoFit/>
          </a:bodyPr>
          <a:lstStyle/>
          <a:p>
            <a:r>
              <a:rPr lang="en-US" sz="2400" b="1" dirty="0">
                <a:solidFill>
                  <a:srgbClr val="7030A0"/>
                </a:solidFill>
              </a:rPr>
              <a:t>Declarative (probably)</a:t>
            </a:r>
            <a:endParaRPr lang="en-US" sz="2400" dirty="0">
              <a:latin typeface="Franklin Gothic Medium"/>
              <a:cs typeface="Franklin Gothic Medium"/>
            </a:endParaRPr>
          </a:p>
        </p:txBody>
      </p:sp>
      <p:sp>
        <p:nvSpPr>
          <p:cNvPr id="6" name="Slide Number Placeholder 5">
            <a:extLst>
              <a:ext uri="{FF2B5EF4-FFF2-40B4-BE49-F238E27FC236}">
                <a16:creationId xmlns:a16="http://schemas.microsoft.com/office/drawing/2014/main" id="{DFCC3F82-CFF5-56FE-49CC-D26868F55B15}"/>
              </a:ext>
            </a:extLst>
          </p:cNvPr>
          <p:cNvSpPr>
            <a:spLocks noGrp="1"/>
          </p:cNvSpPr>
          <p:nvPr>
            <p:ph type="sldNum" sz="quarter" idx="4"/>
          </p:nvPr>
        </p:nvSpPr>
        <p:spPr/>
        <p:txBody>
          <a:bodyPr/>
          <a:lstStyle/>
          <a:p>
            <a:fld id="{60F4F636-6A27-E649-AEDF-9DE4D4E58670}" type="slidenum">
              <a:rPr lang="en-US" smtClean="0"/>
              <a:pPr/>
              <a:t>12</a:t>
            </a:fld>
            <a:endParaRPr lang="en-US" dirty="0"/>
          </a:p>
        </p:txBody>
      </p:sp>
      <p:pic>
        <p:nvPicPr>
          <p:cNvPr id="10" name="Picture 9" descr="Javadoc for containsKey; highlighted is “More formally, returns true if and only if this map contains a mapping for a key k such that Objects.equals(key, k).”">
            <a:extLst>
              <a:ext uri="{FF2B5EF4-FFF2-40B4-BE49-F238E27FC236}">
                <a16:creationId xmlns:a16="http://schemas.microsoft.com/office/drawing/2014/main" id="{F9098B93-6F81-DFE9-28C6-49FE47D3F461}"/>
              </a:ext>
            </a:extLst>
          </p:cNvPr>
          <p:cNvPicPr>
            <a:picLocks noChangeAspect="1"/>
          </p:cNvPicPr>
          <p:nvPr/>
        </p:nvPicPr>
        <p:blipFill>
          <a:blip r:embed="rId3"/>
          <a:stretch>
            <a:fillRect/>
          </a:stretch>
        </p:blipFill>
        <p:spPr>
          <a:xfrm>
            <a:off x="457200" y="1871712"/>
            <a:ext cx="8203038" cy="3114575"/>
          </a:xfrm>
          <a:prstGeom prst="rect">
            <a:avLst/>
          </a:prstGeom>
        </p:spPr>
      </p:pic>
    </p:spTree>
    <p:extLst>
      <p:ext uri="{BB962C8B-B14F-4D97-AF65-F5344CB8AC3E}">
        <p14:creationId xmlns:p14="http://schemas.microsoft.com/office/powerpoint/2010/main" val="317372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69D35-67C4-5BC5-7D61-F21F77A330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295FB1-DDD5-F55B-D3AF-84666E5D913F}"/>
              </a:ext>
            </a:extLst>
          </p:cNvPr>
          <p:cNvSpPr>
            <a:spLocks noGrp="1"/>
          </p:cNvSpPr>
          <p:nvPr>
            <p:ph type="title"/>
          </p:nvPr>
        </p:nvSpPr>
        <p:spPr/>
        <p:txBody>
          <a:bodyPr/>
          <a:lstStyle/>
          <a:p>
            <a:r>
              <a:rPr lang="en-US" dirty="0"/>
              <a:t>Conditionals and Implicit Else</a:t>
            </a:r>
          </a:p>
        </p:txBody>
      </p:sp>
      <p:sp>
        <p:nvSpPr>
          <p:cNvPr id="3" name="Content Placeholder 2">
            <a:extLst>
              <a:ext uri="{FF2B5EF4-FFF2-40B4-BE49-F238E27FC236}">
                <a16:creationId xmlns:a16="http://schemas.microsoft.com/office/drawing/2014/main" id="{757E3DF0-1B87-8A41-3E7B-AC73C8411FF4}"/>
              </a:ext>
            </a:extLst>
          </p:cNvPr>
          <p:cNvSpPr>
            <a:spLocks noGrp="1"/>
          </p:cNvSpPr>
          <p:nvPr>
            <p:ph idx="1"/>
          </p:nvPr>
        </p:nvSpPr>
        <p:spPr/>
        <p:txBody>
          <a:bodyPr/>
          <a:lstStyle/>
          <a:p>
            <a:pPr marL="0" indent="0">
              <a:buNone/>
            </a:pPr>
            <a:r>
              <a:rPr lang="en-US" sz="2600" dirty="0"/>
              <a:t>Conditionals are "</a:t>
            </a:r>
            <a:r>
              <a:rPr lang="en-US" sz="2400" dirty="0">
                <a:latin typeface="Courier New" panose="02070309020205020404" pitchFamily="49" charset="0"/>
                <a:cs typeface="Courier New" panose="02070309020205020404" pitchFamily="49" charset="0"/>
              </a:rPr>
              <a:t>if</a:t>
            </a:r>
            <a:r>
              <a:rPr lang="en-US" sz="2600" dirty="0"/>
              <a:t>" statements</a:t>
            </a:r>
          </a:p>
          <a:p>
            <a:pPr marL="0" indent="0">
              <a:buNone/>
            </a:pPr>
            <a:endParaRPr lang="en-US" sz="1600" dirty="0"/>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if</a:t>
            </a:r>
            <a:r>
              <a:rPr lang="en-US" sz="2000" dirty="0">
                <a:latin typeface="Courier New" panose="02070309020205020404" pitchFamily="49" charset="0"/>
                <a:cs typeface="Courier New" panose="02070309020205020404" pitchFamily="49" charset="0"/>
              </a:rPr>
              <a:t> (n &gt; 0) {		  =	 </a:t>
            </a:r>
            <a:r>
              <a:rPr lang="en-US" sz="2000" b="1" dirty="0">
                <a:solidFill>
                  <a:srgbClr val="0070C0"/>
                </a:solidFill>
                <a:latin typeface="Courier New" panose="02070309020205020404" pitchFamily="49" charset="0"/>
                <a:cs typeface="Courier New" panose="02070309020205020404" pitchFamily="49" charset="0"/>
              </a:rPr>
              <a:t>if</a:t>
            </a:r>
            <a:r>
              <a:rPr lang="en-US" sz="2000" dirty="0">
                <a:latin typeface="Courier New" panose="02070309020205020404" pitchFamily="49" charset="0"/>
                <a:cs typeface="Courier New" panose="02070309020205020404" pitchFamily="49" charset="0"/>
              </a:rPr>
              <a:t> (n &gt; 0) {</a:t>
            </a:r>
          </a:p>
          <a:p>
            <a:pPr marL="0" indent="0">
              <a:buNone/>
            </a:pPr>
            <a:r>
              <a:rPr lang="en-US" sz="2000" b="1" dirty="0">
                <a:solidFill>
                  <a:srgbClr val="0070C0"/>
                </a:solidFill>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x = 2*(n – 1);   =      x = 2*(n – 1);</a:t>
            </a:r>
          </a:p>
          <a:p>
            <a:pPr marL="0" indent="0">
              <a:buNone/>
            </a:pPr>
            <a:r>
              <a:rPr lang="en-US" sz="2000" dirty="0">
                <a:latin typeface="Courier New" panose="02070309020205020404" pitchFamily="49" charset="0"/>
                <a:cs typeface="Courier New" panose="02070309020205020404" pitchFamily="49" charset="0"/>
              </a:rPr>
              <a:t>    }                  =    } </a:t>
            </a:r>
            <a:r>
              <a:rPr lang="en-US" sz="2000" b="1" dirty="0">
                <a:solidFill>
                  <a:srgbClr val="0070C0"/>
                </a:solidFill>
                <a:latin typeface="Courier New" panose="02070309020205020404" pitchFamily="49" charset="0"/>
                <a:cs typeface="Courier New" panose="02070309020205020404" pitchFamily="49" charset="0"/>
              </a:rPr>
              <a:t>else</a:t>
            </a: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                       =    }</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endParaRPr lang="en-US" sz="2600" dirty="0"/>
          </a:p>
          <a:p>
            <a:pPr marL="0" indent="0">
              <a:buNone/>
            </a:pPr>
            <a:r>
              <a:rPr lang="en-US" sz="2600" dirty="0"/>
              <a:t>Every conditional has two branches (“</a:t>
            </a:r>
            <a:r>
              <a:rPr lang="en-US" sz="2600" dirty="0">
                <a:solidFill>
                  <a:srgbClr val="0070C0"/>
                </a:solidFill>
              </a:rPr>
              <a:t>then</a:t>
            </a:r>
            <a:r>
              <a:rPr lang="en-US" sz="2600" dirty="0"/>
              <a:t>” and “</a:t>
            </a:r>
            <a:r>
              <a:rPr lang="en-US" sz="2600" dirty="0">
                <a:solidFill>
                  <a:srgbClr val="0070C0"/>
                </a:solidFill>
              </a:rPr>
              <a:t>else</a:t>
            </a:r>
            <a:r>
              <a:rPr lang="en-US" sz="2600" dirty="0"/>
              <a:t>”)</a:t>
            </a:r>
          </a:p>
          <a:p>
            <a:pPr lvl="1"/>
            <a:r>
              <a:rPr lang="en-US" sz="2200" dirty="0"/>
              <a:t>missing "</a:t>
            </a:r>
            <a:r>
              <a:rPr lang="en-US" sz="2000" dirty="0">
                <a:latin typeface="Courier New" panose="02070309020205020404" pitchFamily="49" charset="0"/>
                <a:cs typeface="Courier New" panose="02070309020205020404" pitchFamily="49" charset="0"/>
              </a:rPr>
              <a:t>else</a:t>
            </a:r>
            <a:r>
              <a:rPr lang="en-US" sz="2200" dirty="0"/>
              <a:t>" still has an empty else branch</a:t>
            </a:r>
          </a:p>
        </p:txBody>
      </p:sp>
      <p:sp>
        <p:nvSpPr>
          <p:cNvPr id="4" name="Slide Number Placeholder 3">
            <a:extLst>
              <a:ext uri="{FF2B5EF4-FFF2-40B4-BE49-F238E27FC236}">
                <a16:creationId xmlns:a16="http://schemas.microsoft.com/office/drawing/2014/main" id="{6DF77FF0-11DF-1DFE-6B88-22CE93FEAE7D}"/>
              </a:ext>
            </a:extLst>
          </p:cNvPr>
          <p:cNvSpPr>
            <a:spLocks noGrp="1"/>
          </p:cNvSpPr>
          <p:nvPr>
            <p:ph type="sldNum" sz="quarter" idx="4"/>
          </p:nvPr>
        </p:nvSpPr>
        <p:spPr/>
        <p:txBody>
          <a:bodyPr/>
          <a:lstStyle/>
          <a:p>
            <a:fld id="{60F4F636-6A27-E649-AEDF-9DE4D4E58670}" type="slidenum">
              <a:rPr lang="en-US" smtClean="0"/>
              <a:pPr/>
              <a:t>120</a:t>
            </a:fld>
            <a:endParaRPr lang="en-US" dirty="0"/>
          </a:p>
        </p:txBody>
      </p:sp>
    </p:spTree>
    <p:extLst>
      <p:ext uri="{BB962C8B-B14F-4D97-AF65-F5344CB8AC3E}">
        <p14:creationId xmlns:p14="http://schemas.microsoft.com/office/powerpoint/2010/main" val="10467823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579CE-4EB7-9C0B-3A83-53D4D6930A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C38D72-2EF6-BC87-CAFA-FCB17978EEC2}"/>
              </a:ext>
            </a:extLst>
          </p:cNvPr>
          <p:cNvSpPr>
            <a:spLocks noGrp="1"/>
          </p:cNvSpPr>
          <p:nvPr>
            <p:ph type="title"/>
          </p:nvPr>
        </p:nvSpPr>
        <p:spPr/>
        <p:txBody>
          <a:bodyPr/>
          <a:lstStyle/>
          <a:p>
            <a:r>
              <a:rPr lang="en-US" dirty="0"/>
              <a:t>Branch Coverage: Back to min</a:t>
            </a:r>
          </a:p>
        </p:txBody>
      </p:sp>
      <p:sp>
        <p:nvSpPr>
          <p:cNvPr id="3" name="Content Placeholder 2">
            <a:extLst>
              <a:ext uri="{FF2B5EF4-FFF2-40B4-BE49-F238E27FC236}">
                <a16:creationId xmlns:a16="http://schemas.microsoft.com/office/drawing/2014/main" id="{F305A59F-9A8D-8DFA-D8A7-4D34F4112639}"/>
              </a:ext>
            </a:extLst>
          </p:cNvPr>
          <p:cNvSpPr>
            <a:spLocks noGrp="1"/>
          </p:cNvSpPr>
          <p:nvPr>
            <p:ph idx="1"/>
          </p:nvPr>
        </p:nvSpPr>
        <p:spPr/>
        <p:txBody>
          <a:bodyPr/>
          <a:lstStyle/>
          <a:p>
            <a:r>
              <a:rPr lang="en-US" sz="2600" dirty="0"/>
              <a:t>Consider the following function:</a:t>
            </a:r>
          </a:p>
          <a:p>
            <a:pPr lvl="2"/>
            <a:endParaRPr lang="en-US" sz="1800" dirty="0"/>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Returns the smaller of a and b. */</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min = (a: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b: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let</a:t>
            </a:r>
            <a:r>
              <a:rPr lang="en-US" sz="1800" dirty="0">
                <a:latin typeface="Courier New" panose="02070309020205020404" pitchFamily="49" charset="0"/>
                <a:cs typeface="Courier New" panose="02070309020205020404" pitchFamily="49" charset="0"/>
              </a:rPr>
              <a:t> m = a;</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 &lt;= b)</a:t>
            </a:r>
          </a:p>
          <a:p>
            <a:pPr lvl="2"/>
            <a:r>
              <a:rPr lang="en-US" sz="1800" dirty="0">
                <a:latin typeface="Courier New" panose="02070309020205020404" pitchFamily="49" charset="0"/>
                <a:cs typeface="Courier New" panose="02070309020205020404" pitchFamily="49" charset="0"/>
              </a:rPr>
              <a:t>    m = a;</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a;</a:t>
            </a:r>
          </a:p>
          <a:p>
            <a:pPr lvl="2"/>
            <a:r>
              <a:rPr lang="en-US" sz="1800" dirty="0">
                <a:latin typeface="Courier New" panose="02070309020205020404" pitchFamily="49" charset="0"/>
                <a:cs typeface="Courier New" panose="02070309020205020404" pitchFamily="49" charset="0"/>
              </a:rPr>
              <a:t>};</a:t>
            </a:r>
          </a:p>
          <a:p>
            <a:pPr lvl="2"/>
            <a:endParaRPr lang="en-US" sz="1800" dirty="0"/>
          </a:p>
          <a:p>
            <a:pPr lvl="1"/>
            <a:r>
              <a:rPr lang="en-US" sz="2200" dirty="0"/>
              <a:t>problem only arises when "</a:t>
            </a:r>
            <a:r>
              <a:rPr lang="en-US" sz="2000" dirty="0">
                <a:latin typeface="Courier New" panose="02070309020205020404" pitchFamily="49" charset="0"/>
                <a:cs typeface="Courier New" panose="02070309020205020404" pitchFamily="49" charset="0"/>
              </a:rPr>
              <a:t>if</a:t>
            </a:r>
            <a:r>
              <a:rPr lang="en-US" sz="2200" dirty="0"/>
              <a:t>" falls through to code after</a:t>
            </a:r>
          </a:p>
          <a:p>
            <a:pPr lvl="1"/>
            <a:r>
              <a:rPr lang="en-US" sz="2200" dirty="0"/>
              <a:t>if every branch ends with </a:t>
            </a:r>
            <a:r>
              <a:rPr lang="en-US" sz="2000" dirty="0">
                <a:latin typeface="Courier New" panose="02070309020205020404" pitchFamily="49" charset="0"/>
                <a:cs typeface="Courier New" panose="02070309020205020404" pitchFamily="49" charset="0"/>
              </a:rPr>
              <a:t>return</a:t>
            </a:r>
            <a:r>
              <a:rPr lang="en-US" sz="2200" dirty="0"/>
              <a:t> / </a:t>
            </a:r>
            <a:r>
              <a:rPr lang="en-US" sz="2000" dirty="0">
                <a:latin typeface="Courier New" panose="02070309020205020404" pitchFamily="49" charset="0"/>
                <a:cs typeface="Courier New" panose="02070309020205020404" pitchFamily="49" charset="0"/>
              </a:rPr>
              <a:t>throw</a:t>
            </a:r>
            <a:r>
              <a:rPr lang="en-US" sz="2200" dirty="0"/>
              <a:t>,</a:t>
            </a:r>
            <a:br>
              <a:rPr lang="en-US" sz="2200" dirty="0"/>
            </a:br>
            <a:r>
              <a:rPr lang="en-US" sz="2200" dirty="0"/>
              <a:t>then statement coverage = branch coverage</a:t>
            </a:r>
          </a:p>
          <a:p>
            <a:pPr lvl="2"/>
            <a:r>
              <a:rPr lang="en-US" sz="1800" dirty="0"/>
              <a:t>always true for code without mutation of local variables</a:t>
            </a:r>
          </a:p>
          <a:p>
            <a:endParaRPr lang="en-US" sz="2600" dirty="0"/>
          </a:p>
        </p:txBody>
      </p:sp>
      <p:sp>
        <p:nvSpPr>
          <p:cNvPr id="4" name="Slide Number Placeholder 3">
            <a:extLst>
              <a:ext uri="{FF2B5EF4-FFF2-40B4-BE49-F238E27FC236}">
                <a16:creationId xmlns:a16="http://schemas.microsoft.com/office/drawing/2014/main" id="{50217E0D-AC8B-6DA6-DEB1-CB4B22229982}"/>
              </a:ext>
            </a:extLst>
          </p:cNvPr>
          <p:cNvSpPr>
            <a:spLocks noGrp="1"/>
          </p:cNvSpPr>
          <p:nvPr>
            <p:ph type="sldNum" sz="quarter" idx="4"/>
          </p:nvPr>
        </p:nvSpPr>
        <p:spPr/>
        <p:txBody>
          <a:bodyPr/>
          <a:lstStyle/>
          <a:p>
            <a:fld id="{60F4F636-6A27-E649-AEDF-9DE4D4E58670}" type="slidenum">
              <a:rPr lang="en-US" smtClean="0"/>
              <a:pPr/>
              <a:t>121</a:t>
            </a:fld>
            <a:endParaRPr lang="en-US" dirty="0"/>
          </a:p>
        </p:txBody>
      </p:sp>
    </p:spTree>
    <p:extLst>
      <p:ext uri="{BB962C8B-B14F-4D97-AF65-F5344CB8AC3E}">
        <p14:creationId xmlns:p14="http://schemas.microsoft.com/office/powerpoint/2010/main" val="83857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CAD16-D1D8-81E8-A488-4A9CEC412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8D4157-D2BB-0C11-E460-8A5DAB62EC68}"/>
              </a:ext>
            </a:extLst>
          </p:cNvPr>
          <p:cNvSpPr>
            <a:spLocks noGrp="1"/>
          </p:cNvSpPr>
          <p:nvPr>
            <p:ph type="title"/>
          </p:nvPr>
        </p:nvSpPr>
        <p:spPr/>
        <p:txBody>
          <a:bodyPr/>
          <a:lstStyle/>
          <a:p>
            <a:r>
              <a:rPr lang="en-US" dirty="0"/>
              <a:t>Branch Coverage</a:t>
            </a:r>
          </a:p>
        </p:txBody>
      </p:sp>
      <p:sp>
        <p:nvSpPr>
          <p:cNvPr id="3" name="Content Placeholder 2">
            <a:extLst>
              <a:ext uri="{FF2B5EF4-FFF2-40B4-BE49-F238E27FC236}">
                <a16:creationId xmlns:a16="http://schemas.microsoft.com/office/drawing/2014/main" id="{A58ECA03-75BF-F48A-CF45-A2FCDBDAB0BC}"/>
              </a:ext>
            </a:extLst>
          </p:cNvPr>
          <p:cNvSpPr>
            <a:spLocks noGrp="1"/>
          </p:cNvSpPr>
          <p:nvPr>
            <p:ph idx="1"/>
          </p:nvPr>
        </p:nvSpPr>
        <p:spPr/>
        <p:txBody>
          <a:bodyPr/>
          <a:lstStyle/>
          <a:p>
            <a:r>
              <a:rPr lang="en-US" sz="2600" dirty="0"/>
              <a:t>Next metric is "branch coverage"</a:t>
            </a:r>
          </a:p>
          <a:p>
            <a:pPr lvl="1"/>
            <a:r>
              <a:rPr lang="en-US" sz="2200" dirty="0"/>
              <a:t>for what percentage of the conditionals, are both branches executed by some test</a:t>
            </a:r>
          </a:p>
          <a:p>
            <a:pPr lvl="1"/>
            <a:endParaRPr lang="en-US" sz="2200" dirty="0"/>
          </a:p>
          <a:p>
            <a:r>
              <a:rPr lang="en-US" sz="2600" dirty="0"/>
              <a:t>Must test all branches reachable on allowed inputs</a:t>
            </a:r>
          </a:p>
          <a:p>
            <a:pPr lvl="1"/>
            <a:r>
              <a:rPr lang="en-US" sz="2200" dirty="0"/>
              <a:t>can ignore branches that are unreachable</a:t>
            </a:r>
          </a:p>
          <a:p>
            <a:pPr lvl="2"/>
            <a:r>
              <a:rPr lang="en-US" sz="1800" dirty="0"/>
              <a:t>i.e., the ones that </a:t>
            </a:r>
            <a:r>
              <a:rPr lang="en-US" sz="1600" dirty="0">
                <a:latin typeface="Courier New" panose="02070309020205020404" pitchFamily="49" charset="0"/>
                <a:cs typeface="Courier New" panose="02070309020205020404" pitchFamily="49" charset="0"/>
              </a:rPr>
              <a:t>throw new Error</a:t>
            </a:r>
            <a:r>
              <a:rPr lang="en-US" sz="1800" dirty="0"/>
              <a:t> on bad inputs</a:t>
            </a:r>
          </a:p>
          <a:p>
            <a:pPr lvl="1"/>
            <a:endParaRPr lang="en-US" sz="2200" dirty="0"/>
          </a:p>
          <a:p>
            <a:r>
              <a:rPr lang="en-US" sz="2600" dirty="0"/>
              <a:t>Are we done?</a:t>
            </a:r>
          </a:p>
        </p:txBody>
      </p:sp>
      <p:sp>
        <p:nvSpPr>
          <p:cNvPr id="4" name="Slide Number Placeholder 3">
            <a:extLst>
              <a:ext uri="{FF2B5EF4-FFF2-40B4-BE49-F238E27FC236}">
                <a16:creationId xmlns:a16="http://schemas.microsoft.com/office/drawing/2014/main" id="{50C16558-9F58-5FDB-59B0-CF60E4788EB1}"/>
              </a:ext>
            </a:extLst>
          </p:cNvPr>
          <p:cNvSpPr>
            <a:spLocks noGrp="1"/>
          </p:cNvSpPr>
          <p:nvPr>
            <p:ph type="sldNum" sz="quarter" idx="4"/>
          </p:nvPr>
        </p:nvSpPr>
        <p:spPr/>
        <p:txBody>
          <a:bodyPr/>
          <a:lstStyle/>
          <a:p>
            <a:fld id="{60F4F636-6A27-E649-AEDF-9DE4D4E58670}" type="slidenum">
              <a:rPr lang="en-US" smtClean="0"/>
              <a:pPr/>
              <a:t>122</a:t>
            </a:fld>
            <a:endParaRPr lang="en-US" dirty="0"/>
          </a:p>
        </p:txBody>
      </p:sp>
    </p:spTree>
    <p:extLst>
      <p:ext uri="{BB962C8B-B14F-4D97-AF65-F5344CB8AC3E}">
        <p14:creationId xmlns:p14="http://schemas.microsoft.com/office/powerpoint/2010/main" val="30001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626A2-9D93-2358-F5DE-E8C99950C1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EBE199-71D8-8441-3E52-F2577169B874}"/>
              </a:ext>
            </a:extLst>
          </p:cNvPr>
          <p:cNvSpPr>
            <a:spLocks noGrp="1"/>
          </p:cNvSpPr>
          <p:nvPr>
            <p:ph type="title"/>
          </p:nvPr>
        </p:nvSpPr>
        <p:spPr/>
        <p:txBody>
          <a:bodyPr>
            <a:normAutofit/>
          </a:bodyPr>
          <a:lstStyle/>
          <a:p>
            <a:r>
              <a:rPr lang="en-US" dirty="0"/>
              <a:t>Is Branch Coverage Enough?</a:t>
            </a:r>
          </a:p>
        </p:txBody>
      </p:sp>
      <p:sp>
        <p:nvSpPr>
          <p:cNvPr id="3" name="Content Placeholder 2">
            <a:extLst>
              <a:ext uri="{FF2B5EF4-FFF2-40B4-BE49-F238E27FC236}">
                <a16:creationId xmlns:a16="http://schemas.microsoft.com/office/drawing/2014/main" id="{37336B91-EC05-9960-54F9-A02026BC2CEC}"/>
              </a:ext>
            </a:extLst>
          </p:cNvPr>
          <p:cNvSpPr>
            <a:spLocks noGrp="1"/>
          </p:cNvSpPr>
          <p:nvPr>
            <p:ph idx="1"/>
          </p:nvPr>
        </p:nvSpPr>
        <p:spPr/>
        <p:txBody>
          <a:bodyPr/>
          <a:lstStyle/>
          <a:p>
            <a:r>
              <a:rPr lang="en-US" sz="2600" dirty="0"/>
              <a:t>Consider the following function:</a:t>
            </a:r>
          </a:p>
          <a:p>
            <a:pPr lvl="2"/>
            <a:endParaRPr lang="en-US" sz="1200" dirty="0"/>
          </a:p>
          <a:p>
            <a:pPr lvl="2"/>
            <a:r>
              <a:rPr lang="en-US" sz="1600" b="1" dirty="0">
                <a:solidFill>
                  <a:schemeClr val="accent3">
                    <a:lumMod val="50000"/>
                  </a:schemeClr>
                </a:solidFill>
                <a:latin typeface="Courier New" panose="02070309020205020404" pitchFamily="49" charset="0"/>
                <a:cs typeface="Courier New" panose="02070309020205020404" pitchFamily="49" charset="0"/>
              </a:rPr>
              <a:t>/** Returns quadrant containing (x, y). */</a:t>
            </a:r>
          </a:p>
          <a:p>
            <a:pPr lvl="2"/>
            <a:r>
              <a:rPr lang="en-US" sz="1600" b="1" dirty="0">
                <a:solidFill>
                  <a:srgbClr val="0070C0"/>
                </a:solidFill>
                <a:latin typeface="Courier New" panose="02070309020205020404" pitchFamily="49" charset="0"/>
                <a:cs typeface="Courier New" panose="02070309020205020404" pitchFamily="49" charset="0"/>
              </a:rPr>
              <a:t>const</a:t>
            </a:r>
            <a:r>
              <a:rPr lang="en-US" sz="1600" dirty="0">
                <a:latin typeface="Courier New" panose="02070309020205020404" pitchFamily="49" charset="0"/>
                <a:cs typeface="Courier New" panose="02070309020205020404" pitchFamily="49" charset="0"/>
              </a:rPr>
              <a:t> quad = (x: </a:t>
            </a:r>
            <a:r>
              <a:rPr lang="en-US" sz="1600" b="1" dirty="0">
                <a:solidFill>
                  <a:srgbClr val="00B050"/>
                </a:solidFill>
                <a:latin typeface="Courier New" panose="02070309020205020404" pitchFamily="49" charset="0"/>
                <a:cs typeface="Courier New" panose="02070309020205020404" pitchFamily="49" charset="0"/>
              </a:rPr>
              <a:t>number</a:t>
            </a:r>
            <a:r>
              <a:rPr lang="en-US" sz="1600" dirty="0">
                <a:latin typeface="Courier New" panose="02070309020205020404" pitchFamily="49" charset="0"/>
                <a:cs typeface="Courier New" panose="02070309020205020404" pitchFamily="49" charset="0"/>
              </a:rPr>
              <a:t>, y: </a:t>
            </a:r>
            <a:r>
              <a:rPr lang="en-US" sz="1600" b="1" dirty="0">
                <a:solidFill>
                  <a:srgbClr val="00B050"/>
                </a:solidFill>
                <a:latin typeface="Courier New" panose="02070309020205020404" pitchFamily="49" charset="0"/>
                <a:cs typeface="Courier New" panose="02070309020205020404" pitchFamily="49" charset="0"/>
              </a:rPr>
              <a:t>number</a:t>
            </a:r>
            <a:r>
              <a:rPr lang="en-US" sz="1600" dirty="0">
                <a:latin typeface="Courier New" panose="02070309020205020404" pitchFamily="49" charset="0"/>
                <a:cs typeface="Courier New" panose="02070309020205020404" pitchFamily="49" charset="0"/>
              </a:rPr>
              <a:t>): 1|2|3|4 =&gt; {</a:t>
            </a:r>
          </a:p>
          <a:p>
            <a:pPr lvl="2"/>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let</a:t>
            </a:r>
            <a:r>
              <a:rPr lang="en-US" sz="1600" dirty="0">
                <a:latin typeface="Courier New" panose="02070309020205020404" pitchFamily="49" charset="0"/>
                <a:cs typeface="Courier New" panose="02070309020205020404" pitchFamily="49" charset="0"/>
              </a:rPr>
              <a:t> answer;</a:t>
            </a:r>
          </a:p>
          <a:p>
            <a:pPr lvl="2"/>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(x &gt;= 0) {</a:t>
            </a:r>
          </a:p>
          <a:p>
            <a:pPr lvl="2"/>
            <a:r>
              <a:rPr lang="en-US" sz="1600" dirty="0">
                <a:latin typeface="Courier New" panose="02070309020205020404" pitchFamily="49" charset="0"/>
                <a:cs typeface="Courier New" panose="02070309020205020404" pitchFamily="49" charset="0"/>
              </a:rPr>
              <a:t>    answer = 1;</a:t>
            </a:r>
          </a:p>
          <a:p>
            <a:pPr lvl="2"/>
            <a:r>
              <a:rPr lang="en-US" sz="1600" dirty="0">
                <a:latin typeface="Courier New" panose="02070309020205020404" pitchFamily="49" charset="0"/>
                <a:cs typeface="Courier New" panose="02070309020205020404" pitchFamily="49" charset="0"/>
              </a:rPr>
              <a:t>  } </a:t>
            </a:r>
            <a:r>
              <a:rPr lang="en-US" sz="1600" b="1" dirty="0">
                <a:solidFill>
                  <a:srgbClr val="0070C0"/>
                </a:solidFill>
                <a:latin typeface="Courier New" panose="02070309020205020404" pitchFamily="49" charset="0"/>
                <a:cs typeface="Courier New" panose="02070309020205020404" pitchFamily="49" charset="0"/>
              </a:rPr>
              <a:t>else</a:t>
            </a:r>
            <a:r>
              <a:rPr lang="en-US" sz="1600" dirty="0">
                <a:latin typeface="Courier New" panose="02070309020205020404" pitchFamily="49" charset="0"/>
                <a:cs typeface="Courier New" panose="02070309020205020404" pitchFamily="49" charset="0"/>
              </a:rPr>
              <a:t> {</a:t>
            </a:r>
          </a:p>
          <a:p>
            <a:pPr lvl="2"/>
            <a:r>
              <a:rPr lang="en-US" sz="1600" dirty="0">
                <a:latin typeface="Courier New" panose="02070309020205020404" pitchFamily="49" charset="0"/>
                <a:cs typeface="Courier New" panose="02070309020205020404" pitchFamily="49" charset="0"/>
              </a:rPr>
              <a:t>    answer = 2;</a:t>
            </a:r>
          </a:p>
          <a:p>
            <a:pPr lvl="2"/>
            <a:r>
              <a:rPr lang="en-US" sz="1600" dirty="0">
                <a:latin typeface="Courier New" panose="02070309020205020404" pitchFamily="49" charset="0"/>
                <a:cs typeface="Courier New" panose="02070309020205020404" pitchFamily="49" charset="0"/>
              </a:rPr>
              <a:t>  }</a:t>
            </a:r>
          </a:p>
          <a:p>
            <a:pPr lvl="2"/>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(y &lt; 0)</a:t>
            </a:r>
          </a:p>
          <a:p>
            <a:pPr lvl="2"/>
            <a:r>
              <a:rPr lang="en-US" sz="1600" dirty="0">
                <a:latin typeface="Courier New" panose="02070309020205020404" pitchFamily="49" charset="0"/>
                <a:cs typeface="Courier New" panose="02070309020205020404" pitchFamily="49" charset="0"/>
              </a:rPr>
              <a:t>    answer = 4;</a:t>
            </a:r>
          </a:p>
          <a:p>
            <a:pPr lvl="2"/>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answer;</a:t>
            </a:r>
          </a:p>
          <a:p>
            <a:pPr lvl="2"/>
            <a:r>
              <a:rPr lang="en-US" sz="1600" dirty="0">
                <a:latin typeface="Courier New" panose="02070309020205020404" pitchFamily="49" charset="0"/>
                <a:cs typeface="Courier New" panose="02070309020205020404" pitchFamily="49" charset="0"/>
              </a:rPr>
              <a:t>};</a:t>
            </a:r>
          </a:p>
          <a:p>
            <a:pPr lvl="2"/>
            <a:endParaRPr lang="en-US" sz="1200" dirty="0"/>
          </a:p>
          <a:p>
            <a:pPr lvl="1"/>
            <a:r>
              <a:rPr lang="en-US" sz="2200" dirty="0"/>
              <a:t>testing on </a:t>
            </a:r>
            <a:r>
              <a:rPr lang="en-US" sz="2200" dirty="0">
                <a:latin typeface="Cambria Math" panose="02040503050406030204" pitchFamily="18" charset="0"/>
                <a:ea typeface="Cambria Math" panose="02040503050406030204" pitchFamily="18" charset="0"/>
              </a:rPr>
              <a:t>(2, -2)</a:t>
            </a:r>
            <a:r>
              <a:rPr lang="en-US" sz="2200" dirty="0"/>
              <a:t> and </a:t>
            </a:r>
            <a:r>
              <a:rPr lang="en-US" sz="2200" dirty="0">
                <a:latin typeface="Cambria Math" panose="02040503050406030204" pitchFamily="18" charset="0"/>
                <a:ea typeface="Cambria Math" panose="02040503050406030204" pitchFamily="18" charset="0"/>
              </a:rPr>
              <a:t>(-2, 2)</a:t>
            </a:r>
            <a:r>
              <a:rPr lang="en-US" sz="2200" dirty="0"/>
              <a:t> gives full branch coverage</a:t>
            </a:r>
          </a:p>
          <a:p>
            <a:pPr lvl="1"/>
            <a:r>
              <a:rPr lang="en-US" sz="2200" dirty="0"/>
              <a:t>this code is </a:t>
            </a:r>
            <a:r>
              <a:rPr lang="en-US" sz="2200" i="1" dirty="0"/>
              <a:t>really </a:t>
            </a:r>
            <a:r>
              <a:rPr lang="en-US" sz="2200" dirty="0"/>
              <a:t>wrong… it never returns 3!</a:t>
            </a:r>
          </a:p>
        </p:txBody>
      </p:sp>
      <p:grpSp>
        <p:nvGrpSpPr>
          <p:cNvPr id="4" name="Group 3" descr="A cartesian plane split up into four quadrants: we’ve arbitrarily labelled them 1-4 going counter-clockwise, starting from the top-right.&#10;&#10;1. top right&#10;2. top left&#10;3. bottom left&#10;4. bottom right">
            <a:extLst>
              <a:ext uri="{FF2B5EF4-FFF2-40B4-BE49-F238E27FC236}">
                <a16:creationId xmlns:a16="http://schemas.microsoft.com/office/drawing/2014/main" id="{F98829FC-8FCC-2E44-E1C8-FD3C7F3D8E3D}"/>
              </a:ext>
            </a:extLst>
          </p:cNvPr>
          <p:cNvGrpSpPr/>
          <p:nvPr/>
        </p:nvGrpSpPr>
        <p:grpSpPr>
          <a:xfrm>
            <a:off x="6324600" y="2898648"/>
            <a:ext cx="2514600" cy="2209800"/>
            <a:chOff x="6019800" y="1981200"/>
            <a:chExt cx="2514600" cy="2209800"/>
          </a:xfrm>
        </p:grpSpPr>
        <p:sp>
          <p:nvSpPr>
            <p:cNvPr id="5" name="Rectangle 4">
              <a:extLst>
                <a:ext uri="{FF2B5EF4-FFF2-40B4-BE49-F238E27FC236}">
                  <a16:creationId xmlns:a16="http://schemas.microsoft.com/office/drawing/2014/main" id="{67597A6F-94BA-A779-5BF6-9932464174C4}"/>
                </a:ext>
              </a:extLst>
            </p:cNvPr>
            <p:cNvSpPr/>
            <p:nvPr/>
          </p:nvSpPr>
          <p:spPr>
            <a:xfrm>
              <a:off x="6019800" y="1981200"/>
              <a:ext cx="2362200" cy="22098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B5DABB44-9A79-B735-345C-6EE9246F2CB0}"/>
                </a:ext>
              </a:extLst>
            </p:cNvPr>
            <p:cNvCxnSpPr/>
            <p:nvPr/>
          </p:nvCxnSpPr>
          <p:spPr>
            <a:xfrm>
              <a:off x="6172200" y="3200400"/>
              <a:ext cx="19812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E3B8823-BDD9-EFCE-C6BF-5DDF2AA11FEE}"/>
                </a:ext>
              </a:extLst>
            </p:cNvPr>
            <p:cNvCxnSpPr/>
            <p:nvPr/>
          </p:nvCxnSpPr>
          <p:spPr>
            <a:xfrm flipH="1" flipV="1">
              <a:off x="7162800" y="2286000"/>
              <a:ext cx="5080" cy="17526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D91C387-7B9B-DAD8-40D5-52B855AF27D4}"/>
                </a:ext>
              </a:extLst>
            </p:cNvPr>
            <p:cNvSpPr txBox="1"/>
            <p:nvPr/>
          </p:nvSpPr>
          <p:spPr>
            <a:xfrm>
              <a:off x="6563360" y="2325624"/>
              <a:ext cx="1971040" cy="1754326"/>
            </a:xfrm>
            <a:prstGeom prst="rect">
              <a:avLst/>
            </a:prstGeom>
            <a:noFill/>
          </p:spPr>
          <p:txBody>
            <a:bodyPr wrap="square" rtlCol="0">
              <a:spAutoFit/>
            </a:bodyPr>
            <a:lstStyle/>
            <a:p>
              <a:pPr marL="457200" indent="-457200">
                <a:buAutoNum type="arabicPlain" startAt="2"/>
              </a:pPr>
              <a:endParaRPr lang="en-US" dirty="0"/>
            </a:p>
            <a:p>
              <a:pPr marL="457200" indent="-457200">
                <a:buAutoNum type="arabicPlain" startAt="2"/>
              </a:pPr>
              <a:r>
                <a:rPr lang="en-US" dirty="0"/>
                <a:t>       1</a:t>
              </a:r>
            </a:p>
            <a:p>
              <a:pPr marL="457200" indent="-457200">
                <a:buAutoNum type="arabicPlain" startAt="2"/>
              </a:pPr>
              <a:endParaRPr lang="en-US" dirty="0"/>
            </a:p>
            <a:p>
              <a:pPr marL="457200" indent="-457200">
                <a:buAutoNum type="arabicPlain" startAt="2"/>
              </a:pPr>
              <a:endParaRPr lang="en-US" sz="1200" dirty="0"/>
            </a:p>
            <a:p>
              <a:pPr marL="457200" indent="-457200">
                <a:buAutoNum type="arabicPlain" startAt="2"/>
              </a:pPr>
              <a:r>
                <a:rPr lang="en-US" dirty="0"/>
                <a:t>       4</a:t>
              </a:r>
            </a:p>
          </p:txBody>
        </p:sp>
      </p:grpSp>
      <p:sp>
        <p:nvSpPr>
          <p:cNvPr id="9" name="Slide Number Placeholder 8">
            <a:extLst>
              <a:ext uri="{FF2B5EF4-FFF2-40B4-BE49-F238E27FC236}">
                <a16:creationId xmlns:a16="http://schemas.microsoft.com/office/drawing/2014/main" id="{EF764C81-2BD2-61A9-BB56-F67CDFB45249}"/>
              </a:ext>
            </a:extLst>
          </p:cNvPr>
          <p:cNvSpPr>
            <a:spLocks noGrp="1"/>
          </p:cNvSpPr>
          <p:nvPr>
            <p:ph type="sldNum" sz="quarter" idx="4"/>
          </p:nvPr>
        </p:nvSpPr>
        <p:spPr/>
        <p:txBody>
          <a:bodyPr/>
          <a:lstStyle/>
          <a:p>
            <a:fld id="{60F4F636-6A27-E649-AEDF-9DE4D4E58670}" type="slidenum">
              <a:rPr lang="en-US" smtClean="0"/>
              <a:pPr/>
              <a:t>123</a:t>
            </a:fld>
            <a:endParaRPr lang="en-US" dirty="0"/>
          </a:p>
        </p:txBody>
      </p:sp>
    </p:spTree>
    <p:extLst>
      <p:ext uri="{BB962C8B-B14F-4D97-AF65-F5344CB8AC3E}">
        <p14:creationId xmlns:p14="http://schemas.microsoft.com/office/powerpoint/2010/main" val="418373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93DE2-2F10-CB2D-4C04-BE9C53F4B1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B7C0BA-DF27-D4D2-565D-A896984AC351}"/>
              </a:ext>
            </a:extLst>
          </p:cNvPr>
          <p:cNvSpPr>
            <a:spLocks noGrp="1"/>
          </p:cNvSpPr>
          <p:nvPr>
            <p:ph type="title"/>
          </p:nvPr>
        </p:nvSpPr>
        <p:spPr/>
        <p:txBody>
          <a:bodyPr/>
          <a:lstStyle/>
          <a:p>
            <a:r>
              <a:rPr lang="en-US" dirty="0"/>
              <a:t>Path Coverage?</a:t>
            </a:r>
          </a:p>
        </p:txBody>
      </p:sp>
      <p:sp>
        <p:nvSpPr>
          <p:cNvPr id="3" name="Content Placeholder 2">
            <a:extLst>
              <a:ext uri="{FF2B5EF4-FFF2-40B4-BE49-F238E27FC236}">
                <a16:creationId xmlns:a16="http://schemas.microsoft.com/office/drawing/2014/main" id="{4045A25D-E402-55E9-5780-4C8E33CD7F70}"/>
              </a:ext>
            </a:extLst>
          </p:cNvPr>
          <p:cNvSpPr>
            <a:spLocks noGrp="1"/>
          </p:cNvSpPr>
          <p:nvPr>
            <p:ph idx="1"/>
          </p:nvPr>
        </p:nvSpPr>
        <p:spPr/>
        <p:txBody>
          <a:bodyPr/>
          <a:lstStyle/>
          <a:p>
            <a:r>
              <a:rPr lang="en-US" sz="2600" dirty="0"/>
              <a:t>More advanced metrics could fix this</a:t>
            </a:r>
          </a:p>
          <a:p>
            <a:pPr lvl="1"/>
            <a:r>
              <a:rPr lang="en-US" sz="2200" dirty="0"/>
              <a:t>"path coverage" would require 4 tests</a:t>
            </a:r>
          </a:p>
          <a:p>
            <a:pPr lvl="1"/>
            <a:r>
              <a:rPr lang="en-US" sz="2200" dirty="0"/>
              <a:t>#paths can grow exponentially in #branches</a:t>
            </a:r>
          </a:p>
          <a:p>
            <a:pPr lvl="1"/>
            <a:endParaRPr lang="en-US" sz="2200" dirty="0"/>
          </a:p>
          <a:p>
            <a:r>
              <a:rPr lang="en-US" sz="2600" dirty="0"/>
              <a:t>For straight-line code and conditionals,</a:t>
            </a:r>
            <a:br>
              <a:rPr lang="en-US" sz="2600" dirty="0"/>
            </a:br>
            <a:r>
              <a:rPr lang="en-US" sz="2600" dirty="0"/>
              <a:t>we will only require branch coverage</a:t>
            </a:r>
            <a:endParaRPr lang="en-US" sz="1800" dirty="0"/>
          </a:p>
          <a:p>
            <a:pPr lvl="1"/>
            <a:endParaRPr lang="en-US" sz="2200" dirty="0"/>
          </a:p>
          <a:p>
            <a:r>
              <a:rPr lang="en-US" sz="2600" dirty="0"/>
              <a:t>What about loops / recursion?</a:t>
            </a:r>
          </a:p>
        </p:txBody>
      </p:sp>
      <p:sp>
        <p:nvSpPr>
          <p:cNvPr id="4" name="Slide Number Placeholder 3">
            <a:extLst>
              <a:ext uri="{FF2B5EF4-FFF2-40B4-BE49-F238E27FC236}">
                <a16:creationId xmlns:a16="http://schemas.microsoft.com/office/drawing/2014/main" id="{6E77D645-147C-BCB8-FCD5-2ED3B93F25D4}"/>
              </a:ext>
            </a:extLst>
          </p:cNvPr>
          <p:cNvSpPr>
            <a:spLocks noGrp="1"/>
          </p:cNvSpPr>
          <p:nvPr>
            <p:ph type="sldNum" sz="quarter" idx="4"/>
          </p:nvPr>
        </p:nvSpPr>
        <p:spPr/>
        <p:txBody>
          <a:bodyPr/>
          <a:lstStyle/>
          <a:p>
            <a:fld id="{60F4F636-6A27-E649-AEDF-9DE4D4E58670}" type="slidenum">
              <a:rPr lang="en-US" smtClean="0"/>
              <a:pPr/>
              <a:t>124</a:t>
            </a:fld>
            <a:endParaRPr lang="en-US" dirty="0"/>
          </a:p>
        </p:txBody>
      </p:sp>
    </p:spTree>
    <p:extLst>
      <p:ext uri="{BB962C8B-B14F-4D97-AF65-F5344CB8AC3E}">
        <p14:creationId xmlns:p14="http://schemas.microsoft.com/office/powerpoint/2010/main" val="81192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851E0-9527-0AF7-BBCA-9B16FC027E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2390C4-EB06-7348-BF14-BDE2A20ECED5}"/>
              </a:ext>
            </a:extLst>
          </p:cNvPr>
          <p:cNvSpPr>
            <a:spLocks noGrp="1"/>
          </p:cNvSpPr>
          <p:nvPr>
            <p:ph type="title"/>
          </p:nvPr>
        </p:nvSpPr>
        <p:spPr/>
        <p:txBody>
          <a:bodyPr/>
          <a:lstStyle/>
          <a:p>
            <a:r>
              <a:rPr lang="en-US" dirty="0"/>
              <a:t>Test Coverage and Loops</a:t>
            </a:r>
          </a:p>
        </p:txBody>
      </p:sp>
      <p:sp>
        <p:nvSpPr>
          <p:cNvPr id="3" name="Content Placeholder 2">
            <a:extLst>
              <a:ext uri="{FF2B5EF4-FFF2-40B4-BE49-F238E27FC236}">
                <a16:creationId xmlns:a16="http://schemas.microsoft.com/office/drawing/2014/main" id="{6982992E-CD55-080B-EAC3-6B5C0EA81482}"/>
              </a:ext>
            </a:extLst>
          </p:cNvPr>
          <p:cNvSpPr>
            <a:spLocks noGrp="1"/>
          </p:cNvSpPr>
          <p:nvPr>
            <p:ph idx="1"/>
          </p:nvPr>
        </p:nvSpPr>
        <p:spPr/>
        <p:txBody>
          <a:bodyPr/>
          <a:lstStyle/>
          <a:p>
            <a:r>
              <a:rPr lang="en-US" sz="2600" dirty="0"/>
              <a:t>Consider the following function:</a:t>
            </a:r>
          </a:p>
          <a:p>
            <a:pPr lvl="2"/>
            <a:endParaRPr lang="en-US" sz="1200" dirty="0"/>
          </a:p>
          <a:p>
            <a:pPr marL="457200" lvl="2"/>
            <a:r>
              <a:rPr lang="en-US" sz="1600" b="1" dirty="0">
                <a:solidFill>
                  <a:srgbClr val="0070C0"/>
                </a:solidFill>
                <a:latin typeface="Courier New" panose="02070309020205020404" pitchFamily="49" charset="0"/>
                <a:cs typeface="Courier New" panose="02070309020205020404" pitchFamily="49" charset="0"/>
              </a:rPr>
              <a:t>const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bsearch</a:t>
            </a:r>
            <a:r>
              <a:rPr lang="en-US" sz="1600" dirty="0">
                <a:latin typeface="Courier New" panose="02070309020205020404" pitchFamily="49" charset="0"/>
                <a:cs typeface="Courier New" panose="02070309020205020404" pitchFamily="49" charset="0"/>
              </a:rPr>
              <a:t> = (x: </a:t>
            </a:r>
            <a:r>
              <a:rPr lang="en-US" sz="1600" b="1" dirty="0" err="1">
                <a:solidFill>
                  <a:srgbClr val="00B050"/>
                </a:solidFill>
                <a:latin typeface="Courier New" panose="02070309020205020404" pitchFamily="49" charset="0"/>
                <a:cs typeface="Courier New" panose="02070309020205020404" pitchFamily="49" charset="0"/>
              </a:rPr>
              <a:t>bigint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arr</a:t>
            </a:r>
            <a:r>
              <a:rPr lang="en-US" sz="1600" dirty="0">
                <a:latin typeface="Courier New" panose="02070309020205020404" pitchFamily="49" charset="0"/>
                <a:cs typeface="Courier New" panose="02070309020205020404" pitchFamily="49" charset="0"/>
              </a:rPr>
              <a:t>: Array&lt;</a:t>
            </a:r>
            <a:r>
              <a:rPr lang="en-US" sz="1600" b="1" dirty="0" err="1">
                <a:solidFill>
                  <a:srgbClr val="00B050"/>
                </a:solidFill>
                <a:latin typeface="Courier New" panose="02070309020205020404" pitchFamily="49" charset="0"/>
                <a:cs typeface="Courier New" panose="02070309020205020404" pitchFamily="49" charset="0"/>
              </a:rPr>
              <a:t>bigint</a:t>
            </a:r>
            <a:r>
              <a:rPr lang="en-US" sz="1600" dirty="0">
                <a:latin typeface="Courier New" panose="02070309020205020404" pitchFamily="49" charset="0"/>
                <a:cs typeface="Courier New" panose="02070309020205020404" pitchFamily="49" charset="0"/>
              </a:rPr>
              <a:t>&gt;): </a:t>
            </a:r>
            <a:r>
              <a:rPr lang="en-US" sz="1600" b="1" dirty="0">
                <a:solidFill>
                  <a:srgbClr val="00B050"/>
                </a:solidFill>
                <a:latin typeface="Courier New" panose="02070309020205020404" pitchFamily="49" charset="0"/>
                <a:cs typeface="Courier New" panose="02070309020205020404" pitchFamily="49" charset="0"/>
              </a:rPr>
              <a:t>number</a:t>
            </a:r>
            <a:r>
              <a:rPr lang="en-US" sz="1600" dirty="0">
                <a:latin typeface="Courier New" panose="02070309020205020404" pitchFamily="49" charset="0"/>
                <a:cs typeface="Courier New" panose="02070309020205020404" pitchFamily="49" charset="0"/>
              </a:rPr>
              <a:t> =&gt; {</a:t>
            </a:r>
          </a:p>
          <a:p>
            <a:pPr marL="457200" lvl="2"/>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let</a:t>
            </a:r>
            <a:r>
              <a:rPr lang="en-US" sz="1600" dirty="0">
                <a:latin typeface="Courier New" panose="02070309020205020404" pitchFamily="49" charset="0"/>
                <a:cs typeface="Courier New" panose="02070309020205020404" pitchFamily="49" charset="0"/>
              </a:rPr>
              <a:t> lo = 0;</a:t>
            </a:r>
          </a:p>
          <a:p>
            <a:pPr marL="457200" lvl="2"/>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let</a:t>
            </a:r>
            <a:r>
              <a:rPr lang="en-US" sz="1600" dirty="0">
                <a:latin typeface="Courier New" panose="02070309020205020404" pitchFamily="49" charset="0"/>
                <a:cs typeface="Courier New" panose="02070309020205020404" pitchFamily="49" charset="0"/>
              </a:rPr>
              <a:t> hi = </a:t>
            </a:r>
            <a:r>
              <a:rPr lang="en-US" sz="1600" dirty="0" err="1">
                <a:latin typeface="Courier New" panose="02070309020205020404" pitchFamily="49" charset="0"/>
                <a:cs typeface="Courier New" panose="02070309020205020404" pitchFamily="49" charset="0"/>
              </a:rPr>
              <a:t>arr.length</a:t>
            </a:r>
            <a:r>
              <a:rPr lang="en-US" sz="1600" dirty="0">
                <a:latin typeface="Courier New" panose="02070309020205020404" pitchFamily="49" charset="0"/>
                <a:cs typeface="Courier New" panose="02070309020205020404" pitchFamily="49" charset="0"/>
              </a:rPr>
              <a:t>;</a:t>
            </a:r>
          </a:p>
          <a:p>
            <a:pPr marL="457200" lvl="2"/>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while</a:t>
            </a:r>
            <a:r>
              <a:rPr lang="en-US" sz="1600" dirty="0">
                <a:latin typeface="Courier New" panose="02070309020205020404" pitchFamily="49" charset="0"/>
                <a:cs typeface="Courier New" panose="02070309020205020404" pitchFamily="49" charset="0"/>
              </a:rPr>
              <a:t> (lo &lt; hi) {  </a:t>
            </a:r>
            <a:r>
              <a:rPr lang="en-US" sz="1600" b="1" dirty="0">
                <a:solidFill>
                  <a:schemeClr val="accent3">
                    <a:lumMod val="50000"/>
                  </a:schemeClr>
                </a:solidFill>
                <a:latin typeface="Courier New" panose="02070309020205020404" pitchFamily="49" charset="0"/>
                <a:cs typeface="Courier New" panose="02070309020205020404" pitchFamily="49" charset="0"/>
              </a:rPr>
              <a:t>// x could be in </a:t>
            </a:r>
            <a:r>
              <a:rPr lang="en-US" sz="1600" b="1" dirty="0" err="1">
                <a:solidFill>
                  <a:schemeClr val="accent3">
                    <a:lumMod val="50000"/>
                  </a:schemeClr>
                </a:solidFill>
                <a:latin typeface="Courier New" panose="02070309020205020404" pitchFamily="49" charset="0"/>
                <a:cs typeface="Courier New" panose="02070309020205020404" pitchFamily="49" charset="0"/>
              </a:rPr>
              <a:t>arr</a:t>
            </a:r>
            <a:r>
              <a:rPr lang="en-US" sz="1600" b="1" dirty="0">
                <a:solidFill>
                  <a:schemeClr val="accent3">
                    <a:lumMod val="50000"/>
                  </a:schemeClr>
                </a:solidFill>
                <a:latin typeface="Courier New" panose="02070309020205020404" pitchFamily="49" charset="0"/>
                <a:cs typeface="Courier New" panose="02070309020205020404" pitchFamily="49" charset="0"/>
              </a:rPr>
              <a:t>[lo .. hi-1]</a:t>
            </a:r>
          </a:p>
          <a:p>
            <a:pPr marL="457200" lvl="2"/>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const</a:t>
            </a:r>
            <a:r>
              <a:rPr lang="en-US" sz="1600" dirty="0">
                <a:latin typeface="Courier New" panose="02070309020205020404" pitchFamily="49" charset="0"/>
                <a:cs typeface="Courier New" panose="02070309020205020404" pitchFamily="49" charset="0"/>
              </a:rPr>
              <a:t> m = </a:t>
            </a:r>
            <a:r>
              <a:rPr lang="en-US" sz="1600" dirty="0" err="1">
                <a:latin typeface="Courier New" panose="02070309020205020404" pitchFamily="49" charset="0"/>
                <a:cs typeface="Courier New" panose="02070309020205020404" pitchFamily="49" charset="0"/>
              </a:rPr>
              <a:t>Math.floor</a:t>
            </a:r>
            <a:r>
              <a:rPr lang="en-US" sz="1600" dirty="0">
                <a:latin typeface="Courier New" panose="02070309020205020404" pitchFamily="49" charset="0"/>
                <a:cs typeface="Courier New" panose="02070309020205020404" pitchFamily="49" charset="0"/>
              </a:rPr>
              <a:t>((lo + hi) / 2);</a:t>
            </a:r>
          </a:p>
          <a:p>
            <a:pPr marL="457200" lvl="2"/>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(x &lt; </a:t>
            </a:r>
            <a:r>
              <a:rPr lang="en-US" sz="1600" dirty="0" err="1">
                <a:latin typeface="Courier New" panose="02070309020205020404" pitchFamily="49" charset="0"/>
                <a:cs typeface="Courier New" panose="02070309020205020404" pitchFamily="49" charset="0"/>
              </a:rPr>
              <a:t>arr</a:t>
            </a:r>
            <a:r>
              <a:rPr lang="en-US" sz="1600" dirty="0">
                <a:latin typeface="Courier New" panose="02070309020205020404" pitchFamily="49" charset="0"/>
                <a:cs typeface="Courier New" panose="02070309020205020404" pitchFamily="49" charset="0"/>
              </a:rPr>
              <a:t>[m]) {</a:t>
            </a:r>
          </a:p>
          <a:p>
            <a:pPr marL="457200" lvl="2"/>
            <a:r>
              <a:rPr lang="en-US" sz="1600" dirty="0">
                <a:latin typeface="Courier New" panose="02070309020205020404" pitchFamily="49" charset="0"/>
                <a:cs typeface="Courier New" panose="02070309020205020404" pitchFamily="49" charset="0"/>
              </a:rPr>
              <a:t>      hi = m;</a:t>
            </a:r>
          </a:p>
          <a:p>
            <a:pPr marL="457200" lvl="2"/>
            <a:r>
              <a:rPr lang="en-US" sz="1600" dirty="0">
                <a:latin typeface="Courier New" panose="02070309020205020404" pitchFamily="49" charset="0"/>
                <a:cs typeface="Courier New" panose="02070309020205020404" pitchFamily="49" charset="0"/>
              </a:rPr>
              <a:t>    } </a:t>
            </a:r>
            <a:r>
              <a:rPr lang="en-US" sz="1600" b="1" dirty="0">
                <a:solidFill>
                  <a:srgbClr val="0070C0"/>
                </a:solidFill>
                <a:latin typeface="Courier New" panose="02070309020205020404" pitchFamily="49" charset="0"/>
                <a:cs typeface="Courier New" panose="02070309020205020404" pitchFamily="49" charset="0"/>
              </a:rPr>
              <a:t>else</a:t>
            </a:r>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(x &gt; </a:t>
            </a:r>
            <a:r>
              <a:rPr lang="en-US" sz="1600" dirty="0" err="1">
                <a:latin typeface="Courier New" panose="02070309020205020404" pitchFamily="49" charset="0"/>
                <a:cs typeface="Courier New" panose="02070309020205020404" pitchFamily="49" charset="0"/>
              </a:rPr>
              <a:t>arr</a:t>
            </a:r>
            <a:r>
              <a:rPr lang="en-US" sz="1600" dirty="0">
                <a:latin typeface="Courier New" panose="02070309020205020404" pitchFamily="49" charset="0"/>
                <a:cs typeface="Courier New" panose="02070309020205020404" pitchFamily="49" charset="0"/>
              </a:rPr>
              <a:t>[m]) {</a:t>
            </a:r>
          </a:p>
          <a:p>
            <a:pPr marL="457200" lvl="2"/>
            <a:r>
              <a:rPr lang="en-US" sz="1600" dirty="0">
                <a:latin typeface="Courier New" panose="02070309020205020404" pitchFamily="49" charset="0"/>
                <a:cs typeface="Courier New" panose="02070309020205020404" pitchFamily="49" charset="0"/>
              </a:rPr>
              <a:t>      lo = m + 2;</a:t>
            </a:r>
          </a:p>
          <a:p>
            <a:pPr marL="457200" lvl="2"/>
            <a:r>
              <a:rPr lang="en-US" sz="1600" dirty="0">
                <a:latin typeface="Courier New" panose="02070309020205020404" pitchFamily="49" charset="0"/>
                <a:cs typeface="Courier New" panose="02070309020205020404" pitchFamily="49" charset="0"/>
              </a:rPr>
              <a:t>    } </a:t>
            </a:r>
            <a:r>
              <a:rPr lang="en-US" sz="1600" b="1" dirty="0">
                <a:solidFill>
                  <a:srgbClr val="0070C0"/>
                </a:solidFill>
                <a:latin typeface="Courier New" panose="02070309020205020404" pitchFamily="49" charset="0"/>
                <a:cs typeface="Courier New" panose="02070309020205020404" pitchFamily="49" charset="0"/>
              </a:rPr>
              <a:t>else</a:t>
            </a:r>
            <a:r>
              <a:rPr lang="en-US" sz="1600" dirty="0">
                <a:latin typeface="Courier New" panose="02070309020205020404" pitchFamily="49" charset="0"/>
                <a:cs typeface="Courier New" panose="02070309020205020404" pitchFamily="49" charset="0"/>
              </a:rPr>
              <a:t> {</a:t>
            </a:r>
          </a:p>
          <a:p>
            <a:pPr marL="457200" lvl="2"/>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m;</a:t>
            </a:r>
          </a:p>
          <a:p>
            <a:pPr marL="457200" lvl="2"/>
            <a:r>
              <a:rPr lang="en-US" sz="1600" dirty="0">
                <a:latin typeface="Courier New" panose="02070309020205020404" pitchFamily="49" charset="0"/>
                <a:cs typeface="Courier New" panose="02070309020205020404" pitchFamily="49" charset="0"/>
              </a:rPr>
              <a:t>    }</a:t>
            </a:r>
          </a:p>
          <a:p>
            <a:pPr marL="457200" lvl="2"/>
            <a:r>
              <a:rPr lang="en-US" sz="1600" dirty="0">
                <a:latin typeface="Courier New" panose="02070309020205020404" pitchFamily="49" charset="0"/>
                <a:cs typeface="Courier New" panose="02070309020205020404" pitchFamily="49" charset="0"/>
              </a:rPr>
              <a:t>  }</a:t>
            </a:r>
          </a:p>
          <a:p>
            <a:pPr marL="457200" lvl="2"/>
            <a:r>
              <a:rPr lang="en-US" sz="1600" b="1" dirty="0">
                <a:solidFill>
                  <a:srgbClr val="0070C0"/>
                </a:solidFill>
                <a:latin typeface="Courier New" panose="02070309020205020404" pitchFamily="49" charset="0"/>
                <a:cs typeface="Courier New" panose="02070309020205020404" pitchFamily="49" charset="0"/>
              </a:rPr>
              <a:t>  return</a:t>
            </a:r>
            <a:r>
              <a:rPr lang="en-US" sz="1600" dirty="0">
                <a:latin typeface="Courier New" panose="02070309020205020404" pitchFamily="49" charset="0"/>
                <a:cs typeface="Courier New" panose="02070309020205020404" pitchFamily="49" charset="0"/>
              </a:rPr>
              <a:t> hi;</a:t>
            </a:r>
          </a:p>
          <a:p>
            <a:pPr marL="457200" lvl="2"/>
            <a:r>
              <a:rPr lang="en-US" sz="1600" dirty="0">
                <a:latin typeface="Courier New" panose="02070309020205020404" pitchFamily="49" charset="0"/>
                <a:cs typeface="Courier New" panose="02070309020205020404" pitchFamily="49" charset="0"/>
              </a:rPr>
              <a:t>};</a:t>
            </a:r>
          </a:p>
          <a:p>
            <a:pPr lvl="2"/>
            <a:endParaRPr lang="en-US" sz="1800" dirty="0"/>
          </a:p>
          <a:p>
            <a:pPr lvl="1"/>
            <a:endParaRPr lang="en-US" sz="2200" dirty="0"/>
          </a:p>
        </p:txBody>
      </p:sp>
      <p:sp>
        <p:nvSpPr>
          <p:cNvPr id="4" name="TextBox 3">
            <a:extLst>
              <a:ext uri="{FF2B5EF4-FFF2-40B4-BE49-F238E27FC236}">
                <a16:creationId xmlns:a16="http://schemas.microsoft.com/office/drawing/2014/main" id="{3F55259C-FDBC-A88B-71BE-4E05E3E8A044}"/>
              </a:ext>
            </a:extLst>
          </p:cNvPr>
          <p:cNvSpPr txBox="1"/>
          <p:nvPr/>
        </p:nvSpPr>
        <p:spPr>
          <a:xfrm>
            <a:off x="4977663" y="4047744"/>
            <a:ext cx="3178947" cy="646331"/>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Testing on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x=1, 2, 3 </a:t>
            </a:r>
            <a:r>
              <a:rPr lang="en-US" dirty="0" err="1">
                <a:solidFill>
                  <a:schemeClr val="accent3">
                    <a:lumMod val="75000"/>
                  </a:schemeClr>
                </a:solidFill>
                <a:latin typeface="Cambria Math" panose="02040503050406030204" pitchFamily="18" charset="0"/>
                <a:ea typeface="Cambria Math" panose="02040503050406030204" pitchFamily="18" charset="0"/>
                <a:cs typeface="Franklin Gothic Medium"/>
              </a:rPr>
              <a:t>arr</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=[2]</a:t>
            </a:r>
          </a:p>
          <a:p>
            <a:r>
              <a:rPr lang="en-US" dirty="0">
                <a:solidFill>
                  <a:schemeClr val="accent3">
                    <a:lumMod val="75000"/>
                  </a:schemeClr>
                </a:solidFill>
                <a:latin typeface="Franklin Gothic Medium"/>
                <a:cs typeface="Franklin Gothic Medium"/>
              </a:rPr>
              <a:t>gives full statement coverage</a:t>
            </a:r>
          </a:p>
        </p:txBody>
      </p:sp>
      <p:sp>
        <p:nvSpPr>
          <p:cNvPr id="5" name="TextBox 4">
            <a:extLst>
              <a:ext uri="{FF2B5EF4-FFF2-40B4-BE49-F238E27FC236}">
                <a16:creationId xmlns:a16="http://schemas.microsoft.com/office/drawing/2014/main" id="{C727D684-9DF3-88D9-DDBC-5144CE38A044}"/>
              </a:ext>
            </a:extLst>
          </p:cNvPr>
          <p:cNvSpPr txBox="1"/>
          <p:nvPr/>
        </p:nvSpPr>
        <p:spPr>
          <a:xfrm>
            <a:off x="4977662" y="4733789"/>
            <a:ext cx="2369816" cy="369332"/>
          </a:xfrm>
          <a:prstGeom prst="rect">
            <a:avLst/>
          </a:prstGeom>
          <a:noFill/>
        </p:spPr>
        <p:txBody>
          <a:bodyPr wrap="none" rtlCol="0">
            <a:spAutoFit/>
          </a:bodyPr>
          <a:lstStyle/>
          <a:p>
            <a:r>
              <a:rPr lang="en-US" dirty="0">
                <a:solidFill>
                  <a:schemeClr val="accent3">
                    <a:lumMod val="50000"/>
                  </a:schemeClr>
                </a:solidFill>
                <a:latin typeface="Franklin Gothic Medium"/>
                <a:cs typeface="Franklin Gothic Medium"/>
              </a:rPr>
              <a:t>But the code is wrong.</a:t>
            </a:r>
          </a:p>
        </p:txBody>
      </p:sp>
      <p:sp>
        <p:nvSpPr>
          <p:cNvPr id="6" name="TextBox 5">
            <a:extLst>
              <a:ext uri="{FF2B5EF4-FFF2-40B4-BE49-F238E27FC236}">
                <a16:creationId xmlns:a16="http://schemas.microsoft.com/office/drawing/2014/main" id="{ED18E177-3FC9-FF07-EB88-C004B8DFC07D}"/>
              </a:ext>
            </a:extLst>
          </p:cNvPr>
          <p:cNvSpPr txBox="1"/>
          <p:nvPr/>
        </p:nvSpPr>
        <p:spPr>
          <a:xfrm>
            <a:off x="4977662" y="5142835"/>
            <a:ext cx="4170052" cy="923330"/>
          </a:xfrm>
          <a:prstGeom prst="rect">
            <a:avLst/>
          </a:prstGeom>
          <a:noFill/>
        </p:spPr>
        <p:txBody>
          <a:bodyPr wrap="none" rtlCol="0">
            <a:spAutoFit/>
          </a:bodyPr>
          <a:lstStyle/>
          <a:p>
            <a:r>
              <a:rPr lang="en-US" dirty="0">
                <a:solidFill>
                  <a:schemeClr val="accent3">
                    <a:lumMod val="50000"/>
                  </a:schemeClr>
                </a:solidFill>
                <a:latin typeface="Franklin Gothic Medium"/>
                <a:cs typeface="Franklin Gothic Medium"/>
              </a:rPr>
              <a:t>In general, values written inside the loop</a:t>
            </a:r>
          </a:p>
          <a:p>
            <a:r>
              <a:rPr lang="en-US" dirty="0">
                <a:solidFill>
                  <a:schemeClr val="accent3">
                    <a:lumMod val="50000"/>
                  </a:schemeClr>
                </a:solidFill>
                <a:latin typeface="Franklin Gothic Medium"/>
                <a:cs typeface="Franklin Gothic Medium"/>
              </a:rPr>
              <a:t>are not read until the next time around,</a:t>
            </a:r>
          </a:p>
          <a:p>
            <a:r>
              <a:rPr lang="en-US" dirty="0">
                <a:solidFill>
                  <a:schemeClr val="accent3">
                    <a:lumMod val="50000"/>
                  </a:schemeClr>
                </a:solidFill>
                <a:latin typeface="Franklin Gothic Medium"/>
                <a:cs typeface="Franklin Gothic Medium"/>
              </a:rPr>
              <a:t>so you need 2+ iterations to test them.</a:t>
            </a:r>
          </a:p>
        </p:txBody>
      </p:sp>
      <p:cxnSp>
        <p:nvCxnSpPr>
          <p:cNvPr id="8" name="Straight Arrow Connector 7" descr="The line lo = m + 2; is incorrect - it should be lo = m + 1;">
            <a:extLst>
              <a:ext uri="{FF2B5EF4-FFF2-40B4-BE49-F238E27FC236}">
                <a16:creationId xmlns:a16="http://schemas.microsoft.com/office/drawing/2014/main" id="{D1B38593-BE9D-93B3-6EF9-6B47C2918884}"/>
              </a:ext>
            </a:extLst>
          </p:cNvPr>
          <p:cNvCxnSpPr/>
          <p:nvPr/>
        </p:nvCxnSpPr>
        <p:spPr>
          <a:xfrm flipH="1">
            <a:off x="3230880" y="4431869"/>
            <a:ext cx="1121664" cy="0"/>
          </a:xfrm>
          <a:prstGeom prst="straightConnector1">
            <a:avLst/>
          </a:prstGeom>
          <a:ln w="50800">
            <a:solidFill>
              <a:schemeClr val="accent3">
                <a:lumMod val="40000"/>
                <a:lumOff val="60000"/>
              </a:schemeClr>
            </a:solidFill>
            <a:headEnd w="lg" len="lg"/>
            <a:tailEnd type="triangle"/>
          </a:ln>
          <a:effectLst/>
        </p:spPr>
        <p:style>
          <a:lnRef idx="2">
            <a:schemeClr val="accent1"/>
          </a:lnRef>
          <a:fillRef idx="0">
            <a:schemeClr val="accent1"/>
          </a:fillRef>
          <a:effectRef idx="1">
            <a:schemeClr val="accent1"/>
          </a:effectRef>
          <a:fontRef idx="minor">
            <a:schemeClr val="tx1"/>
          </a:fontRef>
        </p:style>
      </p:cxnSp>
      <p:sp>
        <p:nvSpPr>
          <p:cNvPr id="7" name="Slide Number Placeholder 6">
            <a:extLst>
              <a:ext uri="{FF2B5EF4-FFF2-40B4-BE49-F238E27FC236}">
                <a16:creationId xmlns:a16="http://schemas.microsoft.com/office/drawing/2014/main" id="{99729BA3-E2DD-0F6F-1488-FE1521515A54}"/>
              </a:ext>
            </a:extLst>
          </p:cNvPr>
          <p:cNvSpPr>
            <a:spLocks noGrp="1"/>
          </p:cNvSpPr>
          <p:nvPr>
            <p:ph type="sldNum" sz="quarter" idx="4"/>
          </p:nvPr>
        </p:nvSpPr>
        <p:spPr/>
        <p:txBody>
          <a:bodyPr/>
          <a:lstStyle/>
          <a:p>
            <a:fld id="{60F4F636-6A27-E649-AEDF-9DE4D4E58670}" type="slidenum">
              <a:rPr lang="en-US" smtClean="0"/>
              <a:pPr/>
              <a:t>125</a:t>
            </a:fld>
            <a:endParaRPr lang="en-US" dirty="0"/>
          </a:p>
        </p:txBody>
      </p:sp>
    </p:spTree>
    <p:extLst>
      <p:ext uri="{BB962C8B-B14F-4D97-AF65-F5344CB8AC3E}">
        <p14:creationId xmlns:p14="http://schemas.microsoft.com/office/powerpoint/2010/main" val="79847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1AADF-2C81-94F8-976A-27DBE09C81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CA22C9-A78B-8D73-9C04-C7C09455400F}"/>
              </a:ext>
            </a:extLst>
          </p:cNvPr>
          <p:cNvSpPr>
            <a:spLocks noGrp="1"/>
          </p:cNvSpPr>
          <p:nvPr>
            <p:ph type="title"/>
          </p:nvPr>
        </p:nvSpPr>
        <p:spPr/>
        <p:txBody>
          <a:bodyPr/>
          <a:lstStyle/>
          <a:p>
            <a:r>
              <a:rPr lang="en-US" dirty="0"/>
              <a:t>Loop Coverage (and Recursion Coverage)</a:t>
            </a:r>
          </a:p>
        </p:txBody>
      </p:sp>
      <p:sp>
        <p:nvSpPr>
          <p:cNvPr id="3" name="Content Placeholder 2">
            <a:extLst>
              <a:ext uri="{FF2B5EF4-FFF2-40B4-BE49-F238E27FC236}">
                <a16:creationId xmlns:a16="http://schemas.microsoft.com/office/drawing/2014/main" id="{6D5C8739-9C8C-1C1A-CC9C-1002E09B5BD0}"/>
              </a:ext>
            </a:extLst>
          </p:cNvPr>
          <p:cNvSpPr>
            <a:spLocks noGrp="1"/>
          </p:cNvSpPr>
          <p:nvPr>
            <p:ph idx="1"/>
          </p:nvPr>
        </p:nvSpPr>
        <p:spPr/>
        <p:txBody>
          <a:bodyPr/>
          <a:lstStyle/>
          <a:p>
            <a:r>
              <a:rPr lang="en-US" sz="2600" dirty="0"/>
              <a:t>Our last metric is "loop coverage" </a:t>
            </a:r>
            <a:r>
              <a:rPr lang="en-US" sz="1800" dirty="0"/>
              <a:t>(non-standard terminology)</a:t>
            </a:r>
          </a:p>
          <a:p>
            <a:pPr lvl="1"/>
            <a:r>
              <a:rPr lang="en-US" sz="2200" dirty="0"/>
              <a:t>what percent of loops are executed 0, 1, and many (2+) times by some test case</a:t>
            </a:r>
          </a:p>
          <a:p>
            <a:pPr lvl="1"/>
            <a:endParaRPr lang="en-US" sz="2200" dirty="0"/>
          </a:p>
          <a:p>
            <a:r>
              <a:rPr lang="en-US" sz="2600" dirty="0"/>
              <a:t>Same idea applies to recursion</a:t>
            </a:r>
            <a:endParaRPr lang="en-US" sz="1800" dirty="0"/>
          </a:p>
          <a:p>
            <a:pPr lvl="1"/>
            <a:r>
              <a:rPr lang="en-US" sz="2200" dirty="0"/>
              <a:t>some arguments passed to recursive calls may not be read until the second recursive call</a:t>
            </a:r>
          </a:p>
          <a:p>
            <a:pPr lvl="1"/>
            <a:r>
              <a:rPr lang="en-US" sz="2200" dirty="0"/>
              <a:t>full loop coverage means every recursive call is executed 0, 1, and many times by some test</a:t>
            </a:r>
          </a:p>
          <a:p>
            <a:pPr lvl="1"/>
            <a:endParaRPr lang="en-US" sz="2200" dirty="0"/>
          </a:p>
          <a:p>
            <a:r>
              <a:rPr lang="en-US" sz="2600" dirty="0"/>
              <a:t>Are we done?</a:t>
            </a:r>
          </a:p>
          <a:p>
            <a:pPr lvl="1"/>
            <a:r>
              <a:rPr lang="en-US" sz="2200" dirty="0"/>
              <a:t>no!</a:t>
            </a:r>
          </a:p>
        </p:txBody>
      </p:sp>
      <p:sp>
        <p:nvSpPr>
          <p:cNvPr id="4" name="Slide Number Placeholder 3">
            <a:extLst>
              <a:ext uri="{FF2B5EF4-FFF2-40B4-BE49-F238E27FC236}">
                <a16:creationId xmlns:a16="http://schemas.microsoft.com/office/drawing/2014/main" id="{DF1F3530-05E6-DD75-6959-B081DC2ABA6B}"/>
              </a:ext>
            </a:extLst>
          </p:cNvPr>
          <p:cNvSpPr>
            <a:spLocks noGrp="1"/>
          </p:cNvSpPr>
          <p:nvPr>
            <p:ph type="sldNum" sz="quarter" idx="4"/>
          </p:nvPr>
        </p:nvSpPr>
        <p:spPr/>
        <p:txBody>
          <a:bodyPr/>
          <a:lstStyle/>
          <a:p>
            <a:fld id="{60F4F636-6A27-E649-AEDF-9DE4D4E58670}" type="slidenum">
              <a:rPr lang="en-US" smtClean="0"/>
              <a:pPr/>
              <a:t>126</a:t>
            </a:fld>
            <a:endParaRPr lang="en-US" dirty="0"/>
          </a:p>
        </p:txBody>
      </p:sp>
    </p:spTree>
    <p:extLst>
      <p:ext uri="{BB962C8B-B14F-4D97-AF65-F5344CB8AC3E}">
        <p14:creationId xmlns:p14="http://schemas.microsoft.com/office/powerpoint/2010/main" val="344502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76651-F0DD-1C1A-5C51-A2538AED97D5}"/>
              </a:ext>
            </a:extLst>
          </p:cNvPr>
          <p:cNvSpPr>
            <a:spLocks noGrp="1"/>
          </p:cNvSpPr>
          <p:nvPr>
            <p:ph type="title"/>
          </p:nvPr>
        </p:nvSpPr>
        <p:spPr/>
        <p:txBody>
          <a:bodyPr/>
          <a:lstStyle/>
          <a:p>
            <a:r>
              <a:rPr lang="en-US" dirty="0"/>
              <a:t>What Can We Learn From Testing?</a:t>
            </a:r>
          </a:p>
        </p:txBody>
      </p:sp>
      <p:sp>
        <p:nvSpPr>
          <p:cNvPr id="4" name="Content Placeholder 4">
            <a:extLst>
              <a:ext uri="{FF2B5EF4-FFF2-40B4-BE49-F238E27FC236}">
                <a16:creationId xmlns:a16="http://schemas.microsoft.com/office/drawing/2014/main" id="{E98B5137-82D9-D498-D612-21CA55B68D67}"/>
              </a:ext>
            </a:extLst>
          </p:cNvPr>
          <p:cNvSpPr>
            <a:spLocks noGrp="1"/>
          </p:cNvSpPr>
          <p:nvPr>
            <p:ph sz="half" idx="1"/>
          </p:nvPr>
        </p:nvSpPr>
        <p:spPr>
          <a:xfrm>
            <a:off x="457199" y="1622527"/>
            <a:ext cx="6067169" cy="1825831"/>
          </a:xfrm>
        </p:spPr>
        <p:txBody>
          <a:bodyPr/>
          <a:lstStyle/>
          <a:p>
            <a:pPr marL="0" indent="0">
              <a:buNone/>
            </a:pPr>
            <a:r>
              <a:rPr lang="en-US" sz="1800" dirty="0"/>
              <a:t>“Program testing can be used to show the presence of bugs, but never to show their absence!”</a:t>
            </a:r>
          </a:p>
          <a:p>
            <a:pPr marL="0" indent="0">
              <a:buNone/>
            </a:pPr>
            <a:endParaRPr lang="en-US" sz="1800" dirty="0"/>
          </a:p>
          <a:p>
            <a:pPr marL="0" indent="0" algn="r">
              <a:buNone/>
            </a:pPr>
            <a:r>
              <a:rPr lang="en-US" sz="1800" i="1" dirty="0" err="1"/>
              <a:t>Edsger</a:t>
            </a:r>
            <a:r>
              <a:rPr lang="en-US" sz="1800" i="1" dirty="0"/>
              <a:t> Dijkstra</a:t>
            </a:r>
          </a:p>
          <a:p>
            <a:pPr marL="0" indent="0" algn="r">
              <a:buNone/>
            </a:pPr>
            <a:r>
              <a:rPr lang="en-US" sz="1800" i="1" dirty="0"/>
              <a:t>Notes on Structured Programming, </a:t>
            </a:r>
            <a:r>
              <a:rPr lang="en-US" sz="1800" dirty="0"/>
              <a:t>1970</a:t>
            </a:r>
            <a:endParaRPr lang="en-US" sz="1800" i="1" dirty="0"/>
          </a:p>
          <a:p>
            <a:pPr marL="0" indent="0">
              <a:buNone/>
            </a:pPr>
            <a:endParaRPr lang="en-US" sz="1800" dirty="0"/>
          </a:p>
        </p:txBody>
      </p:sp>
      <p:pic>
        <p:nvPicPr>
          <p:cNvPr id="5" name="Picture 2" descr="Turing Award winner Edsger Dijkstra, the namesake of Dijkstra’s algorithm.">
            <a:extLst>
              <a:ext uri="{FF2B5EF4-FFF2-40B4-BE49-F238E27FC236}">
                <a16:creationId xmlns:a16="http://schemas.microsoft.com/office/drawing/2014/main" id="{C43E51E4-FEAC-7FCA-7FE1-DA2E5379D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263856"/>
            <a:ext cx="1905000" cy="2543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descr="Turing Award winner Donald Knuth, and according to Kevin Z, the greatest programmer ever. Matt and James may agree.">
            <a:extLst>
              <a:ext uri="{FF2B5EF4-FFF2-40B4-BE49-F238E27FC236}">
                <a16:creationId xmlns:a16="http://schemas.microsoft.com/office/drawing/2014/main" id="{B8A832BB-7D2B-AF9D-F32F-044CFF4DF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30" y="4097916"/>
            <a:ext cx="1924325" cy="227511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Content Placeholder 4">
            <a:extLst>
              <a:ext uri="{FF2B5EF4-FFF2-40B4-BE49-F238E27FC236}">
                <a16:creationId xmlns:a16="http://schemas.microsoft.com/office/drawing/2014/main" id="{80729F87-C068-7FD1-321F-712DBFEC0720}"/>
              </a:ext>
            </a:extLst>
          </p:cNvPr>
          <p:cNvSpPr txBox="1">
            <a:spLocks/>
          </p:cNvSpPr>
          <p:nvPr/>
        </p:nvSpPr>
        <p:spPr>
          <a:xfrm>
            <a:off x="2751118" y="4440321"/>
            <a:ext cx="5786252" cy="13904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dirty="0"/>
              <a:t>“Beware of bugs in the above code;</a:t>
            </a:r>
            <a:br>
              <a:rPr lang="en-US" sz="1800" dirty="0"/>
            </a:br>
            <a:r>
              <a:rPr lang="en-US" sz="1800" dirty="0"/>
              <a:t>I have only proved it correct, not tried it.”</a:t>
            </a:r>
          </a:p>
          <a:p>
            <a:pPr marL="0" indent="0">
              <a:buFont typeface="Arial"/>
              <a:buNone/>
            </a:pPr>
            <a:br>
              <a:rPr lang="en-US" sz="1800" dirty="0"/>
            </a:br>
            <a:r>
              <a:rPr lang="en-US" sz="1800" dirty="0"/>
              <a:t>Donald Knuth, 1977</a:t>
            </a:r>
          </a:p>
        </p:txBody>
      </p:sp>
      <p:sp>
        <p:nvSpPr>
          <p:cNvPr id="3" name="Slide Number Placeholder 2">
            <a:extLst>
              <a:ext uri="{FF2B5EF4-FFF2-40B4-BE49-F238E27FC236}">
                <a16:creationId xmlns:a16="http://schemas.microsoft.com/office/drawing/2014/main" id="{C418C590-D7FE-EF1F-EED5-2342D817BA4F}"/>
              </a:ext>
            </a:extLst>
          </p:cNvPr>
          <p:cNvSpPr>
            <a:spLocks noGrp="1"/>
          </p:cNvSpPr>
          <p:nvPr>
            <p:ph type="sldNum" sz="quarter" idx="4"/>
          </p:nvPr>
        </p:nvSpPr>
        <p:spPr/>
        <p:txBody>
          <a:bodyPr/>
          <a:lstStyle/>
          <a:p>
            <a:fld id="{60F4F636-6A27-E649-AEDF-9DE4D4E58670}" type="slidenum">
              <a:rPr lang="en-US" smtClean="0"/>
              <a:pPr/>
              <a:t>127</a:t>
            </a:fld>
            <a:endParaRPr lang="en-US" dirty="0"/>
          </a:p>
        </p:txBody>
      </p:sp>
    </p:spTree>
    <p:extLst>
      <p:ext uri="{BB962C8B-B14F-4D97-AF65-F5344CB8AC3E}">
        <p14:creationId xmlns:p14="http://schemas.microsoft.com/office/powerpoint/2010/main" val="24286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5CE67-CF98-C898-AF37-88E9C5070D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C789E0-A261-B1D0-6574-6B01545BF138}"/>
              </a:ext>
            </a:extLst>
          </p:cNvPr>
          <p:cNvSpPr>
            <a:spLocks noGrp="1"/>
          </p:cNvSpPr>
          <p:nvPr>
            <p:ph type="title"/>
          </p:nvPr>
        </p:nvSpPr>
        <p:spPr/>
        <p:txBody>
          <a:bodyPr/>
          <a:lstStyle/>
          <a:p>
            <a:r>
              <a:rPr lang="en-US" dirty="0"/>
              <a:t>Summary of testing requirements</a:t>
            </a:r>
          </a:p>
        </p:txBody>
      </p:sp>
      <p:sp>
        <p:nvSpPr>
          <p:cNvPr id="3" name="Content Placeholder 2">
            <a:extLst>
              <a:ext uri="{FF2B5EF4-FFF2-40B4-BE49-F238E27FC236}">
                <a16:creationId xmlns:a16="http://schemas.microsoft.com/office/drawing/2014/main" id="{14FF6EF7-26EF-44A9-558C-ED4D1C688920}"/>
              </a:ext>
            </a:extLst>
          </p:cNvPr>
          <p:cNvSpPr>
            <a:spLocks noGrp="1"/>
          </p:cNvSpPr>
          <p:nvPr>
            <p:ph idx="1"/>
          </p:nvPr>
        </p:nvSpPr>
        <p:spPr/>
        <p:txBody>
          <a:bodyPr/>
          <a:lstStyle/>
          <a:p>
            <a:r>
              <a:rPr lang="en-US" sz="2800" dirty="0"/>
              <a:t>At least two tests for any function (non-UI)</a:t>
            </a:r>
          </a:p>
          <a:p>
            <a:pPr lvl="1"/>
            <a:endParaRPr lang="en-US" sz="2400" dirty="0"/>
          </a:p>
          <a:p>
            <a:r>
              <a:rPr lang="en-US" sz="2800" dirty="0"/>
              <a:t>Must have full coverage of </a:t>
            </a:r>
            <a:r>
              <a:rPr lang="en-US" sz="2800" i="1" dirty="0"/>
              <a:t>reachable</a:t>
            </a:r>
          </a:p>
          <a:p>
            <a:pPr lvl="1"/>
            <a:r>
              <a:rPr lang="en-US" sz="2200" u="sng" dirty="0"/>
              <a:t>statements</a:t>
            </a:r>
            <a:r>
              <a:rPr lang="en-US" sz="2200" dirty="0"/>
              <a:t>: must be executed</a:t>
            </a:r>
          </a:p>
          <a:p>
            <a:pPr lvl="1"/>
            <a:r>
              <a:rPr lang="en-US" sz="2200" u="sng" dirty="0"/>
              <a:t>branches</a:t>
            </a:r>
            <a:r>
              <a:rPr lang="en-US" sz="2200" dirty="0"/>
              <a:t>: must execute both branches</a:t>
            </a:r>
          </a:p>
          <a:p>
            <a:pPr lvl="1"/>
            <a:r>
              <a:rPr lang="en-US" sz="2200" u="sng" dirty="0"/>
              <a:t>loops</a:t>
            </a:r>
            <a:r>
              <a:rPr lang="en-US" sz="2200" dirty="0"/>
              <a:t> / </a:t>
            </a:r>
            <a:r>
              <a:rPr lang="en-US" sz="2200" u="sng" dirty="0"/>
              <a:t>recursion</a:t>
            </a:r>
            <a:r>
              <a:rPr lang="en-US" sz="2200" dirty="0"/>
              <a:t>: must run 0, 1, &amp; many times</a:t>
            </a:r>
          </a:p>
        </p:txBody>
      </p:sp>
      <p:sp>
        <p:nvSpPr>
          <p:cNvPr id="4" name="Slide Number Placeholder 3">
            <a:extLst>
              <a:ext uri="{FF2B5EF4-FFF2-40B4-BE49-F238E27FC236}">
                <a16:creationId xmlns:a16="http://schemas.microsoft.com/office/drawing/2014/main" id="{EF86F905-41BD-C53A-6F4A-275C129CDF88}"/>
              </a:ext>
            </a:extLst>
          </p:cNvPr>
          <p:cNvSpPr>
            <a:spLocks noGrp="1"/>
          </p:cNvSpPr>
          <p:nvPr>
            <p:ph type="sldNum" sz="quarter" idx="4"/>
          </p:nvPr>
        </p:nvSpPr>
        <p:spPr/>
        <p:txBody>
          <a:bodyPr/>
          <a:lstStyle/>
          <a:p>
            <a:fld id="{60F4F636-6A27-E649-AEDF-9DE4D4E58670}" type="slidenum">
              <a:rPr lang="en-US" smtClean="0"/>
              <a:pPr/>
              <a:t>128</a:t>
            </a:fld>
            <a:endParaRPr lang="en-US" dirty="0"/>
          </a:p>
        </p:txBody>
      </p:sp>
    </p:spTree>
    <p:extLst>
      <p:ext uri="{BB962C8B-B14F-4D97-AF65-F5344CB8AC3E}">
        <p14:creationId xmlns:p14="http://schemas.microsoft.com/office/powerpoint/2010/main" val="244296827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32AD3-53B0-96A1-BA97-D64DB75382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5684A5-AC9B-B999-F690-0D354812848E}"/>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B0433BD-FE03-5856-3806-8C59BA96CF26}"/>
              </a:ext>
            </a:extLst>
          </p:cNvPr>
          <p:cNvSpPr>
            <a:spLocks noGrp="1"/>
          </p:cNvSpPr>
          <p:nvPr>
            <p:ph idx="1"/>
          </p:nvPr>
        </p:nvSpPr>
        <p:spPr/>
        <p:txBody>
          <a:bodyPr/>
          <a:lstStyle/>
          <a:p>
            <a:pPr>
              <a:buSzPct val="80000"/>
              <a:buFont typeface="System Font Regular"/>
              <a:buChar char="✓"/>
            </a:pPr>
            <a:r>
              <a:rPr lang="en-US" sz="2800" dirty="0">
                <a:solidFill>
                  <a:schemeClr val="tx2">
                    <a:lumMod val="60000"/>
                    <a:lumOff val="40000"/>
                  </a:schemeClr>
                </a:solidFill>
              </a:rPr>
              <a:t>Administrivia</a:t>
            </a:r>
          </a:p>
          <a:p>
            <a:pPr>
              <a:buSzPct val="80000"/>
              <a:buFont typeface="System Font Regular"/>
              <a:buChar char="✓"/>
            </a:pPr>
            <a:r>
              <a:rPr lang="en-US" sz="2800" dirty="0">
                <a:solidFill>
                  <a:schemeClr val="tx2">
                    <a:lumMod val="60000"/>
                    <a:lumOff val="40000"/>
                  </a:schemeClr>
                </a:solidFill>
              </a:rPr>
              <a:t>Finish Testing </a:t>
            </a:r>
            <a:r>
              <a:rPr lang="en-US" sz="2000" dirty="0">
                <a:solidFill>
                  <a:schemeClr val="tx2">
                    <a:lumMod val="60000"/>
                    <a:lumOff val="40000"/>
                  </a:schemeClr>
                </a:solidFill>
              </a:rPr>
              <a:t>(finish topic 4)</a:t>
            </a:r>
          </a:p>
          <a:p>
            <a:pPr lvl="1"/>
            <a:r>
              <a:rPr lang="en-US" sz="2400" b="1" dirty="0">
                <a:solidFill>
                  <a:srgbClr val="7030A0"/>
                </a:solidFill>
              </a:rPr>
              <a:t>Practice exercises</a:t>
            </a:r>
            <a:endParaRPr lang="en-US" sz="2400" b="1" dirty="0"/>
          </a:p>
          <a:p>
            <a:r>
              <a:rPr lang="en-US" sz="2800" dirty="0"/>
              <a:t>Reasoning </a:t>
            </a:r>
            <a:r>
              <a:rPr lang="en-US" sz="2000" dirty="0"/>
              <a:t>(start topic 5)</a:t>
            </a:r>
          </a:p>
        </p:txBody>
      </p:sp>
      <p:sp>
        <p:nvSpPr>
          <p:cNvPr id="4" name="Slide Number Placeholder 3">
            <a:extLst>
              <a:ext uri="{FF2B5EF4-FFF2-40B4-BE49-F238E27FC236}">
                <a16:creationId xmlns:a16="http://schemas.microsoft.com/office/drawing/2014/main" id="{B1B4BD03-3478-D0B2-48D2-5EDCD659F30D}"/>
              </a:ext>
            </a:extLst>
          </p:cNvPr>
          <p:cNvSpPr>
            <a:spLocks noGrp="1"/>
          </p:cNvSpPr>
          <p:nvPr>
            <p:ph type="sldNum" sz="quarter" idx="4"/>
          </p:nvPr>
        </p:nvSpPr>
        <p:spPr/>
        <p:txBody>
          <a:bodyPr/>
          <a:lstStyle/>
          <a:p>
            <a:fld id="{60F4F636-6A27-E649-AEDF-9DE4D4E58670}" type="slidenum">
              <a:rPr lang="en-US" smtClean="0"/>
              <a:pPr/>
              <a:t>129</a:t>
            </a:fld>
            <a:endParaRPr lang="en-US" dirty="0"/>
          </a:p>
        </p:txBody>
      </p:sp>
    </p:spTree>
    <p:extLst>
      <p:ext uri="{BB962C8B-B14F-4D97-AF65-F5344CB8AC3E}">
        <p14:creationId xmlns:p14="http://schemas.microsoft.com/office/powerpoint/2010/main" val="221913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9DA0A-B32B-F269-0DE5-29820BB197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8C465E-DCC0-C76F-8807-82BD96A473BF}"/>
              </a:ext>
            </a:extLst>
          </p:cNvPr>
          <p:cNvSpPr>
            <a:spLocks noGrp="1"/>
          </p:cNvSpPr>
          <p:nvPr>
            <p:ph type="title"/>
          </p:nvPr>
        </p:nvSpPr>
        <p:spPr/>
        <p:txBody>
          <a:bodyPr>
            <a:normAutofit/>
          </a:bodyPr>
          <a:lstStyle/>
          <a:p>
            <a:r>
              <a:rPr lang="en-US" dirty="0"/>
              <a:t>Examples from Java: Object .</a:t>
            </a:r>
            <a:r>
              <a:rPr lang="en-US" dirty="0" err="1"/>
              <a:t>hashCode</a:t>
            </a:r>
            <a:r>
              <a:rPr lang="en-US" dirty="0"/>
              <a:t>()</a:t>
            </a:r>
          </a:p>
        </p:txBody>
      </p:sp>
      <p:sp>
        <p:nvSpPr>
          <p:cNvPr id="3" name="Content Placeholder 2">
            <a:extLst>
              <a:ext uri="{FF2B5EF4-FFF2-40B4-BE49-F238E27FC236}">
                <a16:creationId xmlns:a16="http://schemas.microsoft.com/office/drawing/2014/main" id="{D5C379CF-C616-B274-F86B-3DF6D97DAEC8}"/>
              </a:ext>
            </a:extLst>
          </p:cNvPr>
          <p:cNvSpPr>
            <a:spLocks noGrp="1"/>
          </p:cNvSpPr>
          <p:nvPr>
            <p:ph idx="1"/>
          </p:nvPr>
        </p:nvSpPr>
        <p:spPr>
          <a:xfrm>
            <a:off x="457200" y="1244160"/>
            <a:ext cx="8229600" cy="606642"/>
          </a:xfrm>
        </p:spPr>
        <p:txBody>
          <a:bodyPr/>
          <a:lstStyle/>
          <a:p>
            <a:pPr marL="0" indent="0">
              <a:buNone/>
            </a:pPr>
            <a:r>
              <a:rPr lang="en-US" sz="2600" dirty="0" err="1">
                <a:latin typeface="Courier New" panose="02070309020205020404" pitchFamily="49" charset="0"/>
                <a:cs typeface="Courier New" panose="02070309020205020404" pitchFamily="49" charset="0"/>
              </a:rPr>
              <a:t>java.util.Object</a:t>
            </a:r>
            <a:endParaRPr lang="en-US" sz="2600" dirty="0">
              <a:latin typeface="Franklin Gothic Medium" panose="020B0603020102020204" pitchFamily="34" charset="0"/>
              <a:cs typeface="Courier New" panose="02070309020205020404" pitchFamily="49" charset="0"/>
            </a:endParaRPr>
          </a:p>
          <a:p>
            <a:pPr marL="0" indent="0">
              <a:buNone/>
            </a:pPr>
            <a:endParaRPr lang="en-US" sz="2600" dirty="0"/>
          </a:p>
          <a:p>
            <a:pPr marL="0" indent="0">
              <a:buNone/>
            </a:pPr>
            <a:endParaRPr lang="en-US" sz="2600" dirty="0"/>
          </a:p>
          <a:p>
            <a:pPr marL="0" indent="0">
              <a:buNone/>
            </a:pPr>
            <a:endParaRPr lang="en-US" sz="2600" dirty="0"/>
          </a:p>
        </p:txBody>
      </p:sp>
      <p:sp>
        <p:nvSpPr>
          <p:cNvPr id="4" name="TextBox 3">
            <a:extLst>
              <a:ext uri="{FF2B5EF4-FFF2-40B4-BE49-F238E27FC236}">
                <a16:creationId xmlns:a16="http://schemas.microsoft.com/office/drawing/2014/main" id="{C1F556A5-1A22-936F-7865-B8177D764817}"/>
              </a:ext>
            </a:extLst>
          </p:cNvPr>
          <p:cNvSpPr txBox="1"/>
          <p:nvPr/>
        </p:nvSpPr>
        <p:spPr>
          <a:xfrm>
            <a:off x="3531960" y="6356350"/>
            <a:ext cx="1622880" cy="461665"/>
          </a:xfrm>
          <a:prstGeom prst="rect">
            <a:avLst/>
          </a:prstGeom>
          <a:noFill/>
        </p:spPr>
        <p:txBody>
          <a:bodyPr wrap="none" rtlCol="0">
            <a:spAutoFit/>
          </a:bodyPr>
          <a:lstStyle/>
          <a:p>
            <a:r>
              <a:rPr lang="en-US" sz="2400" b="1" dirty="0">
                <a:solidFill>
                  <a:srgbClr val="7030A0"/>
                </a:solidFill>
              </a:rPr>
              <a:t>Declarative</a:t>
            </a:r>
            <a:endParaRPr lang="en-US" sz="2400" dirty="0">
              <a:latin typeface="Franklin Gothic Medium"/>
              <a:cs typeface="Franklin Gothic Medium"/>
            </a:endParaRPr>
          </a:p>
        </p:txBody>
      </p:sp>
      <p:sp>
        <p:nvSpPr>
          <p:cNvPr id="5" name="Slide Number Placeholder 4">
            <a:extLst>
              <a:ext uri="{FF2B5EF4-FFF2-40B4-BE49-F238E27FC236}">
                <a16:creationId xmlns:a16="http://schemas.microsoft.com/office/drawing/2014/main" id="{85ABD713-F0BF-152A-0489-BD6658A1B838}"/>
              </a:ext>
            </a:extLst>
          </p:cNvPr>
          <p:cNvSpPr>
            <a:spLocks noGrp="1"/>
          </p:cNvSpPr>
          <p:nvPr>
            <p:ph type="sldNum" sz="quarter" idx="4"/>
          </p:nvPr>
        </p:nvSpPr>
        <p:spPr/>
        <p:txBody>
          <a:bodyPr/>
          <a:lstStyle/>
          <a:p>
            <a:fld id="{60F4F636-6A27-E649-AEDF-9DE4D4E58670}" type="slidenum">
              <a:rPr lang="en-US" smtClean="0"/>
              <a:pPr/>
              <a:t>13</a:t>
            </a:fld>
            <a:endParaRPr lang="en-US" dirty="0"/>
          </a:p>
        </p:txBody>
      </p:sp>
      <p:pic>
        <p:nvPicPr>
          <p:cNvPr id="8" name="Picture 7" descr="Javadoc for hashcode. Highlighted is “If two objects are equal according to the equals method, then calling the hashCode method on each of the two objects must produce the same integer result.”">
            <a:extLst>
              <a:ext uri="{FF2B5EF4-FFF2-40B4-BE49-F238E27FC236}">
                <a16:creationId xmlns:a16="http://schemas.microsoft.com/office/drawing/2014/main" id="{A549579F-964D-0B94-F228-D5B06CC981E2}"/>
              </a:ext>
            </a:extLst>
          </p:cNvPr>
          <p:cNvPicPr>
            <a:picLocks noChangeAspect="1"/>
          </p:cNvPicPr>
          <p:nvPr/>
        </p:nvPicPr>
        <p:blipFill>
          <a:blip r:embed="rId3"/>
          <a:stretch>
            <a:fillRect/>
          </a:stretch>
        </p:blipFill>
        <p:spPr>
          <a:xfrm>
            <a:off x="457200" y="1819500"/>
            <a:ext cx="7772400" cy="4568153"/>
          </a:xfrm>
          <a:prstGeom prst="rect">
            <a:avLst/>
          </a:prstGeom>
        </p:spPr>
      </p:pic>
    </p:spTree>
    <p:extLst>
      <p:ext uri="{BB962C8B-B14F-4D97-AF65-F5344CB8AC3E}">
        <p14:creationId xmlns:p14="http://schemas.microsoft.com/office/powerpoint/2010/main" val="337580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00DB7-AB32-2329-4142-859C1A068AB9}"/>
              </a:ext>
            </a:extLst>
          </p:cNvPr>
          <p:cNvSpPr>
            <a:spLocks noGrp="1"/>
          </p:cNvSpPr>
          <p:nvPr>
            <p:ph type="title"/>
          </p:nvPr>
        </p:nvSpPr>
        <p:spPr/>
        <p:txBody>
          <a:bodyPr/>
          <a:lstStyle/>
          <a:p>
            <a:r>
              <a:rPr lang="en-US" dirty="0"/>
              <a:t>How Many Tests: Example 0</a:t>
            </a:r>
          </a:p>
        </p:txBody>
      </p:sp>
      <p:sp>
        <p:nvSpPr>
          <p:cNvPr id="3" name="Content Placeholder 2">
            <a:extLst>
              <a:ext uri="{FF2B5EF4-FFF2-40B4-BE49-F238E27FC236}">
                <a16:creationId xmlns:a16="http://schemas.microsoft.com/office/drawing/2014/main" id="{C8B0E525-43FB-88FB-7DC4-50501519E185}"/>
              </a:ext>
            </a:extLst>
          </p:cNvPr>
          <p:cNvSpPr>
            <a:spLocks noGrp="1"/>
          </p:cNvSpPr>
          <p:nvPr>
            <p:ph idx="1"/>
          </p:nvPr>
        </p:nvSpPr>
        <p:spPr/>
        <p:txBody>
          <a:bodyPr/>
          <a:lstStyle/>
          <a:p>
            <a:pPr marL="0" indent="0">
              <a:buNone/>
            </a:pPr>
            <a:r>
              <a:rPr lang="en-US" sz="2000" b="1" dirty="0">
                <a:solidFill>
                  <a:schemeClr val="accent3">
                    <a:lumMod val="50000"/>
                  </a:schemeClr>
                </a:solidFill>
                <a:latin typeface="Courier New" panose="02070309020205020404" pitchFamily="49" charset="0"/>
                <a:cs typeface="Courier New" panose="02070309020205020404" pitchFamily="49" charset="0"/>
              </a:rPr>
              <a:t> // x must be a </a:t>
            </a:r>
            <a:r>
              <a:rPr lang="en-US" sz="2000" b="1" dirty="0">
                <a:solidFill>
                  <a:srgbClr val="7030A0"/>
                </a:solidFill>
                <a:latin typeface="Courier New" panose="02070309020205020404" pitchFamily="49" charset="0"/>
                <a:cs typeface="Courier New" panose="02070309020205020404" pitchFamily="49" charset="0"/>
              </a:rPr>
              <a:t>non-negative integer</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const </a:t>
            </a:r>
            <a:r>
              <a:rPr lang="en-US" sz="2000" dirty="0">
                <a:latin typeface="Courier New" panose="02070309020205020404" pitchFamily="49" charset="0"/>
                <a:cs typeface="Courier New" panose="02070309020205020404" pitchFamily="49" charset="0"/>
              </a:rPr>
              <a:t>f = (x: </a:t>
            </a:r>
            <a:r>
              <a:rPr lang="en-US" sz="2000" b="1" dirty="0">
                <a:solidFill>
                  <a:srgbClr val="00B050"/>
                </a:solidFill>
                <a:latin typeface="Courier New" panose="02070309020205020404" pitchFamily="49" charset="0"/>
                <a:cs typeface="Courier New" panose="02070309020205020404" pitchFamily="49" charset="0"/>
              </a:rPr>
              <a:t>bigint</a:t>
            </a:r>
            <a:r>
              <a:rPr lang="en-US" sz="2000" dirty="0">
                <a:latin typeface="Courier New" panose="02070309020205020404" pitchFamily="49" charset="0"/>
                <a:cs typeface="Courier New" panose="02070309020205020404" pitchFamily="49" charset="0"/>
              </a:rPr>
              <a:t>): </a:t>
            </a:r>
            <a:r>
              <a:rPr lang="en-US" sz="2000" b="1" dirty="0">
                <a:solidFill>
                  <a:srgbClr val="00B050"/>
                </a:solidFill>
                <a:latin typeface="Courier New" panose="02070309020205020404" pitchFamily="49" charset="0"/>
                <a:cs typeface="Courier New" panose="02070309020205020404" pitchFamily="49" charset="0"/>
              </a:rPr>
              <a:t>number</a:t>
            </a:r>
            <a:r>
              <a:rPr lang="en-US" sz="2000" dirty="0">
                <a:latin typeface="Courier New" panose="02070309020205020404" pitchFamily="49" charset="0"/>
                <a:cs typeface="Courier New" panose="02070309020205020404" pitchFamily="49" charset="0"/>
              </a:rPr>
              <a:t> =&gt; {</a:t>
            </a:r>
            <a:endParaRPr lang="en-US" sz="2000" dirty="0">
              <a:solidFill>
                <a:srgbClr val="C00000"/>
              </a:solidFill>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if</a:t>
            </a:r>
            <a:r>
              <a:rPr lang="en-US" sz="2000" dirty="0">
                <a:latin typeface="Courier New" panose="02070309020205020404" pitchFamily="49" charset="0"/>
                <a:cs typeface="Courier New" panose="02070309020205020404" pitchFamily="49" charset="0"/>
              </a:rPr>
              <a:t> (x === 0n) {</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return</a:t>
            </a:r>
            <a:r>
              <a:rPr lang="en-US" sz="2000" dirty="0">
                <a:latin typeface="Courier New" panose="02070309020205020404" pitchFamily="49" charset="0"/>
                <a:cs typeface="Courier New" panose="02070309020205020404" pitchFamily="49" charset="0"/>
              </a:rPr>
              <a:t> 0;</a:t>
            </a:r>
          </a:p>
          <a:p>
            <a:pPr marL="0" indent="0">
              <a:buNone/>
            </a:pPr>
            <a:r>
              <a:rPr lang="en-US" sz="2000" dirty="0">
                <a:latin typeface="Courier New" panose="02070309020205020404" pitchFamily="49" charset="0"/>
                <a:cs typeface="Courier New" panose="02070309020205020404" pitchFamily="49" charset="0"/>
              </a:rPr>
              <a:t>    } </a:t>
            </a:r>
            <a:r>
              <a:rPr lang="en-US" sz="2000" b="1" dirty="0">
                <a:solidFill>
                  <a:srgbClr val="0070C0"/>
                </a:solidFill>
                <a:latin typeface="Courier New" panose="02070309020205020404" pitchFamily="49" charset="0"/>
                <a:cs typeface="Courier New" panose="02070309020205020404" pitchFamily="49" charset="0"/>
              </a:rPr>
              <a:t>else</a:t>
            </a:r>
            <a:r>
              <a:rPr lang="en-US" sz="2000" dirty="0">
                <a:latin typeface="Courier New" panose="02070309020205020404" pitchFamily="49" charset="0"/>
                <a:cs typeface="Courier New" panose="02070309020205020404" pitchFamily="49" charset="0"/>
              </a:rPr>
              <a:t> {</a:t>
            </a:r>
          </a:p>
          <a:p>
            <a:pPr marL="0" indent="0">
              <a:buNone/>
            </a:pPr>
            <a:r>
              <a:rPr lang="en-US" sz="2000" b="1" dirty="0">
                <a:solidFill>
                  <a:srgbClr val="0070C0"/>
                </a:solidFill>
                <a:latin typeface="Courier New" panose="02070309020205020404" pitchFamily="49" charset="0"/>
                <a:cs typeface="Courier New" panose="02070309020205020404" pitchFamily="49" charset="0"/>
              </a:rPr>
              <a:t>      return</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Math.sin</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Math.PI</a:t>
            </a:r>
            <a:r>
              <a:rPr lang="en-US" sz="2000" dirty="0">
                <a:latin typeface="Courier New" panose="02070309020205020404" pitchFamily="49" charset="0"/>
                <a:cs typeface="Courier New" panose="02070309020205020404" pitchFamily="49" charset="0"/>
              </a:rPr>
              <a:t> * (Number(x) + 0.5));</a:t>
            </a:r>
          </a:p>
          <a:p>
            <a:pPr marL="0" indent="0">
              <a:buNone/>
            </a:pP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  }</a:t>
            </a:r>
          </a:p>
          <a:p>
            <a:pPr marL="0" indent="0">
              <a:buNone/>
            </a:pPr>
            <a:endParaRPr lang="en-US" sz="2000" dirty="0">
              <a:latin typeface="Franklin Gothic Medium" panose="020B0603020102020204" pitchFamily="34" charset="0"/>
              <a:cs typeface="Courier New" panose="02070309020205020404" pitchFamily="49" charset="0"/>
            </a:endParaRPr>
          </a:p>
          <a:p>
            <a:pPr marL="0" indent="0">
              <a:buNone/>
            </a:pPr>
            <a:endParaRPr lang="en-US" sz="2000" dirty="0">
              <a:latin typeface="Franklin Gothic Medium" panose="020B0603020102020204" pitchFamily="34" charset="0"/>
            </a:endParaRPr>
          </a:p>
          <a:p>
            <a:pPr marL="0" indent="0">
              <a:buNone/>
            </a:pPr>
            <a:r>
              <a:rPr lang="en-US" sz="2800" dirty="0">
                <a:latin typeface="Franklin Gothic Medium" panose="020B0603020102020204" pitchFamily="34" charset="0"/>
              </a:rPr>
              <a:t>How many tests? Which ones?</a:t>
            </a:r>
          </a:p>
          <a:p>
            <a:pPr lvl="1"/>
            <a:r>
              <a:rPr lang="en-US" sz="2400" dirty="0">
                <a:solidFill>
                  <a:srgbClr val="7030A0"/>
                </a:solidFill>
                <a:latin typeface="Franklin Gothic Medium" panose="020B0603020102020204" pitchFamily="34" charset="0"/>
              </a:rPr>
              <a:t>0 (top branch) and 1 (bottom branch)</a:t>
            </a:r>
          </a:p>
          <a:p>
            <a:pPr lvl="2"/>
            <a:r>
              <a:rPr lang="en-US" sz="2000" dirty="0"/>
              <a:t>statement coverage = branch coverage since no "fall through"</a:t>
            </a:r>
          </a:p>
          <a:p>
            <a:pPr marL="0" indent="0">
              <a:buNone/>
            </a:pPr>
            <a:endParaRPr lang="en-US" sz="2000" dirty="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AD768CCE-6992-DD8F-8DED-3FE3549834B6}"/>
              </a:ext>
            </a:extLst>
          </p:cNvPr>
          <p:cNvSpPr>
            <a:spLocks noGrp="1"/>
          </p:cNvSpPr>
          <p:nvPr>
            <p:ph type="sldNum" sz="quarter" idx="4"/>
          </p:nvPr>
        </p:nvSpPr>
        <p:spPr/>
        <p:txBody>
          <a:bodyPr/>
          <a:lstStyle/>
          <a:p>
            <a:fld id="{60F4F636-6A27-E649-AEDF-9DE4D4E58670}" type="slidenum">
              <a:rPr lang="en-US" smtClean="0"/>
              <a:pPr/>
              <a:t>130</a:t>
            </a:fld>
            <a:endParaRPr lang="en-US" dirty="0"/>
          </a:p>
        </p:txBody>
      </p:sp>
    </p:spTree>
    <p:extLst>
      <p:ext uri="{BB962C8B-B14F-4D97-AF65-F5344CB8AC3E}">
        <p14:creationId xmlns:p14="http://schemas.microsoft.com/office/powerpoint/2010/main" val="111795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00DB7-AB32-2329-4142-859C1A068AB9}"/>
              </a:ext>
            </a:extLst>
          </p:cNvPr>
          <p:cNvSpPr>
            <a:spLocks noGrp="1"/>
          </p:cNvSpPr>
          <p:nvPr>
            <p:ph type="title"/>
          </p:nvPr>
        </p:nvSpPr>
        <p:spPr/>
        <p:txBody>
          <a:bodyPr/>
          <a:lstStyle/>
          <a:p>
            <a:r>
              <a:rPr lang="en-US" dirty="0"/>
              <a:t>How Many Tests: Example 1</a:t>
            </a:r>
          </a:p>
        </p:txBody>
      </p:sp>
      <p:sp>
        <p:nvSpPr>
          <p:cNvPr id="3" name="Content Placeholder 2">
            <a:extLst>
              <a:ext uri="{FF2B5EF4-FFF2-40B4-BE49-F238E27FC236}">
                <a16:creationId xmlns:a16="http://schemas.microsoft.com/office/drawing/2014/main" id="{C8B0E525-43FB-88FB-7DC4-50501519E185}"/>
              </a:ext>
            </a:extLst>
          </p:cNvPr>
          <p:cNvSpPr>
            <a:spLocks noGrp="1"/>
          </p:cNvSpPr>
          <p:nvPr>
            <p:ph idx="1"/>
          </p:nvPr>
        </p:nvSpPr>
        <p:spPr/>
        <p:txBody>
          <a:bodyPr/>
          <a:lstStyle/>
          <a:p>
            <a:pPr marL="0" indent="0">
              <a:buNone/>
            </a:pPr>
            <a:r>
              <a:rPr lang="en-US" sz="2000" b="1" dirty="0">
                <a:solidFill>
                  <a:schemeClr val="accent3">
                    <a:lumMod val="50000"/>
                  </a:schemeClr>
                </a:solidFill>
                <a:latin typeface="Courier New" panose="02070309020205020404" pitchFamily="49" charset="0"/>
                <a:cs typeface="Courier New" panose="02070309020205020404" pitchFamily="49" charset="0"/>
              </a:rPr>
              <a:t> // x must be a </a:t>
            </a:r>
            <a:r>
              <a:rPr lang="en-US" sz="2000" b="1" dirty="0">
                <a:solidFill>
                  <a:srgbClr val="7030A0"/>
                </a:solidFill>
                <a:latin typeface="Courier New" panose="02070309020205020404" pitchFamily="49" charset="0"/>
                <a:cs typeface="Courier New" panose="02070309020205020404" pitchFamily="49" charset="0"/>
              </a:rPr>
              <a:t>non-negative integer</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const </a:t>
            </a:r>
            <a:r>
              <a:rPr lang="en-US" sz="2000" dirty="0">
                <a:latin typeface="Courier New" panose="02070309020205020404" pitchFamily="49" charset="0"/>
                <a:cs typeface="Courier New" panose="02070309020205020404" pitchFamily="49" charset="0"/>
              </a:rPr>
              <a:t>f = (x: </a:t>
            </a:r>
            <a:r>
              <a:rPr lang="en-US" sz="2000" b="1" dirty="0">
                <a:solidFill>
                  <a:srgbClr val="00B050"/>
                </a:solidFill>
                <a:latin typeface="Courier New" panose="02070309020205020404" pitchFamily="49" charset="0"/>
                <a:cs typeface="Courier New" panose="02070309020205020404" pitchFamily="49" charset="0"/>
              </a:rPr>
              <a:t>bigint</a:t>
            </a:r>
            <a:r>
              <a:rPr lang="en-US" sz="2000" dirty="0">
                <a:latin typeface="Courier New" panose="02070309020205020404" pitchFamily="49" charset="0"/>
                <a:cs typeface="Courier New" panose="02070309020205020404" pitchFamily="49" charset="0"/>
              </a:rPr>
              <a:t>): </a:t>
            </a:r>
            <a:r>
              <a:rPr lang="en-US" sz="2000" b="1" dirty="0">
                <a:solidFill>
                  <a:srgbClr val="00B050"/>
                </a:solidFill>
                <a:latin typeface="Courier New" panose="02070309020205020404" pitchFamily="49" charset="0"/>
                <a:cs typeface="Courier New" panose="02070309020205020404" pitchFamily="49" charset="0"/>
              </a:rPr>
              <a:t>bigint</a:t>
            </a:r>
            <a:r>
              <a:rPr lang="en-US" sz="2000" dirty="0">
                <a:latin typeface="Courier New" panose="02070309020205020404" pitchFamily="49" charset="0"/>
                <a:cs typeface="Courier New" panose="02070309020205020404" pitchFamily="49" charset="0"/>
              </a:rPr>
              <a:t> =&gt; {</a:t>
            </a:r>
            <a:endParaRPr lang="en-US" sz="2000" dirty="0">
              <a:solidFill>
                <a:srgbClr val="C00000"/>
              </a:solidFill>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if</a:t>
            </a:r>
            <a:r>
              <a:rPr lang="en-US" sz="2000" dirty="0">
                <a:latin typeface="Courier New" panose="02070309020205020404" pitchFamily="49" charset="0"/>
                <a:cs typeface="Courier New" panose="02070309020205020404" pitchFamily="49" charset="0"/>
              </a:rPr>
              <a:t> (x &lt; 3n) {</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return</a:t>
            </a:r>
            <a:r>
              <a:rPr lang="en-US" sz="2000" dirty="0">
                <a:latin typeface="Courier New" panose="02070309020205020404" pitchFamily="49" charset="0"/>
                <a:cs typeface="Courier New" panose="02070309020205020404" pitchFamily="49" charset="0"/>
              </a:rPr>
              <a:t> 0n;</a:t>
            </a:r>
          </a:p>
          <a:p>
            <a:pPr marL="0" indent="0">
              <a:buNone/>
            </a:pPr>
            <a:r>
              <a:rPr lang="en-US" sz="2000" dirty="0">
                <a:latin typeface="Courier New" panose="02070309020205020404" pitchFamily="49" charset="0"/>
                <a:cs typeface="Courier New" panose="02070309020205020404" pitchFamily="49" charset="0"/>
              </a:rPr>
              <a:t>    } </a:t>
            </a:r>
            <a:r>
              <a:rPr lang="en-US" sz="2000" b="1" dirty="0">
                <a:solidFill>
                  <a:srgbClr val="0070C0"/>
                </a:solidFill>
                <a:latin typeface="Courier New" panose="02070309020205020404" pitchFamily="49" charset="0"/>
                <a:cs typeface="Courier New" panose="02070309020205020404" pitchFamily="49" charset="0"/>
              </a:rPr>
              <a:t>else if</a:t>
            </a:r>
            <a:r>
              <a:rPr lang="en-US" sz="2000" dirty="0">
                <a:latin typeface="Courier New" panose="02070309020205020404" pitchFamily="49" charset="0"/>
                <a:cs typeface="Courier New" panose="02070309020205020404" pitchFamily="49" charset="0"/>
              </a:rPr>
              <a:t> (x &lt; 10n) {</a:t>
            </a:r>
          </a:p>
          <a:p>
            <a:pPr marL="0" indent="0">
              <a:buNone/>
            </a:pPr>
            <a:r>
              <a:rPr lang="en-US" sz="2000" b="1" dirty="0">
                <a:solidFill>
                  <a:srgbClr val="0070C0"/>
                </a:solidFill>
                <a:latin typeface="Courier New" panose="02070309020205020404" pitchFamily="49" charset="0"/>
                <a:cs typeface="Courier New" panose="02070309020205020404" pitchFamily="49" charset="0"/>
              </a:rPr>
              <a:t>      return</a:t>
            </a:r>
            <a:r>
              <a:rPr lang="en-US" sz="2000" dirty="0">
                <a:latin typeface="Courier New" panose="02070309020205020404" pitchFamily="49" charset="0"/>
                <a:cs typeface="Courier New" panose="02070309020205020404" pitchFamily="49" charset="0"/>
              </a:rPr>
              <a:t> (x – 3n) / 10n;</a:t>
            </a:r>
          </a:p>
          <a:p>
            <a:pPr marL="0" indent="0">
              <a:buNone/>
            </a:pPr>
            <a:r>
              <a:rPr lang="en-US" sz="2000" dirty="0">
                <a:latin typeface="Courier New" panose="02070309020205020404" pitchFamily="49" charset="0"/>
                <a:cs typeface="Courier New" panose="02070309020205020404" pitchFamily="49" charset="0"/>
              </a:rPr>
              <a:t>    } </a:t>
            </a:r>
            <a:r>
              <a:rPr lang="en-US" sz="2000" b="1" dirty="0">
                <a:solidFill>
                  <a:srgbClr val="0070C0"/>
                </a:solidFill>
                <a:latin typeface="Courier New" panose="02070309020205020404" pitchFamily="49" charset="0"/>
                <a:cs typeface="Courier New" panose="02070309020205020404" pitchFamily="49" charset="0"/>
              </a:rPr>
              <a:t>else</a:t>
            </a:r>
            <a:r>
              <a:rPr lang="en-US" sz="2000" dirty="0">
                <a:latin typeface="Courier New" panose="02070309020205020404" pitchFamily="49" charset="0"/>
                <a:cs typeface="Courier New" panose="02070309020205020404" pitchFamily="49" charset="0"/>
              </a:rPr>
              <a:t> {</a:t>
            </a:r>
          </a:p>
          <a:p>
            <a:pPr marL="0" indent="0">
              <a:buNone/>
            </a:pPr>
            <a:r>
              <a:rPr lang="en-US" sz="2000" b="1" dirty="0">
                <a:solidFill>
                  <a:srgbClr val="0070C0"/>
                </a:solidFill>
                <a:latin typeface="Courier New" panose="02070309020205020404" pitchFamily="49" charset="0"/>
                <a:cs typeface="Courier New" panose="02070309020205020404" pitchFamily="49" charset="0"/>
              </a:rPr>
              <a:t>      return</a:t>
            </a:r>
            <a:r>
              <a:rPr lang="en-US" sz="2000" dirty="0">
                <a:latin typeface="Courier New" panose="02070309020205020404" pitchFamily="49" charset="0"/>
                <a:cs typeface="Courier New" panose="02070309020205020404" pitchFamily="49" charset="0"/>
              </a:rPr>
              <a:t> 1n;</a:t>
            </a:r>
          </a:p>
          <a:p>
            <a:pPr marL="0" indent="0">
              <a:buNone/>
            </a:pP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  }</a:t>
            </a:r>
          </a:p>
          <a:p>
            <a:pPr marL="0" indent="0">
              <a:buNone/>
            </a:pPr>
            <a:endParaRPr lang="en-US" sz="1200" dirty="0">
              <a:latin typeface="Franklin Gothic Medium" panose="020B0603020102020204" pitchFamily="34" charset="0"/>
            </a:endParaRPr>
          </a:p>
          <a:p>
            <a:pPr marL="0" indent="0">
              <a:buNone/>
            </a:pPr>
            <a:r>
              <a:rPr lang="en-US" sz="2800" dirty="0">
                <a:latin typeface="Franklin Gothic Medium" panose="020B0603020102020204" pitchFamily="34" charset="0"/>
              </a:rPr>
              <a:t>How many tests? Which ones?</a:t>
            </a:r>
          </a:p>
          <a:p>
            <a:pPr lvl="1"/>
            <a:r>
              <a:rPr lang="en-US" sz="2400" dirty="0">
                <a:solidFill>
                  <a:srgbClr val="7030A0"/>
                </a:solidFill>
                <a:latin typeface="Franklin Gothic Medium" panose="020B0603020102020204" pitchFamily="34" charset="0"/>
              </a:rPr>
              <a:t>2 (top), 6 (middle), and 10 (bottom)</a:t>
            </a:r>
          </a:p>
        </p:txBody>
      </p:sp>
      <p:sp>
        <p:nvSpPr>
          <p:cNvPr id="4" name="Slide Number Placeholder 3">
            <a:extLst>
              <a:ext uri="{FF2B5EF4-FFF2-40B4-BE49-F238E27FC236}">
                <a16:creationId xmlns:a16="http://schemas.microsoft.com/office/drawing/2014/main" id="{A9CB54E5-1F60-E75E-396A-6284DB592BA7}"/>
              </a:ext>
            </a:extLst>
          </p:cNvPr>
          <p:cNvSpPr>
            <a:spLocks noGrp="1"/>
          </p:cNvSpPr>
          <p:nvPr>
            <p:ph type="sldNum" sz="quarter" idx="4"/>
          </p:nvPr>
        </p:nvSpPr>
        <p:spPr/>
        <p:txBody>
          <a:bodyPr/>
          <a:lstStyle/>
          <a:p>
            <a:fld id="{60F4F636-6A27-E649-AEDF-9DE4D4E58670}" type="slidenum">
              <a:rPr lang="en-US" smtClean="0"/>
              <a:pPr/>
              <a:t>131</a:t>
            </a:fld>
            <a:endParaRPr lang="en-US" dirty="0"/>
          </a:p>
        </p:txBody>
      </p:sp>
      <p:grpSp>
        <p:nvGrpSpPr>
          <p:cNvPr id="11" name="Group 10">
            <a:extLst>
              <a:ext uri="{FF2B5EF4-FFF2-40B4-BE49-F238E27FC236}">
                <a16:creationId xmlns:a16="http://schemas.microsoft.com/office/drawing/2014/main" id="{718B7790-0E4C-A492-8FD4-1D500B7D3849}"/>
              </a:ext>
            </a:extLst>
          </p:cNvPr>
          <p:cNvGrpSpPr/>
          <p:nvPr/>
        </p:nvGrpSpPr>
        <p:grpSpPr>
          <a:xfrm>
            <a:off x="5597236" y="2064327"/>
            <a:ext cx="3283528" cy="3108976"/>
            <a:chOff x="5597236" y="2064327"/>
            <a:chExt cx="3283528" cy="3108976"/>
          </a:xfrm>
        </p:grpSpPr>
        <p:sp>
          <p:nvSpPr>
            <p:cNvPr id="5" name="TextBox 4">
              <a:extLst>
                <a:ext uri="{FF2B5EF4-FFF2-40B4-BE49-F238E27FC236}">
                  <a16:creationId xmlns:a16="http://schemas.microsoft.com/office/drawing/2014/main" id="{D1262F5F-8850-74A2-26DF-76F526604C84}"/>
                </a:ext>
              </a:extLst>
            </p:cNvPr>
            <p:cNvSpPr txBox="1"/>
            <p:nvPr/>
          </p:nvSpPr>
          <p:spPr>
            <a:xfrm>
              <a:off x="5597236" y="2064327"/>
              <a:ext cx="3283528" cy="461665"/>
            </a:xfrm>
            <a:prstGeom prst="rect">
              <a:avLst/>
            </a:prstGeom>
            <a:noFill/>
          </p:spPr>
          <p:txBody>
            <a:bodyPr wrap="square" rtlCol="0">
              <a:spAutoFit/>
            </a:bodyPr>
            <a:lstStyle/>
            <a:p>
              <a:pPr algn="ctr"/>
              <a:r>
                <a:rPr lang="en-US" sz="2400" dirty="0">
                  <a:latin typeface="Franklin Gothic Medium"/>
                  <a:cs typeface="Franklin Gothic Medium"/>
                </a:rPr>
                <a:t>Think-pair-share!</a:t>
              </a:r>
            </a:p>
          </p:txBody>
        </p:sp>
        <p:sp>
          <p:nvSpPr>
            <p:cNvPr id="7" name="TextBox 6">
              <a:extLst>
                <a:ext uri="{FF2B5EF4-FFF2-40B4-BE49-F238E27FC236}">
                  <a16:creationId xmlns:a16="http://schemas.microsoft.com/office/drawing/2014/main" id="{377F8E9A-3034-99A7-1214-EBDB22027E77}"/>
                </a:ext>
              </a:extLst>
            </p:cNvPr>
            <p:cNvSpPr txBox="1"/>
            <p:nvPr/>
          </p:nvSpPr>
          <p:spPr>
            <a:xfrm>
              <a:off x="5597236" y="4711638"/>
              <a:ext cx="3283528" cy="461665"/>
            </a:xfrm>
            <a:prstGeom prst="rect">
              <a:avLst/>
            </a:prstGeom>
            <a:noFill/>
          </p:spPr>
          <p:txBody>
            <a:bodyPr wrap="square" rtlCol="0">
              <a:spAutoFit/>
            </a:bodyPr>
            <a:lstStyle/>
            <a:p>
              <a:pPr algn="ctr"/>
              <a:r>
                <a:rPr lang="en-US" sz="2400" dirty="0" err="1">
                  <a:latin typeface="Franklin Gothic Medium"/>
                  <a:cs typeface="Franklin Gothic Medium"/>
                </a:rPr>
                <a:t>sli.do</a:t>
              </a:r>
              <a:r>
                <a:rPr lang="en-US" sz="2400" dirty="0">
                  <a:latin typeface="Franklin Gothic Medium"/>
                  <a:cs typeface="Franklin Gothic Medium"/>
                </a:rPr>
                <a:t> #cse331</a:t>
              </a:r>
            </a:p>
          </p:txBody>
        </p:sp>
        <p:pic>
          <p:nvPicPr>
            <p:cNvPr id="10" name="Picture 9" descr="A qr code with black squares&#10;&#10;AI-generated content may be incorrect.">
              <a:extLst>
                <a:ext uri="{FF2B5EF4-FFF2-40B4-BE49-F238E27FC236}">
                  <a16:creationId xmlns:a16="http://schemas.microsoft.com/office/drawing/2014/main" id="{703FCAC1-D840-1C50-2EEB-42C4AA3395F5}"/>
                </a:ext>
              </a:extLst>
            </p:cNvPr>
            <p:cNvPicPr>
              <a:picLocks noChangeAspect="1"/>
            </p:cNvPicPr>
            <p:nvPr/>
          </p:nvPicPr>
          <p:blipFill>
            <a:blip r:embed="rId3"/>
            <a:stretch>
              <a:fillRect/>
            </a:stretch>
          </p:blipFill>
          <p:spPr>
            <a:xfrm>
              <a:off x="6158345" y="2550329"/>
              <a:ext cx="2161309" cy="2161309"/>
            </a:xfrm>
            <a:prstGeom prst="rect">
              <a:avLst/>
            </a:prstGeom>
          </p:spPr>
        </p:pic>
      </p:grpSp>
    </p:spTree>
    <p:extLst>
      <p:ext uri="{BB962C8B-B14F-4D97-AF65-F5344CB8AC3E}">
        <p14:creationId xmlns:p14="http://schemas.microsoft.com/office/powerpoint/2010/main" val="336032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00DB7-AB32-2329-4142-859C1A068AB9}"/>
              </a:ext>
            </a:extLst>
          </p:cNvPr>
          <p:cNvSpPr>
            <a:spLocks noGrp="1"/>
          </p:cNvSpPr>
          <p:nvPr>
            <p:ph type="title"/>
          </p:nvPr>
        </p:nvSpPr>
        <p:spPr/>
        <p:txBody>
          <a:bodyPr/>
          <a:lstStyle/>
          <a:p>
            <a:r>
              <a:rPr lang="en-US" dirty="0"/>
              <a:t>How Many Tests: Example 2</a:t>
            </a:r>
          </a:p>
        </p:txBody>
      </p:sp>
      <p:sp>
        <p:nvSpPr>
          <p:cNvPr id="3" name="Content Placeholder 2">
            <a:extLst>
              <a:ext uri="{FF2B5EF4-FFF2-40B4-BE49-F238E27FC236}">
                <a16:creationId xmlns:a16="http://schemas.microsoft.com/office/drawing/2014/main" id="{C8B0E525-43FB-88FB-7DC4-50501519E185}"/>
              </a:ext>
            </a:extLst>
          </p:cNvPr>
          <p:cNvSpPr>
            <a:spLocks noGrp="1"/>
          </p:cNvSpPr>
          <p:nvPr>
            <p:ph idx="1"/>
          </p:nvPr>
        </p:nvSpPr>
        <p:spPr/>
        <p:txBody>
          <a:bodyPr/>
          <a:lstStyle/>
          <a:p>
            <a:pPr marL="0" indent="0">
              <a:buNone/>
            </a:pPr>
            <a:r>
              <a:rPr lang="en-US" sz="2000" b="1" dirty="0">
                <a:solidFill>
                  <a:schemeClr val="accent3">
                    <a:lumMod val="50000"/>
                  </a:schemeClr>
                </a:solidFill>
                <a:latin typeface="Courier New" panose="02070309020205020404" pitchFamily="49" charset="0"/>
                <a:cs typeface="Courier New" panose="02070309020205020404" pitchFamily="49" charset="0"/>
              </a:rPr>
              <a:t> // a and b must be a </a:t>
            </a:r>
            <a:r>
              <a:rPr lang="en-US" sz="2000" b="1" dirty="0">
                <a:solidFill>
                  <a:srgbClr val="7030A0"/>
                </a:solidFill>
                <a:latin typeface="Courier New" panose="02070309020205020404" pitchFamily="49" charset="0"/>
                <a:cs typeface="Courier New" panose="02070309020205020404" pitchFamily="49" charset="0"/>
              </a:rPr>
              <a:t>non-negative</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const </a:t>
            </a:r>
            <a:r>
              <a:rPr lang="en-US" sz="2000" dirty="0">
                <a:latin typeface="Courier New" panose="02070309020205020404" pitchFamily="49" charset="0"/>
                <a:cs typeface="Courier New" panose="02070309020205020404" pitchFamily="49" charset="0"/>
              </a:rPr>
              <a:t>f = (a: </a:t>
            </a:r>
            <a:r>
              <a:rPr lang="en-US" sz="2000" b="1" dirty="0">
                <a:solidFill>
                  <a:srgbClr val="00B050"/>
                </a:solidFill>
                <a:latin typeface="Courier New" panose="02070309020205020404" pitchFamily="49" charset="0"/>
                <a:cs typeface="Courier New" panose="02070309020205020404" pitchFamily="49" charset="0"/>
              </a:rPr>
              <a:t>number</a:t>
            </a:r>
            <a:r>
              <a:rPr lang="en-US" sz="2000" dirty="0">
                <a:latin typeface="Courier New" panose="02070309020205020404" pitchFamily="49" charset="0"/>
                <a:cs typeface="Courier New" panose="02070309020205020404" pitchFamily="49" charset="0"/>
              </a:rPr>
              <a:t>, b: </a:t>
            </a:r>
            <a:r>
              <a:rPr lang="en-US" sz="2000" b="1" dirty="0">
                <a:solidFill>
                  <a:srgbClr val="00B050"/>
                </a:solidFill>
                <a:latin typeface="Courier New" panose="02070309020205020404" pitchFamily="49" charset="0"/>
                <a:cs typeface="Courier New" panose="02070309020205020404" pitchFamily="49" charset="0"/>
              </a:rPr>
              <a:t>number</a:t>
            </a:r>
            <a:r>
              <a:rPr lang="en-US" sz="2000" dirty="0">
                <a:latin typeface="Courier New" panose="02070309020205020404" pitchFamily="49" charset="0"/>
                <a:cs typeface="Courier New" panose="02070309020205020404" pitchFamily="49" charset="0"/>
              </a:rPr>
              <a:t>): </a:t>
            </a:r>
            <a:r>
              <a:rPr lang="en-US" sz="2000" b="1" dirty="0">
                <a:solidFill>
                  <a:srgbClr val="00B050"/>
                </a:solidFill>
                <a:latin typeface="Courier New" panose="02070309020205020404" pitchFamily="49" charset="0"/>
                <a:cs typeface="Courier New" panose="02070309020205020404" pitchFamily="49" charset="0"/>
              </a:rPr>
              <a:t>number</a:t>
            </a:r>
            <a:r>
              <a:rPr lang="en-US" sz="2000" dirty="0">
                <a:latin typeface="Courier New" panose="02070309020205020404" pitchFamily="49" charset="0"/>
                <a:cs typeface="Courier New" panose="02070309020205020404" pitchFamily="49" charset="0"/>
              </a:rPr>
              <a:t> =&gt; {</a:t>
            </a:r>
            <a:endParaRPr lang="en-US" sz="2000" dirty="0">
              <a:solidFill>
                <a:srgbClr val="C00000"/>
              </a:solidFill>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if</a:t>
            </a:r>
            <a:r>
              <a:rPr lang="en-US" sz="2000" dirty="0">
                <a:latin typeface="Courier New" panose="02070309020205020404" pitchFamily="49" charset="0"/>
                <a:cs typeface="Courier New" panose="02070309020205020404" pitchFamily="49" charset="0"/>
              </a:rPr>
              <a:t> (a &gt; b)</a:t>
            </a:r>
          </a:p>
          <a:p>
            <a:pPr marL="0" indent="0">
              <a:buNone/>
            </a:pPr>
            <a:r>
              <a:rPr lang="en-US" sz="2000" dirty="0">
                <a:latin typeface="Courier New" panose="02070309020205020404" pitchFamily="49" charset="0"/>
                <a:cs typeface="Courier New" panose="02070309020205020404" pitchFamily="49" charset="0"/>
              </a:rPr>
              <a:t>      a = b;</a:t>
            </a:r>
          </a:p>
          <a:p>
            <a:pPr marL="0" indent="0">
              <a:buNone/>
            </a:pPr>
            <a:r>
              <a:rPr lang="en-US" sz="2000" b="1" dirty="0">
                <a:solidFill>
                  <a:srgbClr val="0070C0"/>
                </a:solidFill>
                <a:latin typeface="Courier New" panose="02070309020205020404" pitchFamily="49" charset="0"/>
                <a:cs typeface="Courier New" panose="02070309020205020404" pitchFamily="49" charset="0"/>
              </a:rPr>
              <a:t>    return</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Math.abs</a:t>
            </a:r>
            <a:r>
              <a:rPr lang="en-US" sz="2000" dirty="0">
                <a:latin typeface="Courier New" panose="02070309020205020404" pitchFamily="49" charset="0"/>
                <a:cs typeface="Courier New" panose="02070309020205020404" pitchFamily="49" charset="0"/>
              </a:rPr>
              <a:t>(a);</a:t>
            </a:r>
          </a:p>
          <a:p>
            <a:pPr marL="0" indent="0">
              <a:buNone/>
            </a:pPr>
            <a:r>
              <a:rPr lang="en-US" sz="2000" dirty="0">
                <a:latin typeface="Courier New" panose="02070309020205020404" pitchFamily="49" charset="0"/>
                <a:cs typeface="Courier New" panose="02070309020205020404" pitchFamily="49" charset="0"/>
              </a:rPr>
              <a:t>  }</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endParaRPr lang="en-US" sz="2000" dirty="0">
              <a:latin typeface="Courier New" panose="02070309020205020404" pitchFamily="49" charset="0"/>
              <a:cs typeface="Courier New" panose="02070309020205020404" pitchFamily="49" charset="0"/>
            </a:endParaRPr>
          </a:p>
          <a:p>
            <a:pPr marL="0" indent="0">
              <a:buNone/>
            </a:pPr>
            <a:endParaRPr lang="en-US" sz="2000" dirty="0">
              <a:latin typeface="Courier New" panose="02070309020205020404" pitchFamily="49" charset="0"/>
              <a:cs typeface="Courier New" panose="02070309020205020404" pitchFamily="49" charset="0"/>
            </a:endParaRPr>
          </a:p>
          <a:p>
            <a:pPr marL="0" indent="0">
              <a:buNone/>
            </a:pPr>
            <a:endParaRPr lang="en-US" sz="1200" dirty="0">
              <a:latin typeface="Franklin Gothic Medium" panose="020B0603020102020204" pitchFamily="34" charset="0"/>
            </a:endParaRPr>
          </a:p>
          <a:p>
            <a:pPr marL="0" indent="0">
              <a:buNone/>
            </a:pPr>
            <a:r>
              <a:rPr lang="en-US" sz="2800" dirty="0">
                <a:latin typeface="Franklin Gothic Medium" panose="020B0603020102020204" pitchFamily="34" charset="0"/>
              </a:rPr>
              <a:t>How many tests? Which ones?</a:t>
            </a:r>
          </a:p>
          <a:p>
            <a:pPr lvl="1"/>
            <a:r>
              <a:rPr lang="en-US" sz="2400" dirty="0">
                <a:solidFill>
                  <a:srgbClr val="7030A0"/>
                </a:solidFill>
                <a:latin typeface="Cambria Math" panose="02040503050406030204" pitchFamily="18" charset="0"/>
                <a:ea typeface="Cambria Math" panose="02040503050406030204" pitchFamily="18" charset="0"/>
              </a:rPr>
              <a:t>a=2, b=1</a:t>
            </a:r>
            <a:r>
              <a:rPr lang="en-US" sz="2400" dirty="0">
                <a:solidFill>
                  <a:srgbClr val="7030A0"/>
                </a:solidFill>
                <a:latin typeface="Franklin Gothic Medium" panose="020B0603020102020204" pitchFamily="34" charset="0"/>
              </a:rPr>
              <a:t> gives full statement coverage</a:t>
            </a:r>
          </a:p>
          <a:p>
            <a:pPr lvl="1"/>
            <a:r>
              <a:rPr lang="en-US" sz="2400" dirty="0">
                <a:solidFill>
                  <a:srgbClr val="7030A0"/>
                </a:solidFill>
                <a:latin typeface="Franklin Gothic Medium" panose="020B0603020102020204" pitchFamily="34" charset="0"/>
              </a:rPr>
              <a:t>adding </a:t>
            </a:r>
            <a:r>
              <a:rPr lang="en-US" sz="2400" dirty="0">
                <a:solidFill>
                  <a:srgbClr val="7030A0"/>
                </a:solidFill>
                <a:latin typeface="Cambria Math" panose="02040503050406030204" pitchFamily="18" charset="0"/>
                <a:ea typeface="Cambria Math" panose="02040503050406030204" pitchFamily="18" charset="0"/>
              </a:rPr>
              <a:t>a=1, b=2</a:t>
            </a:r>
            <a:r>
              <a:rPr lang="en-US" sz="2400" dirty="0">
                <a:solidFill>
                  <a:srgbClr val="7030A0"/>
                </a:solidFill>
                <a:latin typeface="Franklin Gothic Medium" panose="020B0603020102020204" pitchFamily="34" charset="0"/>
              </a:rPr>
              <a:t> gives branch coverage</a:t>
            </a:r>
          </a:p>
          <a:p>
            <a:pPr marL="0" indent="0">
              <a:buNone/>
            </a:pPr>
            <a:endParaRPr lang="en-US" sz="2000" dirty="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C6C2DDFD-A8A8-88BF-AD12-49D01E2217D2}"/>
              </a:ext>
            </a:extLst>
          </p:cNvPr>
          <p:cNvSpPr>
            <a:spLocks noGrp="1"/>
          </p:cNvSpPr>
          <p:nvPr>
            <p:ph type="sldNum" sz="quarter" idx="4"/>
          </p:nvPr>
        </p:nvSpPr>
        <p:spPr/>
        <p:txBody>
          <a:bodyPr/>
          <a:lstStyle/>
          <a:p>
            <a:fld id="{60F4F636-6A27-E649-AEDF-9DE4D4E58670}" type="slidenum">
              <a:rPr lang="en-US" smtClean="0"/>
              <a:pPr/>
              <a:t>132</a:t>
            </a:fld>
            <a:endParaRPr lang="en-US" dirty="0"/>
          </a:p>
        </p:txBody>
      </p:sp>
      <p:grpSp>
        <p:nvGrpSpPr>
          <p:cNvPr id="17" name="Group 16">
            <a:extLst>
              <a:ext uri="{FF2B5EF4-FFF2-40B4-BE49-F238E27FC236}">
                <a16:creationId xmlns:a16="http://schemas.microsoft.com/office/drawing/2014/main" id="{D4DB02C4-C323-737D-7160-9EE35B21F828}"/>
              </a:ext>
            </a:extLst>
          </p:cNvPr>
          <p:cNvGrpSpPr/>
          <p:nvPr/>
        </p:nvGrpSpPr>
        <p:grpSpPr>
          <a:xfrm>
            <a:off x="5597236" y="2064327"/>
            <a:ext cx="3283528" cy="3108976"/>
            <a:chOff x="5597236" y="2064327"/>
            <a:chExt cx="3283528" cy="3108976"/>
          </a:xfrm>
        </p:grpSpPr>
        <p:sp>
          <p:nvSpPr>
            <p:cNvPr id="18" name="TextBox 17">
              <a:extLst>
                <a:ext uri="{FF2B5EF4-FFF2-40B4-BE49-F238E27FC236}">
                  <a16:creationId xmlns:a16="http://schemas.microsoft.com/office/drawing/2014/main" id="{726270B7-4D9C-4036-AC10-99D93AB88122}"/>
                </a:ext>
              </a:extLst>
            </p:cNvPr>
            <p:cNvSpPr txBox="1"/>
            <p:nvPr/>
          </p:nvSpPr>
          <p:spPr>
            <a:xfrm>
              <a:off x="5597236" y="2064327"/>
              <a:ext cx="3283528" cy="461665"/>
            </a:xfrm>
            <a:prstGeom prst="rect">
              <a:avLst/>
            </a:prstGeom>
            <a:noFill/>
          </p:spPr>
          <p:txBody>
            <a:bodyPr wrap="square" rtlCol="0">
              <a:spAutoFit/>
            </a:bodyPr>
            <a:lstStyle/>
            <a:p>
              <a:pPr algn="ctr"/>
              <a:r>
                <a:rPr lang="en-US" sz="2400" dirty="0">
                  <a:latin typeface="Franklin Gothic Medium"/>
                  <a:cs typeface="Franklin Gothic Medium"/>
                </a:rPr>
                <a:t>Think-pair-share!</a:t>
              </a:r>
            </a:p>
          </p:txBody>
        </p:sp>
        <p:sp>
          <p:nvSpPr>
            <p:cNvPr id="19" name="TextBox 18">
              <a:extLst>
                <a:ext uri="{FF2B5EF4-FFF2-40B4-BE49-F238E27FC236}">
                  <a16:creationId xmlns:a16="http://schemas.microsoft.com/office/drawing/2014/main" id="{44DEEA74-F5E6-B614-4222-5DC0D9FE8548}"/>
                </a:ext>
              </a:extLst>
            </p:cNvPr>
            <p:cNvSpPr txBox="1"/>
            <p:nvPr/>
          </p:nvSpPr>
          <p:spPr>
            <a:xfrm>
              <a:off x="5597236" y="4711638"/>
              <a:ext cx="3283528" cy="461665"/>
            </a:xfrm>
            <a:prstGeom prst="rect">
              <a:avLst/>
            </a:prstGeom>
            <a:noFill/>
          </p:spPr>
          <p:txBody>
            <a:bodyPr wrap="square" rtlCol="0">
              <a:spAutoFit/>
            </a:bodyPr>
            <a:lstStyle/>
            <a:p>
              <a:pPr algn="ctr"/>
              <a:r>
                <a:rPr lang="en-US" sz="2400" dirty="0" err="1">
                  <a:latin typeface="Franklin Gothic Medium"/>
                  <a:cs typeface="Franklin Gothic Medium"/>
                </a:rPr>
                <a:t>sli.do</a:t>
              </a:r>
              <a:r>
                <a:rPr lang="en-US" sz="2400" dirty="0">
                  <a:latin typeface="Franklin Gothic Medium"/>
                  <a:cs typeface="Franklin Gothic Medium"/>
                </a:rPr>
                <a:t> #cse331</a:t>
              </a:r>
            </a:p>
          </p:txBody>
        </p:sp>
        <p:pic>
          <p:nvPicPr>
            <p:cNvPr id="20" name="Picture 19" descr="A qr code with black squares&#10;&#10;AI-generated content may be incorrect.">
              <a:extLst>
                <a:ext uri="{FF2B5EF4-FFF2-40B4-BE49-F238E27FC236}">
                  <a16:creationId xmlns:a16="http://schemas.microsoft.com/office/drawing/2014/main" id="{B71636D1-60F2-B38A-EAC7-420C256F69EB}"/>
                </a:ext>
              </a:extLst>
            </p:cNvPr>
            <p:cNvPicPr>
              <a:picLocks noChangeAspect="1"/>
            </p:cNvPicPr>
            <p:nvPr/>
          </p:nvPicPr>
          <p:blipFill>
            <a:blip r:embed="rId3"/>
            <a:stretch>
              <a:fillRect/>
            </a:stretch>
          </p:blipFill>
          <p:spPr>
            <a:xfrm>
              <a:off x="6158345" y="2550329"/>
              <a:ext cx="2161309" cy="2161309"/>
            </a:xfrm>
            <a:prstGeom prst="rect">
              <a:avLst/>
            </a:prstGeom>
          </p:spPr>
        </p:pic>
      </p:grpSp>
    </p:spTree>
    <p:extLst>
      <p:ext uri="{BB962C8B-B14F-4D97-AF65-F5344CB8AC3E}">
        <p14:creationId xmlns:p14="http://schemas.microsoft.com/office/powerpoint/2010/main" val="395418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00DB7-AB32-2329-4142-859C1A068AB9}"/>
              </a:ext>
            </a:extLst>
          </p:cNvPr>
          <p:cNvSpPr>
            <a:spLocks noGrp="1"/>
          </p:cNvSpPr>
          <p:nvPr>
            <p:ph type="title"/>
          </p:nvPr>
        </p:nvSpPr>
        <p:spPr/>
        <p:txBody>
          <a:bodyPr/>
          <a:lstStyle/>
          <a:p>
            <a:r>
              <a:rPr lang="en-US" dirty="0"/>
              <a:t>How Many Tests: Example 3</a:t>
            </a:r>
          </a:p>
        </p:txBody>
      </p:sp>
      <p:sp>
        <p:nvSpPr>
          <p:cNvPr id="3" name="Content Placeholder 2">
            <a:extLst>
              <a:ext uri="{FF2B5EF4-FFF2-40B4-BE49-F238E27FC236}">
                <a16:creationId xmlns:a16="http://schemas.microsoft.com/office/drawing/2014/main" id="{C8B0E525-43FB-88FB-7DC4-50501519E185}"/>
              </a:ext>
            </a:extLst>
          </p:cNvPr>
          <p:cNvSpPr>
            <a:spLocks noGrp="1"/>
          </p:cNvSpPr>
          <p:nvPr>
            <p:ph idx="1"/>
          </p:nvPr>
        </p:nvSpPr>
        <p:spPr/>
        <p:txBody>
          <a:bodyPr/>
          <a:lstStyle/>
          <a:p>
            <a:pPr marL="0" indent="0">
              <a:buNone/>
            </a:pPr>
            <a:r>
              <a:rPr lang="en-US" sz="2000" b="1" dirty="0">
                <a:solidFill>
                  <a:schemeClr val="accent3">
                    <a:lumMod val="50000"/>
                  </a:schemeClr>
                </a:solidFill>
                <a:latin typeface="Courier New" panose="02070309020205020404" pitchFamily="49" charset="0"/>
                <a:cs typeface="Courier New" panose="02070309020205020404" pitchFamily="49" charset="0"/>
              </a:rPr>
              <a:t> // x must be a </a:t>
            </a:r>
            <a:r>
              <a:rPr lang="en-US" sz="2000" b="1" dirty="0">
                <a:solidFill>
                  <a:srgbClr val="7030A0"/>
                </a:solidFill>
                <a:latin typeface="Courier New" panose="02070309020205020404" pitchFamily="49" charset="0"/>
                <a:cs typeface="Courier New" panose="02070309020205020404" pitchFamily="49" charset="0"/>
              </a:rPr>
              <a:t>non-negative integer</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const </a:t>
            </a:r>
            <a:r>
              <a:rPr lang="en-US" sz="2000" dirty="0">
                <a:latin typeface="Courier New" panose="02070309020205020404" pitchFamily="49" charset="0"/>
                <a:cs typeface="Courier New" panose="02070309020205020404" pitchFamily="49" charset="0"/>
              </a:rPr>
              <a:t>f = (x: </a:t>
            </a:r>
            <a:r>
              <a:rPr lang="en-US" sz="2000" b="1" dirty="0">
                <a:solidFill>
                  <a:srgbClr val="00B050"/>
                </a:solidFill>
                <a:latin typeface="Courier New" panose="02070309020205020404" pitchFamily="49" charset="0"/>
                <a:cs typeface="Courier New" panose="02070309020205020404" pitchFamily="49" charset="0"/>
              </a:rPr>
              <a:t>bigint</a:t>
            </a:r>
            <a:r>
              <a:rPr lang="en-US" sz="2000" dirty="0">
                <a:latin typeface="Courier New" panose="02070309020205020404" pitchFamily="49" charset="0"/>
                <a:cs typeface="Courier New" panose="02070309020205020404" pitchFamily="49" charset="0"/>
              </a:rPr>
              <a:t>): </a:t>
            </a:r>
            <a:r>
              <a:rPr lang="en-US" sz="2000" b="1" dirty="0">
                <a:solidFill>
                  <a:srgbClr val="00B050"/>
                </a:solidFill>
                <a:latin typeface="Courier New" panose="02070309020205020404" pitchFamily="49" charset="0"/>
                <a:cs typeface="Courier New" panose="02070309020205020404" pitchFamily="49" charset="0"/>
              </a:rPr>
              <a:t>number</a:t>
            </a:r>
            <a:r>
              <a:rPr lang="en-US" sz="2000" dirty="0">
                <a:latin typeface="Courier New" panose="02070309020205020404" pitchFamily="49" charset="0"/>
                <a:cs typeface="Courier New" panose="02070309020205020404" pitchFamily="49" charset="0"/>
              </a:rPr>
              <a:t> =&gt; {</a:t>
            </a:r>
            <a:endParaRPr lang="en-US" sz="2000" dirty="0">
              <a:solidFill>
                <a:srgbClr val="C00000"/>
              </a:solidFill>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if</a:t>
            </a:r>
            <a:r>
              <a:rPr lang="en-US" sz="2000" dirty="0">
                <a:latin typeface="Courier New" panose="02070309020205020404" pitchFamily="49" charset="0"/>
                <a:cs typeface="Courier New" panose="02070309020205020404" pitchFamily="49" charset="0"/>
              </a:rPr>
              <a:t> (x &lt;= 1n) {</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return</a:t>
            </a:r>
            <a:r>
              <a:rPr lang="en-US" sz="2000" dirty="0">
                <a:latin typeface="Courier New" panose="02070309020205020404" pitchFamily="49" charset="0"/>
                <a:cs typeface="Courier New" panose="02070309020205020404" pitchFamily="49" charset="0"/>
              </a:rPr>
              <a:t> 0;</a:t>
            </a:r>
          </a:p>
          <a:p>
            <a:pPr marL="0" indent="0">
              <a:buNone/>
            </a:pPr>
            <a:r>
              <a:rPr lang="en-US" sz="2000" dirty="0">
                <a:latin typeface="Courier New" panose="02070309020205020404" pitchFamily="49" charset="0"/>
                <a:cs typeface="Courier New" panose="02070309020205020404" pitchFamily="49" charset="0"/>
              </a:rPr>
              <a:t>    } </a:t>
            </a:r>
            <a:r>
              <a:rPr lang="en-US" sz="2000" b="1" dirty="0">
                <a:solidFill>
                  <a:srgbClr val="0070C0"/>
                </a:solidFill>
                <a:latin typeface="Courier New" panose="02070309020205020404" pitchFamily="49" charset="0"/>
                <a:cs typeface="Courier New" panose="02070309020205020404" pitchFamily="49" charset="0"/>
              </a:rPr>
              <a:t>else</a:t>
            </a:r>
            <a:r>
              <a:rPr lang="en-US" sz="2000" dirty="0">
                <a:latin typeface="Courier New" panose="02070309020205020404" pitchFamily="49" charset="0"/>
                <a:cs typeface="Courier New" panose="02070309020205020404" pitchFamily="49" charset="0"/>
              </a:rPr>
              <a:t> {</a:t>
            </a:r>
          </a:p>
          <a:p>
            <a:pPr marL="0" indent="0">
              <a:buNone/>
            </a:pPr>
            <a:r>
              <a:rPr lang="en-US" sz="2000" b="1" dirty="0">
                <a:solidFill>
                  <a:srgbClr val="0070C0"/>
                </a:solidFill>
                <a:latin typeface="Courier New" panose="02070309020205020404" pitchFamily="49" charset="0"/>
                <a:cs typeface="Courier New" panose="02070309020205020404" pitchFamily="49" charset="0"/>
              </a:rPr>
              <a:t>      return </a:t>
            </a:r>
            <a:r>
              <a:rPr lang="en-US" sz="2000" dirty="0">
                <a:latin typeface="Courier New" panose="02070309020205020404" pitchFamily="49" charset="0"/>
                <a:cs typeface="Courier New" panose="02070309020205020404" pitchFamily="49" charset="0"/>
              </a:rPr>
              <a:t>1 + f(x / 2n);</a:t>
            </a:r>
          </a:p>
          <a:p>
            <a:pPr marL="0" indent="0">
              <a:buNone/>
            </a:pP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  }</a:t>
            </a:r>
          </a:p>
          <a:p>
            <a:pPr marL="0" indent="0">
              <a:buNone/>
            </a:pPr>
            <a:endParaRPr lang="en-US" sz="2000" dirty="0">
              <a:latin typeface="Franklin Gothic Medium" panose="020B0603020102020204" pitchFamily="34" charset="0"/>
              <a:cs typeface="Courier New" panose="02070309020205020404" pitchFamily="49" charset="0"/>
            </a:endParaRPr>
          </a:p>
          <a:p>
            <a:pPr marL="0" indent="0">
              <a:buNone/>
            </a:pPr>
            <a:r>
              <a:rPr lang="en-US" sz="2800" dirty="0">
                <a:latin typeface="Franklin Gothic Medium" panose="020B0603020102020204" pitchFamily="34" charset="0"/>
              </a:rPr>
              <a:t>How many tests? Which ones?</a:t>
            </a:r>
          </a:p>
          <a:p>
            <a:pPr lvl="1"/>
            <a:r>
              <a:rPr lang="en-US" sz="2400" dirty="0">
                <a:solidFill>
                  <a:srgbClr val="7030A0"/>
                </a:solidFill>
                <a:latin typeface="Franklin Gothic Medium" panose="020B0603020102020204" pitchFamily="34" charset="0"/>
              </a:rPr>
              <a:t>1 (0 recursive calls)</a:t>
            </a:r>
          </a:p>
          <a:p>
            <a:pPr lvl="1"/>
            <a:r>
              <a:rPr lang="en-US" sz="2400" dirty="0">
                <a:solidFill>
                  <a:srgbClr val="7030A0"/>
                </a:solidFill>
                <a:latin typeface="Franklin Gothic Medium" panose="020B0603020102020204" pitchFamily="34" charset="0"/>
              </a:rPr>
              <a:t>2 (1 recursive call)</a:t>
            </a:r>
          </a:p>
          <a:p>
            <a:pPr lvl="1"/>
            <a:r>
              <a:rPr lang="en-US" sz="2400" dirty="0">
                <a:solidFill>
                  <a:srgbClr val="7030A0"/>
                </a:solidFill>
                <a:latin typeface="Franklin Gothic Medium" panose="020B0603020102020204" pitchFamily="34" charset="0"/>
              </a:rPr>
              <a:t>5 (2 recursive calls)</a:t>
            </a:r>
          </a:p>
          <a:p>
            <a:pPr marL="0" indent="0">
              <a:buNone/>
            </a:pPr>
            <a:endParaRPr lang="en-US" sz="2000" dirty="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1609EFB5-03DC-1335-F048-8E652F5917B3}"/>
              </a:ext>
            </a:extLst>
          </p:cNvPr>
          <p:cNvSpPr>
            <a:spLocks noGrp="1"/>
          </p:cNvSpPr>
          <p:nvPr>
            <p:ph type="sldNum" sz="quarter" idx="4"/>
          </p:nvPr>
        </p:nvSpPr>
        <p:spPr/>
        <p:txBody>
          <a:bodyPr/>
          <a:lstStyle/>
          <a:p>
            <a:fld id="{60F4F636-6A27-E649-AEDF-9DE4D4E58670}" type="slidenum">
              <a:rPr lang="en-US" smtClean="0"/>
              <a:pPr/>
              <a:t>133</a:t>
            </a:fld>
            <a:endParaRPr lang="en-US" dirty="0"/>
          </a:p>
        </p:txBody>
      </p:sp>
      <p:grpSp>
        <p:nvGrpSpPr>
          <p:cNvPr id="13" name="Group 12">
            <a:extLst>
              <a:ext uri="{FF2B5EF4-FFF2-40B4-BE49-F238E27FC236}">
                <a16:creationId xmlns:a16="http://schemas.microsoft.com/office/drawing/2014/main" id="{22339588-9E19-CDAB-8CA5-947D36D83148}"/>
              </a:ext>
            </a:extLst>
          </p:cNvPr>
          <p:cNvGrpSpPr/>
          <p:nvPr/>
        </p:nvGrpSpPr>
        <p:grpSpPr>
          <a:xfrm>
            <a:off x="5597236" y="2064327"/>
            <a:ext cx="3283528" cy="3108976"/>
            <a:chOff x="5597236" y="2064327"/>
            <a:chExt cx="3283528" cy="3108976"/>
          </a:xfrm>
        </p:grpSpPr>
        <p:sp>
          <p:nvSpPr>
            <p:cNvPr id="14" name="TextBox 13">
              <a:extLst>
                <a:ext uri="{FF2B5EF4-FFF2-40B4-BE49-F238E27FC236}">
                  <a16:creationId xmlns:a16="http://schemas.microsoft.com/office/drawing/2014/main" id="{5D5F1B84-A8C1-3C5F-36BF-4825FC672FE8}"/>
                </a:ext>
              </a:extLst>
            </p:cNvPr>
            <p:cNvSpPr txBox="1"/>
            <p:nvPr/>
          </p:nvSpPr>
          <p:spPr>
            <a:xfrm>
              <a:off x="5597236" y="2064327"/>
              <a:ext cx="3283528" cy="461665"/>
            </a:xfrm>
            <a:prstGeom prst="rect">
              <a:avLst/>
            </a:prstGeom>
            <a:noFill/>
          </p:spPr>
          <p:txBody>
            <a:bodyPr wrap="square" rtlCol="0">
              <a:spAutoFit/>
            </a:bodyPr>
            <a:lstStyle/>
            <a:p>
              <a:pPr algn="ctr"/>
              <a:r>
                <a:rPr lang="en-US" sz="2400" dirty="0">
                  <a:latin typeface="Franklin Gothic Medium"/>
                  <a:cs typeface="Franklin Gothic Medium"/>
                </a:rPr>
                <a:t>Think-pair-share!</a:t>
              </a:r>
            </a:p>
          </p:txBody>
        </p:sp>
        <p:sp>
          <p:nvSpPr>
            <p:cNvPr id="15" name="TextBox 14">
              <a:extLst>
                <a:ext uri="{FF2B5EF4-FFF2-40B4-BE49-F238E27FC236}">
                  <a16:creationId xmlns:a16="http://schemas.microsoft.com/office/drawing/2014/main" id="{B574FF55-68D6-6B10-A3A3-F36B72790C02}"/>
                </a:ext>
              </a:extLst>
            </p:cNvPr>
            <p:cNvSpPr txBox="1"/>
            <p:nvPr/>
          </p:nvSpPr>
          <p:spPr>
            <a:xfrm>
              <a:off x="5597236" y="4711638"/>
              <a:ext cx="3283528" cy="461665"/>
            </a:xfrm>
            <a:prstGeom prst="rect">
              <a:avLst/>
            </a:prstGeom>
            <a:noFill/>
          </p:spPr>
          <p:txBody>
            <a:bodyPr wrap="square" rtlCol="0">
              <a:spAutoFit/>
            </a:bodyPr>
            <a:lstStyle/>
            <a:p>
              <a:pPr algn="ctr"/>
              <a:r>
                <a:rPr lang="en-US" sz="2400" dirty="0" err="1">
                  <a:latin typeface="Franklin Gothic Medium"/>
                  <a:cs typeface="Franklin Gothic Medium"/>
                </a:rPr>
                <a:t>sli.do</a:t>
              </a:r>
              <a:r>
                <a:rPr lang="en-US" sz="2400" dirty="0">
                  <a:latin typeface="Franklin Gothic Medium"/>
                  <a:cs typeface="Franklin Gothic Medium"/>
                </a:rPr>
                <a:t> #cse331</a:t>
              </a:r>
            </a:p>
          </p:txBody>
        </p:sp>
        <p:pic>
          <p:nvPicPr>
            <p:cNvPr id="16" name="Picture 15" descr="A qr code with black squares&#10;&#10;AI-generated content may be incorrect.">
              <a:extLst>
                <a:ext uri="{FF2B5EF4-FFF2-40B4-BE49-F238E27FC236}">
                  <a16:creationId xmlns:a16="http://schemas.microsoft.com/office/drawing/2014/main" id="{7750D75D-C069-FDC7-A208-DD0AF5C8B8CC}"/>
                </a:ext>
              </a:extLst>
            </p:cNvPr>
            <p:cNvPicPr>
              <a:picLocks noChangeAspect="1"/>
            </p:cNvPicPr>
            <p:nvPr/>
          </p:nvPicPr>
          <p:blipFill>
            <a:blip r:embed="rId3"/>
            <a:stretch>
              <a:fillRect/>
            </a:stretch>
          </p:blipFill>
          <p:spPr>
            <a:xfrm>
              <a:off x="6158345" y="2550329"/>
              <a:ext cx="2161309" cy="2161309"/>
            </a:xfrm>
            <a:prstGeom prst="rect">
              <a:avLst/>
            </a:prstGeom>
          </p:spPr>
        </p:pic>
      </p:grpSp>
    </p:spTree>
    <p:extLst>
      <p:ext uri="{BB962C8B-B14F-4D97-AF65-F5344CB8AC3E}">
        <p14:creationId xmlns:p14="http://schemas.microsoft.com/office/powerpoint/2010/main" val="167799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00DB7-AB32-2329-4142-859C1A068AB9}"/>
              </a:ext>
            </a:extLst>
          </p:cNvPr>
          <p:cNvSpPr>
            <a:spLocks noGrp="1"/>
          </p:cNvSpPr>
          <p:nvPr>
            <p:ph type="title"/>
          </p:nvPr>
        </p:nvSpPr>
        <p:spPr/>
        <p:txBody>
          <a:bodyPr/>
          <a:lstStyle/>
          <a:p>
            <a:r>
              <a:rPr lang="en-US" dirty="0"/>
              <a:t>How Many Tests: Example 4</a:t>
            </a:r>
          </a:p>
        </p:txBody>
      </p:sp>
      <p:sp>
        <p:nvSpPr>
          <p:cNvPr id="3" name="Content Placeholder 2">
            <a:extLst>
              <a:ext uri="{FF2B5EF4-FFF2-40B4-BE49-F238E27FC236}">
                <a16:creationId xmlns:a16="http://schemas.microsoft.com/office/drawing/2014/main" id="{C8B0E525-43FB-88FB-7DC4-50501519E185}"/>
              </a:ext>
            </a:extLst>
          </p:cNvPr>
          <p:cNvSpPr>
            <a:spLocks noGrp="1"/>
          </p:cNvSpPr>
          <p:nvPr>
            <p:ph idx="1"/>
          </p:nvPr>
        </p:nvSpPr>
        <p:spPr/>
        <p:txBody>
          <a:bodyPr/>
          <a:lstStyle/>
          <a:p>
            <a:pPr marL="0" indent="0">
              <a:buNone/>
            </a:pPr>
            <a:r>
              <a:rPr lang="en-US" sz="2000" b="1" dirty="0">
                <a:solidFill>
                  <a:schemeClr val="accent3">
                    <a:lumMod val="50000"/>
                  </a:schemeClr>
                </a:solidFill>
                <a:latin typeface="Courier New" panose="02070309020205020404" pitchFamily="49" charset="0"/>
                <a:cs typeface="Courier New" panose="02070309020205020404" pitchFamily="49" charset="0"/>
              </a:rPr>
              <a:t> // x must be an integer </a:t>
            </a:r>
            <a:r>
              <a:rPr lang="en-US" sz="2000" b="1" dirty="0">
                <a:solidFill>
                  <a:srgbClr val="7030A0"/>
                </a:solidFill>
                <a:latin typeface="Courier New" panose="02070309020205020404" pitchFamily="49" charset="0"/>
                <a:cs typeface="Courier New" panose="02070309020205020404" pitchFamily="49" charset="0"/>
              </a:rPr>
              <a:t>between 1 and 10</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const </a:t>
            </a:r>
            <a:r>
              <a:rPr lang="en-US" sz="2000" dirty="0">
                <a:latin typeface="Courier New" panose="02070309020205020404" pitchFamily="49" charset="0"/>
                <a:cs typeface="Courier New" panose="02070309020205020404" pitchFamily="49" charset="0"/>
              </a:rPr>
              <a:t>f = (x: </a:t>
            </a:r>
            <a:r>
              <a:rPr lang="en-US" sz="2000" b="1" dirty="0">
                <a:solidFill>
                  <a:srgbClr val="00B050"/>
                </a:solidFill>
                <a:latin typeface="Courier New" panose="02070309020205020404" pitchFamily="49" charset="0"/>
                <a:cs typeface="Courier New" panose="02070309020205020404" pitchFamily="49" charset="0"/>
              </a:rPr>
              <a:t>bigint</a:t>
            </a:r>
            <a:r>
              <a:rPr lang="en-US" sz="2000" dirty="0">
                <a:latin typeface="Courier New" panose="02070309020205020404" pitchFamily="49" charset="0"/>
                <a:cs typeface="Courier New" panose="02070309020205020404" pitchFamily="49" charset="0"/>
              </a:rPr>
              <a:t>): </a:t>
            </a:r>
            <a:r>
              <a:rPr lang="en-US" sz="2000" b="1" dirty="0">
                <a:solidFill>
                  <a:srgbClr val="00B050"/>
                </a:solidFill>
                <a:latin typeface="Courier New" panose="02070309020205020404" pitchFamily="49" charset="0"/>
                <a:cs typeface="Courier New" panose="02070309020205020404" pitchFamily="49" charset="0"/>
              </a:rPr>
              <a:t>bigint</a:t>
            </a:r>
            <a:r>
              <a:rPr lang="en-US" sz="2000" dirty="0">
                <a:latin typeface="Courier New" panose="02070309020205020404" pitchFamily="49" charset="0"/>
                <a:cs typeface="Courier New" panose="02070309020205020404" pitchFamily="49" charset="0"/>
              </a:rPr>
              <a:t> =&gt; {</a:t>
            </a:r>
            <a:endParaRPr lang="en-US" sz="2000" dirty="0">
              <a:solidFill>
                <a:srgbClr val="C00000"/>
              </a:solidFill>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if</a:t>
            </a:r>
            <a:r>
              <a:rPr lang="en-US" sz="2000" dirty="0">
                <a:latin typeface="Courier New" panose="02070309020205020404" pitchFamily="49" charset="0"/>
                <a:cs typeface="Courier New" panose="02070309020205020404" pitchFamily="49" charset="0"/>
              </a:rPr>
              <a:t> (x === 1n) {</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return</a:t>
            </a:r>
            <a:r>
              <a:rPr lang="en-US" sz="2000" dirty="0">
                <a:latin typeface="Courier New" panose="02070309020205020404" pitchFamily="49" charset="0"/>
                <a:cs typeface="Courier New" panose="02070309020205020404" pitchFamily="49" charset="0"/>
              </a:rPr>
              <a:t> 0n;</a:t>
            </a:r>
          </a:p>
          <a:p>
            <a:pPr marL="0" indent="0">
              <a:buNone/>
            </a:pPr>
            <a:r>
              <a:rPr lang="en-US" sz="2000" dirty="0">
                <a:latin typeface="Courier New" panose="02070309020205020404" pitchFamily="49" charset="0"/>
                <a:cs typeface="Courier New" panose="02070309020205020404" pitchFamily="49" charset="0"/>
              </a:rPr>
              <a:t>    } </a:t>
            </a:r>
            <a:r>
              <a:rPr lang="en-US" sz="2000" b="1" dirty="0">
                <a:solidFill>
                  <a:srgbClr val="0070C0"/>
                </a:solidFill>
                <a:latin typeface="Courier New" panose="02070309020205020404" pitchFamily="49" charset="0"/>
                <a:cs typeface="Courier New" panose="02070309020205020404" pitchFamily="49" charset="0"/>
              </a:rPr>
              <a:t>else</a:t>
            </a: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if</a:t>
            </a:r>
            <a:r>
              <a:rPr lang="en-US" sz="2000" dirty="0">
                <a:latin typeface="Courier New" panose="02070309020205020404" pitchFamily="49" charset="0"/>
                <a:cs typeface="Courier New" panose="02070309020205020404" pitchFamily="49" charset="0"/>
              </a:rPr>
              <a:t> (x % 2 === 1n) {</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return</a:t>
            </a:r>
            <a:r>
              <a:rPr lang="en-US" sz="2000" dirty="0">
                <a:latin typeface="Courier New" panose="02070309020205020404" pitchFamily="49" charset="0"/>
                <a:cs typeface="Courier New" panose="02070309020205020404" pitchFamily="49" charset="0"/>
              </a:rPr>
              <a:t> -1n * f(x - 1n);</a:t>
            </a:r>
          </a:p>
          <a:p>
            <a:pPr marL="0" indent="0">
              <a:buNone/>
            </a:pPr>
            <a:r>
              <a:rPr lang="en-US" sz="2000" dirty="0">
                <a:latin typeface="Courier New" panose="02070309020205020404" pitchFamily="49" charset="0"/>
                <a:cs typeface="Courier New" panose="02070309020205020404" pitchFamily="49" charset="0"/>
              </a:rPr>
              <a:t>	 } </a:t>
            </a:r>
            <a:r>
              <a:rPr lang="en-US" sz="2000" b="1" dirty="0">
                <a:solidFill>
                  <a:srgbClr val="0070C0"/>
                </a:solidFill>
                <a:latin typeface="Courier New" panose="02070309020205020404" pitchFamily="49" charset="0"/>
                <a:cs typeface="Courier New" panose="02070309020205020404" pitchFamily="49" charset="0"/>
              </a:rPr>
              <a:t>else</a:t>
            </a:r>
            <a:r>
              <a:rPr lang="en-US" sz="2000" dirty="0">
                <a:latin typeface="Courier New" panose="02070309020205020404" pitchFamily="49" charset="0"/>
                <a:cs typeface="Courier New" panose="02070309020205020404" pitchFamily="49" charset="0"/>
              </a:rPr>
              <a:t> {</a:t>
            </a:r>
          </a:p>
          <a:p>
            <a:pPr marL="0" indent="0">
              <a:buNone/>
            </a:pPr>
            <a:r>
              <a:rPr lang="en-US" sz="2000" b="1" dirty="0">
                <a:solidFill>
                  <a:srgbClr val="0070C0"/>
                </a:solidFill>
                <a:latin typeface="Courier New" panose="02070309020205020404" pitchFamily="49" charset="0"/>
                <a:cs typeface="Courier New" panose="02070309020205020404" pitchFamily="49" charset="0"/>
              </a:rPr>
              <a:t>      return </a:t>
            </a:r>
            <a:r>
              <a:rPr lang="en-US" sz="2000" dirty="0">
                <a:latin typeface="Courier New" panose="02070309020205020404" pitchFamily="49" charset="0"/>
                <a:cs typeface="Courier New" panose="02070309020205020404" pitchFamily="49" charset="0"/>
              </a:rPr>
              <a:t>4n + f(x – 2n);</a:t>
            </a:r>
          </a:p>
          <a:p>
            <a:pPr marL="0" indent="0">
              <a:buNone/>
            </a:pP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  }</a:t>
            </a:r>
            <a:endParaRPr lang="en-US" sz="2000" dirty="0">
              <a:latin typeface="Franklin Gothic Medium" panose="020B0603020102020204" pitchFamily="34" charset="0"/>
              <a:cs typeface="Courier New" panose="02070309020205020404" pitchFamily="49" charset="0"/>
            </a:endParaRPr>
          </a:p>
          <a:p>
            <a:pPr marL="0" indent="0">
              <a:buNone/>
            </a:pPr>
            <a:endParaRPr lang="en-US" sz="2000" dirty="0">
              <a:latin typeface="Franklin Gothic Medium" panose="020B0603020102020204" pitchFamily="34" charset="0"/>
            </a:endParaRPr>
          </a:p>
          <a:p>
            <a:pPr marL="0" indent="0">
              <a:buNone/>
            </a:pPr>
            <a:r>
              <a:rPr lang="en-US" sz="2800" dirty="0">
                <a:latin typeface="Franklin Gothic Medium" panose="020B0603020102020204" pitchFamily="34" charset="0"/>
              </a:rPr>
              <a:t>How many tests? Which ones?</a:t>
            </a:r>
          </a:p>
          <a:p>
            <a:pPr lvl="1"/>
            <a:r>
              <a:rPr lang="en-US" sz="2400" dirty="0">
                <a:solidFill>
                  <a:srgbClr val="7030A0"/>
                </a:solidFill>
                <a:latin typeface="Franklin Gothic Medium" panose="020B0603020102020204" pitchFamily="34" charset="0"/>
              </a:rPr>
              <a:t>only 10 inputs, so… all of them</a:t>
            </a:r>
            <a:endParaRPr lang="en-US" sz="2000" dirty="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310721F2-EBCF-74DA-6E5D-F8A0509C52DD}"/>
              </a:ext>
            </a:extLst>
          </p:cNvPr>
          <p:cNvSpPr>
            <a:spLocks noGrp="1"/>
          </p:cNvSpPr>
          <p:nvPr>
            <p:ph type="sldNum" sz="quarter" idx="4"/>
          </p:nvPr>
        </p:nvSpPr>
        <p:spPr/>
        <p:txBody>
          <a:bodyPr/>
          <a:lstStyle/>
          <a:p>
            <a:fld id="{60F4F636-6A27-E649-AEDF-9DE4D4E58670}" type="slidenum">
              <a:rPr lang="en-US" smtClean="0"/>
              <a:pPr/>
              <a:t>134</a:t>
            </a:fld>
            <a:endParaRPr lang="en-US" dirty="0"/>
          </a:p>
        </p:txBody>
      </p:sp>
      <p:grpSp>
        <p:nvGrpSpPr>
          <p:cNvPr id="6" name="Group 5">
            <a:extLst>
              <a:ext uri="{FF2B5EF4-FFF2-40B4-BE49-F238E27FC236}">
                <a16:creationId xmlns:a16="http://schemas.microsoft.com/office/drawing/2014/main" id="{FA766347-6DC2-BD8A-1355-52276E4AF91F}"/>
              </a:ext>
            </a:extLst>
          </p:cNvPr>
          <p:cNvGrpSpPr/>
          <p:nvPr/>
        </p:nvGrpSpPr>
        <p:grpSpPr>
          <a:xfrm>
            <a:off x="5597236" y="2064327"/>
            <a:ext cx="3283528" cy="3108976"/>
            <a:chOff x="5597236" y="2064327"/>
            <a:chExt cx="3283528" cy="3108976"/>
          </a:xfrm>
        </p:grpSpPr>
        <p:sp>
          <p:nvSpPr>
            <p:cNvPr id="7" name="TextBox 6">
              <a:extLst>
                <a:ext uri="{FF2B5EF4-FFF2-40B4-BE49-F238E27FC236}">
                  <a16:creationId xmlns:a16="http://schemas.microsoft.com/office/drawing/2014/main" id="{79FFA962-6807-F3B1-A2CD-CE47F86FC7AF}"/>
                </a:ext>
              </a:extLst>
            </p:cNvPr>
            <p:cNvSpPr txBox="1"/>
            <p:nvPr/>
          </p:nvSpPr>
          <p:spPr>
            <a:xfrm>
              <a:off x="5597236" y="2064327"/>
              <a:ext cx="3283528" cy="461665"/>
            </a:xfrm>
            <a:prstGeom prst="rect">
              <a:avLst/>
            </a:prstGeom>
            <a:noFill/>
          </p:spPr>
          <p:txBody>
            <a:bodyPr wrap="square" rtlCol="0">
              <a:spAutoFit/>
            </a:bodyPr>
            <a:lstStyle/>
            <a:p>
              <a:pPr algn="ctr"/>
              <a:r>
                <a:rPr lang="en-US" sz="2400" dirty="0">
                  <a:latin typeface="Franklin Gothic Medium"/>
                  <a:cs typeface="Franklin Gothic Medium"/>
                </a:rPr>
                <a:t>Think-pair-share!</a:t>
              </a:r>
            </a:p>
          </p:txBody>
        </p:sp>
        <p:sp>
          <p:nvSpPr>
            <p:cNvPr id="8" name="TextBox 7">
              <a:extLst>
                <a:ext uri="{FF2B5EF4-FFF2-40B4-BE49-F238E27FC236}">
                  <a16:creationId xmlns:a16="http://schemas.microsoft.com/office/drawing/2014/main" id="{B2F59444-23DB-9D0C-7A80-890086721A22}"/>
                </a:ext>
              </a:extLst>
            </p:cNvPr>
            <p:cNvSpPr txBox="1"/>
            <p:nvPr/>
          </p:nvSpPr>
          <p:spPr>
            <a:xfrm>
              <a:off x="5597236" y="4711638"/>
              <a:ext cx="3283528" cy="461665"/>
            </a:xfrm>
            <a:prstGeom prst="rect">
              <a:avLst/>
            </a:prstGeom>
            <a:noFill/>
          </p:spPr>
          <p:txBody>
            <a:bodyPr wrap="square" rtlCol="0">
              <a:spAutoFit/>
            </a:bodyPr>
            <a:lstStyle/>
            <a:p>
              <a:pPr algn="ctr"/>
              <a:r>
                <a:rPr lang="en-US" sz="2400" dirty="0" err="1">
                  <a:latin typeface="Franklin Gothic Medium"/>
                  <a:cs typeface="Franklin Gothic Medium"/>
                </a:rPr>
                <a:t>sli.do</a:t>
              </a:r>
              <a:r>
                <a:rPr lang="en-US" sz="2400" dirty="0">
                  <a:latin typeface="Franklin Gothic Medium"/>
                  <a:cs typeface="Franklin Gothic Medium"/>
                </a:rPr>
                <a:t> #cse331</a:t>
              </a:r>
            </a:p>
          </p:txBody>
        </p:sp>
        <p:pic>
          <p:nvPicPr>
            <p:cNvPr id="9" name="Picture 8" descr="A qr code with black squares&#10;&#10;AI-generated content may be incorrect.">
              <a:extLst>
                <a:ext uri="{FF2B5EF4-FFF2-40B4-BE49-F238E27FC236}">
                  <a16:creationId xmlns:a16="http://schemas.microsoft.com/office/drawing/2014/main" id="{A67600B0-DBFA-C2F4-3BDC-3941E4B890CF}"/>
                </a:ext>
              </a:extLst>
            </p:cNvPr>
            <p:cNvPicPr>
              <a:picLocks noChangeAspect="1"/>
            </p:cNvPicPr>
            <p:nvPr/>
          </p:nvPicPr>
          <p:blipFill>
            <a:blip r:embed="rId3"/>
            <a:stretch>
              <a:fillRect/>
            </a:stretch>
          </p:blipFill>
          <p:spPr>
            <a:xfrm>
              <a:off x="6158345" y="2550329"/>
              <a:ext cx="2161309" cy="2161309"/>
            </a:xfrm>
            <a:prstGeom prst="rect">
              <a:avLst/>
            </a:prstGeom>
          </p:spPr>
        </p:pic>
      </p:grpSp>
    </p:spTree>
    <p:extLst>
      <p:ext uri="{BB962C8B-B14F-4D97-AF65-F5344CB8AC3E}">
        <p14:creationId xmlns:p14="http://schemas.microsoft.com/office/powerpoint/2010/main" val="231266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1843-92AE-D5C7-57F8-3BBABC9E1142}"/>
              </a:ext>
            </a:extLst>
          </p:cNvPr>
          <p:cNvSpPr>
            <a:spLocks noGrp="1"/>
          </p:cNvSpPr>
          <p:nvPr>
            <p:ph type="title"/>
          </p:nvPr>
        </p:nvSpPr>
        <p:spPr/>
        <p:txBody>
          <a:bodyPr/>
          <a:lstStyle/>
          <a:p>
            <a:r>
              <a:rPr lang="en-US" dirty="0"/>
              <a:t>Other Heuristics</a:t>
            </a:r>
          </a:p>
        </p:txBody>
      </p:sp>
      <p:sp>
        <p:nvSpPr>
          <p:cNvPr id="3" name="Content Placeholder 2">
            <a:extLst>
              <a:ext uri="{FF2B5EF4-FFF2-40B4-BE49-F238E27FC236}">
                <a16:creationId xmlns:a16="http://schemas.microsoft.com/office/drawing/2014/main" id="{BF9471CD-3620-7D98-F8FE-AEBE6D71768A}"/>
              </a:ext>
            </a:extLst>
          </p:cNvPr>
          <p:cNvSpPr>
            <a:spLocks noGrp="1"/>
          </p:cNvSpPr>
          <p:nvPr>
            <p:ph idx="1"/>
          </p:nvPr>
        </p:nvSpPr>
        <p:spPr/>
        <p:txBody>
          <a:bodyPr/>
          <a:lstStyle/>
          <a:p>
            <a:pPr marL="0" indent="0">
              <a:buNone/>
            </a:pPr>
            <a:r>
              <a:rPr lang="en-US" sz="2800" dirty="0"/>
              <a:t>Not mandatory for 331 but useful in practice:</a:t>
            </a:r>
          </a:p>
          <a:p>
            <a:pPr marL="0" indent="0">
              <a:buNone/>
            </a:pPr>
            <a:endParaRPr lang="en-US" sz="2800" dirty="0"/>
          </a:p>
          <a:p>
            <a:r>
              <a:rPr lang="en-US" sz="2800" dirty="0"/>
              <a:t>Make sure every argument value is changed</a:t>
            </a:r>
          </a:p>
          <a:p>
            <a:pPr lvl="1"/>
            <a:endParaRPr lang="en-US" sz="2400" dirty="0"/>
          </a:p>
          <a:p>
            <a:r>
              <a:rPr lang="en-US" sz="2800" dirty="0"/>
              <a:t>Look at special values</a:t>
            </a:r>
          </a:p>
          <a:p>
            <a:pPr lvl="1"/>
            <a:r>
              <a:rPr lang="en-US" sz="2400" dirty="0"/>
              <a:t>null, undefined, </a:t>
            </a:r>
            <a:r>
              <a:rPr lang="en-US" sz="2400" dirty="0" err="1"/>
              <a:t>NaN</a:t>
            </a:r>
            <a:r>
              <a:rPr lang="en-US" sz="2400" dirty="0"/>
              <a:t>, empty array, etc. often have bugs</a:t>
            </a:r>
          </a:p>
          <a:p>
            <a:pPr lvl="1"/>
            <a:endParaRPr lang="en-US" sz="2400" dirty="0"/>
          </a:p>
          <a:p>
            <a:r>
              <a:rPr lang="en-US" sz="2800" dirty="0"/>
              <a:t>Look at the specification for branches</a:t>
            </a:r>
          </a:p>
          <a:p>
            <a:pPr lvl="1"/>
            <a:r>
              <a:rPr lang="en-US" sz="2400" dirty="0"/>
              <a:t>maybe the code doesn’t split inputs where it should!</a:t>
            </a:r>
          </a:p>
          <a:p>
            <a:pPr lvl="1"/>
            <a:r>
              <a:rPr lang="en-US" sz="2400" dirty="0"/>
              <a:t>e.g., spec splits into “</a:t>
            </a:r>
            <a:r>
              <a:rPr lang="en-US" sz="2400" dirty="0">
                <a:latin typeface="Cambria Math" panose="02040503050406030204" pitchFamily="18" charset="0"/>
                <a:ea typeface="Cambria Math" panose="02040503050406030204" pitchFamily="18" charset="0"/>
              </a:rPr>
              <a:t>if x ≥ 0</a:t>
            </a:r>
            <a:r>
              <a:rPr lang="en-US" sz="2400" dirty="0"/>
              <a:t>” but code is “</a:t>
            </a:r>
            <a:r>
              <a:rPr lang="en-US" sz="2200" b="1" dirty="0">
                <a:solidFill>
                  <a:srgbClr val="0070C0"/>
                </a:solidFill>
                <a:latin typeface="Courier New" panose="02070309020205020404" pitchFamily="49" charset="0"/>
                <a:cs typeface="Courier New" panose="02070309020205020404" pitchFamily="49" charset="0"/>
              </a:rPr>
              <a:t>if</a:t>
            </a:r>
            <a:r>
              <a:rPr lang="en-US" sz="2200" dirty="0">
                <a:latin typeface="Courier New" panose="02070309020205020404" pitchFamily="49" charset="0"/>
                <a:cs typeface="Courier New" panose="02070309020205020404" pitchFamily="49" charset="0"/>
              </a:rPr>
              <a:t> (x &gt; 0)</a:t>
            </a:r>
            <a:r>
              <a:rPr lang="en-US" sz="2400" dirty="0"/>
              <a:t>”</a:t>
            </a:r>
          </a:p>
          <a:p>
            <a:pPr lvl="1"/>
            <a:endParaRPr lang="en-US" sz="2400" dirty="0"/>
          </a:p>
        </p:txBody>
      </p:sp>
      <p:sp>
        <p:nvSpPr>
          <p:cNvPr id="4" name="Slide Number Placeholder 3">
            <a:extLst>
              <a:ext uri="{FF2B5EF4-FFF2-40B4-BE49-F238E27FC236}">
                <a16:creationId xmlns:a16="http://schemas.microsoft.com/office/drawing/2014/main" id="{96E1965A-9226-815E-C0BB-422A9D2650EB}"/>
              </a:ext>
            </a:extLst>
          </p:cNvPr>
          <p:cNvSpPr>
            <a:spLocks noGrp="1"/>
          </p:cNvSpPr>
          <p:nvPr>
            <p:ph type="sldNum" sz="quarter" idx="4"/>
          </p:nvPr>
        </p:nvSpPr>
        <p:spPr/>
        <p:txBody>
          <a:bodyPr/>
          <a:lstStyle/>
          <a:p>
            <a:fld id="{60F4F636-6A27-E649-AEDF-9DE4D4E58670}" type="slidenum">
              <a:rPr lang="en-US" smtClean="0"/>
              <a:pPr/>
              <a:t>135</a:t>
            </a:fld>
            <a:endParaRPr lang="en-US" dirty="0"/>
          </a:p>
        </p:txBody>
      </p:sp>
    </p:spTree>
    <p:extLst>
      <p:ext uri="{BB962C8B-B14F-4D97-AF65-F5344CB8AC3E}">
        <p14:creationId xmlns:p14="http://schemas.microsoft.com/office/powerpoint/2010/main" val="263185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How to Fix a Bug</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Start with an example that </a:t>
            </a:r>
            <a:r>
              <a:rPr lang="en-US" sz="2600" b="1" dirty="0">
                <a:solidFill>
                  <a:srgbClr val="C00000"/>
                </a:solidFill>
              </a:rPr>
              <a:t>fails</a:t>
            </a:r>
          </a:p>
          <a:p>
            <a:pPr lvl="1"/>
            <a:r>
              <a:rPr lang="en-US" sz="2200" dirty="0"/>
              <a:t>make sure you see it fail!</a:t>
            </a:r>
          </a:p>
          <a:p>
            <a:pPr lvl="1"/>
            <a:r>
              <a:rPr lang="en-US" sz="2200" dirty="0"/>
              <a:t>can mistakenly write a test that worked already</a:t>
            </a:r>
          </a:p>
          <a:p>
            <a:pPr lvl="1"/>
            <a:endParaRPr lang="en-US" sz="2200" dirty="0"/>
          </a:p>
          <a:p>
            <a:r>
              <a:rPr lang="en-US" sz="2600" dirty="0"/>
              <a:t>Understand why it fails</a:t>
            </a:r>
          </a:p>
          <a:p>
            <a:pPr lvl="1"/>
            <a:r>
              <a:rPr lang="en-US" sz="2200" dirty="0"/>
              <a:t>understand where your reasoning was wrong</a:t>
            </a:r>
          </a:p>
          <a:p>
            <a:pPr lvl="1"/>
            <a:endParaRPr lang="en-US" sz="2200" dirty="0"/>
          </a:p>
          <a:p>
            <a:r>
              <a:rPr lang="en-US" sz="2600" dirty="0"/>
              <a:t>Fix the bug</a:t>
            </a:r>
          </a:p>
          <a:p>
            <a:pPr lvl="1"/>
            <a:endParaRPr lang="en-US" sz="2200" dirty="0"/>
          </a:p>
          <a:p>
            <a:r>
              <a:rPr lang="en-US" sz="2600" dirty="0"/>
              <a:t>Make sure the all the tests now pass</a:t>
            </a:r>
          </a:p>
          <a:p>
            <a:pPr lvl="1"/>
            <a:r>
              <a:rPr lang="en-US" sz="2200" dirty="0"/>
              <a:t>new test and all previous tests</a:t>
            </a:r>
          </a:p>
          <a:p>
            <a:endParaRPr lang="en-US" sz="2600" dirty="0"/>
          </a:p>
        </p:txBody>
      </p:sp>
      <p:sp>
        <p:nvSpPr>
          <p:cNvPr id="4" name="Slide Number Placeholder 3">
            <a:extLst>
              <a:ext uri="{FF2B5EF4-FFF2-40B4-BE49-F238E27FC236}">
                <a16:creationId xmlns:a16="http://schemas.microsoft.com/office/drawing/2014/main" id="{1B092F12-35A8-AC03-3E35-9DD16AD69CF9}"/>
              </a:ext>
            </a:extLst>
          </p:cNvPr>
          <p:cNvSpPr>
            <a:spLocks noGrp="1"/>
          </p:cNvSpPr>
          <p:nvPr>
            <p:ph type="sldNum" sz="quarter" idx="4"/>
          </p:nvPr>
        </p:nvSpPr>
        <p:spPr/>
        <p:txBody>
          <a:bodyPr/>
          <a:lstStyle/>
          <a:p>
            <a:fld id="{60F4F636-6A27-E649-AEDF-9DE4D4E58670}" type="slidenum">
              <a:rPr lang="en-US" smtClean="0"/>
              <a:pPr/>
              <a:t>136</a:t>
            </a:fld>
            <a:endParaRPr lang="en-US" dirty="0"/>
          </a:p>
        </p:txBody>
      </p:sp>
    </p:spTree>
    <p:extLst>
      <p:ext uri="{BB962C8B-B14F-4D97-AF65-F5344CB8AC3E}">
        <p14:creationId xmlns:p14="http://schemas.microsoft.com/office/powerpoint/2010/main" val="315842098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63A0-1E93-263D-B30C-7ADB06FA1745}"/>
              </a:ext>
            </a:extLst>
          </p:cNvPr>
          <p:cNvSpPr>
            <a:spLocks noGrp="1"/>
          </p:cNvSpPr>
          <p:nvPr>
            <p:ph type="title"/>
          </p:nvPr>
        </p:nvSpPr>
        <p:spPr/>
        <p:txBody>
          <a:bodyPr/>
          <a:lstStyle/>
          <a:p>
            <a:r>
              <a:rPr lang="en-US" dirty="0"/>
              <a:t>Notes Posted on the Website </a:t>
            </a:r>
          </a:p>
        </p:txBody>
      </p:sp>
      <p:sp>
        <p:nvSpPr>
          <p:cNvPr id="3" name="Content Placeholder 2">
            <a:extLst>
              <a:ext uri="{FF2B5EF4-FFF2-40B4-BE49-F238E27FC236}">
                <a16:creationId xmlns:a16="http://schemas.microsoft.com/office/drawing/2014/main" id="{BE43CDBB-604D-4CB1-1F03-7D0E68EFF0A4}"/>
              </a:ext>
            </a:extLst>
          </p:cNvPr>
          <p:cNvSpPr>
            <a:spLocks noGrp="1"/>
          </p:cNvSpPr>
          <p:nvPr>
            <p:ph idx="1"/>
          </p:nvPr>
        </p:nvSpPr>
        <p:spPr/>
        <p:txBody>
          <a:bodyPr/>
          <a:lstStyle/>
          <a:p>
            <a:r>
              <a:rPr lang="en-US" sz="2600" b="1" dirty="0">
                <a:solidFill>
                  <a:srgbClr val="0070C0"/>
                </a:solidFill>
              </a:rPr>
              <a:t>Shorter version of everything we've discussed</a:t>
            </a:r>
          </a:p>
          <a:p>
            <a:pPr lvl="2"/>
            <a:endParaRPr lang="en-US" sz="1800" dirty="0"/>
          </a:p>
          <a:p>
            <a:r>
              <a:rPr lang="en-US" sz="2600" dirty="0"/>
              <a:t>List notes additionally include</a:t>
            </a:r>
          </a:p>
          <a:p>
            <a:pPr marL="731520" indent="-457200">
              <a:buFont typeface="+mj-lt"/>
              <a:buAutoNum type="arabicPeriod"/>
            </a:pPr>
            <a:r>
              <a:rPr lang="en-US" sz="2400" dirty="0"/>
              <a:t>Defines a few more useful list functions</a:t>
            </a:r>
          </a:p>
          <a:p>
            <a:pPr marL="731520" indent="-457200">
              <a:buFont typeface="+mj-lt"/>
              <a:buAutoNum type="arabicPeriod"/>
            </a:pPr>
            <a:r>
              <a:rPr lang="en-US" sz="2400" dirty="0"/>
              <a:t>Describes important properties of </a:t>
            </a:r>
            <a:r>
              <a:rPr lang="en-US" sz="2400" dirty="0">
                <a:latin typeface="Cambria Math" panose="02040503050406030204" pitchFamily="18" charset="0"/>
                <a:ea typeface="Cambria Math" panose="02040503050406030204" pitchFamily="18" charset="0"/>
              </a:rPr>
              <a:t>concat</a:t>
            </a:r>
            <a:r>
              <a:rPr lang="en-US" sz="2400" dirty="0"/>
              <a:t>:</a:t>
            </a:r>
          </a:p>
          <a:p>
            <a:pPr marL="1188720" lvl="1" indent="-274320"/>
            <a:r>
              <a:rPr lang="en-US" sz="2200" dirty="0"/>
              <a:t>operator notation "⧺"</a:t>
            </a:r>
          </a:p>
          <a:p>
            <a:pPr marL="1188720" lvl="1" indent="-274320"/>
            <a:r>
              <a:rPr lang="en-US" sz="2200" dirty="0"/>
              <a:t>associativity and identity</a:t>
            </a:r>
          </a:p>
          <a:p>
            <a:pPr marL="731520" indent="-457200">
              <a:buFont typeface="+mj-lt"/>
              <a:buAutoNum type="arabicPeriod"/>
            </a:pPr>
            <a:r>
              <a:rPr lang="en-US" sz="2400" dirty="0"/>
              <a:t>Mentions important applications of lists</a:t>
            </a:r>
          </a:p>
          <a:p>
            <a:pPr marL="1188720" lvl="1" indent="-274320"/>
            <a:r>
              <a:rPr lang="en-US" sz="2200" dirty="0"/>
              <a:t>maps </a:t>
            </a:r>
            <a:r>
              <a:rPr lang="en-US" sz="2200" i="1" dirty="0"/>
              <a:t>are</a:t>
            </a:r>
            <a:r>
              <a:rPr lang="en-US" sz="2200" dirty="0"/>
              <a:t> lists of (key, value) pairs, sets can be defined as lists</a:t>
            </a:r>
          </a:p>
          <a:p>
            <a:pPr marL="1188720" lvl="1" indent="-274320"/>
            <a:r>
              <a:rPr lang="en-US" sz="2200" dirty="0"/>
              <a:t>Lists are our most important data type!</a:t>
            </a:r>
          </a:p>
        </p:txBody>
      </p:sp>
      <p:sp>
        <p:nvSpPr>
          <p:cNvPr id="4" name="Slide Number Placeholder 3">
            <a:extLst>
              <a:ext uri="{FF2B5EF4-FFF2-40B4-BE49-F238E27FC236}">
                <a16:creationId xmlns:a16="http://schemas.microsoft.com/office/drawing/2014/main" id="{7075E712-DB88-7A91-B20B-D83DB9DA6C26}"/>
              </a:ext>
            </a:extLst>
          </p:cNvPr>
          <p:cNvSpPr>
            <a:spLocks noGrp="1"/>
          </p:cNvSpPr>
          <p:nvPr>
            <p:ph type="sldNum" sz="quarter" idx="4"/>
          </p:nvPr>
        </p:nvSpPr>
        <p:spPr/>
        <p:txBody>
          <a:bodyPr/>
          <a:lstStyle/>
          <a:p>
            <a:fld id="{60F4F636-6A27-E649-AEDF-9DE4D4E58670}" type="slidenum">
              <a:rPr lang="en-US" smtClean="0"/>
              <a:pPr/>
              <a:t>137</a:t>
            </a:fld>
            <a:endParaRPr lang="en-US" dirty="0"/>
          </a:p>
        </p:txBody>
      </p:sp>
    </p:spTree>
    <p:extLst>
      <p:ext uri="{BB962C8B-B14F-4D97-AF65-F5344CB8AC3E}">
        <p14:creationId xmlns:p14="http://schemas.microsoft.com/office/powerpoint/2010/main" val="386333060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F05BC-4C27-FEC9-B518-1BB2B1E52132}"/>
              </a:ext>
            </a:extLst>
          </p:cNvPr>
          <p:cNvSpPr>
            <a:spLocks noGrp="1"/>
          </p:cNvSpPr>
          <p:nvPr>
            <p:ph type="title"/>
          </p:nvPr>
        </p:nvSpPr>
        <p:spPr/>
        <p:txBody>
          <a:bodyPr/>
          <a:lstStyle/>
          <a:p>
            <a:r>
              <a:rPr lang="en-US" dirty="0"/>
              <a:t>Administrivia</a:t>
            </a:r>
          </a:p>
        </p:txBody>
      </p:sp>
      <p:sp>
        <p:nvSpPr>
          <p:cNvPr id="3" name="Content Placeholder 2">
            <a:extLst>
              <a:ext uri="{FF2B5EF4-FFF2-40B4-BE49-F238E27FC236}">
                <a16:creationId xmlns:a16="http://schemas.microsoft.com/office/drawing/2014/main" id="{6C4CE04C-732B-A9EC-D099-05A5D85A328D}"/>
              </a:ext>
            </a:extLst>
          </p:cNvPr>
          <p:cNvSpPr>
            <a:spLocks noGrp="1"/>
          </p:cNvSpPr>
          <p:nvPr>
            <p:ph idx="1"/>
          </p:nvPr>
        </p:nvSpPr>
        <p:spPr>
          <a:xfrm>
            <a:off x="457200" y="1215550"/>
            <a:ext cx="8229600" cy="5140800"/>
          </a:xfrm>
        </p:spPr>
        <p:txBody>
          <a:bodyPr/>
          <a:lstStyle/>
          <a:p>
            <a:r>
              <a:rPr lang="en-US" sz="2800" dirty="0">
                <a:hlinkClick r:id="rId2"/>
              </a:rPr>
              <a:t>Office hours</a:t>
            </a:r>
            <a:endParaRPr lang="en-US" sz="2800" dirty="0"/>
          </a:p>
          <a:p>
            <a:pPr lvl="1"/>
            <a:r>
              <a:rPr lang="en-US" sz="2200" dirty="0"/>
              <a:t>Polled y’all, no long-term changes </a:t>
            </a:r>
            <a:r>
              <a:rPr lang="en-US" sz="2200" u="sng" dirty="0"/>
              <a:t>for now</a:t>
            </a:r>
          </a:p>
          <a:p>
            <a:pPr lvl="1"/>
            <a:r>
              <a:rPr lang="en-US" sz="2200" dirty="0"/>
              <a:t>Jaela’s Friday OH cancelled (this week only)</a:t>
            </a:r>
          </a:p>
          <a:p>
            <a:pPr marL="457200" lvl="1" indent="0">
              <a:buNone/>
            </a:pPr>
            <a:r>
              <a:rPr lang="en-US" sz="1800" dirty="0"/>
              <a:t>	</a:t>
            </a:r>
          </a:p>
          <a:p>
            <a:pPr lvl="1"/>
            <a:endParaRPr lang="en-US" sz="2400" dirty="0"/>
          </a:p>
          <a:p>
            <a:pPr lvl="1"/>
            <a:endParaRPr lang="en-US" sz="2400" dirty="0"/>
          </a:p>
          <a:p>
            <a:pPr lvl="1"/>
            <a:endParaRPr lang="en-US" sz="2400" dirty="0"/>
          </a:p>
          <a:p>
            <a:pPr lvl="1"/>
            <a:endParaRPr lang="en-US" sz="2400" dirty="0"/>
          </a:p>
          <a:p>
            <a:pPr lvl="1"/>
            <a:endParaRPr lang="en-US" sz="2400" dirty="0"/>
          </a:p>
          <a:p>
            <a:pPr lvl="1"/>
            <a:endParaRPr lang="en-US" sz="2400" dirty="0"/>
          </a:p>
          <a:p>
            <a:pPr marL="0" indent="0">
              <a:buNone/>
            </a:pPr>
            <a:endParaRPr lang="en-US" sz="2400" dirty="0"/>
          </a:p>
          <a:p>
            <a:r>
              <a:rPr lang="en-US" sz="2800" dirty="0"/>
              <a:t>Tomorrow: section + HW3 due (on-time)! </a:t>
            </a:r>
          </a:p>
          <a:p>
            <a:endParaRPr lang="en-US" sz="2800" dirty="0"/>
          </a:p>
          <a:p>
            <a:pPr lvl="1"/>
            <a:endParaRPr lang="en-US" sz="2400" dirty="0"/>
          </a:p>
        </p:txBody>
      </p:sp>
      <p:sp>
        <p:nvSpPr>
          <p:cNvPr id="4" name="Slide Number Placeholder 3">
            <a:extLst>
              <a:ext uri="{FF2B5EF4-FFF2-40B4-BE49-F238E27FC236}">
                <a16:creationId xmlns:a16="http://schemas.microsoft.com/office/drawing/2014/main" id="{55BA1DEB-FA18-0AFC-6606-7151DFA89F76}"/>
              </a:ext>
            </a:extLst>
          </p:cNvPr>
          <p:cNvSpPr>
            <a:spLocks noGrp="1"/>
          </p:cNvSpPr>
          <p:nvPr>
            <p:ph type="sldNum" sz="quarter" idx="4"/>
          </p:nvPr>
        </p:nvSpPr>
        <p:spPr/>
        <p:txBody>
          <a:bodyPr/>
          <a:lstStyle/>
          <a:p>
            <a:fld id="{60F4F636-6A27-E649-AEDF-9DE4D4E58670}" type="slidenum">
              <a:rPr lang="en-US" smtClean="0"/>
              <a:pPr/>
              <a:t>138</a:t>
            </a:fld>
            <a:endParaRPr lang="en-US" dirty="0"/>
          </a:p>
        </p:txBody>
      </p:sp>
      <p:pic>
        <p:nvPicPr>
          <p:cNvPr id="6" name="Picture 5" descr="Table containing weekly office hours schedule for CSE331. Available in ">
            <a:extLst>
              <a:ext uri="{FF2B5EF4-FFF2-40B4-BE49-F238E27FC236}">
                <a16:creationId xmlns:a16="http://schemas.microsoft.com/office/drawing/2014/main" id="{7BBA277E-0228-7C2A-4A61-9AA3FCE7670A}"/>
              </a:ext>
            </a:extLst>
          </p:cNvPr>
          <p:cNvPicPr>
            <a:picLocks noChangeAspect="1"/>
          </p:cNvPicPr>
          <p:nvPr/>
        </p:nvPicPr>
        <p:blipFill>
          <a:blip r:embed="rId3"/>
          <a:stretch>
            <a:fillRect/>
          </a:stretch>
        </p:blipFill>
        <p:spPr>
          <a:xfrm>
            <a:off x="1890552" y="2501154"/>
            <a:ext cx="5362895" cy="3443782"/>
          </a:xfrm>
          <a:prstGeom prst="rect">
            <a:avLst/>
          </a:prstGeom>
        </p:spPr>
      </p:pic>
    </p:spTree>
    <p:extLst>
      <p:ext uri="{BB962C8B-B14F-4D97-AF65-F5344CB8AC3E}">
        <p14:creationId xmlns:p14="http://schemas.microsoft.com/office/powerpoint/2010/main" val="1334537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3D87B-B44E-EE85-B70B-DB9B82F39F7C}"/>
              </a:ext>
            </a:extLst>
          </p:cNvPr>
          <p:cNvSpPr>
            <a:spLocks noGrp="1"/>
          </p:cNvSpPr>
          <p:nvPr>
            <p:ph type="title"/>
          </p:nvPr>
        </p:nvSpPr>
        <p:spPr/>
        <p:txBody>
          <a:bodyPr/>
          <a:lstStyle/>
          <a:p>
            <a:r>
              <a:rPr lang="en-US" dirty="0"/>
              <a:t>This Topic’s Goal: Imperative Specifications</a:t>
            </a:r>
          </a:p>
        </p:txBody>
      </p:sp>
      <p:sp>
        <p:nvSpPr>
          <p:cNvPr id="3" name="Content Placeholder 2">
            <a:extLst>
              <a:ext uri="{FF2B5EF4-FFF2-40B4-BE49-F238E27FC236}">
                <a16:creationId xmlns:a16="http://schemas.microsoft.com/office/drawing/2014/main" id="{F7B54243-A194-F9BB-AAA8-CB9196B31B0D}"/>
              </a:ext>
            </a:extLst>
          </p:cNvPr>
          <p:cNvSpPr>
            <a:spLocks noGrp="1"/>
          </p:cNvSpPr>
          <p:nvPr>
            <p:ph idx="1"/>
          </p:nvPr>
        </p:nvSpPr>
        <p:spPr/>
        <p:txBody>
          <a:bodyPr/>
          <a:lstStyle/>
          <a:p>
            <a:r>
              <a:rPr lang="en-US" sz="2400" dirty="0"/>
              <a:t>Toolkit for writing </a:t>
            </a:r>
            <a:r>
              <a:rPr lang="en-US" sz="2400" b="1" dirty="0">
                <a:solidFill>
                  <a:srgbClr val="7030A0"/>
                </a:solidFill>
              </a:rPr>
              <a:t>imperative</a:t>
            </a:r>
            <a:r>
              <a:rPr lang="en-US" sz="2400" dirty="0"/>
              <a:t> specifications</a:t>
            </a:r>
          </a:p>
          <a:p>
            <a:pPr lvl="1"/>
            <a:r>
              <a:rPr lang="en-US" sz="2000" dirty="0"/>
              <a:t>define math for data and code</a:t>
            </a:r>
          </a:p>
          <a:p>
            <a:pPr lvl="2"/>
            <a:r>
              <a:rPr lang="en-US" sz="1600" dirty="0"/>
              <a:t>write specifications that are </a:t>
            </a:r>
            <a:r>
              <a:rPr lang="en-US" sz="1600" b="1" u="sng" dirty="0"/>
              <a:t>language independent</a:t>
            </a:r>
          </a:p>
          <a:p>
            <a:pPr lvl="2"/>
            <a:r>
              <a:rPr lang="en-US" sz="1600" dirty="0"/>
              <a:t>(don't want a toolkit that only works for TypeScript)</a:t>
            </a:r>
          </a:p>
          <a:p>
            <a:pPr lvl="1"/>
            <a:r>
              <a:rPr lang="en-US" sz="2000" dirty="0"/>
              <a:t>describe how to translate imperative specs into TypeScript</a:t>
            </a:r>
          </a:p>
          <a:p>
            <a:pPr lvl="2"/>
            <a:r>
              <a:rPr lang="en-US" sz="1600" dirty="0"/>
              <a:t>try to make the translations as </a:t>
            </a:r>
            <a:r>
              <a:rPr lang="en-US" sz="1600" i="1" dirty="0"/>
              <a:t>straightforward</a:t>
            </a:r>
            <a:r>
              <a:rPr lang="en-US" sz="1600" dirty="0"/>
              <a:t> as possible (fewer mistakes)</a:t>
            </a:r>
          </a:p>
          <a:p>
            <a:pPr lvl="1"/>
            <a:r>
              <a:rPr lang="en-US" sz="2000" dirty="0"/>
              <a:t>mention new TypeScript features when related</a:t>
            </a:r>
          </a:p>
          <a:p>
            <a:pPr lvl="2"/>
            <a:r>
              <a:rPr lang="en-US" sz="1600" dirty="0"/>
              <a:t>critical to understand what bugs the type system catches and which it does not</a:t>
            </a:r>
          </a:p>
          <a:p>
            <a:pPr lvl="1"/>
            <a:endParaRPr lang="en-US" sz="2000" dirty="0"/>
          </a:p>
          <a:p>
            <a:r>
              <a:rPr lang="en-US" sz="2400" dirty="0"/>
              <a:t>Will look at </a:t>
            </a:r>
            <a:r>
              <a:rPr lang="en-US" sz="2400" b="1" dirty="0">
                <a:solidFill>
                  <a:srgbClr val="7030A0"/>
                </a:solidFill>
              </a:rPr>
              <a:t>declarative</a:t>
            </a:r>
            <a:r>
              <a:rPr lang="en-US" sz="2400" dirty="0"/>
              <a:t> specifications later</a:t>
            </a:r>
          </a:p>
        </p:txBody>
      </p:sp>
      <p:sp>
        <p:nvSpPr>
          <p:cNvPr id="4" name="Slide Number Placeholder 3">
            <a:extLst>
              <a:ext uri="{FF2B5EF4-FFF2-40B4-BE49-F238E27FC236}">
                <a16:creationId xmlns:a16="http://schemas.microsoft.com/office/drawing/2014/main" id="{DAB397E0-7270-AF24-80D0-41431D39DFD8}"/>
              </a:ext>
            </a:extLst>
          </p:cNvPr>
          <p:cNvSpPr>
            <a:spLocks noGrp="1"/>
          </p:cNvSpPr>
          <p:nvPr>
            <p:ph type="sldNum" sz="quarter" idx="4"/>
          </p:nvPr>
        </p:nvSpPr>
        <p:spPr/>
        <p:txBody>
          <a:bodyPr/>
          <a:lstStyle/>
          <a:p>
            <a:fld id="{60F4F636-6A27-E649-AEDF-9DE4D4E58670}" type="slidenum">
              <a:rPr lang="en-US" smtClean="0"/>
              <a:pPr/>
              <a:t>14</a:t>
            </a:fld>
            <a:endParaRPr lang="en-US" dirty="0"/>
          </a:p>
        </p:txBody>
      </p:sp>
    </p:spTree>
    <p:extLst>
      <p:ext uri="{BB962C8B-B14F-4D97-AF65-F5344CB8AC3E}">
        <p14:creationId xmlns:p14="http://schemas.microsoft.com/office/powerpoint/2010/main" val="77042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B463D-92F4-F396-14B0-E8D7D7C48F77}"/>
              </a:ext>
            </a:extLst>
          </p:cNvPr>
          <p:cNvSpPr>
            <a:spLocks noGrp="1"/>
          </p:cNvSpPr>
          <p:nvPr>
            <p:ph type="ctrTitle"/>
          </p:nvPr>
        </p:nvSpPr>
        <p:spPr/>
        <p:txBody>
          <a:bodyPr/>
          <a:lstStyle/>
          <a:p>
            <a:r>
              <a:rPr lang="en-US" dirty="0"/>
              <a:t>Math Notation</a:t>
            </a:r>
          </a:p>
        </p:txBody>
      </p:sp>
    </p:spTree>
    <p:extLst>
      <p:ext uri="{BB962C8B-B14F-4D97-AF65-F5344CB8AC3E}">
        <p14:creationId xmlns:p14="http://schemas.microsoft.com/office/powerpoint/2010/main" val="955929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Basic Data Types in Math</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800" dirty="0"/>
              <a:t>In math, the basic data types are “sets”</a:t>
            </a:r>
          </a:p>
          <a:p>
            <a:pPr lvl="1"/>
            <a:r>
              <a:rPr lang="en-US" sz="2400" dirty="0">
                <a:latin typeface="Franklin Gothic Medium"/>
                <a:cs typeface="Franklin Gothic Medium"/>
              </a:rPr>
              <a:t>sets are collections of objects called </a:t>
            </a:r>
            <a:r>
              <a:rPr lang="en-US" sz="2400" b="1" dirty="0">
                <a:latin typeface="Franklin Gothic Medium"/>
                <a:cs typeface="Franklin Gothic Medium"/>
              </a:rPr>
              <a:t>elements</a:t>
            </a:r>
            <a:endParaRPr lang="en-US" sz="2800" dirty="0">
              <a:latin typeface="Franklin Gothic Medium"/>
              <a:cs typeface="Franklin Gothic Medium"/>
            </a:endParaRPr>
          </a:p>
          <a:p>
            <a:pPr lvl="1"/>
            <a:r>
              <a:rPr lang="en-US" sz="2400" dirty="0">
                <a:latin typeface="Franklin Gothic Medium"/>
                <a:cs typeface="Franklin Gothic Medium"/>
              </a:rPr>
              <a:t>write</a:t>
            </a:r>
            <a:r>
              <a:rPr lang="en-US" sz="2400" b="1" dirty="0">
                <a:latin typeface="Franklin Gothic Medium"/>
                <a:cs typeface="Franklin Gothic Medium"/>
              </a:rPr>
              <a:t> </a:t>
            </a:r>
            <a:r>
              <a:rPr lang="en-US" sz="2400" dirty="0">
                <a:cs typeface="Franklin Gothic Medium"/>
              </a:rPr>
              <a:t>x </a:t>
            </a:r>
            <a:r>
              <a:rPr lang="en-US" sz="2400" dirty="0">
                <a:solidFill>
                  <a:prstClr val="black"/>
                </a:solidFill>
                <a:latin typeface="Cambria Math" panose="02040503050406030204" pitchFamily="18" charset="0"/>
                <a:ea typeface="Cambria Math" panose="02040503050406030204" pitchFamily="18" charset="0"/>
                <a:cs typeface="Franklin Gothic Medium"/>
              </a:rPr>
              <a:t>∈ </a:t>
            </a:r>
            <a:r>
              <a:rPr lang="en-US" sz="2400" dirty="0">
                <a:cs typeface="Franklin Gothic Medium"/>
              </a:rPr>
              <a:t>S</a:t>
            </a:r>
            <a:r>
              <a:rPr lang="en-US" sz="2400" b="1" dirty="0">
                <a:latin typeface="Franklin Gothic Medium"/>
                <a:cs typeface="Franklin Gothic Medium"/>
              </a:rPr>
              <a:t> </a:t>
            </a:r>
            <a:r>
              <a:rPr lang="en-US" sz="2400" dirty="0">
                <a:latin typeface="Franklin Gothic Medium"/>
                <a:cs typeface="Franklin Gothic Medium"/>
              </a:rPr>
              <a:t>to say that</a:t>
            </a:r>
            <a:r>
              <a:rPr lang="en-US" sz="2400" b="1" dirty="0">
                <a:latin typeface="Franklin Gothic Medium"/>
                <a:cs typeface="Franklin Gothic Medium"/>
              </a:rPr>
              <a:t> “</a:t>
            </a:r>
            <a:r>
              <a:rPr lang="en-US" sz="2400" dirty="0">
                <a:cs typeface="Franklin Gothic Medium"/>
              </a:rPr>
              <a:t>x”</a:t>
            </a:r>
            <a:r>
              <a:rPr lang="en-US" sz="2400" b="1" dirty="0">
                <a:latin typeface="Franklin Gothic Medium"/>
                <a:cs typeface="Franklin Gothic Medium"/>
              </a:rPr>
              <a:t> </a:t>
            </a:r>
            <a:r>
              <a:rPr lang="en-US" sz="2400" dirty="0">
                <a:latin typeface="Franklin Gothic Medium"/>
                <a:cs typeface="Franklin Gothic Medium"/>
              </a:rPr>
              <a:t>is an element of set</a:t>
            </a:r>
            <a:r>
              <a:rPr lang="en-US" sz="2400" b="1" dirty="0">
                <a:latin typeface="Franklin Gothic Medium"/>
                <a:cs typeface="Franklin Gothic Medium"/>
              </a:rPr>
              <a:t> </a:t>
            </a:r>
            <a:r>
              <a:rPr lang="en-US" sz="2400" dirty="0">
                <a:latin typeface="Franklin Gothic Medium"/>
                <a:cs typeface="Franklin Gothic Medium"/>
              </a:rPr>
              <a:t>“</a:t>
            </a:r>
            <a:r>
              <a:rPr lang="en-US" sz="2400" dirty="0">
                <a:cs typeface="Franklin Gothic Medium"/>
              </a:rPr>
              <a:t>S”,</a:t>
            </a:r>
            <a:br>
              <a:rPr lang="en-US" sz="2400" dirty="0">
                <a:cs typeface="Franklin Gothic Medium"/>
              </a:rPr>
            </a:br>
            <a:r>
              <a:rPr lang="en-US" sz="2400" dirty="0">
                <a:solidFill>
                  <a:prstClr val="black"/>
                </a:solidFill>
                <a:latin typeface="Franklin Gothic Medium" panose="020B0603020102020204" pitchFamily="34" charset="0"/>
                <a:cs typeface="Calibri" panose="020F0502020204030204" pitchFamily="34" charset="0"/>
              </a:rPr>
              <a:t>and </a:t>
            </a:r>
            <a:r>
              <a:rPr lang="en-US" sz="2400" dirty="0">
                <a:solidFill>
                  <a:prstClr val="black"/>
                </a:solidFill>
                <a:cs typeface="Franklin Gothic Medium"/>
              </a:rPr>
              <a:t>x </a:t>
            </a:r>
            <a:r>
              <a:rPr lang="en-US" sz="2400" dirty="0">
                <a:solidFill>
                  <a:prstClr val="black"/>
                </a:solidFill>
                <a:latin typeface="Cambria Math" panose="02040503050406030204" pitchFamily="18" charset="0"/>
                <a:ea typeface="Cambria Math" panose="02040503050406030204" pitchFamily="18" charset="0"/>
                <a:cs typeface="Franklin Gothic Medium"/>
              </a:rPr>
              <a:t>∉ </a:t>
            </a:r>
            <a:r>
              <a:rPr lang="en-US" sz="2400" dirty="0">
                <a:cs typeface="Franklin Gothic Medium"/>
              </a:rPr>
              <a:t>S</a:t>
            </a:r>
            <a:r>
              <a:rPr lang="en-US" sz="2400" dirty="0">
                <a:solidFill>
                  <a:prstClr val="black"/>
                </a:solidFill>
                <a:latin typeface="Calibri" panose="020F0502020204030204" pitchFamily="34" charset="0"/>
                <a:ea typeface="Cambria Math" panose="02040503050406030204" pitchFamily="18" charset="0"/>
                <a:cs typeface="Calibri" panose="020F0502020204030204" pitchFamily="34" charset="0"/>
              </a:rPr>
              <a:t> </a:t>
            </a:r>
            <a:r>
              <a:rPr lang="en-US" sz="2400" dirty="0">
                <a:solidFill>
                  <a:prstClr val="black"/>
                </a:solidFill>
                <a:latin typeface="Franklin Gothic Medium" panose="020B0603020102020204" pitchFamily="34" charset="0"/>
                <a:ea typeface="Cambria Math" panose="02040503050406030204" pitchFamily="18" charset="0"/>
                <a:cs typeface="Calibri" panose="020F0502020204030204" pitchFamily="34" charset="0"/>
              </a:rPr>
              <a:t>to say that it is not.</a:t>
            </a:r>
          </a:p>
          <a:p>
            <a:pPr lvl="1"/>
            <a:endParaRPr lang="en-US" sz="2400" dirty="0">
              <a:solidFill>
                <a:prstClr val="black"/>
              </a:solidFill>
              <a:latin typeface="Franklin Gothic Medium" panose="020B0603020102020204" pitchFamily="34" charset="0"/>
              <a:ea typeface="Cambria Math" panose="02040503050406030204" pitchFamily="18" charset="0"/>
              <a:cs typeface="Calibri" panose="020F0502020204030204" pitchFamily="34" charset="0"/>
            </a:endParaRPr>
          </a:p>
          <a:p>
            <a:r>
              <a:rPr lang="en-US" sz="2800" dirty="0">
                <a:solidFill>
                  <a:prstClr val="black"/>
                </a:solidFill>
                <a:latin typeface="Franklin Gothic Medium" panose="020B0603020102020204" pitchFamily="34" charset="0"/>
                <a:ea typeface="Cambria Math" panose="02040503050406030204" pitchFamily="18" charset="0"/>
                <a:cs typeface="Calibri" panose="020F0502020204030204" pitchFamily="34" charset="0"/>
              </a:rPr>
              <a:t>Examples:</a:t>
            </a:r>
            <a:endParaRPr lang="en-US" sz="2600" dirty="0"/>
          </a:p>
          <a:p>
            <a:pPr marL="0" indent="0">
              <a:buNone/>
            </a:pPr>
            <a:r>
              <a:rPr lang="en-US" sz="2400" dirty="0"/>
              <a:t>	</a:t>
            </a:r>
            <a:r>
              <a:rPr lang="en-US" sz="2400" dirty="0">
                <a:cs typeface="Franklin Gothic Medium"/>
              </a:rPr>
              <a:t> x </a:t>
            </a:r>
            <a:r>
              <a:rPr lang="en-US" sz="2400" dirty="0">
                <a:solidFill>
                  <a:prstClr val="black"/>
                </a:solidFill>
                <a:latin typeface="Cambria Math" panose="02040503050406030204" pitchFamily="18" charset="0"/>
                <a:ea typeface="Cambria Math" panose="02040503050406030204" pitchFamily="18" charset="0"/>
                <a:cs typeface="Franklin Gothic Medium"/>
              </a:rPr>
              <a:t>∈ </a:t>
            </a:r>
            <a:r>
              <a:rPr lang="en-US" sz="2400" b="1" dirty="0"/>
              <a:t>ℤ</a:t>
            </a:r>
            <a:r>
              <a:rPr lang="en-US" sz="2400" b="1" dirty="0">
                <a:latin typeface="Franklin Gothic Medium"/>
                <a:cs typeface="Franklin Gothic Medium"/>
              </a:rPr>
              <a:t>				</a:t>
            </a:r>
            <a:r>
              <a:rPr lang="en-US" sz="2400" dirty="0">
                <a:latin typeface="Franklin Gothic Medium"/>
                <a:cs typeface="Franklin Gothic Medium"/>
              </a:rPr>
              <a:t>x is an integer</a:t>
            </a:r>
          </a:p>
          <a:p>
            <a:pPr marL="0" indent="0">
              <a:spcBef>
                <a:spcPts val="0"/>
              </a:spcBef>
              <a:buNone/>
            </a:pPr>
            <a:r>
              <a:rPr lang="en-US" sz="2400" dirty="0"/>
              <a:t>	</a:t>
            </a:r>
            <a:r>
              <a:rPr lang="en-US" sz="2400" dirty="0">
                <a:cs typeface="Franklin Gothic Medium"/>
              </a:rPr>
              <a:t> x </a:t>
            </a:r>
            <a:r>
              <a:rPr lang="en-US" sz="2400" dirty="0">
                <a:solidFill>
                  <a:prstClr val="black"/>
                </a:solidFill>
                <a:latin typeface="Cambria Math" panose="02040503050406030204" pitchFamily="18" charset="0"/>
                <a:ea typeface="Cambria Math" panose="02040503050406030204" pitchFamily="18" charset="0"/>
                <a:cs typeface="Franklin Gothic Medium"/>
              </a:rPr>
              <a:t>∈ </a:t>
            </a:r>
            <a:r>
              <a:rPr lang="en-US" sz="2400" b="1" dirty="0" err="1"/>
              <a:t>ℕ</a:t>
            </a:r>
            <a:r>
              <a:rPr lang="en-US" sz="2400" b="1" dirty="0">
                <a:latin typeface="Franklin Gothic Medium"/>
                <a:cs typeface="Franklin Gothic Medium"/>
              </a:rPr>
              <a:t>				</a:t>
            </a:r>
            <a:r>
              <a:rPr lang="en-US" sz="2400" dirty="0">
                <a:latin typeface="Franklin Gothic Medium"/>
                <a:cs typeface="Franklin Gothic Medium"/>
              </a:rPr>
              <a:t>x is a non-negative integer (natural)</a:t>
            </a:r>
          </a:p>
          <a:p>
            <a:pPr marL="0" indent="0">
              <a:spcBef>
                <a:spcPts val="0"/>
              </a:spcBef>
              <a:buNone/>
            </a:pPr>
            <a:r>
              <a:rPr lang="en-US" sz="2400" dirty="0"/>
              <a:t>	</a:t>
            </a:r>
            <a:r>
              <a:rPr lang="en-US" sz="2400" dirty="0">
                <a:cs typeface="Franklin Gothic Medium"/>
              </a:rPr>
              <a:t> x </a:t>
            </a:r>
            <a:r>
              <a:rPr lang="en-US" sz="2400" dirty="0">
                <a:solidFill>
                  <a:prstClr val="black"/>
                </a:solidFill>
                <a:latin typeface="Cambria Math" panose="02040503050406030204" pitchFamily="18" charset="0"/>
                <a:ea typeface="Cambria Math" panose="02040503050406030204" pitchFamily="18" charset="0"/>
                <a:cs typeface="Franklin Gothic Medium"/>
              </a:rPr>
              <a:t>∈ </a:t>
            </a:r>
            <a:r>
              <a:rPr lang="en-US" sz="2400" b="1" dirty="0" err="1"/>
              <a:t>ℝ</a:t>
            </a:r>
            <a:r>
              <a:rPr lang="en-US" sz="2400" b="1" dirty="0">
                <a:latin typeface="Franklin Gothic Medium"/>
                <a:cs typeface="Franklin Gothic Medium"/>
              </a:rPr>
              <a:t>				</a:t>
            </a:r>
            <a:r>
              <a:rPr lang="en-US" sz="2400" dirty="0">
                <a:latin typeface="Franklin Gothic Medium"/>
                <a:cs typeface="Franklin Gothic Medium"/>
              </a:rPr>
              <a:t>x is a real number</a:t>
            </a:r>
          </a:p>
          <a:p>
            <a:pPr marL="0" indent="0">
              <a:spcBef>
                <a:spcPts val="0"/>
              </a:spcBef>
              <a:buNone/>
            </a:pPr>
            <a:r>
              <a:rPr lang="en-US" sz="2400" dirty="0"/>
              <a:t>	</a:t>
            </a:r>
            <a:r>
              <a:rPr lang="en-US" sz="2400" dirty="0">
                <a:cs typeface="Franklin Gothic Medium"/>
              </a:rPr>
              <a:t> x </a:t>
            </a:r>
            <a:r>
              <a:rPr lang="en-US" sz="2400" dirty="0">
                <a:solidFill>
                  <a:prstClr val="black"/>
                </a:solidFill>
                <a:latin typeface="Cambria Math" panose="02040503050406030204" pitchFamily="18" charset="0"/>
                <a:ea typeface="Cambria Math" panose="02040503050406030204" pitchFamily="18" charset="0"/>
                <a:cs typeface="Franklin Gothic Medium"/>
              </a:rPr>
              <a:t>∈ </a:t>
            </a:r>
            <a:r>
              <a:rPr lang="en-US" sz="2400" b="1" dirty="0">
                <a:solidFill>
                  <a:prstClr val="black"/>
                </a:solidFill>
                <a:latin typeface="Cambria Math" panose="02040503050406030204" pitchFamily="18" charset="0"/>
                <a:ea typeface="Cambria Math" panose="02040503050406030204" pitchFamily="18" charset="0"/>
                <a:cs typeface="Franklin Gothic Medium"/>
              </a:rPr>
              <a:t>𝔹</a:t>
            </a:r>
            <a:r>
              <a:rPr lang="en-US" sz="2400" b="1" dirty="0">
                <a:latin typeface="Franklin Gothic Medium"/>
                <a:cs typeface="Franklin Gothic Medium"/>
              </a:rPr>
              <a:t>				</a:t>
            </a:r>
            <a:r>
              <a:rPr lang="en-US" sz="2400" dirty="0">
                <a:latin typeface="Franklin Gothic Medium"/>
                <a:cs typeface="Franklin Gothic Medium"/>
              </a:rPr>
              <a:t>x is T or F (boolean)</a:t>
            </a:r>
            <a:endParaRPr lang="en-US" sz="2400" dirty="0"/>
          </a:p>
          <a:p>
            <a:pPr marL="0" indent="0">
              <a:spcBef>
                <a:spcPts val="0"/>
              </a:spcBef>
              <a:buNone/>
            </a:pPr>
            <a:r>
              <a:rPr lang="en-US" sz="2400" dirty="0"/>
              <a:t>	</a:t>
            </a:r>
            <a:r>
              <a:rPr lang="en-US" sz="2400" dirty="0">
                <a:cs typeface="Franklin Gothic Medium"/>
              </a:rPr>
              <a:t> x </a:t>
            </a:r>
            <a:r>
              <a:rPr lang="en-US" sz="2400" dirty="0">
                <a:solidFill>
                  <a:prstClr val="black"/>
                </a:solidFill>
                <a:latin typeface="Cambria Math" panose="02040503050406030204" pitchFamily="18" charset="0"/>
                <a:ea typeface="Cambria Math" panose="02040503050406030204" pitchFamily="18" charset="0"/>
                <a:cs typeface="Franklin Gothic Medium"/>
              </a:rPr>
              <a:t>∈ </a:t>
            </a:r>
            <a:r>
              <a:rPr lang="en-US" sz="2400" b="1" dirty="0">
                <a:solidFill>
                  <a:prstClr val="black"/>
                </a:solidFill>
                <a:latin typeface="Cambria Math" panose="02040503050406030204" pitchFamily="18" charset="0"/>
                <a:ea typeface="Cambria Math" panose="02040503050406030204" pitchFamily="18" charset="0"/>
                <a:cs typeface="Franklin Gothic Medium"/>
              </a:rPr>
              <a:t>𝕊</a:t>
            </a:r>
            <a:r>
              <a:rPr lang="en-US" sz="2400" dirty="0">
                <a:solidFill>
                  <a:prstClr val="black"/>
                </a:solidFill>
                <a:latin typeface="Cambria Math" panose="02040503050406030204" pitchFamily="18" charset="0"/>
                <a:ea typeface="Cambria Math" panose="02040503050406030204" pitchFamily="18" charset="0"/>
                <a:cs typeface="Franklin Gothic Medium"/>
              </a:rPr>
              <a:t> </a:t>
            </a:r>
            <a:r>
              <a:rPr lang="en-US" sz="2400" b="1" dirty="0">
                <a:latin typeface="Franklin Gothic Medium"/>
                <a:cs typeface="Franklin Gothic Medium"/>
              </a:rPr>
              <a:t>				</a:t>
            </a:r>
            <a:r>
              <a:rPr lang="en-US" sz="2400" dirty="0">
                <a:latin typeface="Franklin Gothic Medium"/>
                <a:cs typeface="Franklin Gothic Medium"/>
              </a:rPr>
              <a:t>x is a character</a:t>
            </a:r>
          </a:p>
          <a:p>
            <a:pPr marL="0" indent="0">
              <a:spcBef>
                <a:spcPts val="0"/>
              </a:spcBef>
              <a:buNone/>
            </a:pPr>
            <a:r>
              <a:rPr lang="en-US" sz="2400" dirty="0"/>
              <a:t>	</a:t>
            </a:r>
            <a:r>
              <a:rPr lang="en-US" sz="2400" dirty="0">
                <a:cs typeface="Franklin Gothic Medium"/>
              </a:rPr>
              <a:t> x </a:t>
            </a:r>
            <a:r>
              <a:rPr lang="en-US" sz="2400" dirty="0">
                <a:solidFill>
                  <a:prstClr val="black"/>
                </a:solidFill>
                <a:latin typeface="Cambria Math" panose="02040503050406030204" pitchFamily="18" charset="0"/>
                <a:ea typeface="Cambria Math" panose="02040503050406030204" pitchFamily="18" charset="0"/>
                <a:cs typeface="Franklin Gothic Medium"/>
              </a:rPr>
              <a:t>∈ </a:t>
            </a:r>
            <a:r>
              <a:rPr lang="en-US" sz="2400" b="1" dirty="0">
                <a:solidFill>
                  <a:prstClr val="black"/>
                </a:solidFill>
                <a:latin typeface="Cambria Math" panose="02040503050406030204" pitchFamily="18" charset="0"/>
                <a:ea typeface="Cambria Math" panose="02040503050406030204" pitchFamily="18" charset="0"/>
              </a:rPr>
              <a:t>𝕊</a:t>
            </a:r>
            <a:r>
              <a:rPr lang="en-US" sz="2400" baseline="30000" dirty="0">
                <a:solidFill>
                  <a:prstClr val="black"/>
                </a:solidFill>
                <a:latin typeface="Cambria Math" panose="02040503050406030204" pitchFamily="18" charset="0"/>
                <a:ea typeface="Cambria Math" panose="02040503050406030204" pitchFamily="18" charset="0"/>
                <a:cs typeface="Franklin Gothic Medium"/>
              </a:rPr>
              <a:t>*</a:t>
            </a:r>
            <a:r>
              <a:rPr lang="en-US" sz="2400" b="1" dirty="0">
                <a:latin typeface="Franklin Gothic Medium"/>
                <a:cs typeface="Franklin Gothic Medium"/>
              </a:rPr>
              <a:t>				</a:t>
            </a:r>
            <a:r>
              <a:rPr lang="en-US" sz="2400" dirty="0">
                <a:latin typeface="Franklin Gothic Medium"/>
                <a:cs typeface="Franklin Gothic Medium"/>
              </a:rPr>
              <a:t>x is a string</a:t>
            </a:r>
          </a:p>
          <a:p>
            <a:pPr marL="0" indent="0">
              <a:spcBef>
                <a:spcPts val="0"/>
              </a:spcBef>
              <a:buNone/>
            </a:pPr>
            <a:endParaRPr lang="en-US" sz="2400" dirty="0">
              <a:latin typeface="Franklin Gothic Medium"/>
              <a:cs typeface="Franklin Gothic Medium"/>
            </a:endParaRPr>
          </a:p>
        </p:txBody>
      </p:sp>
      <p:grpSp>
        <p:nvGrpSpPr>
          <p:cNvPr id="7" name="Group 6" descr="our notation for booleans, characters, and strings is non-standard">
            <a:extLst>
              <a:ext uri="{FF2B5EF4-FFF2-40B4-BE49-F238E27FC236}">
                <a16:creationId xmlns:a16="http://schemas.microsoft.com/office/drawing/2014/main" id="{1406C1EF-632F-6933-ECAD-E0542A872B79}"/>
              </a:ext>
            </a:extLst>
          </p:cNvPr>
          <p:cNvGrpSpPr/>
          <p:nvPr/>
        </p:nvGrpSpPr>
        <p:grpSpPr>
          <a:xfrm>
            <a:off x="6146158" y="5100257"/>
            <a:ext cx="2574019" cy="999601"/>
            <a:chOff x="6146158" y="5100257"/>
            <a:chExt cx="2574019" cy="999601"/>
          </a:xfrm>
        </p:grpSpPr>
        <p:sp>
          <p:nvSpPr>
            <p:cNvPr id="4" name="Right Brace 3">
              <a:extLst>
                <a:ext uri="{FF2B5EF4-FFF2-40B4-BE49-F238E27FC236}">
                  <a16:creationId xmlns:a16="http://schemas.microsoft.com/office/drawing/2014/main" id="{A3E84523-29CF-5B00-EB15-6C1289A469AE}"/>
                </a:ext>
              </a:extLst>
            </p:cNvPr>
            <p:cNvSpPr/>
            <p:nvPr/>
          </p:nvSpPr>
          <p:spPr>
            <a:xfrm>
              <a:off x="6146158" y="5100257"/>
              <a:ext cx="243068" cy="999601"/>
            </a:xfrm>
            <a:prstGeom prst="rightBrac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3">
                    <a:lumMod val="75000"/>
                  </a:schemeClr>
                </a:solidFill>
              </a:endParaRPr>
            </a:p>
          </p:txBody>
        </p:sp>
        <p:sp>
          <p:nvSpPr>
            <p:cNvPr id="5" name="TextBox 4">
              <a:extLst>
                <a:ext uri="{FF2B5EF4-FFF2-40B4-BE49-F238E27FC236}">
                  <a16:creationId xmlns:a16="http://schemas.microsoft.com/office/drawing/2014/main" id="{696EF6F5-4AC7-F3C8-114A-1D617FCF8545}"/>
                </a:ext>
              </a:extLst>
            </p:cNvPr>
            <p:cNvSpPr txBox="1"/>
            <p:nvPr/>
          </p:nvSpPr>
          <p:spPr>
            <a:xfrm>
              <a:off x="6389226" y="5415391"/>
              <a:ext cx="2330951" cy="369332"/>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non-standard names</a:t>
              </a:r>
            </a:p>
          </p:txBody>
        </p:sp>
      </p:grpSp>
      <p:sp>
        <p:nvSpPr>
          <p:cNvPr id="6" name="Slide Number Placeholder 5">
            <a:extLst>
              <a:ext uri="{FF2B5EF4-FFF2-40B4-BE49-F238E27FC236}">
                <a16:creationId xmlns:a16="http://schemas.microsoft.com/office/drawing/2014/main" id="{FAC334F4-640B-8AED-44AC-F45571E724FE}"/>
              </a:ext>
            </a:extLst>
          </p:cNvPr>
          <p:cNvSpPr>
            <a:spLocks noGrp="1"/>
          </p:cNvSpPr>
          <p:nvPr>
            <p:ph type="sldNum" sz="quarter" idx="4"/>
          </p:nvPr>
        </p:nvSpPr>
        <p:spPr/>
        <p:txBody>
          <a:bodyPr/>
          <a:lstStyle/>
          <a:p>
            <a:fld id="{60F4F636-6A27-E649-AEDF-9DE4D4E58670}" type="slidenum">
              <a:rPr lang="en-US" smtClean="0"/>
              <a:pPr/>
              <a:t>16</a:t>
            </a:fld>
            <a:endParaRPr lang="en-US" dirty="0"/>
          </a:p>
        </p:txBody>
      </p:sp>
    </p:spTree>
    <p:extLst>
      <p:ext uri="{BB962C8B-B14F-4D97-AF65-F5344CB8AC3E}">
        <p14:creationId xmlns:p14="http://schemas.microsoft.com/office/powerpoint/2010/main" val="50877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Basic Data Types in TypeScript</a:t>
            </a:r>
          </a:p>
        </p:txBody>
      </p:sp>
      <p:graphicFrame>
        <p:nvGraphicFramePr>
          <p:cNvPr id="4" name="Table 4">
            <a:extLst>
              <a:ext uri="{FF2B5EF4-FFF2-40B4-BE49-F238E27FC236}">
                <a16:creationId xmlns:a16="http://schemas.microsoft.com/office/drawing/2014/main" id="{1AF80BD7-3C91-4ED4-7260-165D01EF617E}"/>
              </a:ext>
            </a:extLst>
          </p:cNvPr>
          <p:cNvGraphicFramePr>
            <a:graphicFrameLocks noGrp="1"/>
          </p:cNvGraphicFramePr>
          <p:nvPr>
            <p:extLst>
              <p:ext uri="{D42A27DB-BD31-4B8C-83A1-F6EECF244321}">
                <p14:modId xmlns:p14="http://schemas.microsoft.com/office/powerpoint/2010/main" val="1460707834"/>
              </p:ext>
            </p:extLst>
          </p:nvPr>
        </p:nvGraphicFramePr>
        <p:xfrm>
          <a:off x="457200" y="1548921"/>
          <a:ext cx="8229600" cy="2595880"/>
        </p:xfrm>
        <a:graphic>
          <a:graphicData uri="http://schemas.openxmlformats.org/drawingml/2006/table">
            <a:tbl>
              <a:tblPr firstRow="1" bandRow="1">
                <a:tableStyleId>{7DF18680-E054-41AD-8BC1-D1AEF772440D}</a:tableStyleId>
              </a:tblPr>
              <a:tblGrid>
                <a:gridCol w="2057400">
                  <a:extLst>
                    <a:ext uri="{9D8B030D-6E8A-4147-A177-3AD203B41FA5}">
                      <a16:colId xmlns:a16="http://schemas.microsoft.com/office/drawing/2014/main" val="2761658061"/>
                    </a:ext>
                  </a:extLst>
                </a:gridCol>
                <a:gridCol w="2057400">
                  <a:extLst>
                    <a:ext uri="{9D8B030D-6E8A-4147-A177-3AD203B41FA5}">
                      <a16:colId xmlns:a16="http://schemas.microsoft.com/office/drawing/2014/main" val="3881629324"/>
                    </a:ext>
                  </a:extLst>
                </a:gridCol>
                <a:gridCol w="2057400">
                  <a:extLst>
                    <a:ext uri="{9D8B030D-6E8A-4147-A177-3AD203B41FA5}">
                      <a16:colId xmlns:a16="http://schemas.microsoft.com/office/drawing/2014/main" val="2837167552"/>
                    </a:ext>
                  </a:extLst>
                </a:gridCol>
                <a:gridCol w="2057400">
                  <a:extLst>
                    <a:ext uri="{9D8B030D-6E8A-4147-A177-3AD203B41FA5}">
                      <a16:colId xmlns:a16="http://schemas.microsoft.com/office/drawing/2014/main" val="1764293240"/>
                    </a:ext>
                  </a:extLst>
                </a:gridCol>
              </a:tblGrid>
              <a:tr h="370840">
                <a:tc>
                  <a:txBody>
                    <a:bodyPr/>
                    <a:lstStyle/>
                    <a:p>
                      <a:pPr algn="ctr"/>
                      <a:r>
                        <a:rPr lang="en-US" dirty="0"/>
                        <a:t>English</a:t>
                      </a:r>
                    </a:p>
                  </a:txBody>
                  <a:tcPr/>
                </a:tc>
                <a:tc>
                  <a:txBody>
                    <a:bodyPr/>
                    <a:lstStyle/>
                    <a:p>
                      <a:pPr algn="ctr"/>
                      <a:r>
                        <a:rPr lang="en-US" dirty="0"/>
                        <a:t>Math</a:t>
                      </a:r>
                    </a:p>
                  </a:txBody>
                  <a:tcPr/>
                </a:tc>
                <a:tc>
                  <a:txBody>
                    <a:bodyPr/>
                    <a:lstStyle/>
                    <a:p>
                      <a:pPr algn="ctr"/>
                      <a:r>
                        <a:rPr lang="en-US" dirty="0"/>
                        <a:t>TypeScript</a:t>
                      </a:r>
                    </a:p>
                  </a:txBody>
                  <a:tcPr/>
                </a:tc>
                <a:tc>
                  <a:txBody>
                    <a:bodyPr/>
                    <a:lstStyle/>
                    <a:p>
                      <a:pPr algn="ctr"/>
                      <a:r>
                        <a:rPr lang="en-US" dirty="0"/>
                        <a:t>Up to Us</a:t>
                      </a:r>
                    </a:p>
                  </a:txBody>
                  <a:tcPr/>
                </a:tc>
                <a:extLst>
                  <a:ext uri="{0D108BD9-81ED-4DB2-BD59-A6C34878D82A}">
                    <a16:rowId xmlns:a16="http://schemas.microsoft.com/office/drawing/2014/main" val="842855025"/>
                  </a:ext>
                </a:extLst>
              </a:tr>
              <a:tr h="370840">
                <a:tc>
                  <a:txBody>
                    <a:bodyPr/>
                    <a:lstStyle/>
                    <a:p>
                      <a:pPr algn="ctr"/>
                      <a:r>
                        <a:rPr lang="en-US" dirty="0"/>
                        <a:t>integer</a:t>
                      </a:r>
                    </a:p>
                  </a:txBody>
                  <a:tcPr/>
                </a:tc>
                <a:tc>
                  <a:txBody>
                    <a:bodyPr/>
                    <a:lstStyle/>
                    <a:p>
                      <a:pPr algn="ctr"/>
                      <a:r>
                        <a:rPr lang="en-US" sz="1800" dirty="0">
                          <a:latin typeface="Cambria Math" panose="02040503050406030204" pitchFamily="18" charset="0"/>
                          <a:ea typeface="Cambria Math" panose="02040503050406030204" pitchFamily="18" charset="0"/>
                          <a:cs typeface="Franklin Gothic Medium"/>
                        </a:rPr>
                        <a:t>x </a:t>
                      </a:r>
                      <a:r>
                        <a:rPr lang="en-US" sz="1800" dirty="0">
                          <a:solidFill>
                            <a:prstClr val="black"/>
                          </a:solidFill>
                          <a:latin typeface="Cambria Math" panose="02040503050406030204" pitchFamily="18" charset="0"/>
                          <a:ea typeface="Cambria Math" panose="02040503050406030204" pitchFamily="18" charset="0"/>
                          <a:cs typeface="Franklin Gothic Medium"/>
                        </a:rPr>
                        <a:t>∈ </a:t>
                      </a:r>
                      <a:r>
                        <a:rPr lang="en-US" sz="1800" b="1" dirty="0">
                          <a:latin typeface="Cambria Math" panose="02040503050406030204" pitchFamily="18" charset="0"/>
                          <a:ea typeface="Cambria Math" panose="02040503050406030204" pitchFamily="18" charset="0"/>
                        </a:rPr>
                        <a:t>ℤ</a:t>
                      </a:r>
                      <a:endParaRPr lang="en-US" dirty="0">
                        <a:latin typeface="Cambria Math" panose="02040503050406030204" pitchFamily="18" charset="0"/>
                        <a:ea typeface="Cambria Math" panose="02040503050406030204" pitchFamily="18" charset="0"/>
                      </a:endParaRPr>
                    </a:p>
                  </a:txBody>
                  <a:tcPr/>
                </a:tc>
                <a:tc>
                  <a:txBody>
                    <a:bodyPr/>
                    <a:lstStyle/>
                    <a:p>
                      <a:pPr algn="ctr"/>
                      <a:r>
                        <a:rPr lang="en-US" dirty="0">
                          <a:latin typeface="Courier New" panose="02070309020205020404" pitchFamily="49" charset="0"/>
                          <a:cs typeface="Courier New" panose="02070309020205020404" pitchFamily="49" charset="0"/>
                        </a:rPr>
                        <a:t>bigint</a:t>
                      </a:r>
                    </a:p>
                  </a:txBody>
                  <a:tcPr/>
                </a:tc>
                <a:tc>
                  <a:txBody>
                    <a:bodyPr/>
                    <a:lstStyle/>
                    <a:p>
                      <a:pPr algn="ctr"/>
                      <a:endParaRPr lang="en-US" dirty="0"/>
                    </a:p>
                  </a:txBody>
                  <a:tcPr/>
                </a:tc>
                <a:extLst>
                  <a:ext uri="{0D108BD9-81ED-4DB2-BD59-A6C34878D82A}">
                    <a16:rowId xmlns:a16="http://schemas.microsoft.com/office/drawing/2014/main" val="3879944025"/>
                  </a:ext>
                </a:extLst>
              </a:tr>
              <a:tr h="370840">
                <a:tc>
                  <a:txBody>
                    <a:bodyPr/>
                    <a:lstStyle/>
                    <a:p>
                      <a:pPr algn="ctr"/>
                      <a:r>
                        <a:rPr lang="en-US" dirty="0"/>
                        <a:t>natural</a:t>
                      </a:r>
                    </a:p>
                  </a:txBody>
                  <a:tcPr/>
                </a:tc>
                <a:tc>
                  <a:txBody>
                    <a:bodyPr/>
                    <a:lstStyle/>
                    <a:p>
                      <a:pPr algn="ctr"/>
                      <a:r>
                        <a:rPr lang="en-US" sz="1800" dirty="0">
                          <a:latin typeface="Cambria Math" panose="02040503050406030204" pitchFamily="18" charset="0"/>
                          <a:ea typeface="Cambria Math" panose="02040503050406030204" pitchFamily="18" charset="0"/>
                          <a:cs typeface="Franklin Gothic Medium"/>
                        </a:rPr>
                        <a:t>x </a:t>
                      </a:r>
                      <a:r>
                        <a:rPr lang="en-US" sz="1800" dirty="0">
                          <a:solidFill>
                            <a:prstClr val="black"/>
                          </a:solidFill>
                          <a:latin typeface="Cambria Math" panose="02040503050406030204" pitchFamily="18" charset="0"/>
                          <a:ea typeface="Cambria Math" panose="02040503050406030204" pitchFamily="18" charset="0"/>
                          <a:cs typeface="Franklin Gothic Medium"/>
                        </a:rPr>
                        <a:t>∈ </a:t>
                      </a:r>
                      <a:r>
                        <a:rPr lang="en-US" sz="1800" b="1" dirty="0" err="1">
                          <a:latin typeface="Cambria Math" panose="02040503050406030204" pitchFamily="18" charset="0"/>
                          <a:ea typeface="Cambria Math" panose="02040503050406030204" pitchFamily="18" charset="0"/>
                        </a:rPr>
                        <a:t>ℕ</a:t>
                      </a:r>
                      <a:endParaRPr lang="en-US" dirty="0">
                        <a:latin typeface="Cambria Math" panose="02040503050406030204" pitchFamily="18" charset="0"/>
                        <a:ea typeface="Cambria Math" panose="02040503050406030204" pitchFamily="18" charset="0"/>
                      </a:endParaRPr>
                    </a:p>
                  </a:txBody>
                  <a:tcPr/>
                </a:tc>
                <a:tc>
                  <a:txBody>
                    <a:bodyPr/>
                    <a:lstStyle/>
                    <a:p>
                      <a:pPr algn="ctr"/>
                      <a:r>
                        <a:rPr lang="en-US" dirty="0">
                          <a:latin typeface="Courier New" panose="02070309020205020404" pitchFamily="49" charset="0"/>
                          <a:cs typeface="Courier New" panose="02070309020205020404" pitchFamily="49" charset="0"/>
                        </a:rPr>
                        <a:t>bigint</a:t>
                      </a:r>
                    </a:p>
                  </a:txBody>
                  <a:tcPr/>
                </a:tc>
                <a:tc>
                  <a:txBody>
                    <a:bodyPr/>
                    <a:lstStyle/>
                    <a:p>
                      <a:pPr algn="ctr"/>
                      <a:r>
                        <a:rPr lang="en-US" dirty="0"/>
                        <a:t>non-negative</a:t>
                      </a:r>
                    </a:p>
                  </a:txBody>
                  <a:tcPr/>
                </a:tc>
                <a:extLst>
                  <a:ext uri="{0D108BD9-81ED-4DB2-BD59-A6C34878D82A}">
                    <a16:rowId xmlns:a16="http://schemas.microsoft.com/office/drawing/2014/main" val="3395725011"/>
                  </a:ext>
                </a:extLst>
              </a:tr>
              <a:tr h="370840">
                <a:tc>
                  <a:txBody>
                    <a:bodyPr/>
                    <a:lstStyle/>
                    <a:p>
                      <a:pPr algn="ctr"/>
                      <a:r>
                        <a:rPr lang="en-US" dirty="0"/>
                        <a:t>real</a:t>
                      </a:r>
                    </a:p>
                  </a:txBody>
                  <a:tcPr/>
                </a:tc>
                <a:tc>
                  <a:txBody>
                    <a:bodyPr/>
                    <a:lstStyle/>
                    <a:p>
                      <a:pPr algn="ctr"/>
                      <a:r>
                        <a:rPr lang="en-US" sz="1800" dirty="0">
                          <a:latin typeface="Cambria Math" panose="02040503050406030204" pitchFamily="18" charset="0"/>
                          <a:ea typeface="Cambria Math" panose="02040503050406030204" pitchFamily="18" charset="0"/>
                          <a:cs typeface="Franklin Gothic Medium"/>
                        </a:rPr>
                        <a:t>x </a:t>
                      </a:r>
                      <a:r>
                        <a:rPr lang="en-US" sz="1800" dirty="0">
                          <a:solidFill>
                            <a:prstClr val="black"/>
                          </a:solidFill>
                          <a:latin typeface="Cambria Math" panose="02040503050406030204" pitchFamily="18" charset="0"/>
                          <a:ea typeface="Cambria Math" panose="02040503050406030204" pitchFamily="18" charset="0"/>
                          <a:cs typeface="Franklin Gothic Medium"/>
                        </a:rPr>
                        <a:t>∈ </a:t>
                      </a:r>
                      <a:r>
                        <a:rPr lang="en-US" sz="1800" b="1" dirty="0" err="1">
                          <a:latin typeface="Cambria Math" panose="02040503050406030204" pitchFamily="18" charset="0"/>
                          <a:ea typeface="Cambria Math" panose="02040503050406030204" pitchFamily="18" charset="0"/>
                        </a:rPr>
                        <a:t>ℝ</a:t>
                      </a:r>
                      <a:endParaRPr lang="en-US" dirty="0">
                        <a:latin typeface="Cambria Math" panose="02040503050406030204" pitchFamily="18" charset="0"/>
                        <a:ea typeface="Cambria Math" panose="02040503050406030204" pitchFamily="18" charset="0"/>
                      </a:endParaRPr>
                    </a:p>
                  </a:txBody>
                  <a:tcPr/>
                </a:tc>
                <a:tc>
                  <a:txBody>
                    <a:bodyPr/>
                    <a:lstStyle/>
                    <a:p>
                      <a:pPr algn="ctr"/>
                      <a:r>
                        <a:rPr lang="en-US" dirty="0">
                          <a:latin typeface="Courier New" panose="02070309020205020404" pitchFamily="49" charset="0"/>
                          <a:cs typeface="Courier New" panose="02070309020205020404" pitchFamily="49" charset="0"/>
                        </a:rPr>
                        <a:t>number</a:t>
                      </a:r>
                    </a:p>
                  </a:txBody>
                  <a:tcPr/>
                </a:tc>
                <a:tc>
                  <a:txBody>
                    <a:bodyPr/>
                    <a:lstStyle/>
                    <a:p>
                      <a:pPr algn="ctr"/>
                      <a:endParaRPr lang="en-US" dirty="0"/>
                    </a:p>
                  </a:txBody>
                  <a:tcPr/>
                </a:tc>
                <a:extLst>
                  <a:ext uri="{0D108BD9-81ED-4DB2-BD59-A6C34878D82A}">
                    <a16:rowId xmlns:a16="http://schemas.microsoft.com/office/drawing/2014/main" val="1439112461"/>
                  </a:ext>
                </a:extLst>
              </a:tr>
              <a:tr h="370840">
                <a:tc>
                  <a:txBody>
                    <a:bodyPr/>
                    <a:lstStyle/>
                    <a:p>
                      <a:pPr algn="ctr"/>
                      <a:r>
                        <a:rPr lang="en-US" dirty="0"/>
                        <a:t>boolean</a:t>
                      </a:r>
                    </a:p>
                  </a:txBody>
                  <a:tcPr/>
                </a:tc>
                <a:tc>
                  <a:txBody>
                    <a:bodyPr/>
                    <a:lstStyle/>
                    <a:p>
                      <a:pPr algn="ctr"/>
                      <a:r>
                        <a:rPr lang="en-US" sz="1800" dirty="0">
                          <a:latin typeface="Cambria Math" panose="02040503050406030204" pitchFamily="18" charset="0"/>
                          <a:ea typeface="Cambria Math" panose="02040503050406030204" pitchFamily="18" charset="0"/>
                          <a:cs typeface="Franklin Gothic Medium"/>
                        </a:rPr>
                        <a:t>x </a:t>
                      </a:r>
                      <a:r>
                        <a:rPr lang="en-US" sz="1800" dirty="0">
                          <a:solidFill>
                            <a:prstClr val="black"/>
                          </a:solidFill>
                          <a:latin typeface="Cambria Math" panose="02040503050406030204" pitchFamily="18" charset="0"/>
                          <a:ea typeface="Cambria Math" panose="02040503050406030204" pitchFamily="18" charset="0"/>
                          <a:cs typeface="Franklin Gothic Medium"/>
                        </a:rPr>
                        <a:t>∈ </a:t>
                      </a:r>
                      <a:r>
                        <a:rPr lang="en-US" sz="1800" b="1" dirty="0">
                          <a:solidFill>
                            <a:prstClr val="black"/>
                          </a:solidFill>
                          <a:latin typeface="Cambria Math" panose="02040503050406030204" pitchFamily="18" charset="0"/>
                          <a:ea typeface="Cambria Math" panose="02040503050406030204" pitchFamily="18" charset="0"/>
                          <a:cs typeface="Franklin Gothic Medium"/>
                        </a:rPr>
                        <a:t>𝔹</a:t>
                      </a:r>
                      <a:endParaRPr lang="en-US" b="1" dirty="0">
                        <a:latin typeface="Cambria Math" panose="02040503050406030204" pitchFamily="18" charset="0"/>
                        <a:ea typeface="Cambria Math" panose="02040503050406030204" pitchFamily="18" charset="0"/>
                      </a:endParaRPr>
                    </a:p>
                  </a:txBody>
                  <a:tcPr/>
                </a:tc>
                <a:tc>
                  <a:txBody>
                    <a:bodyPr/>
                    <a:lstStyle/>
                    <a:p>
                      <a:pPr algn="ctr"/>
                      <a:r>
                        <a:rPr lang="en-US" dirty="0">
                          <a:latin typeface="Courier New" panose="02070309020205020404" pitchFamily="49" charset="0"/>
                          <a:cs typeface="Courier New" panose="02070309020205020404" pitchFamily="49" charset="0"/>
                        </a:rPr>
                        <a:t>boolean</a:t>
                      </a:r>
                    </a:p>
                  </a:txBody>
                  <a:tcPr/>
                </a:tc>
                <a:tc>
                  <a:txBody>
                    <a:bodyPr/>
                    <a:lstStyle/>
                    <a:p>
                      <a:pPr algn="ctr"/>
                      <a:endParaRPr lang="en-US" dirty="0"/>
                    </a:p>
                  </a:txBody>
                  <a:tcPr/>
                </a:tc>
                <a:extLst>
                  <a:ext uri="{0D108BD9-81ED-4DB2-BD59-A6C34878D82A}">
                    <a16:rowId xmlns:a16="http://schemas.microsoft.com/office/drawing/2014/main" val="442655201"/>
                  </a:ext>
                </a:extLst>
              </a:tr>
              <a:tr h="370840">
                <a:tc>
                  <a:txBody>
                    <a:bodyPr/>
                    <a:lstStyle/>
                    <a:p>
                      <a:pPr algn="ctr"/>
                      <a:r>
                        <a:rPr lang="en-US" dirty="0"/>
                        <a:t>character</a:t>
                      </a:r>
                    </a:p>
                  </a:txBody>
                  <a:tcPr/>
                </a:tc>
                <a:tc>
                  <a:txBody>
                    <a:bodyPr/>
                    <a:lstStyle/>
                    <a:p>
                      <a:pPr algn="ctr"/>
                      <a:r>
                        <a:rPr lang="en-US" sz="1800" dirty="0">
                          <a:latin typeface="Cambria Math" panose="02040503050406030204" pitchFamily="18" charset="0"/>
                          <a:ea typeface="Cambria Math" panose="02040503050406030204" pitchFamily="18" charset="0"/>
                          <a:cs typeface="Franklin Gothic Medium"/>
                        </a:rPr>
                        <a:t>x </a:t>
                      </a:r>
                      <a:r>
                        <a:rPr lang="en-US" sz="1800" dirty="0">
                          <a:solidFill>
                            <a:prstClr val="black"/>
                          </a:solidFill>
                          <a:latin typeface="Cambria Math" panose="02040503050406030204" pitchFamily="18" charset="0"/>
                          <a:ea typeface="Cambria Math" panose="02040503050406030204" pitchFamily="18" charset="0"/>
                          <a:cs typeface="Franklin Gothic Medium"/>
                        </a:rPr>
                        <a:t>∈ </a:t>
                      </a:r>
                      <a:r>
                        <a:rPr lang="en-US" sz="1800" b="1" dirty="0">
                          <a:solidFill>
                            <a:prstClr val="black"/>
                          </a:solidFill>
                          <a:latin typeface="Cambria Math" panose="02040503050406030204" pitchFamily="18" charset="0"/>
                          <a:ea typeface="Cambria Math" panose="02040503050406030204" pitchFamily="18" charset="0"/>
                          <a:cs typeface="Franklin Gothic Medium"/>
                        </a:rPr>
                        <a:t>𝕊</a:t>
                      </a:r>
                      <a:endParaRPr lang="en-US" b="1" dirty="0">
                        <a:latin typeface="Cambria Math" panose="02040503050406030204" pitchFamily="18" charset="0"/>
                        <a:ea typeface="Cambria Math" panose="02040503050406030204" pitchFamily="18" charset="0"/>
                      </a:endParaRPr>
                    </a:p>
                  </a:txBody>
                  <a:tcPr/>
                </a:tc>
                <a:tc>
                  <a:txBody>
                    <a:bodyPr/>
                    <a:lstStyle/>
                    <a:p>
                      <a:pPr algn="ctr"/>
                      <a:r>
                        <a:rPr lang="en-US" dirty="0">
                          <a:latin typeface="Courier New" panose="02070309020205020404" pitchFamily="49" charset="0"/>
                          <a:cs typeface="Courier New" panose="02070309020205020404" pitchFamily="49" charset="0"/>
                        </a:rPr>
                        <a:t>string</a:t>
                      </a:r>
                    </a:p>
                  </a:txBody>
                  <a:tcPr/>
                </a:tc>
                <a:tc>
                  <a:txBody>
                    <a:bodyPr/>
                    <a:lstStyle/>
                    <a:p>
                      <a:pPr algn="ctr"/>
                      <a:r>
                        <a:rPr lang="en-US" dirty="0"/>
                        <a:t>length 1</a:t>
                      </a:r>
                    </a:p>
                  </a:txBody>
                  <a:tcPr/>
                </a:tc>
                <a:extLst>
                  <a:ext uri="{0D108BD9-81ED-4DB2-BD59-A6C34878D82A}">
                    <a16:rowId xmlns:a16="http://schemas.microsoft.com/office/drawing/2014/main" val="3489846707"/>
                  </a:ext>
                </a:extLst>
              </a:tr>
              <a:tr h="370840">
                <a:tc>
                  <a:txBody>
                    <a:bodyPr/>
                    <a:lstStyle/>
                    <a:p>
                      <a:pPr algn="ctr"/>
                      <a:r>
                        <a:rPr lang="en-US" dirty="0"/>
                        <a:t>string</a:t>
                      </a:r>
                    </a:p>
                  </a:txBody>
                  <a:tcPr/>
                </a:tc>
                <a:tc>
                  <a:txBody>
                    <a:bodyPr/>
                    <a:lstStyle/>
                    <a:p>
                      <a:pPr algn="ctr"/>
                      <a:r>
                        <a:rPr lang="en-US" sz="1800" dirty="0">
                          <a:latin typeface="Cambria Math" panose="02040503050406030204" pitchFamily="18" charset="0"/>
                          <a:ea typeface="Cambria Math" panose="02040503050406030204" pitchFamily="18" charset="0"/>
                          <a:cs typeface="Franklin Gothic Medium"/>
                        </a:rPr>
                        <a:t>x </a:t>
                      </a:r>
                      <a:r>
                        <a:rPr lang="en-US" sz="1800" dirty="0">
                          <a:solidFill>
                            <a:prstClr val="black"/>
                          </a:solidFill>
                          <a:latin typeface="Cambria Math" panose="02040503050406030204" pitchFamily="18" charset="0"/>
                          <a:ea typeface="Cambria Math" panose="02040503050406030204" pitchFamily="18" charset="0"/>
                          <a:cs typeface="Franklin Gothic Medium"/>
                        </a:rPr>
                        <a:t>∈ </a:t>
                      </a:r>
                      <a:r>
                        <a:rPr lang="en-US" sz="1800" b="1" dirty="0">
                          <a:solidFill>
                            <a:prstClr val="black"/>
                          </a:solidFill>
                          <a:latin typeface="Cambria Math" panose="02040503050406030204" pitchFamily="18" charset="0"/>
                          <a:ea typeface="Cambria Math" panose="02040503050406030204" pitchFamily="18" charset="0"/>
                          <a:cs typeface="Franklin Gothic Medium"/>
                        </a:rPr>
                        <a:t>𝕊</a:t>
                      </a:r>
                      <a:r>
                        <a:rPr lang="en-US" sz="1800" baseline="30000" dirty="0">
                          <a:solidFill>
                            <a:prstClr val="black"/>
                          </a:solidFill>
                          <a:latin typeface="Cambria Math" panose="02040503050406030204" pitchFamily="18" charset="0"/>
                          <a:ea typeface="Cambria Math" panose="02040503050406030204" pitchFamily="18" charset="0"/>
                          <a:cs typeface="Franklin Gothic Medium"/>
                        </a:rPr>
                        <a:t>*</a:t>
                      </a:r>
                      <a:endParaRPr lang="en-US" dirty="0">
                        <a:latin typeface="Cambria Math" panose="02040503050406030204" pitchFamily="18" charset="0"/>
                        <a:ea typeface="Cambria Math" panose="02040503050406030204" pitchFamily="18" charset="0"/>
                      </a:endParaRPr>
                    </a:p>
                  </a:txBody>
                  <a:tcPr/>
                </a:tc>
                <a:tc>
                  <a:txBody>
                    <a:bodyPr/>
                    <a:lstStyle/>
                    <a:p>
                      <a:pPr algn="ctr"/>
                      <a:r>
                        <a:rPr lang="en-US" dirty="0">
                          <a:latin typeface="Courier New" panose="02070309020205020404" pitchFamily="49" charset="0"/>
                          <a:cs typeface="Courier New" panose="02070309020205020404" pitchFamily="49" charset="0"/>
                        </a:rPr>
                        <a:t>string</a:t>
                      </a:r>
                    </a:p>
                  </a:txBody>
                  <a:tcPr/>
                </a:tc>
                <a:tc>
                  <a:txBody>
                    <a:bodyPr/>
                    <a:lstStyle/>
                    <a:p>
                      <a:pPr algn="ctr"/>
                      <a:endParaRPr lang="en-US" dirty="0"/>
                    </a:p>
                  </a:txBody>
                  <a:tcPr/>
                </a:tc>
                <a:extLst>
                  <a:ext uri="{0D108BD9-81ED-4DB2-BD59-A6C34878D82A}">
                    <a16:rowId xmlns:a16="http://schemas.microsoft.com/office/drawing/2014/main" val="558897531"/>
                  </a:ext>
                </a:extLst>
              </a:tr>
            </a:tbl>
          </a:graphicData>
        </a:graphic>
      </p:graphicFrame>
      <p:sp>
        <p:nvSpPr>
          <p:cNvPr id="3" name="TextBox 2">
            <a:extLst>
              <a:ext uri="{FF2B5EF4-FFF2-40B4-BE49-F238E27FC236}">
                <a16:creationId xmlns:a16="http://schemas.microsoft.com/office/drawing/2014/main" id="{FA779F5C-CBC9-53D8-85CB-ACD30CF3BF8E}"/>
              </a:ext>
            </a:extLst>
          </p:cNvPr>
          <p:cNvSpPr txBox="1"/>
          <p:nvPr/>
        </p:nvSpPr>
        <p:spPr>
          <a:xfrm>
            <a:off x="2278770" y="4481316"/>
            <a:ext cx="2657953" cy="646331"/>
          </a:xfrm>
          <a:prstGeom prst="rect">
            <a:avLst/>
          </a:prstGeom>
          <a:noFill/>
        </p:spPr>
        <p:txBody>
          <a:bodyPr wrap="square" rtlCol="0">
            <a:spAutoFit/>
          </a:bodyPr>
          <a:lstStyle/>
          <a:p>
            <a:pPr algn="ctr"/>
            <a:r>
              <a:rPr lang="en-US" dirty="0">
                <a:solidFill>
                  <a:schemeClr val="accent3">
                    <a:lumMod val="75000"/>
                  </a:schemeClr>
                </a:solidFill>
                <a:latin typeface="Franklin Gothic Medium"/>
                <a:cs typeface="Franklin Gothic Medium"/>
              </a:rPr>
              <a:t>we will often write</a:t>
            </a:r>
          </a:p>
          <a:p>
            <a:pPr algn="ctr"/>
            <a:r>
              <a:rPr lang="en-US" dirty="0">
                <a:solidFill>
                  <a:schemeClr val="accent3">
                    <a:lumMod val="75000"/>
                  </a:schemeClr>
                </a:solidFill>
                <a:latin typeface="Franklin Gothic Medium"/>
                <a:cs typeface="Franklin Gothic Medium"/>
              </a:rPr>
              <a:t>x : </a:t>
            </a:r>
            <a:r>
              <a:rPr lang="en-US" b="1" dirty="0">
                <a:solidFill>
                  <a:schemeClr val="accent3">
                    <a:lumMod val="75000"/>
                  </a:schemeClr>
                </a:solidFill>
              </a:rPr>
              <a:t>ℤ  instead of  </a:t>
            </a:r>
            <a:r>
              <a:rPr lang="en-US" dirty="0">
                <a:solidFill>
                  <a:schemeClr val="accent3">
                    <a:lumMod val="75000"/>
                  </a:schemeClr>
                </a:solidFill>
                <a:cs typeface="Franklin Gothic Medium"/>
              </a:rPr>
              <a:t>x </a:t>
            </a:r>
            <a:r>
              <a:rPr lang="en-US" dirty="0">
                <a:solidFill>
                  <a:schemeClr val="accent3">
                    <a:lumMod val="75000"/>
                  </a:schemeClr>
                </a:solidFill>
                <a:latin typeface="Cambria Math" panose="02040503050406030204" pitchFamily="18" charset="0"/>
                <a:ea typeface="Cambria Math" panose="02040503050406030204" pitchFamily="18" charset="0"/>
                <a:cs typeface="Franklin Gothic Medium"/>
              </a:rPr>
              <a:t>∈ </a:t>
            </a:r>
            <a:r>
              <a:rPr lang="en-US" b="1" dirty="0">
                <a:solidFill>
                  <a:schemeClr val="accent3">
                    <a:lumMod val="75000"/>
                  </a:schemeClr>
                </a:solidFill>
              </a:rPr>
              <a:t>ℤ</a:t>
            </a:r>
            <a:endParaRPr lang="en-US" dirty="0">
              <a:solidFill>
                <a:schemeClr val="accent3">
                  <a:lumMod val="75000"/>
                </a:schemeClr>
              </a:solidFill>
              <a:latin typeface="Franklin Gothic Medium"/>
              <a:cs typeface="Franklin Gothic Medium"/>
            </a:endParaRPr>
          </a:p>
        </p:txBody>
      </p:sp>
      <p:sp>
        <p:nvSpPr>
          <p:cNvPr id="6" name="Content Placeholder 2">
            <a:extLst>
              <a:ext uri="{FF2B5EF4-FFF2-40B4-BE49-F238E27FC236}">
                <a16:creationId xmlns:a16="http://schemas.microsoft.com/office/drawing/2014/main" id="{60FB660C-ABEB-6543-256B-00347BECA767}"/>
              </a:ext>
            </a:extLst>
          </p:cNvPr>
          <p:cNvSpPr>
            <a:spLocks noGrp="1"/>
          </p:cNvSpPr>
          <p:nvPr>
            <p:ph idx="1"/>
          </p:nvPr>
        </p:nvSpPr>
        <p:spPr>
          <a:xfrm>
            <a:off x="457200" y="5365128"/>
            <a:ext cx="8229600" cy="1019832"/>
          </a:xfrm>
        </p:spPr>
        <p:txBody>
          <a:bodyPr/>
          <a:lstStyle/>
          <a:p>
            <a:pPr lvl="1"/>
            <a:r>
              <a:rPr lang="en-US" sz="2400" dirty="0">
                <a:latin typeface="Franklin Gothic Medium"/>
                <a:cs typeface="Franklin Gothic Medium"/>
              </a:rPr>
              <a:t>only subtraction on non-negative can produce negative</a:t>
            </a:r>
            <a:endParaRPr lang="en-US" sz="2000" dirty="0">
              <a:latin typeface="Franklin Gothic Medium"/>
              <a:cs typeface="Franklin Gothic Medium"/>
            </a:endParaRPr>
          </a:p>
        </p:txBody>
      </p:sp>
      <p:sp>
        <p:nvSpPr>
          <p:cNvPr id="5" name="Slide Number Placeholder 4">
            <a:extLst>
              <a:ext uri="{FF2B5EF4-FFF2-40B4-BE49-F238E27FC236}">
                <a16:creationId xmlns:a16="http://schemas.microsoft.com/office/drawing/2014/main" id="{41935079-0D3C-700D-E6CC-02C3A5C226FB}"/>
              </a:ext>
            </a:extLst>
          </p:cNvPr>
          <p:cNvSpPr>
            <a:spLocks noGrp="1"/>
          </p:cNvSpPr>
          <p:nvPr>
            <p:ph type="sldNum" sz="quarter" idx="4"/>
          </p:nvPr>
        </p:nvSpPr>
        <p:spPr/>
        <p:txBody>
          <a:bodyPr/>
          <a:lstStyle/>
          <a:p>
            <a:fld id="{60F4F636-6A27-E649-AEDF-9DE4D4E58670}" type="slidenum">
              <a:rPr lang="en-US" smtClean="0"/>
              <a:pPr/>
              <a:t>17</a:t>
            </a:fld>
            <a:endParaRPr lang="en-US" dirty="0"/>
          </a:p>
        </p:txBody>
      </p:sp>
    </p:spTree>
    <p:extLst>
      <p:ext uri="{BB962C8B-B14F-4D97-AF65-F5344CB8AC3E}">
        <p14:creationId xmlns:p14="http://schemas.microsoft.com/office/powerpoint/2010/main" val="86358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C24D9-A3C5-0FDA-25E6-80EAB16FBC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5BCA16-37F8-80A7-95A8-205E4299ED66}"/>
              </a:ext>
            </a:extLst>
          </p:cNvPr>
          <p:cNvSpPr>
            <a:spLocks noGrp="1"/>
          </p:cNvSpPr>
          <p:nvPr>
            <p:ph type="ctrTitle"/>
          </p:nvPr>
        </p:nvSpPr>
        <p:spPr>
          <a:xfrm>
            <a:off x="592742" y="3049175"/>
            <a:ext cx="7958515" cy="759650"/>
          </a:xfrm>
        </p:spPr>
        <p:txBody>
          <a:bodyPr/>
          <a:lstStyle/>
          <a:p>
            <a:pPr algn="l"/>
            <a:r>
              <a:rPr lang="en-US" sz="3800" dirty="0">
                <a:solidFill>
                  <a:srgbClr val="7030A0"/>
                </a:solidFill>
              </a:rPr>
              <a:t>Specifications &amp; Inductive Data Types</a:t>
            </a:r>
          </a:p>
        </p:txBody>
      </p:sp>
      <p:sp>
        <p:nvSpPr>
          <p:cNvPr id="5" name="Title 1">
            <a:extLst>
              <a:ext uri="{FF2B5EF4-FFF2-40B4-BE49-F238E27FC236}">
                <a16:creationId xmlns:a16="http://schemas.microsoft.com/office/drawing/2014/main" id="{3909ED8D-F929-E098-796A-BE28706BF22B}"/>
              </a:ext>
            </a:extLst>
          </p:cNvPr>
          <p:cNvSpPr txBox="1">
            <a:spLocks/>
          </p:cNvSpPr>
          <p:nvPr/>
        </p:nvSpPr>
        <p:spPr>
          <a:xfrm>
            <a:off x="592742" y="3808824"/>
            <a:ext cx="2184722" cy="600938"/>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pPr algn="l"/>
            <a:r>
              <a:rPr lang="en-US" sz="3200" dirty="0"/>
              <a:t>Jaela Field</a:t>
            </a:r>
          </a:p>
        </p:txBody>
      </p:sp>
      <p:sp>
        <p:nvSpPr>
          <p:cNvPr id="8" name="Title 1">
            <a:extLst>
              <a:ext uri="{FF2B5EF4-FFF2-40B4-BE49-F238E27FC236}">
                <a16:creationId xmlns:a16="http://schemas.microsoft.com/office/drawing/2014/main" id="{C565BAF0-3EA8-EDAF-9AE2-4F1BC1925038}"/>
              </a:ext>
            </a:extLst>
          </p:cNvPr>
          <p:cNvSpPr txBox="1">
            <a:spLocks/>
          </p:cNvSpPr>
          <p:nvPr/>
        </p:nvSpPr>
        <p:spPr>
          <a:xfrm>
            <a:off x="592742" y="2289526"/>
            <a:ext cx="6031194" cy="759649"/>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pPr algn="l"/>
            <a:r>
              <a:rPr lang="en-US" dirty="0"/>
              <a:t>CSE 331 Summer 2025</a:t>
            </a:r>
          </a:p>
        </p:txBody>
      </p:sp>
    </p:spTree>
    <p:extLst>
      <p:ext uri="{BB962C8B-B14F-4D97-AF65-F5344CB8AC3E}">
        <p14:creationId xmlns:p14="http://schemas.microsoft.com/office/powerpoint/2010/main" val="1875562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6854B-C9A9-152A-78C3-2FD791EB91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0F50A9-EF29-32A4-3E87-A8D9476BF03A}"/>
              </a:ext>
            </a:extLst>
          </p:cNvPr>
          <p:cNvSpPr>
            <a:spLocks noGrp="1"/>
          </p:cNvSpPr>
          <p:nvPr>
            <p:ph type="title"/>
          </p:nvPr>
        </p:nvSpPr>
        <p:spPr/>
        <p:txBody>
          <a:bodyPr/>
          <a:lstStyle/>
          <a:p>
            <a:r>
              <a:rPr lang="en-US" dirty="0"/>
              <a:t>Summary of Last Time: Specifications</a:t>
            </a:r>
          </a:p>
        </p:txBody>
      </p:sp>
      <p:sp>
        <p:nvSpPr>
          <p:cNvPr id="3" name="Content Placeholder 2">
            <a:extLst>
              <a:ext uri="{FF2B5EF4-FFF2-40B4-BE49-F238E27FC236}">
                <a16:creationId xmlns:a16="http://schemas.microsoft.com/office/drawing/2014/main" id="{5474C31A-9077-FF6C-0999-C7EB98F856EB}"/>
              </a:ext>
            </a:extLst>
          </p:cNvPr>
          <p:cNvSpPr>
            <a:spLocks noGrp="1"/>
          </p:cNvSpPr>
          <p:nvPr>
            <p:ph idx="1"/>
          </p:nvPr>
        </p:nvSpPr>
        <p:spPr/>
        <p:txBody>
          <a:bodyPr/>
          <a:lstStyle/>
          <a:p>
            <a:r>
              <a:rPr lang="en-US" sz="2600" dirty="0"/>
              <a:t>Specification is necessary to even discuss correctness</a:t>
            </a:r>
          </a:p>
          <a:p>
            <a:pPr lvl="1"/>
            <a:endParaRPr lang="en-US" sz="2200" dirty="0"/>
          </a:p>
          <a:p>
            <a:r>
              <a:rPr lang="en-US" sz="2600" b="1" dirty="0"/>
              <a:t>Goals</a:t>
            </a:r>
            <a:r>
              <a:rPr lang="en-US" sz="2600" dirty="0"/>
              <a:t>: develop a toolkit for</a:t>
            </a:r>
          </a:p>
          <a:p>
            <a:pPr lvl="1"/>
            <a:r>
              <a:rPr lang="en-US" sz="2200" dirty="0"/>
              <a:t>writing (imperative) specs that are fully </a:t>
            </a:r>
            <a:r>
              <a:rPr lang="en-US" sz="2200" u="sng" dirty="0"/>
              <a:t>precise</a:t>
            </a:r>
          </a:p>
          <a:p>
            <a:pPr lvl="1"/>
            <a:r>
              <a:rPr lang="en-US" sz="2200" dirty="0"/>
              <a:t>writing specs in a language-independent manner</a:t>
            </a:r>
          </a:p>
          <a:p>
            <a:pPr lvl="1"/>
            <a:endParaRPr lang="en-US" sz="2200" dirty="0"/>
          </a:p>
          <a:p>
            <a:r>
              <a:rPr lang="en-US" sz="2600" b="1" dirty="0"/>
              <a:t>Solution</a:t>
            </a:r>
            <a:r>
              <a:rPr lang="en-US" sz="2600" dirty="0"/>
              <a:t>: rely on standard mathematical notation</a:t>
            </a:r>
          </a:p>
        </p:txBody>
      </p:sp>
      <p:sp>
        <p:nvSpPr>
          <p:cNvPr id="5" name="Slide Number Placeholder 4">
            <a:extLst>
              <a:ext uri="{FF2B5EF4-FFF2-40B4-BE49-F238E27FC236}">
                <a16:creationId xmlns:a16="http://schemas.microsoft.com/office/drawing/2014/main" id="{ADFE3C24-E950-74EB-4DDD-27B9AAB7674F}"/>
              </a:ext>
            </a:extLst>
          </p:cNvPr>
          <p:cNvSpPr>
            <a:spLocks noGrp="1"/>
          </p:cNvSpPr>
          <p:nvPr>
            <p:ph type="sldNum" sz="quarter" idx="4"/>
          </p:nvPr>
        </p:nvSpPr>
        <p:spPr/>
        <p:txBody>
          <a:bodyPr/>
          <a:lstStyle/>
          <a:p>
            <a:fld id="{60F4F636-6A27-E649-AEDF-9DE4D4E58670}" type="slidenum">
              <a:rPr lang="en-US" smtClean="0"/>
              <a:pPr/>
              <a:t>19</a:t>
            </a:fld>
            <a:endParaRPr lang="en-US" dirty="0"/>
          </a:p>
        </p:txBody>
      </p:sp>
    </p:spTree>
    <p:extLst>
      <p:ext uri="{BB962C8B-B14F-4D97-AF65-F5344CB8AC3E}">
        <p14:creationId xmlns:p14="http://schemas.microsoft.com/office/powerpoint/2010/main" val="7967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A2CC-891A-94DC-BCB1-CD7130E3FCD3}"/>
              </a:ext>
            </a:extLst>
          </p:cNvPr>
          <p:cNvSpPr>
            <a:spLocks noGrp="1"/>
          </p:cNvSpPr>
          <p:nvPr>
            <p:ph type="title"/>
          </p:nvPr>
        </p:nvSpPr>
        <p:spPr/>
        <p:txBody>
          <a:bodyPr/>
          <a:lstStyle/>
          <a:p>
            <a:r>
              <a:rPr lang="en-US" dirty="0"/>
              <a:t>Where We Are in the Course</a:t>
            </a:r>
          </a:p>
        </p:txBody>
      </p:sp>
      <p:sp>
        <p:nvSpPr>
          <p:cNvPr id="3" name="Content Placeholder 2">
            <a:extLst>
              <a:ext uri="{FF2B5EF4-FFF2-40B4-BE49-F238E27FC236}">
                <a16:creationId xmlns:a16="http://schemas.microsoft.com/office/drawing/2014/main" id="{F507C1AA-A1BC-1369-75C0-2CD3B41E6395}"/>
              </a:ext>
            </a:extLst>
          </p:cNvPr>
          <p:cNvSpPr>
            <a:spLocks noGrp="1"/>
          </p:cNvSpPr>
          <p:nvPr>
            <p:ph idx="1"/>
          </p:nvPr>
        </p:nvSpPr>
        <p:spPr>
          <a:xfrm>
            <a:off x="457200" y="1244160"/>
            <a:ext cx="8229600" cy="606642"/>
          </a:xfrm>
        </p:spPr>
        <p:txBody>
          <a:bodyPr/>
          <a:lstStyle/>
          <a:p>
            <a:pPr marL="0" indent="0">
              <a:buNone/>
            </a:pPr>
            <a:r>
              <a:rPr lang="en-US" sz="2800" dirty="0"/>
              <a:t>Eight assignments split into these groups:</a:t>
            </a:r>
          </a:p>
        </p:txBody>
      </p:sp>
      <p:sp>
        <p:nvSpPr>
          <p:cNvPr id="4" name="TextBox 3">
            <a:extLst>
              <a:ext uri="{FF2B5EF4-FFF2-40B4-BE49-F238E27FC236}">
                <a16:creationId xmlns:a16="http://schemas.microsoft.com/office/drawing/2014/main" id="{2CB343D7-8CB9-408E-E90D-020C0777CD34}"/>
              </a:ext>
            </a:extLst>
          </p:cNvPr>
          <p:cNvSpPr txBox="1"/>
          <p:nvPr/>
        </p:nvSpPr>
        <p:spPr>
          <a:xfrm>
            <a:off x="1562983" y="2254098"/>
            <a:ext cx="726481" cy="400110"/>
          </a:xfrm>
          <a:prstGeom prst="rect">
            <a:avLst/>
          </a:prstGeom>
          <a:solidFill>
            <a:schemeClr val="accent6">
              <a:lumMod val="20000"/>
              <a:lumOff val="80000"/>
            </a:schemeClr>
          </a:solidFill>
          <a:ln>
            <a:solidFill>
              <a:schemeClr val="accent6"/>
            </a:solidFill>
          </a:ln>
        </p:spPr>
        <p:txBody>
          <a:bodyPr wrap="none" rtlCol="0">
            <a:spAutoFit/>
          </a:bodyPr>
          <a:lstStyle/>
          <a:p>
            <a:r>
              <a:rPr lang="en-US" sz="2000" dirty="0">
                <a:latin typeface="Franklin Gothic Medium"/>
                <a:cs typeface="Franklin Gothic Medium"/>
              </a:rPr>
              <a:t>HW1</a:t>
            </a:r>
          </a:p>
        </p:txBody>
      </p:sp>
      <p:sp>
        <p:nvSpPr>
          <p:cNvPr id="5" name="TextBox 4">
            <a:extLst>
              <a:ext uri="{FF2B5EF4-FFF2-40B4-BE49-F238E27FC236}">
                <a16:creationId xmlns:a16="http://schemas.microsoft.com/office/drawing/2014/main" id="{40A650AA-DB48-4A19-E995-E0EA5C8CF24A}"/>
              </a:ext>
            </a:extLst>
          </p:cNvPr>
          <p:cNvSpPr txBox="1"/>
          <p:nvPr/>
        </p:nvSpPr>
        <p:spPr>
          <a:xfrm>
            <a:off x="1562983" y="2654208"/>
            <a:ext cx="726481" cy="400110"/>
          </a:xfrm>
          <a:prstGeom prst="rect">
            <a:avLst/>
          </a:prstGeom>
          <a:solidFill>
            <a:schemeClr val="accent6">
              <a:lumMod val="20000"/>
              <a:lumOff val="80000"/>
            </a:schemeClr>
          </a:solidFill>
          <a:ln>
            <a:solidFill>
              <a:schemeClr val="accent6"/>
            </a:solidFill>
          </a:ln>
        </p:spPr>
        <p:txBody>
          <a:bodyPr wrap="none" rtlCol="0">
            <a:spAutoFit/>
          </a:bodyPr>
          <a:lstStyle/>
          <a:p>
            <a:r>
              <a:rPr lang="en-US" sz="2000" dirty="0">
                <a:latin typeface="Franklin Gothic Medium"/>
                <a:cs typeface="Franklin Gothic Medium"/>
              </a:rPr>
              <a:t>HW2</a:t>
            </a:r>
          </a:p>
        </p:txBody>
      </p:sp>
      <p:sp>
        <p:nvSpPr>
          <p:cNvPr id="6" name="TextBox 5">
            <a:extLst>
              <a:ext uri="{FF2B5EF4-FFF2-40B4-BE49-F238E27FC236}">
                <a16:creationId xmlns:a16="http://schemas.microsoft.com/office/drawing/2014/main" id="{A0435EC2-87BE-0B53-8A88-6BD56CFB1A28}"/>
              </a:ext>
            </a:extLst>
          </p:cNvPr>
          <p:cNvSpPr txBox="1"/>
          <p:nvPr/>
        </p:nvSpPr>
        <p:spPr>
          <a:xfrm>
            <a:off x="1562983" y="3035591"/>
            <a:ext cx="726481" cy="400110"/>
          </a:xfrm>
          <a:prstGeom prst="rect">
            <a:avLst/>
          </a:prstGeom>
          <a:solidFill>
            <a:schemeClr val="accent6">
              <a:lumMod val="20000"/>
              <a:lumOff val="80000"/>
            </a:schemeClr>
          </a:solidFill>
          <a:ln>
            <a:solidFill>
              <a:schemeClr val="accent6"/>
            </a:solidFill>
          </a:ln>
        </p:spPr>
        <p:txBody>
          <a:bodyPr wrap="none" rtlCol="0">
            <a:spAutoFit/>
          </a:bodyPr>
          <a:lstStyle/>
          <a:p>
            <a:r>
              <a:rPr lang="en-US" sz="2000" dirty="0">
                <a:latin typeface="Franklin Gothic Medium"/>
                <a:cs typeface="Franklin Gothic Medium"/>
              </a:rPr>
              <a:t>HW3</a:t>
            </a:r>
          </a:p>
        </p:txBody>
      </p:sp>
      <p:sp>
        <p:nvSpPr>
          <p:cNvPr id="7" name="TextBox 6">
            <a:extLst>
              <a:ext uri="{FF2B5EF4-FFF2-40B4-BE49-F238E27FC236}">
                <a16:creationId xmlns:a16="http://schemas.microsoft.com/office/drawing/2014/main" id="{C1225D47-E9FD-78F4-CD0B-688D4539A3DC}"/>
              </a:ext>
            </a:extLst>
          </p:cNvPr>
          <p:cNvSpPr txBox="1"/>
          <p:nvPr/>
        </p:nvSpPr>
        <p:spPr>
          <a:xfrm>
            <a:off x="1562983" y="3504077"/>
            <a:ext cx="726481" cy="400110"/>
          </a:xfrm>
          <a:prstGeom prst="rect">
            <a:avLst/>
          </a:prstGeom>
          <a:solidFill>
            <a:srgbClr val="FFFCB1"/>
          </a:solidFill>
          <a:ln>
            <a:solidFill>
              <a:schemeClr val="accent3">
                <a:lumMod val="75000"/>
              </a:schemeClr>
            </a:solidFill>
          </a:ln>
        </p:spPr>
        <p:txBody>
          <a:bodyPr wrap="none" rtlCol="0">
            <a:spAutoFit/>
          </a:bodyPr>
          <a:lstStyle/>
          <a:p>
            <a:r>
              <a:rPr lang="en-US" sz="2000" dirty="0">
                <a:latin typeface="Franklin Gothic Medium"/>
                <a:cs typeface="Franklin Gothic Medium"/>
              </a:rPr>
              <a:t>HW4</a:t>
            </a:r>
          </a:p>
        </p:txBody>
      </p:sp>
      <p:sp>
        <p:nvSpPr>
          <p:cNvPr id="8" name="TextBox 7">
            <a:extLst>
              <a:ext uri="{FF2B5EF4-FFF2-40B4-BE49-F238E27FC236}">
                <a16:creationId xmlns:a16="http://schemas.microsoft.com/office/drawing/2014/main" id="{8E9467DA-6908-81D7-CA2F-88BB94191863}"/>
              </a:ext>
            </a:extLst>
          </p:cNvPr>
          <p:cNvSpPr txBox="1"/>
          <p:nvPr/>
        </p:nvSpPr>
        <p:spPr>
          <a:xfrm>
            <a:off x="1562983" y="3904187"/>
            <a:ext cx="726481" cy="400110"/>
          </a:xfrm>
          <a:prstGeom prst="rect">
            <a:avLst/>
          </a:prstGeom>
          <a:solidFill>
            <a:srgbClr val="FFFCB1"/>
          </a:solidFill>
          <a:ln>
            <a:solidFill>
              <a:schemeClr val="accent3">
                <a:lumMod val="75000"/>
              </a:schemeClr>
            </a:solidFill>
          </a:ln>
        </p:spPr>
        <p:txBody>
          <a:bodyPr wrap="none" rtlCol="0">
            <a:spAutoFit/>
          </a:bodyPr>
          <a:lstStyle/>
          <a:p>
            <a:r>
              <a:rPr lang="en-US" sz="2000" dirty="0">
                <a:latin typeface="Franklin Gothic Medium"/>
                <a:cs typeface="Franklin Gothic Medium"/>
              </a:rPr>
              <a:t>HW5</a:t>
            </a:r>
          </a:p>
        </p:txBody>
      </p:sp>
      <p:sp>
        <p:nvSpPr>
          <p:cNvPr id="9" name="TextBox 8">
            <a:extLst>
              <a:ext uri="{FF2B5EF4-FFF2-40B4-BE49-F238E27FC236}">
                <a16:creationId xmlns:a16="http://schemas.microsoft.com/office/drawing/2014/main" id="{E86B3024-D9B0-A35C-A3B0-BAE659B1858C}"/>
              </a:ext>
            </a:extLst>
          </p:cNvPr>
          <p:cNvSpPr txBox="1"/>
          <p:nvPr/>
        </p:nvSpPr>
        <p:spPr>
          <a:xfrm>
            <a:off x="1562983" y="4285570"/>
            <a:ext cx="726481" cy="400110"/>
          </a:xfrm>
          <a:prstGeom prst="rect">
            <a:avLst/>
          </a:prstGeom>
          <a:solidFill>
            <a:srgbClr val="FFFCB1"/>
          </a:solidFill>
          <a:ln>
            <a:solidFill>
              <a:schemeClr val="accent3">
                <a:lumMod val="75000"/>
              </a:schemeClr>
            </a:solidFill>
          </a:ln>
        </p:spPr>
        <p:txBody>
          <a:bodyPr wrap="none" rtlCol="0">
            <a:spAutoFit/>
          </a:bodyPr>
          <a:lstStyle/>
          <a:p>
            <a:r>
              <a:rPr lang="en-US" sz="2000" dirty="0">
                <a:latin typeface="Franklin Gothic Medium"/>
                <a:cs typeface="Franklin Gothic Medium"/>
              </a:rPr>
              <a:t>HW6</a:t>
            </a:r>
          </a:p>
        </p:txBody>
      </p:sp>
      <p:sp>
        <p:nvSpPr>
          <p:cNvPr id="10" name="TextBox 9">
            <a:extLst>
              <a:ext uri="{FF2B5EF4-FFF2-40B4-BE49-F238E27FC236}">
                <a16:creationId xmlns:a16="http://schemas.microsoft.com/office/drawing/2014/main" id="{E4E667BE-BCE5-BFBC-45FE-BC8EDF0D5B05}"/>
              </a:ext>
            </a:extLst>
          </p:cNvPr>
          <p:cNvSpPr txBox="1"/>
          <p:nvPr/>
        </p:nvSpPr>
        <p:spPr>
          <a:xfrm>
            <a:off x="1562983" y="4746939"/>
            <a:ext cx="726481" cy="400110"/>
          </a:xfrm>
          <a:prstGeom prst="rect">
            <a:avLst/>
          </a:prstGeom>
          <a:solidFill>
            <a:srgbClr val="0070C0">
              <a:alpha val="25000"/>
            </a:srgbClr>
          </a:solidFill>
          <a:ln>
            <a:solidFill>
              <a:schemeClr val="accent6"/>
            </a:solidFill>
          </a:ln>
        </p:spPr>
        <p:txBody>
          <a:bodyPr wrap="none" rtlCol="0">
            <a:spAutoFit/>
          </a:bodyPr>
          <a:lstStyle/>
          <a:p>
            <a:r>
              <a:rPr lang="en-US" sz="2000" dirty="0">
                <a:latin typeface="Franklin Gothic Medium"/>
                <a:cs typeface="Franklin Gothic Medium"/>
              </a:rPr>
              <a:t>HW7</a:t>
            </a:r>
          </a:p>
        </p:txBody>
      </p:sp>
      <p:sp>
        <p:nvSpPr>
          <p:cNvPr id="11" name="TextBox 10">
            <a:extLst>
              <a:ext uri="{FF2B5EF4-FFF2-40B4-BE49-F238E27FC236}">
                <a16:creationId xmlns:a16="http://schemas.microsoft.com/office/drawing/2014/main" id="{C06EA0EF-F34E-5521-B405-EF182C08FECD}"/>
              </a:ext>
            </a:extLst>
          </p:cNvPr>
          <p:cNvSpPr txBox="1"/>
          <p:nvPr/>
        </p:nvSpPr>
        <p:spPr>
          <a:xfrm>
            <a:off x="1562983" y="5147049"/>
            <a:ext cx="726481" cy="400110"/>
          </a:xfrm>
          <a:prstGeom prst="rect">
            <a:avLst/>
          </a:prstGeom>
          <a:solidFill>
            <a:srgbClr val="0070C0">
              <a:alpha val="25000"/>
            </a:srgbClr>
          </a:solidFill>
          <a:ln>
            <a:solidFill>
              <a:schemeClr val="accent6"/>
            </a:solidFill>
          </a:ln>
        </p:spPr>
        <p:txBody>
          <a:bodyPr wrap="none" rtlCol="0">
            <a:spAutoFit/>
          </a:bodyPr>
          <a:lstStyle/>
          <a:p>
            <a:r>
              <a:rPr lang="en-US" sz="2000" dirty="0">
                <a:latin typeface="Franklin Gothic Medium"/>
                <a:cs typeface="Franklin Gothic Medium"/>
              </a:rPr>
              <a:t>HW8</a:t>
            </a:r>
          </a:p>
        </p:txBody>
      </p:sp>
      <p:sp>
        <p:nvSpPr>
          <p:cNvPr id="14" name="TextBox 13">
            <a:extLst>
              <a:ext uri="{FF2B5EF4-FFF2-40B4-BE49-F238E27FC236}">
                <a16:creationId xmlns:a16="http://schemas.microsoft.com/office/drawing/2014/main" id="{9CE176C3-1CF8-FCA3-CFB6-F7EE4930B1BD}"/>
              </a:ext>
            </a:extLst>
          </p:cNvPr>
          <p:cNvSpPr txBox="1"/>
          <p:nvPr/>
        </p:nvSpPr>
        <p:spPr>
          <a:xfrm>
            <a:off x="2828093" y="2529429"/>
            <a:ext cx="3487814" cy="646331"/>
          </a:xfrm>
          <a:prstGeom prst="rect">
            <a:avLst/>
          </a:prstGeom>
          <a:noFill/>
        </p:spPr>
        <p:txBody>
          <a:bodyPr wrap="none" rtlCol="0">
            <a:spAutoFit/>
          </a:bodyPr>
          <a:lstStyle/>
          <a:p>
            <a:r>
              <a:rPr lang="en-US" dirty="0">
                <a:solidFill>
                  <a:schemeClr val="accent3">
                    <a:lumMod val="50000"/>
                  </a:schemeClr>
                </a:solidFill>
                <a:latin typeface="Franklin Gothic Medium"/>
                <a:cs typeface="Franklin Gothic Medium"/>
              </a:rPr>
              <a:t>learn to write more complex apps</a:t>
            </a:r>
          </a:p>
          <a:p>
            <a:r>
              <a:rPr lang="en-US" dirty="0">
                <a:solidFill>
                  <a:schemeClr val="accent3">
                    <a:lumMod val="50000"/>
                  </a:schemeClr>
                </a:solidFill>
                <a:latin typeface="Franklin Gothic Medium"/>
                <a:cs typeface="Franklin Gothic Medium"/>
              </a:rPr>
              <a:t>practice debugging</a:t>
            </a:r>
          </a:p>
        </p:txBody>
      </p:sp>
      <p:sp>
        <p:nvSpPr>
          <p:cNvPr id="15" name="TextBox 14">
            <a:extLst>
              <a:ext uri="{FF2B5EF4-FFF2-40B4-BE49-F238E27FC236}">
                <a16:creationId xmlns:a16="http://schemas.microsoft.com/office/drawing/2014/main" id="{EEF1A93D-B24F-7689-E767-162E9D546921}"/>
              </a:ext>
            </a:extLst>
          </p:cNvPr>
          <p:cNvSpPr txBox="1"/>
          <p:nvPr/>
        </p:nvSpPr>
        <p:spPr>
          <a:xfrm>
            <a:off x="2828093" y="3781076"/>
            <a:ext cx="4711546" cy="646331"/>
          </a:xfrm>
          <a:prstGeom prst="rect">
            <a:avLst/>
          </a:prstGeom>
          <a:noFill/>
        </p:spPr>
        <p:txBody>
          <a:bodyPr wrap="none" rtlCol="0">
            <a:spAutoFit/>
          </a:bodyPr>
          <a:lstStyle/>
          <a:p>
            <a:r>
              <a:rPr lang="en-US" dirty="0">
                <a:solidFill>
                  <a:schemeClr val="accent3">
                    <a:lumMod val="50000"/>
                  </a:schemeClr>
                </a:solidFill>
                <a:latin typeface="Franklin Gothic Medium"/>
                <a:cs typeface="Franklin Gothic Medium"/>
              </a:rPr>
              <a:t>learn how to be </a:t>
            </a:r>
            <a:r>
              <a:rPr lang="en-US" u="sng" dirty="0">
                <a:solidFill>
                  <a:schemeClr val="accent3">
                    <a:lumMod val="50000"/>
                  </a:schemeClr>
                </a:solidFill>
                <a:latin typeface="Franklin Gothic Medium"/>
                <a:cs typeface="Franklin Gothic Medium"/>
              </a:rPr>
              <a:t>100% sure</a:t>
            </a:r>
            <a:r>
              <a:rPr lang="en-US" dirty="0">
                <a:solidFill>
                  <a:schemeClr val="accent3">
                    <a:lumMod val="50000"/>
                  </a:schemeClr>
                </a:solidFill>
                <a:latin typeface="Franklin Gothic Medium"/>
                <a:cs typeface="Franklin Gothic Medium"/>
              </a:rPr>
              <a:t> the code is correct</a:t>
            </a:r>
          </a:p>
          <a:p>
            <a:r>
              <a:rPr lang="en-US" dirty="0">
                <a:solidFill>
                  <a:schemeClr val="accent3">
                    <a:lumMod val="50000"/>
                  </a:schemeClr>
                </a:solidFill>
                <a:latin typeface="Franklin Gothic Medium"/>
                <a:cs typeface="Franklin Gothic Medium"/>
              </a:rPr>
              <a:t>(most of the work done on </a:t>
            </a:r>
            <a:r>
              <a:rPr lang="en-US" i="1" dirty="0">
                <a:solidFill>
                  <a:schemeClr val="accent3">
                    <a:lumMod val="50000"/>
                  </a:schemeClr>
                </a:solidFill>
                <a:latin typeface="Franklin Gothic Medium"/>
                <a:cs typeface="Franklin Gothic Medium"/>
              </a:rPr>
              <a:t>paper</a:t>
            </a:r>
            <a:r>
              <a:rPr lang="en-US" dirty="0">
                <a:solidFill>
                  <a:schemeClr val="accent3">
                    <a:lumMod val="50000"/>
                  </a:schemeClr>
                </a:solidFill>
                <a:latin typeface="Franklin Gothic Medium"/>
                <a:cs typeface="Franklin Gothic Medium"/>
              </a:rPr>
              <a:t>)</a:t>
            </a:r>
          </a:p>
        </p:txBody>
      </p:sp>
      <p:sp>
        <p:nvSpPr>
          <p:cNvPr id="13" name="Slide Number Placeholder 12">
            <a:extLst>
              <a:ext uri="{FF2B5EF4-FFF2-40B4-BE49-F238E27FC236}">
                <a16:creationId xmlns:a16="http://schemas.microsoft.com/office/drawing/2014/main" id="{4014F50B-A665-6036-E000-0820E0EB5996}"/>
              </a:ext>
            </a:extLst>
          </p:cNvPr>
          <p:cNvSpPr>
            <a:spLocks noGrp="1"/>
          </p:cNvSpPr>
          <p:nvPr>
            <p:ph type="sldNum" sz="quarter" idx="4"/>
          </p:nvPr>
        </p:nvSpPr>
        <p:spPr/>
        <p:txBody>
          <a:bodyPr/>
          <a:lstStyle/>
          <a:p>
            <a:fld id="{6B4E548F-600F-2C44-99B3-CA3A86763C81}" type="slidenum">
              <a:rPr lang="en-US" smtClean="0"/>
              <a:pPr/>
              <a:t>2</a:t>
            </a:fld>
            <a:endParaRPr lang="en-US" dirty="0"/>
          </a:p>
        </p:txBody>
      </p:sp>
    </p:spTree>
    <p:extLst>
      <p:ext uri="{BB962C8B-B14F-4D97-AF65-F5344CB8AC3E}">
        <p14:creationId xmlns:p14="http://schemas.microsoft.com/office/powerpoint/2010/main" val="388320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Creating New Types in Math (Unions)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b="1" dirty="0"/>
              <a:t>Union Types	</a:t>
            </a:r>
            <a:r>
              <a:rPr lang="en-US" sz="2400" dirty="0">
                <a:solidFill>
                  <a:prstClr val="black"/>
                </a:solidFill>
                <a:latin typeface="Cambria Math" panose="02040503050406030204" pitchFamily="18" charset="0"/>
                <a:ea typeface="Cambria Math" panose="02040503050406030204" pitchFamily="18" charset="0"/>
              </a:rPr>
              <a:t>	</a:t>
            </a:r>
            <a:r>
              <a:rPr lang="en-US" sz="2400" b="1" dirty="0">
                <a:solidFill>
                  <a:prstClr val="black"/>
                </a:solidFill>
                <a:latin typeface="Cambria Math" panose="02040503050406030204" pitchFamily="18" charset="0"/>
                <a:ea typeface="Cambria Math" panose="02040503050406030204" pitchFamily="18" charset="0"/>
                <a:cs typeface="Franklin Gothic Medium"/>
              </a:rPr>
              <a:t>𝕊</a:t>
            </a:r>
            <a:r>
              <a:rPr lang="en-US" sz="2400" baseline="30000" dirty="0">
                <a:solidFill>
                  <a:prstClr val="black"/>
                </a:solidFill>
                <a:latin typeface="Cambria Math" panose="02040503050406030204" pitchFamily="18" charset="0"/>
                <a:ea typeface="Cambria Math" panose="02040503050406030204" pitchFamily="18" charset="0"/>
              </a:rPr>
              <a:t>*</a:t>
            </a:r>
            <a:r>
              <a:rPr lang="en-US" sz="2400" dirty="0">
                <a:latin typeface="Cambria Math" panose="02040503050406030204" pitchFamily="18" charset="0"/>
                <a:ea typeface="Cambria Math" panose="02040503050406030204" pitchFamily="18" charset="0"/>
                <a:cs typeface="Courier New" panose="02070309020205020404" pitchFamily="49" charset="0"/>
              </a:rPr>
              <a:t>  </a:t>
            </a:r>
            <a:r>
              <a:rPr lang="en-US" sz="2400" b="1" dirty="0">
                <a:latin typeface="Courier New" panose="02070309020205020404" pitchFamily="49" charset="0"/>
                <a:cs typeface="Courier New" panose="02070309020205020404" pitchFamily="49" charset="0"/>
              </a:rPr>
              <a:t>∪</a:t>
            </a:r>
            <a:r>
              <a:rPr lang="en-US" sz="2400" b="1" dirty="0">
                <a:latin typeface="Cambria Math" panose="02040503050406030204" pitchFamily="18" charset="0"/>
                <a:ea typeface="Cambria Math" panose="02040503050406030204" pitchFamily="18" charset="0"/>
                <a:cs typeface="Courier New" panose="02070309020205020404" pitchFamily="49" charset="0"/>
              </a:rPr>
              <a:t>  </a:t>
            </a:r>
            <a:r>
              <a:rPr lang="en-US" sz="2400" b="1" dirty="0" err="1"/>
              <a:t>ℕ</a:t>
            </a:r>
            <a:endParaRPr lang="en-US" sz="2400" b="1" dirty="0">
              <a:solidFill>
                <a:srgbClr val="00B050"/>
              </a:solidFill>
              <a:latin typeface="Courier New" panose="02070309020205020404" pitchFamily="49" charset="0"/>
              <a:cs typeface="Courier New" panose="02070309020205020404" pitchFamily="49" charset="0"/>
            </a:endParaRPr>
          </a:p>
          <a:p>
            <a:pPr lvl="1"/>
            <a:r>
              <a:rPr lang="en-US" sz="2200" dirty="0"/>
              <a:t>contains every object in either (or both) of those sets</a:t>
            </a:r>
          </a:p>
          <a:p>
            <a:pPr lvl="1"/>
            <a:r>
              <a:rPr lang="en-US" sz="2200" dirty="0"/>
              <a:t>e.g., all strings and natural numbers</a:t>
            </a:r>
          </a:p>
          <a:p>
            <a:pPr lvl="1"/>
            <a:endParaRPr lang="en-US" sz="2200" dirty="0"/>
          </a:p>
          <a:p>
            <a:r>
              <a:rPr lang="en-US" sz="2600" dirty="0"/>
              <a:t>If </a:t>
            </a:r>
            <a:r>
              <a:rPr lang="en-US" sz="2800" dirty="0">
                <a:latin typeface="Cambria Math" panose="02040503050406030204" pitchFamily="18" charset="0"/>
                <a:ea typeface="Cambria Math" panose="02040503050406030204" pitchFamily="18" charset="0"/>
                <a:cs typeface="Franklin Gothic Medium"/>
              </a:rPr>
              <a:t>x </a:t>
            </a:r>
            <a:r>
              <a:rPr lang="en-US" sz="2800" dirty="0">
                <a:solidFill>
                  <a:prstClr val="black"/>
                </a:solidFill>
                <a:latin typeface="Cambria Math" panose="02040503050406030204" pitchFamily="18" charset="0"/>
                <a:ea typeface="Cambria Math" panose="02040503050406030204" pitchFamily="18" charset="0"/>
                <a:cs typeface="Franklin Gothic Medium"/>
              </a:rPr>
              <a:t>∈ </a:t>
            </a:r>
            <a:r>
              <a:rPr lang="en-US" sz="2800" b="1" dirty="0" err="1">
                <a:latin typeface="Cambria Math" panose="02040503050406030204" pitchFamily="18" charset="0"/>
                <a:ea typeface="Cambria Math" panose="02040503050406030204" pitchFamily="18" charset="0"/>
              </a:rPr>
              <a:t>ℕ</a:t>
            </a:r>
            <a:r>
              <a:rPr lang="en-US" sz="2800" b="1" dirty="0">
                <a:latin typeface="Cambria Math" panose="02040503050406030204" pitchFamily="18" charset="0"/>
                <a:ea typeface="Cambria Math" panose="02040503050406030204" pitchFamily="18" charset="0"/>
              </a:rPr>
              <a:t> </a:t>
            </a:r>
            <a:r>
              <a:rPr lang="en-US" sz="2800" b="1" dirty="0">
                <a:latin typeface="Courier New" panose="02070309020205020404" pitchFamily="49" charset="0"/>
                <a:cs typeface="Courier New" panose="02070309020205020404" pitchFamily="49" charset="0"/>
              </a:rPr>
              <a:t>∪</a:t>
            </a:r>
            <a:r>
              <a:rPr lang="en-US" sz="2800" b="1" dirty="0">
                <a:solidFill>
                  <a:prstClr val="black"/>
                </a:solidFill>
                <a:latin typeface="Cambria Math" panose="02040503050406030204" pitchFamily="18" charset="0"/>
                <a:ea typeface="Cambria Math" panose="02040503050406030204" pitchFamily="18" charset="0"/>
                <a:cs typeface="Franklin Gothic Medium"/>
              </a:rPr>
              <a:t> 𝕊</a:t>
            </a:r>
            <a:r>
              <a:rPr lang="en-US" sz="2800" baseline="30000" dirty="0">
                <a:solidFill>
                  <a:prstClr val="black"/>
                </a:solidFill>
                <a:latin typeface="Cambria Math" panose="02040503050406030204" pitchFamily="18" charset="0"/>
                <a:ea typeface="Cambria Math" panose="02040503050406030204" pitchFamily="18" charset="0"/>
              </a:rPr>
              <a:t>*</a:t>
            </a:r>
            <a:r>
              <a:rPr lang="en-US" sz="2600" dirty="0"/>
              <a:t>, then </a:t>
            </a:r>
            <a:r>
              <a:rPr lang="en-US" sz="2400" dirty="0">
                <a:latin typeface="Cambria Math" panose="02040503050406030204" pitchFamily="18" charset="0"/>
                <a:ea typeface="Cambria Math" panose="02040503050406030204" pitchFamily="18" charset="0"/>
                <a:cs typeface="Franklin Gothic Medium"/>
              </a:rPr>
              <a:t>x</a:t>
            </a:r>
            <a:r>
              <a:rPr lang="en-US" sz="2600" dirty="0"/>
              <a:t> could be a natural or string</a:t>
            </a:r>
          </a:p>
          <a:p>
            <a:pPr lvl="1"/>
            <a:endParaRPr lang="en-US" sz="2200" dirty="0"/>
          </a:p>
          <a:p>
            <a:r>
              <a:rPr lang="en-US" sz="2600" dirty="0"/>
              <a:t>Two sets can contain common elements</a:t>
            </a:r>
          </a:p>
          <a:p>
            <a:pPr lvl="1"/>
            <a:r>
              <a:rPr lang="en-US" sz="2200" dirty="0" err="1">
                <a:latin typeface="Cambria Math" panose="02040503050406030204" pitchFamily="18" charset="0"/>
                <a:ea typeface="Cambria Math" panose="02040503050406030204" pitchFamily="18" charset="0"/>
              </a:rPr>
              <a:t>ℕ</a:t>
            </a:r>
            <a:r>
              <a:rPr lang="en-US" sz="2200" dirty="0">
                <a:latin typeface="Franklin Gothic Medium" panose="020B0603020102020204" pitchFamily="34" charset="0"/>
                <a:ea typeface="Cambria Math" panose="02040503050406030204" pitchFamily="18" charset="0"/>
              </a:rPr>
              <a:t> </a:t>
            </a:r>
            <a:r>
              <a:rPr lang="en-US" sz="2200" dirty="0">
                <a:latin typeface="Franklin Gothic Medium" panose="020B0603020102020204" pitchFamily="34" charset="0"/>
                <a:cs typeface="Courier New" panose="02070309020205020404" pitchFamily="49" charset="0"/>
              </a:rPr>
              <a:t>and</a:t>
            </a:r>
            <a:r>
              <a:rPr lang="en-US" sz="2200" dirty="0">
                <a:solidFill>
                  <a:prstClr val="black"/>
                </a:solidFill>
                <a:latin typeface="Franklin Gothic Medium" panose="020B0603020102020204" pitchFamily="34" charset="0"/>
                <a:ea typeface="Cambria Math" panose="02040503050406030204" pitchFamily="18" charset="0"/>
              </a:rPr>
              <a:t> </a:t>
            </a:r>
            <a:r>
              <a:rPr lang="en-US" sz="2200" dirty="0">
                <a:solidFill>
                  <a:prstClr val="black"/>
                </a:solidFill>
                <a:latin typeface="Cambria Math" panose="02040503050406030204" pitchFamily="18" charset="0"/>
                <a:ea typeface="Cambria Math" panose="02040503050406030204" pitchFamily="18" charset="0"/>
              </a:rPr>
              <a:t>𝕊</a:t>
            </a:r>
            <a:r>
              <a:rPr lang="en-US" sz="2200" baseline="30000" dirty="0">
                <a:solidFill>
                  <a:prstClr val="black"/>
                </a:solidFill>
                <a:latin typeface="Cambria Math" panose="02040503050406030204" pitchFamily="18" charset="0"/>
                <a:ea typeface="Cambria Math" panose="02040503050406030204" pitchFamily="18" charset="0"/>
              </a:rPr>
              <a:t>*</a:t>
            </a:r>
            <a:r>
              <a:rPr lang="en-US" sz="2200" dirty="0"/>
              <a:t> do not contain common elements, they are “disjoint”</a:t>
            </a:r>
          </a:p>
        </p:txBody>
      </p:sp>
      <p:sp>
        <p:nvSpPr>
          <p:cNvPr id="4" name="Slide Number Placeholder 3">
            <a:extLst>
              <a:ext uri="{FF2B5EF4-FFF2-40B4-BE49-F238E27FC236}">
                <a16:creationId xmlns:a16="http://schemas.microsoft.com/office/drawing/2014/main" id="{80F6F62F-39E5-F2E8-D134-4E2A04845313}"/>
              </a:ext>
            </a:extLst>
          </p:cNvPr>
          <p:cNvSpPr>
            <a:spLocks noGrp="1"/>
          </p:cNvSpPr>
          <p:nvPr>
            <p:ph type="sldNum" sz="quarter" idx="4"/>
          </p:nvPr>
        </p:nvSpPr>
        <p:spPr/>
        <p:txBody>
          <a:bodyPr/>
          <a:lstStyle/>
          <a:p>
            <a:fld id="{60F4F636-6A27-E649-AEDF-9DE4D4E58670}" type="slidenum">
              <a:rPr lang="en-US" smtClean="0"/>
              <a:pPr/>
              <a:t>20</a:t>
            </a:fld>
            <a:endParaRPr lang="en-US" dirty="0"/>
          </a:p>
        </p:txBody>
      </p:sp>
    </p:spTree>
    <p:extLst>
      <p:ext uri="{BB962C8B-B14F-4D97-AF65-F5344CB8AC3E}">
        <p14:creationId xmlns:p14="http://schemas.microsoft.com/office/powerpoint/2010/main" val="132277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Creating New Types in TypeScript (Unions)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b="1" dirty="0"/>
              <a:t>Union Type</a:t>
            </a:r>
            <a:r>
              <a:rPr lang="en-US" sz="2600" dirty="0"/>
              <a:t>s		</a:t>
            </a:r>
            <a:r>
              <a:rPr lang="en-US" sz="2400" b="1" dirty="0">
                <a:solidFill>
                  <a:srgbClr val="00B050"/>
                </a:solidFill>
                <a:latin typeface="Courier New" panose="02070309020205020404" pitchFamily="49" charset="0"/>
                <a:cs typeface="Courier New" panose="02070309020205020404" pitchFamily="49" charset="0"/>
              </a:rPr>
              <a:t>string</a:t>
            </a:r>
            <a:r>
              <a:rPr lang="en-US" sz="2400" dirty="0">
                <a:latin typeface="Courier New" panose="02070309020205020404" pitchFamily="49" charset="0"/>
                <a:cs typeface="Courier New" panose="02070309020205020404" pitchFamily="49" charset="0"/>
              </a:rPr>
              <a:t> </a:t>
            </a:r>
            <a:r>
              <a:rPr lang="en-US" sz="2400" b="1" dirty="0">
                <a:latin typeface="Courier New" panose="02070309020205020404" pitchFamily="49" charset="0"/>
                <a:cs typeface="Courier New" panose="02070309020205020404" pitchFamily="49" charset="0"/>
              </a:rPr>
              <a:t>|</a:t>
            </a:r>
            <a:r>
              <a:rPr lang="en-US" sz="2400" dirty="0">
                <a:latin typeface="Courier New" panose="02070309020205020404" pitchFamily="49" charset="0"/>
                <a:cs typeface="Courier New" panose="02070309020205020404" pitchFamily="49" charset="0"/>
              </a:rPr>
              <a:t> </a:t>
            </a:r>
            <a:r>
              <a:rPr lang="en-US" sz="2400" b="1" dirty="0">
                <a:solidFill>
                  <a:srgbClr val="00B050"/>
                </a:solidFill>
                <a:latin typeface="Courier New" panose="02070309020205020404" pitchFamily="49" charset="0"/>
                <a:cs typeface="Courier New" panose="02070309020205020404" pitchFamily="49" charset="0"/>
              </a:rPr>
              <a:t>bigint</a:t>
            </a:r>
          </a:p>
          <a:p>
            <a:pPr lvl="1"/>
            <a:r>
              <a:rPr lang="en-US" sz="2200" dirty="0"/>
              <a:t>can be either one of these</a:t>
            </a:r>
          </a:p>
          <a:p>
            <a:pPr lvl="1"/>
            <a:endParaRPr lang="en-US" sz="2200" dirty="0"/>
          </a:p>
          <a:p>
            <a:r>
              <a:rPr lang="en-US" sz="2600" dirty="0"/>
              <a:t>How do we work with this code?</a:t>
            </a:r>
          </a:p>
          <a:p>
            <a:pPr lvl="2"/>
            <a:endParaRPr lang="en-US" sz="1600" dirty="0"/>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x: </a:t>
            </a:r>
            <a:r>
              <a:rPr lang="en-US" sz="1800" b="1" dirty="0">
                <a:solidFill>
                  <a:srgbClr val="00B050"/>
                </a:solidFill>
                <a:latin typeface="Courier New" panose="02070309020205020404" pitchFamily="49" charset="0"/>
                <a:cs typeface="Courier New" panose="02070309020205020404" pitchFamily="49" charset="0"/>
              </a:rPr>
              <a:t>string</a:t>
            </a:r>
            <a:r>
              <a:rPr lang="en-US" sz="1800" dirty="0">
                <a:latin typeface="Courier New" panose="02070309020205020404" pitchFamily="49" charset="0"/>
                <a:cs typeface="Courier New" panose="02070309020205020404" pitchFamily="49" charset="0"/>
              </a:rPr>
              <a:t> |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 …;</a:t>
            </a:r>
          </a:p>
          <a:p>
            <a:pPr lvl="2"/>
            <a:endParaRPr lang="en-US" sz="1200" dirty="0">
              <a:latin typeface="Courier New" panose="02070309020205020404" pitchFamily="49" charset="0"/>
              <a:cs typeface="Courier New" panose="02070309020205020404" pitchFamily="49" charset="0"/>
            </a:endParaRPr>
          </a:p>
          <a:p>
            <a:pPr lvl="2"/>
            <a:r>
              <a:rPr lang="en-US" sz="1800" b="1" dirty="0">
                <a:solidFill>
                  <a:schemeClr val="accent3">
                    <a:lumMod val="50000"/>
                  </a:schemeClr>
                </a:solidFill>
                <a:latin typeface="Courier New" panose="02070309020205020404" pitchFamily="49" charset="0"/>
                <a:cs typeface="Courier New" panose="02070309020205020404" pitchFamily="49" charset="0"/>
              </a:rPr>
              <a:t>// can I call </a:t>
            </a:r>
            <a:r>
              <a:rPr lang="en-US" sz="1800" b="1" dirty="0" err="1">
                <a:solidFill>
                  <a:schemeClr val="accent3">
                    <a:lumMod val="50000"/>
                  </a:schemeClr>
                </a:solidFill>
                <a:latin typeface="Courier New" panose="02070309020205020404" pitchFamily="49" charset="0"/>
                <a:cs typeface="Courier New" panose="02070309020205020404" pitchFamily="49" charset="0"/>
              </a:rPr>
              <a:t>isPrime</a:t>
            </a:r>
            <a:r>
              <a:rPr lang="en-US" sz="1800" b="1" dirty="0">
                <a:solidFill>
                  <a:schemeClr val="accent3">
                    <a:lumMod val="50000"/>
                  </a:schemeClr>
                </a:solidFill>
                <a:latin typeface="Courier New" panose="02070309020205020404" pitchFamily="49" charset="0"/>
                <a:cs typeface="Courier New" panose="02070309020205020404" pitchFamily="49" charset="0"/>
              </a:rPr>
              <a:t>(x)?</a:t>
            </a:r>
          </a:p>
          <a:p>
            <a:pPr lvl="2"/>
            <a:endParaRPr lang="en-US" sz="2200" dirty="0"/>
          </a:p>
          <a:p>
            <a:r>
              <a:rPr lang="en-US" sz="2600" dirty="0"/>
              <a:t>We can check the type of </a:t>
            </a:r>
            <a:r>
              <a:rPr lang="en-US" sz="2400" dirty="0">
                <a:latin typeface="Courier New" panose="02070309020205020404" pitchFamily="49" charset="0"/>
                <a:cs typeface="Courier New" panose="02070309020205020404" pitchFamily="49" charset="0"/>
              </a:rPr>
              <a:t>x</a:t>
            </a:r>
            <a:r>
              <a:rPr lang="en-US" sz="2600" dirty="0"/>
              <a:t> using “</a:t>
            </a:r>
            <a:r>
              <a:rPr lang="en-US" sz="2400" b="1" dirty="0" err="1">
                <a:solidFill>
                  <a:srgbClr val="0070C0"/>
                </a:solidFill>
                <a:latin typeface="Courier New" panose="02070309020205020404" pitchFamily="49" charset="0"/>
                <a:cs typeface="Courier New" panose="02070309020205020404" pitchFamily="49" charset="0"/>
              </a:rPr>
              <a:t>typeof</a:t>
            </a:r>
            <a:r>
              <a:rPr lang="en-US" sz="2600" dirty="0"/>
              <a:t>”</a:t>
            </a:r>
          </a:p>
          <a:p>
            <a:pPr lvl="1"/>
            <a:r>
              <a:rPr lang="en-US" sz="2200" dirty="0">
                <a:solidFill>
                  <a:schemeClr val="accent4">
                    <a:lumMod val="10000"/>
                  </a:schemeClr>
                </a:solidFill>
                <a:latin typeface="Franklin Gothic Medium" panose="020B0603020102020204" pitchFamily="34" charset="0"/>
                <a:cs typeface="Courier New" panose="02070309020205020404" pitchFamily="49" charset="0"/>
              </a:rPr>
              <a:t>TypeScript understands these expressions</a:t>
            </a:r>
          </a:p>
          <a:p>
            <a:pPr lvl="1"/>
            <a:r>
              <a:rPr lang="en-US" sz="2200" dirty="0">
                <a:solidFill>
                  <a:schemeClr val="accent4">
                    <a:lumMod val="10000"/>
                  </a:schemeClr>
                </a:solidFill>
                <a:latin typeface="Franklin Gothic Medium" panose="020B0603020102020204" pitchFamily="34" charset="0"/>
                <a:cs typeface="Courier New" panose="02070309020205020404" pitchFamily="49" charset="0"/>
              </a:rPr>
              <a:t>will “</a:t>
            </a:r>
            <a:r>
              <a:rPr lang="en-US" sz="2200" b="1" dirty="0">
                <a:solidFill>
                  <a:srgbClr val="7030A0"/>
                </a:solidFill>
                <a:latin typeface="Franklin Gothic Medium" panose="020B0603020102020204" pitchFamily="34" charset="0"/>
                <a:cs typeface="Courier New" panose="02070309020205020404" pitchFamily="49" charset="0"/>
              </a:rPr>
              <a:t>narrow</a:t>
            </a:r>
            <a:r>
              <a:rPr lang="en-US" sz="2200" dirty="0">
                <a:solidFill>
                  <a:schemeClr val="accent4">
                    <a:lumMod val="10000"/>
                  </a:schemeClr>
                </a:solidFill>
                <a:latin typeface="Franklin Gothic Medium" panose="020B0603020102020204" pitchFamily="34" charset="0"/>
                <a:cs typeface="Courier New" panose="02070309020205020404" pitchFamily="49" charset="0"/>
              </a:rPr>
              <a:t>” the type of </a:t>
            </a:r>
            <a:r>
              <a:rPr lang="en-US" sz="2400" dirty="0">
                <a:latin typeface="Courier New" panose="02070309020205020404" pitchFamily="49" charset="0"/>
                <a:cs typeface="Courier New" panose="02070309020205020404" pitchFamily="49" charset="0"/>
              </a:rPr>
              <a:t>x</a:t>
            </a:r>
            <a:r>
              <a:rPr lang="en-US" sz="2200" dirty="0">
                <a:solidFill>
                  <a:schemeClr val="accent4">
                    <a:lumMod val="10000"/>
                  </a:schemeClr>
                </a:solidFill>
                <a:latin typeface="Franklin Gothic Medium" panose="020B0603020102020204" pitchFamily="34" charset="0"/>
                <a:cs typeface="Courier New" panose="02070309020205020404" pitchFamily="49" charset="0"/>
              </a:rPr>
              <a:t> to reflect that information</a:t>
            </a:r>
          </a:p>
        </p:txBody>
      </p:sp>
      <p:sp>
        <p:nvSpPr>
          <p:cNvPr id="4" name="Slide Number Placeholder 3">
            <a:extLst>
              <a:ext uri="{FF2B5EF4-FFF2-40B4-BE49-F238E27FC236}">
                <a16:creationId xmlns:a16="http://schemas.microsoft.com/office/drawing/2014/main" id="{AC6D045A-5555-629A-64B1-4CF52FFD0E9A}"/>
              </a:ext>
            </a:extLst>
          </p:cNvPr>
          <p:cNvSpPr>
            <a:spLocks noGrp="1"/>
          </p:cNvSpPr>
          <p:nvPr>
            <p:ph type="sldNum" sz="quarter" idx="4"/>
          </p:nvPr>
        </p:nvSpPr>
        <p:spPr/>
        <p:txBody>
          <a:bodyPr/>
          <a:lstStyle/>
          <a:p>
            <a:fld id="{60F4F636-6A27-E649-AEDF-9DE4D4E58670}" type="slidenum">
              <a:rPr lang="en-US" smtClean="0"/>
              <a:pPr/>
              <a:t>21</a:t>
            </a:fld>
            <a:endParaRPr lang="en-US" dirty="0"/>
          </a:p>
        </p:txBody>
      </p:sp>
    </p:spTree>
    <p:extLst>
      <p:ext uri="{BB962C8B-B14F-4D97-AF65-F5344CB8AC3E}">
        <p14:creationId xmlns:p14="http://schemas.microsoft.com/office/powerpoint/2010/main" val="71139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solidFill>
                  <a:srgbClr val="7030A0"/>
                </a:solidFill>
              </a:rPr>
              <a:t>Type Narrowing</a:t>
            </a:r>
            <a:r>
              <a:rPr lang="en-US" dirty="0"/>
              <a:t> With “If” Statements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b="1" dirty="0"/>
              <a:t>Union Type</a:t>
            </a:r>
            <a:r>
              <a:rPr lang="en-US" sz="2600" dirty="0"/>
              <a:t>s		</a:t>
            </a:r>
            <a:r>
              <a:rPr lang="en-US" sz="2400" b="1" dirty="0">
                <a:solidFill>
                  <a:srgbClr val="00B050"/>
                </a:solidFill>
                <a:latin typeface="Courier New" panose="02070309020205020404" pitchFamily="49" charset="0"/>
                <a:cs typeface="Courier New" panose="02070309020205020404" pitchFamily="49" charset="0"/>
              </a:rPr>
              <a:t>string</a:t>
            </a:r>
            <a:r>
              <a:rPr lang="en-US" sz="2400" dirty="0">
                <a:latin typeface="Courier New" panose="02070309020205020404" pitchFamily="49" charset="0"/>
                <a:cs typeface="Courier New" panose="02070309020205020404" pitchFamily="49" charset="0"/>
              </a:rPr>
              <a:t> </a:t>
            </a:r>
            <a:r>
              <a:rPr lang="en-US" sz="2400" b="1" dirty="0">
                <a:latin typeface="Courier New" panose="02070309020205020404" pitchFamily="49" charset="0"/>
                <a:cs typeface="Courier New" panose="02070309020205020404" pitchFamily="49" charset="0"/>
              </a:rPr>
              <a:t>|</a:t>
            </a:r>
            <a:r>
              <a:rPr lang="en-US" sz="2400" dirty="0">
                <a:latin typeface="Courier New" panose="02070309020205020404" pitchFamily="49" charset="0"/>
                <a:cs typeface="Courier New" panose="02070309020205020404" pitchFamily="49" charset="0"/>
              </a:rPr>
              <a:t> </a:t>
            </a:r>
            <a:r>
              <a:rPr lang="en-US" sz="2400" b="1" dirty="0">
                <a:solidFill>
                  <a:srgbClr val="00B050"/>
                </a:solidFill>
                <a:latin typeface="Courier New" panose="02070309020205020404" pitchFamily="49" charset="0"/>
                <a:cs typeface="Courier New" panose="02070309020205020404" pitchFamily="49" charset="0"/>
              </a:rPr>
              <a:t>bigint</a:t>
            </a:r>
          </a:p>
          <a:p>
            <a:pPr lvl="1"/>
            <a:r>
              <a:rPr lang="en-US" sz="2200" dirty="0"/>
              <a:t>can be either one of these</a:t>
            </a:r>
          </a:p>
          <a:p>
            <a:pPr lvl="1"/>
            <a:endParaRPr lang="en-US" sz="2200" dirty="0"/>
          </a:p>
          <a:p>
            <a:r>
              <a:rPr lang="en-US" sz="2600" dirty="0"/>
              <a:t>How do we work with this code?</a:t>
            </a:r>
          </a:p>
          <a:p>
            <a:pPr lvl="2"/>
            <a:endParaRPr lang="en-US" sz="1800" dirty="0"/>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x: </a:t>
            </a:r>
            <a:r>
              <a:rPr lang="en-US" sz="1800" b="1" dirty="0">
                <a:solidFill>
                  <a:srgbClr val="00B050"/>
                </a:solidFill>
                <a:latin typeface="Courier New" panose="02070309020205020404" pitchFamily="49" charset="0"/>
                <a:cs typeface="Courier New" panose="02070309020205020404" pitchFamily="49" charset="0"/>
              </a:rPr>
              <a:t>string</a:t>
            </a:r>
            <a:r>
              <a:rPr lang="en-US" sz="1800" dirty="0">
                <a:latin typeface="Courier New" panose="02070309020205020404" pitchFamily="49" charset="0"/>
                <a:cs typeface="Courier New" panose="02070309020205020404" pitchFamily="49" charset="0"/>
              </a:rPr>
              <a:t> |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 …;</a:t>
            </a:r>
          </a:p>
          <a:p>
            <a:pPr lvl="2"/>
            <a:endParaRPr lang="en-US" sz="1800" dirty="0">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b="1" dirty="0" err="1">
                <a:solidFill>
                  <a:srgbClr val="0070C0"/>
                </a:solidFill>
                <a:latin typeface="Courier New" panose="02070309020205020404" pitchFamily="49" charset="0"/>
                <a:cs typeface="Courier New" panose="02070309020205020404" pitchFamily="49" charset="0"/>
              </a:rPr>
              <a:t>typeof</a:t>
            </a:r>
            <a:r>
              <a:rPr lang="en-US" sz="1800" dirty="0">
                <a:latin typeface="Courier New" panose="02070309020205020404" pitchFamily="49" charset="0"/>
                <a:cs typeface="Courier New" panose="02070309020205020404" pitchFamily="49" charset="0"/>
              </a:rPr>
              <a:t> x === "bigint") {</a:t>
            </a:r>
          </a:p>
          <a:p>
            <a:pPr lvl="2"/>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console.log</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isPrime</a:t>
            </a:r>
            <a:r>
              <a:rPr lang="en-US" sz="1800" dirty="0">
                <a:latin typeface="Courier New" panose="02070309020205020404" pitchFamily="49" charset="0"/>
                <a:cs typeface="Courier New" panose="02070309020205020404" pitchFamily="49" charset="0"/>
              </a:rPr>
              <a:t>(x))   </a:t>
            </a:r>
            <a:r>
              <a:rPr lang="en-US" sz="1800" b="1" dirty="0">
                <a:solidFill>
                  <a:schemeClr val="accent3">
                    <a:lumMod val="50000"/>
                  </a:schemeClr>
                </a:solidFill>
                <a:latin typeface="Courier New" panose="02070309020205020404" pitchFamily="49" charset="0"/>
                <a:cs typeface="Courier New" panose="02070309020205020404" pitchFamily="49" charset="0"/>
              </a:rPr>
              <a:t>// okay! x is a bigint</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                         </a:t>
            </a:r>
            <a:r>
              <a:rPr lang="en-US" sz="1800" b="1" dirty="0">
                <a:solidFill>
                  <a:schemeClr val="accent3">
                    <a:lumMod val="50000"/>
                  </a:schemeClr>
                </a:solidFill>
                <a:latin typeface="Courier New" panose="02070309020205020404" pitchFamily="49" charset="0"/>
                <a:cs typeface="Courier New" panose="02070309020205020404" pitchFamily="49" charset="0"/>
              </a:rPr>
              <a:t>// x is a string</a:t>
            </a:r>
          </a:p>
          <a:p>
            <a:pPr lvl="2"/>
            <a:r>
              <a:rPr lang="en-US" sz="1800" dirty="0">
                <a:latin typeface="Courier New" panose="02070309020205020404" pitchFamily="49" charset="0"/>
                <a:cs typeface="Courier New" panose="02070309020205020404" pitchFamily="49" charset="0"/>
              </a:rPr>
              <a:t>}</a:t>
            </a:r>
          </a:p>
        </p:txBody>
      </p:sp>
      <p:sp>
        <p:nvSpPr>
          <p:cNvPr id="4" name="Slide Number Placeholder 3">
            <a:extLst>
              <a:ext uri="{FF2B5EF4-FFF2-40B4-BE49-F238E27FC236}">
                <a16:creationId xmlns:a16="http://schemas.microsoft.com/office/drawing/2014/main" id="{78F9F9AC-4763-46FF-D1AF-8E9EA0982835}"/>
              </a:ext>
            </a:extLst>
          </p:cNvPr>
          <p:cNvSpPr>
            <a:spLocks noGrp="1"/>
          </p:cNvSpPr>
          <p:nvPr>
            <p:ph type="sldNum" sz="quarter" idx="4"/>
          </p:nvPr>
        </p:nvSpPr>
        <p:spPr/>
        <p:txBody>
          <a:bodyPr/>
          <a:lstStyle/>
          <a:p>
            <a:fld id="{60F4F636-6A27-E649-AEDF-9DE4D4E58670}" type="slidenum">
              <a:rPr lang="en-US" smtClean="0"/>
              <a:pPr/>
              <a:t>22</a:t>
            </a:fld>
            <a:endParaRPr lang="en-US" dirty="0"/>
          </a:p>
        </p:txBody>
      </p:sp>
    </p:spTree>
    <p:extLst>
      <p:ext uri="{BB962C8B-B14F-4D97-AF65-F5344CB8AC3E}">
        <p14:creationId xmlns:p14="http://schemas.microsoft.com/office/powerpoint/2010/main" val="3695516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solidFill>
                  <a:srgbClr val="7030A0"/>
                </a:solidFill>
              </a:rPr>
              <a:t>Type Narrowing </a:t>
            </a:r>
            <a:r>
              <a:rPr lang="en-US" dirty="0"/>
              <a:t>vs </a:t>
            </a:r>
            <a:r>
              <a:rPr lang="en-US" dirty="0">
                <a:solidFill>
                  <a:srgbClr val="C00000"/>
                </a:solidFill>
              </a:rPr>
              <a:t>Casting</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x: </a:t>
            </a:r>
            <a:r>
              <a:rPr lang="en-US" sz="1800" b="1" dirty="0">
                <a:solidFill>
                  <a:srgbClr val="00B050"/>
                </a:solidFill>
                <a:latin typeface="Courier New" panose="02070309020205020404" pitchFamily="49" charset="0"/>
                <a:cs typeface="Courier New" panose="02070309020205020404" pitchFamily="49" charset="0"/>
              </a:rPr>
              <a:t>string</a:t>
            </a:r>
            <a:r>
              <a:rPr lang="en-US" sz="1800" dirty="0">
                <a:latin typeface="Courier New" panose="02070309020205020404" pitchFamily="49" charset="0"/>
                <a:cs typeface="Courier New" panose="02070309020205020404" pitchFamily="49" charset="0"/>
              </a:rPr>
              <a:t> |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 …;</a:t>
            </a:r>
          </a:p>
          <a:p>
            <a:pPr lvl="2"/>
            <a:endParaRPr lang="en-US" sz="1800" dirty="0">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b="1" dirty="0" err="1">
                <a:solidFill>
                  <a:srgbClr val="0070C0"/>
                </a:solidFill>
                <a:latin typeface="Courier New" panose="02070309020205020404" pitchFamily="49" charset="0"/>
                <a:cs typeface="Courier New" panose="02070309020205020404" pitchFamily="49" charset="0"/>
              </a:rPr>
              <a:t>typeof</a:t>
            </a:r>
            <a:r>
              <a:rPr lang="en-US" sz="1800" dirty="0">
                <a:latin typeface="Courier New" panose="02070309020205020404" pitchFamily="49" charset="0"/>
                <a:cs typeface="Courier New" panose="02070309020205020404" pitchFamily="49" charset="0"/>
              </a:rPr>
              <a:t> x === "</a:t>
            </a:r>
            <a:r>
              <a:rPr lang="en-US" sz="1800" dirty="0" err="1">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console.log</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isPrime</a:t>
            </a:r>
            <a:r>
              <a:rPr lang="en-US" sz="1800" dirty="0">
                <a:latin typeface="Courier New" panose="02070309020205020404" pitchFamily="49" charset="0"/>
                <a:cs typeface="Courier New" panose="02070309020205020404" pitchFamily="49" charset="0"/>
              </a:rPr>
              <a:t>(x))   </a:t>
            </a:r>
            <a:r>
              <a:rPr lang="en-US" sz="1800" b="1" dirty="0">
                <a:solidFill>
                  <a:schemeClr val="accent3">
                    <a:lumMod val="50000"/>
                  </a:schemeClr>
                </a:solidFill>
                <a:latin typeface="Courier New" panose="02070309020205020404" pitchFamily="49" charset="0"/>
                <a:cs typeface="Courier New" panose="02070309020205020404" pitchFamily="49" charset="0"/>
              </a:rPr>
              <a:t>// okay! x is a bigint</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                         </a:t>
            </a:r>
            <a:r>
              <a:rPr lang="en-US" sz="1800" b="1" dirty="0">
                <a:solidFill>
                  <a:schemeClr val="accent3">
                    <a:lumMod val="50000"/>
                  </a:schemeClr>
                </a:solidFill>
                <a:latin typeface="Courier New" panose="02070309020205020404" pitchFamily="49" charset="0"/>
                <a:cs typeface="Courier New" panose="02070309020205020404" pitchFamily="49" charset="0"/>
              </a:rPr>
              <a:t>// x is a string</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r>
              <a:rPr lang="en-US" sz="2600" dirty="0"/>
              <a:t>Note that this does not require a </a:t>
            </a:r>
            <a:r>
              <a:rPr lang="en-US" sz="2600" b="1" dirty="0">
                <a:solidFill>
                  <a:srgbClr val="C00000"/>
                </a:solidFill>
              </a:rPr>
              <a:t>type cast</a:t>
            </a:r>
          </a:p>
          <a:p>
            <a:pPr lvl="1"/>
            <a:r>
              <a:rPr lang="en-US" sz="2200" dirty="0"/>
              <a:t>TypeScript knows x is a </a:t>
            </a:r>
            <a:r>
              <a:rPr lang="en-US" sz="2000" dirty="0">
                <a:latin typeface="Courier New" panose="02070309020205020404" pitchFamily="49" charset="0"/>
                <a:cs typeface="Courier New" panose="02070309020205020404" pitchFamily="49" charset="0"/>
              </a:rPr>
              <a:t>bigint</a:t>
            </a:r>
            <a:r>
              <a:rPr lang="en-US" sz="2200" dirty="0"/>
              <a:t> inside the “if” (narrowing)</a:t>
            </a:r>
          </a:p>
          <a:p>
            <a:pPr lvl="2"/>
            <a:endParaRPr lang="en-US" sz="1800" dirty="0"/>
          </a:p>
          <a:p>
            <a:r>
              <a:rPr lang="en-US" sz="2600" dirty="0"/>
              <a:t>331: there are </a:t>
            </a:r>
            <a:r>
              <a:rPr lang="en-US" sz="2600" b="1" dirty="0">
                <a:solidFill>
                  <a:srgbClr val="C00000"/>
                </a:solidFill>
              </a:rPr>
              <a:t>no type casts</a:t>
            </a:r>
            <a:r>
              <a:rPr lang="en-US" sz="2600" dirty="0"/>
              <a:t> (won’t even show syntax)</a:t>
            </a:r>
          </a:p>
          <a:p>
            <a:pPr lvl="1"/>
            <a:r>
              <a:rPr lang="en-US" sz="2200" dirty="0"/>
              <a:t>unlike Java, TypeScript casts are unchecked at runtime</a:t>
            </a:r>
          </a:p>
          <a:p>
            <a:pPr lvl="1"/>
            <a:r>
              <a:rPr lang="en-US" sz="2200" dirty="0"/>
              <a:t>seem designed to create extremely </a:t>
            </a:r>
            <a:r>
              <a:rPr lang="en-US" sz="2200" dirty="0">
                <a:solidFill>
                  <a:srgbClr val="C00000"/>
                </a:solidFill>
              </a:rPr>
              <a:t>painful</a:t>
            </a:r>
            <a:r>
              <a:rPr lang="en-US" sz="2200" dirty="0"/>
              <a:t> debugging</a:t>
            </a:r>
          </a:p>
        </p:txBody>
      </p:sp>
      <p:sp>
        <p:nvSpPr>
          <p:cNvPr id="4" name="Slide Number Placeholder 3">
            <a:extLst>
              <a:ext uri="{FF2B5EF4-FFF2-40B4-BE49-F238E27FC236}">
                <a16:creationId xmlns:a16="http://schemas.microsoft.com/office/drawing/2014/main" id="{13E40DEC-66F4-89AB-F62D-826082F4E171}"/>
              </a:ext>
            </a:extLst>
          </p:cNvPr>
          <p:cNvSpPr>
            <a:spLocks noGrp="1"/>
          </p:cNvSpPr>
          <p:nvPr>
            <p:ph type="sldNum" sz="quarter" idx="4"/>
          </p:nvPr>
        </p:nvSpPr>
        <p:spPr/>
        <p:txBody>
          <a:bodyPr/>
          <a:lstStyle/>
          <a:p>
            <a:fld id="{60F4F636-6A27-E649-AEDF-9DE4D4E58670}" type="slidenum">
              <a:rPr lang="en-US" smtClean="0"/>
              <a:pPr/>
              <a:t>23</a:t>
            </a:fld>
            <a:endParaRPr lang="en-US" dirty="0"/>
          </a:p>
        </p:txBody>
      </p:sp>
    </p:spTree>
    <p:extLst>
      <p:ext uri="{BB962C8B-B14F-4D97-AF65-F5344CB8AC3E}">
        <p14:creationId xmlns:p14="http://schemas.microsoft.com/office/powerpoint/2010/main" val="9075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CDE5E-7487-7E2D-CF4C-6523AF3F9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E4BD79-40AF-20F1-E163-4EBED17D3D9E}"/>
              </a:ext>
            </a:extLst>
          </p:cNvPr>
          <p:cNvSpPr>
            <a:spLocks noGrp="1"/>
          </p:cNvSpPr>
          <p:nvPr>
            <p:ph type="title"/>
          </p:nvPr>
        </p:nvSpPr>
        <p:spPr/>
        <p:txBody>
          <a:bodyPr/>
          <a:lstStyle/>
          <a:p>
            <a:r>
              <a:rPr lang="en-US" dirty="0"/>
              <a:t>Recall: </a:t>
            </a:r>
            <a:r>
              <a:rPr lang="en-US" dirty="0">
                <a:solidFill>
                  <a:srgbClr val="7030A0"/>
                </a:solidFill>
              </a:rPr>
              <a:t>Type Narrowing</a:t>
            </a:r>
            <a:endParaRPr lang="en-US" dirty="0">
              <a:solidFill>
                <a:srgbClr val="C00000"/>
              </a:solidFill>
            </a:endParaRPr>
          </a:p>
        </p:txBody>
      </p:sp>
      <p:sp>
        <p:nvSpPr>
          <p:cNvPr id="3" name="Content Placeholder 2">
            <a:extLst>
              <a:ext uri="{FF2B5EF4-FFF2-40B4-BE49-F238E27FC236}">
                <a16:creationId xmlns:a16="http://schemas.microsoft.com/office/drawing/2014/main" id="{02CCFCCE-8F12-A2DE-673A-AE210BD79847}"/>
              </a:ext>
            </a:extLst>
          </p:cNvPr>
          <p:cNvSpPr>
            <a:spLocks noGrp="1"/>
          </p:cNvSpPr>
          <p:nvPr>
            <p:ph idx="1"/>
          </p:nvPr>
        </p:nvSpPr>
        <p:spPr/>
        <p:txBody>
          <a:bodyPr/>
          <a:lstStyle/>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x: </a:t>
            </a:r>
            <a:r>
              <a:rPr lang="en-US" sz="1800" b="1" dirty="0">
                <a:solidFill>
                  <a:srgbClr val="00B050"/>
                </a:solidFill>
                <a:latin typeface="Courier New" panose="02070309020205020404" pitchFamily="49" charset="0"/>
                <a:cs typeface="Courier New" panose="02070309020205020404" pitchFamily="49" charset="0"/>
              </a:rPr>
              <a:t>string</a:t>
            </a:r>
            <a:r>
              <a:rPr lang="en-US" sz="1800" dirty="0">
                <a:latin typeface="Courier New" panose="02070309020205020404" pitchFamily="49" charset="0"/>
                <a:cs typeface="Courier New" panose="02070309020205020404" pitchFamily="49" charset="0"/>
              </a:rPr>
              <a:t> |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 …;</a:t>
            </a:r>
          </a:p>
          <a:p>
            <a:pPr lvl="2"/>
            <a:endParaRPr lang="en-US" sz="1800" dirty="0">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b="1" dirty="0" err="1">
                <a:solidFill>
                  <a:srgbClr val="0070C0"/>
                </a:solidFill>
                <a:latin typeface="Courier New" panose="02070309020205020404" pitchFamily="49" charset="0"/>
                <a:cs typeface="Courier New" panose="02070309020205020404" pitchFamily="49" charset="0"/>
              </a:rPr>
              <a:t>typeof</a:t>
            </a:r>
            <a:r>
              <a:rPr lang="en-US" sz="1800" dirty="0">
                <a:latin typeface="Courier New" panose="02070309020205020404" pitchFamily="49" charset="0"/>
                <a:cs typeface="Courier New" panose="02070309020205020404" pitchFamily="49" charset="0"/>
              </a:rPr>
              <a:t> x === "</a:t>
            </a:r>
            <a:r>
              <a:rPr lang="en-US" sz="1800" dirty="0" err="1">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console.log</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isPrime</a:t>
            </a:r>
            <a:r>
              <a:rPr lang="en-US" sz="1800" dirty="0">
                <a:latin typeface="Courier New" panose="02070309020205020404" pitchFamily="49" charset="0"/>
                <a:cs typeface="Courier New" panose="02070309020205020404" pitchFamily="49" charset="0"/>
              </a:rPr>
              <a:t>(x))   </a:t>
            </a:r>
            <a:r>
              <a:rPr lang="en-US" sz="1800" b="1" dirty="0">
                <a:solidFill>
                  <a:schemeClr val="accent3">
                    <a:lumMod val="50000"/>
                  </a:schemeClr>
                </a:solidFill>
                <a:latin typeface="Courier New" panose="02070309020205020404" pitchFamily="49" charset="0"/>
                <a:cs typeface="Courier New" panose="02070309020205020404" pitchFamily="49" charset="0"/>
              </a:rPr>
              <a:t>// okay! x is a bigint</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                         </a:t>
            </a:r>
            <a:r>
              <a:rPr lang="en-US" sz="1800" b="1" dirty="0">
                <a:solidFill>
                  <a:schemeClr val="accent3">
                    <a:lumMod val="50000"/>
                  </a:schemeClr>
                </a:solidFill>
                <a:latin typeface="Courier New" panose="02070309020205020404" pitchFamily="49" charset="0"/>
                <a:cs typeface="Courier New" panose="02070309020205020404" pitchFamily="49" charset="0"/>
              </a:rPr>
              <a:t>// x is a string</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r>
              <a:rPr lang="en-US" sz="2600" dirty="0"/>
              <a:t>TypeScript knows x is a </a:t>
            </a:r>
            <a:r>
              <a:rPr lang="en-US" sz="2600" dirty="0" err="1">
                <a:latin typeface="Courier New" panose="02070309020205020404" pitchFamily="49" charset="0"/>
                <a:cs typeface="Courier New" panose="02070309020205020404" pitchFamily="49" charset="0"/>
              </a:rPr>
              <a:t>bigint</a:t>
            </a:r>
            <a:r>
              <a:rPr lang="en-US" sz="2600" dirty="0"/>
              <a:t> inside the “if” (narrowing)</a:t>
            </a:r>
          </a:p>
          <a:p>
            <a:pPr lvl="1"/>
            <a:r>
              <a:rPr lang="en-US" sz="2200" dirty="0"/>
              <a:t>This does not require a </a:t>
            </a:r>
            <a:r>
              <a:rPr lang="en-US" sz="2200" b="1" dirty="0">
                <a:solidFill>
                  <a:srgbClr val="C00000"/>
                </a:solidFill>
              </a:rPr>
              <a:t>type cast</a:t>
            </a:r>
          </a:p>
          <a:p>
            <a:pPr lvl="1"/>
            <a:r>
              <a:rPr lang="en-US" sz="2200" b="1" dirty="0">
                <a:solidFill>
                  <a:srgbClr val="C00000"/>
                </a:solidFill>
              </a:rPr>
              <a:t>No type casts</a:t>
            </a:r>
            <a:r>
              <a:rPr lang="en-US" sz="2200" dirty="0"/>
              <a:t> in 331!</a:t>
            </a:r>
          </a:p>
          <a:p>
            <a:pPr lvl="2"/>
            <a:r>
              <a:rPr lang="en-US" sz="1800" dirty="0"/>
              <a:t>Unlike Java, TypeScript takes your word for it (no runtime checks) </a:t>
            </a:r>
          </a:p>
          <a:p>
            <a:pPr lvl="2"/>
            <a:r>
              <a:rPr lang="en-US" sz="1800" dirty="0">
                <a:sym typeface="Wingdings" pitchFamily="2" charset="2"/>
              </a:rPr>
              <a:t>	= painful debugging</a:t>
            </a:r>
            <a:endParaRPr lang="en-US" sz="1800" dirty="0"/>
          </a:p>
        </p:txBody>
      </p:sp>
      <p:sp>
        <p:nvSpPr>
          <p:cNvPr id="4" name="Slide Number Placeholder 3">
            <a:extLst>
              <a:ext uri="{FF2B5EF4-FFF2-40B4-BE49-F238E27FC236}">
                <a16:creationId xmlns:a16="http://schemas.microsoft.com/office/drawing/2014/main" id="{B946C75B-432E-17E3-4FCF-76D874611BD5}"/>
              </a:ext>
            </a:extLst>
          </p:cNvPr>
          <p:cNvSpPr>
            <a:spLocks noGrp="1"/>
          </p:cNvSpPr>
          <p:nvPr>
            <p:ph type="sldNum" sz="quarter" idx="4"/>
          </p:nvPr>
        </p:nvSpPr>
        <p:spPr/>
        <p:txBody>
          <a:bodyPr/>
          <a:lstStyle/>
          <a:p>
            <a:fld id="{60F4F636-6A27-E649-AEDF-9DE4D4E58670}" type="slidenum">
              <a:rPr lang="en-US" smtClean="0"/>
              <a:pPr/>
              <a:t>24</a:t>
            </a:fld>
            <a:endParaRPr lang="en-US" dirty="0"/>
          </a:p>
        </p:txBody>
      </p:sp>
    </p:spTree>
    <p:extLst>
      <p:ext uri="{BB962C8B-B14F-4D97-AF65-F5344CB8AC3E}">
        <p14:creationId xmlns:p14="http://schemas.microsoft.com/office/powerpoint/2010/main" val="310421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solidFill>
                  <a:srgbClr val="7030A0"/>
                </a:solidFill>
              </a:rPr>
              <a:t>Type Narrowing</a:t>
            </a:r>
            <a:r>
              <a:rPr lang="en-US" dirty="0"/>
              <a:t> Gotcha</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(x: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string</a:t>
            </a:r>
            <a:r>
              <a:rPr lang="en-US" sz="1800" dirty="0">
                <a:latin typeface="Courier New" panose="02070309020205020404" pitchFamily="49" charset="0"/>
                <a:cs typeface="Courier New" panose="02070309020205020404" pitchFamily="49" charset="0"/>
              </a:rPr>
              <a:t> |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endParaRPr lang="en-US" sz="1800" dirty="0">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b="1" dirty="0" err="1">
                <a:solidFill>
                  <a:srgbClr val="0070C0"/>
                </a:solidFill>
                <a:latin typeface="Courier New" panose="02070309020205020404" pitchFamily="49" charset="0"/>
                <a:cs typeface="Courier New" panose="02070309020205020404" pitchFamily="49" charset="0"/>
              </a:rPr>
              <a:t>typeof</a:t>
            </a:r>
            <a:r>
              <a:rPr lang="en-US" sz="1800" dirty="0">
                <a:latin typeface="Courier New" panose="02070309020205020404" pitchFamily="49" charset="0"/>
                <a:cs typeface="Courier New" panose="02070309020205020404" pitchFamily="49" charset="0"/>
              </a:rPr>
              <a:t> f(x) === "</a:t>
            </a:r>
            <a:r>
              <a:rPr lang="en-US" sz="1800" dirty="0" err="1">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console.log</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isPrime</a:t>
            </a:r>
            <a:r>
              <a:rPr lang="en-US" sz="1800" dirty="0">
                <a:latin typeface="Courier New" panose="02070309020205020404" pitchFamily="49" charset="0"/>
                <a:cs typeface="Courier New" panose="02070309020205020404" pitchFamily="49" charset="0"/>
              </a:rPr>
              <a:t>(f(x)))   </a:t>
            </a:r>
            <a:r>
              <a:rPr lang="en-US" sz="1800" b="1" dirty="0">
                <a:solidFill>
                  <a:schemeClr val="accent3">
                    <a:lumMod val="50000"/>
                  </a:schemeClr>
                </a:solidFill>
                <a:latin typeface="Courier New" panose="02070309020205020404" pitchFamily="49" charset="0"/>
                <a:cs typeface="Courier New" panose="02070309020205020404" pitchFamily="49" charset="0"/>
              </a:rPr>
              <a:t>// why not allowed?</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r>
              <a:rPr lang="en-US" sz="2600" dirty="0"/>
              <a:t>TypeScript will (properly) reject this</a:t>
            </a:r>
            <a:endParaRPr lang="en-US" sz="2600" b="1" dirty="0">
              <a:solidFill>
                <a:srgbClr val="C00000"/>
              </a:solidFill>
            </a:endParaRPr>
          </a:p>
          <a:p>
            <a:pPr lvl="1"/>
            <a:r>
              <a:rPr lang="en-US" sz="2200" dirty="0"/>
              <a:t>no guarantee that f(x) returns the same value both times!</a:t>
            </a:r>
          </a:p>
        </p:txBody>
      </p:sp>
      <p:sp>
        <p:nvSpPr>
          <p:cNvPr id="4" name="Slide Number Placeholder 3">
            <a:extLst>
              <a:ext uri="{FF2B5EF4-FFF2-40B4-BE49-F238E27FC236}">
                <a16:creationId xmlns:a16="http://schemas.microsoft.com/office/drawing/2014/main" id="{0C2396FC-1C76-8C9B-55A1-F8D02C044305}"/>
              </a:ext>
            </a:extLst>
          </p:cNvPr>
          <p:cNvSpPr>
            <a:spLocks noGrp="1"/>
          </p:cNvSpPr>
          <p:nvPr>
            <p:ph type="sldNum" sz="quarter" idx="4"/>
          </p:nvPr>
        </p:nvSpPr>
        <p:spPr/>
        <p:txBody>
          <a:bodyPr/>
          <a:lstStyle/>
          <a:p>
            <a:fld id="{60F4F636-6A27-E649-AEDF-9DE4D4E58670}" type="slidenum">
              <a:rPr lang="en-US" smtClean="0"/>
              <a:pPr/>
              <a:t>25</a:t>
            </a:fld>
            <a:endParaRPr lang="en-US" dirty="0"/>
          </a:p>
        </p:txBody>
      </p:sp>
    </p:spTree>
    <p:extLst>
      <p:ext uri="{BB962C8B-B14F-4D97-AF65-F5344CB8AC3E}">
        <p14:creationId xmlns:p14="http://schemas.microsoft.com/office/powerpoint/2010/main" val="134347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solidFill>
                  <a:srgbClr val="7030A0"/>
                </a:solidFill>
              </a:rPr>
              <a:t>Type Narrowing</a:t>
            </a:r>
            <a:r>
              <a:rPr lang="en-US" dirty="0"/>
              <a:t> of Function Calls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(x: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string</a:t>
            </a:r>
            <a:r>
              <a:rPr lang="en-US" sz="1800" dirty="0">
                <a:latin typeface="Courier New" panose="02070309020205020404" pitchFamily="49" charset="0"/>
                <a:cs typeface="Courier New" panose="02070309020205020404" pitchFamily="49" charset="0"/>
              </a:rPr>
              <a:t> |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endParaRPr lang="en-US" sz="1800" dirty="0">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y = f(x);</a:t>
            </a:r>
          </a:p>
          <a:p>
            <a:pPr lvl="2"/>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b="1" dirty="0" err="1">
                <a:solidFill>
                  <a:srgbClr val="0070C0"/>
                </a:solidFill>
                <a:latin typeface="Courier New" panose="02070309020205020404" pitchFamily="49" charset="0"/>
                <a:cs typeface="Courier New" panose="02070309020205020404" pitchFamily="49" charset="0"/>
              </a:rPr>
              <a:t>typeof</a:t>
            </a:r>
            <a:r>
              <a:rPr lang="en-US" sz="1800" dirty="0">
                <a:latin typeface="Courier New" panose="02070309020205020404" pitchFamily="49" charset="0"/>
                <a:cs typeface="Courier New" panose="02070309020205020404" pitchFamily="49" charset="0"/>
              </a:rPr>
              <a:t> y === "</a:t>
            </a:r>
            <a:r>
              <a:rPr lang="en-US" sz="1800" dirty="0" err="1">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console.log</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isPrime</a:t>
            </a:r>
            <a:r>
              <a:rPr lang="en-US" sz="1800" dirty="0">
                <a:latin typeface="Courier New" panose="02070309020205020404" pitchFamily="49" charset="0"/>
                <a:cs typeface="Courier New" panose="02070309020205020404" pitchFamily="49" charset="0"/>
              </a:rPr>
              <a:t>(y))      </a:t>
            </a:r>
            <a:r>
              <a:rPr lang="en-US" sz="1800" b="1" dirty="0">
                <a:solidFill>
                  <a:schemeClr val="accent3">
                    <a:lumMod val="50000"/>
                  </a:schemeClr>
                </a:solidFill>
                <a:latin typeface="Courier New" panose="02070309020205020404" pitchFamily="49" charset="0"/>
                <a:cs typeface="Courier New" panose="02070309020205020404" pitchFamily="49" charset="0"/>
              </a:rPr>
              <a:t>// this works now</a:t>
            </a:r>
          </a:p>
          <a:p>
            <a:pPr lvl="2"/>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r>
              <a:rPr lang="en-US" sz="2600" dirty="0"/>
              <a:t>TypeScript can see that the two values are the same</a:t>
            </a:r>
          </a:p>
          <a:p>
            <a:pPr lvl="1"/>
            <a:endParaRPr lang="en-US" sz="2200" dirty="0"/>
          </a:p>
          <a:p>
            <a:r>
              <a:rPr lang="en-US" sz="2600" dirty="0"/>
              <a:t>Functions that return different values for the same inputs are confusing!</a:t>
            </a:r>
          </a:p>
          <a:p>
            <a:pPr lvl="1"/>
            <a:r>
              <a:rPr lang="en-US" sz="2200" dirty="0"/>
              <a:t>maybe better to avoid that</a:t>
            </a:r>
          </a:p>
        </p:txBody>
      </p:sp>
      <p:sp>
        <p:nvSpPr>
          <p:cNvPr id="4" name="Slide Number Placeholder 3">
            <a:extLst>
              <a:ext uri="{FF2B5EF4-FFF2-40B4-BE49-F238E27FC236}">
                <a16:creationId xmlns:a16="http://schemas.microsoft.com/office/drawing/2014/main" id="{711563BD-4DB0-240A-E05A-7B4C7D9989CD}"/>
              </a:ext>
            </a:extLst>
          </p:cNvPr>
          <p:cNvSpPr>
            <a:spLocks noGrp="1"/>
          </p:cNvSpPr>
          <p:nvPr>
            <p:ph type="sldNum" sz="quarter" idx="4"/>
          </p:nvPr>
        </p:nvSpPr>
        <p:spPr/>
        <p:txBody>
          <a:bodyPr/>
          <a:lstStyle/>
          <a:p>
            <a:fld id="{60F4F636-6A27-E649-AEDF-9DE4D4E58670}" type="slidenum">
              <a:rPr lang="en-US" smtClean="0"/>
              <a:pPr/>
              <a:t>26</a:t>
            </a:fld>
            <a:endParaRPr lang="en-US" dirty="0"/>
          </a:p>
        </p:txBody>
      </p:sp>
    </p:spTree>
    <p:extLst>
      <p:ext uri="{BB962C8B-B14F-4D97-AF65-F5344CB8AC3E}">
        <p14:creationId xmlns:p14="http://schemas.microsoft.com/office/powerpoint/2010/main" val="130300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Record Types in Math</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b="1" dirty="0"/>
              <a:t>Record Types		</a:t>
            </a:r>
            <a:r>
              <a:rPr lang="en-US" sz="2400" dirty="0">
                <a:latin typeface="Cambria Math" panose="02040503050406030204" pitchFamily="18" charset="0"/>
                <a:ea typeface="Cambria Math" panose="02040503050406030204" pitchFamily="18" charset="0"/>
                <a:cs typeface="Courier New" panose="02070309020205020404" pitchFamily="49" charset="0"/>
              </a:rPr>
              <a:t>{x : </a:t>
            </a:r>
            <a:r>
              <a:rPr lang="en-US" sz="2400" dirty="0" err="1"/>
              <a:t>ℕ</a:t>
            </a:r>
            <a:r>
              <a:rPr lang="en-US" sz="2400" dirty="0">
                <a:latin typeface="Cambria Math" panose="02040503050406030204" pitchFamily="18" charset="0"/>
                <a:ea typeface="Cambria Math" panose="02040503050406030204" pitchFamily="18" charset="0"/>
                <a:cs typeface="Courier New" panose="02070309020205020404" pitchFamily="49" charset="0"/>
              </a:rPr>
              <a:t>,  y : </a:t>
            </a:r>
            <a:r>
              <a:rPr lang="en-US" sz="2400" dirty="0" err="1"/>
              <a:t>ℕ</a:t>
            </a:r>
            <a:r>
              <a:rPr lang="en-US" sz="2400" dirty="0">
                <a:latin typeface="Cambria Math" panose="02040503050406030204" pitchFamily="18" charset="0"/>
                <a:ea typeface="Cambria Math" panose="02040503050406030204" pitchFamily="18" charset="0"/>
                <a:cs typeface="Courier New" panose="02070309020205020404" pitchFamily="49" charset="0"/>
              </a:rPr>
              <a:t>}</a:t>
            </a:r>
          </a:p>
          <a:p>
            <a:pPr lvl="1"/>
            <a:r>
              <a:rPr lang="en-US" sz="2200" dirty="0"/>
              <a:t>record with fields “x” and “y” each containing a number</a:t>
            </a:r>
          </a:p>
          <a:p>
            <a:pPr lvl="2"/>
            <a:r>
              <a:rPr lang="en-US" sz="1800" dirty="0"/>
              <a:t>e.g., </a:t>
            </a:r>
            <a:r>
              <a:rPr lang="en-US" sz="1800" dirty="0">
                <a:latin typeface="Cambria Math" panose="02040503050406030204" pitchFamily="18" charset="0"/>
                <a:ea typeface="Cambria Math" panose="02040503050406030204" pitchFamily="18" charset="0"/>
              </a:rPr>
              <a:t>{x: 3, y: 5}</a:t>
            </a:r>
          </a:p>
          <a:p>
            <a:pPr lvl="1"/>
            <a:r>
              <a:rPr lang="en-US" sz="2200" dirty="0">
                <a:latin typeface="Franklin Gothic Medium" panose="020B0603020102020204" pitchFamily="34" charset="0"/>
                <a:ea typeface="Cambria Math" panose="02040503050406030204" pitchFamily="18" charset="0"/>
              </a:rPr>
              <a:t>To get field values, use “.” notation</a:t>
            </a:r>
          </a:p>
          <a:p>
            <a:pPr lvl="2"/>
            <a:r>
              <a:rPr lang="en-US" sz="1800" dirty="0">
                <a:latin typeface="Franklin Gothic Medium" panose="020B0603020102020204" pitchFamily="34" charset="0"/>
                <a:ea typeface="Cambria Math" panose="02040503050406030204" pitchFamily="18" charset="0"/>
              </a:rPr>
              <a:t>e.g., </a:t>
            </a:r>
            <a:r>
              <a:rPr lang="en-US" sz="1800" dirty="0">
                <a:latin typeface="Cambria Math" panose="02040503050406030204" pitchFamily="18" charset="0"/>
                <a:ea typeface="Cambria Math" panose="02040503050406030204" pitchFamily="18" charset="0"/>
              </a:rPr>
              <a:t>r := {x: 3, y: 5}</a:t>
            </a:r>
            <a:r>
              <a:rPr lang="en-US" sz="1800" dirty="0">
                <a:latin typeface="Franklin Gothic Medium" panose="020B0603020102020204" pitchFamily="34" charset="0"/>
                <a:ea typeface="Cambria Math" panose="02040503050406030204" pitchFamily="18" charset="0"/>
              </a:rPr>
              <a:t>, </a:t>
            </a:r>
            <a:r>
              <a:rPr lang="en-US" sz="1800" dirty="0" err="1">
                <a:latin typeface="Cambria Math" panose="02040503050406030204" pitchFamily="18" charset="0"/>
                <a:ea typeface="Cambria Math" panose="02040503050406030204" pitchFamily="18" charset="0"/>
              </a:rPr>
              <a:t>r.x</a:t>
            </a:r>
            <a:r>
              <a:rPr lang="en-US" sz="1800" dirty="0">
                <a:latin typeface="Cambria Math" panose="02040503050406030204" pitchFamily="18" charset="0"/>
                <a:ea typeface="Cambria Math" panose="02040503050406030204" pitchFamily="18" charset="0"/>
              </a:rPr>
              <a:t> </a:t>
            </a:r>
            <a:r>
              <a:rPr lang="en-US" sz="1800" dirty="0">
                <a:latin typeface="Franklin Gothic Medium" panose="020B0603020102020204" pitchFamily="34" charset="0"/>
                <a:ea typeface="Cambria Math" panose="02040503050406030204" pitchFamily="18" charset="0"/>
              </a:rPr>
              <a:t>would get </a:t>
            </a:r>
            <a:r>
              <a:rPr lang="en-US" sz="1800" dirty="0">
                <a:latin typeface="Cambria Math" panose="02040503050406030204" pitchFamily="18" charset="0"/>
                <a:ea typeface="Cambria Math" panose="02040503050406030204" pitchFamily="18" charset="0"/>
              </a:rPr>
              <a:t>3</a:t>
            </a:r>
          </a:p>
          <a:p>
            <a:pPr lvl="1"/>
            <a:endParaRPr lang="en-US" sz="2200" dirty="0"/>
          </a:p>
          <a:p>
            <a:r>
              <a:rPr lang="en-US" sz="2600" dirty="0"/>
              <a:t>Note that </a:t>
            </a:r>
            <a:r>
              <a:rPr lang="en-US" sz="2600" dirty="0">
                <a:latin typeface="Cambria Math" panose="02040503050406030204" pitchFamily="18" charset="0"/>
                <a:ea typeface="Cambria Math" panose="02040503050406030204" pitchFamily="18" charset="0"/>
              </a:rPr>
              <a:t>{x: 3, y: 5} = {y: 5, x: 3}</a:t>
            </a:r>
            <a:r>
              <a:rPr lang="en-US" sz="2600" dirty="0">
                <a:latin typeface="Franklin Gothic Medium" panose="020B0603020102020204" pitchFamily="34" charset="0"/>
                <a:ea typeface="Cambria Math" panose="02040503050406030204" pitchFamily="18" charset="0"/>
              </a:rPr>
              <a:t> in math</a:t>
            </a:r>
          </a:p>
          <a:p>
            <a:pPr lvl="1"/>
            <a:r>
              <a:rPr lang="en-US" sz="2200" dirty="0"/>
              <a:t>field names matter, not order</a:t>
            </a:r>
          </a:p>
          <a:p>
            <a:pPr lvl="1"/>
            <a:r>
              <a:rPr lang="en-US" sz="2200" dirty="0"/>
              <a:t>note that these are not "</a:t>
            </a:r>
            <a:r>
              <a:rPr lang="en-US" sz="2000" dirty="0">
                <a:latin typeface="Courier New" panose="02070309020205020404" pitchFamily="49" charset="0"/>
                <a:cs typeface="Courier New" panose="02070309020205020404" pitchFamily="49" charset="0"/>
              </a:rPr>
              <a:t>===</a:t>
            </a:r>
            <a:r>
              <a:rPr lang="en-US" sz="2200" dirty="0"/>
              <a:t>" in JavaScript</a:t>
            </a:r>
          </a:p>
          <a:p>
            <a:pPr lvl="2"/>
            <a:r>
              <a:rPr lang="en-US" sz="1800" dirty="0"/>
              <a:t>in math, “=“ means same values</a:t>
            </a:r>
          </a:p>
          <a:p>
            <a:pPr lvl="2"/>
            <a:r>
              <a:rPr lang="en-US" sz="1800" dirty="0"/>
              <a:t>in JavaScript, "===" is reference equality</a:t>
            </a:r>
          </a:p>
        </p:txBody>
      </p:sp>
      <p:sp>
        <p:nvSpPr>
          <p:cNvPr id="4" name="Slide Number Placeholder 3">
            <a:extLst>
              <a:ext uri="{FF2B5EF4-FFF2-40B4-BE49-F238E27FC236}">
                <a16:creationId xmlns:a16="http://schemas.microsoft.com/office/drawing/2014/main" id="{A529F814-5EC3-5FBB-4797-EEAFADA1DCBF}"/>
              </a:ext>
            </a:extLst>
          </p:cNvPr>
          <p:cNvSpPr>
            <a:spLocks noGrp="1"/>
          </p:cNvSpPr>
          <p:nvPr>
            <p:ph type="sldNum" sz="quarter" idx="4"/>
          </p:nvPr>
        </p:nvSpPr>
        <p:spPr/>
        <p:txBody>
          <a:bodyPr/>
          <a:lstStyle/>
          <a:p>
            <a:fld id="{60F4F636-6A27-E649-AEDF-9DE4D4E58670}" type="slidenum">
              <a:rPr lang="en-US" smtClean="0"/>
              <a:pPr/>
              <a:t>27</a:t>
            </a:fld>
            <a:endParaRPr lang="en-US" dirty="0"/>
          </a:p>
        </p:txBody>
      </p:sp>
    </p:spTree>
    <p:extLst>
      <p:ext uri="{BB962C8B-B14F-4D97-AF65-F5344CB8AC3E}">
        <p14:creationId xmlns:p14="http://schemas.microsoft.com/office/powerpoint/2010/main" val="265306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Record Types in TypeScript</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b="1" dirty="0"/>
              <a:t>Record Types		</a:t>
            </a:r>
            <a:r>
              <a:rPr lang="en-US" sz="2400" b="1" dirty="0">
                <a:latin typeface="Courier New" panose="02070309020205020404" pitchFamily="49" charset="0"/>
                <a:cs typeface="Courier New" panose="02070309020205020404" pitchFamily="49" charset="0"/>
              </a:rPr>
              <a:t>{x: </a:t>
            </a:r>
            <a:r>
              <a:rPr lang="en-US" sz="2400" b="1" dirty="0">
                <a:solidFill>
                  <a:srgbClr val="00B050"/>
                </a:solidFill>
                <a:latin typeface="Courier New" panose="02070309020205020404" pitchFamily="49" charset="0"/>
                <a:cs typeface="Courier New" panose="02070309020205020404" pitchFamily="49" charset="0"/>
              </a:rPr>
              <a:t>bigint</a:t>
            </a:r>
            <a:r>
              <a:rPr lang="en-US" sz="2400" b="1" dirty="0">
                <a:latin typeface="Courier New" panose="02070309020205020404" pitchFamily="49" charset="0"/>
                <a:cs typeface="Courier New" panose="02070309020205020404" pitchFamily="49" charset="0"/>
              </a:rPr>
              <a:t>, y: </a:t>
            </a:r>
            <a:r>
              <a:rPr lang="en-US" sz="2400" b="1" dirty="0">
                <a:solidFill>
                  <a:srgbClr val="00B050"/>
                </a:solidFill>
                <a:latin typeface="Courier New" panose="02070309020205020404" pitchFamily="49" charset="0"/>
                <a:cs typeface="Courier New" panose="02070309020205020404" pitchFamily="49" charset="0"/>
              </a:rPr>
              <a:t>bigint</a:t>
            </a:r>
            <a:r>
              <a:rPr lang="en-US" sz="2400" b="1" dirty="0">
                <a:latin typeface="Courier New" panose="02070309020205020404" pitchFamily="49" charset="0"/>
                <a:cs typeface="Courier New" panose="02070309020205020404" pitchFamily="49" charset="0"/>
              </a:rPr>
              <a:t>}</a:t>
            </a:r>
          </a:p>
          <a:p>
            <a:pPr lvl="1"/>
            <a:r>
              <a:rPr lang="en-US" sz="2200" dirty="0"/>
              <a:t>anything with </a:t>
            </a:r>
            <a:r>
              <a:rPr lang="en-US" sz="2200" i="1" dirty="0"/>
              <a:t>at least</a:t>
            </a:r>
            <a:r>
              <a:rPr lang="en-US" sz="2200" dirty="0"/>
              <a:t> fields “x” and “y”</a:t>
            </a:r>
          </a:p>
          <a:p>
            <a:pPr marL="457200" lvl="1" indent="0">
              <a:buNone/>
            </a:pPr>
            <a:endParaRPr lang="en-US" sz="2200" b="1" dirty="0"/>
          </a:p>
          <a:p>
            <a:r>
              <a:rPr lang="en-US" sz="2600" dirty="0"/>
              <a:t>Retrieve a part by name:</a:t>
            </a:r>
          </a:p>
          <a:p>
            <a:pPr lvl="2"/>
            <a:endParaRPr lang="en-US" sz="1800" dirty="0"/>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t: {x: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y: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 … ;</a:t>
            </a:r>
          </a:p>
          <a:p>
            <a:pPr lvl="2"/>
            <a:r>
              <a:rPr lang="en-US" sz="1800" dirty="0" err="1">
                <a:latin typeface="Courier New" panose="02070309020205020404" pitchFamily="49" charset="0"/>
                <a:cs typeface="Courier New" panose="02070309020205020404" pitchFamily="49" charset="0"/>
              </a:rPr>
              <a:t>console.log</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t.x</a:t>
            </a:r>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FABB536F-7007-8989-C3DE-4E92F65E9B20}"/>
              </a:ext>
            </a:extLst>
          </p:cNvPr>
          <p:cNvSpPr>
            <a:spLocks noGrp="1"/>
          </p:cNvSpPr>
          <p:nvPr>
            <p:ph type="sldNum" sz="quarter" idx="4"/>
          </p:nvPr>
        </p:nvSpPr>
        <p:spPr/>
        <p:txBody>
          <a:bodyPr/>
          <a:lstStyle/>
          <a:p>
            <a:fld id="{60F4F636-6A27-E649-AEDF-9DE4D4E58670}" type="slidenum">
              <a:rPr lang="en-US" smtClean="0"/>
              <a:pPr/>
              <a:t>28</a:t>
            </a:fld>
            <a:endParaRPr lang="en-US" dirty="0"/>
          </a:p>
        </p:txBody>
      </p:sp>
    </p:spTree>
    <p:extLst>
      <p:ext uri="{BB962C8B-B14F-4D97-AF65-F5344CB8AC3E}">
        <p14:creationId xmlns:p14="http://schemas.microsoft.com/office/powerpoint/2010/main" val="2516525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Optional Fields in TypeScript</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Records can have optional fields</a:t>
            </a:r>
          </a:p>
          <a:p>
            <a:pPr lvl="2"/>
            <a:endParaRPr lang="en-US" sz="1200" dirty="0"/>
          </a:p>
          <a:p>
            <a:pPr lvl="2"/>
            <a:r>
              <a:rPr lang="en-US" sz="1800" b="1" dirty="0">
                <a:solidFill>
                  <a:srgbClr val="0070C0"/>
                </a:solidFill>
                <a:latin typeface="Courier New" panose="02070309020205020404" pitchFamily="49" charset="0"/>
                <a:cs typeface="Courier New" panose="02070309020205020404" pitchFamily="49" charset="0"/>
              </a:rPr>
              <a:t>type</a:t>
            </a:r>
            <a:r>
              <a:rPr lang="en-US" sz="1800" dirty="0">
                <a:latin typeface="Courier New" panose="02070309020205020404" pitchFamily="49" charset="0"/>
                <a:cs typeface="Courier New" panose="02070309020205020404" pitchFamily="49" charset="0"/>
              </a:rPr>
              <a:t> T = {x: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y?: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a:t>
            </a:r>
          </a:p>
          <a:p>
            <a:pPr lvl="2"/>
            <a:endParaRPr lang="en-US" sz="1200" dirty="0">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t: T = {x: 1n};</a:t>
            </a:r>
          </a:p>
          <a:p>
            <a:pPr lvl="2"/>
            <a:endParaRPr lang="en-US" sz="1800" dirty="0">
              <a:latin typeface="Courier New" panose="02070309020205020404" pitchFamily="49" charset="0"/>
              <a:cs typeface="Courier New" panose="02070309020205020404" pitchFamily="49" charset="0"/>
            </a:endParaRPr>
          </a:p>
          <a:p>
            <a:pPr lvl="1"/>
            <a:r>
              <a:rPr lang="en-US" sz="2200" dirty="0"/>
              <a:t>type of “ </a:t>
            </a:r>
            <a:r>
              <a:rPr lang="en-US" sz="2200" dirty="0" err="1">
                <a:latin typeface="Courier New" panose="02070309020205020404" pitchFamily="49" charset="0"/>
                <a:cs typeface="Courier New" panose="02070309020205020404" pitchFamily="49" charset="0"/>
              </a:rPr>
              <a:t>t.y</a:t>
            </a:r>
            <a:r>
              <a:rPr lang="en-US" sz="2200" dirty="0"/>
              <a:t> ” is “ </a:t>
            </a:r>
            <a:r>
              <a:rPr lang="en-US" sz="2000" b="1" dirty="0">
                <a:solidFill>
                  <a:srgbClr val="00B050"/>
                </a:solidFill>
                <a:latin typeface="Courier New" panose="02070309020205020404" pitchFamily="49" charset="0"/>
                <a:cs typeface="Courier New" panose="02070309020205020404" pitchFamily="49" charset="0"/>
              </a:rPr>
              <a:t>bigint</a:t>
            </a:r>
            <a:r>
              <a:rPr lang="en-US" sz="200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a:t>
            </a:r>
            <a:r>
              <a:rPr lang="en-US" sz="2000" b="1" dirty="0">
                <a:solidFill>
                  <a:srgbClr val="00B050"/>
                </a:solidFill>
                <a:latin typeface="Courier New" panose="02070309020205020404" pitchFamily="49" charset="0"/>
                <a:cs typeface="Courier New" panose="02070309020205020404" pitchFamily="49" charset="0"/>
              </a:rPr>
              <a:t>undefined</a:t>
            </a:r>
            <a:r>
              <a:rPr lang="en-US" sz="2200" dirty="0"/>
              <a:t> ”</a:t>
            </a:r>
          </a:p>
          <a:p>
            <a:endParaRPr lang="en-US" sz="2600" dirty="0"/>
          </a:p>
          <a:p>
            <a:r>
              <a:rPr lang="en-US" sz="2600" dirty="0"/>
              <a:t>Functions can have optional arguments</a:t>
            </a:r>
          </a:p>
          <a:p>
            <a:pPr lvl="2"/>
            <a:endParaRPr lang="en-US" sz="1200" dirty="0"/>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f = (a: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b?: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console.log</a:t>
            </a:r>
            <a:r>
              <a:rPr lang="en-US" sz="1800" dirty="0">
                <a:latin typeface="Courier New" panose="02070309020205020404" pitchFamily="49" charset="0"/>
                <a:cs typeface="Courier New" panose="02070309020205020404" pitchFamily="49" charset="0"/>
              </a:rPr>
              <a:t>(b);</a:t>
            </a:r>
          </a:p>
          <a:p>
            <a:pPr lvl="2"/>
            <a:r>
              <a:rPr lang="en-US" sz="1800" dirty="0">
                <a:latin typeface="Courier New" panose="02070309020205020404" pitchFamily="49" charset="0"/>
                <a:cs typeface="Courier New" panose="02070309020205020404" pitchFamily="49" charset="0"/>
              </a:rPr>
              <a:t>};</a:t>
            </a:r>
          </a:p>
          <a:p>
            <a:pPr lvl="2"/>
            <a:endParaRPr lang="en-US" sz="1800" dirty="0"/>
          </a:p>
          <a:p>
            <a:pPr lvl="1"/>
            <a:r>
              <a:rPr lang="en-US" sz="2200" dirty="0"/>
              <a:t>type of “ </a:t>
            </a:r>
            <a:r>
              <a:rPr lang="en-US" sz="2200" dirty="0">
                <a:latin typeface="Courier New" panose="02070309020205020404" pitchFamily="49" charset="0"/>
                <a:cs typeface="Courier New" panose="02070309020205020404" pitchFamily="49" charset="0"/>
              </a:rPr>
              <a:t>b</a:t>
            </a:r>
            <a:r>
              <a:rPr lang="en-US" sz="2200" dirty="0"/>
              <a:t> ” is “ </a:t>
            </a:r>
            <a:r>
              <a:rPr lang="en-US" sz="2000" b="1" dirty="0">
                <a:solidFill>
                  <a:srgbClr val="00B050"/>
                </a:solidFill>
                <a:latin typeface="Courier New" panose="02070309020205020404" pitchFamily="49" charset="0"/>
                <a:cs typeface="Courier New" panose="02070309020205020404" pitchFamily="49" charset="0"/>
              </a:rPr>
              <a:t>bigint</a:t>
            </a:r>
            <a:r>
              <a:rPr lang="en-US" sz="200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a:t>
            </a:r>
            <a:r>
              <a:rPr lang="en-US" sz="2000" b="1" dirty="0">
                <a:solidFill>
                  <a:srgbClr val="00B050"/>
                </a:solidFill>
                <a:latin typeface="Courier New" panose="02070309020205020404" pitchFamily="49" charset="0"/>
                <a:cs typeface="Courier New" panose="02070309020205020404" pitchFamily="49" charset="0"/>
              </a:rPr>
              <a:t>undefined</a:t>
            </a:r>
            <a:r>
              <a:rPr lang="en-US" sz="2200" dirty="0"/>
              <a:t> ”</a:t>
            </a:r>
          </a:p>
        </p:txBody>
      </p:sp>
      <p:sp>
        <p:nvSpPr>
          <p:cNvPr id="4" name="Slide Number Placeholder 3">
            <a:extLst>
              <a:ext uri="{FF2B5EF4-FFF2-40B4-BE49-F238E27FC236}">
                <a16:creationId xmlns:a16="http://schemas.microsoft.com/office/drawing/2014/main" id="{F994C2B3-D30F-3D64-2215-F92F7675B5CB}"/>
              </a:ext>
            </a:extLst>
          </p:cNvPr>
          <p:cNvSpPr>
            <a:spLocks noGrp="1"/>
          </p:cNvSpPr>
          <p:nvPr>
            <p:ph type="sldNum" sz="quarter" idx="4"/>
          </p:nvPr>
        </p:nvSpPr>
        <p:spPr/>
        <p:txBody>
          <a:bodyPr/>
          <a:lstStyle/>
          <a:p>
            <a:fld id="{60F4F636-6A27-E649-AEDF-9DE4D4E58670}" type="slidenum">
              <a:rPr lang="en-US" smtClean="0"/>
              <a:pPr/>
              <a:t>29</a:t>
            </a:fld>
            <a:endParaRPr lang="en-US" dirty="0"/>
          </a:p>
        </p:txBody>
      </p:sp>
    </p:spTree>
    <p:extLst>
      <p:ext uri="{BB962C8B-B14F-4D97-AF65-F5344CB8AC3E}">
        <p14:creationId xmlns:p14="http://schemas.microsoft.com/office/powerpoint/2010/main" val="43194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B2C6C-7FCA-C52B-1236-BCB74F6A37F4}"/>
              </a:ext>
            </a:extLst>
          </p:cNvPr>
          <p:cNvSpPr>
            <a:spLocks noGrp="1"/>
          </p:cNvSpPr>
          <p:nvPr>
            <p:ph type="title"/>
          </p:nvPr>
        </p:nvSpPr>
        <p:spPr/>
        <p:txBody>
          <a:bodyPr/>
          <a:lstStyle/>
          <a:p>
            <a:r>
              <a:rPr lang="en-US" dirty="0"/>
              <a:t>Correctness and Specifications</a:t>
            </a:r>
          </a:p>
        </p:txBody>
      </p:sp>
      <p:sp>
        <p:nvSpPr>
          <p:cNvPr id="3" name="Content Placeholder 2">
            <a:extLst>
              <a:ext uri="{FF2B5EF4-FFF2-40B4-BE49-F238E27FC236}">
                <a16:creationId xmlns:a16="http://schemas.microsoft.com/office/drawing/2014/main" id="{D4A2784E-D5A5-C533-7D13-9EBF6982413A}"/>
              </a:ext>
            </a:extLst>
          </p:cNvPr>
          <p:cNvSpPr>
            <a:spLocks noGrp="1"/>
          </p:cNvSpPr>
          <p:nvPr>
            <p:ph idx="1"/>
          </p:nvPr>
        </p:nvSpPr>
        <p:spPr/>
        <p:txBody>
          <a:bodyPr/>
          <a:lstStyle/>
          <a:p>
            <a:r>
              <a:rPr lang="en-US" sz="2400" dirty="0"/>
              <a:t>Correctness requires a </a:t>
            </a:r>
            <a:r>
              <a:rPr lang="en-US" sz="2400" u="sng" dirty="0"/>
              <a:t>definition</a:t>
            </a:r>
            <a:r>
              <a:rPr lang="en-US" sz="2400" dirty="0"/>
              <a:t> of the correct answer</a:t>
            </a:r>
          </a:p>
          <a:p>
            <a:pPr lvl="1"/>
            <a:endParaRPr lang="en-US" sz="2000" dirty="0"/>
          </a:p>
          <a:p>
            <a:r>
              <a:rPr lang="en-US" sz="2400" dirty="0"/>
              <a:t>Description must be </a:t>
            </a:r>
            <a:r>
              <a:rPr lang="en-US" sz="2400" u="sng" dirty="0"/>
              <a:t>precise</a:t>
            </a:r>
          </a:p>
          <a:p>
            <a:pPr lvl="1"/>
            <a:r>
              <a:rPr lang="en-US" sz="2000" dirty="0"/>
              <a:t>can’t have disagreement about what is correct</a:t>
            </a:r>
          </a:p>
          <a:p>
            <a:pPr lvl="1"/>
            <a:endParaRPr lang="en-US" sz="2000" dirty="0"/>
          </a:p>
          <a:p>
            <a:r>
              <a:rPr lang="en-US" sz="2400" dirty="0"/>
              <a:t>Informal descriptions (English) are usually imprecise</a:t>
            </a:r>
          </a:p>
          <a:p>
            <a:pPr lvl="1"/>
            <a:r>
              <a:rPr lang="en-US" sz="2000" dirty="0"/>
              <a:t>necessary to “formalize” the English</a:t>
            </a:r>
          </a:p>
          <a:p>
            <a:pPr lvl="2"/>
            <a:r>
              <a:rPr lang="en-US" sz="1600" dirty="0"/>
              <a:t>turn the English into a precise </a:t>
            </a:r>
            <a:r>
              <a:rPr lang="en-US" sz="1600" i="1" dirty="0"/>
              <a:t>mathematical </a:t>
            </a:r>
            <a:r>
              <a:rPr lang="en-US" sz="1600" dirty="0"/>
              <a:t>definition</a:t>
            </a:r>
          </a:p>
          <a:p>
            <a:pPr lvl="1"/>
            <a:r>
              <a:rPr lang="en-US" sz="2000" dirty="0"/>
              <a:t>professionals are </a:t>
            </a:r>
            <a:r>
              <a:rPr lang="en-US" sz="2000" i="1" dirty="0"/>
              <a:t>very</a:t>
            </a:r>
            <a:r>
              <a:rPr lang="en-US" sz="2000" dirty="0"/>
              <a:t> good at this</a:t>
            </a:r>
          </a:p>
          <a:p>
            <a:pPr lvl="2"/>
            <a:r>
              <a:rPr lang="en-US" sz="1600" dirty="0"/>
              <a:t>usually just give English definitions</a:t>
            </a:r>
          </a:p>
          <a:p>
            <a:pPr lvl="2"/>
            <a:r>
              <a:rPr lang="en-US" sz="1600" dirty="0"/>
              <a:t>important skill to practice</a:t>
            </a:r>
          </a:p>
          <a:p>
            <a:pPr lvl="1"/>
            <a:r>
              <a:rPr lang="en-US" sz="2000" dirty="0"/>
              <a:t>we will start out completely formal to make it easier</a:t>
            </a:r>
            <a:endParaRPr lang="en-US" sz="1600" dirty="0"/>
          </a:p>
        </p:txBody>
      </p:sp>
      <p:sp>
        <p:nvSpPr>
          <p:cNvPr id="4" name="Slide Number Placeholder 3">
            <a:extLst>
              <a:ext uri="{FF2B5EF4-FFF2-40B4-BE49-F238E27FC236}">
                <a16:creationId xmlns:a16="http://schemas.microsoft.com/office/drawing/2014/main" id="{9B75EA01-2BCD-991D-D719-764755A6243C}"/>
              </a:ext>
            </a:extLst>
          </p:cNvPr>
          <p:cNvSpPr>
            <a:spLocks noGrp="1"/>
          </p:cNvSpPr>
          <p:nvPr>
            <p:ph type="sldNum" sz="quarter" idx="4"/>
          </p:nvPr>
        </p:nvSpPr>
        <p:spPr/>
        <p:txBody>
          <a:bodyPr/>
          <a:lstStyle/>
          <a:p>
            <a:fld id="{60F4F636-6A27-E649-AEDF-9DE4D4E58670}" type="slidenum">
              <a:rPr lang="en-US" smtClean="0"/>
              <a:pPr/>
              <a:t>3</a:t>
            </a:fld>
            <a:endParaRPr lang="en-US" dirty="0"/>
          </a:p>
        </p:txBody>
      </p:sp>
    </p:spTree>
    <p:extLst>
      <p:ext uri="{BB962C8B-B14F-4D97-AF65-F5344CB8AC3E}">
        <p14:creationId xmlns:p14="http://schemas.microsoft.com/office/powerpoint/2010/main" val="13267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Tuple Types in Math</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b="1" dirty="0"/>
              <a:t>Record Types		</a:t>
            </a:r>
            <a:r>
              <a:rPr lang="en-US" sz="2400" dirty="0">
                <a:latin typeface="Cambria Math" panose="02040503050406030204" pitchFamily="18" charset="0"/>
                <a:ea typeface="Cambria Math" panose="02040503050406030204" pitchFamily="18" charset="0"/>
                <a:cs typeface="Courier New" panose="02070309020205020404" pitchFamily="49" charset="0"/>
              </a:rPr>
              <a:t>{x : </a:t>
            </a:r>
            <a:r>
              <a:rPr lang="en-US" sz="2400" dirty="0" err="1"/>
              <a:t>ℕ</a:t>
            </a:r>
            <a:r>
              <a:rPr lang="en-US" sz="2400" dirty="0">
                <a:latin typeface="Cambria Math" panose="02040503050406030204" pitchFamily="18" charset="0"/>
                <a:ea typeface="Cambria Math" panose="02040503050406030204" pitchFamily="18" charset="0"/>
                <a:cs typeface="Courier New" panose="02070309020205020404" pitchFamily="49" charset="0"/>
              </a:rPr>
              <a:t>,  y : </a:t>
            </a:r>
            <a:r>
              <a:rPr lang="en-US" sz="2400" dirty="0" err="1"/>
              <a:t>ℕ</a:t>
            </a:r>
            <a:r>
              <a:rPr lang="en-US" sz="2400" dirty="0">
                <a:latin typeface="Cambria Math" panose="02040503050406030204" pitchFamily="18" charset="0"/>
                <a:ea typeface="Cambria Math" panose="02040503050406030204" pitchFamily="18" charset="0"/>
                <a:cs typeface="Courier New" panose="02070309020205020404" pitchFamily="49" charset="0"/>
              </a:rPr>
              <a:t>}</a:t>
            </a:r>
          </a:p>
          <a:p>
            <a:pPr lvl="1"/>
            <a:r>
              <a:rPr lang="en-US" sz="2200" dirty="0"/>
              <a:t>record with fields “x” and “y” each containing a number</a:t>
            </a:r>
          </a:p>
          <a:p>
            <a:pPr lvl="2"/>
            <a:r>
              <a:rPr lang="en-US" sz="1800" dirty="0"/>
              <a:t>e.g., </a:t>
            </a:r>
            <a:r>
              <a:rPr lang="en-US" sz="1800" dirty="0">
                <a:latin typeface="Cambria Math" panose="02040503050406030204" pitchFamily="18" charset="0"/>
                <a:ea typeface="Cambria Math" panose="02040503050406030204" pitchFamily="18" charset="0"/>
              </a:rPr>
              <a:t>{x: 3, y: 5}</a:t>
            </a:r>
          </a:p>
          <a:p>
            <a:pPr lvl="1"/>
            <a:endParaRPr lang="en-US" sz="2200" b="1" dirty="0"/>
          </a:p>
          <a:p>
            <a:r>
              <a:rPr lang="en-US" sz="2600" dirty="0"/>
              <a:t>Tuple Types		</a:t>
            </a:r>
            <a:r>
              <a:rPr lang="en-US" sz="2400" b="1" dirty="0"/>
              <a:t> </a:t>
            </a:r>
            <a:r>
              <a:rPr lang="en-US" sz="2400" b="1" dirty="0" err="1"/>
              <a:t>ℕ</a:t>
            </a:r>
            <a:r>
              <a:rPr lang="en-US" sz="2400" b="1" dirty="0"/>
              <a:t>  ⨉  </a:t>
            </a:r>
            <a:r>
              <a:rPr lang="en-US" sz="2400" b="1" dirty="0" err="1"/>
              <a:t>ℕ</a:t>
            </a:r>
            <a:endParaRPr lang="en-US" sz="2400" b="1" dirty="0"/>
          </a:p>
          <a:p>
            <a:pPr lvl="1"/>
            <a:r>
              <a:rPr lang="en-US" sz="2200" dirty="0"/>
              <a:t>pair of two natural numbers, e.g., </a:t>
            </a:r>
            <a:r>
              <a:rPr lang="en-US" sz="2200" dirty="0">
                <a:latin typeface="Cambria Math" panose="02040503050406030204" pitchFamily="18" charset="0"/>
                <a:ea typeface="Cambria Math" panose="02040503050406030204" pitchFamily="18" charset="0"/>
              </a:rPr>
              <a:t>(5, 7)</a:t>
            </a:r>
          </a:p>
          <a:p>
            <a:pPr lvl="1"/>
            <a:r>
              <a:rPr lang="en-US" sz="2200" dirty="0"/>
              <a:t>can do tuples of 3, 4, or more elements also</a:t>
            </a:r>
          </a:p>
          <a:p>
            <a:pPr lvl="1"/>
            <a:endParaRPr lang="en-US" sz="2200" dirty="0"/>
          </a:p>
          <a:p>
            <a:r>
              <a:rPr lang="en-US" sz="2400" dirty="0"/>
              <a:t>Mostly equivalent alternatives</a:t>
            </a:r>
          </a:p>
          <a:p>
            <a:pPr lvl="1"/>
            <a:r>
              <a:rPr lang="en-US" sz="2000" dirty="0"/>
              <a:t>both let us put parts together into a larger object</a:t>
            </a:r>
          </a:p>
          <a:p>
            <a:pPr lvl="1"/>
            <a:r>
              <a:rPr lang="en-US" sz="2000" dirty="0"/>
              <a:t>record distinguishes parts by name</a:t>
            </a:r>
          </a:p>
          <a:p>
            <a:pPr lvl="1"/>
            <a:r>
              <a:rPr lang="en-US" sz="2000" dirty="0"/>
              <a:t>tuple distinguishes parts by order</a:t>
            </a:r>
          </a:p>
        </p:txBody>
      </p:sp>
      <p:sp>
        <p:nvSpPr>
          <p:cNvPr id="4" name="Slide Number Placeholder 3">
            <a:extLst>
              <a:ext uri="{FF2B5EF4-FFF2-40B4-BE49-F238E27FC236}">
                <a16:creationId xmlns:a16="http://schemas.microsoft.com/office/drawing/2014/main" id="{9926804F-F9F3-EA7E-6AC0-8DDCDA31E8C4}"/>
              </a:ext>
            </a:extLst>
          </p:cNvPr>
          <p:cNvSpPr>
            <a:spLocks noGrp="1"/>
          </p:cNvSpPr>
          <p:nvPr>
            <p:ph type="sldNum" sz="quarter" idx="4"/>
          </p:nvPr>
        </p:nvSpPr>
        <p:spPr/>
        <p:txBody>
          <a:bodyPr/>
          <a:lstStyle/>
          <a:p>
            <a:fld id="{60F4F636-6A27-E649-AEDF-9DE4D4E58670}" type="slidenum">
              <a:rPr lang="en-US" smtClean="0"/>
              <a:pPr/>
              <a:t>30</a:t>
            </a:fld>
            <a:endParaRPr lang="en-US" dirty="0"/>
          </a:p>
        </p:txBody>
      </p:sp>
    </p:spTree>
    <p:extLst>
      <p:ext uri="{BB962C8B-B14F-4D97-AF65-F5344CB8AC3E}">
        <p14:creationId xmlns:p14="http://schemas.microsoft.com/office/powerpoint/2010/main" val="145114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Retrieving Part of a Tuple</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To refer to tuple parts, we must give them names</a:t>
            </a:r>
          </a:p>
          <a:p>
            <a:endParaRPr lang="en-US" sz="2600" dirty="0"/>
          </a:p>
          <a:p>
            <a:r>
              <a:rPr lang="en-US" sz="2600" dirty="0"/>
              <a:t>Tuple Types		</a:t>
            </a:r>
            <a:r>
              <a:rPr lang="en-US" sz="2400" b="1" dirty="0"/>
              <a:t> </a:t>
            </a:r>
            <a:r>
              <a:rPr lang="en-US" sz="2400" b="1" dirty="0" err="1"/>
              <a:t>ℕ</a:t>
            </a:r>
            <a:r>
              <a:rPr lang="en-US" sz="2400" b="1" dirty="0"/>
              <a:t>  ⨉  </a:t>
            </a:r>
            <a:r>
              <a:rPr lang="en-US" sz="2400" b="1" dirty="0" err="1"/>
              <a:t>ℕ</a:t>
            </a:r>
            <a:endParaRPr lang="en-US" sz="2400" b="1" dirty="0"/>
          </a:p>
          <a:p>
            <a:pPr lvl="2"/>
            <a:endParaRPr lang="en-US" sz="1800" dirty="0"/>
          </a:p>
          <a:p>
            <a:pPr lvl="2"/>
            <a:r>
              <a:rPr lang="en-US" sz="1800" b="1" dirty="0">
                <a:latin typeface="Cambria Math" panose="02040503050406030204" pitchFamily="18" charset="0"/>
                <a:ea typeface="Cambria Math" panose="02040503050406030204" pitchFamily="18" charset="0"/>
              </a:rPr>
              <a:t>Let </a:t>
            </a:r>
            <a:r>
              <a:rPr lang="en-US" sz="1800" dirty="0">
                <a:latin typeface="Cambria Math" panose="02040503050406030204" pitchFamily="18" charset="0"/>
                <a:ea typeface="Cambria Math" panose="02040503050406030204" pitchFamily="18" charset="0"/>
              </a:rPr>
              <a:t>(a, b) := t</a:t>
            </a:r>
            <a:r>
              <a:rPr lang="en-US" sz="1800" dirty="0">
                <a:latin typeface="Franklin Gothic Medium" panose="020B0603020102020204" pitchFamily="34" charset="0"/>
                <a:ea typeface="Cambria Math" panose="02040503050406030204" pitchFamily="18" charset="0"/>
              </a:rPr>
              <a:t>. 				Suppose we know that </a:t>
            </a:r>
            <a:r>
              <a:rPr lang="en-US" sz="1800" dirty="0">
                <a:latin typeface="Cambria Math" panose="02040503050406030204" pitchFamily="18" charset="0"/>
                <a:ea typeface="Cambria Math" panose="02040503050406030204" pitchFamily="18" charset="0"/>
              </a:rPr>
              <a:t>t = (5, 7)</a:t>
            </a:r>
            <a:endParaRPr lang="en-US" sz="1800" dirty="0">
              <a:latin typeface="Franklin Gothic Medium" panose="020B0603020102020204" pitchFamily="34" charset="0"/>
              <a:ea typeface="Cambria Math" panose="02040503050406030204" pitchFamily="18" charset="0"/>
            </a:endParaRPr>
          </a:p>
          <a:p>
            <a:pPr lvl="2"/>
            <a:endParaRPr lang="en-US" sz="1200" dirty="0">
              <a:latin typeface="Cambria Math" panose="02040503050406030204" pitchFamily="18" charset="0"/>
              <a:ea typeface="Cambria Math" panose="02040503050406030204" pitchFamily="18" charset="0"/>
            </a:endParaRPr>
          </a:p>
          <a:p>
            <a:pPr lvl="2"/>
            <a:r>
              <a:rPr lang="en-US" sz="1800" dirty="0">
                <a:latin typeface="Franklin Gothic Medium" panose="020B0603020102020204" pitchFamily="34" charset="0"/>
                <a:ea typeface="Cambria Math" panose="02040503050406030204" pitchFamily="18" charset="0"/>
              </a:rPr>
              <a:t>							Then, we have </a:t>
            </a:r>
            <a:r>
              <a:rPr lang="en-US" sz="1800" dirty="0">
                <a:latin typeface="Cambria Math" panose="02040503050406030204" pitchFamily="18" charset="0"/>
                <a:ea typeface="Cambria Math" panose="02040503050406030204" pitchFamily="18" charset="0"/>
              </a:rPr>
              <a:t>a = 5</a:t>
            </a:r>
            <a:r>
              <a:rPr lang="en-US" sz="1800" dirty="0">
                <a:latin typeface="Franklin Gothic Medium" panose="020B0603020102020204" pitchFamily="34" charset="0"/>
                <a:ea typeface="Cambria Math" panose="02040503050406030204" pitchFamily="18" charset="0"/>
              </a:rPr>
              <a:t> and </a:t>
            </a:r>
            <a:r>
              <a:rPr lang="en-US" sz="1800" dirty="0">
                <a:latin typeface="Cambria Math" panose="02040503050406030204" pitchFamily="18" charset="0"/>
                <a:ea typeface="Cambria Math" panose="02040503050406030204" pitchFamily="18" charset="0"/>
              </a:rPr>
              <a:t>b = 7</a:t>
            </a:r>
            <a:endParaRPr lang="en-US" sz="1800" dirty="0">
              <a:latin typeface="Franklin Gothic Medium" panose="020B0603020102020204" pitchFamily="34" charset="0"/>
              <a:ea typeface="Cambria Math" panose="02040503050406030204" pitchFamily="18" charset="0"/>
            </a:endParaRPr>
          </a:p>
          <a:p>
            <a:pPr marL="0" indent="0">
              <a:buNone/>
            </a:pPr>
            <a:endParaRPr lang="en-US" sz="2600" dirty="0"/>
          </a:p>
          <a:p>
            <a:r>
              <a:rPr lang="en-US" sz="2600" dirty="0"/>
              <a:t>Tuple Types		</a:t>
            </a:r>
            <a:r>
              <a:rPr lang="en-US" sz="2400" dirty="0"/>
              <a:t>[</a:t>
            </a:r>
            <a:r>
              <a:rPr lang="en-US" sz="2400" b="1" dirty="0">
                <a:solidFill>
                  <a:srgbClr val="00B050"/>
                </a:solidFill>
                <a:latin typeface="Courier New" panose="02070309020205020404" pitchFamily="49" charset="0"/>
                <a:cs typeface="Courier New" panose="02070309020205020404" pitchFamily="49" charset="0"/>
              </a:rPr>
              <a:t>bigint</a:t>
            </a:r>
            <a:r>
              <a:rPr lang="en-US" sz="2400" b="1" dirty="0">
                <a:latin typeface="Courier New" panose="02070309020205020404" pitchFamily="49" charset="0"/>
                <a:cs typeface="Courier New" panose="02070309020205020404" pitchFamily="49" charset="0"/>
              </a:rPr>
              <a:t>,</a:t>
            </a:r>
            <a:r>
              <a:rPr lang="en-US" sz="2400" dirty="0">
                <a:latin typeface="Courier New" panose="02070309020205020404" pitchFamily="49" charset="0"/>
                <a:cs typeface="Courier New" panose="02070309020205020404" pitchFamily="49" charset="0"/>
              </a:rPr>
              <a:t> </a:t>
            </a:r>
            <a:r>
              <a:rPr lang="en-US" sz="2400" b="1" dirty="0">
                <a:solidFill>
                  <a:srgbClr val="00B050"/>
                </a:solidFill>
                <a:latin typeface="Courier New" panose="02070309020205020404" pitchFamily="49" charset="0"/>
                <a:cs typeface="Courier New" panose="02070309020205020404" pitchFamily="49" charset="0"/>
              </a:rPr>
              <a:t>bigint</a:t>
            </a:r>
            <a:r>
              <a:rPr lang="en-US" sz="2400" b="1" dirty="0">
                <a:latin typeface="Courier New" panose="02070309020205020404" pitchFamily="49" charset="0"/>
                <a:cs typeface="Courier New" panose="02070309020205020404" pitchFamily="49" charset="0"/>
              </a:rPr>
              <a:t>]</a:t>
            </a:r>
            <a:endParaRPr lang="en-US" sz="2400" b="1" dirty="0"/>
          </a:p>
          <a:p>
            <a:pPr lvl="2"/>
            <a:endParaRPr lang="en-US" sz="1800" dirty="0"/>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 …;</a:t>
            </a:r>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[a, b] = t;</a:t>
            </a:r>
          </a:p>
          <a:p>
            <a:pPr lvl="2"/>
            <a:r>
              <a:rPr lang="en-US" sz="1800" dirty="0" err="1">
                <a:latin typeface="Courier New" panose="02070309020205020404" pitchFamily="49" charset="0"/>
                <a:cs typeface="Courier New" panose="02070309020205020404" pitchFamily="49" charset="0"/>
              </a:rPr>
              <a:t>console.log</a:t>
            </a:r>
            <a:r>
              <a:rPr lang="en-US" sz="1800" dirty="0">
                <a:latin typeface="Courier New" panose="02070309020205020404" pitchFamily="49" charset="0"/>
                <a:cs typeface="Courier New" panose="02070309020205020404" pitchFamily="49" charset="0"/>
              </a:rPr>
              <a:t>(a);  </a:t>
            </a:r>
            <a:r>
              <a:rPr lang="en-US" sz="1800" b="1" dirty="0">
                <a:solidFill>
                  <a:schemeClr val="accent3">
                    <a:lumMod val="50000"/>
                  </a:schemeClr>
                </a:solidFill>
                <a:latin typeface="Courier New" panose="02070309020205020404" pitchFamily="49" charset="0"/>
                <a:cs typeface="Courier New" panose="02070309020205020404" pitchFamily="49" charset="0"/>
              </a:rPr>
              <a:t>// first part of t</a:t>
            </a:r>
            <a:endParaRPr lang="en-US" sz="1800" b="1" dirty="0">
              <a:solidFill>
                <a:schemeClr val="accent3">
                  <a:lumMod val="50000"/>
                </a:schemeClr>
              </a:solidFill>
            </a:endParaRPr>
          </a:p>
          <a:p>
            <a:pPr lvl="2"/>
            <a:endParaRPr lang="en-US" sz="2200" dirty="0"/>
          </a:p>
        </p:txBody>
      </p:sp>
      <p:sp>
        <p:nvSpPr>
          <p:cNvPr id="6" name="TextBox 5">
            <a:extLst>
              <a:ext uri="{FF2B5EF4-FFF2-40B4-BE49-F238E27FC236}">
                <a16:creationId xmlns:a16="http://schemas.microsoft.com/office/drawing/2014/main" id="{802BAE2B-13E9-999E-CA05-A04DC2AD2711}"/>
              </a:ext>
            </a:extLst>
          </p:cNvPr>
          <p:cNvSpPr txBox="1"/>
          <p:nvPr/>
        </p:nvSpPr>
        <p:spPr>
          <a:xfrm>
            <a:off x="891363" y="3445228"/>
            <a:ext cx="2657953" cy="369332"/>
          </a:xfrm>
          <a:prstGeom prst="rect">
            <a:avLst/>
          </a:prstGeom>
          <a:noFill/>
        </p:spPr>
        <p:txBody>
          <a:bodyPr wrap="square" rtlCol="0">
            <a:spAutoFit/>
          </a:bodyPr>
          <a:lstStyle/>
          <a:p>
            <a:pPr algn="ctr"/>
            <a:r>
              <a:rPr lang="en-US" dirty="0">
                <a:solidFill>
                  <a:schemeClr val="accent3">
                    <a:lumMod val="75000"/>
                  </a:schemeClr>
                </a:solidFill>
                <a:latin typeface="Franklin Gothic Medium"/>
                <a:cs typeface="Franklin Gothic Medium"/>
              </a:rPr>
              <a:t>“</a:t>
            </a:r>
            <a:r>
              <a:rPr lang="en-US" dirty="0">
                <a:solidFill>
                  <a:schemeClr val="accent3">
                    <a:lumMod val="75000"/>
                  </a:schemeClr>
                </a:solidFill>
                <a:latin typeface="Cambria Math" panose="02040503050406030204" pitchFamily="18" charset="0"/>
                <a:ea typeface="Cambria Math" panose="02040503050406030204" pitchFamily="18" charset="0"/>
              </a:rPr>
              <a:t>:=</a:t>
            </a:r>
            <a:r>
              <a:rPr lang="en-US" dirty="0">
                <a:solidFill>
                  <a:schemeClr val="accent3">
                    <a:lumMod val="75000"/>
                  </a:schemeClr>
                </a:solidFill>
                <a:latin typeface="Franklin Gothic Medium"/>
                <a:cs typeface="Franklin Gothic Medium"/>
              </a:rPr>
              <a:t>” means a definition</a:t>
            </a:r>
          </a:p>
        </p:txBody>
      </p:sp>
      <p:sp>
        <p:nvSpPr>
          <p:cNvPr id="4" name="Slide Number Placeholder 3">
            <a:extLst>
              <a:ext uri="{FF2B5EF4-FFF2-40B4-BE49-F238E27FC236}">
                <a16:creationId xmlns:a16="http://schemas.microsoft.com/office/drawing/2014/main" id="{43504C36-79E3-C274-3EDD-AD5FCE723218}"/>
              </a:ext>
            </a:extLst>
          </p:cNvPr>
          <p:cNvSpPr>
            <a:spLocks noGrp="1"/>
          </p:cNvSpPr>
          <p:nvPr>
            <p:ph type="sldNum" sz="quarter" idx="4"/>
          </p:nvPr>
        </p:nvSpPr>
        <p:spPr/>
        <p:txBody>
          <a:bodyPr/>
          <a:lstStyle/>
          <a:p>
            <a:fld id="{60F4F636-6A27-E649-AEDF-9DE4D4E58670}" type="slidenum">
              <a:rPr lang="en-US" smtClean="0"/>
              <a:pPr/>
              <a:t>31</a:t>
            </a:fld>
            <a:endParaRPr lang="en-US" dirty="0"/>
          </a:p>
        </p:txBody>
      </p:sp>
    </p:spTree>
    <p:extLst>
      <p:ext uri="{BB962C8B-B14F-4D97-AF65-F5344CB8AC3E}">
        <p14:creationId xmlns:p14="http://schemas.microsoft.com/office/powerpoint/2010/main" val="287788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529D5-4BAD-791A-5B4E-5AF302AEE27A}"/>
              </a:ext>
            </a:extLst>
          </p:cNvPr>
          <p:cNvSpPr>
            <a:spLocks noGrp="1"/>
          </p:cNvSpPr>
          <p:nvPr>
            <p:ph type="title"/>
          </p:nvPr>
        </p:nvSpPr>
        <p:spPr/>
        <p:txBody>
          <a:bodyPr/>
          <a:lstStyle/>
          <a:p>
            <a:r>
              <a:rPr lang="en-US" dirty="0"/>
              <a:t>Simple Functions in Math</a:t>
            </a:r>
          </a:p>
        </p:txBody>
      </p:sp>
      <p:sp>
        <p:nvSpPr>
          <p:cNvPr id="3" name="Content Placeholder 2">
            <a:extLst>
              <a:ext uri="{FF2B5EF4-FFF2-40B4-BE49-F238E27FC236}">
                <a16:creationId xmlns:a16="http://schemas.microsoft.com/office/drawing/2014/main" id="{0C74DB0C-3E5D-645B-1167-80CA714A2AE5}"/>
              </a:ext>
            </a:extLst>
          </p:cNvPr>
          <p:cNvSpPr>
            <a:spLocks noGrp="1"/>
          </p:cNvSpPr>
          <p:nvPr>
            <p:ph idx="1"/>
          </p:nvPr>
        </p:nvSpPr>
        <p:spPr/>
        <p:txBody>
          <a:bodyPr/>
          <a:lstStyle/>
          <a:p>
            <a:r>
              <a:rPr lang="en-US" sz="2400" dirty="0"/>
              <a:t>Simplest function definitions are single expressions</a:t>
            </a:r>
          </a:p>
          <a:p>
            <a:pPr lvl="1"/>
            <a:endParaRPr lang="en-US" sz="2000" dirty="0"/>
          </a:p>
          <a:p>
            <a:r>
              <a:rPr lang="en-US" sz="2400" dirty="0"/>
              <a:t>Will write them in math like this:</a:t>
            </a:r>
          </a:p>
          <a:p>
            <a:pPr lvl="2"/>
            <a:endParaRPr lang="en-US" sz="1200" dirty="0"/>
          </a:p>
          <a:p>
            <a:pPr lvl="2"/>
            <a:r>
              <a:rPr lang="en-US" sz="1800" dirty="0">
                <a:latin typeface="Cambria Math" panose="02040503050406030204" pitchFamily="18" charset="0"/>
                <a:ea typeface="Cambria Math" panose="02040503050406030204" pitchFamily="18" charset="0"/>
              </a:rPr>
              <a:t>	double : </a:t>
            </a:r>
            <a:r>
              <a:rPr lang="en-US" sz="1800" b="1" dirty="0" err="1">
                <a:latin typeface="Cambria Math" panose="02040503050406030204" pitchFamily="18" charset="0"/>
                <a:ea typeface="Cambria Math" panose="02040503050406030204" pitchFamily="18" charset="0"/>
              </a:rPr>
              <a:t>ℕ</a:t>
            </a:r>
            <a:r>
              <a:rPr lang="en-US" sz="1800" dirty="0">
                <a:latin typeface="Cambria Math" panose="02040503050406030204" pitchFamily="18" charset="0"/>
                <a:ea typeface="Cambria Math" panose="02040503050406030204" pitchFamily="18" charset="0"/>
              </a:rPr>
              <a:t> → </a:t>
            </a:r>
            <a:r>
              <a:rPr lang="en-US" sz="1800" b="1" dirty="0" err="1">
                <a:latin typeface="Cambria Math" panose="02040503050406030204" pitchFamily="18" charset="0"/>
                <a:ea typeface="Cambria Math" panose="02040503050406030204" pitchFamily="18" charset="0"/>
              </a:rPr>
              <a:t>ℕ</a:t>
            </a:r>
            <a:endParaRPr lang="en-US" sz="1800" dirty="0">
              <a:latin typeface="Cambria Math" panose="02040503050406030204" pitchFamily="18" charset="0"/>
              <a:ea typeface="Cambria Math" panose="02040503050406030204" pitchFamily="18" charset="0"/>
            </a:endParaRPr>
          </a:p>
          <a:p>
            <a:pPr lvl="2"/>
            <a:endParaRPr lang="en-US" sz="600" dirty="0">
              <a:latin typeface="Cambria Math" panose="02040503050406030204" pitchFamily="18" charset="0"/>
              <a:ea typeface="Cambria Math" panose="02040503050406030204" pitchFamily="18" charset="0"/>
            </a:endParaRPr>
          </a:p>
          <a:p>
            <a:pPr lvl="2"/>
            <a:r>
              <a:rPr lang="en-US" sz="1800" dirty="0">
                <a:latin typeface="Cambria Math" panose="02040503050406030204" pitchFamily="18" charset="0"/>
                <a:ea typeface="Cambria Math" panose="02040503050406030204" pitchFamily="18" charset="0"/>
              </a:rPr>
              <a:t>	double(n) := 2n</a:t>
            </a:r>
          </a:p>
          <a:p>
            <a:pPr lvl="2"/>
            <a:endParaRPr lang="en-US" sz="1200" dirty="0">
              <a:latin typeface="Cambria Math" panose="02040503050406030204" pitchFamily="18" charset="0"/>
              <a:ea typeface="Cambria Math" panose="02040503050406030204" pitchFamily="18" charset="0"/>
            </a:endParaRPr>
          </a:p>
          <a:p>
            <a:pPr lvl="1"/>
            <a:r>
              <a:rPr lang="en-US" sz="2000" dirty="0"/>
              <a:t>first line declares the type of double function</a:t>
            </a:r>
          </a:p>
          <a:p>
            <a:pPr lvl="2"/>
            <a:r>
              <a:rPr lang="en-US" sz="1600" dirty="0"/>
              <a:t>takes a natural number input to a natural number output</a:t>
            </a:r>
          </a:p>
          <a:p>
            <a:pPr lvl="1"/>
            <a:r>
              <a:rPr lang="en-US" sz="2000" dirty="0"/>
              <a:t>second line shows the calculation</a:t>
            </a:r>
          </a:p>
          <a:p>
            <a:pPr lvl="2"/>
            <a:r>
              <a:rPr lang="en-US" sz="1600" dirty="0"/>
              <a:t>know that "</a:t>
            </a:r>
            <a:r>
              <a:rPr lang="en-US" sz="1600" dirty="0">
                <a:latin typeface="Cambria Math" panose="02040503050406030204" pitchFamily="18" charset="0"/>
                <a:ea typeface="Cambria Math" panose="02040503050406030204" pitchFamily="18" charset="0"/>
              </a:rPr>
              <a:t>n</a:t>
            </a:r>
            <a:r>
              <a:rPr lang="en-US" sz="1600" dirty="0"/>
              <a:t>" is a natural number from the </a:t>
            </a:r>
            <a:r>
              <a:rPr lang="en-US" sz="1600" i="1" dirty="0"/>
              <a:t>first</a:t>
            </a:r>
            <a:r>
              <a:rPr lang="en-US" sz="1600" dirty="0"/>
              <a:t> line</a:t>
            </a:r>
          </a:p>
          <a:p>
            <a:pPr lvl="1"/>
            <a:r>
              <a:rPr lang="en-US" sz="2000" dirty="0"/>
              <a:t>will often put the type in the text before the definition, e.g.,</a:t>
            </a:r>
          </a:p>
          <a:p>
            <a:pPr lvl="2"/>
            <a:endParaRPr lang="en-US" sz="600" dirty="0">
              <a:latin typeface="Cambria Math" panose="02040503050406030204" pitchFamily="18" charset="0"/>
              <a:ea typeface="Cambria Math" panose="02040503050406030204" pitchFamily="18" charset="0"/>
            </a:endParaRPr>
          </a:p>
          <a:p>
            <a:pPr lvl="2"/>
            <a:r>
              <a:rPr lang="en-US" sz="1600" dirty="0">
                <a:latin typeface="Cambria Math" panose="02040503050406030204" pitchFamily="18" charset="0"/>
                <a:ea typeface="Cambria Math" panose="02040503050406030204" pitchFamily="18" charset="0"/>
              </a:rPr>
              <a:t>The function double : </a:t>
            </a:r>
            <a:r>
              <a:rPr lang="en-US" sz="1600" b="1" dirty="0" err="1">
                <a:latin typeface="Cambria Math" panose="02040503050406030204" pitchFamily="18" charset="0"/>
                <a:ea typeface="Cambria Math" panose="02040503050406030204" pitchFamily="18" charset="0"/>
              </a:rPr>
              <a:t>ℕ</a:t>
            </a:r>
            <a:r>
              <a:rPr lang="en-US" sz="1600" dirty="0">
                <a:latin typeface="Cambria Math" panose="02040503050406030204" pitchFamily="18" charset="0"/>
                <a:ea typeface="Cambria Math" panose="02040503050406030204" pitchFamily="18" charset="0"/>
              </a:rPr>
              <a:t> → </a:t>
            </a:r>
            <a:r>
              <a:rPr lang="en-US" sz="1600" b="1" dirty="0" err="1">
                <a:latin typeface="Cambria Math" panose="02040503050406030204" pitchFamily="18" charset="0"/>
                <a:ea typeface="Cambria Math" panose="02040503050406030204" pitchFamily="18" charset="0"/>
              </a:rPr>
              <a:t>ℕ</a:t>
            </a:r>
            <a:r>
              <a:rPr lang="en-US" sz="1600" dirty="0">
                <a:latin typeface="Cambria Math" panose="02040503050406030204" pitchFamily="18" charset="0"/>
                <a:ea typeface="Cambria Math" panose="02040503050406030204" pitchFamily="18" charset="0"/>
              </a:rPr>
              <a:t> is defined by…</a:t>
            </a:r>
          </a:p>
          <a:p>
            <a:pPr lvl="2"/>
            <a:endParaRPr lang="en-US" sz="600" dirty="0">
              <a:latin typeface="Cambria Math" panose="02040503050406030204" pitchFamily="18" charset="0"/>
              <a:ea typeface="Cambria Math" panose="02040503050406030204" pitchFamily="18" charset="0"/>
            </a:endParaRPr>
          </a:p>
          <a:p>
            <a:pPr lvl="2"/>
            <a:r>
              <a:rPr lang="en-US" sz="1600" dirty="0">
                <a:latin typeface="Cambria Math" panose="02040503050406030204" pitchFamily="18" charset="0"/>
                <a:ea typeface="Cambria Math" panose="02040503050406030204" pitchFamily="18" charset="0"/>
              </a:rPr>
              <a:t>	double(n) := 2n</a:t>
            </a:r>
            <a:endParaRPr lang="en-US" sz="1600" dirty="0"/>
          </a:p>
          <a:p>
            <a:pPr lvl="2"/>
            <a:endParaRPr lang="en-US" sz="1200" dirty="0"/>
          </a:p>
          <a:p>
            <a:pPr lvl="2"/>
            <a:endParaRPr lang="en-US" sz="1200" dirty="0"/>
          </a:p>
          <a:p>
            <a:pPr lvl="1"/>
            <a:endParaRPr lang="en-US" sz="1600" dirty="0"/>
          </a:p>
        </p:txBody>
      </p:sp>
      <p:sp>
        <p:nvSpPr>
          <p:cNvPr id="4" name="Slide Number Placeholder 3">
            <a:extLst>
              <a:ext uri="{FF2B5EF4-FFF2-40B4-BE49-F238E27FC236}">
                <a16:creationId xmlns:a16="http://schemas.microsoft.com/office/drawing/2014/main" id="{EAECF846-8729-C73B-6B74-65EDBA8F6516}"/>
              </a:ext>
            </a:extLst>
          </p:cNvPr>
          <p:cNvSpPr>
            <a:spLocks noGrp="1"/>
          </p:cNvSpPr>
          <p:nvPr>
            <p:ph type="sldNum" sz="quarter" idx="4"/>
          </p:nvPr>
        </p:nvSpPr>
        <p:spPr/>
        <p:txBody>
          <a:bodyPr/>
          <a:lstStyle/>
          <a:p>
            <a:fld id="{60F4F636-6A27-E649-AEDF-9DE4D4E58670}" type="slidenum">
              <a:rPr lang="en-US" smtClean="0"/>
              <a:pPr/>
              <a:t>32</a:t>
            </a:fld>
            <a:endParaRPr lang="en-US" dirty="0"/>
          </a:p>
        </p:txBody>
      </p:sp>
    </p:spTree>
    <p:extLst>
      <p:ext uri="{BB962C8B-B14F-4D97-AF65-F5344CB8AC3E}">
        <p14:creationId xmlns:p14="http://schemas.microsoft.com/office/powerpoint/2010/main" val="117322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4" end="1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F55E5-0EEB-AF66-12D0-4A77E0C1E6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E43489-020F-173B-D582-F474C3DFBC09}"/>
              </a:ext>
            </a:extLst>
          </p:cNvPr>
          <p:cNvSpPr>
            <a:spLocks noGrp="1"/>
          </p:cNvSpPr>
          <p:nvPr>
            <p:ph type="title"/>
          </p:nvPr>
        </p:nvSpPr>
        <p:spPr/>
        <p:txBody>
          <a:bodyPr/>
          <a:lstStyle/>
          <a:p>
            <a:r>
              <a:rPr lang="en-US" dirty="0"/>
              <a:t>Functions in TypeScript</a:t>
            </a:r>
          </a:p>
        </p:txBody>
      </p:sp>
      <p:sp>
        <p:nvSpPr>
          <p:cNvPr id="3" name="Content Placeholder 2">
            <a:extLst>
              <a:ext uri="{FF2B5EF4-FFF2-40B4-BE49-F238E27FC236}">
                <a16:creationId xmlns:a16="http://schemas.microsoft.com/office/drawing/2014/main" id="{3CC78B13-A818-18A8-A7B7-6C9AB04E2017}"/>
              </a:ext>
            </a:extLst>
          </p:cNvPr>
          <p:cNvSpPr>
            <a:spLocks noGrp="1"/>
          </p:cNvSpPr>
          <p:nvPr>
            <p:ph idx="1"/>
          </p:nvPr>
        </p:nvSpPr>
        <p:spPr/>
        <p:txBody>
          <a:bodyPr/>
          <a:lstStyle/>
          <a:p>
            <a:r>
              <a:rPr lang="en-US" sz="2400" dirty="0"/>
              <a:t>There are functions in TypeScript too!</a:t>
            </a:r>
            <a:r>
              <a:rPr lang="en-US" sz="1800" dirty="0">
                <a:latin typeface="Cambria Math" panose="02040503050406030204" pitchFamily="18" charset="0"/>
                <a:ea typeface="Cambria Math" panose="02040503050406030204" pitchFamily="18" charset="0"/>
              </a:rPr>
              <a:t>	</a:t>
            </a:r>
          </a:p>
          <a:p>
            <a:pPr marL="457200" lvl="1" indent="0">
              <a:spcBef>
                <a:spcPts val="800"/>
              </a:spcBef>
              <a:buNone/>
            </a:pPr>
            <a:r>
              <a:rPr lang="en-US" sz="1400" dirty="0">
                <a:latin typeface="Courier New" panose="02070309020205020404" pitchFamily="49" charset="0"/>
                <a:ea typeface="Cambria Math" panose="02040503050406030204" pitchFamily="18" charset="0"/>
                <a:cs typeface="Courier New" panose="02070309020205020404" pitchFamily="49" charset="0"/>
              </a:rPr>
              <a:t>	// Implements double : N -&gt; N</a:t>
            </a:r>
          </a:p>
          <a:p>
            <a:pPr marL="457200" lvl="1" indent="0">
              <a:buNone/>
            </a:pPr>
            <a:r>
              <a:rPr lang="en-US" sz="1400" dirty="0">
                <a:latin typeface="Courier New" panose="02070309020205020404" pitchFamily="49" charset="0"/>
                <a:ea typeface="Cambria Math" panose="02040503050406030204" pitchFamily="18" charset="0"/>
                <a:cs typeface="Courier New" panose="02070309020205020404" pitchFamily="49" charset="0"/>
              </a:rPr>
              <a:t>	</a:t>
            </a:r>
            <a:r>
              <a:rPr lang="en-US" sz="1400" b="1" dirty="0">
                <a:solidFill>
                  <a:srgbClr val="0070C0"/>
                </a:solidFill>
                <a:latin typeface="Courier New" panose="02070309020205020404" pitchFamily="49" charset="0"/>
                <a:ea typeface="Cambria Math" panose="02040503050406030204" pitchFamily="18" charset="0"/>
                <a:cs typeface="Courier New" panose="02070309020205020404" pitchFamily="49" charset="0"/>
              </a:rPr>
              <a:t>const</a:t>
            </a:r>
            <a:r>
              <a:rPr lang="en-US" sz="1400" dirty="0">
                <a:latin typeface="Courier New" panose="02070309020205020404" pitchFamily="49" charset="0"/>
                <a:ea typeface="Cambria Math" panose="02040503050406030204" pitchFamily="18" charset="0"/>
                <a:cs typeface="Courier New" panose="02070309020205020404" pitchFamily="49" charset="0"/>
              </a:rPr>
              <a:t> double = (x: </a:t>
            </a:r>
            <a:r>
              <a:rPr lang="en-US" sz="1400" b="1" dirty="0" err="1">
                <a:solidFill>
                  <a:srgbClr val="00B050"/>
                </a:solidFill>
                <a:latin typeface="Courier New" panose="02070309020205020404" pitchFamily="49" charset="0"/>
                <a:ea typeface="Cambria Math" panose="02040503050406030204" pitchFamily="18" charset="0"/>
                <a:cs typeface="Courier New" panose="02070309020205020404" pitchFamily="49" charset="0"/>
              </a:rPr>
              <a:t>bigint</a:t>
            </a:r>
            <a:r>
              <a:rPr lang="en-US" sz="1400" dirty="0">
                <a:latin typeface="Courier New" panose="02070309020205020404" pitchFamily="49" charset="0"/>
                <a:ea typeface="Cambria Math" panose="02040503050406030204" pitchFamily="18" charset="0"/>
                <a:cs typeface="Courier New" panose="02070309020205020404" pitchFamily="49" charset="0"/>
              </a:rPr>
              <a:t>): </a:t>
            </a:r>
            <a:r>
              <a:rPr lang="en-US" sz="1400" b="1" dirty="0" err="1">
                <a:solidFill>
                  <a:srgbClr val="00B050"/>
                </a:solidFill>
                <a:latin typeface="Courier New" panose="02070309020205020404" pitchFamily="49" charset="0"/>
                <a:ea typeface="Cambria Math" panose="02040503050406030204" pitchFamily="18" charset="0"/>
                <a:cs typeface="Courier New" panose="02070309020205020404" pitchFamily="49" charset="0"/>
              </a:rPr>
              <a:t>bigint</a:t>
            </a:r>
            <a:r>
              <a:rPr lang="en-US" sz="1400" dirty="0">
                <a:latin typeface="Courier New" panose="02070309020205020404" pitchFamily="49" charset="0"/>
                <a:ea typeface="Cambria Math" panose="02040503050406030204" pitchFamily="18" charset="0"/>
                <a:cs typeface="Courier New" panose="02070309020205020404" pitchFamily="49" charset="0"/>
              </a:rPr>
              <a:t> =&gt; {</a:t>
            </a:r>
          </a:p>
          <a:p>
            <a:pPr marL="457200" lvl="1" indent="0">
              <a:buNone/>
            </a:pPr>
            <a:r>
              <a:rPr lang="en-US" sz="1400" dirty="0">
                <a:latin typeface="Courier New" panose="02070309020205020404" pitchFamily="49" charset="0"/>
                <a:ea typeface="Cambria Math" panose="02040503050406030204" pitchFamily="18" charset="0"/>
                <a:cs typeface="Courier New" panose="02070309020205020404" pitchFamily="49" charset="0"/>
              </a:rPr>
              <a:t>		</a:t>
            </a:r>
            <a:r>
              <a:rPr lang="en-US" sz="1400" b="1" dirty="0">
                <a:solidFill>
                  <a:srgbClr val="0070C0"/>
                </a:solidFill>
                <a:latin typeface="Courier New" panose="02070309020205020404" pitchFamily="49" charset="0"/>
                <a:ea typeface="Cambria Math" panose="02040503050406030204" pitchFamily="18" charset="0"/>
                <a:cs typeface="Courier New" panose="02070309020205020404" pitchFamily="49" charset="0"/>
              </a:rPr>
              <a:t>return</a:t>
            </a:r>
            <a:r>
              <a:rPr lang="en-US" sz="1400" dirty="0">
                <a:latin typeface="Courier New" panose="02070309020205020404" pitchFamily="49" charset="0"/>
                <a:ea typeface="Cambria Math" panose="02040503050406030204" pitchFamily="18" charset="0"/>
                <a:cs typeface="Courier New" panose="02070309020205020404" pitchFamily="49" charset="0"/>
              </a:rPr>
              <a:t> 2n * x;</a:t>
            </a:r>
          </a:p>
          <a:p>
            <a:pPr marL="457200" lvl="1" indent="0">
              <a:buNone/>
            </a:pPr>
            <a:r>
              <a:rPr lang="en-US" sz="1400" dirty="0">
                <a:latin typeface="Courier New" panose="02070309020205020404" pitchFamily="49" charset="0"/>
                <a:ea typeface="Cambria Math" panose="02040503050406030204" pitchFamily="18" charset="0"/>
                <a:cs typeface="Courier New" panose="02070309020205020404" pitchFamily="49" charset="0"/>
              </a:rPr>
              <a:t>	}</a:t>
            </a:r>
            <a:endParaRPr lang="en-US" sz="2400" dirty="0"/>
          </a:p>
          <a:p>
            <a:r>
              <a:rPr lang="en-US" sz="2400" dirty="0"/>
              <a:t>Recall, the type of double in TS is </a:t>
            </a:r>
          </a:p>
          <a:p>
            <a:pPr marL="0" indent="0">
              <a:buNone/>
            </a:pPr>
            <a:r>
              <a:rPr lang="en-US" sz="2400" dirty="0">
                <a:latin typeface="Courier New" panose="02070309020205020404" pitchFamily="49" charset="0"/>
                <a:ea typeface="Cambria Math" panose="02040503050406030204" pitchFamily="18" charset="0"/>
                <a:cs typeface="Courier New" panose="02070309020205020404" pitchFamily="49" charset="0"/>
              </a:rPr>
              <a:t>	</a:t>
            </a:r>
            <a:r>
              <a:rPr lang="en-US" sz="1600" dirty="0">
                <a:latin typeface="Courier New" panose="02070309020205020404" pitchFamily="49" charset="0"/>
                <a:ea typeface="Cambria Math" panose="02040503050406030204" pitchFamily="18" charset="0"/>
                <a:cs typeface="Courier New" panose="02070309020205020404" pitchFamily="49" charset="0"/>
              </a:rPr>
              <a:t>(x: </a:t>
            </a:r>
            <a:r>
              <a:rPr lang="en-US" sz="1600" b="1" dirty="0" err="1">
                <a:solidFill>
                  <a:srgbClr val="00B050"/>
                </a:solidFill>
                <a:latin typeface="Courier New" panose="02070309020205020404" pitchFamily="49" charset="0"/>
                <a:ea typeface="Cambria Math" panose="02040503050406030204" pitchFamily="18" charset="0"/>
                <a:cs typeface="Courier New" panose="02070309020205020404" pitchFamily="49" charset="0"/>
              </a:rPr>
              <a:t>bigint</a:t>
            </a:r>
            <a:r>
              <a:rPr lang="en-US" sz="1600" dirty="0">
                <a:latin typeface="Courier New" panose="02070309020205020404" pitchFamily="49" charset="0"/>
                <a:ea typeface="Cambria Math" panose="02040503050406030204" pitchFamily="18" charset="0"/>
                <a:cs typeface="Courier New" panose="02070309020205020404" pitchFamily="49" charset="0"/>
              </a:rPr>
              <a:t>): </a:t>
            </a:r>
            <a:r>
              <a:rPr lang="en-US" sz="1600" b="1" dirty="0" err="1">
                <a:solidFill>
                  <a:srgbClr val="00B050"/>
                </a:solidFill>
                <a:latin typeface="Courier New" panose="02070309020205020404" pitchFamily="49" charset="0"/>
                <a:ea typeface="Cambria Math" panose="02040503050406030204" pitchFamily="18" charset="0"/>
                <a:cs typeface="Courier New" panose="02070309020205020404" pitchFamily="49" charset="0"/>
              </a:rPr>
              <a:t>bigint</a:t>
            </a:r>
            <a:endParaRPr lang="en-US" sz="1600" dirty="0"/>
          </a:p>
          <a:p>
            <a:endParaRPr lang="en-US" sz="2400" dirty="0"/>
          </a:p>
          <a:p>
            <a:pPr marL="457200" lvl="1" indent="0">
              <a:buNone/>
            </a:pPr>
            <a:endParaRPr lang="en-US" sz="1200" dirty="0">
              <a:latin typeface="Courier New" panose="02070309020205020404" pitchFamily="49" charset="0"/>
              <a:ea typeface="Cambria Math" panose="02040503050406030204" pitchFamily="18" charset="0"/>
              <a:cs typeface="Courier New" panose="02070309020205020404" pitchFamily="49" charset="0"/>
            </a:endParaRPr>
          </a:p>
          <a:p>
            <a:pPr marL="457200" lvl="1" indent="0">
              <a:buNone/>
            </a:pPr>
            <a:endParaRPr lang="en-US" sz="1400" dirty="0">
              <a:latin typeface="Courier New" panose="02070309020205020404" pitchFamily="49" charset="0"/>
              <a:ea typeface="Cambria Math" panose="02040503050406030204" pitchFamily="18"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F7593345-439A-BD07-8191-2D49D459F4AC}"/>
              </a:ext>
            </a:extLst>
          </p:cNvPr>
          <p:cNvSpPr>
            <a:spLocks noGrp="1"/>
          </p:cNvSpPr>
          <p:nvPr>
            <p:ph type="sldNum" sz="quarter" idx="4"/>
          </p:nvPr>
        </p:nvSpPr>
        <p:spPr/>
        <p:txBody>
          <a:bodyPr/>
          <a:lstStyle/>
          <a:p>
            <a:fld id="{60F4F636-6A27-E649-AEDF-9DE4D4E58670}" type="slidenum">
              <a:rPr lang="en-US" smtClean="0"/>
              <a:pPr/>
              <a:t>33</a:t>
            </a:fld>
            <a:endParaRPr lang="en-US" dirty="0"/>
          </a:p>
        </p:txBody>
      </p:sp>
    </p:spTree>
    <p:extLst>
      <p:ext uri="{BB962C8B-B14F-4D97-AF65-F5344CB8AC3E}">
        <p14:creationId xmlns:p14="http://schemas.microsoft.com/office/powerpoint/2010/main" val="1183917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529D5-4BAD-791A-5B4E-5AF302AEE27A}"/>
              </a:ext>
            </a:extLst>
          </p:cNvPr>
          <p:cNvSpPr>
            <a:spLocks noGrp="1"/>
          </p:cNvSpPr>
          <p:nvPr>
            <p:ph type="title"/>
          </p:nvPr>
        </p:nvSpPr>
        <p:spPr/>
        <p:txBody>
          <a:bodyPr/>
          <a:lstStyle/>
          <a:p>
            <a:r>
              <a:rPr lang="en-US" dirty="0"/>
              <a:t>Simple Functions in Math (and </a:t>
            </a:r>
            <a:r>
              <a:rPr lang="en-US" dirty="0" err="1"/>
              <a:t>shorthands</a:t>
            </a:r>
            <a:r>
              <a:rPr lang="en-US" dirty="0"/>
              <a:t>)</a:t>
            </a:r>
          </a:p>
        </p:txBody>
      </p:sp>
      <p:sp>
        <p:nvSpPr>
          <p:cNvPr id="3" name="Content Placeholder 2">
            <a:extLst>
              <a:ext uri="{FF2B5EF4-FFF2-40B4-BE49-F238E27FC236}">
                <a16:creationId xmlns:a16="http://schemas.microsoft.com/office/drawing/2014/main" id="{0C74DB0C-3E5D-645B-1167-80CA714A2AE5}"/>
              </a:ext>
            </a:extLst>
          </p:cNvPr>
          <p:cNvSpPr>
            <a:spLocks noGrp="1"/>
          </p:cNvSpPr>
          <p:nvPr>
            <p:ph idx="1"/>
          </p:nvPr>
        </p:nvSpPr>
        <p:spPr/>
        <p:txBody>
          <a:bodyPr/>
          <a:lstStyle/>
          <a:p>
            <a:r>
              <a:rPr lang="en-US" sz="2400" dirty="0"/>
              <a:t>Another example:</a:t>
            </a:r>
          </a:p>
          <a:p>
            <a:pPr lvl="2"/>
            <a:endParaRPr lang="en-US" sz="1800" dirty="0"/>
          </a:p>
          <a:p>
            <a:pPr lvl="2"/>
            <a:r>
              <a:rPr lang="en-US" sz="1800" dirty="0">
                <a:latin typeface="Cambria Math" panose="02040503050406030204" pitchFamily="18" charset="0"/>
                <a:ea typeface="Cambria Math" panose="02040503050406030204" pitchFamily="18" charset="0"/>
              </a:rPr>
              <a:t>	</a:t>
            </a:r>
            <a:r>
              <a:rPr lang="en-US" sz="1800" dirty="0" err="1">
                <a:latin typeface="Cambria Math" panose="02040503050406030204" pitchFamily="18" charset="0"/>
                <a:ea typeface="Cambria Math" panose="02040503050406030204" pitchFamily="18" charset="0"/>
              </a:rPr>
              <a:t>dist</a:t>
            </a:r>
            <a:r>
              <a:rPr lang="en-US" sz="1800" dirty="0">
                <a:latin typeface="Cambria Math" panose="02040503050406030204" pitchFamily="18" charset="0"/>
                <a:ea typeface="Cambria Math" panose="02040503050406030204" pitchFamily="18" charset="0"/>
              </a:rPr>
              <a:t> : {x: </a:t>
            </a:r>
            <a:r>
              <a:rPr lang="en-US" sz="1800" b="1" dirty="0" err="1">
                <a:latin typeface="Cambria Math" panose="02040503050406030204" pitchFamily="18" charset="0"/>
                <a:ea typeface="Cambria Math" panose="02040503050406030204" pitchFamily="18" charset="0"/>
              </a:rPr>
              <a:t>ℝ</a:t>
            </a:r>
            <a:r>
              <a:rPr lang="en-US" sz="1800" dirty="0">
                <a:latin typeface="Cambria Math" panose="02040503050406030204" pitchFamily="18" charset="0"/>
                <a:ea typeface="Cambria Math" panose="02040503050406030204" pitchFamily="18" charset="0"/>
              </a:rPr>
              <a:t>, y: </a:t>
            </a:r>
            <a:r>
              <a:rPr lang="en-US" sz="1800" b="1" dirty="0" err="1">
                <a:latin typeface="Cambria Math" panose="02040503050406030204" pitchFamily="18" charset="0"/>
                <a:ea typeface="Cambria Math" panose="02040503050406030204" pitchFamily="18" charset="0"/>
              </a:rPr>
              <a:t>ℝ</a:t>
            </a:r>
            <a:r>
              <a:rPr lang="en-US" sz="1800" dirty="0">
                <a:latin typeface="Cambria Math" panose="02040503050406030204" pitchFamily="18" charset="0"/>
                <a:ea typeface="Cambria Math" panose="02040503050406030204" pitchFamily="18" charset="0"/>
              </a:rPr>
              <a:t>} → </a:t>
            </a:r>
            <a:r>
              <a:rPr lang="en-US" sz="1800" b="1" dirty="0" err="1">
                <a:latin typeface="Cambria Math" panose="02040503050406030204" pitchFamily="18" charset="0"/>
                <a:ea typeface="Cambria Math" panose="02040503050406030204" pitchFamily="18" charset="0"/>
              </a:rPr>
              <a:t>ℝ</a:t>
            </a:r>
            <a:endParaRPr lang="en-US" sz="1800" baseline="30000" dirty="0">
              <a:latin typeface="Cambria Math" panose="02040503050406030204" pitchFamily="18" charset="0"/>
              <a:ea typeface="Cambria Math" panose="02040503050406030204" pitchFamily="18" charset="0"/>
            </a:endParaRPr>
          </a:p>
          <a:p>
            <a:pPr lvl="2"/>
            <a:endParaRPr lang="en-US" sz="600" dirty="0">
              <a:latin typeface="Cambria Math" panose="02040503050406030204" pitchFamily="18" charset="0"/>
              <a:ea typeface="Cambria Math" panose="02040503050406030204" pitchFamily="18" charset="0"/>
            </a:endParaRPr>
          </a:p>
          <a:p>
            <a:pPr lvl="2"/>
            <a:r>
              <a:rPr lang="en-US" sz="1800" dirty="0">
                <a:latin typeface="Cambria Math" panose="02040503050406030204" pitchFamily="18" charset="0"/>
                <a:ea typeface="Cambria Math" panose="02040503050406030204" pitchFamily="18" charset="0"/>
              </a:rPr>
              <a:t>	</a:t>
            </a:r>
            <a:r>
              <a:rPr lang="en-US" sz="1800" dirty="0" err="1">
                <a:latin typeface="Cambria Math" panose="02040503050406030204" pitchFamily="18" charset="0"/>
                <a:ea typeface="Cambria Math" panose="02040503050406030204" pitchFamily="18" charset="0"/>
              </a:rPr>
              <a:t>dist</a:t>
            </a:r>
            <a:r>
              <a:rPr lang="en-US" sz="1800" dirty="0">
                <a:latin typeface="Cambria Math" panose="02040503050406030204" pitchFamily="18" charset="0"/>
                <a:ea typeface="Cambria Math" panose="02040503050406030204" pitchFamily="18" charset="0"/>
              </a:rPr>
              <a:t>(p) := (p.x</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 p.y</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a:t>
            </a:r>
            <a:r>
              <a:rPr lang="en-US" sz="1800" baseline="30000" dirty="0">
                <a:latin typeface="Cambria Math" panose="02040503050406030204" pitchFamily="18" charset="0"/>
                <a:ea typeface="Cambria Math" panose="02040503050406030204" pitchFamily="18" charset="0"/>
              </a:rPr>
              <a:t>1/2</a:t>
            </a:r>
          </a:p>
          <a:p>
            <a:pPr lvl="2"/>
            <a:endParaRPr lang="en-US" sz="1800" dirty="0"/>
          </a:p>
          <a:p>
            <a:pPr lvl="1"/>
            <a:r>
              <a:rPr lang="en-US" sz="2000" dirty="0"/>
              <a:t>first line tells us that "</a:t>
            </a:r>
            <a:r>
              <a:rPr lang="en-US" sz="2000" dirty="0">
                <a:latin typeface="Cambria Math" panose="02040503050406030204" pitchFamily="18" charset="0"/>
                <a:ea typeface="Cambria Math" panose="02040503050406030204" pitchFamily="18" charset="0"/>
              </a:rPr>
              <a:t>p</a:t>
            </a:r>
            <a:r>
              <a:rPr lang="en-US" sz="2000" dirty="0"/>
              <a:t>" is a record and "</a:t>
            </a:r>
            <a:r>
              <a:rPr lang="en-US" sz="2000" dirty="0" err="1">
                <a:latin typeface="Cambria Math" panose="02040503050406030204" pitchFamily="18" charset="0"/>
                <a:ea typeface="Cambria Math" panose="02040503050406030204" pitchFamily="18" charset="0"/>
              </a:rPr>
              <a:t>p.x</a:t>
            </a:r>
            <a:r>
              <a:rPr lang="en-US" sz="2000" dirty="0"/>
              <a:t>" is a real number</a:t>
            </a:r>
          </a:p>
          <a:p>
            <a:pPr lvl="1"/>
            <a:endParaRPr lang="en-US" sz="2000" dirty="0"/>
          </a:p>
          <a:p>
            <a:r>
              <a:rPr lang="en-US" sz="2400" dirty="0"/>
              <a:t>Can define short-hand for types in math also</a:t>
            </a:r>
          </a:p>
          <a:p>
            <a:pPr lvl="2"/>
            <a:endParaRPr lang="en-US" sz="1800" dirty="0"/>
          </a:p>
          <a:p>
            <a:pPr lvl="2"/>
            <a:r>
              <a:rPr lang="en-US" sz="1800" b="1" dirty="0">
                <a:latin typeface="Cambria Math" panose="02040503050406030204" pitchFamily="18" charset="0"/>
                <a:ea typeface="Cambria Math" panose="02040503050406030204" pitchFamily="18" charset="0"/>
              </a:rPr>
              <a:t>	type</a:t>
            </a:r>
            <a:r>
              <a:rPr lang="en-US" sz="1800" dirty="0">
                <a:latin typeface="Cambria Math" panose="02040503050406030204" pitchFamily="18" charset="0"/>
                <a:ea typeface="Cambria Math" panose="02040503050406030204" pitchFamily="18" charset="0"/>
              </a:rPr>
              <a:t> Point := {x: </a:t>
            </a:r>
            <a:r>
              <a:rPr lang="en-US" sz="1800" b="1" dirty="0" err="1">
                <a:latin typeface="Cambria Math" panose="02040503050406030204" pitchFamily="18" charset="0"/>
                <a:ea typeface="Cambria Math" panose="02040503050406030204" pitchFamily="18" charset="0"/>
              </a:rPr>
              <a:t>ℝ</a:t>
            </a:r>
            <a:r>
              <a:rPr lang="en-US" sz="1800" dirty="0">
                <a:latin typeface="Cambria Math" panose="02040503050406030204" pitchFamily="18" charset="0"/>
                <a:ea typeface="Cambria Math" panose="02040503050406030204" pitchFamily="18" charset="0"/>
              </a:rPr>
              <a:t>, y: </a:t>
            </a:r>
            <a:r>
              <a:rPr lang="en-US" sz="1800" b="1" dirty="0" err="1">
                <a:latin typeface="Cambria Math" panose="02040503050406030204" pitchFamily="18" charset="0"/>
                <a:ea typeface="Cambria Math" panose="02040503050406030204" pitchFamily="18" charset="0"/>
              </a:rPr>
              <a:t>ℝ</a:t>
            </a:r>
            <a:r>
              <a:rPr lang="en-US" sz="1800" dirty="0">
                <a:latin typeface="Cambria Math" panose="02040503050406030204" pitchFamily="18" charset="0"/>
                <a:ea typeface="Cambria Math" panose="02040503050406030204" pitchFamily="18" charset="0"/>
              </a:rPr>
              <a:t>}</a:t>
            </a:r>
          </a:p>
          <a:p>
            <a:pPr lvl="2"/>
            <a:endParaRPr lang="en-US" sz="1200" dirty="0">
              <a:latin typeface="Cambria Math" panose="02040503050406030204" pitchFamily="18" charset="0"/>
              <a:ea typeface="Cambria Math" panose="02040503050406030204" pitchFamily="18" charset="0"/>
            </a:endParaRPr>
          </a:p>
          <a:p>
            <a:pPr lvl="2"/>
            <a:r>
              <a:rPr lang="en-US" sz="1800" dirty="0">
                <a:latin typeface="Cambria Math" panose="02040503050406030204" pitchFamily="18" charset="0"/>
                <a:ea typeface="Cambria Math" panose="02040503050406030204" pitchFamily="18" charset="0"/>
              </a:rPr>
              <a:t>	</a:t>
            </a:r>
            <a:r>
              <a:rPr lang="en-US" sz="1800" dirty="0" err="1">
                <a:latin typeface="Cambria Math" panose="02040503050406030204" pitchFamily="18" charset="0"/>
                <a:ea typeface="Cambria Math" panose="02040503050406030204" pitchFamily="18" charset="0"/>
              </a:rPr>
              <a:t>dist</a:t>
            </a:r>
            <a:r>
              <a:rPr lang="en-US" sz="1800" dirty="0">
                <a:latin typeface="Cambria Math" panose="02040503050406030204" pitchFamily="18" charset="0"/>
                <a:ea typeface="Cambria Math" panose="02040503050406030204" pitchFamily="18" charset="0"/>
              </a:rPr>
              <a:t> : Point → </a:t>
            </a:r>
            <a:r>
              <a:rPr lang="en-US" sz="1800" b="1" dirty="0" err="1">
                <a:latin typeface="Cambria Math" panose="02040503050406030204" pitchFamily="18" charset="0"/>
                <a:ea typeface="Cambria Math" panose="02040503050406030204" pitchFamily="18" charset="0"/>
              </a:rPr>
              <a:t>ℝ</a:t>
            </a:r>
            <a:endParaRPr lang="en-US" sz="1800" baseline="30000" dirty="0">
              <a:latin typeface="Cambria Math" panose="02040503050406030204" pitchFamily="18" charset="0"/>
              <a:ea typeface="Cambria Math" panose="02040503050406030204" pitchFamily="18" charset="0"/>
            </a:endParaRPr>
          </a:p>
          <a:p>
            <a:pPr lvl="2"/>
            <a:r>
              <a:rPr lang="en-US" sz="1800" dirty="0">
                <a:latin typeface="Cambria Math" panose="02040503050406030204" pitchFamily="18" charset="0"/>
                <a:ea typeface="Cambria Math" panose="02040503050406030204" pitchFamily="18" charset="0"/>
              </a:rPr>
              <a:t>	</a:t>
            </a:r>
            <a:r>
              <a:rPr lang="en-US" sz="1800" dirty="0" err="1">
                <a:latin typeface="Cambria Math" panose="02040503050406030204" pitchFamily="18" charset="0"/>
                <a:ea typeface="Cambria Math" panose="02040503050406030204" pitchFamily="18" charset="0"/>
              </a:rPr>
              <a:t>dist</a:t>
            </a:r>
            <a:r>
              <a:rPr lang="en-US" sz="1800" dirty="0">
                <a:latin typeface="Cambria Math" panose="02040503050406030204" pitchFamily="18" charset="0"/>
                <a:ea typeface="Cambria Math" panose="02040503050406030204" pitchFamily="18" charset="0"/>
              </a:rPr>
              <a:t>(p) := (p.x</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 + p.y</a:t>
            </a:r>
            <a:r>
              <a:rPr lang="en-US" sz="1800" baseline="30000" dirty="0">
                <a:latin typeface="Cambria Math" panose="02040503050406030204" pitchFamily="18" charset="0"/>
                <a:ea typeface="Cambria Math" panose="02040503050406030204" pitchFamily="18" charset="0"/>
              </a:rPr>
              <a:t>2</a:t>
            </a:r>
            <a:r>
              <a:rPr lang="en-US" sz="1800" dirty="0">
                <a:latin typeface="Cambria Math" panose="02040503050406030204" pitchFamily="18" charset="0"/>
                <a:ea typeface="Cambria Math" panose="02040503050406030204" pitchFamily="18" charset="0"/>
              </a:rPr>
              <a:t>)</a:t>
            </a:r>
            <a:r>
              <a:rPr lang="en-US" sz="1800" baseline="30000" dirty="0">
                <a:latin typeface="Cambria Math" panose="02040503050406030204" pitchFamily="18" charset="0"/>
                <a:ea typeface="Cambria Math" panose="02040503050406030204" pitchFamily="18" charset="0"/>
              </a:rPr>
              <a:t>1/2</a:t>
            </a:r>
          </a:p>
          <a:p>
            <a:pPr lvl="2"/>
            <a:endParaRPr lang="en-US" sz="1800" dirty="0"/>
          </a:p>
        </p:txBody>
      </p:sp>
      <p:sp>
        <p:nvSpPr>
          <p:cNvPr id="4" name="Slide Number Placeholder 3">
            <a:extLst>
              <a:ext uri="{FF2B5EF4-FFF2-40B4-BE49-F238E27FC236}">
                <a16:creationId xmlns:a16="http://schemas.microsoft.com/office/drawing/2014/main" id="{D26AEEF0-771E-2212-4320-9C7189FF6EE8}"/>
              </a:ext>
            </a:extLst>
          </p:cNvPr>
          <p:cNvSpPr>
            <a:spLocks noGrp="1"/>
          </p:cNvSpPr>
          <p:nvPr>
            <p:ph type="sldNum" sz="quarter" idx="4"/>
          </p:nvPr>
        </p:nvSpPr>
        <p:spPr/>
        <p:txBody>
          <a:bodyPr/>
          <a:lstStyle/>
          <a:p>
            <a:fld id="{60F4F636-6A27-E649-AEDF-9DE4D4E58670}" type="slidenum">
              <a:rPr lang="en-US" smtClean="0"/>
              <a:pPr/>
              <a:t>34</a:t>
            </a:fld>
            <a:endParaRPr lang="en-US" dirty="0"/>
          </a:p>
        </p:txBody>
      </p:sp>
    </p:spTree>
    <p:extLst>
      <p:ext uri="{BB962C8B-B14F-4D97-AF65-F5344CB8AC3E}">
        <p14:creationId xmlns:p14="http://schemas.microsoft.com/office/powerpoint/2010/main" val="185922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529D5-4BAD-791A-5B4E-5AF302AEE27A}"/>
              </a:ext>
            </a:extLst>
          </p:cNvPr>
          <p:cNvSpPr>
            <a:spLocks noGrp="1"/>
          </p:cNvSpPr>
          <p:nvPr>
            <p:ph type="title"/>
          </p:nvPr>
        </p:nvSpPr>
        <p:spPr/>
        <p:txBody>
          <a:bodyPr/>
          <a:lstStyle/>
          <a:p>
            <a:r>
              <a:rPr lang="en-US" dirty="0"/>
              <a:t>Complex Functions in Math</a:t>
            </a:r>
          </a:p>
        </p:txBody>
      </p:sp>
      <p:sp>
        <p:nvSpPr>
          <p:cNvPr id="3" name="Content Placeholder 2">
            <a:extLst>
              <a:ext uri="{FF2B5EF4-FFF2-40B4-BE49-F238E27FC236}">
                <a16:creationId xmlns:a16="http://schemas.microsoft.com/office/drawing/2014/main" id="{0C74DB0C-3E5D-645B-1167-80CA714A2AE5}"/>
              </a:ext>
            </a:extLst>
          </p:cNvPr>
          <p:cNvSpPr>
            <a:spLocks noGrp="1"/>
          </p:cNvSpPr>
          <p:nvPr>
            <p:ph idx="1"/>
          </p:nvPr>
        </p:nvSpPr>
        <p:spPr/>
        <p:txBody>
          <a:bodyPr/>
          <a:lstStyle/>
          <a:p>
            <a:r>
              <a:rPr lang="en-US" sz="2400" dirty="0"/>
              <a:t>Most interesting functions are not simple expressions</a:t>
            </a:r>
          </a:p>
          <a:p>
            <a:pPr lvl="1"/>
            <a:r>
              <a:rPr lang="en-US" sz="2000" dirty="0"/>
              <a:t>need to use different expressions in different cases</a:t>
            </a:r>
          </a:p>
          <a:p>
            <a:pPr lvl="1"/>
            <a:endParaRPr lang="en-US" sz="2000" dirty="0"/>
          </a:p>
          <a:p>
            <a:r>
              <a:rPr lang="en-US" sz="2400" dirty="0"/>
              <a:t>Can use side-conditions to split into cases</a:t>
            </a:r>
          </a:p>
          <a:p>
            <a:pPr lvl="2"/>
            <a:endParaRPr lang="en-US" sz="1600" dirty="0"/>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abs : </a:t>
            </a:r>
            <a:r>
              <a:rPr lang="en-US" sz="1800" b="1" dirty="0" err="1">
                <a:latin typeface="Cambria Math" panose="02040503050406030204" pitchFamily="18" charset="0"/>
                <a:ea typeface="Cambria Math" panose="02040503050406030204" pitchFamily="18" charset="0"/>
              </a:rPr>
              <a:t>ℝ</a:t>
            </a:r>
            <a:r>
              <a:rPr lang="en-US" sz="1800" dirty="0">
                <a:latin typeface="Cambria Math" panose="02040503050406030204" pitchFamily="18" charset="0"/>
                <a:ea typeface="Cambria Math" panose="02040503050406030204" pitchFamily="18" charset="0"/>
              </a:rPr>
              <a:t> → </a:t>
            </a:r>
            <a:r>
              <a:rPr lang="en-US" sz="1800" b="1" dirty="0" err="1">
                <a:latin typeface="Cambria Math" panose="02040503050406030204" pitchFamily="18" charset="0"/>
                <a:ea typeface="Cambria Math" panose="02040503050406030204" pitchFamily="18" charset="0"/>
              </a:rPr>
              <a:t>ℝ</a:t>
            </a:r>
            <a:endParaRPr lang="en-US" sz="1800" dirty="0">
              <a:latin typeface="Cambria Math" panose="02040503050406030204" pitchFamily="18" charset="0"/>
              <a:ea typeface="Cambria Math" panose="02040503050406030204" pitchFamily="18" charset="0"/>
            </a:endParaRPr>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abs(x) := x			if x ≥ 0</a:t>
            </a:r>
            <a:endParaRPr lang="en-US" sz="1800" baseline="30000" dirty="0">
              <a:latin typeface="Cambria Math" panose="02040503050406030204" pitchFamily="18" charset="0"/>
              <a:ea typeface="Cambria Math" panose="02040503050406030204" pitchFamily="18" charset="0"/>
            </a:endParaRPr>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abs(x) := –x			if x &lt; 0</a:t>
            </a:r>
            <a:endParaRPr lang="en-US" sz="1800" dirty="0"/>
          </a:p>
          <a:p>
            <a:pPr lvl="2"/>
            <a:endParaRPr lang="en-US" sz="1600" dirty="0"/>
          </a:p>
          <a:p>
            <a:pPr lvl="1"/>
            <a:r>
              <a:rPr lang="en-US" sz="2000" dirty="0"/>
              <a:t>conditions must be </a:t>
            </a:r>
            <a:r>
              <a:rPr lang="en-US" sz="2000" u="sng" dirty="0"/>
              <a:t>exclusive</a:t>
            </a:r>
            <a:r>
              <a:rPr lang="en-US" sz="2000" dirty="0"/>
              <a:t> and </a:t>
            </a:r>
            <a:r>
              <a:rPr lang="en-US" sz="2000" u="sng" dirty="0"/>
              <a:t>exhaustive</a:t>
            </a:r>
          </a:p>
          <a:p>
            <a:pPr lvl="2"/>
            <a:r>
              <a:rPr lang="en-US" sz="1600" dirty="0"/>
              <a:t>we do not want to require on </a:t>
            </a:r>
            <a:r>
              <a:rPr lang="en-US" sz="1600" i="1" dirty="0"/>
              <a:t>order</a:t>
            </a:r>
            <a:r>
              <a:rPr lang="en-US" sz="1600" dirty="0"/>
              <a:t> to determine which applies</a:t>
            </a:r>
          </a:p>
          <a:p>
            <a:pPr lvl="1"/>
            <a:r>
              <a:rPr lang="en-US" sz="2000" dirty="0"/>
              <a:t>there is a </a:t>
            </a:r>
            <a:r>
              <a:rPr lang="en-US" sz="2000" b="1" dirty="0">
                <a:solidFill>
                  <a:srgbClr val="7030A0"/>
                </a:solidFill>
              </a:rPr>
              <a:t>better</a:t>
            </a:r>
            <a:r>
              <a:rPr lang="en-US" sz="2000" dirty="0"/>
              <a:t> way to do this in many cases…</a:t>
            </a:r>
          </a:p>
        </p:txBody>
      </p:sp>
      <p:sp>
        <p:nvSpPr>
          <p:cNvPr id="4" name="Slide Number Placeholder 3">
            <a:extLst>
              <a:ext uri="{FF2B5EF4-FFF2-40B4-BE49-F238E27FC236}">
                <a16:creationId xmlns:a16="http://schemas.microsoft.com/office/drawing/2014/main" id="{E83B2B7D-21C0-A19A-3A17-75937831DAE6}"/>
              </a:ext>
            </a:extLst>
          </p:cNvPr>
          <p:cNvSpPr>
            <a:spLocks noGrp="1"/>
          </p:cNvSpPr>
          <p:nvPr>
            <p:ph type="sldNum" sz="quarter" idx="4"/>
          </p:nvPr>
        </p:nvSpPr>
        <p:spPr/>
        <p:txBody>
          <a:bodyPr/>
          <a:lstStyle/>
          <a:p>
            <a:fld id="{60F4F636-6A27-E649-AEDF-9DE4D4E58670}" type="slidenum">
              <a:rPr lang="en-US" smtClean="0"/>
              <a:pPr/>
              <a:t>35</a:t>
            </a:fld>
            <a:endParaRPr lang="en-US" dirty="0"/>
          </a:p>
        </p:txBody>
      </p:sp>
    </p:spTree>
    <p:extLst>
      <p:ext uri="{BB962C8B-B14F-4D97-AF65-F5344CB8AC3E}">
        <p14:creationId xmlns:p14="http://schemas.microsoft.com/office/powerpoint/2010/main" val="170207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338A1-14C5-104F-4583-3DAF10383F5B}"/>
              </a:ext>
            </a:extLst>
          </p:cNvPr>
          <p:cNvSpPr>
            <a:spLocks noGrp="1"/>
          </p:cNvSpPr>
          <p:nvPr>
            <p:ph type="title"/>
          </p:nvPr>
        </p:nvSpPr>
        <p:spPr/>
        <p:txBody>
          <a:bodyPr/>
          <a:lstStyle/>
          <a:p>
            <a:r>
              <a:rPr lang="en-US" dirty="0"/>
              <a:t>Pattern Matching</a:t>
            </a:r>
          </a:p>
        </p:txBody>
      </p:sp>
      <p:sp>
        <p:nvSpPr>
          <p:cNvPr id="3" name="Content Placeholder 2">
            <a:extLst>
              <a:ext uri="{FF2B5EF4-FFF2-40B4-BE49-F238E27FC236}">
                <a16:creationId xmlns:a16="http://schemas.microsoft.com/office/drawing/2014/main" id="{F726844A-2FC1-2899-AD2E-8B65549216EA}"/>
              </a:ext>
            </a:extLst>
          </p:cNvPr>
          <p:cNvSpPr>
            <a:spLocks noGrp="1"/>
          </p:cNvSpPr>
          <p:nvPr>
            <p:ph idx="1"/>
          </p:nvPr>
        </p:nvSpPr>
        <p:spPr/>
        <p:txBody>
          <a:bodyPr/>
          <a:lstStyle/>
          <a:p>
            <a:r>
              <a:rPr lang="en-US" sz="2400" dirty="0"/>
              <a:t>Can also define functions by “pattern matching”</a:t>
            </a:r>
          </a:p>
          <a:p>
            <a:pPr lvl="2"/>
            <a:endParaRPr lang="en-US" sz="1600" dirty="0"/>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double : </a:t>
            </a:r>
            <a:r>
              <a:rPr lang="en-US" sz="1800" b="1" dirty="0" err="1">
                <a:latin typeface="Cambria Math" panose="02040503050406030204" pitchFamily="18" charset="0"/>
                <a:ea typeface="Cambria Math" panose="02040503050406030204" pitchFamily="18" charset="0"/>
              </a:rPr>
              <a:t>ℕ</a:t>
            </a:r>
            <a:r>
              <a:rPr lang="en-US" sz="1800" dirty="0">
                <a:latin typeface="Cambria Math" panose="02040503050406030204" pitchFamily="18" charset="0"/>
                <a:ea typeface="Cambria Math" panose="02040503050406030204" pitchFamily="18" charset="0"/>
              </a:rPr>
              <a:t> → </a:t>
            </a:r>
            <a:r>
              <a:rPr lang="en-US" sz="1800" b="1" dirty="0" err="1">
                <a:latin typeface="Cambria Math" panose="02040503050406030204" pitchFamily="18" charset="0"/>
                <a:ea typeface="Cambria Math" panose="02040503050406030204" pitchFamily="18" charset="0"/>
              </a:rPr>
              <a:t>ℕ</a:t>
            </a:r>
            <a:endParaRPr lang="en-US" sz="1800" b="1" dirty="0">
              <a:latin typeface="Cambria Math" panose="02040503050406030204" pitchFamily="18" charset="0"/>
              <a:ea typeface="Cambria Math" panose="02040503050406030204" pitchFamily="18" charset="0"/>
            </a:endParaRPr>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double(0)	:= 0</a:t>
            </a:r>
          </a:p>
          <a:p>
            <a:pPr lvl="2"/>
            <a:r>
              <a:rPr lang="en-US" sz="1800" dirty="0">
                <a:latin typeface="Cambria Math" panose="02040503050406030204" pitchFamily="18" charset="0"/>
                <a:ea typeface="Cambria Math" panose="02040503050406030204" pitchFamily="18" charset="0"/>
              </a:rPr>
              <a:t>		double(n+1)	:= double(n) + 2</a:t>
            </a:r>
          </a:p>
          <a:p>
            <a:pPr lvl="2"/>
            <a:endParaRPr lang="en-US" sz="1800" dirty="0">
              <a:latin typeface="Cambria Math" panose="02040503050406030204" pitchFamily="18" charset="0"/>
              <a:ea typeface="Cambria Math" panose="02040503050406030204" pitchFamily="18" charset="0"/>
            </a:endParaRPr>
          </a:p>
          <a:p>
            <a:pPr lvl="1"/>
            <a:r>
              <a:rPr lang="en-US" sz="2000" dirty="0"/>
              <a:t>first case matches only </a:t>
            </a:r>
            <a:r>
              <a:rPr lang="en-US" sz="2000" dirty="0">
                <a:latin typeface="Cambria Math" panose="02040503050406030204" pitchFamily="18" charset="0"/>
                <a:ea typeface="Cambria Math" panose="02040503050406030204" pitchFamily="18" charset="0"/>
              </a:rPr>
              <a:t>0</a:t>
            </a:r>
          </a:p>
          <a:p>
            <a:pPr lvl="1"/>
            <a:r>
              <a:rPr lang="en-US" sz="2000" dirty="0"/>
              <a:t>second case matches numbers </a:t>
            </a:r>
            <a:r>
              <a:rPr lang="en-US" sz="2000" dirty="0">
                <a:latin typeface="Cambria Math" panose="02040503050406030204" pitchFamily="18" charset="0"/>
                <a:ea typeface="Cambria Math" panose="02040503050406030204" pitchFamily="18" charset="0"/>
              </a:rPr>
              <a:t>1</a:t>
            </a:r>
            <a:r>
              <a:rPr lang="en-US" sz="2000" dirty="0"/>
              <a:t> more than some </a:t>
            </a:r>
            <a:r>
              <a:rPr lang="en-US" sz="2000" dirty="0">
                <a:latin typeface="Cambria Math" panose="02040503050406030204" pitchFamily="18" charset="0"/>
                <a:ea typeface="Cambria Math" panose="02040503050406030204" pitchFamily="18" charset="0"/>
              </a:rPr>
              <a:t>n : </a:t>
            </a:r>
            <a:r>
              <a:rPr lang="en-US" sz="2000" b="1" dirty="0" err="1">
                <a:latin typeface="Cambria Math" panose="02040503050406030204" pitchFamily="18" charset="0"/>
                <a:ea typeface="Cambria Math" panose="02040503050406030204" pitchFamily="18" charset="0"/>
              </a:rPr>
              <a:t>ℕ</a:t>
            </a:r>
            <a:r>
              <a:rPr lang="en-US" sz="2000" b="1" dirty="0">
                <a:latin typeface="Cambria Math" panose="02040503050406030204" pitchFamily="18" charset="0"/>
                <a:ea typeface="Cambria Math" panose="02040503050406030204" pitchFamily="18" charset="0"/>
              </a:rPr>
              <a:t> </a:t>
            </a:r>
            <a:r>
              <a:rPr lang="en-US" sz="2000" dirty="0">
                <a:latin typeface="Cambria Math" panose="02040503050406030204" pitchFamily="18" charset="0"/>
                <a:ea typeface="Cambria Math" panose="02040503050406030204" pitchFamily="18" charset="0"/>
              </a:rPr>
              <a:t>…</a:t>
            </a:r>
          </a:p>
          <a:p>
            <a:pPr lvl="2"/>
            <a:r>
              <a:rPr lang="en-US" sz="1600" dirty="0"/>
              <a:t>double(6) = double(5+1) so it matches with n = 5</a:t>
            </a:r>
          </a:p>
          <a:p>
            <a:pPr lvl="2"/>
            <a:r>
              <a:rPr lang="en-US" sz="1600" dirty="0"/>
              <a:t>since n</a:t>
            </a:r>
            <a:r>
              <a:rPr lang="en-US" sz="1600" dirty="0">
                <a:latin typeface="Cambria Math" panose="02040503050406030204" pitchFamily="18" charset="0"/>
                <a:ea typeface="Cambria Math" panose="02040503050406030204" pitchFamily="18" charset="0"/>
              </a:rPr>
              <a:t> ≥</a:t>
            </a:r>
            <a:r>
              <a:rPr lang="en-US" sz="1600" dirty="0"/>
              <a:t> 0, we have n+1 </a:t>
            </a:r>
            <a:r>
              <a:rPr lang="en-US" sz="1600" dirty="0">
                <a:latin typeface="Cambria Math" panose="02040503050406030204" pitchFamily="18" charset="0"/>
                <a:ea typeface="Cambria Math" panose="02040503050406030204" pitchFamily="18" charset="0"/>
              </a:rPr>
              <a:t>≥ </a:t>
            </a:r>
            <a:r>
              <a:rPr lang="en-US" sz="1600" dirty="0"/>
              <a:t>1, so it matches 1, 2, 3, …</a:t>
            </a:r>
          </a:p>
          <a:p>
            <a:pPr lvl="1"/>
            <a:r>
              <a:rPr lang="en-US" sz="2000" dirty="0"/>
              <a:t>pattern “</a:t>
            </a:r>
            <a:r>
              <a:rPr lang="en-US" sz="2000" dirty="0">
                <a:latin typeface="Cambria Math" panose="02040503050406030204" pitchFamily="18" charset="0"/>
                <a:ea typeface="Cambria Math" panose="02040503050406030204" pitchFamily="18" charset="0"/>
              </a:rPr>
              <a:t>n+2</a:t>
            </a:r>
            <a:r>
              <a:rPr lang="en-US" sz="2000" dirty="0"/>
              <a:t>” would match </a:t>
            </a:r>
            <a:r>
              <a:rPr lang="en-US" sz="2000" dirty="0">
                <a:latin typeface="Cambria Math" panose="02040503050406030204" pitchFamily="18" charset="0"/>
                <a:ea typeface="Cambria Math" panose="02040503050406030204" pitchFamily="18" charset="0"/>
              </a:rPr>
              <a:t>2, 3, 4, …</a:t>
            </a:r>
            <a:endParaRPr lang="en-US" sz="2000" dirty="0"/>
          </a:p>
          <a:p>
            <a:pPr lvl="1"/>
            <a:endParaRPr lang="en-US" sz="2000" dirty="0"/>
          </a:p>
          <a:p>
            <a:r>
              <a:rPr lang="en-US" sz="2400" dirty="0"/>
              <a:t>Simplifies the math in multiple ways…</a:t>
            </a:r>
          </a:p>
        </p:txBody>
      </p:sp>
      <p:sp>
        <p:nvSpPr>
          <p:cNvPr id="4" name="Slide Number Placeholder 3">
            <a:extLst>
              <a:ext uri="{FF2B5EF4-FFF2-40B4-BE49-F238E27FC236}">
                <a16:creationId xmlns:a16="http://schemas.microsoft.com/office/drawing/2014/main" id="{AC31680F-7B88-0808-19A4-02AF8F9F8197}"/>
              </a:ext>
            </a:extLst>
          </p:cNvPr>
          <p:cNvSpPr>
            <a:spLocks noGrp="1"/>
          </p:cNvSpPr>
          <p:nvPr>
            <p:ph type="sldNum" sz="quarter" idx="4"/>
          </p:nvPr>
        </p:nvSpPr>
        <p:spPr/>
        <p:txBody>
          <a:bodyPr/>
          <a:lstStyle/>
          <a:p>
            <a:fld id="{60F4F636-6A27-E649-AEDF-9DE4D4E58670}" type="slidenum">
              <a:rPr lang="en-US" smtClean="0"/>
              <a:pPr/>
              <a:t>36</a:t>
            </a:fld>
            <a:endParaRPr lang="en-US" dirty="0"/>
          </a:p>
        </p:txBody>
      </p:sp>
    </p:spTree>
    <p:extLst>
      <p:ext uri="{BB962C8B-B14F-4D97-AF65-F5344CB8AC3E}">
        <p14:creationId xmlns:p14="http://schemas.microsoft.com/office/powerpoint/2010/main" val="10300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338A1-14C5-104F-4583-3DAF10383F5B}"/>
              </a:ext>
            </a:extLst>
          </p:cNvPr>
          <p:cNvSpPr>
            <a:spLocks noGrp="1"/>
          </p:cNvSpPr>
          <p:nvPr>
            <p:ph type="title"/>
          </p:nvPr>
        </p:nvSpPr>
        <p:spPr/>
        <p:txBody>
          <a:bodyPr/>
          <a:lstStyle/>
          <a:p>
            <a:r>
              <a:rPr lang="en-US" dirty="0"/>
              <a:t>Pattern Matching on Natural Numbers</a:t>
            </a:r>
          </a:p>
        </p:txBody>
      </p:sp>
      <p:sp>
        <p:nvSpPr>
          <p:cNvPr id="3" name="Content Placeholder 2">
            <a:extLst>
              <a:ext uri="{FF2B5EF4-FFF2-40B4-BE49-F238E27FC236}">
                <a16:creationId xmlns:a16="http://schemas.microsoft.com/office/drawing/2014/main" id="{F726844A-2FC1-2899-AD2E-8B65549216EA}"/>
              </a:ext>
            </a:extLst>
          </p:cNvPr>
          <p:cNvSpPr>
            <a:spLocks noGrp="1"/>
          </p:cNvSpPr>
          <p:nvPr>
            <p:ph idx="1"/>
          </p:nvPr>
        </p:nvSpPr>
        <p:spPr>
          <a:xfrm>
            <a:off x="457199" y="1244160"/>
            <a:ext cx="8351949" cy="5140800"/>
          </a:xfrm>
        </p:spPr>
        <p:txBody>
          <a:bodyPr/>
          <a:lstStyle/>
          <a:p>
            <a:r>
              <a:rPr lang="en-US" sz="2400" dirty="0"/>
              <a:t>Pattern matching definition</a:t>
            </a:r>
          </a:p>
          <a:p>
            <a:pPr lvl="2"/>
            <a:endParaRPr lang="en-US" sz="1600" dirty="0"/>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double(0)	:= 0</a:t>
            </a:r>
          </a:p>
          <a:p>
            <a:pPr lvl="2"/>
            <a:r>
              <a:rPr lang="en-US" sz="1800" dirty="0">
                <a:latin typeface="Cambria Math" panose="02040503050406030204" pitchFamily="18" charset="0"/>
                <a:ea typeface="Cambria Math" panose="02040503050406030204" pitchFamily="18" charset="0"/>
              </a:rPr>
              <a:t>		double(n+1)	:= double(n) + 2</a:t>
            </a:r>
          </a:p>
          <a:p>
            <a:pPr marL="457200" lvl="1" indent="0">
              <a:buNone/>
            </a:pPr>
            <a:endParaRPr lang="en-US" sz="2000" dirty="0"/>
          </a:p>
          <a:p>
            <a:pPr marL="0" indent="0">
              <a:buNone/>
            </a:pPr>
            <a:r>
              <a:rPr lang="en-US" sz="2400" dirty="0"/>
              <a:t>	is simpler than using side conditions</a:t>
            </a:r>
          </a:p>
          <a:p>
            <a:pPr marL="0" indent="0">
              <a:buNone/>
            </a:pPr>
            <a:endParaRPr lang="en-US" sz="1600" dirty="0"/>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double(n)	:= 0					if n = 0</a:t>
            </a:r>
          </a:p>
          <a:p>
            <a:pPr lvl="2"/>
            <a:r>
              <a:rPr lang="en-US" sz="1800" dirty="0">
                <a:latin typeface="Cambria Math" panose="02040503050406030204" pitchFamily="18" charset="0"/>
                <a:ea typeface="Cambria Math" panose="02040503050406030204" pitchFamily="18" charset="0"/>
              </a:rPr>
              <a:t>		double(n)	:= double(n-1) + 2	if n &gt; 0</a:t>
            </a:r>
            <a:endParaRPr lang="en-US" sz="1800" b="1" dirty="0">
              <a:latin typeface="Cambria Math" panose="02040503050406030204" pitchFamily="18" charset="0"/>
              <a:ea typeface="Cambria Math" panose="02040503050406030204" pitchFamily="18" charset="0"/>
            </a:endParaRPr>
          </a:p>
          <a:p>
            <a:pPr lvl="2"/>
            <a:endParaRPr lang="en-US" sz="1600" dirty="0"/>
          </a:p>
          <a:p>
            <a:pPr lvl="1"/>
            <a:r>
              <a:rPr lang="en-US" sz="2000" dirty="0"/>
              <a:t>e.g., need to explain why </a:t>
            </a:r>
            <a:r>
              <a:rPr lang="en-US" sz="2000" dirty="0">
                <a:latin typeface="Cambria Math" panose="02040503050406030204" pitchFamily="18" charset="0"/>
                <a:ea typeface="Cambria Math" panose="02040503050406030204" pitchFamily="18" charset="0"/>
              </a:rPr>
              <a:t>double(n-1)</a:t>
            </a:r>
            <a:r>
              <a:rPr lang="en-US" sz="2000" dirty="0"/>
              <a:t> is legal</a:t>
            </a:r>
          </a:p>
          <a:p>
            <a:pPr lvl="2"/>
            <a:r>
              <a:rPr lang="en-US" sz="1600" dirty="0"/>
              <a:t>easy in this case, but it gets harder</a:t>
            </a:r>
            <a:endParaRPr lang="en-US" sz="1600" dirty="0">
              <a:latin typeface="Cambria Math" panose="02040503050406030204" pitchFamily="18" charset="0"/>
              <a:ea typeface="Cambria Math" panose="02040503050406030204" pitchFamily="18" charset="0"/>
            </a:endParaRPr>
          </a:p>
          <a:p>
            <a:pPr lvl="1"/>
            <a:endParaRPr lang="en-US" sz="2000" dirty="0"/>
          </a:p>
          <a:p>
            <a:r>
              <a:rPr lang="en-US" sz="2400" dirty="0"/>
              <a:t>We will prefer pattern matching </a:t>
            </a:r>
            <a:r>
              <a:rPr lang="en-US" sz="2400" b="1" dirty="0">
                <a:solidFill>
                  <a:srgbClr val="7030A0"/>
                </a:solidFill>
              </a:rPr>
              <a:t>whenever possible</a:t>
            </a:r>
          </a:p>
        </p:txBody>
      </p:sp>
      <p:sp>
        <p:nvSpPr>
          <p:cNvPr id="4" name="Slide Number Placeholder 3">
            <a:extLst>
              <a:ext uri="{FF2B5EF4-FFF2-40B4-BE49-F238E27FC236}">
                <a16:creationId xmlns:a16="http://schemas.microsoft.com/office/drawing/2014/main" id="{EA6608EB-F1ED-8587-D66D-71F1EF6E9115}"/>
              </a:ext>
            </a:extLst>
          </p:cNvPr>
          <p:cNvSpPr>
            <a:spLocks noGrp="1"/>
          </p:cNvSpPr>
          <p:nvPr>
            <p:ph type="sldNum" sz="quarter" idx="4"/>
          </p:nvPr>
        </p:nvSpPr>
        <p:spPr/>
        <p:txBody>
          <a:bodyPr/>
          <a:lstStyle/>
          <a:p>
            <a:fld id="{60F4F636-6A27-E649-AEDF-9DE4D4E58670}" type="slidenum">
              <a:rPr lang="en-US" smtClean="0"/>
              <a:pPr/>
              <a:t>37</a:t>
            </a:fld>
            <a:endParaRPr lang="en-US" dirty="0"/>
          </a:p>
        </p:txBody>
      </p:sp>
    </p:spTree>
    <p:extLst>
      <p:ext uri="{BB962C8B-B14F-4D97-AF65-F5344CB8AC3E}">
        <p14:creationId xmlns:p14="http://schemas.microsoft.com/office/powerpoint/2010/main" val="300023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338A1-14C5-104F-4583-3DAF10383F5B}"/>
              </a:ext>
            </a:extLst>
          </p:cNvPr>
          <p:cNvSpPr>
            <a:spLocks noGrp="1"/>
          </p:cNvSpPr>
          <p:nvPr>
            <p:ph type="title"/>
          </p:nvPr>
        </p:nvSpPr>
        <p:spPr/>
        <p:txBody>
          <a:bodyPr/>
          <a:lstStyle/>
          <a:p>
            <a:r>
              <a:rPr lang="en-US" dirty="0"/>
              <a:t>Pattern Matching on Booleans</a:t>
            </a:r>
          </a:p>
        </p:txBody>
      </p:sp>
      <p:sp>
        <p:nvSpPr>
          <p:cNvPr id="3" name="Content Placeholder 2">
            <a:extLst>
              <a:ext uri="{FF2B5EF4-FFF2-40B4-BE49-F238E27FC236}">
                <a16:creationId xmlns:a16="http://schemas.microsoft.com/office/drawing/2014/main" id="{F726844A-2FC1-2899-AD2E-8B65549216EA}"/>
              </a:ext>
            </a:extLst>
          </p:cNvPr>
          <p:cNvSpPr>
            <a:spLocks noGrp="1"/>
          </p:cNvSpPr>
          <p:nvPr>
            <p:ph idx="1"/>
          </p:nvPr>
        </p:nvSpPr>
        <p:spPr/>
        <p:txBody>
          <a:bodyPr/>
          <a:lstStyle/>
          <a:p>
            <a:r>
              <a:rPr lang="en-US" sz="2400" dirty="0"/>
              <a:t>Booleans have only two legal values: T and F</a:t>
            </a:r>
          </a:p>
          <a:p>
            <a:pPr lvl="1"/>
            <a:endParaRPr lang="en-US" sz="2000" dirty="0"/>
          </a:p>
          <a:p>
            <a:r>
              <a:rPr lang="en-US" sz="2400" dirty="0"/>
              <a:t>Can pattern match just by listing the values:</a:t>
            </a:r>
          </a:p>
          <a:p>
            <a:pPr lvl="1"/>
            <a:r>
              <a:rPr lang="en-US" sz="2000" dirty="0"/>
              <a:t>the function </a:t>
            </a:r>
            <a:r>
              <a:rPr lang="en-US" sz="2000" dirty="0">
                <a:latin typeface="Cambria Math" panose="02040503050406030204" pitchFamily="18" charset="0"/>
                <a:ea typeface="Cambria Math" panose="02040503050406030204" pitchFamily="18" charset="0"/>
              </a:rPr>
              <a:t>not : </a:t>
            </a:r>
            <a:r>
              <a:rPr lang="en-US" sz="2000" b="1" dirty="0">
                <a:solidFill>
                  <a:prstClr val="black"/>
                </a:solidFill>
                <a:latin typeface="Cambria Math" panose="02040503050406030204" pitchFamily="18" charset="0"/>
                <a:ea typeface="Cambria Math" panose="02040503050406030204" pitchFamily="18" charset="0"/>
                <a:cs typeface="Franklin Gothic Medium"/>
              </a:rPr>
              <a:t>𝔹</a:t>
            </a:r>
            <a:r>
              <a:rPr lang="en-US" sz="2000" dirty="0">
                <a:latin typeface="Cambria Math" panose="02040503050406030204" pitchFamily="18" charset="0"/>
                <a:ea typeface="Cambria Math" panose="02040503050406030204" pitchFamily="18" charset="0"/>
              </a:rPr>
              <a:t> → </a:t>
            </a:r>
            <a:r>
              <a:rPr lang="en-US" sz="2000" b="1" dirty="0">
                <a:solidFill>
                  <a:prstClr val="black"/>
                </a:solidFill>
                <a:latin typeface="Cambria Math" panose="02040503050406030204" pitchFamily="18" charset="0"/>
                <a:ea typeface="Cambria Math" panose="02040503050406030204" pitchFamily="18" charset="0"/>
                <a:cs typeface="Franklin Gothic Medium"/>
              </a:rPr>
              <a:t>𝔹</a:t>
            </a:r>
            <a:r>
              <a:rPr lang="en-US" sz="2000" dirty="0"/>
              <a:t> is defined as follows:</a:t>
            </a:r>
          </a:p>
          <a:p>
            <a:pPr lvl="2"/>
            <a:endParaRPr lang="en-US" sz="1600" dirty="0"/>
          </a:p>
          <a:p>
            <a:pPr lvl="2"/>
            <a:r>
              <a:rPr lang="en-US" sz="1800" dirty="0">
                <a:latin typeface="Cambria Math" panose="02040503050406030204" pitchFamily="18" charset="0"/>
                <a:ea typeface="Cambria Math" panose="02040503050406030204" pitchFamily="18" charset="0"/>
              </a:rPr>
              <a:t>		not(T) := F</a:t>
            </a:r>
          </a:p>
          <a:p>
            <a:pPr lvl="2"/>
            <a:r>
              <a:rPr lang="en-US" sz="1800" dirty="0">
                <a:latin typeface="Cambria Math" panose="02040503050406030204" pitchFamily="18" charset="0"/>
                <a:ea typeface="Cambria Math" panose="02040503050406030204" pitchFamily="18" charset="0"/>
              </a:rPr>
              <a:t>		not(F) := T</a:t>
            </a:r>
          </a:p>
          <a:p>
            <a:pPr lvl="2"/>
            <a:endParaRPr lang="en-US" sz="1600" dirty="0"/>
          </a:p>
          <a:p>
            <a:pPr lvl="1"/>
            <a:r>
              <a:rPr lang="en-US" sz="2000" dirty="0"/>
              <a:t>negates a boolean value</a:t>
            </a:r>
          </a:p>
          <a:p>
            <a:pPr lvl="1"/>
            <a:r>
              <a:rPr lang="en-US" sz="2000" dirty="0"/>
              <a:t>no simpler way to define this function!</a:t>
            </a:r>
          </a:p>
        </p:txBody>
      </p:sp>
      <p:sp>
        <p:nvSpPr>
          <p:cNvPr id="4" name="Slide Number Placeholder 3">
            <a:extLst>
              <a:ext uri="{FF2B5EF4-FFF2-40B4-BE49-F238E27FC236}">
                <a16:creationId xmlns:a16="http://schemas.microsoft.com/office/drawing/2014/main" id="{77761073-C1BB-DF2E-1C55-0FEB43F9ACA9}"/>
              </a:ext>
            </a:extLst>
          </p:cNvPr>
          <p:cNvSpPr>
            <a:spLocks noGrp="1"/>
          </p:cNvSpPr>
          <p:nvPr>
            <p:ph type="sldNum" sz="quarter" idx="4"/>
          </p:nvPr>
        </p:nvSpPr>
        <p:spPr/>
        <p:txBody>
          <a:bodyPr/>
          <a:lstStyle/>
          <a:p>
            <a:fld id="{60F4F636-6A27-E649-AEDF-9DE4D4E58670}" type="slidenum">
              <a:rPr lang="en-US" smtClean="0"/>
              <a:pPr/>
              <a:t>38</a:t>
            </a:fld>
            <a:endParaRPr lang="en-US" dirty="0"/>
          </a:p>
        </p:txBody>
      </p:sp>
    </p:spTree>
    <p:extLst>
      <p:ext uri="{BB962C8B-B14F-4D97-AF65-F5344CB8AC3E}">
        <p14:creationId xmlns:p14="http://schemas.microsoft.com/office/powerpoint/2010/main" val="128795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338A1-14C5-104F-4583-3DAF10383F5B}"/>
              </a:ext>
            </a:extLst>
          </p:cNvPr>
          <p:cNvSpPr>
            <a:spLocks noGrp="1"/>
          </p:cNvSpPr>
          <p:nvPr>
            <p:ph type="title"/>
          </p:nvPr>
        </p:nvSpPr>
        <p:spPr/>
        <p:txBody>
          <a:bodyPr/>
          <a:lstStyle/>
          <a:p>
            <a:r>
              <a:rPr lang="en-US" dirty="0"/>
              <a:t>Pattern Matching on Records</a:t>
            </a:r>
          </a:p>
        </p:txBody>
      </p:sp>
      <p:sp>
        <p:nvSpPr>
          <p:cNvPr id="3" name="Content Placeholder 2">
            <a:extLst>
              <a:ext uri="{FF2B5EF4-FFF2-40B4-BE49-F238E27FC236}">
                <a16:creationId xmlns:a16="http://schemas.microsoft.com/office/drawing/2014/main" id="{F726844A-2FC1-2899-AD2E-8B65549216EA}"/>
              </a:ext>
            </a:extLst>
          </p:cNvPr>
          <p:cNvSpPr>
            <a:spLocks noGrp="1"/>
          </p:cNvSpPr>
          <p:nvPr>
            <p:ph idx="1"/>
          </p:nvPr>
        </p:nvSpPr>
        <p:spPr/>
        <p:txBody>
          <a:bodyPr/>
          <a:lstStyle/>
          <a:p>
            <a:r>
              <a:rPr lang="en-US" sz="2400" dirty="0"/>
              <a:t>Can pattern match on individual fields of a record</a:t>
            </a:r>
          </a:p>
          <a:p>
            <a:pPr lvl="2"/>
            <a:endParaRPr lang="en-US" sz="1600" dirty="0"/>
          </a:p>
          <a:p>
            <a:pPr lvl="2"/>
            <a:r>
              <a:rPr lang="en-US" sz="1800" b="1" dirty="0">
                <a:latin typeface="Cambria Math" panose="02040503050406030204" pitchFamily="18" charset="0"/>
                <a:ea typeface="Cambria Math" panose="02040503050406030204" pitchFamily="18" charset="0"/>
              </a:rPr>
              <a:t>       type	</a:t>
            </a:r>
            <a:r>
              <a:rPr lang="en-US" sz="1800" dirty="0">
                <a:latin typeface="Cambria Math" panose="02040503050406030204" pitchFamily="18" charset="0"/>
                <a:ea typeface="Cambria Math" panose="02040503050406030204" pitchFamily="18" charset="0"/>
              </a:rPr>
              <a:t>Steps := {n : </a:t>
            </a:r>
            <a:r>
              <a:rPr lang="en-US" sz="1800" b="1" dirty="0" err="1">
                <a:latin typeface="Cambria Math" panose="02040503050406030204" pitchFamily="18" charset="0"/>
                <a:ea typeface="Cambria Math" panose="02040503050406030204" pitchFamily="18" charset="0"/>
              </a:rPr>
              <a:t>ℕ</a:t>
            </a:r>
            <a:r>
              <a:rPr lang="en-US" sz="1800" dirty="0">
                <a:latin typeface="Cambria Math" panose="02040503050406030204" pitchFamily="18" charset="0"/>
                <a:ea typeface="Cambria Math" panose="02040503050406030204" pitchFamily="18" charset="0"/>
              </a:rPr>
              <a:t>, </a:t>
            </a:r>
            <a:r>
              <a:rPr lang="en-US" sz="1800" dirty="0" err="1">
                <a:latin typeface="Cambria Math" panose="02040503050406030204" pitchFamily="18" charset="0"/>
                <a:ea typeface="Cambria Math" panose="02040503050406030204" pitchFamily="18" charset="0"/>
              </a:rPr>
              <a:t>fwd</a:t>
            </a:r>
            <a:r>
              <a:rPr lang="en-US" sz="1800" dirty="0">
                <a:latin typeface="Cambria Math" panose="02040503050406030204" pitchFamily="18" charset="0"/>
                <a:ea typeface="Cambria Math" panose="02040503050406030204" pitchFamily="18" charset="0"/>
              </a:rPr>
              <a:t> : </a:t>
            </a:r>
            <a:r>
              <a:rPr lang="en-US" sz="1800" b="1" dirty="0">
                <a:solidFill>
                  <a:prstClr val="black"/>
                </a:solidFill>
                <a:latin typeface="Cambria Math" panose="02040503050406030204" pitchFamily="18" charset="0"/>
                <a:ea typeface="Cambria Math" panose="02040503050406030204" pitchFamily="18" charset="0"/>
                <a:cs typeface="Franklin Gothic Medium"/>
              </a:rPr>
              <a:t>𝔹</a:t>
            </a:r>
            <a:r>
              <a:rPr lang="en-US" sz="1800" dirty="0">
                <a:latin typeface="Cambria Math" panose="02040503050406030204" pitchFamily="18" charset="0"/>
                <a:ea typeface="Cambria Math" panose="02040503050406030204" pitchFamily="18" charset="0"/>
              </a:rPr>
              <a:t>}</a:t>
            </a:r>
          </a:p>
          <a:p>
            <a:pPr lvl="2"/>
            <a:endParaRPr lang="en-US" sz="1800" dirty="0">
              <a:latin typeface="Cambria Math" panose="02040503050406030204" pitchFamily="18" charset="0"/>
              <a:ea typeface="Cambria Math" panose="02040503050406030204" pitchFamily="18" charset="0"/>
            </a:endParaRPr>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change : Steps → </a:t>
            </a:r>
            <a:r>
              <a:rPr lang="en-US" sz="1800" b="1" dirty="0" err="1">
                <a:latin typeface="Cambria Math" panose="02040503050406030204" pitchFamily="18" charset="0"/>
                <a:ea typeface="Cambria Math" panose="02040503050406030204" pitchFamily="18" charset="0"/>
              </a:rPr>
              <a:t>ℤ</a:t>
            </a:r>
            <a:endParaRPr lang="en-US" sz="1800" b="1" dirty="0">
              <a:latin typeface="Cambria Math" panose="02040503050406030204" pitchFamily="18" charset="0"/>
              <a:ea typeface="Cambria Math" panose="02040503050406030204" pitchFamily="18" charset="0"/>
            </a:endParaRPr>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change({n: m, </a:t>
            </a:r>
            <a:r>
              <a:rPr lang="en-US" sz="1800" dirty="0" err="1">
                <a:latin typeface="Cambria Math" panose="02040503050406030204" pitchFamily="18" charset="0"/>
                <a:ea typeface="Cambria Math" panose="02040503050406030204" pitchFamily="18" charset="0"/>
              </a:rPr>
              <a:t>fwd</a:t>
            </a:r>
            <a:r>
              <a:rPr lang="en-US" sz="1800" dirty="0">
                <a:latin typeface="Cambria Math" panose="02040503050406030204" pitchFamily="18" charset="0"/>
                <a:ea typeface="Cambria Math" panose="02040503050406030204" pitchFamily="18" charset="0"/>
              </a:rPr>
              <a:t>: T}) := m</a:t>
            </a:r>
          </a:p>
          <a:p>
            <a:pPr lvl="2"/>
            <a:r>
              <a:rPr lang="en-US" sz="1800" dirty="0">
                <a:latin typeface="Cambria Math" panose="02040503050406030204" pitchFamily="18" charset="0"/>
                <a:ea typeface="Cambria Math" panose="02040503050406030204" pitchFamily="18" charset="0"/>
              </a:rPr>
              <a:t>	change({n: m, </a:t>
            </a:r>
            <a:r>
              <a:rPr lang="en-US" sz="1800" dirty="0" err="1">
                <a:latin typeface="Cambria Math" panose="02040503050406030204" pitchFamily="18" charset="0"/>
                <a:ea typeface="Cambria Math" panose="02040503050406030204" pitchFamily="18" charset="0"/>
              </a:rPr>
              <a:t>fwd</a:t>
            </a:r>
            <a:r>
              <a:rPr lang="en-US" sz="1800" dirty="0">
                <a:latin typeface="Cambria Math" panose="02040503050406030204" pitchFamily="18" charset="0"/>
                <a:ea typeface="Cambria Math" panose="02040503050406030204" pitchFamily="18" charset="0"/>
              </a:rPr>
              <a:t>: F}) := –m</a:t>
            </a:r>
          </a:p>
          <a:p>
            <a:pPr lvl="2"/>
            <a:endParaRPr lang="en-US" sz="1600" dirty="0"/>
          </a:p>
          <a:p>
            <a:pPr lvl="1"/>
            <a:r>
              <a:rPr lang="en-US" sz="2000" dirty="0"/>
              <a:t>clear that the rules are exclusive and exhaustive</a:t>
            </a:r>
          </a:p>
          <a:p>
            <a:pPr lvl="1"/>
            <a:endParaRPr lang="en-US" sz="2000" dirty="0"/>
          </a:p>
          <a:p>
            <a:r>
              <a:rPr lang="en-US" sz="2400" dirty="0"/>
              <a:t>Can match on multiple parameters</a:t>
            </a:r>
          </a:p>
          <a:p>
            <a:pPr lvl="1"/>
            <a:r>
              <a:rPr lang="en-US" sz="2000" dirty="0"/>
              <a:t>e.g., </a:t>
            </a:r>
            <a:r>
              <a:rPr lang="en-US" sz="2000" dirty="0">
                <a:latin typeface="Cambria Math" panose="02040503050406030204" pitchFamily="18" charset="0"/>
                <a:ea typeface="Cambria Math" panose="02040503050406030204" pitchFamily="18" charset="0"/>
              </a:rPr>
              <a:t>change({n: m+5, </a:t>
            </a:r>
            <a:r>
              <a:rPr lang="en-US" sz="2000" dirty="0" err="1">
                <a:latin typeface="Cambria Math" panose="02040503050406030204" pitchFamily="18" charset="0"/>
                <a:ea typeface="Cambria Math" panose="02040503050406030204" pitchFamily="18" charset="0"/>
              </a:rPr>
              <a:t>fwd</a:t>
            </a:r>
            <a:r>
              <a:rPr lang="en-US" sz="2000" dirty="0">
                <a:latin typeface="Cambria Math" panose="02040503050406030204" pitchFamily="18" charset="0"/>
                <a:ea typeface="Cambria Math" panose="02040503050406030204" pitchFamily="18" charset="0"/>
              </a:rPr>
              <a:t>: T}) := 2m</a:t>
            </a:r>
            <a:endParaRPr lang="en-US" sz="2000" dirty="0"/>
          </a:p>
          <a:p>
            <a:pPr lvl="1"/>
            <a:r>
              <a:rPr lang="en-US" sz="2000" dirty="0"/>
              <a:t>just make sure the rules are exclusive and exhaustive</a:t>
            </a:r>
          </a:p>
        </p:txBody>
      </p:sp>
      <p:sp>
        <p:nvSpPr>
          <p:cNvPr id="4" name="Slide Number Placeholder 3">
            <a:extLst>
              <a:ext uri="{FF2B5EF4-FFF2-40B4-BE49-F238E27FC236}">
                <a16:creationId xmlns:a16="http://schemas.microsoft.com/office/drawing/2014/main" id="{CC52E8BA-C3C6-7CD9-1BD9-BCBCD7256B73}"/>
              </a:ext>
            </a:extLst>
          </p:cNvPr>
          <p:cNvSpPr>
            <a:spLocks noGrp="1"/>
          </p:cNvSpPr>
          <p:nvPr>
            <p:ph type="sldNum" sz="quarter" idx="4"/>
          </p:nvPr>
        </p:nvSpPr>
        <p:spPr/>
        <p:txBody>
          <a:bodyPr/>
          <a:lstStyle/>
          <a:p>
            <a:fld id="{60F4F636-6A27-E649-AEDF-9DE4D4E58670}" type="slidenum">
              <a:rPr lang="en-US" smtClean="0"/>
              <a:pPr/>
              <a:t>39</a:t>
            </a:fld>
            <a:endParaRPr lang="en-US" dirty="0"/>
          </a:p>
        </p:txBody>
      </p:sp>
    </p:spTree>
    <p:extLst>
      <p:ext uri="{BB962C8B-B14F-4D97-AF65-F5344CB8AC3E}">
        <p14:creationId xmlns:p14="http://schemas.microsoft.com/office/powerpoint/2010/main" val="126581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B2C6C-7FCA-C52B-1236-BCB74F6A37F4}"/>
              </a:ext>
            </a:extLst>
          </p:cNvPr>
          <p:cNvSpPr>
            <a:spLocks noGrp="1"/>
          </p:cNvSpPr>
          <p:nvPr>
            <p:ph type="title"/>
          </p:nvPr>
        </p:nvSpPr>
        <p:spPr/>
        <p:txBody>
          <a:bodyPr/>
          <a:lstStyle/>
          <a:p>
            <a:r>
              <a:rPr lang="en-US" dirty="0"/>
              <a:t>Kinds of Specifications</a:t>
            </a:r>
          </a:p>
        </p:txBody>
      </p:sp>
      <p:sp>
        <p:nvSpPr>
          <p:cNvPr id="3" name="Content Placeholder 2">
            <a:extLst>
              <a:ext uri="{FF2B5EF4-FFF2-40B4-BE49-F238E27FC236}">
                <a16:creationId xmlns:a16="http://schemas.microsoft.com/office/drawing/2014/main" id="{D4A2784E-D5A5-C533-7D13-9EBF6982413A}"/>
              </a:ext>
            </a:extLst>
          </p:cNvPr>
          <p:cNvSpPr>
            <a:spLocks noGrp="1"/>
          </p:cNvSpPr>
          <p:nvPr>
            <p:ph idx="1"/>
          </p:nvPr>
        </p:nvSpPr>
        <p:spPr/>
        <p:txBody>
          <a:bodyPr/>
          <a:lstStyle/>
          <a:p>
            <a:r>
              <a:rPr lang="en-US" sz="2400" b="1" dirty="0"/>
              <a:t> </a:t>
            </a:r>
            <a:r>
              <a:rPr lang="en-US" sz="2400" b="1" dirty="0">
                <a:solidFill>
                  <a:srgbClr val="7030A0"/>
                </a:solidFill>
              </a:rPr>
              <a:t>Imperative</a:t>
            </a:r>
            <a:r>
              <a:rPr lang="en-US" sz="2400" dirty="0"/>
              <a:t> specification says </a:t>
            </a:r>
            <a:r>
              <a:rPr lang="en-US" sz="2400" u="sng" dirty="0"/>
              <a:t>how</a:t>
            </a:r>
            <a:r>
              <a:rPr lang="en-US" sz="2400" dirty="0"/>
              <a:t> to calculate the answer</a:t>
            </a:r>
          </a:p>
          <a:p>
            <a:pPr lvl="1"/>
            <a:r>
              <a:rPr lang="en-US" sz="2000" dirty="0"/>
              <a:t>lays out the exact steps to perform to get the answer</a:t>
            </a:r>
          </a:p>
          <a:p>
            <a:pPr lvl="1"/>
            <a:endParaRPr lang="en-US" sz="2000" dirty="0"/>
          </a:p>
          <a:p>
            <a:r>
              <a:rPr lang="en-US" sz="2400" b="1" dirty="0"/>
              <a:t> </a:t>
            </a:r>
            <a:r>
              <a:rPr lang="en-US" sz="2400" b="1" dirty="0">
                <a:solidFill>
                  <a:srgbClr val="7030A0"/>
                </a:solidFill>
              </a:rPr>
              <a:t>Declarative</a:t>
            </a:r>
            <a:r>
              <a:rPr lang="en-US" sz="2400" dirty="0"/>
              <a:t> specification says </a:t>
            </a:r>
            <a:r>
              <a:rPr lang="en-US" sz="2400" u="sng" dirty="0"/>
              <a:t>what</a:t>
            </a:r>
            <a:r>
              <a:rPr lang="en-US" sz="2400" dirty="0"/>
              <a:t> the answer looks like</a:t>
            </a:r>
          </a:p>
          <a:p>
            <a:pPr lvl="1"/>
            <a:r>
              <a:rPr lang="en-US" sz="2000" dirty="0"/>
              <a:t>does not say how to calculate it</a:t>
            </a:r>
          </a:p>
          <a:p>
            <a:pPr lvl="1"/>
            <a:r>
              <a:rPr lang="en-US" sz="2000" dirty="0"/>
              <a:t>up to us to ensure that our code satisfies the spec</a:t>
            </a:r>
          </a:p>
          <a:p>
            <a:pPr lvl="1"/>
            <a:endParaRPr lang="en-US" sz="2000" dirty="0"/>
          </a:p>
          <a:p>
            <a:r>
              <a:rPr lang="en-US" sz="2400" dirty="0"/>
              <a:t>Can implement a </a:t>
            </a:r>
            <a:r>
              <a:rPr lang="en-US" sz="2400" i="1" dirty="0"/>
              <a:t>different</a:t>
            </a:r>
            <a:r>
              <a:rPr lang="en-US" sz="2400" dirty="0"/>
              <a:t> imperative specification</a:t>
            </a:r>
          </a:p>
          <a:p>
            <a:pPr lvl="1"/>
            <a:r>
              <a:rPr lang="en-US" sz="2000" dirty="0"/>
              <a:t>again, up to us to ensure that our code satisfies the spec</a:t>
            </a:r>
          </a:p>
        </p:txBody>
      </p:sp>
      <p:sp>
        <p:nvSpPr>
          <p:cNvPr id="4" name="Slide Number Placeholder 3">
            <a:extLst>
              <a:ext uri="{FF2B5EF4-FFF2-40B4-BE49-F238E27FC236}">
                <a16:creationId xmlns:a16="http://schemas.microsoft.com/office/drawing/2014/main" id="{905A592F-1332-8A0D-87CA-AA7CEEE781AD}"/>
              </a:ext>
            </a:extLst>
          </p:cNvPr>
          <p:cNvSpPr>
            <a:spLocks noGrp="1"/>
          </p:cNvSpPr>
          <p:nvPr>
            <p:ph type="sldNum" sz="quarter" idx="4"/>
          </p:nvPr>
        </p:nvSpPr>
        <p:spPr/>
        <p:txBody>
          <a:bodyPr/>
          <a:lstStyle/>
          <a:p>
            <a:fld id="{60F4F636-6A27-E649-AEDF-9DE4D4E58670}" type="slidenum">
              <a:rPr lang="en-US" smtClean="0"/>
              <a:pPr/>
              <a:t>4</a:t>
            </a:fld>
            <a:endParaRPr lang="en-US" dirty="0"/>
          </a:p>
        </p:txBody>
      </p:sp>
    </p:spTree>
    <p:extLst>
      <p:ext uri="{BB962C8B-B14F-4D97-AF65-F5344CB8AC3E}">
        <p14:creationId xmlns:p14="http://schemas.microsoft.com/office/powerpoint/2010/main" val="176953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Pattern Matching in TypeScript</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400" dirty="0"/>
              <a:t>TypeScript does not provide pattern matching</a:t>
            </a:r>
          </a:p>
          <a:p>
            <a:pPr lvl="1"/>
            <a:r>
              <a:rPr lang="en-US" sz="2000" dirty="0"/>
              <a:t>some other languages do! (see 341)</a:t>
            </a:r>
          </a:p>
          <a:p>
            <a:pPr lvl="1"/>
            <a:endParaRPr lang="en-US" sz="2400" dirty="0"/>
          </a:p>
          <a:p>
            <a:r>
              <a:rPr lang="en-US" sz="2400" dirty="0"/>
              <a:t>We must translate into “</a:t>
            </a:r>
            <a:r>
              <a:rPr lang="en-US" sz="2400" dirty="0" err="1">
                <a:latin typeface="Courier New" panose="02070309020205020404" pitchFamily="49" charset="0"/>
                <a:cs typeface="Courier New" panose="02070309020205020404" pitchFamily="49" charset="0"/>
              </a:rPr>
              <a:t>if</a:t>
            </a:r>
            <a:r>
              <a:rPr lang="en-US" sz="2400" dirty="0" err="1"/>
              <a:t>”s</a:t>
            </a:r>
            <a:r>
              <a:rPr lang="en-US" sz="2400" dirty="0"/>
              <a:t> on our own</a:t>
            </a:r>
          </a:p>
          <a:p>
            <a:pPr lvl="2"/>
            <a:endParaRPr lang="en-US" sz="1600" dirty="0"/>
          </a:p>
          <a:p>
            <a:pPr lvl="2"/>
            <a:r>
              <a:rPr lang="en-US" sz="1600" b="1" dirty="0">
                <a:solidFill>
                  <a:srgbClr val="0070C0"/>
                </a:solidFill>
                <a:latin typeface="Courier New" panose="02070309020205020404" pitchFamily="49" charset="0"/>
                <a:cs typeface="Courier New" panose="02070309020205020404" pitchFamily="49" charset="0"/>
              </a:rPr>
              <a:t>type</a:t>
            </a:r>
            <a:r>
              <a:rPr lang="en-US" sz="1600" dirty="0">
                <a:latin typeface="Courier New" panose="02070309020205020404" pitchFamily="49" charset="0"/>
                <a:cs typeface="Courier New" panose="02070309020205020404" pitchFamily="49" charset="0"/>
              </a:rPr>
              <a:t> Steps = {n: </a:t>
            </a:r>
            <a:r>
              <a:rPr lang="en-US" sz="1600" b="1" dirty="0">
                <a:solidFill>
                  <a:srgbClr val="00B050"/>
                </a:solidFill>
                <a:latin typeface="Courier New" panose="02070309020205020404" pitchFamily="49" charset="0"/>
                <a:cs typeface="Courier New" panose="02070309020205020404" pitchFamily="49" charset="0"/>
              </a:rPr>
              <a:t>number</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fwd</a:t>
            </a:r>
            <a:r>
              <a:rPr lang="en-US" sz="1600" dirty="0">
                <a:latin typeface="Courier New" panose="02070309020205020404" pitchFamily="49" charset="0"/>
                <a:cs typeface="Courier New" panose="02070309020205020404" pitchFamily="49" charset="0"/>
              </a:rPr>
              <a:t>: </a:t>
            </a:r>
            <a:r>
              <a:rPr lang="en-US" sz="1600" b="1" dirty="0">
                <a:solidFill>
                  <a:srgbClr val="00B050"/>
                </a:solidFill>
                <a:latin typeface="Courier New" panose="02070309020205020404" pitchFamily="49" charset="0"/>
                <a:cs typeface="Courier New" panose="02070309020205020404" pitchFamily="49" charset="0"/>
              </a:rPr>
              <a:t>boolean</a:t>
            </a:r>
            <a:r>
              <a:rPr lang="en-US" sz="1600" dirty="0">
                <a:latin typeface="Courier New" panose="02070309020205020404" pitchFamily="49" charset="0"/>
                <a:cs typeface="Courier New" panose="02070309020205020404" pitchFamily="49" charset="0"/>
              </a:rPr>
              <a:t>};</a:t>
            </a:r>
          </a:p>
          <a:p>
            <a:pPr lvl="2"/>
            <a:endParaRPr lang="en-US" sz="1600" dirty="0">
              <a:latin typeface="Courier New" panose="02070309020205020404" pitchFamily="49" charset="0"/>
              <a:cs typeface="Courier New" panose="02070309020205020404" pitchFamily="49" charset="0"/>
            </a:endParaRPr>
          </a:p>
          <a:p>
            <a:pPr lvl="2"/>
            <a:r>
              <a:rPr lang="en-US" sz="1600" b="1" dirty="0">
                <a:solidFill>
                  <a:srgbClr val="0070C0"/>
                </a:solidFill>
                <a:latin typeface="Courier New" panose="02070309020205020404" pitchFamily="49" charset="0"/>
                <a:cs typeface="Courier New" panose="02070309020205020404" pitchFamily="49" charset="0"/>
              </a:rPr>
              <a:t>const</a:t>
            </a:r>
            <a:r>
              <a:rPr lang="en-US" sz="1600" dirty="0">
                <a:latin typeface="Courier New" panose="02070309020205020404" pitchFamily="49" charset="0"/>
                <a:cs typeface="Courier New" panose="02070309020205020404" pitchFamily="49" charset="0"/>
              </a:rPr>
              <a:t> change = (s: Steps) =&gt; {</a:t>
            </a:r>
          </a:p>
          <a:p>
            <a:pPr lvl="2"/>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s.fwd</a:t>
            </a:r>
            <a:r>
              <a:rPr lang="en-US" sz="1600" dirty="0">
                <a:latin typeface="Courier New" panose="02070309020205020404" pitchFamily="49" charset="0"/>
                <a:cs typeface="Courier New" panose="02070309020205020404" pitchFamily="49" charset="0"/>
              </a:rPr>
              <a:t>) {</a:t>
            </a:r>
          </a:p>
          <a:p>
            <a:pPr lvl="2"/>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s.n</a:t>
            </a:r>
            <a:r>
              <a:rPr lang="en-US" sz="1600" dirty="0">
                <a:latin typeface="Courier New" panose="02070309020205020404" pitchFamily="49" charset="0"/>
                <a:cs typeface="Courier New" panose="02070309020205020404" pitchFamily="49" charset="0"/>
              </a:rPr>
              <a:t>;</a:t>
            </a:r>
          </a:p>
          <a:p>
            <a:pPr lvl="2"/>
            <a:r>
              <a:rPr lang="en-US" sz="1600" dirty="0">
                <a:latin typeface="Courier New" panose="02070309020205020404" pitchFamily="49" charset="0"/>
                <a:cs typeface="Courier New" panose="02070309020205020404" pitchFamily="49" charset="0"/>
              </a:rPr>
              <a:t>  } </a:t>
            </a:r>
            <a:r>
              <a:rPr lang="en-US" sz="1600" b="1" dirty="0">
                <a:solidFill>
                  <a:srgbClr val="0070C0"/>
                </a:solidFill>
                <a:latin typeface="Courier New" panose="02070309020205020404" pitchFamily="49" charset="0"/>
                <a:cs typeface="Courier New" panose="02070309020205020404" pitchFamily="49" charset="0"/>
              </a:rPr>
              <a:t>else</a:t>
            </a:r>
            <a:r>
              <a:rPr lang="en-US" sz="1600" dirty="0">
                <a:latin typeface="Courier New" panose="02070309020205020404" pitchFamily="49" charset="0"/>
                <a:cs typeface="Courier New" panose="02070309020205020404" pitchFamily="49" charset="0"/>
              </a:rPr>
              <a:t> {</a:t>
            </a:r>
          </a:p>
          <a:p>
            <a:pPr lvl="2"/>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s.n</a:t>
            </a:r>
            <a:r>
              <a:rPr lang="en-US" sz="1600" dirty="0">
                <a:latin typeface="Courier New" panose="02070309020205020404" pitchFamily="49" charset="0"/>
                <a:cs typeface="Courier New" panose="02070309020205020404" pitchFamily="49" charset="0"/>
              </a:rPr>
              <a:t>;</a:t>
            </a:r>
          </a:p>
          <a:p>
            <a:pPr lvl="2"/>
            <a:r>
              <a:rPr lang="en-US" sz="1600" dirty="0">
                <a:latin typeface="Courier New" panose="02070309020205020404" pitchFamily="49" charset="0"/>
                <a:cs typeface="Courier New" panose="02070309020205020404" pitchFamily="49" charset="0"/>
              </a:rPr>
              <a:t>  }</a:t>
            </a:r>
          </a:p>
          <a:p>
            <a:pPr lvl="2"/>
            <a:r>
              <a:rPr lang="en-US" sz="1600" dirty="0">
                <a:latin typeface="Courier New" panose="02070309020205020404" pitchFamily="49" charset="0"/>
                <a:cs typeface="Courier New" panose="02070309020205020404" pitchFamily="49" charset="0"/>
              </a:rPr>
              <a:t>};</a:t>
            </a:r>
          </a:p>
        </p:txBody>
      </p:sp>
      <p:sp>
        <p:nvSpPr>
          <p:cNvPr id="4" name="TextBox 3">
            <a:extLst>
              <a:ext uri="{FF2B5EF4-FFF2-40B4-BE49-F238E27FC236}">
                <a16:creationId xmlns:a16="http://schemas.microsoft.com/office/drawing/2014/main" id="{59934E9A-7818-AA9A-68EC-16DBF160BE2B}"/>
              </a:ext>
            </a:extLst>
          </p:cNvPr>
          <p:cNvSpPr txBox="1"/>
          <p:nvPr/>
        </p:nvSpPr>
        <p:spPr>
          <a:xfrm>
            <a:off x="5874300" y="5141477"/>
            <a:ext cx="3072930" cy="646331"/>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still straight from the spec</a:t>
            </a:r>
          </a:p>
          <a:p>
            <a:r>
              <a:rPr lang="en-US" dirty="0">
                <a:solidFill>
                  <a:schemeClr val="accent3">
                    <a:lumMod val="75000"/>
                  </a:schemeClr>
                </a:solidFill>
                <a:latin typeface="Franklin Gothic Medium"/>
                <a:cs typeface="Franklin Gothic Medium"/>
              </a:rPr>
              <a:t>but easy to make mistakes</a:t>
            </a:r>
          </a:p>
        </p:txBody>
      </p:sp>
      <p:sp>
        <p:nvSpPr>
          <p:cNvPr id="5" name="Slide Number Placeholder 4">
            <a:extLst>
              <a:ext uri="{FF2B5EF4-FFF2-40B4-BE49-F238E27FC236}">
                <a16:creationId xmlns:a16="http://schemas.microsoft.com/office/drawing/2014/main" id="{5F51BDCE-C898-AB53-7C7F-29656C2F2F5B}"/>
              </a:ext>
            </a:extLst>
          </p:cNvPr>
          <p:cNvSpPr>
            <a:spLocks noGrp="1"/>
          </p:cNvSpPr>
          <p:nvPr>
            <p:ph type="sldNum" sz="quarter" idx="4"/>
          </p:nvPr>
        </p:nvSpPr>
        <p:spPr/>
        <p:txBody>
          <a:bodyPr/>
          <a:lstStyle/>
          <a:p>
            <a:fld id="{60F4F636-6A27-E649-AEDF-9DE4D4E58670}" type="slidenum">
              <a:rPr lang="en-US" smtClean="0"/>
              <a:pPr/>
              <a:t>40</a:t>
            </a:fld>
            <a:endParaRPr lang="en-US" dirty="0"/>
          </a:p>
        </p:txBody>
      </p:sp>
    </p:spTree>
    <p:extLst>
      <p:ext uri="{BB962C8B-B14F-4D97-AF65-F5344CB8AC3E}">
        <p14:creationId xmlns:p14="http://schemas.microsoft.com/office/powerpoint/2010/main" val="93348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Pattern Matching in TypeScript: Gotcha</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2400" b="1" dirty="0">
                <a:latin typeface="Cambria Math" panose="02040503050406030204" pitchFamily="18" charset="0"/>
                <a:ea typeface="Cambria Math" panose="02040503050406030204" pitchFamily="18" charset="0"/>
              </a:rPr>
              <a:t>     </a:t>
            </a:r>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double(0)	:= 0</a:t>
            </a:r>
          </a:p>
          <a:p>
            <a:pPr lvl="2"/>
            <a:r>
              <a:rPr lang="en-US" sz="1800" dirty="0">
                <a:latin typeface="Cambria Math" panose="02040503050406030204" pitchFamily="18" charset="0"/>
                <a:ea typeface="Cambria Math" panose="02040503050406030204" pitchFamily="18" charset="0"/>
              </a:rPr>
              <a:t>		double(n+1)	:= double(n) + 2</a:t>
            </a:r>
            <a:endParaRPr lang="en-US" sz="1800" b="1" dirty="0">
              <a:latin typeface="Cambria Math" panose="02040503050406030204" pitchFamily="18" charset="0"/>
              <a:ea typeface="Cambria Math" panose="02040503050406030204" pitchFamily="18" charset="0"/>
            </a:endParaRPr>
          </a:p>
          <a:p>
            <a:pPr lvl="2"/>
            <a:endParaRPr lang="en-US" sz="1800" dirty="0"/>
          </a:p>
          <a:p>
            <a:r>
              <a:rPr lang="en-US" sz="2400" dirty="0"/>
              <a:t>Also need to be careful with natural numbers</a:t>
            </a:r>
          </a:p>
          <a:p>
            <a:pPr lvl="2"/>
            <a:endParaRPr lang="en-US" sz="1600" dirty="0"/>
          </a:p>
          <a:p>
            <a:pPr lvl="2"/>
            <a:r>
              <a:rPr lang="en-US" sz="1600" b="1" dirty="0">
                <a:solidFill>
                  <a:schemeClr val="accent3">
                    <a:lumMod val="50000"/>
                  </a:schemeClr>
                </a:solidFill>
                <a:latin typeface="Courier New" panose="02070309020205020404" pitchFamily="49" charset="0"/>
                <a:cs typeface="Courier New" panose="02070309020205020404" pitchFamily="49" charset="0"/>
              </a:rPr>
              <a:t>// m is non-negative</a:t>
            </a:r>
          </a:p>
          <a:p>
            <a:pPr lvl="2"/>
            <a:r>
              <a:rPr lang="en-US" sz="1600" b="1" dirty="0">
                <a:solidFill>
                  <a:srgbClr val="0070C0"/>
                </a:solidFill>
                <a:latin typeface="Courier New" panose="02070309020205020404" pitchFamily="49" charset="0"/>
                <a:cs typeface="Courier New" panose="02070309020205020404" pitchFamily="49" charset="0"/>
              </a:rPr>
              <a:t>const</a:t>
            </a:r>
            <a:r>
              <a:rPr lang="en-US" sz="1600" dirty="0">
                <a:latin typeface="Courier New" panose="02070309020205020404" pitchFamily="49" charset="0"/>
                <a:cs typeface="Courier New" panose="02070309020205020404" pitchFamily="49" charset="0"/>
              </a:rPr>
              <a:t> double = (m: </a:t>
            </a:r>
            <a:r>
              <a:rPr lang="en-US" sz="1600" b="1" dirty="0">
                <a:solidFill>
                  <a:srgbClr val="00B050"/>
                </a:solidFill>
                <a:latin typeface="Courier New" panose="02070309020205020404" pitchFamily="49" charset="0"/>
                <a:cs typeface="Courier New" panose="02070309020205020404" pitchFamily="49" charset="0"/>
              </a:rPr>
              <a:t>bigint</a:t>
            </a:r>
            <a:r>
              <a:rPr lang="en-US" sz="1600" dirty="0">
                <a:latin typeface="Courier New" panose="02070309020205020404" pitchFamily="49" charset="0"/>
                <a:cs typeface="Courier New" panose="02070309020205020404" pitchFamily="49" charset="0"/>
              </a:rPr>
              <a:t>) =&gt; {</a:t>
            </a:r>
          </a:p>
          <a:p>
            <a:pPr lvl="2"/>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(m === 0n) {</a:t>
            </a:r>
          </a:p>
          <a:p>
            <a:pPr lvl="2"/>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0n;</a:t>
            </a:r>
          </a:p>
          <a:p>
            <a:pPr lvl="2"/>
            <a:r>
              <a:rPr lang="en-US" sz="1600" dirty="0">
                <a:latin typeface="Courier New" panose="02070309020205020404" pitchFamily="49" charset="0"/>
                <a:cs typeface="Courier New" panose="02070309020205020404" pitchFamily="49" charset="0"/>
              </a:rPr>
              <a:t>  } </a:t>
            </a:r>
            <a:r>
              <a:rPr lang="en-US" sz="1600" b="1" dirty="0">
                <a:solidFill>
                  <a:srgbClr val="0070C0"/>
                </a:solidFill>
                <a:latin typeface="Courier New" panose="02070309020205020404" pitchFamily="49" charset="0"/>
                <a:cs typeface="Courier New" panose="02070309020205020404" pitchFamily="49" charset="0"/>
              </a:rPr>
              <a:t>else</a:t>
            </a:r>
            <a:r>
              <a:rPr lang="en-US" sz="1600" dirty="0">
                <a:latin typeface="Courier New" panose="02070309020205020404" pitchFamily="49" charset="0"/>
                <a:cs typeface="Courier New" panose="02070309020205020404" pitchFamily="49" charset="0"/>
              </a:rPr>
              <a:t> {</a:t>
            </a:r>
          </a:p>
          <a:p>
            <a:pPr lvl="2"/>
            <a:r>
              <a:rPr lang="en-US" sz="1600"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double(m – 1n) + 2n;</a:t>
            </a:r>
          </a:p>
          <a:p>
            <a:pPr lvl="2"/>
            <a:r>
              <a:rPr lang="en-US" sz="1600" dirty="0">
                <a:latin typeface="Courier New" panose="02070309020205020404" pitchFamily="49" charset="0"/>
                <a:cs typeface="Courier New" panose="02070309020205020404" pitchFamily="49" charset="0"/>
              </a:rPr>
              <a:t>  }</a:t>
            </a:r>
          </a:p>
          <a:p>
            <a:pPr lvl="2"/>
            <a:r>
              <a:rPr lang="en-US" sz="1600" dirty="0">
                <a:latin typeface="Courier New" panose="02070309020205020404" pitchFamily="49" charset="0"/>
                <a:cs typeface="Courier New" panose="02070309020205020404" pitchFamily="49" charset="0"/>
              </a:rPr>
              <a:t>};</a:t>
            </a:r>
          </a:p>
          <a:p>
            <a:pPr lvl="2"/>
            <a:endParaRPr lang="en-US" sz="1600" dirty="0"/>
          </a:p>
          <a:p>
            <a:pPr lvl="1"/>
            <a:r>
              <a:rPr lang="en-US" sz="2000" dirty="0"/>
              <a:t>pattern matching uses “n+1” but the code uses “m” (or “n”)</a:t>
            </a:r>
          </a:p>
          <a:p>
            <a:pPr lvl="2"/>
            <a:r>
              <a:rPr lang="en-US" sz="1600" dirty="0"/>
              <a:t>sadly, TypeScript will not let “n+1” be the argument value</a:t>
            </a:r>
          </a:p>
        </p:txBody>
      </p:sp>
      <p:sp>
        <p:nvSpPr>
          <p:cNvPr id="4" name="TextBox 3">
            <a:extLst>
              <a:ext uri="{FF2B5EF4-FFF2-40B4-BE49-F238E27FC236}">
                <a16:creationId xmlns:a16="http://schemas.microsoft.com/office/drawing/2014/main" id="{B7F073C1-4D37-68A9-CCE7-50912971F987}"/>
              </a:ext>
            </a:extLst>
          </p:cNvPr>
          <p:cNvSpPr txBox="1"/>
          <p:nvPr/>
        </p:nvSpPr>
        <p:spPr>
          <a:xfrm>
            <a:off x="5700435" y="4124276"/>
            <a:ext cx="2986365" cy="646331"/>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spec says double(n)</a:t>
            </a:r>
          </a:p>
          <a:p>
            <a:r>
              <a:rPr lang="en-US" dirty="0">
                <a:solidFill>
                  <a:schemeClr val="accent3">
                    <a:lumMod val="75000"/>
                  </a:schemeClr>
                </a:solidFill>
                <a:latin typeface="Franklin Gothic Medium"/>
                <a:cs typeface="Franklin Gothic Medium"/>
              </a:rPr>
              <a:t>but code says double(m – 1)</a:t>
            </a:r>
          </a:p>
        </p:txBody>
      </p:sp>
      <p:sp>
        <p:nvSpPr>
          <p:cNvPr id="5" name="Slide Number Placeholder 4">
            <a:extLst>
              <a:ext uri="{FF2B5EF4-FFF2-40B4-BE49-F238E27FC236}">
                <a16:creationId xmlns:a16="http://schemas.microsoft.com/office/drawing/2014/main" id="{D37F1591-C847-54D3-2C74-50697D9DEE8A}"/>
              </a:ext>
            </a:extLst>
          </p:cNvPr>
          <p:cNvSpPr>
            <a:spLocks noGrp="1"/>
          </p:cNvSpPr>
          <p:nvPr>
            <p:ph type="sldNum" sz="quarter" idx="4"/>
          </p:nvPr>
        </p:nvSpPr>
        <p:spPr/>
        <p:txBody>
          <a:bodyPr/>
          <a:lstStyle/>
          <a:p>
            <a:fld id="{60F4F636-6A27-E649-AEDF-9DE4D4E58670}" type="slidenum">
              <a:rPr lang="en-US" smtClean="0"/>
              <a:pPr/>
              <a:t>41</a:t>
            </a:fld>
            <a:endParaRPr lang="en-US" dirty="0"/>
          </a:p>
        </p:txBody>
      </p:sp>
    </p:spTree>
    <p:extLst>
      <p:ext uri="{BB962C8B-B14F-4D97-AF65-F5344CB8AC3E}">
        <p14:creationId xmlns:p14="http://schemas.microsoft.com/office/powerpoint/2010/main" val="235387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4" end="1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Code Without Mutation</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Saw all types of code without mutation:</a:t>
            </a:r>
          </a:p>
          <a:p>
            <a:pPr lvl="1"/>
            <a:r>
              <a:rPr lang="en-US" sz="2200" dirty="0"/>
              <a:t>straight-line code</a:t>
            </a:r>
          </a:p>
          <a:p>
            <a:pPr lvl="1"/>
            <a:r>
              <a:rPr lang="en-US" sz="2200" dirty="0"/>
              <a:t>conditionals</a:t>
            </a:r>
          </a:p>
          <a:p>
            <a:pPr lvl="1"/>
            <a:r>
              <a:rPr lang="en-US" sz="2200" dirty="0"/>
              <a:t>recursion</a:t>
            </a:r>
          </a:p>
          <a:p>
            <a:pPr lvl="1"/>
            <a:endParaRPr lang="en-US" sz="2200" dirty="0"/>
          </a:p>
          <a:p>
            <a:r>
              <a:rPr lang="en-US" sz="2600" dirty="0"/>
              <a:t>This is all that there is!</a:t>
            </a:r>
          </a:p>
          <a:p>
            <a:pPr lvl="1"/>
            <a:r>
              <a:rPr lang="en-US" sz="2200" dirty="0"/>
              <a:t>can write anything computable with just these</a:t>
            </a:r>
          </a:p>
          <a:p>
            <a:pPr lvl="1"/>
            <a:endParaRPr lang="en-US" sz="2200" dirty="0"/>
          </a:p>
          <a:p>
            <a:r>
              <a:rPr lang="en-US" sz="2600" dirty="0"/>
              <a:t>Saw TypeScript syntax for these already…</a:t>
            </a:r>
          </a:p>
        </p:txBody>
      </p:sp>
      <p:sp>
        <p:nvSpPr>
          <p:cNvPr id="4" name="Slide Number Placeholder 3">
            <a:extLst>
              <a:ext uri="{FF2B5EF4-FFF2-40B4-BE49-F238E27FC236}">
                <a16:creationId xmlns:a16="http://schemas.microsoft.com/office/drawing/2014/main" id="{88258ECE-F92E-28E2-D1A1-FE03D52B4A06}"/>
              </a:ext>
            </a:extLst>
          </p:cNvPr>
          <p:cNvSpPr>
            <a:spLocks noGrp="1"/>
          </p:cNvSpPr>
          <p:nvPr>
            <p:ph type="sldNum" sz="quarter" idx="4"/>
          </p:nvPr>
        </p:nvSpPr>
        <p:spPr/>
        <p:txBody>
          <a:bodyPr/>
          <a:lstStyle/>
          <a:p>
            <a:fld id="{60F4F636-6A27-E649-AEDF-9DE4D4E58670}" type="slidenum">
              <a:rPr lang="en-US" smtClean="0"/>
              <a:pPr/>
              <a:t>42</a:t>
            </a:fld>
            <a:endParaRPr lang="en-US" dirty="0"/>
          </a:p>
        </p:txBody>
      </p:sp>
    </p:spTree>
    <p:extLst>
      <p:ext uri="{BB962C8B-B14F-4D97-AF65-F5344CB8AC3E}">
        <p14:creationId xmlns:p14="http://schemas.microsoft.com/office/powerpoint/2010/main" val="27181915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Code Without Mutation Example</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marL="0" indent="0">
              <a:buNone/>
            </a:pPr>
            <a:r>
              <a:rPr lang="en-US" sz="2600" dirty="0"/>
              <a:t>Example function with all three types</a:t>
            </a:r>
          </a:p>
          <a:p>
            <a:pPr marL="0" indent="0">
              <a:buNone/>
            </a:pPr>
            <a:endParaRPr lang="en-US" sz="2600" dirty="0"/>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chemeClr val="accent3">
                    <a:lumMod val="50000"/>
                  </a:schemeClr>
                </a:solidFill>
                <a:latin typeface="Courier New" panose="02070309020205020404" pitchFamily="49" charset="0"/>
                <a:cs typeface="Courier New" panose="02070309020205020404" pitchFamily="49" charset="0"/>
              </a:rPr>
              <a:t>// m must be a non-negative integer</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const </a:t>
            </a:r>
            <a:r>
              <a:rPr lang="en-US" sz="2000" dirty="0">
                <a:latin typeface="Courier New" panose="02070309020205020404" pitchFamily="49" charset="0"/>
                <a:cs typeface="Courier New" panose="02070309020205020404" pitchFamily="49" charset="0"/>
              </a:rPr>
              <a:t>f = (m: </a:t>
            </a:r>
            <a:r>
              <a:rPr lang="en-US" sz="2000" b="1" dirty="0">
                <a:solidFill>
                  <a:srgbClr val="00B050"/>
                </a:solidFill>
                <a:latin typeface="Courier New" panose="02070309020205020404" pitchFamily="49" charset="0"/>
                <a:cs typeface="Courier New" panose="02070309020205020404" pitchFamily="49" charset="0"/>
              </a:rPr>
              <a:t>bigint</a:t>
            </a:r>
            <a:r>
              <a:rPr lang="en-US" sz="2000" dirty="0">
                <a:latin typeface="Courier New" panose="02070309020205020404" pitchFamily="49" charset="0"/>
                <a:cs typeface="Courier New" panose="02070309020205020404" pitchFamily="49" charset="0"/>
              </a:rPr>
              <a:t>): </a:t>
            </a:r>
            <a:r>
              <a:rPr lang="en-US" sz="2000" b="1" dirty="0">
                <a:solidFill>
                  <a:srgbClr val="00B050"/>
                </a:solidFill>
                <a:latin typeface="Courier New" panose="02070309020205020404" pitchFamily="49" charset="0"/>
                <a:cs typeface="Courier New" panose="02070309020205020404" pitchFamily="49" charset="0"/>
              </a:rPr>
              <a:t>bigint</a:t>
            </a:r>
            <a:r>
              <a:rPr lang="en-US" sz="2000" dirty="0">
                <a:latin typeface="Courier New" panose="02070309020205020404" pitchFamily="49" charset="0"/>
                <a:cs typeface="Courier New" panose="02070309020205020404" pitchFamily="49" charset="0"/>
              </a:rPr>
              <a:t> =&gt; {</a:t>
            </a:r>
            <a:endParaRPr lang="en-US" sz="2000" dirty="0">
              <a:solidFill>
                <a:srgbClr val="C00000"/>
              </a:solidFill>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if</a:t>
            </a:r>
            <a:r>
              <a:rPr lang="en-US" sz="2000" dirty="0">
                <a:latin typeface="Courier New" panose="02070309020205020404" pitchFamily="49" charset="0"/>
                <a:cs typeface="Courier New" panose="02070309020205020404" pitchFamily="49" charset="0"/>
              </a:rPr>
              <a:t> (m === 0n) {</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return</a:t>
            </a:r>
            <a:r>
              <a:rPr lang="en-US" sz="2000" dirty="0">
                <a:latin typeface="Courier New" panose="02070309020205020404" pitchFamily="49" charset="0"/>
                <a:cs typeface="Courier New" panose="02070309020205020404" pitchFamily="49" charset="0"/>
              </a:rPr>
              <a:t> 1n;</a:t>
            </a:r>
          </a:p>
          <a:p>
            <a:pPr marL="0" indent="0">
              <a:buNone/>
            </a:pPr>
            <a:r>
              <a:rPr lang="en-US" sz="2000" dirty="0">
                <a:latin typeface="Courier New" panose="02070309020205020404" pitchFamily="49" charset="0"/>
                <a:cs typeface="Courier New" panose="02070309020205020404" pitchFamily="49" charset="0"/>
              </a:rPr>
              <a:t>      } </a:t>
            </a:r>
            <a:r>
              <a:rPr lang="en-US" sz="2000" b="1" dirty="0">
                <a:solidFill>
                  <a:srgbClr val="0070C0"/>
                </a:solidFill>
                <a:latin typeface="Courier New" panose="02070309020205020404" pitchFamily="49" charset="0"/>
                <a:cs typeface="Courier New" panose="02070309020205020404" pitchFamily="49" charset="0"/>
              </a:rPr>
              <a:t>else</a:t>
            </a: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const</a:t>
            </a:r>
            <a:r>
              <a:rPr lang="en-US" sz="2000" dirty="0">
                <a:latin typeface="Courier New" panose="02070309020205020404" pitchFamily="49" charset="0"/>
                <a:cs typeface="Courier New" panose="02070309020205020404" pitchFamily="49" charset="0"/>
              </a:rPr>
              <a:t> n = m – 1n;</a:t>
            </a:r>
          </a:p>
          <a:p>
            <a:pPr marL="0" indent="0">
              <a:buNone/>
            </a:pPr>
            <a:r>
              <a:rPr lang="en-US" sz="2000" b="1" dirty="0">
                <a:solidFill>
                  <a:srgbClr val="0070C0"/>
                </a:solidFill>
                <a:latin typeface="Courier New" panose="02070309020205020404" pitchFamily="49" charset="0"/>
                <a:cs typeface="Courier New" panose="02070309020205020404" pitchFamily="49" charset="0"/>
              </a:rPr>
              <a:t>        return </a:t>
            </a:r>
            <a:r>
              <a:rPr lang="en-US" sz="2000" dirty="0">
                <a:latin typeface="Courier New" panose="02070309020205020404" pitchFamily="49" charset="0"/>
                <a:cs typeface="Courier New" panose="02070309020205020404" pitchFamily="49" charset="0"/>
              </a:rPr>
              <a:t>2n * f(n);</a:t>
            </a:r>
          </a:p>
          <a:p>
            <a:pPr marL="0" indent="0">
              <a:buNone/>
            </a:pP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EFB2FE6E-66C2-1811-7126-5023A19E1C3B}"/>
              </a:ext>
            </a:extLst>
          </p:cNvPr>
          <p:cNvSpPr txBox="1"/>
          <p:nvPr/>
        </p:nvSpPr>
        <p:spPr>
          <a:xfrm>
            <a:off x="5534186" y="3751309"/>
            <a:ext cx="2681806" cy="369332"/>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What does this compute?</a:t>
            </a:r>
          </a:p>
        </p:txBody>
      </p:sp>
      <p:sp>
        <p:nvSpPr>
          <p:cNvPr id="5" name="TextBox 4">
            <a:extLst>
              <a:ext uri="{FF2B5EF4-FFF2-40B4-BE49-F238E27FC236}">
                <a16:creationId xmlns:a16="http://schemas.microsoft.com/office/drawing/2014/main" id="{F89F7F56-4699-43A1-10DA-DB258ADC7D94}"/>
              </a:ext>
            </a:extLst>
          </p:cNvPr>
          <p:cNvSpPr txBox="1"/>
          <p:nvPr/>
        </p:nvSpPr>
        <p:spPr>
          <a:xfrm>
            <a:off x="6352455" y="4295027"/>
            <a:ext cx="1228963" cy="369332"/>
          </a:xfrm>
          <a:prstGeom prst="rect">
            <a:avLst/>
          </a:prstGeom>
          <a:noFill/>
        </p:spPr>
        <p:txBody>
          <a:bodyPr wrap="square" rtlCol="0">
            <a:spAutoFit/>
          </a:bodyPr>
          <a:lstStyle/>
          <a:p>
            <a:r>
              <a:rPr lang="en-US" dirty="0">
                <a:solidFill>
                  <a:schemeClr val="accent3">
                    <a:lumMod val="50000"/>
                  </a:schemeClr>
                </a:solidFill>
                <a:latin typeface="Cambria Math" panose="02040503050406030204" pitchFamily="18" charset="0"/>
                <a:ea typeface="Cambria Math" panose="02040503050406030204" pitchFamily="18" charset="0"/>
                <a:cs typeface="Franklin Gothic Medium"/>
              </a:rPr>
              <a:t>f(m) = 2</a:t>
            </a:r>
            <a:r>
              <a:rPr lang="en-US" baseline="30000" dirty="0">
                <a:solidFill>
                  <a:schemeClr val="accent3">
                    <a:lumMod val="50000"/>
                  </a:schemeClr>
                </a:solidFill>
                <a:latin typeface="Cambria Math" panose="02040503050406030204" pitchFamily="18" charset="0"/>
                <a:ea typeface="Cambria Math" panose="02040503050406030204" pitchFamily="18" charset="0"/>
                <a:cs typeface="Franklin Gothic Medium"/>
              </a:rPr>
              <a:t>m</a:t>
            </a:r>
          </a:p>
        </p:txBody>
      </p:sp>
      <p:sp>
        <p:nvSpPr>
          <p:cNvPr id="6" name="TextBox 5">
            <a:extLst>
              <a:ext uri="{FF2B5EF4-FFF2-40B4-BE49-F238E27FC236}">
                <a16:creationId xmlns:a16="http://schemas.microsoft.com/office/drawing/2014/main" id="{E5F2D6BC-6BBC-E99A-CCD7-C7F3B17F6D99}"/>
              </a:ext>
            </a:extLst>
          </p:cNvPr>
          <p:cNvSpPr txBox="1"/>
          <p:nvPr/>
        </p:nvSpPr>
        <p:spPr>
          <a:xfrm>
            <a:off x="5534186" y="4862940"/>
            <a:ext cx="2254143" cy="1138773"/>
          </a:xfrm>
          <a:prstGeom prst="rect">
            <a:avLst/>
          </a:prstGeom>
          <a:noFill/>
        </p:spPr>
        <p:txBody>
          <a:bodyPr wrap="none" rtlCol="0">
            <a:spAutoFit/>
          </a:bodyPr>
          <a:lstStyle/>
          <a:p>
            <a:pPr marL="0" lvl="2"/>
            <a:r>
              <a:rPr lang="en-US" sz="2000" dirty="0">
                <a:latin typeface="Cambria Math" panose="02040503050406030204" pitchFamily="18" charset="0"/>
                <a:ea typeface="Cambria Math" panose="02040503050406030204" pitchFamily="18" charset="0"/>
              </a:rPr>
              <a:t>f : </a:t>
            </a:r>
            <a:r>
              <a:rPr lang="en-US" sz="2000" b="1" dirty="0" err="1">
                <a:latin typeface="Cambria Math" panose="02040503050406030204" pitchFamily="18" charset="0"/>
                <a:ea typeface="Cambria Math" panose="02040503050406030204" pitchFamily="18" charset="0"/>
              </a:rPr>
              <a:t>ℕ</a:t>
            </a:r>
            <a:r>
              <a:rPr lang="en-US" sz="2000" dirty="0">
                <a:latin typeface="Cambria Math" panose="02040503050406030204" pitchFamily="18" charset="0"/>
                <a:ea typeface="Cambria Math" panose="02040503050406030204" pitchFamily="18" charset="0"/>
              </a:rPr>
              <a:t> → </a:t>
            </a:r>
            <a:r>
              <a:rPr lang="en-US" sz="2000" b="1" dirty="0" err="1">
                <a:latin typeface="Cambria Math" panose="02040503050406030204" pitchFamily="18" charset="0"/>
                <a:ea typeface="Cambria Math" panose="02040503050406030204" pitchFamily="18" charset="0"/>
              </a:rPr>
              <a:t>ℕ</a:t>
            </a:r>
            <a:endParaRPr lang="en-US" sz="2000" b="1" dirty="0">
              <a:latin typeface="Cambria Math" panose="02040503050406030204" pitchFamily="18" charset="0"/>
              <a:ea typeface="Cambria Math" panose="02040503050406030204" pitchFamily="18" charset="0"/>
            </a:endParaRPr>
          </a:p>
          <a:p>
            <a:pPr marL="0" lvl="2"/>
            <a:endParaRPr lang="en-US" sz="800" dirty="0">
              <a:latin typeface="Cambria Math" panose="02040503050406030204" pitchFamily="18" charset="0"/>
              <a:ea typeface="Cambria Math" panose="02040503050406030204" pitchFamily="18" charset="0"/>
            </a:endParaRPr>
          </a:p>
          <a:p>
            <a:pPr marL="0" lvl="2"/>
            <a:r>
              <a:rPr lang="en-US" sz="2000" dirty="0">
                <a:latin typeface="Cambria Math" panose="02040503050406030204" pitchFamily="18" charset="0"/>
                <a:ea typeface="Cambria Math" panose="02040503050406030204" pitchFamily="18" charset="0"/>
              </a:rPr>
              <a:t>f(0)	 	:= 1</a:t>
            </a:r>
          </a:p>
          <a:p>
            <a:pPr marL="0" lvl="2"/>
            <a:r>
              <a:rPr lang="en-US" sz="2000" dirty="0">
                <a:latin typeface="Cambria Math" panose="02040503050406030204" pitchFamily="18" charset="0"/>
                <a:ea typeface="Cambria Math" panose="02040503050406030204" pitchFamily="18" charset="0"/>
              </a:rPr>
              <a:t>f(n+1)	:= 2 · f(n)</a:t>
            </a:r>
            <a:endParaRPr lang="en-US" sz="2000" dirty="0">
              <a:latin typeface="Franklin Gothic Medium"/>
              <a:cs typeface="Franklin Gothic Medium"/>
            </a:endParaRPr>
          </a:p>
        </p:txBody>
      </p:sp>
      <p:sp>
        <p:nvSpPr>
          <p:cNvPr id="7" name="Slide Number Placeholder 6">
            <a:extLst>
              <a:ext uri="{FF2B5EF4-FFF2-40B4-BE49-F238E27FC236}">
                <a16:creationId xmlns:a16="http://schemas.microsoft.com/office/drawing/2014/main" id="{7F3A31D7-3973-68CE-F7C4-9AD11378CA9F}"/>
              </a:ext>
            </a:extLst>
          </p:cNvPr>
          <p:cNvSpPr>
            <a:spLocks noGrp="1"/>
          </p:cNvSpPr>
          <p:nvPr>
            <p:ph type="sldNum" sz="quarter" idx="4"/>
          </p:nvPr>
        </p:nvSpPr>
        <p:spPr/>
        <p:txBody>
          <a:bodyPr/>
          <a:lstStyle/>
          <a:p>
            <a:fld id="{60F4F636-6A27-E649-AEDF-9DE4D4E58670}" type="slidenum">
              <a:rPr lang="en-US" smtClean="0"/>
              <a:pPr/>
              <a:t>43</a:t>
            </a:fld>
            <a:endParaRPr lang="en-US" dirty="0"/>
          </a:p>
        </p:txBody>
      </p:sp>
    </p:spTree>
    <p:extLst>
      <p:ext uri="{BB962C8B-B14F-4D97-AF65-F5344CB8AC3E}">
        <p14:creationId xmlns:p14="http://schemas.microsoft.com/office/powerpoint/2010/main" val="371116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EFA71-86E2-03B7-8DD8-F73766C3DD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EC8702-C5EB-FF25-5C2B-D958E429DA3F}"/>
              </a:ext>
            </a:extLst>
          </p:cNvPr>
          <p:cNvSpPr>
            <a:spLocks noGrp="1"/>
          </p:cNvSpPr>
          <p:nvPr>
            <p:ph type="title"/>
          </p:nvPr>
        </p:nvSpPr>
        <p:spPr/>
        <p:txBody>
          <a:bodyPr/>
          <a:lstStyle/>
          <a:p>
            <a:r>
              <a:rPr lang="en-US" dirty="0"/>
              <a:t>Concept Check – Partner Practice</a:t>
            </a:r>
          </a:p>
        </p:txBody>
      </p:sp>
      <p:sp>
        <p:nvSpPr>
          <p:cNvPr id="3" name="Content Placeholder 2">
            <a:extLst>
              <a:ext uri="{FF2B5EF4-FFF2-40B4-BE49-F238E27FC236}">
                <a16:creationId xmlns:a16="http://schemas.microsoft.com/office/drawing/2014/main" id="{DBFB6E54-E88A-B97F-2D3E-0BE2C7542D46}"/>
              </a:ext>
            </a:extLst>
          </p:cNvPr>
          <p:cNvSpPr>
            <a:spLocks noGrp="1"/>
          </p:cNvSpPr>
          <p:nvPr>
            <p:ph idx="1"/>
          </p:nvPr>
        </p:nvSpPr>
        <p:spPr/>
        <p:txBody>
          <a:bodyPr/>
          <a:lstStyle/>
          <a:p>
            <a:pPr marL="0" indent="0">
              <a:spcAft>
                <a:spcPts val="1000"/>
              </a:spcAft>
              <a:buNone/>
            </a:pPr>
            <a:r>
              <a:rPr lang="en-US" sz="2400" dirty="0">
                <a:latin typeface="Franklin Gothic Medium" panose="020B0603020102020204" pitchFamily="34" charset="0"/>
                <a:cs typeface="Courier New" panose="02070309020205020404" pitchFamily="49" charset="0"/>
              </a:rPr>
              <a:t>How do we declare the type of this function in math?</a:t>
            </a:r>
            <a:r>
              <a:rPr lang="en-US" sz="2400" dirty="0">
                <a:latin typeface="Courier New" panose="02070309020205020404" pitchFamily="49" charset="0"/>
                <a:cs typeface="Courier New" panose="02070309020205020404" pitchFamily="49" charset="0"/>
              </a:rPr>
              <a:t>    </a:t>
            </a:r>
            <a:endParaRPr lang="en-US" sz="2400" b="1" dirty="0">
              <a:solidFill>
                <a:schemeClr val="accent3">
                  <a:lumMod val="50000"/>
                </a:schemeClr>
              </a:solidFill>
              <a:latin typeface="Courier New" panose="02070309020205020404" pitchFamily="49" charset="0"/>
              <a:cs typeface="Courier New" panose="02070309020205020404" pitchFamily="49" charset="0"/>
            </a:endParaRPr>
          </a:p>
          <a:p>
            <a:pPr marL="0" indent="0">
              <a:buNone/>
            </a:pPr>
            <a:r>
              <a:rPr lang="en-US" sz="2000" b="1" dirty="0">
                <a:solidFill>
                  <a:schemeClr val="accent3">
                    <a:lumMod val="50000"/>
                  </a:schemeClr>
                </a:solidFill>
                <a:latin typeface="Courier New" panose="02070309020205020404" pitchFamily="49" charset="0"/>
                <a:cs typeface="Courier New" panose="02070309020205020404" pitchFamily="49" charset="0"/>
              </a:rPr>
              <a:t>	// m must contain non-negative integer</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const </a:t>
            </a:r>
            <a:r>
              <a:rPr lang="en-US" sz="2000" b="1" dirty="0" err="1">
                <a:solidFill>
                  <a:srgbClr val="0070C0"/>
                </a:solidFill>
                <a:latin typeface="Courier New" panose="02070309020205020404" pitchFamily="49" charset="0"/>
                <a:cs typeface="Courier New" panose="02070309020205020404" pitchFamily="49" charset="0"/>
              </a:rPr>
              <a:t>sometimesSquare</a:t>
            </a:r>
            <a:r>
              <a:rPr lang="en-US" sz="2000" b="1" dirty="0">
                <a:solidFill>
                  <a:srgbClr val="0070C0"/>
                </a:solidFill>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		(m: [</a:t>
            </a:r>
            <a:r>
              <a:rPr lang="en-US" sz="2000" b="1" dirty="0" err="1">
                <a:solidFill>
                  <a:srgbClr val="00B050"/>
                </a:solidFill>
                <a:latin typeface="Courier New" panose="02070309020205020404" pitchFamily="49" charset="0"/>
                <a:cs typeface="Courier New" panose="02070309020205020404" pitchFamily="49" charset="0"/>
              </a:rPr>
              <a:t>bigint</a:t>
            </a:r>
            <a:r>
              <a:rPr lang="en-US" sz="2000" b="1" dirty="0">
                <a:latin typeface="Courier New" panose="02070309020205020404" pitchFamily="49" charset="0"/>
                <a:cs typeface="Courier New" panose="02070309020205020404" pitchFamily="49" charset="0"/>
              </a:rPr>
              <a:t>, </a:t>
            </a:r>
            <a:r>
              <a:rPr lang="en-US" sz="2000" b="1" dirty="0" err="1">
                <a:solidFill>
                  <a:srgbClr val="00B050"/>
                </a:solidFill>
                <a:latin typeface="Courier New" panose="02070309020205020404" pitchFamily="49" charset="0"/>
                <a:cs typeface="Courier New" panose="02070309020205020404" pitchFamily="49" charset="0"/>
              </a:rPr>
              <a:t>boolean</a:t>
            </a:r>
            <a:r>
              <a:rPr lang="en-US" sz="2000" dirty="0">
                <a:latin typeface="Courier New" panose="02070309020205020404" pitchFamily="49" charset="0"/>
                <a:cs typeface="Courier New" panose="02070309020205020404" pitchFamily="49" charset="0"/>
              </a:rPr>
              <a:t>]): </a:t>
            </a:r>
            <a:r>
              <a:rPr lang="en-US" sz="2000" b="1" dirty="0" err="1">
                <a:solidFill>
                  <a:srgbClr val="00B050"/>
                </a:solidFill>
                <a:latin typeface="Courier New" panose="02070309020205020404" pitchFamily="49" charset="0"/>
                <a:cs typeface="Courier New" panose="02070309020205020404" pitchFamily="49" charset="0"/>
              </a:rPr>
              <a:t>bigint</a:t>
            </a:r>
            <a:r>
              <a:rPr lang="en-US" sz="2000" b="1" dirty="0">
                <a:solidFill>
                  <a:srgbClr val="00B050"/>
                </a:solidFill>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=&gt; {</a:t>
            </a:r>
          </a:p>
          <a:p>
            <a:pPr marL="0" indent="0">
              <a:spcBef>
                <a:spcPts val="1500"/>
              </a:spcBef>
              <a:spcAft>
                <a:spcPts val="1000"/>
              </a:spcAft>
              <a:buNone/>
            </a:pPr>
            <a:r>
              <a:rPr lang="en-US" sz="2400" dirty="0">
                <a:latin typeface="Franklin Gothic Medium" panose="020B0603020102020204" pitchFamily="34" charset="0"/>
                <a:cs typeface="Courier New" panose="02070309020205020404" pitchFamily="49" charset="0"/>
              </a:rPr>
              <a:t>How does the body of the function translate into math?    </a:t>
            </a:r>
            <a:endParaRPr lang="en-US" sz="2400" b="1" dirty="0">
              <a:solidFill>
                <a:schemeClr val="accent3">
                  <a:lumMod val="50000"/>
                </a:schemeClr>
              </a:solidFill>
              <a:latin typeface="Franklin Gothic Medium" panose="020B0603020102020204" pitchFamily="34" charset="0"/>
              <a:cs typeface="Courier New" panose="02070309020205020404" pitchFamily="49" charset="0"/>
            </a:endParaRPr>
          </a:p>
          <a:p>
            <a:pPr marL="0" indent="0">
              <a:buNone/>
            </a:pPr>
            <a:r>
              <a:rPr lang="en-US" sz="2000" b="1" dirty="0">
                <a:solidFill>
                  <a:srgbClr val="00B050"/>
                </a:solidFill>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const</a:t>
            </a:r>
            <a:r>
              <a:rPr lang="en-US" sz="2000" b="1" dirty="0">
                <a:solidFill>
                  <a:srgbClr val="00B050"/>
                </a:solidFill>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[n, b] = m;</a:t>
            </a:r>
          </a:p>
          <a:p>
            <a:pPr marL="0" indent="0">
              <a:buNone/>
            </a:pPr>
            <a:r>
              <a:rPr lang="en-US" sz="2000" b="1" dirty="0">
                <a:solidFill>
                  <a:srgbClr val="00B050"/>
                </a:solidFill>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if</a:t>
            </a:r>
            <a:r>
              <a:rPr lang="en-US" sz="2000" dirty="0">
                <a:latin typeface="Courier New" panose="02070309020205020404" pitchFamily="49" charset="0"/>
                <a:cs typeface="Courier New" panose="02070309020205020404" pitchFamily="49" charset="0"/>
              </a:rPr>
              <a:t> (!b) {</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return</a:t>
            </a:r>
            <a:r>
              <a:rPr lang="en-US" sz="2000" dirty="0">
                <a:latin typeface="Courier New" panose="02070309020205020404" pitchFamily="49" charset="0"/>
                <a:cs typeface="Courier New" panose="02070309020205020404" pitchFamily="49" charset="0"/>
              </a:rPr>
              <a:t> n;</a:t>
            </a:r>
          </a:p>
          <a:p>
            <a:pPr marL="0" indent="0">
              <a:buNone/>
            </a:pPr>
            <a:r>
              <a:rPr lang="en-US" sz="2000" dirty="0">
                <a:latin typeface="Courier New" panose="02070309020205020404" pitchFamily="49" charset="0"/>
                <a:cs typeface="Courier New" panose="02070309020205020404" pitchFamily="49" charset="0"/>
              </a:rPr>
              <a:t>      } </a:t>
            </a:r>
            <a:r>
              <a:rPr lang="en-US" sz="2000" b="1" dirty="0">
                <a:solidFill>
                  <a:srgbClr val="0070C0"/>
                </a:solidFill>
                <a:latin typeface="Courier New" panose="02070309020205020404" pitchFamily="49" charset="0"/>
                <a:cs typeface="Courier New" panose="02070309020205020404" pitchFamily="49" charset="0"/>
              </a:rPr>
              <a:t>else</a:t>
            </a: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return</a:t>
            </a:r>
            <a:r>
              <a:rPr lang="en-US" sz="2000" dirty="0">
                <a:latin typeface="Courier New" panose="02070309020205020404" pitchFamily="49" charset="0"/>
                <a:cs typeface="Courier New" panose="02070309020205020404" pitchFamily="49" charset="0"/>
              </a:rPr>
              <a:t> n ** 2n;</a:t>
            </a:r>
          </a:p>
          <a:p>
            <a:pPr marL="0" indent="0">
              <a:buNone/>
            </a:pP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	}</a:t>
            </a:r>
          </a:p>
          <a:p>
            <a:pPr marL="0" indent="0">
              <a:buNone/>
            </a:pPr>
            <a:endParaRPr lang="en-US" sz="2000" b="1" dirty="0">
              <a:solidFill>
                <a:srgbClr val="00B050"/>
              </a:solidFill>
              <a:latin typeface="Courier New" panose="02070309020205020404" pitchFamily="49" charset="0"/>
              <a:cs typeface="Courier New" panose="02070309020205020404" pitchFamily="49" charset="0"/>
            </a:endParaRPr>
          </a:p>
          <a:p>
            <a:pPr marL="0" indent="0">
              <a:buNone/>
            </a:pPr>
            <a:endParaRPr lang="en-US" sz="2000" b="1" dirty="0">
              <a:solidFill>
                <a:srgbClr val="00B050"/>
              </a:solidFill>
              <a:latin typeface="Courier New" panose="02070309020205020404" pitchFamily="49" charset="0"/>
              <a:cs typeface="Courier New" panose="02070309020205020404" pitchFamily="49" charset="0"/>
            </a:endParaRPr>
          </a:p>
        </p:txBody>
      </p:sp>
      <p:sp>
        <p:nvSpPr>
          <p:cNvPr id="7" name="Slide Number Placeholder 6">
            <a:extLst>
              <a:ext uri="{FF2B5EF4-FFF2-40B4-BE49-F238E27FC236}">
                <a16:creationId xmlns:a16="http://schemas.microsoft.com/office/drawing/2014/main" id="{1F584A3C-ACA5-1CE2-AF4D-9BDE99006542}"/>
              </a:ext>
            </a:extLst>
          </p:cNvPr>
          <p:cNvSpPr>
            <a:spLocks noGrp="1"/>
          </p:cNvSpPr>
          <p:nvPr>
            <p:ph type="sldNum" sz="quarter" idx="4"/>
          </p:nvPr>
        </p:nvSpPr>
        <p:spPr/>
        <p:txBody>
          <a:bodyPr/>
          <a:lstStyle/>
          <a:p>
            <a:fld id="{60F4F636-6A27-E649-AEDF-9DE4D4E58670}" type="slidenum">
              <a:rPr lang="en-US" smtClean="0"/>
              <a:pPr/>
              <a:t>44</a:t>
            </a:fld>
            <a:endParaRPr lang="en-US" dirty="0"/>
          </a:p>
        </p:txBody>
      </p:sp>
    </p:spTree>
    <p:extLst>
      <p:ext uri="{BB962C8B-B14F-4D97-AF65-F5344CB8AC3E}">
        <p14:creationId xmlns:p14="http://schemas.microsoft.com/office/powerpoint/2010/main" val="40533459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B0D85-3475-F8F3-23B7-7B02BBF4D9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91FDD4-710A-C560-1B12-FF3730EBEEEB}"/>
              </a:ext>
            </a:extLst>
          </p:cNvPr>
          <p:cNvSpPr>
            <a:spLocks noGrp="1"/>
          </p:cNvSpPr>
          <p:nvPr>
            <p:ph type="title"/>
          </p:nvPr>
        </p:nvSpPr>
        <p:spPr/>
        <p:txBody>
          <a:bodyPr/>
          <a:lstStyle/>
          <a:p>
            <a:r>
              <a:rPr lang="en-US" dirty="0"/>
              <a:t>Concept Check - Solutions</a:t>
            </a:r>
          </a:p>
        </p:txBody>
      </p:sp>
      <p:sp>
        <p:nvSpPr>
          <p:cNvPr id="3" name="Content Placeholder 2">
            <a:extLst>
              <a:ext uri="{FF2B5EF4-FFF2-40B4-BE49-F238E27FC236}">
                <a16:creationId xmlns:a16="http://schemas.microsoft.com/office/drawing/2014/main" id="{359A433D-3500-6943-0867-0724D3AA50B5}"/>
              </a:ext>
            </a:extLst>
          </p:cNvPr>
          <p:cNvSpPr>
            <a:spLocks noGrp="1"/>
          </p:cNvSpPr>
          <p:nvPr>
            <p:ph idx="1"/>
          </p:nvPr>
        </p:nvSpPr>
        <p:spPr/>
        <p:txBody>
          <a:bodyPr/>
          <a:lstStyle/>
          <a:p>
            <a:pPr marL="0" indent="0">
              <a:buNone/>
            </a:pPr>
            <a:r>
              <a:rPr lang="en-US" sz="2000" b="1" dirty="0">
                <a:solidFill>
                  <a:schemeClr val="accent3">
                    <a:lumMod val="50000"/>
                  </a:schemeClr>
                </a:solidFill>
                <a:latin typeface="Courier New" panose="02070309020205020404" pitchFamily="49" charset="0"/>
                <a:cs typeface="Courier New" panose="02070309020205020404" pitchFamily="49" charset="0"/>
              </a:rPr>
              <a:t>// m must contain non-negative integer</a:t>
            </a:r>
          </a:p>
          <a:p>
            <a:pPr marL="0" indent="0">
              <a:buNone/>
            </a:pPr>
            <a:r>
              <a:rPr lang="en-US" sz="2000" b="1" dirty="0">
                <a:solidFill>
                  <a:srgbClr val="0070C0"/>
                </a:solidFill>
                <a:latin typeface="Courier New" panose="02070309020205020404" pitchFamily="49" charset="0"/>
                <a:cs typeface="Courier New" panose="02070309020205020404" pitchFamily="49" charset="0"/>
              </a:rPr>
              <a:t>const </a:t>
            </a:r>
            <a:r>
              <a:rPr lang="en-US" sz="2000" b="1" dirty="0" err="1">
                <a:solidFill>
                  <a:srgbClr val="0070C0"/>
                </a:solidFill>
                <a:latin typeface="Courier New" panose="02070309020205020404" pitchFamily="49" charset="0"/>
                <a:cs typeface="Courier New" panose="02070309020205020404" pitchFamily="49" charset="0"/>
              </a:rPr>
              <a:t>sometimesSquare</a:t>
            </a:r>
            <a:r>
              <a:rPr lang="en-US" sz="2000" b="1" dirty="0">
                <a:solidFill>
                  <a:srgbClr val="0070C0"/>
                </a:solidFill>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		(m: [</a:t>
            </a:r>
            <a:r>
              <a:rPr lang="en-US" sz="2000" b="1" dirty="0" err="1">
                <a:solidFill>
                  <a:srgbClr val="00B050"/>
                </a:solidFill>
                <a:latin typeface="Courier New" panose="02070309020205020404" pitchFamily="49" charset="0"/>
                <a:cs typeface="Courier New" panose="02070309020205020404" pitchFamily="49" charset="0"/>
              </a:rPr>
              <a:t>bigint</a:t>
            </a:r>
            <a:r>
              <a:rPr lang="en-US" sz="2000" b="1" dirty="0">
                <a:latin typeface="Courier New" panose="02070309020205020404" pitchFamily="49" charset="0"/>
                <a:cs typeface="Courier New" panose="02070309020205020404" pitchFamily="49" charset="0"/>
              </a:rPr>
              <a:t>, </a:t>
            </a:r>
            <a:r>
              <a:rPr lang="en-US" sz="2000" b="1" dirty="0" err="1">
                <a:solidFill>
                  <a:srgbClr val="00B050"/>
                </a:solidFill>
                <a:latin typeface="Courier New" panose="02070309020205020404" pitchFamily="49" charset="0"/>
                <a:cs typeface="Courier New" panose="02070309020205020404" pitchFamily="49" charset="0"/>
              </a:rPr>
              <a:t>boolean</a:t>
            </a:r>
            <a:r>
              <a:rPr lang="en-US" sz="2000" dirty="0">
                <a:latin typeface="Courier New" panose="02070309020205020404" pitchFamily="49" charset="0"/>
                <a:cs typeface="Courier New" panose="02070309020205020404" pitchFamily="49" charset="0"/>
              </a:rPr>
              <a:t>]): </a:t>
            </a:r>
            <a:r>
              <a:rPr lang="en-US" sz="2000" b="1" dirty="0" err="1">
                <a:solidFill>
                  <a:srgbClr val="00B050"/>
                </a:solidFill>
                <a:latin typeface="Courier New" panose="02070309020205020404" pitchFamily="49" charset="0"/>
                <a:cs typeface="Courier New" panose="02070309020205020404" pitchFamily="49" charset="0"/>
              </a:rPr>
              <a:t>bigint</a:t>
            </a:r>
            <a:r>
              <a:rPr lang="en-US" sz="2000" b="1" dirty="0">
                <a:solidFill>
                  <a:srgbClr val="00B050"/>
                </a:solidFill>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=&gt; {</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const</a:t>
            </a:r>
            <a:r>
              <a:rPr lang="en-US" sz="2000" b="1" dirty="0">
                <a:solidFill>
                  <a:srgbClr val="00B050"/>
                </a:solidFill>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[n, b] = m;</a:t>
            </a:r>
          </a:p>
          <a:p>
            <a:pPr marL="0" indent="0">
              <a:buNone/>
            </a:pPr>
            <a:r>
              <a:rPr lang="en-US" sz="2000" b="1" dirty="0">
                <a:solidFill>
                  <a:srgbClr val="00B050"/>
                </a:solidFill>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if</a:t>
            </a:r>
            <a:r>
              <a:rPr lang="en-US" sz="2000" dirty="0">
                <a:latin typeface="Courier New" panose="02070309020205020404" pitchFamily="49" charset="0"/>
                <a:cs typeface="Courier New" panose="02070309020205020404" pitchFamily="49" charset="0"/>
              </a:rPr>
              <a:t> (!b) {</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return</a:t>
            </a:r>
            <a:r>
              <a:rPr lang="en-US" sz="2000" dirty="0">
                <a:latin typeface="Courier New" panose="02070309020205020404" pitchFamily="49" charset="0"/>
                <a:cs typeface="Courier New" panose="02070309020205020404" pitchFamily="49" charset="0"/>
              </a:rPr>
              <a:t> n;</a:t>
            </a:r>
          </a:p>
          <a:p>
            <a:pPr marL="0" indent="0">
              <a:buNone/>
            </a:pPr>
            <a:r>
              <a:rPr lang="en-US" sz="2000" dirty="0">
                <a:latin typeface="Courier New" panose="02070309020205020404" pitchFamily="49" charset="0"/>
                <a:cs typeface="Courier New" panose="02070309020205020404" pitchFamily="49" charset="0"/>
              </a:rPr>
              <a:t>   } </a:t>
            </a:r>
            <a:r>
              <a:rPr lang="en-US" sz="2000" b="1" dirty="0">
                <a:solidFill>
                  <a:srgbClr val="0070C0"/>
                </a:solidFill>
                <a:latin typeface="Courier New" panose="02070309020205020404" pitchFamily="49" charset="0"/>
                <a:cs typeface="Courier New" panose="02070309020205020404" pitchFamily="49" charset="0"/>
              </a:rPr>
              <a:t>else</a:t>
            </a: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return</a:t>
            </a:r>
            <a:r>
              <a:rPr lang="en-US" sz="2000" dirty="0">
                <a:latin typeface="Courier New" panose="02070309020205020404" pitchFamily="49" charset="0"/>
                <a:cs typeface="Courier New" panose="02070309020205020404" pitchFamily="49" charset="0"/>
              </a:rPr>
              <a:t> n ** 2n;</a:t>
            </a:r>
          </a:p>
          <a:p>
            <a:pPr marL="0" indent="0">
              <a:buNone/>
            </a:pP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a:t>
            </a:r>
          </a:p>
          <a:p>
            <a:pPr marL="0" indent="0">
              <a:buNone/>
            </a:pPr>
            <a:endParaRPr lang="en-US" sz="2000" b="1" dirty="0">
              <a:solidFill>
                <a:srgbClr val="00B050"/>
              </a:solidFill>
              <a:latin typeface="Courier New" panose="02070309020205020404" pitchFamily="49" charset="0"/>
              <a:cs typeface="Courier New" panose="02070309020205020404" pitchFamily="49" charset="0"/>
            </a:endParaRPr>
          </a:p>
          <a:p>
            <a:pPr marL="0" indent="0">
              <a:buNone/>
            </a:pPr>
            <a:endParaRPr lang="en-US" sz="2000" b="1" dirty="0">
              <a:solidFill>
                <a:srgbClr val="00B050"/>
              </a:solidFill>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872AC748-4EDB-9C4B-61E7-EAF1BD15B27B}"/>
              </a:ext>
            </a:extLst>
          </p:cNvPr>
          <p:cNvSpPr txBox="1"/>
          <p:nvPr/>
        </p:nvSpPr>
        <p:spPr>
          <a:xfrm>
            <a:off x="4473272" y="4223336"/>
            <a:ext cx="3969356" cy="1138773"/>
          </a:xfrm>
          <a:prstGeom prst="rect">
            <a:avLst/>
          </a:prstGeom>
          <a:noFill/>
        </p:spPr>
        <p:txBody>
          <a:bodyPr wrap="none" rtlCol="0">
            <a:spAutoFit/>
          </a:bodyPr>
          <a:lstStyle/>
          <a:p>
            <a:pPr algn="ctr"/>
            <a:r>
              <a:rPr lang="en-US" sz="2000" b="1" dirty="0" err="1">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sometimesSquare</a:t>
            </a:r>
            <a:r>
              <a:rPr lang="en-US" sz="2000" b="1"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 </a:t>
            </a:r>
            <a:r>
              <a:rPr lang="en-US" sz="2000" b="1" dirty="0" err="1">
                <a:solidFill>
                  <a:schemeClr val="accent3">
                    <a:lumMod val="75000"/>
                  </a:schemeClr>
                </a:solidFill>
                <a:latin typeface="Cambria Math" panose="02040503050406030204" pitchFamily="18" charset="0"/>
                <a:ea typeface="Cambria Math" panose="02040503050406030204" pitchFamily="18" charset="0"/>
              </a:rPr>
              <a:t>ℕ</a:t>
            </a:r>
            <a:r>
              <a:rPr lang="en-US" sz="2000" b="1" dirty="0">
                <a:solidFill>
                  <a:schemeClr val="accent3">
                    <a:lumMod val="75000"/>
                  </a:schemeClr>
                </a:solidFill>
                <a:latin typeface="Cambria Math" panose="02040503050406030204" pitchFamily="18" charset="0"/>
                <a:ea typeface="Cambria Math" panose="02040503050406030204" pitchFamily="18" charset="0"/>
              </a:rPr>
              <a:t> ⨉ 𝔹 → </a:t>
            </a:r>
            <a:r>
              <a:rPr lang="en-US" sz="2000" b="1" dirty="0" err="1">
                <a:solidFill>
                  <a:schemeClr val="accent3">
                    <a:lumMod val="75000"/>
                  </a:schemeClr>
                </a:solidFill>
                <a:latin typeface="Cambria Math" panose="02040503050406030204" pitchFamily="18" charset="0"/>
                <a:ea typeface="Cambria Math" panose="02040503050406030204" pitchFamily="18" charset="0"/>
              </a:rPr>
              <a:t>ℕ</a:t>
            </a:r>
            <a:endParaRPr lang="en-US" sz="2000" b="1"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endParaRPr>
          </a:p>
          <a:p>
            <a:pPr marL="0" lvl="2"/>
            <a:endParaRPr lang="en-US" sz="800" dirty="0">
              <a:latin typeface="Cambria Math" panose="02040503050406030204" pitchFamily="18" charset="0"/>
              <a:ea typeface="Cambria Math" panose="02040503050406030204" pitchFamily="18" charset="0"/>
            </a:endParaRPr>
          </a:p>
          <a:p>
            <a:pPr marL="0" lvl="2"/>
            <a:r>
              <a:rPr lang="en-US" sz="2000" dirty="0" err="1">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sometimesSquare</a:t>
            </a:r>
            <a:r>
              <a:rPr lang="en-US" sz="2000" dirty="0">
                <a:solidFill>
                  <a:schemeClr val="accent3">
                    <a:lumMod val="75000"/>
                  </a:schemeClr>
                </a:solidFill>
                <a:latin typeface="Cambria Math" panose="02040503050406030204" pitchFamily="18" charset="0"/>
                <a:ea typeface="Cambria Math" panose="02040503050406030204" pitchFamily="18" charset="0"/>
              </a:rPr>
              <a:t>( (n, F) )	:= n</a:t>
            </a:r>
          </a:p>
          <a:p>
            <a:pPr marL="0" lvl="2"/>
            <a:r>
              <a:rPr lang="en-US" sz="2000" dirty="0" err="1">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sometimesSquare</a:t>
            </a:r>
            <a:r>
              <a:rPr lang="en-US" sz="2000" dirty="0">
                <a:solidFill>
                  <a:schemeClr val="accent3">
                    <a:lumMod val="75000"/>
                  </a:schemeClr>
                </a:solidFill>
                <a:latin typeface="Cambria Math" panose="02040503050406030204" pitchFamily="18" charset="0"/>
                <a:ea typeface="Cambria Math" panose="02040503050406030204" pitchFamily="18" charset="0"/>
              </a:rPr>
              <a:t>( (n, T) )	:= n</a:t>
            </a:r>
            <a:r>
              <a:rPr lang="en-US" sz="2000" baseline="30000" dirty="0">
                <a:solidFill>
                  <a:schemeClr val="accent3">
                    <a:lumMod val="75000"/>
                  </a:schemeClr>
                </a:solidFill>
                <a:latin typeface="Cambria Math" panose="02040503050406030204" pitchFamily="18" charset="0"/>
                <a:ea typeface="Cambria Math" panose="02040503050406030204" pitchFamily="18" charset="0"/>
              </a:rPr>
              <a:t>2</a:t>
            </a:r>
            <a:endParaRPr lang="en-US" sz="2000" dirty="0">
              <a:solidFill>
                <a:schemeClr val="accent3">
                  <a:lumMod val="75000"/>
                </a:schemeClr>
              </a:solidFill>
              <a:latin typeface="Franklin Gothic Medium"/>
              <a:cs typeface="Franklin Gothic Medium"/>
            </a:endParaRPr>
          </a:p>
        </p:txBody>
      </p:sp>
      <p:sp>
        <p:nvSpPr>
          <p:cNvPr id="7" name="Slide Number Placeholder 6">
            <a:extLst>
              <a:ext uri="{FF2B5EF4-FFF2-40B4-BE49-F238E27FC236}">
                <a16:creationId xmlns:a16="http://schemas.microsoft.com/office/drawing/2014/main" id="{01A9CE80-9FBE-1852-EAB2-38C7948254F8}"/>
              </a:ext>
            </a:extLst>
          </p:cNvPr>
          <p:cNvSpPr>
            <a:spLocks noGrp="1"/>
          </p:cNvSpPr>
          <p:nvPr>
            <p:ph type="sldNum" sz="quarter" idx="4"/>
          </p:nvPr>
        </p:nvSpPr>
        <p:spPr/>
        <p:txBody>
          <a:bodyPr/>
          <a:lstStyle/>
          <a:p>
            <a:fld id="{60F4F636-6A27-E649-AEDF-9DE4D4E58670}" type="slidenum">
              <a:rPr lang="en-US" smtClean="0"/>
              <a:pPr/>
              <a:t>45</a:t>
            </a:fld>
            <a:endParaRPr lang="en-US" dirty="0"/>
          </a:p>
        </p:txBody>
      </p:sp>
    </p:spTree>
    <p:extLst>
      <p:ext uri="{BB962C8B-B14F-4D97-AF65-F5344CB8AC3E}">
        <p14:creationId xmlns:p14="http://schemas.microsoft.com/office/powerpoint/2010/main" val="183173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463B8-8753-0A9A-C35D-E431C64D40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36D92B-A862-8597-B568-74A0C49C5492}"/>
              </a:ext>
            </a:extLst>
          </p:cNvPr>
          <p:cNvSpPr>
            <a:spLocks noGrp="1"/>
          </p:cNvSpPr>
          <p:nvPr>
            <p:ph type="title"/>
          </p:nvPr>
        </p:nvSpPr>
        <p:spPr/>
        <p:txBody>
          <a:bodyPr/>
          <a:lstStyle/>
          <a:p>
            <a:r>
              <a:rPr lang="en-US" dirty="0" err="1"/>
              <a:t>JSDocs</a:t>
            </a:r>
            <a:r>
              <a:rPr lang="en-US" dirty="0"/>
              <a:t> with math definitions</a:t>
            </a:r>
          </a:p>
        </p:txBody>
      </p:sp>
      <p:sp>
        <p:nvSpPr>
          <p:cNvPr id="3" name="Content Placeholder 2">
            <a:extLst>
              <a:ext uri="{FF2B5EF4-FFF2-40B4-BE49-F238E27FC236}">
                <a16:creationId xmlns:a16="http://schemas.microsoft.com/office/drawing/2014/main" id="{72A4BC45-1B65-6E8D-1892-A1A30FAFD4DC}"/>
              </a:ext>
            </a:extLst>
          </p:cNvPr>
          <p:cNvSpPr>
            <a:spLocks noGrp="1"/>
          </p:cNvSpPr>
          <p:nvPr>
            <p:ph idx="1"/>
          </p:nvPr>
        </p:nvSpPr>
        <p:spPr>
          <a:xfrm>
            <a:off x="457200" y="1048415"/>
            <a:ext cx="8229600" cy="5140800"/>
          </a:xfrm>
        </p:spPr>
        <p:txBody>
          <a:bodyPr/>
          <a:lstStyle/>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 Finds square of int sometimes</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 </a:t>
            </a:r>
            <a:r>
              <a:rPr lang="en-US" sz="1800" b="1" dirty="0">
                <a:solidFill>
                  <a:srgbClr val="002060"/>
                </a:solidFill>
                <a:latin typeface="Courier New" panose="02070309020205020404" pitchFamily="49" charset="0"/>
                <a:cs typeface="Courier New" panose="02070309020205020404" pitchFamily="49" charset="0"/>
              </a:rPr>
              <a:t>@param </a:t>
            </a:r>
            <a:r>
              <a:rPr lang="en-US" sz="1800" b="1" dirty="0">
                <a:solidFill>
                  <a:srgbClr val="0070C0"/>
                </a:solidFill>
                <a:latin typeface="Courier New" panose="02070309020205020404" pitchFamily="49" charset="0"/>
                <a:cs typeface="Courier New" panose="02070309020205020404" pitchFamily="49" charset="0"/>
              </a:rPr>
              <a:t>m</a:t>
            </a:r>
            <a:r>
              <a:rPr lang="en-US" sz="1800" b="1" dirty="0">
                <a:solidFill>
                  <a:schemeClr val="accent3">
                    <a:lumMod val="50000"/>
                  </a:schemeClr>
                </a:solidFill>
                <a:latin typeface="Courier New" panose="02070309020205020404" pitchFamily="49" charset="0"/>
                <a:cs typeface="Courier New" panose="02070309020205020404" pitchFamily="49" charset="0"/>
              </a:rPr>
              <a:t>, tuple containing non-negative int and a bool</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 		to indicate if int should be squared</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 </a:t>
            </a:r>
            <a:r>
              <a:rPr lang="en-US" sz="1800" b="1" dirty="0">
                <a:solidFill>
                  <a:srgbClr val="002060"/>
                </a:solidFill>
                <a:latin typeface="Courier New" panose="02070309020205020404" pitchFamily="49" charset="0"/>
                <a:cs typeface="Courier New" panose="02070309020205020404" pitchFamily="49" charset="0"/>
              </a:rPr>
              <a:t>@returns </a:t>
            </a:r>
            <a:r>
              <a:rPr lang="en-US" sz="1800" b="1" dirty="0" err="1">
                <a:solidFill>
                  <a:schemeClr val="accent3">
                    <a:lumMod val="50000"/>
                  </a:schemeClr>
                </a:solidFill>
                <a:latin typeface="Courier New" panose="02070309020205020404" pitchFamily="49" charset="0"/>
                <a:cs typeface="Courier New" panose="02070309020205020404" pitchFamily="49" charset="0"/>
              </a:rPr>
              <a:t>sometimesSquare</a:t>
            </a:r>
            <a:r>
              <a:rPr lang="en-US" sz="1800" b="1" dirty="0">
                <a:solidFill>
                  <a:schemeClr val="accent3">
                    <a:lumMod val="50000"/>
                  </a:schemeClr>
                </a:solidFill>
                <a:latin typeface="Courier New" panose="02070309020205020404" pitchFamily="49" charset="0"/>
                <a:cs typeface="Courier New" panose="02070309020205020404" pitchFamily="49" charset="0"/>
              </a:rPr>
              <a:t>(m)</a:t>
            </a:r>
          </a:p>
          <a:p>
            <a:pPr marL="0" indent="0">
              <a:buNone/>
            </a:pPr>
            <a:r>
              <a:rPr lang="en-US" sz="1800" b="1" dirty="0">
                <a:solidFill>
                  <a:schemeClr val="accent3">
                    <a:lumMod val="50000"/>
                  </a:schemeClr>
                </a:solidFill>
                <a:latin typeface="Courier New" panose="02070309020205020404" pitchFamily="49" charset="0"/>
                <a:cs typeface="Courier New" panose="02070309020205020404" pitchFamily="49" charset="0"/>
              </a:rPr>
              <a:t> */</a:t>
            </a:r>
          </a:p>
          <a:p>
            <a:pPr marL="0" indent="0">
              <a:buNone/>
            </a:pPr>
            <a:r>
              <a:rPr lang="en-US" sz="1800" b="1" dirty="0">
                <a:solidFill>
                  <a:srgbClr val="0070C0"/>
                </a:solidFill>
                <a:latin typeface="Courier New" panose="02070309020205020404" pitchFamily="49" charset="0"/>
                <a:cs typeface="Courier New" panose="02070309020205020404" pitchFamily="49" charset="0"/>
              </a:rPr>
              <a:t>const </a:t>
            </a:r>
            <a:r>
              <a:rPr lang="en-US" sz="1800" b="1" dirty="0" err="1">
                <a:solidFill>
                  <a:srgbClr val="0070C0"/>
                </a:solidFill>
                <a:latin typeface="Courier New" panose="02070309020205020404" pitchFamily="49" charset="0"/>
                <a:cs typeface="Courier New" panose="02070309020205020404" pitchFamily="49" charset="0"/>
              </a:rPr>
              <a:t>sometimesSquare</a:t>
            </a:r>
            <a:r>
              <a:rPr lang="en-US" sz="1800" b="1" dirty="0">
                <a:solidFill>
                  <a:srgbClr val="0070C0"/>
                </a:solidFill>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 </a:t>
            </a:r>
          </a:p>
          <a:p>
            <a:pPr marL="0" indent="0">
              <a:buNone/>
            </a:pPr>
            <a:r>
              <a:rPr lang="en-US" sz="1800" dirty="0">
                <a:latin typeface="Courier New" panose="02070309020205020404" pitchFamily="49" charset="0"/>
                <a:cs typeface="Courier New" panose="02070309020205020404" pitchFamily="49" charset="0"/>
              </a:rPr>
              <a:t>		(m: [</a:t>
            </a:r>
            <a:r>
              <a:rPr lang="en-US" sz="1800" b="1" dirty="0" err="1">
                <a:solidFill>
                  <a:srgbClr val="00B050"/>
                </a:solidFill>
                <a:latin typeface="Courier New" panose="02070309020205020404" pitchFamily="49" charset="0"/>
                <a:cs typeface="Courier New" panose="02070309020205020404" pitchFamily="49" charset="0"/>
              </a:rPr>
              <a:t>bigint</a:t>
            </a:r>
            <a:r>
              <a:rPr lang="en-US" sz="1800" b="1" dirty="0">
                <a:latin typeface="Courier New" panose="02070309020205020404" pitchFamily="49" charset="0"/>
                <a:cs typeface="Courier New" panose="02070309020205020404" pitchFamily="49" charset="0"/>
              </a:rPr>
              <a:t>, </a:t>
            </a:r>
            <a:r>
              <a:rPr lang="en-US" sz="1800" b="1" dirty="0" err="1">
                <a:solidFill>
                  <a:srgbClr val="00B050"/>
                </a:solidFill>
                <a:latin typeface="Courier New" panose="02070309020205020404" pitchFamily="49" charset="0"/>
                <a:cs typeface="Courier New" panose="02070309020205020404" pitchFamily="49" charset="0"/>
              </a:rPr>
              <a:t>boolean</a:t>
            </a:r>
            <a:r>
              <a:rPr lang="en-US" sz="1800" dirty="0">
                <a:latin typeface="Courier New" panose="02070309020205020404" pitchFamily="49" charset="0"/>
                <a:cs typeface="Courier New" panose="02070309020205020404" pitchFamily="49" charset="0"/>
              </a:rPr>
              <a:t>]): </a:t>
            </a:r>
            <a:r>
              <a:rPr lang="en-US" sz="1800" b="1" dirty="0" err="1">
                <a:solidFill>
                  <a:srgbClr val="00B050"/>
                </a:solidFill>
                <a:latin typeface="Courier New" panose="02070309020205020404" pitchFamily="49" charset="0"/>
                <a:cs typeface="Courier New" panose="02070309020205020404" pitchFamily="49" charset="0"/>
              </a:rPr>
              <a:t>bigint</a:t>
            </a:r>
            <a:r>
              <a:rPr lang="en-US" sz="1800" b="1" dirty="0">
                <a:solidFill>
                  <a:srgbClr val="00B050"/>
                </a:solidFill>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=&gt; {</a:t>
            </a:r>
          </a:p>
          <a:p>
            <a:pPr marL="0" indent="0">
              <a:buNone/>
            </a:pPr>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const</a:t>
            </a:r>
            <a:r>
              <a:rPr lang="en-US" sz="1800" b="1" dirty="0">
                <a:solidFill>
                  <a:srgbClr val="00B050"/>
                </a:solidFill>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[n, b] = m;</a:t>
            </a:r>
          </a:p>
          <a:p>
            <a:pPr marL="0" indent="0">
              <a:buNone/>
            </a:pPr>
            <a:r>
              <a:rPr lang="en-US" sz="1800" b="1" dirty="0">
                <a:solidFill>
                  <a:srgbClr val="00B050"/>
                </a:solidFill>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(!b) {</a:t>
            </a:r>
          </a:p>
          <a:p>
            <a:pPr marL="0" indent="0">
              <a:buNone/>
            </a:pPr>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n;</a:t>
            </a:r>
          </a:p>
          <a:p>
            <a:pPr marL="0" indent="0">
              <a:buNone/>
            </a:pPr>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marL="0" indent="0">
              <a:buNone/>
            </a:pPr>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n ** 2n;</a:t>
            </a:r>
          </a:p>
          <a:p>
            <a:pPr marL="0" indent="0">
              <a:buNone/>
            </a:pPr>
            <a:r>
              <a:rPr lang="en-US" sz="1800" dirty="0">
                <a:latin typeface="Courier New" panose="02070309020205020404" pitchFamily="49" charset="0"/>
                <a:cs typeface="Courier New" panose="02070309020205020404" pitchFamily="49" charset="0"/>
              </a:rPr>
              <a:t>	}</a:t>
            </a:r>
          </a:p>
          <a:p>
            <a:pPr marL="0" indent="0">
              <a:buNone/>
            </a:pPr>
            <a:r>
              <a:rPr lang="en-US" sz="1800" dirty="0">
                <a:latin typeface="Courier New" panose="02070309020205020404" pitchFamily="49" charset="0"/>
                <a:cs typeface="Courier New" panose="02070309020205020404" pitchFamily="49" charset="0"/>
              </a:rPr>
              <a:t>}</a:t>
            </a:r>
          </a:p>
          <a:p>
            <a:pPr marL="0" indent="0">
              <a:buNone/>
            </a:pPr>
            <a:endParaRPr lang="en-US" sz="2000" b="1" dirty="0">
              <a:solidFill>
                <a:srgbClr val="00B050"/>
              </a:solidFill>
              <a:latin typeface="Courier New" panose="02070309020205020404" pitchFamily="49" charset="0"/>
              <a:cs typeface="Courier New" panose="02070309020205020404" pitchFamily="49" charset="0"/>
            </a:endParaRPr>
          </a:p>
          <a:p>
            <a:pPr marL="0" indent="0">
              <a:buNone/>
            </a:pPr>
            <a:endParaRPr lang="en-US" sz="2000" b="1" dirty="0">
              <a:solidFill>
                <a:srgbClr val="00B050"/>
              </a:solidFill>
              <a:latin typeface="Courier New" panose="02070309020205020404" pitchFamily="49" charset="0"/>
              <a:cs typeface="Courier New" panose="02070309020205020404" pitchFamily="49" charset="0"/>
            </a:endParaRPr>
          </a:p>
        </p:txBody>
      </p:sp>
      <p:sp>
        <p:nvSpPr>
          <p:cNvPr id="7" name="Slide Number Placeholder 6">
            <a:extLst>
              <a:ext uri="{FF2B5EF4-FFF2-40B4-BE49-F238E27FC236}">
                <a16:creationId xmlns:a16="http://schemas.microsoft.com/office/drawing/2014/main" id="{16E62B0C-E909-A0A7-3310-5FFBC8197C7D}"/>
              </a:ext>
            </a:extLst>
          </p:cNvPr>
          <p:cNvSpPr>
            <a:spLocks noGrp="1"/>
          </p:cNvSpPr>
          <p:nvPr>
            <p:ph type="sldNum" sz="quarter" idx="4"/>
          </p:nvPr>
        </p:nvSpPr>
        <p:spPr/>
        <p:txBody>
          <a:bodyPr/>
          <a:lstStyle/>
          <a:p>
            <a:fld id="{60F4F636-6A27-E649-AEDF-9DE4D4E58670}" type="slidenum">
              <a:rPr lang="en-US" smtClean="0"/>
              <a:pPr/>
              <a:t>46</a:t>
            </a:fld>
            <a:endParaRPr lang="en-US" dirty="0"/>
          </a:p>
        </p:txBody>
      </p:sp>
    </p:spTree>
    <p:extLst>
      <p:ext uri="{BB962C8B-B14F-4D97-AF65-F5344CB8AC3E}">
        <p14:creationId xmlns:p14="http://schemas.microsoft.com/office/powerpoint/2010/main" val="3359369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A48E1-27F0-A1E6-2EE4-6C4B4AA94F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A4DBA9-2CE8-2408-90CE-F0B5F955AD4B}"/>
              </a:ext>
            </a:extLst>
          </p:cNvPr>
          <p:cNvSpPr>
            <a:spLocks noGrp="1"/>
          </p:cNvSpPr>
          <p:nvPr>
            <p:ph type="ctrTitle"/>
          </p:nvPr>
        </p:nvSpPr>
        <p:spPr/>
        <p:txBody>
          <a:bodyPr/>
          <a:lstStyle/>
          <a:p>
            <a:r>
              <a:rPr lang="en-US" dirty="0"/>
              <a:t>Inductive Data Types</a:t>
            </a:r>
          </a:p>
        </p:txBody>
      </p:sp>
    </p:spTree>
    <p:extLst>
      <p:ext uri="{BB962C8B-B14F-4D97-AF65-F5344CB8AC3E}">
        <p14:creationId xmlns:p14="http://schemas.microsoft.com/office/powerpoint/2010/main" val="36181312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Inductive Data Types: Recursion in Data</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a:xfrm>
            <a:off x="457200" y="1244160"/>
            <a:ext cx="8491728" cy="5140800"/>
          </a:xfrm>
        </p:spPr>
        <p:txBody>
          <a:bodyPr/>
          <a:lstStyle/>
          <a:p>
            <a:r>
              <a:rPr lang="en-US" sz="2600" dirty="0"/>
              <a:t>Previous saw records, tuples, and unions</a:t>
            </a:r>
          </a:p>
          <a:p>
            <a:pPr lvl="1"/>
            <a:r>
              <a:rPr lang="en-US" sz="2200" dirty="0"/>
              <a:t>very useful but limited</a:t>
            </a:r>
          </a:p>
          <a:p>
            <a:pPr lvl="2"/>
            <a:r>
              <a:rPr lang="en-US" sz="1800" dirty="0"/>
              <a:t>can only create types that are “small” in some sense</a:t>
            </a:r>
          </a:p>
          <a:p>
            <a:pPr lvl="1"/>
            <a:r>
              <a:rPr lang="en-US" sz="2200" dirty="0"/>
              <a:t>missing one more way of defining types</a:t>
            </a:r>
          </a:p>
          <a:p>
            <a:pPr lvl="2"/>
            <a:r>
              <a:rPr lang="en-US" sz="1800" dirty="0"/>
              <a:t>arguably the most important</a:t>
            </a:r>
          </a:p>
          <a:p>
            <a:pPr lvl="1"/>
            <a:endParaRPr lang="en-US" sz="2200" dirty="0"/>
          </a:p>
          <a:p>
            <a:r>
              <a:rPr lang="en-US" sz="2600" dirty="0"/>
              <a:t>One critical element is missing:  </a:t>
            </a:r>
            <a:r>
              <a:rPr lang="en-US" sz="2600" b="1" dirty="0"/>
              <a:t>recursion</a:t>
            </a:r>
          </a:p>
          <a:p>
            <a:pPr lvl="2"/>
            <a:r>
              <a:rPr lang="en-US" sz="1800" dirty="0"/>
              <a:t>Java classes can have fields of same type, but (math) records cannot</a:t>
            </a:r>
          </a:p>
          <a:p>
            <a:pPr lvl="1"/>
            <a:endParaRPr lang="en-US" sz="2200" dirty="0"/>
          </a:p>
          <a:p>
            <a:r>
              <a:rPr lang="en-US" sz="2600" dirty="0"/>
              <a:t>Inductive data types are defined recursively</a:t>
            </a:r>
          </a:p>
          <a:p>
            <a:pPr lvl="1"/>
            <a:r>
              <a:rPr lang="en-US" sz="2200" dirty="0"/>
              <a:t>combine union with recursion</a:t>
            </a:r>
          </a:p>
        </p:txBody>
      </p:sp>
      <p:sp>
        <p:nvSpPr>
          <p:cNvPr id="4" name="Slide Number Placeholder 3">
            <a:extLst>
              <a:ext uri="{FF2B5EF4-FFF2-40B4-BE49-F238E27FC236}">
                <a16:creationId xmlns:a16="http://schemas.microsoft.com/office/drawing/2014/main" id="{53E948D7-DBA8-D827-3171-BE16B5014FFC}"/>
              </a:ext>
            </a:extLst>
          </p:cNvPr>
          <p:cNvSpPr>
            <a:spLocks noGrp="1"/>
          </p:cNvSpPr>
          <p:nvPr>
            <p:ph type="sldNum" sz="quarter" idx="4"/>
          </p:nvPr>
        </p:nvSpPr>
        <p:spPr/>
        <p:txBody>
          <a:bodyPr/>
          <a:lstStyle/>
          <a:p>
            <a:fld id="{60F4F636-6A27-E649-AEDF-9DE4D4E58670}" type="slidenum">
              <a:rPr lang="en-US" smtClean="0"/>
              <a:pPr/>
              <a:t>48</a:t>
            </a:fld>
            <a:endParaRPr lang="en-US" dirty="0"/>
          </a:p>
        </p:txBody>
      </p:sp>
    </p:spTree>
    <p:extLst>
      <p:ext uri="{BB962C8B-B14F-4D97-AF65-F5344CB8AC3E}">
        <p14:creationId xmlns:p14="http://schemas.microsoft.com/office/powerpoint/2010/main" val="419085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Inductive Data Types: Constructors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Describe a set by ways of creating its elements</a:t>
            </a:r>
          </a:p>
          <a:p>
            <a:pPr lvl="1"/>
            <a:r>
              <a:rPr lang="en-US" sz="2200" dirty="0"/>
              <a:t>each is a “constructor”</a:t>
            </a:r>
          </a:p>
          <a:p>
            <a:pPr lvl="2"/>
            <a:endParaRPr lang="en-US" sz="1800" dirty="0"/>
          </a:p>
          <a:p>
            <a:pPr lvl="2"/>
            <a:r>
              <a:rPr lang="en-US" sz="1800" b="1" dirty="0">
                <a:latin typeface="Cambria Math" panose="02040503050406030204" pitchFamily="18" charset="0"/>
                <a:ea typeface="Cambria Math" panose="02040503050406030204" pitchFamily="18" charset="0"/>
              </a:rPr>
              <a:t>type</a:t>
            </a:r>
            <a:r>
              <a:rPr lang="en-US" sz="1800" dirty="0">
                <a:latin typeface="Cambria Math" panose="02040503050406030204" pitchFamily="18" charset="0"/>
                <a:ea typeface="Cambria Math" panose="02040503050406030204" pitchFamily="18" charset="0"/>
              </a:rPr>
              <a:t> T :=  C(x : </a:t>
            </a:r>
            <a:r>
              <a:rPr lang="en-US" sz="1800" b="1" dirty="0">
                <a:latin typeface="Cambria Math" panose="02040503050406030204" pitchFamily="18" charset="0"/>
                <a:ea typeface="Cambria Math" panose="02040503050406030204" pitchFamily="18" charset="0"/>
              </a:rPr>
              <a:t>ℤ</a:t>
            </a:r>
            <a:r>
              <a:rPr lang="en-US" sz="1800" dirty="0">
                <a:latin typeface="Cambria Math" panose="02040503050406030204" pitchFamily="18" charset="0"/>
                <a:ea typeface="Cambria Math" panose="02040503050406030204" pitchFamily="18" charset="0"/>
              </a:rPr>
              <a:t>)  |  D(x : </a:t>
            </a:r>
            <a:r>
              <a:rPr lang="en-US" sz="1800" b="1" dirty="0">
                <a:latin typeface="Cambria Math" panose="02040503050406030204" pitchFamily="18" charset="0"/>
                <a:ea typeface="Cambria Math" panose="02040503050406030204" pitchFamily="18" charset="0"/>
              </a:rPr>
              <a:t>ℤ</a:t>
            </a:r>
            <a:r>
              <a:rPr lang="en-US" sz="1800" dirty="0">
                <a:latin typeface="Cambria Math" panose="02040503050406030204" pitchFamily="18" charset="0"/>
                <a:ea typeface="Cambria Math" panose="02040503050406030204" pitchFamily="18" charset="0"/>
              </a:rPr>
              <a:t>,  y : T)</a:t>
            </a:r>
          </a:p>
          <a:p>
            <a:pPr lvl="2"/>
            <a:endParaRPr lang="en-US" sz="1800" dirty="0"/>
          </a:p>
          <a:p>
            <a:pPr lvl="1"/>
            <a:r>
              <a:rPr lang="en-US" sz="2200" dirty="0"/>
              <a:t>second constructor is recursive</a:t>
            </a:r>
          </a:p>
          <a:p>
            <a:pPr lvl="1"/>
            <a:r>
              <a:rPr lang="en-US" sz="2200" dirty="0"/>
              <a:t>can have any number of arguments (even none)</a:t>
            </a:r>
          </a:p>
          <a:p>
            <a:pPr lvl="2"/>
            <a:r>
              <a:rPr lang="en-US" sz="1800" dirty="0"/>
              <a:t>will leave off the parentheses when there are none</a:t>
            </a:r>
          </a:p>
          <a:p>
            <a:pPr lvl="1"/>
            <a:endParaRPr lang="en-US" sz="2200" dirty="0"/>
          </a:p>
          <a:p>
            <a:r>
              <a:rPr lang="en-US" sz="2600" dirty="0"/>
              <a:t>Examples of elements</a:t>
            </a:r>
          </a:p>
          <a:p>
            <a:pPr lvl="2"/>
            <a:endParaRPr lang="en-US" sz="1200" dirty="0"/>
          </a:p>
          <a:p>
            <a:pPr lvl="2"/>
            <a:r>
              <a:rPr lang="en-US" sz="1800" dirty="0">
                <a:latin typeface="Cambria Math" panose="02040503050406030204" pitchFamily="18" charset="0"/>
                <a:ea typeface="Cambria Math" panose="02040503050406030204" pitchFamily="18" charset="0"/>
              </a:rPr>
              <a:t>C(1)</a:t>
            </a:r>
          </a:p>
          <a:p>
            <a:pPr lvl="2"/>
            <a:r>
              <a:rPr lang="en-US" sz="1800" dirty="0">
                <a:latin typeface="Cambria Math" panose="02040503050406030204" pitchFamily="18" charset="0"/>
                <a:ea typeface="Cambria Math" panose="02040503050406030204" pitchFamily="18" charset="0"/>
              </a:rPr>
              <a:t>D(2, C(1))</a:t>
            </a:r>
          </a:p>
          <a:p>
            <a:pPr lvl="2"/>
            <a:r>
              <a:rPr lang="en-US" sz="1800" dirty="0">
                <a:latin typeface="Cambria Math" panose="02040503050406030204" pitchFamily="18" charset="0"/>
                <a:ea typeface="Cambria Math" panose="02040503050406030204" pitchFamily="18" charset="0"/>
              </a:rPr>
              <a:t>D(3, D(2, C(1)))</a:t>
            </a:r>
          </a:p>
        </p:txBody>
      </p:sp>
      <p:sp>
        <p:nvSpPr>
          <p:cNvPr id="4" name="TextBox 3">
            <a:extLst>
              <a:ext uri="{FF2B5EF4-FFF2-40B4-BE49-F238E27FC236}">
                <a16:creationId xmlns:a16="http://schemas.microsoft.com/office/drawing/2014/main" id="{1670EA37-2AC2-E4C0-193C-7E3DD2A2DEF4}"/>
              </a:ext>
            </a:extLst>
          </p:cNvPr>
          <p:cNvSpPr txBox="1"/>
          <p:nvPr/>
        </p:nvSpPr>
        <p:spPr>
          <a:xfrm>
            <a:off x="4531489" y="5613840"/>
            <a:ext cx="4155311" cy="369332"/>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in math, these are </a:t>
            </a:r>
            <a:r>
              <a:rPr lang="en-US" b="1" u="sng" dirty="0">
                <a:solidFill>
                  <a:schemeClr val="accent3">
                    <a:lumMod val="75000"/>
                  </a:schemeClr>
                </a:solidFill>
                <a:latin typeface="Franklin Gothic Medium"/>
                <a:cs typeface="Franklin Gothic Medium"/>
              </a:rPr>
              <a:t>not</a:t>
            </a:r>
            <a:r>
              <a:rPr lang="en-US" dirty="0">
                <a:solidFill>
                  <a:schemeClr val="accent3">
                    <a:lumMod val="75000"/>
                  </a:schemeClr>
                </a:solidFill>
                <a:latin typeface="Franklin Gothic Medium"/>
                <a:cs typeface="Franklin Gothic Medium"/>
              </a:rPr>
              <a:t> function calls</a:t>
            </a:r>
          </a:p>
        </p:txBody>
      </p:sp>
      <p:sp>
        <p:nvSpPr>
          <p:cNvPr id="5" name="Slide Number Placeholder 4">
            <a:extLst>
              <a:ext uri="{FF2B5EF4-FFF2-40B4-BE49-F238E27FC236}">
                <a16:creationId xmlns:a16="http://schemas.microsoft.com/office/drawing/2014/main" id="{4E1C84C8-7CD1-FFCB-ED2D-778F0109FA3A}"/>
              </a:ext>
            </a:extLst>
          </p:cNvPr>
          <p:cNvSpPr>
            <a:spLocks noGrp="1"/>
          </p:cNvSpPr>
          <p:nvPr>
            <p:ph type="sldNum" sz="quarter" idx="4"/>
          </p:nvPr>
        </p:nvSpPr>
        <p:spPr/>
        <p:txBody>
          <a:bodyPr/>
          <a:lstStyle/>
          <a:p>
            <a:fld id="{60F4F636-6A27-E649-AEDF-9DE4D4E58670}" type="slidenum">
              <a:rPr lang="en-US" smtClean="0"/>
              <a:pPr/>
              <a:t>49</a:t>
            </a:fld>
            <a:endParaRPr lang="en-US" dirty="0"/>
          </a:p>
        </p:txBody>
      </p:sp>
    </p:spTree>
    <p:extLst>
      <p:ext uri="{BB962C8B-B14F-4D97-AF65-F5344CB8AC3E}">
        <p14:creationId xmlns:p14="http://schemas.microsoft.com/office/powerpoint/2010/main" val="377112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Example: Imperative Specification (abs) </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800" u="sng" dirty="0"/>
              <a:t>Absolute value</a:t>
            </a:r>
            <a:r>
              <a:rPr lang="en-US" sz="2800" dirty="0"/>
              <a:t>: </a:t>
            </a:r>
            <a:r>
              <a:rPr lang="en-US" sz="2800" dirty="0">
                <a:latin typeface="Cambria Math" panose="02040503050406030204" pitchFamily="18" charset="0"/>
                <a:ea typeface="Cambria Math" panose="02040503050406030204" pitchFamily="18" charset="0"/>
              </a:rPr>
              <a:t>|x| = x</a:t>
            </a:r>
            <a:r>
              <a:rPr lang="en-US" sz="2800" dirty="0"/>
              <a:t> if </a:t>
            </a:r>
            <a:r>
              <a:rPr lang="en-US" sz="2800" dirty="0">
                <a:latin typeface="Cambria Math" panose="02040503050406030204" pitchFamily="18" charset="0"/>
                <a:ea typeface="Cambria Math" panose="02040503050406030204" pitchFamily="18" charset="0"/>
              </a:rPr>
              <a:t>x ≥ 0</a:t>
            </a:r>
            <a:r>
              <a:rPr lang="en-US" sz="2800" dirty="0"/>
              <a:t> and </a:t>
            </a:r>
            <a:r>
              <a:rPr lang="en-US" sz="2800" dirty="0">
                <a:latin typeface="Cambria Math" panose="02040503050406030204" pitchFamily="18" charset="0"/>
                <a:ea typeface="Cambria Math" panose="02040503050406030204" pitchFamily="18" charset="0"/>
              </a:rPr>
              <a:t>–x</a:t>
            </a:r>
            <a:r>
              <a:rPr lang="en-US" sz="2800" dirty="0"/>
              <a:t> otherwise</a:t>
            </a:r>
          </a:p>
          <a:p>
            <a:pPr lvl="1"/>
            <a:r>
              <a:rPr lang="en-US" sz="2400" dirty="0"/>
              <a:t>definition is an “if” statement</a:t>
            </a:r>
          </a:p>
          <a:p>
            <a:pPr lvl="2"/>
            <a:endParaRPr lang="en-US" sz="2000" dirty="0"/>
          </a:p>
          <a:p>
            <a:pPr marL="457200" lvl="1" indent="0">
              <a:buNone/>
            </a:pPr>
            <a:endParaRPr lang="en-US" sz="2400" dirty="0"/>
          </a:p>
          <a:p>
            <a:pPr marL="0" indent="0">
              <a:buNone/>
            </a:pPr>
            <a:r>
              <a:rPr lang="en-US" sz="2000" b="1"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const</a:t>
            </a:r>
            <a:r>
              <a:rPr lang="en-US" sz="2000" dirty="0">
                <a:latin typeface="Courier New" panose="02070309020205020404" pitchFamily="49" charset="0"/>
                <a:cs typeface="Courier New" panose="02070309020205020404" pitchFamily="49" charset="0"/>
              </a:rPr>
              <a:t> abs = (x: </a:t>
            </a:r>
            <a:r>
              <a:rPr lang="en-US" sz="2000" b="1" dirty="0">
                <a:solidFill>
                  <a:srgbClr val="00B050"/>
                </a:solidFill>
                <a:latin typeface="Courier New" panose="02070309020205020404" pitchFamily="49" charset="0"/>
                <a:cs typeface="Courier New" panose="02070309020205020404" pitchFamily="49" charset="0"/>
              </a:rPr>
              <a:t>bigint</a:t>
            </a:r>
            <a:r>
              <a:rPr lang="en-US" sz="2000" dirty="0">
                <a:latin typeface="Courier New" panose="02070309020205020404" pitchFamily="49" charset="0"/>
                <a:cs typeface="Courier New" panose="02070309020205020404" pitchFamily="49" charset="0"/>
              </a:rPr>
              <a:t>): </a:t>
            </a:r>
            <a:r>
              <a:rPr lang="en-US" sz="2000" b="1" dirty="0">
                <a:solidFill>
                  <a:srgbClr val="00B050"/>
                </a:solidFill>
                <a:latin typeface="Courier New" panose="02070309020205020404" pitchFamily="49" charset="0"/>
                <a:cs typeface="Courier New" panose="02070309020205020404" pitchFamily="49" charset="0"/>
              </a:rPr>
              <a:t>bigint</a:t>
            </a:r>
            <a:r>
              <a:rPr lang="en-US" sz="2000" dirty="0">
                <a:latin typeface="Courier New" panose="02070309020205020404" pitchFamily="49" charset="0"/>
                <a:cs typeface="Courier New" panose="02070309020205020404" pitchFamily="49" charset="0"/>
              </a:rPr>
              <a:t> =&gt; {</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if</a:t>
            </a:r>
            <a:r>
              <a:rPr lang="en-US" sz="2000" dirty="0">
                <a:latin typeface="Courier New" panose="02070309020205020404" pitchFamily="49" charset="0"/>
                <a:cs typeface="Courier New" panose="02070309020205020404" pitchFamily="49" charset="0"/>
              </a:rPr>
              <a:t> (x &gt;= 0n) {</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return</a:t>
            </a:r>
            <a:r>
              <a:rPr lang="en-US" sz="2000" dirty="0">
                <a:latin typeface="Courier New" panose="02070309020205020404" pitchFamily="49" charset="0"/>
                <a:cs typeface="Courier New" panose="02070309020205020404" pitchFamily="49" charset="0"/>
              </a:rPr>
              <a:t> x;</a:t>
            </a:r>
          </a:p>
          <a:p>
            <a:pPr marL="0" indent="0">
              <a:buNone/>
            </a:pPr>
            <a:r>
              <a:rPr lang="en-US" sz="2000" dirty="0">
                <a:latin typeface="Courier New" panose="02070309020205020404" pitchFamily="49" charset="0"/>
                <a:cs typeface="Courier New" panose="02070309020205020404" pitchFamily="49" charset="0"/>
              </a:rPr>
              <a:t>	  } </a:t>
            </a:r>
            <a:r>
              <a:rPr lang="en-US" sz="2000" b="1" dirty="0">
                <a:solidFill>
                  <a:srgbClr val="0070C0"/>
                </a:solidFill>
                <a:latin typeface="Courier New" panose="02070309020205020404" pitchFamily="49" charset="0"/>
                <a:cs typeface="Courier New" panose="02070309020205020404" pitchFamily="49" charset="0"/>
              </a:rPr>
              <a:t>else</a:t>
            </a: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return</a:t>
            </a:r>
            <a:r>
              <a:rPr lang="en-US" sz="2000" dirty="0">
                <a:latin typeface="Courier New" panose="02070309020205020404" pitchFamily="49" charset="0"/>
                <a:cs typeface="Courier New" panose="02070309020205020404" pitchFamily="49" charset="0"/>
              </a:rPr>
              <a:t> –x;</a:t>
            </a:r>
          </a:p>
          <a:p>
            <a:pPr marL="0" indent="0">
              <a:buNone/>
            </a:pP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494865B9-ED19-DE57-BEBF-D01CD46F7EE8}"/>
              </a:ext>
            </a:extLst>
          </p:cNvPr>
          <p:cNvSpPr txBox="1"/>
          <p:nvPr/>
        </p:nvSpPr>
        <p:spPr>
          <a:xfrm>
            <a:off x="4250029" y="4930934"/>
            <a:ext cx="3570721" cy="369332"/>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just translating math to TypeScript</a:t>
            </a:r>
          </a:p>
        </p:txBody>
      </p:sp>
      <p:sp>
        <p:nvSpPr>
          <p:cNvPr id="5" name="Slide Number Placeholder 4">
            <a:extLst>
              <a:ext uri="{FF2B5EF4-FFF2-40B4-BE49-F238E27FC236}">
                <a16:creationId xmlns:a16="http://schemas.microsoft.com/office/drawing/2014/main" id="{E6441278-C8DD-0AA6-737E-ABF4DD5EC5F1}"/>
              </a:ext>
            </a:extLst>
          </p:cNvPr>
          <p:cNvSpPr>
            <a:spLocks noGrp="1"/>
          </p:cNvSpPr>
          <p:nvPr>
            <p:ph type="sldNum" sz="quarter" idx="4"/>
          </p:nvPr>
        </p:nvSpPr>
        <p:spPr/>
        <p:txBody>
          <a:bodyPr/>
          <a:lstStyle/>
          <a:p>
            <a:fld id="{60F4F636-6A27-E649-AEDF-9DE4D4E58670}" type="slidenum">
              <a:rPr lang="en-US" smtClean="0"/>
              <a:pPr/>
              <a:t>5</a:t>
            </a:fld>
            <a:endParaRPr lang="en-US" dirty="0"/>
          </a:p>
        </p:txBody>
      </p:sp>
    </p:spTree>
    <p:extLst>
      <p:ext uri="{BB962C8B-B14F-4D97-AF65-F5344CB8AC3E}">
        <p14:creationId xmlns:p14="http://schemas.microsoft.com/office/powerpoint/2010/main" val="364342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Inductive Data Types: Equality</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Each element is a description of how it was made</a:t>
            </a:r>
          </a:p>
          <a:p>
            <a:pPr lvl="2"/>
            <a:endParaRPr lang="en-US" sz="1800" dirty="0"/>
          </a:p>
          <a:p>
            <a:pPr lvl="2"/>
            <a:r>
              <a:rPr lang="en-US" sz="2200" dirty="0">
                <a:latin typeface="Cambria Math" panose="02040503050406030204" pitchFamily="18" charset="0"/>
                <a:ea typeface="Cambria Math" panose="02040503050406030204" pitchFamily="18" charset="0"/>
              </a:rPr>
              <a:t>C(1)</a:t>
            </a:r>
          </a:p>
          <a:p>
            <a:pPr lvl="2"/>
            <a:r>
              <a:rPr lang="en-US" sz="2200" dirty="0">
                <a:latin typeface="Cambria Math" panose="02040503050406030204" pitchFamily="18" charset="0"/>
                <a:ea typeface="Cambria Math" panose="02040503050406030204" pitchFamily="18" charset="0"/>
              </a:rPr>
              <a:t>D(2, C(1))</a:t>
            </a:r>
          </a:p>
          <a:p>
            <a:pPr lvl="2"/>
            <a:r>
              <a:rPr lang="en-US" sz="2200" dirty="0">
                <a:latin typeface="Cambria Math" panose="02040503050406030204" pitchFamily="18" charset="0"/>
                <a:ea typeface="Cambria Math" panose="02040503050406030204" pitchFamily="18" charset="0"/>
              </a:rPr>
              <a:t>D(3, D(2, C(1)))</a:t>
            </a:r>
          </a:p>
          <a:p>
            <a:pPr lvl="1"/>
            <a:endParaRPr lang="en-US" sz="2200" dirty="0"/>
          </a:p>
          <a:p>
            <a:r>
              <a:rPr lang="en-US" sz="2600" dirty="0"/>
              <a:t>Equal when they were made </a:t>
            </a:r>
            <a:r>
              <a:rPr lang="en-US" sz="2600" i="1" dirty="0"/>
              <a:t>exactly </a:t>
            </a:r>
            <a:r>
              <a:rPr lang="en-US" sz="2600" dirty="0"/>
              <a:t>the same way</a:t>
            </a:r>
          </a:p>
          <a:p>
            <a:pPr lvl="1"/>
            <a:endParaRPr lang="en-US" sz="1200" dirty="0"/>
          </a:p>
          <a:p>
            <a:pPr lvl="1"/>
            <a:r>
              <a:rPr lang="en-US" sz="2200" dirty="0">
                <a:latin typeface="Cambria Math" panose="02040503050406030204" pitchFamily="18" charset="0"/>
                <a:ea typeface="Cambria Math" panose="02040503050406030204" pitchFamily="18" charset="0"/>
              </a:rPr>
              <a:t>C(1) ≠ C(2)</a:t>
            </a:r>
          </a:p>
          <a:p>
            <a:pPr lvl="1"/>
            <a:r>
              <a:rPr lang="en-US" sz="2200" dirty="0">
                <a:latin typeface="Cambria Math" panose="02040503050406030204" pitchFamily="18" charset="0"/>
                <a:ea typeface="Cambria Math" panose="02040503050406030204" pitchFamily="18" charset="0"/>
              </a:rPr>
              <a:t>D(2, C(1)) ≠ D(3, C(1))</a:t>
            </a:r>
          </a:p>
          <a:p>
            <a:pPr lvl="1"/>
            <a:r>
              <a:rPr lang="en-US" sz="2200" dirty="0">
                <a:latin typeface="Cambria Math" panose="02040503050406030204" pitchFamily="18" charset="0"/>
                <a:ea typeface="Cambria Math" panose="02040503050406030204" pitchFamily="18" charset="0"/>
              </a:rPr>
              <a:t>D(2, C(1)) ≠ D(2, C(2))</a:t>
            </a:r>
          </a:p>
          <a:p>
            <a:pPr lvl="1"/>
            <a:r>
              <a:rPr lang="en-US" sz="2200" dirty="0">
                <a:latin typeface="Cambria Math" panose="02040503050406030204" pitchFamily="18" charset="0"/>
                <a:ea typeface="Cambria Math" panose="02040503050406030204" pitchFamily="18" charset="0"/>
              </a:rPr>
              <a:t>D(1, D(2, C(3))) = D(1, D(2, C(3)))</a:t>
            </a:r>
          </a:p>
        </p:txBody>
      </p:sp>
      <p:sp>
        <p:nvSpPr>
          <p:cNvPr id="4" name="Slide Number Placeholder 3">
            <a:extLst>
              <a:ext uri="{FF2B5EF4-FFF2-40B4-BE49-F238E27FC236}">
                <a16:creationId xmlns:a16="http://schemas.microsoft.com/office/drawing/2014/main" id="{B9D58863-F8F9-D520-3E08-F4A850C896B9}"/>
              </a:ext>
            </a:extLst>
          </p:cNvPr>
          <p:cNvSpPr>
            <a:spLocks noGrp="1"/>
          </p:cNvSpPr>
          <p:nvPr>
            <p:ph type="sldNum" sz="quarter" idx="4"/>
          </p:nvPr>
        </p:nvSpPr>
        <p:spPr/>
        <p:txBody>
          <a:bodyPr/>
          <a:lstStyle/>
          <a:p>
            <a:fld id="{60F4F636-6A27-E649-AEDF-9DE4D4E58670}" type="slidenum">
              <a:rPr lang="en-US" smtClean="0"/>
              <a:pPr/>
              <a:t>50</a:t>
            </a:fld>
            <a:endParaRPr lang="en-US" dirty="0"/>
          </a:p>
        </p:txBody>
      </p:sp>
    </p:spTree>
    <p:extLst>
      <p:ext uri="{BB962C8B-B14F-4D97-AF65-F5344CB8AC3E}">
        <p14:creationId xmlns:p14="http://schemas.microsoft.com/office/powerpoint/2010/main" val="186791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Natural Numbers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endParaRPr lang="en-US" sz="1800" b="1" dirty="0">
              <a:latin typeface="Franklin Gothic Medium" panose="020B0603020102020204" pitchFamily="34" charset="0"/>
            </a:endParaRPr>
          </a:p>
          <a:p>
            <a:pPr lvl="2"/>
            <a:endParaRPr lang="en-US" sz="1800" b="1" dirty="0">
              <a:latin typeface="Franklin Gothic Medium" panose="020B0603020102020204" pitchFamily="34" charset="0"/>
            </a:endParaRPr>
          </a:p>
          <a:p>
            <a:pPr lvl="2"/>
            <a:r>
              <a:rPr lang="en-US" sz="1800" b="1" dirty="0">
                <a:latin typeface="Franklin Gothic Medium" panose="020B0603020102020204" pitchFamily="34" charset="0"/>
              </a:rPr>
              <a:t>			</a:t>
            </a:r>
            <a:r>
              <a:rPr lang="en-US" sz="1800" b="1" dirty="0">
                <a:latin typeface="Cambria Math" panose="02040503050406030204" pitchFamily="18" charset="0"/>
                <a:ea typeface="Cambria Math" panose="02040503050406030204" pitchFamily="18" charset="0"/>
              </a:rPr>
              <a:t>type</a:t>
            </a:r>
            <a:r>
              <a:rPr lang="en-US" sz="1800" dirty="0">
                <a:latin typeface="Cambria Math" panose="02040503050406030204" pitchFamily="18" charset="0"/>
                <a:ea typeface="Cambria Math" panose="02040503050406030204" pitchFamily="18" charset="0"/>
              </a:rPr>
              <a:t> </a:t>
            </a:r>
            <a:r>
              <a:rPr lang="en-US" sz="1800" b="1" dirty="0" err="1"/>
              <a:t>ℕ</a:t>
            </a:r>
            <a:r>
              <a:rPr lang="en-US" sz="1800" dirty="0">
                <a:latin typeface="Cambria Math" panose="02040503050406030204" pitchFamily="18" charset="0"/>
                <a:ea typeface="Cambria Math" panose="02040503050406030204" pitchFamily="18" charset="0"/>
              </a:rPr>
              <a:t>  :=  zero  |  </a:t>
            </a:r>
            <a:r>
              <a:rPr lang="en-US" sz="1800" dirty="0" err="1">
                <a:latin typeface="Cambria Math" panose="02040503050406030204" pitchFamily="18" charset="0"/>
                <a:ea typeface="Cambria Math" panose="02040503050406030204" pitchFamily="18" charset="0"/>
              </a:rPr>
              <a:t>succ</a:t>
            </a:r>
            <a:r>
              <a:rPr lang="en-US" sz="1800" dirty="0">
                <a:latin typeface="Cambria Math" panose="02040503050406030204" pitchFamily="18" charset="0"/>
                <a:ea typeface="Cambria Math" panose="02040503050406030204" pitchFamily="18" charset="0"/>
              </a:rPr>
              <a:t>(n : </a:t>
            </a:r>
            <a:r>
              <a:rPr lang="en-US" sz="1800" b="1" dirty="0" err="1"/>
              <a:t>ℕ</a:t>
            </a:r>
            <a:r>
              <a:rPr lang="en-US" sz="1800" dirty="0">
                <a:latin typeface="Cambria Math" panose="02040503050406030204" pitchFamily="18" charset="0"/>
                <a:ea typeface="Cambria Math" panose="02040503050406030204" pitchFamily="18" charset="0"/>
              </a:rPr>
              <a:t>)</a:t>
            </a:r>
          </a:p>
          <a:p>
            <a:pPr lvl="2"/>
            <a:endParaRPr lang="en-US" sz="1800" dirty="0">
              <a:latin typeface="Franklin Gothic Medium" panose="020B0603020102020204" pitchFamily="34" charset="0"/>
            </a:endParaRPr>
          </a:p>
          <a:p>
            <a:pPr marL="457200" lvl="1" indent="0">
              <a:buNone/>
            </a:pPr>
            <a:endParaRPr lang="en-US" sz="2200" dirty="0"/>
          </a:p>
          <a:p>
            <a:r>
              <a:rPr lang="en-US" sz="2600" dirty="0"/>
              <a:t>Inductive definition of the natural numbers</a:t>
            </a:r>
          </a:p>
          <a:p>
            <a:pPr lvl="2"/>
            <a:endParaRPr lang="en-US" sz="1800" dirty="0"/>
          </a:p>
          <a:p>
            <a:pPr lvl="2"/>
            <a:r>
              <a:rPr lang="en-US" sz="1800" dirty="0">
                <a:latin typeface="Cambria Math" panose="02040503050406030204" pitchFamily="18" charset="0"/>
                <a:ea typeface="Cambria Math" panose="02040503050406030204" pitchFamily="18" charset="0"/>
              </a:rPr>
              <a:t>zero								0</a:t>
            </a:r>
          </a:p>
          <a:p>
            <a:pPr lvl="2"/>
            <a:r>
              <a:rPr lang="en-US" sz="1800" dirty="0" err="1">
                <a:latin typeface="Cambria Math" panose="02040503050406030204" pitchFamily="18" charset="0"/>
                <a:ea typeface="Cambria Math" panose="02040503050406030204" pitchFamily="18" charset="0"/>
              </a:rPr>
              <a:t>succ</a:t>
            </a:r>
            <a:r>
              <a:rPr lang="en-US" sz="1800" dirty="0">
                <a:latin typeface="Cambria Math" panose="02040503050406030204" pitchFamily="18" charset="0"/>
                <a:ea typeface="Cambria Math" panose="02040503050406030204" pitchFamily="18" charset="0"/>
              </a:rPr>
              <a:t>(zero)						1</a:t>
            </a:r>
          </a:p>
          <a:p>
            <a:pPr lvl="2"/>
            <a:r>
              <a:rPr lang="en-US" sz="1800" dirty="0" err="1">
                <a:latin typeface="Cambria Math" panose="02040503050406030204" pitchFamily="18" charset="0"/>
                <a:ea typeface="Cambria Math" panose="02040503050406030204" pitchFamily="18" charset="0"/>
              </a:rPr>
              <a:t>succ</a:t>
            </a:r>
            <a:r>
              <a:rPr lang="en-US" sz="1800" dirty="0">
                <a:latin typeface="Cambria Math" panose="02040503050406030204" pitchFamily="18" charset="0"/>
                <a:ea typeface="Cambria Math" panose="02040503050406030204" pitchFamily="18" charset="0"/>
              </a:rPr>
              <a:t>(</a:t>
            </a:r>
            <a:r>
              <a:rPr lang="en-US" sz="1800" dirty="0" err="1">
                <a:latin typeface="Cambria Math" panose="02040503050406030204" pitchFamily="18" charset="0"/>
                <a:ea typeface="Cambria Math" panose="02040503050406030204" pitchFamily="18" charset="0"/>
              </a:rPr>
              <a:t>succ</a:t>
            </a:r>
            <a:r>
              <a:rPr lang="en-US" sz="1800" dirty="0">
                <a:latin typeface="Cambria Math" panose="02040503050406030204" pitchFamily="18" charset="0"/>
                <a:ea typeface="Cambria Math" panose="02040503050406030204" pitchFamily="18" charset="0"/>
              </a:rPr>
              <a:t>(zero))					2</a:t>
            </a:r>
          </a:p>
          <a:p>
            <a:pPr lvl="2"/>
            <a:r>
              <a:rPr lang="en-US" sz="1800" dirty="0" err="1">
                <a:latin typeface="Cambria Math" panose="02040503050406030204" pitchFamily="18" charset="0"/>
                <a:ea typeface="Cambria Math" panose="02040503050406030204" pitchFamily="18" charset="0"/>
              </a:rPr>
              <a:t>succ</a:t>
            </a:r>
            <a:r>
              <a:rPr lang="en-US" sz="1800" dirty="0">
                <a:latin typeface="Cambria Math" panose="02040503050406030204" pitchFamily="18" charset="0"/>
                <a:ea typeface="Cambria Math" panose="02040503050406030204" pitchFamily="18" charset="0"/>
              </a:rPr>
              <a:t>(</a:t>
            </a:r>
            <a:r>
              <a:rPr lang="en-US" sz="1800" dirty="0" err="1">
                <a:latin typeface="Cambria Math" panose="02040503050406030204" pitchFamily="18" charset="0"/>
                <a:ea typeface="Cambria Math" panose="02040503050406030204" pitchFamily="18" charset="0"/>
              </a:rPr>
              <a:t>succ</a:t>
            </a:r>
            <a:r>
              <a:rPr lang="en-US" sz="1800" dirty="0">
                <a:latin typeface="Cambria Math" panose="02040503050406030204" pitchFamily="18" charset="0"/>
                <a:ea typeface="Cambria Math" panose="02040503050406030204" pitchFamily="18" charset="0"/>
              </a:rPr>
              <a:t>(</a:t>
            </a:r>
            <a:r>
              <a:rPr lang="en-US" sz="1800" dirty="0" err="1">
                <a:latin typeface="Cambria Math" panose="02040503050406030204" pitchFamily="18" charset="0"/>
                <a:ea typeface="Cambria Math" panose="02040503050406030204" pitchFamily="18" charset="0"/>
              </a:rPr>
              <a:t>succ</a:t>
            </a:r>
            <a:r>
              <a:rPr lang="en-US" sz="1800" dirty="0">
                <a:latin typeface="Cambria Math" panose="02040503050406030204" pitchFamily="18" charset="0"/>
                <a:ea typeface="Cambria Math" panose="02040503050406030204" pitchFamily="18" charset="0"/>
              </a:rPr>
              <a:t>(zero)))				3</a:t>
            </a:r>
          </a:p>
          <a:p>
            <a:pPr lvl="2"/>
            <a:endParaRPr lang="en-US" sz="1800" dirty="0">
              <a:latin typeface="Franklin Gothic Medium" panose="020B0603020102020204" pitchFamily="34" charset="0"/>
            </a:endParaRPr>
          </a:p>
        </p:txBody>
      </p:sp>
      <p:sp>
        <p:nvSpPr>
          <p:cNvPr id="5" name="TextBox 4">
            <a:extLst>
              <a:ext uri="{FF2B5EF4-FFF2-40B4-BE49-F238E27FC236}">
                <a16:creationId xmlns:a16="http://schemas.microsoft.com/office/drawing/2014/main" id="{20405AC6-2D31-CE2C-9A48-016A5E31998C}"/>
              </a:ext>
            </a:extLst>
          </p:cNvPr>
          <p:cNvSpPr txBox="1"/>
          <p:nvPr/>
        </p:nvSpPr>
        <p:spPr>
          <a:xfrm>
            <a:off x="2038200" y="5810103"/>
            <a:ext cx="5067600" cy="646331"/>
          </a:xfrm>
          <a:prstGeom prst="rect">
            <a:avLst/>
          </a:prstGeom>
          <a:noFill/>
        </p:spPr>
        <p:txBody>
          <a:bodyPr wrap="square" rtlCol="0">
            <a:spAutoFit/>
          </a:bodyPr>
          <a:lstStyle/>
          <a:p>
            <a:pPr algn="ctr"/>
            <a:r>
              <a:rPr lang="en-US" dirty="0">
                <a:solidFill>
                  <a:schemeClr val="accent3">
                    <a:lumMod val="75000"/>
                  </a:schemeClr>
                </a:solidFill>
                <a:latin typeface="Franklin Gothic Medium"/>
                <a:cs typeface="Franklin Gothic Medium"/>
              </a:rPr>
              <a:t>The most basic set we have is defined inductively!</a:t>
            </a:r>
            <a:br>
              <a:rPr lang="en-US" dirty="0">
                <a:solidFill>
                  <a:schemeClr val="accent3">
                    <a:lumMod val="75000"/>
                  </a:schemeClr>
                </a:solidFill>
                <a:latin typeface="Franklin Gothic Medium"/>
                <a:cs typeface="Franklin Gothic Medium"/>
              </a:rPr>
            </a:br>
            <a:r>
              <a:rPr lang="en-US" dirty="0">
                <a:solidFill>
                  <a:schemeClr val="accent3">
                    <a:lumMod val="75000"/>
                  </a:schemeClr>
                </a:solidFill>
                <a:latin typeface="Franklin Gothic Medium"/>
                <a:cs typeface="Franklin Gothic Medium"/>
              </a:rPr>
              <a:t>(interested? see “Peano axioms”)</a:t>
            </a:r>
          </a:p>
        </p:txBody>
      </p:sp>
      <p:sp>
        <p:nvSpPr>
          <p:cNvPr id="6" name="Slide Number Placeholder 5">
            <a:extLst>
              <a:ext uri="{FF2B5EF4-FFF2-40B4-BE49-F238E27FC236}">
                <a16:creationId xmlns:a16="http://schemas.microsoft.com/office/drawing/2014/main" id="{0BC80E8F-71F0-E779-13CD-CF8E371F49FF}"/>
              </a:ext>
            </a:extLst>
          </p:cNvPr>
          <p:cNvSpPr>
            <a:spLocks noGrp="1"/>
          </p:cNvSpPr>
          <p:nvPr>
            <p:ph type="sldNum" sz="quarter" idx="4"/>
          </p:nvPr>
        </p:nvSpPr>
        <p:spPr/>
        <p:txBody>
          <a:bodyPr/>
          <a:lstStyle/>
          <a:p>
            <a:fld id="{60F4F636-6A27-E649-AEDF-9DE4D4E58670}" type="slidenum">
              <a:rPr lang="en-US" smtClean="0"/>
              <a:pPr/>
              <a:t>51</a:t>
            </a:fld>
            <a:endParaRPr lang="en-US" dirty="0"/>
          </a:p>
        </p:txBody>
      </p:sp>
    </p:spTree>
    <p:extLst>
      <p:ext uri="{BB962C8B-B14F-4D97-AF65-F5344CB8AC3E}">
        <p14:creationId xmlns:p14="http://schemas.microsoft.com/office/powerpoint/2010/main" val="12528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Even Natural Numbers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endParaRPr lang="en-US" sz="1800" b="1" dirty="0">
              <a:latin typeface="Franklin Gothic Medium" panose="020B0603020102020204" pitchFamily="34" charset="0"/>
            </a:endParaRPr>
          </a:p>
          <a:p>
            <a:pPr lvl="2"/>
            <a:endParaRPr lang="en-US" sz="1800" b="1" dirty="0">
              <a:latin typeface="Franklin Gothic Medium" panose="020B0603020102020204" pitchFamily="34" charset="0"/>
            </a:endParaRPr>
          </a:p>
          <a:p>
            <a:pPr lvl="2"/>
            <a:r>
              <a:rPr lang="en-US" sz="1800" b="1" dirty="0">
                <a:latin typeface="Franklin Gothic Medium" panose="020B0603020102020204" pitchFamily="34" charset="0"/>
              </a:rPr>
              <a:t>			</a:t>
            </a:r>
            <a:r>
              <a:rPr lang="en-US" sz="1800" b="1" dirty="0">
                <a:latin typeface="Cambria Math" panose="02040503050406030204" pitchFamily="18" charset="0"/>
                <a:ea typeface="Cambria Math" panose="02040503050406030204" pitchFamily="18" charset="0"/>
              </a:rPr>
              <a:t>type</a:t>
            </a:r>
            <a:r>
              <a:rPr lang="en-US" sz="1800" dirty="0">
                <a:latin typeface="Cambria Math" panose="02040503050406030204" pitchFamily="18" charset="0"/>
                <a:ea typeface="Cambria Math" panose="02040503050406030204" pitchFamily="18" charset="0"/>
              </a:rPr>
              <a:t> </a:t>
            </a:r>
            <a:r>
              <a:rPr lang="en-US" sz="1800" b="1" dirty="0"/>
              <a:t>𝔼</a:t>
            </a:r>
            <a:r>
              <a:rPr lang="en-US" sz="1800" dirty="0">
                <a:latin typeface="Cambria Math" panose="02040503050406030204" pitchFamily="18" charset="0"/>
                <a:ea typeface="Cambria Math" panose="02040503050406030204" pitchFamily="18" charset="0"/>
              </a:rPr>
              <a:t> :=  zero  |  two-more(n : </a:t>
            </a:r>
            <a:r>
              <a:rPr lang="en-US" sz="1800" b="1" dirty="0"/>
              <a:t>𝔼</a:t>
            </a:r>
            <a:r>
              <a:rPr lang="en-US" sz="1800" dirty="0">
                <a:latin typeface="Cambria Math" panose="02040503050406030204" pitchFamily="18" charset="0"/>
                <a:ea typeface="Cambria Math" panose="02040503050406030204" pitchFamily="18" charset="0"/>
              </a:rPr>
              <a:t>)</a:t>
            </a:r>
          </a:p>
          <a:p>
            <a:pPr lvl="2"/>
            <a:endParaRPr lang="en-US" sz="1800" dirty="0">
              <a:latin typeface="Franklin Gothic Medium" panose="020B0603020102020204" pitchFamily="34" charset="0"/>
            </a:endParaRPr>
          </a:p>
          <a:p>
            <a:pPr marL="457200" lvl="1" indent="0">
              <a:buNone/>
            </a:pPr>
            <a:endParaRPr lang="en-US" sz="2200" dirty="0"/>
          </a:p>
          <a:p>
            <a:r>
              <a:rPr lang="en-US" sz="2600" dirty="0"/>
              <a:t>Inductive definition of the even natural numbers</a:t>
            </a:r>
          </a:p>
          <a:p>
            <a:pPr lvl="2"/>
            <a:endParaRPr lang="en-US" sz="1800" dirty="0"/>
          </a:p>
          <a:p>
            <a:pPr lvl="2"/>
            <a:r>
              <a:rPr lang="en-US" sz="1800" dirty="0">
                <a:latin typeface="Cambria Math" panose="02040503050406030204" pitchFamily="18" charset="0"/>
                <a:ea typeface="Cambria Math" panose="02040503050406030204" pitchFamily="18" charset="0"/>
              </a:rPr>
              <a:t>zero										0</a:t>
            </a:r>
          </a:p>
          <a:p>
            <a:pPr lvl="2"/>
            <a:r>
              <a:rPr lang="en-US" sz="1800" dirty="0">
                <a:latin typeface="Cambria Math" panose="02040503050406030204" pitchFamily="18" charset="0"/>
                <a:ea typeface="Cambria Math" panose="02040503050406030204" pitchFamily="18" charset="0"/>
              </a:rPr>
              <a:t>two-more(zero)							2</a:t>
            </a:r>
          </a:p>
          <a:p>
            <a:pPr lvl="2"/>
            <a:r>
              <a:rPr lang="en-US" sz="1800" dirty="0">
                <a:latin typeface="Cambria Math" panose="02040503050406030204" pitchFamily="18" charset="0"/>
                <a:ea typeface="Cambria Math" panose="02040503050406030204" pitchFamily="18" charset="0"/>
              </a:rPr>
              <a:t>two-more(two-more(zero))					4</a:t>
            </a:r>
          </a:p>
          <a:p>
            <a:pPr lvl="2"/>
            <a:r>
              <a:rPr lang="en-US" sz="1800" dirty="0">
                <a:latin typeface="Cambria Math" panose="02040503050406030204" pitchFamily="18" charset="0"/>
                <a:ea typeface="Cambria Math" panose="02040503050406030204" pitchFamily="18" charset="0"/>
              </a:rPr>
              <a:t>two-more(two-more(two-more(zero)))		6</a:t>
            </a:r>
          </a:p>
          <a:p>
            <a:pPr lvl="2"/>
            <a:endParaRPr lang="en-US" sz="1800" dirty="0">
              <a:latin typeface="Franklin Gothic Medium" panose="020B0603020102020204" pitchFamily="34" charset="0"/>
            </a:endParaRPr>
          </a:p>
        </p:txBody>
      </p:sp>
      <p:sp>
        <p:nvSpPr>
          <p:cNvPr id="4" name="TextBox 3">
            <a:extLst>
              <a:ext uri="{FF2B5EF4-FFF2-40B4-BE49-F238E27FC236}">
                <a16:creationId xmlns:a16="http://schemas.microsoft.com/office/drawing/2014/main" id="{0CAC7644-26E8-C299-A51A-F19DB411171E}"/>
              </a:ext>
            </a:extLst>
          </p:cNvPr>
          <p:cNvSpPr txBox="1"/>
          <p:nvPr/>
        </p:nvSpPr>
        <p:spPr>
          <a:xfrm>
            <a:off x="6508571" y="4229883"/>
            <a:ext cx="2536576" cy="369332"/>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much better notation</a:t>
            </a:r>
          </a:p>
        </p:txBody>
      </p:sp>
      <p:sp>
        <p:nvSpPr>
          <p:cNvPr id="5" name="Slide Number Placeholder 4">
            <a:extLst>
              <a:ext uri="{FF2B5EF4-FFF2-40B4-BE49-F238E27FC236}">
                <a16:creationId xmlns:a16="http://schemas.microsoft.com/office/drawing/2014/main" id="{98C58D48-78E6-7464-9DA3-4E262BE6DB51}"/>
              </a:ext>
            </a:extLst>
          </p:cNvPr>
          <p:cNvSpPr>
            <a:spLocks noGrp="1"/>
          </p:cNvSpPr>
          <p:nvPr>
            <p:ph type="sldNum" sz="quarter" idx="4"/>
          </p:nvPr>
        </p:nvSpPr>
        <p:spPr/>
        <p:txBody>
          <a:bodyPr/>
          <a:lstStyle/>
          <a:p>
            <a:fld id="{60F4F636-6A27-E649-AEDF-9DE4D4E58670}" type="slidenum">
              <a:rPr lang="en-US" smtClean="0"/>
              <a:pPr/>
              <a:t>52</a:t>
            </a:fld>
            <a:endParaRPr lang="en-US" dirty="0"/>
          </a:p>
        </p:txBody>
      </p:sp>
    </p:spTree>
    <p:extLst>
      <p:ext uri="{BB962C8B-B14F-4D97-AF65-F5344CB8AC3E}">
        <p14:creationId xmlns:p14="http://schemas.microsoft.com/office/powerpoint/2010/main" val="14070012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a:xfrm>
            <a:off x="457200" y="1244160"/>
            <a:ext cx="8229600" cy="4069238"/>
          </a:xfrm>
        </p:spPr>
        <p:txBody>
          <a:bodyPr/>
          <a:lstStyle/>
          <a:p>
            <a:pPr lvl="2"/>
            <a:endParaRPr lang="en-US" sz="1800" b="1" dirty="0">
              <a:latin typeface="Franklin Gothic Medium" panose="020B0603020102020204" pitchFamily="34" charset="0"/>
            </a:endParaRPr>
          </a:p>
          <a:p>
            <a:pPr lvl="2"/>
            <a:endParaRPr lang="en-US" sz="1800" b="1" dirty="0">
              <a:latin typeface="Franklin Gothic Medium" panose="020B0603020102020204" pitchFamily="34" charset="0"/>
            </a:endParaRPr>
          </a:p>
          <a:p>
            <a:pPr lvl="2"/>
            <a:r>
              <a:rPr lang="en-US" sz="1800" b="1" dirty="0">
                <a:latin typeface="Cambria Math" panose="02040503050406030204" pitchFamily="18" charset="0"/>
                <a:ea typeface="Cambria Math" panose="02040503050406030204" pitchFamily="18" charset="0"/>
              </a:rPr>
              <a:t>			type</a:t>
            </a:r>
            <a:r>
              <a:rPr lang="en-US" sz="1800" dirty="0">
                <a:latin typeface="Cambria Math" panose="02040503050406030204" pitchFamily="18" charset="0"/>
                <a:ea typeface="Cambria Math" panose="02040503050406030204" pitchFamily="18" charset="0"/>
              </a:rPr>
              <a:t> List  :=  nil  |  cons(x : </a:t>
            </a:r>
            <a:r>
              <a:rPr lang="en-US" sz="1800" b="1" dirty="0"/>
              <a:t>ℤ</a:t>
            </a:r>
            <a:r>
              <a:rPr lang="en-US" sz="1800" dirty="0">
                <a:latin typeface="Cambria Math" panose="02040503050406030204" pitchFamily="18" charset="0"/>
                <a:ea typeface="Cambria Math" panose="02040503050406030204" pitchFamily="18" charset="0"/>
              </a:rPr>
              <a:t>,  L : List)</a:t>
            </a:r>
          </a:p>
          <a:p>
            <a:pPr lvl="2"/>
            <a:endParaRPr lang="en-US" sz="1800" dirty="0">
              <a:latin typeface="Franklin Gothic Medium" panose="020B0603020102020204" pitchFamily="34" charset="0"/>
            </a:endParaRPr>
          </a:p>
          <a:p>
            <a:pPr marL="457200" lvl="1" indent="0">
              <a:buNone/>
            </a:pPr>
            <a:endParaRPr lang="en-US" sz="2200" dirty="0"/>
          </a:p>
          <a:p>
            <a:r>
              <a:rPr lang="en-US" sz="2600" dirty="0"/>
              <a:t>Inductive definition of lists of integers</a:t>
            </a:r>
          </a:p>
          <a:p>
            <a:pPr lvl="2"/>
            <a:endParaRPr lang="en-US" sz="1800" dirty="0"/>
          </a:p>
          <a:p>
            <a:pPr lvl="2"/>
            <a:r>
              <a:rPr lang="en-US" sz="1800" dirty="0">
                <a:latin typeface="Cambria Math" panose="02040503050406030204" pitchFamily="18" charset="0"/>
                <a:ea typeface="Cambria Math" panose="02040503050406030204" pitchFamily="18" charset="0"/>
              </a:rPr>
              <a:t>nil								</a:t>
            </a:r>
          </a:p>
          <a:p>
            <a:pPr lvl="2"/>
            <a:r>
              <a:rPr lang="en-US" sz="1800" dirty="0">
                <a:latin typeface="Cambria Math" panose="02040503050406030204" pitchFamily="18" charset="0"/>
                <a:ea typeface="Cambria Math" panose="02040503050406030204" pitchFamily="18" charset="0"/>
              </a:rPr>
              <a:t>cons(3, nil)						</a:t>
            </a:r>
          </a:p>
          <a:p>
            <a:pPr lvl="2"/>
            <a:r>
              <a:rPr lang="en-US" sz="1800" dirty="0">
                <a:latin typeface="Cambria Math" panose="02040503050406030204" pitchFamily="18" charset="0"/>
                <a:ea typeface="Cambria Math" panose="02040503050406030204" pitchFamily="18" charset="0"/>
              </a:rPr>
              <a:t>cons(2, cons(3, nil))				</a:t>
            </a:r>
          </a:p>
          <a:p>
            <a:pPr lvl="2"/>
            <a:r>
              <a:rPr lang="en-US" sz="1800" dirty="0">
                <a:latin typeface="Cambria Math" panose="02040503050406030204" pitchFamily="18" charset="0"/>
                <a:ea typeface="Cambria Math" panose="02040503050406030204" pitchFamily="18" charset="0"/>
              </a:rPr>
              <a:t>cons(1, cons(2, cons(3, nil)))		</a:t>
            </a:r>
          </a:p>
          <a:p>
            <a:pPr lvl="2"/>
            <a:endParaRPr lang="en-US" sz="1800" dirty="0">
              <a:latin typeface="Cambria Math" panose="02040503050406030204" pitchFamily="18" charset="0"/>
              <a:ea typeface="Cambria Math" panose="02040503050406030204" pitchFamily="18" charset="0"/>
            </a:endParaRPr>
          </a:p>
          <a:p>
            <a:pPr lvl="2"/>
            <a:endParaRPr lang="en-US" sz="1800" dirty="0">
              <a:latin typeface="Cambria Math" panose="02040503050406030204" pitchFamily="18" charset="0"/>
              <a:ea typeface="Cambria Math" panose="02040503050406030204" pitchFamily="18" charset="0"/>
            </a:endParaRPr>
          </a:p>
        </p:txBody>
      </p:sp>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Lists</a:t>
            </a:r>
          </a:p>
        </p:txBody>
      </p:sp>
      <p:grpSp>
        <p:nvGrpSpPr>
          <p:cNvPr id="7" name="Group 6" descr="A linked list with three elements: a node labelled “1” pointing at a node labelled “2” which points at a node labelled “3”.">
            <a:extLst>
              <a:ext uri="{FF2B5EF4-FFF2-40B4-BE49-F238E27FC236}">
                <a16:creationId xmlns:a16="http://schemas.microsoft.com/office/drawing/2014/main" id="{F1CDAEBB-E882-D23C-0235-10C763F96F07}"/>
              </a:ext>
            </a:extLst>
          </p:cNvPr>
          <p:cNvGrpSpPr/>
          <p:nvPr/>
        </p:nvGrpSpPr>
        <p:grpSpPr>
          <a:xfrm>
            <a:off x="3385753" y="5610009"/>
            <a:ext cx="2103990" cy="419265"/>
            <a:chOff x="3385753" y="5610009"/>
            <a:chExt cx="2103990" cy="419265"/>
          </a:xfrm>
        </p:grpSpPr>
        <p:sp>
          <p:nvSpPr>
            <p:cNvPr id="5" name="Frame 4">
              <a:extLst>
                <a:ext uri="{FF2B5EF4-FFF2-40B4-BE49-F238E27FC236}">
                  <a16:creationId xmlns:a16="http://schemas.microsoft.com/office/drawing/2014/main" id="{6F52AF3B-600A-D9BD-E42E-99137DE2D73D}"/>
                </a:ext>
              </a:extLst>
            </p:cNvPr>
            <p:cNvSpPr/>
            <p:nvPr/>
          </p:nvSpPr>
          <p:spPr>
            <a:xfrm>
              <a:off x="3385753" y="5613840"/>
              <a:ext cx="395416" cy="407772"/>
            </a:xfrm>
            <a:prstGeom prst="frame">
              <a:avLst>
                <a:gd name="adj1" fmla="val 0"/>
              </a:avLst>
            </a:prstGeom>
            <a:noFill/>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3">
                    <a:lumMod val="60000"/>
                    <a:lumOff val="40000"/>
                  </a:schemeClr>
                </a:solidFill>
              </a:endParaRPr>
            </a:p>
          </p:txBody>
        </p:sp>
        <p:sp>
          <p:nvSpPr>
            <p:cNvPr id="8" name="TextBox 7">
              <a:extLst>
                <a:ext uri="{FF2B5EF4-FFF2-40B4-BE49-F238E27FC236}">
                  <a16:creationId xmlns:a16="http://schemas.microsoft.com/office/drawing/2014/main" id="{2182C84C-BE50-F853-C72B-3BE28DA26DBE}"/>
                </a:ext>
              </a:extLst>
            </p:cNvPr>
            <p:cNvSpPr txBox="1"/>
            <p:nvPr/>
          </p:nvSpPr>
          <p:spPr>
            <a:xfrm>
              <a:off x="3415363" y="5621502"/>
              <a:ext cx="365806" cy="400110"/>
            </a:xfrm>
            <a:prstGeom prst="rect">
              <a:avLst/>
            </a:prstGeom>
            <a:noFill/>
          </p:spPr>
          <p:txBody>
            <a:bodyPr wrap="square" rtlCol="0">
              <a:spAutoFit/>
            </a:bodyPr>
            <a:lstStyle/>
            <a:p>
              <a:r>
                <a:rPr lang="en-US" sz="2000" dirty="0">
                  <a:solidFill>
                    <a:schemeClr val="accent3">
                      <a:lumMod val="50000"/>
                    </a:schemeClr>
                  </a:solidFill>
                  <a:latin typeface="Cambria Math" panose="02040503050406030204" pitchFamily="18" charset="0"/>
                  <a:ea typeface="Cambria Math" panose="02040503050406030204" pitchFamily="18" charset="0"/>
                  <a:cs typeface="Franklin Gothic Medium"/>
                </a:rPr>
                <a:t>1</a:t>
              </a:r>
            </a:p>
          </p:txBody>
        </p:sp>
        <p:sp>
          <p:nvSpPr>
            <p:cNvPr id="9" name="Frame 8">
              <a:extLst>
                <a:ext uri="{FF2B5EF4-FFF2-40B4-BE49-F238E27FC236}">
                  <a16:creationId xmlns:a16="http://schemas.microsoft.com/office/drawing/2014/main" id="{DA8125FE-70A9-B961-B980-8F370360C125}"/>
                </a:ext>
              </a:extLst>
            </p:cNvPr>
            <p:cNvSpPr/>
            <p:nvPr/>
          </p:nvSpPr>
          <p:spPr>
            <a:xfrm>
              <a:off x="4240040" y="5610009"/>
              <a:ext cx="395416" cy="407772"/>
            </a:xfrm>
            <a:prstGeom prst="frame">
              <a:avLst>
                <a:gd name="adj1" fmla="val 0"/>
              </a:avLst>
            </a:prstGeom>
            <a:noFill/>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3">
                    <a:lumMod val="60000"/>
                    <a:lumOff val="40000"/>
                  </a:schemeClr>
                </a:solidFill>
              </a:endParaRPr>
            </a:p>
          </p:txBody>
        </p:sp>
        <p:sp>
          <p:nvSpPr>
            <p:cNvPr id="10" name="TextBox 9">
              <a:extLst>
                <a:ext uri="{FF2B5EF4-FFF2-40B4-BE49-F238E27FC236}">
                  <a16:creationId xmlns:a16="http://schemas.microsoft.com/office/drawing/2014/main" id="{ECF29FF1-11E5-7779-1810-55A37FCFB1EA}"/>
                </a:ext>
              </a:extLst>
            </p:cNvPr>
            <p:cNvSpPr txBox="1"/>
            <p:nvPr/>
          </p:nvSpPr>
          <p:spPr>
            <a:xfrm>
              <a:off x="4269650" y="5617671"/>
              <a:ext cx="365806" cy="400110"/>
            </a:xfrm>
            <a:prstGeom prst="rect">
              <a:avLst/>
            </a:prstGeom>
            <a:noFill/>
          </p:spPr>
          <p:txBody>
            <a:bodyPr wrap="square" rtlCol="0">
              <a:spAutoFit/>
            </a:bodyPr>
            <a:lstStyle/>
            <a:p>
              <a:r>
                <a:rPr lang="en-US" sz="2000" dirty="0">
                  <a:solidFill>
                    <a:schemeClr val="accent3">
                      <a:lumMod val="50000"/>
                    </a:schemeClr>
                  </a:solidFill>
                  <a:latin typeface="Cambria Math" panose="02040503050406030204" pitchFamily="18" charset="0"/>
                  <a:ea typeface="Cambria Math" panose="02040503050406030204" pitchFamily="18" charset="0"/>
                  <a:cs typeface="Franklin Gothic Medium"/>
                </a:rPr>
                <a:t>2</a:t>
              </a:r>
            </a:p>
          </p:txBody>
        </p:sp>
        <p:sp>
          <p:nvSpPr>
            <p:cNvPr id="11" name="Frame 10">
              <a:extLst>
                <a:ext uri="{FF2B5EF4-FFF2-40B4-BE49-F238E27FC236}">
                  <a16:creationId xmlns:a16="http://schemas.microsoft.com/office/drawing/2014/main" id="{D9F61CD1-02D2-CF24-02ED-F2CC523D2368}"/>
                </a:ext>
              </a:extLst>
            </p:cNvPr>
            <p:cNvSpPr/>
            <p:nvPr/>
          </p:nvSpPr>
          <p:spPr>
            <a:xfrm>
              <a:off x="5094327" y="5621502"/>
              <a:ext cx="395416" cy="407772"/>
            </a:xfrm>
            <a:prstGeom prst="frame">
              <a:avLst>
                <a:gd name="adj1" fmla="val 0"/>
              </a:avLst>
            </a:prstGeom>
            <a:noFill/>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3">
                    <a:lumMod val="60000"/>
                    <a:lumOff val="40000"/>
                  </a:schemeClr>
                </a:solidFill>
              </a:endParaRPr>
            </a:p>
          </p:txBody>
        </p:sp>
        <p:sp>
          <p:nvSpPr>
            <p:cNvPr id="12" name="TextBox 11">
              <a:extLst>
                <a:ext uri="{FF2B5EF4-FFF2-40B4-BE49-F238E27FC236}">
                  <a16:creationId xmlns:a16="http://schemas.microsoft.com/office/drawing/2014/main" id="{CDA758CC-C6DA-94E9-37EF-22006EDF2443}"/>
                </a:ext>
              </a:extLst>
            </p:cNvPr>
            <p:cNvSpPr txBox="1"/>
            <p:nvPr/>
          </p:nvSpPr>
          <p:spPr>
            <a:xfrm>
              <a:off x="5123937" y="5629164"/>
              <a:ext cx="365806" cy="400110"/>
            </a:xfrm>
            <a:prstGeom prst="rect">
              <a:avLst/>
            </a:prstGeom>
            <a:noFill/>
          </p:spPr>
          <p:txBody>
            <a:bodyPr wrap="square" rtlCol="0">
              <a:spAutoFit/>
            </a:bodyPr>
            <a:lstStyle/>
            <a:p>
              <a:r>
                <a:rPr lang="en-US" sz="2000" dirty="0">
                  <a:solidFill>
                    <a:schemeClr val="accent3">
                      <a:lumMod val="50000"/>
                    </a:schemeClr>
                  </a:solidFill>
                  <a:latin typeface="Cambria Math" panose="02040503050406030204" pitchFamily="18" charset="0"/>
                  <a:ea typeface="Cambria Math" panose="02040503050406030204" pitchFamily="18" charset="0"/>
                  <a:cs typeface="Franklin Gothic Medium"/>
                </a:rPr>
                <a:t>3</a:t>
              </a:r>
            </a:p>
          </p:txBody>
        </p:sp>
        <p:cxnSp>
          <p:nvCxnSpPr>
            <p:cNvPr id="14" name="Straight Arrow Connector 13">
              <a:extLst>
                <a:ext uri="{FF2B5EF4-FFF2-40B4-BE49-F238E27FC236}">
                  <a16:creationId xmlns:a16="http://schemas.microsoft.com/office/drawing/2014/main" id="{85006D4F-10B9-C4B1-ECB7-E33321B8001D}"/>
                </a:ext>
              </a:extLst>
            </p:cNvPr>
            <p:cNvCxnSpPr>
              <a:cxnSpLocks/>
              <a:stCxn id="8" idx="3"/>
            </p:cNvCxnSpPr>
            <p:nvPr/>
          </p:nvCxnSpPr>
          <p:spPr>
            <a:xfrm>
              <a:off x="3781169" y="5821557"/>
              <a:ext cx="412338" cy="0"/>
            </a:xfrm>
            <a:prstGeom prst="straightConnector1">
              <a:avLst/>
            </a:prstGeom>
            <a:ln>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1032E473-DF41-55AE-E8C1-C3F8E13EC000}"/>
                </a:ext>
              </a:extLst>
            </p:cNvPr>
            <p:cNvCxnSpPr>
              <a:cxnSpLocks/>
            </p:cNvCxnSpPr>
            <p:nvPr/>
          </p:nvCxnSpPr>
          <p:spPr>
            <a:xfrm>
              <a:off x="4635456" y="5821557"/>
              <a:ext cx="412338" cy="0"/>
            </a:xfrm>
            <a:prstGeom prst="straightConnector1">
              <a:avLst/>
            </a:prstGeom>
            <a:ln>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id="{96E45D4D-2F5A-CD78-308F-7E8A5A9BF08E}"/>
              </a:ext>
            </a:extLst>
          </p:cNvPr>
          <p:cNvSpPr txBox="1"/>
          <p:nvPr/>
        </p:nvSpPr>
        <p:spPr>
          <a:xfrm>
            <a:off x="5509320" y="4323546"/>
            <a:ext cx="3177480" cy="369332"/>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Our most important data type!</a:t>
            </a:r>
          </a:p>
        </p:txBody>
      </p:sp>
      <p:sp>
        <p:nvSpPr>
          <p:cNvPr id="6" name="Slide Number Placeholder 5">
            <a:extLst>
              <a:ext uri="{FF2B5EF4-FFF2-40B4-BE49-F238E27FC236}">
                <a16:creationId xmlns:a16="http://schemas.microsoft.com/office/drawing/2014/main" id="{2C1390EF-8A1C-10D0-8959-DEA17C475D36}"/>
              </a:ext>
            </a:extLst>
          </p:cNvPr>
          <p:cNvSpPr>
            <a:spLocks noGrp="1"/>
          </p:cNvSpPr>
          <p:nvPr>
            <p:ph type="sldNum" sz="quarter" idx="4"/>
          </p:nvPr>
        </p:nvSpPr>
        <p:spPr/>
        <p:txBody>
          <a:bodyPr/>
          <a:lstStyle/>
          <a:p>
            <a:fld id="{60F4F636-6A27-E649-AEDF-9DE4D4E58670}" type="slidenum">
              <a:rPr lang="en-US" smtClean="0"/>
              <a:pPr/>
              <a:t>53</a:t>
            </a:fld>
            <a:endParaRPr lang="en-US" dirty="0"/>
          </a:p>
        </p:txBody>
      </p:sp>
    </p:spTree>
    <p:extLst>
      <p:ext uri="{BB962C8B-B14F-4D97-AF65-F5344CB8AC3E}">
        <p14:creationId xmlns:p14="http://schemas.microsoft.com/office/powerpoint/2010/main" val="240434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E48D9-F8DE-9C66-3539-EBF64CBFF9E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648095-669C-5815-F4D2-A2EC97488418}"/>
              </a:ext>
            </a:extLst>
          </p:cNvPr>
          <p:cNvSpPr>
            <a:spLocks noGrp="1"/>
          </p:cNvSpPr>
          <p:nvPr>
            <p:ph idx="1"/>
          </p:nvPr>
        </p:nvSpPr>
        <p:spPr/>
        <p:txBody>
          <a:bodyPr/>
          <a:lstStyle/>
          <a:p>
            <a:pPr lvl="2"/>
            <a:endParaRPr lang="en-US" sz="1800" b="1" dirty="0">
              <a:latin typeface="Cambria Math" panose="02040503050406030204" pitchFamily="18" charset="0"/>
              <a:ea typeface="Cambria Math" panose="02040503050406030204" pitchFamily="18" charset="0"/>
            </a:endParaRPr>
          </a:p>
          <a:p>
            <a:pPr lvl="2"/>
            <a:endParaRPr lang="en-US" sz="1800" b="1" dirty="0">
              <a:latin typeface="Cambria Math" panose="02040503050406030204" pitchFamily="18" charset="0"/>
              <a:ea typeface="Cambria Math" panose="02040503050406030204" pitchFamily="18" charset="0"/>
            </a:endParaRPr>
          </a:p>
          <a:p>
            <a:pPr lvl="2"/>
            <a:r>
              <a:rPr lang="en-US" sz="1800" b="1" dirty="0">
                <a:latin typeface="Cambria Math" panose="02040503050406030204" pitchFamily="18" charset="0"/>
                <a:ea typeface="Cambria Math" panose="02040503050406030204" pitchFamily="18" charset="0"/>
              </a:rPr>
              <a:t>			type</a:t>
            </a:r>
            <a:r>
              <a:rPr lang="en-US" sz="1800" dirty="0">
                <a:latin typeface="Cambria Math" panose="02040503050406030204" pitchFamily="18" charset="0"/>
                <a:ea typeface="Cambria Math" panose="02040503050406030204" pitchFamily="18" charset="0"/>
              </a:rPr>
              <a:t> List  :=  nil  |  cons(x : </a:t>
            </a:r>
            <a:r>
              <a:rPr lang="en-US" sz="1800" b="1" dirty="0"/>
              <a:t>ℤ</a:t>
            </a:r>
            <a:r>
              <a:rPr lang="en-US" sz="1800" dirty="0">
                <a:latin typeface="Cambria Math" panose="02040503050406030204" pitchFamily="18" charset="0"/>
                <a:ea typeface="Cambria Math" panose="02040503050406030204" pitchFamily="18" charset="0"/>
              </a:rPr>
              <a:t>,  L : List)</a:t>
            </a:r>
          </a:p>
          <a:p>
            <a:pPr marL="457200" lvl="1" indent="0">
              <a:buNone/>
            </a:pPr>
            <a:endParaRPr lang="en-US" sz="2200" dirty="0"/>
          </a:p>
          <a:p>
            <a:r>
              <a:rPr lang="en-US" sz="2600" dirty="0"/>
              <a:t>We will use:</a:t>
            </a:r>
          </a:p>
          <a:p>
            <a:pPr lvl="1"/>
            <a:r>
              <a:rPr lang="en-US" sz="2200" dirty="0"/>
              <a:t>"</a:t>
            </a:r>
            <a:r>
              <a:rPr lang="en-US" sz="2200" dirty="0">
                <a:latin typeface="Cambria Math" panose="02040503050406030204" pitchFamily="18" charset="0"/>
                <a:ea typeface="Cambria Math" panose="02040503050406030204" pitchFamily="18" charset="0"/>
              </a:rPr>
              <a:t>x :: L</a:t>
            </a:r>
            <a:r>
              <a:rPr lang="en-US" sz="2200" dirty="0"/>
              <a:t>"  to mean "</a:t>
            </a:r>
            <a:r>
              <a:rPr lang="en-US" sz="2200" dirty="0">
                <a:latin typeface="Cambria Math" panose="02040503050406030204" pitchFamily="18" charset="0"/>
                <a:ea typeface="Cambria Math" panose="02040503050406030204" pitchFamily="18" charset="0"/>
              </a:rPr>
              <a:t>cons(x, L)</a:t>
            </a:r>
            <a:r>
              <a:rPr lang="en-US" sz="2200" dirty="0"/>
              <a:t>"</a:t>
            </a:r>
          </a:p>
          <a:p>
            <a:pPr lvl="1"/>
            <a:r>
              <a:rPr lang="en-US" sz="2200" dirty="0"/>
              <a:t>"</a:t>
            </a:r>
            <a:r>
              <a:rPr lang="en-US" sz="2200" dirty="0">
                <a:latin typeface="Cambria Math" panose="02040503050406030204" pitchFamily="18" charset="0"/>
                <a:ea typeface="Cambria Math" panose="02040503050406030204" pitchFamily="18" charset="0"/>
              </a:rPr>
              <a:t>[1, 2, 3]</a:t>
            </a:r>
            <a:r>
              <a:rPr lang="en-US" sz="2200" dirty="0"/>
              <a:t>" to mean "</a:t>
            </a:r>
            <a:r>
              <a:rPr lang="en-US" sz="2200" dirty="0">
                <a:latin typeface="Cambria Math" panose="02040503050406030204" pitchFamily="18" charset="0"/>
                <a:ea typeface="Cambria Math" panose="02040503050406030204" pitchFamily="18" charset="0"/>
              </a:rPr>
              <a:t>1 :: 2 :: 3 :: nil</a:t>
            </a:r>
            <a:r>
              <a:rPr lang="en-US" sz="2200" dirty="0"/>
              <a:t>"</a:t>
            </a:r>
          </a:p>
          <a:p>
            <a:pPr lvl="2"/>
            <a:endParaRPr lang="en-US" sz="1800" dirty="0"/>
          </a:p>
          <a:p>
            <a:r>
              <a:rPr lang="en-US" sz="2600" dirty="0"/>
              <a:t>Examples:</a:t>
            </a:r>
          </a:p>
          <a:p>
            <a:pPr lvl="2"/>
            <a:endParaRPr lang="en-US" sz="1200" dirty="0"/>
          </a:p>
          <a:p>
            <a:pPr lvl="2"/>
            <a:r>
              <a:rPr lang="en-US" sz="1800" dirty="0">
                <a:latin typeface="Cambria Math" panose="02040503050406030204" pitchFamily="18" charset="0"/>
                <a:ea typeface="Cambria Math" panose="02040503050406030204" pitchFamily="18" charset="0"/>
              </a:rPr>
              <a:t>nil								nil					[]</a:t>
            </a:r>
          </a:p>
          <a:p>
            <a:pPr lvl="2"/>
            <a:r>
              <a:rPr lang="en-US" sz="1800" dirty="0">
                <a:latin typeface="Cambria Math" panose="02040503050406030204" pitchFamily="18" charset="0"/>
                <a:ea typeface="Cambria Math" panose="02040503050406030204" pitchFamily="18" charset="0"/>
              </a:rPr>
              <a:t>cons(3, nil)						3 :: nil				[3]</a:t>
            </a:r>
          </a:p>
          <a:p>
            <a:pPr lvl="2"/>
            <a:r>
              <a:rPr lang="en-US" sz="1800" dirty="0">
                <a:latin typeface="Cambria Math" panose="02040503050406030204" pitchFamily="18" charset="0"/>
                <a:ea typeface="Cambria Math" panose="02040503050406030204" pitchFamily="18" charset="0"/>
              </a:rPr>
              <a:t>cons(2, cons(3, nil))				2 :: 3 :: nil			[2, 3]</a:t>
            </a:r>
          </a:p>
          <a:p>
            <a:pPr lvl="2"/>
            <a:r>
              <a:rPr lang="en-US" sz="1800" dirty="0">
                <a:latin typeface="Cambria Math" panose="02040503050406030204" pitchFamily="18" charset="0"/>
                <a:ea typeface="Cambria Math" panose="02040503050406030204" pitchFamily="18" charset="0"/>
              </a:rPr>
              <a:t>cons(1, cons(2, cons(3, nil)))		1 :: 2 :: 3 :: nil			[1, 2, 3]</a:t>
            </a:r>
          </a:p>
        </p:txBody>
      </p:sp>
      <p:sp>
        <p:nvSpPr>
          <p:cNvPr id="2" name="Title 1">
            <a:extLst>
              <a:ext uri="{FF2B5EF4-FFF2-40B4-BE49-F238E27FC236}">
                <a16:creationId xmlns:a16="http://schemas.microsoft.com/office/drawing/2014/main" id="{2C1E7A93-FA61-CBF4-491A-DEE1A418EB6F}"/>
              </a:ext>
            </a:extLst>
          </p:cNvPr>
          <p:cNvSpPr>
            <a:spLocks noGrp="1"/>
          </p:cNvSpPr>
          <p:nvPr>
            <p:ph type="title"/>
          </p:nvPr>
        </p:nvSpPr>
        <p:spPr/>
        <p:txBody>
          <a:bodyPr/>
          <a:lstStyle/>
          <a:p>
            <a:r>
              <a:rPr lang="en-US" dirty="0"/>
              <a:t>Shorthand Notation for Lists</a:t>
            </a:r>
          </a:p>
        </p:txBody>
      </p:sp>
      <p:sp>
        <p:nvSpPr>
          <p:cNvPr id="4" name="Slide Number Placeholder 3">
            <a:extLst>
              <a:ext uri="{FF2B5EF4-FFF2-40B4-BE49-F238E27FC236}">
                <a16:creationId xmlns:a16="http://schemas.microsoft.com/office/drawing/2014/main" id="{058867B7-9A44-B81F-9CBA-5ABACB22EEEF}"/>
              </a:ext>
            </a:extLst>
          </p:cNvPr>
          <p:cNvSpPr>
            <a:spLocks noGrp="1"/>
          </p:cNvSpPr>
          <p:nvPr>
            <p:ph type="sldNum" sz="quarter" idx="4"/>
          </p:nvPr>
        </p:nvSpPr>
        <p:spPr/>
        <p:txBody>
          <a:bodyPr/>
          <a:lstStyle/>
          <a:p>
            <a:fld id="{60F4F636-6A27-E649-AEDF-9DE4D4E58670}" type="slidenum">
              <a:rPr lang="en-US" smtClean="0"/>
              <a:pPr/>
              <a:t>54</a:t>
            </a:fld>
            <a:endParaRPr lang="en-US" dirty="0"/>
          </a:p>
        </p:txBody>
      </p:sp>
    </p:spTree>
    <p:extLst>
      <p:ext uri="{BB962C8B-B14F-4D97-AF65-F5344CB8AC3E}">
        <p14:creationId xmlns:p14="http://schemas.microsoft.com/office/powerpoint/2010/main" val="139971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598C6-AA7F-B7BF-7343-507169FE3EFB}"/>
              </a:ext>
            </a:extLst>
          </p:cNvPr>
          <p:cNvSpPr>
            <a:spLocks noGrp="1"/>
          </p:cNvSpPr>
          <p:nvPr>
            <p:ph type="title"/>
          </p:nvPr>
        </p:nvSpPr>
        <p:spPr/>
        <p:txBody>
          <a:bodyPr/>
          <a:lstStyle/>
          <a:p>
            <a:r>
              <a:rPr lang="en-US" dirty="0"/>
              <a:t>Practice:</a:t>
            </a:r>
          </a:p>
        </p:txBody>
      </p:sp>
      <p:sp>
        <p:nvSpPr>
          <p:cNvPr id="3" name="Content Placeholder 2">
            <a:extLst>
              <a:ext uri="{FF2B5EF4-FFF2-40B4-BE49-F238E27FC236}">
                <a16:creationId xmlns:a16="http://schemas.microsoft.com/office/drawing/2014/main" id="{67342E6B-A42F-6140-6C64-264F3F8B176A}"/>
              </a:ext>
            </a:extLst>
          </p:cNvPr>
          <p:cNvSpPr>
            <a:spLocks noGrp="1"/>
          </p:cNvSpPr>
          <p:nvPr>
            <p:ph idx="1"/>
          </p:nvPr>
        </p:nvSpPr>
        <p:spPr/>
        <p:txBody>
          <a:bodyPr/>
          <a:lstStyle/>
          <a:p>
            <a:pPr marL="0" indent="0">
              <a:buNone/>
            </a:pPr>
            <a:r>
              <a:rPr lang="en-US" sz="2600" dirty="0"/>
              <a:t>Create a list with a 9 at the beginning of the list, a 3 in the middle, and a 7 at the end.</a:t>
            </a:r>
          </a:p>
          <a:p>
            <a:pPr marL="0" indent="0">
              <a:buNone/>
            </a:pPr>
            <a:r>
              <a:rPr lang="en-US" sz="2200" dirty="0">
                <a:latin typeface="Courier New" panose="02070309020205020404" pitchFamily="49" charset="0"/>
                <a:cs typeface="Courier New" panose="02070309020205020404" pitchFamily="49" charset="0"/>
              </a:rPr>
              <a:t>	</a:t>
            </a:r>
            <a:r>
              <a:rPr lang="en-US" sz="2200" dirty="0">
                <a:solidFill>
                  <a:schemeClr val="accent3">
                    <a:lumMod val="75000"/>
                  </a:schemeClr>
                </a:solidFill>
                <a:latin typeface="Cambria Math" panose="02040503050406030204" pitchFamily="18" charset="0"/>
                <a:ea typeface="Cambria Math" panose="02040503050406030204" pitchFamily="18" charset="0"/>
                <a:cs typeface="Courier New" panose="02070309020205020404" pitchFamily="49" charset="0"/>
              </a:rPr>
              <a:t>cons(9, cons(3, cons(7, nil))) 			9::3::7::nil</a:t>
            </a:r>
          </a:p>
          <a:p>
            <a:pPr marL="0" indent="0">
              <a:buNone/>
            </a:pPr>
            <a:endParaRPr lang="en-US" sz="2600" dirty="0">
              <a:latin typeface="Franklin Gothic Medium" panose="020B0603020102020204" pitchFamily="34" charset="0"/>
              <a:ea typeface="Cambria Math" panose="02040503050406030204" pitchFamily="18" charset="0"/>
              <a:cs typeface="Courier New" panose="02070309020205020404" pitchFamily="49" charset="0"/>
            </a:endParaRPr>
          </a:p>
          <a:p>
            <a:pPr marL="0" indent="0">
              <a:buNone/>
            </a:pPr>
            <a:r>
              <a:rPr lang="en-US" sz="2600" dirty="0"/>
              <a:t>To create this ⤴️, how many times do we utilize the list constructor?</a:t>
            </a:r>
          </a:p>
          <a:p>
            <a:pPr marL="0" indent="0">
              <a:buNone/>
            </a:pPr>
            <a:r>
              <a:rPr lang="en-US" sz="2600" b="1" dirty="0">
                <a:latin typeface="Cambria Math" panose="02040503050406030204" pitchFamily="18" charset="0"/>
                <a:ea typeface="Cambria Math" panose="02040503050406030204" pitchFamily="18" charset="0"/>
              </a:rPr>
              <a:t>					</a:t>
            </a:r>
            <a:r>
              <a:rPr lang="en-US" sz="1800" b="1" dirty="0">
                <a:latin typeface="Cambria Math" panose="02040503050406030204" pitchFamily="18" charset="0"/>
                <a:ea typeface="Cambria Math" panose="02040503050406030204" pitchFamily="18" charset="0"/>
              </a:rPr>
              <a:t>type</a:t>
            </a:r>
            <a:r>
              <a:rPr lang="en-US" sz="1800" dirty="0">
                <a:latin typeface="Cambria Math" panose="02040503050406030204" pitchFamily="18" charset="0"/>
                <a:ea typeface="Cambria Math" panose="02040503050406030204" pitchFamily="18" charset="0"/>
              </a:rPr>
              <a:t> List  :=  nil  |  cons(x : </a:t>
            </a:r>
            <a:r>
              <a:rPr lang="en-US" sz="1800" b="1" dirty="0" err="1"/>
              <a:t>ℤ</a:t>
            </a:r>
            <a:r>
              <a:rPr lang="en-US" sz="1800" dirty="0">
                <a:latin typeface="Cambria Math" panose="02040503050406030204" pitchFamily="18" charset="0"/>
                <a:ea typeface="Cambria Math" panose="02040503050406030204" pitchFamily="18" charset="0"/>
              </a:rPr>
              <a:t>,  L : List)</a:t>
            </a:r>
            <a:endParaRPr lang="en-US" sz="2600" dirty="0"/>
          </a:p>
          <a:p>
            <a:pPr marL="0" indent="0">
              <a:buNone/>
            </a:pPr>
            <a:r>
              <a:rPr lang="en-US" sz="2600" dirty="0">
                <a:solidFill>
                  <a:schemeClr val="accent3">
                    <a:lumMod val="75000"/>
                  </a:schemeClr>
                </a:solidFill>
              </a:rPr>
              <a:t>	</a:t>
            </a:r>
            <a:r>
              <a:rPr lang="en-US" sz="2200" dirty="0">
                <a:solidFill>
                  <a:schemeClr val="accent3">
                    <a:lumMod val="75000"/>
                  </a:schemeClr>
                </a:solidFill>
              </a:rPr>
              <a:t>4</a:t>
            </a:r>
          </a:p>
          <a:p>
            <a:pPr marL="0" indent="0">
              <a:buNone/>
            </a:pPr>
            <a:endParaRPr lang="en-US" sz="2800" dirty="0"/>
          </a:p>
        </p:txBody>
      </p:sp>
      <p:sp>
        <p:nvSpPr>
          <p:cNvPr id="4" name="Slide Number Placeholder 3">
            <a:extLst>
              <a:ext uri="{FF2B5EF4-FFF2-40B4-BE49-F238E27FC236}">
                <a16:creationId xmlns:a16="http://schemas.microsoft.com/office/drawing/2014/main" id="{DC7360EB-AA6E-24BB-5BB7-3D7EDE084684}"/>
              </a:ext>
            </a:extLst>
          </p:cNvPr>
          <p:cNvSpPr>
            <a:spLocks noGrp="1"/>
          </p:cNvSpPr>
          <p:nvPr>
            <p:ph type="sldNum" sz="quarter" idx="4"/>
          </p:nvPr>
        </p:nvSpPr>
        <p:spPr/>
        <p:txBody>
          <a:bodyPr/>
          <a:lstStyle/>
          <a:p>
            <a:fld id="{60F4F636-6A27-E649-AEDF-9DE4D4E58670}" type="slidenum">
              <a:rPr lang="en-US" smtClean="0"/>
              <a:pPr/>
              <a:t>55</a:t>
            </a:fld>
            <a:endParaRPr lang="en-US" dirty="0"/>
          </a:p>
        </p:txBody>
      </p:sp>
      <p:sp>
        <p:nvSpPr>
          <p:cNvPr id="5" name="Rectangle 4">
            <a:extLst>
              <a:ext uri="{FF2B5EF4-FFF2-40B4-BE49-F238E27FC236}">
                <a16:creationId xmlns:a16="http://schemas.microsoft.com/office/drawing/2014/main" id="{32F273F8-A7B5-4D7C-9397-9175B36A0A53}"/>
              </a:ext>
            </a:extLst>
          </p:cNvPr>
          <p:cNvSpPr/>
          <p:nvPr/>
        </p:nvSpPr>
        <p:spPr>
          <a:xfrm>
            <a:off x="2695074" y="3922295"/>
            <a:ext cx="3898231" cy="481263"/>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9304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Inductive Data Types in TypeScript</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TypeScript does not natively support inductive types</a:t>
            </a:r>
          </a:p>
          <a:p>
            <a:pPr lvl="1"/>
            <a:r>
              <a:rPr lang="en-US" sz="2200" dirty="0"/>
              <a:t>some “functional” languages do (e.g., OCaml and Haskell)</a:t>
            </a:r>
          </a:p>
          <a:p>
            <a:pPr lvl="1"/>
            <a:endParaRPr lang="en-US" sz="2200" dirty="0"/>
          </a:p>
          <a:p>
            <a:r>
              <a:rPr lang="en-US" sz="2600" dirty="0"/>
              <a:t>We must think of a way to cobble them together…</a:t>
            </a:r>
          </a:p>
          <a:p>
            <a:pPr lvl="1"/>
            <a:r>
              <a:rPr lang="en-US" sz="2200" dirty="0"/>
              <a:t>our answer is a </a:t>
            </a:r>
            <a:r>
              <a:rPr lang="en-US" sz="2200" dirty="0">
                <a:solidFill>
                  <a:srgbClr val="0070C0"/>
                </a:solidFill>
              </a:rPr>
              <a:t>design pattern</a:t>
            </a:r>
            <a:r>
              <a:rPr lang="en-US" sz="2200" dirty="0"/>
              <a:t>…</a:t>
            </a:r>
            <a:endParaRPr lang="en-US" sz="2200" dirty="0">
              <a:solidFill>
                <a:srgbClr val="0070C0"/>
              </a:solidFill>
            </a:endParaRPr>
          </a:p>
        </p:txBody>
      </p:sp>
      <p:sp>
        <p:nvSpPr>
          <p:cNvPr id="4" name="Slide Number Placeholder 3">
            <a:extLst>
              <a:ext uri="{FF2B5EF4-FFF2-40B4-BE49-F238E27FC236}">
                <a16:creationId xmlns:a16="http://schemas.microsoft.com/office/drawing/2014/main" id="{F373CB37-3E97-2611-122D-AE3EFE633906}"/>
              </a:ext>
            </a:extLst>
          </p:cNvPr>
          <p:cNvSpPr>
            <a:spLocks noGrp="1"/>
          </p:cNvSpPr>
          <p:nvPr>
            <p:ph type="sldNum" sz="quarter" idx="4"/>
          </p:nvPr>
        </p:nvSpPr>
        <p:spPr/>
        <p:txBody>
          <a:bodyPr/>
          <a:lstStyle/>
          <a:p>
            <a:fld id="{60F4F636-6A27-E649-AEDF-9DE4D4E58670}" type="slidenum">
              <a:rPr lang="en-US" smtClean="0"/>
              <a:pPr/>
              <a:t>56</a:t>
            </a:fld>
            <a:endParaRPr lang="en-US" dirty="0"/>
          </a:p>
        </p:txBody>
      </p:sp>
    </p:spTree>
    <p:extLst>
      <p:ext uri="{BB962C8B-B14F-4D97-AF65-F5344CB8AC3E}">
        <p14:creationId xmlns:p14="http://schemas.microsoft.com/office/powerpoint/2010/main" val="24401370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solidFill>
                  <a:srgbClr val="0070C0"/>
                </a:solidFill>
              </a:rPr>
              <a:t>Design Patterns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Popularized in 1994 book of that name</a:t>
            </a:r>
          </a:p>
          <a:p>
            <a:pPr lvl="1"/>
            <a:r>
              <a:rPr lang="en-US" sz="2200" dirty="0"/>
              <a:t>written by the “Gang of Four”</a:t>
            </a:r>
          </a:p>
          <a:p>
            <a:pPr lvl="2"/>
            <a:r>
              <a:rPr lang="en-US" sz="1800" dirty="0"/>
              <a:t>Gamma, Helm, Johnson, </a:t>
            </a:r>
            <a:r>
              <a:rPr lang="en-US" sz="1800" dirty="0" err="1"/>
              <a:t>Vlissides</a:t>
            </a:r>
            <a:endParaRPr lang="en-US" sz="1800" dirty="0"/>
          </a:p>
          <a:p>
            <a:pPr lvl="1"/>
            <a:r>
              <a:rPr lang="en-US" sz="2200" dirty="0"/>
              <a:t>worked in C++ and </a:t>
            </a:r>
            <a:r>
              <a:rPr lang="en-US" sz="2200" dirty="0" err="1"/>
              <a:t>SmallTalk</a:t>
            </a:r>
            <a:br>
              <a:rPr lang="en-US" sz="2200" dirty="0"/>
            </a:br>
            <a:r>
              <a:rPr lang="en-US" sz="2200" dirty="0"/>
              <a:t>(</a:t>
            </a:r>
            <a:r>
              <a:rPr lang="en-US" sz="2200" dirty="0" err="1"/>
              <a:t>SmallTalk</a:t>
            </a:r>
            <a:r>
              <a:rPr lang="en-US" sz="2200" dirty="0"/>
              <a:t> hugely influenced OOP in Java, etc.)</a:t>
            </a:r>
            <a:br>
              <a:rPr lang="en-US" sz="2200" dirty="0"/>
            </a:br>
            <a:endParaRPr lang="en-US" sz="2200" dirty="0"/>
          </a:p>
          <a:p>
            <a:r>
              <a:rPr lang="en-US" sz="2600" dirty="0"/>
              <a:t>Found that they independently developed</a:t>
            </a:r>
            <a:br>
              <a:rPr lang="en-US" sz="2600" dirty="0"/>
            </a:br>
            <a:r>
              <a:rPr lang="en-US" sz="2600" dirty="0"/>
              <a:t>many of the same solutions to recurring problems</a:t>
            </a:r>
          </a:p>
          <a:p>
            <a:pPr lvl="1"/>
            <a:r>
              <a:rPr lang="en-US" sz="2200" dirty="0"/>
              <a:t>wrote a book about them</a:t>
            </a:r>
          </a:p>
          <a:p>
            <a:pPr lvl="1"/>
            <a:endParaRPr lang="en-US" sz="2200" dirty="0"/>
          </a:p>
          <a:p>
            <a:r>
              <a:rPr lang="en-US" sz="2600" dirty="0"/>
              <a:t>Many are problems with OO languages</a:t>
            </a:r>
          </a:p>
          <a:p>
            <a:pPr lvl="1"/>
            <a:r>
              <a:rPr lang="en-US" sz="2200" dirty="0"/>
              <a:t>authors worked in C++ and </a:t>
            </a:r>
            <a:r>
              <a:rPr lang="en-US" sz="2200" dirty="0" err="1"/>
              <a:t>SmallTalk</a:t>
            </a:r>
            <a:endParaRPr lang="en-US" sz="2200" dirty="0"/>
          </a:p>
          <a:p>
            <a:pPr lvl="1"/>
            <a:r>
              <a:rPr lang="en-US" sz="2200" dirty="0"/>
              <a:t>some things are </a:t>
            </a:r>
            <a:r>
              <a:rPr lang="en-US" sz="2200" b="1" u="sng" dirty="0"/>
              <a:t>not easy</a:t>
            </a:r>
            <a:r>
              <a:rPr lang="en-US" sz="2200" dirty="0"/>
              <a:t> to do in those languages</a:t>
            </a:r>
          </a:p>
        </p:txBody>
      </p:sp>
      <p:pic>
        <p:nvPicPr>
          <p:cNvPr id="4" name="Picture 2" descr="The “Gang of Four”: Erich Gamma, Richard Helm, Ralph Johnson, and John Vlissides, in front of their book “Design Patterns”.">
            <a:extLst>
              <a:ext uri="{FF2B5EF4-FFF2-40B4-BE49-F238E27FC236}">
                <a16:creationId xmlns:a16="http://schemas.microsoft.com/office/drawing/2014/main" id="{7DECBABA-FD50-B3A8-AEDB-B9824DF858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04775"/>
            <a:ext cx="2219325" cy="1647825"/>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The cover of “Design Patterns: Elements of Reusable Object-Oriented Software” by Erich Gamma, Richard Helm, Ralph Johnson, and John Vlissides.">
            <a:extLst>
              <a:ext uri="{FF2B5EF4-FFF2-40B4-BE49-F238E27FC236}">
                <a16:creationId xmlns:a16="http://schemas.microsoft.com/office/drawing/2014/main" id="{9D4B8864-D8D3-1889-B96D-BBB4D4405A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8824" y="777858"/>
            <a:ext cx="1828800" cy="22860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3ABD9841-0487-B7E0-CA8F-F82BAFD98E5C}"/>
              </a:ext>
            </a:extLst>
          </p:cNvPr>
          <p:cNvSpPr>
            <a:spLocks noGrp="1"/>
          </p:cNvSpPr>
          <p:nvPr>
            <p:ph type="sldNum" sz="quarter" idx="4"/>
          </p:nvPr>
        </p:nvSpPr>
        <p:spPr/>
        <p:txBody>
          <a:bodyPr/>
          <a:lstStyle/>
          <a:p>
            <a:fld id="{60F4F636-6A27-E649-AEDF-9DE4D4E58670}" type="slidenum">
              <a:rPr lang="en-US" smtClean="0"/>
              <a:pPr/>
              <a:t>57</a:t>
            </a:fld>
            <a:endParaRPr lang="en-US" dirty="0"/>
          </a:p>
        </p:txBody>
      </p:sp>
    </p:spTree>
    <p:extLst>
      <p:ext uri="{BB962C8B-B14F-4D97-AF65-F5344CB8AC3E}">
        <p14:creationId xmlns:p14="http://schemas.microsoft.com/office/powerpoint/2010/main" val="232057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Type Narrowing with Records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Use a literal field to distinguish records types</a:t>
            </a:r>
          </a:p>
          <a:p>
            <a:pPr lvl="1"/>
            <a:r>
              <a:rPr lang="en-US" sz="2200" dirty="0"/>
              <a:t>require the field to have one specific value</a:t>
            </a:r>
          </a:p>
          <a:p>
            <a:pPr lvl="1"/>
            <a:r>
              <a:rPr lang="en-US" sz="2200" dirty="0"/>
              <a:t>called a “tag” field</a:t>
            </a:r>
          </a:p>
          <a:p>
            <a:pPr lvl="2"/>
            <a:r>
              <a:rPr lang="en-US" sz="1800" dirty="0"/>
              <a:t>cleanest way to make unions of records</a:t>
            </a:r>
          </a:p>
          <a:p>
            <a:pPr lvl="2"/>
            <a:endParaRPr lang="en-US" sz="1800" dirty="0"/>
          </a:p>
          <a:p>
            <a:pPr lvl="2"/>
            <a:r>
              <a:rPr lang="en-US" sz="1800" b="1" dirty="0">
                <a:solidFill>
                  <a:srgbClr val="0070C0"/>
                </a:solidFill>
                <a:latin typeface="Courier New" panose="02070309020205020404" pitchFamily="49" charset="0"/>
                <a:cs typeface="Courier New" panose="02070309020205020404" pitchFamily="49" charset="0"/>
              </a:rPr>
              <a:t>type</a:t>
            </a:r>
            <a:r>
              <a:rPr lang="en-US" sz="1800" dirty="0">
                <a:latin typeface="Courier New" panose="02070309020205020404" pitchFamily="49" charset="0"/>
                <a:cs typeface="Courier New" panose="02070309020205020404" pitchFamily="49" charset="0"/>
              </a:rPr>
              <a:t> T1 = {kind: "T1", a: </a:t>
            </a:r>
            <a:r>
              <a:rPr lang="en-US" sz="1800" b="1" dirty="0">
                <a:solidFill>
                  <a:srgbClr val="00B050"/>
                </a:solidFill>
                <a:latin typeface="Courier New" panose="02070309020205020404" pitchFamily="49" charset="0"/>
                <a:cs typeface="Courier New" panose="02070309020205020404" pitchFamily="49" charset="0"/>
              </a:rPr>
              <a:t>number</a:t>
            </a:r>
            <a:r>
              <a:rPr lang="en-US" sz="1800" dirty="0">
                <a:latin typeface="Courier New" panose="02070309020205020404" pitchFamily="49" charset="0"/>
                <a:cs typeface="Courier New" panose="02070309020205020404" pitchFamily="49" charset="0"/>
              </a:rPr>
              <a:t>};</a:t>
            </a:r>
          </a:p>
          <a:p>
            <a:pPr lvl="2"/>
            <a:r>
              <a:rPr lang="en-US" sz="1800" b="1" dirty="0">
                <a:solidFill>
                  <a:srgbClr val="0070C0"/>
                </a:solidFill>
                <a:latin typeface="Courier New" panose="02070309020205020404" pitchFamily="49" charset="0"/>
                <a:cs typeface="Courier New" panose="02070309020205020404" pitchFamily="49" charset="0"/>
              </a:rPr>
              <a:t>type</a:t>
            </a:r>
            <a:r>
              <a:rPr lang="en-US" sz="1800" dirty="0">
                <a:latin typeface="Courier New" panose="02070309020205020404" pitchFamily="49" charset="0"/>
                <a:cs typeface="Courier New" panose="02070309020205020404" pitchFamily="49" charset="0"/>
              </a:rPr>
              <a:t> T2 = {kind: "T2", a: </a:t>
            </a:r>
            <a:r>
              <a:rPr lang="en-US" sz="1800" b="1" dirty="0">
                <a:solidFill>
                  <a:srgbClr val="00B050"/>
                </a:solidFill>
                <a:latin typeface="Courier New" panose="02070309020205020404" pitchFamily="49" charset="0"/>
                <a:cs typeface="Courier New" panose="02070309020205020404" pitchFamily="49" charset="0"/>
              </a:rPr>
              <a:t>string</a:t>
            </a:r>
            <a:r>
              <a:rPr lang="en-US" sz="1800" dirty="0">
                <a:latin typeface="Courier New" panose="02070309020205020404" pitchFamily="49" charset="0"/>
                <a:cs typeface="Courier New" panose="02070309020205020404" pitchFamily="49" charset="0"/>
              </a:rPr>
              <a:t>, b: </a:t>
            </a:r>
            <a:r>
              <a:rPr lang="en-US" sz="1800" b="1" dirty="0" err="1">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a:t>
            </a:r>
          </a:p>
          <a:p>
            <a:pPr lvl="2"/>
            <a:endParaRPr lang="en-US" sz="1800" dirty="0">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const </a:t>
            </a:r>
            <a:r>
              <a:rPr lang="en-US" sz="1800" dirty="0">
                <a:latin typeface="Courier New" panose="02070309020205020404" pitchFamily="49" charset="0"/>
                <a:cs typeface="Courier New" panose="02070309020205020404" pitchFamily="49" charset="0"/>
              </a:rPr>
              <a:t>x: T1 | T2 = …;</a:t>
            </a:r>
          </a:p>
          <a:p>
            <a:pPr lvl="2"/>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x.kind</a:t>
            </a:r>
            <a:r>
              <a:rPr lang="en-US" sz="1800" dirty="0">
                <a:latin typeface="Courier New" panose="02070309020205020404" pitchFamily="49" charset="0"/>
                <a:cs typeface="Courier New" panose="02070309020205020404" pitchFamily="49" charset="0"/>
              </a:rPr>
              <a:t> === "T1") {   </a:t>
            </a:r>
            <a:r>
              <a:rPr lang="en-US" sz="1800" b="1" dirty="0">
                <a:solidFill>
                  <a:schemeClr val="accent3">
                    <a:lumMod val="50000"/>
                  </a:schemeClr>
                </a:solidFill>
                <a:latin typeface="Courier New" panose="02070309020205020404" pitchFamily="49" charset="0"/>
                <a:cs typeface="Courier New" panose="02070309020205020404" pitchFamily="49" charset="0"/>
              </a:rPr>
              <a:t>// legal for either type</a:t>
            </a:r>
          </a:p>
          <a:p>
            <a:pPr lvl="2"/>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console.log</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x.a</a:t>
            </a:r>
            <a:r>
              <a:rPr lang="en-US" sz="1800" dirty="0">
                <a:latin typeface="Courier New" panose="02070309020205020404" pitchFamily="49" charset="0"/>
                <a:cs typeface="Courier New" panose="02070309020205020404" pitchFamily="49" charset="0"/>
              </a:rPr>
              <a:t>);  </a:t>
            </a:r>
            <a:r>
              <a:rPr lang="en-US" sz="1800" b="1" dirty="0">
                <a:solidFill>
                  <a:schemeClr val="accent3">
                    <a:lumMod val="50000"/>
                  </a:schemeClr>
                </a:solidFill>
                <a:latin typeface="Courier New" panose="02070309020205020404" pitchFamily="49" charset="0"/>
                <a:cs typeface="Courier New" panose="02070309020205020404" pitchFamily="49" charset="0"/>
              </a:rPr>
              <a:t>// must be T1… </a:t>
            </a:r>
            <a:r>
              <a:rPr lang="en-US" sz="1800" b="1" dirty="0" err="1">
                <a:solidFill>
                  <a:schemeClr val="accent3">
                    <a:lumMod val="50000"/>
                  </a:schemeClr>
                </a:solidFill>
                <a:latin typeface="Courier New" panose="02070309020205020404" pitchFamily="49" charset="0"/>
                <a:cs typeface="Courier New" panose="02070309020205020404" pitchFamily="49" charset="0"/>
              </a:rPr>
              <a:t>x.a</a:t>
            </a:r>
            <a:r>
              <a:rPr lang="en-US" sz="1800" b="1" dirty="0">
                <a:solidFill>
                  <a:schemeClr val="accent3">
                    <a:lumMod val="50000"/>
                  </a:schemeClr>
                </a:solidFill>
                <a:latin typeface="Courier New" panose="02070309020205020404" pitchFamily="49" charset="0"/>
                <a:cs typeface="Courier New" panose="02070309020205020404" pitchFamily="49" charset="0"/>
              </a:rPr>
              <a:t> is a number</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else </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console.log</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x.a</a:t>
            </a:r>
            <a:r>
              <a:rPr lang="en-US" sz="1800" dirty="0">
                <a:latin typeface="Courier New" panose="02070309020205020404" pitchFamily="49" charset="0"/>
                <a:cs typeface="Courier New" panose="02070309020205020404" pitchFamily="49" charset="0"/>
              </a:rPr>
              <a:t>);  </a:t>
            </a:r>
            <a:r>
              <a:rPr lang="en-US" sz="1800" b="1" dirty="0">
                <a:solidFill>
                  <a:schemeClr val="accent3">
                    <a:lumMod val="50000"/>
                  </a:schemeClr>
                </a:solidFill>
                <a:latin typeface="Courier New" panose="02070309020205020404" pitchFamily="49" charset="0"/>
                <a:cs typeface="Courier New" panose="02070309020205020404" pitchFamily="49" charset="0"/>
              </a:rPr>
              <a:t>// must be T2… </a:t>
            </a:r>
            <a:r>
              <a:rPr lang="en-US" sz="1800" b="1" dirty="0" err="1">
                <a:solidFill>
                  <a:schemeClr val="accent3">
                    <a:lumMod val="50000"/>
                  </a:schemeClr>
                </a:solidFill>
                <a:latin typeface="Courier New" panose="02070309020205020404" pitchFamily="49" charset="0"/>
                <a:cs typeface="Courier New" panose="02070309020205020404" pitchFamily="49" charset="0"/>
              </a:rPr>
              <a:t>x.a</a:t>
            </a:r>
            <a:r>
              <a:rPr lang="en-US" sz="1800" b="1" dirty="0">
                <a:solidFill>
                  <a:schemeClr val="accent3">
                    <a:lumMod val="50000"/>
                  </a:schemeClr>
                </a:solidFill>
                <a:latin typeface="Courier New" panose="02070309020205020404" pitchFamily="49" charset="0"/>
                <a:cs typeface="Courier New" panose="02070309020205020404" pitchFamily="49" charset="0"/>
              </a:rPr>
              <a:t> is a string</a:t>
            </a:r>
          </a:p>
          <a:p>
            <a:pPr lvl="2"/>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console.log</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x.b</a:t>
            </a:r>
            <a:r>
              <a:rPr lang="en-US" sz="1800" dirty="0">
                <a:latin typeface="Courier New" panose="02070309020205020404" pitchFamily="49" charset="0"/>
                <a:cs typeface="Courier New" panose="02070309020205020404" pitchFamily="49" charset="0"/>
              </a:rPr>
              <a:t>);	 </a:t>
            </a:r>
            <a:r>
              <a:rPr lang="en-US" sz="1800" b="1" dirty="0">
                <a:solidFill>
                  <a:schemeClr val="accent3">
                    <a:lumMod val="50000"/>
                  </a:schemeClr>
                </a:solidFill>
                <a:latin typeface="Courier New" panose="02070309020205020404" pitchFamily="49" charset="0"/>
                <a:cs typeface="Courier New" panose="02070309020205020404" pitchFamily="49" charset="0"/>
              </a:rPr>
              <a:t>// 		      </a:t>
            </a:r>
            <a:r>
              <a:rPr lang="en-US" sz="1800" b="1" dirty="0" err="1">
                <a:solidFill>
                  <a:schemeClr val="accent3">
                    <a:lumMod val="50000"/>
                  </a:schemeClr>
                </a:solidFill>
                <a:latin typeface="Courier New" panose="02070309020205020404" pitchFamily="49" charset="0"/>
                <a:cs typeface="Courier New" panose="02070309020205020404" pitchFamily="49" charset="0"/>
              </a:rPr>
              <a:t>x.b</a:t>
            </a:r>
            <a:r>
              <a:rPr lang="en-US" sz="1800" b="1" dirty="0">
                <a:solidFill>
                  <a:schemeClr val="accent3">
                    <a:lumMod val="50000"/>
                  </a:schemeClr>
                </a:solidFill>
                <a:latin typeface="Courier New" panose="02070309020205020404" pitchFamily="49" charset="0"/>
                <a:cs typeface="Courier New" panose="02070309020205020404" pitchFamily="49" charset="0"/>
              </a:rPr>
              <a:t> is defined</a:t>
            </a:r>
          </a:p>
          <a:p>
            <a:pPr lvl="2"/>
            <a:r>
              <a:rPr lang="en-US" sz="1800" dirty="0">
                <a:latin typeface="Courier New" panose="02070309020205020404" pitchFamily="49" charset="0"/>
                <a:cs typeface="Courier New" panose="02070309020205020404" pitchFamily="49" charset="0"/>
              </a:rPr>
              <a:t>}</a:t>
            </a:r>
          </a:p>
        </p:txBody>
      </p:sp>
      <p:sp>
        <p:nvSpPr>
          <p:cNvPr id="4" name="Slide Number Placeholder 3">
            <a:extLst>
              <a:ext uri="{FF2B5EF4-FFF2-40B4-BE49-F238E27FC236}">
                <a16:creationId xmlns:a16="http://schemas.microsoft.com/office/drawing/2014/main" id="{08ECC889-256B-7E59-A870-6E124B495599}"/>
              </a:ext>
            </a:extLst>
          </p:cNvPr>
          <p:cNvSpPr>
            <a:spLocks noGrp="1"/>
          </p:cNvSpPr>
          <p:nvPr>
            <p:ph type="sldNum" sz="quarter" idx="4"/>
          </p:nvPr>
        </p:nvSpPr>
        <p:spPr/>
        <p:txBody>
          <a:bodyPr/>
          <a:lstStyle/>
          <a:p>
            <a:fld id="{60F4F636-6A27-E649-AEDF-9DE4D4E58670}" type="slidenum">
              <a:rPr lang="en-US" smtClean="0"/>
              <a:pPr/>
              <a:t>58</a:t>
            </a:fld>
            <a:endParaRPr lang="en-US" dirty="0"/>
          </a:p>
        </p:txBody>
      </p:sp>
    </p:spTree>
    <p:extLst>
      <p:ext uri="{BB962C8B-B14F-4D97-AF65-F5344CB8AC3E}">
        <p14:creationId xmlns:p14="http://schemas.microsoft.com/office/powerpoint/2010/main" val="1781342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Inductive Data Type Design Pattern (1/2)</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endParaRPr lang="en-US" sz="1800" b="1" dirty="0">
              <a:latin typeface="Cambria Math" panose="02040503050406030204" pitchFamily="18" charset="0"/>
              <a:ea typeface="Cambria Math" panose="02040503050406030204" pitchFamily="18" charset="0"/>
            </a:endParaRPr>
          </a:p>
          <a:p>
            <a:pPr lvl="2"/>
            <a:r>
              <a:rPr lang="en-US" sz="1800" b="1" dirty="0">
                <a:latin typeface="Cambria Math" panose="02040503050406030204" pitchFamily="18" charset="0"/>
                <a:ea typeface="Cambria Math" panose="02040503050406030204" pitchFamily="18" charset="0"/>
              </a:rPr>
              <a:t>type</a:t>
            </a:r>
            <a:r>
              <a:rPr lang="en-US" sz="1800" dirty="0">
                <a:latin typeface="Cambria Math" panose="02040503050406030204" pitchFamily="18" charset="0"/>
                <a:ea typeface="Cambria Math" panose="02040503050406030204" pitchFamily="18" charset="0"/>
              </a:rPr>
              <a:t> T  :=  C(x : </a:t>
            </a:r>
            <a:r>
              <a:rPr lang="en-US" sz="1800" b="1" dirty="0"/>
              <a:t>ℤ</a:t>
            </a:r>
            <a:r>
              <a:rPr lang="en-US" sz="1800" dirty="0">
                <a:latin typeface="Cambria Math" panose="02040503050406030204" pitchFamily="18" charset="0"/>
                <a:ea typeface="Cambria Math" panose="02040503050406030204" pitchFamily="18" charset="0"/>
              </a:rPr>
              <a:t>)  | D(x : </a:t>
            </a:r>
            <a:r>
              <a:rPr lang="en-US" sz="1800" b="1" dirty="0">
                <a:solidFill>
                  <a:prstClr val="black"/>
                </a:solidFill>
                <a:latin typeface="Cambria Math" panose="02040503050406030204" pitchFamily="18" charset="0"/>
                <a:ea typeface="Cambria Math" panose="02040503050406030204" pitchFamily="18" charset="0"/>
              </a:rPr>
              <a:t>𝕊</a:t>
            </a:r>
            <a:r>
              <a:rPr lang="en-US" sz="1800" baseline="30000" dirty="0">
                <a:solidFill>
                  <a:prstClr val="black"/>
                </a:solidFill>
                <a:latin typeface="Cambria Math" panose="02040503050406030204" pitchFamily="18" charset="0"/>
                <a:ea typeface="Cambria Math" panose="02040503050406030204" pitchFamily="18" charset="0"/>
                <a:cs typeface="Franklin Gothic Medium"/>
              </a:rPr>
              <a:t>* </a:t>
            </a:r>
            <a:r>
              <a:rPr lang="en-US" sz="1800" dirty="0">
                <a:latin typeface="Cambria Math" panose="02040503050406030204" pitchFamily="18" charset="0"/>
                <a:ea typeface="Cambria Math" panose="02040503050406030204" pitchFamily="18" charset="0"/>
              </a:rPr>
              <a:t>, t : T)</a:t>
            </a:r>
          </a:p>
          <a:p>
            <a:pPr lvl="2"/>
            <a:endParaRPr lang="en-US" sz="1800" b="1" dirty="0">
              <a:solidFill>
                <a:srgbClr val="0070C0"/>
              </a:solidFill>
              <a:latin typeface="Courier New" panose="02070309020205020404" pitchFamily="49" charset="0"/>
              <a:cs typeface="Courier New" panose="02070309020205020404" pitchFamily="49" charset="0"/>
            </a:endParaRPr>
          </a:p>
          <a:p>
            <a:r>
              <a:rPr lang="en-US" sz="2400" dirty="0"/>
              <a:t>Implement in TypeScript as</a:t>
            </a:r>
          </a:p>
          <a:p>
            <a:pPr lvl="2"/>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type</a:t>
            </a:r>
            <a:r>
              <a:rPr lang="en-US" sz="1800" dirty="0">
                <a:latin typeface="Courier New" panose="02070309020205020404" pitchFamily="49" charset="0"/>
                <a:cs typeface="Courier New" panose="02070309020205020404" pitchFamily="49" charset="0"/>
              </a:rPr>
              <a:t> T = {kind: "C", x: </a:t>
            </a:r>
            <a:r>
              <a:rPr lang="en-US" sz="1800" b="1" dirty="0" err="1">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 {kind: "D", x: </a:t>
            </a:r>
            <a:r>
              <a:rPr lang="en-US" sz="1800" b="1" dirty="0">
                <a:solidFill>
                  <a:srgbClr val="00B050"/>
                </a:solidFill>
                <a:latin typeface="Courier New" panose="02070309020205020404" pitchFamily="49" charset="0"/>
                <a:cs typeface="Courier New" panose="02070309020205020404" pitchFamily="49" charset="0"/>
              </a:rPr>
              <a:t>string</a:t>
            </a:r>
            <a:r>
              <a:rPr lang="en-US" sz="1800" dirty="0">
                <a:latin typeface="Courier New" panose="02070309020205020404" pitchFamily="49" charset="0"/>
                <a:cs typeface="Courier New" panose="02070309020205020404" pitchFamily="49" charset="0"/>
              </a:rPr>
              <a:t>, t: T};</a:t>
            </a:r>
          </a:p>
          <a:p>
            <a:pPr lvl="2"/>
            <a:endParaRPr lang="en-US" sz="1800" dirty="0"/>
          </a:p>
        </p:txBody>
      </p:sp>
      <p:sp>
        <p:nvSpPr>
          <p:cNvPr id="4" name="Slide Number Placeholder 3">
            <a:extLst>
              <a:ext uri="{FF2B5EF4-FFF2-40B4-BE49-F238E27FC236}">
                <a16:creationId xmlns:a16="http://schemas.microsoft.com/office/drawing/2014/main" id="{D470E741-CF8E-B42D-4317-3B60DCE1D783}"/>
              </a:ext>
            </a:extLst>
          </p:cNvPr>
          <p:cNvSpPr>
            <a:spLocks noGrp="1"/>
          </p:cNvSpPr>
          <p:nvPr>
            <p:ph type="sldNum" sz="quarter" idx="4"/>
          </p:nvPr>
        </p:nvSpPr>
        <p:spPr/>
        <p:txBody>
          <a:bodyPr/>
          <a:lstStyle/>
          <a:p>
            <a:fld id="{60F4F636-6A27-E649-AEDF-9DE4D4E58670}" type="slidenum">
              <a:rPr lang="en-US" smtClean="0"/>
              <a:pPr/>
              <a:t>59</a:t>
            </a:fld>
            <a:endParaRPr lang="en-US" dirty="0"/>
          </a:p>
        </p:txBody>
      </p:sp>
    </p:spTree>
    <p:extLst>
      <p:ext uri="{BB962C8B-B14F-4D97-AF65-F5344CB8AC3E}">
        <p14:creationId xmlns:p14="http://schemas.microsoft.com/office/powerpoint/2010/main" val="1507983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DB089-D40B-AC9C-D9CA-01E2B1CD00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C4678A-E2B4-ABB7-BB0B-34296ABEABE7}"/>
              </a:ext>
            </a:extLst>
          </p:cNvPr>
          <p:cNvSpPr>
            <a:spLocks noGrp="1"/>
          </p:cNvSpPr>
          <p:nvPr>
            <p:ph type="title"/>
          </p:nvPr>
        </p:nvSpPr>
        <p:spPr/>
        <p:txBody>
          <a:bodyPr/>
          <a:lstStyle/>
          <a:p>
            <a:r>
              <a:rPr lang="en-US" dirty="0"/>
              <a:t>Example: Declarative Specification (sub) </a:t>
            </a:r>
          </a:p>
        </p:txBody>
      </p:sp>
      <p:sp>
        <p:nvSpPr>
          <p:cNvPr id="3" name="Content Placeholder 2">
            <a:extLst>
              <a:ext uri="{FF2B5EF4-FFF2-40B4-BE49-F238E27FC236}">
                <a16:creationId xmlns:a16="http://schemas.microsoft.com/office/drawing/2014/main" id="{7D66DA0D-14B6-6E94-2A31-68E7B2DD9EE7}"/>
              </a:ext>
            </a:extLst>
          </p:cNvPr>
          <p:cNvSpPr>
            <a:spLocks noGrp="1"/>
          </p:cNvSpPr>
          <p:nvPr>
            <p:ph idx="1"/>
          </p:nvPr>
        </p:nvSpPr>
        <p:spPr/>
        <p:txBody>
          <a:bodyPr/>
          <a:lstStyle/>
          <a:p>
            <a:r>
              <a:rPr lang="en-US" sz="2800" u="sng" dirty="0"/>
              <a:t>Subtraction</a:t>
            </a:r>
            <a:r>
              <a:rPr lang="en-US" sz="2800" dirty="0"/>
              <a:t> (</a:t>
            </a:r>
            <a:r>
              <a:rPr lang="en-US" sz="2800" dirty="0">
                <a:latin typeface="Cambria Math" panose="02040503050406030204" pitchFamily="18" charset="0"/>
                <a:ea typeface="Cambria Math" panose="02040503050406030204" pitchFamily="18" charset="0"/>
              </a:rPr>
              <a:t>a – b</a:t>
            </a:r>
            <a:r>
              <a:rPr lang="en-US" sz="2800" dirty="0"/>
              <a:t>): return </a:t>
            </a:r>
            <a:r>
              <a:rPr lang="en-US" sz="2800" dirty="0">
                <a:latin typeface="Cambria Math" panose="02040503050406030204" pitchFamily="18" charset="0"/>
                <a:ea typeface="Cambria Math" panose="02040503050406030204" pitchFamily="18" charset="0"/>
              </a:rPr>
              <a:t>x</a:t>
            </a:r>
            <a:r>
              <a:rPr lang="en-US" sz="2800" dirty="0"/>
              <a:t> such that </a:t>
            </a:r>
            <a:r>
              <a:rPr lang="en-US" sz="2800" dirty="0">
                <a:latin typeface="Cambria Math" panose="02040503050406030204" pitchFamily="18" charset="0"/>
                <a:ea typeface="Cambria Math" panose="02040503050406030204" pitchFamily="18" charset="0"/>
              </a:rPr>
              <a:t>b + x = a</a:t>
            </a:r>
            <a:endParaRPr lang="en-US" sz="2800" dirty="0"/>
          </a:p>
          <a:p>
            <a:pPr lvl="1"/>
            <a:r>
              <a:rPr lang="en-US" sz="2400" dirty="0"/>
              <a:t>can see that </a:t>
            </a:r>
            <a:r>
              <a:rPr lang="en-US" sz="2400" dirty="0">
                <a:latin typeface="Cambria Math" panose="02040503050406030204" pitchFamily="18" charset="0"/>
                <a:ea typeface="Cambria Math" panose="02040503050406030204" pitchFamily="18" charset="0"/>
              </a:rPr>
              <a:t>b + (a – b) = b + a – b = a</a:t>
            </a:r>
            <a:endParaRPr lang="en-US" sz="2400" dirty="0"/>
          </a:p>
          <a:p>
            <a:pPr lvl="2"/>
            <a:endParaRPr lang="en-US" sz="1600" dirty="0"/>
          </a:p>
          <a:p>
            <a:pPr lvl="2"/>
            <a:endParaRPr lang="en-US" sz="1600" dirty="0"/>
          </a:p>
          <a:p>
            <a:pPr lvl="2"/>
            <a:endParaRPr lang="en-US" sz="1600" dirty="0"/>
          </a:p>
          <a:p>
            <a:pPr marL="0" indent="0">
              <a:buNone/>
            </a:pPr>
            <a:r>
              <a:rPr lang="en-US" sz="2000" b="1"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const</a:t>
            </a:r>
            <a:r>
              <a:rPr lang="en-US" sz="2000" dirty="0">
                <a:latin typeface="Courier New" panose="02070309020205020404" pitchFamily="49" charset="0"/>
                <a:cs typeface="Courier New" panose="02070309020205020404" pitchFamily="49" charset="0"/>
              </a:rPr>
              <a:t> sub = (a : </a:t>
            </a:r>
            <a:r>
              <a:rPr lang="en-US" sz="2000" b="1" dirty="0">
                <a:solidFill>
                  <a:srgbClr val="00B050"/>
                </a:solidFill>
                <a:latin typeface="Courier New" panose="02070309020205020404" pitchFamily="49" charset="0"/>
                <a:cs typeface="Courier New" panose="02070309020205020404" pitchFamily="49" charset="0"/>
              </a:rPr>
              <a:t>bigint</a:t>
            </a:r>
            <a:r>
              <a:rPr lang="en-US" sz="2000" dirty="0">
                <a:latin typeface="Courier New" panose="02070309020205020404" pitchFamily="49" charset="0"/>
                <a:cs typeface="Courier New" panose="02070309020205020404" pitchFamily="49" charset="0"/>
              </a:rPr>
              <a:t>, b: </a:t>
            </a:r>
            <a:r>
              <a:rPr lang="en-US" sz="2000" b="1" dirty="0">
                <a:solidFill>
                  <a:srgbClr val="00B050"/>
                </a:solidFill>
                <a:latin typeface="Courier New" panose="02070309020205020404" pitchFamily="49" charset="0"/>
                <a:cs typeface="Courier New" panose="02070309020205020404" pitchFamily="49" charset="0"/>
              </a:rPr>
              <a:t>bigint</a:t>
            </a:r>
            <a:r>
              <a:rPr lang="en-US" sz="2000" dirty="0">
                <a:latin typeface="Courier New" panose="02070309020205020404" pitchFamily="49" charset="0"/>
                <a:cs typeface="Courier New" panose="02070309020205020404" pitchFamily="49" charset="0"/>
              </a:rPr>
              <a:t>): </a:t>
            </a:r>
            <a:r>
              <a:rPr lang="en-US" sz="2000" b="1" dirty="0">
                <a:solidFill>
                  <a:srgbClr val="00B050"/>
                </a:solidFill>
                <a:latin typeface="Courier New" panose="02070309020205020404" pitchFamily="49" charset="0"/>
                <a:cs typeface="Courier New" panose="02070309020205020404" pitchFamily="49" charset="0"/>
              </a:rPr>
              <a:t>bigint</a:t>
            </a:r>
            <a:r>
              <a:rPr lang="en-US" sz="2000" dirty="0">
                <a:latin typeface="Courier New" panose="02070309020205020404" pitchFamily="49" charset="0"/>
                <a:cs typeface="Courier New" panose="02070309020205020404" pitchFamily="49" charset="0"/>
              </a:rPr>
              <a:t> =&gt; {</a:t>
            </a:r>
          </a:p>
          <a:p>
            <a:pPr marL="0" indent="0">
              <a:buNone/>
            </a:pP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      ??</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a:t>
            </a:r>
          </a:p>
          <a:p>
            <a:pPr lvl="2"/>
            <a:endParaRPr lang="en-US" sz="1600" dirty="0"/>
          </a:p>
          <a:p>
            <a:pPr lvl="1"/>
            <a:endParaRPr lang="en-US" sz="2400" dirty="0"/>
          </a:p>
        </p:txBody>
      </p:sp>
      <p:sp>
        <p:nvSpPr>
          <p:cNvPr id="6" name="TextBox 5">
            <a:extLst>
              <a:ext uri="{FF2B5EF4-FFF2-40B4-BE49-F238E27FC236}">
                <a16:creationId xmlns:a16="http://schemas.microsoft.com/office/drawing/2014/main" id="{2F24B80B-D11B-D4B2-0E94-D00D5F8CB97D}"/>
              </a:ext>
            </a:extLst>
          </p:cNvPr>
          <p:cNvSpPr txBox="1"/>
          <p:nvPr/>
        </p:nvSpPr>
        <p:spPr>
          <a:xfrm>
            <a:off x="3915109" y="5290674"/>
            <a:ext cx="4430828" cy="646331"/>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we are left to figure out how to do this…</a:t>
            </a:r>
          </a:p>
          <a:p>
            <a:r>
              <a:rPr lang="en-US" dirty="0">
                <a:solidFill>
                  <a:schemeClr val="accent3">
                    <a:lumMod val="75000"/>
                  </a:schemeClr>
                </a:solidFill>
                <a:latin typeface="Franklin Gothic Medium"/>
                <a:cs typeface="Franklin Gothic Medium"/>
              </a:rPr>
              <a:t>and convince ourselves it satisfies the spec</a:t>
            </a:r>
          </a:p>
        </p:txBody>
      </p:sp>
      <p:sp>
        <p:nvSpPr>
          <p:cNvPr id="4" name="Slide Number Placeholder 3">
            <a:extLst>
              <a:ext uri="{FF2B5EF4-FFF2-40B4-BE49-F238E27FC236}">
                <a16:creationId xmlns:a16="http://schemas.microsoft.com/office/drawing/2014/main" id="{993E5233-CCCD-3E8D-DB8D-31572727F291}"/>
              </a:ext>
            </a:extLst>
          </p:cNvPr>
          <p:cNvSpPr>
            <a:spLocks noGrp="1"/>
          </p:cNvSpPr>
          <p:nvPr>
            <p:ph type="sldNum" sz="quarter" idx="4"/>
          </p:nvPr>
        </p:nvSpPr>
        <p:spPr/>
        <p:txBody>
          <a:bodyPr/>
          <a:lstStyle/>
          <a:p>
            <a:fld id="{60F4F636-6A27-E649-AEDF-9DE4D4E58670}" type="slidenum">
              <a:rPr lang="en-US" smtClean="0"/>
              <a:pPr/>
              <a:t>6</a:t>
            </a:fld>
            <a:endParaRPr lang="en-US" dirty="0"/>
          </a:p>
        </p:txBody>
      </p:sp>
    </p:spTree>
    <p:extLst>
      <p:ext uri="{BB962C8B-B14F-4D97-AF65-F5344CB8AC3E}">
        <p14:creationId xmlns:p14="http://schemas.microsoft.com/office/powerpoint/2010/main" val="105569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Inductive Data Type Design Pattern (2/2)</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endParaRPr lang="en-US" sz="1800" b="1" dirty="0">
              <a:latin typeface="Cambria Math" panose="02040503050406030204" pitchFamily="18" charset="0"/>
              <a:ea typeface="Cambria Math" panose="02040503050406030204" pitchFamily="18" charset="0"/>
            </a:endParaRPr>
          </a:p>
          <a:p>
            <a:pPr lvl="2"/>
            <a:r>
              <a:rPr lang="en-US" sz="1800" b="1" dirty="0">
                <a:latin typeface="Cambria Math" panose="02040503050406030204" pitchFamily="18" charset="0"/>
                <a:ea typeface="Cambria Math" panose="02040503050406030204" pitchFamily="18" charset="0"/>
              </a:rPr>
              <a:t>type</a:t>
            </a:r>
            <a:r>
              <a:rPr lang="en-US" sz="1800" dirty="0">
                <a:latin typeface="Cambria Math" panose="02040503050406030204" pitchFamily="18" charset="0"/>
                <a:ea typeface="Cambria Math" panose="02040503050406030204" pitchFamily="18" charset="0"/>
              </a:rPr>
              <a:t> T  :=  A  |  B  |  C(x : </a:t>
            </a:r>
            <a:r>
              <a:rPr lang="en-US" sz="1800" b="1" dirty="0"/>
              <a:t>ℤ</a:t>
            </a:r>
            <a:r>
              <a:rPr lang="en-US" sz="1800" dirty="0">
                <a:latin typeface="Cambria Math" panose="02040503050406030204" pitchFamily="18" charset="0"/>
                <a:ea typeface="Cambria Math" panose="02040503050406030204" pitchFamily="18" charset="0"/>
              </a:rPr>
              <a:t>)  | D(x : </a:t>
            </a:r>
            <a:r>
              <a:rPr lang="en-US" sz="1800" b="1" dirty="0">
                <a:solidFill>
                  <a:prstClr val="black"/>
                </a:solidFill>
                <a:latin typeface="Cambria Math" panose="02040503050406030204" pitchFamily="18" charset="0"/>
                <a:ea typeface="Cambria Math" panose="02040503050406030204" pitchFamily="18" charset="0"/>
              </a:rPr>
              <a:t>𝕊</a:t>
            </a:r>
            <a:r>
              <a:rPr lang="en-US" sz="1800" baseline="30000" dirty="0">
                <a:solidFill>
                  <a:prstClr val="black"/>
                </a:solidFill>
                <a:latin typeface="Cambria Math" panose="02040503050406030204" pitchFamily="18" charset="0"/>
                <a:ea typeface="Cambria Math" panose="02040503050406030204" pitchFamily="18" charset="0"/>
                <a:cs typeface="Franklin Gothic Medium"/>
              </a:rPr>
              <a:t>*</a:t>
            </a:r>
            <a:r>
              <a:rPr lang="en-US" sz="1800" dirty="0">
                <a:latin typeface="Cambria Math" panose="02040503050406030204" pitchFamily="18" charset="0"/>
                <a:ea typeface="Cambria Math" panose="02040503050406030204" pitchFamily="18" charset="0"/>
              </a:rPr>
              <a:t>, t : T)</a:t>
            </a:r>
          </a:p>
          <a:p>
            <a:pPr lvl="2"/>
            <a:endParaRPr lang="en-US" sz="1800" b="1" dirty="0">
              <a:solidFill>
                <a:srgbClr val="0070C0"/>
              </a:solidFill>
              <a:latin typeface="Courier New" panose="02070309020205020404" pitchFamily="49" charset="0"/>
              <a:cs typeface="Courier New" panose="02070309020205020404" pitchFamily="49" charset="0"/>
            </a:endParaRPr>
          </a:p>
          <a:p>
            <a:r>
              <a:rPr lang="en-US" sz="2400" dirty="0"/>
              <a:t>Implement in TypeScript as</a:t>
            </a:r>
          </a:p>
          <a:p>
            <a:pPr lvl="2"/>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type</a:t>
            </a:r>
            <a:r>
              <a:rPr lang="en-US" sz="1800" dirty="0">
                <a:latin typeface="Courier New" panose="02070309020205020404" pitchFamily="49" charset="0"/>
                <a:cs typeface="Courier New" panose="02070309020205020404" pitchFamily="49" charset="0"/>
              </a:rPr>
              <a:t> T = {kind: "A"}</a:t>
            </a:r>
          </a:p>
          <a:p>
            <a:pPr lvl="2"/>
            <a:r>
              <a:rPr lang="en-US" sz="1800" dirty="0">
                <a:latin typeface="Courier New" panose="02070309020205020404" pitchFamily="49" charset="0"/>
                <a:cs typeface="Courier New" panose="02070309020205020404" pitchFamily="49" charset="0"/>
              </a:rPr>
              <a:t>       | {kind: "B"}</a:t>
            </a:r>
          </a:p>
          <a:p>
            <a:pPr lvl="2"/>
            <a:r>
              <a:rPr lang="en-US" sz="1800" dirty="0">
                <a:latin typeface="Courier New" panose="02070309020205020404" pitchFamily="49" charset="0"/>
                <a:cs typeface="Courier New" panose="02070309020205020404" pitchFamily="49" charset="0"/>
              </a:rPr>
              <a:t>       | {kind: "C", x: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 {kind: "D", x: </a:t>
            </a:r>
            <a:r>
              <a:rPr lang="en-US" sz="1800" b="1" dirty="0">
                <a:solidFill>
                  <a:srgbClr val="00B050"/>
                </a:solidFill>
                <a:latin typeface="Courier New" panose="02070309020205020404" pitchFamily="49" charset="0"/>
                <a:cs typeface="Courier New" panose="02070309020205020404" pitchFamily="49" charset="0"/>
              </a:rPr>
              <a:t>string</a:t>
            </a:r>
            <a:r>
              <a:rPr lang="en-US" sz="1800" dirty="0">
                <a:latin typeface="Courier New" panose="02070309020205020404" pitchFamily="49" charset="0"/>
                <a:cs typeface="Courier New" panose="02070309020205020404" pitchFamily="49" charset="0"/>
              </a:rPr>
              <a:t>, t: T};</a:t>
            </a:r>
          </a:p>
          <a:p>
            <a:pPr lvl="2"/>
            <a:endParaRPr lang="en-US" sz="1800"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7CFD5F5E-90ED-1273-DCAC-75C0AEA6F8CE}"/>
              </a:ext>
            </a:extLst>
          </p:cNvPr>
          <p:cNvSpPr>
            <a:spLocks noGrp="1"/>
          </p:cNvSpPr>
          <p:nvPr>
            <p:ph type="sldNum" sz="quarter" idx="4"/>
          </p:nvPr>
        </p:nvSpPr>
        <p:spPr/>
        <p:txBody>
          <a:bodyPr/>
          <a:lstStyle/>
          <a:p>
            <a:fld id="{60F4F636-6A27-E649-AEDF-9DE4D4E58670}" type="slidenum">
              <a:rPr lang="en-US" smtClean="0"/>
              <a:pPr/>
              <a:t>60</a:t>
            </a:fld>
            <a:endParaRPr lang="en-US" dirty="0"/>
          </a:p>
        </p:txBody>
      </p:sp>
    </p:spTree>
    <p:extLst>
      <p:ext uri="{BB962C8B-B14F-4D97-AF65-F5344CB8AC3E}">
        <p14:creationId xmlns:p14="http://schemas.microsoft.com/office/powerpoint/2010/main" val="21032295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Inductive Lists in TypeScript</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endParaRPr lang="en-US" sz="1800" dirty="0"/>
          </a:p>
          <a:p>
            <a:pPr lvl="2"/>
            <a:r>
              <a:rPr lang="en-US" sz="1800" b="1" dirty="0">
                <a:latin typeface="Cambria Math" panose="02040503050406030204" pitchFamily="18" charset="0"/>
                <a:ea typeface="Cambria Math" panose="02040503050406030204" pitchFamily="18" charset="0"/>
              </a:rPr>
              <a:t>type</a:t>
            </a:r>
            <a:r>
              <a:rPr lang="en-US" sz="1800" dirty="0">
                <a:latin typeface="Cambria Math" panose="02040503050406030204" pitchFamily="18" charset="0"/>
                <a:ea typeface="Cambria Math" panose="02040503050406030204" pitchFamily="18" charset="0"/>
              </a:rPr>
              <a:t> List  :=  nil  |  cons(x : </a:t>
            </a:r>
            <a:r>
              <a:rPr lang="en-US" sz="1800" b="1" dirty="0"/>
              <a:t>ℤ</a:t>
            </a:r>
            <a:r>
              <a:rPr lang="en-US" sz="1800" dirty="0">
                <a:latin typeface="Cambria Math" panose="02040503050406030204" pitchFamily="18" charset="0"/>
                <a:ea typeface="Cambria Math" panose="02040503050406030204" pitchFamily="18" charset="0"/>
              </a:rPr>
              <a:t>,  L : List)</a:t>
            </a:r>
          </a:p>
          <a:p>
            <a:pPr marL="457200" lvl="1" indent="0">
              <a:buNone/>
            </a:pPr>
            <a:endParaRPr lang="en-US" sz="2200" dirty="0"/>
          </a:p>
          <a:p>
            <a:r>
              <a:rPr lang="en-US" sz="2600" dirty="0"/>
              <a:t>Implemented in TypeScript as</a:t>
            </a:r>
          </a:p>
          <a:p>
            <a:pPr lvl="2"/>
            <a:endParaRPr lang="en-US" sz="1800" dirty="0"/>
          </a:p>
          <a:p>
            <a:pPr lvl="2"/>
            <a:r>
              <a:rPr lang="en-US" sz="1800" b="1" dirty="0">
                <a:solidFill>
                  <a:srgbClr val="0070C0"/>
                </a:solidFill>
                <a:latin typeface="Courier New" panose="02070309020205020404" pitchFamily="49" charset="0"/>
                <a:cs typeface="Courier New" panose="02070309020205020404" pitchFamily="49" charset="0"/>
              </a:rPr>
              <a:t>type</a:t>
            </a:r>
            <a:r>
              <a:rPr lang="en-US" sz="1800" dirty="0">
                <a:latin typeface="Courier New" panose="02070309020205020404" pitchFamily="49" charset="0"/>
                <a:cs typeface="Courier New" panose="02070309020205020404" pitchFamily="49" charset="0"/>
              </a:rPr>
              <a:t> List = {kind: "nil"}</a:t>
            </a:r>
          </a:p>
          <a:p>
            <a:pPr lvl="2"/>
            <a:r>
              <a:rPr lang="en-US" sz="1800" dirty="0">
                <a:latin typeface="Courier New" panose="02070309020205020404" pitchFamily="49" charset="0"/>
                <a:cs typeface="Courier New" panose="02070309020205020404" pitchFamily="49" charset="0"/>
              </a:rPr>
              <a:t>          | {kind: "cons", </a:t>
            </a:r>
            <a:r>
              <a:rPr lang="en-US" sz="1800" dirty="0" err="1">
                <a:latin typeface="Courier New" panose="02070309020205020404" pitchFamily="49" charset="0"/>
                <a:cs typeface="Courier New" panose="02070309020205020404" pitchFamily="49" charset="0"/>
              </a:rPr>
              <a:t>hd</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tl</a:t>
            </a:r>
            <a:r>
              <a:rPr lang="en-US" sz="1800" dirty="0">
                <a:latin typeface="Courier New" panose="02070309020205020404" pitchFamily="49" charset="0"/>
                <a:cs typeface="Courier New" panose="02070309020205020404" pitchFamily="49" charset="0"/>
              </a:rPr>
              <a:t>: List};</a:t>
            </a:r>
          </a:p>
        </p:txBody>
      </p:sp>
      <p:sp>
        <p:nvSpPr>
          <p:cNvPr id="4" name="Slide Number Placeholder 3">
            <a:extLst>
              <a:ext uri="{FF2B5EF4-FFF2-40B4-BE49-F238E27FC236}">
                <a16:creationId xmlns:a16="http://schemas.microsoft.com/office/drawing/2014/main" id="{D1F1936A-EC71-60B6-7DB7-24A4BEEB3362}"/>
              </a:ext>
            </a:extLst>
          </p:cNvPr>
          <p:cNvSpPr>
            <a:spLocks noGrp="1"/>
          </p:cNvSpPr>
          <p:nvPr>
            <p:ph type="sldNum" sz="quarter" idx="4"/>
          </p:nvPr>
        </p:nvSpPr>
        <p:spPr/>
        <p:txBody>
          <a:bodyPr/>
          <a:lstStyle/>
          <a:p>
            <a:fld id="{60F4F636-6A27-E649-AEDF-9DE4D4E58670}" type="slidenum">
              <a:rPr lang="en-US" smtClean="0"/>
              <a:pPr/>
              <a:t>61</a:t>
            </a:fld>
            <a:endParaRPr lang="en-US" dirty="0"/>
          </a:p>
        </p:txBody>
      </p:sp>
    </p:spTree>
    <p:extLst>
      <p:ext uri="{BB962C8B-B14F-4D97-AF65-F5344CB8AC3E}">
        <p14:creationId xmlns:p14="http://schemas.microsoft.com/office/powerpoint/2010/main" val="2375451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D9938-B767-22FB-6210-9E40E33CA667}"/>
              </a:ext>
            </a:extLst>
          </p:cNvPr>
          <p:cNvSpPr>
            <a:spLocks noGrp="1"/>
          </p:cNvSpPr>
          <p:nvPr>
            <p:ph type="title"/>
          </p:nvPr>
        </p:nvSpPr>
        <p:spPr/>
        <p:txBody>
          <a:bodyPr/>
          <a:lstStyle/>
          <a:p>
            <a:r>
              <a:rPr lang="en-US" dirty="0"/>
              <a:t>Inductive Lists in TypeScript: empty?</a:t>
            </a:r>
          </a:p>
        </p:txBody>
      </p:sp>
      <p:sp>
        <p:nvSpPr>
          <p:cNvPr id="3" name="Content Placeholder 2">
            <a:extLst>
              <a:ext uri="{FF2B5EF4-FFF2-40B4-BE49-F238E27FC236}">
                <a16:creationId xmlns:a16="http://schemas.microsoft.com/office/drawing/2014/main" id="{5E9C49BD-CFED-A4F7-6170-5896790FF40A}"/>
              </a:ext>
            </a:extLst>
          </p:cNvPr>
          <p:cNvSpPr>
            <a:spLocks noGrp="1"/>
          </p:cNvSpPr>
          <p:nvPr>
            <p:ph idx="1"/>
          </p:nvPr>
        </p:nvSpPr>
        <p:spPr/>
        <p:txBody>
          <a:bodyPr/>
          <a:lstStyle/>
          <a:p>
            <a:pPr lvl="2"/>
            <a:r>
              <a:rPr lang="en-US" sz="1800" b="1" dirty="0">
                <a:solidFill>
                  <a:srgbClr val="0070C0"/>
                </a:solidFill>
                <a:latin typeface="Courier New" panose="02070309020205020404" pitchFamily="49" charset="0"/>
                <a:cs typeface="Courier New" panose="02070309020205020404" pitchFamily="49" charset="0"/>
              </a:rPr>
              <a:t>type</a:t>
            </a:r>
            <a:r>
              <a:rPr lang="en-US" sz="1800" dirty="0">
                <a:latin typeface="Courier New" panose="02070309020205020404" pitchFamily="49" charset="0"/>
                <a:cs typeface="Courier New" panose="02070309020205020404" pitchFamily="49" charset="0"/>
              </a:rPr>
              <a:t> List = {kind: "nil"}</a:t>
            </a:r>
          </a:p>
          <a:p>
            <a:pPr lvl="2"/>
            <a:r>
              <a:rPr lang="en-US" sz="1800" dirty="0">
                <a:latin typeface="Courier New" panose="02070309020205020404" pitchFamily="49" charset="0"/>
                <a:cs typeface="Courier New" panose="02070309020205020404" pitchFamily="49" charset="0"/>
              </a:rPr>
              <a:t>          | {kind: "cons", </a:t>
            </a:r>
            <a:r>
              <a:rPr lang="en-US" sz="1800" dirty="0" err="1">
                <a:latin typeface="Courier New" panose="02070309020205020404" pitchFamily="49" charset="0"/>
                <a:cs typeface="Courier New" panose="02070309020205020404" pitchFamily="49" charset="0"/>
              </a:rPr>
              <a:t>hd</a:t>
            </a:r>
            <a:r>
              <a:rPr lang="en-US" sz="1800" dirty="0">
                <a:latin typeface="Courier New" panose="02070309020205020404" pitchFamily="49" charset="0"/>
                <a:cs typeface="Courier New" panose="02070309020205020404" pitchFamily="49" charset="0"/>
              </a:rPr>
              <a:t>: </a:t>
            </a:r>
            <a:r>
              <a:rPr lang="en-US" sz="1800" b="1" dirty="0" err="1">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tl</a:t>
            </a:r>
            <a:r>
              <a:rPr lang="en-US" sz="1800" dirty="0">
                <a:latin typeface="Courier New" panose="02070309020205020404" pitchFamily="49" charset="0"/>
                <a:cs typeface="Courier New" panose="02070309020205020404" pitchFamily="49" charset="0"/>
              </a:rPr>
              <a:t>: List};</a:t>
            </a:r>
          </a:p>
          <a:p>
            <a:pPr lvl="2"/>
            <a:endParaRPr lang="en-US" sz="1800" dirty="0"/>
          </a:p>
          <a:p>
            <a:r>
              <a:rPr lang="en-US" sz="2600" dirty="0"/>
              <a:t>How do I check if my list is empty?</a:t>
            </a:r>
          </a:p>
          <a:p>
            <a:pPr lvl="2"/>
            <a:endParaRPr lang="en-US" sz="1400" dirty="0"/>
          </a:p>
          <a:p>
            <a:pPr lvl="2"/>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mylist.kind</a:t>
            </a:r>
            <a:r>
              <a:rPr lang="en-US" sz="1800" dirty="0">
                <a:latin typeface="Courier New" panose="02070309020205020404" pitchFamily="49" charset="0"/>
                <a:cs typeface="Courier New" panose="02070309020205020404" pitchFamily="49" charset="0"/>
              </a:rPr>
              <a:t> === "nil") {</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a:t>
            </a:r>
            <a:endParaRPr lang="en-US" sz="1800" dirty="0"/>
          </a:p>
          <a:p>
            <a:r>
              <a:rPr lang="en-US" sz="2600" dirty="0"/>
              <a:t>Importantly, </a:t>
            </a:r>
            <a:r>
              <a:rPr lang="en-US" sz="2600" i="1" dirty="0"/>
              <a:t>not</a:t>
            </a:r>
            <a:r>
              <a:rPr lang="en-US" sz="2600" dirty="0"/>
              <a:t>:</a:t>
            </a:r>
          </a:p>
          <a:p>
            <a:pPr lvl="2"/>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mylist</a:t>
            </a:r>
            <a:r>
              <a:rPr lang="en-US" sz="1800" dirty="0">
                <a:latin typeface="Courier New" panose="02070309020205020404" pitchFamily="49" charset="0"/>
                <a:cs typeface="Courier New" panose="02070309020205020404" pitchFamily="49" charset="0"/>
              </a:rPr>
              <a:t> === null) {</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a:t>
            </a:r>
          </a:p>
          <a:p>
            <a:r>
              <a:rPr lang="en-US" sz="2600" dirty="0"/>
              <a:t>(very different from Java!)</a:t>
            </a:r>
          </a:p>
        </p:txBody>
      </p:sp>
      <p:sp>
        <p:nvSpPr>
          <p:cNvPr id="4" name="Slide Number Placeholder 3">
            <a:extLst>
              <a:ext uri="{FF2B5EF4-FFF2-40B4-BE49-F238E27FC236}">
                <a16:creationId xmlns:a16="http://schemas.microsoft.com/office/drawing/2014/main" id="{76FC33FF-7E1D-2AC7-554D-5FA62DDC48ED}"/>
              </a:ext>
            </a:extLst>
          </p:cNvPr>
          <p:cNvSpPr>
            <a:spLocks noGrp="1"/>
          </p:cNvSpPr>
          <p:nvPr>
            <p:ph type="sldNum" sz="quarter" idx="4"/>
          </p:nvPr>
        </p:nvSpPr>
        <p:spPr/>
        <p:txBody>
          <a:bodyPr/>
          <a:lstStyle/>
          <a:p>
            <a:fld id="{60F4F636-6A27-E649-AEDF-9DE4D4E58670}" type="slidenum">
              <a:rPr lang="en-US" smtClean="0"/>
              <a:pPr/>
              <a:t>62</a:t>
            </a:fld>
            <a:endParaRPr lang="en-US" dirty="0"/>
          </a:p>
        </p:txBody>
      </p:sp>
    </p:spTree>
    <p:extLst>
      <p:ext uri="{BB962C8B-B14F-4D97-AF65-F5344CB8AC3E}">
        <p14:creationId xmlns:p14="http://schemas.microsoft.com/office/powerpoint/2010/main" val="134240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F73B4-CDAE-2FBC-BD81-A0226BDF5ED7}"/>
              </a:ext>
            </a:extLst>
          </p:cNvPr>
          <p:cNvSpPr>
            <a:spLocks noGrp="1"/>
          </p:cNvSpPr>
          <p:nvPr>
            <p:ph type="title"/>
          </p:nvPr>
        </p:nvSpPr>
        <p:spPr/>
        <p:txBody>
          <a:bodyPr/>
          <a:lstStyle/>
          <a:p>
            <a:r>
              <a:rPr lang="en-US" dirty="0"/>
              <a:t>Defining Inductive Lists</a:t>
            </a:r>
          </a:p>
        </p:txBody>
      </p:sp>
      <p:sp>
        <p:nvSpPr>
          <p:cNvPr id="3" name="Content Placeholder 2">
            <a:extLst>
              <a:ext uri="{FF2B5EF4-FFF2-40B4-BE49-F238E27FC236}">
                <a16:creationId xmlns:a16="http://schemas.microsoft.com/office/drawing/2014/main" id="{3A55A93A-C47C-D36F-E454-01488CC9B7FD}"/>
              </a:ext>
            </a:extLst>
          </p:cNvPr>
          <p:cNvSpPr>
            <a:spLocks noGrp="1"/>
          </p:cNvSpPr>
          <p:nvPr>
            <p:ph idx="1"/>
          </p:nvPr>
        </p:nvSpPr>
        <p:spPr>
          <a:xfrm>
            <a:off x="457200" y="1034293"/>
            <a:ext cx="8229600" cy="856489"/>
          </a:xfrm>
        </p:spPr>
        <p:txBody>
          <a:bodyPr/>
          <a:lstStyle/>
          <a:p>
            <a:pPr lvl="2"/>
            <a:r>
              <a:rPr lang="en-US" sz="1800" b="1" dirty="0">
                <a:solidFill>
                  <a:srgbClr val="0070C0"/>
                </a:solidFill>
                <a:latin typeface="Courier New" panose="02070309020205020404" pitchFamily="49" charset="0"/>
                <a:cs typeface="Courier New" panose="02070309020205020404" pitchFamily="49" charset="0"/>
              </a:rPr>
              <a:t>type</a:t>
            </a:r>
            <a:r>
              <a:rPr lang="en-US" sz="1800" dirty="0">
                <a:latin typeface="Courier New" panose="02070309020205020404" pitchFamily="49" charset="0"/>
                <a:cs typeface="Courier New" panose="02070309020205020404" pitchFamily="49" charset="0"/>
              </a:rPr>
              <a:t> List = {kind: "nil"}</a:t>
            </a:r>
          </a:p>
          <a:p>
            <a:pPr lvl="2"/>
            <a:r>
              <a:rPr lang="en-US" sz="1800" dirty="0">
                <a:latin typeface="Courier New" panose="02070309020205020404" pitchFamily="49" charset="0"/>
                <a:cs typeface="Courier New" panose="02070309020205020404" pitchFamily="49" charset="0"/>
              </a:rPr>
              <a:t>          | {kind: "cons", </a:t>
            </a:r>
            <a:r>
              <a:rPr lang="en-US" sz="1800" dirty="0" err="1">
                <a:latin typeface="Courier New" panose="02070309020205020404" pitchFamily="49" charset="0"/>
                <a:cs typeface="Courier New" panose="02070309020205020404" pitchFamily="49" charset="0"/>
              </a:rPr>
              <a:t>hd</a:t>
            </a:r>
            <a:r>
              <a:rPr lang="en-US" sz="1800" dirty="0">
                <a:latin typeface="Courier New" panose="02070309020205020404" pitchFamily="49" charset="0"/>
                <a:cs typeface="Courier New" panose="02070309020205020404" pitchFamily="49" charset="0"/>
              </a:rPr>
              <a:t>: </a:t>
            </a:r>
            <a:r>
              <a:rPr lang="en-US" sz="1800" b="1" dirty="0" err="1">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tl</a:t>
            </a:r>
            <a:r>
              <a:rPr lang="en-US" sz="1800" dirty="0">
                <a:latin typeface="Courier New" panose="02070309020205020404" pitchFamily="49" charset="0"/>
                <a:cs typeface="Courier New" panose="02070309020205020404" pitchFamily="49" charset="0"/>
              </a:rPr>
              <a:t>: List};</a:t>
            </a:r>
          </a:p>
        </p:txBody>
      </p:sp>
      <p:sp>
        <p:nvSpPr>
          <p:cNvPr id="4" name="Slide Number Placeholder 3">
            <a:extLst>
              <a:ext uri="{FF2B5EF4-FFF2-40B4-BE49-F238E27FC236}">
                <a16:creationId xmlns:a16="http://schemas.microsoft.com/office/drawing/2014/main" id="{8244FD26-724E-CED3-5346-A9016DB83232}"/>
              </a:ext>
            </a:extLst>
          </p:cNvPr>
          <p:cNvSpPr>
            <a:spLocks noGrp="1"/>
          </p:cNvSpPr>
          <p:nvPr>
            <p:ph type="sldNum" sz="quarter" idx="4"/>
          </p:nvPr>
        </p:nvSpPr>
        <p:spPr/>
        <p:txBody>
          <a:bodyPr/>
          <a:lstStyle/>
          <a:p>
            <a:fld id="{60F4F636-6A27-E649-AEDF-9DE4D4E58670}" type="slidenum">
              <a:rPr lang="en-US" smtClean="0"/>
              <a:pPr/>
              <a:t>63</a:t>
            </a:fld>
            <a:endParaRPr lang="en-US" dirty="0"/>
          </a:p>
        </p:txBody>
      </p:sp>
      <p:sp>
        <p:nvSpPr>
          <p:cNvPr id="5" name="Content Placeholder 2">
            <a:extLst>
              <a:ext uri="{FF2B5EF4-FFF2-40B4-BE49-F238E27FC236}">
                <a16:creationId xmlns:a16="http://schemas.microsoft.com/office/drawing/2014/main" id="{3FD4E40B-C8A8-9682-3C34-DBA02672E2DD}"/>
              </a:ext>
            </a:extLst>
          </p:cNvPr>
          <p:cNvSpPr txBox="1">
            <a:spLocks/>
          </p:cNvSpPr>
          <p:nvPr/>
        </p:nvSpPr>
        <p:spPr>
          <a:xfrm>
            <a:off x="457200" y="2498674"/>
            <a:ext cx="4114800" cy="42228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list: List =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kind: "cons",</a:t>
            </a: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hd</a:t>
            </a:r>
            <a:r>
              <a:rPr lang="en-US" sz="1800" dirty="0">
                <a:latin typeface="Courier New" panose="02070309020205020404" pitchFamily="49" charset="0"/>
                <a:cs typeface="Courier New" panose="02070309020205020404" pitchFamily="49" charset="0"/>
              </a:rPr>
              <a:t>: 1n,</a:t>
            </a: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tl</a:t>
            </a:r>
            <a:r>
              <a:rPr lang="en-US" sz="1800" dirty="0">
                <a:latin typeface="Courier New" panose="02070309020205020404" pitchFamily="49" charset="0"/>
                <a:cs typeface="Courier New" panose="02070309020205020404" pitchFamily="49" charset="0"/>
              </a:rPr>
              <a:t>: {</a:t>
            </a:r>
          </a:p>
          <a:p>
            <a:pPr marL="0" indent="0">
              <a:buNone/>
            </a:pPr>
            <a:r>
              <a:rPr lang="en-US" sz="1800" dirty="0">
                <a:latin typeface="Courier New" panose="02070309020205020404" pitchFamily="49" charset="0"/>
                <a:cs typeface="Courier New" panose="02070309020205020404" pitchFamily="49" charset="0"/>
              </a:rPr>
              <a:t>    kind: "cons",</a:t>
            </a: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hd</a:t>
            </a:r>
            <a:r>
              <a:rPr lang="en-US" sz="1800" dirty="0">
                <a:latin typeface="Courier New" panose="02070309020205020404" pitchFamily="49" charset="0"/>
                <a:cs typeface="Courier New" panose="02070309020205020404" pitchFamily="49" charset="0"/>
              </a:rPr>
              <a:t>: 2n,</a:t>
            </a: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tl</a:t>
            </a:r>
            <a:r>
              <a:rPr lang="en-US" sz="1800" dirty="0">
                <a:latin typeface="Courier New" panose="02070309020205020404" pitchFamily="49" charset="0"/>
                <a:cs typeface="Courier New" panose="02070309020205020404" pitchFamily="49" charset="0"/>
              </a:rPr>
              <a:t>: {</a:t>
            </a:r>
          </a:p>
          <a:p>
            <a:pPr marL="0" indent="0">
              <a:buNone/>
            </a:pPr>
            <a:r>
              <a:rPr lang="en-US" sz="1800" dirty="0">
                <a:latin typeface="Courier New" panose="02070309020205020404" pitchFamily="49" charset="0"/>
                <a:cs typeface="Courier New" panose="02070309020205020404" pitchFamily="49" charset="0"/>
              </a:rPr>
              <a:t>      kind: "cons",</a:t>
            </a: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hd</a:t>
            </a:r>
            <a:r>
              <a:rPr lang="en-US" sz="1800" dirty="0">
                <a:latin typeface="Courier New" panose="02070309020205020404" pitchFamily="49" charset="0"/>
                <a:cs typeface="Courier New" panose="02070309020205020404" pitchFamily="49" charset="0"/>
              </a:rPr>
              <a:t>: 3n,</a:t>
            </a: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tl</a:t>
            </a:r>
            <a:r>
              <a:rPr lang="en-US" sz="1800" dirty="0">
                <a:latin typeface="Courier New" panose="02070309020205020404" pitchFamily="49" charset="0"/>
                <a:cs typeface="Courier New" panose="02070309020205020404" pitchFamily="49" charset="0"/>
              </a:rPr>
              <a:t>: { kind: "nil" }</a:t>
            </a:r>
          </a:p>
          <a:p>
            <a:pPr marL="0" indent="0">
              <a:buNone/>
            </a:pPr>
            <a:r>
              <a:rPr lang="en-US" sz="1800" dirty="0">
                <a:latin typeface="Courier New" panose="02070309020205020404" pitchFamily="49" charset="0"/>
                <a:cs typeface="Courier New" panose="02070309020205020404" pitchFamily="49" charset="0"/>
              </a:rPr>
              <a:t>    }</a:t>
            </a:r>
          </a:p>
          <a:p>
            <a:pPr marL="0" indent="0">
              <a:buNone/>
            </a:pPr>
            <a:r>
              <a:rPr lang="en-US" sz="1800" dirty="0">
                <a:latin typeface="Courier New" panose="02070309020205020404" pitchFamily="49" charset="0"/>
                <a:cs typeface="Courier New" panose="02070309020205020404" pitchFamily="49" charset="0"/>
              </a:rPr>
              <a:t>  }</a:t>
            </a:r>
          </a:p>
          <a:p>
            <a:pPr marL="0" indent="0">
              <a:buNone/>
            </a:pPr>
            <a:r>
              <a:rPr lang="en-US" sz="1800" dirty="0">
                <a:latin typeface="Courier New" panose="02070309020205020404" pitchFamily="49" charset="0"/>
                <a:cs typeface="Courier New" panose="02070309020205020404" pitchFamily="49" charset="0"/>
              </a:rPr>
              <a:t>}</a:t>
            </a:r>
          </a:p>
        </p:txBody>
      </p:sp>
      <p:grpSp>
        <p:nvGrpSpPr>
          <p:cNvPr id="6" name="Group 5" descr="A linked list with three elements: a node labelled “1” pointing at a node labelled “2” which points at a node labelled “3”.">
            <a:extLst>
              <a:ext uri="{FF2B5EF4-FFF2-40B4-BE49-F238E27FC236}">
                <a16:creationId xmlns:a16="http://schemas.microsoft.com/office/drawing/2014/main" id="{E1687492-96AA-8370-1570-3B1D28C46E0B}"/>
              </a:ext>
            </a:extLst>
          </p:cNvPr>
          <p:cNvGrpSpPr/>
          <p:nvPr/>
        </p:nvGrpSpPr>
        <p:grpSpPr>
          <a:xfrm>
            <a:off x="3520005" y="2055288"/>
            <a:ext cx="2103990" cy="419265"/>
            <a:chOff x="3385753" y="5610009"/>
            <a:chExt cx="2103990" cy="419265"/>
          </a:xfrm>
        </p:grpSpPr>
        <p:sp>
          <p:nvSpPr>
            <p:cNvPr id="7" name="Frame 6">
              <a:extLst>
                <a:ext uri="{FF2B5EF4-FFF2-40B4-BE49-F238E27FC236}">
                  <a16:creationId xmlns:a16="http://schemas.microsoft.com/office/drawing/2014/main" id="{B645246C-2A93-7EDD-9CE3-692A281032E3}"/>
                </a:ext>
              </a:extLst>
            </p:cNvPr>
            <p:cNvSpPr/>
            <p:nvPr/>
          </p:nvSpPr>
          <p:spPr>
            <a:xfrm>
              <a:off x="3385753" y="5613840"/>
              <a:ext cx="395416" cy="407772"/>
            </a:xfrm>
            <a:prstGeom prst="frame">
              <a:avLst>
                <a:gd name="adj1" fmla="val 0"/>
              </a:avLst>
            </a:prstGeom>
            <a:noFill/>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3">
                    <a:lumMod val="60000"/>
                    <a:lumOff val="40000"/>
                  </a:schemeClr>
                </a:solidFill>
              </a:endParaRPr>
            </a:p>
          </p:txBody>
        </p:sp>
        <p:sp>
          <p:nvSpPr>
            <p:cNvPr id="8" name="TextBox 7">
              <a:extLst>
                <a:ext uri="{FF2B5EF4-FFF2-40B4-BE49-F238E27FC236}">
                  <a16:creationId xmlns:a16="http://schemas.microsoft.com/office/drawing/2014/main" id="{631B2565-E06C-367E-8079-60C4B09A92AA}"/>
                </a:ext>
              </a:extLst>
            </p:cNvPr>
            <p:cNvSpPr txBox="1"/>
            <p:nvPr/>
          </p:nvSpPr>
          <p:spPr>
            <a:xfrm>
              <a:off x="3415363" y="5621502"/>
              <a:ext cx="365806" cy="400110"/>
            </a:xfrm>
            <a:prstGeom prst="rect">
              <a:avLst/>
            </a:prstGeom>
            <a:noFill/>
          </p:spPr>
          <p:txBody>
            <a:bodyPr wrap="square" rtlCol="0">
              <a:spAutoFit/>
            </a:bodyPr>
            <a:lstStyle/>
            <a:p>
              <a:r>
                <a:rPr lang="en-US" sz="2000" dirty="0">
                  <a:solidFill>
                    <a:schemeClr val="accent3">
                      <a:lumMod val="50000"/>
                    </a:schemeClr>
                  </a:solidFill>
                  <a:latin typeface="Cambria Math" panose="02040503050406030204" pitchFamily="18" charset="0"/>
                  <a:ea typeface="Cambria Math" panose="02040503050406030204" pitchFamily="18" charset="0"/>
                  <a:cs typeface="Franklin Gothic Medium"/>
                </a:rPr>
                <a:t>1</a:t>
              </a:r>
            </a:p>
          </p:txBody>
        </p:sp>
        <p:sp>
          <p:nvSpPr>
            <p:cNvPr id="9" name="Frame 8">
              <a:extLst>
                <a:ext uri="{FF2B5EF4-FFF2-40B4-BE49-F238E27FC236}">
                  <a16:creationId xmlns:a16="http://schemas.microsoft.com/office/drawing/2014/main" id="{D722144F-4513-ABD6-C672-6DE889764A3D}"/>
                </a:ext>
              </a:extLst>
            </p:cNvPr>
            <p:cNvSpPr/>
            <p:nvPr/>
          </p:nvSpPr>
          <p:spPr>
            <a:xfrm>
              <a:off x="4240040" y="5610009"/>
              <a:ext cx="395416" cy="407772"/>
            </a:xfrm>
            <a:prstGeom prst="frame">
              <a:avLst>
                <a:gd name="adj1" fmla="val 0"/>
              </a:avLst>
            </a:prstGeom>
            <a:noFill/>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3">
                    <a:lumMod val="60000"/>
                    <a:lumOff val="40000"/>
                  </a:schemeClr>
                </a:solidFill>
              </a:endParaRPr>
            </a:p>
          </p:txBody>
        </p:sp>
        <p:sp>
          <p:nvSpPr>
            <p:cNvPr id="10" name="TextBox 9">
              <a:extLst>
                <a:ext uri="{FF2B5EF4-FFF2-40B4-BE49-F238E27FC236}">
                  <a16:creationId xmlns:a16="http://schemas.microsoft.com/office/drawing/2014/main" id="{A2B22823-56F6-CF8B-191B-177CD88FE4F0}"/>
                </a:ext>
              </a:extLst>
            </p:cNvPr>
            <p:cNvSpPr txBox="1"/>
            <p:nvPr/>
          </p:nvSpPr>
          <p:spPr>
            <a:xfrm>
              <a:off x="4269650" y="5617671"/>
              <a:ext cx="365806" cy="400110"/>
            </a:xfrm>
            <a:prstGeom prst="rect">
              <a:avLst/>
            </a:prstGeom>
            <a:noFill/>
          </p:spPr>
          <p:txBody>
            <a:bodyPr wrap="square" rtlCol="0">
              <a:spAutoFit/>
            </a:bodyPr>
            <a:lstStyle/>
            <a:p>
              <a:r>
                <a:rPr lang="en-US" sz="2000" dirty="0">
                  <a:solidFill>
                    <a:schemeClr val="accent3">
                      <a:lumMod val="50000"/>
                    </a:schemeClr>
                  </a:solidFill>
                  <a:latin typeface="Cambria Math" panose="02040503050406030204" pitchFamily="18" charset="0"/>
                  <a:ea typeface="Cambria Math" panose="02040503050406030204" pitchFamily="18" charset="0"/>
                  <a:cs typeface="Franklin Gothic Medium"/>
                </a:rPr>
                <a:t>2</a:t>
              </a:r>
            </a:p>
          </p:txBody>
        </p:sp>
        <p:sp>
          <p:nvSpPr>
            <p:cNvPr id="11" name="Frame 10">
              <a:extLst>
                <a:ext uri="{FF2B5EF4-FFF2-40B4-BE49-F238E27FC236}">
                  <a16:creationId xmlns:a16="http://schemas.microsoft.com/office/drawing/2014/main" id="{E388CFD2-209C-3EE7-CC50-F3C459974199}"/>
                </a:ext>
              </a:extLst>
            </p:cNvPr>
            <p:cNvSpPr/>
            <p:nvPr/>
          </p:nvSpPr>
          <p:spPr>
            <a:xfrm>
              <a:off x="5094327" y="5621502"/>
              <a:ext cx="395416" cy="407772"/>
            </a:xfrm>
            <a:prstGeom prst="frame">
              <a:avLst>
                <a:gd name="adj1" fmla="val 0"/>
              </a:avLst>
            </a:prstGeom>
            <a:noFill/>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3">
                    <a:lumMod val="60000"/>
                    <a:lumOff val="40000"/>
                  </a:schemeClr>
                </a:solidFill>
              </a:endParaRPr>
            </a:p>
          </p:txBody>
        </p:sp>
        <p:sp>
          <p:nvSpPr>
            <p:cNvPr id="12" name="TextBox 11">
              <a:extLst>
                <a:ext uri="{FF2B5EF4-FFF2-40B4-BE49-F238E27FC236}">
                  <a16:creationId xmlns:a16="http://schemas.microsoft.com/office/drawing/2014/main" id="{30A55C1D-9439-7288-2695-913EA4C25718}"/>
                </a:ext>
              </a:extLst>
            </p:cNvPr>
            <p:cNvSpPr txBox="1"/>
            <p:nvPr/>
          </p:nvSpPr>
          <p:spPr>
            <a:xfrm>
              <a:off x="5123937" y="5629164"/>
              <a:ext cx="365806" cy="400110"/>
            </a:xfrm>
            <a:prstGeom prst="rect">
              <a:avLst/>
            </a:prstGeom>
            <a:noFill/>
          </p:spPr>
          <p:txBody>
            <a:bodyPr wrap="square" rtlCol="0">
              <a:spAutoFit/>
            </a:bodyPr>
            <a:lstStyle/>
            <a:p>
              <a:r>
                <a:rPr lang="en-US" sz="2000" dirty="0">
                  <a:solidFill>
                    <a:schemeClr val="accent3">
                      <a:lumMod val="50000"/>
                    </a:schemeClr>
                  </a:solidFill>
                  <a:latin typeface="Cambria Math" panose="02040503050406030204" pitchFamily="18" charset="0"/>
                  <a:ea typeface="Cambria Math" panose="02040503050406030204" pitchFamily="18" charset="0"/>
                  <a:cs typeface="Franklin Gothic Medium"/>
                </a:rPr>
                <a:t>3</a:t>
              </a:r>
            </a:p>
          </p:txBody>
        </p:sp>
        <p:cxnSp>
          <p:nvCxnSpPr>
            <p:cNvPr id="13" name="Straight Arrow Connector 12">
              <a:extLst>
                <a:ext uri="{FF2B5EF4-FFF2-40B4-BE49-F238E27FC236}">
                  <a16:creationId xmlns:a16="http://schemas.microsoft.com/office/drawing/2014/main" id="{6ECFBD53-6BC8-01AC-B13D-7A3D4EF79F62}"/>
                </a:ext>
              </a:extLst>
            </p:cNvPr>
            <p:cNvCxnSpPr>
              <a:cxnSpLocks/>
              <a:stCxn id="8" idx="3"/>
            </p:cNvCxnSpPr>
            <p:nvPr/>
          </p:nvCxnSpPr>
          <p:spPr>
            <a:xfrm>
              <a:off x="3781169" y="5821557"/>
              <a:ext cx="412338" cy="0"/>
            </a:xfrm>
            <a:prstGeom prst="straightConnector1">
              <a:avLst/>
            </a:prstGeom>
            <a:ln>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1051E957-70B0-428B-8BA2-AC29F3E190D6}"/>
                </a:ext>
              </a:extLst>
            </p:cNvPr>
            <p:cNvCxnSpPr>
              <a:cxnSpLocks/>
            </p:cNvCxnSpPr>
            <p:nvPr/>
          </p:nvCxnSpPr>
          <p:spPr>
            <a:xfrm>
              <a:off x="4635456" y="5821557"/>
              <a:ext cx="412338" cy="0"/>
            </a:xfrm>
            <a:prstGeom prst="straightConnector1">
              <a:avLst/>
            </a:prstGeom>
            <a:ln>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5" name="TextBox 14">
            <a:extLst>
              <a:ext uri="{FF2B5EF4-FFF2-40B4-BE49-F238E27FC236}">
                <a16:creationId xmlns:a16="http://schemas.microsoft.com/office/drawing/2014/main" id="{FA03995C-692C-C696-D51E-BDD5E4D4A9AB}"/>
              </a:ext>
            </a:extLst>
          </p:cNvPr>
          <p:cNvSpPr txBox="1"/>
          <p:nvPr/>
        </p:nvSpPr>
        <p:spPr>
          <a:xfrm>
            <a:off x="4327759" y="3642338"/>
            <a:ext cx="4414357" cy="646331"/>
          </a:xfrm>
          <a:prstGeom prst="rect">
            <a:avLst/>
          </a:prstGeom>
          <a:noFill/>
        </p:spPr>
        <p:txBody>
          <a:bodyPr wrap="square" rtlCol="0">
            <a:spAutoFit/>
          </a:bodyPr>
          <a:lstStyle/>
          <a:p>
            <a:r>
              <a:rPr lang="en-US" dirty="0">
                <a:solidFill>
                  <a:schemeClr val="accent3">
                    <a:lumMod val="75000"/>
                  </a:schemeClr>
                </a:solidFill>
                <a:latin typeface="Franklin Gothic Medium"/>
                <a:cs typeface="Franklin Gothic Medium"/>
              </a:rPr>
              <a:t>Correct but clunky.</a:t>
            </a:r>
          </a:p>
          <a:p>
            <a:r>
              <a:rPr lang="en-US" dirty="0">
                <a:solidFill>
                  <a:schemeClr val="accent3">
                    <a:lumMod val="75000"/>
                  </a:schemeClr>
                </a:solidFill>
                <a:latin typeface="Franklin Gothic Medium"/>
                <a:cs typeface="Franklin Gothic Medium"/>
              </a:rPr>
              <a:t>Like math: can we define easier notation?</a:t>
            </a:r>
          </a:p>
        </p:txBody>
      </p:sp>
    </p:spTree>
    <p:extLst>
      <p:ext uri="{BB962C8B-B14F-4D97-AF65-F5344CB8AC3E}">
        <p14:creationId xmlns:p14="http://schemas.microsoft.com/office/powerpoint/2010/main" val="137567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Inductive List Helpers (1/2)</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Make this look more like math notation…</a:t>
            </a:r>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type</a:t>
            </a:r>
            <a:r>
              <a:rPr lang="en-US" sz="1800" dirty="0">
                <a:latin typeface="Courier New" panose="02070309020205020404" pitchFamily="49" charset="0"/>
                <a:cs typeface="Courier New" panose="02070309020205020404" pitchFamily="49" charset="0"/>
              </a:rPr>
              <a:t> List = {kind: "nil"}</a:t>
            </a:r>
          </a:p>
          <a:p>
            <a:pPr lvl="2"/>
            <a:r>
              <a:rPr lang="en-US" sz="1800" dirty="0">
                <a:latin typeface="Courier New" panose="02070309020205020404" pitchFamily="49" charset="0"/>
                <a:cs typeface="Courier New" panose="02070309020205020404" pitchFamily="49" charset="0"/>
              </a:rPr>
              <a:t>          | {kind: "cons", </a:t>
            </a:r>
            <a:r>
              <a:rPr lang="en-US" sz="1800" dirty="0" err="1">
                <a:latin typeface="Courier New" panose="02070309020205020404" pitchFamily="49" charset="0"/>
                <a:cs typeface="Courier New" panose="02070309020205020404" pitchFamily="49" charset="0"/>
              </a:rPr>
              <a:t>hd</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tl</a:t>
            </a:r>
            <a:r>
              <a:rPr lang="en-US" sz="1800" dirty="0">
                <a:latin typeface="Courier New" panose="02070309020205020404" pitchFamily="49" charset="0"/>
                <a:cs typeface="Courier New" panose="02070309020205020404" pitchFamily="49" charset="0"/>
              </a:rPr>
              <a:t>: List};</a:t>
            </a:r>
          </a:p>
          <a:p>
            <a:pPr lvl="2"/>
            <a:endParaRPr lang="en-US" sz="1800" dirty="0"/>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nil: Readonly&lt;List&gt; = {kind: "nil"};</a:t>
            </a:r>
          </a:p>
          <a:p>
            <a:pPr lvl="2"/>
            <a:endParaRPr lang="en-US" sz="1800" dirty="0"/>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cons = (</a:t>
            </a:r>
            <a:r>
              <a:rPr lang="en-US" sz="1800" dirty="0" err="1">
                <a:latin typeface="Courier New" panose="02070309020205020404" pitchFamily="49" charset="0"/>
                <a:cs typeface="Courier New" panose="02070309020205020404" pitchFamily="49" charset="0"/>
              </a:rPr>
              <a:t>hd</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tl</a:t>
            </a:r>
            <a:r>
              <a:rPr lang="en-US" sz="1800" dirty="0">
                <a:latin typeface="Courier New" panose="02070309020205020404" pitchFamily="49" charset="0"/>
                <a:cs typeface="Courier New" panose="02070309020205020404" pitchFamily="49" charset="0"/>
              </a:rPr>
              <a:t>: List): List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{kind: "cons", </a:t>
            </a:r>
            <a:r>
              <a:rPr lang="en-US" sz="1800" dirty="0" err="1">
                <a:latin typeface="Courier New" panose="02070309020205020404" pitchFamily="49" charset="0"/>
                <a:cs typeface="Courier New" panose="02070309020205020404" pitchFamily="49" charset="0"/>
              </a:rPr>
              <a:t>hd</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hd</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tl</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tl</a:t>
            </a:r>
            <a:r>
              <a:rPr lang="en-US" sz="1800" dirty="0">
                <a:latin typeface="Courier New" panose="02070309020205020404" pitchFamily="49" charset="0"/>
                <a:cs typeface="Courier New" panose="02070309020205020404" pitchFamily="49" charset="0"/>
              </a:rPr>
              <a:t>};</a:t>
            </a:r>
          </a:p>
          <a:p>
            <a:pPr lvl="2"/>
            <a:r>
              <a:rPr lang="en-US" sz="1800" dirty="0"/>
              <a:t>}</a:t>
            </a:r>
          </a:p>
          <a:p>
            <a:pPr lvl="2"/>
            <a:endParaRPr lang="en-US" sz="1800" dirty="0"/>
          </a:p>
          <a:p>
            <a:pPr lvl="1"/>
            <a:r>
              <a:rPr lang="en-US" sz="2200" dirty="0"/>
              <a:t>use </a:t>
            </a:r>
            <a:r>
              <a:rPr lang="en-US" sz="2200" b="1" u="sng" dirty="0"/>
              <a:t>only</a:t>
            </a:r>
            <a:r>
              <a:rPr lang="en-US" sz="2200" dirty="0"/>
              <a:t> these two functions to create </a:t>
            </a:r>
            <a:r>
              <a:rPr lang="en-US" sz="2000" dirty="0">
                <a:latin typeface="Courier New" panose="02070309020205020404" pitchFamily="49" charset="0"/>
                <a:cs typeface="Courier New" panose="02070309020205020404" pitchFamily="49" charset="0"/>
              </a:rPr>
              <a:t>List</a:t>
            </a:r>
            <a:r>
              <a:rPr lang="en-US" sz="2200" dirty="0"/>
              <a:t>s</a:t>
            </a:r>
          </a:p>
          <a:p>
            <a:pPr lvl="2"/>
            <a:r>
              <a:rPr lang="en-US" sz="1800" dirty="0"/>
              <a:t>do not create the records directly</a:t>
            </a:r>
          </a:p>
          <a:p>
            <a:pPr lvl="1"/>
            <a:r>
              <a:rPr lang="en-US" sz="2200" dirty="0"/>
              <a:t>note that we only have one instance of </a:t>
            </a:r>
            <a:r>
              <a:rPr lang="en-US" sz="2000" dirty="0">
                <a:latin typeface="Courier New" panose="02070309020205020404" pitchFamily="49" charset="0"/>
                <a:cs typeface="Courier New" panose="02070309020205020404" pitchFamily="49" charset="0"/>
              </a:rPr>
              <a:t>nil</a:t>
            </a:r>
          </a:p>
          <a:p>
            <a:pPr lvl="2"/>
            <a:r>
              <a:rPr lang="en-US" sz="1800" dirty="0"/>
              <a:t>this is called a “singleton” 	(there is a </a:t>
            </a:r>
            <a:r>
              <a:rPr lang="en-US" sz="1800" b="1" dirty="0">
                <a:solidFill>
                  <a:srgbClr val="0070C0"/>
                </a:solidFill>
              </a:rPr>
              <a:t>design pattern</a:t>
            </a:r>
            <a:r>
              <a:rPr lang="en-US" sz="1800" dirty="0"/>
              <a:t> for ensuring this)</a:t>
            </a:r>
          </a:p>
          <a:p>
            <a:pPr lvl="2"/>
            <a:endParaRPr lang="en-US" sz="1800" dirty="0"/>
          </a:p>
        </p:txBody>
      </p:sp>
      <p:sp>
        <p:nvSpPr>
          <p:cNvPr id="4" name="Slide Number Placeholder 3">
            <a:extLst>
              <a:ext uri="{FF2B5EF4-FFF2-40B4-BE49-F238E27FC236}">
                <a16:creationId xmlns:a16="http://schemas.microsoft.com/office/drawing/2014/main" id="{F5A9A400-D3C3-ECD4-FE45-A93161A1D840}"/>
              </a:ext>
            </a:extLst>
          </p:cNvPr>
          <p:cNvSpPr>
            <a:spLocks noGrp="1"/>
          </p:cNvSpPr>
          <p:nvPr>
            <p:ph type="sldNum" sz="quarter" idx="4"/>
          </p:nvPr>
        </p:nvSpPr>
        <p:spPr/>
        <p:txBody>
          <a:bodyPr/>
          <a:lstStyle/>
          <a:p>
            <a:fld id="{60F4F636-6A27-E649-AEDF-9DE4D4E58670}" type="slidenum">
              <a:rPr lang="en-US" smtClean="0"/>
              <a:pPr/>
              <a:t>64</a:t>
            </a:fld>
            <a:endParaRPr lang="en-US" dirty="0"/>
          </a:p>
        </p:txBody>
      </p:sp>
    </p:spTree>
    <p:extLst>
      <p:ext uri="{BB962C8B-B14F-4D97-AF65-F5344CB8AC3E}">
        <p14:creationId xmlns:p14="http://schemas.microsoft.com/office/powerpoint/2010/main" val="33404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Inductive List Helpers (2/2)</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Make this look more like math notation…</a:t>
            </a:r>
          </a:p>
          <a:p>
            <a:pPr lvl="2"/>
            <a:endParaRPr lang="en-US" sz="1800" dirty="0"/>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nil: Readonly&lt;List&gt; = {kind: "nil"};</a:t>
            </a:r>
          </a:p>
          <a:p>
            <a:pPr lvl="2"/>
            <a:endParaRPr lang="en-US" sz="1800" dirty="0"/>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cons = (</a:t>
            </a:r>
            <a:r>
              <a:rPr lang="en-US" sz="1800" dirty="0" err="1">
                <a:latin typeface="Courier New" panose="02070309020205020404" pitchFamily="49" charset="0"/>
                <a:cs typeface="Courier New" panose="02070309020205020404" pitchFamily="49" charset="0"/>
              </a:rPr>
              <a:t>hd</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tl</a:t>
            </a:r>
            <a:r>
              <a:rPr lang="en-US" sz="1800" dirty="0">
                <a:latin typeface="Courier New" panose="02070309020205020404" pitchFamily="49" charset="0"/>
                <a:cs typeface="Courier New" panose="02070309020205020404" pitchFamily="49" charset="0"/>
              </a:rPr>
              <a:t>: List): List =&gt; { .. };</a:t>
            </a:r>
            <a:endParaRPr lang="en-US" sz="1800" dirty="0"/>
          </a:p>
          <a:p>
            <a:pPr lvl="2"/>
            <a:endParaRPr lang="en-US" sz="1800" dirty="0"/>
          </a:p>
          <a:p>
            <a:r>
              <a:rPr lang="en-US" sz="2600" dirty="0"/>
              <a:t>Can now write code like this:</a:t>
            </a:r>
          </a:p>
          <a:p>
            <a:pPr lvl="2"/>
            <a:endParaRPr lang="en-US" sz="1800" dirty="0"/>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list: List = cons(1, cons(2, nil));</a:t>
            </a:r>
          </a:p>
          <a:p>
            <a:pPr lvl="2"/>
            <a:endParaRPr lang="en-US" sz="1800"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327895A4-DB5A-DB6B-8A37-7A326520547E}"/>
              </a:ext>
            </a:extLst>
          </p:cNvPr>
          <p:cNvSpPr>
            <a:spLocks noGrp="1"/>
          </p:cNvSpPr>
          <p:nvPr>
            <p:ph type="sldNum" sz="quarter" idx="4"/>
          </p:nvPr>
        </p:nvSpPr>
        <p:spPr/>
        <p:txBody>
          <a:bodyPr/>
          <a:lstStyle/>
          <a:p>
            <a:fld id="{60F4F636-6A27-E649-AEDF-9DE4D4E58670}" type="slidenum">
              <a:rPr lang="en-US" smtClean="0"/>
              <a:pPr/>
              <a:t>65</a:t>
            </a:fld>
            <a:endParaRPr lang="en-US" dirty="0"/>
          </a:p>
        </p:txBody>
      </p:sp>
    </p:spTree>
    <p:extLst>
      <p:ext uri="{BB962C8B-B14F-4D97-AF65-F5344CB8AC3E}">
        <p14:creationId xmlns:p14="http://schemas.microsoft.com/office/powerpoint/2010/main" val="36382621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Inductive List Helpers: Equality Gotcha</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Make this look more like math notation…</a:t>
            </a:r>
          </a:p>
          <a:p>
            <a:pPr lvl="2"/>
            <a:endParaRPr lang="en-US" sz="1800" dirty="0"/>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nil: Readonly&lt;List&gt; = {kind: "nil"};</a:t>
            </a:r>
          </a:p>
          <a:p>
            <a:pPr lvl="2"/>
            <a:endParaRPr lang="en-US" sz="1800" dirty="0"/>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cons = (</a:t>
            </a:r>
            <a:r>
              <a:rPr lang="en-US" sz="1800" dirty="0" err="1">
                <a:latin typeface="Courier New" panose="02070309020205020404" pitchFamily="49" charset="0"/>
                <a:cs typeface="Courier New" panose="02070309020205020404" pitchFamily="49" charset="0"/>
              </a:rPr>
              <a:t>hd</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tl</a:t>
            </a:r>
            <a:r>
              <a:rPr lang="en-US" sz="1800" dirty="0">
                <a:latin typeface="Courier New" panose="02070309020205020404" pitchFamily="49" charset="0"/>
                <a:cs typeface="Courier New" panose="02070309020205020404" pitchFamily="49" charset="0"/>
              </a:rPr>
              <a:t>: List): List =&gt; { .. };</a:t>
            </a:r>
            <a:endParaRPr lang="en-US" sz="1800" dirty="0"/>
          </a:p>
          <a:p>
            <a:pPr lvl="2"/>
            <a:endParaRPr lang="en-US" sz="1800" dirty="0"/>
          </a:p>
          <a:p>
            <a:r>
              <a:rPr lang="en-US" sz="2600" dirty="0"/>
              <a:t>Still not perfect:</a:t>
            </a:r>
          </a:p>
          <a:p>
            <a:pPr lvl="1"/>
            <a:r>
              <a:rPr lang="en-US" sz="2200" dirty="0"/>
              <a:t>JS “</a:t>
            </a:r>
            <a:r>
              <a:rPr lang="en-US" sz="2200" dirty="0">
                <a:latin typeface="Courier New" panose="02070309020205020404" pitchFamily="49" charset="0"/>
                <a:cs typeface="Courier New" panose="02070309020205020404" pitchFamily="49" charset="0"/>
              </a:rPr>
              <a:t>===</a:t>
            </a:r>
            <a:r>
              <a:rPr lang="en-US" sz="2200" dirty="0"/>
              <a:t>” (references to same object) does not match “</a:t>
            </a:r>
            <a:r>
              <a:rPr lang="en-US" sz="2200" dirty="0">
                <a:latin typeface="Cambria Math" panose="02040503050406030204" pitchFamily="18" charset="0"/>
                <a:ea typeface="Cambria Math" panose="02040503050406030204" pitchFamily="18" charset="0"/>
              </a:rPr>
              <a:t>=</a:t>
            </a:r>
            <a:r>
              <a:rPr lang="en-US" sz="2200" dirty="0"/>
              <a:t>”</a:t>
            </a:r>
          </a:p>
          <a:p>
            <a:pPr lvl="2"/>
            <a:endParaRPr lang="en-US" sz="1800" dirty="0"/>
          </a:p>
          <a:p>
            <a:pPr lvl="2"/>
            <a:r>
              <a:rPr lang="en-US" sz="1600" dirty="0">
                <a:latin typeface="Courier New" panose="02070309020205020404" pitchFamily="49" charset="0"/>
                <a:cs typeface="Courier New" panose="02070309020205020404" pitchFamily="49" charset="0"/>
              </a:rPr>
              <a:t>cons(1, cons(2, nil)) === cons(1, cons(2, nil))  </a:t>
            </a:r>
            <a:r>
              <a:rPr lang="en-US" sz="1600" b="1" dirty="0">
                <a:solidFill>
                  <a:schemeClr val="accent3">
                    <a:lumMod val="50000"/>
                  </a:schemeClr>
                </a:solidFill>
                <a:latin typeface="Courier New" panose="02070309020205020404" pitchFamily="49" charset="0"/>
                <a:cs typeface="Courier New" panose="02070309020205020404" pitchFamily="49" charset="0"/>
              </a:rPr>
              <a:t>// false!</a:t>
            </a:r>
          </a:p>
          <a:p>
            <a:pPr lvl="1"/>
            <a:endParaRPr lang="en-US" sz="2200" dirty="0"/>
          </a:p>
          <a:p>
            <a:pPr lvl="1"/>
            <a:r>
              <a:rPr lang="en-US" sz="2200" dirty="0">
                <a:cs typeface="Courier New" panose="02070309020205020404" pitchFamily="49" charset="0"/>
              </a:rPr>
              <a:t>need to define an </a:t>
            </a:r>
            <a:r>
              <a:rPr lang="en-US" sz="2000" dirty="0">
                <a:latin typeface="Courier New" panose="02070309020205020404" pitchFamily="49" charset="0"/>
                <a:cs typeface="Courier New" panose="02070309020205020404" pitchFamily="49" charset="0"/>
              </a:rPr>
              <a:t>equal</a:t>
            </a:r>
            <a:r>
              <a:rPr lang="en-US" sz="2200" dirty="0">
                <a:cs typeface="Courier New" panose="02070309020205020404" pitchFamily="49" charset="0"/>
              </a:rPr>
              <a:t> function for this</a:t>
            </a:r>
          </a:p>
          <a:p>
            <a:pPr lvl="2"/>
            <a:r>
              <a:rPr lang="en-US" sz="1800" dirty="0">
                <a:ea typeface="Cambria Math" panose="02040503050406030204" pitchFamily="18" charset="0"/>
                <a:cs typeface="Courier New" panose="02070309020205020404" pitchFamily="49" charset="0"/>
              </a:rPr>
              <a:t>will see this later…</a:t>
            </a:r>
          </a:p>
        </p:txBody>
      </p:sp>
      <p:sp>
        <p:nvSpPr>
          <p:cNvPr id="4" name="Slide Number Placeholder 3">
            <a:extLst>
              <a:ext uri="{FF2B5EF4-FFF2-40B4-BE49-F238E27FC236}">
                <a16:creationId xmlns:a16="http://schemas.microsoft.com/office/drawing/2014/main" id="{D5D96A0F-F832-372F-C880-1D05F1FB104F}"/>
              </a:ext>
            </a:extLst>
          </p:cNvPr>
          <p:cNvSpPr>
            <a:spLocks noGrp="1"/>
          </p:cNvSpPr>
          <p:nvPr>
            <p:ph type="sldNum" sz="quarter" idx="4"/>
          </p:nvPr>
        </p:nvSpPr>
        <p:spPr/>
        <p:txBody>
          <a:bodyPr/>
          <a:lstStyle/>
          <a:p>
            <a:fld id="{60F4F636-6A27-E649-AEDF-9DE4D4E58670}" type="slidenum">
              <a:rPr lang="en-US" smtClean="0"/>
              <a:pPr/>
              <a:t>66</a:t>
            </a:fld>
            <a:endParaRPr lang="en-US" dirty="0"/>
          </a:p>
        </p:txBody>
      </p:sp>
    </p:spTree>
    <p:extLst>
      <p:ext uri="{BB962C8B-B14F-4D97-AF65-F5344CB8AC3E}">
        <p14:creationId xmlns:p14="http://schemas.microsoft.com/office/powerpoint/2010/main" val="199998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256A6-FC61-D2BD-93C4-26CBC659D8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C19F57-2214-DA1E-8ABA-67E81679FBF0}"/>
              </a:ext>
            </a:extLst>
          </p:cNvPr>
          <p:cNvSpPr>
            <a:spLocks noGrp="1"/>
          </p:cNvSpPr>
          <p:nvPr>
            <p:ph type="ctrTitle"/>
          </p:nvPr>
        </p:nvSpPr>
        <p:spPr>
          <a:xfrm>
            <a:off x="685800" y="2244163"/>
            <a:ext cx="3596833" cy="2050435"/>
          </a:xfrm>
        </p:spPr>
        <p:txBody>
          <a:bodyPr/>
          <a:lstStyle/>
          <a:p>
            <a:pPr algn="l"/>
            <a:r>
              <a:rPr lang="en-US" sz="3800" dirty="0">
                <a:solidFill>
                  <a:srgbClr val="7030A0"/>
                </a:solidFill>
              </a:rPr>
              <a:t>Inductive Data Types &amp; Testing</a:t>
            </a:r>
          </a:p>
        </p:txBody>
      </p:sp>
      <p:sp>
        <p:nvSpPr>
          <p:cNvPr id="5" name="Title 1">
            <a:extLst>
              <a:ext uri="{FF2B5EF4-FFF2-40B4-BE49-F238E27FC236}">
                <a16:creationId xmlns:a16="http://schemas.microsoft.com/office/drawing/2014/main" id="{FA0C6B9D-3F9A-C101-55BD-16779D6D7557}"/>
              </a:ext>
            </a:extLst>
          </p:cNvPr>
          <p:cNvSpPr txBox="1">
            <a:spLocks/>
          </p:cNvSpPr>
          <p:nvPr/>
        </p:nvSpPr>
        <p:spPr>
          <a:xfrm>
            <a:off x="685800" y="5251355"/>
            <a:ext cx="2184722" cy="600938"/>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pPr algn="l"/>
            <a:r>
              <a:rPr lang="en-US" sz="3200" dirty="0"/>
              <a:t>Jaela Field</a:t>
            </a:r>
          </a:p>
        </p:txBody>
      </p:sp>
      <p:sp>
        <p:nvSpPr>
          <p:cNvPr id="8" name="Title 1">
            <a:extLst>
              <a:ext uri="{FF2B5EF4-FFF2-40B4-BE49-F238E27FC236}">
                <a16:creationId xmlns:a16="http://schemas.microsoft.com/office/drawing/2014/main" id="{B2DCAB26-82AB-0800-E225-B644CCC34E61}"/>
              </a:ext>
            </a:extLst>
          </p:cNvPr>
          <p:cNvSpPr txBox="1">
            <a:spLocks/>
          </p:cNvSpPr>
          <p:nvPr/>
        </p:nvSpPr>
        <p:spPr>
          <a:xfrm>
            <a:off x="685800" y="735865"/>
            <a:ext cx="3886200" cy="1537131"/>
          </a:xfrm>
          <a:prstGeom prst="rect">
            <a:avLst/>
          </a:prstGeom>
        </p:spPr>
        <p:txBody>
          <a:bodyPr/>
          <a:lst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a:lstStyle>
          <a:p>
            <a:pPr algn="l"/>
            <a:r>
              <a:rPr lang="en-US" dirty="0"/>
              <a:t>CSE 331 Summer 2025</a:t>
            </a:r>
          </a:p>
        </p:txBody>
      </p:sp>
      <p:pic>
        <p:nvPicPr>
          <p:cNvPr id="7" name="Picture 6" descr="A cartoon of a person working on a computer&#10;&#10;AI-generated content may be incorrect.">
            <a:extLst>
              <a:ext uri="{FF2B5EF4-FFF2-40B4-BE49-F238E27FC236}">
                <a16:creationId xmlns:a16="http://schemas.microsoft.com/office/drawing/2014/main" id="{A2C91924-DD68-21DC-4C19-6A55C2666811}"/>
              </a:ext>
            </a:extLst>
          </p:cNvPr>
          <p:cNvPicPr>
            <a:picLocks noChangeAspect="1"/>
          </p:cNvPicPr>
          <p:nvPr/>
        </p:nvPicPr>
        <p:blipFill>
          <a:blip r:embed="rId2"/>
          <a:stretch>
            <a:fillRect/>
          </a:stretch>
        </p:blipFill>
        <p:spPr>
          <a:xfrm>
            <a:off x="5023806" y="1209523"/>
            <a:ext cx="3434394" cy="4438954"/>
          </a:xfrm>
          <a:prstGeom prst="rect">
            <a:avLst/>
          </a:prstGeom>
          <a:ln w="635">
            <a:noFill/>
          </a:ln>
        </p:spPr>
      </p:pic>
    </p:spTree>
    <p:extLst>
      <p:ext uri="{BB962C8B-B14F-4D97-AF65-F5344CB8AC3E}">
        <p14:creationId xmlns:p14="http://schemas.microsoft.com/office/powerpoint/2010/main" val="27611087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DA430-1516-B41F-6EB0-74B0C6122E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628288-FDBA-5D1D-266A-5584810A5160}"/>
              </a:ext>
            </a:extLst>
          </p:cNvPr>
          <p:cNvSpPr>
            <a:spLocks noGrp="1"/>
          </p:cNvSpPr>
          <p:nvPr>
            <p:ph type="title"/>
          </p:nvPr>
        </p:nvSpPr>
        <p:spPr/>
        <p:txBody>
          <a:bodyPr/>
          <a:lstStyle/>
          <a:p>
            <a:r>
              <a:rPr lang="en-US" dirty="0"/>
              <a:t>Recall: Inductive Lists</a:t>
            </a:r>
          </a:p>
        </p:txBody>
      </p:sp>
      <p:sp>
        <p:nvSpPr>
          <p:cNvPr id="3" name="Content Placeholder 2">
            <a:extLst>
              <a:ext uri="{FF2B5EF4-FFF2-40B4-BE49-F238E27FC236}">
                <a16:creationId xmlns:a16="http://schemas.microsoft.com/office/drawing/2014/main" id="{CE7C4F40-517C-76A9-444B-5D4B3C668585}"/>
              </a:ext>
            </a:extLst>
          </p:cNvPr>
          <p:cNvSpPr>
            <a:spLocks noGrp="1"/>
          </p:cNvSpPr>
          <p:nvPr>
            <p:ph idx="1"/>
          </p:nvPr>
        </p:nvSpPr>
        <p:spPr/>
        <p:txBody>
          <a:bodyPr/>
          <a:lstStyle/>
          <a:p>
            <a:r>
              <a:rPr lang="en-US" sz="2600" dirty="0"/>
              <a:t>Defined in math as</a:t>
            </a:r>
            <a:endParaRPr lang="en-US" sz="2600" b="1" dirty="0">
              <a:latin typeface="Cambria Math" panose="02040503050406030204" pitchFamily="18" charset="0"/>
              <a:ea typeface="Cambria Math" panose="02040503050406030204" pitchFamily="18" charset="0"/>
            </a:endParaRPr>
          </a:p>
          <a:p>
            <a:pPr lvl="2"/>
            <a:endParaRPr lang="en-US" sz="1800" b="1" dirty="0">
              <a:latin typeface="Cambria Math" panose="02040503050406030204" pitchFamily="18" charset="0"/>
              <a:ea typeface="Cambria Math" panose="02040503050406030204" pitchFamily="18" charset="0"/>
            </a:endParaRPr>
          </a:p>
          <a:p>
            <a:pPr lvl="2"/>
            <a:r>
              <a:rPr lang="en-US" sz="1800" b="1" dirty="0">
                <a:latin typeface="Cambria Math" panose="02040503050406030204" pitchFamily="18" charset="0"/>
                <a:ea typeface="Cambria Math" panose="02040503050406030204" pitchFamily="18" charset="0"/>
              </a:rPr>
              <a:t>type</a:t>
            </a:r>
            <a:r>
              <a:rPr lang="en-US" sz="1800" dirty="0">
                <a:latin typeface="Cambria Math" panose="02040503050406030204" pitchFamily="18" charset="0"/>
                <a:ea typeface="Cambria Math" panose="02040503050406030204" pitchFamily="18" charset="0"/>
              </a:rPr>
              <a:t> List  :=  nil  |  cons(x : </a:t>
            </a:r>
            <a:r>
              <a:rPr lang="en-US" sz="1800" b="1" dirty="0"/>
              <a:t>ℤ</a:t>
            </a:r>
            <a:r>
              <a:rPr lang="en-US" sz="1800" dirty="0">
                <a:latin typeface="Cambria Math" panose="02040503050406030204" pitchFamily="18" charset="0"/>
                <a:ea typeface="Cambria Math" panose="02040503050406030204" pitchFamily="18" charset="0"/>
              </a:rPr>
              <a:t>,  L : List)</a:t>
            </a:r>
          </a:p>
          <a:p>
            <a:pPr lvl="2"/>
            <a:endParaRPr lang="en-US" sz="2200" dirty="0"/>
          </a:p>
          <a:p>
            <a:r>
              <a:rPr lang="en-US" sz="2600" dirty="0"/>
              <a:t>Implemented in TypeScript as</a:t>
            </a:r>
          </a:p>
          <a:p>
            <a:pPr lvl="2"/>
            <a:endParaRPr lang="en-US" sz="1800" b="1" dirty="0">
              <a:solidFill>
                <a:srgbClr val="0070C0"/>
              </a:solidFill>
              <a:latin typeface="Courier New" panose="02070309020205020404" pitchFamily="49" charset="0"/>
              <a:cs typeface="Courier New" panose="02070309020205020404" pitchFamily="49" charset="0"/>
            </a:endParaRPr>
          </a:p>
          <a:p>
            <a:pPr lvl="2"/>
            <a:r>
              <a:rPr lang="en-US" sz="1800" b="1" dirty="0">
                <a:solidFill>
                  <a:srgbClr val="0070C0"/>
                </a:solidFill>
                <a:latin typeface="Courier New" panose="02070309020205020404" pitchFamily="49" charset="0"/>
                <a:cs typeface="Courier New" panose="02070309020205020404" pitchFamily="49" charset="0"/>
              </a:rPr>
              <a:t>type</a:t>
            </a:r>
            <a:r>
              <a:rPr lang="en-US" sz="1800" dirty="0">
                <a:latin typeface="Courier New" panose="02070309020205020404" pitchFamily="49" charset="0"/>
                <a:cs typeface="Courier New" panose="02070309020205020404" pitchFamily="49" charset="0"/>
              </a:rPr>
              <a:t> List = {kind: "nil"}</a:t>
            </a:r>
          </a:p>
          <a:p>
            <a:pPr lvl="2"/>
            <a:r>
              <a:rPr lang="en-US" sz="1800" dirty="0">
                <a:latin typeface="Courier New" panose="02070309020205020404" pitchFamily="49" charset="0"/>
                <a:cs typeface="Courier New" panose="02070309020205020404" pitchFamily="49" charset="0"/>
              </a:rPr>
              <a:t>          | {kind: "cons", </a:t>
            </a:r>
            <a:r>
              <a:rPr lang="en-US" sz="1800" dirty="0" err="1">
                <a:latin typeface="Courier New" panose="02070309020205020404" pitchFamily="49" charset="0"/>
                <a:cs typeface="Courier New" panose="02070309020205020404" pitchFamily="49" charset="0"/>
              </a:rPr>
              <a:t>hd</a:t>
            </a:r>
            <a:r>
              <a:rPr lang="en-US" sz="1800" dirty="0">
                <a:latin typeface="Courier New" panose="02070309020205020404" pitchFamily="49" charset="0"/>
                <a:cs typeface="Courier New" panose="02070309020205020404" pitchFamily="49" charset="0"/>
              </a:rPr>
              <a:t>: </a:t>
            </a:r>
            <a:r>
              <a:rPr lang="en-US" sz="1800" b="1" dirty="0" err="1">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tl</a:t>
            </a:r>
            <a:r>
              <a:rPr lang="en-US" sz="1800" dirty="0">
                <a:latin typeface="Courier New" panose="02070309020205020404" pitchFamily="49" charset="0"/>
                <a:cs typeface="Courier New" panose="02070309020205020404" pitchFamily="49" charset="0"/>
              </a:rPr>
              <a:t>: List};</a:t>
            </a:r>
          </a:p>
          <a:p>
            <a:pPr marL="457200" lvl="1" indent="0">
              <a:buNone/>
            </a:pPr>
            <a:endParaRPr lang="en-US" sz="2200" dirty="0"/>
          </a:p>
          <a:p>
            <a:pPr lvl="1"/>
            <a:r>
              <a:rPr lang="en-US" sz="2200" dirty="0"/>
              <a:t>For convenience and to look more like our math, we define </a:t>
            </a:r>
            <a:r>
              <a:rPr lang="en-US" sz="2200" dirty="0">
                <a:latin typeface="Courier New" panose="02070309020205020404" pitchFamily="49" charset="0"/>
                <a:cs typeface="Courier New" panose="02070309020205020404" pitchFamily="49" charset="0"/>
              </a:rPr>
              <a:t>nil</a:t>
            </a:r>
            <a:r>
              <a:rPr lang="en-US" sz="2200" dirty="0"/>
              <a:t> “singleton” and </a:t>
            </a:r>
            <a:r>
              <a:rPr lang="en-US" sz="2200" dirty="0">
                <a:latin typeface="Courier New" panose="02070309020205020404" pitchFamily="49" charset="0"/>
                <a:cs typeface="Courier New" panose="02070309020205020404" pitchFamily="49" charset="0"/>
              </a:rPr>
              <a:t>cons</a:t>
            </a:r>
            <a:r>
              <a:rPr lang="en-US" sz="2200" dirty="0"/>
              <a:t> function</a:t>
            </a:r>
          </a:p>
          <a:p>
            <a:pPr lvl="2"/>
            <a:endParaRPr lang="en-US" sz="1600" b="1" dirty="0">
              <a:solidFill>
                <a:srgbClr val="0070C0"/>
              </a:solidFill>
              <a:latin typeface="Courier New" panose="02070309020205020404" pitchFamily="49" charset="0"/>
              <a:cs typeface="Courier New" panose="02070309020205020404" pitchFamily="49" charset="0"/>
            </a:endParaRPr>
          </a:p>
          <a:p>
            <a:pPr lvl="2"/>
            <a:r>
              <a:rPr lang="en-US" sz="1600" b="1" dirty="0">
                <a:solidFill>
                  <a:srgbClr val="0070C0"/>
                </a:solidFill>
                <a:latin typeface="Courier New" panose="02070309020205020404" pitchFamily="49" charset="0"/>
                <a:cs typeface="Courier New" panose="02070309020205020404" pitchFamily="49" charset="0"/>
              </a:rPr>
              <a:t>const</a:t>
            </a:r>
            <a:r>
              <a:rPr lang="en-US" sz="1600" dirty="0">
                <a:latin typeface="Courier New" panose="02070309020205020404" pitchFamily="49" charset="0"/>
                <a:cs typeface="Courier New" panose="02070309020205020404" pitchFamily="49" charset="0"/>
              </a:rPr>
              <a:t> list: List = cons(1, cons(2, cons(3, nil)))</a:t>
            </a:r>
            <a:endParaRPr lang="en-US" sz="1800" dirty="0"/>
          </a:p>
          <a:p>
            <a:pPr lvl="2"/>
            <a:endParaRPr lang="en-US" sz="1800" dirty="0"/>
          </a:p>
          <a:p>
            <a:pPr lvl="2"/>
            <a:endParaRPr lang="en-US" sz="1800" dirty="0">
              <a:latin typeface="Courier New" panose="02070309020205020404" pitchFamily="49" charset="0"/>
              <a:cs typeface="Courier New" panose="02070309020205020404" pitchFamily="49" charset="0"/>
            </a:endParaRPr>
          </a:p>
          <a:p>
            <a:pPr lvl="2"/>
            <a:endParaRPr lang="en-US" sz="1800"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FA305B8B-752E-F938-1A53-68FBAEAE13DE}"/>
              </a:ext>
            </a:extLst>
          </p:cNvPr>
          <p:cNvSpPr>
            <a:spLocks noGrp="1"/>
          </p:cNvSpPr>
          <p:nvPr>
            <p:ph type="sldNum" sz="quarter" idx="4"/>
          </p:nvPr>
        </p:nvSpPr>
        <p:spPr/>
        <p:txBody>
          <a:bodyPr/>
          <a:lstStyle/>
          <a:p>
            <a:fld id="{60F4F636-6A27-E649-AEDF-9DE4D4E58670}" type="slidenum">
              <a:rPr lang="en-US" smtClean="0"/>
              <a:pPr/>
              <a:t>68</a:t>
            </a:fld>
            <a:endParaRPr lang="en-US" dirty="0"/>
          </a:p>
        </p:txBody>
      </p:sp>
    </p:spTree>
    <p:extLst>
      <p:ext uri="{BB962C8B-B14F-4D97-AF65-F5344CB8AC3E}">
        <p14:creationId xmlns:p14="http://schemas.microsoft.com/office/powerpoint/2010/main" val="15751275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1375-2752-7714-2F2F-B48C38F7C715}"/>
              </a:ext>
            </a:extLst>
          </p:cNvPr>
          <p:cNvSpPr>
            <a:spLocks noGrp="1"/>
          </p:cNvSpPr>
          <p:nvPr>
            <p:ph type="title"/>
          </p:nvPr>
        </p:nvSpPr>
        <p:spPr/>
        <p:txBody>
          <a:bodyPr/>
          <a:lstStyle/>
          <a:p>
            <a:r>
              <a:rPr lang="en-US" dirty="0"/>
              <a:t>Functions Defined on Inductive Data Types</a:t>
            </a:r>
          </a:p>
        </p:txBody>
      </p:sp>
      <p:sp>
        <p:nvSpPr>
          <p:cNvPr id="3" name="Content Placeholder 2">
            <a:extLst>
              <a:ext uri="{FF2B5EF4-FFF2-40B4-BE49-F238E27FC236}">
                <a16:creationId xmlns:a16="http://schemas.microsoft.com/office/drawing/2014/main" id="{B3714714-C932-DBE5-2516-2B422A279BEF}"/>
              </a:ext>
            </a:extLst>
          </p:cNvPr>
          <p:cNvSpPr>
            <a:spLocks noGrp="1"/>
          </p:cNvSpPr>
          <p:nvPr>
            <p:ph idx="1"/>
          </p:nvPr>
        </p:nvSpPr>
        <p:spPr/>
        <p:txBody>
          <a:bodyPr/>
          <a:lstStyle/>
          <a:p>
            <a:r>
              <a:rPr lang="en-US" sz="2600" dirty="0"/>
              <a:t>We need recursion to define interesting functions</a:t>
            </a:r>
          </a:p>
          <a:p>
            <a:pPr lvl="1"/>
            <a:endParaRPr lang="en-US" sz="2200" dirty="0"/>
          </a:p>
          <a:p>
            <a:r>
              <a:rPr lang="en-US" sz="2600" dirty="0"/>
              <a:t>Inductive types fit esp. well with </a:t>
            </a:r>
            <a:r>
              <a:rPr lang="en-US" sz="2600" i="1" dirty="0"/>
              <a:t>pattern matching</a:t>
            </a:r>
          </a:p>
          <a:p>
            <a:pPr lvl="1"/>
            <a:r>
              <a:rPr lang="en-US" sz="2200" dirty="0"/>
              <a:t> every object is created using some </a:t>
            </a:r>
            <a:r>
              <a:rPr lang="en-US" sz="2200" dirty="0">
                <a:solidFill>
                  <a:srgbClr val="7030A0"/>
                </a:solidFill>
              </a:rPr>
              <a:t>constructor</a:t>
            </a:r>
          </a:p>
          <a:p>
            <a:pPr lvl="1"/>
            <a:r>
              <a:rPr lang="en-US" sz="2200" dirty="0"/>
              <a:t> </a:t>
            </a:r>
            <a:r>
              <a:rPr lang="en-US" sz="2200" dirty="0">
                <a:solidFill>
                  <a:srgbClr val="0070C0"/>
                </a:solidFill>
              </a:rPr>
              <a:t>match</a:t>
            </a:r>
            <a:r>
              <a:rPr lang="en-US" sz="2200" dirty="0"/>
              <a:t> based on which constructor was used</a:t>
            </a:r>
          </a:p>
        </p:txBody>
      </p:sp>
      <p:sp>
        <p:nvSpPr>
          <p:cNvPr id="4" name="Slide Number Placeholder 3">
            <a:extLst>
              <a:ext uri="{FF2B5EF4-FFF2-40B4-BE49-F238E27FC236}">
                <a16:creationId xmlns:a16="http://schemas.microsoft.com/office/drawing/2014/main" id="{FA85A1EA-43F7-CDB0-35EB-2B2B0886621D}"/>
              </a:ext>
            </a:extLst>
          </p:cNvPr>
          <p:cNvSpPr>
            <a:spLocks noGrp="1"/>
          </p:cNvSpPr>
          <p:nvPr>
            <p:ph type="sldNum" sz="quarter" idx="4"/>
          </p:nvPr>
        </p:nvSpPr>
        <p:spPr/>
        <p:txBody>
          <a:bodyPr/>
          <a:lstStyle/>
          <a:p>
            <a:fld id="{60F4F636-6A27-E649-AEDF-9DE4D4E58670}" type="slidenum">
              <a:rPr lang="en-US" smtClean="0"/>
              <a:pPr/>
              <a:t>69</a:t>
            </a:fld>
            <a:endParaRPr lang="en-US" dirty="0"/>
          </a:p>
        </p:txBody>
      </p:sp>
    </p:spTree>
    <p:extLst>
      <p:ext uri="{BB962C8B-B14F-4D97-AF65-F5344CB8AC3E}">
        <p14:creationId xmlns:p14="http://schemas.microsoft.com/office/powerpoint/2010/main" val="2094910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Example: Declarative Specification (sqrt)</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800" dirty="0"/>
              <a:t>Square root of </a:t>
            </a:r>
            <a:r>
              <a:rPr lang="en-US" sz="2800" dirty="0">
                <a:latin typeface="Cambria Math" panose="02040503050406030204" pitchFamily="18" charset="0"/>
                <a:ea typeface="Cambria Math" panose="02040503050406030204" pitchFamily="18" charset="0"/>
              </a:rPr>
              <a:t>x</a:t>
            </a:r>
            <a:r>
              <a:rPr lang="en-US" sz="2800" dirty="0"/>
              <a:t> is number </a:t>
            </a:r>
            <a:r>
              <a:rPr lang="en-US" sz="2800" dirty="0">
                <a:latin typeface="Cambria Math" panose="02040503050406030204" pitchFamily="18" charset="0"/>
                <a:ea typeface="Cambria Math" panose="02040503050406030204" pitchFamily="18" charset="0"/>
              </a:rPr>
              <a:t>y</a:t>
            </a:r>
            <a:r>
              <a:rPr lang="en-US" sz="2800" dirty="0"/>
              <a:t> such that </a:t>
            </a:r>
            <a:r>
              <a:rPr lang="en-US" sz="2800" dirty="0">
                <a:latin typeface="Cambria Math" panose="02040503050406030204" pitchFamily="18" charset="0"/>
                <a:ea typeface="Cambria Math" panose="02040503050406030204" pitchFamily="18" charset="0"/>
              </a:rPr>
              <a:t>y</a:t>
            </a:r>
            <a:r>
              <a:rPr lang="en-US" sz="2800" baseline="30000" dirty="0">
                <a:latin typeface="Cambria Math" panose="02040503050406030204" pitchFamily="18" charset="0"/>
                <a:ea typeface="Cambria Math" panose="02040503050406030204" pitchFamily="18" charset="0"/>
              </a:rPr>
              <a:t>2</a:t>
            </a:r>
            <a:r>
              <a:rPr lang="en-US" sz="2800" dirty="0">
                <a:latin typeface="Cambria Math" panose="02040503050406030204" pitchFamily="18" charset="0"/>
                <a:ea typeface="Cambria Math" panose="02040503050406030204" pitchFamily="18" charset="0"/>
              </a:rPr>
              <a:t> = x</a:t>
            </a:r>
            <a:endParaRPr lang="en-US" sz="2800" dirty="0"/>
          </a:p>
          <a:p>
            <a:pPr lvl="1"/>
            <a:r>
              <a:rPr lang="en-US" sz="2400" dirty="0">
                <a:latin typeface="Franklin Gothic Medium" panose="020B0603020102020204" pitchFamily="34" charset="0"/>
                <a:ea typeface="Cambria Math" panose="02040503050406030204" pitchFamily="18" charset="0"/>
              </a:rPr>
              <a:t>not all positive integers have integer square roots,</a:t>
            </a:r>
            <a:br>
              <a:rPr lang="en-US" sz="2400" dirty="0">
                <a:latin typeface="Franklin Gothic Medium" panose="020B0603020102020204" pitchFamily="34" charset="0"/>
                <a:ea typeface="Cambria Math" panose="02040503050406030204" pitchFamily="18" charset="0"/>
              </a:rPr>
            </a:br>
            <a:r>
              <a:rPr lang="en-US" sz="2400" dirty="0">
                <a:latin typeface="Franklin Gothic Medium" panose="020B0603020102020204" pitchFamily="34" charset="0"/>
                <a:ea typeface="Cambria Math" panose="02040503050406030204" pitchFamily="18" charset="0"/>
              </a:rPr>
              <a:t>so… let’s round up</a:t>
            </a:r>
          </a:p>
          <a:p>
            <a:pPr lvl="1"/>
            <a:r>
              <a:rPr lang="en-US" sz="2400" dirty="0">
                <a:latin typeface="Cambria Math" panose="02040503050406030204" pitchFamily="18" charset="0"/>
                <a:ea typeface="Cambria Math" panose="02040503050406030204" pitchFamily="18" charset="0"/>
              </a:rPr>
              <a:t>(y – 1)</a:t>
            </a:r>
            <a:r>
              <a:rPr lang="en-US" sz="2400" baseline="30000" dirty="0">
                <a:latin typeface="Cambria Math" panose="02040503050406030204" pitchFamily="18" charset="0"/>
                <a:ea typeface="Cambria Math" panose="02040503050406030204" pitchFamily="18" charset="0"/>
              </a:rPr>
              <a:t>2</a:t>
            </a:r>
            <a:r>
              <a:rPr lang="en-US" sz="2400" dirty="0">
                <a:latin typeface="Cambria Math" panose="02040503050406030204" pitchFamily="18" charset="0"/>
                <a:ea typeface="Cambria Math" panose="02040503050406030204" pitchFamily="18" charset="0"/>
              </a:rPr>
              <a:t> ≤ x ≤ y</a:t>
            </a:r>
            <a:r>
              <a:rPr lang="en-US" sz="2400" baseline="30000" dirty="0">
                <a:latin typeface="Cambria Math" panose="02040503050406030204" pitchFamily="18" charset="0"/>
                <a:ea typeface="Cambria Math" panose="02040503050406030204" pitchFamily="18" charset="0"/>
              </a:rPr>
              <a:t>2</a:t>
            </a:r>
            <a:endParaRPr lang="en-US" sz="2400" dirty="0">
              <a:latin typeface="Franklin Gothic Medium" panose="020B0603020102020204" pitchFamily="34" charset="0"/>
              <a:ea typeface="Cambria Math" panose="02040503050406030204" pitchFamily="18" charset="0"/>
            </a:endParaRPr>
          </a:p>
          <a:p>
            <a:pPr lvl="2"/>
            <a:r>
              <a:rPr lang="en-US" sz="2000" dirty="0">
                <a:ea typeface="Cambria Math" panose="02040503050406030204" pitchFamily="18" charset="0"/>
              </a:rPr>
              <a:t>smallest integer </a:t>
            </a:r>
            <a:r>
              <a:rPr lang="en-US" sz="2000" dirty="0">
                <a:latin typeface="Cambria Math" panose="02040503050406030204" pitchFamily="18" charset="0"/>
                <a:ea typeface="Cambria Math" panose="02040503050406030204" pitchFamily="18" charset="0"/>
              </a:rPr>
              <a:t>y</a:t>
            </a:r>
            <a:r>
              <a:rPr lang="en-US" sz="2000" dirty="0">
                <a:ea typeface="Cambria Math" panose="02040503050406030204" pitchFamily="18" charset="0"/>
              </a:rPr>
              <a:t> such that </a:t>
            </a:r>
            <a:r>
              <a:rPr lang="en-US" sz="2000" dirty="0">
                <a:latin typeface="Cambria Math" panose="02040503050406030204" pitchFamily="18" charset="0"/>
                <a:ea typeface="Cambria Math" panose="02040503050406030204" pitchFamily="18" charset="0"/>
              </a:rPr>
              <a:t>x ≤ y</a:t>
            </a:r>
            <a:r>
              <a:rPr lang="en-US" sz="2000" baseline="30000" dirty="0">
                <a:latin typeface="Cambria Math" panose="02040503050406030204" pitchFamily="18" charset="0"/>
                <a:ea typeface="Cambria Math" panose="02040503050406030204" pitchFamily="18" charset="0"/>
              </a:rPr>
              <a:t>2</a:t>
            </a:r>
            <a:endParaRPr lang="en-US" sz="2000" dirty="0">
              <a:ea typeface="Cambria Math" panose="02040503050406030204" pitchFamily="18" charset="0"/>
            </a:endParaRPr>
          </a:p>
          <a:p>
            <a:pPr marL="457200" lvl="1" indent="0">
              <a:buNone/>
            </a:pPr>
            <a:endParaRPr lang="en-US" sz="2400" dirty="0"/>
          </a:p>
          <a:p>
            <a:pPr marL="0" indent="0">
              <a:buNone/>
            </a:pPr>
            <a:r>
              <a:rPr lang="en-US" sz="2000" b="1"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const</a:t>
            </a:r>
            <a:r>
              <a:rPr lang="en-US" sz="2000" dirty="0">
                <a:latin typeface="Courier New" panose="02070309020205020404" pitchFamily="49" charset="0"/>
                <a:cs typeface="Courier New" panose="02070309020205020404" pitchFamily="49" charset="0"/>
              </a:rPr>
              <a:t> sqrt = (x: </a:t>
            </a:r>
            <a:r>
              <a:rPr lang="en-US" sz="2000" b="1" dirty="0">
                <a:solidFill>
                  <a:srgbClr val="00B050"/>
                </a:solidFill>
                <a:latin typeface="Courier New" panose="02070309020205020404" pitchFamily="49" charset="0"/>
                <a:cs typeface="Courier New" panose="02070309020205020404" pitchFamily="49" charset="0"/>
              </a:rPr>
              <a:t>bigint</a:t>
            </a:r>
            <a:r>
              <a:rPr lang="en-US" sz="2000" dirty="0">
                <a:latin typeface="Courier New" panose="02070309020205020404" pitchFamily="49" charset="0"/>
                <a:cs typeface="Courier New" panose="02070309020205020404" pitchFamily="49" charset="0"/>
              </a:rPr>
              <a:t>): </a:t>
            </a:r>
            <a:r>
              <a:rPr lang="en-US" sz="2000" b="1" dirty="0">
                <a:solidFill>
                  <a:srgbClr val="00B050"/>
                </a:solidFill>
                <a:latin typeface="Courier New" panose="02070309020205020404" pitchFamily="49" charset="0"/>
                <a:cs typeface="Courier New" panose="02070309020205020404" pitchFamily="49" charset="0"/>
              </a:rPr>
              <a:t>bigint</a:t>
            </a:r>
            <a:r>
              <a:rPr lang="en-US" sz="2000" dirty="0">
                <a:latin typeface="Courier New" panose="02070309020205020404" pitchFamily="49" charset="0"/>
                <a:cs typeface="Courier New" panose="02070309020205020404" pitchFamily="49" charset="0"/>
              </a:rPr>
              <a:t> =&gt; {</a:t>
            </a:r>
          </a:p>
          <a:p>
            <a:pPr marL="0" indent="0">
              <a:buNone/>
            </a:pP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      ??</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BC84F244-848F-18F3-A1B2-219956BC9B10}"/>
              </a:ext>
            </a:extLst>
          </p:cNvPr>
          <p:cNvSpPr txBox="1"/>
          <p:nvPr/>
        </p:nvSpPr>
        <p:spPr>
          <a:xfrm>
            <a:off x="3915109" y="5290674"/>
            <a:ext cx="4430828" cy="646331"/>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we are left to figure out how to do this…</a:t>
            </a:r>
          </a:p>
          <a:p>
            <a:r>
              <a:rPr lang="en-US" dirty="0">
                <a:solidFill>
                  <a:schemeClr val="accent3">
                    <a:lumMod val="75000"/>
                  </a:schemeClr>
                </a:solidFill>
                <a:latin typeface="Franklin Gothic Medium"/>
                <a:cs typeface="Franklin Gothic Medium"/>
              </a:rPr>
              <a:t>and convince ourselves it satisfies the spec</a:t>
            </a:r>
          </a:p>
        </p:txBody>
      </p:sp>
      <p:sp>
        <p:nvSpPr>
          <p:cNvPr id="5" name="Slide Number Placeholder 4">
            <a:extLst>
              <a:ext uri="{FF2B5EF4-FFF2-40B4-BE49-F238E27FC236}">
                <a16:creationId xmlns:a16="http://schemas.microsoft.com/office/drawing/2014/main" id="{183D867F-91DC-DFD9-E547-9374C9475F31}"/>
              </a:ext>
            </a:extLst>
          </p:cNvPr>
          <p:cNvSpPr>
            <a:spLocks noGrp="1"/>
          </p:cNvSpPr>
          <p:nvPr>
            <p:ph type="sldNum" sz="quarter" idx="4"/>
          </p:nvPr>
        </p:nvSpPr>
        <p:spPr/>
        <p:txBody>
          <a:bodyPr/>
          <a:lstStyle/>
          <a:p>
            <a:fld id="{60F4F636-6A27-E649-AEDF-9DE4D4E58670}" type="slidenum">
              <a:rPr lang="en-US" smtClean="0"/>
              <a:pPr/>
              <a:t>7</a:t>
            </a:fld>
            <a:endParaRPr lang="en-US" dirty="0"/>
          </a:p>
        </p:txBody>
      </p:sp>
    </p:spTree>
    <p:extLst>
      <p:ext uri="{BB962C8B-B14F-4D97-AF65-F5344CB8AC3E}">
        <p14:creationId xmlns:p14="http://schemas.microsoft.com/office/powerpoint/2010/main" val="64913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Length of a List (in Math)</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endParaRPr lang="en-US" sz="1800" dirty="0"/>
          </a:p>
          <a:p>
            <a:pPr lvl="2"/>
            <a:r>
              <a:rPr lang="en-US" sz="1800" b="1" dirty="0">
                <a:latin typeface="Cambria Math" panose="02040503050406030204" pitchFamily="18" charset="0"/>
                <a:ea typeface="Cambria Math" panose="02040503050406030204" pitchFamily="18" charset="0"/>
              </a:rPr>
              <a:t>	type</a:t>
            </a:r>
            <a:r>
              <a:rPr lang="en-US" sz="1800" dirty="0">
                <a:latin typeface="Cambria Math" panose="02040503050406030204" pitchFamily="18" charset="0"/>
                <a:ea typeface="Cambria Math" panose="02040503050406030204" pitchFamily="18" charset="0"/>
              </a:rPr>
              <a:t> List :=  nil  |  cons(</a:t>
            </a:r>
            <a:r>
              <a:rPr lang="en-US" sz="1800" dirty="0" err="1">
                <a:latin typeface="Cambria Math" panose="02040503050406030204" pitchFamily="18" charset="0"/>
                <a:ea typeface="Cambria Math" panose="02040503050406030204" pitchFamily="18" charset="0"/>
              </a:rPr>
              <a:t>hd</a:t>
            </a:r>
            <a:r>
              <a:rPr lang="en-US" sz="1800" dirty="0">
                <a:latin typeface="Cambria Math" panose="02040503050406030204" pitchFamily="18" charset="0"/>
                <a:ea typeface="Cambria Math" panose="02040503050406030204" pitchFamily="18" charset="0"/>
              </a:rPr>
              <a:t>: </a:t>
            </a:r>
            <a:r>
              <a:rPr lang="en-US" sz="1800" b="1" dirty="0"/>
              <a:t>ℤ</a:t>
            </a:r>
            <a:r>
              <a:rPr lang="en-US" sz="1800" dirty="0">
                <a:latin typeface="Cambria Math" panose="02040503050406030204" pitchFamily="18" charset="0"/>
                <a:ea typeface="Cambria Math" panose="02040503050406030204" pitchFamily="18" charset="0"/>
              </a:rPr>
              <a:t>, </a:t>
            </a:r>
            <a:r>
              <a:rPr lang="en-US" sz="1800" dirty="0" err="1">
                <a:latin typeface="Cambria Math" panose="02040503050406030204" pitchFamily="18" charset="0"/>
                <a:ea typeface="Cambria Math" panose="02040503050406030204" pitchFamily="18" charset="0"/>
              </a:rPr>
              <a:t>tl</a:t>
            </a:r>
            <a:r>
              <a:rPr lang="en-US" sz="1800" dirty="0">
                <a:latin typeface="Cambria Math" panose="02040503050406030204" pitchFamily="18" charset="0"/>
                <a:ea typeface="Cambria Math" panose="02040503050406030204" pitchFamily="18" charset="0"/>
              </a:rPr>
              <a:t>: List)</a:t>
            </a:r>
          </a:p>
          <a:p>
            <a:pPr lvl="2"/>
            <a:endParaRPr lang="en-US" sz="1800" dirty="0"/>
          </a:p>
          <a:p>
            <a:r>
              <a:rPr lang="en-US" sz="2600" dirty="0"/>
              <a:t>Mathematical definition of list length:</a:t>
            </a:r>
          </a:p>
          <a:p>
            <a:pPr lvl="2"/>
            <a:endParaRPr lang="en-US" sz="1800" b="1" dirty="0">
              <a:latin typeface="Franklin Gothic Medium" panose="020B0603020102020204" pitchFamily="34" charset="0"/>
            </a:endParaRPr>
          </a:p>
          <a:p>
            <a:pPr marL="1554480" lvl="2"/>
            <a:r>
              <a:rPr lang="en-US" sz="1800" dirty="0" err="1">
                <a:latin typeface="Cambria Math" panose="02040503050406030204" pitchFamily="18" charset="0"/>
                <a:ea typeface="Cambria Math" panose="02040503050406030204" pitchFamily="18" charset="0"/>
              </a:rPr>
              <a:t>len</a:t>
            </a:r>
            <a:r>
              <a:rPr lang="en-US" sz="1800" dirty="0">
                <a:latin typeface="Cambria Math" panose="02040503050406030204" pitchFamily="18" charset="0"/>
                <a:ea typeface="Cambria Math" panose="02040503050406030204" pitchFamily="18" charset="0"/>
              </a:rPr>
              <a:t> : List → </a:t>
            </a:r>
            <a:r>
              <a:rPr lang="en-US" sz="1800" b="1" dirty="0" err="1">
                <a:latin typeface="Cambria Math" panose="02040503050406030204" pitchFamily="18" charset="0"/>
                <a:ea typeface="Cambria Math" panose="02040503050406030204" pitchFamily="18" charset="0"/>
              </a:rPr>
              <a:t>ℕ</a:t>
            </a:r>
            <a:r>
              <a:rPr lang="en-US" sz="1800" b="1" dirty="0">
                <a:latin typeface="Cambria Math" panose="02040503050406030204" pitchFamily="18" charset="0"/>
                <a:ea typeface="Cambria Math" panose="02040503050406030204" pitchFamily="18" charset="0"/>
              </a:rPr>
              <a:t> </a:t>
            </a:r>
          </a:p>
          <a:p>
            <a:pPr marL="1554480" lvl="2"/>
            <a:endParaRPr lang="en-US" sz="800" dirty="0">
              <a:latin typeface="Cambria Math" panose="02040503050406030204" pitchFamily="18" charset="0"/>
              <a:ea typeface="Cambria Math" panose="02040503050406030204" pitchFamily="18" charset="0"/>
            </a:endParaRPr>
          </a:p>
          <a:p>
            <a:pPr marL="1554480" lvl="2"/>
            <a:r>
              <a:rPr lang="en-US" sz="1800" dirty="0" err="1">
                <a:latin typeface="Cambria Math" panose="02040503050406030204" pitchFamily="18" charset="0"/>
                <a:ea typeface="Cambria Math" panose="02040503050406030204" pitchFamily="18" charset="0"/>
              </a:rPr>
              <a:t>len</a:t>
            </a:r>
            <a:r>
              <a:rPr lang="en-US" sz="1800" dirty="0">
                <a:latin typeface="Cambria Math" panose="02040503050406030204" pitchFamily="18" charset="0"/>
                <a:ea typeface="Cambria Math" panose="02040503050406030204" pitchFamily="18" charset="0"/>
              </a:rPr>
              <a:t>(nil)	:=  0</a:t>
            </a:r>
          </a:p>
          <a:p>
            <a:pPr marL="1554480" lvl="2"/>
            <a:r>
              <a:rPr lang="en-US" sz="1800" dirty="0" err="1">
                <a:latin typeface="Cambria Math" panose="02040503050406030204" pitchFamily="18" charset="0"/>
                <a:ea typeface="Cambria Math" panose="02040503050406030204" pitchFamily="18" charset="0"/>
              </a:rPr>
              <a:t>len</a:t>
            </a:r>
            <a:r>
              <a:rPr lang="en-US" sz="1800" dirty="0">
                <a:latin typeface="Cambria Math" panose="02040503050406030204" pitchFamily="18" charset="0"/>
                <a:ea typeface="Cambria Math" panose="02040503050406030204" pitchFamily="18" charset="0"/>
              </a:rPr>
              <a:t>(x :: L)	:=  1 + </a:t>
            </a:r>
            <a:r>
              <a:rPr lang="en-US" sz="1800" dirty="0" err="1">
                <a:latin typeface="Cambria Math" panose="02040503050406030204" pitchFamily="18" charset="0"/>
                <a:ea typeface="Cambria Math" panose="02040503050406030204" pitchFamily="18" charset="0"/>
              </a:rPr>
              <a:t>len</a:t>
            </a:r>
            <a:r>
              <a:rPr lang="en-US" sz="1800" dirty="0">
                <a:latin typeface="Cambria Math" panose="02040503050406030204" pitchFamily="18" charset="0"/>
                <a:ea typeface="Cambria Math" panose="02040503050406030204" pitchFamily="18" charset="0"/>
              </a:rPr>
              <a:t>(L)	</a:t>
            </a:r>
          </a:p>
          <a:p>
            <a:pPr lvl="2"/>
            <a:endParaRPr lang="en-US" sz="1800" dirty="0">
              <a:latin typeface="Franklin Gothic Medium" panose="020B0603020102020204" pitchFamily="34" charset="0"/>
            </a:endParaRPr>
          </a:p>
          <a:p>
            <a:pPr lvl="1"/>
            <a:r>
              <a:rPr lang="en-US" sz="2200" dirty="0"/>
              <a:t>any list is either </a:t>
            </a:r>
            <a:r>
              <a:rPr lang="en-US" sz="2200" dirty="0">
                <a:latin typeface="Cambria Math" panose="02040503050406030204" pitchFamily="18" charset="0"/>
                <a:ea typeface="Cambria Math" panose="02040503050406030204" pitchFamily="18" charset="0"/>
              </a:rPr>
              <a:t>nil</a:t>
            </a:r>
            <a:r>
              <a:rPr lang="en-US" sz="2200" dirty="0"/>
              <a:t> or </a:t>
            </a:r>
            <a:r>
              <a:rPr lang="en-US" sz="2200" dirty="0">
                <a:latin typeface="Cambria Math" panose="02040503050406030204" pitchFamily="18" charset="0"/>
                <a:ea typeface="Cambria Math" panose="02040503050406030204" pitchFamily="18" charset="0"/>
              </a:rPr>
              <a:t>x :: L</a:t>
            </a:r>
            <a:r>
              <a:rPr lang="en-US" sz="2200" dirty="0"/>
              <a:t> for some </a:t>
            </a:r>
            <a:r>
              <a:rPr lang="en-US" sz="2200" dirty="0">
                <a:latin typeface="Cambria Math" panose="02040503050406030204" pitchFamily="18" charset="0"/>
                <a:ea typeface="Cambria Math" panose="02040503050406030204" pitchFamily="18" charset="0"/>
              </a:rPr>
              <a:t>x</a:t>
            </a:r>
            <a:r>
              <a:rPr lang="en-US" sz="2200" dirty="0"/>
              <a:t> and </a:t>
            </a:r>
            <a:r>
              <a:rPr lang="en-US" sz="2200" dirty="0">
                <a:latin typeface="Cambria Math" panose="02040503050406030204" pitchFamily="18" charset="0"/>
                <a:ea typeface="Cambria Math" panose="02040503050406030204" pitchFamily="18" charset="0"/>
              </a:rPr>
              <a:t>L</a:t>
            </a:r>
          </a:p>
          <a:p>
            <a:pPr lvl="1"/>
            <a:r>
              <a:rPr lang="en-US" sz="2200" dirty="0"/>
              <a:t>thus, cases are exclusive and exhaustive</a:t>
            </a:r>
          </a:p>
        </p:txBody>
      </p:sp>
      <p:sp>
        <p:nvSpPr>
          <p:cNvPr id="4" name="Slide Number Placeholder 3">
            <a:extLst>
              <a:ext uri="{FF2B5EF4-FFF2-40B4-BE49-F238E27FC236}">
                <a16:creationId xmlns:a16="http://schemas.microsoft.com/office/drawing/2014/main" id="{177F5CCB-1B6A-F0F9-8013-C41904D918EC}"/>
              </a:ext>
            </a:extLst>
          </p:cNvPr>
          <p:cNvSpPr>
            <a:spLocks noGrp="1"/>
          </p:cNvSpPr>
          <p:nvPr>
            <p:ph type="sldNum" sz="quarter" idx="4"/>
          </p:nvPr>
        </p:nvSpPr>
        <p:spPr/>
        <p:txBody>
          <a:bodyPr/>
          <a:lstStyle/>
          <a:p>
            <a:fld id="{60F4F636-6A27-E649-AEDF-9DE4D4E58670}" type="slidenum">
              <a:rPr lang="en-US" smtClean="0"/>
              <a:pPr/>
              <a:t>70</a:t>
            </a:fld>
            <a:endParaRPr lang="en-US" dirty="0"/>
          </a:p>
        </p:txBody>
      </p:sp>
    </p:spTree>
    <p:extLst>
      <p:ext uri="{BB962C8B-B14F-4D97-AF65-F5344CB8AC3E}">
        <p14:creationId xmlns:p14="http://schemas.microsoft.com/office/powerpoint/2010/main" val="23064419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Length of a List (translated to TypeScript)</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Mathematical definition of length</a:t>
            </a:r>
          </a:p>
          <a:p>
            <a:pPr lvl="2"/>
            <a:endParaRPr lang="en-US" sz="1800" b="1" dirty="0">
              <a:latin typeface="Franklin Gothic Medium" panose="020B0603020102020204" pitchFamily="34" charset="0"/>
            </a:endParaRPr>
          </a:p>
          <a:p>
            <a:pPr lvl="2"/>
            <a:r>
              <a:rPr lang="en-US" sz="1800" b="1" dirty="0">
                <a:latin typeface="Franklin Gothic Medium" panose="020B0603020102020204" pitchFamily="34" charset="0"/>
              </a:rPr>
              <a:t>	</a:t>
            </a:r>
            <a:r>
              <a:rPr lang="en-US" sz="1800" b="1" dirty="0">
                <a:latin typeface="Cambria Math" panose="02040503050406030204" pitchFamily="18" charset="0"/>
                <a:ea typeface="Cambria Math" panose="02040503050406030204" pitchFamily="18" charset="0"/>
              </a:rPr>
              <a:t>	 </a:t>
            </a:r>
            <a:r>
              <a:rPr lang="en-US" sz="1800" dirty="0" err="1"/>
              <a:t>len</a:t>
            </a:r>
            <a:r>
              <a:rPr lang="en-US" sz="1800" dirty="0"/>
              <a:t>(nil)		</a:t>
            </a:r>
            <a:r>
              <a:rPr lang="en-US" sz="1800" dirty="0">
                <a:latin typeface="Cambria Math" panose="02040503050406030204" pitchFamily="18" charset="0"/>
                <a:ea typeface="Cambria Math" panose="02040503050406030204" pitchFamily="18" charset="0"/>
              </a:rPr>
              <a:t>:=  0</a:t>
            </a:r>
          </a:p>
          <a:p>
            <a:pPr lvl="2"/>
            <a:r>
              <a:rPr lang="en-US" sz="1800" dirty="0">
                <a:latin typeface="Cambria Math" panose="02040503050406030204" pitchFamily="18" charset="0"/>
                <a:ea typeface="Cambria Math" panose="02040503050406030204" pitchFamily="18" charset="0"/>
              </a:rPr>
              <a:t>		 </a:t>
            </a:r>
            <a:r>
              <a:rPr lang="en-US" sz="1800" dirty="0" err="1">
                <a:latin typeface="Cambria Math" panose="02040503050406030204" pitchFamily="18" charset="0"/>
                <a:ea typeface="Cambria Math" panose="02040503050406030204" pitchFamily="18" charset="0"/>
              </a:rPr>
              <a:t>len</a:t>
            </a:r>
            <a:r>
              <a:rPr lang="en-US" sz="1800" dirty="0">
                <a:latin typeface="Cambria Math" panose="02040503050406030204" pitchFamily="18" charset="0"/>
                <a:ea typeface="Cambria Math" panose="02040503050406030204" pitchFamily="18" charset="0"/>
              </a:rPr>
              <a:t>(x :: L)	:=  1 + </a:t>
            </a:r>
            <a:r>
              <a:rPr lang="en-US" sz="1800" dirty="0" err="1">
                <a:latin typeface="Cambria Math" panose="02040503050406030204" pitchFamily="18" charset="0"/>
                <a:ea typeface="Cambria Math" panose="02040503050406030204" pitchFamily="18" charset="0"/>
              </a:rPr>
              <a:t>len</a:t>
            </a:r>
            <a:r>
              <a:rPr lang="en-US" sz="1800" dirty="0">
                <a:latin typeface="Cambria Math" panose="02040503050406030204" pitchFamily="18" charset="0"/>
                <a:ea typeface="Cambria Math" panose="02040503050406030204" pitchFamily="18" charset="0"/>
              </a:rPr>
              <a:t>(L)</a:t>
            </a:r>
            <a:endParaRPr lang="en-US" sz="1800" b="1" dirty="0">
              <a:latin typeface="Cambria Math" panose="02040503050406030204" pitchFamily="18" charset="0"/>
              <a:ea typeface="Cambria Math" panose="02040503050406030204" pitchFamily="18" charset="0"/>
            </a:endParaRPr>
          </a:p>
          <a:p>
            <a:pPr lvl="2"/>
            <a:r>
              <a:rPr lang="en-US" sz="1800" b="1" dirty="0">
                <a:latin typeface="Cambria Math" panose="02040503050406030204" pitchFamily="18" charset="0"/>
                <a:ea typeface="Cambria Math" panose="02040503050406030204" pitchFamily="18" charset="0"/>
              </a:rPr>
              <a:t>									</a:t>
            </a:r>
            <a:endParaRPr lang="en-US" sz="1800" dirty="0">
              <a:latin typeface="Cambria Math" panose="02040503050406030204" pitchFamily="18" charset="0"/>
              <a:ea typeface="Cambria Math" panose="02040503050406030204" pitchFamily="18" charset="0"/>
            </a:endParaRPr>
          </a:p>
          <a:p>
            <a:r>
              <a:rPr lang="en-US" sz="2600" dirty="0"/>
              <a:t>Translation to TypeScript</a:t>
            </a:r>
          </a:p>
          <a:p>
            <a:pPr lvl="2"/>
            <a:endParaRPr lang="en-US" sz="1800" dirty="0"/>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len</a:t>
            </a:r>
            <a:r>
              <a:rPr lang="en-US" sz="1800" dirty="0">
                <a:latin typeface="Courier New" panose="02070309020205020404" pitchFamily="49" charset="0"/>
                <a:cs typeface="Courier New" panose="02070309020205020404" pitchFamily="49" charset="0"/>
              </a:rPr>
              <a:t> = (S: List):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S.kind</a:t>
            </a:r>
            <a:r>
              <a:rPr lang="en-US" sz="1800" dirty="0">
                <a:latin typeface="Courier New" panose="02070309020205020404" pitchFamily="49" charset="0"/>
                <a:cs typeface="Courier New" panose="02070309020205020404" pitchFamily="49" charset="0"/>
              </a:rPr>
              <a:t> === "nil")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0n;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1n + </a:t>
            </a:r>
            <a:r>
              <a:rPr lang="en-US" sz="1800" dirty="0" err="1">
                <a:latin typeface="Courier New" panose="02070309020205020404" pitchFamily="49" charset="0"/>
                <a:cs typeface="Courier New" panose="02070309020205020404" pitchFamily="49" charset="0"/>
              </a:rPr>
              <a:t>len</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S.tl</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a:t>
            </a:r>
          </a:p>
        </p:txBody>
      </p:sp>
      <p:sp>
        <p:nvSpPr>
          <p:cNvPr id="4" name="TextBox 3">
            <a:extLst>
              <a:ext uri="{FF2B5EF4-FFF2-40B4-BE49-F238E27FC236}">
                <a16:creationId xmlns:a16="http://schemas.microsoft.com/office/drawing/2014/main" id="{CB991B01-B967-377F-8B6E-30D0C5F8CD3C}"/>
              </a:ext>
            </a:extLst>
          </p:cNvPr>
          <p:cNvSpPr txBox="1"/>
          <p:nvPr/>
        </p:nvSpPr>
        <p:spPr>
          <a:xfrm>
            <a:off x="4211876" y="5677074"/>
            <a:ext cx="4368440" cy="769441"/>
          </a:xfrm>
          <a:prstGeom prst="rect">
            <a:avLst/>
          </a:prstGeom>
          <a:noFill/>
        </p:spPr>
        <p:txBody>
          <a:bodyPr wrap="none" rtlCol="0">
            <a:spAutoFit/>
          </a:bodyPr>
          <a:lstStyle/>
          <a:p>
            <a:r>
              <a:rPr lang="en-US" sz="2200" dirty="0">
                <a:solidFill>
                  <a:schemeClr val="accent3">
                    <a:lumMod val="75000"/>
                  </a:schemeClr>
                </a:solidFill>
                <a:latin typeface="Franklin Gothic Medium"/>
                <a:cs typeface="Franklin Gothic Medium"/>
              </a:rPr>
              <a:t>TypeScript will see that this is valid</a:t>
            </a:r>
          </a:p>
          <a:p>
            <a:r>
              <a:rPr lang="en-US" sz="2200" dirty="0">
                <a:solidFill>
                  <a:schemeClr val="accent3">
                    <a:lumMod val="75000"/>
                  </a:schemeClr>
                </a:solidFill>
                <a:latin typeface="Franklin Gothic Medium"/>
                <a:cs typeface="Franklin Gothic Medium"/>
              </a:rPr>
              <a:t>since </a:t>
            </a:r>
            <a:r>
              <a:rPr lang="en-US" sz="2200" dirty="0" err="1">
                <a:solidFill>
                  <a:schemeClr val="accent3">
                    <a:lumMod val="75000"/>
                  </a:schemeClr>
                </a:solidFill>
                <a:latin typeface="Courier New" panose="02070309020205020404" pitchFamily="49" charset="0"/>
                <a:cs typeface="Courier New" panose="02070309020205020404" pitchFamily="49" charset="0"/>
              </a:rPr>
              <a:t>S.kind</a:t>
            </a:r>
            <a:r>
              <a:rPr lang="en-US" sz="2200" dirty="0">
                <a:solidFill>
                  <a:schemeClr val="accent3">
                    <a:lumMod val="75000"/>
                  </a:schemeClr>
                </a:solidFill>
                <a:latin typeface="Courier New" panose="02070309020205020404" pitchFamily="49" charset="0"/>
                <a:cs typeface="Courier New" panose="02070309020205020404" pitchFamily="49" charset="0"/>
              </a:rPr>
              <a:t> != "nil"</a:t>
            </a:r>
          </a:p>
        </p:txBody>
      </p:sp>
      <p:sp>
        <p:nvSpPr>
          <p:cNvPr id="5" name="Slide Number Placeholder 4">
            <a:extLst>
              <a:ext uri="{FF2B5EF4-FFF2-40B4-BE49-F238E27FC236}">
                <a16:creationId xmlns:a16="http://schemas.microsoft.com/office/drawing/2014/main" id="{E454C6E5-129E-05DE-778F-1D840C277718}"/>
              </a:ext>
            </a:extLst>
          </p:cNvPr>
          <p:cNvSpPr>
            <a:spLocks noGrp="1"/>
          </p:cNvSpPr>
          <p:nvPr>
            <p:ph type="sldNum" sz="quarter" idx="4"/>
          </p:nvPr>
        </p:nvSpPr>
        <p:spPr/>
        <p:txBody>
          <a:bodyPr/>
          <a:lstStyle/>
          <a:p>
            <a:fld id="{60F4F636-6A27-E649-AEDF-9DE4D4E58670}" type="slidenum">
              <a:rPr lang="en-US" smtClean="0"/>
              <a:pPr/>
              <a:t>71</a:t>
            </a:fld>
            <a:endParaRPr lang="en-US" dirty="0"/>
          </a:p>
        </p:txBody>
      </p:sp>
    </p:spTree>
    <p:extLst>
      <p:ext uri="{BB962C8B-B14F-4D97-AF65-F5344CB8AC3E}">
        <p14:creationId xmlns:p14="http://schemas.microsoft.com/office/powerpoint/2010/main" val="233866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B976D-DDF2-7141-E85E-59FC097798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512F05-DCBA-5AA5-1BD2-8671C83B7F6C}"/>
              </a:ext>
            </a:extLst>
          </p:cNvPr>
          <p:cNvSpPr>
            <a:spLocks noGrp="1"/>
          </p:cNvSpPr>
          <p:nvPr>
            <p:ph type="title"/>
          </p:nvPr>
        </p:nvSpPr>
        <p:spPr/>
        <p:txBody>
          <a:bodyPr/>
          <a:lstStyle/>
          <a:p>
            <a:r>
              <a:rPr lang="en-US" dirty="0"/>
              <a:t>Swapping Elements in a List (in Math)</a:t>
            </a:r>
          </a:p>
        </p:txBody>
      </p:sp>
      <p:sp>
        <p:nvSpPr>
          <p:cNvPr id="3" name="Content Placeholder 2">
            <a:extLst>
              <a:ext uri="{FF2B5EF4-FFF2-40B4-BE49-F238E27FC236}">
                <a16:creationId xmlns:a16="http://schemas.microsoft.com/office/drawing/2014/main" id="{7FA644CB-2CED-BB2A-8AB2-6691494FD243}"/>
              </a:ext>
            </a:extLst>
          </p:cNvPr>
          <p:cNvSpPr>
            <a:spLocks noGrp="1"/>
          </p:cNvSpPr>
          <p:nvPr>
            <p:ph idx="1"/>
          </p:nvPr>
        </p:nvSpPr>
        <p:spPr/>
        <p:txBody>
          <a:bodyPr/>
          <a:lstStyle/>
          <a:p>
            <a:pPr lvl="2"/>
            <a:endParaRPr lang="en-US" sz="1800" dirty="0"/>
          </a:p>
          <a:p>
            <a:pPr lvl="2"/>
            <a:r>
              <a:rPr lang="en-US" sz="1800" b="1" dirty="0">
                <a:latin typeface="Cambria Math" panose="02040503050406030204" pitchFamily="18" charset="0"/>
                <a:ea typeface="Cambria Math" panose="02040503050406030204" pitchFamily="18" charset="0"/>
              </a:rPr>
              <a:t>	type</a:t>
            </a:r>
            <a:r>
              <a:rPr lang="en-US" sz="1800" dirty="0">
                <a:latin typeface="Cambria Math" panose="02040503050406030204" pitchFamily="18" charset="0"/>
                <a:ea typeface="Cambria Math" panose="02040503050406030204" pitchFamily="18" charset="0"/>
              </a:rPr>
              <a:t> List :=  nil  |  cons(</a:t>
            </a:r>
            <a:r>
              <a:rPr lang="en-US" sz="1800" dirty="0" err="1">
                <a:latin typeface="Cambria Math" panose="02040503050406030204" pitchFamily="18" charset="0"/>
                <a:ea typeface="Cambria Math" panose="02040503050406030204" pitchFamily="18" charset="0"/>
              </a:rPr>
              <a:t>hd</a:t>
            </a:r>
            <a:r>
              <a:rPr lang="en-US" sz="1800" dirty="0">
                <a:latin typeface="Cambria Math" panose="02040503050406030204" pitchFamily="18" charset="0"/>
                <a:ea typeface="Cambria Math" panose="02040503050406030204" pitchFamily="18" charset="0"/>
              </a:rPr>
              <a:t>: </a:t>
            </a:r>
            <a:r>
              <a:rPr lang="en-US" sz="1800" b="1" dirty="0"/>
              <a:t>ℤ</a:t>
            </a:r>
            <a:r>
              <a:rPr lang="en-US" sz="1800" dirty="0">
                <a:latin typeface="Cambria Math" panose="02040503050406030204" pitchFamily="18" charset="0"/>
                <a:ea typeface="Cambria Math" panose="02040503050406030204" pitchFamily="18" charset="0"/>
              </a:rPr>
              <a:t>, </a:t>
            </a:r>
            <a:r>
              <a:rPr lang="en-US" sz="1800" dirty="0" err="1">
                <a:latin typeface="Cambria Math" panose="02040503050406030204" pitchFamily="18" charset="0"/>
                <a:ea typeface="Cambria Math" panose="02040503050406030204" pitchFamily="18" charset="0"/>
              </a:rPr>
              <a:t>tl</a:t>
            </a:r>
            <a:r>
              <a:rPr lang="en-US" sz="1800" dirty="0">
                <a:latin typeface="Cambria Math" panose="02040503050406030204" pitchFamily="18" charset="0"/>
                <a:ea typeface="Cambria Math" panose="02040503050406030204" pitchFamily="18" charset="0"/>
              </a:rPr>
              <a:t>: List)</a:t>
            </a:r>
          </a:p>
          <a:p>
            <a:pPr lvl="2"/>
            <a:endParaRPr lang="en-US" sz="1800" dirty="0"/>
          </a:p>
          <a:p>
            <a:r>
              <a:rPr lang="en-US" sz="2600" dirty="0"/>
              <a:t>Function that swaps adjacent elements in a list:</a:t>
            </a:r>
          </a:p>
          <a:p>
            <a:pPr lvl="2"/>
            <a:endParaRPr lang="en-US" sz="1800" b="1" dirty="0">
              <a:latin typeface="Franklin Gothic Medium" panose="020B0603020102020204" pitchFamily="34" charset="0"/>
            </a:endParaRPr>
          </a:p>
          <a:p>
            <a:pPr marL="1554480" lvl="2"/>
            <a:r>
              <a:rPr lang="en-US" sz="1800" dirty="0">
                <a:latin typeface="Cambria Math" panose="02040503050406030204" pitchFamily="18" charset="0"/>
                <a:ea typeface="Cambria Math" panose="02040503050406030204" pitchFamily="18" charset="0"/>
              </a:rPr>
              <a:t>swap : List → List</a:t>
            </a:r>
            <a:r>
              <a:rPr lang="en-US" sz="1800" b="1" dirty="0">
                <a:latin typeface="Cambria Math" panose="02040503050406030204" pitchFamily="18" charset="0"/>
                <a:ea typeface="Cambria Math" panose="02040503050406030204" pitchFamily="18" charset="0"/>
              </a:rPr>
              <a:t> </a:t>
            </a:r>
          </a:p>
          <a:p>
            <a:pPr marL="1554480" lvl="2"/>
            <a:endParaRPr lang="en-US" sz="800" dirty="0">
              <a:latin typeface="Cambria Math" panose="02040503050406030204" pitchFamily="18" charset="0"/>
              <a:ea typeface="Cambria Math" panose="02040503050406030204" pitchFamily="18" charset="0"/>
            </a:endParaRPr>
          </a:p>
          <a:p>
            <a:pPr marL="1554480" lvl="2"/>
            <a:r>
              <a:rPr lang="en-US" sz="1800" dirty="0">
                <a:latin typeface="Cambria Math" panose="02040503050406030204" pitchFamily="18" charset="0"/>
                <a:ea typeface="Cambria Math" panose="02040503050406030204" pitchFamily="18" charset="0"/>
              </a:rPr>
              <a:t>swap(nil)		:=  nil</a:t>
            </a:r>
          </a:p>
          <a:p>
            <a:pPr marL="1554480" lvl="2"/>
            <a:r>
              <a:rPr lang="en-US" sz="1800" dirty="0">
                <a:latin typeface="Cambria Math" panose="02040503050406030204" pitchFamily="18" charset="0"/>
                <a:ea typeface="Cambria Math" panose="02040503050406030204" pitchFamily="18" charset="0"/>
              </a:rPr>
              <a:t>swap(x :: nil)	:=  x :: nil</a:t>
            </a:r>
          </a:p>
          <a:p>
            <a:pPr marL="1554480" lvl="2"/>
            <a:r>
              <a:rPr lang="en-US" sz="1800" dirty="0">
                <a:latin typeface="Cambria Math" panose="02040503050406030204" pitchFamily="18" charset="0"/>
                <a:ea typeface="Cambria Math" panose="02040503050406030204" pitchFamily="18" charset="0"/>
              </a:rPr>
              <a:t>swap(x :: y :: L)	:=  y :: x :: swap(L)</a:t>
            </a:r>
          </a:p>
          <a:p>
            <a:pPr lvl="2"/>
            <a:endParaRPr lang="en-US" sz="1800" dirty="0">
              <a:latin typeface="Franklin Gothic Medium" panose="020B0603020102020204" pitchFamily="34" charset="0"/>
            </a:endParaRPr>
          </a:p>
          <a:p>
            <a:pPr lvl="1"/>
            <a:r>
              <a:rPr lang="en-US" sz="2200" dirty="0"/>
              <a:t>any list is either </a:t>
            </a:r>
            <a:r>
              <a:rPr lang="en-US" sz="2200" dirty="0">
                <a:latin typeface="Cambria Math" panose="02040503050406030204" pitchFamily="18" charset="0"/>
                <a:ea typeface="Cambria Math" panose="02040503050406030204" pitchFamily="18" charset="0"/>
              </a:rPr>
              <a:t>nil</a:t>
            </a:r>
            <a:r>
              <a:rPr lang="en-US" sz="2200" dirty="0"/>
              <a:t> or </a:t>
            </a:r>
            <a:r>
              <a:rPr lang="en-US" sz="2200" dirty="0">
                <a:latin typeface="Cambria Math" panose="02040503050406030204" pitchFamily="18" charset="0"/>
                <a:ea typeface="Cambria Math" panose="02040503050406030204" pitchFamily="18" charset="0"/>
              </a:rPr>
              <a:t>x :: nil</a:t>
            </a:r>
            <a:r>
              <a:rPr lang="en-US" sz="2200" dirty="0"/>
              <a:t> or </a:t>
            </a:r>
            <a:r>
              <a:rPr lang="en-US" sz="2200" dirty="0">
                <a:latin typeface="Cambria Math" panose="02040503050406030204" pitchFamily="18" charset="0"/>
                <a:ea typeface="Cambria Math" panose="02040503050406030204" pitchFamily="18" charset="0"/>
              </a:rPr>
              <a:t>x :: y :: L</a:t>
            </a:r>
            <a:r>
              <a:rPr lang="en-US" sz="2200" dirty="0"/>
              <a:t> for some </a:t>
            </a:r>
            <a:r>
              <a:rPr lang="en-US" sz="2200" dirty="0">
                <a:latin typeface="Cambria Math" panose="02040503050406030204" pitchFamily="18" charset="0"/>
                <a:ea typeface="Cambria Math" panose="02040503050406030204" pitchFamily="18" charset="0"/>
              </a:rPr>
              <a:t>x, y,</a:t>
            </a:r>
            <a:r>
              <a:rPr lang="en-US" sz="2200" dirty="0"/>
              <a:t> and </a:t>
            </a:r>
            <a:r>
              <a:rPr lang="en-US" sz="2200" dirty="0">
                <a:latin typeface="Cambria Math" panose="02040503050406030204" pitchFamily="18" charset="0"/>
                <a:ea typeface="Cambria Math" panose="02040503050406030204" pitchFamily="18" charset="0"/>
              </a:rPr>
              <a:t>L</a:t>
            </a:r>
          </a:p>
          <a:p>
            <a:pPr lvl="1"/>
            <a:r>
              <a:rPr lang="en-US" sz="2200" dirty="0"/>
              <a:t>thus, cases are exclusive and exhaustive</a:t>
            </a:r>
          </a:p>
        </p:txBody>
      </p:sp>
      <p:sp>
        <p:nvSpPr>
          <p:cNvPr id="4" name="Slide Number Placeholder 3">
            <a:extLst>
              <a:ext uri="{FF2B5EF4-FFF2-40B4-BE49-F238E27FC236}">
                <a16:creationId xmlns:a16="http://schemas.microsoft.com/office/drawing/2014/main" id="{78156029-A835-D219-79D9-A734059AAA59}"/>
              </a:ext>
            </a:extLst>
          </p:cNvPr>
          <p:cNvSpPr>
            <a:spLocks noGrp="1"/>
          </p:cNvSpPr>
          <p:nvPr>
            <p:ph type="sldNum" sz="quarter" idx="4"/>
          </p:nvPr>
        </p:nvSpPr>
        <p:spPr/>
        <p:txBody>
          <a:bodyPr/>
          <a:lstStyle/>
          <a:p>
            <a:fld id="{60F4F636-6A27-E649-AEDF-9DE4D4E58670}" type="slidenum">
              <a:rPr lang="en-US" smtClean="0"/>
              <a:pPr/>
              <a:t>72</a:t>
            </a:fld>
            <a:endParaRPr lang="en-US" dirty="0"/>
          </a:p>
        </p:txBody>
      </p:sp>
    </p:spTree>
    <p:extLst>
      <p:ext uri="{BB962C8B-B14F-4D97-AF65-F5344CB8AC3E}">
        <p14:creationId xmlns:p14="http://schemas.microsoft.com/office/powerpoint/2010/main" val="69827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C6C26-26E4-C960-6C81-A2EC6CE2DB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36133C-C674-A798-FC45-8C2A18E3E455}"/>
              </a:ext>
            </a:extLst>
          </p:cNvPr>
          <p:cNvSpPr>
            <a:spLocks noGrp="1"/>
          </p:cNvSpPr>
          <p:nvPr>
            <p:ph type="title"/>
          </p:nvPr>
        </p:nvSpPr>
        <p:spPr/>
        <p:txBody>
          <a:bodyPr/>
          <a:lstStyle/>
          <a:p>
            <a:r>
              <a:rPr lang="en-US" dirty="0"/>
              <a:t>Swapping Elements in a List (in TypeScript)</a:t>
            </a:r>
          </a:p>
        </p:txBody>
      </p:sp>
      <p:sp>
        <p:nvSpPr>
          <p:cNvPr id="3" name="Content Placeholder 2">
            <a:extLst>
              <a:ext uri="{FF2B5EF4-FFF2-40B4-BE49-F238E27FC236}">
                <a16:creationId xmlns:a16="http://schemas.microsoft.com/office/drawing/2014/main" id="{E302345F-F4DC-E6C4-6253-F5627B5E4D67}"/>
              </a:ext>
            </a:extLst>
          </p:cNvPr>
          <p:cNvSpPr>
            <a:spLocks noGrp="1"/>
          </p:cNvSpPr>
          <p:nvPr>
            <p:ph idx="1"/>
          </p:nvPr>
        </p:nvSpPr>
        <p:spPr/>
        <p:txBody>
          <a:bodyPr/>
          <a:lstStyle/>
          <a:p>
            <a:pPr marL="1554480" lvl="2"/>
            <a:r>
              <a:rPr lang="en-US" sz="1800" dirty="0">
                <a:latin typeface="Cambria Math" panose="02040503050406030204" pitchFamily="18" charset="0"/>
                <a:ea typeface="Cambria Math" panose="02040503050406030204" pitchFamily="18" charset="0"/>
              </a:rPr>
              <a:t>swap(nil)		:=  nil</a:t>
            </a:r>
          </a:p>
          <a:p>
            <a:pPr marL="1554480" lvl="2"/>
            <a:r>
              <a:rPr lang="en-US" sz="1800" dirty="0">
                <a:latin typeface="Cambria Math" panose="02040503050406030204" pitchFamily="18" charset="0"/>
                <a:ea typeface="Cambria Math" panose="02040503050406030204" pitchFamily="18" charset="0"/>
              </a:rPr>
              <a:t>swap(x :: nil)	:=  x :: nil</a:t>
            </a:r>
          </a:p>
          <a:p>
            <a:pPr marL="1554480" lvl="2"/>
            <a:r>
              <a:rPr lang="en-US" sz="1800" dirty="0">
                <a:latin typeface="Cambria Math" panose="02040503050406030204" pitchFamily="18" charset="0"/>
                <a:ea typeface="Cambria Math" panose="02040503050406030204" pitchFamily="18" charset="0"/>
              </a:rPr>
              <a:t>swap(x :: y :: L)	:=  y :: x :: swap(L)</a:t>
            </a:r>
          </a:p>
          <a:p>
            <a:pPr lvl="2"/>
            <a:r>
              <a:rPr lang="en-US" sz="1800" b="1" dirty="0">
                <a:latin typeface="Cambria Math" panose="02040503050406030204" pitchFamily="18" charset="0"/>
                <a:ea typeface="Cambria Math" panose="02040503050406030204" pitchFamily="18" charset="0"/>
              </a:rPr>
              <a:t>									</a:t>
            </a:r>
            <a:endParaRPr lang="en-US" sz="1800" dirty="0">
              <a:latin typeface="Cambria Math" panose="02040503050406030204" pitchFamily="18" charset="0"/>
              <a:ea typeface="Cambria Math" panose="02040503050406030204" pitchFamily="18" charset="0"/>
            </a:endParaRPr>
          </a:p>
          <a:p>
            <a:r>
              <a:rPr lang="en-US" sz="2600" dirty="0"/>
              <a:t>Translation to TypeScript</a:t>
            </a:r>
          </a:p>
          <a:p>
            <a:pPr lvl="2"/>
            <a:endParaRPr lang="en-US" sz="1800" dirty="0"/>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swap = (S: List): List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S.kind</a:t>
            </a:r>
            <a:r>
              <a:rPr lang="en-US" sz="1800" dirty="0">
                <a:latin typeface="Courier New" panose="02070309020205020404" pitchFamily="49" charset="0"/>
                <a:cs typeface="Courier New" panose="02070309020205020404" pitchFamily="49" charset="0"/>
              </a:rPr>
              <a:t> === "nil")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nil;</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S.tl.kind</a:t>
            </a:r>
            <a:r>
              <a:rPr lang="en-US" sz="1800" dirty="0">
                <a:latin typeface="Courier New" panose="02070309020205020404" pitchFamily="49" charset="0"/>
                <a:cs typeface="Courier New" panose="02070309020205020404" pitchFamily="49" charset="0"/>
              </a:rPr>
              <a:t> === "nil")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cons(</a:t>
            </a:r>
            <a:r>
              <a:rPr lang="en-US" sz="1800" dirty="0" err="1">
                <a:latin typeface="Courier New" panose="02070309020205020404" pitchFamily="49" charset="0"/>
                <a:cs typeface="Courier New" panose="02070309020205020404" pitchFamily="49" charset="0"/>
              </a:rPr>
              <a:t>S.hd</a:t>
            </a:r>
            <a:r>
              <a:rPr lang="en-US" sz="1800" dirty="0">
                <a:latin typeface="Courier New" panose="02070309020205020404" pitchFamily="49" charset="0"/>
                <a:cs typeface="Courier New" panose="02070309020205020404" pitchFamily="49" charset="0"/>
              </a:rPr>
              <a:t>, nil);</a:t>
            </a:r>
            <a:endParaRPr lang="en-US" sz="1800" b="1" dirty="0">
              <a:solidFill>
                <a:schemeClr val="accent3">
                  <a:lumMod val="50000"/>
                </a:schemeClr>
              </a:solidFill>
              <a:latin typeface="Courier New" panose="02070309020205020404" pitchFamily="49" charset="0"/>
              <a:cs typeface="Courier New" panose="02070309020205020404" pitchFamily="49" charset="0"/>
            </a:endParaRP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cons(</a:t>
            </a:r>
            <a:r>
              <a:rPr lang="en-US" sz="1800" dirty="0" err="1">
                <a:latin typeface="Courier New" panose="02070309020205020404" pitchFamily="49" charset="0"/>
                <a:cs typeface="Courier New" panose="02070309020205020404" pitchFamily="49" charset="0"/>
              </a:rPr>
              <a:t>S.tl.hd</a:t>
            </a:r>
            <a:r>
              <a:rPr lang="en-US" sz="1800" dirty="0">
                <a:latin typeface="Courier New" panose="02070309020205020404" pitchFamily="49" charset="0"/>
                <a:cs typeface="Courier New" panose="02070309020205020404" pitchFamily="49" charset="0"/>
              </a:rPr>
              <a:t>, cons(</a:t>
            </a:r>
            <a:r>
              <a:rPr lang="en-US" sz="1800" dirty="0" err="1">
                <a:latin typeface="Courier New" panose="02070309020205020404" pitchFamily="49" charset="0"/>
                <a:cs typeface="Courier New" panose="02070309020205020404" pitchFamily="49" charset="0"/>
              </a:rPr>
              <a:t>S.hd</a:t>
            </a:r>
            <a:r>
              <a:rPr lang="en-US" sz="1800" dirty="0">
                <a:latin typeface="Courier New" panose="02070309020205020404" pitchFamily="49" charset="0"/>
                <a:cs typeface="Courier New" panose="02070309020205020404" pitchFamily="49" charset="0"/>
              </a:rPr>
              <a:t>, swap(</a:t>
            </a:r>
            <a:r>
              <a:rPr lang="en-US" sz="1800" dirty="0" err="1">
                <a:latin typeface="Courier New" panose="02070309020205020404" pitchFamily="49" charset="0"/>
                <a:cs typeface="Courier New" panose="02070309020205020404" pitchFamily="49" charset="0"/>
              </a:rPr>
              <a:t>S.tl.tl</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a:t>
            </a:r>
          </a:p>
        </p:txBody>
      </p:sp>
      <p:sp>
        <p:nvSpPr>
          <p:cNvPr id="4" name="TextBox 3">
            <a:extLst>
              <a:ext uri="{FF2B5EF4-FFF2-40B4-BE49-F238E27FC236}">
                <a16:creationId xmlns:a16="http://schemas.microsoft.com/office/drawing/2014/main" id="{F25F293D-435D-C725-5D78-2CE128227005}"/>
              </a:ext>
            </a:extLst>
          </p:cNvPr>
          <p:cNvSpPr txBox="1"/>
          <p:nvPr/>
        </p:nvSpPr>
        <p:spPr>
          <a:xfrm>
            <a:off x="6894095" y="4610183"/>
            <a:ext cx="570990" cy="400110"/>
          </a:xfrm>
          <a:prstGeom prst="rect">
            <a:avLst/>
          </a:prstGeom>
          <a:noFill/>
        </p:spPr>
        <p:txBody>
          <a:bodyPr wrap="none" rtlCol="0">
            <a:spAutoFit/>
          </a:bodyPr>
          <a:lstStyle/>
          <a:p>
            <a:r>
              <a:rPr lang="en-US" sz="2000" b="1" dirty="0">
                <a:solidFill>
                  <a:schemeClr val="accent3">
                    <a:lumMod val="75000"/>
                  </a:schemeClr>
                </a:solidFill>
                <a:latin typeface="Cambria Math" panose="02040503050406030204" pitchFamily="18" charset="0"/>
                <a:ea typeface="Cambria Math" panose="02040503050406030204" pitchFamily="18" charset="0"/>
                <a:cs typeface="Franklin Gothic Medium"/>
              </a:rPr>
              <a:t>= S</a:t>
            </a:r>
          </a:p>
        </p:txBody>
      </p:sp>
      <p:sp>
        <p:nvSpPr>
          <p:cNvPr id="5" name="TextBox 4">
            <a:extLst>
              <a:ext uri="{FF2B5EF4-FFF2-40B4-BE49-F238E27FC236}">
                <a16:creationId xmlns:a16="http://schemas.microsoft.com/office/drawing/2014/main" id="{EC61B57A-0E6C-7B3A-47D0-2E4B21E035F5}"/>
              </a:ext>
            </a:extLst>
          </p:cNvPr>
          <p:cNvSpPr txBox="1"/>
          <p:nvPr/>
        </p:nvSpPr>
        <p:spPr>
          <a:xfrm>
            <a:off x="2526249" y="5732400"/>
            <a:ext cx="6389891" cy="769441"/>
          </a:xfrm>
          <a:prstGeom prst="rect">
            <a:avLst/>
          </a:prstGeom>
          <a:noFill/>
        </p:spPr>
        <p:txBody>
          <a:bodyPr wrap="none" rtlCol="0">
            <a:spAutoFit/>
          </a:bodyPr>
          <a:lstStyle/>
          <a:p>
            <a:r>
              <a:rPr lang="en-US" sz="2200" dirty="0">
                <a:solidFill>
                  <a:schemeClr val="accent3">
                    <a:lumMod val="75000"/>
                  </a:schemeClr>
                </a:solidFill>
                <a:latin typeface="Franklin Gothic Medium"/>
                <a:cs typeface="Franklin Gothic Medium"/>
              </a:rPr>
              <a:t>TypeScript will see that these are valid since</a:t>
            </a:r>
          </a:p>
          <a:p>
            <a:r>
              <a:rPr lang="en-US" sz="2200" dirty="0" err="1">
                <a:solidFill>
                  <a:schemeClr val="accent3">
                    <a:lumMod val="75000"/>
                  </a:schemeClr>
                </a:solidFill>
                <a:latin typeface="Courier New" panose="02070309020205020404" pitchFamily="49" charset="0"/>
                <a:cs typeface="Courier New" panose="02070309020205020404" pitchFamily="49" charset="0"/>
              </a:rPr>
              <a:t>S.kind</a:t>
            </a:r>
            <a:r>
              <a:rPr lang="en-US" sz="2200" dirty="0">
                <a:solidFill>
                  <a:schemeClr val="accent3">
                    <a:lumMod val="75000"/>
                  </a:schemeClr>
                </a:solidFill>
                <a:latin typeface="Courier New" panose="02070309020205020404" pitchFamily="49" charset="0"/>
                <a:cs typeface="Courier New" panose="02070309020205020404" pitchFamily="49" charset="0"/>
              </a:rPr>
              <a:t> != "nil"</a:t>
            </a:r>
            <a:r>
              <a:rPr lang="en-US" sz="2200" dirty="0">
                <a:solidFill>
                  <a:schemeClr val="accent3">
                    <a:lumMod val="75000"/>
                  </a:schemeClr>
                </a:solidFill>
                <a:latin typeface="Franklin Gothic Medium"/>
                <a:cs typeface="Franklin Gothic Medium"/>
              </a:rPr>
              <a:t> and </a:t>
            </a:r>
            <a:r>
              <a:rPr lang="en-US" sz="2200" dirty="0" err="1">
                <a:solidFill>
                  <a:schemeClr val="accent3">
                    <a:lumMod val="75000"/>
                  </a:schemeClr>
                </a:solidFill>
                <a:latin typeface="Courier New" panose="02070309020205020404" pitchFamily="49" charset="0"/>
                <a:cs typeface="Courier New" panose="02070309020205020404" pitchFamily="49" charset="0"/>
              </a:rPr>
              <a:t>S.tl.kind</a:t>
            </a:r>
            <a:r>
              <a:rPr lang="en-US" sz="2200" dirty="0">
                <a:solidFill>
                  <a:schemeClr val="accent3">
                    <a:lumMod val="75000"/>
                  </a:schemeClr>
                </a:solidFill>
                <a:latin typeface="Courier New" panose="02070309020205020404" pitchFamily="49" charset="0"/>
                <a:cs typeface="Courier New" panose="02070309020205020404" pitchFamily="49" charset="0"/>
              </a:rPr>
              <a:t> != "nil"</a:t>
            </a:r>
          </a:p>
        </p:txBody>
      </p:sp>
      <p:sp>
        <p:nvSpPr>
          <p:cNvPr id="6" name="Slide Number Placeholder 5">
            <a:extLst>
              <a:ext uri="{FF2B5EF4-FFF2-40B4-BE49-F238E27FC236}">
                <a16:creationId xmlns:a16="http://schemas.microsoft.com/office/drawing/2014/main" id="{C5026C5A-9CA5-9517-0577-CE620706DDAF}"/>
              </a:ext>
            </a:extLst>
          </p:cNvPr>
          <p:cNvSpPr>
            <a:spLocks noGrp="1"/>
          </p:cNvSpPr>
          <p:nvPr>
            <p:ph type="sldNum" sz="quarter" idx="4"/>
          </p:nvPr>
        </p:nvSpPr>
        <p:spPr/>
        <p:txBody>
          <a:bodyPr/>
          <a:lstStyle/>
          <a:p>
            <a:fld id="{60F4F636-6A27-E649-AEDF-9DE4D4E58670}" type="slidenum">
              <a:rPr lang="en-US" smtClean="0"/>
              <a:pPr/>
              <a:t>73</a:t>
            </a:fld>
            <a:endParaRPr lang="en-US" dirty="0"/>
          </a:p>
        </p:txBody>
      </p:sp>
    </p:spTree>
    <p:extLst>
      <p:ext uri="{BB962C8B-B14F-4D97-AF65-F5344CB8AC3E}">
        <p14:creationId xmlns:p14="http://schemas.microsoft.com/office/powerpoint/2010/main" val="100273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Structural Recursion</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Examples only recurse on </a:t>
            </a:r>
            <a:r>
              <a:rPr lang="en-US" sz="2600" i="1" dirty="0"/>
              <a:t>parts</a:t>
            </a:r>
            <a:r>
              <a:rPr lang="en-US" sz="2600" dirty="0"/>
              <a:t> of the input</a:t>
            </a:r>
          </a:p>
          <a:p>
            <a:pPr lvl="2"/>
            <a:endParaRPr lang="en-US" sz="1200" dirty="0"/>
          </a:p>
          <a:p>
            <a:pPr lvl="2"/>
            <a:r>
              <a:rPr lang="en-US" sz="1800" dirty="0">
                <a:latin typeface="Cambria Math" panose="02040503050406030204" pitchFamily="18" charset="0"/>
                <a:ea typeface="Cambria Math" panose="02040503050406030204" pitchFamily="18" charset="0"/>
              </a:rPr>
              <a:t>	</a:t>
            </a:r>
            <a:r>
              <a:rPr lang="en-US" sz="1800" dirty="0" err="1">
                <a:latin typeface="Cambria Math" panose="02040503050406030204" pitchFamily="18" charset="0"/>
                <a:ea typeface="Cambria Math" panose="02040503050406030204" pitchFamily="18" charset="0"/>
              </a:rPr>
              <a:t>len</a:t>
            </a:r>
            <a:r>
              <a:rPr lang="en-US" sz="1800" dirty="0">
                <a:latin typeface="Cambria Math" panose="02040503050406030204" pitchFamily="18" charset="0"/>
                <a:ea typeface="Cambria Math" panose="02040503050406030204" pitchFamily="18" charset="0"/>
              </a:rPr>
              <a:t>(x :: L)  :=  1 + </a:t>
            </a:r>
            <a:r>
              <a:rPr lang="en-US" sz="1800" dirty="0" err="1">
                <a:latin typeface="Cambria Math" panose="02040503050406030204" pitchFamily="18" charset="0"/>
                <a:ea typeface="Cambria Math" panose="02040503050406030204" pitchFamily="18" charset="0"/>
              </a:rPr>
              <a:t>len</a:t>
            </a:r>
            <a:r>
              <a:rPr lang="en-US" sz="1800" dirty="0">
                <a:latin typeface="Cambria Math" panose="02040503050406030204" pitchFamily="18" charset="0"/>
                <a:ea typeface="Cambria Math" panose="02040503050406030204" pitchFamily="18" charset="0"/>
              </a:rPr>
              <a:t>(L)</a:t>
            </a:r>
          </a:p>
          <a:p>
            <a:pPr lvl="2"/>
            <a:endParaRPr lang="en-US" sz="1200" dirty="0"/>
          </a:p>
          <a:p>
            <a:pPr lvl="1"/>
            <a:r>
              <a:rPr lang="en-US" sz="2200" dirty="0"/>
              <a:t>call on </a:t>
            </a:r>
            <a:r>
              <a:rPr lang="en-US" sz="2200" dirty="0">
                <a:latin typeface="Cambria Math" panose="02040503050406030204" pitchFamily="18" charset="0"/>
                <a:ea typeface="Cambria Math" panose="02040503050406030204" pitchFamily="18" charset="0"/>
              </a:rPr>
              <a:t>x :: L</a:t>
            </a:r>
            <a:r>
              <a:rPr lang="en-US" sz="2200" dirty="0"/>
              <a:t> recurses on </a:t>
            </a:r>
            <a:r>
              <a:rPr lang="en-US" sz="2200" dirty="0">
                <a:latin typeface="Cambria Math" panose="02040503050406030204" pitchFamily="18" charset="0"/>
                <a:ea typeface="Cambria Math" panose="02040503050406030204" pitchFamily="18" charset="0"/>
              </a:rPr>
              <a:t>L</a:t>
            </a:r>
            <a:endParaRPr lang="en-US" sz="2200" dirty="0"/>
          </a:p>
          <a:p>
            <a:pPr lvl="2"/>
            <a:endParaRPr lang="en-US" sz="1200" dirty="0">
              <a:latin typeface="Cambria Math" panose="02040503050406030204" pitchFamily="18" charset="0"/>
              <a:ea typeface="Cambria Math" panose="02040503050406030204" pitchFamily="18" charset="0"/>
            </a:endParaRPr>
          </a:p>
          <a:p>
            <a:pPr lvl="2"/>
            <a:r>
              <a:rPr lang="en-US" sz="1800" dirty="0">
                <a:latin typeface="Cambria Math" panose="02040503050406030204" pitchFamily="18" charset="0"/>
                <a:ea typeface="Cambria Math" panose="02040503050406030204" pitchFamily="18" charset="0"/>
              </a:rPr>
              <a:t>	swap(x :: y :: L)  :=  y :: x :: swap(L)</a:t>
            </a:r>
          </a:p>
          <a:p>
            <a:pPr lvl="2"/>
            <a:endParaRPr lang="en-US" sz="1200" dirty="0">
              <a:latin typeface="Cambria Math" panose="02040503050406030204" pitchFamily="18" charset="0"/>
              <a:ea typeface="Cambria Math" panose="02040503050406030204" pitchFamily="18" charset="0"/>
            </a:endParaRPr>
          </a:p>
          <a:p>
            <a:pPr lvl="1"/>
            <a:r>
              <a:rPr lang="en-US" sz="2200" dirty="0"/>
              <a:t>call on </a:t>
            </a:r>
            <a:r>
              <a:rPr lang="en-US" sz="2200" dirty="0">
                <a:latin typeface="Cambria Math" panose="02040503050406030204" pitchFamily="18" charset="0"/>
                <a:ea typeface="Cambria Math" panose="02040503050406030204" pitchFamily="18" charset="0"/>
              </a:rPr>
              <a:t>x :: y :: L</a:t>
            </a:r>
            <a:r>
              <a:rPr lang="en-US" sz="2200" dirty="0"/>
              <a:t> recurses on </a:t>
            </a:r>
            <a:r>
              <a:rPr lang="en-US" sz="2200" dirty="0">
                <a:latin typeface="Cambria Math" panose="02040503050406030204" pitchFamily="18" charset="0"/>
                <a:ea typeface="Cambria Math" panose="02040503050406030204" pitchFamily="18" charset="0"/>
              </a:rPr>
              <a:t>L</a:t>
            </a:r>
            <a:endParaRPr lang="en-US" sz="2200" dirty="0"/>
          </a:p>
          <a:p>
            <a:pPr lvl="1"/>
            <a:r>
              <a:rPr lang="en-US" sz="2200" dirty="0"/>
              <a:t>such cases are called "</a:t>
            </a:r>
            <a:r>
              <a:rPr lang="en-US" sz="2200" u="sng" dirty="0"/>
              <a:t>structural recursion</a:t>
            </a:r>
            <a:r>
              <a:rPr lang="en-US" sz="2200" dirty="0"/>
              <a:t>"</a:t>
            </a:r>
          </a:p>
          <a:p>
            <a:pPr lvl="1"/>
            <a:endParaRPr lang="en-US" sz="2200" dirty="0"/>
          </a:p>
          <a:p>
            <a:r>
              <a:rPr lang="en-US" sz="2600" dirty="0"/>
              <a:t>Guarantees no infinite recursion!</a:t>
            </a:r>
          </a:p>
          <a:p>
            <a:pPr lvl="1"/>
            <a:r>
              <a:rPr lang="en-US" sz="2200" dirty="0"/>
              <a:t>one argument gets </a:t>
            </a:r>
            <a:r>
              <a:rPr lang="en-US" sz="2200" i="1" dirty="0"/>
              <a:t>strictly smaller</a:t>
            </a:r>
            <a:r>
              <a:rPr lang="en-US" sz="2200" dirty="0"/>
              <a:t> on each call</a:t>
            </a:r>
          </a:p>
          <a:p>
            <a:pPr lvl="1"/>
            <a:r>
              <a:rPr lang="en-US" sz="2200" dirty="0"/>
              <a:t>restrict ourselves to structural recursion in math and TS</a:t>
            </a:r>
          </a:p>
        </p:txBody>
      </p:sp>
      <p:sp>
        <p:nvSpPr>
          <p:cNvPr id="4" name="Slide Number Placeholder 3">
            <a:extLst>
              <a:ext uri="{FF2B5EF4-FFF2-40B4-BE49-F238E27FC236}">
                <a16:creationId xmlns:a16="http://schemas.microsoft.com/office/drawing/2014/main" id="{D0939173-C028-C918-65ED-D35993932CCC}"/>
              </a:ext>
            </a:extLst>
          </p:cNvPr>
          <p:cNvSpPr>
            <a:spLocks noGrp="1"/>
          </p:cNvSpPr>
          <p:nvPr>
            <p:ph type="sldNum" sz="quarter" idx="4"/>
          </p:nvPr>
        </p:nvSpPr>
        <p:spPr/>
        <p:txBody>
          <a:bodyPr/>
          <a:lstStyle/>
          <a:p>
            <a:fld id="{60F4F636-6A27-E649-AEDF-9DE4D4E58670}" type="slidenum">
              <a:rPr lang="en-US" smtClean="0"/>
              <a:pPr/>
              <a:t>74</a:t>
            </a:fld>
            <a:endParaRPr lang="en-US" dirty="0"/>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A0D90F34-77DB-564D-BD34-5F3E09EEE2CB}"/>
                  </a:ext>
                </a:extLst>
              </p14:cNvPr>
              <p14:cNvContentPartPr/>
              <p14:nvPr/>
            </p14:nvContentPartPr>
            <p14:xfrm>
              <a:off x="4268880" y="3005280"/>
              <a:ext cx="360" cy="360"/>
            </p14:xfrm>
          </p:contentPart>
        </mc:Choice>
        <mc:Fallback xmlns="">
          <p:pic>
            <p:nvPicPr>
              <p:cNvPr id="5" name="Ink 4">
                <a:extLst>
                  <a:ext uri="{FF2B5EF4-FFF2-40B4-BE49-F238E27FC236}">
                    <a16:creationId xmlns:a16="http://schemas.microsoft.com/office/drawing/2014/main" id="{A0D90F34-77DB-564D-BD34-5F3E09EEE2CB}"/>
                  </a:ext>
                </a:extLst>
              </p:cNvPr>
              <p:cNvPicPr/>
              <p:nvPr/>
            </p:nvPicPr>
            <p:blipFill>
              <a:blip r:embed="rId4"/>
              <a:stretch>
                <a:fillRect/>
              </a:stretch>
            </p:blipFill>
            <p:spPr>
              <a:xfrm>
                <a:off x="4259520" y="2995920"/>
                <a:ext cx="19080" cy="19080"/>
              </a:xfrm>
              <a:prstGeom prst="rect">
                <a:avLst/>
              </a:prstGeom>
            </p:spPr>
          </p:pic>
        </mc:Fallback>
      </mc:AlternateContent>
    </p:spTree>
    <p:extLst>
      <p:ext uri="{BB962C8B-B14F-4D97-AF65-F5344CB8AC3E}">
        <p14:creationId xmlns:p14="http://schemas.microsoft.com/office/powerpoint/2010/main" val="12833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Recall: Natural Numbers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a:xfrm>
            <a:off x="457200" y="1244160"/>
            <a:ext cx="8229600" cy="5339202"/>
          </a:xfrm>
        </p:spPr>
        <p:txBody>
          <a:bodyPr/>
          <a:lstStyle/>
          <a:p>
            <a:pPr lvl="2"/>
            <a:endParaRPr lang="en-US" sz="1800" b="1" dirty="0">
              <a:latin typeface="Franklin Gothic Medium" panose="020B0603020102020204" pitchFamily="34" charset="0"/>
            </a:endParaRPr>
          </a:p>
          <a:p>
            <a:pPr lvl="2"/>
            <a:endParaRPr lang="en-US" sz="1800" b="1" dirty="0">
              <a:latin typeface="Franklin Gothic Medium" panose="020B0603020102020204" pitchFamily="34" charset="0"/>
            </a:endParaRPr>
          </a:p>
          <a:p>
            <a:pPr lvl="2"/>
            <a:r>
              <a:rPr lang="en-US" sz="1800" b="1" dirty="0">
                <a:latin typeface="Franklin Gothic Medium" panose="020B0603020102020204" pitchFamily="34" charset="0"/>
              </a:rPr>
              <a:t>			</a:t>
            </a:r>
            <a:r>
              <a:rPr lang="en-US" sz="1800" b="1" dirty="0">
                <a:latin typeface="Cambria Math" panose="02040503050406030204" pitchFamily="18" charset="0"/>
                <a:ea typeface="Cambria Math" panose="02040503050406030204" pitchFamily="18" charset="0"/>
              </a:rPr>
              <a:t>type</a:t>
            </a:r>
            <a:r>
              <a:rPr lang="en-US" sz="1800" dirty="0">
                <a:latin typeface="Cambria Math" panose="02040503050406030204" pitchFamily="18" charset="0"/>
                <a:ea typeface="Cambria Math" panose="02040503050406030204" pitchFamily="18" charset="0"/>
              </a:rPr>
              <a:t> </a:t>
            </a:r>
            <a:r>
              <a:rPr lang="en-US" sz="1800" b="1" dirty="0" err="1"/>
              <a:t>ℕ</a:t>
            </a:r>
            <a:r>
              <a:rPr lang="en-US" sz="1800" dirty="0">
                <a:latin typeface="Cambria Math" panose="02040503050406030204" pitchFamily="18" charset="0"/>
                <a:ea typeface="Cambria Math" panose="02040503050406030204" pitchFamily="18" charset="0"/>
              </a:rPr>
              <a:t> :=  zero  |  </a:t>
            </a:r>
            <a:r>
              <a:rPr lang="en-US" sz="1800" dirty="0" err="1">
                <a:latin typeface="Cambria Math" panose="02040503050406030204" pitchFamily="18" charset="0"/>
                <a:ea typeface="Cambria Math" panose="02040503050406030204" pitchFamily="18" charset="0"/>
              </a:rPr>
              <a:t>succ</a:t>
            </a:r>
            <a:r>
              <a:rPr lang="en-US" sz="1800" dirty="0">
                <a:latin typeface="Cambria Math" panose="02040503050406030204" pitchFamily="18" charset="0"/>
                <a:ea typeface="Cambria Math" panose="02040503050406030204" pitchFamily="18" charset="0"/>
              </a:rPr>
              <a:t>(</a:t>
            </a:r>
            <a:r>
              <a:rPr lang="en-US" sz="1800" dirty="0" err="1">
                <a:latin typeface="Cambria Math" panose="02040503050406030204" pitchFamily="18" charset="0"/>
                <a:ea typeface="Cambria Math" panose="02040503050406030204" pitchFamily="18" charset="0"/>
              </a:rPr>
              <a:t>prev</a:t>
            </a:r>
            <a:r>
              <a:rPr lang="en-US" sz="1800" dirty="0">
                <a:latin typeface="Cambria Math" panose="02040503050406030204" pitchFamily="18" charset="0"/>
                <a:ea typeface="Cambria Math" panose="02040503050406030204" pitchFamily="18" charset="0"/>
              </a:rPr>
              <a:t>: </a:t>
            </a:r>
            <a:r>
              <a:rPr lang="en-US" sz="1800" b="1" dirty="0" err="1"/>
              <a:t>ℕ</a:t>
            </a:r>
            <a:r>
              <a:rPr lang="en-US" sz="1800" dirty="0">
                <a:latin typeface="Cambria Math" panose="02040503050406030204" pitchFamily="18" charset="0"/>
                <a:ea typeface="Cambria Math" panose="02040503050406030204" pitchFamily="18" charset="0"/>
              </a:rPr>
              <a:t>)</a:t>
            </a:r>
          </a:p>
          <a:p>
            <a:pPr lvl="2"/>
            <a:endParaRPr lang="en-US" sz="1800" dirty="0">
              <a:latin typeface="Franklin Gothic Medium" panose="020B0603020102020204" pitchFamily="34" charset="0"/>
            </a:endParaRPr>
          </a:p>
          <a:p>
            <a:pPr marL="457200" lvl="1" indent="0">
              <a:buNone/>
            </a:pPr>
            <a:endParaRPr lang="en-US" sz="2200" dirty="0"/>
          </a:p>
          <a:p>
            <a:r>
              <a:rPr lang="en-US" sz="2600" u="sng" dirty="0"/>
              <a:t>Potential</a:t>
            </a:r>
            <a:r>
              <a:rPr lang="en-US" sz="2600" dirty="0"/>
              <a:t> definition in TypeScript</a:t>
            </a:r>
          </a:p>
          <a:p>
            <a:pPr lvl="2"/>
            <a:endParaRPr lang="en-US" sz="1800" dirty="0"/>
          </a:p>
          <a:p>
            <a:pPr lvl="2"/>
            <a:r>
              <a:rPr lang="en-US" sz="1800" b="1" dirty="0">
                <a:solidFill>
                  <a:srgbClr val="0070C0"/>
                </a:solidFill>
                <a:latin typeface="Courier New" panose="02070309020205020404" pitchFamily="49" charset="0"/>
                <a:cs typeface="Courier New" panose="02070309020205020404" pitchFamily="49" charset="0"/>
              </a:rPr>
              <a:t>type</a:t>
            </a:r>
            <a:r>
              <a:rPr lang="en-US" sz="1800" dirty="0">
                <a:latin typeface="Courier New" panose="02070309020205020404" pitchFamily="49" charset="0"/>
                <a:cs typeface="Courier New" panose="02070309020205020404" pitchFamily="49" charset="0"/>
              </a:rPr>
              <a:t> Nat = {kind: "zero"} </a:t>
            </a:r>
          </a:p>
          <a:p>
            <a:pPr lvl="2"/>
            <a:r>
              <a:rPr lang="en-US" sz="1800" dirty="0">
                <a:latin typeface="Courier New" panose="02070309020205020404" pitchFamily="49" charset="0"/>
                <a:cs typeface="Courier New" panose="02070309020205020404" pitchFamily="49" charset="0"/>
              </a:rPr>
              <a:t>         | {kind: "</a:t>
            </a:r>
            <a:r>
              <a:rPr lang="en-US" sz="1800" dirty="0" err="1">
                <a:latin typeface="Courier New" panose="02070309020205020404" pitchFamily="49" charset="0"/>
                <a:cs typeface="Courier New" panose="02070309020205020404" pitchFamily="49" charset="0"/>
              </a:rPr>
              <a:t>succ</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prev</a:t>
            </a:r>
            <a:r>
              <a:rPr lang="en-US" sz="1800" dirty="0">
                <a:latin typeface="Courier New" panose="02070309020205020404" pitchFamily="49" charset="0"/>
                <a:cs typeface="Courier New" panose="02070309020205020404" pitchFamily="49" charset="0"/>
              </a:rPr>
              <a:t>: Nat};</a:t>
            </a:r>
          </a:p>
          <a:p>
            <a:pPr lvl="2"/>
            <a:endParaRPr lang="en-US" sz="1800" dirty="0"/>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zero: Nat = {kind: "zero"};</a:t>
            </a:r>
          </a:p>
          <a:p>
            <a:pPr lvl="2"/>
            <a:endParaRPr lang="en-US" sz="1800" dirty="0"/>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succ</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prev</a:t>
            </a:r>
            <a:r>
              <a:rPr lang="en-US" sz="1800" dirty="0">
                <a:latin typeface="Courier New" panose="02070309020205020404" pitchFamily="49" charset="0"/>
                <a:cs typeface="Courier New" panose="02070309020205020404" pitchFamily="49" charset="0"/>
              </a:rPr>
              <a:t>: Nat): Nat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{kind: "</a:t>
            </a:r>
            <a:r>
              <a:rPr lang="en-US" sz="1800" dirty="0" err="1">
                <a:latin typeface="Courier New" panose="02070309020205020404" pitchFamily="49" charset="0"/>
                <a:cs typeface="Courier New" panose="02070309020205020404" pitchFamily="49" charset="0"/>
              </a:rPr>
              <a:t>succ</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prev</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prev</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a:t>
            </a:r>
          </a:p>
        </p:txBody>
      </p:sp>
      <p:sp>
        <p:nvSpPr>
          <p:cNvPr id="4" name="Slide Number Placeholder 3">
            <a:extLst>
              <a:ext uri="{FF2B5EF4-FFF2-40B4-BE49-F238E27FC236}">
                <a16:creationId xmlns:a16="http://schemas.microsoft.com/office/drawing/2014/main" id="{F555198B-3B31-26D8-20CD-E9419DC6D165}"/>
              </a:ext>
            </a:extLst>
          </p:cNvPr>
          <p:cNvSpPr>
            <a:spLocks noGrp="1"/>
          </p:cNvSpPr>
          <p:nvPr>
            <p:ph type="sldNum" sz="quarter" idx="4"/>
          </p:nvPr>
        </p:nvSpPr>
        <p:spPr/>
        <p:txBody>
          <a:bodyPr/>
          <a:lstStyle/>
          <a:p>
            <a:fld id="{60F4F636-6A27-E649-AEDF-9DE4D4E58670}" type="slidenum">
              <a:rPr lang="en-US" smtClean="0"/>
              <a:pPr/>
              <a:t>75</a:t>
            </a:fld>
            <a:endParaRPr lang="en-US" dirty="0"/>
          </a:p>
        </p:txBody>
      </p:sp>
    </p:spTree>
    <p:extLst>
      <p:ext uri="{BB962C8B-B14F-4D97-AF65-F5344CB8AC3E}">
        <p14:creationId xmlns:p14="http://schemas.microsoft.com/office/powerpoint/2010/main" val="23623397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Induction on Natural Numbers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marL="0" indent="0">
              <a:buNone/>
            </a:pPr>
            <a:r>
              <a:rPr lang="en-US" sz="2600" dirty="0"/>
              <a:t>Could use a type that only allows natural numbers:</a:t>
            </a:r>
          </a:p>
          <a:p>
            <a:pPr marL="0" indent="0">
              <a:buNone/>
            </a:pPr>
            <a:endParaRPr lang="en-US" sz="2600" dirty="0"/>
          </a:p>
          <a:p>
            <a:pPr marL="0" indent="0">
              <a:buNone/>
            </a:pPr>
            <a:r>
              <a:rPr lang="en-US" sz="2000" b="1" dirty="0">
                <a:solidFill>
                  <a:srgbClr val="0070C0"/>
                </a:solidFill>
                <a:latin typeface="Courier New" panose="02070309020205020404" pitchFamily="49" charset="0"/>
                <a:cs typeface="Courier New" panose="02070309020205020404" pitchFamily="49" charset="0"/>
              </a:rPr>
              <a:t>    const </a:t>
            </a:r>
            <a:r>
              <a:rPr lang="en-US" sz="2000" dirty="0">
                <a:latin typeface="Courier New" panose="02070309020205020404" pitchFamily="49" charset="0"/>
                <a:cs typeface="Courier New" panose="02070309020205020404" pitchFamily="49" charset="0"/>
              </a:rPr>
              <a:t>f = (m: Nat): </a:t>
            </a:r>
            <a:r>
              <a:rPr lang="en-US" sz="2000" b="1" dirty="0">
                <a:solidFill>
                  <a:srgbClr val="00B050"/>
                </a:solidFill>
                <a:latin typeface="Courier New" panose="02070309020205020404" pitchFamily="49" charset="0"/>
                <a:cs typeface="Courier New" panose="02070309020205020404" pitchFamily="49" charset="0"/>
              </a:rPr>
              <a:t>bigint</a:t>
            </a:r>
            <a:r>
              <a:rPr lang="en-US" sz="2000" dirty="0">
                <a:latin typeface="Courier New" panose="02070309020205020404" pitchFamily="49" charset="0"/>
                <a:cs typeface="Courier New" panose="02070309020205020404" pitchFamily="49" charset="0"/>
              </a:rPr>
              <a:t> =&gt; {</a:t>
            </a:r>
            <a:endParaRPr lang="en-US" sz="2000" dirty="0">
              <a:solidFill>
                <a:srgbClr val="C00000"/>
              </a:solidFill>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if</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m.kind</a:t>
            </a:r>
            <a:r>
              <a:rPr lang="en-US" sz="2000" dirty="0">
                <a:latin typeface="Courier New" panose="02070309020205020404" pitchFamily="49" charset="0"/>
                <a:cs typeface="Courier New" panose="02070309020205020404" pitchFamily="49" charset="0"/>
              </a:rPr>
              <a:t> === "zero") {</a:t>
            </a:r>
          </a:p>
          <a:p>
            <a:pPr marL="0" indent="0">
              <a:buNone/>
            </a:pPr>
            <a:r>
              <a:rPr lang="en-US" sz="2000" b="1" dirty="0">
                <a:solidFill>
                  <a:srgbClr val="0070C0"/>
                </a:solidFill>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return</a:t>
            </a:r>
            <a:r>
              <a:rPr lang="en-US" sz="2000" dirty="0">
                <a:latin typeface="Courier New" panose="02070309020205020404" pitchFamily="49" charset="0"/>
                <a:cs typeface="Courier New" panose="02070309020205020404" pitchFamily="49" charset="0"/>
              </a:rPr>
              <a:t> 1n;</a:t>
            </a:r>
          </a:p>
          <a:p>
            <a:pPr marL="0" indent="0">
              <a:buNone/>
            </a:pPr>
            <a:r>
              <a:rPr lang="en-US" sz="2000" b="1" dirty="0">
                <a:solidFill>
                  <a:srgbClr val="0070C0"/>
                </a:solidFill>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 </a:t>
            </a:r>
            <a:r>
              <a:rPr lang="en-US" sz="2000" b="1" dirty="0">
                <a:solidFill>
                  <a:srgbClr val="0070C0"/>
                </a:solidFill>
                <a:latin typeface="Courier New" panose="02070309020205020404" pitchFamily="49" charset="0"/>
                <a:cs typeface="Courier New" panose="02070309020205020404" pitchFamily="49" charset="0"/>
              </a:rPr>
              <a:t>else</a:t>
            </a:r>
            <a:r>
              <a:rPr lang="en-US" sz="2000" dirty="0">
                <a:latin typeface="Courier New" panose="02070309020205020404" pitchFamily="49" charset="0"/>
                <a:cs typeface="Courier New" panose="02070309020205020404" pitchFamily="49" charset="0"/>
              </a:rPr>
              <a:t> {</a:t>
            </a:r>
          </a:p>
          <a:p>
            <a:pPr marL="0" indent="0">
              <a:buNone/>
            </a:pPr>
            <a:r>
              <a:rPr lang="en-US" sz="2000" b="1" dirty="0">
                <a:solidFill>
                  <a:srgbClr val="0070C0"/>
                </a:solidFill>
                <a:latin typeface="Courier New" panose="02070309020205020404" pitchFamily="49" charset="0"/>
                <a:cs typeface="Courier New" panose="02070309020205020404" pitchFamily="49" charset="0"/>
              </a:rPr>
              <a:t>        return </a:t>
            </a:r>
            <a:r>
              <a:rPr lang="en-US" sz="2000" dirty="0">
                <a:latin typeface="Courier New" panose="02070309020205020404" pitchFamily="49" charset="0"/>
                <a:cs typeface="Courier New" panose="02070309020205020404" pitchFamily="49" charset="0"/>
              </a:rPr>
              <a:t>2n * f(</a:t>
            </a:r>
            <a:r>
              <a:rPr lang="en-US" sz="2000" dirty="0" err="1">
                <a:latin typeface="Courier New" panose="02070309020205020404" pitchFamily="49" charset="0"/>
                <a:cs typeface="Courier New" panose="02070309020205020404" pitchFamily="49" charset="0"/>
              </a:rPr>
              <a:t>m.prev</a:t>
            </a:r>
            <a:r>
              <a:rPr lang="en-US" sz="2000" dirty="0">
                <a:latin typeface="Courier New" panose="02070309020205020404" pitchFamily="49" charset="0"/>
                <a:cs typeface="Courier New" panose="02070309020205020404" pitchFamily="49" charset="0"/>
              </a:rPr>
              <a:t>);</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    };</a:t>
            </a:r>
          </a:p>
          <a:p>
            <a:pPr marL="0" indent="0">
              <a:buNone/>
            </a:pPr>
            <a:endParaRPr lang="en-US" sz="2400" dirty="0"/>
          </a:p>
          <a:p>
            <a:pPr marL="0" indent="0">
              <a:buNone/>
            </a:pPr>
            <a:r>
              <a:rPr lang="en-US" sz="2600" dirty="0"/>
              <a:t>Cleaner definition of the function (though inefficient)</a:t>
            </a:r>
          </a:p>
        </p:txBody>
      </p:sp>
      <p:sp>
        <p:nvSpPr>
          <p:cNvPr id="6" name="TextBox 5">
            <a:extLst>
              <a:ext uri="{FF2B5EF4-FFF2-40B4-BE49-F238E27FC236}">
                <a16:creationId xmlns:a16="http://schemas.microsoft.com/office/drawing/2014/main" id="{B6D36CCF-1AB6-4508-1C3A-BB1B5D23CADD}"/>
              </a:ext>
            </a:extLst>
          </p:cNvPr>
          <p:cNvSpPr txBox="1"/>
          <p:nvPr/>
        </p:nvSpPr>
        <p:spPr>
          <a:xfrm>
            <a:off x="5866924" y="3973848"/>
            <a:ext cx="2819876" cy="369332"/>
          </a:xfrm>
          <a:prstGeom prst="rect">
            <a:avLst/>
          </a:prstGeom>
          <a:noFill/>
        </p:spPr>
        <p:txBody>
          <a:bodyPr wrap="square" rtlCol="0">
            <a:spAutoFit/>
          </a:bodyPr>
          <a:lstStyle/>
          <a:p>
            <a:r>
              <a:rPr lang="en-US" dirty="0" err="1">
                <a:solidFill>
                  <a:schemeClr val="accent3">
                    <a:lumMod val="75000"/>
                  </a:schemeClr>
                </a:solidFill>
                <a:latin typeface="Franklin Gothic Medium"/>
                <a:cs typeface="Franklin Gothic Medium"/>
              </a:rPr>
              <a:t>m.prev</a:t>
            </a:r>
            <a:r>
              <a:rPr lang="en-US" dirty="0">
                <a:solidFill>
                  <a:schemeClr val="accent3">
                    <a:lumMod val="75000"/>
                  </a:schemeClr>
                </a:solidFill>
                <a:latin typeface="Franklin Gothic Medium"/>
                <a:cs typeface="Franklin Gothic Medium"/>
              </a:rPr>
              <a:t> represents “m – 1”</a:t>
            </a:r>
          </a:p>
        </p:txBody>
      </p:sp>
      <p:sp>
        <p:nvSpPr>
          <p:cNvPr id="4" name="Slide Number Placeholder 3">
            <a:extLst>
              <a:ext uri="{FF2B5EF4-FFF2-40B4-BE49-F238E27FC236}">
                <a16:creationId xmlns:a16="http://schemas.microsoft.com/office/drawing/2014/main" id="{C81B0605-BDA9-69DC-F3E3-694649B2A45F}"/>
              </a:ext>
            </a:extLst>
          </p:cNvPr>
          <p:cNvSpPr>
            <a:spLocks noGrp="1"/>
          </p:cNvSpPr>
          <p:nvPr>
            <p:ph type="sldNum" sz="quarter" idx="4"/>
          </p:nvPr>
        </p:nvSpPr>
        <p:spPr/>
        <p:txBody>
          <a:bodyPr/>
          <a:lstStyle/>
          <a:p>
            <a:fld id="{60F4F636-6A27-E649-AEDF-9DE4D4E58670}" type="slidenum">
              <a:rPr lang="en-US" smtClean="0"/>
              <a:pPr/>
              <a:t>76</a:t>
            </a:fld>
            <a:endParaRPr lang="en-US" dirty="0"/>
          </a:p>
        </p:txBody>
      </p:sp>
    </p:spTree>
    <p:extLst>
      <p:ext uri="{BB962C8B-B14F-4D97-AF65-F5344CB8AC3E}">
        <p14:creationId xmlns:p14="http://schemas.microsoft.com/office/powerpoint/2010/main" val="184337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37244-3828-CFB3-72A7-3BDB3D92CF14}"/>
              </a:ext>
            </a:extLst>
          </p:cNvPr>
          <p:cNvSpPr>
            <a:spLocks noGrp="1"/>
          </p:cNvSpPr>
          <p:nvPr>
            <p:ph type="ctrTitle"/>
          </p:nvPr>
        </p:nvSpPr>
        <p:spPr/>
        <p:txBody>
          <a:bodyPr/>
          <a:lstStyle/>
          <a:p>
            <a:r>
              <a:rPr lang="en-US" dirty="0"/>
              <a:t>Formalizing Specifications</a:t>
            </a:r>
          </a:p>
        </p:txBody>
      </p:sp>
    </p:spTree>
    <p:extLst>
      <p:ext uri="{BB962C8B-B14F-4D97-AF65-F5344CB8AC3E}">
        <p14:creationId xmlns:p14="http://schemas.microsoft.com/office/powerpoint/2010/main" val="31455486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Formalizing a Specification</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Sometimes the instructions are written in English</a:t>
            </a:r>
          </a:p>
          <a:p>
            <a:pPr lvl="1"/>
            <a:r>
              <a:rPr lang="en-US" sz="2200" dirty="0"/>
              <a:t>English is often imprecise or ambiguous</a:t>
            </a:r>
          </a:p>
          <a:p>
            <a:pPr lvl="1"/>
            <a:endParaRPr lang="en-US" sz="2200" dirty="0"/>
          </a:p>
          <a:p>
            <a:r>
              <a:rPr lang="en-US" sz="2600" dirty="0"/>
              <a:t>First step then is to “formalize” the specification:</a:t>
            </a:r>
          </a:p>
          <a:p>
            <a:pPr lvl="1"/>
            <a:r>
              <a:rPr lang="en-US" sz="2200" dirty="0"/>
              <a:t>translate it into math with a precise meaning</a:t>
            </a:r>
          </a:p>
          <a:p>
            <a:pPr lvl="1"/>
            <a:endParaRPr lang="en-US" sz="2200" dirty="0"/>
          </a:p>
          <a:p>
            <a:r>
              <a:rPr lang="en-US" sz="2600" dirty="0"/>
              <a:t>Best to start by looking at some examples</a:t>
            </a:r>
          </a:p>
          <a:p>
            <a:pPr lvl="1"/>
            <a:r>
              <a:rPr lang="en-US" sz="2200" dirty="0"/>
              <a:t>try to spot a pattern</a:t>
            </a:r>
          </a:p>
          <a:p>
            <a:pPr lvl="1"/>
            <a:r>
              <a:rPr lang="en-US" sz="2200" dirty="0"/>
              <a:t>recursive data usually involves recursive functions</a:t>
            </a:r>
            <a:endParaRPr lang="en-US" sz="1800" dirty="0"/>
          </a:p>
          <a:p>
            <a:pPr lvl="2"/>
            <a:r>
              <a:rPr lang="en-US" sz="2200" dirty="0">
                <a:latin typeface="Franklin Gothic Medium" panose="020B0603020102020204" pitchFamily="34" charset="0"/>
              </a:rPr>
              <a:t>each base case </a:t>
            </a:r>
            <a:r>
              <a:rPr lang="en-US" sz="2200" i="1" dirty="0">
                <a:latin typeface="Franklin Gothic Medium" panose="020B0603020102020204" pitchFamily="34" charset="0"/>
              </a:rPr>
              <a:t>usually</a:t>
            </a:r>
            <a:r>
              <a:rPr lang="en-US" sz="2200" dirty="0">
                <a:latin typeface="Franklin Gothic Medium" panose="020B0603020102020204" pitchFamily="34" charset="0"/>
              </a:rPr>
              <a:t> corresponds to a pattern-match</a:t>
            </a:r>
          </a:p>
          <a:p>
            <a:pPr lvl="2"/>
            <a:r>
              <a:rPr lang="en-US" sz="2200" dirty="0">
                <a:latin typeface="Franklin Gothic Medium" panose="020B0603020102020204" pitchFamily="34" charset="0"/>
              </a:rPr>
              <a:t>can have one or more base cases</a:t>
            </a:r>
            <a:br>
              <a:rPr lang="en-US" sz="2200" dirty="0">
                <a:latin typeface="Franklin Gothic Medium" panose="020B0603020102020204" pitchFamily="34" charset="0"/>
              </a:rPr>
            </a:br>
            <a:endParaRPr lang="en-US" sz="2200" dirty="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85EE7885-C85B-AF28-1181-B439F2899E4C}"/>
              </a:ext>
            </a:extLst>
          </p:cNvPr>
          <p:cNvSpPr>
            <a:spLocks noGrp="1"/>
          </p:cNvSpPr>
          <p:nvPr>
            <p:ph type="sldNum" sz="quarter" idx="4"/>
          </p:nvPr>
        </p:nvSpPr>
        <p:spPr/>
        <p:txBody>
          <a:bodyPr/>
          <a:lstStyle/>
          <a:p>
            <a:fld id="{60F4F636-6A27-E649-AEDF-9DE4D4E58670}" type="slidenum">
              <a:rPr lang="en-US" smtClean="0"/>
              <a:pPr/>
              <a:t>78</a:t>
            </a:fld>
            <a:endParaRPr lang="en-US" dirty="0"/>
          </a:p>
        </p:txBody>
      </p:sp>
    </p:spTree>
    <p:extLst>
      <p:ext uri="{BB962C8B-B14F-4D97-AF65-F5344CB8AC3E}">
        <p14:creationId xmlns:p14="http://schemas.microsoft.com/office/powerpoint/2010/main" val="22057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Formalizing Sum of a List</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Sum of a List: “add up all the values in the list”</a:t>
            </a:r>
          </a:p>
          <a:p>
            <a:pPr lvl="1"/>
            <a:endParaRPr lang="en-US" sz="2200" dirty="0"/>
          </a:p>
          <a:p>
            <a:r>
              <a:rPr lang="en-US" sz="2600" dirty="0"/>
              <a:t>Look at some examples…</a:t>
            </a:r>
          </a:p>
          <a:p>
            <a:pPr lvl="2"/>
            <a:endParaRPr lang="en-US" sz="1800" dirty="0"/>
          </a:p>
          <a:p>
            <a:pPr lvl="2"/>
            <a:r>
              <a:rPr lang="en-US" sz="1800" dirty="0">
                <a:solidFill>
                  <a:srgbClr val="0070C0"/>
                </a:solidFill>
                <a:latin typeface="Cambria Math" panose="02040503050406030204" pitchFamily="18" charset="0"/>
                <a:ea typeface="Cambria Math" panose="02040503050406030204" pitchFamily="18" charset="0"/>
              </a:rPr>
              <a:t>L							sum(L)</a:t>
            </a:r>
          </a:p>
          <a:p>
            <a:pPr lvl="2"/>
            <a:r>
              <a:rPr lang="en-US" sz="1800" dirty="0">
                <a:latin typeface="Cambria Math" panose="02040503050406030204" pitchFamily="18" charset="0"/>
                <a:ea typeface="Cambria Math" panose="02040503050406030204" pitchFamily="18" charset="0"/>
              </a:rPr>
              <a:t>nil							0</a:t>
            </a:r>
          </a:p>
          <a:p>
            <a:pPr lvl="2"/>
            <a:r>
              <a:rPr lang="en-US" sz="1800" dirty="0">
                <a:latin typeface="Cambria Math" panose="02040503050406030204" pitchFamily="18" charset="0"/>
                <a:ea typeface="Cambria Math" panose="02040503050406030204" pitchFamily="18" charset="0"/>
              </a:rPr>
              <a:t>3 :: nil						3</a:t>
            </a:r>
          </a:p>
          <a:p>
            <a:pPr lvl="2"/>
            <a:r>
              <a:rPr lang="en-US" sz="1800" dirty="0">
                <a:latin typeface="Cambria Math" panose="02040503050406030204" pitchFamily="18" charset="0"/>
                <a:ea typeface="Cambria Math" panose="02040503050406030204" pitchFamily="18" charset="0"/>
              </a:rPr>
              <a:t>2 :: 3 :: nil					2+3</a:t>
            </a:r>
          </a:p>
          <a:p>
            <a:pPr lvl="2"/>
            <a:r>
              <a:rPr lang="en-US" sz="1800" dirty="0">
                <a:latin typeface="Cambria Math" panose="02040503050406030204" pitchFamily="18" charset="0"/>
                <a:ea typeface="Cambria Math" panose="02040503050406030204" pitchFamily="18" charset="0"/>
              </a:rPr>
              <a:t>1 :: 2 :: 3 :: nil					1+2+3</a:t>
            </a:r>
          </a:p>
          <a:p>
            <a:pPr lvl="2"/>
            <a:r>
              <a:rPr lang="en-US" sz="1800" dirty="0">
                <a:latin typeface="Cambria Math" panose="02040503050406030204" pitchFamily="18" charset="0"/>
                <a:ea typeface="Cambria Math" panose="02040503050406030204" pitchFamily="18" charset="0"/>
              </a:rPr>
              <a:t>…							…</a:t>
            </a:r>
          </a:p>
        </p:txBody>
      </p:sp>
      <p:sp>
        <p:nvSpPr>
          <p:cNvPr id="4" name="Slide Number Placeholder 3">
            <a:extLst>
              <a:ext uri="{FF2B5EF4-FFF2-40B4-BE49-F238E27FC236}">
                <a16:creationId xmlns:a16="http://schemas.microsoft.com/office/drawing/2014/main" id="{3EC24878-2B04-6E40-ACD3-2981F611E882}"/>
              </a:ext>
            </a:extLst>
          </p:cNvPr>
          <p:cNvSpPr>
            <a:spLocks noGrp="1"/>
          </p:cNvSpPr>
          <p:nvPr>
            <p:ph type="sldNum" sz="quarter" idx="4"/>
          </p:nvPr>
        </p:nvSpPr>
        <p:spPr/>
        <p:txBody>
          <a:bodyPr/>
          <a:lstStyle/>
          <a:p>
            <a:fld id="{60F4F636-6A27-E649-AEDF-9DE4D4E58670}" type="slidenum">
              <a:rPr lang="en-US" smtClean="0"/>
              <a:pPr/>
              <a:t>79</a:t>
            </a:fld>
            <a:endParaRPr lang="en-US" dirty="0"/>
          </a:p>
        </p:txBody>
      </p:sp>
    </p:spTree>
    <p:extLst>
      <p:ext uri="{BB962C8B-B14F-4D97-AF65-F5344CB8AC3E}">
        <p14:creationId xmlns:p14="http://schemas.microsoft.com/office/powerpoint/2010/main" val="3515723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Example: Declarative Specification (abs)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800" dirty="0"/>
              <a:t>Absolute value </a:t>
            </a:r>
            <a:r>
              <a:rPr lang="en-US" sz="2800" dirty="0">
                <a:latin typeface="Cambria Math" panose="02040503050406030204" pitchFamily="18" charset="0"/>
                <a:ea typeface="Cambria Math" panose="02040503050406030204" pitchFamily="18" charset="0"/>
              </a:rPr>
              <a:t>|x|</a:t>
            </a:r>
            <a:r>
              <a:rPr lang="en-US" sz="2800" dirty="0"/>
              <a:t> is an integer </a:t>
            </a:r>
            <a:r>
              <a:rPr lang="en-US" sz="2800" dirty="0">
                <a:latin typeface="Cambria Math" panose="02040503050406030204" pitchFamily="18" charset="0"/>
                <a:ea typeface="Cambria Math" panose="02040503050406030204" pitchFamily="18" charset="0"/>
              </a:rPr>
              <a:t>y</a:t>
            </a:r>
            <a:r>
              <a:rPr lang="en-US" sz="2800" dirty="0"/>
              <a:t> such that</a:t>
            </a:r>
          </a:p>
          <a:p>
            <a:pPr lvl="1"/>
            <a:r>
              <a:rPr lang="en-US" sz="2400" dirty="0">
                <a:latin typeface="Cambria Math" panose="02040503050406030204" pitchFamily="18" charset="0"/>
                <a:ea typeface="Cambria Math" panose="02040503050406030204" pitchFamily="18" charset="0"/>
              </a:rPr>
              <a:t>y ≥ x </a:t>
            </a:r>
          </a:p>
          <a:p>
            <a:pPr lvl="1"/>
            <a:r>
              <a:rPr lang="en-US" sz="2400" dirty="0">
                <a:latin typeface="Cambria Math" panose="02040503050406030204" pitchFamily="18" charset="0"/>
                <a:ea typeface="Cambria Math" panose="02040503050406030204" pitchFamily="18" charset="0"/>
              </a:rPr>
              <a:t>y ≥ –x</a:t>
            </a:r>
          </a:p>
          <a:p>
            <a:pPr lvl="1"/>
            <a:r>
              <a:rPr lang="en-US" sz="2400" dirty="0">
                <a:latin typeface="Cambria Math" panose="02040503050406030204" pitchFamily="18" charset="0"/>
                <a:ea typeface="Cambria Math" panose="02040503050406030204" pitchFamily="18" charset="0"/>
              </a:rPr>
              <a:t>y = x </a:t>
            </a:r>
            <a:r>
              <a:rPr lang="en-US" sz="2400" dirty="0"/>
              <a:t>or </a:t>
            </a:r>
            <a:r>
              <a:rPr lang="en-US" sz="2400" dirty="0">
                <a:latin typeface="Cambria Math" panose="02040503050406030204" pitchFamily="18" charset="0"/>
                <a:ea typeface="Cambria Math" panose="02040503050406030204" pitchFamily="18" charset="0"/>
              </a:rPr>
              <a:t>y = –x</a:t>
            </a:r>
            <a:endParaRPr lang="en-US" sz="2400" dirty="0"/>
          </a:p>
          <a:p>
            <a:pPr marL="457200" lvl="1" indent="0">
              <a:buNone/>
            </a:pPr>
            <a:endParaRPr lang="en-US" sz="2400" dirty="0"/>
          </a:p>
          <a:p>
            <a:pPr marL="0" indent="0">
              <a:buNone/>
            </a:pPr>
            <a:r>
              <a:rPr lang="en-US" sz="2000" b="1"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const</a:t>
            </a:r>
            <a:r>
              <a:rPr lang="en-US" sz="2000" dirty="0">
                <a:latin typeface="Courier New" panose="02070309020205020404" pitchFamily="49" charset="0"/>
                <a:cs typeface="Courier New" panose="02070309020205020404" pitchFamily="49" charset="0"/>
              </a:rPr>
              <a:t> abs = (x: </a:t>
            </a:r>
            <a:r>
              <a:rPr lang="en-US" sz="2000" b="1" dirty="0">
                <a:solidFill>
                  <a:srgbClr val="00B050"/>
                </a:solidFill>
                <a:latin typeface="Courier New" panose="02070309020205020404" pitchFamily="49" charset="0"/>
                <a:cs typeface="Courier New" panose="02070309020205020404" pitchFamily="49" charset="0"/>
              </a:rPr>
              <a:t>bigint</a:t>
            </a:r>
            <a:r>
              <a:rPr lang="en-US" sz="2000" dirty="0">
                <a:latin typeface="Courier New" panose="02070309020205020404" pitchFamily="49" charset="0"/>
                <a:cs typeface="Courier New" panose="02070309020205020404" pitchFamily="49" charset="0"/>
              </a:rPr>
              <a:t>): </a:t>
            </a:r>
            <a:r>
              <a:rPr lang="en-US" sz="2000" b="1" dirty="0">
                <a:solidFill>
                  <a:srgbClr val="00B050"/>
                </a:solidFill>
                <a:latin typeface="Courier New" panose="02070309020205020404" pitchFamily="49" charset="0"/>
                <a:cs typeface="Courier New" panose="02070309020205020404" pitchFamily="49" charset="0"/>
              </a:rPr>
              <a:t>bigint</a:t>
            </a:r>
            <a:r>
              <a:rPr lang="en-US" sz="2000" dirty="0">
                <a:latin typeface="Courier New" panose="02070309020205020404" pitchFamily="49" charset="0"/>
                <a:cs typeface="Courier New" panose="02070309020205020404" pitchFamily="49" charset="0"/>
              </a:rPr>
              <a:t> =&gt; {</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if</a:t>
            </a:r>
            <a:r>
              <a:rPr lang="en-US" sz="2000" dirty="0">
                <a:latin typeface="Courier New" panose="02070309020205020404" pitchFamily="49" charset="0"/>
                <a:cs typeface="Courier New" panose="02070309020205020404" pitchFamily="49" charset="0"/>
              </a:rPr>
              <a:t> (x &gt;= 0) {</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return</a:t>
            </a:r>
            <a:r>
              <a:rPr lang="en-US" sz="2000" dirty="0">
                <a:latin typeface="Courier New" panose="02070309020205020404" pitchFamily="49" charset="0"/>
                <a:cs typeface="Courier New" panose="02070309020205020404" pitchFamily="49" charset="0"/>
              </a:rPr>
              <a:t> x;</a:t>
            </a:r>
          </a:p>
          <a:p>
            <a:pPr marL="0" indent="0">
              <a:buNone/>
            </a:pPr>
            <a:r>
              <a:rPr lang="en-US" sz="2000" dirty="0">
                <a:latin typeface="Courier New" panose="02070309020205020404" pitchFamily="49" charset="0"/>
                <a:cs typeface="Courier New" panose="02070309020205020404" pitchFamily="49" charset="0"/>
              </a:rPr>
              <a:t>	  } </a:t>
            </a:r>
            <a:r>
              <a:rPr lang="en-US" sz="2000" b="1" dirty="0">
                <a:solidFill>
                  <a:srgbClr val="0070C0"/>
                </a:solidFill>
                <a:latin typeface="Courier New" panose="02070309020205020404" pitchFamily="49" charset="0"/>
                <a:cs typeface="Courier New" panose="02070309020205020404" pitchFamily="49" charset="0"/>
              </a:rPr>
              <a:t>else</a:t>
            </a: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return</a:t>
            </a:r>
            <a:r>
              <a:rPr lang="en-US" sz="2000" dirty="0">
                <a:latin typeface="Courier New" panose="02070309020205020404" pitchFamily="49" charset="0"/>
                <a:cs typeface="Courier New" panose="02070309020205020404" pitchFamily="49" charset="0"/>
              </a:rPr>
              <a:t> –x;</a:t>
            </a:r>
          </a:p>
          <a:p>
            <a:pPr marL="0" indent="0">
              <a:buNone/>
            </a:pP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BC84F244-848F-18F3-A1B2-219956BC9B10}"/>
              </a:ext>
            </a:extLst>
          </p:cNvPr>
          <p:cNvSpPr txBox="1"/>
          <p:nvPr/>
        </p:nvSpPr>
        <p:spPr>
          <a:xfrm>
            <a:off x="3915109" y="5290674"/>
            <a:ext cx="4771691" cy="646331"/>
          </a:xfrm>
          <a:prstGeom prst="rect">
            <a:avLst/>
          </a:prstGeom>
          <a:noFill/>
        </p:spPr>
        <p:txBody>
          <a:bodyPr wrap="none" rtlCol="0">
            <a:spAutoFit/>
          </a:bodyPr>
          <a:lstStyle/>
          <a:p>
            <a:r>
              <a:rPr lang="en-US" dirty="0">
                <a:solidFill>
                  <a:schemeClr val="accent3">
                    <a:lumMod val="75000"/>
                  </a:schemeClr>
                </a:solidFill>
                <a:latin typeface="Franklin Gothic Medium"/>
                <a:cs typeface="Franklin Gothic Medium"/>
              </a:rPr>
              <a:t>requires some </a:t>
            </a:r>
            <a:r>
              <a:rPr lang="en-US" u="sng" dirty="0">
                <a:solidFill>
                  <a:schemeClr val="accent3">
                    <a:lumMod val="75000"/>
                  </a:schemeClr>
                </a:solidFill>
                <a:latin typeface="Franklin Gothic Medium"/>
                <a:cs typeface="Franklin Gothic Medium"/>
              </a:rPr>
              <a:t>thinking</a:t>
            </a:r>
            <a:r>
              <a:rPr lang="en-US" dirty="0">
                <a:solidFill>
                  <a:schemeClr val="accent3">
                    <a:lumMod val="75000"/>
                  </a:schemeClr>
                </a:solidFill>
                <a:latin typeface="Franklin Gothic Medium"/>
                <a:cs typeface="Franklin Gothic Medium"/>
              </a:rPr>
              <a:t> to make sure this code</a:t>
            </a:r>
          </a:p>
          <a:p>
            <a:r>
              <a:rPr lang="en-US" dirty="0">
                <a:solidFill>
                  <a:schemeClr val="accent3">
                    <a:lumMod val="75000"/>
                  </a:schemeClr>
                </a:solidFill>
                <a:latin typeface="Franklin Gothic Medium"/>
                <a:cs typeface="Franklin Gothic Medium"/>
              </a:rPr>
              <a:t>returns a number with the properties above</a:t>
            </a:r>
          </a:p>
        </p:txBody>
      </p:sp>
      <p:sp>
        <p:nvSpPr>
          <p:cNvPr id="5" name="Slide Number Placeholder 4">
            <a:extLst>
              <a:ext uri="{FF2B5EF4-FFF2-40B4-BE49-F238E27FC236}">
                <a16:creationId xmlns:a16="http://schemas.microsoft.com/office/drawing/2014/main" id="{36AB7BEC-C575-DF65-6B05-98979AB60819}"/>
              </a:ext>
            </a:extLst>
          </p:cNvPr>
          <p:cNvSpPr>
            <a:spLocks noGrp="1"/>
          </p:cNvSpPr>
          <p:nvPr>
            <p:ph type="sldNum" sz="quarter" idx="4"/>
          </p:nvPr>
        </p:nvSpPr>
        <p:spPr/>
        <p:txBody>
          <a:bodyPr/>
          <a:lstStyle/>
          <a:p>
            <a:fld id="{60F4F636-6A27-E649-AEDF-9DE4D4E58670}" type="slidenum">
              <a:rPr lang="en-US" smtClean="0"/>
              <a:pPr/>
              <a:t>8</a:t>
            </a:fld>
            <a:endParaRPr lang="en-US" dirty="0"/>
          </a:p>
        </p:txBody>
      </p:sp>
    </p:spTree>
    <p:extLst>
      <p:ext uri="{BB962C8B-B14F-4D97-AF65-F5344CB8AC3E}">
        <p14:creationId xmlns:p14="http://schemas.microsoft.com/office/powerpoint/2010/main" val="240360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Formalizing Sum of a List: the Math</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Look at some examples…</a:t>
            </a:r>
          </a:p>
          <a:p>
            <a:pPr lvl="2"/>
            <a:endParaRPr lang="en-US" sz="1800" dirty="0"/>
          </a:p>
          <a:p>
            <a:pPr lvl="2"/>
            <a:r>
              <a:rPr lang="en-US" sz="1800" dirty="0">
                <a:solidFill>
                  <a:srgbClr val="0070C0"/>
                </a:solidFill>
                <a:latin typeface="Cambria Math" panose="02040503050406030204" pitchFamily="18" charset="0"/>
                <a:ea typeface="Cambria Math" panose="02040503050406030204" pitchFamily="18" charset="0"/>
              </a:rPr>
              <a:t>L							sum(L)</a:t>
            </a:r>
          </a:p>
          <a:p>
            <a:pPr lvl="2"/>
            <a:r>
              <a:rPr lang="en-US" sz="1800" dirty="0">
                <a:latin typeface="Cambria Math" panose="02040503050406030204" pitchFamily="18" charset="0"/>
                <a:ea typeface="Cambria Math" panose="02040503050406030204" pitchFamily="18" charset="0"/>
              </a:rPr>
              <a:t>nil							0</a:t>
            </a:r>
          </a:p>
          <a:p>
            <a:pPr lvl="2"/>
            <a:r>
              <a:rPr lang="en-US" sz="1800" dirty="0">
                <a:latin typeface="Cambria Math" panose="02040503050406030204" pitchFamily="18" charset="0"/>
                <a:ea typeface="Cambria Math" panose="02040503050406030204" pitchFamily="18" charset="0"/>
              </a:rPr>
              <a:t>3 :: nil						3</a:t>
            </a:r>
          </a:p>
          <a:p>
            <a:pPr lvl="2"/>
            <a:r>
              <a:rPr lang="en-US" sz="1800" dirty="0">
                <a:latin typeface="Cambria Math" panose="02040503050406030204" pitchFamily="18" charset="0"/>
                <a:ea typeface="Cambria Math" panose="02040503050406030204" pitchFamily="18" charset="0"/>
              </a:rPr>
              <a:t>2 :: 3 :: nil					2+3</a:t>
            </a:r>
          </a:p>
          <a:p>
            <a:pPr lvl="2"/>
            <a:r>
              <a:rPr lang="en-US" sz="1800" dirty="0">
                <a:latin typeface="Cambria Math" panose="02040503050406030204" pitchFamily="18" charset="0"/>
                <a:ea typeface="Cambria Math" panose="02040503050406030204" pitchFamily="18" charset="0"/>
              </a:rPr>
              <a:t>1 :: 2 :: 3 :: nil					1+2+3</a:t>
            </a:r>
          </a:p>
          <a:p>
            <a:pPr lvl="2"/>
            <a:r>
              <a:rPr lang="en-US" sz="1800" dirty="0">
                <a:latin typeface="Cambria Math" panose="02040503050406030204" pitchFamily="18" charset="0"/>
                <a:ea typeface="Cambria Math" panose="02040503050406030204" pitchFamily="18" charset="0"/>
              </a:rPr>
              <a:t>…							…</a:t>
            </a:r>
          </a:p>
          <a:p>
            <a:pPr lvl="2"/>
            <a:endParaRPr lang="en-US" sz="2600" dirty="0"/>
          </a:p>
          <a:p>
            <a:pPr>
              <a:spcAft>
                <a:spcPts val="1000"/>
              </a:spcAft>
            </a:pPr>
            <a:r>
              <a:rPr lang="en-US" sz="2600" dirty="0"/>
              <a:t>Mathematical definition of sum: </a:t>
            </a:r>
            <a:endParaRPr lang="en-US" sz="1800" dirty="0"/>
          </a:p>
          <a:p>
            <a:pPr lvl="2">
              <a:spcAft>
                <a:spcPts val="500"/>
              </a:spcAft>
            </a:pPr>
            <a:r>
              <a:rPr lang="en-US" sz="1800" dirty="0">
                <a:latin typeface="Cambria Math" panose="02040503050406030204" pitchFamily="18" charset="0"/>
                <a:ea typeface="Cambria Math" panose="02040503050406030204" pitchFamily="18" charset="0"/>
              </a:rPr>
              <a:t>sum: List → </a:t>
            </a:r>
            <a:r>
              <a:rPr lang="en-US" sz="1800" b="1" dirty="0" err="1"/>
              <a:t>ℕ</a:t>
            </a:r>
            <a:r>
              <a:rPr lang="en-US" sz="1800" dirty="0">
                <a:latin typeface="Cambria Math" panose="02040503050406030204" pitchFamily="18" charset="0"/>
                <a:ea typeface="Cambria Math" panose="02040503050406030204" pitchFamily="18" charset="0"/>
              </a:rPr>
              <a:t> </a:t>
            </a:r>
          </a:p>
          <a:p>
            <a:pPr lvl="2"/>
            <a:r>
              <a:rPr lang="en-US" sz="1800" dirty="0">
                <a:latin typeface="Cambria Math" panose="02040503050406030204" pitchFamily="18" charset="0"/>
                <a:ea typeface="Cambria Math" panose="02040503050406030204" pitchFamily="18" charset="0"/>
              </a:rPr>
              <a:t>sum(nil)		:=  </a:t>
            </a:r>
          </a:p>
          <a:p>
            <a:pPr lvl="2"/>
            <a:r>
              <a:rPr lang="en-US" sz="1800" dirty="0">
                <a:latin typeface="Cambria Math" panose="02040503050406030204" pitchFamily="18" charset="0"/>
                <a:ea typeface="Cambria Math" panose="02040503050406030204" pitchFamily="18" charset="0"/>
              </a:rPr>
              <a:t>sum(x :: L)	:=  	</a:t>
            </a:r>
          </a:p>
        </p:txBody>
      </p:sp>
      <p:sp>
        <p:nvSpPr>
          <p:cNvPr id="4" name="Slide Number Placeholder 3">
            <a:extLst>
              <a:ext uri="{FF2B5EF4-FFF2-40B4-BE49-F238E27FC236}">
                <a16:creationId xmlns:a16="http://schemas.microsoft.com/office/drawing/2014/main" id="{A702CB74-3E5A-F15F-FD85-BC9D4E92609A}"/>
              </a:ext>
            </a:extLst>
          </p:cNvPr>
          <p:cNvSpPr>
            <a:spLocks noGrp="1"/>
          </p:cNvSpPr>
          <p:nvPr>
            <p:ph type="sldNum" sz="quarter" idx="4"/>
          </p:nvPr>
        </p:nvSpPr>
        <p:spPr/>
        <p:txBody>
          <a:bodyPr/>
          <a:lstStyle/>
          <a:p>
            <a:fld id="{60F4F636-6A27-E649-AEDF-9DE4D4E58670}" type="slidenum">
              <a:rPr lang="en-US" smtClean="0"/>
              <a:pPr/>
              <a:t>80</a:t>
            </a:fld>
            <a:endParaRPr lang="en-US" dirty="0"/>
          </a:p>
        </p:txBody>
      </p:sp>
    </p:spTree>
    <p:extLst>
      <p:ext uri="{BB962C8B-B14F-4D97-AF65-F5344CB8AC3E}">
        <p14:creationId xmlns:p14="http://schemas.microsoft.com/office/powerpoint/2010/main" val="9442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CCA1D-0229-76AE-F9FA-1B2346E207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D21A88-B814-27EA-0483-1F6E8796EE58}"/>
              </a:ext>
            </a:extLst>
          </p:cNvPr>
          <p:cNvSpPr>
            <a:spLocks noGrp="1"/>
          </p:cNvSpPr>
          <p:nvPr>
            <p:ph type="title"/>
          </p:nvPr>
        </p:nvSpPr>
        <p:spPr/>
        <p:txBody>
          <a:bodyPr/>
          <a:lstStyle/>
          <a:p>
            <a:r>
              <a:rPr lang="en-US" dirty="0"/>
              <a:t>Formalizing Sum of a List: Trying Examples</a:t>
            </a:r>
          </a:p>
        </p:txBody>
      </p:sp>
      <p:sp>
        <p:nvSpPr>
          <p:cNvPr id="3" name="Content Placeholder 2">
            <a:extLst>
              <a:ext uri="{FF2B5EF4-FFF2-40B4-BE49-F238E27FC236}">
                <a16:creationId xmlns:a16="http://schemas.microsoft.com/office/drawing/2014/main" id="{9066E458-B5FE-0ACC-7817-FF5B0F1A7417}"/>
              </a:ext>
            </a:extLst>
          </p:cNvPr>
          <p:cNvSpPr>
            <a:spLocks noGrp="1"/>
          </p:cNvSpPr>
          <p:nvPr>
            <p:ph idx="1"/>
          </p:nvPr>
        </p:nvSpPr>
        <p:spPr/>
        <p:txBody>
          <a:bodyPr/>
          <a:lstStyle/>
          <a:p>
            <a:pPr lvl="2"/>
            <a:r>
              <a:rPr lang="en-US" sz="1800" dirty="0">
                <a:solidFill>
                  <a:srgbClr val="0070C0"/>
                </a:solidFill>
                <a:latin typeface="Cambria Math" panose="02040503050406030204" pitchFamily="18" charset="0"/>
                <a:ea typeface="Cambria Math" panose="02040503050406030204" pitchFamily="18" charset="0"/>
              </a:rPr>
              <a:t>L							sum(L)</a:t>
            </a:r>
          </a:p>
          <a:p>
            <a:pPr lvl="2"/>
            <a:r>
              <a:rPr lang="en-US" sz="1800" dirty="0">
                <a:latin typeface="Cambria Math" panose="02040503050406030204" pitchFamily="18" charset="0"/>
                <a:ea typeface="Cambria Math" panose="02040503050406030204" pitchFamily="18" charset="0"/>
              </a:rPr>
              <a:t>1 :: 2 :: 3 :: nil					1+2+3</a:t>
            </a:r>
          </a:p>
          <a:p>
            <a:pPr lvl="2"/>
            <a:endParaRPr lang="en-US" sz="1800" dirty="0"/>
          </a:p>
          <a:p>
            <a:r>
              <a:rPr lang="en-US" sz="2600" dirty="0"/>
              <a:t>Mathematical definition of </a:t>
            </a:r>
            <a:r>
              <a:rPr lang="en-US" sz="2800" dirty="0">
                <a:latin typeface="Cambria Math" panose="02040503050406030204" pitchFamily="18" charset="0"/>
                <a:ea typeface="Cambria Math" panose="02040503050406030204" pitchFamily="18" charset="0"/>
              </a:rPr>
              <a:t>sum: List → </a:t>
            </a:r>
            <a:r>
              <a:rPr lang="en-US" sz="2800" b="1" dirty="0" err="1"/>
              <a:t>ℕ</a:t>
            </a:r>
            <a:r>
              <a:rPr lang="en-US" sz="2800" dirty="0">
                <a:latin typeface="Cambria Math" panose="02040503050406030204" pitchFamily="18" charset="0"/>
                <a:ea typeface="Cambria Math" panose="02040503050406030204" pitchFamily="18" charset="0"/>
              </a:rPr>
              <a:t> </a:t>
            </a:r>
            <a:r>
              <a:rPr lang="en-US" sz="2600" dirty="0"/>
              <a:t>: </a:t>
            </a:r>
          </a:p>
          <a:p>
            <a:pPr lvl="2"/>
            <a:endParaRPr lang="en-US" sz="1800" dirty="0"/>
          </a:p>
          <a:p>
            <a:pPr lvl="2"/>
            <a:r>
              <a:rPr lang="en-US" sz="1800" dirty="0">
                <a:latin typeface="Cambria Math" panose="02040503050406030204" pitchFamily="18" charset="0"/>
                <a:ea typeface="Cambria Math" panose="02040503050406030204" pitchFamily="18" charset="0"/>
              </a:rPr>
              <a:t>sum(nil)		:=  0</a:t>
            </a:r>
          </a:p>
          <a:p>
            <a:pPr lvl="2"/>
            <a:r>
              <a:rPr lang="en-US" sz="1800" dirty="0">
                <a:latin typeface="Cambria Math" panose="02040503050406030204" pitchFamily="18" charset="0"/>
                <a:ea typeface="Cambria Math" panose="02040503050406030204" pitchFamily="18" charset="0"/>
              </a:rPr>
              <a:t>sum(x :: L)	:=  x + sum(L)</a:t>
            </a:r>
          </a:p>
          <a:p>
            <a:pPr lvl="2"/>
            <a:endParaRPr lang="en-US" sz="1800" b="1" dirty="0">
              <a:latin typeface="Cambria Math" panose="02040503050406030204" pitchFamily="18" charset="0"/>
              <a:ea typeface="Cambria Math" panose="02040503050406030204" pitchFamily="18" charset="0"/>
            </a:endParaRPr>
          </a:p>
          <a:p>
            <a:r>
              <a:rPr lang="en-US" sz="2600" dirty="0"/>
              <a:t>Check that this works on the examples…</a:t>
            </a:r>
          </a:p>
          <a:p>
            <a:pPr lvl="2"/>
            <a:endParaRPr lang="en-US" sz="1800" dirty="0"/>
          </a:p>
          <a:p>
            <a:pPr lvl="2"/>
            <a:r>
              <a:rPr lang="en-US" sz="1800" dirty="0">
                <a:latin typeface="Cambria Math" panose="02040503050406030204" pitchFamily="18" charset="0"/>
                <a:ea typeface="Cambria Math" panose="02040503050406030204" pitchFamily="18" charset="0"/>
              </a:rPr>
              <a:t>sum(1 :: 2 :: 3 :: nil)</a:t>
            </a:r>
          </a:p>
          <a:p>
            <a:pPr lvl="2"/>
            <a:r>
              <a:rPr lang="en-US" sz="1800" dirty="0">
                <a:latin typeface="Cambria Math" panose="02040503050406030204" pitchFamily="18" charset="0"/>
                <a:ea typeface="Cambria Math" panose="02040503050406030204" pitchFamily="18" charset="0"/>
              </a:rPr>
              <a:t>  = 1 + sum(2 :: 3 :: nil)					def of sum (2</a:t>
            </a:r>
            <a:r>
              <a:rPr lang="en-US" sz="1800" baseline="30000" dirty="0">
                <a:latin typeface="Cambria Math" panose="02040503050406030204" pitchFamily="18" charset="0"/>
                <a:ea typeface="Cambria Math" panose="02040503050406030204" pitchFamily="18" charset="0"/>
              </a:rPr>
              <a:t>nd</a:t>
            </a:r>
            <a:r>
              <a:rPr lang="en-US" sz="1800" dirty="0">
                <a:latin typeface="Cambria Math" panose="02040503050406030204" pitchFamily="18" charset="0"/>
                <a:ea typeface="Cambria Math" panose="02040503050406030204" pitchFamily="18" charset="0"/>
              </a:rPr>
              <a:t> line)</a:t>
            </a:r>
          </a:p>
          <a:p>
            <a:pPr lvl="2"/>
            <a:r>
              <a:rPr lang="en-US" sz="1800" dirty="0">
                <a:latin typeface="Cambria Math" panose="02040503050406030204" pitchFamily="18" charset="0"/>
                <a:ea typeface="Cambria Math" panose="02040503050406030204" pitchFamily="18" charset="0"/>
              </a:rPr>
              <a:t>  = 1 + 2 + sum(3 :: nil)				def of sum (2</a:t>
            </a:r>
            <a:r>
              <a:rPr lang="en-US" sz="1800" baseline="30000" dirty="0">
                <a:latin typeface="Cambria Math" panose="02040503050406030204" pitchFamily="18" charset="0"/>
                <a:ea typeface="Cambria Math" panose="02040503050406030204" pitchFamily="18" charset="0"/>
              </a:rPr>
              <a:t>nd</a:t>
            </a:r>
            <a:r>
              <a:rPr lang="en-US" sz="1800" dirty="0">
                <a:latin typeface="Cambria Math" panose="02040503050406030204" pitchFamily="18" charset="0"/>
                <a:ea typeface="Cambria Math" panose="02040503050406030204" pitchFamily="18" charset="0"/>
              </a:rPr>
              <a:t> line)</a:t>
            </a:r>
          </a:p>
          <a:p>
            <a:pPr lvl="2"/>
            <a:r>
              <a:rPr lang="en-US" sz="1800" dirty="0">
                <a:latin typeface="Cambria Math" panose="02040503050406030204" pitchFamily="18" charset="0"/>
                <a:ea typeface="Cambria Math" panose="02040503050406030204" pitchFamily="18" charset="0"/>
              </a:rPr>
              <a:t>  = 1 + 2 + 3 + sum(nil)				def of sum (2</a:t>
            </a:r>
            <a:r>
              <a:rPr lang="en-US" sz="1800" baseline="30000" dirty="0">
                <a:latin typeface="Cambria Math" panose="02040503050406030204" pitchFamily="18" charset="0"/>
                <a:ea typeface="Cambria Math" panose="02040503050406030204" pitchFamily="18" charset="0"/>
              </a:rPr>
              <a:t>nd</a:t>
            </a:r>
            <a:r>
              <a:rPr lang="en-US" sz="1800" dirty="0">
                <a:latin typeface="Cambria Math" panose="02040503050406030204" pitchFamily="18" charset="0"/>
                <a:ea typeface="Cambria Math" panose="02040503050406030204" pitchFamily="18" charset="0"/>
              </a:rPr>
              <a:t> line)</a:t>
            </a:r>
          </a:p>
          <a:p>
            <a:pPr lvl="2"/>
            <a:r>
              <a:rPr lang="en-US" sz="1800" dirty="0">
                <a:latin typeface="Cambria Math" panose="02040503050406030204" pitchFamily="18" charset="0"/>
                <a:ea typeface="Cambria Math" panose="02040503050406030204" pitchFamily="18" charset="0"/>
              </a:rPr>
              <a:t>  = 1 + 2 + 3							def of sum (1</a:t>
            </a:r>
            <a:r>
              <a:rPr lang="en-US" sz="1800" baseline="30000" dirty="0">
                <a:latin typeface="Cambria Math" panose="02040503050406030204" pitchFamily="18" charset="0"/>
                <a:ea typeface="Cambria Math" panose="02040503050406030204" pitchFamily="18" charset="0"/>
              </a:rPr>
              <a:t>st</a:t>
            </a:r>
            <a:r>
              <a:rPr lang="en-US" sz="1800" dirty="0">
                <a:latin typeface="Cambria Math" panose="02040503050406030204" pitchFamily="18" charset="0"/>
                <a:ea typeface="Cambria Math" panose="02040503050406030204" pitchFamily="18" charset="0"/>
              </a:rPr>
              <a:t> line)</a:t>
            </a:r>
          </a:p>
        </p:txBody>
      </p:sp>
      <p:sp>
        <p:nvSpPr>
          <p:cNvPr id="4" name="Slide Number Placeholder 3">
            <a:extLst>
              <a:ext uri="{FF2B5EF4-FFF2-40B4-BE49-F238E27FC236}">
                <a16:creationId xmlns:a16="http://schemas.microsoft.com/office/drawing/2014/main" id="{1E83D122-CDDA-3466-51C5-FAB5C8333402}"/>
              </a:ext>
            </a:extLst>
          </p:cNvPr>
          <p:cNvSpPr>
            <a:spLocks noGrp="1"/>
          </p:cNvSpPr>
          <p:nvPr>
            <p:ph type="sldNum" sz="quarter" idx="4"/>
          </p:nvPr>
        </p:nvSpPr>
        <p:spPr/>
        <p:txBody>
          <a:bodyPr/>
          <a:lstStyle/>
          <a:p>
            <a:fld id="{60F4F636-6A27-E649-AEDF-9DE4D4E58670}" type="slidenum">
              <a:rPr lang="en-US" smtClean="0"/>
              <a:pPr/>
              <a:t>81</a:t>
            </a:fld>
            <a:endParaRPr lang="en-US" dirty="0"/>
          </a:p>
        </p:txBody>
      </p:sp>
    </p:spTree>
    <p:extLst>
      <p:ext uri="{BB962C8B-B14F-4D97-AF65-F5344CB8AC3E}">
        <p14:creationId xmlns:p14="http://schemas.microsoft.com/office/powerpoint/2010/main" val="136147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Converting Sum of a List to TypeScript</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Mathematical definition of sum</a:t>
            </a:r>
          </a:p>
          <a:p>
            <a:pPr lvl="2"/>
            <a:endParaRPr lang="en-US" sz="1800" b="1" dirty="0">
              <a:latin typeface="Franklin Gothic Medium" panose="020B0603020102020204" pitchFamily="34" charset="0"/>
            </a:endParaRPr>
          </a:p>
          <a:p>
            <a:pPr lvl="2"/>
            <a:r>
              <a:rPr lang="en-US" sz="1800" b="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sum(nil)		:=  0</a:t>
            </a:r>
          </a:p>
          <a:p>
            <a:pPr lvl="2"/>
            <a:r>
              <a:rPr lang="en-US" sz="1800" dirty="0">
                <a:latin typeface="Cambria Math" panose="02040503050406030204" pitchFamily="18" charset="0"/>
                <a:ea typeface="Cambria Math" panose="02040503050406030204" pitchFamily="18" charset="0"/>
              </a:rPr>
              <a:t>	sum(x :: L)	:=  x + sum(L)</a:t>
            </a:r>
            <a:endParaRPr lang="en-US" sz="1800" b="1" dirty="0">
              <a:latin typeface="Cambria Math" panose="02040503050406030204" pitchFamily="18" charset="0"/>
              <a:ea typeface="Cambria Math" panose="02040503050406030204" pitchFamily="18" charset="0"/>
            </a:endParaRPr>
          </a:p>
          <a:p>
            <a:pPr lvl="2"/>
            <a:r>
              <a:rPr lang="en-US" sz="1800" b="1" dirty="0">
                <a:latin typeface="Cambria Math" panose="02040503050406030204" pitchFamily="18" charset="0"/>
                <a:ea typeface="Cambria Math" panose="02040503050406030204" pitchFamily="18" charset="0"/>
              </a:rPr>
              <a:t>	</a:t>
            </a:r>
            <a:endParaRPr lang="en-US" sz="1800" dirty="0">
              <a:latin typeface="Cambria Math" panose="02040503050406030204" pitchFamily="18" charset="0"/>
              <a:ea typeface="Cambria Math" panose="02040503050406030204" pitchFamily="18" charset="0"/>
            </a:endParaRPr>
          </a:p>
          <a:p>
            <a:r>
              <a:rPr lang="en-US" sz="2600" dirty="0"/>
              <a:t>Translation to TypeScript</a:t>
            </a:r>
          </a:p>
          <a:p>
            <a:pPr lvl="2"/>
            <a:endParaRPr lang="en-US" sz="1800" dirty="0"/>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sum = (S: List):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S.kind</a:t>
            </a:r>
            <a:r>
              <a:rPr lang="en-US" sz="1800" dirty="0">
                <a:latin typeface="Courier New" panose="02070309020205020404" pitchFamily="49" charset="0"/>
                <a:cs typeface="Courier New" panose="02070309020205020404" pitchFamily="49" charset="0"/>
              </a:rPr>
              <a:t> === "nil")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0n;</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S.hd</a:t>
            </a:r>
            <a:r>
              <a:rPr lang="en-US" sz="1800" dirty="0">
                <a:latin typeface="Courier New" panose="02070309020205020404" pitchFamily="49" charset="0"/>
                <a:cs typeface="Courier New" panose="02070309020205020404" pitchFamily="49" charset="0"/>
              </a:rPr>
              <a:t> + sum(</a:t>
            </a:r>
            <a:r>
              <a:rPr lang="en-US" sz="1800" dirty="0" err="1">
                <a:latin typeface="Courier New" panose="02070309020205020404" pitchFamily="49" charset="0"/>
                <a:cs typeface="Courier New" panose="02070309020205020404" pitchFamily="49" charset="0"/>
              </a:rPr>
              <a:t>S.tl</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a:t>
            </a:r>
          </a:p>
        </p:txBody>
      </p:sp>
      <p:sp>
        <p:nvSpPr>
          <p:cNvPr id="4" name="Slide Number Placeholder 3">
            <a:extLst>
              <a:ext uri="{FF2B5EF4-FFF2-40B4-BE49-F238E27FC236}">
                <a16:creationId xmlns:a16="http://schemas.microsoft.com/office/drawing/2014/main" id="{D9EDCF02-D9B6-FE3F-6117-626E1E9AEF5D}"/>
              </a:ext>
            </a:extLst>
          </p:cNvPr>
          <p:cNvSpPr>
            <a:spLocks noGrp="1"/>
          </p:cNvSpPr>
          <p:nvPr>
            <p:ph type="sldNum" sz="quarter" idx="4"/>
          </p:nvPr>
        </p:nvSpPr>
        <p:spPr/>
        <p:txBody>
          <a:bodyPr/>
          <a:lstStyle/>
          <a:p>
            <a:fld id="{60F4F636-6A27-E649-AEDF-9DE4D4E58670}" type="slidenum">
              <a:rPr lang="en-US" smtClean="0"/>
              <a:pPr/>
              <a:t>82</a:t>
            </a:fld>
            <a:endParaRPr lang="en-US" dirty="0"/>
          </a:p>
        </p:txBody>
      </p:sp>
    </p:spTree>
    <p:extLst>
      <p:ext uri="{BB962C8B-B14F-4D97-AF65-F5344CB8AC3E}">
        <p14:creationId xmlns:p14="http://schemas.microsoft.com/office/powerpoint/2010/main" val="106133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A0F6A-13AB-41C0-AC74-08E59F64F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D6EE0F-EEF4-51E2-E1FD-3010417B7946}"/>
              </a:ext>
            </a:extLst>
          </p:cNvPr>
          <p:cNvSpPr>
            <a:spLocks noGrp="1"/>
          </p:cNvSpPr>
          <p:nvPr>
            <p:ph type="title"/>
          </p:nvPr>
        </p:nvSpPr>
        <p:spPr/>
        <p:txBody>
          <a:bodyPr/>
          <a:lstStyle/>
          <a:p>
            <a:r>
              <a:rPr lang="en-US" dirty="0"/>
              <a:t>Formalizing List Equality</a:t>
            </a:r>
          </a:p>
        </p:txBody>
      </p:sp>
      <p:sp>
        <p:nvSpPr>
          <p:cNvPr id="3" name="Content Placeholder 2">
            <a:extLst>
              <a:ext uri="{FF2B5EF4-FFF2-40B4-BE49-F238E27FC236}">
                <a16:creationId xmlns:a16="http://schemas.microsoft.com/office/drawing/2014/main" id="{C83D03D4-5CA7-2650-94E4-763EAD795F9B}"/>
              </a:ext>
            </a:extLst>
          </p:cNvPr>
          <p:cNvSpPr>
            <a:spLocks noGrp="1"/>
          </p:cNvSpPr>
          <p:nvPr>
            <p:ph idx="1"/>
          </p:nvPr>
        </p:nvSpPr>
        <p:spPr/>
        <p:txBody>
          <a:bodyPr/>
          <a:lstStyle/>
          <a:p>
            <a:r>
              <a:rPr lang="en-US" sz="2600" dirty="0"/>
              <a:t>Equal lists: “built with same steps”</a:t>
            </a:r>
          </a:p>
          <a:p>
            <a:pPr lvl="1"/>
            <a:endParaRPr lang="en-US" sz="2200" dirty="0"/>
          </a:p>
          <a:p>
            <a:r>
              <a:rPr lang="en-US" sz="2600" dirty="0"/>
              <a:t>Look at some examples…</a:t>
            </a:r>
          </a:p>
          <a:p>
            <a:pPr lvl="2"/>
            <a:endParaRPr lang="en-US" sz="1800" dirty="0"/>
          </a:p>
          <a:p>
            <a:pPr lvl="2"/>
            <a:r>
              <a:rPr lang="en-US" sz="1800" dirty="0">
                <a:solidFill>
                  <a:srgbClr val="0070C0"/>
                </a:solidFill>
                <a:latin typeface="Cambria Math" panose="02040503050406030204" pitchFamily="18" charset="0"/>
                <a:ea typeface="Cambria Math" panose="02040503050406030204" pitchFamily="18" charset="0"/>
              </a:rPr>
              <a:t>L				R			equal(L, R)</a:t>
            </a:r>
          </a:p>
          <a:p>
            <a:pPr lvl="2"/>
            <a:r>
              <a:rPr lang="en-US" sz="1800" dirty="0">
                <a:latin typeface="Cambria Math" panose="02040503050406030204" pitchFamily="18" charset="0"/>
                <a:ea typeface="Cambria Math" panose="02040503050406030204" pitchFamily="18" charset="0"/>
              </a:rPr>
              <a:t>nil				nil			</a:t>
            </a:r>
          </a:p>
          <a:p>
            <a:pPr lvl="2"/>
            <a:r>
              <a:rPr lang="en-US" sz="1800" dirty="0">
                <a:latin typeface="Cambria Math" panose="02040503050406030204" pitchFamily="18" charset="0"/>
                <a:ea typeface="Cambria Math" panose="02040503050406030204" pitchFamily="18" charset="0"/>
              </a:rPr>
              <a:t>nil				1 :: nil		</a:t>
            </a:r>
          </a:p>
          <a:p>
            <a:pPr lvl="2"/>
            <a:r>
              <a:rPr lang="en-US" sz="1800" dirty="0">
                <a:latin typeface="Cambria Math" panose="02040503050406030204" pitchFamily="18" charset="0"/>
                <a:ea typeface="Cambria Math" panose="02040503050406030204" pitchFamily="18" charset="0"/>
              </a:rPr>
              <a:t>1 :: nil			nil			</a:t>
            </a:r>
          </a:p>
          <a:p>
            <a:pPr lvl="2"/>
            <a:r>
              <a:rPr lang="en-US" sz="1800" dirty="0">
                <a:latin typeface="Cambria Math" panose="02040503050406030204" pitchFamily="18" charset="0"/>
                <a:ea typeface="Cambria Math" panose="02040503050406030204" pitchFamily="18" charset="0"/>
              </a:rPr>
              <a:t>1 :: nil			1 :: nil		</a:t>
            </a:r>
          </a:p>
          <a:p>
            <a:pPr lvl="2"/>
            <a:r>
              <a:rPr lang="en-US" sz="1800" dirty="0">
                <a:latin typeface="Cambria Math" panose="02040503050406030204" pitchFamily="18" charset="0"/>
                <a:ea typeface="Cambria Math" panose="02040503050406030204" pitchFamily="18" charset="0"/>
              </a:rPr>
              <a:t>2 :: nil			3 :: nil		</a:t>
            </a:r>
          </a:p>
          <a:p>
            <a:pPr lvl="2"/>
            <a:r>
              <a:rPr lang="en-US" sz="1800" dirty="0">
                <a:latin typeface="Cambria Math" panose="02040503050406030204" pitchFamily="18" charset="0"/>
                <a:ea typeface="Cambria Math" panose="02040503050406030204" pitchFamily="18" charset="0"/>
              </a:rPr>
              <a:t>1 :: 2 :: nil		1 :: 3 :: nil	</a:t>
            </a:r>
          </a:p>
        </p:txBody>
      </p:sp>
      <p:sp>
        <p:nvSpPr>
          <p:cNvPr id="4" name="Slide Number Placeholder 3">
            <a:extLst>
              <a:ext uri="{FF2B5EF4-FFF2-40B4-BE49-F238E27FC236}">
                <a16:creationId xmlns:a16="http://schemas.microsoft.com/office/drawing/2014/main" id="{F8B77801-F4BE-BC67-96E6-720EB8CEDCB9}"/>
              </a:ext>
            </a:extLst>
          </p:cNvPr>
          <p:cNvSpPr>
            <a:spLocks noGrp="1"/>
          </p:cNvSpPr>
          <p:nvPr>
            <p:ph type="sldNum" sz="quarter" idx="4"/>
          </p:nvPr>
        </p:nvSpPr>
        <p:spPr/>
        <p:txBody>
          <a:bodyPr/>
          <a:lstStyle/>
          <a:p>
            <a:fld id="{60F4F636-6A27-E649-AEDF-9DE4D4E58670}" type="slidenum">
              <a:rPr lang="en-US" smtClean="0"/>
              <a:pPr/>
              <a:t>83</a:t>
            </a:fld>
            <a:endParaRPr lang="en-US" dirty="0"/>
          </a:p>
        </p:txBody>
      </p:sp>
    </p:spTree>
    <p:extLst>
      <p:ext uri="{BB962C8B-B14F-4D97-AF65-F5344CB8AC3E}">
        <p14:creationId xmlns:p14="http://schemas.microsoft.com/office/powerpoint/2010/main" val="27219567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92B9D-9260-510B-E10B-A2F2204D93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E05E98-C99E-446B-882F-EADC5C972B29}"/>
              </a:ext>
            </a:extLst>
          </p:cNvPr>
          <p:cNvSpPr>
            <a:spLocks noGrp="1"/>
          </p:cNvSpPr>
          <p:nvPr>
            <p:ph type="title"/>
          </p:nvPr>
        </p:nvSpPr>
        <p:spPr/>
        <p:txBody>
          <a:bodyPr/>
          <a:lstStyle/>
          <a:p>
            <a:r>
              <a:rPr lang="en-US" dirty="0"/>
              <a:t>Formalizing List Equality: the Math</a:t>
            </a:r>
          </a:p>
        </p:txBody>
      </p:sp>
      <p:sp>
        <p:nvSpPr>
          <p:cNvPr id="3" name="Content Placeholder 2">
            <a:extLst>
              <a:ext uri="{FF2B5EF4-FFF2-40B4-BE49-F238E27FC236}">
                <a16:creationId xmlns:a16="http://schemas.microsoft.com/office/drawing/2014/main" id="{B6131420-B283-3B36-7B63-2523A986B3CE}"/>
              </a:ext>
            </a:extLst>
          </p:cNvPr>
          <p:cNvSpPr>
            <a:spLocks noGrp="1"/>
          </p:cNvSpPr>
          <p:nvPr>
            <p:ph idx="1"/>
          </p:nvPr>
        </p:nvSpPr>
        <p:spPr/>
        <p:txBody>
          <a:bodyPr/>
          <a:lstStyle/>
          <a:p>
            <a:pPr lvl="2"/>
            <a:r>
              <a:rPr lang="en-US" sz="1800" dirty="0">
                <a:solidFill>
                  <a:srgbClr val="0070C0"/>
                </a:solidFill>
                <a:latin typeface="Cambria Math" panose="02040503050406030204" pitchFamily="18" charset="0"/>
                <a:ea typeface="Cambria Math" panose="02040503050406030204" pitchFamily="18" charset="0"/>
              </a:rPr>
              <a:t>L				R			equal(L, R)</a:t>
            </a:r>
          </a:p>
          <a:p>
            <a:pPr lvl="2"/>
            <a:r>
              <a:rPr lang="en-US" sz="1800" dirty="0">
                <a:latin typeface="Cambria Math" panose="02040503050406030204" pitchFamily="18" charset="0"/>
                <a:ea typeface="Cambria Math" panose="02040503050406030204" pitchFamily="18" charset="0"/>
              </a:rPr>
              <a:t>nil				nil			T</a:t>
            </a:r>
          </a:p>
          <a:p>
            <a:pPr lvl="2"/>
            <a:r>
              <a:rPr lang="en-US" sz="1800" dirty="0">
                <a:latin typeface="Cambria Math" panose="02040503050406030204" pitchFamily="18" charset="0"/>
                <a:ea typeface="Cambria Math" panose="02040503050406030204" pitchFamily="18" charset="0"/>
              </a:rPr>
              <a:t>nil				1 :: nil		F</a:t>
            </a:r>
          </a:p>
          <a:p>
            <a:pPr lvl="2"/>
            <a:r>
              <a:rPr lang="en-US" sz="1800" dirty="0">
                <a:latin typeface="Cambria Math" panose="02040503050406030204" pitchFamily="18" charset="0"/>
                <a:ea typeface="Cambria Math" panose="02040503050406030204" pitchFamily="18" charset="0"/>
              </a:rPr>
              <a:t>1 :: nil			nil			F</a:t>
            </a:r>
          </a:p>
          <a:p>
            <a:pPr lvl="2"/>
            <a:r>
              <a:rPr lang="en-US" sz="1800" dirty="0">
                <a:latin typeface="Cambria Math" panose="02040503050406030204" pitchFamily="18" charset="0"/>
                <a:ea typeface="Cambria Math" panose="02040503050406030204" pitchFamily="18" charset="0"/>
              </a:rPr>
              <a:t>1 :: nil			1 :: nil		T</a:t>
            </a:r>
          </a:p>
          <a:p>
            <a:pPr lvl="2"/>
            <a:r>
              <a:rPr lang="en-US" sz="1800" dirty="0">
                <a:latin typeface="Cambria Math" panose="02040503050406030204" pitchFamily="18" charset="0"/>
                <a:ea typeface="Cambria Math" panose="02040503050406030204" pitchFamily="18" charset="0"/>
              </a:rPr>
              <a:t>2 :: nil			3 :: nil		F</a:t>
            </a:r>
          </a:p>
          <a:p>
            <a:pPr lvl="2"/>
            <a:r>
              <a:rPr lang="en-US" sz="1800" dirty="0">
                <a:latin typeface="Cambria Math" panose="02040503050406030204" pitchFamily="18" charset="0"/>
                <a:ea typeface="Cambria Math" panose="02040503050406030204" pitchFamily="18" charset="0"/>
              </a:rPr>
              <a:t>1 :: 2 :: nil		1 :: 3 :: nil	F</a:t>
            </a:r>
          </a:p>
          <a:p>
            <a:pPr lvl="2"/>
            <a:endParaRPr lang="en-US" sz="2600" dirty="0"/>
          </a:p>
          <a:p>
            <a:r>
              <a:rPr lang="en-US" sz="2600" dirty="0"/>
              <a:t>Mathematical definition of </a:t>
            </a:r>
            <a:r>
              <a:rPr lang="en-US" sz="2600" dirty="0">
                <a:latin typeface="Cambria Math" panose="02040503050406030204" pitchFamily="18" charset="0"/>
                <a:ea typeface="Cambria Math" panose="02040503050406030204" pitchFamily="18" charset="0"/>
              </a:rPr>
              <a:t>equal : (List, List) → </a:t>
            </a:r>
            <a:r>
              <a:rPr lang="en-US" sz="2600" b="1" dirty="0">
                <a:solidFill>
                  <a:prstClr val="black"/>
                </a:solidFill>
                <a:latin typeface="Cambria Math" panose="02040503050406030204" pitchFamily="18" charset="0"/>
                <a:ea typeface="Cambria Math" panose="02040503050406030204" pitchFamily="18" charset="0"/>
                <a:cs typeface="Franklin Gothic Medium"/>
              </a:rPr>
              <a:t>𝔹</a:t>
            </a:r>
            <a:endParaRPr lang="en-US" sz="2600" dirty="0"/>
          </a:p>
          <a:p>
            <a:pPr lvl="2"/>
            <a:endParaRPr lang="en-US" sz="1800" dirty="0"/>
          </a:p>
          <a:p>
            <a:pPr marL="1188720" lvl="2"/>
            <a:r>
              <a:rPr lang="en-US" sz="1800" dirty="0">
                <a:latin typeface="Cambria Math" panose="02040503050406030204" pitchFamily="18" charset="0"/>
                <a:ea typeface="Cambria Math" panose="02040503050406030204" pitchFamily="18" charset="0"/>
                <a:cs typeface="Courier New" panose="02070309020205020404" pitchFamily="49" charset="0"/>
              </a:rPr>
              <a:t>equal(nil, nil)		:= T</a:t>
            </a:r>
          </a:p>
          <a:p>
            <a:pPr marL="1188720" lvl="2"/>
            <a:r>
              <a:rPr lang="en-US" sz="1800" dirty="0">
                <a:latin typeface="Cambria Math" panose="02040503050406030204" pitchFamily="18" charset="0"/>
                <a:ea typeface="Cambria Math" panose="02040503050406030204" pitchFamily="18" charset="0"/>
                <a:cs typeface="Courier New" panose="02070309020205020404" pitchFamily="49" charset="0"/>
              </a:rPr>
              <a:t>equal(nil, y :: R)	:= F</a:t>
            </a:r>
          </a:p>
          <a:p>
            <a:pPr marL="1188720" lvl="2"/>
            <a:r>
              <a:rPr lang="en-US" sz="1800" dirty="0">
                <a:latin typeface="Cambria Math" panose="02040503050406030204" pitchFamily="18" charset="0"/>
                <a:ea typeface="Cambria Math" panose="02040503050406030204" pitchFamily="18" charset="0"/>
                <a:cs typeface="Courier New" panose="02070309020205020404" pitchFamily="49" charset="0"/>
              </a:rPr>
              <a:t>equal(x :: L, nil)		:= F</a:t>
            </a:r>
          </a:p>
          <a:p>
            <a:pPr marL="1188720" lvl="2"/>
            <a:r>
              <a:rPr lang="en-US" sz="1800" dirty="0">
                <a:latin typeface="Cambria Math" panose="02040503050406030204" pitchFamily="18" charset="0"/>
                <a:ea typeface="Cambria Math" panose="02040503050406030204" pitchFamily="18" charset="0"/>
                <a:cs typeface="Courier New" panose="02070309020205020404" pitchFamily="49" charset="0"/>
              </a:rPr>
              <a:t>equal(x :: L, y :: R)	:= (x = y) and equal(L, R)</a:t>
            </a:r>
          </a:p>
        </p:txBody>
      </p:sp>
      <p:sp>
        <p:nvSpPr>
          <p:cNvPr id="4" name="Slide Number Placeholder 3">
            <a:extLst>
              <a:ext uri="{FF2B5EF4-FFF2-40B4-BE49-F238E27FC236}">
                <a16:creationId xmlns:a16="http://schemas.microsoft.com/office/drawing/2014/main" id="{57B22249-1B46-BE74-48B4-21CA7D4DF6A2}"/>
              </a:ext>
            </a:extLst>
          </p:cNvPr>
          <p:cNvSpPr>
            <a:spLocks noGrp="1"/>
          </p:cNvSpPr>
          <p:nvPr>
            <p:ph type="sldNum" sz="quarter" idx="4"/>
          </p:nvPr>
        </p:nvSpPr>
        <p:spPr/>
        <p:txBody>
          <a:bodyPr/>
          <a:lstStyle/>
          <a:p>
            <a:fld id="{60F4F636-6A27-E649-AEDF-9DE4D4E58670}" type="slidenum">
              <a:rPr lang="en-US" smtClean="0"/>
              <a:pPr/>
              <a:t>84</a:t>
            </a:fld>
            <a:endParaRPr lang="en-US" dirty="0"/>
          </a:p>
        </p:txBody>
      </p:sp>
    </p:spTree>
    <p:extLst>
      <p:ext uri="{BB962C8B-B14F-4D97-AF65-F5344CB8AC3E}">
        <p14:creationId xmlns:p14="http://schemas.microsoft.com/office/powerpoint/2010/main" val="4007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1938F-D80A-8E2D-4AAB-17ABC06770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7C4DAA-C1F4-C1EE-7994-4C92B12F7306}"/>
              </a:ext>
            </a:extLst>
          </p:cNvPr>
          <p:cNvSpPr>
            <a:spLocks noGrp="1"/>
          </p:cNvSpPr>
          <p:nvPr>
            <p:ph type="title"/>
          </p:nvPr>
        </p:nvSpPr>
        <p:spPr/>
        <p:txBody>
          <a:bodyPr/>
          <a:lstStyle/>
          <a:p>
            <a:r>
              <a:rPr lang="en-US" dirty="0"/>
              <a:t>Formalizing List Equality: Trying Examples</a:t>
            </a:r>
          </a:p>
        </p:txBody>
      </p:sp>
      <p:sp>
        <p:nvSpPr>
          <p:cNvPr id="3" name="Content Placeholder 2">
            <a:extLst>
              <a:ext uri="{FF2B5EF4-FFF2-40B4-BE49-F238E27FC236}">
                <a16:creationId xmlns:a16="http://schemas.microsoft.com/office/drawing/2014/main" id="{41A5A07D-BD4D-2627-1DD5-FFBF6DA838C6}"/>
              </a:ext>
            </a:extLst>
          </p:cNvPr>
          <p:cNvSpPr>
            <a:spLocks noGrp="1"/>
          </p:cNvSpPr>
          <p:nvPr>
            <p:ph idx="1"/>
          </p:nvPr>
        </p:nvSpPr>
        <p:spPr/>
        <p:txBody>
          <a:bodyPr/>
          <a:lstStyle/>
          <a:p>
            <a:pPr lvl="2"/>
            <a:r>
              <a:rPr lang="en-US" sz="1800" dirty="0">
                <a:solidFill>
                  <a:srgbClr val="0070C0"/>
                </a:solidFill>
                <a:latin typeface="Cambria Math" panose="02040503050406030204" pitchFamily="18" charset="0"/>
                <a:ea typeface="Cambria Math" panose="02040503050406030204" pitchFamily="18" charset="0"/>
              </a:rPr>
              <a:t>L				R			equal(L, R)</a:t>
            </a:r>
          </a:p>
          <a:p>
            <a:pPr lvl="2"/>
            <a:r>
              <a:rPr lang="en-US" sz="1800" dirty="0">
                <a:latin typeface="Cambria Math" panose="02040503050406030204" pitchFamily="18" charset="0"/>
                <a:ea typeface="Cambria Math" panose="02040503050406030204" pitchFamily="18" charset="0"/>
              </a:rPr>
              <a:t>1 :: 2 :: nil		1 :: 3 :: nil	F</a:t>
            </a:r>
          </a:p>
          <a:p>
            <a:pPr lvl="2"/>
            <a:endParaRPr lang="en-US" sz="1200" dirty="0"/>
          </a:p>
          <a:p>
            <a:r>
              <a:rPr lang="en-US" sz="2600" dirty="0"/>
              <a:t>Mathematical definition of </a:t>
            </a:r>
            <a:r>
              <a:rPr lang="en-US" sz="2600" dirty="0">
                <a:latin typeface="Cambria Math" panose="02040503050406030204" pitchFamily="18" charset="0"/>
                <a:ea typeface="Cambria Math" panose="02040503050406030204" pitchFamily="18" charset="0"/>
              </a:rPr>
              <a:t>equal : (List, List) → </a:t>
            </a:r>
            <a:r>
              <a:rPr lang="en-US" sz="2600" b="1" dirty="0">
                <a:solidFill>
                  <a:prstClr val="black"/>
                </a:solidFill>
                <a:latin typeface="Cambria Math" panose="02040503050406030204" pitchFamily="18" charset="0"/>
                <a:ea typeface="Cambria Math" panose="02040503050406030204" pitchFamily="18" charset="0"/>
              </a:rPr>
              <a:t>𝔹</a:t>
            </a:r>
            <a:endParaRPr lang="en-US" sz="2600" dirty="0"/>
          </a:p>
          <a:p>
            <a:pPr lvl="2"/>
            <a:endParaRPr lang="en-US" sz="1200" dirty="0"/>
          </a:p>
          <a:p>
            <a:pPr marL="1188720" lvl="2"/>
            <a:r>
              <a:rPr lang="en-US" sz="1800" dirty="0">
                <a:latin typeface="Cambria Math" panose="02040503050406030204" pitchFamily="18" charset="0"/>
                <a:ea typeface="Cambria Math" panose="02040503050406030204" pitchFamily="18" charset="0"/>
                <a:cs typeface="Courier New" panose="02070309020205020404" pitchFamily="49" charset="0"/>
              </a:rPr>
              <a:t>equal(nil, nil)		:= T</a:t>
            </a:r>
          </a:p>
          <a:p>
            <a:pPr marL="1188720" lvl="2"/>
            <a:r>
              <a:rPr lang="en-US" sz="1800" dirty="0">
                <a:latin typeface="Cambria Math" panose="02040503050406030204" pitchFamily="18" charset="0"/>
                <a:ea typeface="Cambria Math" panose="02040503050406030204" pitchFamily="18" charset="0"/>
                <a:cs typeface="Courier New" panose="02070309020205020404" pitchFamily="49" charset="0"/>
              </a:rPr>
              <a:t>equal(nil, y :: R)	:= F</a:t>
            </a:r>
          </a:p>
          <a:p>
            <a:pPr marL="1188720" lvl="2"/>
            <a:r>
              <a:rPr lang="en-US" sz="1800" dirty="0">
                <a:latin typeface="Cambria Math" panose="02040503050406030204" pitchFamily="18" charset="0"/>
                <a:ea typeface="Cambria Math" panose="02040503050406030204" pitchFamily="18" charset="0"/>
                <a:cs typeface="Courier New" panose="02070309020205020404" pitchFamily="49" charset="0"/>
              </a:rPr>
              <a:t>equal(x :: L, nil)		:= F</a:t>
            </a:r>
          </a:p>
          <a:p>
            <a:pPr marL="1188720" lvl="2"/>
            <a:r>
              <a:rPr lang="en-US" sz="1800" dirty="0">
                <a:latin typeface="Cambria Math" panose="02040503050406030204" pitchFamily="18" charset="0"/>
                <a:ea typeface="Cambria Math" panose="02040503050406030204" pitchFamily="18" charset="0"/>
                <a:cs typeface="Courier New" panose="02070309020205020404" pitchFamily="49" charset="0"/>
              </a:rPr>
              <a:t>equal(x :: L, y :: R)	:= (x = y) and equal(L, R)</a:t>
            </a:r>
          </a:p>
          <a:p>
            <a:pPr lvl="2"/>
            <a:endParaRPr lang="en-US" sz="1200" b="1" dirty="0">
              <a:latin typeface="Cambria Math" panose="02040503050406030204" pitchFamily="18" charset="0"/>
              <a:ea typeface="Cambria Math" panose="02040503050406030204" pitchFamily="18" charset="0"/>
            </a:endParaRPr>
          </a:p>
          <a:p>
            <a:r>
              <a:rPr lang="en-US" sz="2600" dirty="0"/>
              <a:t>Check that this works on the examples…</a:t>
            </a:r>
          </a:p>
          <a:p>
            <a:pPr lvl="2"/>
            <a:endParaRPr lang="en-US" sz="1200" dirty="0"/>
          </a:p>
          <a:p>
            <a:pPr lvl="2"/>
            <a:r>
              <a:rPr lang="en-US" sz="1800" dirty="0">
                <a:latin typeface="Cambria Math" panose="02040503050406030204" pitchFamily="18" charset="0"/>
                <a:ea typeface="Cambria Math" panose="02040503050406030204" pitchFamily="18" charset="0"/>
              </a:rPr>
              <a:t>equal(1 :: 2 :: nil, 1 :: 3 :: nil)</a:t>
            </a:r>
          </a:p>
          <a:p>
            <a:pPr lvl="2"/>
            <a:r>
              <a:rPr lang="en-US" sz="1800" dirty="0">
                <a:latin typeface="Cambria Math" panose="02040503050406030204" pitchFamily="18" charset="0"/>
                <a:ea typeface="Cambria Math" panose="02040503050406030204" pitchFamily="18" charset="0"/>
              </a:rPr>
              <a:t>  = (1 = 2) and equal(2 :: nil, 3 :: nil)			def of equal (4</a:t>
            </a:r>
            <a:r>
              <a:rPr lang="en-US" sz="1800" baseline="30000" dirty="0">
                <a:latin typeface="Cambria Math" panose="02040503050406030204" pitchFamily="18" charset="0"/>
                <a:ea typeface="Cambria Math" panose="02040503050406030204" pitchFamily="18" charset="0"/>
              </a:rPr>
              <a:t>th</a:t>
            </a:r>
            <a:r>
              <a:rPr lang="en-US" sz="1800" dirty="0">
                <a:latin typeface="Cambria Math" panose="02040503050406030204" pitchFamily="18" charset="0"/>
                <a:ea typeface="Cambria Math" panose="02040503050406030204" pitchFamily="18" charset="0"/>
              </a:rPr>
              <a:t> line)</a:t>
            </a:r>
          </a:p>
          <a:p>
            <a:pPr lvl="2"/>
            <a:r>
              <a:rPr lang="en-US" sz="1800" dirty="0">
                <a:latin typeface="Cambria Math" panose="02040503050406030204" pitchFamily="18" charset="0"/>
                <a:ea typeface="Cambria Math" panose="02040503050406030204" pitchFamily="18" charset="0"/>
              </a:rPr>
              <a:t>  = (1 = 2) and (2 = 3) and equal(nil, nil)		def of equal (4</a:t>
            </a:r>
            <a:r>
              <a:rPr lang="en-US" sz="1800" baseline="30000" dirty="0">
                <a:latin typeface="Cambria Math" panose="02040503050406030204" pitchFamily="18" charset="0"/>
                <a:ea typeface="Cambria Math" panose="02040503050406030204" pitchFamily="18" charset="0"/>
              </a:rPr>
              <a:t>th</a:t>
            </a:r>
            <a:r>
              <a:rPr lang="en-US" sz="1800" dirty="0">
                <a:latin typeface="Cambria Math" panose="02040503050406030204" pitchFamily="18" charset="0"/>
                <a:ea typeface="Cambria Math" panose="02040503050406030204" pitchFamily="18" charset="0"/>
              </a:rPr>
              <a:t> line)</a:t>
            </a:r>
          </a:p>
          <a:p>
            <a:pPr lvl="2"/>
            <a:r>
              <a:rPr lang="en-US" sz="1800" dirty="0">
                <a:latin typeface="Cambria Math" panose="02040503050406030204" pitchFamily="18" charset="0"/>
                <a:ea typeface="Cambria Math" panose="02040503050406030204" pitchFamily="18" charset="0"/>
              </a:rPr>
              <a:t>  = T and F and T							def of equal (1</a:t>
            </a:r>
            <a:r>
              <a:rPr lang="en-US" sz="1800" baseline="30000" dirty="0">
                <a:latin typeface="Cambria Math" panose="02040503050406030204" pitchFamily="18" charset="0"/>
                <a:ea typeface="Cambria Math" panose="02040503050406030204" pitchFamily="18" charset="0"/>
              </a:rPr>
              <a:t>st</a:t>
            </a:r>
            <a:r>
              <a:rPr lang="en-US" sz="1800" dirty="0">
                <a:latin typeface="Cambria Math" panose="02040503050406030204" pitchFamily="18" charset="0"/>
                <a:ea typeface="Cambria Math" panose="02040503050406030204" pitchFamily="18" charset="0"/>
              </a:rPr>
              <a:t> line)</a:t>
            </a:r>
          </a:p>
        </p:txBody>
      </p:sp>
      <p:sp>
        <p:nvSpPr>
          <p:cNvPr id="4" name="Slide Number Placeholder 3">
            <a:extLst>
              <a:ext uri="{FF2B5EF4-FFF2-40B4-BE49-F238E27FC236}">
                <a16:creationId xmlns:a16="http://schemas.microsoft.com/office/drawing/2014/main" id="{778615C3-7B3F-C8A1-E776-8680E309D6B4}"/>
              </a:ext>
            </a:extLst>
          </p:cNvPr>
          <p:cNvSpPr>
            <a:spLocks noGrp="1"/>
          </p:cNvSpPr>
          <p:nvPr>
            <p:ph type="sldNum" sz="quarter" idx="4"/>
          </p:nvPr>
        </p:nvSpPr>
        <p:spPr/>
        <p:txBody>
          <a:bodyPr/>
          <a:lstStyle/>
          <a:p>
            <a:fld id="{60F4F636-6A27-E649-AEDF-9DE4D4E58670}" type="slidenum">
              <a:rPr lang="en-US" smtClean="0"/>
              <a:pPr/>
              <a:t>85</a:t>
            </a:fld>
            <a:endParaRPr lang="en-US" dirty="0"/>
          </a:p>
        </p:txBody>
      </p:sp>
    </p:spTree>
    <p:extLst>
      <p:ext uri="{BB962C8B-B14F-4D97-AF65-F5344CB8AC3E}">
        <p14:creationId xmlns:p14="http://schemas.microsoft.com/office/powerpoint/2010/main" val="60431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Converting List Equality to TypeScript</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lvl="2"/>
            <a:r>
              <a:rPr lang="en-US" sz="1800" b="1" dirty="0">
                <a:solidFill>
                  <a:srgbClr val="0070C0"/>
                </a:solidFill>
                <a:latin typeface="Courier New" panose="02070309020205020404" pitchFamily="49" charset="0"/>
                <a:cs typeface="Courier New" panose="02070309020205020404" pitchFamily="49" charset="0"/>
              </a:rPr>
              <a:t>type</a:t>
            </a:r>
            <a:r>
              <a:rPr lang="en-US" sz="1800" dirty="0">
                <a:latin typeface="Courier New" panose="02070309020205020404" pitchFamily="49" charset="0"/>
                <a:cs typeface="Courier New" panose="02070309020205020404" pitchFamily="49" charset="0"/>
              </a:rPr>
              <a:t> List = {kind: "nil"}</a:t>
            </a:r>
          </a:p>
          <a:p>
            <a:pPr lvl="2"/>
            <a:r>
              <a:rPr lang="en-US" sz="1800" dirty="0">
                <a:latin typeface="Courier New" panose="02070309020205020404" pitchFamily="49" charset="0"/>
                <a:cs typeface="Courier New" panose="02070309020205020404" pitchFamily="49" charset="0"/>
              </a:rPr>
              <a:t>          | {kind: "cons", </a:t>
            </a:r>
            <a:r>
              <a:rPr lang="en-US" sz="1800" dirty="0" err="1">
                <a:latin typeface="Courier New" panose="02070309020205020404" pitchFamily="49" charset="0"/>
                <a:cs typeface="Courier New" panose="02070309020205020404" pitchFamily="49" charset="0"/>
              </a:rPr>
              <a:t>hd</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tl</a:t>
            </a:r>
            <a:r>
              <a:rPr lang="en-US" sz="1800" dirty="0">
                <a:latin typeface="Courier New" panose="02070309020205020404" pitchFamily="49" charset="0"/>
                <a:cs typeface="Courier New" panose="02070309020205020404" pitchFamily="49" charset="0"/>
              </a:rPr>
              <a:t>: List};</a:t>
            </a:r>
          </a:p>
          <a:p>
            <a:pPr lvl="2"/>
            <a:endParaRPr lang="en-US" sz="1200" dirty="0"/>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equal = (L: List, R: List): </a:t>
            </a:r>
            <a:r>
              <a:rPr lang="en-US" sz="1800" b="1" dirty="0" err="1">
                <a:solidFill>
                  <a:srgbClr val="00B050"/>
                </a:solidFill>
                <a:latin typeface="Courier New" panose="02070309020205020404" pitchFamily="49" charset="0"/>
                <a:cs typeface="Courier New" panose="02070309020205020404" pitchFamily="49" charset="0"/>
              </a:rPr>
              <a:t>boolean</a:t>
            </a:r>
            <a:r>
              <a:rPr lang="en-US" sz="1800" dirty="0">
                <a:latin typeface="Courier New" panose="02070309020205020404" pitchFamily="49" charset="0"/>
                <a:cs typeface="Courier New" panose="02070309020205020404" pitchFamily="49" charset="0"/>
              </a:rPr>
              <a: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L.kind</a:t>
            </a:r>
            <a:r>
              <a:rPr lang="en-US" sz="1800" dirty="0">
                <a:latin typeface="Courier New" panose="02070309020205020404" pitchFamily="49" charset="0"/>
                <a:cs typeface="Courier New" panose="02070309020205020404" pitchFamily="49" charset="0"/>
              </a:rPr>
              <a:t> === "nil" &amp;&amp; </a:t>
            </a:r>
            <a:r>
              <a:rPr lang="en-US" sz="1800" dirty="0" err="1">
                <a:latin typeface="Courier New" panose="02070309020205020404" pitchFamily="49" charset="0"/>
                <a:cs typeface="Courier New" panose="02070309020205020404" pitchFamily="49" charset="0"/>
              </a:rPr>
              <a:t>R.kind</a:t>
            </a:r>
            <a:r>
              <a:rPr lang="en-US" sz="1800" dirty="0">
                <a:latin typeface="Courier New" panose="02070309020205020404" pitchFamily="49" charset="0"/>
                <a:cs typeface="Courier New" panose="02070309020205020404" pitchFamily="49" charset="0"/>
              </a:rPr>
              <a:t> === "nil")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true;</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L.kind</a:t>
            </a:r>
            <a:r>
              <a:rPr lang="en-US" sz="1800" dirty="0">
                <a:latin typeface="Courier New" panose="02070309020205020404" pitchFamily="49" charset="0"/>
                <a:cs typeface="Courier New" panose="02070309020205020404" pitchFamily="49" charset="0"/>
              </a:rPr>
              <a:t> === "nil"){</a:t>
            </a:r>
          </a:p>
          <a:p>
            <a:pPr lvl="2"/>
            <a:r>
              <a:rPr lang="en-US" sz="1800" b="1" dirty="0">
                <a:solidFill>
                  <a:srgbClr val="0070C0"/>
                </a:solidFill>
                <a:latin typeface="Courier New" panose="02070309020205020404" pitchFamily="49" charset="0"/>
                <a:cs typeface="Courier New" panose="02070309020205020404" pitchFamily="49" charset="0"/>
              </a:rPr>
              <a:t>    return</a:t>
            </a:r>
            <a:r>
              <a:rPr lang="en-US" sz="1800" dirty="0">
                <a:latin typeface="Courier New" panose="02070309020205020404" pitchFamily="49" charset="0"/>
                <a:cs typeface="Courier New" panose="02070309020205020404" pitchFamily="49" charset="0"/>
              </a:rPr>
              <a:t> false;</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R.kind</a:t>
            </a:r>
            <a:r>
              <a:rPr lang="en-US" sz="1800" dirty="0">
                <a:latin typeface="Courier New" panose="02070309020205020404" pitchFamily="49" charset="0"/>
                <a:cs typeface="Courier New" panose="02070309020205020404" pitchFamily="49" charset="0"/>
              </a:rPr>
              <a:t> === "nil")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false;</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L.hd</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R.hd</a:t>
            </a:r>
            <a:r>
              <a:rPr lang="en-US" sz="1800" dirty="0">
                <a:latin typeface="Courier New" panose="02070309020205020404" pitchFamily="49" charset="0"/>
                <a:cs typeface="Courier New" panose="02070309020205020404" pitchFamily="49" charset="0"/>
              </a:rPr>
              <a:t> &amp;&amp; equal(</a:t>
            </a:r>
            <a:r>
              <a:rPr lang="en-US" sz="1800" dirty="0" err="1">
                <a:latin typeface="Courier New" panose="02070309020205020404" pitchFamily="49" charset="0"/>
                <a:cs typeface="Courier New" panose="02070309020205020404" pitchFamily="49" charset="0"/>
              </a:rPr>
              <a:t>L.tl</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R.tl</a:t>
            </a:r>
            <a:r>
              <a:rPr lang="en-US" sz="1800" dirty="0">
                <a:latin typeface="Courier New" panose="02070309020205020404" pitchFamily="49" charset="0"/>
                <a:cs typeface="Courier New" panose="02070309020205020404" pitchFamily="49" charset="0"/>
              </a:rPr>
              <a:t>);</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a:t>
            </a:r>
            <a:endParaRPr lang="en-US" sz="2200" dirty="0">
              <a:latin typeface="Courier New" panose="02070309020205020404" pitchFamily="49" charset="0"/>
              <a:cs typeface="Courier New" panose="02070309020205020404" pitchFamily="49" charset="0"/>
            </a:endParaRPr>
          </a:p>
        </p:txBody>
      </p:sp>
      <p:sp>
        <p:nvSpPr>
          <p:cNvPr id="4" name="TextBox 3">
            <a:extLst>
              <a:ext uri="{FF2B5EF4-FFF2-40B4-BE49-F238E27FC236}">
                <a16:creationId xmlns:a16="http://schemas.microsoft.com/office/drawing/2014/main" id="{2ADEC9E8-D252-0DBD-9F0A-28D0988DA550}"/>
              </a:ext>
            </a:extLst>
          </p:cNvPr>
          <p:cNvSpPr txBox="1"/>
          <p:nvPr/>
        </p:nvSpPr>
        <p:spPr>
          <a:xfrm>
            <a:off x="4110857" y="5399056"/>
            <a:ext cx="4057008" cy="769441"/>
          </a:xfrm>
          <a:prstGeom prst="rect">
            <a:avLst/>
          </a:prstGeom>
          <a:noFill/>
        </p:spPr>
        <p:txBody>
          <a:bodyPr wrap="none" rtlCol="0">
            <a:spAutoFit/>
          </a:bodyPr>
          <a:lstStyle/>
          <a:p>
            <a:r>
              <a:rPr lang="en-US" sz="2200" dirty="0">
                <a:solidFill>
                  <a:schemeClr val="accent3">
                    <a:lumMod val="75000"/>
                  </a:schemeClr>
                </a:solidFill>
                <a:latin typeface="Franklin Gothic Medium"/>
                <a:cs typeface="Franklin Gothic Medium"/>
              </a:rPr>
              <a:t>note: can combine some cases! </a:t>
            </a:r>
          </a:p>
          <a:p>
            <a:r>
              <a:rPr lang="en-US" sz="2200" dirty="0">
                <a:solidFill>
                  <a:schemeClr val="accent3">
                    <a:lumMod val="75000"/>
                  </a:schemeClr>
                </a:solidFill>
                <a:latin typeface="Franklin Gothic Medium"/>
                <a:cs typeface="Franklin Gothic Medium"/>
              </a:rPr>
              <a:t>	   but this is easier to read</a:t>
            </a:r>
          </a:p>
        </p:txBody>
      </p:sp>
      <p:sp>
        <p:nvSpPr>
          <p:cNvPr id="5" name="Slide Number Placeholder 4">
            <a:extLst>
              <a:ext uri="{FF2B5EF4-FFF2-40B4-BE49-F238E27FC236}">
                <a16:creationId xmlns:a16="http://schemas.microsoft.com/office/drawing/2014/main" id="{190FED22-0AFC-46C1-692E-EDF82C38B666}"/>
              </a:ext>
            </a:extLst>
          </p:cNvPr>
          <p:cNvSpPr>
            <a:spLocks noGrp="1"/>
          </p:cNvSpPr>
          <p:nvPr>
            <p:ph type="sldNum" sz="quarter" idx="4"/>
          </p:nvPr>
        </p:nvSpPr>
        <p:spPr/>
        <p:txBody>
          <a:bodyPr/>
          <a:lstStyle/>
          <a:p>
            <a:fld id="{60F4F636-6A27-E649-AEDF-9DE4D4E58670}" type="slidenum">
              <a:rPr lang="en-US" smtClean="0"/>
              <a:pPr/>
              <a:t>86</a:t>
            </a:fld>
            <a:endParaRPr lang="en-US" dirty="0"/>
          </a:p>
        </p:txBody>
      </p:sp>
    </p:spTree>
    <p:extLst>
      <p:ext uri="{BB962C8B-B14F-4D97-AF65-F5344CB8AC3E}">
        <p14:creationId xmlns:p14="http://schemas.microsoft.com/office/powerpoint/2010/main" val="390238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77D3F-C202-F91E-68D3-B1EA22C865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4589B7-25C5-097A-8093-76A66D5A0ED4}"/>
              </a:ext>
            </a:extLst>
          </p:cNvPr>
          <p:cNvSpPr>
            <a:spLocks noGrp="1"/>
          </p:cNvSpPr>
          <p:nvPr>
            <p:ph type="title"/>
          </p:nvPr>
        </p:nvSpPr>
        <p:spPr/>
        <p:txBody>
          <a:bodyPr/>
          <a:lstStyle/>
          <a:p>
            <a:r>
              <a:rPr lang="en-US" dirty="0"/>
              <a:t>Formalizing List Concatenation</a:t>
            </a:r>
          </a:p>
        </p:txBody>
      </p:sp>
      <p:sp>
        <p:nvSpPr>
          <p:cNvPr id="3" name="Content Placeholder 2">
            <a:extLst>
              <a:ext uri="{FF2B5EF4-FFF2-40B4-BE49-F238E27FC236}">
                <a16:creationId xmlns:a16="http://schemas.microsoft.com/office/drawing/2014/main" id="{DB07AB7B-0F31-07BB-32E2-0B0FA318AA22}"/>
              </a:ext>
            </a:extLst>
          </p:cNvPr>
          <p:cNvSpPr>
            <a:spLocks noGrp="1"/>
          </p:cNvSpPr>
          <p:nvPr>
            <p:ph idx="1"/>
          </p:nvPr>
        </p:nvSpPr>
        <p:spPr/>
        <p:txBody>
          <a:bodyPr/>
          <a:lstStyle/>
          <a:p>
            <a:r>
              <a:rPr lang="en-US" sz="2600" dirty="0"/>
              <a:t>Concatenate </a:t>
            </a:r>
            <a:r>
              <a:rPr lang="en-US" sz="2600" dirty="0">
                <a:latin typeface="Cambria Math" panose="02040503050406030204" pitchFamily="18" charset="0"/>
                <a:ea typeface="Cambria Math" panose="02040503050406030204" pitchFamily="18" charset="0"/>
              </a:rPr>
              <a:t>L</a:t>
            </a:r>
            <a:r>
              <a:rPr lang="en-US" sz="2600" dirty="0"/>
              <a:t> and </a:t>
            </a:r>
            <a:r>
              <a:rPr lang="en-US" sz="2600" dirty="0">
                <a:latin typeface="Cambria Math" panose="02040503050406030204" pitchFamily="18" charset="0"/>
                <a:ea typeface="Cambria Math" panose="02040503050406030204" pitchFamily="18" charset="0"/>
              </a:rPr>
              <a:t>R</a:t>
            </a:r>
            <a:r>
              <a:rPr lang="en-US" sz="2600" dirty="0"/>
              <a:t>: “a single list containing</a:t>
            </a:r>
            <a:br>
              <a:rPr lang="en-US" sz="2600" dirty="0"/>
            </a:br>
            <a:r>
              <a:rPr lang="en-US" sz="2600" dirty="0"/>
              <a:t>		the elements of </a:t>
            </a:r>
            <a:r>
              <a:rPr lang="en-US" sz="2600" dirty="0">
                <a:latin typeface="Cambria Math" panose="02040503050406030204" pitchFamily="18" charset="0"/>
                <a:ea typeface="Cambria Math" panose="02040503050406030204" pitchFamily="18" charset="0"/>
              </a:rPr>
              <a:t>L</a:t>
            </a:r>
            <a:r>
              <a:rPr lang="en-US" sz="2600" dirty="0"/>
              <a:t> followed by the elements of </a:t>
            </a:r>
            <a:r>
              <a:rPr lang="en-US" sz="2600" dirty="0">
                <a:latin typeface="Cambria Math" panose="02040503050406030204" pitchFamily="18" charset="0"/>
                <a:ea typeface="Cambria Math" panose="02040503050406030204" pitchFamily="18" charset="0"/>
              </a:rPr>
              <a:t>R</a:t>
            </a:r>
            <a:r>
              <a:rPr lang="en-US" sz="2600" dirty="0"/>
              <a:t>”</a:t>
            </a:r>
          </a:p>
          <a:p>
            <a:pPr lvl="1"/>
            <a:endParaRPr lang="en-US" sz="2200" dirty="0"/>
          </a:p>
          <a:p>
            <a:r>
              <a:rPr lang="en-US" sz="2600" dirty="0"/>
              <a:t>Look at some examples…</a:t>
            </a:r>
          </a:p>
          <a:p>
            <a:pPr lvl="2"/>
            <a:endParaRPr lang="en-US" sz="1800" dirty="0"/>
          </a:p>
          <a:p>
            <a:pPr lvl="2"/>
            <a:r>
              <a:rPr lang="en-US" sz="1800" dirty="0">
                <a:solidFill>
                  <a:srgbClr val="0070C0"/>
                </a:solidFill>
                <a:latin typeface="Cambria Math" panose="02040503050406030204" pitchFamily="18" charset="0"/>
                <a:ea typeface="Cambria Math" panose="02040503050406030204" pitchFamily="18" charset="0"/>
              </a:rPr>
              <a:t>L				R			concat(L, R)</a:t>
            </a:r>
          </a:p>
          <a:p>
            <a:pPr lvl="2"/>
            <a:r>
              <a:rPr lang="en-US" sz="1800" dirty="0">
                <a:latin typeface="Cambria Math" panose="02040503050406030204" pitchFamily="18" charset="0"/>
                <a:ea typeface="Cambria Math" panose="02040503050406030204" pitchFamily="18" charset="0"/>
              </a:rPr>
              <a:t>nil				nil			nil</a:t>
            </a:r>
          </a:p>
          <a:p>
            <a:pPr lvl="2"/>
            <a:r>
              <a:rPr lang="en-US" sz="1800" dirty="0">
                <a:latin typeface="Cambria Math" panose="02040503050406030204" pitchFamily="18" charset="0"/>
                <a:ea typeface="Cambria Math" panose="02040503050406030204" pitchFamily="18" charset="0"/>
              </a:rPr>
              <a:t>nil				3 :: 4 :: nil	3 :: 4 :: nil</a:t>
            </a:r>
          </a:p>
          <a:p>
            <a:pPr lvl="2"/>
            <a:r>
              <a:rPr lang="en-US" sz="1800" dirty="0">
                <a:latin typeface="Cambria Math" panose="02040503050406030204" pitchFamily="18" charset="0"/>
                <a:ea typeface="Cambria Math" panose="02040503050406030204" pitchFamily="18" charset="0"/>
              </a:rPr>
              <a:t>2 :: nil			3 :: 4 :: nil	2 :: 3 :: 4 :: nil</a:t>
            </a:r>
          </a:p>
          <a:p>
            <a:pPr lvl="2"/>
            <a:r>
              <a:rPr lang="en-US" sz="1800" dirty="0">
                <a:latin typeface="Cambria Math" panose="02040503050406030204" pitchFamily="18" charset="0"/>
                <a:ea typeface="Cambria Math" panose="02040503050406030204" pitchFamily="18" charset="0"/>
              </a:rPr>
              <a:t>1 :: 2 :: nil		3 :: 4 :: nil	1 :: 2 :: 3 :: 4 :: nil</a:t>
            </a:r>
          </a:p>
          <a:p>
            <a:pPr lvl="2"/>
            <a:r>
              <a:rPr lang="en-US" sz="1800" dirty="0">
                <a:latin typeface="Cambria Math" panose="02040503050406030204" pitchFamily="18" charset="0"/>
                <a:ea typeface="Cambria Math" panose="02040503050406030204" pitchFamily="18" charset="0"/>
              </a:rPr>
              <a:t>…</a:t>
            </a:r>
          </a:p>
        </p:txBody>
      </p:sp>
      <p:sp>
        <p:nvSpPr>
          <p:cNvPr id="4" name="Slide Number Placeholder 3">
            <a:extLst>
              <a:ext uri="{FF2B5EF4-FFF2-40B4-BE49-F238E27FC236}">
                <a16:creationId xmlns:a16="http://schemas.microsoft.com/office/drawing/2014/main" id="{B67E7D5A-E5AC-49A6-9BD2-53FB7A9D54C3}"/>
              </a:ext>
            </a:extLst>
          </p:cNvPr>
          <p:cNvSpPr>
            <a:spLocks noGrp="1"/>
          </p:cNvSpPr>
          <p:nvPr>
            <p:ph type="sldNum" sz="quarter" idx="4"/>
          </p:nvPr>
        </p:nvSpPr>
        <p:spPr/>
        <p:txBody>
          <a:bodyPr/>
          <a:lstStyle/>
          <a:p>
            <a:fld id="{60F4F636-6A27-E649-AEDF-9DE4D4E58670}" type="slidenum">
              <a:rPr lang="en-US" smtClean="0"/>
              <a:pPr/>
              <a:t>87</a:t>
            </a:fld>
            <a:endParaRPr lang="en-US" dirty="0"/>
          </a:p>
        </p:txBody>
      </p:sp>
    </p:spTree>
    <p:extLst>
      <p:ext uri="{BB962C8B-B14F-4D97-AF65-F5344CB8AC3E}">
        <p14:creationId xmlns:p14="http://schemas.microsoft.com/office/powerpoint/2010/main" val="11221632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ECFF6-6394-BF9C-911E-7FFF0D0668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8074FC-03F0-090E-E9D0-5D188F69A5AE}"/>
              </a:ext>
            </a:extLst>
          </p:cNvPr>
          <p:cNvSpPr>
            <a:spLocks noGrp="1"/>
          </p:cNvSpPr>
          <p:nvPr>
            <p:ph type="title"/>
          </p:nvPr>
        </p:nvSpPr>
        <p:spPr/>
        <p:txBody>
          <a:bodyPr/>
          <a:lstStyle/>
          <a:p>
            <a:r>
              <a:rPr lang="en-US" dirty="0"/>
              <a:t>Formalizing List Concatenation: the Math</a:t>
            </a:r>
          </a:p>
        </p:txBody>
      </p:sp>
      <p:sp>
        <p:nvSpPr>
          <p:cNvPr id="3" name="Content Placeholder 2">
            <a:extLst>
              <a:ext uri="{FF2B5EF4-FFF2-40B4-BE49-F238E27FC236}">
                <a16:creationId xmlns:a16="http://schemas.microsoft.com/office/drawing/2014/main" id="{55BE39EC-4985-9F1A-080F-B92C9D63E7E6}"/>
              </a:ext>
            </a:extLst>
          </p:cNvPr>
          <p:cNvSpPr>
            <a:spLocks noGrp="1"/>
          </p:cNvSpPr>
          <p:nvPr>
            <p:ph idx="1"/>
          </p:nvPr>
        </p:nvSpPr>
        <p:spPr/>
        <p:txBody>
          <a:bodyPr/>
          <a:lstStyle/>
          <a:p>
            <a:pPr lvl="2"/>
            <a:r>
              <a:rPr lang="en-US" sz="1800" dirty="0">
                <a:solidFill>
                  <a:srgbClr val="0070C0"/>
                </a:solidFill>
                <a:latin typeface="Cambria Math" panose="02040503050406030204" pitchFamily="18" charset="0"/>
                <a:ea typeface="Cambria Math" panose="02040503050406030204" pitchFamily="18" charset="0"/>
              </a:rPr>
              <a:t>L				R			concat(L, R)</a:t>
            </a:r>
          </a:p>
          <a:p>
            <a:pPr lvl="2"/>
            <a:r>
              <a:rPr lang="en-US" sz="1800" dirty="0">
                <a:latin typeface="Cambria Math" panose="02040503050406030204" pitchFamily="18" charset="0"/>
                <a:ea typeface="Cambria Math" panose="02040503050406030204" pitchFamily="18" charset="0"/>
              </a:rPr>
              <a:t>nil				nil			nil</a:t>
            </a:r>
          </a:p>
          <a:p>
            <a:pPr lvl="2"/>
            <a:r>
              <a:rPr lang="en-US" sz="1800" dirty="0">
                <a:latin typeface="Cambria Math" panose="02040503050406030204" pitchFamily="18" charset="0"/>
                <a:ea typeface="Cambria Math" panose="02040503050406030204" pitchFamily="18" charset="0"/>
              </a:rPr>
              <a:t>nil				3 :: 4 :: nil	3 :: 4 :: nil</a:t>
            </a:r>
          </a:p>
          <a:p>
            <a:pPr lvl="2"/>
            <a:r>
              <a:rPr lang="en-US" sz="1800" dirty="0">
                <a:latin typeface="Cambria Math" panose="02040503050406030204" pitchFamily="18" charset="0"/>
                <a:ea typeface="Cambria Math" panose="02040503050406030204" pitchFamily="18" charset="0"/>
              </a:rPr>
              <a:t>2 :: nil			3 :: 4 :: nil	2 :: 3 :: 4 :: nil</a:t>
            </a:r>
          </a:p>
          <a:p>
            <a:pPr lvl="2"/>
            <a:r>
              <a:rPr lang="en-US" sz="1800" dirty="0">
                <a:latin typeface="Cambria Math" panose="02040503050406030204" pitchFamily="18" charset="0"/>
                <a:ea typeface="Cambria Math" panose="02040503050406030204" pitchFamily="18" charset="0"/>
              </a:rPr>
              <a:t>1 :: 2 :: nil		3 :: 4 :: nil	1 :: 2 :: 3 :: 4 :: nil</a:t>
            </a:r>
          </a:p>
          <a:p>
            <a:pPr lvl="2"/>
            <a:endParaRPr lang="en-US" sz="2600" dirty="0"/>
          </a:p>
          <a:p>
            <a:r>
              <a:rPr lang="en-US" sz="2600" dirty="0"/>
              <a:t>Mathematical definition of </a:t>
            </a:r>
            <a:r>
              <a:rPr lang="en-US" sz="2600" dirty="0">
                <a:latin typeface="Cambria Math" panose="02040503050406030204" pitchFamily="18" charset="0"/>
                <a:ea typeface="Cambria Math" panose="02040503050406030204" pitchFamily="18" charset="0"/>
              </a:rPr>
              <a:t>concat : (List, List) → List</a:t>
            </a:r>
            <a:endParaRPr lang="en-US" sz="2600" dirty="0"/>
          </a:p>
          <a:p>
            <a:pPr lvl="2"/>
            <a:endParaRPr lang="en-US" sz="1800" dirty="0"/>
          </a:p>
          <a:p>
            <a:pPr marL="1188720" lvl="2"/>
            <a:r>
              <a:rPr lang="en-US" sz="1800" dirty="0">
                <a:latin typeface="Cambria Math" panose="02040503050406030204" pitchFamily="18" charset="0"/>
                <a:ea typeface="Cambria Math" panose="02040503050406030204" pitchFamily="18" charset="0"/>
                <a:cs typeface="Courier New" panose="02070309020205020404" pitchFamily="49" charset="0"/>
              </a:rPr>
              <a:t>concat(nil, R)		:= </a:t>
            </a:r>
          </a:p>
          <a:p>
            <a:pPr marL="1188720" lvl="2"/>
            <a:r>
              <a:rPr lang="en-US" sz="1800" dirty="0">
                <a:latin typeface="Cambria Math" panose="02040503050406030204" pitchFamily="18" charset="0"/>
                <a:ea typeface="Cambria Math" panose="02040503050406030204" pitchFamily="18" charset="0"/>
                <a:cs typeface="Courier New" panose="02070309020205020404" pitchFamily="49" charset="0"/>
              </a:rPr>
              <a:t>concat(x :: L, R)		:=</a:t>
            </a:r>
          </a:p>
        </p:txBody>
      </p:sp>
      <p:sp>
        <p:nvSpPr>
          <p:cNvPr id="4" name="Slide Number Placeholder 3">
            <a:extLst>
              <a:ext uri="{FF2B5EF4-FFF2-40B4-BE49-F238E27FC236}">
                <a16:creationId xmlns:a16="http://schemas.microsoft.com/office/drawing/2014/main" id="{BA741080-5D76-D670-9B93-B61B0768D71D}"/>
              </a:ext>
            </a:extLst>
          </p:cNvPr>
          <p:cNvSpPr>
            <a:spLocks noGrp="1"/>
          </p:cNvSpPr>
          <p:nvPr>
            <p:ph type="sldNum" sz="quarter" idx="4"/>
          </p:nvPr>
        </p:nvSpPr>
        <p:spPr/>
        <p:txBody>
          <a:bodyPr/>
          <a:lstStyle/>
          <a:p>
            <a:fld id="{60F4F636-6A27-E649-AEDF-9DE4D4E58670}" type="slidenum">
              <a:rPr lang="en-US" smtClean="0"/>
              <a:pPr/>
              <a:t>88</a:t>
            </a:fld>
            <a:endParaRPr lang="en-US" dirty="0"/>
          </a:p>
        </p:txBody>
      </p:sp>
    </p:spTree>
    <p:extLst>
      <p:ext uri="{BB962C8B-B14F-4D97-AF65-F5344CB8AC3E}">
        <p14:creationId xmlns:p14="http://schemas.microsoft.com/office/powerpoint/2010/main" val="347294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97C8C-3E40-4273-33E3-1BE1E5FCAD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C4BCA9-AD10-63DD-9763-5B5691EE2E3D}"/>
              </a:ext>
            </a:extLst>
          </p:cNvPr>
          <p:cNvSpPr>
            <a:spLocks noGrp="1"/>
          </p:cNvSpPr>
          <p:nvPr>
            <p:ph type="title"/>
          </p:nvPr>
        </p:nvSpPr>
        <p:spPr/>
        <p:txBody>
          <a:bodyPr>
            <a:normAutofit/>
          </a:bodyPr>
          <a:lstStyle/>
          <a:p>
            <a:r>
              <a:rPr lang="en-US" dirty="0"/>
              <a:t>Formalizing List Concatenation: Examples</a:t>
            </a:r>
          </a:p>
        </p:txBody>
      </p:sp>
      <p:sp>
        <p:nvSpPr>
          <p:cNvPr id="3" name="Content Placeholder 2">
            <a:extLst>
              <a:ext uri="{FF2B5EF4-FFF2-40B4-BE49-F238E27FC236}">
                <a16:creationId xmlns:a16="http://schemas.microsoft.com/office/drawing/2014/main" id="{EC8147A6-4CF3-BE3A-8B93-5145E7CC354A}"/>
              </a:ext>
            </a:extLst>
          </p:cNvPr>
          <p:cNvSpPr>
            <a:spLocks noGrp="1"/>
          </p:cNvSpPr>
          <p:nvPr>
            <p:ph idx="1"/>
          </p:nvPr>
        </p:nvSpPr>
        <p:spPr/>
        <p:txBody>
          <a:bodyPr/>
          <a:lstStyle/>
          <a:p>
            <a:pPr lvl="2"/>
            <a:r>
              <a:rPr lang="en-US" sz="1800" dirty="0">
                <a:latin typeface="Cambria Math" panose="02040503050406030204" pitchFamily="18" charset="0"/>
                <a:ea typeface="Cambria Math" panose="02040503050406030204" pitchFamily="18" charset="0"/>
              </a:rPr>
              <a:t>1 :: 2 :: nil		3 :: 4 :: nil	1 :: 2 :: 3 :: 4 :: nil</a:t>
            </a:r>
          </a:p>
          <a:p>
            <a:pPr lvl="2"/>
            <a:endParaRPr lang="en-US" sz="1800" dirty="0"/>
          </a:p>
          <a:p>
            <a:r>
              <a:rPr lang="en-US" sz="2600" dirty="0"/>
              <a:t>Mathematical definition of </a:t>
            </a:r>
            <a:r>
              <a:rPr lang="en-US" sz="2600" dirty="0">
                <a:latin typeface="Cambria Math" panose="02040503050406030204" pitchFamily="18" charset="0"/>
                <a:ea typeface="Cambria Math" panose="02040503050406030204" pitchFamily="18" charset="0"/>
              </a:rPr>
              <a:t>concat : (List, List) → List</a:t>
            </a:r>
            <a:endParaRPr lang="en-US" sz="2600" dirty="0"/>
          </a:p>
          <a:p>
            <a:pPr lvl="2"/>
            <a:endParaRPr lang="en-US" sz="1800" dirty="0"/>
          </a:p>
          <a:p>
            <a:pPr marL="1188720" lvl="2"/>
            <a:r>
              <a:rPr lang="en-US" sz="1800" dirty="0">
                <a:latin typeface="Cambria Math" panose="02040503050406030204" pitchFamily="18" charset="0"/>
                <a:ea typeface="Cambria Math" panose="02040503050406030204" pitchFamily="18" charset="0"/>
                <a:cs typeface="Courier New" panose="02070309020205020404" pitchFamily="49" charset="0"/>
              </a:rPr>
              <a:t>concat(nil, R)		:= R</a:t>
            </a:r>
          </a:p>
          <a:p>
            <a:pPr marL="1188720" lvl="2"/>
            <a:r>
              <a:rPr lang="en-US" sz="1800" dirty="0">
                <a:latin typeface="Cambria Math" panose="02040503050406030204" pitchFamily="18" charset="0"/>
                <a:ea typeface="Cambria Math" panose="02040503050406030204" pitchFamily="18" charset="0"/>
                <a:cs typeface="Courier New" panose="02070309020205020404" pitchFamily="49" charset="0"/>
              </a:rPr>
              <a:t>concat(x :: L, R)		:= x :: concat(L, R)</a:t>
            </a:r>
          </a:p>
          <a:p>
            <a:pPr marL="1188720" lvl="2"/>
            <a:endParaRPr lang="en-US" sz="1800" dirty="0">
              <a:latin typeface="Cambria Math" panose="02040503050406030204" pitchFamily="18" charset="0"/>
              <a:ea typeface="Cambria Math" panose="02040503050406030204" pitchFamily="18" charset="0"/>
              <a:cs typeface="Courier New" panose="02070309020205020404" pitchFamily="49" charset="0"/>
            </a:endParaRPr>
          </a:p>
          <a:p>
            <a:r>
              <a:rPr lang="en-US" sz="2600" dirty="0"/>
              <a:t>Check that this matches examples…</a:t>
            </a:r>
          </a:p>
          <a:p>
            <a:pPr lvl="2"/>
            <a:endParaRPr lang="en-US" sz="1800" dirty="0">
              <a:latin typeface="Cambria Math" panose="02040503050406030204" pitchFamily="18" charset="0"/>
              <a:ea typeface="Cambria Math" panose="02040503050406030204" pitchFamily="18" charset="0"/>
              <a:cs typeface="Courier New" panose="02070309020205020404" pitchFamily="49" charset="0"/>
            </a:endParaRP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concat(1 :: 2 :: nil, 3 :: 4 :: nil)</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 1 :: concat(2 :: nil, 3 :: 4 :: nil)				def of concat (2</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nd</a:t>
            </a:r>
            <a:r>
              <a:rPr lang="en-US" sz="1800" dirty="0">
                <a:latin typeface="Cambria Math" panose="02040503050406030204" pitchFamily="18" charset="0"/>
                <a:ea typeface="Cambria Math" panose="02040503050406030204" pitchFamily="18" charset="0"/>
                <a:cs typeface="Courier New" panose="02070309020205020404" pitchFamily="49" charset="0"/>
              </a:rPr>
              <a:t> line)</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 1 :: 2 :: concat(nil, 3 :: 4 :: nil)				def of concat (2</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nd</a:t>
            </a:r>
            <a:r>
              <a:rPr lang="en-US" sz="1800" dirty="0">
                <a:latin typeface="Cambria Math" panose="02040503050406030204" pitchFamily="18" charset="0"/>
                <a:ea typeface="Cambria Math" panose="02040503050406030204" pitchFamily="18" charset="0"/>
                <a:cs typeface="Courier New" panose="02070309020205020404" pitchFamily="49" charset="0"/>
              </a:rPr>
              <a:t> line)</a:t>
            </a:r>
          </a:p>
          <a:p>
            <a:pPr lvl="2"/>
            <a:r>
              <a:rPr lang="en-US" sz="1800" dirty="0">
                <a:latin typeface="Cambria Math" panose="02040503050406030204" pitchFamily="18" charset="0"/>
                <a:ea typeface="Cambria Math" panose="02040503050406030204" pitchFamily="18" charset="0"/>
                <a:cs typeface="Courier New" panose="02070309020205020404" pitchFamily="49" charset="0"/>
              </a:rPr>
              <a:t>  = 1 :: 2 :: 3 :: 4 :: nil						def of concat (1</a:t>
            </a:r>
            <a:r>
              <a:rPr lang="en-US" sz="1800" baseline="30000" dirty="0">
                <a:latin typeface="Cambria Math" panose="02040503050406030204" pitchFamily="18" charset="0"/>
                <a:ea typeface="Cambria Math" panose="02040503050406030204" pitchFamily="18" charset="0"/>
                <a:cs typeface="Courier New" panose="02070309020205020404" pitchFamily="49" charset="0"/>
              </a:rPr>
              <a:t>st</a:t>
            </a:r>
            <a:r>
              <a:rPr lang="en-US" sz="1800" dirty="0">
                <a:latin typeface="Cambria Math" panose="02040503050406030204" pitchFamily="18" charset="0"/>
                <a:ea typeface="Cambria Math" panose="02040503050406030204" pitchFamily="18" charset="0"/>
                <a:cs typeface="Courier New" panose="02070309020205020404" pitchFamily="49" charset="0"/>
              </a:rPr>
              <a:t> line)</a:t>
            </a:r>
          </a:p>
        </p:txBody>
      </p:sp>
      <p:sp>
        <p:nvSpPr>
          <p:cNvPr id="4" name="Slide Number Placeholder 3">
            <a:extLst>
              <a:ext uri="{FF2B5EF4-FFF2-40B4-BE49-F238E27FC236}">
                <a16:creationId xmlns:a16="http://schemas.microsoft.com/office/drawing/2014/main" id="{6BC6078C-F85F-0863-8C63-119977BF85D6}"/>
              </a:ext>
            </a:extLst>
          </p:cNvPr>
          <p:cNvSpPr>
            <a:spLocks noGrp="1"/>
          </p:cNvSpPr>
          <p:nvPr>
            <p:ph type="sldNum" sz="quarter" idx="4"/>
          </p:nvPr>
        </p:nvSpPr>
        <p:spPr/>
        <p:txBody>
          <a:bodyPr/>
          <a:lstStyle/>
          <a:p>
            <a:fld id="{60F4F636-6A27-E649-AEDF-9DE4D4E58670}" type="slidenum">
              <a:rPr lang="en-US" smtClean="0"/>
              <a:pPr/>
              <a:t>89</a:t>
            </a:fld>
            <a:endParaRPr lang="en-US" dirty="0"/>
          </a:p>
        </p:txBody>
      </p:sp>
    </p:spTree>
    <p:extLst>
      <p:ext uri="{BB962C8B-B14F-4D97-AF65-F5344CB8AC3E}">
        <p14:creationId xmlns:p14="http://schemas.microsoft.com/office/powerpoint/2010/main" val="104073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DF37F-7332-BFC1-1640-6D2EFB4BDD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8E1D02-EA48-22B7-C922-6EEB9E0084B8}"/>
              </a:ext>
            </a:extLst>
          </p:cNvPr>
          <p:cNvSpPr>
            <a:spLocks noGrp="1"/>
          </p:cNvSpPr>
          <p:nvPr>
            <p:ph type="title"/>
          </p:nvPr>
        </p:nvSpPr>
        <p:spPr/>
        <p:txBody>
          <a:bodyPr/>
          <a:lstStyle/>
          <a:p>
            <a:r>
              <a:rPr lang="en-US" dirty="0"/>
              <a:t>"Straight From the Spec"</a:t>
            </a:r>
          </a:p>
        </p:txBody>
      </p:sp>
      <p:sp>
        <p:nvSpPr>
          <p:cNvPr id="3" name="Content Placeholder 2">
            <a:extLst>
              <a:ext uri="{FF2B5EF4-FFF2-40B4-BE49-F238E27FC236}">
                <a16:creationId xmlns:a16="http://schemas.microsoft.com/office/drawing/2014/main" id="{803F669E-5626-ED10-038B-485B80102B8B}"/>
              </a:ext>
            </a:extLst>
          </p:cNvPr>
          <p:cNvSpPr>
            <a:spLocks noGrp="1"/>
          </p:cNvSpPr>
          <p:nvPr>
            <p:ph idx="1"/>
          </p:nvPr>
        </p:nvSpPr>
        <p:spPr/>
        <p:txBody>
          <a:bodyPr/>
          <a:lstStyle/>
          <a:p>
            <a:r>
              <a:rPr lang="en-US" sz="2400" dirty="0"/>
              <a:t>If imperative, just translate math into code</a:t>
            </a:r>
          </a:p>
          <a:p>
            <a:pPr lvl="1"/>
            <a:r>
              <a:rPr lang="en-US" sz="2000" dirty="0"/>
              <a:t>TypeScript here, but could also be Java</a:t>
            </a:r>
          </a:p>
          <a:p>
            <a:pPr lvl="1"/>
            <a:r>
              <a:rPr lang="en-US" sz="2000" dirty="0"/>
              <a:t>we often call this "straight from the spec"</a:t>
            </a:r>
          </a:p>
          <a:p>
            <a:pPr lvl="1"/>
            <a:endParaRPr lang="en-US" sz="2000" dirty="0"/>
          </a:p>
          <a:p>
            <a:r>
              <a:rPr lang="en-US" sz="2400" dirty="0"/>
              <a:t>if declarative (or implementing different imperative spec), then we will need new tools for checking its correctness</a:t>
            </a:r>
            <a:endParaRPr lang="en-US" sz="2000" dirty="0"/>
          </a:p>
        </p:txBody>
      </p:sp>
      <p:sp>
        <p:nvSpPr>
          <p:cNvPr id="4" name="Slide Number Placeholder 3">
            <a:extLst>
              <a:ext uri="{FF2B5EF4-FFF2-40B4-BE49-F238E27FC236}">
                <a16:creationId xmlns:a16="http://schemas.microsoft.com/office/drawing/2014/main" id="{6C0BC7BA-CAC4-0DC7-667B-08C5D25EC569}"/>
              </a:ext>
            </a:extLst>
          </p:cNvPr>
          <p:cNvSpPr>
            <a:spLocks noGrp="1"/>
          </p:cNvSpPr>
          <p:nvPr>
            <p:ph type="sldNum" sz="quarter" idx="4"/>
          </p:nvPr>
        </p:nvSpPr>
        <p:spPr/>
        <p:txBody>
          <a:bodyPr/>
          <a:lstStyle/>
          <a:p>
            <a:fld id="{60F4F636-6A27-E649-AEDF-9DE4D4E58670}" type="slidenum">
              <a:rPr lang="en-US" smtClean="0"/>
              <a:pPr/>
              <a:t>9</a:t>
            </a:fld>
            <a:endParaRPr lang="en-US" dirty="0"/>
          </a:p>
        </p:txBody>
      </p:sp>
    </p:spTree>
    <p:extLst>
      <p:ext uri="{BB962C8B-B14F-4D97-AF65-F5344CB8AC3E}">
        <p14:creationId xmlns:p14="http://schemas.microsoft.com/office/powerpoint/2010/main" val="28577412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Converting List Concatenation to TypeScript</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a:xfrm>
            <a:off x="457199" y="1244160"/>
            <a:ext cx="8449293" cy="5140800"/>
          </a:xfrm>
        </p:spPr>
        <p:txBody>
          <a:bodyPr/>
          <a:lstStyle/>
          <a:p>
            <a:r>
              <a:rPr lang="en-US" sz="2600" dirty="0"/>
              <a:t>Mathematical definition of </a:t>
            </a:r>
            <a:r>
              <a:rPr lang="en-US" sz="2600" dirty="0">
                <a:latin typeface="Cambria Math" panose="02040503050406030204" pitchFamily="18" charset="0"/>
                <a:ea typeface="Cambria Math" panose="02040503050406030204" pitchFamily="18" charset="0"/>
              </a:rPr>
              <a:t>concat : (List, List) → List</a:t>
            </a:r>
            <a:endParaRPr lang="en-US" sz="2600" dirty="0"/>
          </a:p>
          <a:p>
            <a:pPr lvl="2"/>
            <a:endParaRPr lang="en-US" sz="1800" dirty="0"/>
          </a:p>
          <a:p>
            <a:pPr marL="1188720" lvl="2"/>
            <a:r>
              <a:rPr lang="en-US" sz="1800" dirty="0">
                <a:latin typeface="Cambria Math" panose="02040503050406030204" pitchFamily="18" charset="0"/>
                <a:ea typeface="Cambria Math" panose="02040503050406030204" pitchFamily="18" charset="0"/>
                <a:cs typeface="Courier New" panose="02070309020205020404" pitchFamily="49" charset="0"/>
              </a:rPr>
              <a:t>concat(nil, R)		:= R</a:t>
            </a:r>
          </a:p>
          <a:p>
            <a:pPr marL="1188720" lvl="2"/>
            <a:r>
              <a:rPr lang="en-US" sz="1800" dirty="0">
                <a:latin typeface="Cambria Math" panose="02040503050406030204" pitchFamily="18" charset="0"/>
                <a:ea typeface="Cambria Math" panose="02040503050406030204" pitchFamily="18" charset="0"/>
                <a:cs typeface="Courier New" panose="02070309020205020404" pitchFamily="49" charset="0"/>
              </a:rPr>
              <a:t>concat(x :: L, R)		:= x :: concat(L, R)</a:t>
            </a:r>
          </a:p>
          <a:p>
            <a:pPr lvl="2"/>
            <a:endParaRPr lang="en-US" sz="1800" dirty="0">
              <a:latin typeface="Cambria Math" panose="02040503050406030204" pitchFamily="18" charset="0"/>
              <a:ea typeface="Cambria Math" panose="02040503050406030204" pitchFamily="18" charset="0"/>
            </a:endParaRPr>
          </a:p>
          <a:p>
            <a:r>
              <a:rPr lang="en-US" sz="2600" dirty="0"/>
              <a:t>Translation to TypeScript</a:t>
            </a:r>
          </a:p>
          <a:p>
            <a:pPr lvl="2"/>
            <a:endParaRPr lang="en-US" sz="1800" dirty="0"/>
          </a:p>
          <a:p>
            <a:pPr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concat = (S: List, R: List): List =&gt;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S.kind</a:t>
            </a:r>
            <a:r>
              <a:rPr lang="en-US" sz="1800" dirty="0">
                <a:latin typeface="Courier New" panose="02070309020205020404" pitchFamily="49" charset="0"/>
                <a:cs typeface="Courier New" panose="02070309020205020404" pitchFamily="49" charset="0"/>
              </a:rPr>
              <a:t> === "nil")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R;</a:t>
            </a:r>
          </a:p>
          <a:p>
            <a:pPr lvl="2"/>
            <a:r>
              <a:rPr lang="en-US" sz="1800" dirty="0">
                <a:latin typeface="Courier New" panose="02070309020205020404" pitchFamily="49" charset="0"/>
                <a:cs typeface="Courier New" panose="02070309020205020404" pitchFamily="49" charset="0"/>
              </a:rPr>
              <a:t>  } </a:t>
            </a:r>
            <a:r>
              <a:rPr lang="en-US" sz="1800" b="1" dirty="0">
                <a:solidFill>
                  <a:srgbClr val="0070C0"/>
                </a:solidFill>
                <a:latin typeface="Courier New" panose="02070309020205020404" pitchFamily="49" charset="0"/>
                <a:cs typeface="Courier New" panose="02070309020205020404" pitchFamily="49" charset="0"/>
              </a:rPr>
              <a:t>else</a:t>
            </a:r>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cons(</a:t>
            </a:r>
            <a:r>
              <a:rPr lang="en-US" sz="1800" dirty="0" err="1">
                <a:latin typeface="Courier New" panose="02070309020205020404" pitchFamily="49" charset="0"/>
                <a:cs typeface="Courier New" panose="02070309020205020404" pitchFamily="49" charset="0"/>
              </a:rPr>
              <a:t>S.hd</a:t>
            </a:r>
            <a:r>
              <a:rPr lang="en-US" sz="1800" dirty="0">
                <a:latin typeface="Courier New" panose="02070309020205020404" pitchFamily="49" charset="0"/>
                <a:cs typeface="Courier New" panose="02070309020205020404" pitchFamily="49" charset="0"/>
              </a:rPr>
              <a:t>, concat(</a:t>
            </a:r>
            <a:r>
              <a:rPr lang="en-US" sz="1800" dirty="0" err="1">
                <a:latin typeface="Courier New" panose="02070309020205020404" pitchFamily="49" charset="0"/>
                <a:cs typeface="Courier New" panose="02070309020205020404" pitchFamily="49" charset="0"/>
              </a:rPr>
              <a:t>S.tl</a:t>
            </a:r>
            <a:r>
              <a:rPr lang="en-US" sz="1800" dirty="0">
                <a:latin typeface="Courier New" panose="02070309020205020404" pitchFamily="49" charset="0"/>
                <a:cs typeface="Courier New" panose="02070309020205020404" pitchFamily="49" charset="0"/>
              </a:rPr>
              <a:t>, R));</a:t>
            </a:r>
          </a:p>
          <a:p>
            <a:pPr lvl="2"/>
            <a:r>
              <a:rPr lang="en-US" sz="1800" dirty="0">
                <a:latin typeface="Courier New" panose="02070309020205020404" pitchFamily="49" charset="0"/>
                <a:cs typeface="Courier New" panose="02070309020205020404" pitchFamily="49" charset="0"/>
              </a:rPr>
              <a:t>  }</a:t>
            </a:r>
          </a:p>
          <a:p>
            <a:pPr lvl="2"/>
            <a:r>
              <a:rPr lang="en-US" sz="1800" dirty="0">
                <a:latin typeface="Courier New" panose="02070309020205020404" pitchFamily="49" charset="0"/>
                <a:cs typeface="Courier New" panose="02070309020205020404" pitchFamily="49" charset="0"/>
              </a:rPr>
              <a:t>};</a:t>
            </a:r>
          </a:p>
        </p:txBody>
      </p:sp>
      <p:sp>
        <p:nvSpPr>
          <p:cNvPr id="4" name="Slide Number Placeholder 3">
            <a:extLst>
              <a:ext uri="{FF2B5EF4-FFF2-40B4-BE49-F238E27FC236}">
                <a16:creationId xmlns:a16="http://schemas.microsoft.com/office/drawing/2014/main" id="{33DF3986-F02B-06BE-1955-6AFFEE6974DD}"/>
              </a:ext>
            </a:extLst>
          </p:cNvPr>
          <p:cNvSpPr>
            <a:spLocks noGrp="1"/>
          </p:cNvSpPr>
          <p:nvPr>
            <p:ph type="sldNum" sz="quarter" idx="4"/>
          </p:nvPr>
        </p:nvSpPr>
        <p:spPr/>
        <p:txBody>
          <a:bodyPr/>
          <a:lstStyle/>
          <a:p>
            <a:fld id="{60F4F636-6A27-E649-AEDF-9DE4D4E58670}" type="slidenum">
              <a:rPr lang="en-US" smtClean="0"/>
              <a:pPr/>
              <a:t>90</a:t>
            </a:fld>
            <a:endParaRPr lang="en-US" dirty="0"/>
          </a:p>
        </p:txBody>
      </p:sp>
    </p:spTree>
    <p:extLst>
      <p:ext uri="{BB962C8B-B14F-4D97-AF65-F5344CB8AC3E}">
        <p14:creationId xmlns:p14="http://schemas.microsoft.com/office/powerpoint/2010/main" val="34629111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Generic List</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800" dirty="0"/>
              <a:t>“generic” list type takes a “type parameter”</a:t>
            </a:r>
          </a:p>
          <a:p>
            <a:pPr marL="1028700" lvl="2"/>
            <a:endParaRPr lang="en-US" sz="1800" b="1" dirty="0">
              <a:solidFill>
                <a:srgbClr val="0070C0"/>
              </a:solidFill>
              <a:latin typeface="Courier New" panose="02070309020205020404" pitchFamily="49" charset="0"/>
              <a:cs typeface="Courier New" panose="02070309020205020404" pitchFamily="49" charset="0"/>
            </a:endParaRPr>
          </a:p>
          <a:p>
            <a:pPr marL="1028700" lvl="2"/>
            <a:r>
              <a:rPr lang="en-US" sz="1800" b="1" dirty="0">
                <a:solidFill>
                  <a:srgbClr val="0070C0"/>
                </a:solidFill>
                <a:latin typeface="Courier New" panose="02070309020205020404" pitchFamily="49" charset="0"/>
                <a:cs typeface="Courier New" panose="02070309020205020404" pitchFamily="49" charset="0"/>
              </a:rPr>
              <a:t>type</a:t>
            </a:r>
            <a:r>
              <a:rPr lang="en-US" sz="1800" dirty="0">
                <a:latin typeface="Courier New" panose="02070309020205020404" pitchFamily="49" charset="0"/>
                <a:cs typeface="Courier New" panose="02070309020205020404" pitchFamily="49" charset="0"/>
              </a:rPr>
              <a:t> List&lt;</a:t>
            </a:r>
            <a:r>
              <a:rPr lang="en-US" sz="1800" b="1" dirty="0">
                <a:solidFill>
                  <a:srgbClr val="C00000"/>
                </a:solidFill>
                <a:latin typeface="Courier New" panose="02070309020205020404" pitchFamily="49" charset="0"/>
                <a:cs typeface="Courier New" panose="02070309020205020404" pitchFamily="49" charset="0"/>
              </a:rPr>
              <a:t>A</a:t>
            </a:r>
            <a:r>
              <a:rPr lang="en-US" sz="1800" dirty="0">
                <a:latin typeface="Courier New" panose="02070309020205020404" pitchFamily="49" charset="0"/>
                <a:cs typeface="Courier New" panose="02070309020205020404" pitchFamily="49" charset="0"/>
              </a:rPr>
              <a:t>&gt; = {kind: “nil”}</a:t>
            </a:r>
          </a:p>
          <a:p>
            <a:pPr marL="1028700" lvl="2"/>
            <a:r>
              <a:rPr lang="en-US" sz="1800" dirty="0">
                <a:latin typeface="Courier New" panose="02070309020205020404" pitchFamily="49" charset="0"/>
                <a:cs typeface="Courier New" panose="02070309020205020404" pitchFamily="49" charset="0"/>
              </a:rPr>
              <a:t>             | {kind: ”cons”, </a:t>
            </a:r>
            <a:r>
              <a:rPr lang="en-US" sz="1800" dirty="0" err="1">
                <a:latin typeface="Courier New" panose="02070309020205020404" pitchFamily="49" charset="0"/>
                <a:cs typeface="Courier New" panose="02070309020205020404" pitchFamily="49" charset="0"/>
              </a:rPr>
              <a:t>hd</a:t>
            </a:r>
            <a:r>
              <a:rPr lang="en-US" sz="1800" dirty="0">
                <a:latin typeface="Courier New" panose="02070309020205020404" pitchFamily="49" charset="0"/>
                <a:cs typeface="Courier New" panose="02070309020205020404" pitchFamily="49" charset="0"/>
              </a:rPr>
              <a:t>: </a:t>
            </a:r>
            <a:r>
              <a:rPr lang="en-US" sz="1800" b="1" dirty="0">
                <a:solidFill>
                  <a:srgbClr val="C00000"/>
                </a:solidFill>
                <a:latin typeface="Courier New" panose="02070309020205020404" pitchFamily="49" charset="0"/>
                <a:cs typeface="Courier New" panose="02070309020205020404" pitchFamily="49" charset="0"/>
              </a:rPr>
              <a:t>A</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tl</a:t>
            </a:r>
            <a:r>
              <a:rPr lang="en-US" sz="1800" dirty="0">
                <a:latin typeface="Courier New" panose="02070309020205020404" pitchFamily="49" charset="0"/>
                <a:cs typeface="Courier New" panose="02070309020205020404" pitchFamily="49" charset="0"/>
              </a:rPr>
              <a:t>: List&lt;</a:t>
            </a:r>
            <a:r>
              <a:rPr lang="en-US" sz="1800" b="1" dirty="0">
                <a:solidFill>
                  <a:srgbClr val="C00000"/>
                </a:solidFill>
                <a:latin typeface="Courier New" panose="02070309020205020404" pitchFamily="49" charset="0"/>
                <a:cs typeface="Courier New" panose="02070309020205020404" pitchFamily="49" charset="0"/>
              </a:rPr>
              <a:t>A</a:t>
            </a:r>
            <a:r>
              <a:rPr lang="en-US" sz="1800" dirty="0">
                <a:latin typeface="Courier New" panose="02070309020205020404" pitchFamily="49" charset="0"/>
                <a:cs typeface="Courier New" panose="02070309020205020404" pitchFamily="49" charset="0"/>
              </a:rPr>
              <a:t>&gt;};</a:t>
            </a:r>
          </a:p>
          <a:p>
            <a:pPr marL="114300" indent="0">
              <a:buNone/>
            </a:pPr>
            <a:endParaRPr lang="en-US" sz="2600" dirty="0"/>
          </a:p>
          <a:p>
            <a:pPr marL="457200"/>
            <a:r>
              <a:rPr lang="en-US" sz="2600" dirty="0"/>
              <a:t>We can pick any type for </a:t>
            </a:r>
            <a:r>
              <a:rPr lang="en-US" sz="2800" b="1" dirty="0">
                <a:solidFill>
                  <a:srgbClr val="C00000"/>
                </a:solidFill>
                <a:latin typeface="Courier New" panose="02070309020205020404" pitchFamily="49" charset="0"/>
                <a:cs typeface="Courier New" panose="02070309020205020404" pitchFamily="49" charset="0"/>
              </a:rPr>
              <a:t>A</a:t>
            </a:r>
            <a:endParaRPr lang="en-US" sz="2600" dirty="0"/>
          </a:p>
          <a:p>
            <a:pPr marL="857250" lvl="1"/>
            <a:r>
              <a:rPr lang="en-US" sz="2200" dirty="0"/>
              <a:t>TypeScript replaces all the “A”s by the type we give</a:t>
            </a:r>
          </a:p>
          <a:p>
            <a:pPr marL="857250" lvl="1"/>
            <a:r>
              <a:rPr lang="en-US" sz="2200" dirty="0"/>
              <a:t>e.g., List&lt;bigint&gt; is this type:</a:t>
            </a:r>
          </a:p>
          <a:p>
            <a:pPr marL="1028700" lvl="2"/>
            <a:endParaRPr lang="en-US" sz="1800" dirty="0"/>
          </a:p>
          <a:p>
            <a:pPr marL="1028700" lvl="2"/>
            <a:r>
              <a:rPr lang="en-US" sz="1800" b="1" dirty="0">
                <a:solidFill>
                  <a:srgbClr val="0070C0"/>
                </a:solidFill>
                <a:latin typeface="Courier New" panose="02070309020205020404" pitchFamily="49" charset="0"/>
                <a:cs typeface="Courier New" panose="02070309020205020404" pitchFamily="49" charset="0"/>
              </a:rPr>
              <a:t>type</a:t>
            </a:r>
            <a:r>
              <a:rPr lang="en-US" sz="1800" dirty="0">
                <a:latin typeface="Courier New" panose="02070309020205020404" pitchFamily="49" charset="0"/>
                <a:cs typeface="Courier New" panose="02070309020205020404" pitchFamily="49" charset="0"/>
              </a:rPr>
              <a:t> List&lt;</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&gt; = </a:t>
            </a:r>
          </a:p>
          <a:p>
            <a:pPr marL="1028700" lvl="2"/>
            <a:r>
              <a:rPr lang="en-US" sz="1800" dirty="0">
                <a:latin typeface="Courier New" panose="02070309020205020404" pitchFamily="49" charset="0"/>
                <a:cs typeface="Courier New" panose="02070309020205020404" pitchFamily="49" charset="0"/>
              </a:rPr>
              <a:t>  | {kind: “nil”}</a:t>
            </a:r>
          </a:p>
          <a:p>
            <a:pPr marL="1028700" lvl="2"/>
            <a:r>
              <a:rPr lang="en-US" sz="1800" dirty="0">
                <a:latin typeface="Courier New" panose="02070309020205020404" pitchFamily="49" charset="0"/>
                <a:cs typeface="Courier New" panose="02070309020205020404" pitchFamily="49" charset="0"/>
              </a:rPr>
              <a:t>  | {kind: ”cons”, </a:t>
            </a:r>
            <a:r>
              <a:rPr lang="en-US" sz="1800" dirty="0" err="1">
                <a:latin typeface="Courier New" panose="02070309020205020404" pitchFamily="49" charset="0"/>
                <a:cs typeface="Courier New" panose="02070309020205020404" pitchFamily="49" charset="0"/>
              </a:rPr>
              <a:t>hd</a:t>
            </a:r>
            <a:r>
              <a:rPr lang="en-US" sz="1800"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tl</a:t>
            </a:r>
            <a:r>
              <a:rPr lang="en-US" sz="1800" dirty="0">
                <a:latin typeface="Courier New" panose="02070309020205020404" pitchFamily="49" charset="0"/>
                <a:cs typeface="Courier New" panose="02070309020205020404" pitchFamily="49" charset="0"/>
              </a:rPr>
              <a:t>: List&lt;</a:t>
            </a:r>
            <a:r>
              <a:rPr lang="en-US" sz="1800" b="1" dirty="0">
                <a:solidFill>
                  <a:srgbClr val="00B050"/>
                </a:solidFill>
                <a:latin typeface="Courier New" panose="02070309020205020404" pitchFamily="49" charset="0"/>
                <a:cs typeface="Courier New" panose="02070309020205020404" pitchFamily="49" charset="0"/>
              </a:rPr>
              <a:t>bigint</a:t>
            </a:r>
            <a:r>
              <a:rPr lang="en-US" sz="1800" dirty="0">
                <a:latin typeface="Courier New" panose="02070309020205020404" pitchFamily="49" charset="0"/>
                <a:cs typeface="Courier New" panose="02070309020205020404" pitchFamily="49" charset="0"/>
              </a:rPr>
              <a:t>&gt;};</a:t>
            </a:r>
          </a:p>
          <a:p>
            <a:pPr marL="1028700" lvl="2"/>
            <a:endParaRPr lang="en-US" sz="1800" dirty="0"/>
          </a:p>
        </p:txBody>
      </p:sp>
    </p:spTree>
    <p:extLst>
      <p:ext uri="{BB962C8B-B14F-4D97-AF65-F5344CB8AC3E}">
        <p14:creationId xmlns:p14="http://schemas.microsoft.com/office/powerpoint/2010/main" val="3220514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Generic Functions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pPr marL="0" indent="0">
              <a:buNone/>
            </a:pPr>
            <a:r>
              <a:rPr lang="en-US" sz="2600" dirty="0"/>
              <a:t>We also need to update the </a:t>
            </a:r>
            <a:r>
              <a:rPr lang="en-US" sz="2600" dirty="0">
                <a:latin typeface="Courier New" panose="02070309020205020404" pitchFamily="49" charset="0"/>
                <a:cs typeface="Courier New" panose="02070309020205020404" pitchFamily="49" charset="0"/>
              </a:rPr>
              <a:t>cons</a:t>
            </a:r>
            <a:r>
              <a:rPr lang="en-US" sz="2600" dirty="0"/>
              <a:t> helper function</a:t>
            </a:r>
          </a:p>
          <a:p>
            <a:pPr marL="1028700" lvl="2"/>
            <a:endParaRPr lang="en-US" sz="1800" dirty="0"/>
          </a:p>
          <a:p>
            <a:pPr marL="1028700" lvl="2"/>
            <a:r>
              <a:rPr lang="en-US" sz="1800" b="1" dirty="0">
                <a:solidFill>
                  <a:srgbClr val="0070C0"/>
                </a:solidFill>
                <a:latin typeface="Courier New" panose="02070309020205020404" pitchFamily="49" charset="0"/>
                <a:cs typeface="Courier New" panose="02070309020205020404" pitchFamily="49" charset="0"/>
              </a:rPr>
              <a:t>type</a:t>
            </a:r>
            <a:r>
              <a:rPr lang="en-US" sz="1800" dirty="0">
                <a:latin typeface="Courier New" panose="02070309020205020404" pitchFamily="49" charset="0"/>
                <a:cs typeface="Courier New" panose="02070309020205020404" pitchFamily="49" charset="0"/>
              </a:rPr>
              <a:t> List&lt;</a:t>
            </a:r>
            <a:r>
              <a:rPr lang="en-US" sz="1800" b="1" dirty="0">
                <a:solidFill>
                  <a:srgbClr val="C00000"/>
                </a:solidFill>
                <a:latin typeface="Courier New" panose="02070309020205020404" pitchFamily="49" charset="0"/>
                <a:cs typeface="Courier New" panose="02070309020205020404" pitchFamily="49" charset="0"/>
              </a:rPr>
              <a:t>A</a:t>
            </a:r>
            <a:r>
              <a:rPr lang="en-US" sz="1800" dirty="0">
                <a:latin typeface="Courier New" panose="02070309020205020404" pitchFamily="49" charset="0"/>
                <a:cs typeface="Courier New" panose="02070309020205020404" pitchFamily="49" charset="0"/>
              </a:rPr>
              <a:t>&gt; = {kind: “nil”}</a:t>
            </a:r>
          </a:p>
          <a:p>
            <a:pPr marL="1028700" lvl="2"/>
            <a:r>
              <a:rPr lang="en-US" sz="1800" dirty="0">
                <a:latin typeface="Courier New" panose="02070309020205020404" pitchFamily="49" charset="0"/>
                <a:cs typeface="Courier New" panose="02070309020205020404" pitchFamily="49" charset="0"/>
              </a:rPr>
              <a:t>             | {kind: ”cons”, </a:t>
            </a:r>
            <a:r>
              <a:rPr lang="en-US" sz="1800" dirty="0" err="1">
                <a:latin typeface="Courier New" panose="02070309020205020404" pitchFamily="49" charset="0"/>
                <a:cs typeface="Courier New" panose="02070309020205020404" pitchFamily="49" charset="0"/>
              </a:rPr>
              <a:t>hd</a:t>
            </a:r>
            <a:r>
              <a:rPr lang="en-US" sz="1800" dirty="0">
                <a:latin typeface="Courier New" panose="02070309020205020404" pitchFamily="49" charset="0"/>
                <a:cs typeface="Courier New" panose="02070309020205020404" pitchFamily="49" charset="0"/>
              </a:rPr>
              <a:t>: </a:t>
            </a:r>
            <a:r>
              <a:rPr lang="en-US" sz="1800" b="1" dirty="0">
                <a:solidFill>
                  <a:srgbClr val="C00000"/>
                </a:solidFill>
                <a:latin typeface="Courier New" panose="02070309020205020404" pitchFamily="49" charset="0"/>
                <a:cs typeface="Courier New" panose="02070309020205020404" pitchFamily="49" charset="0"/>
              </a:rPr>
              <a:t>A</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tl</a:t>
            </a:r>
            <a:r>
              <a:rPr lang="en-US" sz="1800" dirty="0">
                <a:latin typeface="Courier New" panose="02070309020205020404" pitchFamily="49" charset="0"/>
                <a:cs typeface="Courier New" panose="02070309020205020404" pitchFamily="49" charset="0"/>
              </a:rPr>
              <a:t>: List&lt;</a:t>
            </a:r>
            <a:r>
              <a:rPr lang="en-US" sz="1800" b="1" dirty="0">
                <a:solidFill>
                  <a:srgbClr val="C00000"/>
                </a:solidFill>
                <a:latin typeface="Courier New" panose="02070309020205020404" pitchFamily="49" charset="0"/>
                <a:cs typeface="Courier New" panose="02070309020205020404" pitchFamily="49" charset="0"/>
              </a:rPr>
              <a:t>A</a:t>
            </a:r>
            <a:r>
              <a:rPr lang="en-US" sz="1800" dirty="0">
                <a:latin typeface="Courier New" panose="02070309020205020404" pitchFamily="49" charset="0"/>
                <a:cs typeface="Courier New" panose="02070309020205020404" pitchFamily="49" charset="0"/>
              </a:rPr>
              <a:t>&gt;};</a:t>
            </a:r>
          </a:p>
          <a:p>
            <a:pPr marL="1028700" lvl="2"/>
            <a:endParaRPr lang="en-US" sz="1800" dirty="0">
              <a:latin typeface="Courier New" panose="02070309020205020404" pitchFamily="49" charset="0"/>
              <a:cs typeface="Courier New" panose="02070309020205020404" pitchFamily="49" charset="0"/>
            </a:endParaRPr>
          </a:p>
          <a:p>
            <a:pPr marL="1028700" lvl="2"/>
            <a:r>
              <a:rPr lang="en-US" sz="1800" b="1" dirty="0">
                <a:solidFill>
                  <a:srgbClr val="0070C0"/>
                </a:solidFill>
                <a:latin typeface="Courier New" panose="02070309020205020404" pitchFamily="49" charset="0"/>
                <a:cs typeface="Courier New" panose="02070309020205020404" pitchFamily="49" charset="0"/>
              </a:rPr>
              <a:t>const</a:t>
            </a:r>
            <a:r>
              <a:rPr lang="en-US" sz="1800" dirty="0">
                <a:latin typeface="Courier New" panose="02070309020205020404" pitchFamily="49" charset="0"/>
                <a:cs typeface="Courier New" panose="02070309020205020404" pitchFamily="49" charset="0"/>
              </a:rPr>
              <a:t> cons = &lt;</a:t>
            </a:r>
            <a:r>
              <a:rPr lang="en-US" sz="1800" b="1" dirty="0">
                <a:solidFill>
                  <a:srgbClr val="C00000"/>
                </a:solidFill>
                <a:latin typeface="Courier New" panose="02070309020205020404" pitchFamily="49" charset="0"/>
                <a:cs typeface="Courier New" panose="02070309020205020404" pitchFamily="49" charset="0"/>
              </a:rPr>
              <a:t>A</a:t>
            </a:r>
            <a:r>
              <a:rPr lang="en-US" sz="1800" dirty="0">
                <a:latin typeface="Courier New" panose="02070309020205020404" pitchFamily="49" charset="0"/>
                <a:cs typeface="Courier New" panose="02070309020205020404" pitchFamily="49" charset="0"/>
              </a:rPr>
              <a:t>,&gt;(x: </a:t>
            </a:r>
            <a:r>
              <a:rPr lang="en-US" sz="1800" b="1" dirty="0">
                <a:solidFill>
                  <a:srgbClr val="C00000"/>
                </a:solidFill>
                <a:latin typeface="Courier New" panose="02070309020205020404" pitchFamily="49" charset="0"/>
                <a:cs typeface="Courier New" panose="02070309020205020404" pitchFamily="49" charset="0"/>
              </a:rPr>
              <a:t>A</a:t>
            </a:r>
            <a:r>
              <a:rPr lang="en-US" sz="1800" dirty="0">
                <a:latin typeface="Courier New" panose="02070309020205020404" pitchFamily="49" charset="0"/>
                <a:cs typeface="Courier New" panose="02070309020205020404" pitchFamily="49" charset="0"/>
              </a:rPr>
              <a:t>, L: List&lt;</a:t>
            </a:r>
            <a:r>
              <a:rPr lang="en-US" sz="1800" b="1" dirty="0">
                <a:solidFill>
                  <a:srgbClr val="C00000"/>
                </a:solidFill>
                <a:latin typeface="Courier New" panose="02070309020205020404" pitchFamily="49" charset="0"/>
                <a:cs typeface="Courier New" panose="02070309020205020404" pitchFamily="49" charset="0"/>
              </a:rPr>
              <a:t>A</a:t>
            </a:r>
            <a:r>
              <a:rPr lang="en-US" sz="1800" dirty="0">
                <a:latin typeface="Courier New" panose="02070309020205020404" pitchFamily="49" charset="0"/>
                <a:cs typeface="Courier New" panose="02070309020205020404" pitchFamily="49" charset="0"/>
              </a:rPr>
              <a:t>&gt;): List&lt;</a:t>
            </a:r>
            <a:r>
              <a:rPr lang="en-US" sz="1800" b="1" dirty="0">
                <a:solidFill>
                  <a:srgbClr val="C00000"/>
                </a:solidFill>
                <a:latin typeface="Courier New" panose="02070309020205020404" pitchFamily="49" charset="0"/>
                <a:cs typeface="Courier New" panose="02070309020205020404" pitchFamily="49" charset="0"/>
              </a:rPr>
              <a:t>A</a:t>
            </a:r>
            <a:r>
              <a:rPr lang="en-US" sz="1800" dirty="0">
                <a:latin typeface="Courier New" panose="02070309020205020404" pitchFamily="49" charset="0"/>
                <a:cs typeface="Courier New" panose="02070309020205020404" pitchFamily="49" charset="0"/>
              </a:rPr>
              <a:t>&gt; =&gt; {</a:t>
            </a:r>
          </a:p>
          <a:p>
            <a:pPr marL="1028700" lvl="2"/>
            <a:r>
              <a:rPr lang="en-US" sz="1800"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{kind: “cons”, </a:t>
            </a:r>
            <a:r>
              <a:rPr lang="en-US" sz="1800" dirty="0" err="1">
                <a:latin typeface="Courier New" panose="02070309020205020404" pitchFamily="49" charset="0"/>
                <a:cs typeface="Courier New" panose="02070309020205020404" pitchFamily="49" charset="0"/>
              </a:rPr>
              <a:t>hd</a:t>
            </a:r>
            <a:r>
              <a:rPr lang="en-US" sz="1800" dirty="0">
                <a:latin typeface="Courier New" panose="02070309020205020404" pitchFamily="49" charset="0"/>
                <a:cs typeface="Courier New" panose="02070309020205020404" pitchFamily="49" charset="0"/>
              </a:rPr>
              <a:t>: x, </a:t>
            </a:r>
            <a:r>
              <a:rPr lang="en-US" sz="1800" dirty="0" err="1">
                <a:latin typeface="Courier New" panose="02070309020205020404" pitchFamily="49" charset="0"/>
                <a:cs typeface="Courier New" panose="02070309020205020404" pitchFamily="49" charset="0"/>
              </a:rPr>
              <a:t>tl</a:t>
            </a:r>
            <a:r>
              <a:rPr lang="en-US" sz="1800" dirty="0">
                <a:latin typeface="Courier New" panose="02070309020205020404" pitchFamily="49" charset="0"/>
                <a:cs typeface="Courier New" panose="02070309020205020404" pitchFamily="49" charset="0"/>
              </a:rPr>
              <a:t>: L};</a:t>
            </a:r>
          </a:p>
          <a:p>
            <a:pPr marL="1028700" lvl="2"/>
            <a:r>
              <a:rPr lang="en-US" sz="1800" dirty="0">
                <a:latin typeface="Courier New" panose="02070309020205020404" pitchFamily="49" charset="0"/>
                <a:cs typeface="Courier New" panose="02070309020205020404" pitchFamily="49" charset="0"/>
              </a:rPr>
              <a:t>};</a:t>
            </a:r>
          </a:p>
          <a:p>
            <a:pPr marL="114300" indent="0">
              <a:buNone/>
            </a:pPr>
            <a:endParaRPr lang="en-US" sz="2600" dirty="0"/>
          </a:p>
          <a:p>
            <a:pPr marL="457200" indent="-301752"/>
            <a:r>
              <a:rPr lang="en-US" sz="2400" dirty="0">
                <a:latin typeface="Franklin Gothic Medium" panose="020B0603020102020204" pitchFamily="34" charset="0"/>
                <a:cs typeface="Courier New" panose="02070309020205020404" pitchFamily="49" charset="0"/>
              </a:rPr>
              <a:t>This is now a “generic function”</a:t>
            </a:r>
          </a:p>
          <a:p>
            <a:pPr marL="857250" lvl="1" indent="-301752"/>
            <a:r>
              <a:rPr lang="en-US" sz="2000" dirty="0">
                <a:latin typeface="Franklin Gothic Medium" panose="020B0603020102020204" pitchFamily="34" charset="0"/>
                <a:cs typeface="Courier New" panose="02070309020205020404" pitchFamily="49" charset="0"/>
              </a:rPr>
              <a:t>it has its own type parameter </a:t>
            </a:r>
            <a:r>
              <a:rPr lang="en-US" sz="2000" dirty="0">
                <a:latin typeface="Courier New" panose="02070309020205020404" pitchFamily="49" charset="0"/>
                <a:cs typeface="Courier New" panose="02070309020205020404" pitchFamily="49" charset="0"/>
              </a:rPr>
              <a:t>&lt;</a:t>
            </a:r>
            <a:r>
              <a:rPr lang="en-US" sz="2000" b="1" dirty="0">
                <a:solidFill>
                  <a:srgbClr val="C00000"/>
                </a:solidFill>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,&gt;</a:t>
            </a:r>
            <a:endParaRPr lang="en-US" sz="2000" dirty="0">
              <a:latin typeface="Franklin Gothic Medium" panose="020B0603020102020204" pitchFamily="34" charset="0"/>
              <a:cs typeface="Courier New" panose="02070309020205020404" pitchFamily="49" charset="0"/>
            </a:endParaRPr>
          </a:p>
          <a:p>
            <a:pPr marL="857250" lvl="1" indent="-301752"/>
            <a:r>
              <a:rPr lang="en-US" sz="2000" dirty="0">
                <a:latin typeface="Franklin Gothic Medium" panose="020B0603020102020204" pitchFamily="34" charset="0"/>
                <a:cs typeface="Courier New" panose="02070309020205020404" pitchFamily="49" charset="0"/>
              </a:rPr>
              <a:t>extra comma is weird but required</a:t>
            </a:r>
          </a:p>
          <a:p>
            <a:pPr marL="1028700" lvl="2" indent="-301752"/>
            <a:r>
              <a:rPr lang="en-US" sz="1600" dirty="0">
                <a:cs typeface="Courier New" panose="02070309020205020404" pitchFamily="49" charset="0"/>
              </a:rPr>
              <a:t>	compiler thinks </a:t>
            </a:r>
            <a:r>
              <a:rPr lang="en-US" sz="1600" dirty="0">
                <a:latin typeface="Courier New" panose="02070309020205020404" pitchFamily="49" charset="0"/>
                <a:cs typeface="Courier New" panose="02070309020205020404" pitchFamily="49" charset="0"/>
              </a:rPr>
              <a:t>&lt;</a:t>
            </a:r>
            <a:r>
              <a:rPr lang="en-US" sz="1600" b="1" dirty="0">
                <a:solidFill>
                  <a:srgbClr val="C00000"/>
                </a:solidFill>
                <a:latin typeface="Courier New" panose="02070309020205020404" pitchFamily="49" charset="0"/>
                <a:cs typeface="Courier New" panose="02070309020205020404" pitchFamily="49" charset="0"/>
              </a:rPr>
              <a:t>A</a:t>
            </a:r>
            <a:r>
              <a:rPr lang="en-US" sz="1600" dirty="0">
                <a:latin typeface="Courier New" panose="02070309020205020404" pitchFamily="49" charset="0"/>
                <a:cs typeface="Courier New" panose="02070309020205020404" pitchFamily="49" charset="0"/>
              </a:rPr>
              <a:t>&gt;</a:t>
            </a:r>
            <a:r>
              <a:rPr lang="en-US" sz="1600" dirty="0">
                <a:cs typeface="Courier New" panose="02070309020205020404" pitchFamily="49" charset="0"/>
              </a:rPr>
              <a:t> is an HTML tag</a:t>
            </a:r>
          </a:p>
        </p:txBody>
      </p:sp>
    </p:spTree>
    <p:extLst>
      <p:ext uri="{BB962C8B-B14F-4D97-AF65-F5344CB8AC3E}">
        <p14:creationId xmlns:p14="http://schemas.microsoft.com/office/powerpoint/2010/main" val="13950712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D3F2B-2A2C-EEC7-3068-879C8DB4E2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FD62D0-26A3-28EA-B962-0425442C8D88}"/>
              </a:ext>
            </a:extLst>
          </p:cNvPr>
          <p:cNvSpPr>
            <a:spLocks noGrp="1"/>
          </p:cNvSpPr>
          <p:nvPr>
            <p:ph type="title"/>
          </p:nvPr>
        </p:nvSpPr>
        <p:spPr/>
        <p:txBody>
          <a:bodyPr/>
          <a:lstStyle/>
          <a:p>
            <a:r>
              <a:rPr lang="en-US" dirty="0"/>
              <a:t>Formalizing a Specification</a:t>
            </a:r>
          </a:p>
        </p:txBody>
      </p:sp>
      <p:sp>
        <p:nvSpPr>
          <p:cNvPr id="3" name="Content Placeholder 2">
            <a:extLst>
              <a:ext uri="{FF2B5EF4-FFF2-40B4-BE49-F238E27FC236}">
                <a16:creationId xmlns:a16="http://schemas.microsoft.com/office/drawing/2014/main" id="{D30612EF-AC7C-3461-7E0F-D25B6D50B377}"/>
              </a:ext>
            </a:extLst>
          </p:cNvPr>
          <p:cNvSpPr>
            <a:spLocks noGrp="1"/>
          </p:cNvSpPr>
          <p:nvPr>
            <p:ph idx="1"/>
          </p:nvPr>
        </p:nvSpPr>
        <p:spPr/>
        <p:txBody>
          <a:bodyPr/>
          <a:lstStyle/>
          <a:p>
            <a:r>
              <a:rPr lang="en-US" sz="2600" dirty="0"/>
              <a:t>We “formalize” English instructions into precise specifications to define intended behavior</a:t>
            </a:r>
            <a:endParaRPr lang="en-US" sz="2200" dirty="0"/>
          </a:p>
          <a:p>
            <a:pPr lvl="1"/>
            <a:endParaRPr lang="en-US" sz="2200" dirty="0"/>
          </a:p>
          <a:p>
            <a:r>
              <a:rPr lang="en-US" sz="2600" dirty="0"/>
              <a:t>How do we tell if the specification is wrong?</a:t>
            </a:r>
          </a:p>
          <a:p>
            <a:pPr lvl="1"/>
            <a:r>
              <a:rPr lang="en-US" sz="2200" dirty="0"/>
              <a:t>specifications can contain bugs!</a:t>
            </a:r>
          </a:p>
          <a:p>
            <a:pPr lvl="2"/>
            <a:r>
              <a:rPr lang="en-US" sz="1800" dirty="0"/>
              <a:t>Is it obvious that </a:t>
            </a:r>
            <a:r>
              <a:rPr lang="en-US" sz="1800" dirty="0">
                <a:latin typeface="Cambria Math" panose="02040503050406030204" pitchFamily="18" charset="0"/>
                <a:ea typeface="Cambria Math" panose="02040503050406030204" pitchFamily="18" charset="0"/>
              </a:rPr>
              <a:t>equal</a:t>
            </a:r>
            <a:r>
              <a:rPr lang="en-US" sz="1800" dirty="0"/>
              <a:t> &amp; </a:t>
            </a:r>
            <a:r>
              <a:rPr lang="en-US" sz="1800" dirty="0">
                <a:latin typeface="Cambria Math" panose="02040503050406030204" pitchFamily="18" charset="0"/>
                <a:ea typeface="Cambria Math" panose="02040503050406030204" pitchFamily="18" charset="0"/>
              </a:rPr>
              <a:t>concat</a:t>
            </a:r>
            <a:r>
              <a:rPr lang="en-US" sz="1800" dirty="0"/>
              <a:t> are correct? Maybe not.</a:t>
            </a:r>
          </a:p>
          <a:p>
            <a:pPr lvl="1"/>
            <a:endParaRPr lang="en-US" sz="2200" dirty="0"/>
          </a:p>
          <a:p>
            <a:r>
              <a:rPr lang="en-US" sz="2600" dirty="0"/>
              <a:t>We </a:t>
            </a:r>
            <a:r>
              <a:rPr lang="en-US" sz="2600" b="1" dirty="0">
                <a:solidFill>
                  <a:srgbClr val="0070C0"/>
                </a:solidFill>
              </a:rPr>
              <a:t>tested</a:t>
            </a:r>
            <a:r>
              <a:rPr lang="en-US" sz="2600" dirty="0"/>
              <a:t> our definition on </a:t>
            </a:r>
            <a:r>
              <a:rPr lang="en-US" sz="2600" i="1" dirty="0"/>
              <a:t>a few</a:t>
            </a:r>
            <a:r>
              <a:rPr lang="en-US" sz="2600" dirty="0"/>
              <a:t> examples</a:t>
            </a:r>
          </a:p>
          <a:p>
            <a:pPr lvl="1"/>
            <a:r>
              <a:rPr lang="en-US" sz="2200" dirty="0"/>
              <a:t>what can we do to increase the odds we spot bugs?</a:t>
            </a:r>
          </a:p>
        </p:txBody>
      </p:sp>
      <p:sp>
        <p:nvSpPr>
          <p:cNvPr id="4" name="Slide Number Placeholder 3">
            <a:extLst>
              <a:ext uri="{FF2B5EF4-FFF2-40B4-BE49-F238E27FC236}">
                <a16:creationId xmlns:a16="http://schemas.microsoft.com/office/drawing/2014/main" id="{EBA448BF-1EE1-6FB5-EF1C-B3D09D20F0AC}"/>
              </a:ext>
            </a:extLst>
          </p:cNvPr>
          <p:cNvSpPr>
            <a:spLocks noGrp="1"/>
          </p:cNvSpPr>
          <p:nvPr>
            <p:ph type="sldNum" sz="quarter" idx="4"/>
          </p:nvPr>
        </p:nvSpPr>
        <p:spPr/>
        <p:txBody>
          <a:bodyPr/>
          <a:lstStyle/>
          <a:p>
            <a:fld id="{60F4F636-6A27-E649-AEDF-9DE4D4E58670}" type="slidenum">
              <a:rPr lang="en-US" smtClean="0"/>
              <a:pPr/>
              <a:t>93</a:t>
            </a:fld>
            <a:endParaRPr lang="en-US" dirty="0"/>
          </a:p>
        </p:txBody>
      </p:sp>
    </p:spTree>
    <p:extLst>
      <p:ext uri="{BB962C8B-B14F-4D97-AF65-F5344CB8AC3E}">
        <p14:creationId xmlns:p14="http://schemas.microsoft.com/office/powerpoint/2010/main" val="36341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5DBB4-D2D1-E6BF-17D1-BEA95033F9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FEE023-8FEB-0D00-29A8-2640E5EA10DB}"/>
              </a:ext>
            </a:extLst>
          </p:cNvPr>
          <p:cNvSpPr>
            <a:spLocks noGrp="1"/>
          </p:cNvSpPr>
          <p:nvPr>
            <p:ph type="ctrTitle"/>
          </p:nvPr>
        </p:nvSpPr>
        <p:spPr/>
        <p:txBody>
          <a:bodyPr/>
          <a:lstStyle/>
          <a:p>
            <a:r>
              <a:rPr lang="en-US" dirty="0"/>
              <a:t>Testing</a:t>
            </a:r>
          </a:p>
        </p:txBody>
      </p:sp>
    </p:spTree>
    <p:extLst>
      <p:ext uri="{BB962C8B-B14F-4D97-AF65-F5344CB8AC3E}">
        <p14:creationId xmlns:p14="http://schemas.microsoft.com/office/powerpoint/2010/main" val="7208001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Unit, Integration, and End-to-End Tests (1/2)</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A </a:t>
            </a:r>
            <a:r>
              <a:rPr lang="en-US" sz="2600" u="sng" dirty="0"/>
              <a:t>unit test</a:t>
            </a:r>
            <a:r>
              <a:rPr lang="en-US" sz="2600" dirty="0"/>
              <a:t> checks one function</a:t>
            </a:r>
          </a:p>
          <a:p>
            <a:pPr lvl="1"/>
            <a:r>
              <a:rPr lang="en-US" sz="2200" dirty="0"/>
              <a:t>ideally, without testing anything else (not always possible)</a:t>
            </a:r>
          </a:p>
          <a:p>
            <a:pPr lvl="1"/>
            <a:endParaRPr lang="en-US" sz="2200" dirty="0"/>
          </a:p>
          <a:p>
            <a:r>
              <a:rPr lang="en-US" sz="2600" dirty="0"/>
              <a:t>An </a:t>
            </a:r>
            <a:r>
              <a:rPr lang="en-US" sz="2600" u="sng" dirty="0"/>
              <a:t>integration test</a:t>
            </a:r>
            <a:r>
              <a:rPr lang="en-US" sz="2600" dirty="0"/>
              <a:t> makes sure units work together</a:t>
            </a:r>
          </a:p>
          <a:p>
            <a:pPr lvl="1"/>
            <a:r>
              <a:rPr lang="en-US" sz="2200" dirty="0"/>
              <a:t>many (most?) bugs in practice are here</a:t>
            </a:r>
          </a:p>
          <a:p>
            <a:pPr lvl="1"/>
            <a:endParaRPr lang="en-US" sz="2200" dirty="0"/>
          </a:p>
          <a:p>
            <a:r>
              <a:rPr lang="en-US" sz="2600" dirty="0"/>
              <a:t>An </a:t>
            </a:r>
            <a:r>
              <a:rPr lang="en-US" sz="2600" u="sng" dirty="0"/>
              <a:t>end-to-end test</a:t>
            </a:r>
            <a:r>
              <a:rPr lang="en-US" sz="2600" dirty="0"/>
              <a:t> exercises almost all the code</a:t>
            </a:r>
          </a:p>
          <a:p>
            <a:endParaRPr lang="en-US" sz="2600" dirty="0"/>
          </a:p>
          <a:p>
            <a:r>
              <a:rPr lang="en-US" sz="2600" dirty="0"/>
              <a:t>How are we testing in HW3?</a:t>
            </a:r>
          </a:p>
          <a:p>
            <a:pPr lvl="1"/>
            <a:r>
              <a:rPr lang="en-US" sz="2200" dirty="0"/>
              <a:t>we are doing end-to-end testing</a:t>
            </a:r>
          </a:p>
          <a:p>
            <a:pPr lvl="1"/>
            <a:r>
              <a:rPr lang="en-US" sz="2200" dirty="0"/>
              <a:t>this makes debugging harder! (more to search)</a:t>
            </a:r>
          </a:p>
        </p:txBody>
      </p:sp>
      <p:sp>
        <p:nvSpPr>
          <p:cNvPr id="4" name="Slide Number Placeholder 3">
            <a:extLst>
              <a:ext uri="{FF2B5EF4-FFF2-40B4-BE49-F238E27FC236}">
                <a16:creationId xmlns:a16="http://schemas.microsoft.com/office/drawing/2014/main" id="{B9DF9689-BEEF-C562-7AB4-ECAD8C73894A}"/>
              </a:ext>
            </a:extLst>
          </p:cNvPr>
          <p:cNvSpPr>
            <a:spLocks noGrp="1"/>
          </p:cNvSpPr>
          <p:nvPr>
            <p:ph type="sldNum" sz="quarter" idx="4"/>
          </p:nvPr>
        </p:nvSpPr>
        <p:spPr/>
        <p:txBody>
          <a:bodyPr/>
          <a:lstStyle/>
          <a:p>
            <a:fld id="{60F4F636-6A27-E649-AEDF-9DE4D4E58670}" type="slidenum">
              <a:rPr lang="en-US" smtClean="0"/>
              <a:pPr/>
              <a:t>95</a:t>
            </a:fld>
            <a:endParaRPr lang="en-US" dirty="0"/>
          </a:p>
        </p:txBody>
      </p:sp>
    </p:spTree>
    <p:extLst>
      <p:ext uri="{BB962C8B-B14F-4D97-AF65-F5344CB8AC3E}">
        <p14:creationId xmlns:p14="http://schemas.microsoft.com/office/powerpoint/2010/main" val="200661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53A93-5FC2-BA77-07AC-2DCBF80133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80837A-6C3C-786C-CA3B-C28E41779C8D}"/>
              </a:ext>
            </a:extLst>
          </p:cNvPr>
          <p:cNvSpPr>
            <a:spLocks noGrp="1"/>
          </p:cNvSpPr>
          <p:nvPr>
            <p:ph type="title"/>
          </p:nvPr>
        </p:nvSpPr>
        <p:spPr/>
        <p:txBody>
          <a:bodyPr/>
          <a:lstStyle/>
          <a:p>
            <a:r>
              <a:rPr lang="en-US" dirty="0"/>
              <a:t>Unit, Integration, and End-to-End Tests (2/2)</a:t>
            </a:r>
          </a:p>
        </p:txBody>
      </p:sp>
      <p:sp>
        <p:nvSpPr>
          <p:cNvPr id="3" name="Content Placeholder 2">
            <a:extLst>
              <a:ext uri="{FF2B5EF4-FFF2-40B4-BE49-F238E27FC236}">
                <a16:creationId xmlns:a16="http://schemas.microsoft.com/office/drawing/2014/main" id="{EFE6C5FA-4845-E0E8-CBAD-B6B9EE15E2AB}"/>
              </a:ext>
            </a:extLst>
          </p:cNvPr>
          <p:cNvSpPr>
            <a:spLocks noGrp="1"/>
          </p:cNvSpPr>
          <p:nvPr>
            <p:ph idx="1"/>
          </p:nvPr>
        </p:nvSpPr>
        <p:spPr/>
        <p:txBody>
          <a:bodyPr/>
          <a:lstStyle/>
          <a:p>
            <a:r>
              <a:rPr lang="en-US" sz="2600" dirty="0"/>
              <a:t>A </a:t>
            </a:r>
            <a:r>
              <a:rPr lang="en-US" sz="2600" u="sng" dirty="0"/>
              <a:t>unit test</a:t>
            </a:r>
            <a:r>
              <a:rPr lang="en-US" sz="2600" dirty="0"/>
              <a:t> checks one function</a:t>
            </a:r>
          </a:p>
          <a:p>
            <a:r>
              <a:rPr lang="en-US" sz="2600" dirty="0"/>
              <a:t>An </a:t>
            </a:r>
            <a:r>
              <a:rPr lang="en-US" sz="2600" u="sng" dirty="0"/>
              <a:t>integration test</a:t>
            </a:r>
            <a:r>
              <a:rPr lang="en-US" sz="2600" dirty="0"/>
              <a:t> makes sure units work together</a:t>
            </a:r>
          </a:p>
          <a:p>
            <a:r>
              <a:rPr lang="en-US" sz="2600" dirty="0"/>
              <a:t>An </a:t>
            </a:r>
            <a:r>
              <a:rPr lang="en-US" sz="2600" u="sng" dirty="0"/>
              <a:t>end-to-end test</a:t>
            </a:r>
            <a:r>
              <a:rPr lang="en-US" sz="2600" dirty="0"/>
              <a:t> exercises almost all the code</a:t>
            </a:r>
          </a:p>
          <a:p>
            <a:pPr lvl="1"/>
            <a:endParaRPr lang="en-US" sz="1800" dirty="0"/>
          </a:p>
          <a:p>
            <a:r>
              <a:rPr lang="en-US" sz="2600" dirty="0"/>
              <a:t>You will be expected to write unit tests in industry</a:t>
            </a:r>
          </a:p>
          <a:p>
            <a:pPr lvl="1"/>
            <a:endParaRPr lang="en-US" sz="2200" dirty="0"/>
          </a:p>
          <a:p>
            <a:r>
              <a:rPr lang="en-US" sz="2600" dirty="0"/>
              <a:t>There will also be integration and end-to-end tests</a:t>
            </a:r>
          </a:p>
          <a:p>
            <a:pPr lvl="1"/>
            <a:r>
              <a:rPr lang="en-US" sz="2200" dirty="0"/>
              <a:t>someone will write them, but maybe not you</a:t>
            </a:r>
          </a:p>
          <a:p>
            <a:pPr lvl="1"/>
            <a:r>
              <a:rPr lang="en-US" sz="2200" dirty="0"/>
              <a:t>(requires </a:t>
            </a:r>
            <a:r>
              <a:rPr lang="en-US" sz="2200" dirty="0">
                <a:solidFill>
                  <a:schemeClr val="accent3">
                    <a:lumMod val="75000"/>
                  </a:schemeClr>
                </a:solidFill>
              </a:rPr>
              <a:t>understanding</a:t>
            </a:r>
            <a:r>
              <a:rPr lang="en-US" sz="2200" dirty="0"/>
              <a:t> the whole system)</a:t>
            </a:r>
          </a:p>
          <a:p>
            <a:pPr lvl="1"/>
            <a:endParaRPr lang="en-US" sz="2200" dirty="0"/>
          </a:p>
          <a:p>
            <a:r>
              <a:rPr lang="en-US" sz="2600" dirty="0"/>
              <a:t>We will focus on unit testing</a:t>
            </a:r>
          </a:p>
        </p:txBody>
      </p:sp>
      <p:sp>
        <p:nvSpPr>
          <p:cNvPr id="4" name="Slide Number Placeholder 3">
            <a:extLst>
              <a:ext uri="{FF2B5EF4-FFF2-40B4-BE49-F238E27FC236}">
                <a16:creationId xmlns:a16="http://schemas.microsoft.com/office/drawing/2014/main" id="{6D7B1420-23D1-38F2-6FF6-3C439D832575}"/>
              </a:ext>
            </a:extLst>
          </p:cNvPr>
          <p:cNvSpPr>
            <a:spLocks noGrp="1"/>
          </p:cNvSpPr>
          <p:nvPr>
            <p:ph type="sldNum" sz="quarter" idx="4"/>
          </p:nvPr>
        </p:nvSpPr>
        <p:spPr/>
        <p:txBody>
          <a:bodyPr/>
          <a:lstStyle/>
          <a:p>
            <a:fld id="{60F4F636-6A27-E649-AEDF-9DE4D4E58670}" type="slidenum">
              <a:rPr lang="en-US" smtClean="0"/>
              <a:pPr/>
              <a:t>96</a:t>
            </a:fld>
            <a:endParaRPr lang="en-US" dirty="0"/>
          </a:p>
        </p:txBody>
      </p:sp>
    </p:spTree>
    <p:extLst>
      <p:ext uri="{BB962C8B-B14F-4D97-AF65-F5344CB8AC3E}">
        <p14:creationId xmlns:p14="http://schemas.microsoft.com/office/powerpoint/2010/main" val="376878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AA537-19CF-04E3-F8B8-5008980B20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979784-E623-85D4-9EF5-EC494E566EF0}"/>
              </a:ext>
            </a:extLst>
          </p:cNvPr>
          <p:cNvSpPr>
            <a:spLocks noGrp="1"/>
          </p:cNvSpPr>
          <p:nvPr>
            <p:ph type="title"/>
          </p:nvPr>
        </p:nvSpPr>
        <p:spPr/>
        <p:txBody>
          <a:bodyPr/>
          <a:lstStyle/>
          <a:p>
            <a:r>
              <a:rPr lang="en-US" dirty="0"/>
              <a:t>Unit Testing: Dijkstra’s</a:t>
            </a:r>
          </a:p>
        </p:txBody>
      </p:sp>
      <p:sp>
        <p:nvSpPr>
          <p:cNvPr id="3" name="Content Placeholder 2">
            <a:extLst>
              <a:ext uri="{FF2B5EF4-FFF2-40B4-BE49-F238E27FC236}">
                <a16:creationId xmlns:a16="http://schemas.microsoft.com/office/drawing/2014/main" id="{16468E11-DA3A-5869-EA09-E8B4FE725894}"/>
              </a:ext>
            </a:extLst>
          </p:cNvPr>
          <p:cNvSpPr>
            <a:spLocks noGrp="1"/>
          </p:cNvSpPr>
          <p:nvPr>
            <p:ph idx="1"/>
          </p:nvPr>
        </p:nvSpPr>
        <p:spPr/>
        <p:txBody>
          <a:bodyPr/>
          <a:lstStyle/>
          <a:p>
            <a:r>
              <a:rPr lang="en-US" sz="2600" dirty="0"/>
              <a:t>Even individual functions might be too big…</a:t>
            </a:r>
          </a:p>
          <a:p>
            <a:pPr lvl="1"/>
            <a:endParaRPr lang="en-US" sz="2200" dirty="0"/>
          </a:p>
        </p:txBody>
      </p:sp>
      <p:pic>
        <p:nvPicPr>
          <p:cNvPr id="6" name="Picture 5" descr="An excerpt of the Dijkstra’s algorithm pseudocode from HW3. It is quite long. Full text as follows: The pseudocode below assumes we have the following data structures:&#10;&#10;adjacent&#10;A map from an &#10;(&#10;x&#10;,&#10;y&#10;)&#10; location to the list of all edges that start at that location. These give us all the locations you can get to from that location in one step.&#10;&#10;finished&#10;A set of &#10;(&#10;x&#10;,&#10;y&#10;)&#10; locations for which we have already found the shortest path. The algorithm will avoid considering new paths to these locations.&#10;&#10;active&#10;A (priority) queue containing all paths to locations that are one step from a finished node. The key idea of the algorithm is that the shortest path in the queue to a non-finished node must be the shortest path to that node.2&#10;&#10;With those data structures in hand, Dijkstra's algorithm proceeds as follows:&#10;&#10;    add a 0-step (empty) path from start to itself to active&#10;&#10;    while active is not empty:&#10;      minPath = active.removeMin()  // shortest active path">
            <a:extLst>
              <a:ext uri="{FF2B5EF4-FFF2-40B4-BE49-F238E27FC236}">
                <a16:creationId xmlns:a16="http://schemas.microsoft.com/office/drawing/2014/main" id="{0ED95BB1-A346-631A-B3C9-93812DAC13E6}"/>
              </a:ext>
            </a:extLst>
          </p:cNvPr>
          <p:cNvPicPr>
            <a:picLocks noChangeAspect="1"/>
          </p:cNvPicPr>
          <p:nvPr/>
        </p:nvPicPr>
        <p:blipFill>
          <a:blip r:embed="rId3"/>
          <a:stretch>
            <a:fillRect/>
          </a:stretch>
        </p:blipFill>
        <p:spPr>
          <a:xfrm>
            <a:off x="914400" y="1847171"/>
            <a:ext cx="7772400" cy="3934777"/>
          </a:xfrm>
          <a:prstGeom prst="rect">
            <a:avLst/>
          </a:prstGeom>
        </p:spPr>
      </p:pic>
      <p:grpSp>
        <p:nvGrpSpPr>
          <p:cNvPr id="10" name="Group 9" descr="The data structure titled “adjacent” is highlighted with the note “a lot of code here…”. Full text as follows: adjacent&#10;A map from an &#10;(&#10;x&#10;,&#10;y&#10;)&#10; location to the list of all edges that start at that location. These give us all the locations you can get to from that location in one step.">
            <a:extLst>
              <a:ext uri="{FF2B5EF4-FFF2-40B4-BE49-F238E27FC236}">
                <a16:creationId xmlns:a16="http://schemas.microsoft.com/office/drawing/2014/main" id="{FB4A6648-1A27-CE7F-245A-F1A0EE0F88AB}"/>
              </a:ext>
            </a:extLst>
          </p:cNvPr>
          <p:cNvGrpSpPr/>
          <p:nvPr/>
        </p:nvGrpSpPr>
        <p:grpSpPr>
          <a:xfrm>
            <a:off x="1097280" y="2159493"/>
            <a:ext cx="7589520" cy="1059195"/>
            <a:chOff x="1097280" y="2159493"/>
            <a:chExt cx="7589520" cy="1059195"/>
          </a:xfrm>
        </p:grpSpPr>
        <p:sp>
          <p:nvSpPr>
            <p:cNvPr id="7" name="Frame 6">
              <a:extLst>
                <a:ext uri="{FF2B5EF4-FFF2-40B4-BE49-F238E27FC236}">
                  <a16:creationId xmlns:a16="http://schemas.microsoft.com/office/drawing/2014/main" id="{BA56743E-E1DE-A970-F093-A2BFC8561BC9}"/>
                </a:ext>
              </a:extLst>
            </p:cNvPr>
            <p:cNvSpPr/>
            <p:nvPr/>
          </p:nvSpPr>
          <p:spPr>
            <a:xfrm>
              <a:off x="1097280" y="2572512"/>
              <a:ext cx="7589520" cy="646176"/>
            </a:xfrm>
            <a:prstGeom prst="frame">
              <a:avLst>
                <a:gd name="adj1" fmla="val 0"/>
              </a:avLst>
            </a:prstGeom>
            <a:solidFill>
              <a:schemeClr val="accent3">
                <a:lumMod val="75000"/>
              </a:schemeClr>
            </a:solidFill>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269AD5E2-6A93-DFD7-9C00-845EC95C4E57}"/>
                </a:ext>
              </a:extLst>
            </p:cNvPr>
            <p:cNvSpPr txBox="1"/>
            <p:nvPr/>
          </p:nvSpPr>
          <p:spPr>
            <a:xfrm>
              <a:off x="6611745" y="2159493"/>
              <a:ext cx="2075055" cy="369332"/>
            </a:xfrm>
            <a:prstGeom prst="rect">
              <a:avLst/>
            </a:prstGeom>
            <a:noFill/>
          </p:spPr>
          <p:txBody>
            <a:bodyPr wrap="none" rtlCol="0">
              <a:spAutoFit/>
            </a:bodyPr>
            <a:lstStyle/>
            <a:p>
              <a:pPr algn="r"/>
              <a:r>
                <a:rPr lang="en-US" dirty="0">
                  <a:solidFill>
                    <a:schemeClr val="accent3">
                      <a:lumMod val="75000"/>
                    </a:schemeClr>
                  </a:solidFill>
                  <a:latin typeface="Franklin Gothic Medium"/>
                  <a:cs typeface="Franklin Gothic Medium"/>
                </a:rPr>
                <a:t>a lot of code here…</a:t>
              </a:r>
            </a:p>
          </p:txBody>
        </p:sp>
      </p:grpSp>
      <p:grpSp>
        <p:nvGrpSpPr>
          <p:cNvPr id="11" name="Group 10" descr="The text for the active priority queue is highlighted, with the text “more in here…”. Full text is as follows: active&#10;A (priority) queue containing all paths to locations that are one step from a finished node. The key idea of the algorithm is that the shortest path in the queue to a non-finished node must be the shortest path to that node.">
            <a:extLst>
              <a:ext uri="{FF2B5EF4-FFF2-40B4-BE49-F238E27FC236}">
                <a16:creationId xmlns:a16="http://schemas.microsoft.com/office/drawing/2014/main" id="{8BF77E98-0480-4D04-AA64-682CBCAE68B5}"/>
              </a:ext>
            </a:extLst>
          </p:cNvPr>
          <p:cNvGrpSpPr/>
          <p:nvPr/>
        </p:nvGrpSpPr>
        <p:grpSpPr>
          <a:xfrm>
            <a:off x="1133856" y="3467606"/>
            <a:ext cx="7620000" cy="1104393"/>
            <a:chOff x="1133856" y="3467606"/>
            <a:chExt cx="7620000" cy="1104393"/>
          </a:xfrm>
        </p:grpSpPr>
        <p:sp>
          <p:nvSpPr>
            <p:cNvPr id="8" name="Frame 7">
              <a:extLst>
                <a:ext uri="{FF2B5EF4-FFF2-40B4-BE49-F238E27FC236}">
                  <a16:creationId xmlns:a16="http://schemas.microsoft.com/office/drawing/2014/main" id="{09BBE776-4F8D-9CC0-1743-CF11E838680E}"/>
                </a:ext>
              </a:extLst>
            </p:cNvPr>
            <p:cNvSpPr/>
            <p:nvPr/>
          </p:nvSpPr>
          <p:spPr>
            <a:xfrm>
              <a:off x="1133856" y="3821698"/>
              <a:ext cx="7589520" cy="750301"/>
            </a:xfrm>
            <a:prstGeom prst="frame">
              <a:avLst>
                <a:gd name="adj1" fmla="val 0"/>
              </a:avLst>
            </a:prstGeom>
            <a:solidFill>
              <a:schemeClr val="accent3">
                <a:lumMod val="75000"/>
              </a:schemeClr>
            </a:solidFill>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06FDC52F-6DFD-EDF6-D33B-397255A460A7}"/>
                </a:ext>
              </a:extLst>
            </p:cNvPr>
            <p:cNvSpPr txBox="1"/>
            <p:nvPr/>
          </p:nvSpPr>
          <p:spPr>
            <a:xfrm>
              <a:off x="7137708" y="3467606"/>
              <a:ext cx="1616148" cy="369332"/>
            </a:xfrm>
            <a:prstGeom prst="rect">
              <a:avLst/>
            </a:prstGeom>
            <a:noFill/>
          </p:spPr>
          <p:txBody>
            <a:bodyPr wrap="none" rtlCol="0">
              <a:spAutoFit/>
            </a:bodyPr>
            <a:lstStyle/>
            <a:p>
              <a:pPr algn="r"/>
              <a:r>
                <a:rPr lang="en-US" dirty="0">
                  <a:solidFill>
                    <a:schemeClr val="accent3">
                      <a:lumMod val="75000"/>
                    </a:schemeClr>
                  </a:solidFill>
                  <a:latin typeface="Franklin Gothic Medium"/>
                  <a:cs typeface="Franklin Gothic Medium"/>
                </a:rPr>
                <a:t>more in here…</a:t>
              </a:r>
            </a:p>
          </p:txBody>
        </p:sp>
      </p:grpSp>
      <p:sp>
        <p:nvSpPr>
          <p:cNvPr id="4" name="Slide Number Placeholder 3">
            <a:extLst>
              <a:ext uri="{FF2B5EF4-FFF2-40B4-BE49-F238E27FC236}">
                <a16:creationId xmlns:a16="http://schemas.microsoft.com/office/drawing/2014/main" id="{DBDADFA2-7CEF-913F-B8B4-E3DC3A255B86}"/>
              </a:ext>
            </a:extLst>
          </p:cNvPr>
          <p:cNvSpPr>
            <a:spLocks noGrp="1"/>
          </p:cNvSpPr>
          <p:nvPr>
            <p:ph type="sldNum" sz="quarter" idx="4"/>
          </p:nvPr>
        </p:nvSpPr>
        <p:spPr/>
        <p:txBody>
          <a:bodyPr/>
          <a:lstStyle/>
          <a:p>
            <a:fld id="{60F4F636-6A27-E649-AEDF-9DE4D4E58670}" type="slidenum">
              <a:rPr lang="en-US" smtClean="0"/>
              <a:pPr/>
              <a:t>97</a:t>
            </a:fld>
            <a:endParaRPr lang="en-US" dirty="0"/>
          </a:p>
        </p:txBody>
      </p:sp>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8DE97C14-080C-5D2D-42C4-1AE57ED5B465}"/>
                  </a:ext>
                </a:extLst>
              </p14:cNvPr>
              <p14:cNvContentPartPr/>
              <p14:nvPr/>
            </p14:nvContentPartPr>
            <p14:xfrm>
              <a:off x="1410120" y="2938680"/>
              <a:ext cx="225720" cy="2160"/>
            </p14:xfrm>
          </p:contentPart>
        </mc:Choice>
        <mc:Fallback xmlns="">
          <p:pic>
            <p:nvPicPr>
              <p:cNvPr id="12" name="Ink 11">
                <a:extLst>
                  <a:ext uri="{FF2B5EF4-FFF2-40B4-BE49-F238E27FC236}">
                    <a16:creationId xmlns:a16="http://schemas.microsoft.com/office/drawing/2014/main" id="{8DE97C14-080C-5D2D-42C4-1AE57ED5B465}"/>
                  </a:ext>
                </a:extLst>
              </p:cNvPr>
              <p:cNvPicPr/>
              <p:nvPr/>
            </p:nvPicPr>
            <p:blipFill>
              <a:blip r:embed="rId5"/>
              <a:stretch>
                <a:fillRect/>
              </a:stretch>
            </p:blipFill>
            <p:spPr>
              <a:xfrm>
                <a:off x="1400760" y="2929320"/>
                <a:ext cx="244440" cy="20880"/>
              </a:xfrm>
              <a:prstGeom prst="rect">
                <a:avLst/>
              </a:prstGeom>
            </p:spPr>
          </p:pic>
        </mc:Fallback>
      </mc:AlternateContent>
    </p:spTree>
    <p:extLst>
      <p:ext uri="{BB962C8B-B14F-4D97-AF65-F5344CB8AC3E}">
        <p14:creationId xmlns:p14="http://schemas.microsoft.com/office/powerpoint/2010/main" val="51184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47A31-8FAB-8CE8-397C-882EC9B68F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FBABF2-8281-D550-DC5A-9C3393A6F1C8}"/>
              </a:ext>
            </a:extLst>
          </p:cNvPr>
          <p:cNvSpPr>
            <a:spLocks noGrp="1"/>
          </p:cNvSpPr>
          <p:nvPr>
            <p:ph type="title"/>
          </p:nvPr>
        </p:nvSpPr>
        <p:spPr/>
        <p:txBody>
          <a:bodyPr/>
          <a:lstStyle/>
          <a:p>
            <a:r>
              <a:rPr lang="en-US" dirty="0"/>
              <a:t>Unit Testing via Small Functions</a:t>
            </a:r>
          </a:p>
        </p:txBody>
      </p:sp>
      <p:sp>
        <p:nvSpPr>
          <p:cNvPr id="3" name="Content Placeholder 2">
            <a:extLst>
              <a:ext uri="{FF2B5EF4-FFF2-40B4-BE49-F238E27FC236}">
                <a16:creationId xmlns:a16="http://schemas.microsoft.com/office/drawing/2014/main" id="{AA53D8BD-503F-3A3E-3BE6-F361068A9E9C}"/>
              </a:ext>
            </a:extLst>
          </p:cNvPr>
          <p:cNvSpPr>
            <a:spLocks noGrp="1"/>
          </p:cNvSpPr>
          <p:nvPr>
            <p:ph idx="1"/>
          </p:nvPr>
        </p:nvSpPr>
        <p:spPr/>
        <p:txBody>
          <a:bodyPr/>
          <a:lstStyle/>
          <a:p>
            <a:r>
              <a:rPr lang="en-US" sz="2600" dirty="0"/>
              <a:t>Even individual functions might be too big…</a:t>
            </a:r>
          </a:p>
          <a:p>
            <a:pPr lvl="1"/>
            <a:r>
              <a:rPr lang="en-US" sz="2200" dirty="0"/>
              <a:t>split out pieces into their own functions</a:t>
            </a:r>
          </a:p>
          <a:p>
            <a:pPr lvl="1"/>
            <a:endParaRPr lang="en-US" sz="2200" dirty="0"/>
          </a:p>
          <a:p>
            <a:r>
              <a:rPr lang="en-US" sz="2600" dirty="0"/>
              <a:t>Our coding conventions help enforce this</a:t>
            </a:r>
          </a:p>
          <a:p>
            <a:pPr lvl="2"/>
            <a:endParaRPr lang="en-US" sz="1200" dirty="0"/>
          </a:p>
          <a:p>
            <a:pPr marL="457200" lvl="1" indent="0">
              <a:buNone/>
            </a:pPr>
            <a:r>
              <a:rPr lang="en-US" sz="1800" dirty="0">
                <a:latin typeface="Courier New" panose="02070309020205020404" pitchFamily="49" charset="0"/>
                <a:cs typeface="Courier New" panose="02070309020205020404" pitchFamily="49" charset="0"/>
              </a:rPr>
              <a:t>&lt;</a:t>
            </a:r>
            <a:r>
              <a:rPr lang="en-US" sz="1800" b="1" dirty="0">
                <a:solidFill>
                  <a:srgbClr val="00B050"/>
                </a:solidFill>
                <a:latin typeface="Courier New" panose="02070309020205020404" pitchFamily="49" charset="0"/>
                <a:cs typeface="Courier New" panose="02070309020205020404" pitchFamily="49" charset="0"/>
              </a:rPr>
              <a:t>input</a:t>
            </a:r>
            <a:r>
              <a:rPr lang="en-US" sz="1800" dirty="0">
                <a:latin typeface="Courier New" panose="02070309020205020404" pitchFamily="49" charset="0"/>
                <a:cs typeface="Courier New" panose="02070309020205020404" pitchFamily="49" charset="0"/>
              </a:rPr>
              <a:t> </a:t>
            </a:r>
            <a:r>
              <a:rPr lang="en-US" sz="1800" b="1" dirty="0">
                <a:solidFill>
                  <a:schemeClr val="accent3">
                    <a:lumMod val="60000"/>
                    <a:lumOff val="40000"/>
                  </a:schemeClr>
                </a:solidFill>
                <a:latin typeface="Courier New" panose="02070309020205020404" pitchFamily="49" charset="0"/>
                <a:cs typeface="Courier New" panose="02070309020205020404" pitchFamily="49" charset="0"/>
              </a:rPr>
              <a:t>type</a:t>
            </a:r>
            <a:r>
              <a:rPr lang="en-US" sz="1800" dirty="0">
                <a:latin typeface="Courier New" panose="02070309020205020404" pitchFamily="49" charset="0"/>
                <a:cs typeface="Courier New" panose="02070309020205020404" pitchFamily="49" charset="0"/>
              </a:rPr>
              <a:t>=“text” </a:t>
            </a:r>
            <a:r>
              <a:rPr lang="en-US" sz="1800" b="1" dirty="0" err="1">
                <a:solidFill>
                  <a:schemeClr val="accent3">
                    <a:lumMod val="60000"/>
                    <a:lumOff val="40000"/>
                  </a:schemeClr>
                </a:solidFill>
                <a:latin typeface="Courier New" panose="02070309020205020404" pitchFamily="49" charset="0"/>
                <a:cs typeface="Courier New" panose="02070309020205020404" pitchFamily="49" charset="0"/>
              </a:rPr>
              <a:t>onChange</a:t>
            </a:r>
            <a:r>
              <a:rPr lang="en-US" sz="1800" dirty="0">
                <a:latin typeface="Courier New" panose="02070309020205020404" pitchFamily="49" charset="0"/>
                <a:cs typeface="Courier New" panose="02070309020205020404" pitchFamily="49" charset="0"/>
              </a:rPr>
              <a:t>={</a:t>
            </a:r>
            <a:r>
              <a:rPr lang="en-US" sz="1800" b="1" dirty="0">
                <a:solidFill>
                  <a:srgbClr val="7030A0"/>
                </a:solidFill>
                <a:latin typeface="Courier New" panose="02070309020205020404" pitchFamily="49" charset="0"/>
                <a:cs typeface="Courier New" panose="02070309020205020404" pitchFamily="49" charset="0"/>
              </a:rPr>
              <a:t>(</a:t>
            </a:r>
            <a:r>
              <a:rPr lang="en-US" sz="1800" b="1" dirty="0" err="1">
                <a:solidFill>
                  <a:srgbClr val="7030A0"/>
                </a:solidFill>
                <a:latin typeface="Courier New" panose="02070309020205020404" pitchFamily="49" charset="0"/>
                <a:cs typeface="Courier New" panose="02070309020205020404" pitchFamily="49" charset="0"/>
              </a:rPr>
              <a:t>evt</a:t>
            </a:r>
            <a:r>
              <a:rPr lang="en-US" sz="1800" b="1" dirty="0">
                <a:solidFill>
                  <a:srgbClr val="7030A0"/>
                </a:solidFill>
                <a:latin typeface="Courier New" panose="02070309020205020404" pitchFamily="49" charset="0"/>
                <a:cs typeface="Courier New" panose="02070309020205020404" pitchFamily="49" charset="0"/>
              </a:rPr>
              <a:t>) =&gt; {</a:t>
            </a:r>
          </a:p>
          <a:p>
            <a:pPr marL="457200" lvl="1" indent="0">
              <a:buNone/>
            </a:pPr>
            <a:r>
              <a:rPr lang="en-US" sz="1800" b="1" dirty="0">
                <a:solidFill>
                  <a:srgbClr val="7030A0"/>
                </a:solidFill>
                <a:latin typeface="Courier New" panose="02070309020205020404" pitchFamily="49" charset="0"/>
                <a:cs typeface="Courier New" panose="02070309020205020404" pitchFamily="49" charset="0"/>
              </a:rPr>
              <a:t>	… multi-line calculation …</a:t>
            </a:r>
          </a:p>
          <a:p>
            <a:pPr marL="457200" lvl="1" indent="0">
              <a:buNone/>
            </a:pPr>
            <a:r>
              <a:rPr lang="en-US" sz="1800" b="1" dirty="0">
                <a:solidFill>
                  <a:srgbClr val="7030A0"/>
                </a:solidFill>
                <a:latin typeface="Courier New" panose="02070309020205020404" pitchFamily="49" charset="0"/>
                <a:cs typeface="Courier New" panose="02070309020205020404" pitchFamily="49" charset="0"/>
              </a:rPr>
              <a:t>}</a:t>
            </a:r>
            <a:r>
              <a:rPr lang="en-US" sz="1800" dirty="0">
                <a:latin typeface="Courier New" panose="02070309020205020404" pitchFamily="49" charset="0"/>
                <a:cs typeface="Courier New" panose="02070309020205020404" pitchFamily="49" charset="0"/>
              </a:rPr>
              <a:t>}&gt;&lt;/</a:t>
            </a:r>
            <a:r>
              <a:rPr lang="en-US" sz="1800" b="1" dirty="0">
                <a:solidFill>
                  <a:srgbClr val="00B050"/>
                </a:solidFill>
                <a:latin typeface="Courier New" panose="02070309020205020404" pitchFamily="49" charset="0"/>
                <a:cs typeface="Courier New" panose="02070309020205020404" pitchFamily="49" charset="0"/>
              </a:rPr>
              <a:t>input</a:t>
            </a:r>
            <a:r>
              <a:rPr lang="en-US" sz="1800" dirty="0">
                <a:latin typeface="Courier New" panose="02070309020205020404" pitchFamily="49" charset="0"/>
                <a:cs typeface="Courier New" panose="02070309020205020404" pitchFamily="49" charset="0"/>
              </a:rPr>
              <a:t>&gt;</a:t>
            </a:r>
          </a:p>
          <a:p>
            <a:pPr lvl="2"/>
            <a:endParaRPr lang="en-US" sz="1200" dirty="0"/>
          </a:p>
          <a:p>
            <a:pPr lvl="1"/>
            <a:r>
              <a:rPr lang="en-US" sz="2200" dirty="0"/>
              <a:t>make this its own function</a:t>
            </a:r>
          </a:p>
          <a:p>
            <a:pPr lvl="2"/>
            <a:r>
              <a:rPr lang="en-US" sz="1800" dirty="0"/>
              <a:t>makes the code more </a:t>
            </a:r>
            <a:r>
              <a:rPr lang="en-US" sz="1800" b="1" dirty="0"/>
              <a:t>understandable</a:t>
            </a:r>
            <a:r>
              <a:rPr lang="en-US" sz="1800" dirty="0"/>
              <a:t> and </a:t>
            </a:r>
            <a:r>
              <a:rPr lang="en-US" sz="1800" b="1" dirty="0"/>
              <a:t>testable</a:t>
            </a:r>
          </a:p>
          <a:p>
            <a:pPr lvl="1"/>
            <a:endParaRPr lang="en-US" sz="2200" dirty="0"/>
          </a:p>
          <a:p>
            <a:r>
              <a:rPr lang="en-US" sz="2600" dirty="0"/>
              <a:t>Purposefully design the code to be testable</a:t>
            </a:r>
          </a:p>
          <a:p>
            <a:pPr lvl="1"/>
            <a:r>
              <a:rPr lang="en-US" sz="2200" dirty="0"/>
              <a:t>important part of programming in practice</a:t>
            </a:r>
          </a:p>
        </p:txBody>
      </p:sp>
      <p:sp>
        <p:nvSpPr>
          <p:cNvPr id="4" name="Slide Number Placeholder 3">
            <a:extLst>
              <a:ext uri="{FF2B5EF4-FFF2-40B4-BE49-F238E27FC236}">
                <a16:creationId xmlns:a16="http://schemas.microsoft.com/office/drawing/2014/main" id="{E1B4BB5E-4805-A232-4D11-F879857954BC}"/>
              </a:ext>
            </a:extLst>
          </p:cNvPr>
          <p:cNvSpPr>
            <a:spLocks noGrp="1"/>
          </p:cNvSpPr>
          <p:nvPr>
            <p:ph type="sldNum" sz="quarter" idx="4"/>
          </p:nvPr>
        </p:nvSpPr>
        <p:spPr/>
        <p:txBody>
          <a:bodyPr/>
          <a:lstStyle/>
          <a:p>
            <a:fld id="{60F4F636-6A27-E649-AEDF-9DE4D4E58670}" type="slidenum">
              <a:rPr lang="en-US" smtClean="0"/>
              <a:pPr/>
              <a:t>98</a:t>
            </a:fld>
            <a:endParaRPr lang="en-US" dirty="0"/>
          </a:p>
        </p:txBody>
      </p:sp>
    </p:spTree>
    <p:extLst>
      <p:ext uri="{BB962C8B-B14F-4D97-AF65-F5344CB8AC3E}">
        <p14:creationId xmlns:p14="http://schemas.microsoft.com/office/powerpoint/2010/main" val="286579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9AEA-72E3-E148-A5F9-EFA5310C103B}"/>
              </a:ext>
            </a:extLst>
          </p:cNvPr>
          <p:cNvSpPr>
            <a:spLocks noGrp="1"/>
          </p:cNvSpPr>
          <p:nvPr>
            <p:ph type="title"/>
          </p:nvPr>
        </p:nvSpPr>
        <p:spPr/>
        <p:txBody>
          <a:bodyPr/>
          <a:lstStyle/>
          <a:p>
            <a:r>
              <a:rPr lang="en-US" dirty="0"/>
              <a:t>“Manual” vs Programmatic Tests</a:t>
            </a:r>
          </a:p>
        </p:txBody>
      </p:sp>
      <p:sp>
        <p:nvSpPr>
          <p:cNvPr id="3" name="Content Placeholder 2">
            <a:extLst>
              <a:ext uri="{FF2B5EF4-FFF2-40B4-BE49-F238E27FC236}">
                <a16:creationId xmlns:a16="http://schemas.microsoft.com/office/drawing/2014/main" id="{33B0E9AC-52DB-D549-9BA7-9499926A4D69}"/>
              </a:ext>
            </a:extLst>
          </p:cNvPr>
          <p:cNvSpPr>
            <a:spLocks noGrp="1"/>
          </p:cNvSpPr>
          <p:nvPr>
            <p:ph idx="1"/>
          </p:nvPr>
        </p:nvSpPr>
        <p:spPr/>
        <p:txBody>
          <a:bodyPr/>
          <a:lstStyle/>
          <a:p>
            <a:r>
              <a:rPr lang="en-US" sz="2600" dirty="0"/>
              <a:t>Usually possible to run the code by hand (“manually”)</a:t>
            </a:r>
          </a:p>
          <a:p>
            <a:pPr lvl="1"/>
            <a:r>
              <a:rPr lang="en-US" sz="2200" dirty="0"/>
              <a:t>open it in node and execute it</a:t>
            </a:r>
          </a:p>
          <a:p>
            <a:pPr lvl="1"/>
            <a:r>
              <a:rPr lang="en-US" sz="2200" dirty="0"/>
              <a:t>open it in the browser and look at it (UI)</a:t>
            </a:r>
          </a:p>
          <a:p>
            <a:pPr lvl="1"/>
            <a:endParaRPr lang="en-US" sz="2200" dirty="0"/>
          </a:p>
          <a:p>
            <a:r>
              <a:rPr lang="en-US" sz="2600" dirty="0"/>
              <a:t>What if the code changes?</a:t>
            </a:r>
          </a:p>
          <a:p>
            <a:pPr lvl="1"/>
            <a:r>
              <a:rPr lang="en-US" sz="2200" dirty="0"/>
              <a:t>then, you need to do the tests again</a:t>
            </a:r>
          </a:p>
          <a:p>
            <a:pPr lvl="1"/>
            <a:endParaRPr lang="en-US" sz="2200" dirty="0"/>
          </a:p>
          <a:p>
            <a:r>
              <a:rPr lang="en-US" sz="2600" dirty="0"/>
              <a:t>Programmatic tests are code that tests other code</a:t>
            </a:r>
            <a:endParaRPr lang="en-US" sz="2200" dirty="0"/>
          </a:p>
          <a:p>
            <a:pPr lvl="1"/>
            <a:r>
              <a:rPr lang="en-US" sz="2200" dirty="0"/>
              <a:t>easy to run them again whenever the code changes</a:t>
            </a:r>
          </a:p>
          <a:p>
            <a:pPr lvl="1"/>
            <a:r>
              <a:rPr lang="en-US" sz="2200" dirty="0"/>
              <a:t>these are generally preferred</a:t>
            </a:r>
          </a:p>
          <a:p>
            <a:pPr lvl="1"/>
            <a:endParaRPr lang="en-US" sz="2200" dirty="0"/>
          </a:p>
          <a:p>
            <a:r>
              <a:rPr lang="en-US" sz="2600" dirty="0"/>
              <a:t>What did we do in HW1 -- HW3?</a:t>
            </a:r>
          </a:p>
        </p:txBody>
      </p:sp>
      <p:sp>
        <p:nvSpPr>
          <p:cNvPr id="4" name="Slide Number Placeholder 3">
            <a:extLst>
              <a:ext uri="{FF2B5EF4-FFF2-40B4-BE49-F238E27FC236}">
                <a16:creationId xmlns:a16="http://schemas.microsoft.com/office/drawing/2014/main" id="{53E9599D-89D9-A90A-0B31-8BBD7D68AFBB}"/>
              </a:ext>
            </a:extLst>
          </p:cNvPr>
          <p:cNvSpPr>
            <a:spLocks noGrp="1"/>
          </p:cNvSpPr>
          <p:nvPr>
            <p:ph type="sldNum" sz="quarter" idx="4"/>
          </p:nvPr>
        </p:nvSpPr>
        <p:spPr/>
        <p:txBody>
          <a:bodyPr/>
          <a:lstStyle/>
          <a:p>
            <a:fld id="{60F4F636-6A27-E649-AEDF-9DE4D4E58670}" type="slidenum">
              <a:rPr lang="en-US" smtClean="0"/>
              <a:pPr/>
              <a:t>99</a:t>
            </a:fld>
            <a:endParaRPr lang="en-US" dirty="0"/>
          </a:p>
        </p:txBody>
      </p:sp>
    </p:spTree>
    <p:extLst>
      <p:ext uri="{BB962C8B-B14F-4D97-AF65-F5344CB8AC3E}">
        <p14:creationId xmlns:p14="http://schemas.microsoft.com/office/powerpoint/2010/main" val="83450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666666"/>
      </a:dk2>
      <a:lt2>
        <a:srgbClr val="EEECE1"/>
      </a:lt2>
      <a:accent1>
        <a:srgbClr val="C00000"/>
      </a:accent1>
      <a:accent2>
        <a:srgbClr val="FF6600"/>
      </a:accent2>
      <a:accent3>
        <a:srgbClr val="FF9900"/>
      </a:accent3>
      <a:accent4>
        <a:srgbClr val="9999FF"/>
      </a:accent4>
      <a:accent5>
        <a:srgbClr val="6666CC"/>
      </a:accent5>
      <a:accent6>
        <a:srgbClr val="3333CC"/>
      </a:accent6>
      <a:hlink>
        <a:srgbClr val="666666"/>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400" dirty="0" smtClean="0">
            <a:latin typeface="Franklin Gothic Medium"/>
            <a:cs typeface="Franklin Gothic Medium"/>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42393</TotalTime>
  <Words>11699</Words>
  <Application>Microsoft Macintosh PowerPoint</Application>
  <PresentationFormat>On-screen Show (4:3)</PresentationFormat>
  <Paragraphs>1944</Paragraphs>
  <Slides>138</Slides>
  <Notes>112</Notes>
  <HiddenSlides>5</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138</vt:i4>
      </vt:variant>
    </vt:vector>
  </HeadingPairs>
  <TitlesOfParts>
    <vt:vector size="146" baseType="lpstr">
      <vt:lpstr>Arial</vt:lpstr>
      <vt:lpstr>Calibri</vt:lpstr>
      <vt:lpstr>Cambria Math</vt:lpstr>
      <vt:lpstr>Courier New</vt:lpstr>
      <vt:lpstr>Franklin Gothic Medium</vt:lpstr>
      <vt:lpstr>System Font Regular</vt:lpstr>
      <vt:lpstr>Wingdings</vt:lpstr>
      <vt:lpstr>Office Theme</vt:lpstr>
      <vt:lpstr>Specifications</vt:lpstr>
      <vt:lpstr>Where We Are in the Course</vt:lpstr>
      <vt:lpstr>Correctness and Specifications</vt:lpstr>
      <vt:lpstr>Kinds of Specifications</vt:lpstr>
      <vt:lpstr>Example: Imperative Specification (abs) </vt:lpstr>
      <vt:lpstr>Example: Declarative Specification (sub) </vt:lpstr>
      <vt:lpstr>Example: Declarative Specification (sqrt)</vt:lpstr>
      <vt:lpstr>Example: Declarative Specification (abs)</vt:lpstr>
      <vt:lpstr>"Straight From the Spec"</vt:lpstr>
      <vt:lpstr>Examples from Java: Map .replace()</vt:lpstr>
      <vt:lpstr>Examples from Java: Map .putAll()</vt:lpstr>
      <vt:lpstr>Examples from Java: Map .containsKey()</vt:lpstr>
      <vt:lpstr>Examples from Java: Object .hashCode()</vt:lpstr>
      <vt:lpstr>This Topic’s Goal: Imperative Specifications</vt:lpstr>
      <vt:lpstr>Math Notation</vt:lpstr>
      <vt:lpstr>Basic Data Types in Math</vt:lpstr>
      <vt:lpstr>Basic Data Types in TypeScript</vt:lpstr>
      <vt:lpstr>Specifications &amp; Inductive Data Types</vt:lpstr>
      <vt:lpstr>Summary of Last Time: Specifications</vt:lpstr>
      <vt:lpstr>Creating New Types in Math (Unions)</vt:lpstr>
      <vt:lpstr>Creating New Types in TypeScript (Unions)</vt:lpstr>
      <vt:lpstr>Type Narrowing With “If” Statements</vt:lpstr>
      <vt:lpstr>Type Narrowing vs Casting</vt:lpstr>
      <vt:lpstr>Recall: Type Narrowing</vt:lpstr>
      <vt:lpstr>Type Narrowing Gotcha</vt:lpstr>
      <vt:lpstr>Type Narrowing of Function Calls</vt:lpstr>
      <vt:lpstr>Record Types in Math</vt:lpstr>
      <vt:lpstr>Record Types in TypeScript</vt:lpstr>
      <vt:lpstr>Optional Fields in TypeScript</vt:lpstr>
      <vt:lpstr>Tuple Types in Math</vt:lpstr>
      <vt:lpstr>Retrieving Part of a Tuple</vt:lpstr>
      <vt:lpstr>Simple Functions in Math</vt:lpstr>
      <vt:lpstr>Functions in TypeScript</vt:lpstr>
      <vt:lpstr>Simple Functions in Math (and shorthands)</vt:lpstr>
      <vt:lpstr>Complex Functions in Math</vt:lpstr>
      <vt:lpstr>Pattern Matching</vt:lpstr>
      <vt:lpstr>Pattern Matching on Natural Numbers</vt:lpstr>
      <vt:lpstr>Pattern Matching on Booleans</vt:lpstr>
      <vt:lpstr>Pattern Matching on Records</vt:lpstr>
      <vt:lpstr>Pattern Matching in TypeScript</vt:lpstr>
      <vt:lpstr>Pattern Matching in TypeScript: Gotcha</vt:lpstr>
      <vt:lpstr>Code Without Mutation</vt:lpstr>
      <vt:lpstr>Code Without Mutation Example</vt:lpstr>
      <vt:lpstr>Concept Check – Partner Practice</vt:lpstr>
      <vt:lpstr>Concept Check - Solutions</vt:lpstr>
      <vt:lpstr>JSDocs with math definitions</vt:lpstr>
      <vt:lpstr>Inductive Data Types</vt:lpstr>
      <vt:lpstr>Inductive Data Types: Recursion in Data</vt:lpstr>
      <vt:lpstr>Inductive Data Types: Constructors</vt:lpstr>
      <vt:lpstr>Inductive Data Types: Equality</vt:lpstr>
      <vt:lpstr>Natural Numbers</vt:lpstr>
      <vt:lpstr>Even Natural Numbers</vt:lpstr>
      <vt:lpstr>Lists</vt:lpstr>
      <vt:lpstr>Shorthand Notation for Lists</vt:lpstr>
      <vt:lpstr>Practice:</vt:lpstr>
      <vt:lpstr>Inductive Data Types in TypeScript</vt:lpstr>
      <vt:lpstr>Design Patterns</vt:lpstr>
      <vt:lpstr>Type Narrowing with Records</vt:lpstr>
      <vt:lpstr>Inductive Data Type Design Pattern (1/2)</vt:lpstr>
      <vt:lpstr>Inductive Data Type Design Pattern (2/2)</vt:lpstr>
      <vt:lpstr>Inductive Lists in TypeScript</vt:lpstr>
      <vt:lpstr>Inductive Lists in TypeScript: empty?</vt:lpstr>
      <vt:lpstr>Defining Inductive Lists</vt:lpstr>
      <vt:lpstr>Inductive List Helpers (1/2)</vt:lpstr>
      <vt:lpstr>Inductive List Helpers (2/2)</vt:lpstr>
      <vt:lpstr>Inductive List Helpers: Equality Gotcha</vt:lpstr>
      <vt:lpstr>Inductive Data Types &amp; Testing</vt:lpstr>
      <vt:lpstr>Recall: Inductive Lists</vt:lpstr>
      <vt:lpstr>Functions Defined on Inductive Data Types</vt:lpstr>
      <vt:lpstr>Length of a List (in Math)</vt:lpstr>
      <vt:lpstr>Length of a List (translated to TypeScript)</vt:lpstr>
      <vt:lpstr>Swapping Elements in a List (in Math)</vt:lpstr>
      <vt:lpstr>Swapping Elements in a List (in TypeScript)</vt:lpstr>
      <vt:lpstr>Structural Recursion</vt:lpstr>
      <vt:lpstr>Recall: Natural Numbers</vt:lpstr>
      <vt:lpstr>Induction on Natural Numbers</vt:lpstr>
      <vt:lpstr>Formalizing Specifications</vt:lpstr>
      <vt:lpstr>Formalizing a Specification</vt:lpstr>
      <vt:lpstr>Formalizing Sum of a List</vt:lpstr>
      <vt:lpstr>Formalizing Sum of a List: the Math</vt:lpstr>
      <vt:lpstr>Formalizing Sum of a List: Trying Examples</vt:lpstr>
      <vt:lpstr>Converting Sum of a List to TypeScript</vt:lpstr>
      <vt:lpstr>Formalizing List Equality</vt:lpstr>
      <vt:lpstr>Formalizing List Equality: the Math</vt:lpstr>
      <vt:lpstr>Formalizing List Equality: Trying Examples</vt:lpstr>
      <vt:lpstr>Converting List Equality to TypeScript</vt:lpstr>
      <vt:lpstr>Formalizing List Concatenation</vt:lpstr>
      <vt:lpstr>Formalizing List Concatenation: the Math</vt:lpstr>
      <vt:lpstr>Formalizing List Concatenation: Examples</vt:lpstr>
      <vt:lpstr>Converting List Concatenation to TypeScript</vt:lpstr>
      <vt:lpstr>Generic List</vt:lpstr>
      <vt:lpstr>Generic Functions</vt:lpstr>
      <vt:lpstr>Formalizing a Specification</vt:lpstr>
      <vt:lpstr>Testing</vt:lpstr>
      <vt:lpstr>Unit, Integration, and End-to-End Tests (1/2)</vt:lpstr>
      <vt:lpstr>Unit, Integration, and End-to-End Tests (2/2)</vt:lpstr>
      <vt:lpstr>Unit Testing: Dijkstra’s</vt:lpstr>
      <vt:lpstr>Unit Testing via Small Functions</vt:lpstr>
      <vt:lpstr>“Manual” vs Programmatic Tests</vt:lpstr>
      <vt:lpstr>“Manual” vs Programmatic Tests in UI</vt:lpstr>
      <vt:lpstr>“Engineers are paid to think and understand.”</vt:lpstr>
      <vt:lpstr>Writing a Programmatic Test</vt:lpstr>
      <vt:lpstr>Writing a Programmatic Test: Example Code</vt:lpstr>
      <vt:lpstr>Writing a Programmatic Test with Mocha</vt:lpstr>
      <vt:lpstr>Mocha Asserts &amp; Equality</vt:lpstr>
      <vt:lpstr>Running Programmatic Tests with Mocha</vt:lpstr>
      <vt:lpstr>Running Programmatic Tests with Mocha</vt:lpstr>
      <vt:lpstr>Ground Rules for Testing (1/4)</vt:lpstr>
      <vt:lpstr>Ground Rules for Testing (2/4)</vt:lpstr>
      <vt:lpstr>Ground Rules for Testing (3/4)</vt:lpstr>
      <vt:lpstr>How Many Tests are Strictly Necessary?</vt:lpstr>
      <vt:lpstr>Ground Rules for Testing (4/4)</vt:lpstr>
      <vt:lpstr>Choosing Test Cases</vt:lpstr>
      <vt:lpstr>Choosing Test Cases (Gone Wrong!)</vt:lpstr>
      <vt:lpstr>Clear-Box Testing</vt:lpstr>
      <vt:lpstr>Statement Coverage by Example (isPrime)</vt:lpstr>
      <vt:lpstr>Statement Coverage</vt:lpstr>
      <vt:lpstr>Statement Coverage and Conditionals</vt:lpstr>
      <vt:lpstr>Conditionals</vt:lpstr>
      <vt:lpstr>Conditionals and Implicit Else</vt:lpstr>
      <vt:lpstr>Branch Coverage: Back to min</vt:lpstr>
      <vt:lpstr>Branch Coverage</vt:lpstr>
      <vt:lpstr>Is Branch Coverage Enough?</vt:lpstr>
      <vt:lpstr>Path Coverage?</vt:lpstr>
      <vt:lpstr>Test Coverage and Loops</vt:lpstr>
      <vt:lpstr>Loop Coverage (and Recursion Coverage)</vt:lpstr>
      <vt:lpstr>What Can We Learn From Testing?</vt:lpstr>
      <vt:lpstr>Summary of testing requirements</vt:lpstr>
      <vt:lpstr>Agenda</vt:lpstr>
      <vt:lpstr>How Many Tests: Example 0</vt:lpstr>
      <vt:lpstr>How Many Tests: Example 1</vt:lpstr>
      <vt:lpstr>How Many Tests: Example 2</vt:lpstr>
      <vt:lpstr>How Many Tests: Example 3</vt:lpstr>
      <vt:lpstr>How Many Tests: Example 4</vt:lpstr>
      <vt:lpstr>Other Heuristics</vt:lpstr>
      <vt:lpstr>How to Fix a Bug</vt:lpstr>
      <vt:lpstr>Notes Posted on the Website </vt:lpstr>
      <vt:lpstr>Administrivia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311</dc:title>
  <dc:subject/>
  <dc:creator>Kevin Zatloukal</dc:creator>
  <cp:keywords/>
  <dc:description/>
  <cp:lastModifiedBy>Jaela Field</cp:lastModifiedBy>
  <cp:revision>707</cp:revision>
  <cp:lastPrinted>2024-10-11T18:46:20Z</cp:lastPrinted>
  <dcterms:created xsi:type="dcterms:W3CDTF">2013-01-07T07:20:47Z</dcterms:created>
  <dcterms:modified xsi:type="dcterms:W3CDTF">2025-07-23T00:37:38Z</dcterms:modified>
  <cp:category/>
</cp:coreProperties>
</file>