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771" r:id="rId2"/>
    <p:sldId id="754" r:id="rId3"/>
    <p:sldId id="794" r:id="rId4"/>
    <p:sldId id="786" r:id="rId5"/>
    <p:sldId id="780" r:id="rId6"/>
    <p:sldId id="781" r:id="rId7"/>
    <p:sldId id="788" r:id="rId8"/>
    <p:sldId id="480" r:id="rId9"/>
    <p:sldId id="481" r:id="rId10"/>
    <p:sldId id="770" r:id="rId11"/>
    <p:sldId id="479" r:id="rId12"/>
    <p:sldId id="785" r:id="rId13"/>
    <p:sldId id="763" r:id="rId14"/>
    <p:sldId id="760" r:id="rId15"/>
    <p:sldId id="765" r:id="rId16"/>
    <p:sldId id="483" r:id="rId17"/>
    <p:sldId id="531" r:id="rId18"/>
    <p:sldId id="486" r:id="rId19"/>
    <p:sldId id="761" r:id="rId20"/>
    <p:sldId id="762" r:id="rId21"/>
    <p:sldId id="487" r:id="rId22"/>
    <p:sldId id="484" r:id="rId23"/>
    <p:sldId id="766" r:id="rId24"/>
    <p:sldId id="652" r:id="rId25"/>
    <p:sldId id="563" r:id="rId26"/>
    <p:sldId id="764" r:id="rId27"/>
    <p:sldId id="783" r:id="rId28"/>
    <p:sldId id="784" r:id="rId29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ank" initials="adb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232"/>
    <a:srgbClr val="F1CC03"/>
    <a:srgbClr val="4FCFB5"/>
    <a:srgbClr val="A0E2FF"/>
    <a:srgbClr val="D9D9A7"/>
    <a:srgbClr val="C183BB"/>
    <a:srgbClr val="569DD8"/>
    <a:srgbClr val="679553"/>
    <a:srgbClr val="579345"/>
    <a:srgbClr val="006B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25" autoAdjust="0"/>
    <p:restoredTop sz="87483" autoAdjust="0"/>
  </p:normalViewPr>
  <p:slideViewPr>
    <p:cSldViewPr snapToGrid="0" snapToObjects="1">
      <p:cViewPr>
        <p:scale>
          <a:sx n="158" d="100"/>
          <a:sy n="158" d="100"/>
        </p:scale>
        <p:origin x="14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9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3CCED9B-6553-E946-85D3-BF6504D6DEB8}" type="datetimeFigureOut">
              <a:rPr lang="en-US" smtClean="0"/>
              <a:t>7/11/25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D7DEAAA-90D5-564F-8AC7-C45D513AD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75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7-11T16:14:41.8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24575,'25'2'0,"19"13"0,27 24 0,-30-11 0,1 3 0,1 9 0,0 4 0,-2 2 0,-2 1 0,-4 1 0,-2 0 0,-2 0 0,-3 0 0,17 37 0,-8-9 0,-1-1 0,3 10 0,-17-40 0,0 1 0,0 0 0,-1 1 0,18 37 0,-4-8 0,-2-5 0,-2-2 0,-3-5 0,-4-9 0,-4-12 0,-3-7 0,-1-6 0,-1-1 0,1-1 0,-2-1 0,-3-3 0,-2-6 0,-4-4 0,-1-4 0,-1-2 0,-1 0 0,1-1 0,-3-1 0,-7-3 0,-14-8 0,-22-10 0,-22-10 0,-13-5 0,2 2 0,17 9 0,24 9 0,22 6 0,17 4 0,12 0 0,9 3 0,11 6 0,8 7 0,3 6 0,1 2 0,-6-2 0,-6-4 0,-11-5 0,-6-1 0,-5-2 0,0-2 0,-1-1 0,-4-5 0,-2-1 0,-2-1 0,1 0 0,2 0 0,4 0 0,3 0 0,1 0 0,-2 0 0,-4-1 0,-5-1 0,-3-5 0,-2-6 0,0-8 0,1-14 0,-1-15 0,0-10 0,0-4 0,1 5 0,2 13 0,0 12 0,1 13 0,-3 11 0,0 8 0,-1 9 0,0 3 0,0 5 0,-1-2 0,-2 3 0,-1 3 0,1 10 0,2 11 0,1 9 0,0 0 0,0-5 0,0-10 0,0-10 0,0-4 0,0-5 0,0-2 0,0-3 0,0-3 0,0-4 0,0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63FB922-F127-5E47-9B2E-CA730A74DCAB}" type="datetimeFigureOut">
              <a:rPr lang="en-US" smtClean="0"/>
              <a:t>7/11/25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498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190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7724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516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902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915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3FBE3C-72D9-AEB4-90AE-8427612A21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763C8D0-A935-B0DB-713D-4B09D39676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FCDFCF9-028F-39D5-BC52-B06A0B4774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134C13-79D1-8451-63C0-F6CC814318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49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71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51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93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042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42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12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93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990B506C-7399-87D9-1AAB-0C88DF5DB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DF808AB4-879A-0905-A54C-7A5D37F401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6CADE6-B25D-70B2-54F6-1D842E2B8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694913-18AA-3C6D-4AEF-CE749FAE22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ourses.cs.washington.edu/courses/cse331/25su/resources/comfy-tslint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7997E-2A8E-37E1-1B4C-3203BE1824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0664" y="3021092"/>
            <a:ext cx="5175698" cy="815815"/>
          </a:xfrm>
        </p:spPr>
        <p:txBody>
          <a:bodyPr/>
          <a:lstStyle/>
          <a:p>
            <a:pPr algn="l"/>
            <a:r>
              <a:rPr lang="en-US" sz="3800" dirty="0">
                <a:solidFill>
                  <a:srgbClr val="7030A0"/>
                </a:solidFill>
              </a:rPr>
              <a:t>Mutation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C0A688-BC38-5406-4B86-4D270A616529}"/>
              </a:ext>
            </a:extLst>
          </p:cNvPr>
          <p:cNvSpPr txBox="1">
            <a:spLocks/>
          </p:cNvSpPr>
          <p:nvPr/>
        </p:nvSpPr>
        <p:spPr>
          <a:xfrm>
            <a:off x="1610664" y="3836907"/>
            <a:ext cx="2033253" cy="60093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3200" dirty="0"/>
              <a:t>Jaela Field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889BDC2-E803-9F76-A7EF-D8764234F9F4}"/>
              </a:ext>
            </a:extLst>
          </p:cNvPr>
          <p:cNvSpPr txBox="1">
            <a:spLocks/>
          </p:cNvSpPr>
          <p:nvPr/>
        </p:nvSpPr>
        <p:spPr>
          <a:xfrm>
            <a:off x="1610664" y="2252527"/>
            <a:ext cx="5922672" cy="76856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dirty="0"/>
              <a:t>CSE 331 Summer 2025</a:t>
            </a:r>
          </a:p>
        </p:txBody>
      </p:sp>
      <p:pic>
        <p:nvPicPr>
          <p:cNvPr id="3" name="Picture 2" descr="The Rust mascot, “Ferris” the crab. Ferris is bright orange and smiling, probably because Rust disallows many types of mutation bugs.">
            <a:extLst>
              <a:ext uri="{FF2B5EF4-FFF2-40B4-BE49-F238E27FC236}">
                <a16:creationId xmlns:a16="http://schemas.microsoft.com/office/drawing/2014/main" id="{37952D9B-4D14-CE96-BE85-338685A71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617" y="3103111"/>
            <a:ext cx="2057400" cy="1373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The 331 mascot, “Botty” the robot. Botty is wears a baseball cap and has a pointy nose. He is also smiling, probably because in 331 we try to avoid mutation as much as possible.">
            <a:extLst>
              <a:ext uri="{FF2B5EF4-FFF2-40B4-BE49-F238E27FC236}">
                <a16:creationId xmlns:a16="http://schemas.microsoft.com/office/drawing/2014/main" id="{A7DB8EC4-0B9F-664C-CA21-25B9DA1C239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195" r="3457"/>
          <a:stretch>
            <a:fillRect/>
          </a:stretch>
        </p:blipFill>
        <p:spPr>
          <a:xfrm>
            <a:off x="7268691" y="3728589"/>
            <a:ext cx="856026" cy="149522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386C878-CF18-7933-D310-8B22B0919839}"/>
              </a:ext>
            </a:extLst>
          </p:cNvPr>
          <p:cNvSpPr txBox="1"/>
          <p:nvPr/>
        </p:nvSpPr>
        <p:spPr>
          <a:xfrm>
            <a:off x="6279421" y="4422968"/>
            <a:ext cx="6635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🐍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494456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56D72D-98D7-F726-1A19-FC405F93A6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C2305-FA64-9CBA-A43C-EE35643E7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HW2 Debugging via User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5E6E1-E38C-3873-0296-6910B636B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User reports the following bug:</a:t>
            </a:r>
            <a:endParaRPr lang="en-US" sz="1200" dirty="0"/>
          </a:p>
          <a:p>
            <a:pPr lvl="2"/>
            <a:r>
              <a:rPr lang="en-US" sz="1800" dirty="0"/>
              <a:t>”Uh, sometimes, I can't click on one of the markers.</a:t>
            </a:r>
          </a:p>
          <a:p>
            <a:pPr lvl="2"/>
            <a:r>
              <a:rPr lang="en-US" sz="1800" dirty="0"/>
              <a:t>  Usually, it it works fine. But occasionally, you can't click on it.”</a:t>
            </a:r>
          </a:p>
          <a:p>
            <a:pPr lvl="2"/>
            <a:endParaRPr lang="en-US" sz="1800" dirty="0"/>
          </a:p>
          <a:p>
            <a:r>
              <a:rPr lang="en-US" sz="2800" dirty="0"/>
              <a:t>How do you debug this?</a:t>
            </a:r>
          </a:p>
          <a:p>
            <a:pPr lvl="1"/>
            <a:r>
              <a:rPr lang="en-US" sz="2200" dirty="0"/>
              <a:t>Reproducing it is challenging enough!</a:t>
            </a:r>
          </a:p>
          <a:p>
            <a:pPr lvl="2"/>
            <a:r>
              <a:rPr lang="en-US" sz="1800" dirty="0"/>
              <a:t>key reason why event-driven debugging is harder</a:t>
            </a:r>
          </a:p>
          <a:p>
            <a:pPr lvl="1"/>
            <a:r>
              <a:rPr lang="en-US" sz="2200" dirty="0"/>
              <a:t>No error message, or exception to go off of</a:t>
            </a:r>
          </a:p>
          <a:p>
            <a:pPr lvl="2"/>
            <a:r>
              <a:rPr lang="en-US" sz="1800" dirty="0"/>
              <a:t>No line number to start with</a:t>
            </a:r>
            <a:endParaRPr lang="en-US" sz="2800" dirty="0"/>
          </a:p>
          <a:p>
            <a:pPr lvl="1"/>
            <a:r>
              <a:rPr lang="en-US" sz="2200" dirty="0"/>
              <a:t>have to learn how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App.tsx</a:t>
            </a:r>
            <a:r>
              <a:rPr lang="en-US" sz="2200" dirty="0"/>
              <a:t> works, then how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marker_tree.ts</a:t>
            </a:r>
            <a:r>
              <a:rPr lang="en-US" sz="2200" dirty="0"/>
              <a:t> works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3E56E-D40F-07FD-2332-3F2DF18A4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79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Scary Bugs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u="sng" dirty="0"/>
              <a:t>Do not</a:t>
            </a:r>
            <a:r>
              <a:rPr lang="en-US" sz="2600" dirty="0"/>
              <a:t> fear crashes</a:t>
            </a:r>
          </a:p>
          <a:p>
            <a:pPr lvl="1"/>
            <a:r>
              <a:rPr lang="en-US" sz="2200" dirty="0"/>
              <a:t>often no debugging at all</a:t>
            </a:r>
          </a:p>
          <a:p>
            <a:pPr lvl="2"/>
            <a:r>
              <a:rPr lang="en-US" sz="1800" dirty="0"/>
              <a:t>get a stack trace that tells you exactly where it went wrong</a:t>
            </a:r>
          </a:p>
          <a:p>
            <a:pPr lvl="1"/>
            <a:endParaRPr lang="en-US" sz="2200" dirty="0"/>
          </a:p>
          <a:p>
            <a:r>
              <a:rPr lang="en-US" sz="2600" u="sng" dirty="0"/>
              <a:t>Do</a:t>
            </a:r>
            <a:r>
              <a:rPr lang="en-US" sz="2600" dirty="0"/>
              <a:t> fear unexpected mutation</a:t>
            </a:r>
          </a:p>
          <a:p>
            <a:pPr lvl="1"/>
            <a:r>
              <a:rPr lang="en-US" sz="2200" dirty="0"/>
              <a:t>failure will give you no clue what went wrong</a:t>
            </a:r>
          </a:p>
          <a:p>
            <a:pPr lvl="2"/>
            <a:r>
              <a:rPr lang="en-US" sz="1800" dirty="0"/>
              <a:t>will take a long time to realize the BST invariant was violated by mutation</a:t>
            </a:r>
          </a:p>
          <a:p>
            <a:pPr lvl="1"/>
            <a:r>
              <a:rPr lang="en-US" sz="2200" dirty="0"/>
              <a:t>bug could be almost anywhere in the code</a:t>
            </a:r>
          </a:p>
          <a:p>
            <a:pPr lvl="1"/>
            <a:r>
              <a:rPr lang="en-US" sz="2200" dirty="0"/>
              <a:t>could take </a:t>
            </a:r>
            <a:r>
              <a:rPr lang="en-US" sz="2200" i="1" dirty="0"/>
              <a:t>weeks</a:t>
            </a:r>
            <a:r>
              <a:rPr lang="en-US" sz="2200" dirty="0"/>
              <a:t> to track it down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2A58D9-3C8A-D629-AA5A-DCB6972EE5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91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BAF79-3529-A56F-FA3B-045D5483E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 Pair Share: M-you-</a:t>
            </a:r>
            <a:r>
              <a:rPr lang="en-US" dirty="0" err="1"/>
              <a:t>tation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54EA1A-E6E0-0357-920B-7081C08352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C166D65-BECE-C13E-5493-93142B85523D}"/>
              </a:ext>
            </a:extLst>
          </p:cNvPr>
          <p:cNvSpPr txBox="1">
            <a:spLocks/>
          </p:cNvSpPr>
          <p:nvPr/>
        </p:nvSpPr>
        <p:spPr>
          <a:xfrm>
            <a:off x="457200" y="3627753"/>
            <a:ext cx="5224272" cy="309372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/>
              <a:t>Consider these functions – which could break this feature? How?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mystery(</a:t>
            </a:r>
            <a:r>
              <a:rPr lang="en-US" sz="2800" dirty="0" err="1"/>
              <a:t>todos</a:t>
            </a:r>
            <a:r>
              <a:rPr lang="en-US" sz="28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mystery(</a:t>
            </a:r>
            <a:r>
              <a:rPr lang="en-US" sz="2800" dirty="0" err="1"/>
              <a:t>incompleteTodos</a:t>
            </a:r>
            <a:r>
              <a:rPr lang="en-US" sz="28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mystery(</a:t>
            </a:r>
            <a:r>
              <a:rPr lang="en-US" sz="2800" dirty="0" err="1"/>
              <a:t>todos</a:t>
            </a:r>
            <a:r>
              <a:rPr lang="en-US" sz="2800" dirty="0"/>
              <a:t>[0])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mystery(</a:t>
            </a:r>
            <a:r>
              <a:rPr lang="en-US" sz="2800" dirty="0" err="1"/>
              <a:t>incompleteTodos</a:t>
            </a:r>
            <a:r>
              <a:rPr lang="en-US" sz="2800" dirty="0"/>
              <a:t>[0])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F90445-489A-2FB7-28C4-B6EA5ECA1BAA}"/>
              </a:ext>
            </a:extLst>
          </p:cNvPr>
          <p:cNvSpPr txBox="1"/>
          <p:nvPr/>
        </p:nvSpPr>
        <p:spPr>
          <a:xfrm>
            <a:off x="457200" y="999794"/>
            <a:ext cx="8229600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b="0" dirty="0">
                <a:solidFill>
                  <a:srgbClr val="D73A49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 dirty="0" err="1">
                <a:solidFill>
                  <a:srgbClr val="005CC5"/>
                </a:solidFill>
                <a:effectLst/>
                <a:latin typeface="Menlo" panose="020B0609030804020204" pitchFamily="49" charset="0"/>
              </a:rPr>
              <a:t>todos</a:t>
            </a:r>
            <a:r>
              <a:rPr lang="en-US" sz="2000" b="0" dirty="0">
                <a:solidFill>
                  <a:srgbClr val="D73A49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Menlo" panose="020B0609030804020204" pitchFamily="49" charset="0"/>
              </a:rPr>
              <a:t>Array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&lt;</a:t>
            </a:r>
            <a:r>
              <a:rPr lang="en-US" sz="2000" b="0" dirty="0" err="1">
                <a:solidFill>
                  <a:srgbClr val="6F42C1"/>
                </a:solidFill>
                <a:effectLst/>
                <a:latin typeface="Menlo" panose="020B0609030804020204" pitchFamily="49" charset="0"/>
              </a:rPr>
              <a:t>TodoItem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&gt; </a:t>
            </a:r>
            <a:r>
              <a:rPr lang="en-US" sz="2000" b="0" dirty="0">
                <a:solidFill>
                  <a:srgbClr val="D73A49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 dirty="0">
                <a:solidFill>
                  <a:srgbClr val="6A737D"/>
                </a:solidFill>
                <a:effectLst/>
                <a:latin typeface="Menlo" panose="020B0609030804020204" pitchFamily="49" charset="0"/>
              </a:rPr>
              <a:t>/* ... */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;</a:t>
            </a:r>
            <a:b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</a:br>
            <a:r>
              <a:rPr lang="en-US" sz="2000" b="0" dirty="0">
                <a:solidFill>
                  <a:srgbClr val="D73A49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 dirty="0" err="1">
                <a:solidFill>
                  <a:srgbClr val="005CC5"/>
                </a:solidFill>
                <a:effectLst/>
                <a:latin typeface="Menlo" panose="020B0609030804020204" pitchFamily="49" charset="0"/>
              </a:rPr>
              <a:t>incompleteTodos</a:t>
            </a:r>
            <a:r>
              <a:rPr lang="en-US" sz="2000" b="0" dirty="0">
                <a:solidFill>
                  <a:srgbClr val="D73A49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Menlo" panose="020B0609030804020204" pitchFamily="49" charset="0"/>
              </a:rPr>
              <a:t>Array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&lt;</a:t>
            </a:r>
            <a:r>
              <a:rPr lang="en-US" sz="2000" b="0" dirty="0" err="1">
                <a:solidFill>
                  <a:srgbClr val="6F42C1"/>
                </a:solidFill>
                <a:effectLst/>
                <a:latin typeface="Menlo" panose="020B0609030804020204" pitchFamily="49" charset="0"/>
              </a:rPr>
              <a:t>TodoItem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&gt; </a:t>
            </a:r>
            <a:r>
              <a:rPr lang="en-US" sz="2000" b="0" dirty="0">
                <a:solidFill>
                  <a:srgbClr val="D73A49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 </a:t>
            </a:r>
            <a:b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</a:b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                     </a:t>
            </a:r>
            <a:r>
              <a:rPr lang="en-US" sz="2000" b="0" dirty="0" err="1">
                <a:solidFill>
                  <a:srgbClr val="6F42C1"/>
                </a:solidFill>
                <a:effectLst/>
                <a:latin typeface="Menlo" panose="020B0609030804020204" pitchFamily="49" charset="0"/>
              </a:rPr>
              <a:t>findAllIncompleteTodos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b="0" dirty="0" err="1">
                <a:solidFill>
                  <a:srgbClr val="005CC5"/>
                </a:solidFill>
                <a:effectLst/>
                <a:latin typeface="Menlo" panose="020B0609030804020204" pitchFamily="49" charset="0"/>
              </a:rPr>
              <a:t>todos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);</a:t>
            </a:r>
          </a:p>
          <a:p>
            <a:pPr>
              <a:buNone/>
            </a:pPr>
            <a:endParaRPr lang="en-US" sz="2000" b="0" dirty="0">
              <a:solidFill>
                <a:srgbClr val="24292E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000" b="0" dirty="0" err="1">
                <a:solidFill>
                  <a:srgbClr val="005CC5"/>
                </a:solidFill>
                <a:effectLst/>
                <a:latin typeface="Menlo" panose="020B0609030804020204" pitchFamily="49" charset="0"/>
              </a:rPr>
              <a:t>incompleteTodos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b="0" dirty="0" err="1">
                <a:solidFill>
                  <a:srgbClr val="6F42C1"/>
                </a:solidFill>
                <a:effectLst/>
                <a:latin typeface="Menlo" panose="020B0609030804020204" pitchFamily="49" charset="0"/>
              </a:rPr>
              <a:t>shuffle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();</a:t>
            </a:r>
            <a:b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</a:br>
            <a:r>
              <a:rPr lang="en-US" sz="2000" b="0" dirty="0">
                <a:solidFill>
                  <a:srgbClr val="6A737D"/>
                </a:solidFill>
                <a:effectLst/>
                <a:latin typeface="Menlo" panose="020B0609030804020204" pitchFamily="49" charset="0"/>
              </a:rPr>
              <a:t>// suspicious mystery FUNCTION HERE :))</a:t>
            </a:r>
            <a:endParaRPr lang="en-US" sz="2000" b="0" dirty="0">
              <a:solidFill>
                <a:srgbClr val="24292E"/>
              </a:solidFill>
              <a:effectLst/>
              <a:latin typeface="Menlo" panose="020B0609030804020204" pitchFamily="49" charset="0"/>
            </a:endParaRPr>
          </a:p>
          <a:p>
            <a:b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</a:br>
            <a:r>
              <a:rPr lang="en-US" sz="2000" b="0" dirty="0" err="1">
                <a:solidFill>
                  <a:srgbClr val="005CC5"/>
                </a:solidFill>
                <a:effectLst/>
                <a:latin typeface="Menlo" panose="020B0609030804020204" pitchFamily="49" charset="0"/>
              </a:rPr>
              <a:t>console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b="0" dirty="0" err="1">
                <a:solidFill>
                  <a:srgbClr val="6F42C1"/>
                </a:solidFill>
                <a:effectLst/>
                <a:latin typeface="Menlo" panose="020B0609030804020204" pitchFamily="49" charset="0"/>
              </a:rPr>
              <a:t>log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b="0" dirty="0">
                <a:solidFill>
                  <a:srgbClr val="032F62"/>
                </a:solidFill>
                <a:effectLst/>
                <a:latin typeface="Menlo" panose="020B0609030804020204" pitchFamily="49" charset="0"/>
              </a:rPr>
              <a:t>`Why not try: ${</a:t>
            </a:r>
            <a:r>
              <a:rPr lang="en-US" sz="2000" b="0" dirty="0" err="1">
                <a:solidFill>
                  <a:srgbClr val="005CC5"/>
                </a:solidFill>
                <a:effectLst/>
                <a:latin typeface="Menlo" panose="020B0609030804020204" pitchFamily="49" charset="0"/>
              </a:rPr>
              <a:t>incompleteTodos</a:t>
            </a:r>
            <a:r>
              <a:rPr lang="en-US" sz="2000" b="0" dirty="0">
                <a:solidFill>
                  <a:srgbClr val="032F62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sz="2000" b="0" dirty="0">
                <a:solidFill>
                  <a:srgbClr val="005CC5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000" b="0" dirty="0">
                <a:solidFill>
                  <a:srgbClr val="032F62"/>
                </a:solidFill>
                <a:effectLst/>
                <a:latin typeface="Menlo" panose="020B0609030804020204" pitchFamily="49" charset="0"/>
              </a:rPr>
              <a:t>]}`</a:t>
            </a:r>
            <a:r>
              <a:rPr lang="en-US" sz="2000" b="0" dirty="0">
                <a:solidFill>
                  <a:srgbClr val="24292E"/>
                </a:solidFill>
                <a:effectLst/>
                <a:latin typeface="Menlo" panose="020B0609030804020204" pitchFamily="49" charset="0"/>
              </a:rPr>
              <a:t>);</a:t>
            </a:r>
          </a:p>
        </p:txBody>
      </p:sp>
      <p:grpSp>
        <p:nvGrpSpPr>
          <p:cNvPr id="11" name="Group 10" descr="Answer questions on sli.do with code #cse331">
            <a:extLst>
              <a:ext uri="{FF2B5EF4-FFF2-40B4-BE49-F238E27FC236}">
                <a16:creationId xmlns:a16="http://schemas.microsoft.com/office/drawing/2014/main" id="{AF92875C-809A-9C27-95C5-EF1C6B4D3047}"/>
              </a:ext>
            </a:extLst>
          </p:cNvPr>
          <p:cNvGrpSpPr/>
          <p:nvPr/>
        </p:nvGrpSpPr>
        <p:grpSpPr>
          <a:xfrm>
            <a:off x="6699117" y="3739264"/>
            <a:ext cx="2125099" cy="2360483"/>
            <a:chOff x="6699117" y="3739264"/>
            <a:chExt cx="2125099" cy="236048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B6EB521-DC0C-A594-94D4-29E87F13E4B5}"/>
                </a:ext>
              </a:extLst>
            </p:cNvPr>
            <p:cNvSpPr txBox="1"/>
            <p:nvPr/>
          </p:nvSpPr>
          <p:spPr>
            <a:xfrm>
              <a:off x="6699117" y="3739264"/>
              <a:ext cx="21250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>
                  <a:latin typeface="Franklin Gothic Medium"/>
                  <a:cs typeface="Franklin Gothic Medium"/>
                </a:rPr>
                <a:t>sli.do</a:t>
              </a:r>
              <a:r>
                <a:rPr lang="en-US" sz="2400" dirty="0">
                  <a:latin typeface="Franklin Gothic Medium"/>
                  <a:cs typeface="Franklin Gothic Medium"/>
                </a:rPr>
                <a:t> #cse331</a:t>
              </a:r>
            </a:p>
          </p:txBody>
        </p:sp>
        <p:pic>
          <p:nvPicPr>
            <p:cNvPr id="10" name="Picture 9" descr="A qr code with a black and white background&#10;&#10;AI-generated content may be incorrect.">
              <a:extLst>
                <a:ext uri="{FF2B5EF4-FFF2-40B4-BE49-F238E27FC236}">
                  <a16:creationId xmlns:a16="http://schemas.microsoft.com/office/drawing/2014/main" id="{BA2EE37D-B829-ABD4-481F-A4D2722C1B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36534" y="4249481"/>
              <a:ext cx="1850266" cy="18502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4058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0A832D-27DC-44C3-F1E1-CC5D4196AD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8CDD2-8EB6-9C4D-AE7E-C0F6CD858F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Aliasing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269526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“Heap state” = still used after the call stack finishes</a:t>
            </a:r>
          </a:p>
          <a:p>
            <a:pPr lvl="1"/>
            <a:r>
              <a:rPr lang="en-US" sz="2200" dirty="0"/>
              <a:t>after current function and those calling it all return</a:t>
            </a:r>
          </a:p>
          <a:p>
            <a:pPr lvl="1"/>
            <a:r>
              <a:rPr lang="en-US" sz="2200" dirty="0"/>
              <a:t>state could be arrays or records</a:t>
            </a:r>
          </a:p>
          <a:p>
            <a:pPr lvl="1"/>
            <a:endParaRPr lang="en-US" sz="2200" dirty="0"/>
          </a:p>
          <a:p>
            <a:r>
              <a:rPr lang="en-US" sz="2600" dirty="0"/>
              <a:t>Extra references to the objects are called "aliases"</a:t>
            </a:r>
          </a:p>
          <a:p>
            <a:pPr lvl="1"/>
            <a:endParaRPr lang="en-US" sz="2200" dirty="0"/>
          </a:p>
          <a:p>
            <a:r>
              <a:rPr lang="en-US" sz="2600" dirty="0"/>
              <a:t>No different from before when </a:t>
            </a:r>
            <a:r>
              <a:rPr lang="en-US" sz="2600" i="1" dirty="0"/>
              <a:t>immutable</a:t>
            </a:r>
          </a:p>
          <a:p>
            <a:pPr lvl="1"/>
            <a:r>
              <a:rPr lang="en-US" sz="2200" dirty="0"/>
              <a:t>we don’t care who reads the data</a:t>
            </a:r>
          </a:p>
          <a:p>
            <a:pPr lvl="1"/>
            <a:endParaRPr lang="en-US" sz="2200" dirty="0"/>
          </a:p>
          <a:p>
            <a:r>
              <a:rPr lang="en-US" sz="2600" dirty="0"/>
              <a:t>Vastly more complex when </a:t>
            </a:r>
            <a:r>
              <a:rPr lang="en-US" sz="2600" b="1" u="sng" dirty="0"/>
              <a:t>mutable</a:t>
            </a:r>
            <a:r>
              <a:rPr lang="en-US" sz="2600" dirty="0"/>
              <a:t>…</a:t>
            </a:r>
          </a:p>
          <a:p>
            <a:pPr lvl="1"/>
            <a:r>
              <a:rPr lang="en-US" sz="2200" dirty="0"/>
              <a:t>common with event-driven applications</a:t>
            </a:r>
          </a:p>
          <a:p>
            <a:pPr lvl="1"/>
            <a:r>
              <a:rPr lang="en-US" sz="2200" dirty="0"/>
              <a:t>creates the potential for failures far from bugs</a:t>
            </a:r>
          </a:p>
          <a:p>
            <a:pPr lvl="1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14BAE9-E523-DB1F-F729-FAB34D0A8E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95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16A64-34C6-3178-415F-543F851DA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Coupling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C94FD-1EA9-D977-5FF1-AC5BFCF3D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High-quality code needs to be "modular"</a:t>
            </a:r>
          </a:p>
          <a:p>
            <a:pPr lvl="1"/>
            <a:r>
              <a:rPr lang="en-US" sz="2200" dirty="0"/>
              <a:t>split into pieces that can be understood </a:t>
            </a:r>
            <a:r>
              <a:rPr lang="en-US" sz="2200" i="1" dirty="0"/>
              <a:t>individually</a:t>
            </a:r>
          </a:p>
          <a:p>
            <a:pPr lvl="1"/>
            <a:endParaRPr lang="en-US" sz="2200" dirty="0"/>
          </a:p>
          <a:p>
            <a:r>
              <a:rPr lang="en-US" sz="2600" dirty="0"/>
              <a:t>When not possible, pieces are "coupled"</a:t>
            </a:r>
          </a:p>
          <a:p>
            <a:pPr lvl="1"/>
            <a:r>
              <a:rPr lang="en-US" sz="2200" dirty="0"/>
              <a:t>must understand both parts to understand each one</a:t>
            </a:r>
          </a:p>
          <a:p>
            <a:pPr lvl="1"/>
            <a:endParaRPr lang="en-US" sz="2200" dirty="0"/>
          </a:p>
          <a:p>
            <a:r>
              <a:rPr lang="en-US" sz="2600" dirty="0"/>
              <a:t>Mutable heap state creates coupling</a:t>
            </a:r>
          </a:p>
          <a:p>
            <a:pPr lvl="1"/>
            <a:r>
              <a:rPr lang="en-US" sz="2200" dirty="0"/>
              <a:t>all pieces must know who else has aliases</a:t>
            </a:r>
          </a:p>
          <a:p>
            <a:pPr lvl="1"/>
            <a:r>
              <a:rPr lang="en-US" sz="2200" dirty="0"/>
              <a:t>all pieces must know who is allowed to mutate</a:t>
            </a:r>
          </a:p>
          <a:p>
            <a:pPr lvl="1"/>
            <a:endParaRPr lang="en-US" sz="2200" dirty="0"/>
          </a:p>
          <a:p>
            <a:r>
              <a:rPr lang="en-US" sz="2600" dirty="0"/>
              <a:t>Coupling creates potential for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</a:rPr>
              <a:t>painful</a:t>
            </a:r>
            <a:r>
              <a:rPr lang="en-US" sz="2600" dirty="0"/>
              <a:t> debugging</a:t>
            </a:r>
          </a:p>
          <a:p>
            <a:pPr lvl="1"/>
            <a:r>
              <a:rPr lang="en-US" sz="2200" dirty="0"/>
              <a:t>bugs in one piece can cause failures in another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2274DA-6589-83DA-9D11-7A168A963E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01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Mutable Heap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“With great power, comes great responsibility” </a:t>
            </a:r>
          </a:p>
          <a:p>
            <a:pPr lvl="1"/>
            <a:r>
              <a:rPr lang="en-US" sz="2200" dirty="0"/>
              <a:t>from Uncle Ben (1972, 2002-*)</a:t>
            </a:r>
          </a:p>
          <a:p>
            <a:pPr lvl="1"/>
            <a:endParaRPr lang="en-US" sz="2200" dirty="0"/>
          </a:p>
          <a:p>
            <a:r>
              <a:rPr lang="en-US" sz="2600" dirty="0"/>
              <a:t>With aliases to mutable heap state:</a:t>
            </a:r>
          </a:p>
          <a:p>
            <a:pPr lvl="1"/>
            <a:r>
              <a:rPr lang="en-US" sz="2200" dirty="0"/>
              <a:t>gain efficiency in some cases</a:t>
            </a:r>
          </a:p>
          <a:p>
            <a:pPr lvl="1"/>
            <a:r>
              <a:rPr lang="en-US" sz="2200" dirty="0"/>
              <a:t>must keep track of every alias that could mutate that state</a:t>
            </a:r>
          </a:p>
          <a:p>
            <a:pPr lvl="2"/>
            <a:r>
              <a:rPr lang="en-US" sz="1800" dirty="0"/>
              <a:t>any alias, anywhere in the </a:t>
            </a:r>
            <a:r>
              <a:rPr lang="en-US" sz="1800" i="1" dirty="0"/>
              <a:t>entire </a:t>
            </a:r>
            <a:r>
              <a:rPr lang="en-US" sz="1800" dirty="0"/>
              <a:t>program could cause a bug</a:t>
            </a:r>
          </a:p>
          <a:p>
            <a:pPr lvl="1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E3687-FA40-FAE0-FE50-9DB8C5F1B0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67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792A3-43DD-558F-8CF8-1C3B2A51CB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415" y="2535328"/>
            <a:ext cx="7908324" cy="815815"/>
          </a:xfrm>
        </p:spPr>
        <p:txBody>
          <a:bodyPr/>
          <a:lstStyle/>
          <a:p>
            <a:pPr algn="l"/>
            <a:r>
              <a:rPr lang="en-US" sz="2400" dirty="0"/>
              <a:t>“Programmers overestimate the importance of </a:t>
            </a:r>
            <a:r>
              <a:rPr lang="en-US" sz="2400" b="1" dirty="0">
                <a:solidFill>
                  <a:srgbClr val="C00000"/>
                </a:solidFill>
              </a:rPr>
              <a:t>efficiency</a:t>
            </a:r>
            <a:br>
              <a:rPr lang="en-US" sz="2400" dirty="0"/>
            </a:br>
            <a:r>
              <a:rPr lang="en-US" sz="2400" dirty="0"/>
              <a:t>                and underestimate the difficulty of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correctness</a:t>
            </a:r>
            <a:r>
              <a:rPr lang="en-US" sz="2400" dirty="0"/>
              <a:t>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4C56A03-153E-81A9-0E11-6A9911D8BFDB}"/>
              </a:ext>
            </a:extLst>
          </p:cNvPr>
          <p:cNvSpPr txBox="1">
            <a:spLocks/>
          </p:cNvSpPr>
          <p:nvPr/>
        </p:nvSpPr>
        <p:spPr>
          <a:xfrm>
            <a:off x="399416" y="3506858"/>
            <a:ext cx="7644833" cy="53353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r"/>
            <a:r>
              <a:rPr lang="en-US" sz="2400" dirty="0"/>
              <a:t>— Class slogan #2</a:t>
            </a:r>
          </a:p>
        </p:txBody>
      </p:sp>
    </p:spTree>
    <p:extLst>
      <p:ext uri="{BB962C8B-B14F-4D97-AF65-F5344CB8AC3E}">
        <p14:creationId xmlns:p14="http://schemas.microsoft.com/office/powerpoint/2010/main" val="17158716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Ways to Stay Safe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600" dirty="0"/>
              <a:t>Do not </a:t>
            </a:r>
            <a:r>
              <a:rPr lang="en-US" sz="2600" u="sng" dirty="0"/>
              <a:t>mutate</a:t>
            </a:r>
            <a:r>
              <a:rPr lang="en-US" sz="2600" dirty="0"/>
              <a:t> heap state</a:t>
            </a:r>
          </a:p>
          <a:p>
            <a:pPr lvl="1"/>
            <a:r>
              <a:rPr lang="en-US" sz="2200" dirty="0"/>
              <a:t>don’t need to think about aliasing at all</a:t>
            </a:r>
          </a:p>
          <a:p>
            <a:pPr lvl="1"/>
            <a:r>
              <a:rPr lang="en-US" sz="2200" dirty="0"/>
              <a:t>any number of aliases is fine</a:t>
            </a:r>
          </a:p>
          <a:p>
            <a:pPr lvl="1"/>
            <a:endParaRPr lang="en-US" sz="22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Do not allow aliases…</a:t>
            </a:r>
          </a:p>
          <a:p>
            <a:pPr lvl="1"/>
            <a:r>
              <a:rPr lang="en-US" sz="2200" dirty="0"/>
              <a:t>create the state in your constructor and </a:t>
            </a:r>
            <a:r>
              <a:rPr lang="en-US" sz="2200" b="1" dirty="0"/>
              <a:t>don’t share</a:t>
            </a:r>
            <a:r>
              <a:rPr lang="en-US" sz="2200" dirty="0"/>
              <a:t> it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Array&lt;string&gt;;</a:t>
            </a:r>
          </a:p>
          <a:p>
            <a:pPr lvl="2"/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.vals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Array(0);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only alias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marL="914400" lvl="1" indent="-514350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011634-EF5D-1EA7-CA0E-A12DD47156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2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Ways to Stay Safe: Copy-on-Write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600" dirty="0"/>
              <a:t>2. Do not allow aliases</a:t>
            </a:r>
          </a:p>
          <a:p>
            <a:pPr marL="0" indent="0">
              <a:buNone/>
            </a:pPr>
            <a:r>
              <a:rPr lang="en-US" sz="2600" dirty="0"/>
              <a:t>	(a) do not hand out aliases yourself</a:t>
            </a:r>
          </a:p>
          <a:p>
            <a:pPr marL="914400" lvl="1"/>
            <a:r>
              <a:rPr lang="en-US" sz="2200" dirty="0"/>
              <a:t>return copies instead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RI: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vals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sorted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Array&lt;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values: (): Array&lt;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 =&gt;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strike="sngStrike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strike="sngStrike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.vals</a:t>
            </a:r>
            <a:r>
              <a:rPr lang="en-US" sz="1800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			 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unsafe!</a:t>
            </a:r>
            <a:endParaRPr lang="en-US" sz="18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.vals.slice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(0);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make a copy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6E675F-5AA4-CAAC-6B5F-05D43D963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128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4D96ABDD-262A-2ABB-7402-34809F669E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92B4F-8CD5-3F83-6B94-8D4ED77C3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Fetch Requests Are Complicated</a:t>
            </a:r>
          </a:p>
        </p:txBody>
      </p:sp>
      <p:sp>
        <p:nvSpPr>
          <p:cNvPr id="33" name="Slide Number Placeholder 32">
            <a:extLst>
              <a:ext uri="{FF2B5EF4-FFF2-40B4-BE49-F238E27FC236}">
                <a16:creationId xmlns:a16="http://schemas.microsoft.com/office/drawing/2014/main" id="{7EF9A472-97BD-A2F5-8402-5C9BFA6AC2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A8B0FF2-337B-6B7E-3200-2F242B9753D0}"/>
              </a:ext>
            </a:extLst>
          </p:cNvPr>
          <p:cNvSpPr txBox="1"/>
          <p:nvPr/>
        </p:nvSpPr>
        <p:spPr>
          <a:xfrm>
            <a:off x="583612" y="4092384"/>
            <a:ext cx="3951838" cy="2123658"/>
          </a:xfrm>
          <a:prstGeom prst="rect">
            <a:avLst/>
          </a:prstGeom>
          <a:noFill/>
        </p:spPr>
        <p:txBody>
          <a:bodyPr wrap="square" numCol="1" spcCol="457200" rtlCol="0">
            <a:spAutoFit/>
          </a:bodyPr>
          <a:lstStyle/>
          <a:p>
            <a:pPr marL="457200" indent="-457200">
              <a:buAutoNum type="alphaLcPeriod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200</a:t>
            </a:r>
          </a:p>
          <a:p>
            <a:pPr marL="457200" indent="-457200">
              <a:buFontTx/>
              <a:buAutoNum type="alphaLcPeriod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response promise resolves</a:t>
            </a:r>
          </a:p>
          <a:p>
            <a:pPr marL="457200" indent="-457200">
              <a:buAutoNum type="alphaLcPeriod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res.json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indent="-457200">
              <a:buFontTx/>
              <a:buAutoNum type="alphaLcPeriod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parse response text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AutoNum type="alphaLcPeriod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indent="-457200">
              <a:buFontTx/>
              <a:buAutoNum type="alphaLcPeriod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console.error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9C819FE-761C-E673-1C5D-75AE44D739CF}"/>
              </a:ext>
            </a:extLst>
          </p:cNvPr>
          <p:cNvSpPr txBox="1"/>
          <p:nvPr/>
        </p:nvSpPr>
        <p:spPr>
          <a:xfrm>
            <a:off x="4810139" y="4092384"/>
            <a:ext cx="3876661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lphaLcPeriod" startAt="7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parse unknown data</a:t>
            </a:r>
          </a:p>
          <a:p>
            <a:pPr marL="457200" indent="-457200">
              <a:buFont typeface="+mj-lt"/>
              <a:buAutoNum type="alphaLcPeriod" startAt="7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fetch(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2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  <a:p>
            <a:pPr marL="457200" indent="-457200">
              <a:buFont typeface="+mj-lt"/>
              <a:buAutoNum type="alphaLcPeriod" startAt="7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express finds route</a:t>
            </a:r>
          </a:p>
          <a:p>
            <a:pPr marL="457200" indent="-457200">
              <a:buFont typeface="+mj-lt"/>
              <a:buAutoNum type="alphaLcPeriod" startAt="7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indent="-457200">
              <a:buFont typeface="+mj-lt"/>
              <a:buAutoNum type="alphaLcPeriod" startAt="7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400</a:t>
            </a:r>
          </a:p>
          <a:p>
            <a:pPr marL="457200" indent="-457200">
              <a:buFont typeface="+mj-lt"/>
              <a:buAutoNum type="alphaLcPeriod" startAt="7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validate body/query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00196F9-E914-B8E8-1CDF-2E51D4CC7C09}"/>
              </a:ext>
            </a:extLst>
          </p:cNvPr>
          <p:cNvGrpSpPr/>
          <p:nvPr/>
        </p:nvGrpSpPr>
        <p:grpSpPr>
          <a:xfrm>
            <a:off x="580958" y="1099714"/>
            <a:ext cx="7798420" cy="1615291"/>
            <a:chOff x="645004" y="4011777"/>
            <a:chExt cx="7798420" cy="1615291"/>
          </a:xfrm>
        </p:grpSpPr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B1E4D3E0-3077-61E7-C5CF-34BB8DBE46E1}"/>
                </a:ext>
              </a:extLst>
            </p:cNvPr>
            <p:cNvGrpSpPr/>
            <p:nvPr/>
          </p:nvGrpSpPr>
          <p:grpSpPr>
            <a:xfrm>
              <a:off x="700576" y="4048552"/>
              <a:ext cx="7742848" cy="1578516"/>
              <a:chOff x="355413" y="4487233"/>
              <a:chExt cx="7742848" cy="1578516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468881C-54F3-306E-1E32-7E82DB783343}"/>
                  </a:ext>
                </a:extLst>
              </p:cNvPr>
              <p:cNvSpPr txBox="1"/>
              <p:nvPr/>
            </p:nvSpPr>
            <p:spPr>
              <a:xfrm>
                <a:off x="3116845" y="5058792"/>
                <a:ext cx="777240" cy="43088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22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BAD7262-2D31-EB1A-B2E0-A05FDD30B748}"/>
                  </a:ext>
                </a:extLst>
              </p:cNvPr>
              <p:cNvSpPr txBox="1"/>
              <p:nvPr/>
            </p:nvSpPr>
            <p:spPr>
              <a:xfrm>
                <a:off x="5940277" y="4659436"/>
                <a:ext cx="777240" cy="43088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200" dirty="0">
                    <a:solidFill>
                      <a:schemeClr val="accent3">
                        <a:lumMod val="75000"/>
                      </a:schemeClr>
                    </a:solidFill>
                    <a:latin typeface="Franklin Gothic Medium"/>
                    <a:cs typeface="Franklin Gothic Medium"/>
                  </a:rPr>
                  <a:t>                 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B19A9AF-E02D-EDE8-2A05-88F7D4D9EFE1}"/>
                  </a:ext>
                </a:extLst>
              </p:cNvPr>
              <p:cNvSpPr txBox="1"/>
              <p:nvPr/>
            </p:nvSpPr>
            <p:spPr>
              <a:xfrm>
                <a:off x="5940277" y="5489680"/>
                <a:ext cx="777240" cy="43088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200" dirty="0">
                    <a:solidFill>
                      <a:schemeClr val="accent3">
                        <a:lumMod val="75000"/>
                      </a:schemeClr>
                    </a:solidFill>
                    <a:latin typeface="Franklin Gothic Medium"/>
                    <a:cs typeface="Franklin Gothic Medium"/>
                  </a:rPr>
                  <a:t>                </a:t>
                </a:r>
              </a:p>
            </p:txBody>
          </p: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25DD0F2C-C815-8931-01B1-D6719A34FA5A}"/>
                  </a:ext>
                </a:extLst>
              </p:cNvPr>
              <p:cNvCxnSpPr>
                <a:cxnSpLocks/>
                <a:endCxn id="12" idx="1"/>
              </p:cNvCxnSpPr>
              <p:nvPr/>
            </p:nvCxnSpPr>
            <p:spPr>
              <a:xfrm flipV="1">
                <a:off x="5069758" y="4874880"/>
                <a:ext cx="870519" cy="183913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C3E2C63-22EA-744C-3299-C7327CD31BCE}"/>
                  </a:ext>
                </a:extLst>
              </p:cNvPr>
              <p:cNvSpPr txBox="1"/>
              <p:nvPr/>
            </p:nvSpPr>
            <p:spPr>
              <a:xfrm rot="20900974">
                <a:off x="5058506" y="4613421"/>
                <a:ext cx="777240" cy="307777"/>
              </a:xfrm>
              <a:prstGeom prst="rect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7030A0"/>
                    </a:solidFill>
                    <a:latin typeface="Franklin Gothic Medium"/>
                    <a:cs typeface="Franklin Gothic Medium"/>
                  </a:rPr>
                  <a:t>     </a:t>
                </a:r>
              </a:p>
            </p:txBody>
          </p: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72773AAF-B835-7255-3215-C4B007A8F27F}"/>
                  </a:ext>
                </a:extLst>
              </p:cNvPr>
              <p:cNvCxnSpPr>
                <a:cxnSpLocks/>
                <a:endCxn id="14" idx="1"/>
              </p:cNvCxnSpPr>
              <p:nvPr/>
            </p:nvCxnSpPr>
            <p:spPr>
              <a:xfrm>
                <a:off x="5069758" y="5489680"/>
                <a:ext cx="870519" cy="215444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EE69FEC-72FB-33D2-4887-3A54D451E837}"/>
                  </a:ext>
                </a:extLst>
              </p:cNvPr>
              <p:cNvSpPr txBox="1"/>
              <p:nvPr/>
            </p:nvSpPr>
            <p:spPr>
              <a:xfrm rot="840000">
                <a:off x="5046250" y="5631243"/>
                <a:ext cx="777240" cy="307777"/>
              </a:xfrm>
              <a:prstGeom prst="rect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7030A0"/>
                    </a:solidFill>
                    <a:latin typeface="Franklin Gothic Medium"/>
                    <a:cs typeface="Franklin Gothic Medium"/>
                  </a:rPr>
                  <a:t>            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A556619-6A6D-F68E-85B0-257905194DB6}"/>
                  </a:ext>
                </a:extLst>
              </p:cNvPr>
              <p:cNvSpPr txBox="1"/>
              <p:nvPr/>
            </p:nvSpPr>
            <p:spPr>
              <a:xfrm>
                <a:off x="7321021" y="4663551"/>
                <a:ext cx="777240" cy="43088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200" dirty="0">
                    <a:solidFill>
                      <a:schemeClr val="accent3">
                        <a:lumMod val="75000"/>
                      </a:schemeClr>
                    </a:solidFill>
                    <a:latin typeface="Franklin Gothic Medium"/>
                    <a:cs typeface="Franklin Gothic Medium"/>
                  </a:rPr>
                  <a:t>               </a:t>
                </a:r>
              </a:p>
            </p:txBody>
          </p: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D34F335B-D7EB-C0CA-85D9-557D220D4F67}"/>
                  </a:ext>
                </a:extLst>
              </p:cNvPr>
              <p:cNvCxnSpPr>
                <a:cxnSpLocks/>
                <a:stCxn id="12" idx="3"/>
                <a:endCxn id="36" idx="1"/>
              </p:cNvCxnSpPr>
              <p:nvPr/>
            </p:nvCxnSpPr>
            <p:spPr>
              <a:xfrm>
                <a:off x="6717517" y="4874880"/>
                <a:ext cx="603504" cy="4115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36363B51-BC1E-6F7B-58AD-52F4B7E97250}"/>
                  </a:ext>
                </a:extLst>
              </p:cNvPr>
              <p:cNvSpPr txBox="1"/>
              <p:nvPr/>
            </p:nvSpPr>
            <p:spPr>
              <a:xfrm>
                <a:off x="7321021" y="5489678"/>
                <a:ext cx="777240" cy="43088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200" dirty="0">
                    <a:solidFill>
                      <a:schemeClr val="accent3">
                        <a:lumMod val="75000"/>
                      </a:schemeClr>
                    </a:solidFill>
                    <a:latin typeface="Franklin Gothic Medium"/>
                    <a:cs typeface="Franklin Gothic Medium"/>
                  </a:rPr>
                  <a:t>               </a:t>
                </a:r>
              </a:p>
            </p:txBody>
          </p:sp>
          <p:cxnSp>
            <p:nvCxnSpPr>
              <p:cNvPr id="44" name="Straight Arrow Connector 43">
                <a:extLst>
                  <a:ext uri="{FF2B5EF4-FFF2-40B4-BE49-F238E27FC236}">
                    <a16:creationId xmlns:a16="http://schemas.microsoft.com/office/drawing/2014/main" id="{0C03CE47-41AC-6751-A834-0D34D065DA1D}"/>
                  </a:ext>
                </a:extLst>
              </p:cNvPr>
              <p:cNvCxnSpPr>
                <a:cxnSpLocks/>
                <a:stCxn id="14" idx="3"/>
                <a:endCxn id="43" idx="1"/>
              </p:cNvCxnSpPr>
              <p:nvPr/>
            </p:nvCxnSpPr>
            <p:spPr>
              <a:xfrm flipV="1">
                <a:off x="6717517" y="5705122"/>
                <a:ext cx="603504" cy="2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870BA0E6-3276-1870-7FD1-7F57B1CB5075}"/>
                  </a:ext>
                </a:extLst>
              </p:cNvPr>
              <p:cNvSpPr txBox="1"/>
              <p:nvPr/>
            </p:nvSpPr>
            <p:spPr>
              <a:xfrm>
                <a:off x="1736129" y="5058793"/>
                <a:ext cx="777240" cy="43088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22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endParaRPr>
              </a:p>
            </p:txBody>
          </p:sp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CE1CC167-7E0B-00E0-C0D0-F35D08B16DD3}"/>
                  </a:ext>
                </a:extLst>
              </p:cNvPr>
              <p:cNvCxnSpPr>
                <a:cxnSpLocks/>
                <a:stCxn id="69" idx="3"/>
                <a:endCxn id="8" idx="1"/>
              </p:cNvCxnSpPr>
              <p:nvPr/>
            </p:nvCxnSpPr>
            <p:spPr>
              <a:xfrm flipV="1">
                <a:off x="2513369" y="5274236"/>
                <a:ext cx="603476" cy="1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62F6BC39-B3DF-E2C9-7829-A4D879FFDFAC}"/>
                  </a:ext>
                </a:extLst>
              </p:cNvPr>
              <p:cNvSpPr txBox="1"/>
              <p:nvPr/>
            </p:nvSpPr>
            <p:spPr>
              <a:xfrm>
                <a:off x="355413" y="5058792"/>
                <a:ext cx="777240" cy="43088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22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endParaRPr>
              </a:p>
            </p:txBody>
          </p:sp>
          <p:cxnSp>
            <p:nvCxnSpPr>
              <p:cNvPr id="77" name="Straight Arrow Connector 76">
                <a:extLst>
                  <a:ext uri="{FF2B5EF4-FFF2-40B4-BE49-F238E27FC236}">
                    <a16:creationId xmlns:a16="http://schemas.microsoft.com/office/drawing/2014/main" id="{19659E58-B37A-C54C-E360-ED510CFEBC79}"/>
                  </a:ext>
                </a:extLst>
              </p:cNvPr>
              <p:cNvCxnSpPr>
                <a:cxnSpLocks/>
                <a:stCxn id="76" idx="3"/>
                <a:endCxn id="69" idx="1"/>
              </p:cNvCxnSpPr>
              <p:nvPr/>
            </p:nvCxnSpPr>
            <p:spPr>
              <a:xfrm>
                <a:off x="1132653" y="5274236"/>
                <a:ext cx="603476" cy="1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6C854E51-3C5D-F2E3-43AB-7CB86817D4DF}"/>
                  </a:ext>
                </a:extLst>
              </p:cNvPr>
              <p:cNvSpPr txBox="1"/>
              <p:nvPr/>
            </p:nvSpPr>
            <p:spPr>
              <a:xfrm flipH="1">
                <a:off x="4284138" y="5064423"/>
                <a:ext cx="777240" cy="42976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200" dirty="0">
                    <a:solidFill>
                      <a:schemeClr val="accent3">
                        <a:lumMod val="75000"/>
                      </a:schemeClr>
                    </a:solidFill>
                    <a:latin typeface="Franklin Gothic Medium"/>
                    <a:cs typeface="Franklin Gothic Medium"/>
                  </a:rPr>
                  <a:t>               </a:t>
                </a:r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D9548994-DD00-F4B4-A39C-3482B975A096}"/>
                  </a:ext>
                </a:extLst>
              </p:cNvPr>
              <p:cNvSpPr txBox="1"/>
              <p:nvPr/>
            </p:nvSpPr>
            <p:spPr>
              <a:xfrm flipH="1">
                <a:off x="3700490" y="4487233"/>
                <a:ext cx="777240" cy="307777"/>
              </a:xfrm>
              <a:prstGeom prst="rect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7030A0"/>
                    </a:solidFill>
                    <a:latin typeface="Franklin Gothic Medium"/>
                    <a:cs typeface="Franklin Gothic Medium"/>
                  </a:rPr>
                  <a:t>     </a:t>
                </a:r>
              </a:p>
            </p:txBody>
          </p:sp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819A5744-74B2-B7B5-E0B6-67BCABDA65C6}"/>
                  </a:ext>
                </a:extLst>
              </p:cNvPr>
              <p:cNvSpPr txBox="1"/>
              <p:nvPr/>
            </p:nvSpPr>
            <p:spPr>
              <a:xfrm flipH="1">
                <a:off x="3706685" y="5757972"/>
                <a:ext cx="777240" cy="307777"/>
              </a:xfrm>
              <a:prstGeom prst="rect">
                <a:avLst/>
              </a:pr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7030A0"/>
                    </a:solidFill>
                    <a:latin typeface="Franklin Gothic Medium"/>
                    <a:cs typeface="Franklin Gothic Medium"/>
                  </a:rPr>
                  <a:t>            </a:t>
                </a:r>
              </a:p>
            </p:txBody>
          </p:sp>
          <p:cxnSp>
            <p:nvCxnSpPr>
              <p:cNvPr id="105" name="Curved Connector 104">
                <a:extLst>
                  <a:ext uri="{FF2B5EF4-FFF2-40B4-BE49-F238E27FC236}">
                    <a16:creationId xmlns:a16="http://schemas.microsoft.com/office/drawing/2014/main" id="{5A328CA9-DAA6-0998-ACC8-3E916A08E4C6}"/>
                  </a:ext>
                </a:extLst>
              </p:cNvPr>
              <p:cNvCxnSpPr>
                <a:cxnSpLocks/>
                <a:stCxn id="8" idx="0"/>
                <a:endCxn id="86" idx="0"/>
              </p:cNvCxnSpPr>
              <p:nvPr/>
            </p:nvCxnSpPr>
            <p:spPr>
              <a:xfrm rot="16200000" flipH="1">
                <a:off x="4086295" y="4477961"/>
                <a:ext cx="5631" cy="1167293"/>
              </a:xfrm>
              <a:prstGeom prst="curvedConnector3">
                <a:avLst>
                  <a:gd name="adj1" fmla="val -4059670"/>
                </a:avLst>
              </a:prstGeom>
              <a:ln w="19050">
                <a:solidFill>
                  <a:srgbClr val="7030A0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Curved Connector 108">
                <a:extLst>
                  <a:ext uri="{FF2B5EF4-FFF2-40B4-BE49-F238E27FC236}">
                    <a16:creationId xmlns:a16="http://schemas.microsoft.com/office/drawing/2014/main" id="{1226812D-74A5-9698-B433-C5CD4AE50745}"/>
                  </a:ext>
                </a:extLst>
              </p:cNvPr>
              <p:cNvCxnSpPr>
                <a:cxnSpLocks/>
                <a:stCxn id="8" idx="2"/>
                <a:endCxn id="86" idx="2"/>
              </p:cNvCxnSpPr>
              <p:nvPr/>
            </p:nvCxnSpPr>
            <p:spPr>
              <a:xfrm rot="16200000" flipH="1">
                <a:off x="4086855" y="4908288"/>
                <a:ext cx="4512" cy="1167293"/>
              </a:xfrm>
              <a:prstGeom prst="curvedConnector3">
                <a:avLst>
                  <a:gd name="adj1" fmla="val 5166489"/>
                </a:avLst>
              </a:prstGeom>
              <a:ln w="19050">
                <a:solidFill>
                  <a:srgbClr val="7030A0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C9438FA2-B3EE-46FD-20E4-4FA72E6D5599}"/>
                </a:ext>
              </a:extLst>
            </p:cNvPr>
            <p:cNvSpPr txBox="1"/>
            <p:nvPr/>
          </p:nvSpPr>
          <p:spPr>
            <a:xfrm>
              <a:off x="645004" y="4576843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Franklin Gothic Medium"/>
                  <a:cs typeface="Franklin Gothic Medium"/>
                </a:rPr>
                <a:t>1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1AE7E0CE-BFFB-5B33-03F2-3569DA7B1502}"/>
                </a:ext>
              </a:extLst>
            </p:cNvPr>
            <p:cNvSpPr txBox="1"/>
            <p:nvPr/>
          </p:nvSpPr>
          <p:spPr>
            <a:xfrm>
              <a:off x="2031787" y="4576842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Franklin Gothic Medium"/>
                  <a:cs typeface="Franklin Gothic Medium"/>
                </a:rPr>
                <a:t>2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39F1A90C-97F1-E933-36A1-DD95D7C5873E}"/>
                </a:ext>
              </a:extLst>
            </p:cNvPr>
            <p:cNvSpPr txBox="1"/>
            <p:nvPr/>
          </p:nvSpPr>
          <p:spPr>
            <a:xfrm>
              <a:off x="3418570" y="4576841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Franklin Gothic Medium"/>
                  <a:cs typeface="Franklin Gothic Medium"/>
                </a:rPr>
                <a:t>3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DE211811-699B-B696-FDAE-70507CAF2AC5}"/>
                </a:ext>
              </a:extLst>
            </p:cNvPr>
            <p:cNvSpPr txBox="1"/>
            <p:nvPr/>
          </p:nvSpPr>
          <p:spPr>
            <a:xfrm>
              <a:off x="3973336" y="4011777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Franklin Gothic Medium"/>
                  <a:cs typeface="Franklin Gothic Medium"/>
                </a:rPr>
                <a:t>4</a:t>
              </a:r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80111395-33A1-B3EC-A0B2-44828DD4B273}"/>
                </a:ext>
              </a:extLst>
            </p:cNvPr>
            <p:cNvSpPr txBox="1"/>
            <p:nvPr/>
          </p:nvSpPr>
          <p:spPr>
            <a:xfrm>
              <a:off x="3984667" y="5277297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Franklin Gothic Medium"/>
                  <a:cs typeface="Franklin Gothic Medium"/>
                </a:rPr>
                <a:t>5</a:t>
              </a:r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2B62F922-E8D7-B7BA-1865-13040E6D09A8}"/>
                </a:ext>
              </a:extLst>
            </p:cNvPr>
            <p:cNvSpPr txBox="1"/>
            <p:nvPr/>
          </p:nvSpPr>
          <p:spPr>
            <a:xfrm>
              <a:off x="4580424" y="4580288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Franklin Gothic Medium"/>
                  <a:cs typeface="Franklin Gothic Medium"/>
                </a:rPr>
                <a:t>6</a:t>
              </a: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CEF0903C-C182-7F42-62AC-1269578648AF}"/>
                </a:ext>
              </a:extLst>
            </p:cNvPr>
            <p:cNvSpPr txBox="1"/>
            <p:nvPr/>
          </p:nvSpPr>
          <p:spPr>
            <a:xfrm rot="20969145">
              <a:off x="5334843" y="4193296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Franklin Gothic Medium"/>
                  <a:cs typeface="Franklin Gothic Medium"/>
                </a:rPr>
                <a:t>7</a:t>
              </a:r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0C01A187-5482-4B9D-7FAC-D83C547A6057}"/>
                </a:ext>
              </a:extLst>
            </p:cNvPr>
            <p:cNvSpPr txBox="1"/>
            <p:nvPr/>
          </p:nvSpPr>
          <p:spPr>
            <a:xfrm rot="761605">
              <a:off x="5351281" y="5064654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Franklin Gothic Medium"/>
                  <a:cs typeface="Franklin Gothic Medium"/>
                </a:rPr>
                <a:t>8</a:t>
              </a: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471D1341-C4E4-B9D7-918B-6CBB11CB49B2}"/>
                </a:ext>
              </a:extLst>
            </p:cNvPr>
            <p:cNvSpPr txBox="1"/>
            <p:nvPr/>
          </p:nvSpPr>
          <p:spPr>
            <a:xfrm>
              <a:off x="6223830" y="4179636"/>
              <a:ext cx="2744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Franklin Gothic Medium"/>
                  <a:cs typeface="Franklin Gothic Medium"/>
                </a:rPr>
                <a:t>9</a:t>
              </a: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ACFF5182-2BAB-DFBC-9329-73EAAA566B9D}"/>
                </a:ext>
              </a:extLst>
            </p:cNvPr>
            <p:cNvSpPr txBox="1"/>
            <p:nvPr/>
          </p:nvSpPr>
          <p:spPr>
            <a:xfrm>
              <a:off x="7596502" y="4179726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Franklin Gothic Medium"/>
                  <a:cs typeface="Franklin Gothic Medium"/>
                </a:rPr>
                <a:t>11</a:t>
              </a: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1765C3B2-F796-784F-3380-687D4E167997}"/>
                </a:ext>
              </a:extLst>
            </p:cNvPr>
            <p:cNvSpPr txBox="1"/>
            <p:nvPr/>
          </p:nvSpPr>
          <p:spPr>
            <a:xfrm>
              <a:off x="6221657" y="5009442"/>
              <a:ext cx="3627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Franklin Gothic Medium"/>
                  <a:cs typeface="Franklin Gothic Medium"/>
                </a:rPr>
                <a:t>10</a:t>
              </a: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122467B5-FEE8-62DB-F682-BFA76852A547}"/>
                </a:ext>
              </a:extLst>
            </p:cNvPr>
            <p:cNvSpPr txBox="1"/>
            <p:nvPr/>
          </p:nvSpPr>
          <p:spPr>
            <a:xfrm>
              <a:off x="7596502" y="5000298"/>
              <a:ext cx="3660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Franklin Gothic Medium"/>
                  <a:cs typeface="Franklin Gothic Medium"/>
                </a:rPr>
                <a:t>12</a:t>
              </a:r>
            </a:p>
          </p:txBody>
        </p:sp>
      </p:grpSp>
      <p:grpSp>
        <p:nvGrpSpPr>
          <p:cNvPr id="3" name="Group 2" descr="Answer questions on sli.do with code #cse331">
            <a:extLst>
              <a:ext uri="{FF2B5EF4-FFF2-40B4-BE49-F238E27FC236}">
                <a16:creationId xmlns:a16="http://schemas.microsoft.com/office/drawing/2014/main" id="{AD213CEC-7DD7-F4E7-4001-DD59A4D44934}"/>
              </a:ext>
            </a:extLst>
          </p:cNvPr>
          <p:cNvGrpSpPr/>
          <p:nvPr/>
        </p:nvGrpSpPr>
        <p:grpSpPr>
          <a:xfrm>
            <a:off x="297755" y="2407228"/>
            <a:ext cx="1669986" cy="1328266"/>
            <a:chOff x="7358136" y="4771481"/>
            <a:chExt cx="1669986" cy="13282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490FB3C-4318-6836-892F-5DF0E80A0D76}"/>
                </a:ext>
              </a:extLst>
            </p:cNvPr>
            <p:cNvSpPr txBox="1"/>
            <p:nvPr/>
          </p:nvSpPr>
          <p:spPr>
            <a:xfrm>
              <a:off x="7358136" y="4771481"/>
              <a:ext cx="16699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>
                  <a:latin typeface="Franklin Gothic Medium"/>
                  <a:cs typeface="Franklin Gothic Medium"/>
                </a:rPr>
                <a:t>sli.do</a:t>
              </a:r>
              <a:r>
                <a:rPr lang="en-US" dirty="0">
                  <a:latin typeface="Franklin Gothic Medium"/>
                  <a:cs typeface="Franklin Gothic Medium"/>
                </a:rPr>
                <a:t> #cse331</a:t>
              </a:r>
            </a:p>
          </p:txBody>
        </p:sp>
        <p:pic>
          <p:nvPicPr>
            <p:cNvPr id="5" name="Picture 4" descr="A qr code with a black and white background&#10;&#10;AI-generated content may be incorrect.">
              <a:extLst>
                <a:ext uri="{FF2B5EF4-FFF2-40B4-BE49-F238E27FC236}">
                  <a16:creationId xmlns:a16="http://schemas.microsoft.com/office/drawing/2014/main" id="{DF1F76B2-4A9C-E9A1-FBAC-E81E2B6B36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99458" y="5112405"/>
              <a:ext cx="987342" cy="9873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707316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Ways to Stay Safe: Copy-on-Read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600" dirty="0"/>
              <a:t>2. Do not allow aliases</a:t>
            </a:r>
          </a:p>
          <a:p>
            <a:pPr marL="0" indent="0">
              <a:buNone/>
            </a:pPr>
            <a:r>
              <a:rPr lang="en-US" sz="2600" dirty="0"/>
              <a:t>	(b) make a copy of anything you want to keep</a:t>
            </a:r>
          </a:p>
          <a:p>
            <a:pPr lvl="1"/>
            <a:r>
              <a:rPr lang="en-US" sz="2200" dirty="0"/>
              <a:t>does not matter if the caller mutates the original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18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RI: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vals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sorted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Array&lt;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&gt;;</a:t>
            </a:r>
          </a:p>
          <a:p>
            <a:pPr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pPr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@requires A is sorted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(A: Array&lt;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strike="sngStrike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.vals</a:t>
            </a:r>
            <a:r>
              <a:rPr lang="en-US" sz="1800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 = A;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unsafe!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.vals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A.slice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(0);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make a copy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pPr lvl="2"/>
            <a:endParaRPr lang="en-US" sz="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22560-EE04-2298-88AD-87E1DFACA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001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Staying Safe in 331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600" dirty="0"/>
              <a:t>Do not use mutable state</a:t>
            </a:r>
          </a:p>
          <a:p>
            <a:pPr lvl="1"/>
            <a:r>
              <a:rPr lang="en-US" sz="2200" dirty="0"/>
              <a:t>don’t need to think about aliasing at all</a:t>
            </a:r>
          </a:p>
          <a:p>
            <a:pPr lvl="1"/>
            <a:r>
              <a:rPr lang="en-US" sz="2200" dirty="0"/>
              <a:t>any number of aliases is fine</a:t>
            </a:r>
          </a:p>
          <a:p>
            <a:pPr lvl="2"/>
            <a:endParaRPr lang="en-US" sz="18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Do not allow aliases to </a:t>
            </a:r>
            <a:r>
              <a:rPr lang="en-US" sz="2600" i="1" dirty="0"/>
              <a:t>mutable</a:t>
            </a:r>
            <a:r>
              <a:rPr lang="en-US" sz="2600" dirty="0"/>
              <a:t> state</a:t>
            </a:r>
          </a:p>
          <a:p>
            <a:pPr marL="914400" lvl="1" indent="-301752">
              <a:buFont typeface="+mj-lt"/>
              <a:buAutoNum type="alphaLcParenR"/>
            </a:pPr>
            <a:r>
              <a:rPr lang="en-US" sz="2200" dirty="0"/>
              <a:t>do not hand out aliases yourself</a:t>
            </a:r>
          </a:p>
          <a:p>
            <a:pPr marL="914400" lvl="1" indent="-301752">
              <a:buFont typeface="+mj-lt"/>
              <a:buAutoNum type="alphaLcParenR"/>
            </a:pPr>
            <a:r>
              <a:rPr lang="en-US" sz="2200" dirty="0"/>
              <a:t>make a copy of anything you want to keep</a:t>
            </a:r>
          </a:p>
          <a:p>
            <a:pPr marL="914400" lvl="1" indent="-301752">
              <a:buFont typeface="+mj-lt"/>
              <a:buAutoNum type="alphaLcParenR"/>
            </a:pPr>
            <a:endParaRPr lang="en-US" sz="2200" dirty="0"/>
          </a:p>
          <a:p>
            <a:endParaRPr lang="en-US" sz="2600" dirty="0"/>
          </a:p>
          <a:p>
            <a:r>
              <a:rPr lang="en-US" sz="2600" dirty="0"/>
              <a:t>For 331, mutable aliasing across files is a </a:t>
            </a:r>
            <a:r>
              <a:rPr lang="en-US" sz="2600" u="sng" dirty="0"/>
              <a:t>bug</a:t>
            </a:r>
            <a:r>
              <a:rPr lang="en-US" sz="2600" dirty="0"/>
              <a:t>!</a:t>
            </a:r>
            <a:endParaRPr lang="en-US" sz="2600" dirty="0">
              <a:solidFill>
                <a:srgbClr val="0070C0"/>
              </a:solidFill>
            </a:endParaRPr>
          </a:p>
          <a:p>
            <a:pPr lvl="1"/>
            <a:r>
              <a:rPr lang="en-US" sz="2200" dirty="0"/>
              <a:t>gives other parts the ability to break your code</a:t>
            </a:r>
          </a:p>
          <a:p>
            <a:pPr lvl="1"/>
            <a:r>
              <a:rPr lang="en-US" sz="2200" dirty="0"/>
              <a:t>we will stick to these simple strategies for avoiding 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5009AB-75DE-76F4-6540-A7A728C8A169}"/>
              </a:ext>
            </a:extLst>
          </p:cNvPr>
          <p:cNvSpPr txBox="1"/>
          <p:nvPr/>
        </p:nvSpPr>
        <p:spPr>
          <a:xfrm>
            <a:off x="1904346" y="4370839"/>
            <a:ext cx="5335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ensures only </a:t>
            </a:r>
            <a:r>
              <a:rPr lang="en-US" u="sng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one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reference to the object (no aliases)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F80D51-5A03-ACB8-2E09-5F2239D8F7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01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Advanced (Two-Stage)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Mutable object has only one reference (</a:t>
            </a:r>
            <a:r>
              <a:rPr lang="en-US" sz="2600" dirty="0">
                <a:solidFill>
                  <a:srgbClr val="0070C0"/>
                </a:solidFill>
              </a:rPr>
              <a:t>owner</a:t>
            </a:r>
            <a:r>
              <a:rPr lang="en-US" sz="2600" dirty="0"/>
              <a:t>)</a:t>
            </a:r>
            <a:endParaRPr lang="en-US" sz="2600" dirty="0">
              <a:solidFill>
                <a:srgbClr val="0070C0"/>
              </a:solidFill>
            </a:endParaRPr>
          </a:p>
          <a:p>
            <a:pPr lvl="1"/>
            <a:r>
              <a:rPr lang="en-US" sz="2200" dirty="0"/>
              <a:t>one reference that is allowed to use &amp; mutate it</a:t>
            </a:r>
          </a:p>
          <a:p>
            <a:pPr lvl="2"/>
            <a:endParaRPr lang="en-US" sz="1800" dirty="0"/>
          </a:p>
          <a:p>
            <a:r>
              <a:rPr lang="en-US" sz="2600" dirty="0"/>
              <a:t>Object is eventually “frozen”, making it immutable</a:t>
            </a:r>
          </a:p>
          <a:p>
            <a:pPr lvl="1"/>
            <a:r>
              <a:rPr lang="en-US" sz="2200" dirty="0"/>
              <a:t>no longer necessary to track ownership</a:t>
            </a:r>
          </a:p>
          <a:p>
            <a:pPr lvl="1"/>
            <a:endParaRPr lang="en-US" sz="2200" dirty="0"/>
          </a:p>
          <a:p>
            <a:r>
              <a:rPr lang="en-US" sz="2600" dirty="0"/>
              <a:t>Example: Java’s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StringBuilder</a:t>
            </a:r>
            <a:r>
              <a:rPr lang="en-US" sz="2600" dirty="0"/>
              <a:t> vs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lvl="1"/>
            <a:r>
              <a:rPr lang="en-US" sz="2200" dirty="0"/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StringBuilder</a:t>
            </a:r>
            <a:r>
              <a:rPr lang="en-US" sz="2200" dirty="0"/>
              <a:t> is mutable (be careful!)</a:t>
            </a:r>
          </a:p>
          <a:p>
            <a:pPr lvl="1"/>
            <a:r>
              <a:rPr lang="en-US" sz="2200" dirty="0"/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StringBuilder.toString</a:t>
            </a:r>
            <a:r>
              <a:rPr lang="en-US" sz="2200" dirty="0"/>
              <a:t> returns the value as a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lvl="1"/>
            <a:r>
              <a:rPr lang="en-US" sz="2200" dirty="0"/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200" dirty="0"/>
              <a:t> is immutable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A6D465-079A-A9FA-F660-9212B8CD8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7900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16147-C86F-BD7D-626B-E46DBFA15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of Thumb: Mutation XOR Aliasing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E0A97-C3C0-0912-3D80-6A36CE121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4114800" cy="5339202"/>
          </a:xfrm>
        </p:spPr>
        <p:txBody>
          <a:bodyPr/>
          <a:lstStyle/>
          <a:p>
            <a:pPr marL="0" indent="0" algn="ctr">
              <a:buNone/>
            </a:pPr>
            <a:r>
              <a:rPr lang="en-US" sz="2600" u="sng" dirty="0"/>
              <a:t>Client Side</a:t>
            </a:r>
          </a:p>
          <a:p>
            <a:pPr marL="914400" lvl="1" indent="-514350"/>
            <a:endParaRPr lang="en-US" sz="22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Data is small</a:t>
            </a:r>
          </a:p>
          <a:p>
            <a:pPr marL="914400" lvl="1" indent="-274320"/>
            <a:r>
              <a:rPr lang="en-US" sz="2000" dirty="0"/>
              <a:t>anything on screen is O(1)</a:t>
            </a:r>
          </a:p>
          <a:p>
            <a:pPr marL="914400" lvl="1" indent="-274320"/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Aliasing is common</a:t>
            </a:r>
          </a:p>
          <a:p>
            <a:pPr marL="914400" lvl="1" indent="-274320"/>
            <a:r>
              <a:rPr lang="en-US" sz="2000" dirty="0"/>
              <a:t>UI design forces modules</a:t>
            </a:r>
          </a:p>
          <a:p>
            <a:pPr marL="914400" lvl="1" indent="-274320"/>
            <a:r>
              <a:rPr lang="en-US" sz="2000" dirty="0"/>
              <a:t>data is widely shared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Rule</a:t>
            </a:r>
            <a:r>
              <a:rPr lang="en-US" sz="2400" dirty="0"/>
              <a:t>: avoid </a:t>
            </a:r>
            <a:r>
              <a:rPr lang="en-US" sz="2400" u="sng" dirty="0"/>
              <a:t>mutation</a:t>
            </a:r>
          </a:p>
          <a:p>
            <a:pPr marL="466344" lvl="1"/>
            <a:r>
              <a:rPr lang="en-US" sz="2000" dirty="0"/>
              <a:t>create new values instead</a:t>
            </a:r>
          </a:p>
          <a:p>
            <a:pPr marL="466344" lvl="1"/>
            <a:r>
              <a:rPr lang="en-US" sz="2000" dirty="0"/>
              <a:t>performance will be fine</a:t>
            </a:r>
          </a:p>
          <a:p>
            <a:pPr marL="466344" lvl="1"/>
            <a:r>
              <a:rPr lang="en-US" sz="2000" dirty="0"/>
              <a:t>(local-only mutation can be OK)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BB23B7A-C66E-D099-732B-62AF449E0159}"/>
              </a:ext>
            </a:extLst>
          </p:cNvPr>
          <p:cNvSpPr txBox="1">
            <a:spLocks/>
          </p:cNvSpPr>
          <p:nvPr/>
        </p:nvSpPr>
        <p:spPr>
          <a:xfrm>
            <a:off x="4571999" y="1244159"/>
            <a:ext cx="4456253" cy="533920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Franklin Gothic Medium"/>
                <a:ea typeface="+mn-ea"/>
                <a:cs typeface="Franklin Gothic Medium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600" u="sng" dirty="0"/>
              <a:t>Server Side</a:t>
            </a:r>
          </a:p>
          <a:p>
            <a:pPr marL="914400" lvl="1" indent="-514350"/>
            <a:endParaRPr lang="en-US" sz="22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Data is large</a:t>
            </a:r>
          </a:p>
          <a:p>
            <a:pPr marL="914400" lvl="1" indent="-274320"/>
            <a:r>
              <a:rPr lang="en-US" sz="2000" dirty="0"/>
              <a:t>efficiency matters</a:t>
            </a:r>
          </a:p>
          <a:p>
            <a:pPr marL="914400" lvl="1" indent="-274320"/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Aliasing is avoidable</a:t>
            </a:r>
          </a:p>
          <a:p>
            <a:pPr marL="914400" lvl="1" indent="-274320"/>
            <a:r>
              <a:rPr lang="en-US" sz="2000" dirty="0"/>
              <a:t>you decide on modules</a:t>
            </a:r>
          </a:p>
          <a:p>
            <a:pPr marL="914400" lvl="1" indent="-274320"/>
            <a:r>
              <a:rPr lang="en-US" sz="2000" dirty="0"/>
              <a:t>data is </a:t>
            </a:r>
            <a:r>
              <a:rPr lang="en-US" sz="2000" u="sng" dirty="0"/>
              <a:t>not</a:t>
            </a:r>
            <a:r>
              <a:rPr lang="en-US" sz="2000" dirty="0"/>
              <a:t> widely shared</a:t>
            </a:r>
          </a:p>
          <a:p>
            <a:pPr marL="0" indent="0">
              <a:buFont typeface="Arial"/>
              <a:buNone/>
            </a:pPr>
            <a:endParaRPr lang="en-US" sz="2400" dirty="0"/>
          </a:p>
          <a:p>
            <a:pPr marL="0" indent="0">
              <a:buFont typeface="Arial"/>
              <a:buNone/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Rule</a:t>
            </a:r>
            <a:r>
              <a:rPr lang="en-US" sz="2400" dirty="0"/>
              <a:t>: avoid </a:t>
            </a:r>
            <a:r>
              <a:rPr lang="en-US" sz="2400" u="sng" dirty="0"/>
              <a:t>aliases</a:t>
            </a:r>
          </a:p>
          <a:p>
            <a:pPr marL="466344" lvl="1"/>
            <a:r>
              <a:rPr lang="en-US" sz="2000" dirty="0"/>
              <a:t>do not allow aliases to your data</a:t>
            </a:r>
          </a:p>
          <a:p>
            <a:pPr marL="466344" lvl="1"/>
            <a:r>
              <a:rPr lang="en-US" sz="2000" dirty="0"/>
              <a:t>hand out copies not aliases</a:t>
            </a:r>
          </a:p>
          <a:p>
            <a:pPr marL="466344" lvl="1"/>
            <a:r>
              <a:rPr lang="en-US" sz="2000" dirty="0"/>
              <a:t>(good enough for us in 331)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3D98C-6780-1898-6FDA-FE8A25ABBB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Features &amp; Aliasing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Most recent languages have some answer to this…</a:t>
            </a:r>
          </a:p>
          <a:p>
            <a:pPr lvl="2"/>
            <a:endParaRPr lang="en-US" sz="1600" dirty="0"/>
          </a:p>
          <a:p>
            <a:r>
              <a:rPr lang="en-US" sz="2600" dirty="0"/>
              <a:t>Java chose to make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600" dirty="0"/>
              <a:t> immutable</a:t>
            </a:r>
          </a:p>
          <a:p>
            <a:pPr lvl="1"/>
            <a:r>
              <a:rPr lang="en-US" sz="2200" dirty="0"/>
              <a:t>most keys in maps are strings</a:t>
            </a:r>
          </a:p>
          <a:p>
            <a:pPr lvl="1"/>
            <a:r>
              <a:rPr lang="en-US" sz="2200" dirty="0"/>
              <a:t>hugely controversial at the time, but great decision</a:t>
            </a:r>
          </a:p>
          <a:p>
            <a:pPr lvl="2"/>
            <a:endParaRPr lang="en-US" sz="1600" dirty="0"/>
          </a:p>
          <a:p>
            <a:r>
              <a:rPr lang="en-US" sz="2600" dirty="0"/>
              <a:t>Python chose to only allow immutable keys in maps</a:t>
            </a:r>
          </a:p>
          <a:p>
            <a:pPr lvl="1"/>
            <a:r>
              <a:rPr lang="en-US" sz="2200" dirty="0"/>
              <a:t>only numbers, strings, and tuples allowed</a:t>
            </a:r>
          </a:p>
          <a:p>
            <a:pPr lvl="1"/>
            <a:r>
              <a:rPr lang="en-US" sz="2200" dirty="0"/>
              <a:t>surprisingly, not that inconvenient</a:t>
            </a:r>
          </a:p>
          <a:p>
            <a:pPr lvl="2"/>
            <a:endParaRPr lang="en-US" sz="1600" dirty="0"/>
          </a:p>
          <a:p>
            <a:r>
              <a:rPr lang="en-US" sz="2600" dirty="0"/>
              <a:t>Rust has built-in support for “mutation XOR aliasing”</a:t>
            </a:r>
          </a:p>
          <a:p>
            <a:pPr lvl="1"/>
            <a:r>
              <a:rPr lang="en-US" sz="2200" dirty="0"/>
              <a:t>ownership of value can be “borrowed” and returned</a:t>
            </a:r>
          </a:p>
          <a:p>
            <a:pPr lvl="1"/>
            <a:r>
              <a:rPr lang="en-US" sz="2200" dirty="0"/>
              <a:t>type system ensures there is only one usable alias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CFA763-292B-9B10-8869-BAF21261BC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1026" name="Picture 2" descr="The Rust mascot, “Ferris” the crab. Ferris is bright orange and smiling, probably because Rust disallows many types of mutation bugs.">
            <a:extLst>
              <a:ext uri="{FF2B5EF4-FFF2-40B4-BE49-F238E27FC236}">
                <a16:creationId xmlns:a16="http://schemas.microsoft.com/office/drawing/2014/main" id="{52AE6F23-26AD-ADEC-CB09-2EEF4F434A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939670"/>
            <a:ext cx="2057400" cy="1373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000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616DC-9E33-4AC6-C945-BBD17C020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Readonly in TypeScript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4B9F1-C523-5854-6367-00D8D863E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TypeScript can ensure values aren’t modified</a:t>
            </a:r>
          </a:p>
          <a:p>
            <a:pPr lvl="1"/>
            <a:r>
              <a:rPr lang="en-US" sz="2000" dirty="0"/>
              <a:t>extremely useful!</a:t>
            </a:r>
          </a:p>
          <a:p>
            <a:pPr lvl="1"/>
            <a:r>
              <a:rPr lang="en-US" sz="2000" dirty="0"/>
              <a:t>but, </a:t>
            </a:r>
            <a:r>
              <a:rPr lang="en-US" sz="2000" u="sng" dirty="0"/>
              <a:t>only a compile-time check</a:t>
            </a:r>
            <a:r>
              <a:rPr lang="en-US" sz="2000" dirty="0"/>
              <a:t> (not a runtime guarantee)</a:t>
            </a:r>
          </a:p>
          <a:p>
            <a:pPr lvl="1"/>
            <a:endParaRPr lang="en-US" sz="2000" dirty="0"/>
          </a:p>
          <a:p>
            <a:r>
              <a:rPr lang="en-US" sz="2400" dirty="0"/>
              <a:t>Readonly tuples:</a:t>
            </a:r>
          </a:p>
          <a:p>
            <a:pPr lvl="2"/>
            <a:endParaRPr lang="en-US" sz="1600" dirty="0"/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IntPair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lvl="2"/>
            <a:endParaRPr lang="en-US" sz="1600" dirty="0"/>
          </a:p>
          <a:p>
            <a:r>
              <a:rPr lang="en-US" sz="2400" dirty="0"/>
              <a:t>Readonly fields of records:</a:t>
            </a:r>
          </a:p>
          <a:p>
            <a:pPr lvl="2"/>
            <a:endParaRPr lang="en-US" sz="1600" dirty="0"/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125DF4-ECBC-252D-EC33-377E22FC22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75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5BE33B-6224-EC96-4232-86DAAFCD83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EE1E3-F460-DD1D-8FC5-751A4CEB2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Readonly</a:t>
            </a:r>
            <a:r>
              <a:rPr lang="en-US" dirty="0"/>
              <a:t> in TypeScript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619EE-07D4-DD79-81D5-C5BD44D5E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Readonly fields of records:</a:t>
            </a:r>
          </a:p>
          <a:p>
            <a:pPr lvl="2"/>
            <a:endParaRPr lang="en-US" sz="1200" dirty="0"/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/>
              <a:t>Readonly records:</a:t>
            </a:r>
          </a:p>
          <a:p>
            <a:pPr lvl="2"/>
            <a:endParaRPr lang="en-US" sz="1200" dirty="0"/>
          </a:p>
          <a:p>
            <a:pPr lvl="2"/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Readonly&lt;{x: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y: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}&gt;;</a:t>
            </a:r>
          </a:p>
          <a:p>
            <a:pPr lvl="2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/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.props</a:t>
            </a:r>
            <a:r>
              <a:rPr lang="en-US" sz="2000" dirty="0"/>
              <a:t>  is 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Readonly&lt;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MyPropsType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1"/>
            <a:endParaRPr lang="en-US" sz="2000" dirty="0"/>
          </a:p>
          <a:p>
            <a:r>
              <a:rPr lang="en-US" sz="2400" dirty="0"/>
              <a:t>More readonly…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ReadonlyArray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ReadonlyMap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2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ReadonlySet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02B70A-EBA1-69DE-96FE-63F8076F89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86EFB6-1100-0A42-5B07-1A127E8221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36B0-3CBE-611B-0EA2-1879C2F40A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comfy-</a:t>
            </a:r>
            <a:r>
              <a:rPr lang="en-US" dirty="0" err="1"/>
              <a:t>tslint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1877272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30BFC-FF31-BBA3-0C51-27F84A4ED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comfy-</a:t>
            </a:r>
            <a:r>
              <a:rPr lang="en-US" dirty="0" err="1"/>
              <a:t>tslint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99652-F039-0C0C-B9DE-D47A598D3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we’ve written a TS linter for this class that enforces some of our conventions, e.g.</a:t>
            </a:r>
          </a:p>
          <a:p>
            <a:pPr lvl="1"/>
            <a:r>
              <a:rPr lang="en-US" sz="2400" dirty="0"/>
              <a:t>requiring type annotations for functions</a:t>
            </a:r>
          </a:p>
          <a:p>
            <a:pPr lvl="1"/>
            <a:r>
              <a:rPr lang="en-US" sz="2400" dirty="0"/>
              <a:t>disallowing the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any</a:t>
            </a:r>
            <a:r>
              <a:rPr lang="en-US" sz="2400" dirty="0"/>
              <a:t> type</a:t>
            </a:r>
          </a:p>
          <a:p>
            <a:pPr lvl="1"/>
            <a:r>
              <a:rPr lang="en-US" sz="2400" dirty="0"/>
              <a:t>naming &amp; structure conventions for React methods</a:t>
            </a:r>
          </a:p>
          <a:p>
            <a:r>
              <a:rPr lang="en-US" sz="2800" dirty="0"/>
              <a:t>available…</a:t>
            </a:r>
          </a:p>
          <a:p>
            <a:pPr lvl="1"/>
            <a:r>
              <a:rPr lang="en-US" sz="2400" dirty="0"/>
              <a:t>as a </a:t>
            </a:r>
            <a:r>
              <a:rPr lang="en-US" sz="2400" dirty="0" err="1"/>
              <a:t>VSCode</a:t>
            </a:r>
            <a:r>
              <a:rPr lang="en-US" sz="2400" dirty="0"/>
              <a:t> extension</a:t>
            </a:r>
          </a:p>
          <a:p>
            <a:pPr lvl="1"/>
            <a:r>
              <a:rPr lang="en-US" sz="2400" dirty="0"/>
              <a:t>as an </a:t>
            </a:r>
            <a:r>
              <a:rPr lang="en-US" sz="2400" dirty="0" err="1"/>
              <a:t>npm</a:t>
            </a:r>
            <a:r>
              <a:rPr lang="en-US" sz="2400" dirty="0"/>
              <a:t> module (run with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npm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run lint</a:t>
            </a:r>
            <a:r>
              <a:rPr lang="en-US" sz="2400" dirty="0"/>
              <a:t>)</a:t>
            </a:r>
          </a:p>
          <a:p>
            <a:r>
              <a:rPr lang="en-US" sz="2800" dirty="0"/>
              <a:t>please:</a:t>
            </a:r>
          </a:p>
          <a:p>
            <a:pPr lvl="1"/>
            <a:r>
              <a:rPr lang="en-US" sz="2400" dirty="0"/>
              <a:t>See the </a:t>
            </a:r>
            <a:r>
              <a:rPr lang="en-US" sz="2400" dirty="0">
                <a:hlinkClick r:id="rId2"/>
              </a:rPr>
              <a:t>comfy-</a:t>
            </a:r>
            <a:r>
              <a:rPr lang="en-US" sz="2400" dirty="0" err="1">
                <a:hlinkClick r:id="rId2"/>
              </a:rPr>
              <a:t>tslint</a:t>
            </a:r>
            <a:r>
              <a:rPr lang="en-US" sz="2400" dirty="0">
                <a:hlinkClick r:id="rId2"/>
              </a:rPr>
              <a:t> resource</a:t>
            </a:r>
            <a:r>
              <a:rPr lang="en-US" sz="2400" dirty="0"/>
              <a:t> for enforced rules</a:t>
            </a:r>
          </a:p>
          <a:p>
            <a:pPr lvl="1"/>
            <a:r>
              <a:rPr lang="en-US" sz="2400" dirty="0"/>
              <a:t>take a careful look at the HW3 spec + </a:t>
            </a:r>
            <a:r>
              <a:rPr lang="en-US" sz="2400" dirty="0" err="1"/>
              <a:t>autograder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2A80E-C8C6-70CB-0A5F-EB319C4EDC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5" name="Picture 4" descr="The 331 mascot, “Botty” the robot. Botty is wears a baseball cap and has a pointy nose. He is also smiling, probably because in 331 we try to avoid mutation as much as possible.">
            <a:extLst>
              <a:ext uri="{FF2B5EF4-FFF2-40B4-BE49-F238E27FC236}">
                <a16:creationId xmlns:a16="http://schemas.microsoft.com/office/drawing/2014/main" id="{F141C6B7-B0C3-D62F-09AA-1AA23EB939F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195" r="3457"/>
          <a:stretch>
            <a:fillRect/>
          </a:stretch>
        </p:blipFill>
        <p:spPr>
          <a:xfrm>
            <a:off x="8005066" y="1122779"/>
            <a:ext cx="856026" cy="149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40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57F574D6-8FA5-45FD-957B-DE49AEE01D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1F081-7137-8FE7-AB88-568591A5D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Fetch Requests Are Complicated</a:t>
            </a:r>
          </a:p>
        </p:txBody>
      </p:sp>
      <p:sp>
        <p:nvSpPr>
          <p:cNvPr id="33" name="Slide Number Placeholder 32">
            <a:extLst>
              <a:ext uri="{FF2B5EF4-FFF2-40B4-BE49-F238E27FC236}">
                <a16:creationId xmlns:a16="http://schemas.microsoft.com/office/drawing/2014/main" id="{F1933D7E-6466-E329-FF82-B937C192DD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7C5D274-5060-B22D-A29F-2AD6AADFAD86}"/>
              </a:ext>
            </a:extLst>
          </p:cNvPr>
          <p:cNvSpPr txBox="1"/>
          <p:nvPr/>
        </p:nvSpPr>
        <p:spPr>
          <a:xfrm>
            <a:off x="562148" y="3618962"/>
            <a:ext cx="4110866" cy="2123658"/>
          </a:xfrm>
          <a:prstGeom prst="rect">
            <a:avLst/>
          </a:prstGeom>
          <a:noFill/>
        </p:spPr>
        <p:txBody>
          <a:bodyPr wrap="square" numCol="1" spcCol="457200" rtlCol="0">
            <a:spAutoFit/>
          </a:bodyPr>
          <a:lstStyle/>
          <a:p>
            <a:pPr marL="457200" indent="-457200">
              <a:buAutoNum type="alphaLcPeriod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200</a:t>
            </a:r>
          </a:p>
          <a:p>
            <a:pPr marL="457200" indent="-457200">
              <a:buFontTx/>
              <a:buAutoNum type="alphaLcPeriod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response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Promise</a:t>
            </a: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resolves</a:t>
            </a:r>
          </a:p>
          <a:p>
            <a:pPr marL="457200" indent="-457200">
              <a:buAutoNum type="alphaLcPeriod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res.json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indent="-457200">
              <a:buFontTx/>
              <a:buAutoNum type="alphaLcPeriod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parse text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AutoNum type="alphaLcPeriod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indent="-457200">
              <a:buFontTx/>
              <a:buAutoNum type="alphaLcPeriod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console.error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1B55C583-0BB0-22A0-E924-7DABBD0D0728}"/>
              </a:ext>
            </a:extLst>
          </p:cNvPr>
          <p:cNvGrpSpPr/>
          <p:nvPr/>
        </p:nvGrpSpPr>
        <p:grpSpPr>
          <a:xfrm>
            <a:off x="695339" y="1230932"/>
            <a:ext cx="7742848" cy="1578516"/>
            <a:chOff x="355413" y="4487233"/>
            <a:chExt cx="7742848" cy="157851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E0DA72F-C8F9-591C-2F90-30B82E5D3988}"/>
                </a:ext>
              </a:extLst>
            </p:cNvPr>
            <p:cNvSpPr txBox="1"/>
            <p:nvPr/>
          </p:nvSpPr>
          <p:spPr>
            <a:xfrm>
              <a:off x="3116845" y="5058792"/>
              <a:ext cx="777240" cy="430887"/>
            </a:xfrm>
            <a:prstGeom prst="rect">
              <a:avLst/>
            </a:prstGeom>
            <a:solidFill>
              <a:srgbClr val="88C7E0">
                <a:alpha val="45882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solidFill>
                    <a:srgbClr val="0062AB"/>
                  </a:solidFill>
                  <a:latin typeface="Franklin Gothic Medium"/>
                  <a:cs typeface="Franklin Gothic Medium"/>
                </a:rPr>
                <a:t>l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2E3471B-B1A7-A528-D40B-58EBA752E34A}"/>
                </a:ext>
              </a:extLst>
            </p:cNvPr>
            <p:cNvSpPr txBox="1"/>
            <p:nvPr/>
          </p:nvSpPr>
          <p:spPr>
            <a:xfrm>
              <a:off x="5940277" y="4659436"/>
              <a:ext cx="777240" cy="43088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g                 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8277972-9748-0B2E-ADD0-A089E6DC510D}"/>
                </a:ext>
              </a:extLst>
            </p:cNvPr>
            <p:cNvSpPr txBox="1"/>
            <p:nvPr/>
          </p:nvSpPr>
          <p:spPr>
            <a:xfrm>
              <a:off x="5940277" y="5489680"/>
              <a:ext cx="777240" cy="43088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d                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526D4834-2DF7-3BA0-0C9F-8E34079C5CC6}"/>
                </a:ext>
              </a:extLst>
            </p:cNvPr>
            <p:cNvCxnSpPr>
              <a:cxnSpLocks/>
              <a:endCxn id="12" idx="1"/>
            </p:cNvCxnSpPr>
            <p:nvPr/>
          </p:nvCxnSpPr>
          <p:spPr>
            <a:xfrm flipV="1">
              <a:off x="5069758" y="4874880"/>
              <a:ext cx="870519" cy="183913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76B4F76-0A2C-AD05-3C80-A4D15E1AF342}"/>
                </a:ext>
              </a:extLst>
            </p:cNvPr>
            <p:cNvSpPr txBox="1"/>
            <p:nvPr/>
          </p:nvSpPr>
          <p:spPr>
            <a:xfrm rot="20900974">
              <a:off x="5058506" y="4613421"/>
              <a:ext cx="777240" cy="307777"/>
            </a:xfrm>
            <a:prstGeom prst="rect">
              <a:avLst/>
            </a:prstGeom>
            <a:noFill/>
            <a:ln w="12700"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a 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EFB066FA-BF98-D3C4-6F4D-2F4327586A99}"/>
                </a:ext>
              </a:extLst>
            </p:cNvPr>
            <p:cNvCxnSpPr>
              <a:cxnSpLocks/>
              <a:endCxn id="14" idx="1"/>
            </p:cNvCxnSpPr>
            <p:nvPr/>
          </p:nvCxnSpPr>
          <p:spPr>
            <a:xfrm>
              <a:off x="5069758" y="5489680"/>
              <a:ext cx="870519" cy="215444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28F6199-0713-A237-A953-75E3197ABA48}"/>
                </a:ext>
              </a:extLst>
            </p:cNvPr>
            <p:cNvSpPr txBox="1"/>
            <p:nvPr/>
          </p:nvSpPr>
          <p:spPr>
            <a:xfrm rot="840000">
              <a:off x="5046250" y="5631243"/>
              <a:ext cx="777240" cy="307777"/>
            </a:xfrm>
            <a:prstGeom prst="rect">
              <a:avLst/>
            </a:prstGeom>
            <a:noFill/>
            <a:ln w="12700"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k      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89BCD3C-5DF2-A42F-E129-1E8D09991285}"/>
                </a:ext>
              </a:extLst>
            </p:cNvPr>
            <p:cNvSpPr txBox="1"/>
            <p:nvPr/>
          </p:nvSpPr>
          <p:spPr>
            <a:xfrm>
              <a:off x="7321021" y="4663551"/>
              <a:ext cx="777240" cy="43088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e               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5807B22F-DEA9-4F65-32E8-86BEA531E1E9}"/>
                </a:ext>
              </a:extLst>
            </p:cNvPr>
            <p:cNvCxnSpPr>
              <a:cxnSpLocks/>
              <a:stCxn id="12" idx="3"/>
              <a:endCxn id="36" idx="1"/>
            </p:cNvCxnSpPr>
            <p:nvPr/>
          </p:nvCxnSpPr>
          <p:spPr>
            <a:xfrm>
              <a:off x="6717517" y="4874880"/>
              <a:ext cx="603504" cy="4115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4438144-EF5E-7700-0354-59DDBC50D282}"/>
                </a:ext>
              </a:extLst>
            </p:cNvPr>
            <p:cNvSpPr txBox="1"/>
            <p:nvPr/>
          </p:nvSpPr>
          <p:spPr>
            <a:xfrm>
              <a:off x="7321021" y="5489678"/>
              <a:ext cx="777240" cy="43088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f               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30DCCA0D-5481-8BF2-EBF8-D53D41F94E69}"/>
                </a:ext>
              </a:extLst>
            </p:cNvPr>
            <p:cNvCxnSpPr>
              <a:cxnSpLocks/>
              <a:stCxn id="14" idx="3"/>
              <a:endCxn id="43" idx="1"/>
            </p:cNvCxnSpPr>
            <p:nvPr/>
          </p:nvCxnSpPr>
          <p:spPr>
            <a:xfrm flipV="1">
              <a:off x="6717517" y="5705122"/>
              <a:ext cx="603504" cy="2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E6EDB01A-572F-61C9-497B-F6E6D3304EA0}"/>
                </a:ext>
              </a:extLst>
            </p:cNvPr>
            <p:cNvSpPr txBox="1"/>
            <p:nvPr/>
          </p:nvSpPr>
          <p:spPr>
            <a:xfrm>
              <a:off x="1736129" y="5058793"/>
              <a:ext cx="777240" cy="430887"/>
            </a:xfrm>
            <a:prstGeom prst="rect">
              <a:avLst/>
            </a:prstGeom>
            <a:solidFill>
              <a:srgbClr val="88C7E0">
                <a:alpha val="45882"/>
              </a:srgb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err="1">
                  <a:solidFill>
                    <a:srgbClr val="0062AB"/>
                  </a:solidFill>
                  <a:latin typeface="Franklin Gothic Medium"/>
                  <a:cs typeface="Franklin Gothic Medium"/>
                </a:rPr>
                <a:t>i</a:t>
              </a:r>
              <a:endParaRPr lang="en-US" sz="2200" dirty="0">
                <a:solidFill>
                  <a:srgbClr val="0062AB"/>
                </a:solidFill>
                <a:latin typeface="Franklin Gothic Medium"/>
                <a:cs typeface="Franklin Gothic Medium"/>
              </a:endParaRPr>
            </a:p>
          </p:txBody>
        </p: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89DAF373-6340-7FBD-C7D7-A5AB014C2DDA}"/>
                </a:ext>
              </a:extLst>
            </p:cNvPr>
            <p:cNvCxnSpPr>
              <a:cxnSpLocks/>
              <a:stCxn id="69" idx="3"/>
              <a:endCxn id="8" idx="1"/>
            </p:cNvCxnSpPr>
            <p:nvPr/>
          </p:nvCxnSpPr>
          <p:spPr>
            <a:xfrm flipV="1">
              <a:off x="2513369" y="5274236"/>
              <a:ext cx="603476" cy="1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D6D8C817-0230-8169-5E76-A8EE96280159}"/>
                </a:ext>
              </a:extLst>
            </p:cNvPr>
            <p:cNvSpPr txBox="1"/>
            <p:nvPr/>
          </p:nvSpPr>
          <p:spPr>
            <a:xfrm>
              <a:off x="355413" y="5058792"/>
              <a:ext cx="777240" cy="43088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h</a:t>
              </a:r>
            </a:p>
          </p:txBody>
        </p: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B0D776F0-22A3-2132-FB90-E825BECB313D}"/>
                </a:ext>
              </a:extLst>
            </p:cNvPr>
            <p:cNvCxnSpPr>
              <a:cxnSpLocks/>
              <a:stCxn id="76" idx="3"/>
              <a:endCxn id="69" idx="1"/>
            </p:cNvCxnSpPr>
            <p:nvPr/>
          </p:nvCxnSpPr>
          <p:spPr>
            <a:xfrm>
              <a:off x="1132653" y="5274236"/>
              <a:ext cx="603476" cy="1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94610AEF-96C4-BABC-F530-717F48303F1A}"/>
                </a:ext>
              </a:extLst>
            </p:cNvPr>
            <p:cNvSpPr txBox="1"/>
            <p:nvPr/>
          </p:nvSpPr>
          <p:spPr>
            <a:xfrm flipH="1">
              <a:off x="4284138" y="5064423"/>
              <a:ext cx="777240" cy="42976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b               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991AD59C-DD04-E629-5E88-676FEEC47B5B}"/>
                </a:ext>
              </a:extLst>
            </p:cNvPr>
            <p:cNvSpPr txBox="1"/>
            <p:nvPr/>
          </p:nvSpPr>
          <p:spPr>
            <a:xfrm flipH="1">
              <a:off x="3700490" y="4487233"/>
              <a:ext cx="777240" cy="307777"/>
            </a:xfrm>
            <a:prstGeom prst="rect">
              <a:avLst/>
            </a:prstGeom>
            <a:noFill/>
            <a:ln w="127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62AB"/>
                  </a:solidFill>
                  <a:latin typeface="Franklin Gothic Medium"/>
                  <a:cs typeface="Franklin Gothic Medium"/>
                </a:rPr>
                <a:t>c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3D74A3A0-505D-4852-7EE6-BB5301A9E2A0}"/>
                </a:ext>
              </a:extLst>
            </p:cNvPr>
            <p:cNvSpPr txBox="1"/>
            <p:nvPr/>
          </p:nvSpPr>
          <p:spPr>
            <a:xfrm flipH="1">
              <a:off x="3706685" y="5757972"/>
              <a:ext cx="777240" cy="307777"/>
            </a:xfrm>
            <a:prstGeom prst="rect">
              <a:avLst/>
            </a:prstGeom>
            <a:noFill/>
            <a:ln w="127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62AB"/>
                  </a:solidFill>
                  <a:latin typeface="Franklin Gothic Medium"/>
                  <a:cs typeface="Franklin Gothic Medium"/>
                </a:rPr>
                <a:t>j     </a:t>
              </a:r>
            </a:p>
          </p:txBody>
        </p:sp>
        <p:cxnSp>
          <p:nvCxnSpPr>
            <p:cNvPr id="105" name="Curved Connector 104">
              <a:extLst>
                <a:ext uri="{FF2B5EF4-FFF2-40B4-BE49-F238E27FC236}">
                  <a16:creationId xmlns:a16="http://schemas.microsoft.com/office/drawing/2014/main" id="{A526EAC5-7A4E-2AC7-0E83-0092F0C9B81D}"/>
                </a:ext>
              </a:extLst>
            </p:cNvPr>
            <p:cNvCxnSpPr>
              <a:cxnSpLocks/>
              <a:stCxn id="8" idx="0"/>
              <a:endCxn id="86" idx="0"/>
            </p:cNvCxnSpPr>
            <p:nvPr/>
          </p:nvCxnSpPr>
          <p:spPr>
            <a:xfrm rot="16200000" flipH="1">
              <a:off x="4086295" y="4477961"/>
              <a:ext cx="5631" cy="1167293"/>
            </a:xfrm>
            <a:prstGeom prst="curvedConnector3">
              <a:avLst>
                <a:gd name="adj1" fmla="val -4059670"/>
              </a:avLst>
            </a:prstGeom>
            <a:ln w="19050">
              <a:solidFill>
                <a:srgbClr val="7030A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urved Connector 108">
              <a:extLst>
                <a:ext uri="{FF2B5EF4-FFF2-40B4-BE49-F238E27FC236}">
                  <a16:creationId xmlns:a16="http://schemas.microsoft.com/office/drawing/2014/main" id="{154E3023-0782-726B-133A-8E178ABE0B94}"/>
                </a:ext>
              </a:extLst>
            </p:cNvPr>
            <p:cNvCxnSpPr>
              <a:cxnSpLocks/>
              <a:stCxn id="8" idx="2"/>
              <a:endCxn id="86" idx="2"/>
            </p:cNvCxnSpPr>
            <p:nvPr/>
          </p:nvCxnSpPr>
          <p:spPr>
            <a:xfrm rot="16200000" flipH="1">
              <a:off x="4086855" y="4908288"/>
              <a:ext cx="4512" cy="1167293"/>
            </a:xfrm>
            <a:prstGeom prst="curvedConnector3">
              <a:avLst>
                <a:gd name="adj1" fmla="val 5166489"/>
              </a:avLst>
            </a:prstGeom>
            <a:ln w="19050">
              <a:solidFill>
                <a:srgbClr val="7030A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1" name="TextBox 130">
            <a:extLst>
              <a:ext uri="{FF2B5EF4-FFF2-40B4-BE49-F238E27FC236}">
                <a16:creationId xmlns:a16="http://schemas.microsoft.com/office/drawing/2014/main" id="{6FE7FBBC-7BEA-4BD2-013F-12FDAF5CF855}"/>
              </a:ext>
            </a:extLst>
          </p:cNvPr>
          <p:cNvSpPr txBox="1"/>
          <p:nvPr/>
        </p:nvSpPr>
        <p:spPr>
          <a:xfrm>
            <a:off x="4807928" y="3617891"/>
            <a:ext cx="3876661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lphaLcPeriod" startAt="7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parse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unknown</a:t>
            </a: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data</a:t>
            </a:r>
          </a:p>
          <a:p>
            <a:pPr marL="457200" indent="-457200">
              <a:buFont typeface="+mj-lt"/>
              <a:buAutoNum type="alphaLcPeriod" startAt="7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fetch(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200" dirty="0">
              <a:latin typeface="Franklin Gothic Medium" panose="020B0603020102020204" pitchFamily="34" charset="0"/>
              <a:cs typeface="Courier New" panose="02070309020205020404" pitchFamily="49" charset="0"/>
            </a:endParaRPr>
          </a:p>
          <a:p>
            <a:pPr marL="457200" indent="-457200">
              <a:buFont typeface="+mj-lt"/>
              <a:buAutoNum type="alphaLcPeriod" startAt="7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express finds route</a:t>
            </a:r>
          </a:p>
          <a:p>
            <a:pPr marL="457200" indent="-457200">
              <a:buFont typeface="+mj-lt"/>
              <a:buAutoNum type="alphaLcPeriod" startAt="7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indent="-457200">
              <a:buFont typeface="+mj-lt"/>
              <a:buAutoNum type="alphaLcPeriod" startAt="7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400</a:t>
            </a:r>
          </a:p>
          <a:p>
            <a:pPr marL="457200" indent="-457200">
              <a:buFont typeface="+mj-lt"/>
              <a:buAutoNum type="alphaLcPeriod" startAt="7"/>
            </a:pPr>
            <a:r>
              <a:rPr lang="en-US" sz="2200" dirty="0">
                <a:latin typeface="Franklin Gothic Medium" panose="020B0603020102020204" pitchFamily="34" charset="0"/>
                <a:cs typeface="Courier New" panose="02070309020205020404" pitchFamily="49" charset="0"/>
              </a:rPr>
              <a:t> validate body/query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F9CD94-0DFC-3CE1-C33C-6ED9BDE0F86E}"/>
              </a:ext>
            </a:extLst>
          </p:cNvPr>
          <p:cNvSpPr txBox="1"/>
          <p:nvPr/>
        </p:nvSpPr>
        <p:spPr>
          <a:xfrm>
            <a:off x="639767" y="1759223"/>
            <a:ext cx="260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Franklin Gothic Medium"/>
                <a:cs typeface="Franklin Gothic Medium"/>
              </a:rPr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F6B716-7247-1FB6-43F5-7463A10608C8}"/>
              </a:ext>
            </a:extLst>
          </p:cNvPr>
          <p:cNvSpPr txBox="1"/>
          <p:nvPr/>
        </p:nvSpPr>
        <p:spPr>
          <a:xfrm>
            <a:off x="2026550" y="1759222"/>
            <a:ext cx="260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Franklin Gothic Medium"/>
                <a:cs typeface="Franklin Gothic Medium"/>
              </a:rPr>
              <a:t>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FDEF4D-B692-91F3-CB98-A6BEC69368D9}"/>
              </a:ext>
            </a:extLst>
          </p:cNvPr>
          <p:cNvSpPr txBox="1"/>
          <p:nvPr/>
        </p:nvSpPr>
        <p:spPr>
          <a:xfrm>
            <a:off x="3413333" y="1759221"/>
            <a:ext cx="260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Franklin Gothic Medium"/>
                <a:cs typeface="Franklin Gothic Medium"/>
              </a:rPr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32BA35-96A4-5387-8CA6-E8C9B95B1397}"/>
              </a:ext>
            </a:extLst>
          </p:cNvPr>
          <p:cNvSpPr txBox="1"/>
          <p:nvPr/>
        </p:nvSpPr>
        <p:spPr>
          <a:xfrm>
            <a:off x="3968099" y="1194157"/>
            <a:ext cx="260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Franklin Gothic Medium"/>
                <a:cs typeface="Franklin Gothic Medium"/>
              </a:rPr>
              <a:t>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DB27DC-5174-CB3D-E4A5-8E9FADBE7FE9}"/>
              </a:ext>
            </a:extLst>
          </p:cNvPr>
          <p:cNvSpPr txBox="1"/>
          <p:nvPr/>
        </p:nvSpPr>
        <p:spPr>
          <a:xfrm>
            <a:off x="3979430" y="2459677"/>
            <a:ext cx="260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Franklin Gothic Medium"/>
                <a:cs typeface="Franklin Gothic Medium"/>
              </a:rPr>
              <a:t>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ABF2D2-8460-F12D-3117-69707BE6C80C}"/>
              </a:ext>
            </a:extLst>
          </p:cNvPr>
          <p:cNvSpPr txBox="1"/>
          <p:nvPr/>
        </p:nvSpPr>
        <p:spPr>
          <a:xfrm>
            <a:off x="4575187" y="1762668"/>
            <a:ext cx="260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Franklin Gothic Medium"/>
                <a:cs typeface="Franklin Gothic Medium"/>
              </a:rPr>
              <a:t>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0DEAFB-ACEC-4910-5C7C-C3D893899F8F}"/>
              </a:ext>
            </a:extLst>
          </p:cNvPr>
          <p:cNvSpPr txBox="1"/>
          <p:nvPr/>
        </p:nvSpPr>
        <p:spPr>
          <a:xfrm rot="20969145">
            <a:off x="5336819" y="1391065"/>
            <a:ext cx="260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Franklin Gothic Medium"/>
                <a:cs typeface="Franklin Gothic Medium"/>
              </a:rPr>
              <a:t>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FF4BF8-06AF-51A3-9C30-7CA150CE6321}"/>
              </a:ext>
            </a:extLst>
          </p:cNvPr>
          <p:cNvSpPr txBox="1"/>
          <p:nvPr/>
        </p:nvSpPr>
        <p:spPr>
          <a:xfrm rot="761605">
            <a:off x="5353257" y="2262423"/>
            <a:ext cx="260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Franklin Gothic Medium"/>
                <a:cs typeface="Franklin Gothic Medium"/>
              </a:rPr>
              <a:t>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52649A-536C-F243-6B1F-27898BB19876}"/>
              </a:ext>
            </a:extLst>
          </p:cNvPr>
          <p:cNvSpPr txBox="1"/>
          <p:nvPr/>
        </p:nvSpPr>
        <p:spPr>
          <a:xfrm>
            <a:off x="6218593" y="1371160"/>
            <a:ext cx="260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Franklin Gothic Medium"/>
                <a:cs typeface="Franklin Gothic Medium"/>
              </a:rPr>
              <a:t>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2ACD6F-7D08-A3F9-546A-5BB4A4B0DE53}"/>
              </a:ext>
            </a:extLst>
          </p:cNvPr>
          <p:cNvSpPr txBox="1"/>
          <p:nvPr/>
        </p:nvSpPr>
        <p:spPr>
          <a:xfrm>
            <a:off x="7591265" y="1362106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Franklin Gothic Medium"/>
                <a:cs typeface="Franklin Gothic Medium"/>
              </a:rPr>
              <a:t>11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EB25F8-16B9-2303-B0B8-7540653912CF}"/>
              </a:ext>
            </a:extLst>
          </p:cNvPr>
          <p:cNvSpPr txBox="1"/>
          <p:nvPr/>
        </p:nvSpPr>
        <p:spPr>
          <a:xfrm>
            <a:off x="6216420" y="2191822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Franklin Gothic Medium"/>
                <a:cs typeface="Franklin Gothic Medium"/>
              </a:rPr>
              <a:t>10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0DAA5F-A8E2-B52E-C1D3-DFAD5E7F1D45}"/>
              </a:ext>
            </a:extLst>
          </p:cNvPr>
          <p:cNvSpPr txBox="1"/>
          <p:nvPr/>
        </p:nvSpPr>
        <p:spPr>
          <a:xfrm>
            <a:off x="7591265" y="2182678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Franklin Gothic Medium"/>
                <a:cs typeface="Franklin Gothic Medium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9485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52485-05C4-2823-C326-C09B07F6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DB0EE-1DF5-EB3C-A19C-F23BF5208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HW3 released last night</a:t>
            </a:r>
          </a:p>
          <a:p>
            <a:pPr lvl="1"/>
            <a:r>
              <a:rPr lang="en-US" sz="2400" dirty="0"/>
              <a:t>Example responses (based on Th section) will be posted on Ed later today</a:t>
            </a:r>
          </a:p>
          <a:p>
            <a:pPr lvl="2"/>
            <a:r>
              <a:rPr lang="en-US" sz="2000" dirty="0" err="1"/>
              <a:t>Gradescope</a:t>
            </a:r>
            <a:r>
              <a:rPr lang="en-US" sz="2000" dirty="0"/>
              <a:t> will be updated with links</a:t>
            </a:r>
          </a:p>
          <a:p>
            <a:pPr lvl="1"/>
            <a:r>
              <a:rPr lang="en-US" sz="2400" dirty="0"/>
              <a:t>Last question asks for feedback!</a:t>
            </a:r>
          </a:p>
          <a:p>
            <a:pPr lvl="2"/>
            <a:r>
              <a:rPr lang="en-US" sz="2000" dirty="0"/>
              <a:t>Feel free to mention HW2 notes there also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C728A-B14D-3B41-B46D-366EA3B4CE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173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7CF5A-6AB1-2971-3867-B6C16A400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A34C3-C8E8-4EBA-CC7D-CD067917A6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Mutation</a:t>
            </a:r>
          </a:p>
        </p:txBody>
      </p:sp>
    </p:spTree>
    <p:extLst>
      <p:ext uri="{BB962C8B-B14F-4D97-AF65-F5344CB8AC3E}">
        <p14:creationId xmlns:p14="http://schemas.microsoft.com/office/powerpoint/2010/main" val="1635736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BBEC3-F942-D247-31C6-8771CF9BA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HW2 – mutation?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D1C9A-09C3-10B4-CFB5-DF788D738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In HW2, we asked you about “mutation bugs”</a:t>
            </a:r>
          </a:p>
          <a:p>
            <a:pPr lvl="1"/>
            <a:r>
              <a:rPr lang="en-US" sz="2400" dirty="0"/>
              <a:t>code mutated something that it wasn’t supposed to</a:t>
            </a:r>
          </a:p>
          <a:p>
            <a:pPr lvl="2"/>
            <a:r>
              <a:rPr lang="en-US" sz="2000" dirty="0"/>
              <a:t>i.e. didn’t “own” the variable, directly reassigning instead of using proper functions</a:t>
            </a:r>
          </a:p>
          <a:p>
            <a:r>
              <a:rPr lang="en-US" sz="2800" dirty="0"/>
              <a:t>Historically,</a:t>
            </a:r>
          </a:p>
          <a:p>
            <a:pPr lvl="1"/>
            <a:r>
              <a:rPr lang="en-US" sz="2400" dirty="0"/>
              <a:t>students report ~10% of bugs are mutation related</a:t>
            </a:r>
          </a:p>
          <a:p>
            <a:pPr lvl="1"/>
            <a:r>
              <a:rPr lang="en-US" sz="2400" dirty="0"/>
              <a:t>such bugs took significantly longer to debug!</a:t>
            </a:r>
          </a:p>
          <a:p>
            <a:pPr lvl="1"/>
            <a:r>
              <a:rPr lang="en-US" sz="2400" dirty="0"/>
              <a:t>the bugs that students have but </a:t>
            </a:r>
            <a:r>
              <a:rPr lang="en-US" sz="2400" i="1" dirty="0"/>
              <a:t>don’t</a:t>
            </a:r>
            <a:r>
              <a:rPr lang="en-US" sz="2400" dirty="0"/>
              <a:t> find on this assignment are generally mutation related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5423A1-728F-ACB6-8491-C35FAFA614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03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78FCEF-4843-0569-6586-9EDCDD8016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1CA5D-6235-EEEC-BDF8-C4BC0B9B4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HW2 – mutation?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72643-FD8C-2421-B180-337C9096A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not-as-common as type related errors, but </a:t>
            </a:r>
            <a:r>
              <a:rPr lang="en-US" sz="2800" b="1" u="sng" dirty="0"/>
              <a:t>much nastier</a:t>
            </a:r>
            <a:r>
              <a:rPr lang="en-US" sz="2800" dirty="0"/>
              <a:t> to debug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our goal: help you build ability to recognize indicators of potential problems 🚩 </a:t>
            </a:r>
            <a:r>
              <a:rPr lang="en-US" sz="2800" u="sng" dirty="0"/>
              <a:t>without</a:t>
            </a:r>
            <a:r>
              <a:rPr lang="en-US" sz="2800" dirty="0"/>
              <a:t> running code (or seeing all of it)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379BE4-A3BC-3139-6DB4-95FE8D8C24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A3F1CD3-4208-B8BD-2B9C-37BFA995D886}"/>
              </a:ext>
            </a:extLst>
          </p:cNvPr>
          <p:cNvGrpSpPr/>
          <p:nvPr/>
        </p:nvGrpSpPr>
        <p:grpSpPr>
          <a:xfrm>
            <a:off x="4596394" y="1903173"/>
            <a:ext cx="4547606" cy="1396345"/>
            <a:chOff x="4596394" y="1903173"/>
            <a:chExt cx="4547606" cy="1396345"/>
          </a:xfrm>
        </p:grpSpPr>
        <p:grpSp>
          <p:nvGrpSpPr>
            <p:cNvPr id="5" name="Group 4" descr="A line plot with a sharp increasing slope then a quick dip down and a gradual decrease (like a negative exponential). The x-axis is “Time” and the y-axis is “# of bugs,” neither have any tick marks of values.">
              <a:extLst>
                <a:ext uri="{FF2B5EF4-FFF2-40B4-BE49-F238E27FC236}">
                  <a16:creationId xmlns:a16="http://schemas.microsoft.com/office/drawing/2014/main" id="{5635EA1D-986C-D056-0FD5-059B170AF38D}"/>
                </a:ext>
              </a:extLst>
            </p:cNvPr>
            <p:cNvGrpSpPr/>
            <p:nvPr/>
          </p:nvGrpSpPr>
          <p:grpSpPr>
            <a:xfrm>
              <a:off x="4596394" y="1903173"/>
              <a:ext cx="4547606" cy="1396345"/>
              <a:chOff x="5498919" y="2388392"/>
              <a:chExt cx="4547606" cy="1396345"/>
            </a:xfrm>
          </p:grpSpPr>
          <p:sp>
            <p:nvSpPr>
              <p:cNvPr id="6" name="Freeform 5">
                <a:extLst>
                  <a:ext uri="{FF2B5EF4-FFF2-40B4-BE49-F238E27FC236}">
                    <a16:creationId xmlns:a16="http://schemas.microsoft.com/office/drawing/2014/main" id="{7B88367D-ED9D-DCFC-9B5A-F6CED35087BF}"/>
                  </a:ext>
                </a:extLst>
              </p:cNvPr>
              <p:cNvSpPr/>
              <p:nvPr/>
            </p:nvSpPr>
            <p:spPr>
              <a:xfrm>
                <a:off x="6115793" y="2475941"/>
                <a:ext cx="3930732" cy="953059"/>
              </a:xfrm>
              <a:custGeom>
                <a:avLst/>
                <a:gdLst>
                  <a:gd name="connsiteX0" fmla="*/ 0 w 3954483"/>
                  <a:gd name="connsiteY0" fmla="*/ 953059 h 953059"/>
                  <a:gd name="connsiteX1" fmla="*/ 71252 w 3954483"/>
                  <a:gd name="connsiteY1" fmla="*/ 537422 h 953059"/>
                  <a:gd name="connsiteX2" fmla="*/ 201880 w 3954483"/>
                  <a:gd name="connsiteY2" fmla="*/ 121786 h 953059"/>
                  <a:gd name="connsiteX3" fmla="*/ 308758 w 3954483"/>
                  <a:gd name="connsiteY3" fmla="*/ 14908 h 953059"/>
                  <a:gd name="connsiteX4" fmla="*/ 463138 w 3954483"/>
                  <a:gd name="connsiteY4" fmla="*/ 394918 h 953059"/>
                  <a:gd name="connsiteX5" fmla="*/ 653143 w 3954483"/>
                  <a:gd name="connsiteY5" fmla="*/ 501796 h 953059"/>
                  <a:gd name="connsiteX6" fmla="*/ 997527 w 3954483"/>
                  <a:gd name="connsiteY6" fmla="*/ 561173 h 953059"/>
                  <a:gd name="connsiteX7" fmla="*/ 1270660 w 3954483"/>
                  <a:gd name="connsiteY7" fmla="*/ 691802 h 953059"/>
                  <a:gd name="connsiteX8" fmla="*/ 1603169 w 3954483"/>
                  <a:gd name="connsiteY8" fmla="*/ 703677 h 953059"/>
                  <a:gd name="connsiteX9" fmla="*/ 1816925 w 3954483"/>
                  <a:gd name="connsiteY9" fmla="*/ 858056 h 953059"/>
                  <a:gd name="connsiteX10" fmla="*/ 1971304 w 3954483"/>
                  <a:gd name="connsiteY10" fmla="*/ 905557 h 953059"/>
                  <a:gd name="connsiteX11" fmla="*/ 2185060 w 3954483"/>
                  <a:gd name="connsiteY11" fmla="*/ 905557 h 953059"/>
                  <a:gd name="connsiteX12" fmla="*/ 2422566 w 3954483"/>
                  <a:gd name="connsiteY12" fmla="*/ 905557 h 953059"/>
                  <a:gd name="connsiteX13" fmla="*/ 2695699 w 3954483"/>
                  <a:gd name="connsiteY13" fmla="*/ 917433 h 953059"/>
                  <a:gd name="connsiteX14" fmla="*/ 2980706 w 3954483"/>
                  <a:gd name="connsiteY14" fmla="*/ 917433 h 953059"/>
                  <a:gd name="connsiteX15" fmla="*/ 3325091 w 3954483"/>
                  <a:gd name="connsiteY15" fmla="*/ 917433 h 953059"/>
                  <a:gd name="connsiteX16" fmla="*/ 3954483 w 3954483"/>
                  <a:gd name="connsiteY16" fmla="*/ 905557 h 953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3954483" h="953059">
                    <a:moveTo>
                      <a:pt x="0" y="953059"/>
                    </a:moveTo>
                    <a:cubicBezTo>
                      <a:pt x="18802" y="814513"/>
                      <a:pt x="37605" y="675968"/>
                      <a:pt x="71252" y="537422"/>
                    </a:cubicBezTo>
                    <a:cubicBezTo>
                      <a:pt x="104899" y="398876"/>
                      <a:pt x="162296" y="208872"/>
                      <a:pt x="201880" y="121786"/>
                    </a:cubicBezTo>
                    <a:cubicBezTo>
                      <a:pt x="241464" y="34700"/>
                      <a:pt x="265215" y="-30614"/>
                      <a:pt x="308758" y="14908"/>
                    </a:cubicBezTo>
                    <a:cubicBezTo>
                      <a:pt x="352301" y="60430"/>
                      <a:pt x="405741" y="313770"/>
                      <a:pt x="463138" y="394918"/>
                    </a:cubicBezTo>
                    <a:cubicBezTo>
                      <a:pt x="520536" y="476066"/>
                      <a:pt x="564078" y="474087"/>
                      <a:pt x="653143" y="501796"/>
                    </a:cubicBezTo>
                    <a:cubicBezTo>
                      <a:pt x="742208" y="529505"/>
                      <a:pt x="894608" y="529505"/>
                      <a:pt x="997527" y="561173"/>
                    </a:cubicBezTo>
                    <a:cubicBezTo>
                      <a:pt x="1100446" y="592841"/>
                      <a:pt x="1169720" y="668051"/>
                      <a:pt x="1270660" y="691802"/>
                    </a:cubicBezTo>
                    <a:cubicBezTo>
                      <a:pt x="1371600" y="715553"/>
                      <a:pt x="1512125" y="675968"/>
                      <a:pt x="1603169" y="703677"/>
                    </a:cubicBezTo>
                    <a:cubicBezTo>
                      <a:pt x="1694213" y="731386"/>
                      <a:pt x="1755569" y="824409"/>
                      <a:pt x="1816925" y="858056"/>
                    </a:cubicBezTo>
                    <a:cubicBezTo>
                      <a:pt x="1878281" y="891703"/>
                      <a:pt x="1909948" y="897640"/>
                      <a:pt x="1971304" y="905557"/>
                    </a:cubicBezTo>
                    <a:cubicBezTo>
                      <a:pt x="2032660" y="913474"/>
                      <a:pt x="2185060" y="905557"/>
                      <a:pt x="2185060" y="905557"/>
                    </a:cubicBezTo>
                    <a:cubicBezTo>
                      <a:pt x="2260270" y="905557"/>
                      <a:pt x="2337460" y="903578"/>
                      <a:pt x="2422566" y="905557"/>
                    </a:cubicBezTo>
                    <a:cubicBezTo>
                      <a:pt x="2507672" y="907536"/>
                      <a:pt x="2602676" y="915454"/>
                      <a:pt x="2695699" y="917433"/>
                    </a:cubicBezTo>
                    <a:cubicBezTo>
                      <a:pt x="2788722" y="919412"/>
                      <a:pt x="2980706" y="917433"/>
                      <a:pt x="2980706" y="917433"/>
                    </a:cubicBezTo>
                    <a:lnTo>
                      <a:pt x="3325091" y="917433"/>
                    </a:lnTo>
                    <a:lnTo>
                      <a:pt x="3954483" y="905557"/>
                    </a:lnTo>
                  </a:path>
                </a:pathLst>
              </a:custGeom>
              <a:noFill/>
              <a:ln w="25400"/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D298C778-215B-F2DB-CBA3-C208A32F761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008914" y="2388392"/>
                <a:ext cx="0" cy="1128156"/>
              </a:xfrm>
              <a:prstGeom prst="straightConnector1">
                <a:avLst/>
              </a:prstGeom>
              <a:ln w="19050">
                <a:solidFill>
                  <a:schemeClr val="tx1">
                    <a:lumMod val="65000"/>
                    <a:lumOff val="35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34A34A31-32F3-C60C-49CD-AD3F48BCF34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08914" y="3516548"/>
                <a:ext cx="2525486" cy="925"/>
              </a:xfrm>
              <a:prstGeom prst="straightConnector1">
                <a:avLst/>
              </a:prstGeom>
              <a:ln w="19050">
                <a:solidFill>
                  <a:schemeClr val="tx1">
                    <a:lumMod val="65000"/>
                    <a:lumOff val="35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0DF9FEC-48BA-0248-CD53-2A7F39EEED65}"/>
                  </a:ext>
                </a:extLst>
              </p:cNvPr>
              <p:cNvSpPr txBox="1"/>
              <p:nvPr/>
            </p:nvSpPr>
            <p:spPr>
              <a:xfrm>
                <a:off x="6786765" y="3476960"/>
                <a:ext cx="56109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Medium"/>
                    <a:cs typeface="Franklin Gothic Medium"/>
                  </a:rPr>
                  <a:t>Time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3C04645-6630-FE0F-57BF-25A833775D74}"/>
                  </a:ext>
                </a:extLst>
              </p:cNvPr>
              <p:cNvSpPr txBox="1"/>
              <p:nvPr/>
            </p:nvSpPr>
            <p:spPr>
              <a:xfrm>
                <a:off x="5498919" y="2722315"/>
                <a:ext cx="56343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Medium"/>
                    <a:cs typeface="Franklin Gothic Medium"/>
                  </a:rPr>
                  <a:t># of </a:t>
                </a:r>
              </a:p>
              <a:p>
                <a:r>
                  <a:rPr 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Medium"/>
                    <a:cs typeface="Franklin Gothic Medium"/>
                  </a:rPr>
                  <a:t>Bugs</a:t>
                </a:r>
              </a:p>
            </p:txBody>
          </p:sp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DB81BEAA-1D14-D3B3-125A-4304C7D36B3A}"/>
                    </a:ext>
                  </a:extLst>
                </p14:cNvPr>
                <p14:cNvContentPartPr/>
                <p14:nvPr/>
              </p14:nvContentPartPr>
              <p14:xfrm>
                <a:off x="8485875" y="2145087"/>
                <a:ext cx="430560" cy="6231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DB81BEAA-1D14-D3B3-125A-4304C7D36B3A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8477235" y="2136087"/>
                  <a:ext cx="448200" cy="6408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70383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Binary Search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496795" cy="5140800"/>
          </a:xfrm>
        </p:spPr>
        <p:txBody>
          <a:bodyPr/>
          <a:lstStyle/>
          <a:p>
            <a:r>
              <a:rPr lang="en-US" sz="2600" dirty="0"/>
              <a:t>Consider the following tree</a:t>
            </a:r>
          </a:p>
          <a:p>
            <a:pPr lvl="1"/>
            <a:r>
              <a:rPr lang="en-US" sz="2200" dirty="0"/>
              <a:t>searching for "4" proceeds as follows:</a:t>
            </a:r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r>
              <a:rPr lang="en-US" sz="2600" dirty="0"/>
              <a:t>Suppose someone changed "3" into "5"…</a:t>
            </a:r>
          </a:p>
        </p:txBody>
      </p:sp>
      <p:grpSp>
        <p:nvGrpSpPr>
          <p:cNvPr id="11" name="Group 10" descr="A binary search tree with six items. The tree is rooted at 6.&#10;&#10;6’s left child is 3, which has a 1 and 4 as its children.&#10;6’s right child is 9, which has 1 child (8).&#10;&#10;4 can be found by starting at 6, going left to 3, then going right to 4.">
            <a:extLst>
              <a:ext uri="{FF2B5EF4-FFF2-40B4-BE49-F238E27FC236}">
                <a16:creationId xmlns:a16="http://schemas.microsoft.com/office/drawing/2014/main" id="{79A0D6DF-7CC8-E12E-B569-246C1A9D7A43}"/>
              </a:ext>
            </a:extLst>
          </p:cNvPr>
          <p:cNvGrpSpPr/>
          <p:nvPr/>
        </p:nvGrpSpPr>
        <p:grpSpPr>
          <a:xfrm>
            <a:off x="1178459" y="2490026"/>
            <a:ext cx="6353301" cy="2339827"/>
            <a:chOff x="1178459" y="2490026"/>
            <a:chExt cx="6353301" cy="2339827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CD60E360-AA14-4145-D1B9-D7196B289E15}"/>
                </a:ext>
              </a:extLst>
            </p:cNvPr>
            <p:cNvSpPr/>
            <p:nvPr/>
          </p:nvSpPr>
          <p:spPr>
            <a:xfrm>
              <a:off x="4361048" y="2490026"/>
              <a:ext cx="1056904" cy="39188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Franklin Gothic Medium" panose="020B0603020102020204" pitchFamily="34" charset="0"/>
                </a:rPr>
                <a:t>6</a:t>
              </a:r>
            </a:p>
          </p:txBody>
        </p:sp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2B03BF95-95EC-AFD0-1973-5BE08CE7E434}"/>
                </a:ext>
              </a:extLst>
            </p:cNvPr>
            <p:cNvSpPr/>
            <p:nvPr/>
          </p:nvSpPr>
          <p:spPr>
            <a:xfrm>
              <a:off x="2241302" y="3405414"/>
              <a:ext cx="1056904" cy="39188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Franklin Gothic Medium" panose="020B0603020102020204" pitchFamily="34" charset="0"/>
                </a:rPr>
                <a:t>3</a:t>
              </a:r>
            </a:p>
          </p:txBody>
        </p:sp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D8B25708-6878-3989-9F97-9C111B8A9EE0}"/>
                </a:ext>
              </a:extLst>
            </p:cNvPr>
            <p:cNvSpPr/>
            <p:nvPr/>
          </p:nvSpPr>
          <p:spPr>
            <a:xfrm>
              <a:off x="1178459" y="4427083"/>
              <a:ext cx="1056904" cy="39188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Franklin Gothic Medium" panose="020B0603020102020204" pitchFamily="34" charset="0"/>
                </a:rPr>
                <a:t>1</a:t>
              </a:r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308D85A5-54BD-2A54-0F1A-DA31551CA9A2}"/>
                </a:ext>
              </a:extLst>
            </p:cNvPr>
            <p:cNvSpPr/>
            <p:nvPr/>
          </p:nvSpPr>
          <p:spPr>
            <a:xfrm>
              <a:off x="3304144" y="4427083"/>
              <a:ext cx="1056904" cy="39188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Franklin Gothic Medium" panose="020B0603020102020204" pitchFamily="34" charset="0"/>
                </a:rPr>
                <a:t>4</a:t>
              </a: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7F325AEC-17DA-6DD2-3843-D1749F4B1C39}"/>
                </a:ext>
              </a:extLst>
            </p:cNvPr>
            <p:cNvSpPr/>
            <p:nvPr/>
          </p:nvSpPr>
          <p:spPr>
            <a:xfrm>
              <a:off x="6474856" y="3405414"/>
              <a:ext cx="1056904" cy="39188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Franklin Gothic Medium" panose="020B0603020102020204" pitchFamily="34" charset="0"/>
                </a:rPr>
                <a:t>9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617EEC9D-37E1-AA47-C29A-8F23632D9F92}"/>
                </a:ext>
              </a:extLst>
            </p:cNvPr>
            <p:cNvSpPr/>
            <p:nvPr/>
          </p:nvSpPr>
          <p:spPr>
            <a:xfrm>
              <a:off x="5417952" y="4437967"/>
              <a:ext cx="1056904" cy="39188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Franklin Gothic Medium" panose="020B0603020102020204" pitchFamily="34" charset="0"/>
                </a:rPr>
                <a:t>8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07E33757-A3BA-B274-3D35-49DEA9005B74}"/>
                </a:ext>
              </a:extLst>
            </p:cNvPr>
            <p:cNvCxnSpPr/>
            <p:nvPr/>
          </p:nvCxnSpPr>
          <p:spPr>
            <a:xfrm flipH="1">
              <a:off x="3298206" y="2881912"/>
              <a:ext cx="1062842" cy="523502"/>
            </a:xfrm>
            <a:prstGeom prst="straightConnector1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E831386-6FC2-5A87-DC47-4832CBF7D04E}"/>
                </a:ext>
              </a:extLst>
            </p:cNvPr>
            <p:cNvCxnSpPr>
              <a:cxnSpLocks/>
              <a:endCxn id="7" idx="0"/>
            </p:cNvCxnSpPr>
            <p:nvPr/>
          </p:nvCxnSpPr>
          <p:spPr>
            <a:xfrm flipH="1">
              <a:off x="1706911" y="3797300"/>
              <a:ext cx="540329" cy="629783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4F14DBAB-9232-ABAD-343B-D5CD86946181}"/>
                </a:ext>
              </a:extLst>
            </p:cNvPr>
            <p:cNvCxnSpPr>
              <a:cxnSpLocks/>
              <a:endCxn id="8" idx="0"/>
            </p:cNvCxnSpPr>
            <p:nvPr/>
          </p:nvCxnSpPr>
          <p:spPr>
            <a:xfrm>
              <a:off x="3304144" y="3797300"/>
              <a:ext cx="528452" cy="629783"/>
            </a:xfrm>
            <a:prstGeom prst="straightConnector1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FD269608-10D9-610F-59D3-A01D5C5D4C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28591" y="3783945"/>
              <a:ext cx="540329" cy="629783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6F8941C7-E90E-BD38-A490-F9D2DB3ACEF7}"/>
                </a:ext>
              </a:extLst>
            </p:cNvPr>
            <p:cNvCxnSpPr>
              <a:cxnSpLocks/>
            </p:cNvCxnSpPr>
            <p:nvPr/>
          </p:nvCxnSpPr>
          <p:spPr>
            <a:xfrm>
              <a:off x="5412014" y="2881912"/>
              <a:ext cx="1056906" cy="523502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4699A3-EBD9-718C-7FAA-4DB9ECD2E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45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Trees &amp; 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Suppose someone changed "3" into "5"…</a:t>
            </a:r>
          </a:p>
          <a:p>
            <a:pPr lvl="1"/>
            <a:r>
              <a:rPr lang="en-US" sz="2200" dirty="0"/>
              <a:t>now this happens when we search for "4":</a:t>
            </a:r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200" dirty="0"/>
          </a:p>
          <a:p>
            <a:pPr lvl="2"/>
            <a:r>
              <a:rPr lang="en-US" sz="1200" dirty="0"/>
              <a:t>	</a:t>
            </a:r>
          </a:p>
          <a:p>
            <a:pPr lvl="1"/>
            <a:r>
              <a:rPr lang="en-US" sz="2200" dirty="0"/>
              <a:t>It can no longer be found!</a:t>
            </a:r>
          </a:p>
          <a:p>
            <a:pPr lvl="2"/>
            <a:r>
              <a:rPr lang="en-US" sz="1800" dirty="0"/>
              <a:t>Doesn't crash. It's just not found.</a:t>
            </a:r>
          </a:p>
          <a:p>
            <a:pPr lvl="1"/>
            <a:r>
              <a:rPr lang="en-US" sz="2200" dirty="0"/>
              <a:t>Problem doesn't occur on the line with the change</a:t>
            </a:r>
          </a:p>
        </p:txBody>
      </p:sp>
      <p:grpSp>
        <p:nvGrpSpPr>
          <p:cNvPr id="11" name="Group 10" descr="An adjusted version of the prior binary search tree (that is now incorrect). It still has six items. Its new structure is:&#10;&#10;A binary search tree with six items. The tree is rooted at 6.&#10;&#10;6’s left child is 5, which has a 1 and 4 as its children.&#10;6’s right child is 9, which has 1 child (8).&#10;&#10;If a user assumed the BST invariant was still accurate, they could not find 4 - after going left from 6 to 5, they’d go left to 1, then stop.">
            <a:extLst>
              <a:ext uri="{FF2B5EF4-FFF2-40B4-BE49-F238E27FC236}">
                <a16:creationId xmlns:a16="http://schemas.microsoft.com/office/drawing/2014/main" id="{BBBA4FE0-69E8-3066-6862-CA9A722394F2}"/>
              </a:ext>
            </a:extLst>
          </p:cNvPr>
          <p:cNvGrpSpPr/>
          <p:nvPr/>
        </p:nvGrpSpPr>
        <p:grpSpPr>
          <a:xfrm>
            <a:off x="1178459" y="2491014"/>
            <a:ext cx="6353301" cy="2339827"/>
            <a:chOff x="1178459" y="2491014"/>
            <a:chExt cx="6353301" cy="2339827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CD60E360-AA14-4145-D1B9-D7196B289E15}"/>
                </a:ext>
              </a:extLst>
            </p:cNvPr>
            <p:cNvSpPr/>
            <p:nvPr/>
          </p:nvSpPr>
          <p:spPr>
            <a:xfrm>
              <a:off x="4361048" y="2491014"/>
              <a:ext cx="1056904" cy="39188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Franklin Gothic Medium" panose="020B0603020102020204" pitchFamily="34" charset="0"/>
                </a:rPr>
                <a:t>6</a:t>
              </a:r>
            </a:p>
          </p:txBody>
        </p:sp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2B03BF95-95EC-AFD0-1973-5BE08CE7E434}"/>
                </a:ext>
              </a:extLst>
            </p:cNvPr>
            <p:cNvSpPr/>
            <p:nvPr/>
          </p:nvSpPr>
          <p:spPr>
            <a:xfrm>
              <a:off x="2241302" y="3406402"/>
              <a:ext cx="1056904" cy="391886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Franklin Gothic Medium" panose="020B0603020102020204" pitchFamily="34" charset="0"/>
                </a:rPr>
                <a:t>5</a:t>
              </a:r>
            </a:p>
          </p:txBody>
        </p:sp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D8B25708-6878-3989-9F97-9C111B8A9EE0}"/>
                </a:ext>
              </a:extLst>
            </p:cNvPr>
            <p:cNvSpPr/>
            <p:nvPr/>
          </p:nvSpPr>
          <p:spPr>
            <a:xfrm>
              <a:off x="1178459" y="4428071"/>
              <a:ext cx="1056904" cy="39188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Franklin Gothic Medium" panose="020B0603020102020204" pitchFamily="34" charset="0"/>
                </a:rPr>
                <a:t>1</a:t>
              </a:r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308D85A5-54BD-2A54-0F1A-DA31551CA9A2}"/>
                </a:ext>
              </a:extLst>
            </p:cNvPr>
            <p:cNvSpPr/>
            <p:nvPr/>
          </p:nvSpPr>
          <p:spPr>
            <a:xfrm>
              <a:off x="3304144" y="4428071"/>
              <a:ext cx="1056904" cy="39188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Franklin Gothic Medium" panose="020B0603020102020204" pitchFamily="34" charset="0"/>
                </a:rPr>
                <a:t>4</a:t>
              </a: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7F325AEC-17DA-6DD2-3843-D1749F4B1C39}"/>
                </a:ext>
              </a:extLst>
            </p:cNvPr>
            <p:cNvSpPr/>
            <p:nvPr/>
          </p:nvSpPr>
          <p:spPr>
            <a:xfrm>
              <a:off x="6474856" y="3406402"/>
              <a:ext cx="1056904" cy="39188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Franklin Gothic Medium" panose="020B0603020102020204" pitchFamily="34" charset="0"/>
                </a:rPr>
                <a:t>9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617EEC9D-37E1-AA47-C29A-8F23632D9F92}"/>
                </a:ext>
              </a:extLst>
            </p:cNvPr>
            <p:cNvSpPr/>
            <p:nvPr/>
          </p:nvSpPr>
          <p:spPr>
            <a:xfrm>
              <a:off x="5417952" y="4438955"/>
              <a:ext cx="1056904" cy="39188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Franklin Gothic Medium" panose="020B0603020102020204" pitchFamily="34" charset="0"/>
                </a:rPr>
                <a:t>8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07E33757-A3BA-B274-3D35-49DEA9005B74}"/>
                </a:ext>
              </a:extLst>
            </p:cNvPr>
            <p:cNvCxnSpPr/>
            <p:nvPr/>
          </p:nvCxnSpPr>
          <p:spPr>
            <a:xfrm flipH="1">
              <a:off x="3298206" y="2882900"/>
              <a:ext cx="1062842" cy="523502"/>
            </a:xfrm>
            <a:prstGeom prst="straightConnector1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E831386-6FC2-5A87-DC47-4832CBF7D04E}"/>
                </a:ext>
              </a:extLst>
            </p:cNvPr>
            <p:cNvCxnSpPr>
              <a:cxnSpLocks/>
              <a:endCxn id="8" idx="0"/>
            </p:cNvCxnSpPr>
            <p:nvPr/>
          </p:nvCxnSpPr>
          <p:spPr>
            <a:xfrm>
              <a:off x="3304144" y="3784933"/>
              <a:ext cx="528452" cy="643138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4F14DBAB-9232-ABAD-343B-D5CD869461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06911" y="3798288"/>
              <a:ext cx="540329" cy="607423"/>
            </a:xfrm>
            <a:prstGeom prst="straightConnector1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FD269608-10D9-610F-59D3-A01D5C5D4C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28591" y="3784933"/>
              <a:ext cx="540329" cy="629783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6F8941C7-E90E-BD38-A490-F9D2DB3ACEF7}"/>
                </a:ext>
              </a:extLst>
            </p:cNvPr>
            <p:cNvCxnSpPr>
              <a:cxnSpLocks/>
            </p:cNvCxnSpPr>
            <p:nvPr/>
          </p:nvCxnSpPr>
          <p:spPr>
            <a:xfrm>
              <a:off x="5412014" y="2882900"/>
              <a:ext cx="1056906" cy="523502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641042-CA84-F473-2093-2F2FBEE24C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70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C00000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38600</TotalTime>
  <Words>1709</Words>
  <Application>Microsoft Macintosh PowerPoint</Application>
  <PresentationFormat>On-screen Show (4:3)</PresentationFormat>
  <Paragraphs>405</Paragraphs>
  <Slides>28</Slides>
  <Notes>14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Courier New</vt:lpstr>
      <vt:lpstr>Franklin Gothic Medium</vt:lpstr>
      <vt:lpstr>Menlo</vt:lpstr>
      <vt:lpstr>Office Theme</vt:lpstr>
      <vt:lpstr>Mutation</vt:lpstr>
      <vt:lpstr>Recall: Fetch Requests Are Complicated</vt:lpstr>
      <vt:lpstr>Recall: Fetch Requests Are Complicated</vt:lpstr>
      <vt:lpstr>Administrivia</vt:lpstr>
      <vt:lpstr>Mutation</vt:lpstr>
      <vt:lpstr>HW2 – mutation?</vt:lpstr>
      <vt:lpstr>HW2 – mutation?</vt:lpstr>
      <vt:lpstr>Recall: Binary Search Trees</vt:lpstr>
      <vt:lpstr>Binary Search Trees &amp; Mutation</vt:lpstr>
      <vt:lpstr>HW2 Debugging via User Report</vt:lpstr>
      <vt:lpstr>Scary Bugs</vt:lpstr>
      <vt:lpstr>Think Pair Share: M-you-tation</vt:lpstr>
      <vt:lpstr>Aliasing</vt:lpstr>
      <vt:lpstr>Heap State</vt:lpstr>
      <vt:lpstr>Coupling</vt:lpstr>
      <vt:lpstr>Mutable Heap State</vt:lpstr>
      <vt:lpstr>“Programmers overestimate the importance of efficiency                 and underestimate the difficulty of correctness.”</vt:lpstr>
      <vt:lpstr>Easy Ways to Stay Safe</vt:lpstr>
      <vt:lpstr>Easy Ways to Stay Safe: Copy-on-Write</vt:lpstr>
      <vt:lpstr>Easy Ways to Stay Safe: Copy-on-Read</vt:lpstr>
      <vt:lpstr>Staying Safe in 331</vt:lpstr>
      <vt:lpstr>An Advanced (Two-Stage) Approach</vt:lpstr>
      <vt:lpstr>Rules of Thumb: Mutation XOR Aliasing</vt:lpstr>
      <vt:lpstr>Language Features &amp; Aliasing</vt:lpstr>
      <vt:lpstr>Readonly in TypeScript (1/2)</vt:lpstr>
      <vt:lpstr>Readonly in TypeScript (2/2)</vt:lpstr>
      <vt:lpstr>comfy-tslint</vt:lpstr>
      <vt:lpstr>comfy-tslint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311</dc:title>
  <dc:subject/>
  <dc:creator>Kevin Zatloukal</dc:creator>
  <cp:keywords/>
  <dc:description/>
  <cp:lastModifiedBy>Jaela Field</cp:lastModifiedBy>
  <cp:revision>634</cp:revision>
  <cp:lastPrinted>2024-10-11T18:46:20Z</cp:lastPrinted>
  <dcterms:created xsi:type="dcterms:W3CDTF">2013-01-07T07:20:47Z</dcterms:created>
  <dcterms:modified xsi:type="dcterms:W3CDTF">2025-07-11T17:08:26Z</dcterms:modified>
  <cp:category/>
</cp:coreProperties>
</file>