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handoutMasterIdLst>
    <p:handoutMasterId r:id="rId57"/>
  </p:handoutMasterIdLst>
  <p:sldIdLst>
    <p:sldId id="771" r:id="rId2"/>
    <p:sldId id="787" r:id="rId3"/>
    <p:sldId id="786" r:id="rId4"/>
    <p:sldId id="772" r:id="rId5"/>
    <p:sldId id="668" r:id="rId6"/>
    <p:sldId id="746" r:id="rId7"/>
    <p:sldId id="670" r:id="rId8"/>
    <p:sldId id="735" r:id="rId9"/>
    <p:sldId id="788" r:id="rId10"/>
    <p:sldId id="745" r:id="rId11"/>
    <p:sldId id="646" r:id="rId12"/>
    <p:sldId id="749" r:id="rId13"/>
    <p:sldId id="750" r:id="rId14"/>
    <p:sldId id="751" r:id="rId15"/>
    <p:sldId id="633" r:id="rId16"/>
    <p:sldId id="476" r:id="rId17"/>
    <p:sldId id="624" r:id="rId18"/>
    <p:sldId id="585" r:id="rId19"/>
    <p:sldId id="587" r:id="rId20"/>
    <p:sldId id="590" r:id="rId21"/>
    <p:sldId id="642" r:id="rId22"/>
    <p:sldId id="755" r:id="rId23"/>
    <p:sldId id="644" r:id="rId24"/>
    <p:sldId id="645" r:id="rId25"/>
    <p:sldId id="591" r:id="rId26"/>
    <p:sldId id="586" r:id="rId27"/>
    <p:sldId id="615" r:id="rId28"/>
    <p:sldId id="753" r:id="rId29"/>
    <p:sldId id="775" r:id="rId30"/>
    <p:sldId id="791" r:id="rId31"/>
    <p:sldId id="793" r:id="rId32"/>
    <p:sldId id="637" r:id="rId33"/>
    <p:sldId id="790" r:id="rId34"/>
    <p:sldId id="643" r:id="rId35"/>
    <p:sldId id="638" r:id="rId36"/>
    <p:sldId id="651" r:id="rId37"/>
    <p:sldId id="611" r:id="rId38"/>
    <p:sldId id="614" r:id="rId39"/>
    <p:sldId id="617" r:id="rId40"/>
    <p:sldId id="635" r:id="rId41"/>
    <p:sldId id="636" r:id="rId42"/>
    <p:sldId id="756" r:id="rId43"/>
    <p:sldId id="757" r:id="rId44"/>
    <p:sldId id="743" r:id="rId45"/>
    <p:sldId id="744" r:id="rId46"/>
    <p:sldId id="621" r:id="rId47"/>
    <p:sldId id="669" r:id="rId48"/>
    <p:sldId id="647" r:id="rId49"/>
    <p:sldId id="758" r:id="rId50"/>
    <p:sldId id="622" r:id="rId51"/>
    <p:sldId id="639" r:id="rId52"/>
    <p:sldId id="640" r:id="rId53"/>
    <p:sldId id="754" r:id="rId54"/>
    <p:sldId id="794" r:id="rId5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925BEF-00C0-6842-8DE9-98A7FFCD0628}">
          <p14:sldIdLst>
            <p14:sldId id="771"/>
            <p14:sldId id="787"/>
            <p14:sldId id="786"/>
            <p14:sldId id="772"/>
            <p14:sldId id="668"/>
            <p14:sldId id="746"/>
            <p14:sldId id="670"/>
            <p14:sldId id="735"/>
            <p14:sldId id="788"/>
            <p14:sldId id="745"/>
            <p14:sldId id="646"/>
            <p14:sldId id="749"/>
            <p14:sldId id="750"/>
            <p14:sldId id="751"/>
            <p14:sldId id="633"/>
            <p14:sldId id="476"/>
            <p14:sldId id="624"/>
            <p14:sldId id="585"/>
            <p14:sldId id="587"/>
            <p14:sldId id="590"/>
            <p14:sldId id="642"/>
            <p14:sldId id="755"/>
            <p14:sldId id="644"/>
            <p14:sldId id="645"/>
            <p14:sldId id="591"/>
            <p14:sldId id="586"/>
            <p14:sldId id="615"/>
            <p14:sldId id="753"/>
            <p14:sldId id="775"/>
            <p14:sldId id="791"/>
            <p14:sldId id="793"/>
            <p14:sldId id="637"/>
            <p14:sldId id="790"/>
            <p14:sldId id="643"/>
            <p14:sldId id="638"/>
            <p14:sldId id="651"/>
            <p14:sldId id="611"/>
            <p14:sldId id="614"/>
            <p14:sldId id="617"/>
            <p14:sldId id="635"/>
            <p14:sldId id="636"/>
            <p14:sldId id="756"/>
            <p14:sldId id="757"/>
            <p14:sldId id="743"/>
            <p14:sldId id="744"/>
            <p14:sldId id="621"/>
            <p14:sldId id="669"/>
            <p14:sldId id="647"/>
            <p14:sldId id="758"/>
            <p14:sldId id="622"/>
            <p14:sldId id="639"/>
            <p14:sldId id="640"/>
            <p14:sldId id="754"/>
            <p14:sldId id="7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nk" initials="ad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B"/>
    <a:srgbClr val="0070C0"/>
    <a:srgbClr val="88C7E0"/>
    <a:srgbClr val="83BCD4"/>
    <a:srgbClr val="A0E2FF"/>
    <a:srgbClr val="323232"/>
    <a:srgbClr val="F1CC03"/>
    <a:srgbClr val="4FCFB5"/>
    <a:srgbClr val="D9D9A7"/>
    <a:srgbClr val="C183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87464" autoAdjust="0"/>
  </p:normalViewPr>
  <p:slideViewPr>
    <p:cSldViewPr snapToGrid="0" snapToObjects="1">
      <p:cViewPr>
        <p:scale>
          <a:sx n="140" d="100"/>
          <a:sy n="140" d="100"/>
        </p:scale>
        <p:origin x="2224"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3CCED9B-6553-E946-85D3-BF6504D6DEB8}" type="datetimeFigureOut">
              <a:rPr lang="en-US" smtClean="0"/>
              <a:t>7/9/25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D7DEAAA-90D5-564F-8AC7-C45D513AD510}" type="slidenum">
              <a:rPr lang="en-US" smtClean="0"/>
              <a:t>‹#›</a:t>
            </a:fld>
            <a:endParaRPr lang="en-US"/>
          </a:p>
        </p:txBody>
      </p:sp>
    </p:spTree>
    <p:extLst>
      <p:ext uri="{BB962C8B-B14F-4D97-AF65-F5344CB8AC3E}">
        <p14:creationId xmlns:p14="http://schemas.microsoft.com/office/powerpoint/2010/main" val="3069475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63FB922-F127-5E47-9B2E-CA730A74DCAB}" type="datetimeFigureOut">
              <a:rPr lang="en-US" smtClean="0"/>
              <a:t>7/8/25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FE1A22D-B0DA-7946-9107-1C35E13A8882}" type="slidenum">
              <a:rPr lang="en-US" smtClean="0"/>
              <a:t>‹#›</a:t>
            </a:fld>
            <a:endParaRPr lang="en-US"/>
          </a:p>
        </p:txBody>
      </p:sp>
    </p:spTree>
    <p:extLst>
      <p:ext uri="{BB962C8B-B14F-4D97-AF65-F5344CB8AC3E}">
        <p14:creationId xmlns:p14="http://schemas.microsoft.com/office/powerpoint/2010/main" val="234008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a:t>
            </a:fld>
            <a:endParaRPr lang="en-US"/>
          </a:p>
        </p:txBody>
      </p:sp>
    </p:spTree>
    <p:extLst>
      <p:ext uri="{BB962C8B-B14F-4D97-AF65-F5344CB8AC3E}">
        <p14:creationId xmlns:p14="http://schemas.microsoft.com/office/powerpoint/2010/main" val="2815106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18</a:t>
            </a:fld>
            <a:endParaRPr lang="en-US"/>
          </a:p>
        </p:txBody>
      </p:sp>
    </p:spTree>
    <p:extLst>
      <p:ext uri="{BB962C8B-B14F-4D97-AF65-F5344CB8AC3E}">
        <p14:creationId xmlns:p14="http://schemas.microsoft.com/office/powerpoint/2010/main" val="38467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19</a:t>
            </a:fld>
            <a:endParaRPr lang="en-US"/>
          </a:p>
        </p:txBody>
      </p:sp>
    </p:spTree>
    <p:extLst>
      <p:ext uri="{BB962C8B-B14F-4D97-AF65-F5344CB8AC3E}">
        <p14:creationId xmlns:p14="http://schemas.microsoft.com/office/powerpoint/2010/main" val="1064574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20</a:t>
            </a:fld>
            <a:endParaRPr lang="en-US"/>
          </a:p>
        </p:txBody>
      </p:sp>
    </p:spTree>
    <p:extLst>
      <p:ext uri="{BB962C8B-B14F-4D97-AF65-F5344CB8AC3E}">
        <p14:creationId xmlns:p14="http://schemas.microsoft.com/office/powerpoint/2010/main" val="3583259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21</a:t>
            </a:fld>
            <a:endParaRPr lang="en-US"/>
          </a:p>
        </p:txBody>
      </p:sp>
    </p:spTree>
    <p:extLst>
      <p:ext uri="{BB962C8B-B14F-4D97-AF65-F5344CB8AC3E}">
        <p14:creationId xmlns:p14="http://schemas.microsoft.com/office/powerpoint/2010/main" val="3625836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25</a:t>
            </a:fld>
            <a:endParaRPr lang="en-US"/>
          </a:p>
        </p:txBody>
      </p:sp>
    </p:spTree>
    <p:extLst>
      <p:ext uri="{BB962C8B-B14F-4D97-AF65-F5344CB8AC3E}">
        <p14:creationId xmlns:p14="http://schemas.microsoft.com/office/powerpoint/2010/main" val="316974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26</a:t>
            </a:fld>
            <a:endParaRPr lang="en-US"/>
          </a:p>
        </p:txBody>
      </p:sp>
    </p:spTree>
    <p:extLst>
      <p:ext uri="{BB962C8B-B14F-4D97-AF65-F5344CB8AC3E}">
        <p14:creationId xmlns:p14="http://schemas.microsoft.com/office/powerpoint/2010/main" val="3439704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37</a:t>
            </a:fld>
            <a:endParaRPr lang="en-US"/>
          </a:p>
        </p:txBody>
      </p:sp>
    </p:spTree>
    <p:extLst>
      <p:ext uri="{BB962C8B-B14F-4D97-AF65-F5344CB8AC3E}">
        <p14:creationId xmlns:p14="http://schemas.microsoft.com/office/powerpoint/2010/main" val="4155360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47</a:t>
            </a:fld>
            <a:endParaRPr lang="en-US"/>
          </a:p>
        </p:txBody>
      </p:sp>
    </p:spTree>
    <p:extLst>
      <p:ext uri="{BB962C8B-B14F-4D97-AF65-F5344CB8AC3E}">
        <p14:creationId xmlns:p14="http://schemas.microsoft.com/office/powerpoint/2010/main" val="840571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53</a:t>
            </a:fld>
            <a:endParaRPr lang="en-US"/>
          </a:p>
        </p:txBody>
      </p:sp>
    </p:spTree>
    <p:extLst>
      <p:ext uri="{BB962C8B-B14F-4D97-AF65-F5344CB8AC3E}">
        <p14:creationId xmlns:p14="http://schemas.microsoft.com/office/powerpoint/2010/main" val="1777549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FBE3C-72D9-AEB4-90AE-8427612A2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3C8D0-A935-B0DB-713D-4B09D3967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DFCF9-028F-39D5-BC52-B06A0B4774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134C13-79D1-8451-63C0-F6CC81431893}"/>
              </a:ext>
            </a:extLst>
          </p:cNvPr>
          <p:cNvSpPr>
            <a:spLocks noGrp="1"/>
          </p:cNvSpPr>
          <p:nvPr>
            <p:ph type="sldNum" sz="quarter" idx="5"/>
          </p:nvPr>
        </p:nvSpPr>
        <p:spPr/>
        <p:txBody>
          <a:bodyPr/>
          <a:lstStyle/>
          <a:p>
            <a:fld id="{4FE1A22D-B0DA-7946-9107-1C35E13A8882}" type="slidenum">
              <a:rPr lang="en-US" smtClean="0"/>
              <a:t>54</a:t>
            </a:fld>
            <a:endParaRPr lang="en-US"/>
          </a:p>
        </p:txBody>
      </p:sp>
    </p:spTree>
    <p:extLst>
      <p:ext uri="{BB962C8B-B14F-4D97-AF65-F5344CB8AC3E}">
        <p14:creationId xmlns:p14="http://schemas.microsoft.com/office/powerpoint/2010/main" val="243354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a:t>
            </a:fld>
            <a:endParaRPr lang="en-US"/>
          </a:p>
        </p:txBody>
      </p:sp>
    </p:spTree>
    <p:extLst>
      <p:ext uri="{BB962C8B-B14F-4D97-AF65-F5344CB8AC3E}">
        <p14:creationId xmlns:p14="http://schemas.microsoft.com/office/powerpoint/2010/main" val="398965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a:t>
            </a:fld>
            <a:endParaRPr lang="en-US"/>
          </a:p>
        </p:txBody>
      </p:sp>
    </p:spTree>
    <p:extLst>
      <p:ext uri="{BB962C8B-B14F-4D97-AF65-F5344CB8AC3E}">
        <p14:creationId xmlns:p14="http://schemas.microsoft.com/office/powerpoint/2010/main" val="261580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11</a:t>
            </a:fld>
            <a:endParaRPr lang="en-US"/>
          </a:p>
        </p:txBody>
      </p:sp>
    </p:spTree>
    <p:extLst>
      <p:ext uri="{BB962C8B-B14F-4D97-AF65-F5344CB8AC3E}">
        <p14:creationId xmlns:p14="http://schemas.microsoft.com/office/powerpoint/2010/main" val="216956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FEA12-9224-37C2-1D9D-B294DA9EC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8A520-FB90-89AC-521F-FF489CA36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26ECB-5EEF-A391-9EF8-3E5A18D57B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D56CA2-1114-7A46-99A2-B516CCD0BAE6}"/>
              </a:ext>
            </a:extLst>
          </p:cNvPr>
          <p:cNvSpPr>
            <a:spLocks noGrp="1"/>
          </p:cNvSpPr>
          <p:nvPr>
            <p:ph type="sldNum" sz="quarter" idx="5"/>
          </p:nvPr>
        </p:nvSpPr>
        <p:spPr/>
        <p:txBody>
          <a:bodyPr/>
          <a:lstStyle/>
          <a:p>
            <a:fld id="{4FE1A22D-B0DA-7946-9107-1C35E13A8882}" type="slidenum">
              <a:rPr lang="en-US" smtClean="0"/>
              <a:t>12</a:t>
            </a:fld>
            <a:endParaRPr lang="en-US"/>
          </a:p>
        </p:txBody>
      </p:sp>
    </p:spTree>
    <p:extLst>
      <p:ext uri="{BB962C8B-B14F-4D97-AF65-F5344CB8AC3E}">
        <p14:creationId xmlns:p14="http://schemas.microsoft.com/office/powerpoint/2010/main" val="425404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EE575-1417-06A3-71AE-FA8A5B2BC1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9958A-8F93-37E0-46EE-D830B7B9E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6D4284-D03B-28E5-344D-E0E57128B6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7B08A0-4261-C71E-F835-EAFC0829F7D4}"/>
              </a:ext>
            </a:extLst>
          </p:cNvPr>
          <p:cNvSpPr>
            <a:spLocks noGrp="1"/>
          </p:cNvSpPr>
          <p:nvPr>
            <p:ph type="sldNum" sz="quarter" idx="5"/>
          </p:nvPr>
        </p:nvSpPr>
        <p:spPr/>
        <p:txBody>
          <a:bodyPr/>
          <a:lstStyle/>
          <a:p>
            <a:fld id="{4FE1A22D-B0DA-7946-9107-1C35E13A8882}" type="slidenum">
              <a:rPr lang="en-US" smtClean="0"/>
              <a:t>13</a:t>
            </a:fld>
            <a:endParaRPr lang="en-US"/>
          </a:p>
        </p:txBody>
      </p:sp>
    </p:spTree>
    <p:extLst>
      <p:ext uri="{BB962C8B-B14F-4D97-AF65-F5344CB8AC3E}">
        <p14:creationId xmlns:p14="http://schemas.microsoft.com/office/powerpoint/2010/main" val="96314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15</a:t>
            </a:fld>
            <a:endParaRPr lang="en-US"/>
          </a:p>
        </p:txBody>
      </p:sp>
    </p:spTree>
    <p:extLst>
      <p:ext uri="{BB962C8B-B14F-4D97-AF65-F5344CB8AC3E}">
        <p14:creationId xmlns:p14="http://schemas.microsoft.com/office/powerpoint/2010/main" val="34507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16</a:t>
            </a:fld>
            <a:endParaRPr lang="en-US"/>
          </a:p>
        </p:txBody>
      </p:sp>
    </p:spTree>
    <p:extLst>
      <p:ext uri="{BB962C8B-B14F-4D97-AF65-F5344CB8AC3E}">
        <p14:creationId xmlns:p14="http://schemas.microsoft.com/office/powerpoint/2010/main" val="1482418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17</a:t>
            </a:fld>
            <a:endParaRPr lang="en-US"/>
          </a:p>
        </p:txBody>
      </p:sp>
    </p:spTree>
    <p:extLst>
      <p:ext uri="{BB962C8B-B14F-4D97-AF65-F5344CB8AC3E}">
        <p14:creationId xmlns:p14="http://schemas.microsoft.com/office/powerpoint/2010/main" val="21755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037"/>
            <a:ext cx="7772400" cy="815815"/>
          </a:xfrm>
          <a:prstGeom prst="rect">
            <a:avLst/>
          </a:prstGeom>
        </p:spPr>
        <p:txBody>
          <a:bodyPr/>
          <a:lstStyle>
            <a:lvl1pPr>
              <a:defRPr>
                <a:latin typeface="Franklin Gothic Medium"/>
                <a:cs typeface="Franklin Gothic Medium"/>
              </a:defRPr>
            </a:lvl1pPr>
          </a:lstStyle>
          <a:p>
            <a:r>
              <a:rPr lang="en-US" dirty="0"/>
              <a:t>Click to edit Master title style</a:t>
            </a:r>
          </a:p>
        </p:txBody>
      </p:sp>
      <p:sp>
        <p:nvSpPr>
          <p:cNvPr id="3" name="Slide Number Placeholder 1">
            <a:extLst>
              <a:ext uri="{FF2B5EF4-FFF2-40B4-BE49-F238E27FC236}">
                <a16:creationId xmlns:a16="http://schemas.microsoft.com/office/drawing/2014/main" id="{990B506C-7399-87D9-1AAB-0C88DF5DB76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62717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457200" y="1244160"/>
            <a:ext cx="8229600" cy="5140800"/>
          </a:xfrm>
          <a:prstGeom prst="rect">
            <a:avLst/>
          </a:prstGeom>
        </p:spPr>
        <p:txBody>
          <a:bodyPr/>
          <a:lstStyle>
            <a:lvl1pPr>
              <a:defRPr>
                <a:latin typeface="Franklin Gothic Medium"/>
                <a:cs typeface="Franklin Gothic Medium"/>
              </a:defRPr>
            </a:lvl1pPr>
            <a:lvl2pPr>
              <a:defRPr>
                <a:latin typeface="Franklin Gothic Medium"/>
                <a:cs typeface="Franklin Gothic Medium"/>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cxnSp>
        <p:nvCxnSpPr>
          <p:cNvPr id="8" name="Straight Connector 7"/>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1">
            <a:extLst>
              <a:ext uri="{FF2B5EF4-FFF2-40B4-BE49-F238E27FC236}">
                <a16:creationId xmlns:a16="http://schemas.microsoft.com/office/drawing/2014/main" id="{DF808AB4-879A-0905-A54C-7A5D37F4011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424564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cxnSp>
        <p:nvCxnSpPr>
          <p:cNvPr id="7" name="Straight Connector 6"/>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F6CADE6-B25D-70B2-54F6-1D842E2B80D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1453158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94913-18AA-3C6D-4AEF-CE749FAE22E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17382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eedback.cs.washington.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edstem.org/us/courses/80024/discussion/6805525?comment=1579111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997E-2A8E-37E1-1B4C-3203BE1824FD}"/>
              </a:ext>
            </a:extLst>
          </p:cNvPr>
          <p:cNvSpPr>
            <a:spLocks noGrp="1"/>
          </p:cNvSpPr>
          <p:nvPr>
            <p:ph type="ctrTitle"/>
          </p:nvPr>
        </p:nvSpPr>
        <p:spPr>
          <a:xfrm>
            <a:off x="1610664" y="3021092"/>
            <a:ext cx="5447682" cy="815815"/>
          </a:xfrm>
        </p:spPr>
        <p:txBody>
          <a:bodyPr/>
          <a:lstStyle/>
          <a:p>
            <a:pPr algn="l"/>
            <a:r>
              <a:rPr lang="en-US" sz="3800" dirty="0">
                <a:solidFill>
                  <a:srgbClr val="7030A0"/>
                </a:solidFill>
              </a:rPr>
              <a:t>Client-Server Interaction I</a:t>
            </a:r>
          </a:p>
        </p:txBody>
      </p:sp>
      <p:sp>
        <p:nvSpPr>
          <p:cNvPr id="5" name="Title 1">
            <a:extLst>
              <a:ext uri="{FF2B5EF4-FFF2-40B4-BE49-F238E27FC236}">
                <a16:creationId xmlns:a16="http://schemas.microsoft.com/office/drawing/2014/main" id="{98C0A688-BC38-5406-4B86-4D270A616529}"/>
              </a:ext>
            </a:extLst>
          </p:cNvPr>
          <p:cNvSpPr txBox="1">
            <a:spLocks/>
          </p:cNvSpPr>
          <p:nvPr/>
        </p:nvSpPr>
        <p:spPr>
          <a:xfrm>
            <a:off x="1610664" y="3836907"/>
            <a:ext cx="2033253" cy="600938"/>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3200" dirty="0"/>
              <a:t>Jaela Field</a:t>
            </a:r>
          </a:p>
        </p:txBody>
      </p:sp>
      <p:sp>
        <p:nvSpPr>
          <p:cNvPr id="8" name="Title 1">
            <a:extLst>
              <a:ext uri="{FF2B5EF4-FFF2-40B4-BE49-F238E27FC236}">
                <a16:creationId xmlns:a16="http://schemas.microsoft.com/office/drawing/2014/main" id="{F889BDC2-E803-9F76-A7EF-D8764234F9F4}"/>
              </a:ext>
            </a:extLst>
          </p:cNvPr>
          <p:cNvSpPr txBox="1">
            <a:spLocks/>
          </p:cNvSpPr>
          <p:nvPr/>
        </p:nvSpPr>
        <p:spPr>
          <a:xfrm>
            <a:off x="1610664" y="2252527"/>
            <a:ext cx="5922672" cy="768565"/>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 Summer 2025</a:t>
            </a:r>
          </a:p>
        </p:txBody>
      </p:sp>
    </p:spTree>
    <p:extLst>
      <p:ext uri="{BB962C8B-B14F-4D97-AF65-F5344CB8AC3E}">
        <p14:creationId xmlns:p14="http://schemas.microsoft.com/office/powerpoint/2010/main" val="349445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B09A8-B0A4-9C17-F45A-CB7548EAD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12CE4-ED9F-9403-65F7-F71AF1FCFB52}"/>
              </a:ext>
            </a:extLst>
          </p:cNvPr>
          <p:cNvSpPr>
            <a:spLocks noGrp="1"/>
          </p:cNvSpPr>
          <p:nvPr>
            <p:ph type="title"/>
          </p:nvPr>
        </p:nvSpPr>
        <p:spPr/>
        <p:txBody>
          <a:bodyPr/>
          <a:lstStyle/>
          <a:p>
            <a:r>
              <a:rPr lang="en-US" dirty="0"/>
              <a:t>Steps to Writing a Full Stack App: Connect</a:t>
            </a:r>
          </a:p>
        </p:txBody>
      </p:sp>
      <p:sp>
        <p:nvSpPr>
          <p:cNvPr id="3" name="Content Placeholder 2" descr="Now just “Connect the client to the server&#13;&#10;use fetch to update data on the server before doing same to client&#13;&#10;“ is highlighted">
            <a:extLst>
              <a:ext uri="{FF2B5EF4-FFF2-40B4-BE49-F238E27FC236}">
                <a16:creationId xmlns:a16="http://schemas.microsoft.com/office/drawing/2014/main" id="{754F8A23-C7B6-4234-7116-43844D7832F9}"/>
              </a:ext>
            </a:extLst>
          </p:cNvPr>
          <p:cNvSpPr>
            <a:spLocks noGrp="1"/>
          </p:cNvSpPr>
          <p:nvPr>
            <p:ph idx="1"/>
          </p:nvPr>
        </p:nvSpPr>
        <p:spPr/>
        <p:txBody>
          <a:bodyPr/>
          <a:lstStyle/>
          <a:p>
            <a:r>
              <a:rPr lang="en-US" sz="2600" dirty="0"/>
              <a:t>We recommend writing in the following order:</a:t>
            </a:r>
          </a:p>
          <a:p>
            <a:pPr marL="628650" lvl="2"/>
            <a:endParaRPr lang="en-US" sz="1200" dirty="0"/>
          </a:p>
          <a:p>
            <a:pPr marL="914400" lvl="1" indent="-457200">
              <a:buFont typeface="+mj-lt"/>
              <a:buAutoNum type="arabicPeriod"/>
            </a:pPr>
            <a:r>
              <a:rPr lang="en-US" sz="2200" dirty="0">
                <a:solidFill>
                  <a:schemeClr val="bg1">
                    <a:lumMod val="75000"/>
                  </a:schemeClr>
                </a:solidFill>
              </a:rPr>
              <a:t>Write the client UI with local data				</a:t>
            </a:r>
          </a:p>
          <a:p>
            <a:pPr marL="1383030" lvl="2" indent="-285750">
              <a:buFont typeface="System Font Regular"/>
              <a:buChar char="–"/>
            </a:pPr>
            <a:r>
              <a:rPr lang="en-US" sz="1800" dirty="0">
                <a:solidFill>
                  <a:schemeClr val="bg1">
                    <a:lumMod val="75000"/>
                  </a:schemeClr>
                </a:solidFill>
              </a:rPr>
              <a:t>no client/server interaction at the start</a:t>
            </a:r>
          </a:p>
          <a:p>
            <a:pPr marL="628650" lvl="2"/>
            <a:endParaRPr lang="en-US" sz="1200" dirty="0">
              <a:solidFill>
                <a:schemeClr val="bg1">
                  <a:lumMod val="75000"/>
                </a:schemeClr>
              </a:solidFill>
            </a:endParaRPr>
          </a:p>
          <a:p>
            <a:pPr marL="914400" lvl="1" indent="-457200">
              <a:buFont typeface="+mj-lt"/>
              <a:buAutoNum type="arabicPeriod"/>
            </a:pPr>
            <a:r>
              <a:rPr lang="en-US" sz="2200" dirty="0">
                <a:solidFill>
                  <a:schemeClr val="bg1">
                    <a:lumMod val="75000"/>
                  </a:schemeClr>
                </a:solidFill>
              </a:rPr>
              <a:t>Write the server</a:t>
            </a:r>
          </a:p>
          <a:p>
            <a:pPr marL="1380744" lvl="2" indent="-283464">
              <a:buFont typeface="System Font Regular"/>
              <a:buChar char="–"/>
            </a:pPr>
            <a:r>
              <a:rPr lang="en-US" sz="1800" b="1" dirty="0">
                <a:solidFill>
                  <a:schemeClr val="bg1">
                    <a:lumMod val="75000"/>
                  </a:schemeClr>
                </a:solidFill>
              </a:rPr>
              <a:t>official</a:t>
            </a:r>
            <a:r>
              <a:rPr lang="en-US" sz="1800" dirty="0">
                <a:solidFill>
                  <a:schemeClr val="bg1">
                    <a:lumMod val="75000"/>
                  </a:schemeClr>
                </a:solidFill>
              </a:rPr>
              <a:t> store of the data (client state is ephemeral)</a:t>
            </a:r>
          </a:p>
          <a:p>
            <a:pPr marL="628650" lvl="2"/>
            <a:endParaRPr lang="en-US" sz="1200" dirty="0">
              <a:solidFill>
                <a:schemeClr val="bg1">
                  <a:lumMod val="65000"/>
                </a:schemeClr>
              </a:solidFill>
            </a:endParaRPr>
          </a:p>
          <a:p>
            <a:pPr marL="914400" lvl="1" indent="-457200">
              <a:buFont typeface="+mj-lt"/>
              <a:buAutoNum type="arabicPeriod"/>
            </a:pPr>
            <a:r>
              <a:rPr lang="en-US" sz="2200" dirty="0"/>
              <a:t>Connect the client to the server</a:t>
            </a:r>
          </a:p>
          <a:p>
            <a:pPr marL="1383030" lvl="2" indent="-285750">
              <a:buFont typeface="System Font Regular"/>
              <a:buChar char="–"/>
            </a:pPr>
            <a:r>
              <a:rPr lang="en-US" sz="1800" dirty="0"/>
              <a:t>use fetch to update data on the server before doing same to client</a:t>
            </a:r>
          </a:p>
        </p:txBody>
      </p:sp>
      <p:sp>
        <p:nvSpPr>
          <p:cNvPr id="5" name="Slide Number Placeholder 4">
            <a:extLst>
              <a:ext uri="{FF2B5EF4-FFF2-40B4-BE49-F238E27FC236}">
                <a16:creationId xmlns:a16="http://schemas.microsoft.com/office/drawing/2014/main" id="{AA0C04F1-38FD-6A93-A9EF-70F7297020D9}"/>
              </a:ext>
            </a:extLst>
          </p:cNvPr>
          <p:cNvSpPr>
            <a:spLocks noGrp="1"/>
          </p:cNvSpPr>
          <p:nvPr>
            <p:ph type="sldNum" sz="quarter" idx="4"/>
          </p:nvPr>
        </p:nvSpPr>
        <p:spPr/>
        <p:txBody>
          <a:bodyPr/>
          <a:lstStyle/>
          <a:p>
            <a:fld id="{60F4F636-6A27-E649-AEDF-9DE4D4E58670}" type="slidenum">
              <a:rPr lang="en-US" smtClean="0"/>
              <a:pPr/>
              <a:t>10</a:t>
            </a:fld>
            <a:endParaRPr lang="en-US" dirty="0"/>
          </a:p>
        </p:txBody>
      </p:sp>
    </p:spTree>
    <p:extLst>
      <p:ext uri="{BB962C8B-B14F-4D97-AF65-F5344CB8AC3E}">
        <p14:creationId xmlns:p14="http://schemas.microsoft.com/office/powerpoint/2010/main" val="181428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Recall: Client-Server Interaction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Clients need to talk to server &amp; update UI in response</a:t>
            </a:r>
          </a:p>
          <a:p>
            <a:pPr lvl="1"/>
            <a:endParaRPr lang="en-US" sz="1800" dirty="0"/>
          </a:p>
          <a:p>
            <a:endParaRPr lang="en-US" sz="2600" dirty="0"/>
          </a:p>
        </p:txBody>
      </p:sp>
      <p:grpSp>
        <p:nvGrpSpPr>
          <p:cNvPr id="9" name="Group 8" descr="The client (e.g. your browser) will make a GET request to a URL, like /api/list. Our server should then respond with the current to-do list.">
            <a:extLst>
              <a:ext uri="{FF2B5EF4-FFF2-40B4-BE49-F238E27FC236}">
                <a16:creationId xmlns:a16="http://schemas.microsoft.com/office/drawing/2014/main" id="{3574C6FC-34E2-6AC2-5FAF-682389A43B8C}"/>
              </a:ext>
            </a:extLst>
          </p:cNvPr>
          <p:cNvGrpSpPr/>
          <p:nvPr/>
        </p:nvGrpSpPr>
        <p:grpSpPr>
          <a:xfrm>
            <a:off x="1036010" y="1911173"/>
            <a:ext cx="7442690" cy="3199706"/>
            <a:chOff x="1036010" y="1911173"/>
            <a:chExt cx="7442690" cy="3199706"/>
          </a:xfrm>
        </p:grpSpPr>
        <p:pic>
          <p:nvPicPr>
            <p:cNvPr id="1032" name="Picture 8">
              <a:extLst>
                <a:ext uri="{FF2B5EF4-FFF2-40B4-BE49-F238E27FC236}">
                  <a16:creationId xmlns:a16="http://schemas.microsoft.com/office/drawing/2014/main" id="{4A5E3076-A2DF-2766-B226-8755BED95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01" y="2571705"/>
              <a:ext cx="1276109" cy="12761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30267F5-CBE3-1D97-9DE4-2E26E47DA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374" y="1911173"/>
              <a:ext cx="2261273" cy="31997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F860F96-EEDB-E0A1-EFEF-88A1F1299E92}"/>
                </a:ext>
              </a:extLst>
            </p:cNvPr>
            <p:cNvSpPr txBox="1"/>
            <p:nvPr/>
          </p:nvSpPr>
          <p:spPr>
            <a:xfrm>
              <a:off x="3313460" y="2594337"/>
              <a:ext cx="2706873" cy="400110"/>
            </a:xfrm>
            <a:prstGeom prst="rect">
              <a:avLst/>
            </a:prstGeom>
            <a:noFill/>
          </p:spPr>
          <p:txBody>
            <a:bodyPr wrap="square" rtlCol="0">
              <a:spAutoFit/>
            </a:bodyPr>
            <a:lstStyle/>
            <a:p>
              <a:pPr algn="ctr"/>
              <a:r>
                <a:rPr lang="en-US" sz="2000" dirty="0">
                  <a:solidFill>
                    <a:srgbClr val="0070C0"/>
                  </a:solidFill>
                  <a:latin typeface="Franklin Gothic Medium"/>
                  <a:cs typeface="Franklin Gothic Medium"/>
                </a:rPr>
                <a:t>GET /</a:t>
              </a:r>
              <a:r>
                <a:rPr lang="en-US" sz="2000" dirty="0" err="1">
                  <a:solidFill>
                    <a:srgbClr val="0070C0"/>
                  </a:solidFill>
                  <a:latin typeface="Franklin Gothic Medium"/>
                  <a:cs typeface="Franklin Gothic Medium"/>
                </a:rPr>
                <a:t>api</a:t>
              </a:r>
              <a:r>
                <a:rPr lang="en-US" sz="2000" dirty="0">
                  <a:solidFill>
                    <a:srgbClr val="0070C0"/>
                  </a:solidFill>
                  <a:latin typeface="Franklin Gothic Medium"/>
                  <a:cs typeface="Franklin Gothic Medium"/>
                </a:rPr>
                <a:t>/list</a:t>
              </a:r>
            </a:p>
          </p:txBody>
        </p:sp>
        <p:cxnSp>
          <p:nvCxnSpPr>
            <p:cNvPr id="8" name="Straight Arrow Connector 7">
              <a:extLst>
                <a:ext uri="{FF2B5EF4-FFF2-40B4-BE49-F238E27FC236}">
                  <a16:creationId xmlns:a16="http://schemas.microsoft.com/office/drawing/2014/main" id="{3D433D03-10AE-874F-D3CE-2FE08DE0D534}"/>
                </a:ext>
              </a:extLst>
            </p:cNvPr>
            <p:cNvCxnSpPr>
              <a:cxnSpLocks/>
            </p:cNvCxnSpPr>
            <p:nvPr/>
          </p:nvCxnSpPr>
          <p:spPr>
            <a:xfrm>
              <a:off x="3301068" y="2978472"/>
              <a:ext cx="2731624" cy="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57AD32D-EB43-C5F2-4EB1-1621F10B093B}"/>
                </a:ext>
              </a:extLst>
            </p:cNvPr>
            <p:cNvCxnSpPr>
              <a:cxnSpLocks/>
            </p:cNvCxnSpPr>
            <p:nvPr/>
          </p:nvCxnSpPr>
          <p:spPr>
            <a:xfrm flipH="1">
              <a:off x="3288709" y="3295372"/>
              <a:ext cx="2731624" cy="0"/>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837D669-A126-CDF2-A80D-A0A69D383037}"/>
                </a:ext>
              </a:extLst>
            </p:cNvPr>
            <p:cNvSpPr txBox="1"/>
            <p:nvPr/>
          </p:nvSpPr>
          <p:spPr>
            <a:xfrm>
              <a:off x="3313459" y="3296947"/>
              <a:ext cx="2706873" cy="400110"/>
            </a:xfrm>
            <a:prstGeom prst="rect">
              <a:avLst/>
            </a:prstGeom>
            <a:noFill/>
          </p:spPr>
          <p:txBody>
            <a:bodyPr wrap="square" rtlCol="0">
              <a:spAutoFit/>
            </a:bodyPr>
            <a:lstStyle/>
            <a:p>
              <a:pPr algn="ctr"/>
              <a:r>
                <a:rPr lang="en-US" sz="2000" dirty="0">
                  <a:solidFill>
                    <a:srgbClr val="7030A0"/>
                  </a:solidFill>
                  <a:latin typeface="Franklin Gothic Medium"/>
                  <a:cs typeface="Franklin Gothic Medium"/>
                </a:rPr>
                <a:t>current to-do list</a:t>
              </a:r>
            </a:p>
          </p:txBody>
        </p:sp>
        <p:sp>
          <p:nvSpPr>
            <p:cNvPr id="15" name="TextBox 14">
              <a:extLst>
                <a:ext uri="{FF2B5EF4-FFF2-40B4-BE49-F238E27FC236}">
                  <a16:creationId xmlns:a16="http://schemas.microsoft.com/office/drawing/2014/main" id="{8F36295B-1000-F270-3270-9DBE6BD004B8}"/>
                </a:ext>
              </a:extLst>
            </p:cNvPr>
            <p:cNvSpPr txBox="1"/>
            <p:nvPr/>
          </p:nvSpPr>
          <p:spPr>
            <a:xfrm>
              <a:off x="6316407" y="3980726"/>
              <a:ext cx="1173976" cy="369332"/>
            </a:xfrm>
            <a:prstGeom prst="rect">
              <a:avLst/>
            </a:prstGeom>
            <a:noFill/>
          </p:spPr>
          <p:txBody>
            <a:bodyPr wrap="none" rtlCol="0">
              <a:spAutoFit/>
            </a:bodyPr>
            <a:lstStyle/>
            <a:p>
              <a:r>
                <a:rPr lang="en-US" dirty="0">
                  <a:latin typeface="Franklin Gothic Medium"/>
                  <a:cs typeface="Franklin Gothic Medium"/>
                </a:rPr>
                <a:t>our server</a:t>
              </a:r>
            </a:p>
          </p:txBody>
        </p:sp>
        <p:pic>
          <p:nvPicPr>
            <p:cNvPr id="4" name="Picture 16">
              <a:extLst>
                <a:ext uri="{FF2B5EF4-FFF2-40B4-BE49-F238E27FC236}">
                  <a16:creationId xmlns:a16="http://schemas.microsoft.com/office/drawing/2014/main" id="{E7354B92-57BC-0942-80D7-38EE00E0F5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010" y="3416127"/>
              <a:ext cx="993169" cy="9931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a:extLst>
                <a:ext uri="{FF2B5EF4-FFF2-40B4-BE49-F238E27FC236}">
                  <a16:creationId xmlns:a16="http://schemas.microsoft.com/office/drawing/2014/main" id="{B92BFDB4-01FF-74FC-36D9-96E141532F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5531" y="3416126"/>
              <a:ext cx="993169" cy="993169"/>
            </a:xfrm>
            <a:prstGeom prst="rect">
              <a:avLst/>
            </a:prstGeom>
            <a:noFill/>
            <a:ln>
              <a:noFill/>
            </a:ln>
          </p:spPr>
        </p:pic>
      </p:grpSp>
      <p:sp>
        <p:nvSpPr>
          <p:cNvPr id="12" name="TextBox 11">
            <a:extLst>
              <a:ext uri="{FF2B5EF4-FFF2-40B4-BE49-F238E27FC236}">
                <a16:creationId xmlns:a16="http://schemas.microsoft.com/office/drawing/2014/main" id="{38E76D2C-1C7A-DACE-F57C-8B0AB1EF2856}"/>
              </a:ext>
            </a:extLst>
          </p:cNvPr>
          <p:cNvSpPr txBox="1"/>
          <p:nvPr/>
        </p:nvSpPr>
        <p:spPr>
          <a:xfrm>
            <a:off x="2727909" y="4782843"/>
            <a:ext cx="4957680" cy="830997"/>
          </a:xfrm>
          <a:prstGeom prst="rect">
            <a:avLst/>
          </a:prstGeom>
          <a:noFill/>
        </p:spPr>
        <p:txBody>
          <a:bodyPr wrap="square" rtlCol="0">
            <a:spAutoFit/>
          </a:bodyPr>
          <a:lstStyle/>
          <a:p>
            <a:r>
              <a:rPr lang="en-US" sz="1600" dirty="0">
                <a:solidFill>
                  <a:schemeClr val="accent3">
                    <a:lumMod val="75000"/>
                  </a:schemeClr>
                </a:solidFill>
                <a:latin typeface="Franklin Gothic Medium"/>
                <a:cs typeface="Franklin Gothic Medium"/>
              </a:rPr>
              <a:t>Client will make requests to the server to</a:t>
            </a:r>
          </a:p>
          <a:p>
            <a:pPr marL="457200" indent="-285750">
              <a:buFont typeface="System Font Regular"/>
              <a:buChar char="–"/>
            </a:pPr>
            <a:r>
              <a:rPr lang="en-US" sz="1600" dirty="0">
                <a:solidFill>
                  <a:schemeClr val="accent3">
                    <a:lumMod val="75000"/>
                  </a:schemeClr>
                </a:solidFill>
                <a:latin typeface="Franklin Gothic Medium"/>
                <a:cs typeface="Franklin Gothic Medium"/>
              </a:rPr>
              <a:t>get the list</a:t>
            </a:r>
          </a:p>
          <a:p>
            <a:pPr marL="457200" indent="-285750">
              <a:buFont typeface="System Font Regular"/>
              <a:buChar char="–"/>
            </a:pPr>
            <a:r>
              <a:rPr lang="en-US" sz="1600" dirty="0">
                <a:solidFill>
                  <a:schemeClr val="accent3">
                    <a:lumMod val="75000"/>
                  </a:schemeClr>
                </a:solidFill>
                <a:latin typeface="Franklin Gothic Medium"/>
                <a:cs typeface="Franklin Gothic Medium"/>
              </a:rPr>
              <a:t>add, remove, and complete items</a:t>
            </a:r>
          </a:p>
        </p:txBody>
      </p:sp>
      <p:sp>
        <p:nvSpPr>
          <p:cNvPr id="7" name="Slide Number Placeholder 6">
            <a:extLst>
              <a:ext uri="{FF2B5EF4-FFF2-40B4-BE49-F238E27FC236}">
                <a16:creationId xmlns:a16="http://schemas.microsoft.com/office/drawing/2014/main" id="{B69F6152-BF82-042B-9676-2C1B43516DAA}"/>
              </a:ext>
            </a:extLst>
          </p:cNvPr>
          <p:cNvSpPr>
            <a:spLocks noGrp="1"/>
          </p:cNvSpPr>
          <p:nvPr>
            <p:ph type="sldNum" sz="quarter" idx="4"/>
          </p:nvPr>
        </p:nvSpPr>
        <p:spPr/>
        <p:txBody>
          <a:bodyPr/>
          <a:lstStyle/>
          <a:p>
            <a:fld id="{60F4F636-6A27-E649-AEDF-9DE4D4E58670}" type="slidenum">
              <a:rPr lang="en-US" smtClean="0"/>
              <a:pPr/>
              <a:t>11</a:t>
            </a:fld>
            <a:endParaRPr lang="en-US" dirty="0"/>
          </a:p>
        </p:txBody>
      </p:sp>
    </p:spTree>
    <p:extLst>
      <p:ext uri="{BB962C8B-B14F-4D97-AF65-F5344CB8AC3E}">
        <p14:creationId xmlns:p14="http://schemas.microsoft.com/office/powerpoint/2010/main" val="3418401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BB315-005A-6259-2EA2-EEC64066E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0EFA2-596D-B7C2-B8A2-5E9EFF855E58}"/>
              </a:ext>
            </a:extLst>
          </p:cNvPr>
          <p:cNvSpPr>
            <a:spLocks noGrp="1"/>
          </p:cNvSpPr>
          <p:nvPr>
            <p:ph type="title"/>
          </p:nvPr>
        </p:nvSpPr>
        <p:spPr/>
        <p:txBody>
          <a:bodyPr/>
          <a:lstStyle/>
          <a:p>
            <a:r>
              <a:rPr lang="en-US" dirty="0"/>
              <a:t>Development Setup</a:t>
            </a:r>
          </a:p>
        </p:txBody>
      </p:sp>
      <p:sp>
        <p:nvSpPr>
          <p:cNvPr id="3" name="Content Placeholder 2">
            <a:extLst>
              <a:ext uri="{FF2B5EF4-FFF2-40B4-BE49-F238E27FC236}">
                <a16:creationId xmlns:a16="http://schemas.microsoft.com/office/drawing/2014/main" id="{BEAF3651-6BB6-6927-1568-2DAA367F0D66}"/>
              </a:ext>
            </a:extLst>
          </p:cNvPr>
          <p:cNvSpPr>
            <a:spLocks noGrp="1"/>
          </p:cNvSpPr>
          <p:nvPr>
            <p:ph idx="1"/>
          </p:nvPr>
        </p:nvSpPr>
        <p:spPr/>
        <p:txBody>
          <a:bodyPr/>
          <a:lstStyle/>
          <a:p>
            <a:r>
              <a:rPr lang="en-US" sz="2600" dirty="0"/>
              <a:t>Two servers: ours and </a:t>
            </a:r>
            <a:r>
              <a:rPr lang="en-US" sz="2400" dirty="0">
                <a:latin typeface="Courier New" panose="02070309020205020404" pitchFamily="49" charset="0"/>
                <a:cs typeface="Courier New" panose="02070309020205020404" pitchFamily="49" charset="0"/>
              </a:rPr>
              <a:t>webpack-dev-server</a:t>
            </a:r>
          </a:p>
          <a:p>
            <a:pPr lvl="1"/>
            <a:endParaRPr lang="en-US" sz="1800" dirty="0"/>
          </a:p>
          <a:p>
            <a:endParaRPr lang="en-US" sz="2600" dirty="0"/>
          </a:p>
        </p:txBody>
      </p:sp>
      <p:grpSp>
        <p:nvGrpSpPr>
          <p:cNvPr id="9" name="Group 8" descr="webpack-dev-server will then *forward* all of our requests to the actual express server, which is on port 8088. Most of this is abstracted away from you (we set this up for you in the webpack.config.js), so you can *think* of it as being just the client and the server - but there’s actually more happening under the hood.">
            <a:extLst>
              <a:ext uri="{FF2B5EF4-FFF2-40B4-BE49-F238E27FC236}">
                <a16:creationId xmlns:a16="http://schemas.microsoft.com/office/drawing/2014/main" id="{6281A8CE-6B1F-DC0F-8DC7-5957BD7326DE}"/>
              </a:ext>
            </a:extLst>
          </p:cNvPr>
          <p:cNvGrpSpPr/>
          <p:nvPr/>
        </p:nvGrpSpPr>
        <p:grpSpPr>
          <a:xfrm>
            <a:off x="2310727" y="4062621"/>
            <a:ext cx="6387156" cy="3199706"/>
            <a:chOff x="2310727" y="4062621"/>
            <a:chExt cx="6387156" cy="3199706"/>
          </a:xfrm>
        </p:grpSpPr>
        <p:sp>
          <p:nvSpPr>
            <p:cNvPr id="41" name="TextBox 40">
              <a:extLst>
                <a:ext uri="{FF2B5EF4-FFF2-40B4-BE49-F238E27FC236}">
                  <a16:creationId xmlns:a16="http://schemas.microsoft.com/office/drawing/2014/main" id="{8FEDF77A-FB35-F052-CC3A-682105798D81}"/>
                </a:ext>
              </a:extLst>
            </p:cNvPr>
            <p:cNvSpPr txBox="1"/>
            <p:nvPr/>
          </p:nvSpPr>
          <p:spPr>
            <a:xfrm>
              <a:off x="6032692" y="5254848"/>
              <a:ext cx="2665191" cy="923330"/>
            </a:xfrm>
            <a:prstGeom prst="rect">
              <a:avLst/>
            </a:prstGeom>
            <a:noFill/>
          </p:spPr>
          <p:txBody>
            <a:bodyPr wrap="square" rtlCol="0">
              <a:spAutoFit/>
            </a:bodyPr>
            <a:lstStyle/>
            <a:p>
              <a:pPr algn="ctr"/>
              <a:r>
                <a:rPr lang="en-US" sz="1600" dirty="0">
                  <a:latin typeface="Courier New" panose="02070309020205020404" pitchFamily="49" charset="0"/>
                  <a:cs typeface="Courier New" panose="02070309020205020404" pitchFamily="49" charset="0"/>
                </a:rPr>
                <a:t>webpack-dev-server</a:t>
              </a:r>
              <a:r>
                <a:rPr lang="en-US" dirty="0">
                  <a:solidFill>
                    <a:schemeClr val="accent3">
                      <a:lumMod val="75000"/>
                    </a:schemeClr>
                  </a:solidFill>
                  <a:latin typeface="Franklin Gothic Medium"/>
                  <a:cs typeface="Franklin Gothic Medium"/>
                </a:rPr>
                <a:t> will </a:t>
              </a:r>
              <a:r>
                <a:rPr lang="en-US" dirty="0">
                  <a:solidFill>
                    <a:schemeClr val="accent3">
                      <a:lumMod val="50000"/>
                    </a:schemeClr>
                  </a:solidFill>
                  <a:latin typeface="Franklin Gothic Medium"/>
                  <a:cs typeface="Franklin Gothic Medium"/>
                </a:rPr>
                <a:t>forward</a:t>
              </a:r>
              <a:r>
                <a:rPr lang="en-US" dirty="0">
                  <a:solidFill>
                    <a:schemeClr val="accent3">
                      <a:lumMod val="75000"/>
                    </a:schemeClr>
                  </a:solidFill>
                  <a:latin typeface="Franklin Gothic Medium"/>
                  <a:cs typeface="Franklin Gothic Medium"/>
                </a:rPr>
                <a:t> all requests to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api</a:t>
              </a:r>
              <a:r>
                <a:rPr lang="en-US" sz="1600" dirty="0">
                  <a:latin typeface="Courier New" panose="02070309020205020404" pitchFamily="49" charset="0"/>
                  <a:cs typeface="Courier New" panose="02070309020205020404" pitchFamily="49" charset="0"/>
                </a:rPr>
                <a:t>/…</a:t>
              </a:r>
              <a:r>
                <a:rPr lang="en-US" dirty="0">
                  <a:solidFill>
                    <a:schemeClr val="accent3">
                      <a:lumMod val="75000"/>
                    </a:schemeClr>
                  </a:solidFill>
                  <a:latin typeface="Franklin Gothic Medium"/>
                  <a:cs typeface="Franklin Gothic Medium"/>
                </a:rPr>
                <a:t> </a:t>
              </a:r>
              <a:r>
                <a:rPr lang="en-US" dirty="0">
                  <a:solidFill>
                    <a:schemeClr val="accent3">
                      <a:lumMod val="50000"/>
                    </a:schemeClr>
                  </a:solidFill>
                  <a:latin typeface="Franklin Gothic Medium"/>
                  <a:cs typeface="Franklin Gothic Medium"/>
                </a:rPr>
                <a:t>to our server</a:t>
              </a:r>
            </a:p>
          </p:txBody>
        </p:sp>
        <p:pic>
          <p:nvPicPr>
            <p:cNvPr id="24" name="Picture 10">
              <a:extLst>
                <a:ext uri="{FF2B5EF4-FFF2-40B4-BE49-F238E27FC236}">
                  <a16:creationId xmlns:a16="http://schemas.microsoft.com/office/drawing/2014/main" id="{479E7DA0-840A-53EC-F503-E0E426314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727" y="4062621"/>
              <a:ext cx="2261273" cy="319970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4253511-B14E-E6F6-8415-12B0883F4923}"/>
                </a:ext>
              </a:extLst>
            </p:cNvPr>
            <p:cNvSpPr txBox="1"/>
            <p:nvPr/>
          </p:nvSpPr>
          <p:spPr>
            <a:xfrm>
              <a:off x="2872760" y="6132174"/>
              <a:ext cx="1173976" cy="369332"/>
            </a:xfrm>
            <a:prstGeom prst="rect">
              <a:avLst/>
            </a:prstGeom>
            <a:noFill/>
          </p:spPr>
          <p:txBody>
            <a:bodyPr wrap="none" rtlCol="0">
              <a:spAutoFit/>
            </a:bodyPr>
            <a:lstStyle/>
            <a:p>
              <a:r>
                <a:rPr lang="en-US" dirty="0">
                  <a:latin typeface="Franklin Gothic Medium"/>
                  <a:cs typeface="Franklin Gothic Medium"/>
                </a:rPr>
                <a:t>our server</a:t>
              </a:r>
            </a:p>
          </p:txBody>
        </p:sp>
        <p:pic>
          <p:nvPicPr>
            <p:cNvPr id="31" name="Picture 16">
              <a:extLst>
                <a:ext uri="{FF2B5EF4-FFF2-40B4-BE49-F238E27FC236}">
                  <a16:creationId xmlns:a16="http://schemas.microsoft.com/office/drawing/2014/main" id="{48BFBF3D-3742-7682-DD31-DDDD72DE2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884" y="5567574"/>
              <a:ext cx="993169" cy="993169"/>
            </a:xfrm>
            <a:prstGeom prst="rect">
              <a:avLst/>
            </a:prstGeom>
            <a:noFill/>
            <a:ln>
              <a:noFill/>
            </a:ln>
          </p:spPr>
        </p:pic>
        <p:cxnSp>
          <p:nvCxnSpPr>
            <p:cNvPr id="35" name="Straight Arrow Connector 34">
              <a:extLst>
                <a:ext uri="{FF2B5EF4-FFF2-40B4-BE49-F238E27FC236}">
                  <a16:creationId xmlns:a16="http://schemas.microsoft.com/office/drawing/2014/main" id="{11CD65DD-6AFC-B25E-9327-1478D10AFC7E}"/>
                </a:ext>
              </a:extLst>
            </p:cNvPr>
            <p:cNvCxnSpPr>
              <a:cxnSpLocks/>
            </p:cNvCxnSpPr>
            <p:nvPr/>
          </p:nvCxnSpPr>
          <p:spPr>
            <a:xfrm flipV="1">
              <a:off x="4790588" y="4409296"/>
              <a:ext cx="1610277" cy="805171"/>
            </a:xfrm>
            <a:prstGeom prst="straightConnector1">
              <a:avLst/>
            </a:prstGeom>
            <a:ln>
              <a:solidFill>
                <a:srgbClr val="0070C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7253D3A9-226E-5D01-C3CC-88791096C06D}"/>
                </a:ext>
              </a:extLst>
            </p:cNvPr>
            <p:cNvCxnSpPr>
              <a:cxnSpLocks/>
            </p:cNvCxnSpPr>
            <p:nvPr/>
          </p:nvCxnSpPr>
          <p:spPr>
            <a:xfrm flipH="1">
              <a:off x="4853548" y="4409296"/>
              <a:ext cx="2142190" cy="1085164"/>
            </a:xfrm>
            <a:prstGeom prst="straightConnector1">
              <a:avLst/>
            </a:prstGeom>
            <a:ln>
              <a:solidFill>
                <a:srgbClr val="7030A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23918D4A-3B53-1E83-166B-5FE882EE6A57}"/>
                </a:ext>
              </a:extLst>
            </p:cNvPr>
            <p:cNvSpPr txBox="1"/>
            <p:nvPr/>
          </p:nvSpPr>
          <p:spPr>
            <a:xfrm>
              <a:off x="3115513" y="4409296"/>
              <a:ext cx="712457" cy="338554"/>
            </a:xfrm>
            <a:prstGeom prst="rect">
              <a:avLst/>
            </a:prstGeom>
            <a:noFill/>
          </p:spPr>
          <p:txBody>
            <a:bodyPr wrap="square" rtlCol="0">
              <a:spAutoFit/>
            </a:bodyPr>
            <a:lstStyle/>
            <a:p>
              <a:pPr algn="ctr"/>
              <a:r>
                <a:rPr lang="en-US" sz="1600" dirty="0">
                  <a:solidFill>
                    <a:schemeClr val="accent3">
                      <a:lumMod val="75000"/>
                    </a:schemeClr>
                  </a:solidFill>
                  <a:latin typeface="Franklin Gothic Medium"/>
                  <a:cs typeface="Franklin Gothic Medium"/>
                </a:rPr>
                <a:t>808</a:t>
              </a:r>
              <a:r>
                <a:rPr lang="en-US" sz="1600" u="sng" dirty="0">
                  <a:solidFill>
                    <a:schemeClr val="accent3">
                      <a:lumMod val="75000"/>
                    </a:schemeClr>
                  </a:solidFill>
                  <a:latin typeface="Franklin Gothic Medium"/>
                  <a:cs typeface="Franklin Gothic Medium"/>
                </a:rPr>
                <a:t>8</a:t>
              </a:r>
            </a:p>
          </p:txBody>
        </p:sp>
      </p:grpSp>
      <p:grpSp>
        <p:nvGrpSpPr>
          <p:cNvPr id="8" name="Group 7" descr="webpack-dev-server - which we saw in HW2 - is used to make our React development cycle faster (including, amongst other things, recompiling our files when we save them). This is actually *another server*! And so our browser will make requests to this server, at port 8080.">
            <a:extLst>
              <a:ext uri="{FF2B5EF4-FFF2-40B4-BE49-F238E27FC236}">
                <a16:creationId xmlns:a16="http://schemas.microsoft.com/office/drawing/2014/main" id="{0BC68FFB-B08B-7F4A-5846-7116E9ADC13A}"/>
              </a:ext>
            </a:extLst>
          </p:cNvPr>
          <p:cNvGrpSpPr/>
          <p:nvPr/>
        </p:nvGrpSpPr>
        <p:grpSpPr>
          <a:xfrm>
            <a:off x="1036010" y="1716970"/>
            <a:ext cx="7162942" cy="3199706"/>
            <a:chOff x="1036010" y="1716970"/>
            <a:chExt cx="7162942" cy="3199706"/>
          </a:xfrm>
        </p:grpSpPr>
        <p:pic>
          <p:nvPicPr>
            <p:cNvPr id="23" name="Picture 8">
              <a:extLst>
                <a:ext uri="{FF2B5EF4-FFF2-40B4-BE49-F238E27FC236}">
                  <a16:creationId xmlns:a16="http://schemas.microsoft.com/office/drawing/2014/main" id="{ABACB235-AF17-8422-E16E-D4D6732BE2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1101" y="2571705"/>
              <a:ext cx="1276109" cy="127610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CEA34433-617B-9DEA-A2D3-72D2FC72C05E}"/>
                </a:ext>
              </a:extLst>
            </p:cNvPr>
            <p:cNvSpPr txBox="1"/>
            <p:nvPr/>
          </p:nvSpPr>
          <p:spPr>
            <a:xfrm>
              <a:off x="3313460" y="2594337"/>
              <a:ext cx="2706873" cy="400110"/>
            </a:xfrm>
            <a:prstGeom prst="rect">
              <a:avLst/>
            </a:prstGeom>
            <a:noFill/>
          </p:spPr>
          <p:txBody>
            <a:bodyPr wrap="square" rtlCol="0">
              <a:spAutoFit/>
            </a:bodyPr>
            <a:lstStyle/>
            <a:p>
              <a:pPr algn="ctr"/>
              <a:r>
                <a:rPr lang="en-US" sz="2000" dirty="0">
                  <a:solidFill>
                    <a:srgbClr val="0070C0"/>
                  </a:solidFill>
                  <a:latin typeface="Franklin Gothic Medium"/>
                  <a:cs typeface="Franklin Gothic Medium"/>
                </a:rPr>
                <a:t>GET /</a:t>
              </a:r>
              <a:r>
                <a:rPr lang="en-US" sz="2000" dirty="0" err="1">
                  <a:solidFill>
                    <a:srgbClr val="0070C0"/>
                  </a:solidFill>
                  <a:latin typeface="Franklin Gothic Medium"/>
                  <a:cs typeface="Franklin Gothic Medium"/>
                </a:rPr>
                <a:t>api</a:t>
              </a:r>
              <a:r>
                <a:rPr lang="en-US" sz="2000" dirty="0">
                  <a:solidFill>
                    <a:srgbClr val="0070C0"/>
                  </a:solidFill>
                  <a:latin typeface="Franklin Gothic Medium"/>
                  <a:cs typeface="Franklin Gothic Medium"/>
                </a:rPr>
                <a:t>/list</a:t>
              </a:r>
            </a:p>
          </p:txBody>
        </p:sp>
        <p:cxnSp>
          <p:nvCxnSpPr>
            <p:cNvPr id="26" name="Straight Arrow Connector 25">
              <a:extLst>
                <a:ext uri="{FF2B5EF4-FFF2-40B4-BE49-F238E27FC236}">
                  <a16:creationId xmlns:a16="http://schemas.microsoft.com/office/drawing/2014/main" id="{B523896E-CF62-BDB1-E7F1-8FEC8F7CC800}"/>
                </a:ext>
              </a:extLst>
            </p:cNvPr>
            <p:cNvCxnSpPr>
              <a:cxnSpLocks/>
            </p:cNvCxnSpPr>
            <p:nvPr/>
          </p:nvCxnSpPr>
          <p:spPr>
            <a:xfrm>
              <a:off x="3301068" y="2978472"/>
              <a:ext cx="2731624" cy="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A44C6B-DE42-6274-C804-175CB9B2237B}"/>
                </a:ext>
              </a:extLst>
            </p:cNvPr>
            <p:cNvCxnSpPr>
              <a:cxnSpLocks/>
            </p:cNvCxnSpPr>
            <p:nvPr/>
          </p:nvCxnSpPr>
          <p:spPr>
            <a:xfrm flipH="1">
              <a:off x="3288709" y="3295372"/>
              <a:ext cx="2731624" cy="0"/>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565988AC-3C50-2988-8202-911278357D66}"/>
                </a:ext>
              </a:extLst>
            </p:cNvPr>
            <p:cNvSpPr txBox="1"/>
            <p:nvPr/>
          </p:nvSpPr>
          <p:spPr>
            <a:xfrm>
              <a:off x="3313459" y="3296947"/>
              <a:ext cx="2706873" cy="400110"/>
            </a:xfrm>
            <a:prstGeom prst="rect">
              <a:avLst/>
            </a:prstGeom>
            <a:noFill/>
          </p:spPr>
          <p:txBody>
            <a:bodyPr wrap="square" rtlCol="0">
              <a:spAutoFit/>
            </a:bodyPr>
            <a:lstStyle/>
            <a:p>
              <a:pPr algn="ctr"/>
              <a:r>
                <a:rPr lang="en-US" sz="2000" dirty="0">
                  <a:solidFill>
                    <a:srgbClr val="7030A0"/>
                  </a:solidFill>
                  <a:latin typeface="Franklin Gothic Medium"/>
                  <a:cs typeface="Franklin Gothic Medium"/>
                </a:rPr>
                <a:t>response</a:t>
              </a:r>
            </a:p>
          </p:txBody>
        </p:sp>
        <p:pic>
          <p:nvPicPr>
            <p:cNvPr id="30" name="Picture 16">
              <a:extLst>
                <a:ext uri="{FF2B5EF4-FFF2-40B4-BE49-F238E27FC236}">
                  <a16:creationId xmlns:a16="http://schemas.microsoft.com/office/drawing/2014/main" id="{D081327F-1D36-AE4B-5984-0A4EBA04A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010" y="3416127"/>
              <a:ext cx="993169" cy="9931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a:extLst>
                <a:ext uri="{FF2B5EF4-FFF2-40B4-BE49-F238E27FC236}">
                  <a16:creationId xmlns:a16="http://schemas.microsoft.com/office/drawing/2014/main" id="{577F2CB9-D12C-DD29-E28B-26DC86003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717" y="1716970"/>
              <a:ext cx="2261273" cy="319970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3FAE630-0A3E-5E27-21EE-F1ED8E9F1272}"/>
                </a:ext>
              </a:extLst>
            </p:cNvPr>
            <p:cNvSpPr txBox="1"/>
            <p:nvPr/>
          </p:nvSpPr>
          <p:spPr>
            <a:xfrm>
              <a:off x="5792524" y="3916057"/>
              <a:ext cx="2406428"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webpack-dev-server</a:t>
              </a:r>
            </a:p>
          </p:txBody>
        </p:sp>
        <p:sp>
          <p:nvSpPr>
            <p:cNvPr id="44" name="TextBox 43">
              <a:extLst>
                <a:ext uri="{FF2B5EF4-FFF2-40B4-BE49-F238E27FC236}">
                  <a16:creationId xmlns:a16="http://schemas.microsoft.com/office/drawing/2014/main" id="{7385DAE9-F6A9-7A12-6062-CCBBD82854E6}"/>
                </a:ext>
              </a:extLst>
            </p:cNvPr>
            <p:cNvSpPr txBox="1"/>
            <p:nvPr/>
          </p:nvSpPr>
          <p:spPr>
            <a:xfrm>
              <a:off x="6639509" y="2078851"/>
              <a:ext cx="712457" cy="338554"/>
            </a:xfrm>
            <a:prstGeom prst="rect">
              <a:avLst/>
            </a:prstGeom>
            <a:noFill/>
          </p:spPr>
          <p:txBody>
            <a:bodyPr wrap="square" rtlCol="0">
              <a:spAutoFit/>
            </a:bodyPr>
            <a:lstStyle/>
            <a:p>
              <a:pPr algn="ctr"/>
              <a:r>
                <a:rPr lang="en-US" sz="1600" dirty="0">
                  <a:solidFill>
                    <a:schemeClr val="accent3">
                      <a:lumMod val="75000"/>
                    </a:schemeClr>
                  </a:solidFill>
                  <a:latin typeface="Franklin Gothic Medium"/>
                  <a:cs typeface="Franklin Gothic Medium"/>
                </a:rPr>
                <a:t>808</a:t>
              </a:r>
              <a:r>
                <a:rPr lang="en-US" sz="1600" u="sng" dirty="0">
                  <a:solidFill>
                    <a:schemeClr val="accent3">
                      <a:lumMod val="75000"/>
                    </a:schemeClr>
                  </a:solidFill>
                  <a:latin typeface="Franklin Gothic Medium"/>
                  <a:cs typeface="Franklin Gothic Medium"/>
                </a:rPr>
                <a:t>0</a:t>
              </a:r>
            </a:p>
          </p:txBody>
        </p:sp>
      </p:grpSp>
      <p:sp>
        <p:nvSpPr>
          <p:cNvPr id="45" name="TextBox 44">
            <a:extLst>
              <a:ext uri="{FF2B5EF4-FFF2-40B4-BE49-F238E27FC236}">
                <a16:creationId xmlns:a16="http://schemas.microsoft.com/office/drawing/2014/main" id="{22DA98D1-ED89-CB5C-3B66-C744BC659119}"/>
              </a:ext>
            </a:extLst>
          </p:cNvPr>
          <p:cNvSpPr txBox="1"/>
          <p:nvPr/>
        </p:nvSpPr>
        <p:spPr>
          <a:xfrm>
            <a:off x="457200" y="4951878"/>
            <a:ext cx="1984993" cy="584775"/>
          </a:xfrm>
          <a:prstGeom prst="rect">
            <a:avLst/>
          </a:prstGeom>
          <a:noFill/>
        </p:spPr>
        <p:txBody>
          <a:bodyPr wrap="square" rtlCol="0">
            <a:spAutoFit/>
          </a:bodyPr>
          <a:lstStyle/>
          <a:p>
            <a:r>
              <a:rPr lang="en-US" sz="1600" dirty="0">
                <a:solidFill>
                  <a:schemeClr val="accent3">
                    <a:lumMod val="75000"/>
                  </a:schemeClr>
                </a:solidFill>
                <a:latin typeface="Franklin Gothic Medium"/>
                <a:cs typeface="Franklin Gothic Medium"/>
              </a:rPr>
              <a:t>Only one server can run on each port</a:t>
            </a:r>
          </a:p>
        </p:txBody>
      </p:sp>
      <p:sp>
        <p:nvSpPr>
          <p:cNvPr id="4" name="TextBox 3">
            <a:extLst>
              <a:ext uri="{FF2B5EF4-FFF2-40B4-BE49-F238E27FC236}">
                <a16:creationId xmlns:a16="http://schemas.microsoft.com/office/drawing/2014/main" id="{B626B61E-0AA6-CF5B-0D21-5455ADB301FA}"/>
              </a:ext>
            </a:extLst>
          </p:cNvPr>
          <p:cNvSpPr txBox="1"/>
          <p:nvPr/>
        </p:nvSpPr>
        <p:spPr>
          <a:xfrm>
            <a:off x="457199" y="5553963"/>
            <a:ext cx="1984993" cy="830997"/>
          </a:xfrm>
          <a:prstGeom prst="rect">
            <a:avLst/>
          </a:prstGeom>
          <a:noFill/>
        </p:spPr>
        <p:txBody>
          <a:bodyPr wrap="square" rtlCol="0">
            <a:spAutoFit/>
          </a:bodyPr>
          <a:lstStyle/>
          <a:p>
            <a:r>
              <a:rPr lang="en-US" sz="1600" dirty="0">
                <a:solidFill>
                  <a:schemeClr val="accent3">
                    <a:lumMod val="75000"/>
                  </a:schemeClr>
                </a:solidFill>
                <a:latin typeface="Franklin Gothic Medium"/>
                <a:cs typeface="Franklin Gothic Medium"/>
              </a:rPr>
              <a:t>(Attempting to start a second will see a </a:t>
            </a:r>
            <a:r>
              <a:rPr lang="en-US" sz="1600" b="0" i="0" dirty="0">
                <a:solidFill>
                  <a:srgbClr val="001D35"/>
                </a:solidFill>
                <a:effectLst/>
                <a:latin typeface="Google Sans"/>
              </a:rPr>
              <a:t>EADDRINUSE </a:t>
            </a:r>
            <a:r>
              <a:rPr lang="en-US" sz="1600" dirty="0">
                <a:solidFill>
                  <a:schemeClr val="accent3">
                    <a:lumMod val="75000"/>
                  </a:schemeClr>
                </a:solidFill>
                <a:latin typeface="Franklin Gothic Medium"/>
                <a:cs typeface="Franklin Gothic Medium"/>
              </a:rPr>
              <a:t>error)</a:t>
            </a:r>
          </a:p>
        </p:txBody>
      </p:sp>
      <p:sp>
        <p:nvSpPr>
          <p:cNvPr id="6" name="Slide Number Placeholder 5">
            <a:extLst>
              <a:ext uri="{FF2B5EF4-FFF2-40B4-BE49-F238E27FC236}">
                <a16:creationId xmlns:a16="http://schemas.microsoft.com/office/drawing/2014/main" id="{8699F567-0A26-793A-CF1C-42210A4A34C8}"/>
              </a:ext>
            </a:extLst>
          </p:cNvPr>
          <p:cNvSpPr>
            <a:spLocks noGrp="1"/>
          </p:cNvSpPr>
          <p:nvPr>
            <p:ph type="sldNum" sz="quarter" idx="4"/>
          </p:nvPr>
        </p:nvSpPr>
        <p:spPr/>
        <p:txBody>
          <a:bodyPr/>
          <a:lstStyle/>
          <a:p>
            <a:fld id="{60F4F636-6A27-E649-AEDF-9DE4D4E58670}" type="slidenum">
              <a:rPr lang="en-US" smtClean="0"/>
              <a:pPr/>
              <a:t>12</a:t>
            </a:fld>
            <a:endParaRPr lang="en-US" dirty="0"/>
          </a:p>
        </p:txBody>
      </p:sp>
    </p:spTree>
    <p:extLst>
      <p:ext uri="{BB962C8B-B14F-4D97-AF65-F5344CB8AC3E}">
        <p14:creationId xmlns:p14="http://schemas.microsoft.com/office/powerpoint/2010/main" val="363047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E6814-4EF5-FCC5-02B1-1330FA85D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853BC-1DDE-6E63-C777-C4020B3986AD}"/>
              </a:ext>
            </a:extLst>
          </p:cNvPr>
          <p:cNvSpPr>
            <a:spLocks noGrp="1"/>
          </p:cNvSpPr>
          <p:nvPr>
            <p:ph type="title"/>
          </p:nvPr>
        </p:nvSpPr>
        <p:spPr/>
        <p:txBody>
          <a:bodyPr/>
          <a:lstStyle/>
          <a:p>
            <a:r>
              <a:rPr lang="en-US" dirty="0"/>
              <a:t>Client-Server Interaction: Making Requests?</a:t>
            </a:r>
          </a:p>
        </p:txBody>
      </p:sp>
      <p:sp>
        <p:nvSpPr>
          <p:cNvPr id="3" name="Content Placeholder 2">
            <a:extLst>
              <a:ext uri="{FF2B5EF4-FFF2-40B4-BE49-F238E27FC236}">
                <a16:creationId xmlns:a16="http://schemas.microsoft.com/office/drawing/2014/main" id="{E430CE45-FDC1-A2B2-3067-081AEF76CEA0}"/>
              </a:ext>
            </a:extLst>
          </p:cNvPr>
          <p:cNvSpPr>
            <a:spLocks noGrp="1"/>
          </p:cNvSpPr>
          <p:nvPr>
            <p:ph idx="1"/>
          </p:nvPr>
        </p:nvSpPr>
        <p:spPr/>
        <p:txBody>
          <a:bodyPr/>
          <a:lstStyle/>
          <a:p>
            <a:r>
              <a:rPr lang="en-US" sz="2600" dirty="0"/>
              <a:t>Clients need to talk to server &amp; update UI in response</a:t>
            </a:r>
          </a:p>
          <a:p>
            <a:pPr lvl="1"/>
            <a:endParaRPr lang="en-US" sz="1800" dirty="0"/>
          </a:p>
          <a:p>
            <a:endParaRPr lang="en-US" sz="2600" dirty="0"/>
          </a:p>
        </p:txBody>
      </p:sp>
      <p:grpSp>
        <p:nvGrpSpPr>
          <p:cNvPr id="8" name="Group 7" descr="The client (e.g. your browser) will make a GET request to a URL, like /api/list. Our server should then respond with the current to-do list.">
            <a:extLst>
              <a:ext uri="{FF2B5EF4-FFF2-40B4-BE49-F238E27FC236}">
                <a16:creationId xmlns:a16="http://schemas.microsoft.com/office/drawing/2014/main" id="{EBB340E2-5D60-4DC6-3CBF-0D95E349D26D}"/>
              </a:ext>
            </a:extLst>
          </p:cNvPr>
          <p:cNvGrpSpPr/>
          <p:nvPr/>
        </p:nvGrpSpPr>
        <p:grpSpPr>
          <a:xfrm>
            <a:off x="1036010" y="1911173"/>
            <a:ext cx="7442690" cy="3199706"/>
            <a:chOff x="1036010" y="1911173"/>
            <a:chExt cx="7442690" cy="3199706"/>
          </a:xfrm>
        </p:grpSpPr>
        <p:pic>
          <p:nvPicPr>
            <p:cNvPr id="5" name="Picture 8">
              <a:extLst>
                <a:ext uri="{FF2B5EF4-FFF2-40B4-BE49-F238E27FC236}">
                  <a16:creationId xmlns:a16="http://schemas.microsoft.com/office/drawing/2014/main" id="{01D2FBDF-5077-7482-2C3A-FCC2493F4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01" y="2571705"/>
              <a:ext cx="1276109" cy="12761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35FCB255-5E40-794F-3138-E2DA6D160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374" y="1911173"/>
              <a:ext cx="2261273" cy="31997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FCDEAE8-1193-5E78-66FF-E0AB878D601D}"/>
                </a:ext>
              </a:extLst>
            </p:cNvPr>
            <p:cNvSpPr txBox="1"/>
            <p:nvPr/>
          </p:nvSpPr>
          <p:spPr>
            <a:xfrm>
              <a:off x="3313460" y="2594337"/>
              <a:ext cx="2706873" cy="400110"/>
            </a:xfrm>
            <a:prstGeom prst="rect">
              <a:avLst/>
            </a:prstGeom>
            <a:noFill/>
          </p:spPr>
          <p:txBody>
            <a:bodyPr wrap="square" rtlCol="0">
              <a:spAutoFit/>
            </a:bodyPr>
            <a:lstStyle/>
            <a:p>
              <a:pPr algn="ctr"/>
              <a:r>
                <a:rPr lang="en-US" sz="2000" dirty="0">
                  <a:solidFill>
                    <a:srgbClr val="0070C0"/>
                  </a:solidFill>
                  <a:latin typeface="Franklin Gothic Medium"/>
                  <a:cs typeface="Franklin Gothic Medium"/>
                </a:rPr>
                <a:t>GET /</a:t>
              </a:r>
              <a:r>
                <a:rPr lang="en-US" sz="2000" dirty="0" err="1">
                  <a:solidFill>
                    <a:srgbClr val="0070C0"/>
                  </a:solidFill>
                  <a:latin typeface="Franklin Gothic Medium"/>
                  <a:cs typeface="Franklin Gothic Medium"/>
                </a:rPr>
                <a:t>api</a:t>
              </a:r>
              <a:r>
                <a:rPr lang="en-US" sz="2000" dirty="0">
                  <a:solidFill>
                    <a:srgbClr val="0070C0"/>
                  </a:solidFill>
                  <a:latin typeface="Franklin Gothic Medium"/>
                  <a:cs typeface="Franklin Gothic Medium"/>
                </a:rPr>
                <a:t>/list</a:t>
              </a:r>
            </a:p>
          </p:txBody>
        </p:sp>
        <p:cxnSp>
          <p:nvCxnSpPr>
            <p:cNvPr id="11" name="Straight Arrow Connector 10">
              <a:extLst>
                <a:ext uri="{FF2B5EF4-FFF2-40B4-BE49-F238E27FC236}">
                  <a16:creationId xmlns:a16="http://schemas.microsoft.com/office/drawing/2014/main" id="{B3D4AD3B-7D6C-E1AD-A5F6-695446519317}"/>
                </a:ext>
              </a:extLst>
            </p:cNvPr>
            <p:cNvCxnSpPr>
              <a:cxnSpLocks/>
            </p:cNvCxnSpPr>
            <p:nvPr/>
          </p:nvCxnSpPr>
          <p:spPr>
            <a:xfrm>
              <a:off x="3301068" y="2978472"/>
              <a:ext cx="2731624" cy="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4828AA7-5431-FFB3-9E4B-D32EEEBD34B5}"/>
                </a:ext>
              </a:extLst>
            </p:cNvPr>
            <p:cNvCxnSpPr>
              <a:cxnSpLocks/>
            </p:cNvCxnSpPr>
            <p:nvPr/>
          </p:nvCxnSpPr>
          <p:spPr>
            <a:xfrm flipH="1">
              <a:off x="3288709" y="3295372"/>
              <a:ext cx="2731624" cy="0"/>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9C76C84-8FD9-BE84-3E51-44B29AFBC114}"/>
                </a:ext>
              </a:extLst>
            </p:cNvPr>
            <p:cNvSpPr txBox="1"/>
            <p:nvPr/>
          </p:nvSpPr>
          <p:spPr>
            <a:xfrm>
              <a:off x="3313459" y="3296947"/>
              <a:ext cx="2706873" cy="400110"/>
            </a:xfrm>
            <a:prstGeom prst="rect">
              <a:avLst/>
            </a:prstGeom>
            <a:noFill/>
          </p:spPr>
          <p:txBody>
            <a:bodyPr wrap="square" rtlCol="0">
              <a:spAutoFit/>
            </a:bodyPr>
            <a:lstStyle/>
            <a:p>
              <a:pPr algn="ctr"/>
              <a:r>
                <a:rPr lang="en-US" sz="2000" dirty="0">
                  <a:solidFill>
                    <a:srgbClr val="7030A0"/>
                  </a:solidFill>
                  <a:latin typeface="Franklin Gothic Medium"/>
                  <a:cs typeface="Franklin Gothic Medium"/>
                </a:rPr>
                <a:t>current to-do list</a:t>
              </a:r>
            </a:p>
          </p:txBody>
        </p:sp>
        <p:sp>
          <p:nvSpPr>
            <p:cNvPr id="20" name="TextBox 19">
              <a:extLst>
                <a:ext uri="{FF2B5EF4-FFF2-40B4-BE49-F238E27FC236}">
                  <a16:creationId xmlns:a16="http://schemas.microsoft.com/office/drawing/2014/main" id="{14FE2E09-9D12-C177-D34E-2C62797DECC5}"/>
                </a:ext>
              </a:extLst>
            </p:cNvPr>
            <p:cNvSpPr txBox="1"/>
            <p:nvPr/>
          </p:nvSpPr>
          <p:spPr>
            <a:xfrm>
              <a:off x="6316407" y="3980726"/>
              <a:ext cx="1173976" cy="369332"/>
            </a:xfrm>
            <a:prstGeom prst="rect">
              <a:avLst/>
            </a:prstGeom>
            <a:noFill/>
          </p:spPr>
          <p:txBody>
            <a:bodyPr wrap="none" rtlCol="0">
              <a:spAutoFit/>
            </a:bodyPr>
            <a:lstStyle/>
            <a:p>
              <a:r>
                <a:rPr lang="en-US" dirty="0">
                  <a:latin typeface="Franklin Gothic Medium"/>
                  <a:cs typeface="Franklin Gothic Medium"/>
                </a:rPr>
                <a:t>our server</a:t>
              </a:r>
            </a:p>
          </p:txBody>
        </p:sp>
        <p:pic>
          <p:nvPicPr>
            <p:cNvPr id="21" name="Picture 16">
              <a:extLst>
                <a:ext uri="{FF2B5EF4-FFF2-40B4-BE49-F238E27FC236}">
                  <a16:creationId xmlns:a16="http://schemas.microsoft.com/office/drawing/2014/main" id="{4B1F8000-2C50-5A09-E601-2626674C3A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010" y="3416127"/>
              <a:ext cx="993169" cy="9931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a:extLst>
                <a:ext uri="{FF2B5EF4-FFF2-40B4-BE49-F238E27FC236}">
                  <a16:creationId xmlns:a16="http://schemas.microsoft.com/office/drawing/2014/main" id="{12714038-A724-2486-D161-B74D65D213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5531" y="3416126"/>
              <a:ext cx="993169" cy="993169"/>
            </a:xfrm>
            <a:prstGeom prst="rect">
              <a:avLst/>
            </a:prstGeom>
            <a:noFill/>
            <a:ln>
              <a:noFill/>
            </a:ln>
          </p:spPr>
        </p:pic>
      </p:grpSp>
      <p:sp>
        <p:nvSpPr>
          <p:cNvPr id="12" name="TextBox 11">
            <a:extLst>
              <a:ext uri="{FF2B5EF4-FFF2-40B4-BE49-F238E27FC236}">
                <a16:creationId xmlns:a16="http://schemas.microsoft.com/office/drawing/2014/main" id="{193D9184-82EE-60A2-0E8D-5FD1F1849421}"/>
              </a:ext>
            </a:extLst>
          </p:cNvPr>
          <p:cNvSpPr txBox="1"/>
          <p:nvPr/>
        </p:nvSpPr>
        <p:spPr>
          <a:xfrm>
            <a:off x="2507991" y="4728759"/>
            <a:ext cx="4427805" cy="584775"/>
          </a:xfrm>
          <a:prstGeom prst="rect">
            <a:avLst/>
          </a:prstGeom>
          <a:noFill/>
        </p:spPr>
        <p:txBody>
          <a:bodyPr wrap="square" rtlCol="0">
            <a:spAutoFit/>
          </a:bodyPr>
          <a:lstStyle/>
          <a:p>
            <a:r>
              <a:rPr lang="en-US" sz="1600" dirty="0">
                <a:solidFill>
                  <a:schemeClr val="accent3">
                    <a:lumMod val="75000"/>
                  </a:schemeClr>
                </a:solidFill>
                <a:latin typeface="Franklin Gothic Medium"/>
                <a:cs typeface="Franklin Gothic Medium"/>
              </a:rPr>
              <a:t>Components give us the </a:t>
            </a:r>
            <a:r>
              <a:rPr lang="en-US" sz="1600" b="1" dirty="0">
                <a:solidFill>
                  <a:schemeClr val="accent3">
                    <a:lumMod val="75000"/>
                  </a:schemeClr>
                </a:solidFill>
                <a:latin typeface="Franklin Gothic Medium"/>
                <a:cs typeface="Franklin Gothic Medium"/>
              </a:rPr>
              <a:t>ability</a:t>
            </a:r>
            <a:r>
              <a:rPr lang="en-US" sz="1600" dirty="0">
                <a:solidFill>
                  <a:schemeClr val="accent3">
                    <a:lumMod val="75000"/>
                  </a:schemeClr>
                </a:solidFill>
                <a:latin typeface="Franklin Gothic Medium"/>
                <a:cs typeface="Franklin Gothic Medium"/>
              </a:rPr>
              <a:t> to update the UI when we get new data from the server (an event)</a:t>
            </a:r>
          </a:p>
        </p:txBody>
      </p:sp>
      <p:sp>
        <p:nvSpPr>
          <p:cNvPr id="13" name="TextBox 12">
            <a:extLst>
              <a:ext uri="{FF2B5EF4-FFF2-40B4-BE49-F238E27FC236}">
                <a16:creationId xmlns:a16="http://schemas.microsoft.com/office/drawing/2014/main" id="{B36E73AE-686C-AD5E-0A66-F9AAFCE08D65}"/>
              </a:ext>
            </a:extLst>
          </p:cNvPr>
          <p:cNvSpPr txBox="1"/>
          <p:nvPr/>
        </p:nvSpPr>
        <p:spPr>
          <a:xfrm>
            <a:off x="2507991" y="5410547"/>
            <a:ext cx="4695260" cy="338554"/>
          </a:xfrm>
          <a:prstGeom prst="rect">
            <a:avLst/>
          </a:prstGeom>
          <a:noFill/>
        </p:spPr>
        <p:txBody>
          <a:bodyPr wrap="none" rtlCol="0">
            <a:spAutoFit/>
          </a:bodyPr>
          <a:lstStyle/>
          <a:p>
            <a:r>
              <a:rPr lang="en-US" sz="1600" b="1" dirty="0">
                <a:solidFill>
                  <a:schemeClr val="accent3">
                    <a:lumMod val="75000"/>
                  </a:schemeClr>
                </a:solidFill>
                <a:latin typeface="Franklin Gothic Medium"/>
                <a:cs typeface="Franklin Gothic Medium"/>
              </a:rPr>
              <a:t>How does the </a:t>
            </a:r>
            <a:r>
              <a:rPr lang="en-US" sz="1600" b="1" dirty="0">
                <a:solidFill>
                  <a:schemeClr val="accent3">
                    <a:lumMod val="50000"/>
                  </a:schemeClr>
                </a:solidFill>
                <a:latin typeface="Franklin Gothic Medium"/>
                <a:cs typeface="Franklin Gothic Medium"/>
              </a:rPr>
              <a:t>client make requests</a:t>
            </a:r>
            <a:r>
              <a:rPr lang="en-US" sz="1600" b="1" dirty="0">
                <a:solidFill>
                  <a:schemeClr val="accent3">
                    <a:lumMod val="75000"/>
                  </a:schemeClr>
                </a:solidFill>
                <a:latin typeface="Franklin Gothic Medium"/>
                <a:cs typeface="Franklin Gothic Medium"/>
              </a:rPr>
              <a:t> to the server?</a:t>
            </a:r>
          </a:p>
        </p:txBody>
      </p:sp>
      <p:sp>
        <p:nvSpPr>
          <p:cNvPr id="6" name="Slide Number Placeholder 5">
            <a:extLst>
              <a:ext uri="{FF2B5EF4-FFF2-40B4-BE49-F238E27FC236}">
                <a16:creationId xmlns:a16="http://schemas.microsoft.com/office/drawing/2014/main" id="{C17E4E3D-F562-C2E6-3961-EF069FBEA56E}"/>
              </a:ext>
            </a:extLst>
          </p:cNvPr>
          <p:cNvSpPr>
            <a:spLocks noGrp="1"/>
          </p:cNvSpPr>
          <p:nvPr>
            <p:ph type="sldNum" sz="quarter" idx="4"/>
          </p:nvPr>
        </p:nvSpPr>
        <p:spPr/>
        <p:txBody>
          <a:bodyPr/>
          <a:lstStyle/>
          <a:p>
            <a:fld id="{60F4F636-6A27-E649-AEDF-9DE4D4E58670}" type="slidenum">
              <a:rPr lang="en-US" smtClean="0"/>
              <a:pPr/>
              <a:t>13</a:t>
            </a:fld>
            <a:endParaRPr lang="en-US" dirty="0"/>
          </a:p>
        </p:txBody>
      </p:sp>
    </p:spTree>
    <p:extLst>
      <p:ext uri="{BB962C8B-B14F-4D97-AF65-F5344CB8AC3E}">
        <p14:creationId xmlns:p14="http://schemas.microsoft.com/office/powerpoint/2010/main" val="286063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48657-F401-48CF-3B09-DC6A547CC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F3B9D0-ADB6-2D08-6175-D71178BDA445}"/>
              </a:ext>
            </a:extLst>
          </p:cNvPr>
          <p:cNvSpPr>
            <a:spLocks noGrp="1"/>
          </p:cNvSpPr>
          <p:nvPr>
            <p:ph type="title"/>
          </p:nvPr>
        </p:nvSpPr>
        <p:spPr/>
        <p:txBody>
          <a:bodyPr/>
          <a:lstStyle/>
          <a:p>
            <a:r>
              <a:rPr lang="en-US" dirty="0"/>
              <a:t>Fetch Requests Are Complicated</a:t>
            </a:r>
          </a:p>
        </p:txBody>
      </p:sp>
      <p:sp>
        <p:nvSpPr>
          <p:cNvPr id="3" name="Content Placeholder 2">
            <a:extLst>
              <a:ext uri="{FF2B5EF4-FFF2-40B4-BE49-F238E27FC236}">
                <a16:creationId xmlns:a16="http://schemas.microsoft.com/office/drawing/2014/main" id="{14DFD6BE-36E0-8CA9-7313-115F622AE6D8}"/>
              </a:ext>
            </a:extLst>
          </p:cNvPr>
          <p:cNvSpPr>
            <a:spLocks noGrp="1"/>
          </p:cNvSpPr>
          <p:nvPr>
            <p:ph idx="1"/>
          </p:nvPr>
        </p:nvSpPr>
        <p:spPr>
          <a:xfrm>
            <a:off x="457200" y="1244160"/>
            <a:ext cx="8464378" cy="5140800"/>
          </a:xfrm>
        </p:spPr>
        <p:txBody>
          <a:bodyPr/>
          <a:lstStyle/>
          <a:p>
            <a:r>
              <a:rPr lang="en-US" sz="2600" b="1" dirty="0"/>
              <a:t>Four</a:t>
            </a:r>
            <a:r>
              <a:rPr lang="en-US" sz="2600" dirty="0"/>
              <a:t> different methods involved in each fetch:</a:t>
            </a:r>
          </a:p>
          <a:p>
            <a:pPr lvl="2"/>
            <a:endParaRPr lang="en-US" sz="1200" dirty="0"/>
          </a:p>
          <a:p>
            <a:pPr marL="914400" lvl="1" indent="-457200">
              <a:buFont typeface="+mj-lt"/>
              <a:buAutoNum type="arabicPeriod"/>
            </a:pPr>
            <a:r>
              <a:rPr lang="en-US" sz="2200" dirty="0"/>
              <a:t>method that makes the fetch</a:t>
            </a:r>
          </a:p>
          <a:p>
            <a:pPr marL="914400" lvl="1" indent="-457200">
              <a:buFont typeface="+mj-lt"/>
              <a:buAutoNum type="arabicPeriod"/>
            </a:pPr>
            <a:r>
              <a:rPr lang="en-US" sz="2200" dirty="0"/>
              <a:t>handler for fetch Response				</a:t>
            </a:r>
            <a:endParaRPr lang="en-US" sz="2000" dirty="0">
              <a:latin typeface="Courier New" panose="02070309020205020404" pitchFamily="49" charset="0"/>
              <a:cs typeface="Courier New" panose="02070309020205020404" pitchFamily="49" charset="0"/>
            </a:endParaRPr>
          </a:p>
          <a:p>
            <a:pPr marL="914400" lvl="1" indent="-457200">
              <a:buFont typeface="+mj-lt"/>
              <a:buAutoNum type="arabicPeriod"/>
            </a:pPr>
            <a:r>
              <a:rPr lang="en-US" sz="2200" dirty="0"/>
              <a:t>handler for fetched JSON					</a:t>
            </a:r>
            <a:endParaRPr lang="en-US" sz="2000" dirty="0">
              <a:latin typeface="Courier New" panose="02070309020205020404" pitchFamily="49" charset="0"/>
              <a:cs typeface="Courier New" panose="02070309020205020404" pitchFamily="49" charset="0"/>
            </a:endParaRPr>
          </a:p>
          <a:p>
            <a:pPr marL="914400" lvl="1" indent="-457200">
              <a:buFont typeface="+mj-lt"/>
              <a:buAutoNum type="arabicPeriod"/>
            </a:pPr>
            <a:r>
              <a:rPr lang="en-US" sz="2200" dirty="0"/>
              <a:t>handler for errors							</a:t>
            </a:r>
            <a:endParaRPr lang="en-US" sz="2000" dirty="0">
              <a:latin typeface="Courier New" panose="02070309020205020404" pitchFamily="49" charset="0"/>
              <a:cs typeface="Courier New" panose="02070309020205020404" pitchFamily="49" charset="0"/>
            </a:endParaRPr>
          </a:p>
        </p:txBody>
      </p:sp>
      <p:sp>
        <p:nvSpPr>
          <p:cNvPr id="4" name="TextBox 3">
            <a:extLst>
              <a:ext uri="{FF2B5EF4-FFF2-40B4-BE49-F238E27FC236}">
                <a16:creationId xmlns:a16="http://schemas.microsoft.com/office/drawing/2014/main" id="{01549018-5A53-69D6-DABC-4B313B3351BF}"/>
              </a:ext>
            </a:extLst>
          </p:cNvPr>
          <p:cNvSpPr txBox="1"/>
          <p:nvPr/>
        </p:nvSpPr>
        <p:spPr>
          <a:xfrm>
            <a:off x="1297382" y="5048415"/>
            <a:ext cx="1282723" cy="430887"/>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fetch</a:t>
            </a:r>
          </a:p>
        </p:txBody>
      </p:sp>
      <p:sp>
        <p:nvSpPr>
          <p:cNvPr id="5" name="TextBox 4">
            <a:extLst>
              <a:ext uri="{FF2B5EF4-FFF2-40B4-BE49-F238E27FC236}">
                <a16:creationId xmlns:a16="http://schemas.microsoft.com/office/drawing/2014/main" id="{C9AA1A85-DD3F-1A52-1208-5D2760A527B5}"/>
              </a:ext>
            </a:extLst>
          </p:cNvPr>
          <p:cNvSpPr txBox="1"/>
          <p:nvPr/>
        </p:nvSpPr>
        <p:spPr>
          <a:xfrm>
            <a:off x="3538810" y="5048415"/>
            <a:ext cx="1579278" cy="430887"/>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sz="2200" dirty="0">
                <a:solidFill>
                  <a:schemeClr val="accent3">
                    <a:lumMod val="75000"/>
                  </a:schemeClr>
                </a:solidFill>
                <a:latin typeface="Franklin Gothic Medium"/>
                <a:cs typeface="Franklin Gothic Medium"/>
              </a:rPr>
              <a:t>status code</a:t>
            </a:r>
          </a:p>
        </p:txBody>
      </p:sp>
      <p:sp>
        <p:nvSpPr>
          <p:cNvPr id="6" name="TextBox 5">
            <a:extLst>
              <a:ext uri="{FF2B5EF4-FFF2-40B4-BE49-F238E27FC236}">
                <a16:creationId xmlns:a16="http://schemas.microsoft.com/office/drawing/2014/main" id="{45519F41-EF46-633E-A90E-2AA439A45816}"/>
              </a:ext>
            </a:extLst>
          </p:cNvPr>
          <p:cNvSpPr txBox="1"/>
          <p:nvPr/>
        </p:nvSpPr>
        <p:spPr>
          <a:xfrm>
            <a:off x="6076793" y="4586550"/>
            <a:ext cx="1901483" cy="430887"/>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sz="2200" dirty="0">
                <a:solidFill>
                  <a:schemeClr val="accent3">
                    <a:lumMod val="75000"/>
                  </a:schemeClr>
                </a:solidFill>
                <a:latin typeface="Franklin Gothic Medium"/>
                <a:cs typeface="Franklin Gothic Medium"/>
              </a:rPr>
              <a:t>response data</a:t>
            </a:r>
          </a:p>
        </p:txBody>
      </p:sp>
      <p:sp>
        <p:nvSpPr>
          <p:cNvPr id="7" name="TextBox 6">
            <a:extLst>
              <a:ext uri="{FF2B5EF4-FFF2-40B4-BE49-F238E27FC236}">
                <a16:creationId xmlns:a16="http://schemas.microsoft.com/office/drawing/2014/main" id="{C83D8EFB-540C-BF5D-D4CA-F521BB8A4EBB}"/>
              </a:ext>
            </a:extLst>
          </p:cNvPr>
          <p:cNvSpPr txBox="1"/>
          <p:nvPr/>
        </p:nvSpPr>
        <p:spPr>
          <a:xfrm>
            <a:off x="6076793" y="5576002"/>
            <a:ext cx="1923860" cy="430887"/>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sz="2200" dirty="0">
                <a:solidFill>
                  <a:schemeClr val="accent3">
                    <a:lumMod val="75000"/>
                  </a:schemeClr>
                </a:solidFill>
                <a:latin typeface="Franklin Gothic Medium"/>
                <a:cs typeface="Franklin Gothic Medium"/>
              </a:rPr>
              <a:t>error message</a:t>
            </a:r>
          </a:p>
        </p:txBody>
      </p:sp>
      <p:sp>
        <p:nvSpPr>
          <p:cNvPr id="16" name="TextBox 15">
            <a:extLst>
              <a:ext uri="{FF2B5EF4-FFF2-40B4-BE49-F238E27FC236}">
                <a16:creationId xmlns:a16="http://schemas.microsoft.com/office/drawing/2014/main" id="{9690EBE3-49F1-8207-403C-34788180A7BB}"/>
              </a:ext>
            </a:extLst>
          </p:cNvPr>
          <p:cNvSpPr txBox="1"/>
          <p:nvPr/>
        </p:nvSpPr>
        <p:spPr>
          <a:xfrm>
            <a:off x="3618960" y="5521219"/>
            <a:ext cx="1418978"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doListResp</a:t>
            </a:r>
            <a:endParaRPr lang="en-US" sz="1600" dirty="0">
              <a:latin typeface="Franklin Gothic Medium"/>
              <a:cs typeface="Franklin Gothic Medium"/>
            </a:endParaRPr>
          </a:p>
        </p:txBody>
      </p:sp>
      <p:sp>
        <p:nvSpPr>
          <p:cNvPr id="17" name="TextBox 16">
            <a:extLst>
              <a:ext uri="{FF2B5EF4-FFF2-40B4-BE49-F238E27FC236}">
                <a16:creationId xmlns:a16="http://schemas.microsoft.com/office/drawing/2014/main" id="{5EACBD80-A1A4-AC58-3078-6885B940B985}"/>
              </a:ext>
            </a:extLst>
          </p:cNvPr>
          <p:cNvSpPr txBox="1"/>
          <p:nvPr/>
        </p:nvSpPr>
        <p:spPr>
          <a:xfrm>
            <a:off x="6256329" y="6046406"/>
            <a:ext cx="1542410"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doListError</a:t>
            </a:r>
            <a:endParaRPr lang="en-US" sz="1600" dirty="0">
              <a:latin typeface="Franklin Gothic Medium"/>
              <a:cs typeface="Franklin Gothic Medium"/>
            </a:endParaRPr>
          </a:p>
        </p:txBody>
      </p:sp>
      <p:sp>
        <p:nvSpPr>
          <p:cNvPr id="18" name="TextBox 17">
            <a:extLst>
              <a:ext uri="{FF2B5EF4-FFF2-40B4-BE49-F238E27FC236}">
                <a16:creationId xmlns:a16="http://schemas.microsoft.com/office/drawing/2014/main" id="{742A691A-F2C5-DD53-5FBE-0C9AA23FC2B4}"/>
              </a:ext>
            </a:extLst>
          </p:cNvPr>
          <p:cNvSpPr txBox="1"/>
          <p:nvPr/>
        </p:nvSpPr>
        <p:spPr>
          <a:xfrm>
            <a:off x="6329234" y="5002246"/>
            <a:ext cx="1418978"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doListJson</a:t>
            </a:r>
            <a:endParaRPr lang="en-US" sz="1600" dirty="0">
              <a:latin typeface="Franklin Gothic Medium"/>
              <a:cs typeface="Franklin Gothic Medium"/>
            </a:endParaRPr>
          </a:p>
        </p:txBody>
      </p:sp>
      <p:grpSp>
        <p:nvGrpSpPr>
          <p:cNvPr id="12" name="Group 11" descr="When fetch is called, a connection is established with the server">
            <a:extLst>
              <a:ext uri="{FF2B5EF4-FFF2-40B4-BE49-F238E27FC236}">
                <a16:creationId xmlns:a16="http://schemas.microsoft.com/office/drawing/2014/main" id="{C0F9BF24-B44F-9C5F-391A-7A431849912D}"/>
              </a:ext>
            </a:extLst>
          </p:cNvPr>
          <p:cNvGrpSpPr/>
          <p:nvPr/>
        </p:nvGrpSpPr>
        <p:grpSpPr>
          <a:xfrm>
            <a:off x="2580105" y="4956081"/>
            <a:ext cx="958705" cy="307778"/>
            <a:chOff x="2580105" y="4956081"/>
            <a:chExt cx="958705" cy="307778"/>
          </a:xfrm>
        </p:grpSpPr>
        <p:cxnSp>
          <p:nvCxnSpPr>
            <p:cNvPr id="9" name="Straight Arrow Connector 8">
              <a:extLst>
                <a:ext uri="{FF2B5EF4-FFF2-40B4-BE49-F238E27FC236}">
                  <a16:creationId xmlns:a16="http://schemas.microsoft.com/office/drawing/2014/main" id="{5F514BE8-E35C-69BA-86D7-C5B5B4333FD2}"/>
                </a:ext>
              </a:extLst>
            </p:cNvPr>
            <p:cNvCxnSpPr>
              <a:stCxn id="4" idx="3"/>
              <a:endCxn id="5" idx="1"/>
            </p:cNvCxnSpPr>
            <p:nvPr/>
          </p:nvCxnSpPr>
          <p:spPr>
            <a:xfrm>
              <a:off x="2580105" y="5263859"/>
              <a:ext cx="958705" cy="0"/>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35C1FEA-27EA-DA4B-F086-3BF53FD5425A}"/>
                </a:ext>
              </a:extLst>
            </p:cNvPr>
            <p:cNvSpPr txBox="1"/>
            <p:nvPr/>
          </p:nvSpPr>
          <p:spPr>
            <a:xfrm>
              <a:off x="2662554" y="4956081"/>
              <a:ext cx="793807" cy="307777"/>
            </a:xfrm>
            <a:prstGeom prst="rect">
              <a:avLst/>
            </a:prstGeom>
            <a:noFill/>
          </p:spPr>
          <p:txBody>
            <a:bodyPr wrap="none" rtlCol="0">
              <a:spAutoFit/>
            </a:bodyPr>
            <a:lstStyle/>
            <a:p>
              <a:r>
                <a:rPr lang="en-US" sz="1400" dirty="0">
                  <a:solidFill>
                    <a:srgbClr val="7030A0"/>
                  </a:solidFill>
                  <a:latin typeface="Franklin Gothic Medium"/>
                  <a:cs typeface="Franklin Gothic Medium"/>
                </a:rPr>
                <a:t>connect</a:t>
              </a:r>
            </a:p>
          </p:txBody>
        </p:sp>
      </p:grpSp>
      <p:grpSp>
        <p:nvGrpSpPr>
          <p:cNvPr id="14" name="Group 13" descr="If the status code is 200, then we know the request is good - and can try to decode it as JSON.">
            <a:extLst>
              <a:ext uri="{FF2B5EF4-FFF2-40B4-BE49-F238E27FC236}">
                <a16:creationId xmlns:a16="http://schemas.microsoft.com/office/drawing/2014/main" id="{A4BBFD4D-769D-334F-A21E-E848F1E44965}"/>
              </a:ext>
            </a:extLst>
          </p:cNvPr>
          <p:cNvGrpSpPr/>
          <p:nvPr/>
        </p:nvGrpSpPr>
        <p:grpSpPr>
          <a:xfrm>
            <a:off x="5118088" y="4616845"/>
            <a:ext cx="958705" cy="431570"/>
            <a:chOff x="5118088" y="4616845"/>
            <a:chExt cx="958705" cy="431570"/>
          </a:xfrm>
        </p:grpSpPr>
        <p:cxnSp>
          <p:nvCxnSpPr>
            <p:cNvPr id="13" name="Straight Arrow Connector 12">
              <a:extLst>
                <a:ext uri="{FF2B5EF4-FFF2-40B4-BE49-F238E27FC236}">
                  <a16:creationId xmlns:a16="http://schemas.microsoft.com/office/drawing/2014/main" id="{13B83B58-4725-1D24-13A6-B577B2A403E9}"/>
                </a:ext>
              </a:extLst>
            </p:cNvPr>
            <p:cNvCxnSpPr>
              <a:cxnSpLocks/>
              <a:endCxn id="6" idx="1"/>
            </p:cNvCxnSpPr>
            <p:nvPr/>
          </p:nvCxnSpPr>
          <p:spPr>
            <a:xfrm flipV="1">
              <a:off x="5118088" y="4801994"/>
              <a:ext cx="958705" cy="246421"/>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D576FE1-AECC-5F83-11BF-0E7D9DF7C889}"/>
                </a:ext>
              </a:extLst>
            </p:cNvPr>
            <p:cNvSpPr txBox="1"/>
            <p:nvPr/>
          </p:nvSpPr>
          <p:spPr>
            <a:xfrm>
              <a:off x="5346409" y="4616845"/>
              <a:ext cx="502061" cy="307777"/>
            </a:xfrm>
            <a:prstGeom prst="rect">
              <a:avLst/>
            </a:prstGeom>
            <a:noFill/>
          </p:spPr>
          <p:txBody>
            <a:bodyPr wrap="none" rtlCol="0">
              <a:spAutoFit/>
            </a:bodyPr>
            <a:lstStyle/>
            <a:p>
              <a:r>
                <a:rPr lang="en-US" sz="1400" dirty="0">
                  <a:solidFill>
                    <a:srgbClr val="7030A0"/>
                  </a:solidFill>
                  <a:latin typeface="Franklin Gothic Medium"/>
                  <a:cs typeface="Franklin Gothic Medium"/>
                </a:rPr>
                <a:t>200</a:t>
              </a:r>
            </a:p>
          </p:txBody>
        </p:sp>
      </p:grpSp>
      <p:grpSp>
        <p:nvGrpSpPr>
          <p:cNvPr id="15" name="Group 14" descr="If we receive a 400, then there was an issue with our request; we should log an error message.">
            <a:extLst>
              <a:ext uri="{FF2B5EF4-FFF2-40B4-BE49-F238E27FC236}">
                <a16:creationId xmlns:a16="http://schemas.microsoft.com/office/drawing/2014/main" id="{6952DE09-37A8-D675-22D7-653B34BB2BB8}"/>
              </a:ext>
            </a:extLst>
          </p:cNvPr>
          <p:cNvGrpSpPr/>
          <p:nvPr/>
        </p:nvGrpSpPr>
        <p:grpSpPr>
          <a:xfrm>
            <a:off x="5118088" y="5498959"/>
            <a:ext cx="958705" cy="432498"/>
            <a:chOff x="5118088" y="5498959"/>
            <a:chExt cx="958705" cy="432498"/>
          </a:xfrm>
        </p:grpSpPr>
        <p:cxnSp>
          <p:nvCxnSpPr>
            <p:cNvPr id="10" name="Straight Arrow Connector 9">
              <a:extLst>
                <a:ext uri="{FF2B5EF4-FFF2-40B4-BE49-F238E27FC236}">
                  <a16:creationId xmlns:a16="http://schemas.microsoft.com/office/drawing/2014/main" id="{DCC1A27A-95CC-06D4-C260-6962E171AE81}"/>
                </a:ext>
              </a:extLst>
            </p:cNvPr>
            <p:cNvCxnSpPr>
              <a:cxnSpLocks/>
              <a:endCxn id="7" idx="1"/>
            </p:cNvCxnSpPr>
            <p:nvPr/>
          </p:nvCxnSpPr>
          <p:spPr>
            <a:xfrm>
              <a:off x="5118088" y="5498959"/>
              <a:ext cx="958705" cy="292487"/>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644EC46-93DB-095F-A545-52B749A2698D}"/>
                </a:ext>
              </a:extLst>
            </p:cNvPr>
            <p:cNvSpPr txBox="1"/>
            <p:nvPr/>
          </p:nvSpPr>
          <p:spPr>
            <a:xfrm>
              <a:off x="5346409" y="5623680"/>
              <a:ext cx="502061" cy="307777"/>
            </a:xfrm>
            <a:prstGeom prst="rect">
              <a:avLst/>
            </a:prstGeom>
            <a:noFill/>
          </p:spPr>
          <p:txBody>
            <a:bodyPr wrap="none" rtlCol="0">
              <a:spAutoFit/>
            </a:bodyPr>
            <a:lstStyle/>
            <a:p>
              <a:r>
                <a:rPr lang="en-US" sz="1400" dirty="0">
                  <a:solidFill>
                    <a:srgbClr val="7030A0"/>
                  </a:solidFill>
                  <a:latin typeface="Franklin Gothic Medium"/>
                  <a:cs typeface="Franklin Gothic Medium"/>
                </a:rPr>
                <a:t>400</a:t>
              </a:r>
            </a:p>
          </p:txBody>
        </p:sp>
      </p:grpSp>
      <p:sp>
        <p:nvSpPr>
          <p:cNvPr id="11" name="Slide Number Placeholder 10">
            <a:extLst>
              <a:ext uri="{FF2B5EF4-FFF2-40B4-BE49-F238E27FC236}">
                <a16:creationId xmlns:a16="http://schemas.microsoft.com/office/drawing/2014/main" id="{1FE57727-E7C6-85B7-F92A-75573204DEF8}"/>
              </a:ext>
            </a:extLst>
          </p:cNvPr>
          <p:cNvSpPr>
            <a:spLocks noGrp="1"/>
          </p:cNvSpPr>
          <p:nvPr>
            <p:ph type="sldNum" sz="quarter" idx="4"/>
          </p:nvPr>
        </p:nvSpPr>
        <p:spPr/>
        <p:txBody>
          <a:bodyPr/>
          <a:lstStyle/>
          <a:p>
            <a:fld id="{60F4F636-6A27-E649-AEDF-9DE4D4E58670}" type="slidenum">
              <a:rPr lang="en-US" smtClean="0"/>
              <a:pPr/>
              <a:t>14</a:t>
            </a:fld>
            <a:endParaRPr lang="en-US" dirty="0"/>
          </a:p>
        </p:txBody>
      </p:sp>
    </p:spTree>
    <p:extLst>
      <p:ext uri="{BB962C8B-B14F-4D97-AF65-F5344CB8AC3E}">
        <p14:creationId xmlns:p14="http://schemas.microsoft.com/office/powerpoint/2010/main" val="240560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Making HTTP Requests: Using Fetch</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200" y="1244160"/>
            <a:ext cx="8686800" cy="5140800"/>
          </a:xfrm>
        </p:spPr>
        <p:txBody>
          <a:bodyPr/>
          <a:lstStyle/>
          <a:p>
            <a:r>
              <a:rPr lang="en-US" sz="2600" dirty="0"/>
              <a:t>Send &amp; receive data from the server with “</a:t>
            </a:r>
            <a:r>
              <a:rPr lang="en-US" sz="2400" dirty="0">
                <a:latin typeface="Courier New" panose="02070309020205020404" pitchFamily="49" charset="0"/>
                <a:cs typeface="Courier New" panose="02070309020205020404" pitchFamily="49" charset="0"/>
              </a:rPr>
              <a:t>fetch</a:t>
            </a:r>
            <a:r>
              <a:rPr lang="en-US" sz="2600" dirty="0"/>
              <a:t>”</a:t>
            </a:r>
          </a:p>
          <a:p>
            <a:pPr lvl="2"/>
            <a:endParaRPr lang="en-US" sz="1200" dirty="0"/>
          </a:p>
          <a:p>
            <a:pPr lvl="2"/>
            <a:r>
              <a:rPr lang="en-US" sz="1800" dirty="0">
                <a:latin typeface="Courier New" panose="02070309020205020404" pitchFamily="49" charset="0"/>
                <a:cs typeface="Courier New" panose="02070309020205020404" pitchFamily="49" charset="0"/>
              </a:rPr>
              <a:t>fetch("/</a:t>
            </a:r>
            <a:r>
              <a:rPr lang="en-US" sz="1800" dirty="0" err="1">
                <a:latin typeface="Courier New" panose="02070309020205020404" pitchFamily="49" charset="0"/>
                <a:cs typeface="Courier New" panose="02070309020205020404" pitchFamily="49" charset="0"/>
              </a:rPr>
              <a:t>api</a:t>
            </a:r>
            <a:r>
              <a:rPr lang="en-US" sz="1800" dirty="0">
                <a:latin typeface="Courier New" panose="02070309020205020404" pitchFamily="49" charset="0"/>
                <a:cs typeface="Courier New" panose="02070309020205020404" pitchFamily="49" charset="0"/>
              </a:rPr>
              <a:t>/list")</a:t>
            </a:r>
          </a:p>
          <a:p>
            <a:pPr lvl="2"/>
            <a:r>
              <a:rPr lang="en-US" sz="1800" dirty="0">
                <a:latin typeface="Courier New" panose="02070309020205020404" pitchFamily="49" charset="0"/>
                <a:cs typeface="Courier New" panose="02070309020205020404" pitchFamily="49" charset="0"/>
              </a:rPr>
              <a:t>  .then(</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.doListResp</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.catch(() =&gt;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.doListError</a:t>
            </a:r>
            <a:r>
              <a:rPr lang="en-US" sz="1800" dirty="0">
                <a:latin typeface="Courier New" panose="02070309020205020404" pitchFamily="49" charset="0"/>
                <a:cs typeface="Courier New" panose="02070309020205020404" pitchFamily="49" charset="0"/>
              </a:rPr>
              <a:t>("failed to connect"))</a:t>
            </a:r>
          </a:p>
          <a:p>
            <a:pPr lvl="2"/>
            <a:endParaRPr lang="en-US" sz="1200" dirty="0"/>
          </a:p>
          <a:p>
            <a:pPr lvl="2"/>
            <a:endParaRPr lang="en-US" sz="1200" dirty="0"/>
          </a:p>
          <a:p>
            <a:r>
              <a:rPr lang="en-US" sz="2600" dirty="0"/>
              <a:t>Fetch returns a “promise” object</a:t>
            </a:r>
          </a:p>
          <a:p>
            <a:pPr lvl="1"/>
            <a:r>
              <a:rPr lang="en-US" sz="2200" dirty="0"/>
              <a:t>has </a:t>
            </a:r>
            <a:r>
              <a:rPr lang="en-US" sz="2000" dirty="0">
                <a:latin typeface="Courier New" panose="02070309020205020404" pitchFamily="49" charset="0"/>
                <a:cs typeface="Courier New" panose="02070309020205020404" pitchFamily="49" charset="0"/>
              </a:rPr>
              <a:t>.then</a:t>
            </a:r>
            <a:r>
              <a:rPr lang="en-US" sz="2200" dirty="0"/>
              <a:t> &amp; </a:t>
            </a:r>
            <a:r>
              <a:rPr lang="en-US" sz="2000" dirty="0">
                <a:latin typeface="Courier New" panose="02070309020205020404" pitchFamily="49" charset="0"/>
                <a:cs typeface="Courier New" panose="02070309020205020404" pitchFamily="49" charset="0"/>
              </a:rPr>
              <a:t>.catch</a:t>
            </a:r>
            <a:r>
              <a:rPr lang="en-US" sz="2200" dirty="0"/>
              <a:t> methods</a:t>
            </a:r>
          </a:p>
          <a:p>
            <a:pPr lvl="1"/>
            <a:r>
              <a:rPr lang="en-US" sz="2200" dirty="0"/>
              <a:t>both methods return the object again</a:t>
            </a:r>
          </a:p>
          <a:p>
            <a:pPr lvl="1"/>
            <a:r>
              <a:rPr lang="en-US" sz="2200" dirty="0"/>
              <a:t>above is equivalent to:</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p = fetch("/</a:t>
            </a:r>
            <a:r>
              <a:rPr lang="en-US" sz="1800" dirty="0" err="1">
                <a:latin typeface="Courier New" panose="02070309020205020404" pitchFamily="49" charset="0"/>
                <a:cs typeface="Courier New" panose="02070309020205020404" pitchFamily="49" charset="0"/>
              </a:rPr>
              <a:t>api</a:t>
            </a:r>
            <a:r>
              <a:rPr lang="en-US" sz="1800" dirty="0">
                <a:latin typeface="Courier New" panose="02070309020205020404" pitchFamily="49" charset="0"/>
                <a:cs typeface="Courier New" panose="02070309020205020404" pitchFamily="49" charset="0"/>
              </a:rPr>
              <a:t>/list");</a:t>
            </a:r>
          </a:p>
          <a:p>
            <a:pPr lvl="2"/>
            <a:r>
              <a:rPr lang="en-US" sz="1800" dirty="0" err="1">
                <a:latin typeface="Courier New" panose="02070309020205020404" pitchFamily="49" charset="0"/>
                <a:cs typeface="Courier New" panose="02070309020205020404" pitchFamily="49" charset="0"/>
              </a:rPr>
              <a:t>p.then</a:t>
            </a:r>
            <a:r>
              <a:rPr lang="en-US" sz="1800" dirty="0">
                <a:latin typeface="Courier New" panose="02070309020205020404" pitchFamily="49" charset="0"/>
                <a:cs typeface="Courier New" panose="02070309020205020404" pitchFamily="49" charset="0"/>
              </a:rPr>
              <a:t>(</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.doListResp</a:t>
            </a:r>
            <a:r>
              <a:rPr lang="en-US" sz="1800" dirty="0">
                <a:latin typeface="Courier New" panose="02070309020205020404" pitchFamily="49" charset="0"/>
                <a:cs typeface="Courier New" panose="02070309020205020404" pitchFamily="49" charset="0"/>
              </a:rPr>
              <a:t>);</a:t>
            </a:r>
          </a:p>
          <a:p>
            <a:pPr lvl="2"/>
            <a:r>
              <a:rPr lang="en-US" sz="1800" dirty="0" err="1">
                <a:latin typeface="Courier New" panose="02070309020205020404" pitchFamily="49" charset="0"/>
                <a:cs typeface="Courier New" panose="02070309020205020404" pitchFamily="49" charset="0"/>
              </a:rPr>
              <a:t>p.catch</a:t>
            </a:r>
            <a:r>
              <a:rPr lang="en-US" sz="1800" dirty="0">
                <a:latin typeface="Courier New" panose="02070309020205020404" pitchFamily="49" charset="0"/>
                <a:cs typeface="Courier New" panose="02070309020205020404" pitchFamily="49" charset="0"/>
              </a:rPr>
              <a:t>(() =&gt;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.doListError</a:t>
            </a:r>
            <a:r>
              <a:rPr lang="en-US" sz="1800" dirty="0">
                <a:latin typeface="Courier New" panose="02070309020205020404" pitchFamily="49" charset="0"/>
                <a:cs typeface="Courier New" panose="02070309020205020404" pitchFamily="49" charset="0"/>
              </a:rPr>
              <a:t>("failed to connect"));</a:t>
            </a:r>
          </a:p>
          <a:p>
            <a:pPr lvl="2"/>
            <a:endParaRPr lang="en-US" sz="1800" dirty="0"/>
          </a:p>
        </p:txBody>
      </p:sp>
      <p:sp>
        <p:nvSpPr>
          <p:cNvPr id="5" name="Slide Number Placeholder 4">
            <a:extLst>
              <a:ext uri="{FF2B5EF4-FFF2-40B4-BE49-F238E27FC236}">
                <a16:creationId xmlns:a16="http://schemas.microsoft.com/office/drawing/2014/main" id="{A0A72755-03FC-CF84-75B1-2849F32D63E2}"/>
              </a:ext>
            </a:extLst>
          </p:cNvPr>
          <p:cNvSpPr>
            <a:spLocks noGrp="1"/>
          </p:cNvSpPr>
          <p:nvPr>
            <p:ph type="sldNum" sz="quarter" idx="4"/>
          </p:nvPr>
        </p:nvSpPr>
        <p:spPr/>
        <p:txBody>
          <a:bodyPr/>
          <a:lstStyle/>
          <a:p>
            <a:fld id="{60F4F636-6A27-E649-AEDF-9DE4D4E58670}" type="slidenum">
              <a:rPr lang="en-US" smtClean="0"/>
              <a:pPr/>
              <a:t>15</a:t>
            </a:fld>
            <a:endParaRPr lang="en-US" dirty="0"/>
          </a:p>
        </p:txBody>
      </p:sp>
    </p:spTree>
    <p:extLst>
      <p:ext uri="{BB962C8B-B14F-4D97-AF65-F5344CB8AC3E}">
        <p14:creationId xmlns:p14="http://schemas.microsoft.com/office/powerpoint/2010/main" val="1399819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Making HTTP Requests: After Fetch</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200" y="1244160"/>
            <a:ext cx="8686800" cy="5140800"/>
          </a:xfrm>
        </p:spPr>
        <p:txBody>
          <a:bodyPr/>
          <a:lstStyle/>
          <a:p>
            <a:r>
              <a:rPr lang="en-US" sz="2600" dirty="0"/>
              <a:t>Send &amp; receive data from the server with “</a:t>
            </a:r>
            <a:r>
              <a:rPr lang="en-US" sz="2400" dirty="0">
                <a:latin typeface="Courier New" panose="02070309020205020404" pitchFamily="49" charset="0"/>
                <a:cs typeface="Courier New" panose="02070309020205020404" pitchFamily="49" charset="0"/>
              </a:rPr>
              <a:t>fetch</a:t>
            </a:r>
            <a:r>
              <a:rPr lang="en-US" sz="2600" dirty="0"/>
              <a:t>”</a:t>
            </a:r>
          </a:p>
          <a:p>
            <a:pPr lvl="2"/>
            <a:endParaRPr lang="en-US" sz="1200" dirty="0"/>
          </a:p>
          <a:p>
            <a:pPr lvl="2"/>
            <a:r>
              <a:rPr lang="en-US" sz="1800" dirty="0">
                <a:latin typeface="Courier New" panose="02070309020205020404" pitchFamily="49" charset="0"/>
                <a:cs typeface="Courier New" panose="02070309020205020404" pitchFamily="49" charset="0"/>
              </a:rPr>
              <a:t>fetch("/</a:t>
            </a:r>
            <a:r>
              <a:rPr lang="en-US" sz="1800" dirty="0" err="1">
                <a:latin typeface="Courier New" panose="02070309020205020404" pitchFamily="49" charset="0"/>
                <a:cs typeface="Courier New" panose="02070309020205020404" pitchFamily="49" charset="0"/>
              </a:rPr>
              <a:t>api</a:t>
            </a:r>
            <a:r>
              <a:rPr lang="en-US" sz="1800" dirty="0">
                <a:latin typeface="Courier New" panose="02070309020205020404" pitchFamily="49" charset="0"/>
                <a:cs typeface="Courier New" panose="02070309020205020404" pitchFamily="49" charset="0"/>
              </a:rPr>
              <a:t>/list")</a:t>
            </a:r>
          </a:p>
          <a:p>
            <a:pPr lvl="2"/>
            <a:r>
              <a:rPr lang="en-US" sz="1800" dirty="0">
                <a:latin typeface="Courier New" panose="02070309020205020404" pitchFamily="49" charset="0"/>
                <a:cs typeface="Courier New" panose="02070309020205020404" pitchFamily="49" charset="0"/>
              </a:rPr>
              <a:t>  .then(</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.doListResp</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.catch(() =&gt;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.doListError</a:t>
            </a:r>
            <a:r>
              <a:rPr lang="en-US" sz="1800" dirty="0">
                <a:latin typeface="Courier New" panose="02070309020205020404" pitchFamily="49" charset="0"/>
                <a:cs typeface="Courier New" panose="02070309020205020404" pitchFamily="49" charset="0"/>
              </a:rPr>
              <a:t>("failed to connect"))</a:t>
            </a:r>
          </a:p>
          <a:p>
            <a:pPr lvl="2"/>
            <a:endParaRPr lang="en-US" sz="1200" dirty="0"/>
          </a:p>
          <a:p>
            <a:pPr lvl="1"/>
            <a:r>
              <a:rPr lang="en-US" sz="2200" dirty="0"/>
              <a:t>then handler is called if the request can be made</a:t>
            </a:r>
          </a:p>
          <a:p>
            <a:pPr lvl="1"/>
            <a:r>
              <a:rPr lang="en-US" sz="2200" dirty="0"/>
              <a:t>catch handler is called if it cannot be</a:t>
            </a:r>
          </a:p>
          <a:p>
            <a:pPr lvl="2"/>
            <a:r>
              <a:rPr lang="en-US" sz="1800" dirty="0"/>
              <a:t>only if it could not connect to the server at all</a:t>
            </a:r>
          </a:p>
          <a:p>
            <a:pPr lvl="2"/>
            <a:r>
              <a:rPr lang="en-US" sz="1800" dirty="0"/>
              <a:t>status 400 still calls then handler</a:t>
            </a:r>
          </a:p>
          <a:p>
            <a:pPr lvl="1"/>
            <a:r>
              <a:rPr lang="en-US" sz="2200" dirty="0"/>
              <a:t>catch is also called if then handler throws an exception</a:t>
            </a:r>
          </a:p>
          <a:p>
            <a:pPr lvl="2"/>
            <a:endParaRPr lang="en-US" sz="1200" dirty="0"/>
          </a:p>
        </p:txBody>
      </p:sp>
      <p:sp>
        <p:nvSpPr>
          <p:cNvPr id="5" name="Slide Number Placeholder 4">
            <a:extLst>
              <a:ext uri="{FF2B5EF4-FFF2-40B4-BE49-F238E27FC236}">
                <a16:creationId xmlns:a16="http://schemas.microsoft.com/office/drawing/2014/main" id="{76322463-AB9B-1EB8-48A4-B9A07BBFBF3E}"/>
              </a:ext>
            </a:extLst>
          </p:cNvPr>
          <p:cNvSpPr>
            <a:spLocks noGrp="1"/>
          </p:cNvSpPr>
          <p:nvPr>
            <p:ph type="sldNum" sz="quarter" idx="4"/>
          </p:nvPr>
        </p:nvSpPr>
        <p:spPr/>
        <p:txBody>
          <a:bodyPr/>
          <a:lstStyle/>
          <a:p>
            <a:fld id="{60F4F636-6A27-E649-AEDF-9DE4D4E58670}" type="slidenum">
              <a:rPr lang="en-US" smtClean="0"/>
              <a:pPr/>
              <a:t>16</a:t>
            </a:fld>
            <a:endParaRPr lang="en-US" dirty="0"/>
          </a:p>
        </p:txBody>
      </p:sp>
    </p:spTree>
    <p:extLst>
      <p:ext uri="{BB962C8B-B14F-4D97-AF65-F5344CB8AC3E}">
        <p14:creationId xmlns:p14="http://schemas.microsoft.com/office/powerpoint/2010/main" val="2006616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Making HTTP Requests: Query Parameters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200" y="1244160"/>
            <a:ext cx="8686800" cy="5140800"/>
          </a:xfrm>
        </p:spPr>
        <p:txBody>
          <a:bodyPr/>
          <a:lstStyle/>
          <a:p>
            <a:r>
              <a:rPr lang="en-US" sz="2600" dirty="0"/>
              <a:t>Send &amp; receive data from the server with “</a:t>
            </a:r>
            <a:r>
              <a:rPr lang="en-US" sz="2400" dirty="0">
                <a:latin typeface="Courier New" panose="02070309020205020404" pitchFamily="49" charset="0"/>
                <a:cs typeface="Courier New" panose="02070309020205020404" pitchFamily="49" charset="0"/>
              </a:rPr>
              <a:t>fetch</a:t>
            </a:r>
            <a:r>
              <a:rPr lang="en-US" sz="2600" dirty="0"/>
              <a:t>”</a:t>
            </a:r>
          </a:p>
          <a:p>
            <a:pPr lvl="2"/>
            <a:endParaRPr lang="en-US" sz="12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url</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api</a:t>
            </a:r>
            <a:r>
              <a:rPr lang="en-US" sz="1800" dirty="0">
                <a:latin typeface="Courier New" panose="02070309020205020404" pitchFamily="49" charset="0"/>
                <a:cs typeface="Courier New" panose="02070309020205020404" pitchFamily="49" charset="0"/>
              </a:rPr>
              <a:t>/list? " +</a:t>
            </a:r>
          </a:p>
          <a:p>
            <a:pPr lvl="2"/>
            <a:r>
              <a:rPr lang="en-US" sz="1800" dirty="0">
                <a:latin typeface="Courier New" panose="02070309020205020404" pitchFamily="49" charset="0"/>
                <a:cs typeface="Courier New" panose="02070309020205020404" pitchFamily="49" charset="0"/>
              </a:rPr>
              <a:t>	"category=" + </a:t>
            </a:r>
            <a:r>
              <a:rPr lang="en-US" sz="1800" b="1" dirty="0" err="1">
                <a:latin typeface="Courier New" panose="02070309020205020404" pitchFamily="49" charset="0"/>
                <a:cs typeface="Courier New" panose="02070309020205020404" pitchFamily="49" charset="0"/>
              </a:rPr>
              <a:t>encodeURIComponent</a:t>
            </a:r>
            <a:r>
              <a:rPr lang="en-US" sz="1800" dirty="0">
                <a:latin typeface="Courier New" panose="02070309020205020404" pitchFamily="49" charset="0"/>
                <a:cs typeface="Courier New" panose="02070309020205020404" pitchFamily="49" charset="0"/>
              </a:rPr>
              <a:t>(category);</a:t>
            </a:r>
          </a:p>
          <a:p>
            <a:pPr lvl="2"/>
            <a:r>
              <a:rPr lang="en-US" sz="1800" dirty="0">
                <a:latin typeface="Courier New" panose="02070309020205020404" pitchFamily="49" charset="0"/>
                <a:cs typeface="Courier New" panose="02070309020205020404" pitchFamily="49" charset="0"/>
              </a:rPr>
              <a:t>fetch(</a:t>
            </a:r>
            <a:r>
              <a:rPr lang="en-US" sz="1800" dirty="0" err="1">
                <a:latin typeface="Courier New" panose="02070309020205020404" pitchFamily="49" charset="0"/>
                <a:cs typeface="Courier New" panose="02070309020205020404" pitchFamily="49" charset="0"/>
              </a:rPr>
              <a:t>url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.then(</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.doListResp</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.catch(() =&gt;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.doListError</a:t>
            </a:r>
            <a:r>
              <a:rPr lang="en-US" sz="1800" dirty="0">
                <a:latin typeface="Courier New" panose="02070309020205020404" pitchFamily="49" charset="0"/>
                <a:cs typeface="Courier New" panose="02070309020205020404" pitchFamily="49" charset="0"/>
              </a:rPr>
              <a:t>("failed to connect"))</a:t>
            </a:r>
          </a:p>
          <a:p>
            <a:pPr lvl="2"/>
            <a:endParaRPr lang="en-US" sz="1200" dirty="0"/>
          </a:p>
          <a:p>
            <a:pPr lvl="2"/>
            <a:endParaRPr lang="en-US" sz="1200" dirty="0"/>
          </a:p>
          <a:p>
            <a:r>
              <a:rPr lang="en-US" sz="2600" dirty="0"/>
              <a:t>All query parameter values are strings</a:t>
            </a:r>
          </a:p>
          <a:p>
            <a:r>
              <a:rPr lang="en-US" sz="2600" dirty="0"/>
              <a:t>Some characters are not allowed in URLs</a:t>
            </a:r>
          </a:p>
          <a:p>
            <a:pPr lvl="1"/>
            <a:r>
              <a:rPr lang="en-US" sz="2200" dirty="0"/>
              <a:t>the </a:t>
            </a:r>
            <a:r>
              <a:rPr lang="en-US" sz="2000" dirty="0" err="1">
                <a:latin typeface="Courier New" panose="02070309020205020404" pitchFamily="49" charset="0"/>
                <a:cs typeface="Courier New" panose="02070309020205020404" pitchFamily="49" charset="0"/>
              </a:rPr>
              <a:t>encodeURIComponent</a:t>
            </a:r>
            <a:r>
              <a:rPr lang="en-US" sz="2200" dirty="0"/>
              <a:t> function converts to legal chars</a:t>
            </a:r>
          </a:p>
          <a:p>
            <a:pPr lvl="1"/>
            <a:r>
              <a:rPr lang="en-US" sz="2200" dirty="0"/>
              <a:t>server will automatically decode these (in </a:t>
            </a:r>
            <a:r>
              <a:rPr lang="en-US" sz="2000" dirty="0" err="1">
                <a:latin typeface="Courier New" panose="02070309020205020404" pitchFamily="49" charset="0"/>
                <a:cs typeface="Courier New" panose="02070309020205020404" pitchFamily="49" charset="0"/>
              </a:rPr>
              <a:t>req.query</a:t>
            </a:r>
            <a:r>
              <a:rPr lang="en-US" sz="2200" dirty="0"/>
              <a:t>)</a:t>
            </a:r>
          </a:p>
          <a:p>
            <a:pPr lvl="2"/>
            <a:r>
              <a:rPr lang="en-US" sz="1800" dirty="0"/>
              <a:t>in example above, </a:t>
            </a:r>
            <a:r>
              <a:rPr lang="en-US" sz="1600" dirty="0" err="1">
                <a:latin typeface="Courier New" panose="02070309020205020404" pitchFamily="49" charset="0"/>
                <a:cs typeface="Courier New" panose="02070309020205020404" pitchFamily="49" charset="0"/>
              </a:rPr>
              <a:t>req.query.name</a:t>
            </a:r>
            <a:r>
              <a:rPr lang="en-US" sz="1800" dirty="0"/>
              <a:t> will be “laundry”</a:t>
            </a:r>
          </a:p>
        </p:txBody>
      </p:sp>
      <p:sp>
        <p:nvSpPr>
          <p:cNvPr id="5" name="Slide Number Placeholder 4">
            <a:extLst>
              <a:ext uri="{FF2B5EF4-FFF2-40B4-BE49-F238E27FC236}">
                <a16:creationId xmlns:a16="http://schemas.microsoft.com/office/drawing/2014/main" id="{E9E144C2-1494-D3E4-CF46-A2C854D64CE8}"/>
              </a:ext>
            </a:extLst>
          </p:cNvPr>
          <p:cNvSpPr>
            <a:spLocks noGrp="1"/>
          </p:cNvSpPr>
          <p:nvPr>
            <p:ph type="sldNum" sz="quarter" idx="4"/>
          </p:nvPr>
        </p:nvSpPr>
        <p:spPr/>
        <p:txBody>
          <a:bodyPr/>
          <a:lstStyle/>
          <a:p>
            <a:fld id="{60F4F636-6A27-E649-AEDF-9DE4D4E58670}" type="slidenum">
              <a:rPr lang="en-US" smtClean="0"/>
              <a:pPr/>
              <a:t>17</a:t>
            </a:fld>
            <a:endParaRPr lang="en-US" dirty="0"/>
          </a:p>
        </p:txBody>
      </p:sp>
    </p:spTree>
    <p:extLst>
      <p:ext uri="{BB962C8B-B14F-4D97-AF65-F5344CB8AC3E}">
        <p14:creationId xmlns:p14="http://schemas.microsoft.com/office/powerpoint/2010/main" val="2370121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Making HTTP Requests: Status Codes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Still need to check for a 200 status code</a:t>
            </a:r>
          </a:p>
          <a:p>
            <a:pPr lvl="2"/>
            <a:endParaRPr lang="en-US" sz="1800" dirty="0"/>
          </a:p>
          <a:p>
            <a:pPr lvl="2"/>
            <a:r>
              <a:rPr lang="en-US" sz="1800" dirty="0" err="1">
                <a:latin typeface="Courier New" panose="02070309020205020404" pitchFamily="49" charset="0"/>
                <a:cs typeface="Courier New" panose="02070309020205020404" pitchFamily="49" charset="0"/>
              </a:rPr>
              <a:t>doListResp</a:t>
            </a:r>
            <a:r>
              <a:rPr lang="en-US" sz="1800" dirty="0">
                <a:latin typeface="Courier New" panose="02070309020205020404" pitchFamily="49" charset="0"/>
                <a:cs typeface="Courier New" panose="02070309020205020404" pitchFamily="49" charset="0"/>
              </a:rPr>
              <a:t> = (res: Response): </a:t>
            </a:r>
            <a:r>
              <a:rPr lang="en-US" sz="1800" b="1" dirty="0">
                <a:solidFill>
                  <a:srgbClr val="00B050"/>
                </a:solidFill>
                <a:latin typeface="Courier New" panose="02070309020205020404" pitchFamily="49" charset="0"/>
                <a:cs typeface="Courier New" panose="02070309020205020404" pitchFamily="49" charset="0"/>
              </a:rPr>
              <a:t>void</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res.status</a:t>
            </a:r>
            <a:r>
              <a:rPr lang="en-US" sz="1800" dirty="0">
                <a:latin typeface="Courier New" panose="02070309020205020404" pitchFamily="49" charset="0"/>
                <a:cs typeface="Courier New" panose="02070309020205020404" pitchFamily="49" charset="0"/>
              </a:rPr>
              <a:t> === 200)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("it worked!");</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.doListError</a:t>
            </a:r>
            <a:r>
              <a:rPr lang="en-US" sz="1800" dirty="0">
                <a:latin typeface="Courier New" panose="02070309020205020404" pitchFamily="49" charset="0"/>
                <a:cs typeface="Courier New" panose="02070309020205020404" pitchFamily="49" charset="0"/>
              </a:rPr>
              <a:t>(`bad status ${</a:t>
            </a:r>
            <a:r>
              <a:rPr lang="en-US" sz="1800" dirty="0" err="1">
                <a:latin typeface="Courier New" panose="02070309020205020404" pitchFamily="49" charset="0"/>
                <a:cs typeface="Courier New" panose="02070309020205020404" pitchFamily="49" charset="0"/>
              </a:rPr>
              <a:t>res.status</a:t>
            </a:r>
            <a:r>
              <a:rPr lang="en-US" sz="1800" dirty="0">
                <a:latin typeface="Courier New" panose="02070309020205020404" pitchFamily="49" charset="0"/>
                <a:cs typeface="Courier New" panose="02070309020205020404" pitchFamily="49" charset="0"/>
              </a:rPr>
              <a:t>}`);</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2"/>
            <a:r>
              <a:rPr lang="en-US" sz="1800" dirty="0" err="1">
                <a:latin typeface="Courier New" panose="02070309020205020404" pitchFamily="49" charset="0"/>
                <a:cs typeface="Courier New" panose="02070309020205020404" pitchFamily="49" charset="0"/>
              </a:rPr>
              <a:t>doListError</a:t>
            </a:r>
            <a:r>
              <a:rPr lang="en-US" sz="1800" dirty="0">
                <a:latin typeface="Courier New" panose="02070309020205020404" pitchFamily="49" charset="0"/>
                <a:cs typeface="Courier New" panose="02070309020205020404" pitchFamily="49" charset="0"/>
              </a:rPr>
              <a:t> = (msg: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(`fetch of /list failed: ${msg} `);</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1"/>
            <a:r>
              <a:rPr lang="en-US" sz="2200" dirty="0"/>
              <a:t>(often need to tell users about errors with some UI…)</a:t>
            </a:r>
          </a:p>
        </p:txBody>
      </p:sp>
      <p:sp>
        <p:nvSpPr>
          <p:cNvPr id="5" name="Slide Number Placeholder 4">
            <a:extLst>
              <a:ext uri="{FF2B5EF4-FFF2-40B4-BE49-F238E27FC236}">
                <a16:creationId xmlns:a16="http://schemas.microsoft.com/office/drawing/2014/main" id="{D0B3BB56-ABF1-C945-BAA1-1AE8FCA8C32F}"/>
              </a:ext>
            </a:extLst>
          </p:cNvPr>
          <p:cNvSpPr>
            <a:spLocks noGrp="1"/>
          </p:cNvSpPr>
          <p:nvPr>
            <p:ph type="sldNum" sz="quarter" idx="4"/>
          </p:nvPr>
        </p:nvSpPr>
        <p:spPr/>
        <p:txBody>
          <a:bodyPr/>
          <a:lstStyle/>
          <a:p>
            <a:fld id="{60F4F636-6A27-E649-AEDF-9DE4D4E58670}" type="slidenum">
              <a:rPr lang="en-US" smtClean="0"/>
              <a:pPr/>
              <a:t>18</a:t>
            </a:fld>
            <a:endParaRPr lang="en-US" dirty="0"/>
          </a:p>
        </p:txBody>
      </p:sp>
    </p:spTree>
    <p:extLst>
      <p:ext uri="{BB962C8B-B14F-4D97-AF65-F5344CB8AC3E}">
        <p14:creationId xmlns:p14="http://schemas.microsoft.com/office/powerpoint/2010/main" val="302301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Handling HTTP Responses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Response has methods to </a:t>
            </a:r>
            <a:r>
              <a:rPr lang="en-US" sz="2600" i="1" dirty="0"/>
              <a:t>ask for</a:t>
            </a:r>
            <a:r>
              <a:rPr lang="en-US" sz="2600" dirty="0"/>
              <a:t> response data</a:t>
            </a:r>
          </a:p>
          <a:p>
            <a:pPr lvl="1"/>
            <a:r>
              <a:rPr lang="en-US" sz="2200" dirty="0"/>
              <a:t>our </a:t>
            </a:r>
            <a:r>
              <a:rPr lang="en-US" sz="2000" dirty="0" err="1">
                <a:latin typeface="Courier New" panose="02070309020205020404" pitchFamily="49" charset="0"/>
                <a:cs typeface="Courier New" panose="02070309020205020404" pitchFamily="49" charset="0"/>
              </a:rPr>
              <a:t>doListResp</a:t>
            </a:r>
            <a:r>
              <a:rPr lang="en-US" sz="2200" dirty="0"/>
              <a:t> called once browser has </a:t>
            </a:r>
            <a:r>
              <a:rPr lang="en-US" sz="2200" b="1" dirty="0">
                <a:solidFill>
                  <a:srgbClr val="7030A0"/>
                </a:solidFill>
              </a:rPr>
              <a:t>status code</a:t>
            </a:r>
          </a:p>
          <a:p>
            <a:pPr lvl="1"/>
            <a:r>
              <a:rPr lang="en-US" sz="2200" dirty="0"/>
              <a:t>may be a while before it has all response data (could be GBs)</a:t>
            </a:r>
          </a:p>
          <a:p>
            <a:pPr lvl="2"/>
            <a:endParaRPr lang="en-US" sz="1800" dirty="0"/>
          </a:p>
          <a:p>
            <a:r>
              <a:rPr lang="en-US" sz="2600" dirty="0"/>
              <a:t>With our conventions, status code indicates data type:</a:t>
            </a:r>
          </a:p>
          <a:p>
            <a:pPr lvl="1"/>
            <a:r>
              <a:rPr lang="en-US" sz="2200" dirty="0"/>
              <a:t>with 200 status code, use </a:t>
            </a:r>
            <a:r>
              <a:rPr lang="en-US" sz="2000" dirty="0" err="1">
                <a:latin typeface="Courier New" panose="02070309020205020404" pitchFamily="49" charset="0"/>
                <a:cs typeface="Courier New" panose="02070309020205020404" pitchFamily="49" charset="0"/>
              </a:rPr>
              <a:t>res.json</a:t>
            </a:r>
            <a:r>
              <a:rPr lang="en-US" sz="2000" dirty="0">
                <a:latin typeface="Courier New" panose="02070309020205020404" pitchFamily="49" charset="0"/>
                <a:cs typeface="Courier New" panose="02070309020205020404" pitchFamily="49" charset="0"/>
              </a:rPr>
              <a:t>()</a:t>
            </a:r>
            <a:r>
              <a:rPr lang="en-US" sz="2200" dirty="0"/>
              <a:t> to get record</a:t>
            </a:r>
          </a:p>
          <a:p>
            <a:pPr lvl="2"/>
            <a:r>
              <a:rPr lang="en-US" sz="1800" dirty="0"/>
              <a:t>we always send records for normal responses</a:t>
            </a:r>
          </a:p>
          <a:p>
            <a:pPr lvl="1"/>
            <a:r>
              <a:rPr lang="en-US" sz="2200" dirty="0"/>
              <a:t>with 400 status code, use </a:t>
            </a:r>
            <a:r>
              <a:rPr lang="en-US" sz="2000" dirty="0" err="1">
                <a:latin typeface="Courier New" panose="02070309020205020404" pitchFamily="49" charset="0"/>
                <a:cs typeface="Courier New" panose="02070309020205020404" pitchFamily="49" charset="0"/>
              </a:rPr>
              <a:t>res.text</a:t>
            </a:r>
            <a:r>
              <a:rPr lang="en-US" sz="2000" dirty="0">
                <a:latin typeface="Courier New" panose="02070309020205020404" pitchFamily="49" charset="0"/>
                <a:cs typeface="Courier New" panose="02070309020205020404" pitchFamily="49" charset="0"/>
              </a:rPr>
              <a:t>()</a:t>
            </a:r>
            <a:r>
              <a:rPr lang="en-US" sz="2200" dirty="0"/>
              <a:t> to get error message</a:t>
            </a:r>
          </a:p>
          <a:p>
            <a:pPr lvl="2"/>
            <a:r>
              <a:rPr lang="en-US" sz="1800" dirty="0"/>
              <a:t>we always send strings for error responses</a:t>
            </a:r>
          </a:p>
          <a:p>
            <a:pPr lvl="2"/>
            <a:endParaRPr lang="en-US" sz="1800" dirty="0"/>
          </a:p>
          <a:p>
            <a:r>
              <a:rPr lang="en-US" sz="2600" dirty="0"/>
              <a:t>These methods return a </a:t>
            </a:r>
            <a:r>
              <a:rPr lang="en-US" sz="2600" b="1" dirty="0">
                <a:solidFill>
                  <a:srgbClr val="7030A0"/>
                </a:solidFill>
              </a:rPr>
              <a:t>promise</a:t>
            </a:r>
            <a:r>
              <a:rPr lang="en-US" sz="2600" dirty="0"/>
              <a:t> of response data</a:t>
            </a:r>
          </a:p>
          <a:p>
            <a:pPr lvl="1"/>
            <a:r>
              <a:rPr lang="en-US" sz="2200" dirty="0"/>
              <a:t>use </a:t>
            </a:r>
            <a:r>
              <a:rPr lang="en-US" sz="2000" dirty="0">
                <a:latin typeface="Courier New" panose="02070309020205020404" pitchFamily="49" charset="0"/>
                <a:cs typeface="Courier New" panose="02070309020205020404" pitchFamily="49" charset="0"/>
              </a:rPr>
              <a:t>.then(..)</a:t>
            </a:r>
            <a:r>
              <a:rPr lang="en-US" sz="2200" dirty="0"/>
              <a:t> to add a handler that is called with the data</a:t>
            </a:r>
          </a:p>
          <a:p>
            <a:pPr lvl="1"/>
            <a:r>
              <a:rPr lang="en-US" sz="2200" dirty="0"/>
              <a:t>handler </a:t>
            </a:r>
            <a:r>
              <a:rPr lang="en-US" sz="2000" dirty="0">
                <a:latin typeface="Courier New" panose="02070309020205020404" pitchFamily="49" charset="0"/>
                <a:cs typeface="Courier New" panose="02070309020205020404" pitchFamily="49" charset="0"/>
              </a:rPr>
              <a:t>.catch(..)</a:t>
            </a:r>
            <a:r>
              <a:rPr lang="en-US" sz="2200" dirty="0"/>
              <a:t> called if it fails to parse</a:t>
            </a:r>
          </a:p>
        </p:txBody>
      </p:sp>
      <p:sp>
        <p:nvSpPr>
          <p:cNvPr id="5" name="Slide Number Placeholder 4">
            <a:extLst>
              <a:ext uri="{FF2B5EF4-FFF2-40B4-BE49-F238E27FC236}">
                <a16:creationId xmlns:a16="http://schemas.microsoft.com/office/drawing/2014/main" id="{6C662591-3664-7588-64D6-B5AF92184093}"/>
              </a:ext>
            </a:extLst>
          </p:cNvPr>
          <p:cNvSpPr>
            <a:spLocks noGrp="1"/>
          </p:cNvSpPr>
          <p:nvPr>
            <p:ph type="sldNum" sz="quarter" idx="4"/>
          </p:nvPr>
        </p:nvSpPr>
        <p:spPr/>
        <p:txBody>
          <a:bodyPr/>
          <a:lstStyle/>
          <a:p>
            <a:fld id="{60F4F636-6A27-E649-AEDF-9DE4D4E58670}" type="slidenum">
              <a:rPr lang="en-US" smtClean="0"/>
              <a:pPr/>
              <a:t>19</a:t>
            </a:fld>
            <a:endParaRPr lang="en-US" dirty="0"/>
          </a:p>
        </p:txBody>
      </p:sp>
    </p:spTree>
    <p:extLst>
      <p:ext uri="{BB962C8B-B14F-4D97-AF65-F5344CB8AC3E}">
        <p14:creationId xmlns:p14="http://schemas.microsoft.com/office/powerpoint/2010/main" val="178597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1711-54C7-6AC2-2F7C-5BB4CBC4A902}"/>
              </a:ext>
            </a:extLst>
          </p:cNvPr>
          <p:cNvSpPr>
            <a:spLocks noGrp="1"/>
          </p:cNvSpPr>
          <p:nvPr>
            <p:ph type="title"/>
          </p:nvPr>
        </p:nvSpPr>
        <p:spPr>
          <a:xfrm>
            <a:off x="457200" y="275981"/>
            <a:ext cx="8229600" cy="606642"/>
          </a:xfrm>
        </p:spPr>
        <p:txBody>
          <a:bodyPr/>
          <a:lstStyle/>
          <a:p>
            <a:r>
              <a:rPr lang="en-US" dirty="0"/>
              <a:t>HW1 Feedback request!</a:t>
            </a:r>
          </a:p>
        </p:txBody>
      </p:sp>
      <p:sp>
        <p:nvSpPr>
          <p:cNvPr id="3" name="Content Placeholder 2">
            <a:extLst>
              <a:ext uri="{FF2B5EF4-FFF2-40B4-BE49-F238E27FC236}">
                <a16:creationId xmlns:a16="http://schemas.microsoft.com/office/drawing/2014/main" id="{39377D73-018B-EDF1-6307-CAD771D26879}"/>
              </a:ext>
            </a:extLst>
          </p:cNvPr>
          <p:cNvSpPr>
            <a:spLocks noGrp="1"/>
          </p:cNvSpPr>
          <p:nvPr>
            <p:ph idx="1"/>
          </p:nvPr>
        </p:nvSpPr>
        <p:spPr>
          <a:xfrm>
            <a:off x="457200" y="1231649"/>
            <a:ext cx="8229600" cy="5140800"/>
          </a:xfrm>
        </p:spPr>
        <p:txBody>
          <a:bodyPr/>
          <a:lstStyle/>
          <a:p>
            <a:pPr>
              <a:spcBef>
                <a:spcPts val="0"/>
              </a:spcBef>
            </a:pPr>
            <a:r>
              <a:rPr lang="en-US" sz="2800" dirty="0"/>
              <a:t>Any thoughts 💭</a:t>
            </a:r>
          </a:p>
          <a:p>
            <a:pPr lvl="1">
              <a:spcBef>
                <a:spcPts val="0"/>
              </a:spcBef>
            </a:pPr>
            <a:r>
              <a:rPr lang="en-US" sz="2400" dirty="0"/>
              <a:t>how long did it take you?</a:t>
            </a:r>
          </a:p>
          <a:p>
            <a:pPr lvl="1">
              <a:spcBef>
                <a:spcPts val="0"/>
              </a:spcBef>
            </a:pPr>
            <a:r>
              <a:rPr lang="en-US" sz="2400" dirty="0"/>
              <a:t>opinions on submitting answers on </a:t>
            </a:r>
            <a:r>
              <a:rPr lang="en-US" sz="2400" dirty="0" err="1"/>
              <a:t>Gradescope</a:t>
            </a:r>
            <a:endParaRPr lang="en-US" sz="2400" dirty="0"/>
          </a:p>
          <a:p>
            <a:pPr lvl="1">
              <a:spcBef>
                <a:spcPts val="0"/>
              </a:spcBef>
            </a:pPr>
            <a:r>
              <a:rPr lang="en-US" sz="2400" dirty="0"/>
              <a:t>was it good JS &amp; server code practice?</a:t>
            </a:r>
          </a:p>
          <a:p>
            <a:pPr lvl="1">
              <a:spcBef>
                <a:spcPts val="0"/>
              </a:spcBef>
            </a:pPr>
            <a:r>
              <a:rPr lang="en-US" sz="2400" dirty="0"/>
              <a:t>any unclear directions?</a:t>
            </a:r>
          </a:p>
          <a:p>
            <a:pPr lvl="1">
              <a:spcBef>
                <a:spcPts val="0"/>
              </a:spcBef>
            </a:pPr>
            <a:r>
              <a:rPr lang="en-US" sz="2400" dirty="0"/>
              <a:t>any gripes?</a:t>
            </a:r>
          </a:p>
          <a:p>
            <a:pPr>
              <a:spcBef>
                <a:spcPts val="0"/>
              </a:spcBef>
            </a:pPr>
            <a:r>
              <a:rPr lang="en-US" sz="2800" dirty="0">
                <a:solidFill>
                  <a:srgbClr val="5D71DD"/>
                </a:solidFill>
                <a:hlinkClick r:id="rId3">
                  <a:extLst>
                    <a:ext uri="{A12FA001-AC4F-418D-AE19-62706E023703}">
                      <ahyp:hlinkClr xmlns:ahyp="http://schemas.microsoft.com/office/drawing/2018/hyperlinkcolor" val="tx"/>
                    </a:ext>
                  </a:extLst>
                </a:hlinkClick>
              </a:rPr>
              <a:t>Anonymous Feedback</a:t>
            </a:r>
            <a:endParaRPr lang="en-US" sz="2800" dirty="0">
              <a:solidFill>
                <a:srgbClr val="5D71DD"/>
              </a:solidFill>
            </a:endParaRPr>
          </a:p>
          <a:p>
            <a:pPr lvl="1"/>
            <a:endParaRPr lang="en-US" dirty="0"/>
          </a:p>
        </p:txBody>
      </p:sp>
      <p:sp>
        <p:nvSpPr>
          <p:cNvPr id="4" name="Slide Number Placeholder 3">
            <a:extLst>
              <a:ext uri="{FF2B5EF4-FFF2-40B4-BE49-F238E27FC236}">
                <a16:creationId xmlns:a16="http://schemas.microsoft.com/office/drawing/2014/main" id="{4B2EC285-C333-6333-7389-1EAEE8EA06FC}"/>
              </a:ext>
            </a:extLst>
          </p:cNvPr>
          <p:cNvSpPr>
            <a:spLocks noGrp="1"/>
          </p:cNvSpPr>
          <p:nvPr>
            <p:ph type="sldNum" sz="quarter" idx="4"/>
          </p:nvPr>
        </p:nvSpPr>
        <p:spPr/>
        <p:txBody>
          <a:bodyPr/>
          <a:lstStyle/>
          <a:p>
            <a:fld id="{60F4F636-6A27-E649-AEDF-9DE4D4E58670}" type="slidenum">
              <a:rPr lang="en-US" smtClean="0"/>
              <a:pPr/>
              <a:t>2</a:t>
            </a:fld>
            <a:endParaRPr lang="en-US" dirty="0"/>
          </a:p>
        </p:txBody>
      </p:sp>
      <p:grpSp>
        <p:nvGrpSpPr>
          <p:cNvPr id="10" name="Group 9" descr="Image of an index card with the text “i ❤️ index cards” on top.">
            <a:extLst>
              <a:ext uri="{FF2B5EF4-FFF2-40B4-BE49-F238E27FC236}">
                <a16:creationId xmlns:a16="http://schemas.microsoft.com/office/drawing/2014/main" id="{C8E00BFC-3761-AFAB-0182-A253963A4896}"/>
              </a:ext>
            </a:extLst>
          </p:cNvPr>
          <p:cNvGrpSpPr/>
          <p:nvPr/>
        </p:nvGrpSpPr>
        <p:grpSpPr>
          <a:xfrm>
            <a:off x="5650247" y="4165278"/>
            <a:ext cx="2057401" cy="1344373"/>
            <a:chOff x="6508499" y="4788542"/>
            <a:chExt cx="2057401" cy="1344373"/>
          </a:xfrm>
        </p:grpSpPr>
        <p:pic>
          <p:nvPicPr>
            <p:cNvPr id="6" name="Picture 5" descr="A close-up of a notebook&#10;&#10;AI-generated content may be incorrect.">
              <a:extLst>
                <a:ext uri="{FF2B5EF4-FFF2-40B4-BE49-F238E27FC236}">
                  <a16:creationId xmlns:a16="http://schemas.microsoft.com/office/drawing/2014/main" id="{FD9498DD-F9EE-88A0-700C-C0544CD3D2D1}"/>
                </a:ext>
              </a:extLst>
            </p:cNvPr>
            <p:cNvPicPr>
              <a:picLocks noChangeAspect="1"/>
            </p:cNvPicPr>
            <p:nvPr/>
          </p:nvPicPr>
          <p:blipFill>
            <a:blip r:embed="rId4">
              <a:alphaModFix/>
              <a:extLst>
                <a:ext uri="{BEBA8EAE-BF5A-486C-A8C5-ECC9F3942E4B}">
                  <a14:imgProps xmlns:a14="http://schemas.microsoft.com/office/drawing/2010/main">
                    <a14:imgLayer r:embed="rId5">
                      <a14:imgEffect>
                        <a14:saturation sat="292000"/>
                      </a14:imgEffect>
                    </a14:imgLayer>
                  </a14:imgProps>
                </a:ext>
              </a:extLst>
            </a:blip>
            <a:srcRect l="634" t="327" r="774"/>
            <a:stretch>
              <a:fillRect/>
            </a:stretch>
          </p:blipFill>
          <p:spPr>
            <a:xfrm>
              <a:off x="6508499" y="4788542"/>
              <a:ext cx="2057401" cy="1344373"/>
            </a:xfrm>
            <a:prstGeom prst="rect">
              <a:avLst/>
            </a:prstGeom>
          </p:spPr>
        </p:pic>
        <p:sp>
          <p:nvSpPr>
            <p:cNvPr id="9" name="TextBox 8">
              <a:extLst>
                <a:ext uri="{FF2B5EF4-FFF2-40B4-BE49-F238E27FC236}">
                  <a16:creationId xmlns:a16="http://schemas.microsoft.com/office/drawing/2014/main" id="{17294BB7-5D0B-BCBB-7CC6-487EC580B458}"/>
                </a:ext>
              </a:extLst>
            </p:cNvPr>
            <p:cNvSpPr txBox="1"/>
            <p:nvPr/>
          </p:nvSpPr>
          <p:spPr>
            <a:xfrm>
              <a:off x="6662408" y="5276062"/>
              <a:ext cx="1713931" cy="369332"/>
            </a:xfrm>
            <a:prstGeom prst="rect">
              <a:avLst/>
            </a:prstGeom>
            <a:noFill/>
          </p:spPr>
          <p:txBody>
            <a:bodyPr wrap="none" rtlCol="0" anchor="ctr">
              <a:spAutoFit/>
            </a:bodyPr>
            <a:lstStyle/>
            <a:p>
              <a:pPr algn="ctr"/>
              <a:r>
                <a:rPr lang="en-US" dirty="0" err="1">
                  <a:solidFill>
                    <a:srgbClr val="5D71DD"/>
                  </a:solidFill>
                  <a:latin typeface="Franklin Gothic Medium"/>
                  <a:cs typeface="Brush Script MT" panose="03060802040406070304" pitchFamily="66" charset="-122"/>
                </a:rPr>
                <a:t>i</a:t>
              </a:r>
              <a:r>
                <a:rPr lang="en-US" dirty="0">
                  <a:solidFill>
                    <a:srgbClr val="5D71DD"/>
                  </a:solidFill>
                  <a:latin typeface="Franklin Gothic Medium"/>
                  <a:cs typeface="Brush Script MT" panose="03060802040406070304" pitchFamily="66" charset="-122"/>
                </a:rPr>
                <a:t> ❤️ index cards</a:t>
              </a:r>
            </a:p>
          </p:txBody>
        </p:sp>
      </p:grpSp>
    </p:spTree>
    <p:extLst>
      <p:ext uri="{BB962C8B-B14F-4D97-AF65-F5344CB8AC3E}">
        <p14:creationId xmlns:p14="http://schemas.microsoft.com/office/powerpoint/2010/main" val="3337919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Making HTTP Requests: Error Handling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199" y="1244160"/>
            <a:ext cx="8501605" cy="5140800"/>
          </a:xfrm>
        </p:spPr>
        <p:txBody>
          <a:bodyPr/>
          <a:lstStyle/>
          <a:p>
            <a:pPr lvl="2"/>
            <a:r>
              <a:rPr lang="en-US" sz="1800" dirty="0" err="1">
                <a:latin typeface="Courier New" panose="02070309020205020404" pitchFamily="49" charset="0"/>
                <a:cs typeface="Courier New" panose="02070309020205020404" pitchFamily="49" charset="0"/>
              </a:rPr>
              <a:t>doListResp</a:t>
            </a:r>
            <a:r>
              <a:rPr lang="en-US" sz="1800" dirty="0">
                <a:latin typeface="Courier New" panose="02070309020205020404" pitchFamily="49" charset="0"/>
                <a:cs typeface="Courier New" panose="02070309020205020404" pitchFamily="49" charset="0"/>
              </a:rPr>
              <a:t> = (res: Response): </a:t>
            </a:r>
            <a:r>
              <a:rPr lang="en-US" sz="1800" b="1" dirty="0">
                <a:solidFill>
                  <a:srgbClr val="00B050"/>
                </a:solidFill>
                <a:latin typeface="Courier New" panose="02070309020205020404" pitchFamily="49" charset="0"/>
                <a:cs typeface="Courier New" panose="02070309020205020404" pitchFamily="49" charset="0"/>
              </a:rPr>
              <a:t>void</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res.status</a:t>
            </a:r>
            <a:r>
              <a:rPr lang="en-US" sz="1800" dirty="0">
                <a:latin typeface="Courier New" panose="02070309020205020404" pitchFamily="49" charset="0"/>
                <a:cs typeface="Courier New" panose="02070309020205020404" pitchFamily="49" charset="0"/>
              </a:rPr>
              <a:t> === 200)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res.json</a:t>
            </a:r>
            <a:r>
              <a:rPr lang="en-US" sz="1800" dirty="0">
                <a:latin typeface="Courier New" panose="02070309020205020404" pitchFamily="49" charset="0"/>
                <a:cs typeface="Courier New" panose="02070309020205020404" pitchFamily="49" charset="0"/>
              </a:rPr>
              <a:t>().then(</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.doListJson</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.catch(() =&gt;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.doListError</a:t>
            </a:r>
            <a:r>
              <a:rPr lang="en-US" sz="1800" dirty="0">
                <a:latin typeface="Courier New" panose="02070309020205020404" pitchFamily="49" charset="0"/>
                <a:cs typeface="Courier New" panose="02070309020205020404" pitchFamily="49" charset="0"/>
              </a:rPr>
              <a:t>("not JSON");</a:t>
            </a:r>
          </a:p>
          <a:p>
            <a:pPr lvl="2"/>
            <a:r>
              <a:rPr lang="en-US" sz="1800" dirty="0">
                <a:latin typeface="Courier New" panose="02070309020205020404" pitchFamily="49" charset="0"/>
                <a:cs typeface="Courier New" panose="02070309020205020404" pitchFamily="49" charset="0"/>
              </a:rPr>
              <a:t>  } …</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Second promise can also fail</a:t>
            </a:r>
          </a:p>
          <a:p>
            <a:pPr lvl="1"/>
            <a:r>
              <a:rPr lang="en-US" sz="2200" dirty="0"/>
              <a:t>e.g., fails to parse as valid JSON, fails to download</a:t>
            </a:r>
          </a:p>
          <a:p>
            <a:pPr lvl="1"/>
            <a:endParaRPr lang="en-US" sz="2200" dirty="0"/>
          </a:p>
          <a:p>
            <a:r>
              <a:rPr lang="en-US" sz="2600" dirty="0"/>
              <a:t>Important to </a:t>
            </a:r>
            <a:r>
              <a:rPr lang="en-US" sz="2600" b="1" u="sng" dirty="0"/>
              <a:t>catch every error</a:t>
            </a:r>
            <a:r>
              <a:rPr lang="en-US" sz="2600" b="1" dirty="0"/>
              <a:t> and make it visible</a:t>
            </a:r>
          </a:p>
          <a:p>
            <a:pPr lvl="1"/>
            <a:r>
              <a:rPr lang="en-US" sz="2200" dirty="0"/>
              <a:t> </a:t>
            </a:r>
            <a:r>
              <a:rPr lang="en-US" sz="2200" b="1" dirty="0">
                <a:solidFill>
                  <a:srgbClr val="C00000"/>
                </a:solidFill>
              </a:rPr>
              <a:t>painful</a:t>
            </a:r>
            <a:r>
              <a:rPr lang="en-US" sz="2200" dirty="0"/>
              <a:t> debugging if an error occurs and you don’t see it!</a:t>
            </a:r>
          </a:p>
        </p:txBody>
      </p:sp>
      <p:sp>
        <p:nvSpPr>
          <p:cNvPr id="5" name="Slide Number Placeholder 4">
            <a:extLst>
              <a:ext uri="{FF2B5EF4-FFF2-40B4-BE49-F238E27FC236}">
                <a16:creationId xmlns:a16="http://schemas.microsoft.com/office/drawing/2014/main" id="{CAC1B929-D4BE-1485-1C37-E149B671F04D}"/>
              </a:ext>
            </a:extLst>
          </p:cNvPr>
          <p:cNvSpPr>
            <a:spLocks noGrp="1"/>
          </p:cNvSpPr>
          <p:nvPr>
            <p:ph type="sldNum" sz="quarter" idx="4"/>
          </p:nvPr>
        </p:nvSpPr>
        <p:spPr/>
        <p:txBody>
          <a:bodyPr/>
          <a:lstStyle/>
          <a:p>
            <a:fld id="{60F4F636-6A27-E649-AEDF-9DE4D4E58670}" type="slidenum">
              <a:rPr lang="en-US" smtClean="0"/>
              <a:pPr/>
              <a:t>20</a:t>
            </a:fld>
            <a:endParaRPr lang="en-US" dirty="0"/>
          </a:p>
        </p:txBody>
      </p:sp>
    </p:spTree>
    <p:extLst>
      <p:ext uri="{BB962C8B-B14F-4D97-AF65-F5344CB8AC3E}">
        <p14:creationId xmlns:p14="http://schemas.microsoft.com/office/powerpoint/2010/main" val="316501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Making HTTP Requests: More Error Handling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199" y="1244160"/>
            <a:ext cx="8501605" cy="5140800"/>
          </a:xfrm>
        </p:spPr>
        <p:txBody>
          <a:bodyPr/>
          <a:lstStyle/>
          <a:p>
            <a:pPr lvl="2"/>
            <a:r>
              <a:rPr lang="en-US" sz="1800" dirty="0" err="1">
                <a:latin typeface="Courier New" panose="02070309020205020404" pitchFamily="49" charset="0"/>
                <a:cs typeface="Courier New" panose="02070309020205020404" pitchFamily="49" charset="0"/>
              </a:rPr>
              <a:t>doListResp</a:t>
            </a:r>
            <a:r>
              <a:rPr lang="en-US" sz="1800" dirty="0">
                <a:latin typeface="Courier New" panose="02070309020205020404" pitchFamily="49" charset="0"/>
                <a:cs typeface="Courier New" panose="02070309020205020404" pitchFamily="49" charset="0"/>
              </a:rPr>
              <a:t> = (res: Response): </a:t>
            </a:r>
            <a:r>
              <a:rPr lang="en-US" sz="1800" b="1" dirty="0">
                <a:solidFill>
                  <a:srgbClr val="00B050"/>
                </a:solidFill>
                <a:latin typeface="Courier New" panose="02070309020205020404" pitchFamily="49" charset="0"/>
                <a:cs typeface="Courier New" panose="02070309020205020404" pitchFamily="49" charset="0"/>
              </a:rPr>
              <a:t>void</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res.status</a:t>
            </a:r>
            <a:r>
              <a:rPr lang="en-US" sz="1800" dirty="0">
                <a:latin typeface="Courier New" panose="02070309020205020404" pitchFamily="49" charset="0"/>
                <a:cs typeface="Courier New" panose="02070309020205020404" pitchFamily="49" charset="0"/>
              </a:rPr>
              <a:t> === 200)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res.json</a:t>
            </a:r>
            <a:r>
              <a:rPr lang="en-US" sz="1800" dirty="0">
                <a:latin typeface="Courier New" panose="02070309020205020404" pitchFamily="49" charset="0"/>
                <a:cs typeface="Courier New" panose="02070309020205020404" pitchFamily="49" charset="0"/>
              </a:rPr>
              <a:t>().then(</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.doListJson</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.catch(() =&gt;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.doListError</a:t>
            </a:r>
            <a:r>
              <a:rPr lang="en-US" sz="1800" dirty="0">
                <a:latin typeface="Courier New" panose="02070309020205020404" pitchFamily="49" charset="0"/>
                <a:cs typeface="Courier New" panose="02070309020205020404" pitchFamily="49" charset="0"/>
              </a:rPr>
              <a:t>("not JSON"));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res.status</a:t>
            </a:r>
            <a:r>
              <a:rPr lang="en-US" sz="1800" dirty="0">
                <a:latin typeface="Courier New" panose="02070309020205020404" pitchFamily="49" charset="0"/>
                <a:cs typeface="Courier New" panose="02070309020205020404" pitchFamily="49" charset="0"/>
              </a:rPr>
              <a:t> === 400)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res.text</a:t>
            </a:r>
            <a:r>
              <a:rPr lang="en-US" sz="1800" dirty="0">
                <a:latin typeface="Courier New" panose="02070309020205020404" pitchFamily="49" charset="0"/>
                <a:cs typeface="Courier New" panose="02070309020205020404" pitchFamily="49" charset="0"/>
              </a:rPr>
              <a:t>().then(</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.doListError</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.catch(() =&gt;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.doListError</a:t>
            </a:r>
            <a:r>
              <a:rPr lang="en-US" sz="1800" dirty="0">
                <a:latin typeface="Courier New" panose="02070309020205020404" pitchFamily="49" charset="0"/>
                <a:cs typeface="Courier New" panose="02070309020205020404" pitchFamily="49" charset="0"/>
              </a:rPr>
              <a:t>("not text"));</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.doListError</a:t>
            </a:r>
            <a:r>
              <a:rPr lang="en-US" sz="1800" dirty="0">
                <a:latin typeface="Courier New" panose="02070309020205020404" pitchFamily="49" charset="0"/>
                <a:cs typeface="Courier New" panose="02070309020205020404" pitchFamily="49" charset="0"/>
              </a:rPr>
              <a:t>(`bad status: ${</a:t>
            </a:r>
            <a:r>
              <a:rPr lang="en-US" sz="1800" dirty="0" err="1">
                <a:latin typeface="Courier New" panose="02070309020205020404" pitchFamily="49" charset="0"/>
                <a:cs typeface="Courier New" panose="02070309020205020404" pitchFamily="49" charset="0"/>
              </a:rPr>
              <a:t>res.status</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We know 400 response comes with an error message</a:t>
            </a:r>
          </a:p>
          <a:p>
            <a:pPr lvl="1"/>
            <a:r>
              <a:rPr lang="en-US" sz="2200" dirty="0"/>
              <a:t>could also be large, so </a:t>
            </a:r>
            <a:r>
              <a:rPr lang="en-US" sz="2000" dirty="0" err="1">
                <a:latin typeface="Courier New" panose="02070309020205020404" pitchFamily="49" charset="0"/>
                <a:cs typeface="Courier New" panose="02070309020205020404" pitchFamily="49" charset="0"/>
              </a:rPr>
              <a:t>res.text</a:t>
            </a:r>
            <a:r>
              <a:rPr lang="en-US" sz="2000" dirty="0">
                <a:latin typeface="Courier New" panose="02070309020205020404" pitchFamily="49" charset="0"/>
                <a:cs typeface="Courier New" panose="02070309020205020404" pitchFamily="49" charset="0"/>
              </a:rPr>
              <a:t>()</a:t>
            </a:r>
            <a:r>
              <a:rPr lang="en-US" sz="2200" dirty="0"/>
              <a:t> also returns a promise</a:t>
            </a:r>
          </a:p>
        </p:txBody>
      </p:sp>
      <p:sp>
        <p:nvSpPr>
          <p:cNvPr id="5" name="Slide Number Placeholder 4">
            <a:extLst>
              <a:ext uri="{FF2B5EF4-FFF2-40B4-BE49-F238E27FC236}">
                <a16:creationId xmlns:a16="http://schemas.microsoft.com/office/drawing/2014/main" id="{7ABAAB0D-2EA9-E4B4-1F4C-8A0A7DDDE500}"/>
              </a:ext>
            </a:extLst>
          </p:cNvPr>
          <p:cNvSpPr>
            <a:spLocks noGrp="1"/>
          </p:cNvSpPr>
          <p:nvPr>
            <p:ph type="sldNum" sz="quarter" idx="4"/>
          </p:nvPr>
        </p:nvSpPr>
        <p:spPr/>
        <p:txBody>
          <a:bodyPr/>
          <a:lstStyle/>
          <a:p>
            <a:fld id="{60F4F636-6A27-E649-AEDF-9DE4D4E58670}" type="slidenum">
              <a:rPr lang="en-US" smtClean="0"/>
              <a:pPr/>
              <a:t>21</a:t>
            </a:fld>
            <a:endParaRPr lang="en-US" dirty="0"/>
          </a:p>
        </p:txBody>
      </p:sp>
    </p:spTree>
    <p:extLst>
      <p:ext uri="{BB962C8B-B14F-4D97-AF65-F5344CB8AC3E}">
        <p14:creationId xmlns:p14="http://schemas.microsoft.com/office/powerpoint/2010/main" val="4275541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A2593-686D-0C96-5F64-D5E8B7DEC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33325-1E0B-9E8F-B9CF-FC81BB563974}"/>
              </a:ext>
            </a:extLst>
          </p:cNvPr>
          <p:cNvSpPr>
            <a:spLocks noGrp="1"/>
          </p:cNvSpPr>
          <p:nvPr>
            <p:ph type="title"/>
          </p:nvPr>
        </p:nvSpPr>
        <p:spPr/>
        <p:txBody>
          <a:bodyPr/>
          <a:lstStyle/>
          <a:p>
            <a:r>
              <a:rPr lang="en-US" dirty="0"/>
              <a:t>Recall: Function Literals</a:t>
            </a:r>
          </a:p>
        </p:txBody>
      </p:sp>
      <p:sp>
        <p:nvSpPr>
          <p:cNvPr id="3" name="Content Placeholder 2">
            <a:extLst>
              <a:ext uri="{FF2B5EF4-FFF2-40B4-BE49-F238E27FC236}">
                <a16:creationId xmlns:a16="http://schemas.microsoft.com/office/drawing/2014/main" id="{529D0D3A-9D26-7244-2377-E8CDF307AE4F}"/>
              </a:ext>
            </a:extLst>
          </p:cNvPr>
          <p:cNvSpPr>
            <a:spLocks noGrp="1"/>
          </p:cNvSpPr>
          <p:nvPr>
            <p:ph idx="1"/>
          </p:nvPr>
        </p:nvSpPr>
        <p:spPr>
          <a:xfrm>
            <a:off x="457199" y="1244160"/>
            <a:ext cx="8229601" cy="5140800"/>
          </a:xfrm>
        </p:spPr>
        <p:txBody>
          <a:bodyPr/>
          <a:lstStyle/>
          <a:p>
            <a:r>
              <a:rPr lang="en-US" sz="2600" dirty="0"/>
              <a:t>Function literals for error handlers</a:t>
            </a:r>
          </a:p>
          <a:p>
            <a:pPr lvl="2"/>
            <a:endParaRPr lang="en-US" sz="1200" dirty="0"/>
          </a:p>
          <a:p>
            <a:pPr lvl="2"/>
            <a:r>
              <a:rPr lang="en-US" sz="1800" dirty="0" err="1">
                <a:latin typeface="Courier New" panose="02070309020205020404" pitchFamily="49" charset="0"/>
                <a:cs typeface="Courier New" panose="02070309020205020404" pitchFamily="49" charset="0"/>
              </a:rPr>
              <a:t>componentDidMount</a:t>
            </a:r>
            <a:r>
              <a:rPr lang="en-US" sz="1800" dirty="0">
                <a:latin typeface="Courier New" panose="02070309020205020404" pitchFamily="49" charset="0"/>
                <a:cs typeface="Courier New" panose="02070309020205020404" pitchFamily="49" charset="0"/>
              </a:rPr>
              <a:t> = (): </a:t>
            </a:r>
            <a:r>
              <a:rPr lang="en-US" sz="1800" b="1" dirty="0">
                <a:solidFill>
                  <a:srgbClr val="00B050"/>
                </a:solidFill>
                <a:latin typeface="Courier New" panose="02070309020205020404" pitchFamily="49" charset="0"/>
                <a:cs typeface="Courier New" panose="02070309020205020404" pitchFamily="49" charset="0"/>
              </a:rPr>
              <a:t>void</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p = fetch("/</a:t>
            </a:r>
            <a:r>
              <a:rPr lang="en-US" sz="1800" dirty="0" err="1">
                <a:latin typeface="Courier New" panose="02070309020205020404" pitchFamily="49" charset="0"/>
                <a:cs typeface="Courier New" panose="02070309020205020404" pitchFamily="49" charset="0"/>
              </a:rPr>
              <a:t>api</a:t>
            </a:r>
            <a:r>
              <a:rPr lang="en-US" sz="1800" dirty="0">
                <a:latin typeface="Courier New" panose="02070309020205020404" pitchFamily="49" charset="0"/>
                <a:cs typeface="Courier New" panose="02070309020205020404" pitchFamily="49" charset="0"/>
              </a:rPr>
              <a:t>/list");</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p.then</a:t>
            </a:r>
            <a:r>
              <a:rPr lang="en-US" sz="1800" dirty="0">
                <a:latin typeface="Courier New" panose="02070309020205020404" pitchFamily="49" charset="0"/>
                <a:cs typeface="Courier New" panose="02070309020205020404" pitchFamily="49" charset="0"/>
              </a:rPr>
              <a:t>(</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.doListResp</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p.catch</a:t>
            </a:r>
            <a:r>
              <a:rPr lang="en-US" sz="1800" dirty="0">
                <a:latin typeface="Courier New" panose="02070309020205020404" pitchFamily="49" charset="0"/>
                <a:cs typeface="Courier New" panose="02070309020205020404" pitchFamily="49" charset="0"/>
              </a:rPr>
              <a:t>(() =&gt;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.doListError</a:t>
            </a:r>
            <a:r>
              <a:rPr lang="en-US" sz="1800" dirty="0">
                <a:latin typeface="Courier New" panose="02070309020205020404" pitchFamily="49" charset="0"/>
                <a:cs typeface="Courier New" panose="02070309020205020404" pitchFamily="49" charset="0"/>
              </a:rPr>
              <a:t>("connect failed"));</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Our coding convention:</a:t>
            </a:r>
          </a:p>
          <a:p>
            <a:pPr lvl="1"/>
            <a:r>
              <a:rPr lang="en-US" sz="2200" u="sng" dirty="0"/>
              <a:t>one-line</a:t>
            </a:r>
            <a:r>
              <a:rPr lang="en-US" sz="2200" dirty="0"/>
              <a:t> functions (no {..}) can be written in place</a:t>
            </a:r>
          </a:p>
          <a:p>
            <a:pPr lvl="2"/>
            <a:r>
              <a:rPr lang="en-US" sz="1800" dirty="0"/>
              <a:t>most often used to fill in or add extra arguments in function calls</a:t>
            </a:r>
          </a:p>
          <a:p>
            <a:pPr lvl="1"/>
            <a:r>
              <a:rPr lang="en-US" sz="2200" dirty="0"/>
              <a:t>longer functions need to be </a:t>
            </a:r>
            <a:r>
              <a:rPr lang="en-US" sz="2200" u="sng" dirty="0"/>
              <a:t>declared normally</a:t>
            </a:r>
          </a:p>
        </p:txBody>
      </p:sp>
      <p:sp>
        <p:nvSpPr>
          <p:cNvPr id="4" name="Slide Number Placeholder 3">
            <a:extLst>
              <a:ext uri="{FF2B5EF4-FFF2-40B4-BE49-F238E27FC236}">
                <a16:creationId xmlns:a16="http://schemas.microsoft.com/office/drawing/2014/main" id="{832BDFC1-C7B7-AE2D-61E8-9C71CFC4D69D}"/>
              </a:ext>
            </a:extLst>
          </p:cNvPr>
          <p:cNvSpPr>
            <a:spLocks noGrp="1"/>
          </p:cNvSpPr>
          <p:nvPr>
            <p:ph type="sldNum" sz="quarter" idx="4"/>
          </p:nvPr>
        </p:nvSpPr>
        <p:spPr/>
        <p:txBody>
          <a:bodyPr/>
          <a:lstStyle/>
          <a:p>
            <a:fld id="{60F4F636-6A27-E649-AEDF-9DE4D4E58670}" type="slidenum">
              <a:rPr lang="en-US" smtClean="0"/>
              <a:pPr/>
              <a:t>22</a:t>
            </a:fld>
            <a:endParaRPr lang="en-US" dirty="0"/>
          </a:p>
        </p:txBody>
      </p:sp>
    </p:spTree>
    <p:extLst>
      <p:ext uri="{BB962C8B-B14F-4D97-AF65-F5344CB8AC3E}">
        <p14:creationId xmlns:p14="http://schemas.microsoft.com/office/powerpoint/2010/main" val="2104943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F38B-9207-E036-76AA-FA711ED86D7D}"/>
              </a:ext>
            </a:extLst>
          </p:cNvPr>
          <p:cNvSpPr>
            <a:spLocks noGrp="1"/>
          </p:cNvSpPr>
          <p:nvPr>
            <p:ph type="title"/>
          </p:nvPr>
        </p:nvSpPr>
        <p:spPr/>
        <p:txBody>
          <a:bodyPr/>
          <a:lstStyle/>
          <a:p>
            <a:r>
              <a:rPr lang="en-US" dirty="0"/>
              <a:t>Recall: Fetch Requests Are Complicated</a:t>
            </a:r>
          </a:p>
        </p:txBody>
      </p:sp>
      <p:sp>
        <p:nvSpPr>
          <p:cNvPr id="3" name="Content Placeholder 2">
            <a:extLst>
              <a:ext uri="{FF2B5EF4-FFF2-40B4-BE49-F238E27FC236}">
                <a16:creationId xmlns:a16="http://schemas.microsoft.com/office/drawing/2014/main" id="{BF658029-51EE-DC0D-86C9-F7F7B1FAADE5}"/>
              </a:ext>
            </a:extLst>
          </p:cNvPr>
          <p:cNvSpPr>
            <a:spLocks noGrp="1"/>
          </p:cNvSpPr>
          <p:nvPr>
            <p:ph idx="1"/>
          </p:nvPr>
        </p:nvSpPr>
        <p:spPr>
          <a:xfrm>
            <a:off x="457200" y="1244160"/>
            <a:ext cx="8464378" cy="5140800"/>
          </a:xfrm>
        </p:spPr>
        <p:txBody>
          <a:bodyPr/>
          <a:lstStyle/>
          <a:p>
            <a:r>
              <a:rPr lang="en-US" sz="2600" b="1" dirty="0"/>
              <a:t>Four</a:t>
            </a:r>
            <a:r>
              <a:rPr lang="en-US" sz="2600" dirty="0"/>
              <a:t> different methods involved in each fetch:</a:t>
            </a:r>
          </a:p>
          <a:p>
            <a:pPr lvl="2"/>
            <a:endParaRPr lang="en-US" sz="1200" dirty="0"/>
          </a:p>
          <a:p>
            <a:pPr marL="914400" lvl="1" indent="-457200">
              <a:buFont typeface="+mj-lt"/>
              <a:buAutoNum type="arabicPeriod"/>
            </a:pPr>
            <a:r>
              <a:rPr lang="en-US" sz="2200" dirty="0"/>
              <a:t>method that makes the fetch</a:t>
            </a:r>
          </a:p>
          <a:p>
            <a:pPr marL="914400" lvl="1" indent="-457200">
              <a:buFont typeface="+mj-lt"/>
              <a:buAutoNum type="arabicPeriod"/>
            </a:pPr>
            <a:r>
              <a:rPr lang="en-US" sz="2200" dirty="0"/>
              <a:t>handler for fetch Response				</a:t>
            </a:r>
            <a:endParaRPr lang="en-US" sz="2000" dirty="0">
              <a:latin typeface="Courier New" panose="02070309020205020404" pitchFamily="49" charset="0"/>
              <a:cs typeface="Courier New" panose="02070309020205020404" pitchFamily="49" charset="0"/>
            </a:endParaRPr>
          </a:p>
          <a:p>
            <a:pPr marL="914400" lvl="1" indent="-457200">
              <a:buFont typeface="+mj-lt"/>
              <a:buAutoNum type="arabicPeriod"/>
            </a:pPr>
            <a:r>
              <a:rPr lang="en-US" sz="2200" dirty="0"/>
              <a:t>handler for fetched JSON					</a:t>
            </a:r>
            <a:endParaRPr lang="en-US" sz="2000" dirty="0">
              <a:latin typeface="Courier New" panose="02070309020205020404" pitchFamily="49" charset="0"/>
              <a:cs typeface="Courier New" panose="02070309020205020404" pitchFamily="49" charset="0"/>
            </a:endParaRPr>
          </a:p>
          <a:p>
            <a:pPr marL="914400" lvl="1" indent="-457200">
              <a:buFont typeface="+mj-lt"/>
              <a:buAutoNum type="arabicPeriod"/>
            </a:pPr>
            <a:r>
              <a:rPr lang="en-US" sz="2200" dirty="0"/>
              <a:t>handler for errors							</a:t>
            </a:r>
            <a:endParaRPr lang="en-US" sz="2000" dirty="0">
              <a:latin typeface="Courier New" panose="02070309020205020404" pitchFamily="49" charset="0"/>
              <a:cs typeface="Courier New" panose="02070309020205020404" pitchFamily="49" charset="0"/>
            </a:endParaRPr>
          </a:p>
        </p:txBody>
      </p:sp>
      <p:sp>
        <p:nvSpPr>
          <p:cNvPr id="11" name="Slide Number Placeholder 10">
            <a:extLst>
              <a:ext uri="{FF2B5EF4-FFF2-40B4-BE49-F238E27FC236}">
                <a16:creationId xmlns:a16="http://schemas.microsoft.com/office/drawing/2014/main" id="{C1C9E70B-8310-CE6C-D7D4-31340A970E8F}"/>
              </a:ext>
            </a:extLst>
          </p:cNvPr>
          <p:cNvSpPr>
            <a:spLocks noGrp="1"/>
          </p:cNvSpPr>
          <p:nvPr>
            <p:ph type="sldNum" sz="quarter" idx="4"/>
          </p:nvPr>
        </p:nvSpPr>
        <p:spPr/>
        <p:txBody>
          <a:bodyPr/>
          <a:lstStyle/>
          <a:p>
            <a:fld id="{60F4F636-6A27-E649-AEDF-9DE4D4E58670}" type="slidenum">
              <a:rPr lang="en-US" smtClean="0"/>
              <a:pPr/>
              <a:t>23</a:t>
            </a:fld>
            <a:endParaRPr lang="en-US" dirty="0"/>
          </a:p>
        </p:txBody>
      </p:sp>
      <p:sp>
        <p:nvSpPr>
          <p:cNvPr id="12" name="TextBox 11">
            <a:extLst>
              <a:ext uri="{FF2B5EF4-FFF2-40B4-BE49-F238E27FC236}">
                <a16:creationId xmlns:a16="http://schemas.microsoft.com/office/drawing/2014/main" id="{F8F9F36D-37A2-1B15-7CBD-3D9D931FFFCC}"/>
              </a:ext>
            </a:extLst>
          </p:cNvPr>
          <p:cNvSpPr txBox="1"/>
          <p:nvPr/>
        </p:nvSpPr>
        <p:spPr>
          <a:xfrm>
            <a:off x="1297382" y="5048415"/>
            <a:ext cx="1282723" cy="430887"/>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fetch</a:t>
            </a:r>
          </a:p>
        </p:txBody>
      </p:sp>
      <p:sp>
        <p:nvSpPr>
          <p:cNvPr id="14" name="TextBox 13">
            <a:extLst>
              <a:ext uri="{FF2B5EF4-FFF2-40B4-BE49-F238E27FC236}">
                <a16:creationId xmlns:a16="http://schemas.microsoft.com/office/drawing/2014/main" id="{03B7B4F2-D58A-FB80-5A27-48EF085671E5}"/>
              </a:ext>
            </a:extLst>
          </p:cNvPr>
          <p:cNvSpPr txBox="1"/>
          <p:nvPr/>
        </p:nvSpPr>
        <p:spPr>
          <a:xfrm>
            <a:off x="3538810" y="5048415"/>
            <a:ext cx="1579278" cy="430887"/>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sz="2200" dirty="0">
                <a:solidFill>
                  <a:schemeClr val="accent3">
                    <a:lumMod val="75000"/>
                  </a:schemeClr>
                </a:solidFill>
                <a:latin typeface="Franklin Gothic Medium"/>
                <a:cs typeface="Franklin Gothic Medium"/>
              </a:rPr>
              <a:t>status code</a:t>
            </a:r>
          </a:p>
        </p:txBody>
      </p:sp>
      <p:sp>
        <p:nvSpPr>
          <p:cNvPr id="15" name="TextBox 14">
            <a:extLst>
              <a:ext uri="{FF2B5EF4-FFF2-40B4-BE49-F238E27FC236}">
                <a16:creationId xmlns:a16="http://schemas.microsoft.com/office/drawing/2014/main" id="{0F3C5E5E-20FC-02F7-CF3E-A25F07DBA7F9}"/>
              </a:ext>
            </a:extLst>
          </p:cNvPr>
          <p:cNvSpPr txBox="1"/>
          <p:nvPr/>
        </p:nvSpPr>
        <p:spPr>
          <a:xfrm>
            <a:off x="6076793" y="4586550"/>
            <a:ext cx="1901483" cy="430887"/>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sz="2200" dirty="0">
                <a:solidFill>
                  <a:schemeClr val="accent3">
                    <a:lumMod val="75000"/>
                  </a:schemeClr>
                </a:solidFill>
                <a:latin typeface="Franklin Gothic Medium"/>
                <a:cs typeface="Franklin Gothic Medium"/>
              </a:rPr>
              <a:t>response data</a:t>
            </a:r>
          </a:p>
        </p:txBody>
      </p:sp>
      <p:sp>
        <p:nvSpPr>
          <p:cNvPr id="19" name="TextBox 18">
            <a:extLst>
              <a:ext uri="{FF2B5EF4-FFF2-40B4-BE49-F238E27FC236}">
                <a16:creationId xmlns:a16="http://schemas.microsoft.com/office/drawing/2014/main" id="{C9F239E5-D66B-74AA-AC6C-D4C79B1711CA}"/>
              </a:ext>
            </a:extLst>
          </p:cNvPr>
          <p:cNvSpPr txBox="1"/>
          <p:nvPr/>
        </p:nvSpPr>
        <p:spPr>
          <a:xfrm>
            <a:off x="6076793" y="5576002"/>
            <a:ext cx="1923860" cy="430887"/>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sz="2200" dirty="0">
                <a:solidFill>
                  <a:schemeClr val="accent3">
                    <a:lumMod val="75000"/>
                  </a:schemeClr>
                </a:solidFill>
                <a:latin typeface="Franklin Gothic Medium"/>
                <a:cs typeface="Franklin Gothic Medium"/>
              </a:rPr>
              <a:t>error message</a:t>
            </a:r>
          </a:p>
        </p:txBody>
      </p:sp>
      <p:sp>
        <p:nvSpPr>
          <p:cNvPr id="20" name="TextBox 19">
            <a:extLst>
              <a:ext uri="{FF2B5EF4-FFF2-40B4-BE49-F238E27FC236}">
                <a16:creationId xmlns:a16="http://schemas.microsoft.com/office/drawing/2014/main" id="{9ED91519-FDE5-FE9D-57C2-B39372AFFFEA}"/>
              </a:ext>
            </a:extLst>
          </p:cNvPr>
          <p:cNvSpPr txBox="1"/>
          <p:nvPr/>
        </p:nvSpPr>
        <p:spPr>
          <a:xfrm>
            <a:off x="3618960" y="5521219"/>
            <a:ext cx="1418978"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doListResp</a:t>
            </a:r>
            <a:endParaRPr lang="en-US" sz="1600" dirty="0">
              <a:latin typeface="Franklin Gothic Medium"/>
              <a:cs typeface="Franklin Gothic Medium"/>
            </a:endParaRPr>
          </a:p>
        </p:txBody>
      </p:sp>
      <p:sp>
        <p:nvSpPr>
          <p:cNvPr id="24" name="TextBox 23">
            <a:extLst>
              <a:ext uri="{FF2B5EF4-FFF2-40B4-BE49-F238E27FC236}">
                <a16:creationId xmlns:a16="http://schemas.microsoft.com/office/drawing/2014/main" id="{64905CDC-6D57-2A26-3DBF-A4103773FCD1}"/>
              </a:ext>
            </a:extLst>
          </p:cNvPr>
          <p:cNvSpPr txBox="1"/>
          <p:nvPr/>
        </p:nvSpPr>
        <p:spPr>
          <a:xfrm>
            <a:off x="6256329" y="6046406"/>
            <a:ext cx="1542410"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doListError</a:t>
            </a:r>
            <a:endParaRPr lang="en-US" sz="1600" dirty="0">
              <a:latin typeface="Franklin Gothic Medium"/>
              <a:cs typeface="Franklin Gothic Medium"/>
            </a:endParaRPr>
          </a:p>
        </p:txBody>
      </p:sp>
      <p:sp>
        <p:nvSpPr>
          <p:cNvPr id="25" name="TextBox 24">
            <a:extLst>
              <a:ext uri="{FF2B5EF4-FFF2-40B4-BE49-F238E27FC236}">
                <a16:creationId xmlns:a16="http://schemas.microsoft.com/office/drawing/2014/main" id="{F428A2AF-9181-951E-B81B-5382FA362CD7}"/>
              </a:ext>
            </a:extLst>
          </p:cNvPr>
          <p:cNvSpPr txBox="1"/>
          <p:nvPr/>
        </p:nvSpPr>
        <p:spPr>
          <a:xfrm>
            <a:off x="6329234" y="5002246"/>
            <a:ext cx="1418978"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doListJson</a:t>
            </a:r>
            <a:endParaRPr lang="en-US" sz="1600" dirty="0">
              <a:latin typeface="Franklin Gothic Medium"/>
              <a:cs typeface="Franklin Gothic Medium"/>
            </a:endParaRPr>
          </a:p>
        </p:txBody>
      </p:sp>
      <p:grpSp>
        <p:nvGrpSpPr>
          <p:cNvPr id="26" name="Group 25" descr="When fetch is called, a connection is established with the server">
            <a:extLst>
              <a:ext uri="{FF2B5EF4-FFF2-40B4-BE49-F238E27FC236}">
                <a16:creationId xmlns:a16="http://schemas.microsoft.com/office/drawing/2014/main" id="{0A04A802-3194-F26B-9C43-3137602B9ECE}"/>
              </a:ext>
            </a:extLst>
          </p:cNvPr>
          <p:cNvGrpSpPr/>
          <p:nvPr/>
        </p:nvGrpSpPr>
        <p:grpSpPr>
          <a:xfrm>
            <a:off x="2580105" y="4956081"/>
            <a:ext cx="958705" cy="307778"/>
            <a:chOff x="2580105" y="4956081"/>
            <a:chExt cx="958705" cy="307778"/>
          </a:xfrm>
        </p:grpSpPr>
        <p:cxnSp>
          <p:nvCxnSpPr>
            <p:cNvPr id="27" name="Straight Arrow Connector 26">
              <a:extLst>
                <a:ext uri="{FF2B5EF4-FFF2-40B4-BE49-F238E27FC236}">
                  <a16:creationId xmlns:a16="http://schemas.microsoft.com/office/drawing/2014/main" id="{7F1566B9-982A-5073-EFB2-42A653142184}"/>
                </a:ext>
              </a:extLst>
            </p:cNvPr>
            <p:cNvCxnSpPr>
              <a:stCxn id="12" idx="3"/>
              <a:endCxn id="14" idx="1"/>
            </p:cNvCxnSpPr>
            <p:nvPr/>
          </p:nvCxnSpPr>
          <p:spPr>
            <a:xfrm>
              <a:off x="2580105" y="5263859"/>
              <a:ext cx="958705" cy="0"/>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4C0DFAA3-B252-6522-680A-422A071839DF}"/>
                </a:ext>
              </a:extLst>
            </p:cNvPr>
            <p:cNvSpPr txBox="1"/>
            <p:nvPr/>
          </p:nvSpPr>
          <p:spPr>
            <a:xfrm>
              <a:off x="2662554" y="4956081"/>
              <a:ext cx="793807" cy="307777"/>
            </a:xfrm>
            <a:prstGeom prst="rect">
              <a:avLst/>
            </a:prstGeom>
            <a:noFill/>
          </p:spPr>
          <p:txBody>
            <a:bodyPr wrap="none" rtlCol="0">
              <a:spAutoFit/>
            </a:bodyPr>
            <a:lstStyle/>
            <a:p>
              <a:r>
                <a:rPr lang="en-US" sz="1400" dirty="0">
                  <a:solidFill>
                    <a:srgbClr val="7030A0"/>
                  </a:solidFill>
                  <a:latin typeface="Franklin Gothic Medium"/>
                  <a:cs typeface="Franklin Gothic Medium"/>
                </a:rPr>
                <a:t>connect</a:t>
              </a:r>
            </a:p>
          </p:txBody>
        </p:sp>
      </p:grpSp>
      <p:grpSp>
        <p:nvGrpSpPr>
          <p:cNvPr id="29" name="Group 28" descr="If the status code is 200, then we know the request is good - and can try to decode it as JSON.">
            <a:extLst>
              <a:ext uri="{FF2B5EF4-FFF2-40B4-BE49-F238E27FC236}">
                <a16:creationId xmlns:a16="http://schemas.microsoft.com/office/drawing/2014/main" id="{410438EB-EA37-2F36-ADDD-6A79C556DE1A}"/>
              </a:ext>
            </a:extLst>
          </p:cNvPr>
          <p:cNvGrpSpPr/>
          <p:nvPr/>
        </p:nvGrpSpPr>
        <p:grpSpPr>
          <a:xfrm>
            <a:off x="5118088" y="4616845"/>
            <a:ext cx="958705" cy="431570"/>
            <a:chOff x="5118088" y="4616845"/>
            <a:chExt cx="958705" cy="431570"/>
          </a:xfrm>
        </p:grpSpPr>
        <p:cxnSp>
          <p:nvCxnSpPr>
            <p:cNvPr id="30" name="Straight Arrow Connector 29">
              <a:extLst>
                <a:ext uri="{FF2B5EF4-FFF2-40B4-BE49-F238E27FC236}">
                  <a16:creationId xmlns:a16="http://schemas.microsoft.com/office/drawing/2014/main" id="{E1FC1C55-A360-9C3D-7FDB-2B144256B170}"/>
                </a:ext>
              </a:extLst>
            </p:cNvPr>
            <p:cNvCxnSpPr>
              <a:cxnSpLocks/>
              <a:endCxn id="15" idx="1"/>
            </p:cNvCxnSpPr>
            <p:nvPr/>
          </p:nvCxnSpPr>
          <p:spPr>
            <a:xfrm flipV="1">
              <a:off x="5118088" y="4801994"/>
              <a:ext cx="958705" cy="246421"/>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0C384C88-3A91-E34B-52C4-076519A9BFCB}"/>
                </a:ext>
              </a:extLst>
            </p:cNvPr>
            <p:cNvSpPr txBox="1"/>
            <p:nvPr/>
          </p:nvSpPr>
          <p:spPr>
            <a:xfrm>
              <a:off x="5346409" y="4616845"/>
              <a:ext cx="502061" cy="307777"/>
            </a:xfrm>
            <a:prstGeom prst="rect">
              <a:avLst/>
            </a:prstGeom>
            <a:noFill/>
          </p:spPr>
          <p:txBody>
            <a:bodyPr wrap="none" rtlCol="0">
              <a:spAutoFit/>
            </a:bodyPr>
            <a:lstStyle/>
            <a:p>
              <a:r>
                <a:rPr lang="en-US" sz="1400" dirty="0">
                  <a:solidFill>
                    <a:srgbClr val="7030A0"/>
                  </a:solidFill>
                  <a:latin typeface="Franklin Gothic Medium"/>
                  <a:cs typeface="Franklin Gothic Medium"/>
                </a:rPr>
                <a:t>200</a:t>
              </a:r>
            </a:p>
          </p:txBody>
        </p:sp>
      </p:grpSp>
      <p:grpSp>
        <p:nvGrpSpPr>
          <p:cNvPr id="32" name="Group 31" descr="If we receive a 400, then there was an issue with our request; we should log an error message.">
            <a:extLst>
              <a:ext uri="{FF2B5EF4-FFF2-40B4-BE49-F238E27FC236}">
                <a16:creationId xmlns:a16="http://schemas.microsoft.com/office/drawing/2014/main" id="{9B192E3E-80AF-DFCF-DAB5-36D6F4F7CAB2}"/>
              </a:ext>
            </a:extLst>
          </p:cNvPr>
          <p:cNvGrpSpPr/>
          <p:nvPr/>
        </p:nvGrpSpPr>
        <p:grpSpPr>
          <a:xfrm>
            <a:off x="5118088" y="5498959"/>
            <a:ext cx="958705" cy="432498"/>
            <a:chOff x="5118088" y="5498959"/>
            <a:chExt cx="958705" cy="432498"/>
          </a:xfrm>
        </p:grpSpPr>
        <p:cxnSp>
          <p:nvCxnSpPr>
            <p:cNvPr id="33" name="Straight Arrow Connector 32">
              <a:extLst>
                <a:ext uri="{FF2B5EF4-FFF2-40B4-BE49-F238E27FC236}">
                  <a16:creationId xmlns:a16="http://schemas.microsoft.com/office/drawing/2014/main" id="{3C9F50F3-6AA0-D287-5052-983AD82AF9E8}"/>
                </a:ext>
              </a:extLst>
            </p:cNvPr>
            <p:cNvCxnSpPr>
              <a:cxnSpLocks/>
              <a:endCxn id="19" idx="1"/>
            </p:cNvCxnSpPr>
            <p:nvPr/>
          </p:nvCxnSpPr>
          <p:spPr>
            <a:xfrm>
              <a:off x="5118088" y="5498959"/>
              <a:ext cx="958705" cy="292487"/>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97F31080-91DF-ABE2-DD92-77509358ECDD}"/>
                </a:ext>
              </a:extLst>
            </p:cNvPr>
            <p:cNvSpPr txBox="1"/>
            <p:nvPr/>
          </p:nvSpPr>
          <p:spPr>
            <a:xfrm>
              <a:off x="5346409" y="5623680"/>
              <a:ext cx="502061" cy="307777"/>
            </a:xfrm>
            <a:prstGeom prst="rect">
              <a:avLst/>
            </a:prstGeom>
            <a:noFill/>
          </p:spPr>
          <p:txBody>
            <a:bodyPr wrap="none" rtlCol="0">
              <a:spAutoFit/>
            </a:bodyPr>
            <a:lstStyle/>
            <a:p>
              <a:r>
                <a:rPr lang="en-US" sz="1400" dirty="0">
                  <a:solidFill>
                    <a:srgbClr val="7030A0"/>
                  </a:solidFill>
                  <a:latin typeface="Franklin Gothic Medium"/>
                  <a:cs typeface="Franklin Gothic Medium"/>
                </a:rPr>
                <a:t>400</a:t>
              </a:r>
            </a:p>
          </p:txBody>
        </p:sp>
      </p:grpSp>
    </p:spTree>
    <p:extLst>
      <p:ext uri="{BB962C8B-B14F-4D97-AF65-F5344CB8AC3E}">
        <p14:creationId xmlns:p14="http://schemas.microsoft.com/office/powerpoint/2010/main" val="147376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F38B-9207-E036-76AA-FA711ED86D7D}"/>
              </a:ext>
            </a:extLst>
          </p:cNvPr>
          <p:cNvSpPr>
            <a:spLocks noGrp="1"/>
          </p:cNvSpPr>
          <p:nvPr>
            <p:ph type="title"/>
          </p:nvPr>
        </p:nvSpPr>
        <p:spPr/>
        <p:txBody>
          <a:bodyPr/>
          <a:lstStyle/>
          <a:p>
            <a:r>
              <a:rPr lang="en-US" dirty="0"/>
              <a:t>Fetch Requests Are Complicated (2/2)</a:t>
            </a:r>
          </a:p>
        </p:txBody>
      </p:sp>
      <p:sp>
        <p:nvSpPr>
          <p:cNvPr id="3" name="Content Placeholder 2">
            <a:extLst>
              <a:ext uri="{FF2B5EF4-FFF2-40B4-BE49-F238E27FC236}">
                <a16:creationId xmlns:a16="http://schemas.microsoft.com/office/drawing/2014/main" id="{BF658029-51EE-DC0D-86C9-F7F7B1FAADE5}"/>
              </a:ext>
            </a:extLst>
          </p:cNvPr>
          <p:cNvSpPr>
            <a:spLocks noGrp="1"/>
          </p:cNvSpPr>
          <p:nvPr>
            <p:ph idx="1"/>
          </p:nvPr>
        </p:nvSpPr>
        <p:spPr>
          <a:xfrm>
            <a:off x="457200" y="1244160"/>
            <a:ext cx="8464378" cy="5140800"/>
          </a:xfrm>
        </p:spPr>
        <p:txBody>
          <a:bodyPr/>
          <a:lstStyle/>
          <a:p>
            <a:r>
              <a:rPr lang="en-US" sz="2600" b="1" dirty="0"/>
              <a:t>Four</a:t>
            </a:r>
            <a:r>
              <a:rPr lang="en-US" sz="2600" dirty="0"/>
              <a:t> different methods involved in each fetch:</a:t>
            </a:r>
          </a:p>
          <a:p>
            <a:pPr lvl="2"/>
            <a:endParaRPr lang="en-US" sz="1200" dirty="0"/>
          </a:p>
          <a:p>
            <a:pPr marL="914400" lvl="1" indent="-457200">
              <a:buFont typeface="+mj-lt"/>
              <a:buAutoNum type="arabicPeriod"/>
            </a:pPr>
            <a:r>
              <a:rPr lang="en-US" sz="2200" dirty="0"/>
              <a:t>method that makes the fetch</a:t>
            </a:r>
          </a:p>
          <a:p>
            <a:pPr marL="914400" lvl="1" indent="-457200">
              <a:buFont typeface="+mj-lt"/>
              <a:buAutoNum type="arabicPeriod"/>
            </a:pPr>
            <a:r>
              <a:rPr lang="en-US" sz="2200" dirty="0"/>
              <a:t>handler for fetch Response				e.g., </a:t>
            </a:r>
            <a:r>
              <a:rPr lang="en-US" sz="2000" dirty="0" err="1">
                <a:latin typeface="Courier New" panose="02070309020205020404" pitchFamily="49" charset="0"/>
                <a:cs typeface="Courier New" panose="02070309020205020404" pitchFamily="49" charset="0"/>
              </a:rPr>
              <a:t>doListResp</a:t>
            </a:r>
            <a:endParaRPr lang="en-US" sz="2000" dirty="0">
              <a:latin typeface="Courier New" panose="02070309020205020404" pitchFamily="49" charset="0"/>
              <a:cs typeface="Courier New" panose="02070309020205020404" pitchFamily="49" charset="0"/>
            </a:endParaRPr>
          </a:p>
          <a:p>
            <a:pPr marL="914400" lvl="1" indent="-457200">
              <a:buFont typeface="+mj-lt"/>
              <a:buAutoNum type="arabicPeriod"/>
            </a:pPr>
            <a:r>
              <a:rPr lang="en-US" sz="2200" dirty="0"/>
              <a:t>handler for fetched JSON					e.g., </a:t>
            </a:r>
            <a:r>
              <a:rPr lang="en-US" sz="2000" dirty="0" err="1">
                <a:latin typeface="Courier New" panose="02070309020205020404" pitchFamily="49" charset="0"/>
                <a:cs typeface="Courier New" panose="02070309020205020404" pitchFamily="49" charset="0"/>
              </a:rPr>
              <a:t>doListJson</a:t>
            </a:r>
            <a:endParaRPr lang="en-US" sz="2000" dirty="0">
              <a:latin typeface="Courier New" panose="02070309020205020404" pitchFamily="49" charset="0"/>
              <a:cs typeface="Courier New" panose="02070309020205020404" pitchFamily="49" charset="0"/>
            </a:endParaRPr>
          </a:p>
          <a:p>
            <a:pPr marL="914400" lvl="1" indent="-457200">
              <a:buFont typeface="+mj-lt"/>
              <a:buAutoNum type="arabicPeriod"/>
            </a:pPr>
            <a:r>
              <a:rPr lang="en-US" sz="2200" dirty="0"/>
              <a:t>handler for errors							e.g., </a:t>
            </a:r>
            <a:r>
              <a:rPr lang="en-US" sz="2000" dirty="0" err="1">
                <a:latin typeface="Courier New" panose="02070309020205020404" pitchFamily="49" charset="0"/>
                <a:cs typeface="Courier New" panose="02070309020205020404" pitchFamily="49" charset="0"/>
              </a:rPr>
              <a:t>doListError</a:t>
            </a:r>
            <a:endParaRPr lang="en-US" sz="2000" dirty="0">
              <a:latin typeface="Courier New" panose="02070309020205020404" pitchFamily="49" charset="0"/>
              <a:cs typeface="Courier New" panose="02070309020205020404" pitchFamily="49" charset="0"/>
            </a:endParaRPr>
          </a:p>
          <a:p>
            <a:pPr lvl="1"/>
            <a:endParaRPr lang="en-US" sz="2200" dirty="0"/>
          </a:p>
          <a:p>
            <a:r>
              <a:rPr lang="en-US" sz="2600" dirty="0"/>
              <a:t>Three different events involved:</a:t>
            </a:r>
          </a:p>
          <a:p>
            <a:pPr lvl="1"/>
            <a:r>
              <a:rPr lang="en-US" sz="2200" dirty="0"/>
              <a:t>getting status code, parsing JSON, parsing text</a:t>
            </a:r>
          </a:p>
          <a:p>
            <a:pPr lvl="1"/>
            <a:r>
              <a:rPr lang="en-US" sz="2200" dirty="0"/>
              <a:t>any of those can fail!</a:t>
            </a:r>
          </a:p>
          <a:p>
            <a:pPr lvl="2"/>
            <a:r>
              <a:rPr lang="en-US" sz="1800" dirty="0"/>
              <a:t>important to make all error cases </a:t>
            </a:r>
            <a:r>
              <a:rPr lang="en-US" sz="1800" b="1" dirty="0">
                <a:solidFill>
                  <a:srgbClr val="0070C0"/>
                </a:solidFill>
              </a:rPr>
              <a:t>visible</a:t>
            </a:r>
          </a:p>
        </p:txBody>
      </p:sp>
      <p:sp>
        <p:nvSpPr>
          <p:cNvPr id="5" name="Slide Number Placeholder 4">
            <a:extLst>
              <a:ext uri="{FF2B5EF4-FFF2-40B4-BE49-F238E27FC236}">
                <a16:creationId xmlns:a16="http://schemas.microsoft.com/office/drawing/2014/main" id="{180209AE-4DA2-884C-C08B-FCB04D21E4C2}"/>
              </a:ext>
            </a:extLst>
          </p:cNvPr>
          <p:cNvSpPr>
            <a:spLocks noGrp="1"/>
          </p:cNvSpPr>
          <p:nvPr>
            <p:ph type="sldNum" sz="quarter" idx="4"/>
          </p:nvPr>
        </p:nvSpPr>
        <p:spPr/>
        <p:txBody>
          <a:bodyPr/>
          <a:lstStyle/>
          <a:p>
            <a:fld id="{60F4F636-6A27-E649-AEDF-9DE4D4E58670}" type="slidenum">
              <a:rPr lang="en-US" smtClean="0"/>
              <a:pPr/>
              <a:t>24</a:t>
            </a:fld>
            <a:endParaRPr lang="en-US" dirty="0"/>
          </a:p>
        </p:txBody>
      </p:sp>
    </p:spTree>
    <p:extLst>
      <p:ext uri="{BB962C8B-B14F-4D97-AF65-F5344CB8AC3E}">
        <p14:creationId xmlns:p14="http://schemas.microsoft.com/office/powerpoint/2010/main" val="629446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Recall: HTTP GET vs POST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200" y="1244160"/>
            <a:ext cx="8526162" cy="5140800"/>
          </a:xfrm>
        </p:spPr>
        <p:txBody>
          <a:bodyPr/>
          <a:lstStyle/>
          <a:p>
            <a:r>
              <a:rPr lang="en-US" sz="2600" dirty="0"/>
              <a:t>When you type in a URL, browser makes “GET” request</a:t>
            </a:r>
          </a:p>
          <a:p>
            <a:pPr lvl="1"/>
            <a:r>
              <a:rPr lang="en-US" sz="2200" dirty="0"/>
              <a:t>request to read something from the server</a:t>
            </a:r>
          </a:p>
          <a:p>
            <a:pPr lvl="1"/>
            <a:endParaRPr lang="en-US" sz="2200" dirty="0"/>
          </a:p>
          <a:p>
            <a:r>
              <a:rPr lang="en-US" sz="2600" dirty="0"/>
              <a:t>Clients often want to write to the server also</a:t>
            </a:r>
          </a:p>
          <a:p>
            <a:pPr lvl="1"/>
            <a:r>
              <a:rPr lang="en-US" sz="2200" dirty="0"/>
              <a:t>this is typically done with a “POST” request</a:t>
            </a:r>
          </a:p>
          <a:p>
            <a:pPr lvl="2"/>
            <a:r>
              <a:rPr lang="en-US" sz="1800" dirty="0"/>
              <a:t>ensure writes don’t happen just by normal browsing</a:t>
            </a:r>
          </a:p>
          <a:p>
            <a:pPr lvl="1"/>
            <a:endParaRPr lang="en-US" sz="2200" dirty="0"/>
          </a:p>
          <a:p>
            <a:r>
              <a:rPr lang="en-US" sz="2600" dirty="0"/>
              <a:t>POST requests also send data to the server in body</a:t>
            </a:r>
            <a:endParaRPr lang="en-US" sz="2400" dirty="0">
              <a:latin typeface="Courier New" panose="02070309020205020404" pitchFamily="49" charset="0"/>
              <a:cs typeface="Courier New" panose="02070309020205020404" pitchFamily="49" charset="0"/>
            </a:endParaRPr>
          </a:p>
          <a:p>
            <a:pPr lvl="1"/>
            <a:r>
              <a:rPr lang="en-US" sz="2200" dirty="0"/>
              <a:t>GET only sends data via query parameters</a:t>
            </a:r>
          </a:p>
          <a:p>
            <a:pPr lvl="1"/>
            <a:r>
              <a:rPr lang="en-US" sz="2200" dirty="0"/>
              <a:t>limited to a few kilobytes of data</a:t>
            </a:r>
          </a:p>
          <a:p>
            <a:pPr lvl="1"/>
            <a:r>
              <a:rPr lang="en-US" sz="2200" dirty="0"/>
              <a:t>POST requests can send arbitrary amounts of data</a:t>
            </a:r>
          </a:p>
        </p:txBody>
      </p:sp>
      <p:sp>
        <p:nvSpPr>
          <p:cNvPr id="5" name="Slide Number Placeholder 4">
            <a:extLst>
              <a:ext uri="{FF2B5EF4-FFF2-40B4-BE49-F238E27FC236}">
                <a16:creationId xmlns:a16="http://schemas.microsoft.com/office/drawing/2014/main" id="{5EFF34F1-485A-A787-032D-C0089751D7A8}"/>
              </a:ext>
            </a:extLst>
          </p:cNvPr>
          <p:cNvSpPr>
            <a:spLocks noGrp="1"/>
          </p:cNvSpPr>
          <p:nvPr>
            <p:ph type="sldNum" sz="quarter" idx="4"/>
          </p:nvPr>
        </p:nvSpPr>
        <p:spPr/>
        <p:txBody>
          <a:bodyPr/>
          <a:lstStyle/>
          <a:p>
            <a:fld id="{60F4F636-6A27-E649-AEDF-9DE4D4E58670}" type="slidenum">
              <a:rPr lang="en-US" smtClean="0"/>
              <a:pPr/>
              <a:t>25</a:t>
            </a:fld>
            <a:endParaRPr lang="en-US" dirty="0"/>
          </a:p>
        </p:txBody>
      </p:sp>
    </p:spTree>
    <p:extLst>
      <p:ext uri="{BB962C8B-B14F-4D97-AF65-F5344CB8AC3E}">
        <p14:creationId xmlns:p14="http://schemas.microsoft.com/office/powerpoint/2010/main" val="71238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Making HTTP POST Requests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Extra parameter to fetch for additional options:</a:t>
            </a:r>
          </a:p>
          <a:p>
            <a:pPr lvl="2"/>
            <a:endParaRPr lang="en-US" sz="1800" dirty="0"/>
          </a:p>
          <a:p>
            <a:pPr lvl="2"/>
            <a:r>
              <a:rPr lang="en-US" sz="1800" dirty="0">
                <a:latin typeface="Courier New" panose="02070309020205020404" pitchFamily="49" charset="0"/>
                <a:cs typeface="Courier New" panose="02070309020205020404" pitchFamily="49" charset="0"/>
              </a:rPr>
              <a:t>fetch(”/add”, {method: "</a:t>
            </a:r>
            <a:r>
              <a:rPr lang="en-US" sz="1800" b="1" dirty="0">
                <a:latin typeface="Courier New" panose="02070309020205020404" pitchFamily="49" charset="0"/>
                <a:cs typeface="Courier New" panose="02070309020205020404" pitchFamily="49" charset="0"/>
              </a:rPr>
              <a:t>POST</a:t>
            </a:r>
            <a:r>
              <a:rPr lang="en-US" sz="1800" dirty="0">
                <a:latin typeface="Courier New" panose="02070309020205020404" pitchFamily="49" charset="0"/>
                <a:cs typeface="Courier New" panose="02070309020205020404" pitchFamily="49" charset="0"/>
              </a:rPr>
              <a:t>"})</a:t>
            </a:r>
          </a:p>
          <a:p>
            <a:pPr lvl="2"/>
            <a:endParaRPr lang="en-US" sz="1800" dirty="0"/>
          </a:p>
          <a:p>
            <a:r>
              <a:rPr lang="en-US" sz="2600" dirty="0"/>
              <a:t>Arguments then passed in body as JSON</a:t>
            </a:r>
          </a:p>
          <a:p>
            <a:pPr lvl="2"/>
            <a:endParaRPr lang="en-US" sz="12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args</a:t>
            </a:r>
            <a:r>
              <a:rPr lang="en-US" sz="1800" dirty="0">
                <a:latin typeface="Courier New" panose="02070309020205020404" pitchFamily="49" charset="0"/>
                <a:cs typeface="Courier New" panose="02070309020205020404" pitchFamily="49" charset="0"/>
              </a:rPr>
              <a:t> = {name: "laundry"};</a:t>
            </a:r>
          </a:p>
          <a:p>
            <a:pPr lvl="2"/>
            <a:r>
              <a:rPr lang="en-US" sz="1800" dirty="0">
                <a:latin typeface="Courier New" panose="02070309020205020404" pitchFamily="49" charset="0"/>
                <a:cs typeface="Courier New" panose="02070309020205020404" pitchFamily="49" charset="0"/>
              </a:rPr>
              <a:t>fetch("/add", {method: "POST",</a:t>
            </a:r>
          </a:p>
          <a:p>
            <a:pPr lvl="2"/>
            <a:r>
              <a:rPr lang="en-US" sz="1800" dirty="0">
                <a:latin typeface="Courier New" panose="02070309020205020404" pitchFamily="49" charset="0"/>
                <a:cs typeface="Courier New" panose="02070309020205020404" pitchFamily="49" charset="0"/>
              </a:rPr>
              <a:t>    body: </a:t>
            </a:r>
            <a:r>
              <a:rPr lang="en-US" sz="1800" b="1" dirty="0" err="1">
                <a:latin typeface="Courier New" panose="02070309020205020404" pitchFamily="49" charset="0"/>
                <a:cs typeface="Courier New" panose="02070309020205020404" pitchFamily="49" charset="0"/>
              </a:rPr>
              <a:t>JSON.stringify</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args</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headers: {"Content-Type”: "application/</a:t>
            </a:r>
            <a:r>
              <a:rPr lang="en-US" sz="1800" dirty="0" err="1">
                <a:latin typeface="Courier New" panose="02070309020205020404" pitchFamily="49" charset="0"/>
                <a:cs typeface="Courier New" panose="02070309020205020404" pitchFamily="49" charset="0"/>
              </a:rPr>
              <a:t>json</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.then(</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.doAddResp</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.catch(() =&gt;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.doAddError</a:t>
            </a:r>
            <a:r>
              <a:rPr lang="en-US" sz="1800" dirty="0">
                <a:latin typeface="Courier New" panose="02070309020205020404" pitchFamily="49" charset="0"/>
                <a:cs typeface="Courier New" panose="02070309020205020404" pitchFamily="49" charset="0"/>
              </a:rPr>
              <a:t>("failed to connect"))</a:t>
            </a:r>
          </a:p>
          <a:p>
            <a:pPr lvl="2"/>
            <a:endParaRPr lang="en-US" sz="1200" dirty="0"/>
          </a:p>
          <a:p>
            <a:pPr lvl="1"/>
            <a:r>
              <a:rPr lang="en-US" sz="2200" dirty="0"/>
              <a:t>add as many fields as you want in </a:t>
            </a:r>
            <a:r>
              <a:rPr lang="en-US" sz="2000" dirty="0" err="1">
                <a:latin typeface="Courier New" panose="02070309020205020404" pitchFamily="49" charset="0"/>
                <a:cs typeface="Courier New" panose="02070309020205020404" pitchFamily="49" charset="0"/>
              </a:rPr>
              <a:t>args</a:t>
            </a:r>
            <a:endParaRPr lang="en-US" sz="2000" dirty="0">
              <a:latin typeface="Courier New" panose="02070309020205020404" pitchFamily="49" charset="0"/>
              <a:cs typeface="Courier New" panose="02070309020205020404" pitchFamily="49" charset="0"/>
            </a:endParaRPr>
          </a:p>
          <a:p>
            <a:pPr lvl="1"/>
            <a:r>
              <a:rPr lang="en-US" sz="2200" dirty="0"/>
              <a:t>Content-Type tells the server we sent data in JSON format</a:t>
            </a:r>
            <a:endParaRPr lang="en-US" sz="2000" dirty="0">
              <a:latin typeface="Courier New" panose="02070309020205020404" pitchFamily="49" charset="0"/>
              <a:cs typeface="Courier New" panose="02070309020205020404" pitchFamily="49" charset="0"/>
            </a:endParaRPr>
          </a:p>
        </p:txBody>
      </p:sp>
      <p:sp>
        <p:nvSpPr>
          <p:cNvPr id="5" name="Slide Number Placeholder 4">
            <a:extLst>
              <a:ext uri="{FF2B5EF4-FFF2-40B4-BE49-F238E27FC236}">
                <a16:creationId xmlns:a16="http://schemas.microsoft.com/office/drawing/2014/main" id="{F07DC426-2566-BBEB-51A0-6C215D67E196}"/>
              </a:ext>
            </a:extLst>
          </p:cNvPr>
          <p:cNvSpPr>
            <a:spLocks noGrp="1"/>
          </p:cNvSpPr>
          <p:nvPr>
            <p:ph type="sldNum" sz="quarter" idx="4"/>
          </p:nvPr>
        </p:nvSpPr>
        <p:spPr/>
        <p:txBody>
          <a:bodyPr/>
          <a:lstStyle/>
          <a:p>
            <a:fld id="{60F4F636-6A27-E649-AEDF-9DE4D4E58670}" type="slidenum">
              <a:rPr lang="en-US" smtClean="0"/>
              <a:pPr/>
              <a:t>26</a:t>
            </a:fld>
            <a:endParaRPr lang="en-US" dirty="0"/>
          </a:p>
        </p:txBody>
      </p:sp>
    </p:spTree>
    <p:extLst>
      <p:ext uri="{BB962C8B-B14F-4D97-AF65-F5344CB8AC3E}">
        <p14:creationId xmlns:p14="http://schemas.microsoft.com/office/powerpoint/2010/main" val="259220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D3CA-CDF2-FFEC-0223-B2AC1C37641B}"/>
              </a:ext>
            </a:extLst>
          </p:cNvPr>
          <p:cNvSpPr>
            <a:spLocks noGrp="1"/>
          </p:cNvSpPr>
          <p:nvPr>
            <p:ph type="title"/>
          </p:nvPr>
        </p:nvSpPr>
        <p:spPr/>
        <p:txBody>
          <a:bodyPr/>
          <a:lstStyle/>
          <a:p>
            <a:r>
              <a:rPr lang="en-US" dirty="0"/>
              <a:t>Lifecycle Methods</a:t>
            </a:r>
          </a:p>
        </p:txBody>
      </p:sp>
      <p:sp>
        <p:nvSpPr>
          <p:cNvPr id="3" name="Content Placeholder 2">
            <a:extLst>
              <a:ext uri="{FF2B5EF4-FFF2-40B4-BE49-F238E27FC236}">
                <a16:creationId xmlns:a16="http://schemas.microsoft.com/office/drawing/2014/main" id="{D4B40E93-AA3A-52F9-C353-A76987A4FF5E}"/>
              </a:ext>
            </a:extLst>
          </p:cNvPr>
          <p:cNvSpPr>
            <a:spLocks noGrp="1"/>
          </p:cNvSpPr>
          <p:nvPr>
            <p:ph idx="1"/>
          </p:nvPr>
        </p:nvSpPr>
        <p:spPr>
          <a:xfrm>
            <a:off x="457199" y="1244160"/>
            <a:ext cx="8837271" cy="5140800"/>
          </a:xfrm>
        </p:spPr>
        <p:txBody>
          <a:bodyPr/>
          <a:lstStyle/>
          <a:p>
            <a:r>
              <a:rPr lang="en-US" sz="2600" dirty="0"/>
              <a:t>React also includes events about its “life cycle”</a:t>
            </a:r>
          </a:p>
          <a:p>
            <a:pPr lvl="1"/>
            <a:r>
              <a:rPr lang="en-US" sz="2000" dirty="0" err="1">
                <a:latin typeface="Courier New" panose="02070309020205020404" pitchFamily="49" charset="0"/>
                <a:cs typeface="Courier New" panose="02070309020205020404" pitchFamily="49" charset="0"/>
              </a:rPr>
              <a:t>componentDidMount</a:t>
            </a:r>
            <a:r>
              <a:rPr lang="en-US" sz="2200" dirty="0"/>
              <a:t>: UI is now on the screen</a:t>
            </a:r>
          </a:p>
          <a:p>
            <a:pPr lvl="1"/>
            <a:r>
              <a:rPr lang="en-US" sz="2000" dirty="0" err="1">
                <a:latin typeface="Courier New" panose="02070309020205020404" pitchFamily="49" charset="0"/>
                <a:cs typeface="Courier New" panose="02070309020205020404" pitchFamily="49" charset="0"/>
              </a:rPr>
              <a:t>componentDidUpdate</a:t>
            </a:r>
            <a:r>
              <a:rPr lang="en-US" sz="2200" dirty="0"/>
              <a:t>: UI was just changed to match render</a:t>
            </a:r>
          </a:p>
          <a:p>
            <a:pPr lvl="1"/>
            <a:r>
              <a:rPr lang="en-US" sz="2000" dirty="0" err="1">
                <a:latin typeface="Courier New" panose="02070309020205020404" pitchFamily="49" charset="0"/>
                <a:cs typeface="Courier New" panose="02070309020205020404" pitchFamily="49" charset="0"/>
              </a:rPr>
              <a:t>componentWillUnmount</a:t>
            </a:r>
            <a:r>
              <a:rPr lang="en-US" sz="2200" dirty="0"/>
              <a:t>: UI is about to go away</a:t>
            </a:r>
          </a:p>
          <a:p>
            <a:pPr lvl="1"/>
            <a:endParaRPr lang="en-US" sz="2200" dirty="0"/>
          </a:p>
          <a:p>
            <a:r>
              <a:rPr lang="en-US" sz="2600" dirty="0"/>
              <a:t>Often use “mount” to get initial data from the server</a:t>
            </a:r>
          </a:p>
          <a:p>
            <a:pPr lvl="1"/>
            <a:r>
              <a:rPr lang="en-US" sz="2200" dirty="0"/>
              <a:t>constructor shouldn’t do that sort of thing</a:t>
            </a:r>
          </a:p>
          <a:p>
            <a:pPr lvl="2"/>
            <a:endParaRPr lang="en-US" sz="1800" dirty="0"/>
          </a:p>
          <a:p>
            <a:pPr lvl="2"/>
            <a:r>
              <a:rPr lang="en-US" sz="1800" dirty="0" err="1">
                <a:latin typeface="Courier New" panose="02070309020205020404" pitchFamily="49" charset="0"/>
                <a:cs typeface="Courier New" panose="02070309020205020404" pitchFamily="49" charset="0"/>
              </a:rPr>
              <a:t>componentDidMount</a:t>
            </a:r>
            <a:r>
              <a:rPr lang="en-US" sz="1800" dirty="0">
                <a:latin typeface="Courier New" panose="02070309020205020404" pitchFamily="49" charset="0"/>
                <a:cs typeface="Courier New" panose="02070309020205020404" pitchFamily="49" charset="0"/>
              </a:rPr>
              <a:t> = (): </a:t>
            </a:r>
            <a:r>
              <a:rPr lang="en-US" sz="1800" b="1" dirty="0">
                <a:solidFill>
                  <a:srgbClr val="00B050"/>
                </a:solidFill>
                <a:latin typeface="Courier New" panose="02070309020205020404" pitchFamily="49" charset="0"/>
                <a:cs typeface="Courier New" panose="02070309020205020404" pitchFamily="49" charset="0"/>
              </a:rPr>
              <a:t>void</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fetch("/</a:t>
            </a:r>
            <a:r>
              <a:rPr lang="en-US" sz="1800" dirty="0" err="1">
                <a:latin typeface="Courier New" panose="02070309020205020404" pitchFamily="49" charset="0"/>
                <a:cs typeface="Courier New" panose="02070309020205020404" pitchFamily="49" charset="0"/>
              </a:rPr>
              <a:t>api</a:t>
            </a:r>
            <a:r>
              <a:rPr lang="en-US" sz="1800" dirty="0">
                <a:latin typeface="Courier New" panose="02070309020205020404" pitchFamily="49" charset="0"/>
                <a:cs typeface="Courier New" panose="02070309020205020404" pitchFamily="49" charset="0"/>
              </a:rPr>
              <a:t>/list")</a:t>
            </a:r>
          </a:p>
          <a:p>
            <a:pPr lvl="2"/>
            <a:r>
              <a:rPr lang="en-US" sz="1800" dirty="0">
                <a:latin typeface="Courier New" panose="02070309020205020404" pitchFamily="49" charset="0"/>
                <a:cs typeface="Courier New" panose="02070309020205020404" pitchFamily="49" charset="0"/>
              </a:rPr>
              <a:t>    .then(</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.doListResp</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.catch(() =&gt;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.doListError</a:t>
            </a:r>
            <a:r>
              <a:rPr lang="en-US" sz="1800" dirty="0">
                <a:latin typeface="Courier New" panose="02070309020205020404" pitchFamily="49" charset="0"/>
                <a:cs typeface="Courier New" panose="02070309020205020404" pitchFamily="49" charset="0"/>
              </a:rPr>
              <a:t>("connect failed");</a:t>
            </a:r>
          </a:p>
          <a:p>
            <a:pPr lvl="2"/>
            <a:r>
              <a:rPr lang="en-US" sz="1800" dirty="0">
                <a:latin typeface="Courier New" panose="02070309020205020404" pitchFamily="49" charset="0"/>
                <a:cs typeface="Courier New" panose="02070309020205020404" pitchFamily="49" charset="0"/>
              </a:rPr>
              <a:t>};</a:t>
            </a:r>
          </a:p>
        </p:txBody>
      </p:sp>
      <p:sp>
        <p:nvSpPr>
          <p:cNvPr id="5" name="Slide Number Placeholder 4">
            <a:extLst>
              <a:ext uri="{FF2B5EF4-FFF2-40B4-BE49-F238E27FC236}">
                <a16:creationId xmlns:a16="http://schemas.microsoft.com/office/drawing/2014/main" id="{293E427F-A039-497D-B12C-FE834206398D}"/>
              </a:ext>
            </a:extLst>
          </p:cNvPr>
          <p:cNvSpPr>
            <a:spLocks noGrp="1"/>
          </p:cNvSpPr>
          <p:nvPr>
            <p:ph type="sldNum" sz="quarter" idx="4"/>
          </p:nvPr>
        </p:nvSpPr>
        <p:spPr/>
        <p:txBody>
          <a:bodyPr/>
          <a:lstStyle/>
          <a:p>
            <a:fld id="{60F4F636-6A27-E649-AEDF-9DE4D4E58670}" type="slidenum">
              <a:rPr lang="en-US" smtClean="0"/>
              <a:pPr/>
              <a:t>27</a:t>
            </a:fld>
            <a:endParaRPr lang="en-US" dirty="0"/>
          </a:p>
        </p:txBody>
      </p:sp>
    </p:spTree>
    <p:extLst>
      <p:ext uri="{BB962C8B-B14F-4D97-AF65-F5344CB8AC3E}">
        <p14:creationId xmlns:p14="http://schemas.microsoft.com/office/powerpoint/2010/main" val="4283451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E710-72C9-74E9-6B86-D1A91CA41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D309E-C753-2F30-634E-8222C8F28C37}"/>
              </a:ext>
            </a:extLst>
          </p:cNvPr>
          <p:cNvSpPr>
            <a:spLocks noGrp="1"/>
          </p:cNvSpPr>
          <p:nvPr>
            <p:ph type="title"/>
          </p:nvPr>
        </p:nvSpPr>
        <p:spPr/>
        <p:txBody>
          <a:bodyPr/>
          <a:lstStyle/>
          <a:p>
            <a:r>
              <a:rPr lang="en-US" dirty="0"/>
              <a:t>Lifecycle Events Gotcha: Unmounting</a:t>
            </a:r>
          </a:p>
        </p:txBody>
      </p:sp>
      <p:sp>
        <p:nvSpPr>
          <p:cNvPr id="3" name="Content Placeholder 2">
            <a:extLst>
              <a:ext uri="{FF2B5EF4-FFF2-40B4-BE49-F238E27FC236}">
                <a16:creationId xmlns:a16="http://schemas.microsoft.com/office/drawing/2014/main" id="{43BF1F45-0AEE-CDFF-07D4-76010D244C06}"/>
              </a:ext>
            </a:extLst>
          </p:cNvPr>
          <p:cNvSpPr>
            <a:spLocks noGrp="1"/>
          </p:cNvSpPr>
          <p:nvPr>
            <p:ph idx="1"/>
          </p:nvPr>
        </p:nvSpPr>
        <p:spPr>
          <a:xfrm>
            <a:off x="457200" y="1244160"/>
            <a:ext cx="8398042" cy="5140800"/>
          </a:xfrm>
        </p:spPr>
        <p:txBody>
          <a:bodyPr/>
          <a:lstStyle/>
          <a:p>
            <a:r>
              <a:rPr lang="en-US" sz="2600" dirty="0"/>
              <a:t>Warning: React doesn’t unmount when props change</a:t>
            </a:r>
          </a:p>
          <a:p>
            <a:pPr lvl="1"/>
            <a:r>
              <a:rPr lang="en-US" sz="2200" dirty="0"/>
              <a:t>instead, it calls </a:t>
            </a:r>
            <a:r>
              <a:rPr lang="en-US" sz="2000" dirty="0" err="1">
                <a:latin typeface="Courier New" panose="02070309020205020404" pitchFamily="49" charset="0"/>
                <a:cs typeface="Courier New" panose="02070309020205020404" pitchFamily="49" charset="0"/>
              </a:rPr>
              <a:t>componentDidUpdate</a:t>
            </a:r>
            <a:r>
              <a:rPr lang="en-US" sz="2000" dirty="0"/>
              <a:t>  and re-renders</a:t>
            </a:r>
          </a:p>
          <a:p>
            <a:pPr lvl="1"/>
            <a:r>
              <a:rPr lang="en-US" sz="2200" dirty="0"/>
              <a:t>you can detect a props change there</a:t>
            </a:r>
          </a:p>
          <a:p>
            <a:pPr lvl="2"/>
            <a:endParaRPr lang="en-US" sz="1600" dirty="0"/>
          </a:p>
          <a:p>
            <a:pPr lvl="2"/>
            <a:r>
              <a:rPr lang="en-US" sz="1600" dirty="0" err="1">
                <a:latin typeface="Courier New" panose="02070309020205020404" pitchFamily="49" charset="0"/>
                <a:cs typeface="Courier New" panose="02070309020205020404" pitchFamily="49" charset="0"/>
              </a:rPr>
              <a:t>componentDidUpdate</a:t>
            </a:r>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prevProps</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HiProps</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prevState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HiState</a:t>
            </a:r>
            <a:r>
              <a:rPr lang="en-US" sz="1600" dirty="0">
                <a:latin typeface="Courier New" panose="02070309020205020404" pitchFamily="49" charset="0"/>
                <a:cs typeface="Courier New" panose="02070309020205020404" pitchFamily="49" charset="0"/>
              </a:rPr>
              <a:t>): </a:t>
            </a:r>
            <a:r>
              <a:rPr lang="en-US" sz="1600" b="1" dirty="0">
                <a:solidFill>
                  <a:srgbClr val="00B050"/>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=&gt;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a:t>
            </a:r>
            <a:r>
              <a:rPr lang="en-US" sz="1600" b="1" dirty="0" err="1">
                <a:solidFill>
                  <a:srgbClr val="0070C0"/>
                </a:solidFill>
                <a:latin typeface="Courier New" panose="02070309020205020404" pitchFamily="49" charset="0"/>
                <a:cs typeface="Courier New" panose="02070309020205020404" pitchFamily="49" charset="0"/>
              </a:rPr>
              <a:t>this</a:t>
            </a:r>
            <a:r>
              <a:rPr lang="en-US" sz="1600" dirty="0" err="1">
                <a:latin typeface="Courier New" panose="02070309020205020404" pitchFamily="49" charset="0"/>
                <a:cs typeface="Courier New" panose="02070309020205020404" pitchFamily="49" charset="0"/>
              </a:rPr>
              <a:t>.props.name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prevProps.name</a:t>
            </a:r>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    …  </a:t>
            </a:r>
            <a:r>
              <a:rPr lang="en-US" sz="1600" b="1" dirty="0">
                <a:solidFill>
                  <a:schemeClr val="accent3">
                    <a:lumMod val="50000"/>
                  </a:schemeClr>
                </a:solidFill>
                <a:latin typeface="Courier New" panose="02070309020205020404" pitchFamily="49" charset="0"/>
                <a:cs typeface="Courier New" panose="02070309020205020404" pitchFamily="49" charset="0"/>
              </a:rPr>
              <a:t>// our props were changed!</a:t>
            </a:r>
          </a:p>
          <a:p>
            <a:pPr lvl="2"/>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a:t>
            </a:r>
          </a:p>
          <a:p>
            <a:pPr lvl="2"/>
            <a:endParaRPr lang="en-US" sz="1600" dirty="0">
              <a:latin typeface="Courier New" panose="02070309020205020404" pitchFamily="49" charset="0"/>
              <a:cs typeface="Courier New" panose="02070309020205020404" pitchFamily="49" charset="0"/>
            </a:endParaRPr>
          </a:p>
        </p:txBody>
      </p:sp>
      <p:sp>
        <p:nvSpPr>
          <p:cNvPr id="4" name="TextBox 3">
            <a:extLst>
              <a:ext uri="{FF2B5EF4-FFF2-40B4-BE49-F238E27FC236}">
                <a16:creationId xmlns:a16="http://schemas.microsoft.com/office/drawing/2014/main" id="{92F28CAF-BB9A-2186-76DC-EA2294D1339C}"/>
              </a:ext>
            </a:extLst>
          </p:cNvPr>
          <p:cNvSpPr txBox="1"/>
          <p:nvPr/>
        </p:nvSpPr>
        <p:spPr>
          <a:xfrm>
            <a:off x="3634450" y="4907667"/>
            <a:ext cx="4105611" cy="1015663"/>
          </a:xfrm>
          <a:prstGeom prst="rect">
            <a:avLst/>
          </a:prstGeom>
          <a:noFill/>
        </p:spPr>
        <p:txBody>
          <a:bodyPr wrap="none" rtlCol="0">
            <a:spAutoFit/>
          </a:bodyPr>
          <a:lstStyle/>
          <a:p>
            <a:r>
              <a:rPr lang="en-US" sz="2000" dirty="0">
                <a:solidFill>
                  <a:schemeClr val="accent3">
                    <a:lumMod val="75000"/>
                  </a:schemeClr>
                </a:solidFill>
                <a:latin typeface="Franklin Gothic Medium"/>
                <a:cs typeface="Franklin Gothic Medium"/>
              </a:rPr>
              <a:t>This is used in </a:t>
            </a:r>
            <a:r>
              <a:rPr lang="en-US" sz="2000" dirty="0">
                <a:solidFill>
                  <a:schemeClr val="accent3">
                    <a:lumMod val="50000"/>
                  </a:schemeClr>
                </a:solidFill>
                <a:latin typeface="Franklin Gothic Medium"/>
                <a:cs typeface="Franklin Gothic Medium"/>
              </a:rPr>
              <a:t>HW2</a:t>
            </a:r>
            <a:r>
              <a:rPr lang="en-US" sz="2000" dirty="0">
                <a:solidFill>
                  <a:schemeClr val="accent3">
                    <a:lumMod val="75000"/>
                  </a:schemeClr>
                </a:solidFill>
                <a:latin typeface="Franklin Gothic Medium"/>
                <a:cs typeface="Franklin Gothic Medium"/>
              </a:rPr>
              <a:t>:</a:t>
            </a:r>
          </a:p>
          <a:p>
            <a:pPr marL="342900" indent="-342900">
              <a:buFont typeface="Arial" panose="020B0604020202020204" pitchFamily="34" charset="0"/>
              <a:buChar char="•"/>
            </a:pPr>
            <a:r>
              <a:rPr lang="en-US" sz="2000" dirty="0">
                <a:solidFill>
                  <a:schemeClr val="accent3">
                    <a:lumMod val="75000"/>
                  </a:schemeClr>
                </a:solidFill>
                <a:latin typeface="Franklin Gothic Medium"/>
                <a:cs typeface="Franklin Gothic Medium"/>
              </a:rPr>
              <a:t>changes to markers cause an</a:t>
            </a:r>
            <a:br>
              <a:rPr lang="en-US" sz="2000" dirty="0">
                <a:solidFill>
                  <a:schemeClr val="accent3">
                    <a:lumMod val="75000"/>
                  </a:schemeClr>
                </a:solidFill>
                <a:latin typeface="Franklin Gothic Medium"/>
                <a:cs typeface="Franklin Gothic Medium"/>
              </a:rPr>
            </a:br>
            <a:r>
              <a:rPr lang="en-US" sz="2000" dirty="0">
                <a:solidFill>
                  <a:schemeClr val="accent3">
                    <a:lumMod val="75000"/>
                  </a:schemeClr>
                </a:solidFill>
                <a:latin typeface="Franklin Gothic Medium"/>
                <a:cs typeface="Franklin Gothic Medium"/>
              </a:rPr>
              <a:t>update to name and color state</a:t>
            </a:r>
          </a:p>
        </p:txBody>
      </p:sp>
      <p:sp>
        <p:nvSpPr>
          <p:cNvPr id="5" name="Slide Number Placeholder 4">
            <a:extLst>
              <a:ext uri="{FF2B5EF4-FFF2-40B4-BE49-F238E27FC236}">
                <a16:creationId xmlns:a16="http://schemas.microsoft.com/office/drawing/2014/main" id="{81B9382E-EE89-2FE5-0CE1-676F35D1E1BB}"/>
              </a:ext>
            </a:extLst>
          </p:cNvPr>
          <p:cNvSpPr>
            <a:spLocks noGrp="1"/>
          </p:cNvSpPr>
          <p:nvPr>
            <p:ph type="sldNum" sz="quarter" idx="4"/>
          </p:nvPr>
        </p:nvSpPr>
        <p:spPr/>
        <p:txBody>
          <a:bodyPr/>
          <a:lstStyle/>
          <a:p>
            <a:fld id="{60F4F636-6A27-E649-AEDF-9DE4D4E58670}" type="slidenum">
              <a:rPr lang="en-US" smtClean="0"/>
              <a:pPr/>
              <a:t>28</a:t>
            </a:fld>
            <a:endParaRPr lang="en-US" dirty="0"/>
          </a:p>
        </p:txBody>
      </p:sp>
    </p:spTree>
    <p:extLst>
      <p:ext uri="{BB962C8B-B14F-4D97-AF65-F5344CB8AC3E}">
        <p14:creationId xmlns:p14="http://schemas.microsoft.com/office/powerpoint/2010/main" val="80018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D7883-674E-8C43-DEB9-0E6FD6950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1B7BE-A0D0-EA67-65FD-4EF412085906}"/>
              </a:ext>
            </a:extLst>
          </p:cNvPr>
          <p:cNvSpPr>
            <a:spLocks noGrp="1"/>
          </p:cNvSpPr>
          <p:nvPr>
            <p:ph type="ctrTitle"/>
          </p:nvPr>
        </p:nvSpPr>
        <p:spPr>
          <a:xfrm>
            <a:off x="685800" y="2244163"/>
            <a:ext cx="3596833" cy="1448161"/>
          </a:xfrm>
        </p:spPr>
        <p:txBody>
          <a:bodyPr/>
          <a:lstStyle/>
          <a:p>
            <a:pPr algn="l"/>
            <a:r>
              <a:rPr lang="en-US" sz="3800" dirty="0">
                <a:solidFill>
                  <a:srgbClr val="7030A0"/>
                </a:solidFill>
              </a:rPr>
              <a:t>Client-Server</a:t>
            </a:r>
            <a:br>
              <a:rPr lang="en-US" sz="3800" dirty="0">
                <a:solidFill>
                  <a:srgbClr val="7030A0"/>
                </a:solidFill>
              </a:rPr>
            </a:br>
            <a:r>
              <a:rPr lang="en-US" sz="3800" dirty="0">
                <a:solidFill>
                  <a:srgbClr val="7030A0"/>
                </a:solidFill>
              </a:rPr>
              <a:t>Interaction II</a:t>
            </a:r>
          </a:p>
        </p:txBody>
      </p:sp>
      <p:sp>
        <p:nvSpPr>
          <p:cNvPr id="5" name="Title 1">
            <a:extLst>
              <a:ext uri="{FF2B5EF4-FFF2-40B4-BE49-F238E27FC236}">
                <a16:creationId xmlns:a16="http://schemas.microsoft.com/office/drawing/2014/main" id="{B892A7C6-EF0A-26F5-D903-4781BCF228EE}"/>
              </a:ext>
            </a:extLst>
          </p:cNvPr>
          <p:cNvSpPr txBox="1">
            <a:spLocks/>
          </p:cNvSpPr>
          <p:nvPr/>
        </p:nvSpPr>
        <p:spPr>
          <a:xfrm>
            <a:off x="685800" y="5251355"/>
            <a:ext cx="2184722" cy="600938"/>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3200" dirty="0"/>
              <a:t>Jaela Field</a:t>
            </a:r>
          </a:p>
        </p:txBody>
      </p:sp>
      <p:sp>
        <p:nvSpPr>
          <p:cNvPr id="8" name="Title 1">
            <a:extLst>
              <a:ext uri="{FF2B5EF4-FFF2-40B4-BE49-F238E27FC236}">
                <a16:creationId xmlns:a16="http://schemas.microsoft.com/office/drawing/2014/main" id="{E4D555C8-9C03-1E0F-0D0F-7456257A2A24}"/>
              </a:ext>
            </a:extLst>
          </p:cNvPr>
          <p:cNvSpPr txBox="1">
            <a:spLocks/>
          </p:cNvSpPr>
          <p:nvPr/>
        </p:nvSpPr>
        <p:spPr>
          <a:xfrm>
            <a:off x="685800" y="735865"/>
            <a:ext cx="3886200" cy="1537131"/>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a:t>
            </a:r>
          </a:p>
          <a:p>
            <a:pPr algn="l"/>
            <a:r>
              <a:rPr lang="en-US" dirty="0"/>
              <a:t>Summer 2025</a:t>
            </a:r>
          </a:p>
        </p:txBody>
      </p:sp>
      <p:sp>
        <p:nvSpPr>
          <p:cNvPr id="10" name="Title 1">
            <a:extLst>
              <a:ext uri="{FF2B5EF4-FFF2-40B4-BE49-F238E27FC236}">
                <a16:creationId xmlns:a16="http://schemas.microsoft.com/office/drawing/2014/main" id="{A1AAB840-411B-22B6-0F99-2C4EB18933E6}"/>
              </a:ext>
            </a:extLst>
          </p:cNvPr>
          <p:cNvSpPr txBox="1">
            <a:spLocks/>
          </p:cNvSpPr>
          <p:nvPr/>
        </p:nvSpPr>
        <p:spPr>
          <a:xfrm>
            <a:off x="5338765" y="5448203"/>
            <a:ext cx="2746370" cy="404090"/>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r>
              <a:rPr lang="en-US" sz="1800" dirty="0" err="1"/>
              <a:t>xkcd</a:t>
            </a:r>
            <a:r>
              <a:rPr lang="en-US" sz="1800" dirty="0"/>
              <a:t> #1537 (and Matt, ty)</a:t>
            </a:r>
          </a:p>
        </p:txBody>
      </p:sp>
      <p:pic>
        <p:nvPicPr>
          <p:cNvPr id="2050" name="Picture 2" descr="xkcd #1537. Transcript from explainxkcd:&#10;&#10;[White Hat is sitting in an office chair at his desk facing his laptop while Cueball is standing behind him looking over his shoulder.]&#10;White Hat: What does the red line through https mean?&#10;Cueball: Oh, just that the site hasn't been updated since 2015 or so.&#10;Cueball: And since it's been around that long it means it's probably legit.">
            <a:extLst>
              <a:ext uri="{FF2B5EF4-FFF2-40B4-BE49-F238E27FC236}">
                <a16:creationId xmlns:a16="http://schemas.microsoft.com/office/drawing/2014/main" id="{AE99F85D-34E9-C21E-B28C-73917E406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54928"/>
            <a:ext cx="427990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5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FF26-C43C-7852-3203-DBED56A69BA2}"/>
              </a:ext>
            </a:extLst>
          </p:cNvPr>
          <p:cNvSpPr>
            <a:spLocks noGrp="1"/>
          </p:cNvSpPr>
          <p:nvPr>
            <p:ph type="title"/>
          </p:nvPr>
        </p:nvSpPr>
        <p:spPr/>
        <p:txBody>
          <a:bodyPr/>
          <a:lstStyle/>
          <a:p>
            <a:r>
              <a:rPr lang="en-US" dirty="0"/>
              <a:t>Reminders </a:t>
            </a:r>
          </a:p>
        </p:txBody>
      </p:sp>
      <p:sp>
        <p:nvSpPr>
          <p:cNvPr id="3" name="Content Placeholder 2">
            <a:extLst>
              <a:ext uri="{FF2B5EF4-FFF2-40B4-BE49-F238E27FC236}">
                <a16:creationId xmlns:a16="http://schemas.microsoft.com/office/drawing/2014/main" id="{E5CAB7B8-D176-36FD-709D-43CCB7EB1205}"/>
              </a:ext>
            </a:extLst>
          </p:cNvPr>
          <p:cNvSpPr>
            <a:spLocks noGrp="1"/>
          </p:cNvSpPr>
          <p:nvPr>
            <p:ph idx="1"/>
          </p:nvPr>
        </p:nvSpPr>
        <p:spPr/>
        <p:txBody>
          <a:bodyPr/>
          <a:lstStyle/>
          <a:p>
            <a:r>
              <a:rPr lang="en-US" sz="2800" dirty="0"/>
              <a:t>HW 2 </a:t>
            </a:r>
          </a:p>
          <a:p>
            <a:pPr lvl="1"/>
            <a:r>
              <a:rPr lang="en-US" sz="2400" dirty="0"/>
              <a:t>Must identify defect causing </a:t>
            </a:r>
            <a:r>
              <a:rPr lang="en-US" sz="2400" u="sng" dirty="0"/>
              <a:t>specific</a:t>
            </a:r>
            <a:r>
              <a:rPr lang="en-US" sz="2400" dirty="0"/>
              <a:t> failure</a:t>
            </a:r>
          </a:p>
          <a:p>
            <a:pPr lvl="2"/>
            <a:r>
              <a:rPr lang="en-US" dirty="0"/>
              <a:t>include </a:t>
            </a:r>
            <a:r>
              <a:rPr lang="en-US" u="sng" dirty="0"/>
              <a:t>only</a:t>
            </a:r>
            <a:r>
              <a:rPr lang="en-US" dirty="0"/>
              <a:t> that line of code, or label clearly</a:t>
            </a:r>
          </a:p>
          <a:p>
            <a:pPr lvl="2"/>
            <a:r>
              <a:rPr lang="en-US" dirty="0">
                <a:solidFill>
                  <a:srgbClr val="5D71DD"/>
                </a:solidFill>
              </a:rPr>
              <a:t>(</a:t>
            </a:r>
            <a:r>
              <a:rPr lang="en-US" dirty="0">
                <a:solidFill>
                  <a:srgbClr val="5D71DD"/>
                </a:solidFill>
                <a:hlinkClick r:id="rId2">
                  <a:extLst>
                    <a:ext uri="{A12FA001-AC4F-418D-AE19-62706E023703}">
                      <ahyp:hlinkClr xmlns:ahyp="http://schemas.microsoft.com/office/drawing/2018/hyperlinkcolor" val="tx"/>
                    </a:ext>
                  </a:extLst>
                </a:hlinkClick>
              </a:rPr>
              <a:t>ed post</a:t>
            </a:r>
            <a:r>
              <a:rPr lang="en-US" dirty="0">
                <a:solidFill>
                  <a:srgbClr val="5D71DD"/>
                </a:solidFill>
              </a:rPr>
              <a:t>)</a:t>
            </a:r>
          </a:p>
          <a:p>
            <a:pPr lvl="1"/>
            <a:r>
              <a:rPr lang="en-US" sz="2400" dirty="0"/>
              <a:t>No Ed after 11pm Thursday!</a:t>
            </a:r>
          </a:p>
          <a:p>
            <a:endParaRPr lang="en-US" dirty="0"/>
          </a:p>
        </p:txBody>
      </p:sp>
      <p:sp>
        <p:nvSpPr>
          <p:cNvPr id="4" name="Slide Number Placeholder 3">
            <a:extLst>
              <a:ext uri="{FF2B5EF4-FFF2-40B4-BE49-F238E27FC236}">
                <a16:creationId xmlns:a16="http://schemas.microsoft.com/office/drawing/2014/main" id="{27EB4502-6622-F2BC-5928-C1432015ABB8}"/>
              </a:ext>
            </a:extLst>
          </p:cNvPr>
          <p:cNvSpPr>
            <a:spLocks noGrp="1"/>
          </p:cNvSpPr>
          <p:nvPr>
            <p:ph type="sldNum" sz="quarter" idx="4"/>
          </p:nvPr>
        </p:nvSpPr>
        <p:spPr/>
        <p:txBody>
          <a:bodyPr/>
          <a:lstStyle/>
          <a:p>
            <a:fld id="{60F4F636-6A27-E649-AEDF-9DE4D4E58670}" type="slidenum">
              <a:rPr lang="en-US" smtClean="0"/>
              <a:pPr/>
              <a:t>3</a:t>
            </a:fld>
            <a:endParaRPr lang="en-US" dirty="0"/>
          </a:p>
        </p:txBody>
      </p:sp>
    </p:spTree>
    <p:extLst>
      <p:ext uri="{BB962C8B-B14F-4D97-AF65-F5344CB8AC3E}">
        <p14:creationId xmlns:p14="http://schemas.microsoft.com/office/powerpoint/2010/main" val="907862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2BBE-8E7C-4DB0-EE56-0478C8E2C53B}"/>
              </a:ext>
            </a:extLst>
          </p:cNvPr>
          <p:cNvSpPr>
            <a:spLocks noGrp="1"/>
          </p:cNvSpPr>
          <p:nvPr>
            <p:ph type="title"/>
          </p:nvPr>
        </p:nvSpPr>
        <p:spPr/>
        <p:txBody>
          <a:bodyPr/>
          <a:lstStyle/>
          <a:p>
            <a:r>
              <a:rPr lang="en-US" dirty="0"/>
              <a:t>Feedback from last time</a:t>
            </a:r>
          </a:p>
        </p:txBody>
      </p:sp>
      <p:sp>
        <p:nvSpPr>
          <p:cNvPr id="3" name="Content Placeholder 2">
            <a:extLst>
              <a:ext uri="{FF2B5EF4-FFF2-40B4-BE49-F238E27FC236}">
                <a16:creationId xmlns:a16="http://schemas.microsoft.com/office/drawing/2014/main" id="{DCEAAB98-EC88-B5FE-D801-15136BF51435}"/>
              </a:ext>
            </a:extLst>
          </p:cNvPr>
          <p:cNvSpPr>
            <a:spLocks noGrp="1"/>
          </p:cNvSpPr>
          <p:nvPr>
            <p:ph idx="1"/>
          </p:nvPr>
        </p:nvSpPr>
        <p:spPr/>
        <p:txBody>
          <a:bodyPr/>
          <a:lstStyle/>
          <a:p>
            <a:r>
              <a:rPr lang="en-US" sz="2800" dirty="0"/>
              <a:t>Lectures: too fast!</a:t>
            </a:r>
          </a:p>
          <a:p>
            <a:pPr lvl="1"/>
            <a:r>
              <a:rPr lang="en-US" sz="2400" dirty="0"/>
              <a:t>Please ask me to chill out</a:t>
            </a:r>
          </a:p>
          <a:p>
            <a:pPr marL="457200" lvl="1" indent="0">
              <a:buNone/>
            </a:pPr>
            <a:endParaRPr lang="en-US" sz="2400" dirty="0"/>
          </a:p>
          <a:p>
            <a:r>
              <a:rPr lang="en-US" sz="2800" dirty="0"/>
              <a:t>HW1</a:t>
            </a:r>
          </a:p>
          <a:p>
            <a:pPr lvl="1"/>
            <a:r>
              <a:rPr lang="en-US" sz="2400" dirty="0"/>
              <a:t>Wide range of amount of time to complete</a:t>
            </a:r>
          </a:p>
          <a:p>
            <a:pPr lvl="2"/>
            <a:r>
              <a:rPr lang="en-US" sz="2000" dirty="0"/>
              <a:t>come visit us in OH! Ask questions on Ed!</a:t>
            </a:r>
          </a:p>
          <a:p>
            <a:pPr lvl="1"/>
            <a:r>
              <a:rPr lang="en-US" sz="2400" dirty="0"/>
              <a:t>Unclear expectations for </a:t>
            </a:r>
            <a:r>
              <a:rPr lang="en-US" sz="2400" dirty="0" err="1"/>
              <a:t>Gradescope</a:t>
            </a:r>
            <a:r>
              <a:rPr lang="en-US" sz="2400" dirty="0"/>
              <a:t> questions and Scope of debugging</a:t>
            </a:r>
          </a:p>
          <a:p>
            <a:pPr lvl="2"/>
            <a:r>
              <a:rPr lang="en-US" sz="2000" dirty="0"/>
              <a:t>Will add examples again for HW3! + see HW1 feedback</a:t>
            </a:r>
          </a:p>
        </p:txBody>
      </p:sp>
      <p:sp>
        <p:nvSpPr>
          <p:cNvPr id="4" name="Slide Number Placeholder 3">
            <a:extLst>
              <a:ext uri="{FF2B5EF4-FFF2-40B4-BE49-F238E27FC236}">
                <a16:creationId xmlns:a16="http://schemas.microsoft.com/office/drawing/2014/main" id="{1875F538-73A9-0FE3-A562-130533593AB1}"/>
              </a:ext>
            </a:extLst>
          </p:cNvPr>
          <p:cNvSpPr>
            <a:spLocks noGrp="1"/>
          </p:cNvSpPr>
          <p:nvPr>
            <p:ph type="sldNum" sz="quarter" idx="4"/>
          </p:nvPr>
        </p:nvSpPr>
        <p:spPr/>
        <p:txBody>
          <a:bodyPr/>
          <a:lstStyle/>
          <a:p>
            <a:fld id="{60F4F636-6A27-E649-AEDF-9DE4D4E58670}" type="slidenum">
              <a:rPr lang="en-US" smtClean="0"/>
              <a:pPr/>
              <a:t>30</a:t>
            </a:fld>
            <a:endParaRPr lang="en-US" dirty="0"/>
          </a:p>
        </p:txBody>
      </p:sp>
      <p:grpSp>
        <p:nvGrpSpPr>
          <p:cNvPr id="7" name="Group 6" descr="An image of a cheetah running quickly with dust flying up from it’s back feet with white text that reads “Jaela switching between screens in lecture (not good)”.">
            <a:extLst>
              <a:ext uri="{FF2B5EF4-FFF2-40B4-BE49-F238E27FC236}">
                <a16:creationId xmlns:a16="http://schemas.microsoft.com/office/drawing/2014/main" id="{75E50089-647F-0ECD-E9E4-94516CA5065A}"/>
              </a:ext>
            </a:extLst>
          </p:cNvPr>
          <p:cNvGrpSpPr/>
          <p:nvPr/>
        </p:nvGrpSpPr>
        <p:grpSpPr>
          <a:xfrm>
            <a:off x="5366083" y="1052967"/>
            <a:ext cx="2967790" cy="1922989"/>
            <a:chOff x="5366083" y="1244160"/>
            <a:chExt cx="2967790" cy="1922989"/>
          </a:xfrm>
        </p:grpSpPr>
        <p:pic>
          <p:nvPicPr>
            <p:cNvPr id="5" name="Picture 4">
              <a:extLst>
                <a:ext uri="{FF2B5EF4-FFF2-40B4-BE49-F238E27FC236}">
                  <a16:creationId xmlns:a16="http://schemas.microsoft.com/office/drawing/2014/main" id="{EE16493F-AEB2-9A6A-FC05-5D255C671DAD}"/>
                </a:ext>
              </a:extLst>
            </p:cNvPr>
            <p:cNvPicPr>
              <a:picLocks noChangeAspect="1"/>
            </p:cNvPicPr>
            <p:nvPr/>
          </p:nvPicPr>
          <p:blipFill>
            <a:blip r:embed="rId2"/>
            <a:srcRect l="13281" t="1" r="1" b="108"/>
            <a:stretch>
              <a:fillRect/>
            </a:stretch>
          </p:blipFill>
          <p:spPr>
            <a:xfrm>
              <a:off x="5366083" y="1244160"/>
              <a:ext cx="2967790" cy="1922989"/>
            </a:xfrm>
            <a:prstGeom prst="rect">
              <a:avLst/>
            </a:prstGeom>
          </p:spPr>
        </p:pic>
        <p:sp>
          <p:nvSpPr>
            <p:cNvPr id="6" name="TextBox 5">
              <a:extLst>
                <a:ext uri="{FF2B5EF4-FFF2-40B4-BE49-F238E27FC236}">
                  <a16:creationId xmlns:a16="http://schemas.microsoft.com/office/drawing/2014/main" id="{E6F8FB05-1C8E-0621-134B-90FE11DB88B2}"/>
                </a:ext>
              </a:extLst>
            </p:cNvPr>
            <p:cNvSpPr txBox="1"/>
            <p:nvPr/>
          </p:nvSpPr>
          <p:spPr>
            <a:xfrm>
              <a:off x="5666983" y="2705484"/>
              <a:ext cx="2365989" cy="461665"/>
            </a:xfrm>
            <a:prstGeom prst="rect">
              <a:avLst/>
            </a:prstGeom>
            <a:noFill/>
          </p:spPr>
          <p:txBody>
            <a:bodyPr wrap="square" rtlCol="0">
              <a:spAutoFit/>
            </a:bodyPr>
            <a:lstStyle/>
            <a:p>
              <a:pPr algn="ctr"/>
              <a:r>
                <a:rPr lang="en-US" sz="1200" dirty="0">
                  <a:solidFill>
                    <a:schemeClr val="bg1"/>
                  </a:solidFill>
                  <a:latin typeface="Franklin Gothic Medium"/>
                  <a:cs typeface="Franklin Gothic Medium"/>
                </a:rPr>
                <a:t>Jaela switching between screens in lecture (not good)</a:t>
              </a:r>
            </a:p>
          </p:txBody>
        </p:sp>
      </p:grpSp>
    </p:spTree>
    <p:extLst>
      <p:ext uri="{BB962C8B-B14F-4D97-AF65-F5344CB8AC3E}">
        <p14:creationId xmlns:p14="http://schemas.microsoft.com/office/powerpoint/2010/main" val="23428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D2DCA-3EFB-4970-9AD1-FDE88827C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2BE7A-B01E-E509-ACF2-BF91AB92A398}"/>
              </a:ext>
            </a:extLst>
          </p:cNvPr>
          <p:cNvSpPr>
            <a:spLocks noGrp="1"/>
          </p:cNvSpPr>
          <p:nvPr>
            <p:ph type="title"/>
          </p:nvPr>
        </p:nvSpPr>
        <p:spPr/>
        <p:txBody>
          <a:bodyPr/>
          <a:lstStyle/>
          <a:p>
            <a:r>
              <a:rPr lang="en-US" dirty="0"/>
              <a:t>Recall: Fetch Requests Are Complicated</a:t>
            </a:r>
          </a:p>
        </p:txBody>
      </p:sp>
      <p:sp>
        <p:nvSpPr>
          <p:cNvPr id="3" name="Content Placeholder 2">
            <a:extLst>
              <a:ext uri="{FF2B5EF4-FFF2-40B4-BE49-F238E27FC236}">
                <a16:creationId xmlns:a16="http://schemas.microsoft.com/office/drawing/2014/main" id="{F4D7C6B9-F78D-A5D2-658C-F329D26009A5}"/>
              </a:ext>
            </a:extLst>
          </p:cNvPr>
          <p:cNvSpPr>
            <a:spLocks noGrp="1"/>
          </p:cNvSpPr>
          <p:nvPr>
            <p:ph idx="1"/>
          </p:nvPr>
        </p:nvSpPr>
        <p:spPr>
          <a:xfrm>
            <a:off x="457200" y="1244160"/>
            <a:ext cx="8464378" cy="2575481"/>
          </a:xfrm>
        </p:spPr>
        <p:txBody>
          <a:bodyPr/>
          <a:lstStyle/>
          <a:p>
            <a:r>
              <a:rPr lang="en-US" sz="2600" b="1" dirty="0"/>
              <a:t>Four</a:t>
            </a:r>
            <a:r>
              <a:rPr lang="en-US" sz="2600" dirty="0"/>
              <a:t> different methods involved in each fetch:</a:t>
            </a:r>
          </a:p>
          <a:p>
            <a:pPr lvl="2"/>
            <a:endParaRPr lang="en-US" sz="1200" dirty="0"/>
          </a:p>
          <a:p>
            <a:pPr marL="914400" lvl="1" indent="-457200">
              <a:buFont typeface="+mj-lt"/>
              <a:buAutoNum type="arabicPeriod"/>
            </a:pPr>
            <a:r>
              <a:rPr lang="en-US" sz="2200" dirty="0"/>
              <a:t>method that makes the fetch</a:t>
            </a:r>
          </a:p>
          <a:p>
            <a:pPr marL="914400" lvl="1" indent="-457200">
              <a:buFont typeface="+mj-lt"/>
              <a:buAutoNum type="arabicPeriod"/>
            </a:pPr>
            <a:r>
              <a:rPr lang="en-US" sz="2200" dirty="0"/>
              <a:t>handler for fetch Response				</a:t>
            </a:r>
            <a:endParaRPr lang="en-US" sz="2000" dirty="0">
              <a:latin typeface="Courier New" panose="02070309020205020404" pitchFamily="49" charset="0"/>
              <a:cs typeface="Courier New" panose="02070309020205020404" pitchFamily="49" charset="0"/>
            </a:endParaRPr>
          </a:p>
          <a:p>
            <a:pPr marL="914400" lvl="1" indent="-457200">
              <a:buFont typeface="+mj-lt"/>
              <a:buAutoNum type="arabicPeriod"/>
            </a:pPr>
            <a:r>
              <a:rPr lang="en-US" sz="2200" dirty="0"/>
              <a:t>handler for fetched JSON					</a:t>
            </a:r>
            <a:endParaRPr lang="en-US" sz="2000" dirty="0">
              <a:latin typeface="Courier New" panose="02070309020205020404" pitchFamily="49" charset="0"/>
              <a:cs typeface="Courier New" panose="02070309020205020404" pitchFamily="49" charset="0"/>
            </a:endParaRPr>
          </a:p>
          <a:p>
            <a:pPr marL="914400" lvl="1" indent="-457200">
              <a:buFont typeface="+mj-lt"/>
              <a:buAutoNum type="arabicPeriod"/>
            </a:pPr>
            <a:r>
              <a:rPr lang="en-US" sz="2200" dirty="0"/>
              <a:t>handler for errors							</a:t>
            </a:r>
            <a:endParaRPr lang="en-US" sz="2000"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DC8F918A-15CE-8CB7-6C32-97490C57BFBF}"/>
              </a:ext>
            </a:extLst>
          </p:cNvPr>
          <p:cNvSpPr txBox="1"/>
          <p:nvPr/>
        </p:nvSpPr>
        <p:spPr>
          <a:xfrm>
            <a:off x="1297382" y="5048415"/>
            <a:ext cx="1282723" cy="430887"/>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fetch</a:t>
            </a:r>
          </a:p>
        </p:txBody>
      </p:sp>
      <p:sp>
        <p:nvSpPr>
          <p:cNvPr id="11" name="TextBox 10">
            <a:extLst>
              <a:ext uri="{FF2B5EF4-FFF2-40B4-BE49-F238E27FC236}">
                <a16:creationId xmlns:a16="http://schemas.microsoft.com/office/drawing/2014/main" id="{731D8DD5-F9FA-80CD-B14C-4F83975F4657}"/>
              </a:ext>
            </a:extLst>
          </p:cNvPr>
          <p:cNvSpPr txBox="1"/>
          <p:nvPr/>
        </p:nvSpPr>
        <p:spPr>
          <a:xfrm>
            <a:off x="3538810" y="5048415"/>
            <a:ext cx="1579278" cy="430887"/>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sz="2200" dirty="0">
                <a:solidFill>
                  <a:schemeClr val="accent3">
                    <a:lumMod val="75000"/>
                  </a:schemeClr>
                </a:solidFill>
                <a:latin typeface="Franklin Gothic Medium"/>
                <a:cs typeface="Franklin Gothic Medium"/>
              </a:rPr>
              <a:t>status code</a:t>
            </a:r>
          </a:p>
        </p:txBody>
      </p:sp>
      <p:sp>
        <p:nvSpPr>
          <p:cNvPr id="12" name="TextBox 11">
            <a:extLst>
              <a:ext uri="{FF2B5EF4-FFF2-40B4-BE49-F238E27FC236}">
                <a16:creationId xmlns:a16="http://schemas.microsoft.com/office/drawing/2014/main" id="{6AC0123D-0D7C-7A5E-0937-47C6C07835F0}"/>
              </a:ext>
            </a:extLst>
          </p:cNvPr>
          <p:cNvSpPr txBox="1"/>
          <p:nvPr/>
        </p:nvSpPr>
        <p:spPr>
          <a:xfrm>
            <a:off x="6076793" y="4586550"/>
            <a:ext cx="1901483" cy="430887"/>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sz="2200" dirty="0">
                <a:solidFill>
                  <a:schemeClr val="accent3">
                    <a:lumMod val="75000"/>
                  </a:schemeClr>
                </a:solidFill>
                <a:latin typeface="Franklin Gothic Medium"/>
                <a:cs typeface="Franklin Gothic Medium"/>
              </a:rPr>
              <a:t>response data</a:t>
            </a:r>
          </a:p>
        </p:txBody>
      </p:sp>
      <p:sp>
        <p:nvSpPr>
          <p:cNvPr id="14" name="TextBox 13">
            <a:extLst>
              <a:ext uri="{FF2B5EF4-FFF2-40B4-BE49-F238E27FC236}">
                <a16:creationId xmlns:a16="http://schemas.microsoft.com/office/drawing/2014/main" id="{1474D0ED-FCDF-D265-B4DF-2E6CFF1A7DEA}"/>
              </a:ext>
            </a:extLst>
          </p:cNvPr>
          <p:cNvSpPr txBox="1"/>
          <p:nvPr/>
        </p:nvSpPr>
        <p:spPr>
          <a:xfrm>
            <a:off x="6076793" y="5576002"/>
            <a:ext cx="1923860" cy="430887"/>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sz="2200" dirty="0">
                <a:solidFill>
                  <a:schemeClr val="accent3">
                    <a:lumMod val="75000"/>
                  </a:schemeClr>
                </a:solidFill>
                <a:latin typeface="Franklin Gothic Medium"/>
                <a:cs typeface="Franklin Gothic Medium"/>
              </a:rPr>
              <a:t>error message</a:t>
            </a:r>
          </a:p>
        </p:txBody>
      </p:sp>
      <p:sp>
        <p:nvSpPr>
          <p:cNvPr id="15" name="TextBox 14">
            <a:extLst>
              <a:ext uri="{FF2B5EF4-FFF2-40B4-BE49-F238E27FC236}">
                <a16:creationId xmlns:a16="http://schemas.microsoft.com/office/drawing/2014/main" id="{D5D8A327-4352-B784-DEEE-683D1A425E27}"/>
              </a:ext>
            </a:extLst>
          </p:cNvPr>
          <p:cNvSpPr txBox="1"/>
          <p:nvPr/>
        </p:nvSpPr>
        <p:spPr>
          <a:xfrm>
            <a:off x="3618960" y="5521219"/>
            <a:ext cx="1418978"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doListResp</a:t>
            </a:r>
            <a:endParaRPr lang="en-US" sz="1600" dirty="0">
              <a:latin typeface="Franklin Gothic Medium"/>
              <a:cs typeface="Franklin Gothic Medium"/>
            </a:endParaRPr>
          </a:p>
        </p:txBody>
      </p:sp>
      <p:sp>
        <p:nvSpPr>
          <p:cNvPr id="19" name="TextBox 18">
            <a:extLst>
              <a:ext uri="{FF2B5EF4-FFF2-40B4-BE49-F238E27FC236}">
                <a16:creationId xmlns:a16="http://schemas.microsoft.com/office/drawing/2014/main" id="{9B8D0A40-94D9-7160-915D-0E072F8837E7}"/>
              </a:ext>
            </a:extLst>
          </p:cNvPr>
          <p:cNvSpPr txBox="1"/>
          <p:nvPr/>
        </p:nvSpPr>
        <p:spPr>
          <a:xfrm>
            <a:off x="6256329" y="6046406"/>
            <a:ext cx="1542410"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doListError</a:t>
            </a:r>
            <a:endParaRPr lang="en-US" sz="1600" dirty="0">
              <a:latin typeface="Franklin Gothic Medium"/>
              <a:cs typeface="Franklin Gothic Medium"/>
            </a:endParaRPr>
          </a:p>
        </p:txBody>
      </p:sp>
      <p:sp>
        <p:nvSpPr>
          <p:cNvPr id="20" name="TextBox 19">
            <a:extLst>
              <a:ext uri="{FF2B5EF4-FFF2-40B4-BE49-F238E27FC236}">
                <a16:creationId xmlns:a16="http://schemas.microsoft.com/office/drawing/2014/main" id="{107DEFA3-2C20-BA9F-7D14-FFE1010EA544}"/>
              </a:ext>
            </a:extLst>
          </p:cNvPr>
          <p:cNvSpPr txBox="1"/>
          <p:nvPr/>
        </p:nvSpPr>
        <p:spPr>
          <a:xfrm>
            <a:off x="6329234" y="5002246"/>
            <a:ext cx="1418978"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doListJson</a:t>
            </a:r>
            <a:endParaRPr lang="en-US" sz="1600" dirty="0">
              <a:latin typeface="Franklin Gothic Medium"/>
              <a:cs typeface="Franklin Gothic Medium"/>
            </a:endParaRPr>
          </a:p>
        </p:txBody>
      </p:sp>
      <p:grpSp>
        <p:nvGrpSpPr>
          <p:cNvPr id="24" name="Group 23" descr="When fetch is called, a connection is established with the server">
            <a:extLst>
              <a:ext uri="{FF2B5EF4-FFF2-40B4-BE49-F238E27FC236}">
                <a16:creationId xmlns:a16="http://schemas.microsoft.com/office/drawing/2014/main" id="{9D7BE94C-1E4E-3C99-7BE4-E2AE8F5FE890}"/>
              </a:ext>
            </a:extLst>
          </p:cNvPr>
          <p:cNvGrpSpPr/>
          <p:nvPr/>
        </p:nvGrpSpPr>
        <p:grpSpPr>
          <a:xfrm>
            <a:off x="2580105" y="4956081"/>
            <a:ext cx="958705" cy="307778"/>
            <a:chOff x="2580105" y="4956081"/>
            <a:chExt cx="958705" cy="307778"/>
          </a:xfrm>
        </p:grpSpPr>
        <p:cxnSp>
          <p:nvCxnSpPr>
            <p:cNvPr id="25" name="Straight Arrow Connector 24">
              <a:extLst>
                <a:ext uri="{FF2B5EF4-FFF2-40B4-BE49-F238E27FC236}">
                  <a16:creationId xmlns:a16="http://schemas.microsoft.com/office/drawing/2014/main" id="{F0042E1D-163E-2564-FAB2-EB54F67A71F0}"/>
                </a:ext>
              </a:extLst>
            </p:cNvPr>
            <p:cNvCxnSpPr>
              <a:stCxn id="8" idx="3"/>
              <a:endCxn id="11" idx="1"/>
            </p:cNvCxnSpPr>
            <p:nvPr/>
          </p:nvCxnSpPr>
          <p:spPr>
            <a:xfrm>
              <a:off x="2580105" y="5263859"/>
              <a:ext cx="958705" cy="0"/>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694CEB5-7E69-6C14-FCD8-7B923F97ADCB}"/>
                </a:ext>
              </a:extLst>
            </p:cNvPr>
            <p:cNvSpPr txBox="1"/>
            <p:nvPr/>
          </p:nvSpPr>
          <p:spPr>
            <a:xfrm>
              <a:off x="2662554" y="4956081"/>
              <a:ext cx="793807" cy="307777"/>
            </a:xfrm>
            <a:prstGeom prst="rect">
              <a:avLst/>
            </a:prstGeom>
            <a:noFill/>
          </p:spPr>
          <p:txBody>
            <a:bodyPr wrap="none" rtlCol="0">
              <a:spAutoFit/>
            </a:bodyPr>
            <a:lstStyle/>
            <a:p>
              <a:r>
                <a:rPr lang="en-US" sz="1400" dirty="0">
                  <a:solidFill>
                    <a:srgbClr val="7030A0"/>
                  </a:solidFill>
                  <a:latin typeface="Franklin Gothic Medium"/>
                  <a:cs typeface="Franklin Gothic Medium"/>
                </a:rPr>
                <a:t>connect</a:t>
              </a:r>
            </a:p>
          </p:txBody>
        </p:sp>
      </p:grpSp>
      <p:grpSp>
        <p:nvGrpSpPr>
          <p:cNvPr id="27" name="Group 26" descr="If the status code is 200, then we know the request is good - and can try to decode it as JSON.">
            <a:extLst>
              <a:ext uri="{FF2B5EF4-FFF2-40B4-BE49-F238E27FC236}">
                <a16:creationId xmlns:a16="http://schemas.microsoft.com/office/drawing/2014/main" id="{5FF618A7-32E8-EC20-0403-F7E0343E3891}"/>
              </a:ext>
            </a:extLst>
          </p:cNvPr>
          <p:cNvGrpSpPr/>
          <p:nvPr/>
        </p:nvGrpSpPr>
        <p:grpSpPr>
          <a:xfrm>
            <a:off x="5118088" y="4616845"/>
            <a:ext cx="958705" cy="431570"/>
            <a:chOff x="5118088" y="4616845"/>
            <a:chExt cx="958705" cy="431570"/>
          </a:xfrm>
        </p:grpSpPr>
        <p:cxnSp>
          <p:nvCxnSpPr>
            <p:cNvPr id="28" name="Straight Arrow Connector 27">
              <a:extLst>
                <a:ext uri="{FF2B5EF4-FFF2-40B4-BE49-F238E27FC236}">
                  <a16:creationId xmlns:a16="http://schemas.microsoft.com/office/drawing/2014/main" id="{56198805-4CE1-B990-7264-B45407788FD3}"/>
                </a:ext>
              </a:extLst>
            </p:cNvPr>
            <p:cNvCxnSpPr>
              <a:cxnSpLocks/>
              <a:endCxn id="12" idx="1"/>
            </p:cNvCxnSpPr>
            <p:nvPr/>
          </p:nvCxnSpPr>
          <p:spPr>
            <a:xfrm flipV="1">
              <a:off x="5118088" y="4801994"/>
              <a:ext cx="958705" cy="246421"/>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0153A89C-3713-8EE9-51A3-4EDCB8498AB9}"/>
                </a:ext>
              </a:extLst>
            </p:cNvPr>
            <p:cNvSpPr txBox="1"/>
            <p:nvPr/>
          </p:nvSpPr>
          <p:spPr>
            <a:xfrm>
              <a:off x="5346409" y="4616845"/>
              <a:ext cx="502061" cy="307777"/>
            </a:xfrm>
            <a:prstGeom prst="rect">
              <a:avLst/>
            </a:prstGeom>
            <a:noFill/>
          </p:spPr>
          <p:txBody>
            <a:bodyPr wrap="none" rtlCol="0">
              <a:spAutoFit/>
            </a:bodyPr>
            <a:lstStyle/>
            <a:p>
              <a:r>
                <a:rPr lang="en-US" sz="1400" dirty="0">
                  <a:solidFill>
                    <a:srgbClr val="7030A0"/>
                  </a:solidFill>
                  <a:latin typeface="Franklin Gothic Medium"/>
                  <a:cs typeface="Franklin Gothic Medium"/>
                </a:rPr>
                <a:t>200</a:t>
              </a:r>
            </a:p>
          </p:txBody>
        </p:sp>
      </p:grpSp>
      <p:grpSp>
        <p:nvGrpSpPr>
          <p:cNvPr id="30" name="Group 29" descr="If we receive a 400, then there was an issue with our request; we should log an error message.">
            <a:extLst>
              <a:ext uri="{FF2B5EF4-FFF2-40B4-BE49-F238E27FC236}">
                <a16:creationId xmlns:a16="http://schemas.microsoft.com/office/drawing/2014/main" id="{3647E247-04E0-84A3-5A20-1E7F9D4C5364}"/>
              </a:ext>
            </a:extLst>
          </p:cNvPr>
          <p:cNvGrpSpPr/>
          <p:nvPr/>
        </p:nvGrpSpPr>
        <p:grpSpPr>
          <a:xfrm>
            <a:off x="5118088" y="5498959"/>
            <a:ext cx="958705" cy="432498"/>
            <a:chOff x="5118088" y="5498959"/>
            <a:chExt cx="958705" cy="432498"/>
          </a:xfrm>
        </p:grpSpPr>
        <p:cxnSp>
          <p:nvCxnSpPr>
            <p:cNvPr id="31" name="Straight Arrow Connector 30">
              <a:extLst>
                <a:ext uri="{FF2B5EF4-FFF2-40B4-BE49-F238E27FC236}">
                  <a16:creationId xmlns:a16="http://schemas.microsoft.com/office/drawing/2014/main" id="{570B25E5-8A0A-6F3C-53E3-C2B3F3A62510}"/>
                </a:ext>
              </a:extLst>
            </p:cNvPr>
            <p:cNvCxnSpPr>
              <a:cxnSpLocks/>
              <a:endCxn id="14" idx="1"/>
            </p:cNvCxnSpPr>
            <p:nvPr/>
          </p:nvCxnSpPr>
          <p:spPr>
            <a:xfrm>
              <a:off x="5118088" y="5498959"/>
              <a:ext cx="958705" cy="292487"/>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C25B7E93-5872-D667-D960-D26D822BAA56}"/>
                </a:ext>
              </a:extLst>
            </p:cNvPr>
            <p:cNvSpPr txBox="1"/>
            <p:nvPr/>
          </p:nvSpPr>
          <p:spPr>
            <a:xfrm>
              <a:off x="5346409" y="5623680"/>
              <a:ext cx="502061" cy="307777"/>
            </a:xfrm>
            <a:prstGeom prst="rect">
              <a:avLst/>
            </a:prstGeom>
            <a:noFill/>
          </p:spPr>
          <p:txBody>
            <a:bodyPr wrap="none" rtlCol="0">
              <a:spAutoFit/>
            </a:bodyPr>
            <a:lstStyle/>
            <a:p>
              <a:r>
                <a:rPr lang="en-US" sz="1400" dirty="0">
                  <a:solidFill>
                    <a:srgbClr val="7030A0"/>
                  </a:solidFill>
                  <a:latin typeface="Franklin Gothic Medium"/>
                  <a:cs typeface="Franklin Gothic Medium"/>
                </a:rPr>
                <a:t>400</a:t>
              </a:r>
            </a:p>
          </p:txBody>
        </p:sp>
      </p:grpSp>
      <p:sp>
        <p:nvSpPr>
          <p:cNvPr id="33" name="Slide Number Placeholder 32">
            <a:extLst>
              <a:ext uri="{FF2B5EF4-FFF2-40B4-BE49-F238E27FC236}">
                <a16:creationId xmlns:a16="http://schemas.microsoft.com/office/drawing/2014/main" id="{D33C7C65-31F6-8F6F-84E4-EFE225463A91}"/>
              </a:ext>
            </a:extLst>
          </p:cNvPr>
          <p:cNvSpPr>
            <a:spLocks noGrp="1"/>
          </p:cNvSpPr>
          <p:nvPr>
            <p:ph type="sldNum" sz="quarter" idx="4"/>
          </p:nvPr>
        </p:nvSpPr>
        <p:spPr/>
        <p:txBody>
          <a:bodyPr/>
          <a:lstStyle/>
          <a:p>
            <a:fld id="{60F4F636-6A27-E649-AEDF-9DE4D4E58670}" type="slidenum">
              <a:rPr lang="en-US" smtClean="0"/>
              <a:pPr/>
              <a:t>31</a:t>
            </a:fld>
            <a:endParaRPr lang="en-US" dirty="0"/>
          </a:p>
        </p:txBody>
      </p:sp>
      <p:sp>
        <p:nvSpPr>
          <p:cNvPr id="4" name="TextBox 3">
            <a:extLst>
              <a:ext uri="{FF2B5EF4-FFF2-40B4-BE49-F238E27FC236}">
                <a16:creationId xmlns:a16="http://schemas.microsoft.com/office/drawing/2014/main" id="{0A9DCD8E-AF73-3721-7078-23BFEF8F28C1}"/>
              </a:ext>
            </a:extLst>
          </p:cNvPr>
          <p:cNvSpPr txBox="1"/>
          <p:nvPr/>
        </p:nvSpPr>
        <p:spPr>
          <a:xfrm>
            <a:off x="1844984" y="5648241"/>
            <a:ext cx="184731" cy="461665"/>
          </a:xfrm>
          <a:prstGeom prst="rect">
            <a:avLst/>
          </a:prstGeom>
          <a:noFill/>
        </p:spPr>
        <p:txBody>
          <a:bodyPr wrap="none" rtlCol="0">
            <a:spAutoFit/>
          </a:bodyPr>
          <a:lstStyle/>
          <a:p>
            <a:endParaRPr lang="en-US" sz="2400" dirty="0">
              <a:latin typeface="Franklin Gothic Medium"/>
              <a:cs typeface="Franklin Gothic Medium"/>
            </a:endParaRPr>
          </a:p>
        </p:txBody>
      </p:sp>
      <p:sp>
        <p:nvSpPr>
          <p:cNvPr id="5" name="TextBox 4">
            <a:extLst>
              <a:ext uri="{FF2B5EF4-FFF2-40B4-BE49-F238E27FC236}">
                <a16:creationId xmlns:a16="http://schemas.microsoft.com/office/drawing/2014/main" id="{23C1478D-4BE6-F571-B662-85D337B82665}"/>
              </a:ext>
            </a:extLst>
          </p:cNvPr>
          <p:cNvSpPr txBox="1"/>
          <p:nvPr/>
        </p:nvSpPr>
        <p:spPr>
          <a:xfrm>
            <a:off x="795850" y="5521219"/>
            <a:ext cx="2282997"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componentDidMount</a:t>
            </a:r>
            <a:endParaRPr lang="en-US" sz="1600" dirty="0">
              <a:latin typeface="Franklin Gothic Medium"/>
              <a:cs typeface="Franklin Gothic Medium"/>
            </a:endParaRPr>
          </a:p>
        </p:txBody>
      </p:sp>
    </p:spTree>
    <p:extLst>
      <p:ext uri="{BB962C8B-B14F-4D97-AF65-F5344CB8AC3E}">
        <p14:creationId xmlns:p14="http://schemas.microsoft.com/office/powerpoint/2010/main" val="194365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30E1-AB44-7BB2-E2E9-3928576ED295}"/>
              </a:ext>
            </a:extLst>
          </p:cNvPr>
          <p:cNvSpPr>
            <a:spLocks noGrp="1"/>
          </p:cNvSpPr>
          <p:nvPr>
            <p:ph type="title"/>
          </p:nvPr>
        </p:nvSpPr>
        <p:spPr/>
        <p:txBody>
          <a:bodyPr/>
          <a:lstStyle/>
          <a:p>
            <a:r>
              <a:rPr lang="en-US" dirty="0"/>
              <a:t>Recall: Another JavaScript Feature:  </a:t>
            </a:r>
            <a:r>
              <a:rPr lang="en-US" sz="2800" dirty="0">
                <a:latin typeface="Courier New" panose="02070309020205020404" pitchFamily="49" charset="0"/>
                <a:cs typeface="Courier New" panose="02070309020205020404" pitchFamily="49" charset="0"/>
              </a:rPr>
              <a:t>for … of</a:t>
            </a:r>
          </a:p>
        </p:txBody>
      </p:sp>
      <p:sp>
        <p:nvSpPr>
          <p:cNvPr id="3" name="Content Placeholder 2">
            <a:extLst>
              <a:ext uri="{FF2B5EF4-FFF2-40B4-BE49-F238E27FC236}">
                <a16:creationId xmlns:a16="http://schemas.microsoft.com/office/drawing/2014/main" id="{40CC25C6-AD6E-9504-A452-335E43D78C4F}"/>
              </a:ext>
            </a:extLst>
          </p:cNvPr>
          <p:cNvSpPr>
            <a:spLocks noGrp="1"/>
          </p:cNvSpPr>
          <p:nvPr>
            <p:ph idx="1"/>
          </p:nvPr>
        </p:nvSpPr>
        <p:spPr>
          <a:xfrm>
            <a:off x="457199" y="1244160"/>
            <a:ext cx="8229601" cy="5140800"/>
          </a:xfrm>
        </p:spPr>
        <p:txBody>
          <a:bodyPr/>
          <a:lstStyle/>
          <a:p>
            <a:pPr marL="0" indent="0">
              <a:buNone/>
            </a:pPr>
            <a:r>
              <a:rPr lang="en-US" sz="1600" b="1" dirty="0">
                <a:solidFill>
                  <a:srgbClr val="0070C0"/>
                </a:solidFill>
                <a:latin typeface="Courier New" panose="02070309020205020404" pitchFamily="49" charset="0"/>
                <a:cs typeface="Courier New" panose="02070309020205020404" pitchFamily="49" charset="0"/>
              </a:rPr>
              <a:t>  for</a:t>
            </a:r>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item </a:t>
            </a:r>
            <a:r>
              <a:rPr lang="en-US" sz="1600" b="1" dirty="0">
                <a:solidFill>
                  <a:srgbClr val="0070C0"/>
                </a:solidFill>
                <a:latin typeface="Courier New" panose="02070309020205020404" pitchFamily="49" charset="0"/>
                <a:cs typeface="Courier New" panose="02070309020205020404" pitchFamily="49" charset="0"/>
              </a:rPr>
              <a:t>of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val</a:t>
            </a:r>
            <a:r>
              <a:rPr lang="en-US" sz="1600" dirty="0">
                <a:latin typeface="Courier New" panose="02070309020205020404" pitchFamily="49" charset="0"/>
                <a:cs typeface="Courier New" panose="02070309020205020404" pitchFamily="49" charset="0"/>
              </a:rPr>
              <a:t>)</a:t>
            </a:r>
          </a:p>
          <a:p>
            <a:pPr marL="0" indent="0">
              <a:buNone/>
            </a:pPr>
            <a:endParaRPr lang="en-US" sz="1600" dirty="0">
              <a:latin typeface="Courier New" panose="02070309020205020404" pitchFamily="49" charset="0"/>
              <a:cs typeface="Courier New" panose="02070309020205020404" pitchFamily="49" charset="0"/>
            </a:endParaRPr>
          </a:p>
          <a:p>
            <a:r>
              <a:rPr lang="en-US" sz="2600" dirty="0"/>
              <a:t>“for .. of” iterates through array elements </a:t>
            </a:r>
            <a:r>
              <a:rPr lang="en-US" sz="2600" i="1" dirty="0"/>
              <a:t>in order</a:t>
            </a:r>
          </a:p>
          <a:p>
            <a:pPr lvl="1"/>
            <a:r>
              <a:rPr lang="en-US" sz="2200" dirty="0"/>
              <a:t>... or the entries of a </a:t>
            </a:r>
            <a:r>
              <a:rPr lang="en-US" sz="2000" dirty="0">
                <a:latin typeface="Courier New" panose="02070309020205020404" pitchFamily="49" charset="0"/>
                <a:cs typeface="Courier New" panose="02070309020205020404" pitchFamily="49" charset="0"/>
              </a:rPr>
              <a:t>Map</a:t>
            </a:r>
            <a:r>
              <a:rPr lang="en-US" sz="2200" dirty="0"/>
              <a:t> or the values of a </a:t>
            </a:r>
            <a:r>
              <a:rPr lang="en-US" sz="2000" dirty="0">
                <a:latin typeface="Courier New" panose="02070309020205020404" pitchFamily="49" charset="0"/>
                <a:cs typeface="Courier New" panose="02070309020205020404" pitchFamily="49" charset="0"/>
              </a:rPr>
              <a:t>Set</a:t>
            </a:r>
          </a:p>
          <a:p>
            <a:pPr lvl="2"/>
            <a:r>
              <a:rPr lang="en-US" sz="1800" dirty="0"/>
              <a:t>entries of a </a:t>
            </a:r>
            <a:r>
              <a:rPr lang="en-US" sz="1600" dirty="0">
                <a:latin typeface="Courier New" panose="02070309020205020404" pitchFamily="49" charset="0"/>
                <a:cs typeface="Courier New" panose="02070309020205020404" pitchFamily="49" charset="0"/>
              </a:rPr>
              <a:t>Map</a:t>
            </a:r>
            <a:r>
              <a:rPr lang="en-US" sz="1800" dirty="0"/>
              <a:t> are (key, value) pairs</a:t>
            </a:r>
            <a:endParaRPr lang="en-US" sz="2200" dirty="0"/>
          </a:p>
          <a:p>
            <a:pPr lvl="1"/>
            <a:r>
              <a:rPr lang="en-US" sz="2200" dirty="0"/>
              <a:t>can use </a:t>
            </a:r>
            <a:r>
              <a:rPr lang="en-US" sz="2200" dirty="0">
                <a:latin typeface="Courier New" panose="02070309020205020404" pitchFamily="49" charset="0"/>
                <a:cs typeface="Courier New" panose="02070309020205020404" pitchFamily="49" charset="0"/>
              </a:rPr>
              <a:t>.entries() </a:t>
            </a:r>
            <a:r>
              <a:rPr lang="en-US" sz="2200" dirty="0"/>
              <a:t>function on array, to iterate over [index, value] tuples for each entry</a:t>
            </a:r>
          </a:p>
          <a:p>
            <a:pPr lvl="1"/>
            <a:r>
              <a:rPr lang="en-US" sz="2200" dirty="0"/>
              <a:t>like Java's "</a:t>
            </a:r>
            <a:r>
              <a:rPr lang="en-US" sz="2000" dirty="0">
                <a:latin typeface="Courier New" panose="02070309020205020404" pitchFamily="49" charset="0"/>
                <a:cs typeface="Courier New" panose="02070309020205020404" pitchFamily="49" charset="0"/>
              </a:rPr>
              <a:t>for (… : …)</a:t>
            </a:r>
            <a:r>
              <a:rPr lang="en-US" sz="2200" dirty="0"/>
              <a:t>"</a:t>
            </a:r>
          </a:p>
          <a:p>
            <a:pPr lvl="1"/>
            <a:r>
              <a:rPr lang="en-US" sz="2200" dirty="0"/>
              <a:t>fine to use these</a:t>
            </a:r>
          </a:p>
          <a:p>
            <a:pPr marL="457200" lvl="1" indent="0">
              <a:buNone/>
            </a:pPr>
            <a:endParaRPr lang="en-US" sz="2200" dirty="0"/>
          </a:p>
          <a:p>
            <a:pPr marL="0" indent="0">
              <a:buNone/>
            </a:pPr>
            <a:endParaRPr lang="en-US" sz="16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5C0BCDDE-112F-74A6-E583-B6FAEB9BF8BF}"/>
              </a:ext>
            </a:extLst>
          </p:cNvPr>
          <p:cNvSpPr>
            <a:spLocks noGrp="1"/>
          </p:cNvSpPr>
          <p:nvPr>
            <p:ph type="sldNum" sz="quarter" idx="4"/>
          </p:nvPr>
        </p:nvSpPr>
        <p:spPr/>
        <p:txBody>
          <a:bodyPr/>
          <a:lstStyle/>
          <a:p>
            <a:fld id="{60F4F636-6A27-E649-AEDF-9DE4D4E58670}" type="slidenum">
              <a:rPr lang="en-US" smtClean="0"/>
              <a:pPr/>
              <a:t>32</a:t>
            </a:fld>
            <a:endParaRPr lang="en-US" dirty="0"/>
          </a:p>
        </p:txBody>
      </p:sp>
    </p:spTree>
    <p:extLst>
      <p:ext uri="{BB962C8B-B14F-4D97-AF65-F5344CB8AC3E}">
        <p14:creationId xmlns:p14="http://schemas.microsoft.com/office/powerpoint/2010/main" val="3358190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A9958-32CF-0A79-BB67-7771329E07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AD454-54C1-8859-8834-1BDA623E5380}"/>
              </a:ext>
            </a:extLst>
          </p:cNvPr>
          <p:cNvSpPr>
            <a:spLocks noGrp="1"/>
          </p:cNvSpPr>
          <p:nvPr>
            <p:ph type="ctrTitle"/>
          </p:nvPr>
        </p:nvSpPr>
        <p:spPr/>
        <p:txBody>
          <a:bodyPr/>
          <a:lstStyle/>
          <a:p>
            <a:r>
              <a:rPr lang="en-US" dirty="0"/>
              <a:t>To-Do List: wrap up requests</a:t>
            </a:r>
          </a:p>
        </p:txBody>
      </p:sp>
    </p:spTree>
    <p:extLst>
      <p:ext uri="{BB962C8B-B14F-4D97-AF65-F5344CB8AC3E}">
        <p14:creationId xmlns:p14="http://schemas.microsoft.com/office/powerpoint/2010/main" val="1055939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0909-744F-CF8A-5B60-6A6E6BA1CA11}"/>
              </a:ext>
            </a:extLst>
          </p:cNvPr>
          <p:cNvSpPr>
            <a:spLocks noGrp="1"/>
          </p:cNvSpPr>
          <p:nvPr>
            <p:ph type="title"/>
          </p:nvPr>
        </p:nvSpPr>
        <p:spPr/>
        <p:txBody>
          <a:bodyPr/>
          <a:lstStyle/>
          <a:p>
            <a:r>
              <a:rPr lang="en-US" dirty="0"/>
              <a:t>One More Change</a:t>
            </a:r>
          </a:p>
        </p:txBody>
      </p:sp>
      <p:sp>
        <p:nvSpPr>
          <p:cNvPr id="3" name="Content Placeholder 2">
            <a:extLst>
              <a:ext uri="{FF2B5EF4-FFF2-40B4-BE49-F238E27FC236}">
                <a16:creationId xmlns:a16="http://schemas.microsoft.com/office/drawing/2014/main" id="{9F024C4E-CABC-39BD-EAC1-B7FD0548B372}"/>
              </a:ext>
            </a:extLst>
          </p:cNvPr>
          <p:cNvSpPr>
            <a:spLocks noGrp="1"/>
          </p:cNvSpPr>
          <p:nvPr>
            <p:ph idx="1"/>
          </p:nvPr>
        </p:nvSpPr>
        <p:spPr>
          <a:xfrm>
            <a:off x="457200" y="1244160"/>
            <a:ext cx="8409008" cy="5140800"/>
          </a:xfrm>
        </p:spPr>
        <p:txBody>
          <a:bodyPr/>
          <a:lstStyle/>
          <a:p>
            <a:r>
              <a:rPr lang="en-US" sz="2800" dirty="0"/>
              <a:t>Don’t have the items initially…</a:t>
            </a:r>
          </a:p>
          <a:p>
            <a:pPr lvl="1"/>
            <a:endParaRPr lang="en-US" sz="2200" b="1" dirty="0">
              <a:solidFill>
                <a:schemeClr val="accent3">
                  <a:lumMod val="50000"/>
                </a:schemeClr>
              </a:solidFill>
              <a:latin typeface="Courier New" panose="02070309020205020404" pitchFamily="49" charset="0"/>
              <a:cs typeface="Courier New" panose="02070309020205020404" pitchFamily="49" charset="0"/>
            </a:endParaRPr>
          </a:p>
          <a:p>
            <a:pPr marL="0" indent="0">
              <a:buNone/>
            </a:pPr>
            <a:r>
              <a:rPr lang="en-US" sz="1600" b="1" dirty="0">
                <a:solidFill>
                  <a:srgbClr val="0070C0"/>
                </a:solidFill>
                <a:latin typeface="Courier New" panose="02070309020205020404" pitchFamily="49" charset="0"/>
                <a:cs typeface="Courier New" panose="02070309020205020404" pitchFamily="49" charset="0"/>
              </a:rPr>
              <a:t>type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TodoState</a:t>
            </a:r>
            <a:r>
              <a:rPr lang="en-US" sz="1600" dirty="0">
                <a:latin typeface="Courier New" panose="02070309020205020404" pitchFamily="49" charset="0"/>
                <a:cs typeface="Courier New" panose="02070309020205020404" pitchFamily="49" charset="0"/>
              </a:rPr>
              <a:t> = {</a:t>
            </a:r>
          </a:p>
          <a:p>
            <a:pPr marL="0" indent="0">
              <a:buNone/>
            </a:pPr>
            <a:r>
              <a:rPr lang="en-US" sz="1600" dirty="0">
                <a:latin typeface="Courier New" panose="02070309020205020404" pitchFamily="49" charset="0"/>
                <a:cs typeface="Courier New" panose="02070309020205020404" pitchFamily="49" charset="0"/>
              </a:rPr>
              <a:t>  items: Item[] | </a:t>
            </a:r>
            <a:r>
              <a:rPr lang="en-US" sz="1600" b="1" dirty="0">
                <a:solidFill>
                  <a:srgbClr val="00B050"/>
                </a:solidFill>
                <a:latin typeface="Courier New" panose="02070309020205020404" pitchFamily="49" charset="0"/>
                <a:cs typeface="Courier New" panose="02070309020205020404" pitchFamily="49" charset="0"/>
              </a:rPr>
              <a:t>undefined</a:t>
            </a:r>
            <a:r>
              <a:rPr lang="en-US" sz="1600" dirty="0">
                <a:latin typeface="Courier New" panose="02070309020205020404" pitchFamily="49" charset="0"/>
                <a:cs typeface="Courier New" panose="02070309020205020404" pitchFamily="49" charset="0"/>
              </a:rPr>
              <a:t>;  </a:t>
            </a:r>
            <a:r>
              <a:rPr lang="en-US" sz="1600" b="1" dirty="0">
                <a:solidFill>
                  <a:schemeClr val="accent3">
                    <a:lumMod val="50000"/>
                  </a:schemeClr>
                </a:solidFill>
                <a:latin typeface="Courier New" panose="02070309020205020404" pitchFamily="49" charset="0"/>
                <a:cs typeface="Courier New" panose="02070309020205020404" pitchFamily="49" charset="0"/>
              </a:rPr>
              <a:t>// items or undefined if loading</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newName</a:t>
            </a:r>
            <a:r>
              <a:rPr lang="en-US" sz="1600" dirty="0">
                <a:latin typeface="Courier New" panose="02070309020205020404" pitchFamily="49" charset="0"/>
                <a:cs typeface="Courier New" panose="02070309020205020404" pitchFamily="49" charset="0"/>
              </a:rPr>
              <a:t>: </a:t>
            </a:r>
            <a:r>
              <a:rPr lang="en-US" sz="1600" b="1" dirty="0">
                <a:solidFill>
                  <a:srgbClr val="00B050"/>
                </a:solidFill>
                <a:latin typeface="Courier New" panose="02070309020205020404" pitchFamily="49" charset="0"/>
                <a:cs typeface="Courier New" panose="02070309020205020404" pitchFamily="49" charset="0"/>
              </a:rPr>
              <a:t>string</a:t>
            </a:r>
            <a:r>
              <a:rPr lang="en-US" sz="1600" dirty="0">
                <a:latin typeface="Courier New" panose="02070309020205020404" pitchFamily="49" charset="0"/>
                <a:cs typeface="Courier New" panose="02070309020205020404" pitchFamily="49" charset="0"/>
              </a:rPr>
              <a:t>;            </a:t>
            </a:r>
            <a:r>
              <a:rPr lang="en-US" sz="1600" b="1" dirty="0">
                <a:solidFill>
                  <a:schemeClr val="accent3">
                    <a:lumMod val="50000"/>
                  </a:schemeClr>
                </a:solidFill>
                <a:latin typeface="Courier New" panose="02070309020205020404" pitchFamily="49" charset="0"/>
                <a:cs typeface="Courier New" panose="02070309020205020404" pitchFamily="49" charset="0"/>
              </a:rPr>
              <a:t>// mirrors text in name-to-add field</a:t>
            </a:r>
          </a:p>
          <a:p>
            <a:pPr marL="0" indent="0">
              <a:buNone/>
            </a:pPr>
            <a:r>
              <a:rPr lang="en-US" sz="1600" dirty="0">
                <a:latin typeface="Courier New" panose="02070309020205020404" pitchFamily="49" charset="0"/>
                <a:cs typeface="Courier New" panose="02070309020205020404" pitchFamily="49" charset="0"/>
              </a:rPr>
              <a:t>};</a:t>
            </a:r>
          </a:p>
          <a:p>
            <a:pPr marL="0" indent="0">
              <a:buNone/>
            </a:pPr>
            <a:endParaRPr lang="en-US" sz="1600" b="1" dirty="0">
              <a:solidFill>
                <a:schemeClr val="accent3">
                  <a:lumMod val="50000"/>
                </a:schemeClr>
              </a:solidFill>
              <a:latin typeface="Courier New" panose="02070309020205020404" pitchFamily="49" charset="0"/>
              <a:cs typeface="Courier New" panose="02070309020205020404" pitchFamily="49" charset="0"/>
            </a:endParaRPr>
          </a:p>
          <a:p>
            <a:pPr marL="0" indent="0">
              <a:buNone/>
            </a:pPr>
            <a:r>
              <a:rPr lang="en-US" sz="1600" dirty="0" err="1">
                <a:latin typeface="Courier New" panose="02070309020205020404" pitchFamily="49" charset="0"/>
                <a:cs typeface="Courier New" panose="02070309020205020404" pitchFamily="49" charset="0"/>
              </a:rPr>
              <a:t>renderItems</a:t>
            </a:r>
            <a:r>
              <a:rPr lang="en-US" sz="1600" dirty="0">
                <a:latin typeface="Courier New" panose="02070309020205020404" pitchFamily="49" charset="0"/>
                <a:cs typeface="Courier New" panose="02070309020205020404" pitchFamily="49" charset="0"/>
              </a:rPr>
              <a:t> = (): </a:t>
            </a:r>
            <a:r>
              <a:rPr lang="en-US" sz="1600" dirty="0" err="1">
                <a:latin typeface="Courier New" panose="02070309020205020404" pitchFamily="49" charset="0"/>
                <a:cs typeface="Courier New" panose="02070309020205020404" pitchFamily="49" charset="0"/>
              </a:rPr>
              <a:t>JSX.Element</a:t>
            </a:r>
            <a:r>
              <a:rPr lang="en-US" sz="1600" dirty="0">
                <a:latin typeface="Courier New" panose="02070309020205020404" pitchFamily="49" charset="0"/>
                <a:cs typeface="Courier New" panose="02070309020205020404" pitchFamily="49" charset="0"/>
              </a:rPr>
              <a:t> =&gt; {</a:t>
            </a:r>
          </a:p>
          <a:p>
            <a:pPr marL="0" indent="0">
              <a:buNone/>
            </a:pPr>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a:t>
            </a:r>
            <a:r>
              <a:rPr lang="en-US" sz="1600" b="1" dirty="0" err="1">
                <a:solidFill>
                  <a:srgbClr val="0070C0"/>
                </a:solidFill>
                <a:latin typeface="Courier New" panose="02070309020205020404" pitchFamily="49" charset="0"/>
                <a:cs typeface="Courier New" panose="02070309020205020404" pitchFamily="49" charset="0"/>
              </a:rPr>
              <a:t>this</a:t>
            </a:r>
            <a:r>
              <a:rPr lang="en-US" sz="1600" dirty="0" err="1">
                <a:latin typeface="Courier New" panose="02070309020205020404" pitchFamily="49" charset="0"/>
                <a:cs typeface="Courier New" panose="02070309020205020404" pitchFamily="49" charset="0"/>
              </a:rPr>
              <a:t>.state.items</a:t>
            </a:r>
            <a:r>
              <a:rPr lang="en-US" sz="1600" dirty="0">
                <a:latin typeface="Courier New" panose="02070309020205020404" pitchFamily="49" charset="0"/>
                <a:cs typeface="Courier New" panose="02070309020205020404" pitchFamily="49" charset="0"/>
              </a:rPr>
              <a:t> === undefined) {</a:t>
            </a:r>
          </a:p>
          <a:p>
            <a:pPr marL="0" indent="0">
              <a:buNone/>
            </a:pPr>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&lt;p&gt;Loading To-Do list...&lt;/p&gt;;</a:t>
            </a:r>
          </a:p>
          <a:p>
            <a:pPr marL="0" indent="0">
              <a:buNone/>
            </a:pPr>
            <a:r>
              <a:rPr lang="en-US" sz="1600" dirty="0">
                <a:latin typeface="Courier New" panose="02070309020205020404" pitchFamily="49" charset="0"/>
                <a:cs typeface="Courier New" panose="02070309020205020404" pitchFamily="49" charset="0"/>
              </a:rPr>
              <a:t>  } </a:t>
            </a:r>
            <a:r>
              <a:rPr lang="en-US" sz="1600" b="1" dirty="0">
                <a:solidFill>
                  <a:srgbClr val="0070C0"/>
                </a:solidFill>
                <a:latin typeface="Courier New" panose="02070309020205020404" pitchFamily="49" charset="0"/>
                <a:cs typeface="Courier New" panose="02070309020205020404" pitchFamily="49" charset="0"/>
              </a:rPr>
              <a:t>else</a:t>
            </a: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items = [];</a:t>
            </a:r>
          </a:p>
          <a:p>
            <a:pPr marL="0" indent="0">
              <a:buNone/>
            </a:pPr>
            <a:r>
              <a:rPr lang="en-US" sz="1600" dirty="0">
                <a:latin typeface="Courier New" panose="02070309020205020404" pitchFamily="49" charset="0"/>
                <a:cs typeface="Courier New" panose="02070309020205020404" pitchFamily="49" charset="0"/>
              </a:rPr>
              <a:t>    </a:t>
            </a:r>
            <a:r>
              <a:rPr lang="en-US" sz="1600" b="1" dirty="0">
                <a:solidFill>
                  <a:schemeClr val="accent3">
                    <a:lumMod val="50000"/>
                  </a:schemeClr>
                </a:solidFill>
                <a:latin typeface="Courier New" panose="02070309020205020404" pitchFamily="49" charset="0"/>
                <a:cs typeface="Courier New" panose="02070309020205020404" pitchFamily="49" charset="0"/>
              </a:rPr>
              <a:t>// … old code to fill in array with one DIV per item …</a:t>
            </a:r>
          </a:p>
          <a:p>
            <a:pPr marL="0" indent="0">
              <a:buNone/>
            </a:pPr>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&lt;div&gt;{items}&lt;/div&gt;;</a:t>
            </a:r>
          </a:p>
          <a:p>
            <a:pPr marL="0" indent="0">
              <a:buNone/>
            </a:pP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29E0E7AF-5EFE-3CF2-F596-119A0B12D411}"/>
              </a:ext>
            </a:extLst>
          </p:cNvPr>
          <p:cNvSpPr>
            <a:spLocks noGrp="1"/>
          </p:cNvSpPr>
          <p:nvPr>
            <p:ph type="sldNum" sz="quarter" idx="4"/>
          </p:nvPr>
        </p:nvSpPr>
        <p:spPr/>
        <p:txBody>
          <a:bodyPr/>
          <a:lstStyle/>
          <a:p>
            <a:fld id="{60F4F636-6A27-E649-AEDF-9DE4D4E58670}" type="slidenum">
              <a:rPr lang="en-US" smtClean="0"/>
              <a:pPr/>
              <a:t>34</a:t>
            </a:fld>
            <a:endParaRPr lang="en-US" dirty="0"/>
          </a:p>
        </p:txBody>
      </p:sp>
    </p:spTree>
    <p:extLst>
      <p:ext uri="{BB962C8B-B14F-4D97-AF65-F5344CB8AC3E}">
        <p14:creationId xmlns:p14="http://schemas.microsoft.com/office/powerpoint/2010/main" val="3989278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to-do list in our app - it has two items (laundry and wash dog), and laundry is selected.">
            <a:extLst>
              <a:ext uri="{FF2B5EF4-FFF2-40B4-BE49-F238E27FC236}">
                <a16:creationId xmlns:a16="http://schemas.microsoft.com/office/drawing/2014/main" id="{1FA19F5B-FAA8-8EF0-ECBD-72A8E3BEE390}"/>
              </a:ext>
            </a:extLst>
          </p:cNvPr>
          <p:cNvPicPr>
            <a:picLocks noChangeAspect="1"/>
          </p:cNvPicPr>
          <p:nvPr/>
        </p:nvPicPr>
        <p:blipFill>
          <a:blip r:embed="rId2"/>
          <a:srcRect r="6056"/>
          <a:stretch/>
        </p:blipFill>
        <p:spPr>
          <a:xfrm>
            <a:off x="457200" y="1496554"/>
            <a:ext cx="4001126" cy="1932446"/>
          </a:xfrm>
          <a:prstGeom prst="rect">
            <a:avLst/>
          </a:prstGeom>
        </p:spPr>
      </p:pic>
      <p:sp>
        <p:nvSpPr>
          <p:cNvPr id="2" name="Title 1">
            <a:extLst>
              <a:ext uri="{FF2B5EF4-FFF2-40B4-BE49-F238E27FC236}">
                <a16:creationId xmlns:a16="http://schemas.microsoft.com/office/drawing/2014/main" id="{7B8AE950-95DE-DCE5-76E7-A9B261C3B168}"/>
              </a:ext>
            </a:extLst>
          </p:cNvPr>
          <p:cNvSpPr>
            <a:spLocks noGrp="1"/>
          </p:cNvSpPr>
          <p:nvPr>
            <p:ph type="title"/>
          </p:nvPr>
        </p:nvSpPr>
        <p:spPr/>
        <p:txBody>
          <a:bodyPr/>
          <a:lstStyle/>
          <a:p>
            <a:r>
              <a:rPr lang="en-US" dirty="0"/>
              <a:t>New </a:t>
            </a:r>
            <a:r>
              <a:rPr lang="en-US" dirty="0" err="1"/>
              <a:t>TodoApp</a:t>
            </a:r>
            <a:r>
              <a:rPr lang="en-US" dirty="0"/>
              <a:t> — Requests</a:t>
            </a:r>
          </a:p>
        </p:txBody>
      </p:sp>
      <p:sp>
        <p:nvSpPr>
          <p:cNvPr id="14" name="Right Arrow 13">
            <a:extLst>
              <a:ext uri="{FF2B5EF4-FFF2-40B4-BE49-F238E27FC236}">
                <a16:creationId xmlns:a16="http://schemas.microsoft.com/office/drawing/2014/main" id="{96651A3D-C101-9871-70E5-15BBA4FD3C03}"/>
              </a:ext>
              <a:ext uri="{C183D7F6-B498-43B3-948B-1728B52AA6E4}">
                <adec:decorative xmlns:adec="http://schemas.microsoft.com/office/drawing/2017/decorative" val="1"/>
              </a:ext>
            </a:extLst>
          </p:cNvPr>
          <p:cNvSpPr/>
          <p:nvPr/>
        </p:nvSpPr>
        <p:spPr>
          <a:xfrm>
            <a:off x="4170718" y="3281048"/>
            <a:ext cx="515895" cy="469557"/>
          </a:xfrm>
          <a:prstGeom prst="rightArrow">
            <a:avLst/>
          </a:prstGeom>
          <a:solidFill>
            <a:schemeClr val="accent3">
              <a:lumMod val="75000"/>
            </a:schemeClr>
          </a:solidFill>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4" name="Picture 3" descr="A fifth request now appears, for remove">
            <a:extLst>
              <a:ext uri="{FF2B5EF4-FFF2-40B4-BE49-F238E27FC236}">
                <a16:creationId xmlns:a16="http://schemas.microsoft.com/office/drawing/2014/main" id="{DE613461-1F38-D0C8-E505-8E03F5AD44AF}"/>
              </a:ext>
            </a:extLst>
          </p:cNvPr>
          <p:cNvPicPr>
            <a:picLocks noChangeAspect="1"/>
          </p:cNvPicPr>
          <p:nvPr/>
        </p:nvPicPr>
        <p:blipFill>
          <a:blip r:embed="rId3"/>
          <a:stretch>
            <a:fillRect/>
          </a:stretch>
        </p:blipFill>
        <p:spPr>
          <a:xfrm>
            <a:off x="5207002" y="3576953"/>
            <a:ext cx="3441700" cy="2692400"/>
          </a:xfrm>
          <a:prstGeom prst="rect">
            <a:avLst/>
          </a:prstGeom>
        </p:spPr>
      </p:pic>
      <p:pic>
        <p:nvPicPr>
          <p:cNvPr id="6" name="Picture 5" descr="Four requests appear in the developer tools: list (on page load), 2x add (one for laundry, one for wash dog), and one for toggle (laundry)">
            <a:extLst>
              <a:ext uri="{FF2B5EF4-FFF2-40B4-BE49-F238E27FC236}">
                <a16:creationId xmlns:a16="http://schemas.microsoft.com/office/drawing/2014/main" id="{BB0CFD9A-EBA2-6A54-5D5C-3B36EEFA3369}"/>
              </a:ext>
            </a:extLst>
          </p:cNvPr>
          <p:cNvPicPr>
            <a:picLocks noChangeAspect="1"/>
          </p:cNvPicPr>
          <p:nvPr/>
        </p:nvPicPr>
        <p:blipFill>
          <a:blip r:embed="rId4"/>
          <a:stretch>
            <a:fillRect/>
          </a:stretch>
        </p:blipFill>
        <p:spPr>
          <a:xfrm>
            <a:off x="457200" y="3803085"/>
            <a:ext cx="3479800" cy="2260600"/>
          </a:xfrm>
          <a:prstGeom prst="rect">
            <a:avLst/>
          </a:prstGeom>
        </p:spPr>
      </p:pic>
      <p:pic>
        <p:nvPicPr>
          <p:cNvPr id="10" name="Picture 9" descr="The to-do list in our app. After the previous item “laundry” was removed, only one item now remains.">
            <a:extLst>
              <a:ext uri="{FF2B5EF4-FFF2-40B4-BE49-F238E27FC236}">
                <a16:creationId xmlns:a16="http://schemas.microsoft.com/office/drawing/2014/main" id="{9D723E5B-1E7A-74D8-A71E-B46F4D2BEA6C}"/>
              </a:ext>
            </a:extLst>
          </p:cNvPr>
          <p:cNvPicPr>
            <a:picLocks noChangeAspect="1"/>
          </p:cNvPicPr>
          <p:nvPr/>
        </p:nvPicPr>
        <p:blipFill>
          <a:blip r:embed="rId5"/>
          <a:stretch>
            <a:fillRect/>
          </a:stretch>
        </p:blipFill>
        <p:spPr>
          <a:xfrm>
            <a:off x="4914900" y="1567394"/>
            <a:ext cx="4211524" cy="1713654"/>
          </a:xfrm>
          <a:prstGeom prst="rect">
            <a:avLst/>
          </a:prstGeom>
        </p:spPr>
      </p:pic>
      <p:sp>
        <p:nvSpPr>
          <p:cNvPr id="12" name="Slide Number Placeholder 11">
            <a:extLst>
              <a:ext uri="{FF2B5EF4-FFF2-40B4-BE49-F238E27FC236}">
                <a16:creationId xmlns:a16="http://schemas.microsoft.com/office/drawing/2014/main" id="{4A9BA8AD-1E62-1FE9-5466-5C8ABD33908E}"/>
              </a:ext>
            </a:extLst>
          </p:cNvPr>
          <p:cNvSpPr>
            <a:spLocks noGrp="1"/>
          </p:cNvSpPr>
          <p:nvPr>
            <p:ph type="sldNum" sz="quarter" idx="4"/>
          </p:nvPr>
        </p:nvSpPr>
        <p:spPr/>
        <p:txBody>
          <a:bodyPr/>
          <a:lstStyle/>
          <a:p>
            <a:fld id="{60F4F636-6A27-E649-AEDF-9DE4D4E58670}" type="slidenum">
              <a:rPr lang="en-US" smtClean="0"/>
              <a:pPr/>
              <a:t>35</a:t>
            </a:fld>
            <a:endParaRPr lang="en-US" dirty="0"/>
          </a:p>
        </p:txBody>
      </p:sp>
    </p:spTree>
    <p:extLst>
      <p:ext uri="{BB962C8B-B14F-4D97-AF65-F5344CB8AC3E}">
        <p14:creationId xmlns:p14="http://schemas.microsoft.com/office/powerpoint/2010/main" val="254754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FC1D-DE40-F76D-EF4C-47889BB2A11C}"/>
              </a:ext>
            </a:extLst>
          </p:cNvPr>
          <p:cNvSpPr>
            <a:spLocks noGrp="1"/>
          </p:cNvSpPr>
          <p:nvPr>
            <p:ph type="ctrTitle"/>
          </p:nvPr>
        </p:nvSpPr>
        <p:spPr/>
        <p:txBody>
          <a:bodyPr/>
          <a:lstStyle/>
          <a:p>
            <a:r>
              <a:rPr lang="en-US" dirty="0"/>
              <a:t>Dynamic Type Checking</a:t>
            </a:r>
          </a:p>
        </p:txBody>
      </p:sp>
    </p:spTree>
    <p:extLst>
      <p:ext uri="{BB962C8B-B14F-4D97-AF65-F5344CB8AC3E}">
        <p14:creationId xmlns:p14="http://schemas.microsoft.com/office/powerpoint/2010/main" val="3465483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New </a:t>
            </a:r>
            <a:r>
              <a:rPr lang="en-US" dirty="0" err="1"/>
              <a:t>TodoApp</a:t>
            </a:r>
            <a:r>
              <a:rPr lang="en-US" dirty="0"/>
              <a:t> – Add Json and Types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200" y="1244160"/>
            <a:ext cx="8686800" cy="5140800"/>
          </a:xfrm>
        </p:spPr>
        <p:txBody>
          <a:bodyPr/>
          <a:lstStyle/>
          <a:p>
            <a:pPr lvl="2"/>
            <a:r>
              <a:rPr lang="en-US" sz="1800" dirty="0" err="1">
                <a:latin typeface="Courier New" panose="02070309020205020404" pitchFamily="49" charset="0"/>
                <a:cs typeface="Courier New" panose="02070309020205020404" pitchFamily="49" charset="0"/>
              </a:rPr>
              <a:t>doAddJson</a:t>
            </a:r>
            <a:r>
              <a:rPr lang="en-US" sz="1800" dirty="0">
                <a:latin typeface="Courier New" panose="02070309020205020404" pitchFamily="49" charset="0"/>
                <a:cs typeface="Courier New" panose="02070309020205020404" pitchFamily="49" charset="0"/>
              </a:rPr>
              <a:t> = (data: </a:t>
            </a:r>
            <a:r>
              <a:rPr lang="en-US" sz="1800" b="1" dirty="0">
                <a:solidFill>
                  <a:srgbClr val="00B050"/>
                </a:solidFill>
                <a:latin typeface="Courier New" panose="02070309020205020404" pitchFamily="49" charset="0"/>
                <a:cs typeface="Courier New" panose="02070309020205020404" pitchFamily="49" charset="0"/>
              </a:rPr>
              <a:t>unknown</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void</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how do we use data?</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1"/>
            <a:r>
              <a:rPr lang="en-US" sz="2200" dirty="0"/>
              <a:t>type of returned data is </a:t>
            </a:r>
            <a:r>
              <a:rPr lang="en-US" sz="2000" dirty="0">
                <a:latin typeface="Courier New" panose="02070309020205020404" pitchFamily="49" charset="0"/>
                <a:cs typeface="Courier New" panose="02070309020205020404" pitchFamily="49" charset="0"/>
              </a:rPr>
              <a:t>unknown</a:t>
            </a:r>
          </a:p>
          <a:p>
            <a:pPr lvl="1"/>
            <a:r>
              <a:rPr lang="en-US" sz="2200" dirty="0"/>
              <a:t>to be safe, we should write code to check that it looks right</a:t>
            </a:r>
          </a:p>
          <a:p>
            <a:pPr lvl="2"/>
            <a:r>
              <a:rPr lang="en-US" sz="1800" dirty="0"/>
              <a:t>check that the expected fields are present</a:t>
            </a:r>
          </a:p>
          <a:p>
            <a:pPr lvl="2"/>
            <a:r>
              <a:rPr lang="en-US" sz="1800" dirty="0"/>
              <a:t>check that the field values have the right types</a:t>
            </a:r>
          </a:p>
          <a:p>
            <a:pPr lvl="2"/>
            <a:r>
              <a:rPr lang="en-US" sz="1800" b="1" dirty="0">
                <a:solidFill>
                  <a:srgbClr val="7030A0"/>
                </a:solidFill>
              </a:rPr>
              <a:t>Type Narrowing</a:t>
            </a:r>
          </a:p>
          <a:p>
            <a:pPr lvl="1"/>
            <a:r>
              <a:rPr lang="en-US" sz="2200" dirty="0"/>
              <a:t>only turn off type checking if you love </a:t>
            </a:r>
            <a:r>
              <a:rPr lang="en-US" sz="2200" b="1" dirty="0">
                <a:solidFill>
                  <a:schemeClr val="accent1"/>
                </a:solidFill>
              </a:rPr>
              <a:t>painful</a:t>
            </a:r>
            <a:r>
              <a:rPr lang="en-US" sz="2200" dirty="0"/>
              <a:t> debugging!</a:t>
            </a:r>
          </a:p>
          <a:p>
            <a:pPr lvl="2"/>
            <a:r>
              <a:rPr lang="en-US" sz="1800" dirty="0"/>
              <a:t>otherwise, check types at runtime</a:t>
            </a:r>
          </a:p>
          <a:p>
            <a:pPr lvl="1"/>
            <a:endParaRPr lang="en-US" sz="2200" dirty="0"/>
          </a:p>
        </p:txBody>
      </p:sp>
      <p:sp>
        <p:nvSpPr>
          <p:cNvPr id="4" name="Slide Number Placeholder 3">
            <a:extLst>
              <a:ext uri="{FF2B5EF4-FFF2-40B4-BE49-F238E27FC236}">
                <a16:creationId xmlns:a16="http://schemas.microsoft.com/office/drawing/2014/main" id="{BAF9E438-6C4C-544F-5AF2-0A4E2FA93AB3}"/>
              </a:ext>
            </a:extLst>
          </p:cNvPr>
          <p:cNvSpPr>
            <a:spLocks noGrp="1"/>
          </p:cNvSpPr>
          <p:nvPr>
            <p:ph type="sldNum" sz="quarter" idx="4"/>
          </p:nvPr>
        </p:nvSpPr>
        <p:spPr/>
        <p:txBody>
          <a:bodyPr/>
          <a:lstStyle/>
          <a:p>
            <a:fld id="{60F4F636-6A27-E649-AEDF-9DE4D4E58670}" type="slidenum">
              <a:rPr lang="en-US" smtClean="0"/>
              <a:pPr/>
              <a:t>37</a:t>
            </a:fld>
            <a:endParaRPr lang="en-US" dirty="0"/>
          </a:p>
        </p:txBody>
      </p:sp>
    </p:spTree>
    <p:extLst>
      <p:ext uri="{BB962C8B-B14F-4D97-AF65-F5344CB8AC3E}">
        <p14:creationId xmlns:p14="http://schemas.microsoft.com/office/powerpoint/2010/main" val="2652904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90E7-E4C5-CBE1-0165-C1BAB541A444}"/>
              </a:ext>
            </a:extLst>
          </p:cNvPr>
          <p:cNvSpPr>
            <a:spLocks noGrp="1"/>
          </p:cNvSpPr>
          <p:nvPr>
            <p:ph type="title"/>
          </p:nvPr>
        </p:nvSpPr>
        <p:spPr/>
        <p:txBody>
          <a:bodyPr>
            <a:normAutofit fontScale="90000"/>
          </a:bodyPr>
          <a:lstStyle/>
          <a:p>
            <a:r>
              <a:rPr lang="en-US" dirty="0"/>
              <a:t>Checking Types of Requests &amp; Response (1/2)</a:t>
            </a:r>
          </a:p>
        </p:txBody>
      </p:sp>
      <p:sp>
        <p:nvSpPr>
          <p:cNvPr id="3" name="Content Placeholder 2">
            <a:extLst>
              <a:ext uri="{FF2B5EF4-FFF2-40B4-BE49-F238E27FC236}">
                <a16:creationId xmlns:a16="http://schemas.microsoft.com/office/drawing/2014/main" id="{82CA83B8-CE86-F776-639D-CDCA81F1C955}"/>
              </a:ext>
            </a:extLst>
          </p:cNvPr>
          <p:cNvSpPr>
            <a:spLocks noGrp="1"/>
          </p:cNvSpPr>
          <p:nvPr>
            <p:ph idx="1"/>
          </p:nvPr>
        </p:nvSpPr>
        <p:spPr/>
        <p:txBody>
          <a:bodyPr/>
          <a:lstStyle/>
          <a:p>
            <a:r>
              <a:rPr lang="en-US" sz="2600" dirty="0"/>
              <a:t>All our 200 responses are records, so start here</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isRecord</a:t>
            </a:r>
            <a:r>
              <a:rPr lang="en-US" sz="1800" dirty="0">
                <a:latin typeface="Courier New" panose="02070309020205020404" pitchFamily="49" charset="0"/>
                <a:cs typeface="Courier New" panose="02070309020205020404" pitchFamily="49" charset="0"/>
              </a:rPr>
              <a:t>(data))</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throw new</a:t>
            </a:r>
            <a:r>
              <a:rPr lang="en-US" sz="1800" dirty="0">
                <a:latin typeface="Courier New" panose="02070309020205020404" pitchFamily="49" charset="0"/>
                <a:cs typeface="Courier New" panose="02070309020205020404" pitchFamily="49" charset="0"/>
              </a:rPr>
              <a:t> Error(`not a record: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data}`);</a:t>
            </a:r>
          </a:p>
          <a:p>
            <a:pPr lvl="2"/>
            <a:endParaRPr lang="en-US" sz="1800" dirty="0"/>
          </a:p>
          <a:p>
            <a:pPr lvl="1"/>
            <a:r>
              <a:rPr lang="en-US" sz="2200" dirty="0"/>
              <a:t>the </a:t>
            </a:r>
            <a:r>
              <a:rPr lang="en-US" sz="2000" dirty="0" err="1">
                <a:latin typeface="Courier New" panose="02070309020205020404" pitchFamily="49" charset="0"/>
                <a:cs typeface="Courier New" panose="02070309020205020404" pitchFamily="49" charset="0"/>
              </a:rPr>
              <a:t>isRecord</a:t>
            </a:r>
            <a:r>
              <a:rPr lang="en-US" sz="2200" dirty="0"/>
              <a:t> function is provided for you</a:t>
            </a:r>
          </a:p>
          <a:p>
            <a:pPr lvl="1"/>
            <a:r>
              <a:rPr lang="en-US" sz="2200" dirty="0"/>
              <a:t>like built-in </a:t>
            </a:r>
            <a:r>
              <a:rPr lang="en-US" sz="2000" dirty="0" err="1">
                <a:latin typeface="Courier New" panose="02070309020205020404" pitchFamily="49" charset="0"/>
                <a:cs typeface="Courier New" panose="02070309020205020404" pitchFamily="49" charset="0"/>
              </a:rPr>
              <a:t>Array.isArray</a:t>
            </a:r>
            <a:r>
              <a:rPr lang="en-US" sz="2200" dirty="0"/>
              <a:t> function</a:t>
            </a:r>
          </a:p>
          <a:p>
            <a:pPr lvl="2"/>
            <a:r>
              <a:rPr lang="en-US" sz="1800" dirty="0"/>
              <a:t>still need to check the type of </a:t>
            </a:r>
            <a:r>
              <a:rPr lang="en-US" sz="1800" b="1" dirty="0"/>
              <a:t>each</a:t>
            </a:r>
            <a:r>
              <a:rPr lang="en-US" sz="1800" dirty="0"/>
              <a:t> array element!</a:t>
            </a:r>
          </a:p>
          <a:p>
            <a:pPr lvl="2"/>
            <a:endParaRPr lang="en-US" sz="1800" dirty="0"/>
          </a:p>
          <a:p>
            <a:r>
              <a:rPr lang="en-US" sz="2600" dirty="0"/>
              <a:t>Would be reasonable to log an error instead</a:t>
            </a:r>
          </a:p>
          <a:p>
            <a:pPr lvl="1"/>
            <a:r>
              <a:rPr lang="en-US" sz="2200" dirty="0"/>
              <a:t>using </a:t>
            </a:r>
            <a:r>
              <a:rPr lang="en-US" sz="2000" dirty="0" err="1">
                <a:latin typeface="Courier New" panose="02070309020205020404" pitchFamily="49" charset="0"/>
                <a:cs typeface="Courier New" panose="02070309020205020404" pitchFamily="49" charset="0"/>
              </a:rPr>
              <a:t>console.error</a:t>
            </a:r>
            <a:r>
              <a:rPr lang="en-US" sz="2200" dirty="0"/>
              <a:t> is probably easier for debugging</a:t>
            </a:r>
          </a:p>
        </p:txBody>
      </p:sp>
      <p:sp>
        <p:nvSpPr>
          <p:cNvPr id="4" name="Slide Number Placeholder 3">
            <a:extLst>
              <a:ext uri="{FF2B5EF4-FFF2-40B4-BE49-F238E27FC236}">
                <a16:creationId xmlns:a16="http://schemas.microsoft.com/office/drawing/2014/main" id="{30156F3E-288B-0746-403C-B1B625EB5D0D}"/>
              </a:ext>
            </a:extLst>
          </p:cNvPr>
          <p:cNvSpPr>
            <a:spLocks noGrp="1"/>
          </p:cNvSpPr>
          <p:nvPr>
            <p:ph type="sldNum" sz="quarter" idx="4"/>
          </p:nvPr>
        </p:nvSpPr>
        <p:spPr/>
        <p:txBody>
          <a:bodyPr/>
          <a:lstStyle/>
          <a:p>
            <a:fld id="{60F4F636-6A27-E649-AEDF-9DE4D4E58670}" type="slidenum">
              <a:rPr lang="en-US" smtClean="0"/>
              <a:pPr/>
              <a:t>38</a:t>
            </a:fld>
            <a:endParaRPr lang="en-US" dirty="0"/>
          </a:p>
        </p:txBody>
      </p:sp>
    </p:spTree>
    <p:extLst>
      <p:ext uri="{BB962C8B-B14F-4D97-AF65-F5344CB8AC3E}">
        <p14:creationId xmlns:p14="http://schemas.microsoft.com/office/powerpoint/2010/main" val="16257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90E7-E4C5-CBE1-0165-C1BAB541A444}"/>
              </a:ext>
            </a:extLst>
          </p:cNvPr>
          <p:cNvSpPr>
            <a:spLocks noGrp="1"/>
          </p:cNvSpPr>
          <p:nvPr>
            <p:ph type="title"/>
          </p:nvPr>
        </p:nvSpPr>
        <p:spPr/>
        <p:txBody>
          <a:bodyPr>
            <a:normAutofit fontScale="90000"/>
          </a:bodyPr>
          <a:lstStyle/>
          <a:p>
            <a:r>
              <a:rPr lang="en-US" dirty="0"/>
              <a:t>Checking Types of Requests &amp; Response (2/2)</a:t>
            </a:r>
          </a:p>
        </p:txBody>
      </p:sp>
      <p:sp>
        <p:nvSpPr>
          <p:cNvPr id="3" name="Content Placeholder 2">
            <a:extLst>
              <a:ext uri="{FF2B5EF4-FFF2-40B4-BE49-F238E27FC236}">
                <a16:creationId xmlns:a16="http://schemas.microsoft.com/office/drawing/2014/main" id="{82CA83B8-CE86-F776-639D-CDCA81F1C955}"/>
              </a:ext>
            </a:extLst>
          </p:cNvPr>
          <p:cNvSpPr>
            <a:spLocks noGrp="1"/>
          </p:cNvSpPr>
          <p:nvPr>
            <p:ph idx="1"/>
          </p:nvPr>
        </p:nvSpPr>
        <p:spPr>
          <a:xfrm>
            <a:off x="457200" y="1244160"/>
            <a:ext cx="8547904" cy="5140800"/>
          </a:xfrm>
        </p:spPr>
        <p:txBody>
          <a:bodyPr/>
          <a:lstStyle/>
          <a:p>
            <a:r>
              <a:rPr lang="en-US" sz="2600" dirty="0"/>
              <a:t>Fields of the record can have any types</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data.name</a:t>
            </a:r>
            <a:r>
              <a:rPr lang="en-US" sz="1800" dirty="0">
                <a:latin typeface="Courier New" panose="02070309020205020404" pitchFamily="49" charset="0"/>
                <a:cs typeface="Courier New" panose="02070309020205020404" pitchFamily="49" charset="0"/>
              </a:rPr>
              <a:t> !== "string")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throw new </a:t>
            </a:r>
            <a:r>
              <a:rPr lang="en-US" sz="1800" dirty="0">
                <a:latin typeface="Courier New" panose="02070309020205020404" pitchFamily="49" charset="0"/>
                <a:cs typeface="Courier New" panose="02070309020205020404" pitchFamily="49" charset="0"/>
              </a:rPr>
              <a:t>Error(</a:t>
            </a:r>
          </a:p>
          <a:p>
            <a:pPr lvl="2"/>
            <a:r>
              <a:rPr lang="en-US" sz="1800" dirty="0">
                <a:latin typeface="Courier New" panose="02070309020205020404" pitchFamily="49" charset="0"/>
                <a:cs typeface="Courier New" panose="02070309020205020404" pitchFamily="49" charset="0"/>
              </a:rPr>
              <a:t>      `name is not a string: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data.name</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1"/>
            <a:endParaRPr lang="en-US" sz="2200" dirty="0"/>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data.amount</a:t>
            </a:r>
            <a:r>
              <a:rPr lang="en-US" sz="1800" dirty="0">
                <a:latin typeface="Courier New" panose="02070309020205020404" pitchFamily="49" charset="0"/>
                <a:cs typeface="Courier New" panose="02070309020205020404" pitchFamily="49" charset="0"/>
              </a:rPr>
              <a:t> !== "number")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throw new </a:t>
            </a:r>
            <a:r>
              <a:rPr lang="en-US" sz="1800" dirty="0">
                <a:latin typeface="Courier New" panose="02070309020205020404" pitchFamily="49" charset="0"/>
                <a:cs typeface="Courier New" panose="02070309020205020404" pitchFamily="49" charset="0"/>
              </a:rPr>
              <a:t>Error(</a:t>
            </a:r>
          </a:p>
          <a:p>
            <a:pPr lvl="2"/>
            <a:r>
              <a:rPr lang="en-US" sz="1800" dirty="0">
                <a:latin typeface="Courier New" panose="02070309020205020404" pitchFamily="49" charset="0"/>
                <a:cs typeface="Courier New" panose="02070309020205020404" pitchFamily="49" charset="0"/>
              </a:rPr>
              <a:t>     `amount is not a number: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data.amount</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1"/>
            <a:endParaRPr lang="en-US" sz="2200" dirty="0"/>
          </a:p>
        </p:txBody>
      </p:sp>
      <p:sp>
        <p:nvSpPr>
          <p:cNvPr id="4" name="Slide Number Placeholder 3">
            <a:extLst>
              <a:ext uri="{FF2B5EF4-FFF2-40B4-BE49-F238E27FC236}">
                <a16:creationId xmlns:a16="http://schemas.microsoft.com/office/drawing/2014/main" id="{C1E7A10A-4882-7348-AA16-BD19587A0D8F}"/>
              </a:ext>
            </a:extLst>
          </p:cNvPr>
          <p:cNvSpPr>
            <a:spLocks noGrp="1"/>
          </p:cNvSpPr>
          <p:nvPr>
            <p:ph type="sldNum" sz="quarter" idx="4"/>
          </p:nvPr>
        </p:nvSpPr>
        <p:spPr/>
        <p:txBody>
          <a:bodyPr/>
          <a:lstStyle/>
          <a:p>
            <a:fld id="{60F4F636-6A27-E649-AEDF-9DE4D4E58670}" type="slidenum">
              <a:rPr lang="en-US" smtClean="0"/>
              <a:pPr/>
              <a:t>39</a:t>
            </a:fld>
            <a:endParaRPr lang="en-US" dirty="0"/>
          </a:p>
        </p:txBody>
      </p:sp>
    </p:spTree>
    <p:extLst>
      <p:ext uri="{BB962C8B-B14F-4D97-AF65-F5344CB8AC3E}">
        <p14:creationId xmlns:p14="http://schemas.microsoft.com/office/powerpoint/2010/main" val="204545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9D693-5F64-7D13-7899-F6FADE010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1DB57-100D-46B6-47F5-1B0F53245BB2}"/>
              </a:ext>
            </a:extLst>
          </p:cNvPr>
          <p:cNvSpPr>
            <a:spLocks noGrp="1"/>
          </p:cNvSpPr>
          <p:nvPr>
            <p:ph type="ctrTitle"/>
          </p:nvPr>
        </p:nvSpPr>
        <p:spPr/>
        <p:txBody>
          <a:bodyPr/>
          <a:lstStyle/>
          <a:p>
            <a:r>
              <a:rPr lang="en-US" dirty="0"/>
              <a:t>Client-Server Interaction</a:t>
            </a:r>
            <a:endParaRPr lang="en-US" u="sng" dirty="0"/>
          </a:p>
        </p:txBody>
      </p:sp>
    </p:spTree>
    <p:extLst>
      <p:ext uri="{BB962C8B-B14F-4D97-AF65-F5344CB8AC3E}">
        <p14:creationId xmlns:p14="http://schemas.microsoft.com/office/powerpoint/2010/main" val="3902722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30E1-AB44-7BB2-E2E9-3928576ED295}"/>
              </a:ext>
            </a:extLst>
          </p:cNvPr>
          <p:cNvSpPr>
            <a:spLocks noGrp="1"/>
          </p:cNvSpPr>
          <p:nvPr>
            <p:ph type="title"/>
          </p:nvPr>
        </p:nvSpPr>
        <p:spPr/>
        <p:txBody>
          <a:bodyPr/>
          <a:lstStyle/>
          <a:p>
            <a:r>
              <a:rPr lang="en-US" dirty="0" err="1"/>
              <a:t>TodoApp</a:t>
            </a:r>
            <a:r>
              <a:rPr lang="en-US" dirty="0"/>
              <a:t>: processing </a:t>
            </a:r>
            <a:r>
              <a:rPr lang="en-US" sz="2800" dirty="0">
                <a:latin typeface="Courier New" panose="02070309020205020404" pitchFamily="49" charset="0"/>
                <a:cs typeface="Courier New" panose="02070309020205020404" pitchFamily="49" charset="0"/>
              </a:rPr>
              <a:t>/</a:t>
            </a:r>
            <a:r>
              <a:rPr lang="en-US" sz="2800" dirty="0" err="1">
                <a:latin typeface="Courier New" panose="02070309020205020404" pitchFamily="49" charset="0"/>
                <a:cs typeface="Courier New" panose="02070309020205020404" pitchFamily="49" charset="0"/>
              </a:rPr>
              <a:t>api</a:t>
            </a:r>
            <a:r>
              <a:rPr lang="en-US" sz="2800" dirty="0">
                <a:latin typeface="Courier New" panose="02070309020205020404" pitchFamily="49" charset="0"/>
                <a:cs typeface="Courier New" panose="02070309020205020404" pitchFamily="49" charset="0"/>
              </a:rPr>
              <a:t>/list</a:t>
            </a:r>
            <a:r>
              <a:rPr lang="en-US" dirty="0"/>
              <a:t> JSON</a:t>
            </a:r>
          </a:p>
        </p:txBody>
      </p:sp>
      <p:sp>
        <p:nvSpPr>
          <p:cNvPr id="3" name="Content Placeholder 2">
            <a:extLst>
              <a:ext uri="{FF2B5EF4-FFF2-40B4-BE49-F238E27FC236}">
                <a16:creationId xmlns:a16="http://schemas.microsoft.com/office/drawing/2014/main" id="{40CC25C6-AD6E-9504-A452-335E43D78C4F}"/>
              </a:ext>
            </a:extLst>
          </p:cNvPr>
          <p:cNvSpPr>
            <a:spLocks noGrp="1"/>
          </p:cNvSpPr>
          <p:nvPr>
            <p:ph idx="1"/>
          </p:nvPr>
        </p:nvSpPr>
        <p:spPr>
          <a:xfrm>
            <a:off x="457199" y="1244160"/>
            <a:ext cx="8229601" cy="5140800"/>
          </a:xfrm>
        </p:spPr>
        <p:txBody>
          <a:bodyPr/>
          <a:lstStyle/>
          <a:p>
            <a:pPr marL="0" indent="0">
              <a:buNone/>
            </a:pPr>
            <a:r>
              <a:rPr lang="en-US" sz="1600" b="1" dirty="0">
                <a:solidFill>
                  <a:schemeClr val="accent3">
                    <a:lumMod val="50000"/>
                  </a:schemeClr>
                </a:solidFill>
                <a:latin typeface="Courier New" panose="02070309020205020404" pitchFamily="49" charset="0"/>
                <a:cs typeface="Courier New" panose="02070309020205020404" pitchFamily="49" charset="0"/>
              </a:rPr>
              <a:t>	// Called with the JSON response from /</a:t>
            </a:r>
            <a:r>
              <a:rPr lang="en-US" sz="1600" b="1" dirty="0" err="1">
                <a:solidFill>
                  <a:schemeClr val="accent3">
                    <a:lumMod val="50000"/>
                  </a:schemeClr>
                </a:solidFill>
                <a:latin typeface="Courier New" panose="02070309020205020404" pitchFamily="49" charset="0"/>
                <a:cs typeface="Courier New" panose="02070309020205020404" pitchFamily="49" charset="0"/>
              </a:rPr>
              <a:t>api</a:t>
            </a:r>
            <a:r>
              <a:rPr lang="en-US" sz="1600" b="1" dirty="0">
                <a:solidFill>
                  <a:schemeClr val="accent3">
                    <a:lumMod val="50000"/>
                  </a:schemeClr>
                </a:solidFill>
                <a:latin typeface="Courier New" panose="02070309020205020404" pitchFamily="49" charset="0"/>
                <a:cs typeface="Courier New" panose="02070309020205020404" pitchFamily="49" charset="0"/>
              </a:rPr>
              <a:t>/list</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doListJson</a:t>
            </a:r>
            <a:r>
              <a:rPr lang="en-US" sz="1600" dirty="0">
                <a:latin typeface="Courier New" panose="02070309020205020404" pitchFamily="49" charset="0"/>
                <a:cs typeface="Courier New" panose="02070309020205020404" pitchFamily="49" charset="0"/>
              </a:rPr>
              <a:t> = (data: </a:t>
            </a:r>
            <a:r>
              <a:rPr lang="en-US" sz="1600" b="1" dirty="0">
                <a:solidFill>
                  <a:srgbClr val="00B050"/>
                </a:solidFill>
                <a:latin typeface="Courier New" panose="02070309020205020404" pitchFamily="49" charset="0"/>
                <a:cs typeface="Courier New" panose="02070309020205020404" pitchFamily="49" charset="0"/>
              </a:rPr>
              <a:t>unknown</a:t>
            </a:r>
            <a:r>
              <a:rPr lang="en-US" sz="1600" dirty="0">
                <a:latin typeface="Courier New" panose="02070309020205020404" pitchFamily="49" charset="0"/>
                <a:cs typeface="Courier New" panose="02070309020205020404" pitchFamily="49" charset="0"/>
              </a:rPr>
              <a:t>): </a:t>
            </a:r>
            <a:r>
              <a:rPr lang="en-US" sz="1600" b="1" dirty="0">
                <a:solidFill>
                  <a:srgbClr val="00B050"/>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=&gt; {</a:t>
            </a:r>
          </a:p>
          <a:p>
            <a:pPr marL="0" indent="0">
              <a:buNone/>
            </a:pPr>
            <a:r>
              <a:rPr lang="en-US" sz="1600" b="1" dirty="0">
                <a:solidFill>
                  <a:srgbClr val="0070C0"/>
                </a:solidFill>
                <a:latin typeface="Courier New" panose="02070309020205020404" pitchFamily="49" charset="0"/>
                <a:cs typeface="Courier New" panose="02070309020205020404" pitchFamily="49" charset="0"/>
              </a:rPr>
              <a:t>	  const</a:t>
            </a:r>
            <a:r>
              <a:rPr lang="en-US" sz="1600" dirty="0">
                <a:latin typeface="Courier New" panose="02070309020205020404" pitchFamily="49" charset="0"/>
                <a:cs typeface="Courier New" panose="02070309020205020404" pitchFamily="49" charset="0"/>
              </a:rPr>
              <a:t> items = </a:t>
            </a:r>
            <a:r>
              <a:rPr lang="en-US" sz="1600" b="1" dirty="0" err="1">
                <a:latin typeface="Courier New" panose="02070309020205020404" pitchFamily="49" charset="0"/>
                <a:cs typeface="Courier New" panose="02070309020205020404" pitchFamily="49" charset="0"/>
              </a:rPr>
              <a:t>parseListResponse</a:t>
            </a:r>
            <a:r>
              <a:rPr lang="en-US" sz="1600" dirty="0">
                <a:latin typeface="Courier New" panose="02070309020205020404" pitchFamily="49" charset="0"/>
                <a:cs typeface="Courier New" panose="02070309020205020404" pitchFamily="49" charset="0"/>
              </a:rPr>
              <a:t>(data);</a:t>
            </a:r>
          </a:p>
          <a:p>
            <a:pPr marL="0" indent="0">
              <a:buNone/>
            </a:pPr>
            <a:r>
              <a:rPr lang="en-US" sz="1600" b="1" dirty="0">
                <a:solidFill>
                  <a:srgbClr val="0070C0"/>
                </a:solidFill>
                <a:latin typeface="Courier New" panose="02070309020205020404" pitchFamily="49" charset="0"/>
                <a:cs typeface="Courier New" panose="02070309020205020404" pitchFamily="49" charset="0"/>
              </a:rPr>
              <a:t>	  </a:t>
            </a:r>
            <a:r>
              <a:rPr lang="en-US" sz="1600" b="1" dirty="0" err="1">
                <a:solidFill>
                  <a:srgbClr val="0070C0"/>
                </a:solidFill>
                <a:latin typeface="Courier New" panose="02070309020205020404" pitchFamily="49" charset="0"/>
                <a:cs typeface="Courier New" panose="02070309020205020404" pitchFamily="49" charset="0"/>
              </a:rPr>
              <a:t>this</a:t>
            </a:r>
            <a:r>
              <a:rPr lang="en-US" sz="1600" dirty="0" err="1">
                <a:latin typeface="Courier New" panose="02070309020205020404" pitchFamily="49" charset="0"/>
                <a:cs typeface="Courier New" panose="02070309020205020404" pitchFamily="49" charset="0"/>
              </a:rPr>
              <a:t>.setState</a:t>
            </a:r>
            <a:r>
              <a:rPr lang="en-US" sz="1600" dirty="0">
                <a:latin typeface="Courier New" panose="02070309020205020404" pitchFamily="49" charset="0"/>
                <a:cs typeface="Courier New" panose="02070309020205020404" pitchFamily="49" charset="0"/>
              </a:rPr>
              <a:t>({items: items});</a:t>
            </a:r>
          </a:p>
          <a:p>
            <a:pPr marL="0" indent="0">
              <a:buNone/>
            </a:pPr>
            <a:r>
              <a:rPr lang="en-US" sz="1600" dirty="0">
                <a:latin typeface="Courier New" panose="02070309020205020404" pitchFamily="49" charset="0"/>
                <a:cs typeface="Courier New" panose="02070309020205020404" pitchFamily="49" charset="0"/>
              </a:rPr>
              <a:t>	};</a:t>
            </a:r>
          </a:p>
          <a:p>
            <a:pPr lvl="1"/>
            <a:endParaRPr lang="en-US" sz="2200" dirty="0"/>
          </a:p>
          <a:p>
            <a:pPr lvl="1"/>
            <a:r>
              <a:rPr lang="en-US" sz="2200" dirty="0"/>
              <a:t>often useful to move this type checking to helper functions</a:t>
            </a:r>
          </a:p>
          <a:p>
            <a:pPr lvl="2"/>
            <a:r>
              <a:rPr lang="en-US" sz="1800" dirty="0"/>
              <a:t>we will may provide these for you in future assignments</a:t>
            </a:r>
          </a:p>
          <a:p>
            <a:pPr lvl="1"/>
            <a:r>
              <a:rPr lang="en-US" sz="2200" dirty="0"/>
              <a:t>not part of the UI logic, so doesn’t belong it that file</a:t>
            </a:r>
          </a:p>
        </p:txBody>
      </p:sp>
      <p:sp>
        <p:nvSpPr>
          <p:cNvPr id="4" name="Slide Number Placeholder 3">
            <a:extLst>
              <a:ext uri="{FF2B5EF4-FFF2-40B4-BE49-F238E27FC236}">
                <a16:creationId xmlns:a16="http://schemas.microsoft.com/office/drawing/2014/main" id="{827E3659-EE5A-E4D5-0741-53D00D677F52}"/>
              </a:ext>
            </a:extLst>
          </p:cNvPr>
          <p:cNvSpPr>
            <a:spLocks noGrp="1"/>
          </p:cNvSpPr>
          <p:nvPr>
            <p:ph type="sldNum" sz="quarter" idx="4"/>
          </p:nvPr>
        </p:nvSpPr>
        <p:spPr/>
        <p:txBody>
          <a:bodyPr/>
          <a:lstStyle/>
          <a:p>
            <a:fld id="{60F4F636-6A27-E649-AEDF-9DE4D4E58670}" type="slidenum">
              <a:rPr lang="en-US" smtClean="0"/>
              <a:pPr/>
              <a:t>40</a:t>
            </a:fld>
            <a:endParaRPr lang="en-US" dirty="0"/>
          </a:p>
        </p:txBody>
      </p:sp>
    </p:spTree>
    <p:extLst>
      <p:ext uri="{BB962C8B-B14F-4D97-AF65-F5344CB8AC3E}">
        <p14:creationId xmlns:p14="http://schemas.microsoft.com/office/powerpoint/2010/main" val="20087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30E1-AB44-7BB2-E2E9-3928576ED295}"/>
              </a:ext>
            </a:extLst>
          </p:cNvPr>
          <p:cNvSpPr>
            <a:spLocks noGrp="1"/>
          </p:cNvSpPr>
          <p:nvPr>
            <p:ph type="title"/>
          </p:nvPr>
        </p:nvSpPr>
        <p:spPr/>
        <p:txBody>
          <a:bodyPr/>
          <a:lstStyle/>
          <a:p>
            <a:r>
              <a:rPr lang="en-US" dirty="0" err="1"/>
              <a:t>TodoApp</a:t>
            </a:r>
            <a:r>
              <a:rPr lang="en-US" dirty="0"/>
              <a:t>: </a:t>
            </a:r>
            <a:r>
              <a:rPr lang="en-US" sz="2800" dirty="0" err="1">
                <a:latin typeface="Courier New" panose="02070309020205020404" pitchFamily="49" charset="0"/>
                <a:cs typeface="Courier New" panose="02070309020205020404" pitchFamily="49" charset="0"/>
              </a:rPr>
              <a:t>parseListResponse</a:t>
            </a:r>
            <a:endParaRPr lang="en-US" sz="2800" dirty="0">
              <a:latin typeface="Courier New" panose="02070309020205020404" pitchFamily="49" charset="0"/>
              <a:cs typeface="Courier New" panose="02070309020205020404" pitchFamily="49" charset="0"/>
            </a:endParaRPr>
          </a:p>
        </p:txBody>
      </p:sp>
      <p:sp>
        <p:nvSpPr>
          <p:cNvPr id="3" name="Content Placeholder 2">
            <a:extLst>
              <a:ext uri="{FF2B5EF4-FFF2-40B4-BE49-F238E27FC236}">
                <a16:creationId xmlns:a16="http://schemas.microsoft.com/office/drawing/2014/main" id="{40CC25C6-AD6E-9504-A452-335E43D78C4F}"/>
              </a:ext>
            </a:extLst>
          </p:cNvPr>
          <p:cNvSpPr>
            <a:spLocks noGrp="1"/>
          </p:cNvSpPr>
          <p:nvPr>
            <p:ph idx="1"/>
          </p:nvPr>
        </p:nvSpPr>
        <p:spPr>
          <a:xfrm>
            <a:off x="457199" y="1244160"/>
            <a:ext cx="8229601" cy="5140800"/>
          </a:xfrm>
        </p:spPr>
        <p:txBody>
          <a:bodyPr/>
          <a:lstStyle/>
          <a:p>
            <a:pPr marL="0" indent="0">
              <a:buNone/>
            </a:pPr>
            <a:r>
              <a:rPr lang="en-US" sz="1600" b="1" dirty="0">
                <a:solidFill>
                  <a:schemeClr val="accent3">
                    <a:lumMod val="50000"/>
                  </a:schemeClr>
                </a:solidFill>
                <a:latin typeface="Courier New" panose="02070309020205020404" pitchFamily="49" charset="0"/>
                <a:cs typeface="Courier New" panose="02070309020205020404" pitchFamily="49" charset="0"/>
              </a:rPr>
              <a:t>	// Retrieve the items sent back by /</a:t>
            </a:r>
            <a:r>
              <a:rPr lang="en-US" sz="1600" b="1" dirty="0" err="1">
                <a:solidFill>
                  <a:schemeClr val="accent3">
                    <a:lumMod val="50000"/>
                  </a:schemeClr>
                </a:solidFill>
                <a:latin typeface="Courier New" panose="02070309020205020404" pitchFamily="49" charset="0"/>
                <a:cs typeface="Courier New" panose="02070309020205020404" pitchFamily="49" charset="0"/>
              </a:rPr>
              <a:t>api</a:t>
            </a:r>
            <a:r>
              <a:rPr lang="en-US" sz="1600" b="1" dirty="0">
                <a:solidFill>
                  <a:schemeClr val="accent3">
                    <a:lumMod val="50000"/>
                  </a:schemeClr>
                </a:solidFill>
                <a:latin typeface="Courier New" panose="02070309020205020404" pitchFamily="49" charset="0"/>
                <a:cs typeface="Courier New" panose="02070309020205020404" pitchFamily="49" charset="0"/>
              </a:rPr>
              <a:t>/list</a:t>
            </a:r>
          </a:p>
          <a:p>
            <a:pPr marL="0" indent="0">
              <a:buNone/>
            </a:pPr>
            <a:r>
              <a:rPr lang="en-US" sz="1600" b="1" dirty="0">
                <a:solidFill>
                  <a:srgbClr val="0070C0"/>
                </a:solidFill>
                <a:latin typeface="Courier New" panose="02070309020205020404" pitchFamily="49" charset="0"/>
                <a:cs typeface="Courier New" panose="02070309020205020404" pitchFamily="49" charset="0"/>
              </a:rPr>
              <a:t>	const</a:t>
            </a:r>
            <a:r>
              <a:rPr lang="en-US" sz="1600"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parseListResponse</a:t>
            </a:r>
            <a:r>
              <a:rPr lang="en-US" sz="1600" dirty="0">
                <a:latin typeface="Courier New" panose="02070309020205020404" pitchFamily="49" charset="0"/>
                <a:cs typeface="Courier New" panose="02070309020205020404" pitchFamily="49" charset="0"/>
              </a:rPr>
              <a:t> = (data: </a:t>
            </a:r>
            <a:r>
              <a:rPr lang="en-US" sz="1600" b="1" dirty="0">
                <a:solidFill>
                  <a:srgbClr val="00B050"/>
                </a:solidFill>
                <a:latin typeface="Courier New" panose="02070309020205020404" pitchFamily="49" charset="0"/>
                <a:cs typeface="Courier New" panose="02070309020205020404" pitchFamily="49" charset="0"/>
              </a:rPr>
              <a:t>unknown</a:t>
            </a:r>
            <a:r>
              <a:rPr lang="en-US" sz="1600" dirty="0">
                <a:latin typeface="Courier New" panose="02070309020205020404" pitchFamily="49" charset="0"/>
                <a:cs typeface="Courier New" panose="02070309020205020404" pitchFamily="49" charset="0"/>
              </a:rPr>
              <a:t>): Item[] =&gt; {</a:t>
            </a:r>
          </a:p>
          <a:p>
            <a:pPr marL="0" indent="0">
              <a:buNone/>
            </a:pPr>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isRecord</a:t>
            </a:r>
            <a:r>
              <a:rPr lang="en-US" sz="1600" dirty="0">
                <a:latin typeface="Courier New" panose="02070309020205020404" pitchFamily="49" charset="0"/>
                <a:cs typeface="Courier New" panose="02070309020205020404" pitchFamily="49" charset="0"/>
              </a:rPr>
              <a:t>(data))</a:t>
            </a:r>
          </a:p>
          <a:p>
            <a:pPr marL="0" indent="0">
              <a:buNone/>
            </a:pPr>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throw new</a:t>
            </a:r>
            <a:r>
              <a:rPr lang="en-US" sz="1600" dirty="0">
                <a:latin typeface="Courier New" panose="02070309020205020404" pitchFamily="49" charset="0"/>
                <a:cs typeface="Courier New" panose="02070309020205020404" pitchFamily="49" charset="0"/>
              </a:rPr>
              <a:t> Error(`not a record: ${</a:t>
            </a:r>
            <a:r>
              <a:rPr lang="en-US" sz="1600" b="1" dirty="0" err="1">
                <a:solidFill>
                  <a:srgbClr val="0070C0"/>
                </a:solidFill>
                <a:latin typeface="Courier New" panose="02070309020205020404" pitchFamily="49" charset="0"/>
                <a:cs typeface="Courier New" panose="02070309020205020404" pitchFamily="49" charset="0"/>
              </a:rPr>
              <a:t>typeof</a:t>
            </a:r>
            <a:r>
              <a:rPr lang="en-US" sz="1600" dirty="0">
                <a:latin typeface="Courier New" panose="02070309020205020404" pitchFamily="49" charset="0"/>
                <a:cs typeface="Courier New" panose="02070309020205020404" pitchFamily="49" charset="0"/>
              </a:rPr>
              <a:t> data}`);</a:t>
            </a:r>
          </a:p>
          <a:p>
            <a:pPr marL="0" indent="0">
              <a:buNone/>
            </a:pPr>
            <a:r>
              <a:rPr lang="en-US" sz="1600" dirty="0">
                <a:latin typeface="Courier New" panose="02070309020205020404" pitchFamily="49" charset="0"/>
                <a:cs typeface="Courier New" panose="02070309020205020404" pitchFamily="49" charset="0"/>
              </a:rPr>
              <a:t>	</a:t>
            </a:r>
          </a:p>
          <a:p>
            <a:pPr marL="0" indent="0">
              <a:buNone/>
            </a:pPr>
            <a:r>
              <a:rPr lang="en-US" sz="1600" b="1" dirty="0">
                <a:solidFill>
                  <a:srgbClr val="0070C0"/>
                </a:solidFill>
                <a:latin typeface="Courier New" panose="02070309020205020404" pitchFamily="49" charset="0"/>
                <a:cs typeface="Courier New" panose="02070309020205020404" pitchFamily="49" charset="0"/>
              </a:rPr>
              <a:t>	  return</a:t>
            </a:r>
            <a:r>
              <a:rPr lang="en-US" sz="1600"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parseItems</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data.items</a:t>
            </a: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	};</a:t>
            </a:r>
          </a:p>
          <a:p>
            <a:pPr lvl="2"/>
            <a:endParaRPr lang="en-US" sz="1800" dirty="0"/>
          </a:p>
          <a:p>
            <a:pPr lvl="1"/>
            <a:r>
              <a:rPr lang="en-US" sz="2200" dirty="0"/>
              <a:t>can only write "</a:t>
            </a:r>
            <a:r>
              <a:rPr lang="en-US" sz="2000" dirty="0" err="1">
                <a:latin typeface="Courier New" panose="02070309020205020404" pitchFamily="49" charset="0"/>
                <a:cs typeface="Courier New" panose="02070309020205020404" pitchFamily="49" charset="0"/>
              </a:rPr>
              <a:t>data.items</a:t>
            </a:r>
            <a:r>
              <a:rPr lang="en-US" sz="2200" dirty="0"/>
              <a:t>" after we know it's a record</a:t>
            </a:r>
          </a:p>
          <a:p>
            <a:pPr lvl="2"/>
            <a:r>
              <a:rPr lang="en-US" sz="1800" dirty="0"/>
              <a:t>type checker will object otherwise</a:t>
            </a:r>
          </a:p>
          <a:p>
            <a:pPr lvl="2"/>
            <a:r>
              <a:rPr lang="en-US" sz="1800" dirty="0"/>
              <a:t>retrieving a field on </a:t>
            </a:r>
            <a:r>
              <a:rPr lang="en-US" sz="1600" dirty="0">
                <a:latin typeface="Courier New" panose="02070309020205020404" pitchFamily="49" charset="0"/>
                <a:cs typeface="Courier New" panose="02070309020205020404" pitchFamily="49" charset="0"/>
              </a:rPr>
              <a:t>undefined</a:t>
            </a:r>
            <a:r>
              <a:rPr lang="en-US" sz="1800" dirty="0"/>
              <a:t> or </a:t>
            </a:r>
            <a:r>
              <a:rPr lang="en-US" sz="1600" dirty="0">
                <a:latin typeface="Courier New" panose="02070309020205020404" pitchFamily="49" charset="0"/>
                <a:cs typeface="Courier New" panose="02070309020205020404" pitchFamily="49" charset="0"/>
              </a:rPr>
              <a:t>null</a:t>
            </a:r>
            <a:r>
              <a:rPr lang="en-US" sz="1800" dirty="0"/>
              <a:t> would crash</a:t>
            </a:r>
          </a:p>
        </p:txBody>
      </p:sp>
      <p:sp>
        <p:nvSpPr>
          <p:cNvPr id="4" name="Slide Number Placeholder 3">
            <a:extLst>
              <a:ext uri="{FF2B5EF4-FFF2-40B4-BE49-F238E27FC236}">
                <a16:creationId xmlns:a16="http://schemas.microsoft.com/office/drawing/2014/main" id="{F31B9D4C-79D7-D05E-9945-75447E2B5C0E}"/>
              </a:ext>
            </a:extLst>
          </p:cNvPr>
          <p:cNvSpPr>
            <a:spLocks noGrp="1"/>
          </p:cNvSpPr>
          <p:nvPr>
            <p:ph type="sldNum" sz="quarter" idx="4"/>
          </p:nvPr>
        </p:nvSpPr>
        <p:spPr/>
        <p:txBody>
          <a:bodyPr/>
          <a:lstStyle/>
          <a:p>
            <a:fld id="{60F4F636-6A27-E649-AEDF-9DE4D4E58670}" type="slidenum">
              <a:rPr lang="en-US" smtClean="0"/>
              <a:pPr/>
              <a:t>41</a:t>
            </a:fld>
            <a:endParaRPr lang="en-US" dirty="0"/>
          </a:p>
        </p:txBody>
      </p:sp>
    </p:spTree>
    <p:extLst>
      <p:ext uri="{BB962C8B-B14F-4D97-AF65-F5344CB8AC3E}">
        <p14:creationId xmlns:p14="http://schemas.microsoft.com/office/powerpoint/2010/main" val="1725770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90166-12BE-D91E-C91D-BA8E3FC22D3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F375488-E037-0832-8B16-F8F54EE771E9}"/>
              </a:ext>
            </a:extLst>
          </p:cNvPr>
          <p:cNvSpPr txBox="1">
            <a:spLocks noGrp="1"/>
          </p:cNvSpPr>
          <p:nvPr>
            <p:ph type="title" idx="4294967295"/>
          </p:nvPr>
        </p:nvSpPr>
        <p:spPr>
          <a:xfrm>
            <a:off x="457200" y="274638"/>
            <a:ext cx="8229600" cy="6066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457200" rtl="0" eaLnBrk="1" latinLnBrk="0" hangingPunct="1">
              <a:spcBef>
                <a:spcPct val="0"/>
              </a:spcBef>
              <a:buNone/>
              <a:defRPr sz="3200" kern="1200">
                <a:solidFill>
                  <a:schemeClr val="tx1"/>
                </a:solidFill>
                <a:latin typeface="Franklin Gothic Medium"/>
                <a:ea typeface="+mj-ea"/>
                <a:cs typeface="Franklin Gothic Medium"/>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a:ln>
                  <a:noFill/>
                </a:ln>
                <a:solidFill>
                  <a:schemeClr val="tx1"/>
                </a:solidFill>
                <a:effectLst/>
                <a:uLnTx/>
                <a:uFillTx/>
                <a:latin typeface="Franklin Gothic Medium"/>
                <a:ea typeface="+mj-ea"/>
                <a:cs typeface="Franklin Gothic Medium"/>
              </a:rPr>
              <a:t>TodoApp</a:t>
            </a:r>
            <a:r>
              <a:rPr kumimoji="0" lang="en-US" sz="3200" b="0" i="0" u="none" strike="noStrike" kern="1200" cap="none" spc="0" normalizeH="0" baseline="0" noProof="0" dirty="0">
                <a:ln>
                  <a:noFill/>
                </a:ln>
                <a:solidFill>
                  <a:schemeClr val="tx1"/>
                </a:solidFill>
                <a:effectLst/>
                <a:uLnTx/>
                <a:uFillTx/>
                <a:latin typeface="Franklin Gothic Medium"/>
                <a:ea typeface="+mj-ea"/>
                <a:cs typeface="Franklin Gothic Medium"/>
              </a:rPr>
              <a:t>: </a:t>
            </a:r>
            <a:r>
              <a:rPr kumimoji="0" lang="en-US" sz="2800" b="0" i="0" u="none" strike="noStrike" kern="1200" cap="none" spc="0" normalizeH="0" baseline="0" noProof="0" dirty="0" err="1">
                <a:ln>
                  <a:noFill/>
                </a:ln>
                <a:solidFill>
                  <a:schemeClr val="tx1"/>
                </a:solidFill>
                <a:effectLst/>
                <a:uLnTx/>
                <a:uFillTx/>
                <a:latin typeface="Courier New" panose="02070309020205020404" pitchFamily="49" charset="0"/>
                <a:ea typeface="+mj-ea"/>
                <a:cs typeface="Courier New" panose="02070309020205020404" pitchFamily="49" charset="0"/>
              </a:rPr>
              <a:t>parseItems</a:t>
            </a:r>
            <a:r>
              <a:rPr kumimoji="0" lang="en-US" sz="2800" b="0" i="0" u="none" strike="noStrike" kern="1200" cap="none" spc="0" normalizeH="0" baseline="0" noProof="0" dirty="0">
                <a:ln>
                  <a:noFill/>
                </a:ln>
                <a:solidFill>
                  <a:schemeClr val="tx1"/>
                </a:solidFill>
                <a:effectLst/>
                <a:uLnTx/>
                <a:uFillTx/>
                <a:latin typeface="Courier New" panose="02070309020205020404" pitchFamily="49" charset="0"/>
                <a:ea typeface="+mj-ea"/>
                <a:cs typeface="Courier New" panose="02070309020205020404" pitchFamily="49" charset="0"/>
              </a:rPr>
              <a:t> </a:t>
            </a:r>
            <a:r>
              <a:rPr kumimoji="0" lang="en-US" sz="2800" b="0" i="0" u="none" strike="noStrike" kern="1200" cap="none" spc="0" normalizeH="0" baseline="0" noProof="0" dirty="0">
                <a:ln>
                  <a:noFill/>
                </a:ln>
                <a:solidFill>
                  <a:schemeClr val="tx1"/>
                </a:solidFill>
                <a:effectLst/>
                <a:uLnTx/>
                <a:uFillTx/>
                <a:latin typeface="Franklin Gothic Medium" panose="020B0603020102020204" pitchFamily="34" charset="0"/>
                <a:cs typeface="Courier New" panose="02070309020205020404" pitchFamily="49" charset="0"/>
              </a:rPr>
              <a:t>– Type Checking the Array</a:t>
            </a:r>
          </a:p>
        </p:txBody>
      </p:sp>
      <p:sp>
        <p:nvSpPr>
          <p:cNvPr id="3" name="Content Placeholder 2">
            <a:extLst>
              <a:ext uri="{FF2B5EF4-FFF2-40B4-BE49-F238E27FC236}">
                <a16:creationId xmlns:a16="http://schemas.microsoft.com/office/drawing/2014/main" id="{534BCC21-D44B-F7F6-9649-C2DCF9EC4601}"/>
              </a:ext>
            </a:extLst>
          </p:cNvPr>
          <p:cNvSpPr>
            <a:spLocks noGrp="1"/>
          </p:cNvSpPr>
          <p:nvPr>
            <p:ph idx="1"/>
          </p:nvPr>
        </p:nvSpPr>
        <p:spPr>
          <a:xfrm>
            <a:off x="457199" y="1244160"/>
            <a:ext cx="8229601" cy="5140800"/>
          </a:xfrm>
        </p:spPr>
        <p:txBody>
          <a:bodyPr/>
          <a:lstStyle/>
          <a:p>
            <a:pPr marL="0" indent="0">
              <a:buNone/>
            </a:pPr>
            <a:r>
              <a:rPr lang="en-US" sz="1500" b="1" dirty="0">
                <a:solidFill>
                  <a:srgbClr val="0070C0"/>
                </a:solidFill>
                <a:latin typeface="Courier New" panose="02070309020205020404" pitchFamily="49" charset="0"/>
                <a:cs typeface="Courier New" panose="02070309020205020404" pitchFamily="49" charset="0"/>
              </a:rPr>
              <a:t>	const</a:t>
            </a:r>
            <a:r>
              <a:rPr lang="en-US" sz="1500"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parseItems</a:t>
            </a:r>
            <a:r>
              <a:rPr lang="en-US" sz="1500" dirty="0">
                <a:latin typeface="Courier New" panose="02070309020205020404" pitchFamily="49" charset="0"/>
                <a:cs typeface="Courier New" panose="02070309020205020404" pitchFamily="49" charset="0"/>
              </a:rPr>
              <a:t> = (data: </a:t>
            </a:r>
            <a:r>
              <a:rPr lang="en-US" sz="1500" b="1" dirty="0">
                <a:solidFill>
                  <a:srgbClr val="00B050"/>
                </a:solidFill>
                <a:latin typeface="Courier New" panose="02070309020205020404" pitchFamily="49" charset="0"/>
                <a:cs typeface="Courier New" panose="02070309020205020404" pitchFamily="49" charset="0"/>
              </a:rPr>
              <a:t>unknown</a:t>
            </a:r>
            <a:r>
              <a:rPr lang="en-US" sz="1500" dirty="0">
                <a:latin typeface="Courier New" panose="02070309020205020404" pitchFamily="49" charset="0"/>
                <a:cs typeface="Courier New" panose="02070309020205020404" pitchFamily="49" charset="0"/>
              </a:rPr>
              <a:t>): Item[] =&gt; {</a:t>
            </a:r>
          </a:p>
          <a:p>
            <a:pPr marL="0" indent="0">
              <a:buNone/>
            </a:pP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if</a:t>
            </a: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Array.isArray</a:t>
            </a:r>
            <a:r>
              <a:rPr lang="en-US" sz="1500" dirty="0">
                <a:latin typeface="Courier New" panose="02070309020205020404" pitchFamily="49" charset="0"/>
                <a:cs typeface="Courier New" panose="02070309020205020404" pitchFamily="49" charset="0"/>
              </a:rPr>
              <a:t>(data))</a:t>
            </a:r>
          </a:p>
          <a:p>
            <a:pPr marL="0" indent="0">
              <a:buNone/>
            </a:pP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throw new</a:t>
            </a:r>
            <a:r>
              <a:rPr lang="en-US" sz="1500" dirty="0">
                <a:latin typeface="Courier New" panose="02070309020205020404" pitchFamily="49" charset="0"/>
                <a:cs typeface="Courier New" panose="02070309020205020404" pitchFamily="49" charset="0"/>
              </a:rPr>
              <a:t> Error(`not an array: ${</a:t>
            </a:r>
            <a:r>
              <a:rPr lang="en-US" sz="1500" b="1" dirty="0" err="1">
                <a:solidFill>
                  <a:srgbClr val="0070C0"/>
                </a:solidFill>
                <a:latin typeface="Courier New" panose="02070309020205020404" pitchFamily="49" charset="0"/>
                <a:cs typeface="Courier New" panose="02070309020205020404" pitchFamily="49" charset="0"/>
              </a:rPr>
              <a:t>typeof</a:t>
            </a:r>
            <a:r>
              <a:rPr lang="en-US" sz="1500" dirty="0">
                <a:latin typeface="Courier New" panose="02070309020205020404" pitchFamily="49" charset="0"/>
                <a:cs typeface="Courier New" panose="02070309020205020404" pitchFamily="49" charset="0"/>
              </a:rPr>
              <a:t> data}`);</a:t>
            </a:r>
          </a:p>
          <a:p>
            <a:pPr marL="0" indent="0">
              <a:buNone/>
            </a:pPr>
            <a:r>
              <a:rPr lang="en-US" sz="1500" dirty="0">
                <a:latin typeface="Courier New" panose="02070309020205020404" pitchFamily="49" charset="0"/>
                <a:cs typeface="Courier New" panose="02070309020205020404" pitchFamily="49" charset="0"/>
              </a:rPr>
              <a:t>	</a:t>
            </a:r>
          </a:p>
          <a:p>
            <a:pPr marL="0" indent="0">
              <a:buNone/>
            </a:pP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const</a:t>
            </a:r>
            <a:r>
              <a:rPr lang="en-US" sz="1500" dirty="0">
                <a:latin typeface="Courier New" panose="02070309020205020404" pitchFamily="49" charset="0"/>
                <a:cs typeface="Courier New" panose="02070309020205020404" pitchFamily="49" charset="0"/>
              </a:rPr>
              <a:t> items: Item[] = [];</a:t>
            </a:r>
          </a:p>
          <a:p>
            <a:pPr marL="0" indent="0">
              <a:buNone/>
            </a:pP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for</a:t>
            </a: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const</a:t>
            </a:r>
            <a:r>
              <a:rPr lang="en-US" sz="1500" dirty="0">
                <a:latin typeface="Courier New" panose="02070309020205020404" pitchFamily="49" charset="0"/>
                <a:cs typeface="Courier New" panose="02070309020205020404" pitchFamily="49" charset="0"/>
              </a:rPr>
              <a:t> item </a:t>
            </a:r>
            <a:r>
              <a:rPr lang="en-US" sz="1500" b="1" dirty="0">
                <a:solidFill>
                  <a:srgbClr val="0070C0"/>
                </a:solidFill>
                <a:latin typeface="Courier New" panose="02070309020205020404" pitchFamily="49" charset="0"/>
                <a:cs typeface="Courier New" panose="02070309020205020404" pitchFamily="49" charset="0"/>
              </a:rPr>
              <a:t>of</a:t>
            </a:r>
            <a:r>
              <a:rPr lang="en-US" sz="1500" dirty="0">
                <a:latin typeface="Courier New" panose="02070309020205020404" pitchFamily="49" charset="0"/>
                <a:cs typeface="Courier New" panose="02070309020205020404" pitchFamily="49" charset="0"/>
              </a:rPr>
              <a:t> data) {</a:t>
            </a:r>
          </a:p>
          <a:p>
            <a:pPr marL="0" indent="0">
              <a:buNone/>
            </a:pP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items.push</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parseItem</a:t>
            </a:r>
            <a:r>
              <a:rPr lang="en-US" sz="1500" dirty="0">
                <a:latin typeface="Courier New" panose="02070309020205020404" pitchFamily="49" charset="0"/>
                <a:cs typeface="Courier New" panose="02070309020205020404" pitchFamily="49" charset="0"/>
              </a:rPr>
              <a:t>(item));</a:t>
            </a:r>
          </a:p>
          <a:p>
            <a:pPr marL="0" indent="0">
              <a:buNone/>
            </a:pPr>
            <a:r>
              <a:rPr lang="en-US" sz="1500" dirty="0">
                <a:latin typeface="Courier New" panose="02070309020205020404" pitchFamily="49" charset="0"/>
                <a:cs typeface="Courier New" panose="02070309020205020404" pitchFamily="49" charset="0"/>
              </a:rPr>
              <a:t>	  }</a:t>
            </a:r>
          </a:p>
          <a:p>
            <a:pPr marL="0" indent="0">
              <a:buNone/>
            </a:pPr>
            <a:r>
              <a:rPr lang="en-US" sz="1500" b="1" dirty="0">
                <a:solidFill>
                  <a:srgbClr val="0070C0"/>
                </a:solidFill>
                <a:latin typeface="Courier New" panose="02070309020205020404" pitchFamily="49" charset="0"/>
                <a:cs typeface="Courier New" panose="02070309020205020404" pitchFamily="49" charset="0"/>
              </a:rPr>
              <a:t>	  return</a:t>
            </a:r>
            <a:r>
              <a:rPr lang="en-US" sz="1500" dirty="0">
                <a:latin typeface="Courier New" panose="02070309020205020404" pitchFamily="49" charset="0"/>
                <a:cs typeface="Courier New" panose="02070309020205020404" pitchFamily="49" charset="0"/>
              </a:rPr>
              <a:t> items;</a:t>
            </a:r>
          </a:p>
          <a:p>
            <a:pPr marL="0" indent="0">
              <a:buNone/>
            </a:pPr>
            <a:r>
              <a:rPr lang="en-US" sz="1500" dirty="0">
                <a:latin typeface="Courier New" panose="02070309020205020404" pitchFamily="49" charset="0"/>
                <a:cs typeface="Courier New" panose="02070309020205020404" pitchFamily="49" charset="0"/>
              </a:rPr>
              <a:t>	};</a:t>
            </a:r>
          </a:p>
        </p:txBody>
      </p:sp>
      <p:sp>
        <p:nvSpPr>
          <p:cNvPr id="2" name="Slide Number Placeholder 1">
            <a:extLst>
              <a:ext uri="{FF2B5EF4-FFF2-40B4-BE49-F238E27FC236}">
                <a16:creationId xmlns:a16="http://schemas.microsoft.com/office/drawing/2014/main" id="{50D9D13C-E159-FE08-C6B1-C82F66C9945C}"/>
              </a:ext>
            </a:extLst>
          </p:cNvPr>
          <p:cNvSpPr>
            <a:spLocks noGrp="1"/>
          </p:cNvSpPr>
          <p:nvPr>
            <p:ph type="sldNum" sz="quarter" idx="4"/>
          </p:nvPr>
        </p:nvSpPr>
        <p:spPr/>
        <p:txBody>
          <a:bodyPr/>
          <a:lstStyle/>
          <a:p>
            <a:fld id="{60F4F636-6A27-E649-AEDF-9DE4D4E58670}" type="slidenum">
              <a:rPr lang="en-US" smtClean="0"/>
              <a:pPr/>
              <a:t>42</a:t>
            </a:fld>
            <a:endParaRPr lang="en-US" dirty="0"/>
          </a:p>
        </p:txBody>
      </p:sp>
    </p:spTree>
    <p:extLst>
      <p:ext uri="{BB962C8B-B14F-4D97-AF65-F5344CB8AC3E}">
        <p14:creationId xmlns:p14="http://schemas.microsoft.com/office/powerpoint/2010/main" val="502058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9C92D-AC8D-DCDC-E02F-75DC3249B51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20905E1-D90C-6DBE-6B54-86F5C67B85DC}"/>
              </a:ext>
            </a:extLst>
          </p:cNvPr>
          <p:cNvSpPr txBox="1">
            <a:spLocks noGrp="1"/>
          </p:cNvSpPr>
          <p:nvPr>
            <p:ph type="title" idx="4294967295"/>
          </p:nvPr>
        </p:nvSpPr>
        <p:spPr>
          <a:xfrm>
            <a:off x="457200" y="274638"/>
            <a:ext cx="8229600" cy="6066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457200" rtl="0" eaLnBrk="1" latinLnBrk="0" hangingPunct="1">
              <a:spcBef>
                <a:spcPct val="0"/>
              </a:spcBef>
              <a:buNone/>
              <a:defRPr sz="3200" kern="1200">
                <a:solidFill>
                  <a:schemeClr val="tx1"/>
                </a:solidFill>
                <a:latin typeface="Franklin Gothic Medium"/>
                <a:ea typeface="+mj-ea"/>
                <a:cs typeface="Franklin Gothic Medium"/>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a:ln>
                  <a:noFill/>
                </a:ln>
                <a:solidFill>
                  <a:schemeClr val="tx1"/>
                </a:solidFill>
                <a:effectLst/>
                <a:uLnTx/>
                <a:uFillTx/>
                <a:latin typeface="Franklin Gothic Medium"/>
                <a:ea typeface="+mj-ea"/>
                <a:cs typeface="Franklin Gothic Medium"/>
              </a:rPr>
              <a:t>TodoApp</a:t>
            </a:r>
            <a:r>
              <a:rPr kumimoji="0" lang="en-US" sz="3200" b="0" i="0" u="none" strike="noStrike" kern="1200" cap="none" spc="0" normalizeH="0" baseline="0" noProof="0" dirty="0">
                <a:ln>
                  <a:noFill/>
                </a:ln>
                <a:solidFill>
                  <a:schemeClr val="tx1"/>
                </a:solidFill>
                <a:effectLst/>
                <a:uLnTx/>
                <a:uFillTx/>
                <a:latin typeface="Franklin Gothic Medium"/>
                <a:ea typeface="+mj-ea"/>
                <a:cs typeface="Franklin Gothic Medium"/>
              </a:rPr>
              <a:t>: </a:t>
            </a:r>
            <a:r>
              <a:rPr kumimoji="0" lang="en-US" sz="2800" b="0" i="0" u="none" strike="noStrike" kern="1200" cap="none" spc="0" normalizeH="0" baseline="0" noProof="0" dirty="0" err="1">
                <a:ln>
                  <a:noFill/>
                </a:ln>
                <a:solidFill>
                  <a:schemeClr val="tx1"/>
                </a:solidFill>
                <a:effectLst/>
                <a:uLnTx/>
                <a:uFillTx/>
                <a:latin typeface="Courier New" panose="02070309020205020404" pitchFamily="49" charset="0"/>
                <a:ea typeface="+mj-ea"/>
                <a:cs typeface="Courier New" panose="02070309020205020404" pitchFamily="49" charset="0"/>
              </a:rPr>
              <a:t>parseItems</a:t>
            </a:r>
            <a:r>
              <a:rPr kumimoji="0" lang="en-US" sz="2800" b="0" i="0" u="none" strike="noStrike" kern="1200" cap="none" spc="0" normalizeH="0" baseline="0" noProof="0" dirty="0">
                <a:ln>
                  <a:noFill/>
                </a:ln>
                <a:solidFill>
                  <a:schemeClr val="tx1"/>
                </a:solidFill>
                <a:effectLst/>
                <a:uLnTx/>
                <a:uFillTx/>
                <a:latin typeface="Franklin Gothic Medium" panose="020B0603020102020204" pitchFamily="34" charset="0"/>
                <a:cs typeface="Courier New" panose="02070309020205020404" pitchFamily="49" charset="0"/>
              </a:rPr>
              <a:t> – Type Checking Items</a:t>
            </a:r>
            <a:endParaRPr kumimoji="0" lang="en-US" sz="2800" b="0" i="0" u="none" strike="noStrike" kern="1200" cap="none" spc="0" normalizeH="0" baseline="0" noProof="0" dirty="0">
              <a:ln>
                <a:noFill/>
              </a:ln>
              <a:solidFill>
                <a:schemeClr val="tx1"/>
              </a:solidFill>
              <a:effectLst/>
              <a:uLnTx/>
              <a:uFillTx/>
              <a:latin typeface="Courier New" panose="02070309020205020404" pitchFamily="49" charset="0"/>
              <a:ea typeface="+mj-ea"/>
              <a:cs typeface="Courier New" panose="02070309020205020404" pitchFamily="49" charset="0"/>
            </a:endParaRPr>
          </a:p>
        </p:txBody>
      </p:sp>
      <p:sp>
        <p:nvSpPr>
          <p:cNvPr id="3" name="Content Placeholder 2">
            <a:extLst>
              <a:ext uri="{FF2B5EF4-FFF2-40B4-BE49-F238E27FC236}">
                <a16:creationId xmlns:a16="http://schemas.microsoft.com/office/drawing/2014/main" id="{5BC3732E-2A07-8AC1-6120-31F5D365BBA6}"/>
              </a:ext>
            </a:extLst>
          </p:cNvPr>
          <p:cNvSpPr>
            <a:spLocks noGrp="1"/>
          </p:cNvSpPr>
          <p:nvPr>
            <p:ph idx="1"/>
          </p:nvPr>
        </p:nvSpPr>
        <p:spPr>
          <a:xfrm>
            <a:off x="457199" y="1244160"/>
            <a:ext cx="8229601" cy="5140800"/>
          </a:xfrm>
        </p:spPr>
        <p:txBody>
          <a:bodyPr/>
          <a:lstStyle/>
          <a:p>
            <a:pPr marL="0" indent="0">
              <a:buNone/>
            </a:pPr>
            <a:r>
              <a:rPr lang="en-US" sz="1500" b="1" dirty="0">
                <a:solidFill>
                  <a:srgbClr val="0070C0"/>
                </a:solidFill>
                <a:latin typeface="Courier New" panose="02070309020205020404" pitchFamily="49" charset="0"/>
                <a:cs typeface="Courier New" panose="02070309020205020404" pitchFamily="49" charset="0"/>
              </a:rPr>
              <a:t>	const</a:t>
            </a:r>
            <a:r>
              <a:rPr lang="en-US" sz="1500"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parseItem</a:t>
            </a:r>
            <a:r>
              <a:rPr lang="en-US" sz="1500" dirty="0">
                <a:latin typeface="Courier New" panose="02070309020205020404" pitchFamily="49" charset="0"/>
                <a:cs typeface="Courier New" panose="02070309020205020404" pitchFamily="49" charset="0"/>
              </a:rPr>
              <a:t> = (data: </a:t>
            </a:r>
            <a:r>
              <a:rPr lang="en-US" sz="1500" b="1" dirty="0">
                <a:solidFill>
                  <a:srgbClr val="00B050"/>
                </a:solidFill>
                <a:latin typeface="Courier New" panose="02070309020205020404" pitchFamily="49" charset="0"/>
                <a:cs typeface="Courier New" panose="02070309020205020404" pitchFamily="49" charset="0"/>
              </a:rPr>
              <a:t>unknown</a:t>
            </a:r>
            <a:r>
              <a:rPr lang="en-US" sz="1500" dirty="0">
                <a:latin typeface="Courier New" panose="02070309020205020404" pitchFamily="49" charset="0"/>
                <a:cs typeface="Courier New" panose="02070309020205020404" pitchFamily="49" charset="0"/>
              </a:rPr>
              <a:t>): Item[] =&gt; {</a:t>
            </a:r>
          </a:p>
          <a:p>
            <a:pPr marL="0" indent="0">
              <a:buNone/>
            </a:pP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if</a:t>
            </a: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isRecord</a:t>
            </a:r>
            <a:r>
              <a:rPr lang="en-US" sz="1500" dirty="0">
                <a:latin typeface="Courier New" panose="02070309020205020404" pitchFamily="49" charset="0"/>
                <a:cs typeface="Courier New" panose="02070309020205020404" pitchFamily="49" charset="0"/>
              </a:rPr>
              <a:t>(data))</a:t>
            </a:r>
          </a:p>
          <a:p>
            <a:pPr marL="0" indent="0">
              <a:buNone/>
            </a:pP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throw new</a:t>
            </a:r>
            <a:r>
              <a:rPr lang="en-US" sz="1500" dirty="0">
                <a:latin typeface="Courier New" panose="02070309020205020404" pitchFamily="49" charset="0"/>
                <a:cs typeface="Courier New" panose="02070309020205020404" pitchFamily="49" charset="0"/>
              </a:rPr>
              <a:t> Error(`not an record: ${</a:t>
            </a:r>
            <a:r>
              <a:rPr lang="en-US" sz="1500" b="1" dirty="0" err="1">
                <a:solidFill>
                  <a:srgbClr val="0070C0"/>
                </a:solidFill>
                <a:latin typeface="Courier New" panose="02070309020205020404" pitchFamily="49" charset="0"/>
                <a:cs typeface="Courier New" panose="02070309020205020404" pitchFamily="49" charset="0"/>
              </a:rPr>
              <a:t>typeof</a:t>
            </a:r>
            <a:r>
              <a:rPr lang="en-US" sz="1500" dirty="0">
                <a:latin typeface="Courier New" panose="02070309020205020404" pitchFamily="49" charset="0"/>
                <a:cs typeface="Courier New" panose="02070309020205020404" pitchFamily="49" charset="0"/>
              </a:rPr>
              <a:t> data}`);</a:t>
            </a:r>
          </a:p>
          <a:p>
            <a:pPr marL="0" indent="0">
              <a:buNone/>
            </a:pPr>
            <a:r>
              <a:rPr lang="en-US" sz="1500" dirty="0">
                <a:latin typeface="Courier New" panose="02070309020205020404" pitchFamily="49" charset="0"/>
                <a:cs typeface="Courier New" panose="02070309020205020404" pitchFamily="49" charset="0"/>
              </a:rPr>
              <a:t>	</a:t>
            </a:r>
          </a:p>
          <a:p>
            <a:pPr marL="0" indent="0">
              <a:buNone/>
            </a:pP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if</a:t>
            </a:r>
            <a:r>
              <a:rPr lang="en-US" sz="1500" dirty="0">
                <a:latin typeface="Courier New" panose="02070309020205020404" pitchFamily="49" charset="0"/>
                <a:cs typeface="Courier New" panose="02070309020205020404" pitchFamily="49" charset="0"/>
              </a:rPr>
              <a:t> (</a:t>
            </a:r>
            <a:r>
              <a:rPr lang="en-US" sz="1500" b="1" dirty="0" err="1">
                <a:solidFill>
                  <a:srgbClr val="0070C0"/>
                </a:solidFill>
                <a:latin typeface="Courier New" panose="02070309020205020404" pitchFamily="49" charset="0"/>
                <a:cs typeface="Courier New" panose="02070309020205020404" pitchFamily="49" charset="0"/>
              </a:rPr>
              <a:t>typeof</a:t>
            </a: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data.name</a:t>
            </a:r>
            <a:r>
              <a:rPr lang="en-US" sz="1500" dirty="0">
                <a:latin typeface="Courier New" panose="02070309020205020404" pitchFamily="49" charset="0"/>
                <a:cs typeface="Courier New" panose="02070309020205020404" pitchFamily="49" charset="0"/>
              </a:rPr>
              <a:t> !== "string")</a:t>
            </a:r>
          </a:p>
          <a:p>
            <a:pPr marL="0" indent="0">
              <a:buNone/>
            </a:pP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throw new</a:t>
            </a:r>
            <a:r>
              <a:rPr lang="en-US" sz="1500" dirty="0">
                <a:latin typeface="Courier New" panose="02070309020205020404" pitchFamily="49" charset="0"/>
                <a:cs typeface="Courier New" panose="02070309020205020404" pitchFamily="49" charset="0"/>
              </a:rPr>
              <a:t> Error(`name is not a string: ${</a:t>
            </a:r>
            <a:r>
              <a:rPr lang="en-US" sz="1500" b="1" dirty="0" err="1">
                <a:solidFill>
                  <a:srgbClr val="0070C0"/>
                </a:solidFill>
                <a:latin typeface="Courier New" panose="02070309020205020404" pitchFamily="49" charset="0"/>
                <a:cs typeface="Courier New" panose="02070309020205020404" pitchFamily="49" charset="0"/>
              </a:rPr>
              <a:t>typeof</a:t>
            </a: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data.name</a:t>
            </a:r>
            <a:r>
              <a:rPr lang="en-US" sz="1500" dirty="0">
                <a:latin typeface="Courier New" panose="02070309020205020404" pitchFamily="49" charset="0"/>
                <a:cs typeface="Courier New" panose="02070309020205020404" pitchFamily="49" charset="0"/>
              </a:rPr>
              <a:t>}`);</a:t>
            </a:r>
          </a:p>
          <a:p>
            <a:pPr marL="0" indent="0">
              <a:buNone/>
            </a:pPr>
            <a:r>
              <a:rPr lang="en-US" sz="1500" dirty="0">
                <a:latin typeface="Courier New" panose="02070309020205020404" pitchFamily="49" charset="0"/>
                <a:cs typeface="Courier New" panose="02070309020205020404" pitchFamily="49" charset="0"/>
              </a:rPr>
              <a:t>	</a:t>
            </a:r>
          </a:p>
          <a:p>
            <a:pPr marL="0" indent="0">
              <a:buNone/>
            </a:pP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if</a:t>
            </a:r>
            <a:r>
              <a:rPr lang="en-US" sz="1500" dirty="0">
                <a:latin typeface="Courier New" panose="02070309020205020404" pitchFamily="49" charset="0"/>
                <a:cs typeface="Courier New" panose="02070309020205020404" pitchFamily="49" charset="0"/>
              </a:rPr>
              <a:t> (</a:t>
            </a:r>
            <a:r>
              <a:rPr lang="en-US" sz="1500" b="1" dirty="0" err="1">
                <a:solidFill>
                  <a:srgbClr val="0070C0"/>
                </a:solidFill>
                <a:latin typeface="Courier New" panose="02070309020205020404" pitchFamily="49" charset="0"/>
                <a:cs typeface="Courier New" panose="02070309020205020404" pitchFamily="49" charset="0"/>
              </a:rPr>
              <a:t>typeof</a:t>
            </a: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data.completed</a:t>
            </a:r>
            <a:r>
              <a:rPr lang="en-US" sz="1500" dirty="0">
                <a:latin typeface="Courier New" panose="02070309020205020404" pitchFamily="49" charset="0"/>
                <a:cs typeface="Courier New" panose="02070309020205020404" pitchFamily="49" charset="0"/>
              </a:rPr>
              <a:t> !== "boolean")</a:t>
            </a:r>
          </a:p>
          <a:p>
            <a:pPr marL="0" indent="0">
              <a:buNone/>
            </a:pP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throw new</a:t>
            </a:r>
            <a:r>
              <a:rPr lang="en-US" sz="1500" dirty="0">
                <a:latin typeface="Courier New" panose="02070309020205020404" pitchFamily="49" charset="0"/>
                <a:cs typeface="Courier New" panose="02070309020205020404" pitchFamily="49" charset="0"/>
              </a:rPr>
              <a:t> Error(`not a boolean: ${</a:t>
            </a:r>
            <a:r>
              <a:rPr lang="en-US" sz="1500" b="1" dirty="0" err="1">
                <a:solidFill>
                  <a:srgbClr val="0070C0"/>
                </a:solidFill>
                <a:latin typeface="Courier New" panose="02070309020205020404" pitchFamily="49" charset="0"/>
                <a:cs typeface="Courier New" panose="02070309020205020404" pitchFamily="49" charset="0"/>
              </a:rPr>
              <a:t>typeof</a:t>
            </a: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data.completed</a:t>
            </a:r>
            <a:r>
              <a:rPr lang="en-US" sz="1500" dirty="0">
                <a:latin typeface="Courier New" panose="02070309020205020404" pitchFamily="49" charset="0"/>
                <a:cs typeface="Courier New" panose="02070309020205020404" pitchFamily="49" charset="0"/>
              </a:rPr>
              <a:t>}`);</a:t>
            </a:r>
          </a:p>
          <a:p>
            <a:pPr marL="0" indent="0">
              <a:buNone/>
            </a:pPr>
            <a:endParaRPr lang="en-US" sz="1500" dirty="0">
              <a:latin typeface="Courier New" panose="02070309020205020404" pitchFamily="49" charset="0"/>
              <a:cs typeface="Courier New" panose="02070309020205020404" pitchFamily="49" charset="0"/>
            </a:endParaRPr>
          </a:p>
          <a:p>
            <a:pPr marL="0" indent="0">
              <a:buNone/>
            </a:pPr>
            <a:r>
              <a:rPr lang="en-US" sz="1500" b="1" dirty="0">
                <a:solidFill>
                  <a:srgbClr val="0070C0"/>
                </a:solidFill>
                <a:latin typeface="Courier New" panose="02070309020205020404" pitchFamily="49" charset="0"/>
                <a:cs typeface="Courier New" panose="02070309020205020404" pitchFamily="49" charset="0"/>
              </a:rPr>
              <a:t>	  return</a:t>
            </a:r>
            <a:r>
              <a:rPr lang="en-US" sz="1500" dirty="0">
                <a:latin typeface="Courier New" panose="02070309020205020404" pitchFamily="49" charset="0"/>
                <a:cs typeface="Courier New" panose="02070309020205020404" pitchFamily="49" charset="0"/>
              </a:rPr>
              <a:t> {name: </a:t>
            </a:r>
            <a:r>
              <a:rPr lang="en-US" sz="1500" dirty="0" err="1">
                <a:latin typeface="Courier New" panose="02070309020205020404" pitchFamily="49" charset="0"/>
                <a:cs typeface="Courier New" panose="02070309020205020404" pitchFamily="49" charset="0"/>
              </a:rPr>
              <a:t>data.name</a:t>
            </a:r>
            <a:r>
              <a:rPr lang="en-US" sz="1500" dirty="0">
                <a:latin typeface="Courier New" panose="02070309020205020404" pitchFamily="49" charset="0"/>
                <a:cs typeface="Courier New" panose="02070309020205020404" pitchFamily="49" charset="0"/>
              </a:rPr>
              <a:t>, completed: </a:t>
            </a:r>
            <a:r>
              <a:rPr lang="en-US" sz="1500" dirty="0" err="1">
                <a:latin typeface="Courier New" panose="02070309020205020404" pitchFamily="49" charset="0"/>
                <a:cs typeface="Courier New" panose="02070309020205020404" pitchFamily="49" charset="0"/>
              </a:rPr>
              <a:t>data.completed</a:t>
            </a:r>
            <a:r>
              <a:rPr lang="en-US" sz="1500" dirty="0">
                <a:latin typeface="Courier New" panose="02070309020205020404" pitchFamily="49" charset="0"/>
                <a:cs typeface="Courier New" panose="02070309020205020404" pitchFamily="49" charset="0"/>
              </a:rPr>
              <a:t>};</a:t>
            </a:r>
          </a:p>
          <a:p>
            <a:pPr marL="0" indent="0">
              <a:buNone/>
            </a:pPr>
            <a:r>
              <a:rPr lang="en-US" sz="1500" dirty="0">
                <a:latin typeface="Courier New" panose="02070309020205020404" pitchFamily="49" charset="0"/>
                <a:cs typeface="Courier New" panose="02070309020205020404" pitchFamily="49" charset="0"/>
              </a:rPr>
              <a:t>	};</a:t>
            </a:r>
          </a:p>
          <a:p>
            <a:pPr marL="0" indent="0">
              <a:buNone/>
            </a:pPr>
            <a:endParaRPr lang="en-US" sz="1500" dirty="0">
              <a:latin typeface="Courier New" panose="02070309020205020404" pitchFamily="49" charset="0"/>
              <a:cs typeface="Courier New" panose="02070309020205020404" pitchFamily="49" charset="0"/>
            </a:endParaRPr>
          </a:p>
        </p:txBody>
      </p:sp>
      <p:sp>
        <p:nvSpPr>
          <p:cNvPr id="2" name="Slide Number Placeholder 1">
            <a:extLst>
              <a:ext uri="{FF2B5EF4-FFF2-40B4-BE49-F238E27FC236}">
                <a16:creationId xmlns:a16="http://schemas.microsoft.com/office/drawing/2014/main" id="{3F5F253B-92DF-278D-F878-41C7FEC63870}"/>
              </a:ext>
            </a:extLst>
          </p:cNvPr>
          <p:cNvSpPr>
            <a:spLocks noGrp="1"/>
          </p:cNvSpPr>
          <p:nvPr>
            <p:ph type="sldNum" sz="quarter" idx="4"/>
          </p:nvPr>
        </p:nvSpPr>
        <p:spPr/>
        <p:txBody>
          <a:bodyPr/>
          <a:lstStyle/>
          <a:p>
            <a:fld id="{60F4F636-6A27-E649-AEDF-9DE4D4E58670}" type="slidenum">
              <a:rPr lang="en-US" smtClean="0"/>
              <a:pPr/>
              <a:t>43</a:t>
            </a:fld>
            <a:endParaRPr lang="en-US" dirty="0"/>
          </a:p>
        </p:txBody>
      </p:sp>
    </p:spTree>
    <p:extLst>
      <p:ext uri="{BB962C8B-B14F-4D97-AF65-F5344CB8AC3E}">
        <p14:creationId xmlns:p14="http://schemas.microsoft.com/office/powerpoint/2010/main" val="1629762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90E7-E4C5-CBE1-0165-C1BAB541A444}"/>
              </a:ext>
            </a:extLst>
          </p:cNvPr>
          <p:cNvSpPr>
            <a:spLocks noGrp="1"/>
          </p:cNvSpPr>
          <p:nvPr>
            <p:ph type="title"/>
          </p:nvPr>
        </p:nvSpPr>
        <p:spPr/>
        <p:txBody>
          <a:bodyPr/>
          <a:lstStyle/>
          <a:p>
            <a:r>
              <a:rPr lang="en-US" dirty="0"/>
              <a:t>Use Type Checking to Avoid Debugging (1/2)</a:t>
            </a:r>
          </a:p>
        </p:txBody>
      </p:sp>
      <p:sp>
        <p:nvSpPr>
          <p:cNvPr id="3" name="Content Placeholder 2">
            <a:extLst>
              <a:ext uri="{FF2B5EF4-FFF2-40B4-BE49-F238E27FC236}">
                <a16:creationId xmlns:a16="http://schemas.microsoft.com/office/drawing/2014/main" id="{82CA83B8-CE86-F776-639D-CDCA81F1C955}"/>
              </a:ext>
            </a:extLst>
          </p:cNvPr>
          <p:cNvSpPr>
            <a:spLocks noGrp="1"/>
          </p:cNvSpPr>
          <p:nvPr>
            <p:ph idx="1"/>
          </p:nvPr>
        </p:nvSpPr>
        <p:spPr/>
        <p:txBody>
          <a:bodyPr/>
          <a:lstStyle/>
          <a:p>
            <a:r>
              <a:rPr lang="en-US" sz="2600" dirty="0"/>
              <a:t>Resist the temptation to skip checking types in JSON</a:t>
            </a:r>
          </a:p>
          <a:p>
            <a:pPr lvl="1"/>
            <a:r>
              <a:rPr lang="en-US" sz="2200" dirty="0"/>
              <a:t>“easy is the path that leads to </a:t>
            </a:r>
            <a:r>
              <a:rPr lang="en-US" sz="2200" dirty="0">
                <a:solidFill>
                  <a:srgbClr val="C00000"/>
                </a:solidFill>
              </a:rPr>
              <a:t>debugging</a:t>
            </a:r>
            <a:r>
              <a:rPr lang="en-US" sz="2200" dirty="0"/>
              <a:t>”</a:t>
            </a:r>
          </a:p>
          <a:p>
            <a:pPr lvl="1"/>
            <a:endParaRPr lang="en-US" sz="2200" dirty="0"/>
          </a:p>
          <a:p>
            <a:r>
              <a:rPr lang="en-US" sz="2600" dirty="0"/>
              <a:t>Query parameters also require checking:</a:t>
            </a:r>
          </a:p>
          <a:p>
            <a:pPr lvl="2"/>
            <a:endParaRPr lang="en-US" sz="12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url</a:t>
            </a:r>
            <a:r>
              <a:rPr lang="en-US" sz="1800" dirty="0">
                <a:latin typeface="Courier New" panose="02070309020205020404" pitchFamily="49" charset="0"/>
                <a:cs typeface="Courier New" panose="02070309020205020404" pitchFamily="49" charset="0"/>
              </a:rPr>
              <a:t> = "/list? " +</a:t>
            </a:r>
          </a:p>
          <a:p>
            <a:pPr lvl="2"/>
            <a:r>
              <a:rPr lang="en-US" sz="1800" dirty="0">
                <a:latin typeface="Courier New" panose="02070309020205020404" pitchFamily="49" charset="0"/>
                <a:cs typeface="Courier New" panose="02070309020205020404" pitchFamily="49" charset="0"/>
              </a:rPr>
              <a:t>	"category=" + </a:t>
            </a:r>
            <a:r>
              <a:rPr lang="en-US" sz="1800" b="1" dirty="0" err="1">
                <a:latin typeface="Courier New" panose="02070309020205020404" pitchFamily="49" charset="0"/>
                <a:cs typeface="Courier New" panose="02070309020205020404" pitchFamily="49" charset="0"/>
              </a:rPr>
              <a:t>encodeURIComponent</a:t>
            </a:r>
            <a:r>
              <a:rPr lang="en-US" sz="1800" dirty="0">
                <a:latin typeface="Courier New" panose="02070309020205020404" pitchFamily="49" charset="0"/>
                <a:cs typeface="Courier New" panose="02070309020205020404" pitchFamily="49" charset="0"/>
              </a:rPr>
              <a:t>(category);</a:t>
            </a:r>
          </a:p>
          <a:p>
            <a:pPr lvl="2"/>
            <a:endParaRPr lang="en-US" sz="1800" dirty="0">
              <a:latin typeface="Courier New" panose="02070309020205020404" pitchFamily="49" charset="0"/>
              <a:cs typeface="Courier New" panose="02070309020205020404" pitchFamily="49" charset="0"/>
            </a:endParaRPr>
          </a:p>
          <a:p>
            <a:pPr lvl="1"/>
            <a:r>
              <a:rPr lang="en-US" sz="2200" dirty="0"/>
              <a:t>converting from a string back to JS data is also </a:t>
            </a:r>
            <a:r>
              <a:rPr lang="en-US" sz="2200" i="1" dirty="0"/>
              <a:t>parsing</a:t>
            </a:r>
          </a:p>
          <a:p>
            <a:pPr lvl="1"/>
            <a:r>
              <a:rPr lang="en-US" sz="2200" dirty="0"/>
              <a:t>can be a bug in encoding or parsing</a:t>
            </a:r>
          </a:p>
        </p:txBody>
      </p:sp>
      <p:sp>
        <p:nvSpPr>
          <p:cNvPr id="4" name="Slide Number Placeholder 3">
            <a:extLst>
              <a:ext uri="{FF2B5EF4-FFF2-40B4-BE49-F238E27FC236}">
                <a16:creationId xmlns:a16="http://schemas.microsoft.com/office/drawing/2014/main" id="{01EE605C-D8EC-CEB2-72A2-A8204AC6FD23}"/>
              </a:ext>
            </a:extLst>
          </p:cNvPr>
          <p:cNvSpPr>
            <a:spLocks noGrp="1"/>
          </p:cNvSpPr>
          <p:nvPr>
            <p:ph type="sldNum" sz="quarter" idx="4"/>
          </p:nvPr>
        </p:nvSpPr>
        <p:spPr/>
        <p:txBody>
          <a:bodyPr/>
          <a:lstStyle/>
          <a:p>
            <a:fld id="{60F4F636-6A27-E649-AEDF-9DE4D4E58670}" type="slidenum">
              <a:rPr lang="en-US" smtClean="0"/>
              <a:pPr/>
              <a:t>44</a:t>
            </a:fld>
            <a:endParaRPr lang="en-US" dirty="0"/>
          </a:p>
        </p:txBody>
      </p:sp>
    </p:spTree>
    <p:extLst>
      <p:ext uri="{BB962C8B-B14F-4D97-AF65-F5344CB8AC3E}">
        <p14:creationId xmlns:p14="http://schemas.microsoft.com/office/powerpoint/2010/main" val="379949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90E7-E4C5-CBE1-0165-C1BAB541A444}"/>
              </a:ext>
            </a:extLst>
          </p:cNvPr>
          <p:cNvSpPr>
            <a:spLocks noGrp="1"/>
          </p:cNvSpPr>
          <p:nvPr>
            <p:ph type="title"/>
          </p:nvPr>
        </p:nvSpPr>
        <p:spPr/>
        <p:txBody>
          <a:bodyPr/>
          <a:lstStyle/>
          <a:p>
            <a:r>
              <a:rPr lang="en-US" dirty="0"/>
              <a:t>Use Type Checking to Avoid Debugging (2/2)</a:t>
            </a:r>
          </a:p>
        </p:txBody>
      </p:sp>
      <p:sp>
        <p:nvSpPr>
          <p:cNvPr id="3" name="Content Placeholder 2">
            <a:extLst>
              <a:ext uri="{FF2B5EF4-FFF2-40B4-BE49-F238E27FC236}">
                <a16:creationId xmlns:a16="http://schemas.microsoft.com/office/drawing/2014/main" id="{82CA83B8-CE86-F776-639D-CDCA81F1C955}"/>
              </a:ext>
            </a:extLst>
          </p:cNvPr>
          <p:cNvSpPr>
            <a:spLocks noGrp="1"/>
          </p:cNvSpPr>
          <p:nvPr>
            <p:ph idx="1"/>
          </p:nvPr>
        </p:nvSpPr>
        <p:spPr>
          <a:xfrm>
            <a:off x="457200" y="1244160"/>
            <a:ext cx="8229600" cy="5140800"/>
          </a:xfrm>
        </p:spPr>
        <p:txBody>
          <a:bodyPr/>
          <a:lstStyle/>
          <a:p>
            <a:r>
              <a:rPr lang="en-US" sz="2600" dirty="0"/>
              <a:t>Be careful of turning off type checking:</a:t>
            </a:r>
          </a:p>
          <a:p>
            <a:pPr lvl="2"/>
            <a:endParaRPr lang="en-US" sz="1200" dirty="0"/>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resp.json</a:t>
            </a:r>
            <a:r>
              <a:rPr lang="en-US" sz="1800" dirty="0">
                <a:latin typeface="Courier New" panose="02070309020205020404" pitchFamily="49" charset="0"/>
                <a:cs typeface="Courier New" panose="02070309020205020404" pitchFamily="49" charset="0"/>
              </a:rPr>
              <a:t>().then(</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.doAddJson</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p>
          <a:p>
            <a:pPr lvl="2"/>
            <a:endParaRPr lang="en-US" sz="1200" dirty="0">
              <a:latin typeface="Courier New" panose="02070309020205020404" pitchFamily="49" charset="0"/>
              <a:cs typeface="Courier New" panose="02070309020205020404" pitchFamily="49" charset="0"/>
            </a:endParaRPr>
          </a:p>
          <a:p>
            <a:pPr lvl="2"/>
            <a:r>
              <a:rPr lang="en-US" sz="1800" dirty="0" err="1">
                <a:latin typeface="Courier New" panose="02070309020205020404" pitchFamily="49" charset="0"/>
                <a:cs typeface="Courier New" panose="02070309020205020404" pitchFamily="49" charset="0"/>
              </a:rPr>
              <a:t>doAddJson</a:t>
            </a:r>
            <a:r>
              <a:rPr lang="en-US" sz="1800" dirty="0">
                <a:latin typeface="Courier New" panose="02070309020205020404" pitchFamily="49" charset="0"/>
                <a:cs typeface="Courier New" panose="02070309020205020404" pitchFamily="49" charset="0"/>
              </a:rPr>
              <a:t> = (data: </a:t>
            </a:r>
            <a:r>
              <a:rPr lang="en-US" sz="1800" b="1" dirty="0" err="1">
                <a:latin typeface="Courier New" panose="02070309020205020404" pitchFamily="49" charset="0"/>
                <a:cs typeface="Courier New" panose="02070309020205020404" pitchFamily="49" charset="0"/>
              </a:rPr>
              <a:t>TodoItem</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void</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.setState</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{items: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.state.items.concat</a:t>
            </a:r>
            <a:r>
              <a:rPr lang="en-US" sz="1800" dirty="0">
                <a:latin typeface="Courier New" panose="02070309020205020404" pitchFamily="49" charset="0"/>
                <a:cs typeface="Courier New" panose="02070309020205020404" pitchFamily="49" charset="0"/>
              </a:rPr>
              <a:t>([data])});</a:t>
            </a:r>
          </a:p>
          <a:p>
            <a:pPr lvl="2"/>
            <a:r>
              <a:rPr lang="en-US" sz="1800" dirty="0">
                <a:latin typeface="Courier New" panose="02070309020205020404" pitchFamily="49" charset="0"/>
                <a:cs typeface="Courier New" panose="02070309020205020404" pitchFamily="49" charset="0"/>
              </a:rPr>
              <a:t>};</a:t>
            </a:r>
          </a:p>
          <a:p>
            <a:pPr lvl="2"/>
            <a:endParaRPr lang="en-US" sz="1200" dirty="0">
              <a:latin typeface="Courier New" panose="02070309020205020404" pitchFamily="49" charset="0"/>
              <a:cs typeface="Courier New" panose="02070309020205020404" pitchFamily="49" charset="0"/>
            </a:endParaRPr>
          </a:p>
          <a:p>
            <a:pPr lvl="1"/>
            <a:r>
              <a:rPr lang="en-US" sz="2200" dirty="0"/>
              <a:t>promises use “</a:t>
            </a:r>
            <a:r>
              <a:rPr lang="en-US" sz="2000" b="1" dirty="0">
                <a:solidFill>
                  <a:srgbClr val="00B050"/>
                </a:solidFill>
                <a:latin typeface="Courier New" panose="02070309020205020404" pitchFamily="49" charset="0"/>
                <a:cs typeface="Courier New" panose="02070309020205020404" pitchFamily="49" charset="0"/>
              </a:rPr>
              <a:t>any</a:t>
            </a:r>
            <a:r>
              <a:rPr lang="en-US" sz="2200" dirty="0"/>
              <a:t>” instead of “</a:t>
            </a:r>
            <a:r>
              <a:rPr lang="en-US" sz="2000" b="1" dirty="0">
                <a:solidFill>
                  <a:srgbClr val="00B050"/>
                </a:solidFill>
                <a:latin typeface="Courier New" panose="02070309020205020404" pitchFamily="49" charset="0"/>
                <a:cs typeface="Courier New" panose="02070309020205020404" pitchFamily="49" charset="0"/>
              </a:rPr>
              <a:t>unknown</a:t>
            </a:r>
            <a:r>
              <a:rPr lang="en-US" sz="2200" dirty="0"/>
              <a:t>”, so</a:t>
            </a:r>
            <a:br>
              <a:rPr lang="en-US" sz="2200" dirty="0"/>
            </a:br>
            <a:r>
              <a:rPr lang="en-US" sz="2200" dirty="0"/>
              <a:t>TypeScript let you do this</a:t>
            </a:r>
          </a:p>
        </p:txBody>
      </p:sp>
      <p:sp>
        <p:nvSpPr>
          <p:cNvPr id="4" name="TextBox 3">
            <a:extLst>
              <a:ext uri="{FF2B5EF4-FFF2-40B4-BE49-F238E27FC236}">
                <a16:creationId xmlns:a16="http://schemas.microsoft.com/office/drawing/2014/main" id="{3C9234E8-6131-5468-0F77-79CAA4396C2E}"/>
              </a:ext>
            </a:extLst>
          </p:cNvPr>
          <p:cNvSpPr txBox="1"/>
          <p:nvPr/>
        </p:nvSpPr>
        <p:spPr>
          <a:xfrm>
            <a:off x="6013996" y="5321452"/>
            <a:ext cx="2492285" cy="584775"/>
          </a:xfrm>
          <a:prstGeom prst="rect">
            <a:avLst/>
          </a:prstGeom>
          <a:noFill/>
        </p:spPr>
        <p:txBody>
          <a:bodyPr wrap="none" rtlCol="0">
            <a:spAutoFit/>
          </a:bodyPr>
          <a:lstStyle/>
          <a:p>
            <a:r>
              <a:rPr lang="en-US" sz="1600" dirty="0">
                <a:solidFill>
                  <a:schemeClr val="accent3">
                    <a:lumMod val="75000"/>
                  </a:schemeClr>
                </a:solidFill>
                <a:latin typeface="Franklin Gothic Medium"/>
                <a:cs typeface="Franklin Gothic Medium"/>
              </a:rPr>
              <a:t>imagine this debugging</a:t>
            </a:r>
          </a:p>
          <a:p>
            <a:r>
              <a:rPr lang="en-US" sz="1600" dirty="0">
                <a:solidFill>
                  <a:schemeClr val="accent3">
                    <a:lumMod val="75000"/>
                  </a:schemeClr>
                </a:solidFill>
                <a:latin typeface="Franklin Gothic Medium"/>
                <a:cs typeface="Franklin Gothic Medium"/>
              </a:rPr>
              <a:t>when you make a mistake</a:t>
            </a:r>
          </a:p>
        </p:txBody>
      </p:sp>
      <p:sp>
        <p:nvSpPr>
          <p:cNvPr id="5" name="Slide Number Placeholder 4">
            <a:extLst>
              <a:ext uri="{FF2B5EF4-FFF2-40B4-BE49-F238E27FC236}">
                <a16:creationId xmlns:a16="http://schemas.microsoft.com/office/drawing/2014/main" id="{A2DC1EFC-FBC4-2574-167C-BA2EFCE1A37C}"/>
              </a:ext>
            </a:extLst>
          </p:cNvPr>
          <p:cNvSpPr>
            <a:spLocks noGrp="1"/>
          </p:cNvSpPr>
          <p:nvPr>
            <p:ph type="sldNum" sz="quarter" idx="4"/>
          </p:nvPr>
        </p:nvSpPr>
        <p:spPr/>
        <p:txBody>
          <a:bodyPr/>
          <a:lstStyle/>
          <a:p>
            <a:fld id="{60F4F636-6A27-E649-AEDF-9DE4D4E58670}" type="slidenum">
              <a:rPr lang="en-US" smtClean="0"/>
              <a:pPr/>
              <a:t>45</a:t>
            </a:fld>
            <a:endParaRPr lang="en-US" dirty="0"/>
          </a:p>
        </p:txBody>
      </p:sp>
    </p:spTree>
    <p:extLst>
      <p:ext uri="{BB962C8B-B14F-4D97-AF65-F5344CB8AC3E}">
        <p14:creationId xmlns:p14="http://schemas.microsoft.com/office/powerpoint/2010/main" val="46036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FC1D-DE40-F76D-EF4C-47889BB2A11C}"/>
              </a:ext>
            </a:extLst>
          </p:cNvPr>
          <p:cNvSpPr>
            <a:spLocks noGrp="1"/>
          </p:cNvSpPr>
          <p:nvPr>
            <p:ph type="ctrTitle"/>
          </p:nvPr>
        </p:nvSpPr>
        <p:spPr/>
        <p:txBody>
          <a:bodyPr/>
          <a:lstStyle/>
          <a:p>
            <a:r>
              <a:rPr lang="en-US" dirty="0"/>
              <a:t>Debugging Client-Server</a:t>
            </a:r>
          </a:p>
        </p:txBody>
      </p:sp>
    </p:spTree>
    <p:extLst>
      <p:ext uri="{BB962C8B-B14F-4D97-AF65-F5344CB8AC3E}">
        <p14:creationId xmlns:p14="http://schemas.microsoft.com/office/powerpoint/2010/main" val="3121409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Writing the Server</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Full-stack apps introduce new ways of failing</a:t>
            </a:r>
          </a:p>
          <a:p>
            <a:pPr lvl="1"/>
            <a:r>
              <a:rPr lang="en-US" sz="2200" dirty="0"/>
              <a:t>can fail in the client due to a bug in the server</a:t>
            </a:r>
          </a:p>
          <a:p>
            <a:pPr lvl="1"/>
            <a:r>
              <a:rPr lang="en-US" sz="2200" dirty="0"/>
              <a:t>can fail in the server due to a bug in the client</a:t>
            </a:r>
          </a:p>
          <a:p>
            <a:pPr lvl="1"/>
            <a:endParaRPr lang="en-US" sz="2200" dirty="0"/>
          </a:p>
          <a:p>
            <a:r>
              <a:rPr lang="en-US" sz="2600" dirty="0"/>
              <a:t>Debugging a full-stack app is much harder</a:t>
            </a:r>
          </a:p>
          <a:p>
            <a:pPr lvl="1"/>
            <a:r>
              <a:rPr lang="en-US" sz="2200" dirty="0"/>
              <a:t>requires </a:t>
            </a:r>
            <a:r>
              <a:rPr lang="en-US" sz="2200" dirty="0">
                <a:solidFill>
                  <a:schemeClr val="accent3">
                    <a:lumMod val="75000"/>
                  </a:schemeClr>
                </a:solidFill>
              </a:rPr>
              <a:t>understanding</a:t>
            </a:r>
            <a:r>
              <a:rPr lang="en-US" sz="2200" dirty="0"/>
              <a:t> client, server, &amp; interactions</a:t>
            </a:r>
          </a:p>
          <a:p>
            <a:pPr lvl="1"/>
            <a:r>
              <a:rPr lang="en-US" sz="2200" dirty="0"/>
              <a:t>will take more time…</a:t>
            </a:r>
          </a:p>
          <a:p>
            <a:pPr lvl="1"/>
            <a:endParaRPr lang="en-US" sz="2200" dirty="0"/>
          </a:p>
        </p:txBody>
      </p:sp>
      <p:sp>
        <p:nvSpPr>
          <p:cNvPr id="4" name="Slide Number Placeholder 3">
            <a:extLst>
              <a:ext uri="{FF2B5EF4-FFF2-40B4-BE49-F238E27FC236}">
                <a16:creationId xmlns:a16="http://schemas.microsoft.com/office/drawing/2014/main" id="{AE2F3130-102F-EF26-2053-DCDBFFFB95F6}"/>
              </a:ext>
            </a:extLst>
          </p:cNvPr>
          <p:cNvSpPr>
            <a:spLocks noGrp="1"/>
          </p:cNvSpPr>
          <p:nvPr>
            <p:ph type="sldNum" sz="quarter" idx="4"/>
          </p:nvPr>
        </p:nvSpPr>
        <p:spPr/>
        <p:txBody>
          <a:bodyPr/>
          <a:lstStyle/>
          <a:p>
            <a:fld id="{60F4F636-6A27-E649-AEDF-9DE4D4E58670}" type="slidenum">
              <a:rPr lang="en-US" smtClean="0"/>
              <a:pPr/>
              <a:t>47</a:t>
            </a:fld>
            <a:endParaRPr lang="en-US" dirty="0"/>
          </a:p>
        </p:txBody>
      </p:sp>
    </p:spTree>
    <p:extLst>
      <p:ext uri="{BB962C8B-B14F-4D97-AF65-F5344CB8AC3E}">
        <p14:creationId xmlns:p14="http://schemas.microsoft.com/office/powerpoint/2010/main" val="3283648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92A3-43DD-558F-8CF8-1C3B2A51CB1D}"/>
              </a:ext>
            </a:extLst>
          </p:cNvPr>
          <p:cNvSpPr>
            <a:spLocks noGrp="1"/>
          </p:cNvSpPr>
          <p:nvPr>
            <p:ph type="ctrTitle"/>
          </p:nvPr>
        </p:nvSpPr>
        <p:spPr>
          <a:xfrm>
            <a:off x="123570" y="3021093"/>
            <a:ext cx="8118269" cy="574724"/>
          </a:xfrm>
        </p:spPr>
        <p:txBody>
          <a:bodyPr/>
          <a:lstStyle/>
          <a:p>
            <a:pPr algn="r"/>
            <a:r>
              <a:rPr lang="en-US" sz="2800" dirty="0"/>
              <a:t>“Engineers are paid to </a:t>
            </a:r>
            <a:r>
              <a:rPr lang="en-US" sz="2800" dirty="0">
                <a:solidFill>
                  <a:srgbClr val="7030A0"/>
                </a:solidFill>
              </a:rPr>
              <a:t>think</a:t>
            </a:r>
            <a:r>
              <a:rPr lang="en-US" sz="2800" dirty="0"/>
              <a:t> and </a:t>
            </a:r>
            <a:r>
              <a:rPr lang="en-US" sz="2800" b="1" dirty="0">
                <a:solidFill>
                  <a:schemeClr val="accent3">
                    <a:lumMod val="75000"/>
                  </a:schemeClr>
                </a:solidFill>
              </a:rPr>
              <a:t>understand</a:t>
            </a:r>
            <a:r>
              <a:rPr lang="en-US" sz="2800" dirty="0"/>
              <a:t>.”</a:t>
            </a:r>
            <a:endParaRPr lang="en-US" sz="2400" dirty="0"/>
          </a:p>
        </p:txBody>
      </p:sp>
      <p:sp>
        <p:nvSpPr>
          <p:cNvPr id="5" name="Title 1">
            <a:extLst>
              <a:ext uri="{FF2B5EF4-FFF2-40B4-BE49-F238E27FC236}">
                <a16:creationId xmlns:a16="http://schemas.microsoft.com/office/drawing/2014/main" id="{BEA506EC-ADE2-9471-E8E5-269846F2A1B2}"/>
              </a:ext>
            </a:extLst>
          </p:cNvPr>
          <p:cNvSpPr txBox="1">
            <a:spLocks/>
          </p:cNvSpPr>
          <p:nvPr/>
        </p:nvSpPr>
        <p:spPr>
          <a:xfrm>
            <a:off x="123569" y="3595817"/>
            <a:ext cx="8118269" cy="815815"/>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r"/>
            <a:r>
              <a:rPr lang="en-US" sz="2400" dirty="0"/>
              <a:t>— Class slogan #1</a:t>
            </a:r>
          </a:p>
        </p:txBody>
      </p:sp>
    </p:spTree>
    <p:extLst>
      <p:ext uri="{BB962C8B-B14F-4D97-AF65-F5344CB8AC3E}">
        <p14:creationId xmlns:p14="http://schemas.microsoft.com/office/powerpoint/2010/main" val="3805390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61C6-EEA8-7A70-B8CA-B4B6C05DF0BA}"/>
              </a:ext>
            </a:extLst>
          </p:cNvPr>
          <p:cNvSpPr>
            <a:spLocks noGrp="1"/>
          </p:cNvSpPr>
          <p:nvPr>
            <p:ph type="title"/>
          </p:nvPr>
        </p:nvSpPr>
        <p:spPr/>
        <p:txBody>
          <a:bodyPr/>
          <a:lstStyle/>
          <a:p>
            <a:r>
              <a:rPr lang="en-US" dirty="0"/>
              <a:t>Client-Server Communication Complexity</a:t>
            </a:r>
          </a:p>
        </p:txBody>
      </p:sp>
      <p:grpSp>
        <p:nvGrpSpPr>
          <p:cNvPr id="3" name="Group 2">
            <a:extLst>
              <a:ext uri="{FF2B5EF4-FFF2-40B4-BE49-F238E27FC236}">
                <a16:creationId xmlns:a16="http://schemas.microsoft.com/office/drawing/2014/main" id="{7B8113C6-F421-2ADE-7E00-EF7E25D48CA7}"/>
              </a:ext>
              <a:ext uri="{C183D7F6-B498-43B3-948B-1728B52AA6E4}">
                <adec:decorative xmlns:adec="http://schemas.microsoft.com/office/drawing/2017/decorative" val="1"/>
              </a:ext>
            </a:extLst>
          </p:cNvPr>
          <p:cNvGrpSpPr/>
          <p:nvPr/>
        </p:nvGrpSpPr>
        <p:grpSpPr>
          <a:xfrm>
            <a:off x="457200" y="451485"/>
            <a:ext cx="8686800" cy="2449591"/>
            <a:chOff x="457200" y="451485"/>
            <a:chExt cx="8686800" cy="2449591"/>
          </a:xfrm>
        </p:grpSpPr>
        <p:pic>
          <p:nvPicPr>
            <p:cNvPr id="4" name="Picture 8">
              <a:extLst>
                <a:ext uri="{FF2B5EF4-FFF2-40B4-BE49-F238E27FC236}">
                  <a16:creationId xmlns:a16="http://schemas.microsoft.com/office/drawing/2014/main" id="{1AA55C73-17B9-9DC8-98F4-CC0C4EA8F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39798"/>
              <a:ext cx="1000494" cy="1000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8F9D07F7-4186-3859-BA4F-80D8050F9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843" y="451485"/>
              <a:ext cx="1731157" cy="24495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3ED046-D1B3-0582-7F17-783967F53667}"/>
                </a:ext>
              </a:extLst>
            </p:cNvPr>
            <p:cNvSpPr txBox="1"/>
            <p:nvPr/>
          </p:nvSpPr>
          <p:spPr>
            <a:xfrm>
              <a:off x="7879298" y="2059544"/>
              <a:ext cx="792461" cy="369332"/>
            </a:xfrm>
            <a:prstGeom prst="rect">
              <a:avLst/>
            </a:prstGeom>
            <a:noFill/>
          </p:spPr>
          <p:txBody>
            <a:bodyPr wrap="none" rtlCol="0">
              <a:spAutoFit/>
            </a:bodyPr>
            <a:lstStyle/>
            <a:p>
              <a:r>
                <a:rPr lang="en-US" dirty="0">
                  <a:latin typeface="Franklin Gothic Medium"/>
                  <a:cs typeface="Franklin Gothic Medium"/>
                </a:rPr>
                <a:t>server</a:t>
              </a:r>
            </a:p>
          </p:txBody>
        </p:sp>
        <p:sp>
          <p:nvSpPr>
            <p:cNvPr id="12" name="TextBox 11">
              <a:extLst>
                <a:ext uri="{FF2B5EF4-FFF2-40B4-BE49-F238E27FC236}">
                  <a16:creationId xmlns:a16="http://schemas.microsoft.com/office/drawing/2014/main" id="{C7B70097-86A7-F8E4-E87A-77D2CA8335D3}"/>
                </a:ext>
              </a:extLst>
            </p:cNvPr>
            <p:cNvSpPr txBox="1"/>
            <p:nvPr/>
          </p:nvSpPr>
          <p:spPr>
            <a:xfrm>
              <a:off x="595008" y="2063062"/>
              <a:ext cx="724878" cy="369332"/>
            </a:xfrm>
            <a:prstGeom prst="rect">
              <a:avLst/>
            </a:prstGeom>
            <a:noFill/>
          </p:spPr>
          <p:txBody>
            <a:bodyPr wrap="none" rtlCol="0">
              <a:spAutoFit/>
            </a:bodyPr>
            <a:lstStyle/>
            <a:p>
              <a:r>
                <a:rPr lang="en-US" dirty="0">
                  <a:latin typeface="Franklin Gothic Medium"/>
                  <a:cs typeface="Franklin Gothic Medium"/>
                </a:rPr>
                <a:t>client</a:t>
              </a:r>
            </a:p>
          </p:txBody>
        </p:sp>
      </p:grpSp>
      <p:cxnSp>
        <p:nvCxnSpPr>
          <p:cNvPr id="13" name="Straight Arrow Connector 12" descr="the client sends the fetch request for /api/add to the server">
            <a:extLst>
              <a:ext uri="{FF2B5EF4-FFF2-40B4-BE49-F238E27FC236}">
                <a16:creationId xmlns:a16="http://schemas.microsoft.com/office/drawing/2014/main" id="{1B319295-4046-D3B0-1F89-0E14E8C2517D}"/>
              </a:ext>
            </a:extLst>
          </p:cNvPr>
          <p:cNvCxnSpPr>
            <a:cxnSpLocks/>
          </p:cNvCxnSpPr>
          <p:nvPr/>
        </p:nvCxnSpPr>
        <p:spPr>
          <a:xfrm>
            <a:off x="4062713" y="3376082"/>
            <a:ext cx="1484039" cy="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descr="the server responds to the client’s request with a payload, in this case the name of the todo &amp; added: true">
            <a:extLst>
              <a:ext uri="{FF2B5EF4-FFF2-40B4-BE49-F238E27FC236}">
                <a16:creationId xmlns:a16="http://schemas.microsoft.com/office/drawing/2014/main" id="{1035FFB7-9C20-EC54-AE99-39D7CBE57BB1}"/>
              </a:ext>
            </a:extLst>
          </p:cNvPr>
          <p:cNvCxnSpPr>
            <a:cxnSpLocks/>
          </p:cNvCxnSpPr>
          <p:nvPr/>
        </p:nvCxnSpPr>
        <p:spPr>
          <a:xfrm flipH="1">
            <a:off x="4062713" y="4688405"/>
            <a:ext cx="1484039" cy="0"/>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5" name="Picture 14" descr="The user hits “add” on the to-do list with an item called laundry">
            <a:extLst>
              <a:ext uri="{FF2B5EF4-FFF2-40B4-BE49-F238E27FC236}">
                <a16:creationId xmlns:a16="http://schemas.microsoft.com/office/drawing/2014/main" id="{EEC577BA-C92C-A5E9-2634-42F7E3891B07}"/>
              </a:ext>
            </a:extLst>
          </p:cNvPr>
          <p:cNvPicPr>
            <a:picLocks noChangeAspect="1"/>
          </p:cNvPicPr>
          <p:nvPr/>
        </p:nvPicPr>
        <p:blipFill>
          <a:blip r:embed="rId4"/>
          <a:stretch>
            <a:fillRect/>
          </a:stretch>
        </p:blipFill>
        <p:spPr>
          <a:xfrm>
            <a:off x="1575948" y="1973319"/>
            <a:ext cx="3363330" cy="480476"/>
          </a:xfrm>
          <a:prstGeom prst="rect">
            <a:avLst/>
          </a:prstGeom>
        </p:spPr>
      </p:pic>
      <p:sp>
        <p:nvSpPr>
          <p:cNvPr id="16" name="TextBox 15">
            <a:extLst>
              <a:ext uri="{FF2B5EF4-FFF2-40B4-BE49-F238E27FC236}">
                <a16:creationId xmlns:a16="http://schemas.microsoft.com/office/drawing/2014/main" id="{C19E4ADC-C5C3-7C6D-9EA6-CF5CDBC0E656}"/>
              </a:ext>
            </a:extLst>
          </p:cNvPr>
          <p:cNvSpPr txBox="1"/>
          <p:nvPr/>
        </p:nvSpPr>
        <p:spPr>
          <a:xfrm>
            <a:off x="1501503" y="2816281"/>
            <a:ext cx="2370329" cy="707886"/>
          </a:xfrm>
          <a:prstGeom prst="rect">
            <a:avLst/>
          </a:prstGeom>
          <a:noFill/>
        </p:spPr>
        <p:txBody>
          <a:bodyPr wrap="none" rtlCol="0">
            <a:spAutoFit/>
          </a:bodyPr>
          <a:lstStyle/>
          <a:p>
            <a:r>
              <a:rPr lang="en-US" sz="2000" dirty="0" err="1">
                <a:solidFill>
                  <a:schemeClr val="accent3">
                    <a:lumMod val="50000"/>
                  </a:schemeClr>
                </a:solidFill>
                <a:latin typeface="Franklin Gothic Medium"/>
                <a:cs typeface="Franklin Gothic Medium"/>
              </a:rPr>
              <a:t>doAddClick</a:t>
            </a:r>
            <a:endParaRPr lang="en-US" sz="2000" dirty="0">
              <a:solidFill>
                <a:schemeClr val="accent3">
                  <a:lumMod val="50000"/>
                </a:schemeClr>
              </a:solidFill>
              <a:latin typeface="Franklin Gothic Medium"/>
              <a:cs typeface="Franklin Gothic Medium"/>
            </a:endParaRPr>
          </a:p>
          <a:p>
            <a:pPr marL="457200" indent="-274320">
              <a:buFont typeface="System Font Regular"/>
              <a:buChar char="–"/>
            </a:pPr>
            <a:r>
              <a:rPr lang="en-US" sz="2000" dirty="0">
                <a:solidFill>
                  <a:schemeClr val="accent3">
                    <a:lumMod val="75000"/>
                  </a:schemeClr>
                </a:solidFill>
                <a:latin typeface="Franklin Gothic Medium"/>
                <a:cs typeface="Franklin Gothic Medium"/>
              </a:rPr>
              <a:t>fetch </a:t>
            </a:r>
            <a:r>
              <a:rPr lang="en-US" dirty="0">
                <a:solidFill>
                  <a:schemeClr val="accent3">
                    <a:lumMod val="75000"/>
                  </a:schemeClr>
                </a:solidFill>
                <a:latin typeface="Courier New" panose="02070309020205020404" pitchFamily="49" charset="0"/>
                <a:cs typeface="Courier New" panose="02070309020205020404" pitchFamily="49" charset="0"/>
              </a:rPr>
              <a:t>/</a:t>
            </a:r>
            <a:r>
              <a:rPr lang="en-US" dirty="0" err="1">
                <a:solidFill>
                  <a:schemeClr val="accent3">
                    <a:lumMod val="75000"/>
                  </a:schemeClr>
                </a:solidFill>
                <a:latin typeface="Courier New" panose="02070309020205020404" pitchFamily="49" charset="0"/>
                <a:cs typeface="Courier New" panose="02070309020205020404" pitchFamily="49" charset="0"/>
              </a:rPr>
              <a:t>api</a:t>
            </a:r>
            <a:r>
              <a:rPr lang="en-US" dirty="0">
                <a:solidFill>
                  <a:schemeClr val="accent3">
                    <a:lumMod val="75000"/>
                  </a:schemeClr>
                </a:solidFill>
                <a:latin typeface="Courier New" panose="02070309020205020404" pitchFamily="49" charset="0"/>
                <a:cs typeface="Courier New" panose="02070309020205020404" pitchFamily="49" charset="0"/>
              </a:rPr>
              <a:t>/add</a:t>
            </a:r>
          </a:p>
        </p:txBody>
      </p:sp>
      <p:sp>
        <p:nvSpPr>
          <p:cNvPr id="17" name="TextBox 16">
            <a:extLst>
              <a:ext uri="{FF2B5EF4-FFF2-40B4-BE49-F238E27FC236}">
                <a16:creationId xmlns:a16="http://schemas.microsoft.com/office/drawing/2014/main" id="{8CB60B24-FCDF-9115-EF17-B12B2A083715}"/>
              </a:ext>
            </a:extLst>
          </p:cNvPr>
          <p:cNvSpPr txBox="1"/>
          <p:nvPr/>
        </p:nvSpPr>
        <p:spPr>
          <a:xfrm>
            <a:off x="5765160" y="2928370"/>
            <a:ext cx="1702517" cy="1015663"/>
          </a:xfrm>
          <a:prstGeom prst="rect">
            <a:avLst/>
          </a:prstGeom>
          <a:noFill/>
        </p:spPr>
        <p:txBody>
          <a:bodyPr wrap="none" rtlCol="0">
            <a:spAutoFit/>
          </a:bodyPr>
          <a:lstStyle/>
          <a:p>
            <a:r>
              <a:rPr lang="en-US" sz="2000" dirty="0">
                <a:solidFill>
                  <a:schemeClr val="accent3">
                    <a:lumMod val="50000"/>
                  </a:schemeClr>
                </a:solidFill>
                <a:latin typeface="Franklin Gothic Medium"/>
                <a:cs typeface="Franklin Gothic Medium"/>
              </a:rPr>
              <a:t>express</a:t>
            </a:r>
          </a:p>
          <a:p>
            <a:pPr marL="457200" indent="-274320">
              <a:buFont typeface="System Font Regular"/>
              <a:buChar char="–"/>
            </a:pPr>
            <a:r>
              <a:rPr lang="en-US" sz="2000" dirty="0">
                <a:solidFill>
                  <a:schemeClr val="accent3">
                    <a:lumMod val="75000"/>
                  </a:schemeClr>
                </a:solidFill>
                <a:latin typeface="Franklin Gothic Medium"/>
                <a:cs typeface="Franklin Gothic Medium"/>
              </a:rPr>
              <a:t>find route</a:t>
            </a:r>
          </a:p>
          <a:p>
            <a:endParaRPr lang="en-US" sz="2000" dirty="0">
              <a:solidFill>
                <a:schemeClr val="accent3">
                  <a:lumMod val="50000"/>
                </a:schemeClr>
              </a:solidFill>
              <a:latin typeface="Franklin Gothic Medium"/>
              <a:cs typeface="Franklin Gothic Medium"/>
            </a:endParaRPr>
          </a:p>
        </p:txBody>
      </p:sp>
      <p:sp>
        <p:nvSpPr>
          <p:cNvPr id="18" name="TextBox 17">
            <a:extLst>
              <a:ext uri="{FF2B5EF4-FFF2-40B4-BE49-F238E27FC236}">
                <a16:creationId xmlns:a16="http://schemas.microsoft.com/office/drawing/2014/main" id="{5F2401B8-834D-AABB-31F9-A363F1C1BF34}"/>
              </a:ext>
            </a:extLst>
          </p:cNvPr>
          <p:cNvSpPr txBox="1"/>
          <p:nvPr/>
        </p:nvSpPr>
        <p:spPr>
          <a:xfrm>
            <a:off x="1506120" y="3976473"/>
            <a:ext cx="2365712" cy="1015663"/>
          </a:xfrm>
          <a:prstGeom prst="rect">
            <a:avLst/>
          </a:prstGeom>
          <a:noFill/>
        </p:spPr>
        <p:txBody>
          <a:bodyPr wrap="none" rtlCol="0">
            <a:spAutoFit/>
          </a:bodyPr>
          <a:lstStyle/>
          <a:p>
            <a:r>
              <a:rPr lang="en-US" sz="2000" dirty="0" err="1">
                <a:solidFill>
                  <a:schemeClr val="accent3">
                    <a:lumMod val="50000"/>
                  </a:schemeClr>
                </a:solidFill>
                <a:latin typeface="Franklin Gothic Medium"/>
                <a:cs typeface="Franklin Gothic Medium"/>
              </a:rPr>
              <a:t>doAddJson</a:t>
            </a:r>
            <a:endParaRPr lang="en-US" sz="2000" dirty="0">
              <a:solidFill>
                <a:schemeClr val="accent3">
                  <a:lumMod val="50000"/>
                </a:schemeClr>
              </a:solidFill>
              <a:latin typeface="Franklin Gothic Medium"/>
              <a:cs typeface="Franklin Gothic Medium"/>
            </a:endParaRPr>
          </a:p>
          <a:p>
            <a:pPr marL="457200" indent="-274320">
              <a:buFont typeface="System Font Regular"/>
              <a:buChar char="–"/>
            </a:pPr>
            <a:r>
              <a:rPr lang="en-US" sz="2000" dirty="0">
                <a:solidFill>
                  <a:schemeClr val="accent3">
                    <a:lumMod val="75000"/>
                  </a:schemeClr>
                </a:solidFill>
                <a:latin typeface="Franklin Gothic Medium"/>
                <a:cs typeface="Franklin Gothic Medium"/>
              </a:rPr>
              <a:t>check response</a:t>
            </a:r>
          </a:p>
          <a:p>
            <a:pPr marL="457200" indent="-274320">
              <a:buFont typeface="System Font Regular"/>
              <a:buChar char="–"/>
            </a:pPr>
            <a:r>
              <a:rPr lang="en-US" sz="2000" dirty="0">
                <a:solidFill>
                  <a:schemeClr val="accent3">
                    <a:lumMod val="75000"/>
                  </a:schemeClr>
                </a:solidFill>
                <a:latin typeface="Franklin Gothic Medium"/>
                <a:cs typeface="Courier New" panose="02070309020205020404" pitchFamily="49" charset="0"/>
              </a:rPr>
              <a:t>update state</a:t>
            </a:r>
            <a:endParaRPr lang="en-US" dirty="0">
              <a:solidFill>
                <a:schemeClr val="accent3">
                  <a:lumMod val="75000"/>
                </a:schemeClr>
              </a:solidFill>
              <a:latin typeface="Courier New" panose="02070309020205020404" pitchFamily="49" charset="0"/>
              <a:cs typeface="Courier New" panose="02070309020205020404" pitchFamily="49" charset="0"/>
            </a:endParaRPr>
          </a:p>
        </p:txBody>
      </p:sp>
      <p:pic>
        <p:nvPicPr>
          <p:cNvPr id="21" name="Picture 20" descr="The to-do list now has a laundry item that is incomplete">
            <a:extLst>
              <a:ext uri="{FF2B5EF4-FFF2-40B4-BE49-F238E27FC236}">
                <a16:creationId xmlns:a16="http://schemas.microsoft.com/office/drawing/2014/main" id="{A6E29ED6-EEF3-874C-EC3C-5B8460FB50B7}"/>
              </a:ext>
            </a:extLst>
          </p:cNvPr>
          <p:cNvPicPr>
            <a:picLocks noChangeAspect="1"/>
          </p:cNvPicPr>
          <p:nvPr/>
        </p:nvPicPr>
        <p:blipFill>
          <a:blip r:embed="rId5"/>
          <a:stretch>
            <a:fillRect/>
          </a:stretch>
        </p:blipFill>
        <p:spPr>
          <a:xfrm>
            <a:off x="2382806" y="5459168"/>
            <a:ext cx="1679907" cy="1138920"/>
          </a:xfrm>
          <a:prstGeom prst="rect">
            <a:avLst/>
          </a:prstGeom>
        </p:spPr>
      </p:pic>
      <p:sp>
        <p:nvSpPr>
          <p:cNvPr id="8" name="TextBox 7">
            <a:extLst>
              <a:ext uri="{FF2B5EF4-FFF2-40B4-BE49-F238E27FC236}">
                <a16:creationId xmlns:a16="http://schemas.microsoft.com/office/drawing/2014/main" id="{059DBFBE-CC94-AE74-8DE1-9240E1B13238}"/>
              </a:ext>
            </a:extLst>
          </p:cNvPr>
          <p:cNvSpPr txBox="1"/>
          <p:nvPr/>
        </p:nvSpPr>
        <p:spPr>
          <a:xfrm>
            <a:off x="5737633" y="3944033"/>
            <a:ext cx="3251518" cy="1846659"/>
          </a:xfrm>
          <a:prstGeom prst="rect">
            <a:avLst/>
          </a:prstGeom>
          <a:noFill/>
        </p:spPr>
        <p:txBody>
          <a:bodyPr wrap="square">
            <a:spAutoFit/>
          </a:bodyPr>
          <a:lstStyle/>
          <a:p>
            <a:r>
              <a:rPr lang="en-US" sz="2000" dirty="0" err="1">
                <a:solidFill>
                  <a:schemeClr val="accent3">
                    <a:lumMod val="50000"/>
                  </a:schemeClr>
                </a:solidFill>
                <a:latin typeface="Franklin Gothic Medium"/>
                <a:cs typeface="Franklin Gothic Medium"/>
              </a:rPr>
              <a:t>addItem</a:t>
            </a:r>
            <a:endParaRPr lang="en-US" sz="2000" dirty="0">
              <a:solidFill>
                <a:schemeClr val="accent3">
                  <a:lumMod val="50000"/>
                </a:schemeClr>
              </a:solidFill>
              <a:latin typeface="Franklin Gothic Medium"/>
              <a:cs typeface="Franklin Gothic Medium"/>
            </a:endParaRPr>
          </a:p>
          <a:p>
            <a:pPr marL="457200" indent="-274320">
              <a:buFont typeface="System Font Regular"/>
              <a:buChar char="–"/>
            </a:pPr>
            <a:r>
              <a:rPr lang="en-US" sz="2000" dirty="0">
                <a:solidFill>
                  <a:schemeClr val="accent3">
                    <a:lumMod val="75000"/>
                  </a:schemeClr>
                </a:solidFill>
                <a:latin typeface="Franklin Gothic Medium"/>
                <a:cs typeface="Franklin Gothic Medium"/>
              </a:rPr>
              <a:t>check parameters</a:t>
            </a:r>
          </a:p>
          <a:p>
            <a:pPr marL="457200" indent="-274320">
              <a:buFont typeface="System Font Regular"/>
              <a:buChar char="–"/>
            </a:pPr>
            <a:r>
              <a:rPr lang="en-US" sz="2000" dirty="0">
                <a:solidFill>
                  <a:schemeClr val="accent3">
                    <a:lumMod val="75000"/>
                  </a:schemeClr>
                </a:solidFill>
                <a:latin typeface="Franklin Gothic Medium"/>
                <a:cs typeface="Courier New" panose="02070309020205020404" pitchFamily="49" charset="0"/>
              </a:rPr>
              <a:t>send </a:t>
            </a:r>
            <a:r>
              <a:rPr lang="en-US" dirty="0">
                <a:solidFill>
                  <a:schemeClr val="accent3">
                    <a:lumMod val="75000"/>
                  </a:schemeClr>
                </a:solidFill>
                <a:latin typeface="Courier New" panose="02070309020205020404" pitchFamily="49" charset="0"/>
                <a:cs typeface="Courier New" panose="02070309020205020404" pitchFamily="49" charset="0"/>
              </a:rPr>
              <a:t>{</a:t>
            </a:r>
            <a:br>
              <a:rPr lang="en-US" dirty="0">
                <a:solidFill>
                  <a:schemeClr val="accent3">
                    <a:lumMod val="75000"/>
                  </a:schemeClr>
                </a:solidFill>
                <a:latin typeface="Courier New" panose="02070309020205020404" pitchFamily="49" charset="0"/>
                <a:cs typeface="Courier New" panose="02070309020205020404" pitchFamily="49" charset="0"/>
              </a:rPr>
            </a:br>
            <a:r>
              <a:rPr lang="en-US" dirty="0">
                <a:solidFill>
                  <a:schemeClr val="accent3">
                    <a:lumMod val="75000"/>
                  </a:schemeClr>
                </a:solidFill>
                <a:latin typeface="Courier New" panose="02070309020205020404" pitchFamily="49" charset="0"/>
                <a:cs typeface="Courier New" panose="02070309020205020404" pitchFamily="49" charset="0"/>
              </a:rPr>
              <a:t>  name: "laundry”,</a:t>
            </a:r>
            <a:br>
              <a:rPr lang="en-US" dirty="0">
                <a:solidFill>
                  <a:schemeClr val="accent3">
                    <a:lumMod val="75000"/>
                  </a:schemeClr>
                </a:solidFill>
                <a:latin typeface="Courier New" panose="02070309020205020404" pitchFamily="49" charset="0"/>
                <a:cs typeface="Courier New" panose="02070309020205020404" pitchFamily="49" charset="0"/>
              </a:rPr>
            </a:br>
            <a:r>
              <a:rPr lang="en-US" dirty="0">
                <a:solidFill>
                  <a:schemeClr val="accent3">
                    <a:lumMod val="75000"/>
                  </a:schemeClr>
                </a:solidFill>
                <a:latin typeface="Courier New" panose="02070309020205020404" pitchFamily="49" charset="0"/>
                <a:cs typeface="Courier New" panose="02070309020205020404" pitchFamily="49" charset="0"/>
              </a:rPr>
              <a:t>  added: true</a:t>
            </a:r>
            <a:br>
              <a:rPr lang="en-US" dirty="0">
                <a:solidFill>
                  <a:schemeClr val="accent3">
                    <a:lumMod val="75000"/>
                  </a:schemeClr>
                </a:solidFill>
                <a:latin typeface="Courier New" panose="02070309020205020404" pitchFamily="49" charset="0"/>
                <a:cs typeface="Courier New" panose="02070309020205020404" pitchFamily="49" charset="0"/>
              </a:rPr>
            </a:br>
            <a:r>
              <a:rPr lang="en-US" dirty="0">
                <a:solidFill>
                  <a:schemeClr val="accent3">
                    <a:lumMod val="75000"/>
                  </a:schemeClr>
                </a:solidFill>
                <a:latin typeface="Courier New" panose="02070309020205020404" pitchFamily="49" charset="0"/>
                <a:cs typeface="Courier New" panose="02070309020205020404" pitchFamily="49" charset="0"/>
              </a:rPr>
              <a:t>}</a:t>
            </a:r>
          </a:p>
        </p:txBody>
      </p:sp>
      <p:sp>
        <p:nvSpPr>
          <p:cNvPr id="9" name="Slide Number Placeholder 8">
            <a:extLst>
              <a:ext uri="{FF2B5EF4-FFF2-40B4-BE49-F238E27FC236}">
                <a16:creationId xmlns:a16="http://schemas.microsoft.com/office/drawing/2014/main" id="{8CDDB25A-497D-8FAF-3CCD-C01D9D768ED5}"/>
              </a:ext>
            </a:extLst>
          </p:cNvPr>
          <p:cNvSpPr>
            <a:spLocks noGrp="1"/>
          </p:cNvSpPr>
          <p:nvPr>
            <p:ph type="sldNum" sz="quarter" idx="4"/>
          </p:nvPr>
        </p:nvSpPr>
        <p:spPr/>
        <p:txBody>
          <a:bodyPr/>
          <a:lstStyle/>
          <a:p>
            <a:fld id="{60F4F636-6A27-E649-AEDF-9DE4D4E58670}" type="slidenum">
              <a:rPr lang="en-US" smtClean="0"/>
              <a:pPr/>
              <a:t>49</a:t>
            </a:fld>
            <a:endParaRPr lang="en-US" dirty="0"/>
          </a:p>
        </p:txBody>
      </p:sp>
    </p:spTree>
    <p:extLst>
      <p:ext uri="{BB962C8B-B14F-4D97-AF65-F5344CB8AC3E}">
        <p14:creationId xmlns:p14="http://schemas.microsoft.com/office/powerpoint/2010/main" val="143908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BAC9-B914-408A-3DDB-63F7B02E6B4F}"/>
              </a:ext>
            </a:extLst>
          </p:cNvPr>
          <p:cNvSpPr>
            <a:spLocks noGrp="1"/>
          </p:cNvSpPr>
          <p:nvPr>
            <p:ph type="title"/>
          </p:nvPr>
        </p:nvSpPr>
        <p:spPr/>
        <p:txBody>
          <a:bodyPr/>
          <a:lstStyle/>
          <a:p>
            <a:r>
              <a:rPr lang="en-US" dirty="0"/>
              <a:t>Steps to Writing a Full Stack App</a:t>
            </a:r>
          </a:p>
        </p:txBody>
      </p:sp>
      <p:sp>
        <p:nvSpPr>
          <p:cNvPr id="3" name="Content Placeholder 2">
            <a:extLst>
              <a:ext uri="{FF2B5EF4-FFF2-40B4-BE49-F238E27FC236}">
                <a16:creationId xmlns:a16="http://schemas.microsoft.com/office/drawing/2014/main" id="{256837AD-2E69-A340-12B5-13A01B76EAFD}"/>
              </a:ext>
            </a:extLst>
          </p:cNvPr>
          <p:cNvSpPr>
            <a:spLocks noGrp="1"/>
          </p:cNvSpPr>
          <p:nvPr>
            <p:ph idx="1"/>
          </p:nvPr>
        </p:nvSpPr>
        <p:spPr/>
        <p:txBody>
          <a:bodyPr/>
          <a:lstStyle/>
          <a:p>
            <a:r>
              <a:rPr lang="en-US" sz="2600" dirty="0"/>
              <a:t>Data stored only in the client is generally </a:t>
            </a:r>
            <a:r>
              <a:rPr lang="en-US" sz="2600" i="1" dirty="0"/>
              <a:t>ephemeral</a:t>
            </a:r>
          </a:p>
          <a:p>
            <a:pPr lvl="1"/>
            <a:r>
              <a:rPr lang="en-US" sz="2200" dirty="0"/>
              <a:t>closing the window means you lose it forever</a:t>
            </a:r>
          </a:p>
          <a:p>
            <a:pPr lvl="1"/>
            <a:r>
              <a:rPr lang="en-US" sz="2200" dirty="0"/>
              <a:t>to store it permanently, we need a server</a:t>
            </a:r>
          </a:p>
          <a:p>
            <a:pPr lvl="1"/>
            <a:endParaRPr lang="en-US" sz="2200" dirty="0"/>
          </a:p>
          <a:p>
            <a:r>
              <a:rPr lang="en-US" sz="2600" dirty="0"/>
              <a:t>We recommend writing in the following order:</a:t>
            </a:r>
          </a:p>
          <a:p>
            <a:pPr marL="628650" lvl="2"/>
            <a:endParaRPr lang="en-US" sz="1200" dirty="0"/>
          </a:p>
          <a:p>
            <a:pPr marL="914400" lvl="1" indent="-457200">
              <a:buFont typeface="+mj-lt"/>
              <a:buAutoNum type="arabicPeriod"/>
            </a:pPr>
            <a:r>
              <a:rPr lang="en-US" sz="2200" dirty="0"/>
              <a:t>Write the client UI with local data				</a:t>
            </a:r>
          </a:p>
          <a:p>
            <a:pPr marL="1383030" lvl="2" indent="-285750">
              <a:buFont typeface="System Font Regular"/>
              <a:buChar char="–"/>
            </a:pPr>
            <a:r>
              <a:rPr lang="en-US" sz="1800" dirty="0"/>
              <a:t>no client/server interaction at the start</a:t>
            </a:r>
          </a:p>
          <a:p>
            <a:pPr marL="628650" lvl="2"/>
            <a:endParaRPr lang="en-US" sz="1200" dirty="0"/>
          </a:p>
          <a:p>
            <a:pPr marL="914400" lvl="1" indent="-457200">
              <a:buFont typeface="+mj-lt"/>
              <a:buAutoNum type="arabicPeriod"/>
            </a:pPr>
            <a:r>
              <a:rPr lang="en-US" sz="2200" dirty="0"/>
              <a:t>Write the server</a:t>
            </a:r>
          </a:p>
          <a:p>
            <a:pPr marL="1380744" lvl="2" indent="-283464">
              <a:buFont typeface="System Font Regular"/>
              <a:buChar char="–"/>
            </a:pPr>
            <a:r>
              <a:rPr lang="en-US" sz="1800" b="1" dirty="0"/>
              <a:t>official</a:t>
            </a:r>
            <a:r>
              <a:rPr lang="en-US" sz="1800" dirty="0"/>
              <a:t> store of the data (client state is ephemeral)</a:t>
            </a:r>
          </a:p>
          <a:p>
            <a:pPr marL="628650" lvl="2"/>
            <a:endParaRPr lang="en-US" sz="1200" dirty="0">
              <a:solidFill>
                <a:schemeClr val="bg1">
                  <a:lumMod val="65000"/>
                </a:schemeClr>
              </a:solidFill>
            </a:endParaRPr>
          </a:p>
          <a:p>
            <a:pPr marL="914400" lvl="1" indent="-457200">
              <a:buFont typeface="+mj-lt"/>
              <a:buAutoNum type="arabicPeriod"/>
            </a:pPr>
            <a:r>
              <a:rPr lang="en-US" sz="2200" dirty="0"/>
              <a:t>Connect the client to the server</a:t>
            </a:r>
          </a:p>
          <a:p>
            <a:pPr marL="1383030" lvl="2" indent="-285750">
              <a:buFont typeface="System Font Regular"/>
              <a:buChar char="–"/>
            </a:pPr>
            <a:r>
              <a:rPr lang="en-US" sz="1800" dirty="0"/>
              <a:t>use fetch to update data on the server before doing same to client</a:t>
            </a:r>
          </a:p>
        </p:txBody>
      </p:sp>
      <p:sp>
        <p:nvSpPr>
          <p:cNvPr id="5" name="Slide Number Placeholder 4">
            <a:extLst>
              <a:ext uri="{FF2B5EF4-FFF2-40B4-BE49-F238E27FC236}">
                <a16:creationId xmlns:a16="http://schemas.microsoft.com/office/drawing/2014/main" id="{58DC2002-734F-A9DD-8C5E-FAA7F4B2A5B2}"/>
              </a:ext>
            </a:extLst>
          </p:cNvPr>
          <p:cNvSpPr>
            <a:spLocks noGrp="1"/>
          </p:cNvSpPr>
          <p:nvPr>
            <p:ph type="sldNum" sz="quarter" idx="4"/>
          </p:nvPr>
        </p:nvSpPr>
        <p:spPr/>
        <p:txBody>
          <a:bodyPr/>
          <a:lstStyle/>
          <a:p>
            <a:fld id="{60F4F636-6A27-E649-AEDF-9DE4D4E58670}" type="slidenum">
              <a:rPr lang="en-US" smtClean="0"/>
              <a:pPr/>
              <a:t>5</a:t>
            </a:fld>
            <a:endParaRPr lang="en-US" dirty="0"/>
          </a:p>
        </p:txBody>
      </p:sp>
    </p:spTree>
    <p:extLst>
      <p:ext uri="{BB962C8B-B14F-4D97-AF65-F5344CB8AC3E}">
        <p14:creationId xmlns:p14="http://schemas.microsoft.com/office/powerpoint/2010/main" val="343646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813B-CA52-9FEC-DF12-76B055E68420}"/>
              </a:ext>
            </a:extLst>
          </p:cNvPr>
          <p:cNvSpPr>
            <a:spLocks noGrp="1"/>
          </p:cNvSpPr>
          <p:nvPr>
            <p:ph type="title"/>
          </p:nvPr>
        </p:nvSpPr>
        <p:spPr/>
        <p:txBody>
          <a:bodyPr/>
          <a:lstStyle/>
          <a:p>
            <a:r>
              <a:rPr lang="en-US" dirty="0"/>
              <a:t>Client-Server Debugging</a:t>
            </a:r>
          </a:p>
        </p:txBody>
      </p:sp>
      <p:sp>
        <p:nvSpPr>
          <p:cNvPr id="3" name="Content Placeholder 2">
            <a:extLst>
              <a:ext uri="{FF2B5EF4-FFF2-40B4-BE49-F238E27FC236}">
                <a16:creationId xmlns:a16="http://schemas.microsoft.com/office/drawing/2014/main" id="{CE6726C8-E2DF-1A2A-1B36-1596128F3799}"/>
              </a:ext>
            </a:extLst>
          </p:cNvPr>
          <p:cNvSpPr>
            <a:spLocks noGrp="1"/>
          </p:cNvSpPr>
          <p:nvPr>
            <p:ph idx="1"/>
          </p:nvPr>
        </p:nvSpPr>
        <p:spPr>
          <a:xfrm>
            <a:off x="457200" y="1244160"/>
            <a:ext cx="8385858" cy="5140800"/>
          </a:xfrm>
        </p:spPr>
        <p:txBody>
          <a:bodyPr/>
          <a:lstStyle/>
          <a:p>
            <a:r>
              <a:rPr lang="en-US" sz="2800" dirty="0"/>
              <a:t>Client-server communication can fail in many ways</a:t>
            </a:r>
          </a:p>
          <a:p>
            <a:pPr lvl="1"/>
            <a:r>
              <a:rPr lang="en-US" sz="2400" dirty="0"/>
              <a:t>almost always requires </a:t>
            </a:r>
            <a:r>
              <a:rPr lang="en-US" sz="2400" dirty="0">
                <a:solidFill>
                  <a:srgbClr val="C00000"/>
                </a:solidFill>
              </a:rPr>
              <a:t>debugging</a:t>
            </a:r>
          </a:p>
          <a:p>
            <a:pPr lvl="1"/>
            <a:endParaRPr lang="en-US" sz="2400" dirty="0"/>
          </a:p>
          <a:p>
            <a:r>
              <a:rPr lang="en-US" sz="2800" dirty="0"/>
              <a:t>Include all required </a:t>
            </a:r>
            <a:r>
              <a:rPr lang="en-US" sz="2600" dirty="0">
                <a:latin typeface="Courier New" panose="02070309020205020404" pitchFamily="49" charset="0"/>
                <a:cs typeface="Courier New" panose="02070309020205020404" pitchFamily="49" charset="0"/>
              </a:rPr>
              <a:t>.catch</a:t>
            </a:r>
            <a:r>
              <a:rPr lang="en-US" sz="2800" dirty="0"/>
              <a:t> handlers</a:t>
            </a:r>
          </a:p>
          <a:p>
            <a:pPr lvl="1"/>
            <a:r>
              <a:rPr lang="en-US" sz="2400" i="1" dirty="0"/>
              <a:t>at least</a:t>
            </a:r>
            <a:r>
              <a:rPr lang="en-US" sz="2400" dirty="0"/>
              <a:t> log an error message</a:t>
            </a:r>
          </a:p>
          <a:p>
            <a:pPr lvl="1"/>
            <a:endParaRPr lang="en-US" sz="2400" dirty="0"/>
          </a:p>
          <a:p>
            <a:r>
              <a:rPr lang="en-US" sz="2800" dirty="0"/>
              <a:t>Here are steps you can use when</a:t>
            </a:r>
          </a:p>
          <a:p>
            <a:pPr lvl="1"/>
            <a:r>
              <a:rPr lang="en-US" sz="2400" dirty="0"/>
              <a:t>the client should have made a request</a:t>
            </a:r>
          </a:p>
          <a:p>
            <a:pPr lvl="1"/>
            <a:r>
              <a:rPr lang="en-US" sz="2400" dirty="0"/>
              <a:t>but you don’t see the expected result afterward</a:t>
            </a:r>
          </a:p>
          <a:p>
            <a:pPr lvl="1"/>
            <a:r>
              <a:rPr lang="en-US" sz="2400" dirty="0"/>
              <a:t>(will practice this in section tomorrow!)</a:t>
            </a:r>
          </a:p>
        </p:txBody>
      </p:sp>
      <p:sp>
        <p:nvSpPr>
          <p:cNvPr id="4" name="Slide Number Placeholder 3">
            <a:extLst>
              <a:ext uri="{FF2B5EF4-FFF2-40B4-BE49-F238E27FC236}">
                <a16:creationId xmlns:a16="http://schemas.microsoft.com/office/drawing/2014/main" id="{34EA9C79-77EF-79B7-2574-CD0C66951B9E}"/>
              </a:ext>
            </a:extLst>
          </p:cNvPr>
          <p:cNvSpPr>
            <a:spLocks noGrp="1"/>
          </p:cNvSpPr>
          <p:nvPr>
            <p:ph type="sldNum" sz="quarter" idx="4"/>
          </p:nvPr>
        </p:nvSpPr>
        <p:spPr/>
        <p:txBody>
          <a:bodyPr/>
          <a:lstStyle/>
          <a:p>
            <a:fld id="{60F4F636-6A27-E649-AEDF-9DE4D4E58670}" type="slidenum">
              <a:rPr lang="en-US" smtClean="0"/>
              <a:pPr/>
              <a:t>50</a:t>
            </a:fld>
            <a:endParaRPr lang="en-US" dirty="0"/>
          </a:p>
        </p:txBody>
      </p:sp>
    </p:spTree>
    <p:extLst>
      <p:ext uri="{BB962C8B-B14F-4D97-AF65-F5344CB8AC3E}">
        <p14:creationId xmlns:p14="http://schemas.microsoft.com/office/powerpoint/2010/main" val="7128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813B-CA52-9FEC-DF12-76B055E68420}"/>
              </a:ext>
            </a:extLst>
          </p:cNvPr>
          <p:cNvSpPr>
            <a:spLocks noGrp="1"/>
          </p:cNvSpPr>
          <p:nvPr>
            <p:ph type="title"/>
          </p:nvPr>
        </p:nvSpPr>
        <p:spPr/>
        <p:txBody>
          <a:bodyPr/>
          <a:lstStyle/>
          <a:p>
            <a:r>
              <a:rPr lang="en-US" dirty="0"/>
              <a:t>Client-Server Debugging Tips (1/2)</a:t>
            </a:r>
          </a:p>
        </p:txBody>
      </p:sp>
      <p:sp>
        <p:nvSpPr>
          <p:cNvPr id="3" name="Content Placeholder 2">
            <a:extLst>
              <a:ext uri="{FF2B5EF4-FFF2-40B4-BE49-F238E27FC236}">
                <a16:creationId xmlns:a16="http://schemas.microsoft.com/office/drawing/2014/main" id="{CE6726C8-E2DF-1A2A-1B36-1596128F3799}"/>
              </a:ext>
            </a:extLst>
          </p:cNvPr>
          <p:cNvSpPr>
            <a:spLocks noGrp="1"/>
          </p:cNvSpPr>
          <p:nvPr>
            <p:ph idx="1"/>
          </p:nvPr>
        </p:nvSpPr>
        <p:spPr/>
        <p:txBody>
          <a:bodyPr/>
          <a:lstStyle/>
          <a:p>
            <a:pPr marL="514350" indent="-514350">
              <a:buFont typeface="+mj-lt"/>
              <a:buAutoNum type="arabicPeriod"/>
            </a:pPr>
            <a:r>
              <a:rPr lang="en-US" sz="2800" dirty="0"/>
              <a:t>Do you see the request in the Network tab?</a:t>
            </a:r>
          </a:p>
          <a:p>
            <a:pPr marL="1005840" lvl="1" indent="-320040"/>
            <a:r>
              <a:rPr lang="en-US" sz="2000" dirty="0">
                <a:latin typeface="+mn-lt"/>
              </a:rPr>
              <a:t>the client didn’t make the request</a:t>
            </a:r>
          </a:p>
          <a:p>
            <a:pPr marL="1005840" lvl="1" indent="-320040"/>
            <a:endParaRPr lang="en-US" sz="2000" dirty="0">
              <a:latin typeface="+mn-lt"/>
            </a:endParaRPr>
          </a:p>
          <a:p>
            <a:pPr marL="514350" indent="-514350">
              <a:buFont typeface="+mj-lt"/>
              <a:buAutoNum type="arabicPeriod"/>
            </a:pPr>
            <a:r>
              <a:rPr lang="en-US" sz="2800" dirty="0"/>
              <a:t>Does the request show a 404 status code?</a:t>
            </a:r>
          </a:p>
          <a:p>
            <a:pPr marL="1005840" lvl="1" indent="-320040"/>
            <a:r>
              <a:rPr lang="en-US" sz="2000" dirty="0">
                <a:latin typeface="+mn-lt"/>
              </a:rPr>
              <a:t>the URL is wrong (doesn’t match any </a:t>
            </a:r>
            <a:r>
              <a:rPr lang="en-US" sz="1800" dirty="0" err="1">
                <a:latin typeface="Courier New" panose="02070309020205020404" pitchFamily="49" charset="0"/>
                <a:cs typeface="Courier New" panose="02070309020205020404" pitchFamily="49" charset="0"/>
              </a:rPr>
              <a:t>app.get</a:t>
            </a:r>
            <a:r>
              <a:rPr lang="en-US" sz="2000" dirty="0">
                <a:latin typeface="+mn-lt"/>
              </a:rPr>
              <a:t> / </a:t>
            </a:r>
            <a:r>
              <a:rPr lang="en-US" sz="1800" dirty="0" err="1">
                <a:latin typeface="Courier New" panose="02070309020205020404" pitchFamily="49" charset="0"/>
                <a:cs typeface="Courier New" panose="02070309020205020404" pitchFamily="49" charset="0"/>
              </a:rPr>
              <a:t>app.post</a:t>
            </a:r>
            <a:r>
              <a:rPr lang="en-US" sz="2000" dirty="0">
                <a:latin typeface="+mn-lt"/>
              </a:rPr>
              <a:t>) </a:t>
            </a:r>
            <a:r>
              <a:rPr lang="en-US" sz="2000" b="1" dirty="0">
                <a:latin typeface="+mn-lt"/>
              </a:rPr>
              <a:t>or</a:t>
            </a:r>
            <a:br>
              <a:rPr lang="en-US" sz="2000" b="1" dirty="0">
                <a:latin typeface="+mn-lt"/>
              </a:rPr>
            </a:br>
            <a:r>
              <a:rPr lang="en-US" sz="2000" dirty="0">
                <a:latin typeface="+mn-lt"/>
              </a:rPr>
              <a:t>the query parameters were not encoded properly</a:t>
            </a:r>
          </a:p>
          <a:p>
            <a:pPr marL="1005840" lvl="1" indent="-320040"/>
            <a:endParaRPr lang="en-US" sz="2000" dirty="0">
              <a:latin typeface="+mn-lt"/>
            </a:endParaRPr>
          </a:p>
          <a:p>
            <a:pPr marL="514350" indent="-514350">
              <a:buFont typeface="+mj-lt"/>
              <a:buAutoNum type="arabicPeriod"/>
            </a:pPr>
            <a:r>
              <a:rPr lang="en-US" sz="2800" dirty="0"/>
              <a:t>Does the request show a 400 status code?</a:t>
            </a:r>
          </a:p>
          <a:p>
            <a:pPr marL="1005840" lvl="1" indent="-320040"/>
            <a:r>
              <a:rPr lang="en-US" sz="2000" i="1" dirty="0">
                <a:latin typeface="+mn-lt"/>
              </a:rPr>
              <a:t>your</a:t>
            </a:r>
            <a:r>
              <a:rPr lang="en-US" sz="2000" dirty="0">
                <a:latin typeface="+mn-lt"/>
              </a:rPr>
              <a:t> server rejected the request as invalid</a:t>
            </a:r>
          </a:p>
          <a:p>
            <a:pPr marL="1005840" lvl="1" indent="-320040"/>
            <a:r>
              <a:rPr lang="en-US" sz="2000" dirty="0">
                <a:latin typeface="+mn-lt"/>
              </a:rPr>
              <a:t>look at the body of the response for the error message </a:t>
            </a:r>
            <a:r>
              <a:rPr lang="en-US" sz="2000" b="1" dirty="0">
                <a:latin typeface="+mn-lt"/>
              </a:rPr>
              <a:t>or</a:t>
            </a:r>
            <a:br>
              <a:rPr lang="en-US" sz="2000" b="1" dirty="0">
                <a:latin typeface="+mn-lt"/>
              </a:rPr>
            </a:br>
            <a:r>
              <a:rPr lang="en-US" sz="2000" dirty="0">
                <a:latin typeface="+mn-lt"/>
              </a:rPr>
              <a:t>add </a:t>
            </a:r>
            <a:r>
              <a:rPr lang="en-US" sz="1800" dirty="0" err="1">
                <a:latin typeface="Courier New" panose="02070309020205020404" pitchFamily="49" charset="0"/>
                <a:cs typeface="Courier New" panose="02070309020205020404" pitchFamily="49" charset="0"/>
              </a:rPr>
              <a:t>console.log</a:t>
            </a:r>
            <a:r>
              <a:rPr lang="en-US" sz="2000" dirty="0" err="1">
                <a:latin typeface="+mn-lt"/>
              </a:rPr>
              <a:t>’s</a:t>
            </a:r>
            <a:r>
              <a:rPr lang="en-US" sz="2000" dirty="0">
                <a:latin typeface="+mn-lt"/>
              </a:rPr>
              <a:t> in the server to see what happened</a:t>
            </a:r>
          </a:p>
          <a:p>
            <a:pPr marL="1005840" lvl="1" indent="-320040"/>
            <a:r>
              <a:rPr lang="en-US" sz="2000" dirty="0">
                <a:latin typeface="+mn-lt"/>
              </a:rPr>
              <a:t>the request itself is shown in the Network tab</a:t>
            </a:r>
          </a:p>
          <a:p>
            <a:pPr marL="1005840" lvl="1" indent="-320040"/>
            <a:endParaRPr lang="en-US" sz="2000" dirty="0">
              <a:latin typeface="+mn-lt"/>
            </a:endParaRP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1EB1DE0B-1774-9EAE-B529-3B0C4198115D}"/>
              </a:ext>
            </a:extLst>
          </p:cNvPr>
          <p:cNvSpPr>
            <a:spLocks noGrp="1"/>
          </p:cNvSpPr>
          <p:nvPr>
            <p:ph type="sldNum" sz="quarter" idx="4"/>
          </p:nvPr>
        </p:nvSpPr>
        <p:spPr/>
        <p:txBody>
          <a:bodyPr/>
          <a:lstStyle/>
          <a:p>
            <a:fld id="{60F4F636-6A27-E649-AEDF-9DE4D4E58670}" type="slidenum">
              <a:rPr lang="en-US" smtClean="0"/>
              <a:pPr/>
              <a:t>51</a:t>
            </a:fld>
            <a:endParaRPr lang="en-US" dirty="0"/>
          </a:p>
        </p:txBody>
      </p:sp>
    </p:spTree>
    <p:extLst>
      <p:ext uri="{BB962C8B-B14F-4D97-AF65-F5344CB8AC3E}">
        <p14:creationId xmlns:p14="http://schemas.microsoft.com/office/powerpoint/2010/main" val="32593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813B-CA52-9FEC-DF12-76B055E68420}"/>
              </a:ext>
            </a:extLst>
          </p:cNvPr>
          <p:cNvSpPr>
            <a:spLocks noGrp="1"/>
          </p:cNvSpPr>
          <p:nvPr>
            <p:ph type="title"/>
          </p:nvPr>
        </p:nvSpPr>
        <p:spPr/>
        <p:txBody>
          <a:bodyPr/>
          <a:lstStyle/>
          <a:p>
            <a:r>
              <a:rPr lang="en-US" dirty="0"/>
              <a:t>Client-Server Debugging Tips (2/2)</a:t>
            </a:r>
          </a:p>
        </p:txBody>
      </p:sp>
      <p:sp>
        <p:nvSpPr>
          <p:cNvPr id="3" name="Content Placeholder 2">
            <a:extLst>
              <a:ext uri="{FF2B5EF4-FFF2-40B4-BE49-F238E27FC236}">
                <a16:creationId xmlns:a16="http://schemas.microsoft.com/office/drawing/2014/main" id="{CE6726C8-E2DF-1A2A-1B36-1596128F3799}"/>
              </a:ext>
            </a:extLst>
          </p:cNvPr>
          <p:cNvSpPr>
            <a:spLocks noGrp="1"/>
          </p:cNvSpPr>
          <p:nvPr>
            <p:ph idx="1"/>
          </p:nvPr>
        </p:nvSpPr>
        <p:spPr/>
        <p:txBody>
          <a:bodyPr/>
          <a:lstStyle/>
          <a:p>
            <a:pPr marL="514350" indent="-514350">
              <a:buFont typeface="+mj-lt"/>
              <a:buAutoNum type="arabicPeriod" startAt="4"/>
            </a:pPr>
            <a:r>
              <a:rPr lang="en-US" sz="2800" dirty="0"/>
              <a:t>Does the request show a 500 status code?</a:t>
            </a:r>
          </a:p>
          <a:p>
            <a:pPr marL="1005840" lvl="1" indent="-320040"/>
            <a:r>
              <a:rPr lang="en-US" sz="2000" dirty="0">
                <a:latin typeface="+mn-lt"/>
              </a:rPr>
              <a:t>the server crashed!</a:t>
            </a:r>
          </a:p>
          <a:p>
            <a:pPr marL="1005840" lvl="1" indent="-320040"/>
            <a:r>
              <a:rPr lang="en-US" sz="2000" dirty="0">
                <a:latin typeface="+mn-lt"/>
              </a:rPr>
              <a:t>look in the terminal where you started the server for a stack trace</a:t>
            </a:r>
          </a:p>
          <a:p>
            <a:pPr marL="1005840" lvl="1" indent="-320040"/>
            <a:endParaRPr lang="en-US" sz="2000" dirty="0">
              <a:latin typeface="+mn-lt"/>
            </a:endParaRPr>
          </a:p>
          <a:p>
            <a:pPr marL="514350" indent="-514350">
              <a:buFont typeface="+mj-lt"/>
              <a:buAutoNum type="arabicPeriod" startAt="4"/>
            </a:pPr>
            <a:r>
              <a:rPr lang="en-US" sz="2800" dirty="0"/>
              <a:t>Does the request say “pending” forever?</a:t>
            </a:r>
          </a:p>
          <a:p>
            <a:pPr marL="1005840" lvl="1" indent="-320040"/>
            <a:r>
              <a:rPr lang="en-US" sz="2000" dirty="0">
                <a:latin typeface="+mn-lt"/>
              </a:rPr>
              <a:t>your server forgot to call </a:t>
            </a:r>
            <a:r>
              <a:rPr lang="en-US" sz="1800" dirty="0" err="1">
                <a:latin typeface="Courier New" panose="02070309020205020404" pitchFamily="49" charset="0"/>
                <a:cs typeface="Courier New" panose="02070309020205020404" pitchFamily="49" charset="0"/>
              </a:rPr>
              <a:t>res.send</a:t>
            </a:r>
            <a:r>
              <a:rPr lang="en-US" sz="2000" dirty="0">
                <a:latin typeface="+mn-lt"/>
              </a:rPr>
              <a:t> to deliver a response</a:t>
            </a:r>
          </a:p>
          <a:p>
            <a:pPr marL="1005840" lvl="1" indent="-320040"/>
            <a:endParaRPr lang="en-US" sz="2000" dirty="0">
              <a:latin typeface="+mn-lt"/>
            </a:endParaRPr>
          </a:p>
          <a:p>
            <a:pPr marL="514350" indent="-514350">
              <a:buFont typeface="+mj-lt"/>
              <a:buAutoNum type="arabicPeriod" startAt="4"/>
            </a:pPr>
            <a:r>
              <a:rPr lang="en-US" sz="2800" dirty="0"/>
              <a:t>Look for an error message in browser Console</a:t>
            </a:r>
          </a:p>
          <a:p>
            <a:pPr marL="1005840" lvl="1" indent="-320040"/>
            <a:r>
              <a:rPr lang="en-US" sz="2000" dirty="0">
                <a:latin typeface="+mn-lt"/>
              </a:rPr>
              <a:t>if 1-5 don’t apply, then the client got back a response</a:t>
            </a:r>
          </a:p>
          <a:p>
            <a:pPr marL="1005840" lvl="1" indent="-320040"/>
            <a:r>
              <a:rPr lang="en-US" sz="2000" dirty="0">
                <a:latin typeface="+mn-lt"/>
              </a:rPr>
              <a:t>client should print an error message if it doesn’t like the response</a:t>
            </a:r>
          </a:p>
          <a:p>
            <a:pPr marL="1005840" lvl="1" indent="-320040"/>
            <a:r>
              <a:rPr lang="en-US" sz="2000" dirty="0">
                <a:latin typeface="+mn-lt"/>
              </a:rPr>
              <a:t>client crashing will show a stack trace</a:t>
            </a:r>
          </a:p>
          <a:p>
            <a:pPr marL="1005840" lvl="1" indent="-320040"/>
            <a:endParaRPr lang="en-US" sz="2000" dirty="0">
              <a:latin typeface="+mn-lt"/>
            </a:endParaRPr>
          </a:p>
          <a:p>
            <a:pPr marL="514350" indent="-514350">
              <a:buFont typeface="+mj-lt"/>
              <a:buAutoNum type="arabicPeriod" startAt="4"/>
            </a:pPr>
            <a:endParaRPr lang="en-US" dirty="0"/>
          </a:p>
        </p:txBody>
      </p:sp>
      <p:sp>
        <p:nvSpPr>
          <p:cNvPr id="4" name="Slide Number Placeholder 3">
            <a:extLst>
              <a:ext uri="{FF2B5EF4-FFF2-40B4-BE49-F238E27FC236}">
                <a16:creationId xmlns:a16="http://schemas.microsoft.com/office/drawing/2014/main" id="{ADE0E1A3-79E0-F7DA-B447-E54A0FFAB28B}"/>
              </a:ext>
            </a:extLst>
          </p:cNvPr>
          <p:cNvSpPr>
            <a:spLocks noGrp="1"/>
          </p:cNvSpPr>
          <p:nvPr>
            <p:ph type="sldNum" sz="quarter" idx="4"/>
          </p:nvPr>
        </p:nvSpPr>
        <p:spPr/>
        <p:txBody>
          <a:bodyPr/>
          <a:lstStyle/>
          <a:p>
            <a:fld id="{60F4F636-6A27-E649-AEDF-9DE4D4E58670}" type="slidenum">
              <a:rPr lang="en-US" smtClean="0"/>
              <a:pPr/>
              <a:t>52</a:t>
            </a:fld>
            <a:endParaRPr lang="en-US" dirty="0"/>
          </a:p>
        </p:txBody>
      </p:sp>
    </p:spTree>
    <p:extLst>
      <p:ext uri="{BB962C8B-B14F-4D97-AF65-F5344CB8AC3E}">
        <p14:creationId xmlns:p14="http://schemas.microsoft.com/office/powerpoint/2010/main" val="310850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D96ABDD-262A-2ABB-7402-34809F669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92B4F-8CD5-3F83-6B94-8D4ED77C3ECB}"/>
              </a:ext>
            </a:extLst>
          </p:cNvPr>
          <p:cNvSpPr>
            <a:spLocks noGrp="1"/>
          </p:cNvSpPr>
          <p:nvPr>
            <p:ph type="title"/>
          </p:nvPr>
        </p:nvSpPr>
        <p:spPr/>
        <p:txBody>
          <a:bodyPr/>
          <a:lstStyle/>
          <a:p>
            <a:r>
              <a:rPr lang="en-US" dirty="0"/>
              <a:t>Recall: Fetch Requests Are Complicated</a:t>
            </a:r>
          </a:p>
        </p:txBody>
      </p:sp>
      <p:sp>
        <p:nvSpPr>
          <p:cNvPr id="33" name="Slide Number Placeholder 32">
            <a:extLst>
              <a:ext uri="{FF2B5EF4-FFF2-40B4-BE49-F238E27FC236}">
                <a16:creationId xmlns:a16="http://schemas.microsoft.com/office/drawing/2014/main" id="{7EF9A472-97BD-A2F5-8402-5C9BFA6AC219}"/>
              </a:ext>
            </a:extLst>
          </p:cNvPr>
          <p:cNvSpPr>
            <a:spLocks noGrp="1"/>
          </p:cNvSpPr>
          <p:nvPr>
            <p:ph type="sldNum" sz="quarter" idx="4"/>
          </p:nvPr>
        </p:nvSpPr>
        <p:spPr/>
        <p:txBody>
          <a:bodyPr/>
          <a:lstStyle/>
          <a:p>
            <a:fld id="{60F4F636-6A27-E649-AEDF-9DE4D4E58670}" type="slidenum">
              <a:rPr lang="en-US" smtClean="0"/>
              <a:pPr/>
              <a:t>53</a:t>
            </a:fld>
            <a:endParaRPr lang="en-US" dirty="0"/>
          </a:p>
        </p:txBody>
      </p:sp>
      <p:sp>
        <p:nvSpPr>
          <p:cNvPr id="47" name="TextBox 46">
            <a:extLst>
              <a:ext uri="{FF2B5EF4-FFF2-40B4-BE49-F238E27FC236}">
                <a16:creationId xmlns:a16="http://schemas.microsoft.com/office/drawing/2014/main" id="{1A8B0FF2-337B-6B7E-3200-2F242B9753D0}"/>
              </a:ext>
            </a:extLst>
          </p:cNvPr>
          <p:cNvSpPr txBox="1"/>
          <p:nvPr/>
        </p:nvSpPr>
        <p:spPr>
          <a:xfrm>
            <a:off x="457200" y="1230932"/>
            <a:ext cx="3951838" cy="2123658"/>
          </a:xfrm>
          <a:prstGeom prst="rect">
            <a:avLst/>
          </a:prstGeom>
          <a:noFill/>
        </p:spPr>
        <p:txBody>
          <a:bodyPr wrap="square" numCol="1" spcCol="457200" rtlCol="0">
            <a:spAutoFit/>
          </a:bodyPr>
          <a:lstStyle/>
          <a:p>
            <a:pPr marL="457200" indent="-457200">
              <a:buAutoNum type="alphaLcPeriod"/>
            </a:pPr>
            <a:r>
              <a:rPr lang="en-US" sz="2200" dirty="0">
                <a:latin typeface="Franklin Gothic Medium" panose="020B0603020102020204" pitchFamily="34" charset="0"/>
                <a:cs typeface="Courier New" panose="02070309020205020404" pitchFamily="49" charset="0"/>
              </a:rPr>
              <a:t> 200</a:t>
            </a:r>
          </a:p>
          <a:p>
            <a:pPr marL="457200" indent="-457200">
              <a:buFontTx/>
              <a:buAutoNum type="alphaLcPeriod"/>
            </a:pPr>
            <a:r>
              <a:rPr lang="en-US" sz="2200" dirty="0">
                <a:latin typeface="Franklin Gothic Medium" panose="020B0603020102020204" pitchFamily="34" charset="0"/>
                <a:cs typeface="Courier New" panose="02070309020205020404" pitchFamily="49" charset="0"/>
              </a:rPr>
              <a:t> response promise resolves</a:t>
            </a:r>
          </a:p>
          <a:p>
            <a:pPr marL="457200" indent="-457200">
              <a:buAutoNum type="alphaLcPeriod"/>
            </a:pPr>
            <a:r>
              <a:rPr lang="en-US" sz="2200" dirty="0">
                <a:latin typeface="Franklin Gothic Medium" panose="020B0603020102020204" pitchFamily="34"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res.json</a:t>
            </a:r>
            <a:r>
              <a:rPr lang="en-US" sz="2200" dirty="0">
                <a:latin typeface="Courier New" panose="02070309020205020404" pitchFamily="49" charset="0"/>
                <a:cs typeface="Courier New" panose="02070309020205020404" pitchFamily="49" charset="0"/>
              </a:rPr>
              <a:t>()</a:t>
            </a:r>
          </a:p>
          <a:p>
            <a:pPr marL="457200" indent="-457200">
              <a:buFontTx/>
              <a:buAutoNum type="alphaLcPeriod"/>
            </a:pPr>
            <a:r>
              <a:rPr lang="en-US" sz="2200" dirty="0">
                <a:latin typeface="Franklin Gothic Medium" panose="020B0603020102020204" pitchFamily="34" charset="0"/>
                <a:cs typeface="Courier New" panose="02070309020205020404" pitchFamily="49" charset="0"/>
              </a:rPr>
              <a:t> parse response text</a:t>
            </a:r>
            <a:endParaRPr lang="en-US" sz="2200" dirty="0">
              <a:latin typeface="Courier New" panose="02070309020205020404" pitchFamily="49" charset="0"/>
              <a:cs typeface="Courier New" panose="02070309020205020404" pitchFamily="49" charset="0"/>
            </a:endParaRPr>
          </a:p>
          <a:p>
            <a:pPr marL="457200" indent="-457200">
              <a:buAutoNum type="alphaLcPeriod"/>
            </a:pPr>
            <a:r>
              <a:rPr lang="en-US" sz="2200" dirty="0">
                <a:latin typeface="Franklin Gothic Medium" panose="020B0603020102020204" pitchFamily="34"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setState</a:t>
            </a:r>
            <a:r>
              <a:rPr lang="en-US" sz="2200" dirty="0">
                <a:latin typeface="Courier New" panose="02070309020205020404" pitchFamily="49" charset="0"/>
                <a:cs typeface="Courier New" panose="02070309020205020404" pitchFamily="49" charset="0"/>
              </a:rPr>
              <a:t>()</a:t>
            </a:r>
          </a:p>
          <a:p>
            <a:pPr marL="457200" indent="-457200">
              <a:buFontTx/>
              <a:buAutoNum type="alphaLcPeriod"/>
            </a:pPr>
            <a:r>
              <a:rPr lang="en-US" sz="2200" dirty="0">
                <a:latin typeface="Franklin Gothic Medium" panose="020B0603020102020204" pitchFamily="34"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console.error</a:t>
            </a:r>
            <a:r>
              <a:rPr lang="en-US" sz="2200" dirty="0">
                <a:latin typeface="Courier New" panose="02070309020205020404" pitchFamily="49" charset="0"/>
                <a:cs typeface="Courier New" panose="02070309020205020404" pitchFamily="49" charset="0"/>
              </a:rPr>
              <a:t>()</a:t>
            </a:r>
          </a:p>
        </p:txBody>
      </p:sp>
      <p:grpSp>
        <p:nvGrpSpPr>
          <p:cNvPr id="133" name="Group 132">
            <a:extLst>
              <a:ext uri="{FF2B5EF4-FFF2-40B4-BE49-F238E27FC236}">
                <a16:creationId xmlns:a16="http://schemas.microsoft.com/office/drawing/2014/main" id="{B1E4D3E0-3077-61E7-C5CF-34BB8DBE46E1}"/>
              </a:ext>
            </a:extLst>
          </p:cNvPr>
          <p:cNvGrpSpPr/>
          <p:nvPr/>
        </p:nvGrpSpPr>
        <p:grpSpPr>
          <a:xfrm>
            <a:off x="700576" y="4048552"/>
            <a:ext cx="7742848" cy="1578516"/>
            <a:chOff x="355413" y="4487233"/>
            <a:chExt cx="7742848" cy="1578516"/>
          </a:xfrm>
        </p:grpSpPr>
        <p:sp>
          <p:nvSpPr>
            <p:cNvPr id="8" name="TextBox 7">
              <a:extLst>
                <a:ext uri="{FF2B5EF4-FFF2-40B4-BE49-F238E27FC236}">
                  <a16:creationId xmlns:a16="http://schemas.microsoft.com/office/drawing/2014/main" id="{5468881C-54F3-306E-1E32-7E82DB783343}"/>
                </a:ext>
              </a:extLst>
            </p:cNvPr>
            <p:cNvSpPr txBox="1"/>
            <p:nvPr/>
          </p:nvSpPr>
          <p:spPr>
            <a:xfrm>
              <a:off x="3116845" y="5058792"/>
              <a:ext cx="777240" cy="430887"/>
            </a:xfrm>
            <a:prstGeom prst="rect">
              <a:avLst/>
            </a:prstGeom>
            <a:solidFill>
              <a:schemeClr val="bg1">
                <a:lumMod val="95000"/>
              </a:schemeClr>
            </a:solidFill>
            <a:ln>
              <a:solidFill>
                <a:schemeClr val="bg1">
                  <a:lumMod val="75000"/>
                </a:schemeClr>
              </a:solidFill>
            </a:ln>
          </p:spPr>
          <p:txBody>
            <a:bodyPr wrap="square" rtlCol="0">
              <a:spAutoFit/>
            </a:bodyPr>
            <a:lstStyle/>
            <a:p>
              <a:pPr algn="ctr"/>
              <a:endParaRPr lang="en-US" sz="2200" dirty="0">
                <a:solidFill>
                  <a:schemeClr val="accent3">
                    <a:lumMod val="75000"/>
                  </a:schemeClr>
                </a:solidFill>
                <a:latin typeface="Franklin Gothic Medium"/>
                <a:cs typeface="Franklin Gothic Medium"/>
              </a:endParaRPr>
            </a:p>
          </p:txBody>
        </p:sp>
        <p:sp>
          <p:nvSpPr>
            <p:cNvPr id="12" name="TextBox 11">
              <a:extLst>
                <a:ext uri="{FF2B5EF4-FFF2-40B4-BE49-F238E27FC236}">
                  <a16:creationId xmlns:a16="http://schemas.microsoft.com/office/drawing/2014/main" id="{2BAD7262-2D31-EB1A-B2E0-A05FDD30B748}"/>
                </a:ext>
              </a:extLst>
            </p:cNvPr>
            <p:cNvSpPr txBox="1"/>
            <p:nvPr/>
          </p:nvSpPr>
          <p:spPr>
            <a:xfrm>
              <a:off x="5940277" y="4659436"/>
              <a:ext cx="777240" cy="430887"/>
            </a:xfrm>
            <a:prstGeom prst="rect">
              <a:avLst/>
            </a:prstGeom>
            <a:solidFill>
              <a:schemeClr val="bg1">
                <a:lumMod val="95000"/>
              </a:schemeClr>
            </a:solidFill>
            <a:ln>
              <a:solidFill>
                <a:schemeClr val="bg1">
                  <a:lumMod val="75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                 </a:t>
              </a:r>
            </a:p>
          </p:txBody>
        </p:sp>
        <p:sp>
          <p:nvSpPr>
            <p:cNvPr id="14" name="TextBox 13">
              <a:extLst>
                <a:ext uri="{FF2B5EF4-FFF2-40B4-BE49-F238E27FC236}">
                  <a16:creationId xmlns:a16="http://schemas.microsoft.com/office/drawing/2014/main" id="{0B19A9AF-E02D-EDE8-2A05-88F7D4D9EFE1}"/>
                </a:ext>
              </a:extLst>
            </p:cNvPr>
            <p:cNvSpPr txBox="1"/>
            <p:nvPr/>
          </p:nvSpPr>
          <p:spPr>
            <a:xfrm>
              <a:off x="5940277" y="5489680"/>
              <a:ext cx="777240" cy="430887"/>
            </a:xfrm>
            <a:prstGeom prst="rect">
              <a:avLst/>
            </a:prstGeom>
            <a:solidFill>
              <a:schemeClr val="bg1">
                <a:lumMod val="95000"/>
              </a:schemeClr>
            </a:solidFill>
            <a:ln>
              <a:solidFill>
                <a:schemeClr val="bg1">
                  <a:lumMod val="75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                </a:t>
              </a:r>
            </a:p>
          </p:txBody>
        </p:sp>
        <p:cxnSp>
          <p:nvCxnSpPr>
            <p:cNvPr id="28" name="Straight Arrow Connector 27">
              <a:extLst>
                <a:ext uri="{FF2B5EF4-FFF2-40B4-BE49-F238E27FC236}">
                  <a16:creationId xmlns:a16="http://schemas.microsoft.com/office/drawing/2014/main" id="{25DD0F2C-C815-8931-01B1-D6719A34FA5A}"/>
                </a:ext>
              </a:extLst>
            </p:cNvPr>
            <p:cNvCxnSpPr>
              <a:cxnSpLocks/>
              <a:endCxn id="12" idx="1"/>
            </p:cNvCxnSpPr>
            <p:nvPr/>
          </p:nvCxnSpPr>
          <p:spPr>
            <a:xfrm flipV="1">
              <a:off x="5069758" y="4874880"/>
              <a:ext cx="870519" cy="183913"/>
            </a:xfrm>
            <a:prstGeom prst="straightConnector1">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4C3E2C63-22EA-744C-3299-C7327CD31BCE}"/>
                </a:ext>
              </a:extLst>
            </p:cNvPr>
            <p:cNvSpPr txBox="1"/>
            <p:nvPr/>
          </p:nvSpPr>
          <p:spPr>
            <a:xfrm rot="20900974">
              <a:off x="5058506" y="4613421"/>
              <a:ext cx="777240" cy="307777"/>
            </a:xfrm>
            <a:prstGeom prst="rect">
              <a:avLst/>
            </a:prstGeom>
            <a:noFill/>
            <a:ln w="12700">
              <a:solidFill>
                <a:schemeClr val="bg1">
                  <a:lumMod val="50000"/>
                </a:schemeClr>
              </a:solidFill>
            </a:ln>
          </p:spPr>
          <p:txBody>
            <a:bodyPr wrap="square" rtlCol="0">
              <a:spAutoFit/>
            </a:bodyPr>
            <a:lstStyle/>
            <a:p>
              <a:r>
                <a:rPr lang="en-US" sz="1400" dirty="0">
                  <a:solidFill>
                    <a:srgbClr val="7030A0"/>
                  </a:solidFill>
                  <a:latin typeface="Franklin Gothic Medium"/>
                  <a:cs typeface="Franklin Gothic Medium"/>
                </a:rPr>
                <a:t>     </a:t>
              </a:r>
            </a:p>
          </p:txBody>
        </p:sp>
        <p:cxnSp>
          <p:nvCxnSpPr>
            <p:cNvPr id="31" name="Straight Arrow Connector 30">
              <a:extLst>
                <a:ext uri="{FF2B5EF4-FFF2-40B4-BE49-F238E27FC236}">
                  <a16:creationId xmlns:a16="http://schemas.microsoft.com/office/drawing/2014/main" id="{72773AAF-B835-7255-3215-C4B007A8F27F}"/>
                </a:ext>
              </a:extLst>
            </p:cNvPr>
            <p:cNvCxnSpPr>
              <a:cxnSpLocks/>
              <a:endCxn id="14" idx="1"/>
            </p:cNvCxnSpPr>
            <p:nvPr/>
          </p:nvCxnSpPr>
          <p:spPr>
            <a:xfrm>
              <a:off x="5069758" y="5489680"/>
              <a:ext cx="870519" cy="215444"/>
            </a:xfrm>
            <a:prstGeom prst="straightConnector1">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4EE69FEC-72FB-33D2-4887-3A54D451E837}"/>
                </a:ext>
              </a:extLst>
            </p:cNvPr>
            <p:cNvSpPr txBox="1"/>
            <p:nvPr/>
          </p:nvSpPr>
          <p:spPr>
            <a:xfrm rot="840000">
              <a:off x="5046250" y="5631243"/>
              <a:ext cx="777240" cy="307777"/>
            </a:xfrm>
            <a:prstGeom prst="rect">
              <a:avLst/>
            </a:prstGeom>
            <a:noFill/>
            <a:ln w="12700">
              <a:solidFill>
                <a:schemeClr val="bg1">
                  <a:lumMod val="50000"/>
                </a:schemeClr>
              </a:solidFill>
            </a:ln>
          </p:spPr>
          <p:txBody>
            <a:bodyPr wrap="square" rtlCol="0">
              <a:spAutoFit/>
            </a:bodyPr>
            <a:lstStyle/>
            <a:p>
              <a:r>
                <a:rPr lang="en-US" sz="1400" dirty="0">
                  <a:solidFill>
                    <a:srgbClr val="7030A0"/>
                  </a:solidFill>
                  <a:latin typeface="Franklin Gothic Medium"/>
                  <a:cs typeface="Franklin Gothic Medium"/>
                </a:rPr>
                <a:t>            </a:t>
              </a:r>
            </a:p>
          </p:txBody>
        </p:sp>
        <p:sp>
          <p:nvSpPr>
            <p:cNvPr id="36" name="TextBox 35">
              <a:extLst>
                <a:ext uri="{FF2B5EF4-FFF2-40B4-BE49-F238E27FC236}">
                  <a16:creationId xmlns:a16="http://schemas.microsoft.com/office/drawing/2014/main" id="{2A556619-6A6D-F68E-85B0-257905194DB6}"/>
                </a:ext>
              </a:extLst>
            </p:cNvPr>
            <p:cNvSpPr txBox="1"/>
            <p:nvPr/>
          </p:nvSpPr>
          <p:spPr>
            <a:xfrm>
              <a:off x="7321021" y="4663551"/>
              <a:ext cx="777240" cy="430887"/>
            </a:xfrm>
            <a:prstGeom prst="rect">
              <a:avLst/>
            </a:prstGeom>
            <a:solidFill>
              <a:schemeClr val="bg1">
                <a:lumMod val="95000"/>
              </a:schemeClr>
            </a:solidFill>
            <a:ln>
              <a:solidFill>
                <a:schemeClr val="bg1">
                  <a:lumMod val="75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               </a:t>
              </a:r>
            </a:p>
          </p:txBody>
        </p:sp>
        <p:cxnSp>
          <p:nvCxnSpPr>
            <p:cNvPr id="38" name="Straight Arrow Connector 37">
              <a:extLst>
                <a:ext uri="{FF2B5EF4-FFF2-40B4-BE49-F238E27FC236}">
                  <a16:creationId xmlns:a16="http://schemas.microsoft.com/office/drawing/2014/main" id="{D34F335B-D7EB-C0CA-85D9-557D220D4F67}"/>
                </a:ext>
              </a:extLst>
            </p:cNvPr>
            <p:cNvCxnSpPr>
              <a:cxnSpLocks/>
              <a:stCxn id="12" idx="3"/>
              <a:endCxn id="36" idx="1"/>
            </p:cNvCxnSpPr>
            <p:nvPr/>
          </p:nvCxnSpPr>
          <p:spPr>
            <a:xfrm>
              <a:off x="6717517" y="4874880"/>
              <a:ext cx="603504" cy="4115"/>
            </a:xfrm>
            <a:prstGeom prst="straightConnector1">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36363B51-BC1E-6F7B-58AD-52F4B7E97250}"/>
                </a:ext>
              </a:extLst>
            </p:cNvPr>
            <p:cNvSpPr txBox="1"/>
            <p:nvPr/>
          </p:nvSpPr>
          <p:spPr>
            <a:xfrm>
              <a:off x="7321021" y="5489678"/>
              <a:ext cx="777240" cy="430887"/>
            </a:xfrm>
            <a:prstGeom prst="rect">
              <a:avLst/>
            </a:prstGeom>
            <a:solidFill>
              <a:schemeClr val="bg1">
                <a:lumMod val="95000"/>
              </a:schemeClr>
            </a:solidFill>
            <a:ln>
              <a:solidFill>
                <a:schemeClr val="bg1">
                  <a:lumMod val="75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               </a:t>
              </a:r>
            </a:p>
          </p:txBody>
        </p:sp>
        <p:cxnSp>
          <p:nvCxnSpPr>
            <p:cNvPr id="44" name="Straight Arrow Connector 43">
              <a:extLst>
                <a:ext uri="{FF2B5EF4-FFF2-40B4-BE49-F238E27FC236}">
                  <a16:creationId xmlns:a16="http://schemas.microsoft.com/office/drawing/2014/main" id="{0C03CE47-41AC-6751-A834-0D34D065DA1D}"/>
                </a:ext>
              </a:extLst>
            </p:cNvPr>
            <p:cNvCxnSpPr>
              <a:cxnSpLocks/>
              <a:stCxn id="14" idx="3"/>
              <a:endCxn id="43" idx="1"/>
            </p:cNvCxnSpPr>
            <p:nvPr/>
          </p:nvCxnSpPr>
          <p:spPr>
            <a:xfrm flipV="1">
              <a:off x="6717517" y="5705122"/>
              <a:ext cx="603504" cy="2"/>
            </a:xfrm>
            <a:prstGeom prst="straightConnector1">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870BA0E6-3276-1870-7FD1-7F57B1CB5075}"/>
                </a:ext>
              </a:extLst>
            </p:cNvPr>
            <p:cNvSpPr txBox="1"/>
            <p:nvPr/>
          </p:nvSpPr>
          <p:spPr>
            <a:xfrm>
              <a:off x="1736129" y="5058793"/>
              <a:ext cx="777240" cy="430887"/>
            </a:xfrm>
            <a:prstGeom prst="rect">
              <a:avLst/>
            </a:prstGeom>
            <a:solidFill>
              <a:schemeClr val="bg1">
                <a:lumMod val="95000"/>
              </a:schemeClr>
            </a:solidFill>
            <a:ln>
              <a:solidFill>
                <a:schemeClr val="bg1">
                  <a:lumMod val="75000"/>
                </a:schemeClr>
              </a:solidFill>
            </a:ln>
          </p:spPr>
          <p:txBody>
            <a:bodyPr wrap="square" rtlCol="0">
              <a:spAutoFit/>
            </a:bodyPr>
            <a:lstStyle/>
            <a:p>
              <a:pPr algn="ctr"/>
              <a:endParaRPr lang="en-US" sz="2200" dirty="0">
                <a:solidFill>
                  <a:schemeClr val="accent3">
                    <a:lumMod val="75000"/>
                  </a:schemeClr>
                </a:solidFill>
                <a:latin typeface="Franklin Gothic Medium"/>
                <a:cs typeface="Franklin Gothic Medium"/>
              </a:endParaRPr>
            </a:p>
          </p:txBody>
        </p:sp>
        <p:cxnSp>
          <p:nvCxnSpPr>
            <p:cNvPr id="70" name="Straight Arrow Connector 69">
              <a:extLst>
                <a:ext uri="{FF2B5EF4-FFF2-40B4-BE49-F238E27FC236}">
                  <a16:creationId xmlns:a16="http://schemas.microsoft.com/office/drawing/2014/main" id="{CE1CC167-7E0B-00E0-C0D0-F35D08B16DD3}"/>
                </a:ext>
              </a:extLst>
            </p:cNvPr>
            <p:cNvCxnSpPr>
              <a:cxnSpLocks/>
              <a:stCxn id="69" idx="3"/>
              <a:endCxn id="8" idx="1"/>
            </p:cNvCxnSpPr>
            <p:nvPr/>
          </p:nvCxnSpPr>
          <p:spPr>
            <a:xfrm flipV="1">
              <a:off x="2513369" y="5274236"/>
              <a:ext cx="603476" cy="1"/>
            </a:xfrm>
            <a:prstGeom prst="straightConnector1">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62F6BC39-B3DF-E2C9-7829-A4D879FFDFAC}"/>
                </a:ext>
              </a:extLst>
            </p:cNvPr>
            <p:cNvSpPr txBox="1"/>
            <p:nvPr/>
          </p:nvSpPr>
          <p:spPr>
            <a:xfrm>
              <a:off x="355413" y="5058792"/>
              <a:ext cx="777240" cy="430887"/>
            </a:xfrm>
            <a:prstGeom prst="rect">
              <a:avLst/>
            </a:prstGeom>
            <a:solidFill>
              <a:schemeClr val="bg1">
                <a:lumMod val="95000"/>
              </a:schemeClr>
            </a:solidFill>
            <a:ln>
              <a:solidFill>
                <a:schemeClr val="bg1">
                  <a:lumMod val="75000"/>
                </a:schemeClr>
              </a:solidFill>
            </a:ln>
          </p:spPr>
          <p:txBody>
            <a:bodyPr wrap="square" rtlCol="0">
              <a:spAutoFit/>
            </a:bodyPr>
            <a:lstStyle/>
            <a:p>
              <a:pPr algn="ctr"/>
              <a:endParaRPr lang="en-US" sz="2200" dirty="0">
                <a:solidFill>
                  <a:schemeClr val="accent3">
                    <a:lumMod val="75000"/>
                  </a:schemeClr>
                </a:solidFill>
                <a:latin typeface="Franklin Gothic Medium"/>
                <a:cs typeface="Franklin Gothic Medium"/>
              </a:endParaRPr>
            </a:p>
          </p:txBody>
        </p:sp>
        <p:cxnSp>
          <p:nvCxnSpPr>
            <p:cNvPr id="77" name="Straight Arrow Connector 76">
              <a:extLst>
                <a:ext uri="{FF2B5EF4-FFF2-40B4-BE49-F238E27FC236}">
                  <a16:creationId xmlns:a16="http://schemas.microsoft.com/office/drawing/2014/main" id="{19659E58-B37A-C54C-E360-ED510CFEBC79}"/>
                </a:ext>
              </a:extLst>
            </p:cNvPr>
            <p:cNvCxnSpPr>
              <a:cxnSpLocks/>
              <a:stCxn id="76" idx="3"/>
              <a:endCxn id="69" idx="1"/>
            </p:cNvCxnSpPr>
            <p:nvPr/>
          </p:nvCxnSpPr>
          <p:spPr>
            <a:xfrm>
              <a:off x="1132653" y="5274236"/>
              <a:ext cx="603476" cy="1"/>
            </a:xfrm>
            <a:prstGeom prst="straightConnector1">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6C854E51-3C5D-F2E3-43AB-7CB86817D4DF}"/>
                </a:ext>
              </a:extLst>
            </p:cNvPr>
            <p:cNvSpPr txBox="1"/>
            <p:nvPr/>
          </p:nvSpPr>
          <p:spPr>
            <a:xfrm flipH="1">
              <a:off x="4284138" y="5064423"/>
              <a:ext cx="777240" cy="429768"/>
            </a:xfrm>
            <a:prstGeom prst="rect">
              <a:avLst/>
            </a:prstGeom>
            <a:solidFill>
              <a:schemeClr val="bg1">
                <a:lumMod val="95000"/>
              </a:schemeClr>
            </a:solidFill>
            <a:ln>
              <a:solidFill>
                <a:schemeClr val="bg1">
                  <a:lumMod val="75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               </a:t>
              </a:r>
            </a:p>
          </p:txBody>
        </p:sp>
        <p:sp>
          <p:nvSpPr>
            <p:cNvPr id="88" name="TextBox 87">
              <a:extLst>
                <a:ext uri="{FF2B5EF4-FFF2-40B4-BE49-F238E27FC236}">
                  <a16:creationId xmlns:a16="http://schemas.microsoft.com/office/drawing/2014/main" id="{D9548994-DD00-F4B4-A39C-3482B975A096}"/>
                </a:ext>
              </a:extLst>
            </p:cNvPr>
            <p:cNvSpPr txBox="1"/>
            <p:nvPr/>
          </p:nvSpPr>
          <p:spPr>
            <a:xfrm flipH="1">
              <a:off x="3700490" y="4487233"/>
              <a:ext cx="777240" cy="307777"/>
            </a:xfrm>
            <a:prstGeom prst="rect">
              <a:avLst/>
            </a:prstGeom>
            <a:noFill/>
            <a:ln w="12700">
              <a:solidFill>
                <a:schemeClr val="bg1">
                  <a:lumMod val="50000"/>
                </a:schemeClr>
              </a:solidFill>
            </a:ln>
          </p:spPr>
          <p:txBody>
            <a:bodyPr wrap="square" rtlCol="0">
              <a:spAutoFit/>
            </a:bodyPr>
            <a:lstStyle/>
            <a:p>
              <a:r>
                <a:rPr lang="en-US" sz="1400" dirty="0">
                  <a:solidFill>
                    <a:srgbClr val="7030A0"/>
                  </a:solidFill>
                  <a:latin typeface="Franklin Gothic Medium"/>
                  <a:cs typeface="Franklin Gothic Medium"/>
                </a:rPr>
                <a:t>     </a:t>
              </a:r>
            </a:p>
          </p:txBody>
        </p:sp>
        <p:sp>
          <p:nvSpPr>
            <p:cNvPr id="90" name="TextBox 89">
              <a:extLst>
                <a:ext uri="{FF2B5EF4-FFF2-40B4-BE49-F238E27FC236}">
                  <a16:creationId xmlns:a16="http://schemas.microsoft.com/office/drawing/2014/main" id="{819A5744-74B2-B7B5-E0B6-67BCABDA65C6}"/>
                </a:ext>
              </a:extLst>
            </p:cNvPr>
            <p:cNvSpPr txBox="1"/>
            <p:nvPr/>
          </p:nvSpPr>
          <p:spPr>
            <a:xfrm flipH="1">
              <a:off x="3706685" y="5757972"/>
              <a:ext cx="777240" cy="307777"/>
            </a:xfrm>
            <a:prstGeom prst="rect">
              <a:avLst/>
            </a:prstGeom>
            <a:noFill/>
            <a:ln w="12700">
              <a:solidFill>
                <a:schemeClr val="bg1">
                  <a:lumMod val="50000"/>
                </a:schemeClr>
              </a:solidFill>
            </a:ln>
          </p:spPr>
          <p:txBody>
            <a:bodyPr wrap="square" rtlCol="0">
              <a:spAutoFit/>
            </a:bodyPr>
            <a:lstStyle/>
            <a:p>
              <a:r>
                <a:rPr lang="en-US" sz="1400" dirty="0">
                  <a:solidFill>
                    <a:srgbClr val="7030A0"/>
                  </a:solidFill>
                  <a:latin typeface="Franklin Gothic Medium"/>
                  <a:cs typeface="Franklin Gothic Medium"/>
                </a:rPr>
                <a:t>            </a:t>
              </a:r>
            </a:p>
          </p:txBody>
        </p:sp>
        <p:cxnSp>
          <p:nvCxnSpPr>
            <p:cNvPr id="105" name="Curved Connector 104">
              <a:extLst>
                <a:ext uri="{FF2B5EF4-FFF2-40B4-BE49-F238E27FC236}">
                  <a16:creationId xmlns:a16="http://schemas.microsoft.com/office/drawing/2014/main" id="{5A328CA9-DAA6-0998-ACC8-3E916A08E4C6}"/>
                </a:ext>
              </a:extLst>
            </p:cNvPr>
            <p:cNvCxnSpPr>
              <a:cxnSpLocks/>
              <a:stCxn id="8" idx="0"/>
              <a:endCxn id="86" idx="0"/>
            </p:cNvCxnSpPr>
            <p:nvPr/>
          </p:nvCxnSpPr>
          <p:spPr>
            <a:xfrm rot="16200000" flipH="1">
              <a:off x="4086295" y="4477961"/>
              <a:ext cx="5631" cy="1167293"/>
            </a:xfrm>
            <a:prstGeom prst="curvedConnector3">
              <a:avLst>
                <a:gd name="adj1" fmla="val -4059670"/>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Curved Connector 108">
              <a:extLst>
                <a:ext uri="{FF2B5EF4-FFF2-40B4-BE49-F238E27FC236}">
                  <a16:creationId xmlns:a16="http://schemas.microsoft.com/office/drawing/2014/main" id="{1226812D-74A5-9698-B433-C5CD4AE50745}"/>
                </a:ext>
              </a:extLst>
            </p:cNvPr>
            <p:cNvCxnSpPr>
              <a:cxnSpLocks/>
              <a:stCxn id="8" idx="2"/>
              <a:endCxn id="86" idx="2"/>
            </p:cNvCxnSpPr>
            <p:nvPr/>
          </p:nvCxnSpPr>
          <p:spPr>
            <a:xfrm rot="16200000" flipH="1">
              <a:off x="4086855" y="4908288"/>
              <a:ext cx="4512" cy="1167293"/>
            </a:xfrm>
            <a:prstGeom prst="curvedConnector3">
              <a:avLst>
                <a:gd name="adj1" fmla="val 5166489"/>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31" name="TextBox 130">
            <a:extLst>
              <a:ext uri="{FF2B5EF4-FFF2-40B4-BE49-F238E27FC236}">
                <a16:creationId xmlns:a16="http://schemas.microsoft.com/office/drawing/2014/main" id="{F9C819FE-761C-E673-1C5D-75AE44D739CF}"/>
              </a:ext>
            </a:extLst>
          </p:cNvPr>
          <p:cNvSpPr txBox="1"/>
          <p:nvPr/>
        </p:nvSpPr>
        <p:spPr>
          <a:xfrm>
            <a:off x="4575936" y="1230932"/>
            <a:ext cx="3876661" cy="2123658"/>
          </a:xfrm>
          <a:prstGeom prst="rect">
            <a:avLst/>
          </a:prstGeom>
          <a:noFill/>
        </p:spPr>
        <p:txBody>
          <a:bodyPr wrap="square">
            <a:spAutoFit/>
          </a:bodyPr>
          <a:lstStyle/>
          <a:p>
            <a:pPr marL="457200" indent="-457200">
              <a:buFont typeface="+mj-lt"/>
              <a:buAutoNum type="alphaLcPeriod" startAt="7"/>
            </a:pPr>
            <a:r>
              <a:rPr lang="en-US" sz="2200" dirty="0">
                <a:latin typeface="Franklin Gothic Medium" panose="020B0603020102020204" pitchFamily="34" charset="0"/>
                <a:cs typeface="Courier New" panose="02070309020205020404" pitchFamily="49" charset="0"/>
              </a:rPr>
              <a:t>parse unknown data</a:t>
            </a:r>
          </a:p>
          <a:p>
            <a:pPr marL="457200" indent="-457200">
              <a:buFont typeface="+mj-lt"/>
              <a:buAutoNum type="alphaLcPeriod" startAt="7"/>
            </a:pPr>
            <a:r>
              <a:rPr lang="en-US" sz="2200" dirty="0">
                <a:latin typeface="Franklin Gothic Medium" panose="020B0603020102020204" pitchFamily="34"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fetch(</a:t>
            </a:r>
            <a:r>
              <a:rPr lang="en-US" sz="2200" dirty="0" err="1">
                <a:latin typeface="Courier New" panose="02070309020205020404" pitchFamily="49" charset="0"/>
                <a:cs typeface="Courier New" panose="02070309020205020404" pitchFamily="49" charset="0"/>
              </a:rPr>
              <a:t>url</a:t>
            </a:r>
            <a:r>
              <a:rPr lang="en-US" sz="2200" dirty="0">
                <a:latin typeface="Courier New" panose="02070309020205020404" pitchFamily="49" charset="0"/>
                <a:cs typeface="Courier New" panose="02070309020205020404" pitchFamily="49" charset="0"/>
              </a:rPr>
              <a:t>)</a:t>
            </a:r>
            <a:endParaRPr lang="en-US" sz="2200" dirty="0">
              <a:latin typeface="Franklin Gothic Medium" panose="020B0603020102020204" pitchFamily="34" charset="0"/>
              <a:cs typeface="Courier New" panose="02070309020205020404" pitchFamily="49" charset="0"/>
            </a:endParaRPr>
          </a:p>
          <a:p>
            <a:pPr marL="457200" indent="-457200">
              <a:buFont typeface="+mj-lt"/>
              <a:buAutoNum type="alphaLcPeriod" startAt="7"/>
            </a:pPr>
            <a:r>
              <a:rPr lang="en-US" sz="2200" dirty="0">
                <a:latin typeface="Franklin Gothic Medium" panose="020B0603020102020204" pitchFamily="34" charset="0"/>
                <a:cs typeface="Courier New" panose="02070309020205020404" pitchFamily="49" charset="0"/>
              </a:rPr>
              <a:t> express finds route</a:t>
            </a:r>
          </a:p>
          <a:p>
            <a:pPr marL="457200" indent="-457200">
              <a:buFont typeface="+mj-lt"/>
              <a:buAutoNum type="alphaLcPeriod" startAt="7"/>
            </a:pPr>
            <a:r>
              <a:rPr lang="en-US" sz="2200" dirty="0">
                <a:latin typeface="Franklin Gothic Medium" panose="020B0603020102020204" pitchFamily="34"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res.send</a:t>
            </a:r>
            <a:r>
              <a:rPr lang="en-US" sz="2200" dirty="0">
                <a:latin typeface="Courier New" panose="02070309020205020404" pitchFamily="49" charset="0"/>
                <a:cs typeface="Courier New" panose="02070309020205020404" pitchFamily="49" charset="0"/>
              </a:rPr>
              <a:t>()</a:t>
            </a:r>
          </a:p>
          <a:p>
            <a:pPr marL="457200" indent="-457200">
              <a:buFont typeface="+mj-lt"/>
              <a:buAutoNum type="alphaLcPeriod" startAt="7"/>
            </a:pPr>
            <a:r>
              <a:rPr lang="en-US" sz="2200" dirty="0">
                <a:latin typeface="Franklin Gothic Medium" panose="020B0603020102020204" pitchFamily="34" charset="0"/>
                <a:cs typeface="Courier New" panose="02070309020205020404" pitchFamily="49" charset="0"/>
              </a:rPr>
              <a:t> 400</a:t>
            </a:r>
          </a:p>
          <a:p>
            <a:pPr marL="457200" indent="-457200">
              <a:buFont typeface="+mj-lt"/>
              <a:buAutoNum type="alphaLcPeriod" startAt="7"/>
            </a:pPr>
            <a:r>
              <a:rPr lang="en-US" sz="2200" dirty="0">
                <a:latin typeface="Franklin Gothic Medium" panose="020B0603020102020204" pitchFamily="34" charset="0"/>
                <a:cs typeface="Courier New" panose="02070309020205020404" pitchFamily="49" charset="0"/>
              </a:rPr>
              <a:t> validate body/query</a:t>
            </a:r>
          </a:p>
        </p:txBody>
      </p:sp>
      <p:sp>
        <p:nvSpPr>
          <p:cNvPr id="154" name="TextBox 153">
            <a:extLst>
              <a:ext uri="{FF2B5EF4-FFF2-40B4-BE49-F238E27FC236}">
                <a16:creationId xmlns:a16="http://schemas.microsoft.com/office/drawing/2014/main" id="{C9438FA2-B3EE-46FD-20E4-4FA72E6D5599}"/>
              </a:ext>
            </a:extLst>
          </p:cNvPr>
          <p:cNvSpPr txBox="1"/>
          <p:nvPr/>
        </p:nvSpPr>
        <p:spPr>
          <a:xfrm>
            <a:off x="645004" y="4576843"/>
            <a:ext cx="274434" cy="276999"/>
          </a:xfrm>
          <a:prstGeom prst="rect">
            <a:avLst/>
          </a:prstGeom>
          <a:noFill/>
        </p:spPr>
        <p:txBody>
          <a:bodyPr wrap="none" rtlCol="0">
            <a:spAutoFit/>
          </a:bodyPr>
          <a:lstStyle/>
          <a:p>
            <a:r>
              <a:rPr lang="en-US" sz="1200" dirty="0">
                <a:latin typeface="Franklin Gothic Medium"/>
                <a:cs typeface="Franklin Gothic Medium"/>
              </a:rPr>
              <a:t>1</a:t>
            </a:r>
          </a:p>
        </p:txBody>
      </p:sp>
      <p:sp>
        <p:nvSpPr>
          <p:cNvPr id="155" name="TextBox 154">
            <a:extLst>
              <a:ext uri="{FF2B5EF4-FFF2-40B4-BE49-F238E27FC236}">
                <a16:creationId xmlns:a16="http://schemas.microsoft.com/office/drawing/2014/main" id="{1AE7E0CE-BFFB-5B33-03F2-3569DA7B1502}"/>
              </a:ext>
            </a:extLst>
          </p:cNvPr>
          <p:cNvSpPr txBox="1"/>
          <p:nvPr/>
        </p:nvSpPr>
        <p:spPr>
          <a:xfrm>
            <a:off x="2031787" y="4576842"/>
            <a:ext cx="274434" cy="276999"/>
          </a:xfrm>
          <a:prstGeom prst="rect">
            <a:avLst/>
          </a:prstGeom>
          <a:noFill/>
        </p:spPr>
        <p:txBody>
          <a:bodyPr wrap="none" rtlCol="0">
            <a:spAutoFit/>
          </a:bodyPr>
          <a:lstStyle/>
          <a:p>
            <a:r>
              <a:rPr lang="en-US" sz="1200" dirty="0">
                <a:latin typeface="Franklin Gothic Medium"/>
                <a:cs typeface="Franklin Gothic Medium"/>
              </a:rPr>
              <a:t>2</a:t>
            </a:r>
          </a:p>
        </p:txBody>
      </p:sp>
      <p:sp>
        <p:nvSpPr>
          <p:cNvPr id="156" name="TextBox 155">
            <a:extLst>
              <a:ext uri="{FF2B5EF4-FFF2-40B4-BE49-F238E27FC236}">
                <a16:creationId xmlns:a16="http://schemas.microsoft.com/office/drawing/2014/main" id="{39F1A90C-97F1-E933-36A1-DD95D7C5873E}"/>
              </a:ext>
            </a:extLst>
          </p:cNvPr>
          <p:cNvSpPr txBox="1"/>
          <p:nvPr/>
        </p:nvSpPr>
        <p:spPr>
          <a:xfrm>
            <a:off x="3418570" y="4576841"/>
            <a:ext cx="274434" cy="276999"/>
          </a:xfrm>
          <a:prstGeom prst="rect">
            <a:avLst/>
          </a:prstGeom>
          <a:noFill/>
        </p:spPr>
        <p:txBody>
          <a:bodyPr wrap="none" rtlCol="0">
            <a:spAutoFit/>
          </a:bodyPr>
          <a:lstStyle/>
          <a:p>
            <a:r>
              <a:rPr lang="en-US" sz="1200" dirty="0">
                <a:latin typeface="Franklin Gothic Medium"/>
                <a:cs typeface="Franklin Gothic Medium"/>
              </a:rPr>
              <a:t>3</a:t>
            </a:r>
          </a:p>
        </p:txBody>
      </p:sp>
      <p:sp>
        <p:nvSpPr>
          <p:cNvPr id="157" name="TextBox 156">
            <a:extLst>
              <a:ext uri="{FF2B5EF4-FFF2-40B4-BE49-F238E27FC236}">
                <a16:creationId xmlns:a16="http://schemas.microsoft.com/office/drawing/2014/main" id="{DE211811-699B-B696-FDAE-70507CAF2AC5}"/>
              </a:ext>
            </a:extLst>
          </p:cNvPr>
          <p:cNvSpPr txBox="1"/>
          <p:nvPr/>
        </p:nvSpPr>
        <p:spPr>
          <a:xfrm>
            <a:off x="3973336" y="4011777"/>
            <a:ext cx="274434" cy="276999"/>
          </a:xfrm>
          <a:prstGeom prst="rect">
            <a:avLst/>
          </a:prstGeom>
          <a:noFill/>
        </p:spPr>
        <p:txBody>
          <a:bodyPr wrap="none" rtlCol="0">
            <a:spAutoFit/>
          </a:bodyPr>
          <a:lstStyle/>
          <a:p>
            <a:r>
              <a:rPr lang="en-US" sz="1200" dirty="0">
                <a:latin typeface="Franklin Gothic Medium"/>
                <a:cs typeface="Franklin Gothic Medium"/>
              </a:rPr>
              <a:t>4</a:t>
            </a:r>
          </a:p>
        </p:txBody>
      </p:sp>
      <p:sp>
        <p:nvSpPr>
          <p:cNvPr id="158" name="TextBox 157">
            <a:extLst>
              <a:ext uri="{FF2B5EF4-FFF2-40B4-BE49-F238E27FC236}">
                <a16:creationId xmlns:a16="http://schemas.microsoft.com/office/drawing/2014/main" id="{80111395-33A1-B3EC-A0B2-44828DD4B273}"/>
              </a:ext>
            </a:extLst>
          </p:cNvPr>
          <p:cNvSpPr txBox="1"/>
          <p:nvPr/>
        </p:nvSpPr>
        <p:spPr>
          <a:xfrm>
            <a:off x="3984667" y="5277297"/>
            <a:ext cx="274434" cy="276999"/>
          </a:xfrm>
          <a:prstGeom prst="rect">
            <a:avLst/>
          </a:prstGeom>
          <a:noFill/>
        </p:spPr>
        <p:txBody>
          <a:bodyPr wrap="none" rtlCol="0">
            <a:spAutoFit/>
          </a:bodyPr>
          <a:lstStyle/>
          <a:p>
            <a:r>
              <a:rPr lang="en-US" sz="1200" dirty="0">
                <a:latin typeface="Franklin Gothic Medium"/>
                <a:cs typeface="Franklin Gothic Medium"/>
              </a:rPr>
              <a:t>5</a:t>
            </a:r>
          </a:p>
        </p:txBody>
      </p:sp>
      <p:sp>
        <p:nvSpPr>
          <p:cNvPr id="159" name="TextBox 158">
            <a:extLst>
              <a:ext uri="{FF2B5EF4-FFF2-40B4-BE49-F238E27FC236}">
                <a16:creationId xmlns:a16="http://schemas.microsoft.com/office/drawing/2014/main" id="{2B62F922-E8D7-B7BA-1865-13040E6D09A8}"/>
              </a:ext>
            </a:extLst>
          </p:cNvPr>
          <p:cNvSpPr txBox="1"/>
          <p:nvPr/>
        </p:nvSpPr>
        <p:spPr>
          <a:xfrm>
            <a:off x="4580424" y="4580288"/>
            <a:ext cx="274434" cy="276999"/>
          </a:xfrm>
          <a:prstGeom prst="rect">
            <a:avLst/>
          </a:prstGeom>
          <a:noFill/>
        </p:spPr>
        <p:txBody>
          <a:bodyPr wrap="none" rtlCol="0">
            <a:spAutoFit/>
          </a:bodyPr>
          <a:lstStyle/>
          <a:p>
            <a:r>
              <a:rPr lang="en-US" sz="1200" dirty="0">
                <a:latin typeface="Franklin Gothic Medium"/>
                <a:cs typeface="Franklin Gothic Medium"/>
              </a:rPr>
              <a:t>6</a:t>
            </a:r>
          </a:p>
        </p:txBody>
      </p:sp>
      <p:sp>
        <p:nvSpPr>
          <p:cNvPr id="160" name="TextBox 159">
            <a:extLst>
              <a:ext uri="{FF2B5EF4-FFF2-40B4-BE49-F238E27FC236}">
                <a16:creationId xmlns:a16="http://schemas.microsoft.com/office/drawing/2014/main" id="{CEF0903C-C182-7F42-62AC-1269578648AF}"/>
              </a:ext>
            </a:extLst>
          </p:cNvPr>
          <p:cNvSpPr txBox="1"/>
          <p:nvPr/>
        </p:nvSpPr>
        <p:spPr>
          <a:xfrm rot="20969145">
            <a:off x="5334843" y="4193296"/>
            <a:ext cx="274434" cy="276999"/>
          </a:xfrm>
          <a:prstGeom prst="rect">
            <a:avLst/>
          </a:prstGeom>
          <a:noFill/>
        </p:spPr>
        <p:txBody>
          <a:bodyPr wrap="none" rtlCol="0">
            <a:spAutoFit/>
          </a:bodyPr>
          <a:lstStyle/>
          <a:p>
            <a:r>
              <a:rPr lang="en-US" sz="1200" dirty="0">
                <a:latin typeface="Franklin Gothic Medium"/>
                <a:cs typeface="Franklin Gothic Medium"/>
              </a:rPr>
              <a:t>7</a:t>
            </a:r>
          </a:p>
        </p:txBody>
      </p:sp>
      <p:sp>
        <p:nvSpPr>
          <p:cNvPr id="161" name="TextBox 160">
            <a:extLst>
              <a:ext uri="{FF2B5EF4-FFF2-40B4-BE49-F238E27FC236}">
                <a16:creationId xmlns:a16="http://schemas.microsoft.com/office/drawing/2014/main" id="{0C01A187-5482-4B9D-7FAC-D83C547A6057}"/>
              </a:ext>
            </a:extLst>
          </p:cNvPr>
          <p:cNvSpPr txBox="1"/>
          <p:nvPr/>
        </p:nvSpPr>
        <p:spPr>
          <a:xfrm rot="761605">
            <a:off x="5351281" y="5064654"/>
            <a:ext cx="274434" cy="276999"/>
          </a:xfrm>
          <a:prstGeom prst="rect">
            <a:avLst/>
          </a:prstGeom>
          <a:noFill/>
        </p:spPr>
        <p:txBody>
          <a:bodyPr wrap="none" rtlCol="0">
            <a:spAutoFit/>
          </a:bodyPr>
          <a:lstStyle/>
          <a:p>
            <a:r>
              <a:rPr lang="en-US" sz="1200" dirty="0">
                <a:latin typeface="Franklin Gothic Medium"/>
                <a:cs typeface="Franklin Gothic Medium"/>
              </a:rPr>
              <a:t>8</a:t>
            </a:r>
          </a:p>
        </p:txBody>
      </p:sp>
      <p:sp>
        <p:nvSpPr>
          <p:cNvPr id="162" name="TextBox 161">
            <a:extLst>
              <a:ext uri="{FF2B5EF4-FFF2-40B4-BE49-F238E27FC236}">
                <a16:creationId xmlns:a16="http://schemas.microsoft.com/office/drawing/2014/main" id="{471D1341-C4E4-B9D7-918B-6CBB11CB49B2}"/>
              </a:ext>
            </a:extLst>
          </p:cNvPr>
          <p:cNvSpPr txBox="1"/>
          <p:nvPr/>
        </p:nvSpPr>
        <p:spPr>
          <a:xfrm>
            <a:off x="6223830" y="4179636"/>
            <a:ext cx="274434" cy="276999"/>
          </a:xfrm>
          <a:prstGeom prst="rect">
            <a:avLst/>
          </a:prstGeom>
          <a:noFill/>
        </p:spPr>
        <p:txBody>
          <a:bodyPr wrap="none" rtlCol="0">
            <a:spAutoFit/>
          </a:bodyPr>
          <a:lstStyle/>
          <a:p>
            <a:r>
              <a:rPr lang="en-US" sz="1200" dirty="0">
                <a:latin typeface="Franklin Gothic Medium"/>
                <a:cs typeface="Franklin Gothic Medium"/>
              </a:rPr>
              <a:t>9</a:t>
            </a:r>
          </a:p>
        </p:txBody>
      </p:sp>
      <p:sp>
        <p:nvSpPr>
          <p:cNvPr id="163" name="TextBox 162">
            <a:extLst>
              <a:ext uri="{FF2B5EF4-FFF2-40B4-BE49-F238E27FC236}">
                <a16:creationId xmlns:a16="http://schemas.microsoft.com/office/drawing/2014/main" id="{ACFF5182-2BAB-DFBC-9329-73EAAA566B9D}"/>
              </a:ext>
            </a:extLst>
          </p:cNvPr>
          <p:cNvSpPr txBox="1"/>
          <p:nvPr/>
        </p:nvSpPr>
        <p:spPr>
          <a:xfrm>
            <a:off x="7596502" y="4179726"/>
            <a:ext cx="364202" cy="276999"/>
          </a:xfrm>
          <a:prstGeom prst="rect">
            <a:avLst/>
          </a:prstGeom>
          <a:noFill/>
        </p:spPr>
        <p:txBody>
          <a:bodyPr wrap="none" rtlCol="0">
            <a:spAutoFit/>
          </a:bodyPr>
          <a:lstStyle/>
          <a:p>
            <a:r>
              <a:rPr lang="en-US" sz="1200" dirty="0">
                <a:latin typeface="Franklin Gothic Medium"/>
                <a:cs typeface="Franklin Gothic Medium"/>
              </a:rPr>
              <a:t>11</a:t>
            </a:r>
          </a:p>
        </p:txBody>
      </p:sp>
      <p:sp>
        <p:nvSpPr>
          <p:cNvPr id="164" name="TextBox 163">
            <a:extLst>
              <a:ext uri="{FF2B5EF4-FFF2-40B4-BE49-F238E27FC236}">
                <a16:creationId xmlns:a16="http://schemas.microsoft.com/office/drawing/2014/main" id="{1765C3B2-F796-784F-3380-687D4E167997}"/>
              </a:ext>
            </a:extLst>
          </p:cNvPr>
          <p:cNvSpPr txBox="1"/>
          <p:nvPr/>
        </p:nvSpPr>
        <p:spPr>
          <a:xfrm>
            <a:off x="6221657" y="5009442"/>
            <a:ext cx="362728" cy="276999"/>
          </a:xfrm>
          <a:prstGeom prst="rect">
            <a:avLst/>
          </a:prstGeom>
          <a:noFill/>
        </p:spPr>
        <p:txBody>
          <a:bodyPr wrap="none" rtlCol="0">
            <a:spAutoFit/>
          </a:bodyPr>
          <a:lstStyle/>
          <a:p>
            <a:r>
              <a:rPr lang="en-US" sz="1200" dirty="0">
                <a:latin typeface="Franklin Gothic Medium"/>
                <a:cs typeface="Franklin Gothic Medium"/>
              </a:rPr>
              <a:t>10</a:t>
            </a:r>
          </a:p>
        </p:txBody>
      </p:sp>
      <p:sp>
        <p:nvSpPr>
          <p:cNvPr id="165" name="TextBox 164">
            <a:extLst>
              <a:ext uri="{FF2B5EF4-FFF2-40B4-BE49-F238E27FC236}">
                <a16:creationId xmlns:a16="http://schemas.microsoft.com/office/drawing/2014/main" id="{122467B5-FEE8-62DB-F682-BFA76852A547}"/>
              </a:ext>
            </a:extLst>
          </p:cNvPr>
          <p:cNvSpPr txBox="1"/>
          <p:nvPr/>
        </p:nvSpPr>
        <p:spPr>
          <a:xfrm>
            <a:off x="7596502" y="5000298"/>
            <a:ext cx="366062" cy="276999"/>
          </a:xfrm>
          <a:prstGeom prst="rect">
            <a:avLst/>
          </a:prstGeom>
          <a:noFill/>
        </p:spPr>
        <p:txBody>
          <a:bodyPr wrap="none" rtlCol="0">
            <a:spAutoFit/>
          </a:bodyPr>
          <a:lstStyle/>
          <a:p>
            <a:r>
              <a:rPr lang="en-US" sz="1200" dirty="0">
                <a:latin typeface="Franklin Gothic Medium"/>
                <a:cs typeface="Franklin Gothic Medium"/>
              </a:rPr>
              <a:t>12</a:t>
            </a:r>
          </a:p>
        </p:txBody>
      </p:sp>
    </p:spTree>
    <p:extLst>
      <p:ext uri="{BB962C8B-B14F-4D97-AF65-F5344CB8AC3E}">
        <p14:creationId xmlns:p14="http://schemas.microsoft.com/office/powerpoint/2010/main" val="1770731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7F574D6-8FA5-45FD-957B-DE49AEE01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11F081-7137-8FE7-AB88-568591A5D4AB}"/>
              </a:ext>
            </a:extLst>
          </p:cNvPr>
          <p:cNvSpPr>
            <a:spLocks noGrp="1"/>
          </p:cNvSpPr>
          <p:nvPr>
            <p:ph type="title"/>
          </p:nvPr>
        </p:nvSpPr>
        <p:spPr/>
        <p:txBody>
          <a:bodyPr/>
          <a:lstStyle/>
          <a:p>
            <a:r>
              <a:rPr lang="en-US" dirty="0"/>
              <a:t>Recall: Fetch Requests Are Complicated</a:t>
            </a:r>
          </a:p>
        </p:txBody>
      </p:sp>
      <p:sp>
        <p:nvSpPr>
          <p:cNvPr id="33" name="Slide Number Placeholder 32">
            <a:extLst>
              <a:ext uri="{FF2B5EF4-FFF2-40B4-BE49-F238E27FC236}">
                <a16:creationId xmlns:a16="http://schemas.microsoft.com/office/drawing/2014/main" id="{F1933D7E-6466-E329-FF82-B937C192DD17}"/>
              </a:ext>
            </a:extLst>
          </p:cNvPr>
          <p:cNvSpPr>
            <a:spLocks noGrp="1"/>
          </p:cNvSpPr>
          <p:nvPr>
            <p:ph type="sldNum" sz="quarter" idx="4"/>
          </p:nvPr>
        </p:nvSpPr>
        <p:spPr/>
        <p:txBody>
          <a:bodyPr/>
          <a:lstStyle/>
          <a:p>
            <a:fld id="{60F4F636-6A27-E649-AEDF-9DE4D4E58670}" type="slidenum">
              <a:rPr lang="en-US" smtClean="0"/>
              <a:pPr/>
              <a:t>54</a:t>
            </a:fld>
            <a:endParaRPr lang="en-US" dirty="0"/>
          </a:p>
        </p:txBody>
      </p:sp>
      <p:sp>
        <p:nvSpPr>
          <p:cNvPr id="47" name="TextBox 46">
            <a:extLst>
              <a:ext uri="{FF2B5EF4-FFF2-40B4-BE49-F238E27FC236}">
                <a16:creationId xmlns:a16="http://schemas.microsoft.com/office/drawing/2014/main" id="{87C5D274-5060-B22D-A29F-2AD6AADFAD86}"/>
              </a:ext>
            </a:extLst>
          </p:cNvPr>
          <p:cNvSpPr txBox="1"/>
          <p:nvPr/>
        </p:nvSpPr>
        <p:spPr>
          <a:xfrm>
            <a:off x="457199" y="1230932"/>
            <a:ext cx="4110866" cy="2123658"/>
          </a:xfrm>
          <a:prstGeom prst="rect">
            <a:avLst/>
          </a:prstGeom>
          <a:noFill/>
        </p:spPr>
        <p:txBody>
          <a:bodyPr wrap="square" numCol="1" spcCol="457200" rtlCol="0">
            <a:spAutoFit/>
          </a:bodyPr>
          <a:lstStyle/>
          <a:p>
            <a:pPr marL="457200" indent="-457200">
              <a:buAutoNum type="alphaLcPeriod"/>
            </a:pPr>
            <a:r>
              <a:rPr lang="en-US" sz="2200" dirty="0">
                <a:latin typeface="Franklin Gothic Medium" panose="020B0603020102020204" pitchFamily="34" charset="0"/>
                <a:cs typeface="Courier New" panose="02070309020205020404" pitchFamily="49" charset="0"/>
              </a:rPr>
              <a:t> 200</a:t>
            </a:r>
          </a:p>
          <a:p>
            <a:pPr marL="457200" indent="-457200">
              <a:buFontTx/>
              <a:buAutoNum type="alphaLcPeriod"/>
            </a:pPr>
            <a:r>
              <a:rPr lang="en-US" sz="2200" dirty="0">
                <a:latin typeface="Franklin Gothic Medium" panose="020B0603020102020204" pitchFamily="34" charset="0"/>
                <a:cs typeface="Courier New" panose="02070309020205020404" pitchFamily="49" charset="0"/>
              </a:rPr>
              <a:t> response </a:t>
            </a:r>
            <a:r>
              <a:rPr lang="en-US" sz="2200" dirty="0">
                <a:latin typeface="Courier New" panose="02070309020205020404" pitchFamily="49" charset="0"/>
                <a:cs typeface="Courier New" panose="02070309020205020404" pitchFamily="49" charset="0"/>
              </a:rPr>
              <a:t>Promise</a:t>
            </a:r>
            <a:r>
              <a:rPr lang="en-US" sz="2200" dirty="0">
                <a:latin typeface="Franklin Gothic Medium" panose="020B0603020102020204" pitchFamily="34" charset="0"/>
                <a:cs typeface="Courier New" panose="02070309020205020404" pitchFamily="49" charset="0"/>
              </a:rPr>
              <a:t> resolves</a:t>
            </a:r>
          </a:p>
          <a:p>
            <a:pPr marL="457200" indent="-457200">
              <a:buAutoNum type="alphaLcPeriod"/>
            </a:pPr>
            <a:r>
              <a:rPr lang="en-US" sz="2200" dirty="0">
                <a:latin typeface="Franklin Gothic Medium" panose="020B0603020102020204" pitchFamily="34"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res.json</a:t>
            </a:r>
            <a:r>
              <a:rPr lang="en-US" sz="2200" dirty="0">
                <a:latin typeface="Courier New" panose="02070309020205020404" pitchFamily="49" charset="0"/>
                <a:cs typeface="Courier New" panose="02070309020205020404" pitchFamily="49" charset="0"/>
              </a:rPr>
              <a:t>()</a:t>
            </a:r>
          </a:p>
          <a:p>
            <a:pPr marL="457200" indent="-457200">
              <a:buFontTx/>
              <a:buAutoNum type="alphaLcPeriod"/>
            </a:pPr>
            <a:r>
              <a:rPr lang="en-US" sz="2200" dirty="0">
                <a:latin typeface="Franklin Gothic Medium" panose="020B0603020102020204" pitchFamily="34" charset="0"/>
                <a:cs typeface="Courier New" panose="02070309020205020404" pitchFamily="49" charset="0"/>
              </a:rPr>
              <a:t> parse text</a:t>
            </a:r>
            <a:endParaRPr lang="en-US" sz="2200" dirty="0">
              <a:latin typeface="Courier New" panose="02070309020205020404" pitchFamily="49" charset="0"/>
              <a:cs typeface="Courier New" panose="02070309020205020404" pitchFamily="49" charset="0"/>
            </a:endParaRPr>
          </a:p>
          <a:p>
            <a:pPr marL="457200" indent="-457200">
              <a:buAutoNum type="alphaLcPeriod"/>
            </a:pPr>
            <a:r>
              <a:rPr lang="en-US" sz="2200" dirty="0">
                <a:latin typeface="Franklin Gothic Medium" panose="020B0603020102020204" pitchFamily="34"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setState</a:t>
            </a:r>
            <a:r>
              <a:rPr lang="en-US" sz="2200" dirty="0">
                <a:latin typeface="Courier New" panose="02070309020205020404" pitchFamily="49" charset="0"/>
                <a:cs typeface="Courier New" panose="02070309020205020404" pitchFamily="49" charset="0"/>
              </a:rPr>
              <a:t>()</a:t>
            </a:r>
          </a:p>
          <a:p>
            <a:pPr marL="457200" indent="-457200">
              <a:buFontTx/>
              <a:buAutoNum type="alphaLcPeriod"/>
            </a:pPr>
            <a:r>
              <a:rPr lang="en-US" sz="2200" dirty="0">
                <a:latin typeface="Franklin Gothic Medium" panose="020B0603020102020204" pitchFamily="34"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console.error</a:t>
            </a:r>
            <a:r>
              <a:rPr lang="en-US" sz="2200" dirty="0">
                <a:latin typeface="Courier New" panose="02070309020205020404" pitchFamily="49" charset="0"/>
                <a:cs typeface="Courier New" panose="02070309020205020404" pitchFamily="49" charset="0"/>
              </a:rPr>
              <a:t>()</a:t>
            </a:r>
          </a:p>
        </p:txBody>
      </p:sp>
      <p:grpSp>
        <p:nvGrpSpPr>
          <p:cNvPr id="133" name="Group 132">
            <a:extLst>
              <a:ext uri="{FF2B5EF4-FFF2-40B4-BE49-F238E27FC236}">
                <a16:creationId xmlns:a16="http://schemas.microsoft.com/office/drawing/2014/main" id="{1B55C583-0BB0-22A0-E924-7DABBD0D0728}"/>
              </a:ext>
            </a:extLst>
          </p:cNvPr>
          <p:cNvGrpSpPr/>
          <p:nvPr/>
        </p:nvGrpSpPr>
        <p:grpSpPr>
          <a:xfrm>
            <a:off x="700576" y="4048552"/>
            <a:ext cx="7742848" cy="1578516"/>
            <a:chOff x="355413" y="4487233"/>
            <a:chExt cx="7742848" cy="1578516"/>
          </a:xfrm>
        </p:grpSpPr>
        <p:sp>
          <p:nvSpPr>
            <p:cNvPr id="8" name="TextBox 7">
              <a:extLst>
                <a:ext uri="{FF2B5EF4-FFF2-40B4-BE49-F238E27FC236}">
                  <a16:creationId xmlns:a16="http://schemas.microsoft.com/office/drawing/2014/main" id="{6E0DA72F-C8F9-591C-2F90-30B82E5D3988}"/>
                </a:ext>
              </a:extLst>
            </p:cNvPr>
            <p:cNvSpPr txBox="1"/>
            <p:nvPr/>
          </p:nvSpPr>
          <p:spPr>
            <a:xfrm>
              <a:off x="3116845" y="5058792"/>
              <a:ext cx="777240" cy="430887"/>
            </a:xfrm>
            <a:prstGeom prst="rect">
              <a:avLst/>
            </a:prstGeom>
            <a:solidFill>
              <a:srgbClr val="88C7E0">
                <a:alpha val="45882"/>
              </a:srgbClr>
            </a:solidFill>
            <a:ln>
              <a:solidFill>
                <a:srgbClr val="0070C0"/>
              </a:solidFill>
            </a:ln>
          </p:spPr>
          <p:txBody>
            <a:bodyPr wrap="square" rtlCol="0">
              <a:spAutoFit/>
            </a:bodyPr>
            <a:lstStyle/>
            <a:p>
              <a:pPr algn="ctr"/>
              <a:r>
                <a:rPr lang="en-US" sz="2200" dirty="0">
                  <a:solidFill>
                    <a:srgbClr val="0062AB"/>
                  </a:solidFill>
                  <a:latin typeface="Franklin Gothic Medium"/>
                  <a:cs typeface="Franklin Gothic Medium"/>
                </a:rPr>
                <a:t>l</a:t>
              </a:r>
            </a:p>
          </p:txBody>
        </p:sp>
        <p:sp>
          <p:nvSpPr>
            <p:cNvPr id="12" name="TextBox 11">
              <a:extLst>
                <a:ext uri="{FF2B5EF4-FFF2-40B4-BE49-F238E27FC236}">
                  <a16:creationId xmlns:a16="http://schemas.microsoft.com/office/drawing/2014/main" id="{92E3471B-B1A7-A528-D40B-58EBA752E34A}"/>
                </a:ext>
              </a:extLst>
            </p:cNvPr>
            <p:cNvSpPr txBox="1"/>
            <p:nvPr/>
          </p:nvSpPr>
          <p:spPr>
            <a:xfrm>
              <a:off x="5940277" y="4659436"/>
              <a:ext cx="777240" cy="430887"/>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g                 </a:t>
              </a:r>
            </a:p>
          </p:txBody>
        </p:sp>
        <p:sp>
          <p:nvSpPr>
            <p:cNvPr id="14" name="TextBox 13">
              <a:extLst>
                <a:ext uri="{FF2B5EF4-FFF2-40B4-BE49-F238E27FC236}">
                  <a16:creationId xmlns:a16="http://schemas.microsoft.com/office/drawing/2014/main" id="{A8277972-9748-0B2E-ADD0-A089E6DC510D}"/>
                </a:ext>
              </a:extLst>
            </p:cNvPr>
            <p:cNvSpPr txBox="1"/>
            <p:nvPr/>
          </p:nvSpPr>
          <p:spPr>
            <a:xfrm>
              <a:off x="5940277" y="5489680"/>
              <a:ext cx="777240" cy="430887"/>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d                </a:t>
              </a:r>
            </a:p>
          </p:txBody>
        </p:sp>
        <p:cxnSp>
          <p:nvCxnSpPr>
            <p:cNvPr id="28" name="Straight Arrow Connector 27">
              <a:extLst>
                <a:ext uri="{FF2B5EF4-FFF2-40B4-BE49-F238E27FC236}">
                  <a16:creationId xmlns:a16="http://schemas.microsoft.com/office/drawing/2014/main" id="{526D4834-2DF7-3BA0-0C9F-8E34079C5CC6}"/>
                </a:ext>
              </a:extLst>
            </p:cNvPr>
            <p:cNvCxnSpPr>
              <a:cxnSpLocks/>
              <a:endCxn id="12" idx="1"/>
            </p:cNvCxnSpPr>
            <p:nvPr/>
          </p:nvCxnSpPr>
          <p:spPr>
            <a:xfrm flipV="1">
              <a:off x="5069758" y="4874880"/>
              <a:ext cx="870519" cy="183913"/>
            </a:xfrm>
            <a:prstGeom prst="straightConnector1">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976B4F76-0A2C-AD05-3C80-A4D15E1AF342}"/>
                </a:ext>
              </a:extLst>
            </p:cNvPr>
            <p:cNvSpPr txBox="1"/>
            <p:nvPr/>
          </p:nvSpPr>
          <p:spPr>
            <a:xfrm rot="20900974">
              <a:off x="5058506" y="4613421"/>
              <a:ext cx="777240" cy="307777"/>
            </a:xfrm>
            <a:prstGeom prst="rect">
              <a:avLst/>
            </a:prstGeom>
            <a:noFill/>
            <a:ln w="12700">
              <a:solidFill>
                <a:schemeClr val="accent3">
                  <a:lumMod val="50000"/>
                </a:schemeClr>
              </a:solidFill>
            </a:ln>
          </p:spPr>
          <p:txBody>
            <a:bodyPr wrap="square" rtlCol="0">
              <a:spAutoFit/>
            </a:bodyPr>
            <a:lstStyle/>
            <a:p>
              <a:pPr algn="ctr"/>
              <a:r>
                <a:rPr lang="en-US" sz="1400" dirty="0">
                  <a:solidFill>
                    <a:schemeClr val="accent3">
                      <a:lumMod val="75000"/>
                    </a:schemeClr>
                  </a:solidFill>
                  <a:latin typeface="Franklin Gothic Medium"/>
                  <a:cs typeface="Franklin Gothic Medium"/>
                </a:rPr>
                <a:t>a </a:t>
              </a:r>
            </a:p>
          </p:txBody>
        </p:sp>
        <p:cxnSp>
          <p:nvCxnSpPr>
            <p:cNvPr id="31" name="Straight Arrow Connector 30">
              <a:extLst>
                <a:ext uri="{FF2B5EF4-FFF2-40B4-BE49-F238E27FC236}">
                  <a16:creationId xmlns:a16="http://schemas.microsoft.com/office/drawing/2014/main" id="{EFB066FA-BF98-D3C4-6F4D-2F4327586A99}"/>
                </a:ext>
              </a:extLst>
            </p:cNvPr>
            <p:cNvCxnSpPr>
              <a:cxnSpLocks/>
              <a:endCxn id="14" idx="1"/>
            </p:cNvCxnSpPr>
            <p:nvPr/>
          </p:nvCxnSpPr>
          <p:spPr>
            <a:xfrm>
              <a:off x="5069758" y="5489680"/>
              <a:ext cx="870519" cy="215444"/>
            </a:xfrm>
            <a:prstGeom prst="straightConnector1">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B28F6199-0713-A237-A953-75E3197ABA48}"/>
                </a:ext>
              </a:extLst>
            </p:cNvPr>
            <p:cNvSpPr txBox="1"/>
            <p:nvPr/>
          </p:nvSpPr>
          <p:spPr>
            <a:xfrm rot="840000">
              <a:off x="5046250" y="5631243"/>
              <a:ext cx="777240" cy="307777"/>
            </a:xfrm>
            <a:prstGeom prst="rect">
              <a:avLst/>
            </a:prstGeom>
            <a:noFill/>
            <a:ln w="12700">
              <a:solidFill>
                <a:schemeClr val="accent3">
                  <a:lumMod val="50000"/>
                </a:schemeClr>
              </a:solidFill>
            </a:ln>
          </p:spPr>
          <p:txBody>
            <a:bodyPr wrap="square" rtlCol="0">
              <a:spAutoFit/>
            </a:bodyPr>
            <a:lstStyle/>
            <a:p>
              <a:pPr algn="ctr"/>
              <a:r>
                <a:rPr lang="en-US" sz="1400" dirty="0">
                  <a:solidFill>
                    <a:schemeClr val="accent3">
                      <a:lumMod val="75000"/>
                    </a:schemeClr>
                  </a:solidFill>
                  <a:latin typeface="Franklin Gothic Medium"/>
                  <a:cs typeface="Franklin Gothic Medium"/>
                </a:rPr>
                <a:t>k      </a:t>
              </a:r>
            </a:p>
          </p:txBody>
        </p:sp>
        <p:sp>
          <p:nvSpPr>
            <p:cNvPr id="36" name="TextBox 35">
              <a:extLst>
                <a:ext uri="{FF2B5EF4-FFF2-40B4-BE49-F238E27FC236}">
                  <a16:creationId xmlns:a16="http://schemas.microsoft.com/office/drawing/2014/main" id="{789BCD3C-5DF2-A42F-E129-1E8D09991285}"/>
                </a:ext>
              </a:extLst>
            </p:cNvPr>
            <p:cNvSpPr txBox="1"/>
            <p:nvPr/>
          </p:nvSpPr>
          <p:spPr>
            <a:xfrm>
              <a:off x="7321021" y="4663551"/>
              <a:ext cx="777240" cy="430887"/>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e               </a:t>
              </a:r>
            </a:p>
          </p:txBody>
        </p:sp>
        <p:cxnSp>
          <p:nvCxnSpPr>
            <p:cNvPr id="38" name="Straight Arrow Connector 37">
              <a:extLst>
                <a:ext uri="{FF2B5EF4-FFF2-40B4-BE49-F238E27FC236}">
                  <a16:creationId xmlns:a16="http://schemas.microsoft.com/office/drawing/2014/main" id="{5807B22F-DEA9-4F65-32E8-86BEA531E1E9}"/>
                </a:ext>
              </a:extLst>
            </p:cNvPr>
            <p:cNvCxnSpPr>
              <a:cxnSpLocks/>
              <a:stCxn id="12" idx="3"/>
              <a:endCxn id="36" idx="1"/>
            </p:cNvCxnSpPr>
            <p:nvPr/>
          </p:nvCxnSpPr>
          <p:spPr>
            <a:xfrm>
              <a:off x="6717517" y="4874880"/>
              <a:ext cx="603504" cy="4115"/>
            </a:xfrm>
            <a:prstGeom prst="straightConnector1">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94438144-EF5E-7700-0354-59DDBC50D282}"/>
                </a:ext>
              </a:extLst>
            </p:cNvPr>
            <p:cNvSpPr txBox="1"/>
            <p:nvPr/>
          </p:nvSpPr>
          <p:spPr>
            <a:xfrm>
              <a:off x="7321021" y="5489678"/>
              <a:ext cx="777240" cy="430887"/>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f               </a:t>
              </a:r>
            </a:p>
          </p:txBody>
        </p:sp>
        <p:cxnSp>
          <p:nvCxnSpPr>
            <p:cNvPr id="44" name="Straight Arrow Connector 43">
              <a:extLst>
                <a:ext uri="{FF2B5EF4-FFF2-40B4-BE49-F238E27FC236}">
                  <a16:creationId xmlns:a16="http://schemas.microsoft.com/office/drawing/2014/main" id="{30DCCA0D-5481-8BF2-EBF8-D53D41F94E69}"/>
                </a:ext>
              </a:extLst>
            </p:cNvPr>
            <p:cNvCxnSpPr>
              <a:cxnSpLocks/>
              <a:stCxn id="14" idx="3"/>
              <a:endCxn id="43" idx="1"/>
            </p:cNvCxnSpPr>
            <p:nvPr/>
          </p:nvCxnSpPr>
          <p:spPr>
            <a:xfrm flipV="1">
              <a:off x="6717517" y="5705122"/>
              <a:ext cx="603504" cy="2"/>
            </a:xfrm>
            <a:prstGeom prst="straightConnector1">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E6EDB01A-572F-61C9-497B-F6E6D3304EA0}"/>
                </a:ext>
              </a:extLst>
            </p:cNvPr>
            <p:cNvSpPr txBox="1"/>
            <p:nvPr/>
          </p:nvSpPr>
          <p:spPr>
            <a:xfrm>
              <a:off x="1736129" y="5058793"/>
              <a:ext cx="777240" cy="430887"/>
            </a:xfrm>
            <a:prstGeom prst="rect">
              <a:avLst/>
            </a:prstGeom>
            <a:solidFill>
              <a:srgbClr val="88C7E0">
                <a:alpha val="45882"/>
              </a:srgbClr>
            </a:solidFill>
            <a:ln>
              <a:solidFill>
                <a:srgbClr val="0070C0"/>
              </a:solidFill>
            </a:ln>
          </p:spPr>
          <p:txBody>
            <a:bodyPr wrap="square" rtlCol="0">
              <a:spAutoFit/>
            </a:bodyPr>
            <a:lstStyle/>
            <a:p>
              <a:pPr algn="ctr"/>
              <a:r>
                <a:rPr lang="en-US" sz="2200" dirty="0" err="1">
                  <a:solidFill>
                    <a:srgbClr val="0062AB"/>
                  </a:solidFill>
                  <a:latin typeface="Franklin Gothic Medium"/>
                  <a:cs typeface="Franklin Gothic Medium"/>
                </a:rPr>
                <a:t>i</a:t>
              </a:r>
              <a:endParaRPr lang="en-US" sz="2200" dirty="0">
                <a:solidFill>
                  <a:srgbClr val="0062AB"/>
                </a:solidFill>
                <a:latin typeface="Franklin Gothic Medium"/>
                <a:cs typeface="Franklin Gothic Medium"/>
              </a:endParaRPr>
            </a:p>
          </p:txBody>
        </p:sp>
        <p:cxnSp>
          <p:nvCxnSpPr>
            <p:cNvPr id="70" name="Straight Arrow Connector 69">
              <a:extLst>
                <a:ext uri="{FF2B5EF4-FFF2-40B4-BE49-F238E27FC236}">
                  <a16:creationId xmlns:a16="http://schemas.microsoft.com/office/drawing/2014/main" id="{89DAF373-6340-7FBD-C7D7-A5AB014C2DDA}"/>
                </a:ext>
              </a:extLst>
            </p:cNvPr>
            <p:cNvCxnSpPr>
              <a:cxnSpLocks/>
              <a:stCxn id="69" idx="3"/>
              <a:endCxn id="8" idx="1"/>
            </p:cNvCxnSpPr>
            <p:nvPr/>
          </p:nvCxnSpPr>
          <p:spPr>
            <a:xfrm flipV="1">
              <a:off x="2513369" y="5274236"/>
              <a:ext cx="603476" cy="1"/>
            </a:xfrm>
            <a:prstGeom prst="straightConnector1">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D6D8C817-0230-8169-5E76-A8EE96280159}"/>
                </a:ext>
              </a:extLst>
            </p:cNvPr>
            <p:cNvSpPr txBox="1"/>
            <p:nvPr/>
          </p:nvSpPr>
          <p:spPr>
            <a:xfrm>
              <a:off x="355413" y="5058792"/>
              <a:ext cx="777240" cy="430887"/>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h</a:t>
              </a:r>
            </a:p>
          </p:txBody>
        </p:sp>
        <p:cxnSp>
          <p:nvCxnSpPr>
            <p:cNvPr id="77" name="Straight Arrow Connector 76">
              <a:extLst>
                <a:ext uri="{FF2B5EF4-FFF2-40B4-BE49-F238E27FC236}">
                  <a16:creationId xmlns:a16="http://schemas.microsoft.com/office/drawing/2014/main" id="{B0D776F0-22A3-2132-FB90-E825BECB313D}"/>
                </a:ext>
              </a:extLst>
            </p:cNvPr>
            <p:cNvCxnSpPr>
              <a:cxnSpLocks/>
              <a:stCxn id="76" idx="3"/>
              <a:endCxn id="69" idx="1"/>
            </p:cNvCxnSpPr>
            <p:nvPr/>
          </p:nvCxnSpPr>
          <p:spPr>
            <a:xfrm>
              <a:off x="1132653" y="5274236"/>
              <a:ext cx="603476" cy="1"/>
            </a:xfrm>
            <a:prstGeom prst="straightConnector1">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94610AEF-96C4-BABC-F530-717F48303F1A}"/>
                </a:ext>
              </a:extLst>
            </p:cNvPr>
            <p:cNvSpPr txBox="1"/>
            <p:nvPr/>
          </p:nvSpPr>
          <p:spPr>
            <a:xfrm flipH="1">
              <a:off x="4284138" y="5064423"/>
              <a:ext cx="777240" cy="429768"/>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algn="ctr"/>
              <a:r>
                <a:rPr lang="en-US" sz="2200" dirty="0">
                  <a:solidFill>
                    <a:schemeClr val="accent3">
                      <a:lumMod val="75000"/>
                    </a:schemeClr>
                  </a:solidFill>
                  <a:latin typeface="Franklin Gothic Medium"/>
                  <a:cs typeface="Franklin Gothic Medium"/>
                </a:rPr>
                <a:t>b               </a:t>
              </a:r>
            </a:p>
          </p:txBody>
        </p:sp>
        <p:sp>
          <p:nvSpPr>
            <p:cNvPr id="88" name="TextBox 87">
              <a:extLst>
                <a:ext uri="{FF2B5EF4-FFF2-40B4-BE49-F238E27FC236}">
                  <a16:creationId xmlns:a16="http://schemas.microsoft.com/office/drawing/2014/main" id="{991AD59C-DD04-E629-5E88-676FEEC47B5B}"/>
                </a:ext>
              </a:extLst>
            </p:cNvPr>
            <p:cNvSpPr txBox="1"/>
            <p:nvPr/>
          </p:nvSpPr>
          <p:spPr>
            <a:xfrm flipH="1">
              <a:off x="3700490" y="4487233"/>
              <a:ext cx="777240" cy="307777"/>
            </a:xfrm>
            <a:prstGeom prst="rect">
              <a:avLst/>
            </a:prstGeom>
            <a:noFill/>
            <a:ln w="12700">
              <a:solidFill>
                <a:srgbClr val="0070C0"/>
              </a:solidFill>
            </a:ln>
          </p:spPr>
          <p:txBody>
            <a:bodyPr wrap="square" rtlCol="0">
              <a:spAutoFit/>
            </a:bodyPr>
            <a:lstStyle/>
            <a:p>
              <a:pPr algn="ctr"/>
              <a:r>
                <a:rPr lang="en-US" sz="1400" dirty="0">
                  <a:solidFill>
                    <a:srgbClr val="0062AB"/>
                  </a:solidFill>
                  <a:latin typeface="Franklin Gothic Medium"/>
                  <a:cs typeface="Franklin Gothic Medium"/>
                </a:rPr>
                <a:t>c</a:t>
              </a:r>
            </a:p>
          </p:txBody>
        </p:sp>
        <p:sp>
          <p:nvSpPr>
            <p:cNvPr id="90" name="TextBox 89">
              <a:extLst>
                <a:ext uri="{FF2B5EF4-FFF2-40B4-BE49-F238E27FC236}">
                  <a16:creationId xmlns:a16="http://schemas.microsoft.com/office/drawing/2014/main" id="{3D74A3A0-505D-4852-7EE6-BB5301A9E2A0}"/>
                </a:ext>
              </a:extLst>
            </p:cNvPr>
            <p:cNvSpPr txBox="1"/>
            <p:nvPr/>
          </p:nvSpPr>
          <p:spPr>
            <a:xfrm flipH="1">
              <a:off x="3706685" y="5757972"/>
              <a:ext cx="777240" cy="307777"/>
            </a:xfrm>
            <a:prstGeom prst="rect">
              <a:avLst/>
            </a:prstGeom>
            <a:noFill/>
            <a:ln w="12700">
              <a:solidFill>
                <a:srgbClr val="0070C0"/>
              </a:solidFill>
            </a:ln>
          </p:spPr>
          <p:txBody>
            <a:bodyPr wrap="square" rtlCol="0">
              <a:spAutoFit/>
            </a:bodyPr>
            <a:lstStyle/>
            <a:p>
              <a:pPr algn="ctr"/>
              <a:r>
                <a:rPr lang="en-US" sz="1400" dirty="0">
                  <a:solidFill>
                    <a:srgbClr val="0062AB"/>
                  </a:solidFill>
                  <a:latin typeface="Franklin Gothic Medium"/>
                  <a:cs typeface="Franklin Gothic Medium"/>
                </a:rPr>
                <a:t>j     </a:t>
              </a:r>
            </a:p>
          </p:txBody>
        </p:sp>
        <p:cxnSp>
          <p:nvCxnSpPr>
            <p:cNvPr id="105" name="Curved Connector 104">
              <a:extLst>
                <a:ext uri="{FF2B5EF4-FFF2-40B4-BE49-F238E27FC236}">
                  <a16:creationId xmlns:a16="http://schemas.microsoft.com/office/drawing/2014/main" id="{A526EAC5-7A4E-2AC7-0E83-0092F0C9B81D}"/>
                </a:ext>
              </a:extLst>
            </p:cNvPr>
            <p:cNvCxnSpPr>
              <a:cxnSpLocks/>
              <a:stCxn id="8" idx="0"/>
              <a:endCxn id="86" idx="0"/>
            </p:cNvCxnSpPr>
            <p:nvPr/>
          </p:nvCxnSpPr>
          <p:spPr>
            <a:xfrm rot="16200000" flipH="1">
              <a:off x="4086295" y="4477961"/>
              <a:ext cx="5631" cy="1167293"/>
            </a:xfrm>
            <a:prstGeom prst="curvedConnector3">
              <a:avLst>
                <a:gd name="adj1" fmla="val -4059670"/>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Curved Connector 108">
              <a:extLst>
                <a:ext uri="{FF2B5EF4-FFF2-40B4-BE49-F238E27FC236}">
                  <a16:creationId xmlns:a16="http://schemas.microsoft.com/office/drawing/2014/main" id="{154E3023-0782-726B-133A-8E178ABE0B94}"/>
                </a:ext>
              </a:extLst>
            </p:cNvPr>
            <p:cNvCxnSpPr>
              <a:cxnSpLocks/>
              <a:stCxn id="8" idx="2"/>
              <a:endCxn id="86" idx="2"/>
            </p:cNvCxnSpPr>
            <p:nvPr/>
          </p:nvCxnSpPr>
          <p:spPr>
            <a:xfrm rot="16200000" flipH="1">
              <a:off x="4086855" y="4908288"/>
              <a:ext cx="4512" cy="1167293"/>
            </a:xfrm>
            <a:prstGeom prst="curvedConnector3">
              <a:avLst>
                <a:gd name="adj1" fmla="val 5166489"/>
              </a:avLst>
            </a:prstGeom>
            <a:ln w="190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31" name="TextBox 130">
            <a:extLst>
              <a:ext uri="{FF2B5EF4-FFF2-40B4-BE49-F238E27FC236}">
                <a16:creationId xmlns:a16="http://schemas.microsoft.com/office/drawing/2014/main" id="{6FE7FBBC-7BEA-4BD2-013F-12FDAF5CF855}"/>
              </a:ext>
            </a:extLst>
          </p:cNvPr>
          <p:cNvSpPr txBox="1"/>
          <p:nvPr/>
        </p:nvSpPr>
        <p:spPr>
          <a:xfrm>
            <a:off x="4566763" y="1230932"/>
            <a:ext cx="3876661" cy="2123658"/>
          </a:xfrm>
          <a:prstGeom prst="rect">
            <a:avLst/>
          </a:prstGeom>
          <a:noFill/>
        </p:spPr>
        <p:txBody>
          <a:bodyPr wrap="square">
            <a:spAutoFit/>
          </a:bodyPr>
          <a:lstStyle/>
          <a:p>
            <a:pPr marL="457200" indent="-457200">
              <a:buFont typeface="+mj-lt"/>
              <a:buAutoNum type="alphaLcPeriod" startAt="7"/>
            </a:pPr>
            <a:r>
              <a:rPr lang="en-US" sz="2200" dirty="0">
                <a:latin typeface="Franklin Gothic Medium" panose="020B0603020102020204" pitchFamily="34" charset="0"/>
                <a:cs typeface="Courier New" panose="02070309020205020404" pitchFamily="49" charset="0"/>
              </a:rPr>
              <a:t> parse </a:t>
            </a:r>
            <a:r>
              <a:rPr lang="en-US" sz="2200" dirty="0">
                <a:latin typeface="Courier New" panose="02070309020205020404" pitchFamily="49" charset="0"/>
                <a:cs typeface="Courier New" panose="02070309020205020404" pitchFamily="49" charset="0"/>
              </a:rPr>
              <a:t>unknown</a:t>
            </a:r>
            <a:r>
              <a:rPr lang="en-US" sz="2200" dirty="0">
                <a:latin typeface="Franklin Gothic Medium" panose="020B0603020102020204" pitchFamily="34" charset="0"/>
                <a:cs typeface="Courier New" panose="02070309020205020404" pitchFamily="49" charset="0"/>
              </a:rPr>
              <a:t> data</a:t>
            </a:r>
          </a:p>
          <a:p>
            <a:pPr marL="457200" indent="-457200">
              <a:buFont typeface="+mj-lt"/>
              <a:buAutoNum type="alphaLcPeriod" startAt="7"/>
            </a:pPr>
            <a:r>
              <a:rPr lang="en-US" sz="2200" dirty="0">
                <a:latin typeface="Franklin Gothic Medium" panose="020B0603020102020204" pitchFamily="34"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fetch(</a:t>
            </a:r>
            <a:r>
              <a:rPr lang="en-US" sz="2200" dirty="0" err="1">
                <a:latin typeface="Courier New" panose="02070309020205020404" pitchFamily="49" charset="0"/>
                <a:cs typeface="Courier New" panose="02070309020205020404" pitchFamily="49" charset="0"/>
              </a:rPr>
              <a:t>url</a:t>
            </a:r>
            <a:r>
              <a:rPr lang="en-US" sz="2200" dirty="0">
                <a:latin typeface="Courier New" panose="02070309020205020404" pitchFamily="49" charset="0"/>
                <a:cs typeface="Courier New" panose="02070309020205020404" pitchFamily="49" charset="0"/>
              </a:rPr>
              <a:t>)</a:t>
            </a:r>
            <a:endParaRPr lang="en-US" sz="2200" dirty="0">
              <a:latin typeface="Franklin Gothic Medium" panose="020B0603020102020204" pitchFamily="34" charset="0"/>
              <a:cs typeface="Courier New" panose="02070309020205020404" pitchFamily="49" charset="0"/>
            </a:endParaRPr>
          </a:p>
          <a:p>
            <a:pPr marL="457200" indent="-457200">
              <a:buFont typeface="+mj-lt"/>
              <a:buAutoNum type="alphaLcPeriod" startAt="7"/>
            </a:pPr>
            <a:r>
              <a:rPr lang="en-US" sz="2200" dirty="0">
                <a:latin typeface="Franklin Gothic Medium" panose="020B0603020102020204" pitchFamily="34" charset="0"/>
                <a:cs typeface="Courier New" panose="02070309020205020404" pitchFamily="49" charset="0"/>
              </a:rPr>
              <a:t> express finds route</a:t>
            </a:r>
          </a:p>
          <a:p>
            <a:pPr marL="457200" indent="-457200">
              <a:buFont typeface="+mj-lt"/>
              <a:buAutoNum type="alphaLcPeriod" startAt="7"/>
            </a:pPr>
            <a:r>
              <a:rPr lang="en-US" sz="2200" dirty="0">
                <a:latin typeface="Franklin Gothic Medium" panose="020B0603020102020204" pitchFamily="34"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res.send</a:t>
            </a:r>
            <a:r>
              <a:rPr lang="en-US" sz="2200" dirty="0">
                <a:latin typeface="Courier New" panose="02070309020205020404" pitchFamily="49" charset="0"/>
                <a:cs typeface="Courier New" panose="02070309020205020404" pitchFamily="49" charset="0"/>
              </a:rPr>
              <a:t>()</a:t>
            </a:r>
          </a:p>
          <a:p>
            <a:pPr marL="457200" indent="-457200">
              <a:buFont typeface="+mj-lt"/>
              <a:buAutoNum type="alphaLcPeriod" startAt="7"/>
            </a:pPr>
            <a:r>
              <a:rPr lang="en-US" sz="2200" dirty="0">
                <a:latin typeface="Franklin Gothic Medium" panose="020B0603020102020204" pitchFamily="34" charset="0"/>
                <a:cs typeface="Courier New" panose="02070309020205020404" pitchFamily="49" charset="0"/>
              </a:rPr>
              <a:t> 400</a:t>
            </a:r>
          </a:p>
          <a:p>
            <a:pPr marL="457200" indent="-457200">
              <a:buFont typeface="+mj-lt"/>
              <a:buAutoNum type="alphaLcPeriod" startAt="7"/>
            </a:pPr>
            <a:r>
              <a:rPr lang="en-US" sz="2200" dirty="0">
                <a:latin typeface="Franklin Gothic Medium" panose="020B0603020102020204" pitchFamily="34" charset="0"/>
                <a:cs typeface="Courier New" panose="02070309020205020404" pitchFamily="49" charset="0"/>
              </a:rPr>
              <a:t> validate body/query</a:t>
            </a:r>
          </a:p>
        </p:txBody>
      </p:sp>
      <p:sp>
        <p:nvSpPr>
          <p:cNvPr id="3" name="TextBox 2">
            <a:extLst>
              <a:ext uri="{FF2B5EF4-FFF2-40B4-BE49-F238E27FC236}">
                <a16:creationId xmlns:a16="http://schemas.microsoft.com/office/drawing/2014/main" id="{07F9CD94-0DFC-3CE1-C33C-6ED9BDE0F86E}"/>
              </a:ext>
            </a:extLst>
          </p:cNvPr>
          <p:cNvSpPr txBox="1"/>
          <p:nvPr/>
        </p:nvSpPr>
        <p:spPr>
          <a:xfrm>
            <a:off x="645004" y="4576843"/>
            <a:ext cx="260008" cy="246221"/>
          </a:xfrm>
          <a:prstGeom prst="rect">
            <a:avLst/>
          </a:prstGeom>
          <a:noFill/>
        </p:spPr>
        <p:txBody>
          <a:bodyPr wrap="none" rtlCol="0">
            <a:spAutoFit/>
          </a:bodyPr>
          <a:lstStyle/>
          <a:p>
            <a:r>
              <a:rPr lang="en-US" sz="1000" dirty="0">
                <a:solidFill>
                  <a:schemeClr val="bg1">
                    <a:lumMod val="50000"/>
                  </a:schemeClr>
                </a:solidFill>
                <a:latin typeface="Franklin Gothic Medium"/>
                <a:cs typeface="Franklin Gothic Medium"/>
              </a:rPr>
              <a:t>1</a:t>
            </a:r>
          </a:p>
        </p:txBody>
      </p:sp>
      <p:sp>
        <p:nvSpPr>
          <p:cNvPr id="4" name="TextBox 3">
            <a:extLst>
              <a:ext uri="{FF2B5EF4-FFF2-40B4-BE49-F238E27FC236}">
                <a16:creationId xmlns:a16="http://schemas.microsoft.com/office/drawing/2014/main" id="{CCF6B716-7247-1FB6-43F5-7463A10608C8}"/>
              </a:ext>
            </a:extLst>
          </p:cNvPr>
          <p:cNvSpPr txBox="1"/>
          <p:nvPr/>
        </p:nvSpPr>
        <p:spPr>
          <a:xfrm>
            <a:off x="2031787" y="4576842"/>
            <a:ext cx="260008" cy="246221"/>
          </a:xfrm>
          <a:prstGeom prst="rect">
            <a:avLst/>
          </a:prstGeom>
          <a:noFill/>
        </p:spPr>
        <p:txBody>
          <a:bodyPr wrap="none" rtlCol="0">
            <a:spAutoFit/>
          </a:bodyPr>
          <a:lstStyle/>
          <a:p>
            <a:r>
              <a:rPr lang="en-US" sz="1000" dirty="0">
                <a:solidFill>
                  <a:schemeClr val="bg1">
                    <a:lumMod val="50000"/>
                  </a:schemeClr>
                </a:solidFill>
                <a:latin typeface="Franklin Gothic Medium"/>
                <a:cs typeface="Franklin Gothic Medium"/>
              </a:rPr>
              <a:t>2</a:t>
            </a:r>
          </a:p>
        </p:txBody>
      </p:sp>
      <p:sp>
        <p:nvSpPr>
          <p:cNvPr id="5" name="TextBox 4">
            <a:extLst>
              <a:ext uri="{FF2B5EF4-FFF2-40B4-BE49-F238E27FC236}">
                <a16:creationId xmlns:a16="http://schemas.microsoft.com/office/drawing/2014/main" id="{C4FDEF4D-B692-91F3-CB98-A6BEC69368D9}"/>
              </a:ext>
            </a:extLst>
          </p:cNvPr>
          <p:cNvSpPr txBox="1"/>
          <p:nvPr/>
        </p:nvSpPr>
        <p:spPr>
          <a:xfrm>
            <a:off x="3418570" y="4576841"/>
            <a:ext cx="260008" cy="246221"/>
          </a:xfrm>
          <a:prstGeom prst="rect">
            <a:avLst/>
          </a:prstGeom>
          <a:noFill/>
        </p:spPr>
        <p:txBody>
          <a:bodyPr wrap="none" rtlCol="0">
            <a:spAutoFit/>
          </a:bodyPr>
          <a:lstStyle/>
          <a:p>
            <a:r>
              <a:rPr lang="en-US" sz="1000" dirty="0">
                <a:solidFill>
                  <a:schemeClr val="bg1">
                    <a:lumMod val="50000"/>
                  </a:schemeClr>
                </a:solidFill>
                <a:latin typeface="Franklin Gothic Medium"/>
                <a:cs typeface="Franklin Gothic Medium"/>
              </a:rPr>
              <a:t>3</a:t>
            </a:r>
          </a:p>
        </p:txBody>
      </p:sp>
      <p:sp>
        <p:nvSpPr>
          <p:cNvPr id="6" name="TextBox 5">
            <a:extLst>
              <a:ext uri="{FF2B5EF4-FFF2-40B4-BE49-F238E27FC236}">
                <a16:creationId xmlns:a16="http://schemas.microsoft.com/office/drawing/2014/main" id="{D532BA35-96A4-5387-8CA6-E8C9B95B1397}"/>
              </a:ext>
            </a:extLst>
          </p:cNvPr>
          <p:cNvSpPr txBox="1"/>
          <p:nvPr/>
        </p:nvSpPr>
        <p:spPr>
          <a:xfrm>
            <a:off x="3973336" y="4011777"/>
            <a:ext cx="260008" cy="246221"/>
          </a:xfrm>
          <a:prstGeom prst="rect">
            <a:avLst/>
          </a:prstGeom>
          <a:noFill/>
        </p:spPr>
        <p:txBody>
          <a:bodyPr wrap="none" rtlCol="0">
            <a:spAutoFit/>
          </a:bodyPr>
          <a:lstStyle/>
          <a:p>
            <a:r>
              <a:rPr lang="en-US" sz="1000" dirty="0">
                <a:solidFill>
                  <a:schemeClr val="bg1">
                    <a:lumMod val="50000"/>
                  </a:schemeClr>
                </a:solidFill>
                <a:latin typeface="Franklin Gothic Medium"/>
                <a:cs typeface="Franklin Gothic Medium"/>
              </a:rPr>
              <a:t>4</a:t>
            </a:r>
          </a:p>
        </p:txBody>
      </p:sp>
      <p:sp>
        <p:nvSpPr>
          <p:cNvPr id="7" name="TextBox 6">
            <a:extLst>
              <a:ext uri="{FF2B5EF4-FFF2-40B4-BE49-F238E27FC236}">
                <a16:creationId xmlns:a16="http://schemas.microsoft.com/office/drawing/2014/main" id="{FADB27DC-5174-CB3D-E4A5-8E9FADBE7FE9}"/>
              </a:ext>
            </a:extLst>
          </p:cNvPr>
          <p:cNvSpPr txBox="1"/>
          <p:nvPr/>
        </p:nvSpPr>
        <p:spPr>
          <a:xfrm>
            <a:off x="3984667" y="5277297"/>
            <a:ext cx="260008" cy="246221"/>
          </a:xfrm>
          <a:prstGeom prst="rect">
            <a:avLst/>
          </a:prstGeom>
          <a:noFill/>
        </p:spPr>
        <p:txBody>
          <a:bodyPr wrap="none" rtlCol="0">
            <a:spAutoFit/>
          </a:bodyPr>
          <a:lstStyle/>
          <a:p>
            <a:r>
              <a:rPr lang="en-US" sz="1000" dirty="0">
                <a:solidFill>
                  <a:schemeClr val="bg1">
                    <a:lumMod val="50000"/>
                  </a:schemeClr>
                </a:solidFill>
                <a:latin typeface="Franklin Gothic Medium"/>
                <a:cs typeface="Franklin Gothic Medium"/>
              </a:rPr>
              <a:t>5</a:t>
            </a:r>
          </a:p>
        </p:txBody>
      </p:sp>
      <p:sp>
        <p:nvSpPr>
          <p:cNvPr id="9" name="TextBox 8">
            <a:extLst>
              <a:ext uri="{FF2B5EF4-FFF2-40B4-BE49-F238E27FC236}">
                <a16:creationId xmlns:a16="http://schemas.microsoft.com/office/drawing/2014/main" id="{11ABF2D2-8460-F12D-3117-69707BE6C80C}"/>
              </a:ext>
            </a:extLst>
          </p:cNvPr>
          <p:cNvSpPr txBox="1"/>
          <p:nvPr/>
        </p:nvSpPr>
        <p:spPr>
          <a:xfrm>
            <a:off x="4580424" y="4580288"/>
            <a:ext cx="260008" cy="246221"/>
          </a:xfrm>
          <a:prstGeom prst="rect">
            <a:avLst/>
          </a:prstGeom>
          <a:noFill/>
        </p:spPr>
        <p:txBody>
          <a:bodyPr wrap="none" rtlCol="0">
            <a:spAutoFit/>
          </a:bodyPr>
          <a:lstStyle/>
          <a:p>
            <a:r>
              <a:rPr lang="en-US" sz="1000" dirty="0">
                <a:solidFill>
                  <a:schemeClr val="bg1">
                    <a:lumMod val="50000"/>
                  </a:schemeClr>
                </a:solidFill>
                <a:latin typeface="Franklin Gothic Medium"/>
                <a:cs typeface="Franklin Gothic Medium"/>
              </a:rPr>
              <a:t>6</a:t>
            </a:r>
          </a:p>
        </p:txBody>
      </p:sp>
      <p:sp>
        <p:nvSpPr>
          <p:cNvPr id="10" name="TextBox 9">
            <a:extLst>
              <a:ext uri="{FF2B5EF4-FFF2-40B4-BE49-F238E27FC236}">
                <a16:creationId xmlns:a16="http://schemas.microsoft.com/office/drawing/2014/main" id="{D80DEAFB-ACEC-4910-5C7C-C3D893899F8F}"/>
              </a:ext>
            </a:extLst>
          </p:cNvPr>
          <p:cNvSpPr txBox="1"/>
          <p:nvPr/>
        </p:nvSpPr>
        <p:spPr>
          <a:xfrm rot="20969145">
            <a:off x="5342056" y="4208685"/>
            <a:ext cx="260008" cy="246221"/>
          </a:xfrm>
          <a:prstGeom prst="rect">
            <a:avLst/>
          </a:prstGeom>
          <a:noFill/>
        </p:spPr>
        <p:txBody>
          <a:bodyPr wrap="none" rtlCol="0">
            <a:spAutoFit/>
          </a:bodyPr>
          <a:lstStyle/>
          <a:p>
            <a:r>
              <a:rPr lang="en-US" sz="1000" dirty="0">
                <a:solidFill>
                  <a:schemeClr val="bg1">
                    <a:lumMod val="50000"/>
                  </a:schemeClr>
                </a:solidFill>
                <a:latin typeface="Franklin Gothic Medium"/>
                <a:cs typeface="Franklin Gothic Medium"/>
              </a:rPr>
              <a:t>7</a:t>
            </a:r>
          </a:p>
        </p:txBody>
      </p:sp>
      <p:sp>
        <p:nvSpPr>
          <p:cNvPr id="11" name="TextBox 10">
            <a:extLst>
              <a:ext uri="{FF2B5EF4-FFF2-40B4-BE49-F238E27FC236}">
                <a16:creationId xmlns:a16="http://schemas.microsoft.com/office/drawing/2014/main" id="{1DFF4BF8-06AF-51A3-9C30-7CA150CE6321}"/>
              </a:ext>
            </a:extLst>
          </p:cNvPr>
          <p:cNvSpPr txBox="1"/>
          <p:nvPr/>
        </p:nvSpPr>
        <p:spPr>
          <a:xfrm rot="761605">
            <a:off x="5358494" y="5080043"/>
            <a:ext cx="260008" cy="246221"/>
          </a:xfrm>
          <a:prstGeom prst="rect">
            <a:avLst/>
          </a:prstGeom>
          <a:noFill/>
        </p:spPr>
        <p:txBody>
          <a:bodyPr wrap="none" rtlCol="0">
            <a:spAutoFit/>
          </a:bodyPr>
          <a:lstStyle/>
          <a:p>
            <a:r>
              <a:rPr lang="en-US" sz="1000" dirty="0">
                <a:solidFill>
                  <a:schemeClr val="bg1">
                    <a:lumMod val="50000"/>
                  </a:schemeClr>
                </a:solidFill>
                <a:latin typeface="Franklin Gothic Medium"/>
                <a:cs typeface="Franklin Gothic Medium"/>
              </a:rPr>
              <a:t>8</a:t>
            </a:r>
          </a:p>
        </p:txBody>
      </p:sp>
      <p:sp>
        <p:nvSpPr>
          <p:cNvPr id="13" name="TextBox 12">
            <a:extLst>
              <a:ext uri="{FF2B5EF4-FFF2-40B4-BE49-F238E27FC236}">
                <a16:creationId xmlns:a16="http://schemas.microsoft.com/office/drawing/2014/main" id="{6252649A-536C-F243-6B1F-27898BB19876}"/>
              </a:ext>
            </a:extLst>
          </p:cNvPr>
          <p:cNvSpPr txBox="1"/>
          <p:nvPr/>
        </p:nvSpPr>
        <p:spPr>
          <a:xfrm>
            <a:off x="6223830" y="4188780"/>
            <a:ext cx="260008" cy="246221"/>
          </a:xfrm>
          <a:prstGeom prst="rect">
            <a:avLst/>
          </a:prstGeom>
          <a:noFill/>
        </p:spPr>
        <p:txBody>
          <a:bodyPr wrap="none" rtlCol="0">
            <a:spAutoFit/>
          </a:bodyPr>
          <a:lstStyle/>
          <a:p>
            <a:r>
              <a:rPr lang="en-US" sz="1000" dirty="0">
                <a:solidFill>
                  <a:schemeClr val="bg1">
                    <a:lumMod val="50000"/>
                  </a:schemeClr>
                </a:solidFill>
                <a:latin typeface="Franklin Gothic Medium"/>
                <a:cs typeface="Franklin Gothic Medium"/>
              </a:rPr>
              <a:t>9</a:t>
            </a:r>
          </a:p>
        </p:txBody>
      </p:sp>
      <p:sp>
        <p:nvSpPr>
          <p:cNvPr id="15" name="TextBox 14">
            <a:extLst>
              <a:ext uri="{FF2B5EF4-FFF2-40B4-BE49-F238E27FC236}">
                <a16:creationId xmlns:a16="http://schemas.microsoft.com/office/drawing/2014/main" id="{9B2ACD6F-7D08-A3F9-546A-5BB4A4B0DE53}"/>
              </a:ext>
            </a:extLst>
          </p:cNvPr>
          <p:cNvSpPr txBox="1"/>
          <p:nvPr/>
        </p:nvSpPr>
        <p:spPr>
          <a:xfrm>
            <a:off x="7596502" y="4179726"/>
            <a:ext cx="335348" cy="246221"/>
          </a:xfrm>
          <a:prstGeom prst="rect">
            <a:avLst/>
          </a:prstGeom>
          <a:noFill/>
        </p:spPr>
        <p:txBody>
          <a:bodyPr wrap="none" rtlCol="0">
            <a:spAutoFit/>
          </a:bodyPr>
          <a:lstStyle/>
          <a:p>
            <a:r>
              <a:rPr lang="en-US" sz="1000" dirty="0">
                <a:solidFill>
                  <a:schemeClr val="bg1">
                    <a:lumMod val="50000"/>
                  </a:schemeClr>
                </a:solidFill>
                <a:latin typeface="Franklin Gothic Medium"/>
                <a:cs typeface="Franklin Gothic Medium"/>
              </a:rPr>
              <a:t>11</a:t>
            </a:r>
          </a:p>
        </p:txBody>
      </p:sp>
      <p:sp>
        <p:nvSpPr>
          <p:cNvPr id="16" name="TextBox 15">
            <a:extLst>
              <a:ext uri="{FF2B5EF4-FFF2-40B4-BE49-F238E27FC236}">
                <a16:creationId xmlns:a16="http://schemas.microsoft.com/office/drawing/2014/main" id="{BFEB25F8-16B9-2303-B0B8-7540653912CF}"/>
              </a:ext>
            </a:extLst>
          </p:cNvPr>
          <p:cNvSpPr txBox="1"/>
          <p:nvPr/>
        </p:nvSpPr>
        <p:spPr>
          <a:xfrm>
            <a:off x="6221657" y="5009442"/>
            <a:ext cx="335348" cy="246221"/>
          </a:xfrm>
          <a:prstGeom prst="rect">
            <a:avLst/>
          </a:prstGeom>
          <a:noFill/>
        </p:spPr>
        <p:txBody>
          <a:bodyPr wrap="none" rtlCol="0">
            <a:spAutoFit/>
          </a:bodyPr>
          <a:lstStyle/>
          <a:p>
            <a:r>
              <a:rPr lang="en-US" sz="1000" dirty="0">
                <a:solidFill>
                  <a:schemeClr val="bg1">
                    <a:lumMod val="50000"/>
                  </a:schemeClr>
                </a:solidFill>
                <a:latin typeface="Franklin Gothic Medium"/>
                <a:cs typeface="Franklin Gothic Medium"/>
              </a:rPr>
              <a:t>10</a:t>
            </a:r>
          </a:p>
        </p:txBody>
      </p:sp>
      <p:sp>
        <p:nvSpPr>
          <p:cNvPr id="17" name="TextBox 16">
            <a:extLst>
              <a:ext uri="{FF2B5EF4-FFF2-40B4-BE49-F238E27FC236}">
                <a16:creationId xmlns:a16="http://schemas.microsoft.com/office/drawing/2014/main" id="{8E0DAA5F-A8E2-B52E-C1D3-DFAD5E7F1D45}"/>
              </a:ext>
            </a:extLst>
          </p:cNvPr>
          <p:cNvSpPr txBox="1"/>
          <p:nvPr/>
        </p:nvSpPr>
        <p:spPr>
          <a:xfrm>
            <a:off x="7596502" y="5000298"/>
            <a:ext cx="335348" cy="246221"/>
          </a:xfrm>
          <a:prstGeom prst="rect">
            <a:avLst/>
          </a:prstGeom>
          <a:noFill/>
        </p:spPr>
        <p:txBody>
          <a:bodyPr wrap="none" rtlCol="0">
            <a:spAutoFit/>
          </a:bodyPr>
          <a:lstStyle/>
          <a:p>
            <a:r>
              <a:rPr lang="en-US" sz="1000" dirty="0">
                <a:solidFill>
                  <a:schemeClr val="bg1">
                    <a:lumMod val="50000"/>
                  </a:schemeClr>
                </a:solidFill>
                <a:latin typeface="Franklin Gothic Medium"/>
                <a:cs typeface="Franklin Gothic Medium"/>
              </a:rPr>
              <a:t>12</a:t>
            </a:r>
          </a:p>
        </p:txBody>
      </p:sp>
    </p:spTree>
    <p:extLst>
      <p:ext uri="{BB962C8B-B14F-4D97-AF65-F5344CB8AC3E}">
        <p14:creationId xmlns:p14="http://schemas.microsoft.com/office/powerpoint/2010/main" val="2948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BDA9A-ED9E-5257-02BC-C3B748471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1CF62-8023-E149-82C9-1B4B944F9BC6}"/>
              </a:ext>
            </a:extLst>
          </p:cNvPr>
          <p:cNvSpPr>
            <a:spLocks noGrp="1"/>
          </p:cNvSpPr>
          <p:nvPr>
            <p:ph type="title"/>
          </p:nvPr>
        </p:nvSpPr>
        <p:spPr/>
        <p:txBody>
          <a:bodyPr/>
          <a:lstStyle/>
          <a:p>
            <a:r>
              <a:rPr lang="en-US" dirty="0"/>
              <a:t>Steps to Writing a Full Stack App: Server</a:t>
            </a:r>
          </a:p>
        </p:txBody>
      </p:sp>
      <p:sp>
        <p:nvSpPr>
          <p:cNvPr id="3" name="Content Placeholder 2" descr="Focusing on step 2: “Write the server&#13;&#10;official store of the data (client state is ephemeral)”">
            <a:extLst>
              <a:ext uri="{FF2B5EF4-FFF2-40B4-BE49-F238E27FC236}">
                <a16:creationId xmlns:a16="http://schemas.microsoft.com/office/drawing/2014/main" id="{D5848CCE-9085-41AE-EA37-360872059410}"/>
              </a:ext>
            </a:extLst>
          </p:cNvPr>
          <p:cNvSpPr>
            <a:spLocks noGrp="1"/>
          </p:cNvSpPr>
          <p:nvPr>
            <p:ph idx="1"/>
          </p:nvPr>
        </p:nvSpPr>
        <p:spPr/>
        <p:txBody>
          <a:bodyPr/>
          <a:lstStyle/>
          <a:p>
            <a:r>
              <a:rPr lang="en-US" sz="2600" dirty="0"/>
              <a:t>We recommend writing in the following order:</a:t>
            </a:r>
          </a:p>
          <a:p>
            <a:pPr marL="628650" lvl="2"/>
            <a:endParaRPr lang="en-US" sz="1200" dirty="0"/>
          </a:p>
          <a:p>
            <a:pPr marL="914400" lvl="1" indent="-457200">
              <a:buFont typeface="+mj-lt"/>
              <a:buAutoNum type="arabicPeriod"/>
            </a:pPr>
            <a:r>
              <a:rPr lang="en-US" sz="2200" dirty="0">
                <a:solidFill>
                  <a:schemeClr val="bg1">
                    <a:lumMod val="75000"/>
                  </a:schemeClr>
                </a:solidFill>
              </a:rPr>
              <a:t>Write the client UI with local data				</a:t>
            </a:r>
          </a:p>
          <a:p>
            <a:pPr marL="1383030" lvl="2" indent="-285750">
              <a:buFont typeface="System Font Regular"/>
              <a:buChar char="–"/>
            </a:pPr>
            <a:r>
              <a:rPr lang="en-US" sz="1800" dirty="0">
                <a:solidFill>
                  <a:schemeClr val="bg1">
                    <a:lumMod val="75000"/>
                  </a:schemeClr>
                </a:solidFill>
              </a:rPr>
              <a:t>no client/server interaction at the start</a:t>
            </a:r>
          </a:p>
          <a:p>
            <a:pPr marL="628650" lvl="2"/>
            <a:endParaRPr lang="en-US" sz="1200" dirty="0"/>
          </a:p>
          <a:p>
            <a:pPr marL="914400" lvl="1" indent="-457200">
              <a:buFont typeface="+mj-lt"/>
              <a:buAutoNum type="arabicPeriod"/>
            </a:pPr>
            <a:r>
              <a:rPr lang="en-US" sz="2200" dirty="0"/>
              <a:t>Write the server</a:t>
            </a:r>
          </a:p>
          <a:p>
            <a:pPr marL="1380744" lvl="2" indent="-283464">
              <a:buFont typeface="System Font Regular"/>
              <a:buChar char="–"/>
            </a:pPr>
            <a:r>
              <a:rPr lang="en-US" sz="1800" b="1" dirty="0"/>
              <a:t>official</a:t>
            </a:r>
            <a:r>
              <a:rPr lang="en-US" sz="1800" dirty="0"/>
              <a:t> store of the data (client state is ephemeral)</a:t>
            </a:r>
          </a:p>
          <a:p>
            <a:pPr marL="628650" lvl="2"/>
            <a:endParaRPr lang="en-US" sz="1200" dirty="0">
              <a:solidFill>
                <a:schemeClr val="bg1">
                  <a:lumMod val="65000"/>
                </a:schemeClr>
              </a:solidFill>
            </a:endParaRPr>
          </a:p>
          <a:p>
            <a:pPr marL="914400" lvl="1" indent="-457200">
              <a:buFont typeface="+mj-lt"/>
              <a:buAutoNum type="arabicPeriod"/>
            </a:pPr>
            <a:r>
              <a:rPr lang="en-US" sz="2200" dirty="0">
                <a:solidFill>
                  <a:schemeClr val="bg1">
                    <a:lumMod val="75000"/>
                  </a:schemeClr>
                </a:solidFill>
              </a:rPr>
              <a:t>Connect the client to the server</a:t>
            </a:r>
          </a:p>
          <a:p>
            <a:pPr marL="1383030" lvl="2" indent="-285750">
              <a:buFont typeface="System Font Regular"/>
              <a:buChar char="–"/>
            </a:pPr>
            <a:r>
              <a:rPr lang="en-US" sz="1800" dirty="0">
                <a:solidFill>
                  <a:schemeClr val="bg1">
                    <a:lumMod val="75000"/>
                  </a:schemeClr>
                </a:solidFill>
              </a:rPr>
              <a:t>use fetch to update data on the server before doing same to client</a:t>
            </a:r>
          </a:p>
        </p:txBody>
      </p:sp>
      <p:sp>
        <p:nvSpPr>
          <p:cNvPr id="5" name="Slide Number Placeholder 4">
            <a:extLst>
              <a:ext uri="{FF2B5EF4-FFF2-40B4-BE49-F238E27FC236}">
                <a16:creationId xmlns:a16="http://schemas.microsoft.com/office/drawing/2014/main" id="{25B3C02A-F9B1-D094-A862-CC754221D49E}"/>
              </a:ext>
            </a:extLst>
          </p:cNvPr>
          <p:cNvSpPr>
            <a:spLocks noGrp="1"/>
          </p:cNvSpPr>
          <p:nvPr>
            <p:ph type="sldNum" sz="quarter" idx="4"/>
          </p:nvPr>
        </p:nvSpPr>
        <p:spPr/>
        <p:txBody>
          <a:bodyPr/>
          <a:lstStyle/>
          <a:p>
            <a:fld id="{60F4F636-6A27-E649-AEDF-9DE4D4E58670}" type="slidenum">
              <a:rPr lang="en-US" smtClean="0"/>
              <a:pPr/>
              <a:t>6</a:t>
            </a:fld>
            <a:endParaRPr lang="en-US" dirty="0"/>
          </a:p>
        </p:txBody>
      </p:sp>
    </p:spTree>
    <p:extLst>
      <p:ext uri="{BB962C8B-B14F-4D97-AF65-F5344CB8AC3E}">
        <p14:creationId xmlns:p14="http://schemas.microsoft.com/office/powerpoint/2010/main" val="1711913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Designing the Server</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Decide what state you want to be permanent</a:t>
            </a:r>
          </a:p>
          <a:p>
            <a:pPr lvl="1"/>
            <a:r>
              <a:rPr lang="en-US" sz="2200" dirty="0"/>
              <a:t>e.g., items on the To-Do list</a:t>
            </a:r>
          </a:p>
          <a:p>
            <a:pPr lvl="1"/>
            <a:endParaRPr lang="en-US" sz="2200" dirty="0"/>
          </a:p>
          <a:p>
            <a:r>
              <a:rPr lang="en-US" sz="2600" dirty="0"/>
              <a:t>Decide what operations the client needs</a:t>
            </a:r>
          </a:p>
          <a:p>
            <a:pPr lvl="1"/>
            <a:r>
              <a:rPr lang="en-US" sz="2200" dirty="0"/>
              <a:t>e.g., add/remove from the list, mark an item completed</a:t>
            </a:r>
          </a:p>
          <a:p>
            <a:pPr lvl="2"/>
            <a:r>
              <a:rPr lang="en-US" sz="1800" dirty="0"/>
              <a:t>look at the </a:t>
            </a:r>
            <a:r>
              <a:rPr lang="en-US" sz="1800" b="1" dirty="0"/>
              <a:t>client code</a:t>
            </a:r>
            <a:r>
              <a:rPr lang="en-US" sz="1800" dirty="0"/>
              <a:t> to see how the list </a:t>
            </a:r>
            <a:r>
              <a:rPr lang="en-US" sz="1800" u="sng" dirty="0"/>
              <a:t>changes</a:t>
            </a:r>
          </a:p>
          <a:p>
            <a:pPr lvl="2"/>
            <a:r>
              <a:rPr lang="en-US" sz="1800" dirty="0"/>
              <a:t>each way of </a:t>
            </a:r>
            <a:r>
              <a:rPr lang="en-US" sz="1800" u="sng" dirty="0"/>
              <a:t>changing</a:t>
            </a:r>
            <a:r>
              <a:rPr lang="en-US" sz="1800" dirty="0"/>
              <a:t> the list becomes an </a:t>
            </a:r>
            <a:r>
              <a:rPr lang="en-US" sz="1800" b="1" dirty="0"/>
              <a:t>operation</a:t>
            </a:r>
          </a:p>
          <a:p>
            <a:pPr lvl="1"/>
            <a:r>
              <a:rPr lang="en-US" sz="2200" dirty="0"/>
              <a:t>also need a way to get the list initially</a:t>
            </a:r>
          </a:p>
          <a:p>
            <a:pPr lvl="1"/>
            <a:r>
              <a:rPr lang="en-US" sz="2200" dirty="0"/>
              <a:t>only provide those operations</a:t>
            </a:r>
          </a:p>
          <a:p>
            <a:pPr lvl="2"/>
            <a:r>
              <a:rPr lang="en-US" sz="1800" dirty="0"/>
              <a:t>can always add more operations later</a:t>
            </a:r>
          </a:p>
          <a:p>
            <a:pPr lvl="1"/>
            <a:endParaRPr lang="en-US" sz="2200" dirty="0"/>
          </a:p>
        </p:txBody>
      </p:sp>
      <p:sp>
        <p:nvSpPr>
          <p:cNvPr id="5" name="Slide Number Placeholder 4">
            <a:extLst>
              <a:ext uri="{FF2B5EF4-FFF2-40B4-BE49-F238E27FC236}">
                <a16:creationId xmlns:a16="http://schemas.microsoft.com/office/drawing/2014/main" id="{96DB45C8-14AD-87C2-67D3-97D653326303}"/>
              </a:ext>
            </a:extLst>
          </p:cNvPr>
          <p:cNvSpPr>
            <a:spLocks noGrp="1"/>
          </p:cNvSpPr>
          <p:nvPr>
            <p:ph type="sldNum" sz="quarter" idx="4"/>
          </p:nvPr>
        </p:nvSpPr>
        <p:spPr/>
        <p:txBody>
          <a:bodyPr/>
          <a:lstStyle/>
          <a:p>
            <a:fld id="{60F4F636-6A27-E649-AEDF-9DE4D4E58670}" type="slidenum">
              <a:rPr lang="en-US" smtClean="0"/>
              <a:pPr/>
              <a:t>7</a:t>
            </a:fld>
            <a:endParaRPr lang="en-US" dirty="0"/>
          </a:p>
        </p:txBody>
      </p:sp>
    </p:spTree>
    <p:extLst>
      <p:ext uri="{BB962C8B-B14F-4D97-AF65-F5344CB8AC3E}">
        <p14:creationId xmlns:p14="http://schemas.microsoft.com/office/powerpoint/2010/main" val="187834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F4AA-109A-69F6-BE91-207049A830F6}"/>
              </a:ext>
            </a:extLst>
          </p:cNvPr>
          <p:cNvSpPr>
            <a:spLocks noGrp="1"/>
          </p:cNvSpPr>
          <p:nvPr>
            <p:ph type="ctrTitle"/>
          </p:nvPr>
        </p:nvSpPr>
        <p:spPr/>
        <p:txBody>
          <a:bodyPr/>
          <a:lstStyle/>
          <a:p>
            <a:r>
              <a:rPr lang="en-US" dirty="0"/>
              <a:t>Example: To-Do List </a:t>
            </a:r>
            <a:r>
              <a:rPr lang="en-US" u="sng" dirty="0"/>
              <a:t>Server</a:t>
            </a:r>
          </a:p>
        </p:txBody>
      </p:sp>
    </p:spTree>
    <p:extLst>
      <p:ext uri="{BB962C8B-B14F-4D97-AF65-F5344CB8AC3E}">
        <p14:creationId xmlns:p14="http://schemas.microsoft.com/office/powerpoint/2010/main" val="130409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11D4-C326-5EE5-CBC3-680F8B530AF1}"/>
              </a:ext>
            </a:extLst>
          </p:cNvPr>
          <p:cNvSpPr>
            <a:spLocks noGrp="1"/>
          </p:cNvSpPr>
          <p:nvPr>
            <p:ph type="title"/>
          </p:nvPr>
        </p:nvSpPr>
        <p:spPr/>
        <p:txBody>
          <a:bodyPr/>
          <a:lstStyle/>
          <a:p>
            <a:r>
              <a:rPr lang="en-US" dirty="0"/>
              <a:t>Server Documentation</a:t>
            </a:r>
          </a:p>
        </p:txBody>
      </p:sp>
      <p:sp>
        <p:nvSpPr>
          <p:cNvPr id="3" name="Content Placeholder 2">
            <a:extLst>
              <a:ext uri="{FF2B5EF4-FFF2-40B4-BE49-F238E27FC236}">
                <a16:creationId xmlns:a16="http://schemas.microsoft.com/office/drawing/2014/main" id="{9965E945-F3CD-AD95-A570-FD7155EB09B4}"/>
              </a:ext>
            </a:extLst>
          </p:cNvPr>
          <p:cNvSpPr>
            <a:spLocks noGrp="1"/>
          </p:cNvSpPr>
          <p:nvPr>
            <p:ph idx="1"/>
          </p:nvPr>
        </p:nvSpPr>
        <p:spPr/>
        <p:txBody>
          <a:bodyPr/>
          <a:lstStyle/>
          <a:p>
            <a:r>
              <a:rPr lang="en-US" sz="2600" dirty="0"/>
              <a:t>Client cannot use the server unless it knows how! </a:t>
            </a:r>
          </a:p>
          <a:p>
            <a:pPr lvl="1"/>
            <a:r>
              <a:rPr lang="en-US" sz="2200" dirty="0"/>
              <a:t>What are the required inputs?</a:t>
            </a:r>
          </a:p>
          <a:p>
            <a:pPr lvl="1"/>
            <a:r>
              <a:rPr lang="en-US" sz="2200" dirty="0"/>
              <a:t>What are the expected outputs? (including error responses)</a:t>
            </a: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r>
              <a:rPr lang="en-US" sz="2600" dirty="0"/>
              <a:t>We’ll talk more about </a:t>
            </a:r>
            <a:r>
              <a:rPr lang="en-US" sz="2600" dirty="0" err="1"/>
              <a:t>JSDocs</a:t>
            </a:r>
            <a:r>
              <a:rPr lang="en-US" sz="2600" dirty="0"/>
              <a:t> later on!</a:t>
            </a:r>
          </a:p>
        </p:txBody>
      </p:sp>
      <p:sp>
        <p:nvSpPr>
          <p:cNvPr id="4" name="Slide Number Placeholder 3">
            <a:extLst>
              <a:ext uri="{FF2B5EF4-FFF2-40B4-BE49-F238E27FC236}">
                <a16:creationId xmlns:a16="http://schemas.microsoft.com/office/drawing/2014/main" id="{77A9A76F-5646-853D-A654-AD8A2B28AF5C}"/>
              </a:ext>
            </a:extLst>
          </p:cNvPr>
          <p:cNvSpPr>
            <a:spLocks noGrp="1"/>
          </p:cNvSpPr>
          <p:nvPr>
            <p:ph type="sldNum" sz="quarter" idx="4"/>
          </p:nvPr>
        </p:nvSpPr>
        <p:spPr/>
        <p:txBody>
          <a:bodyPr/>
          <a:lstStyle/>
          <a:p>
            <a:fld id="{60F4F636-6A27-E649-AEDF-9DE4D4E58670}" type="slidenum">
              <a:rPr lang="en-US" smtClean="0"/>
              <a:pPr/>
              <a:t>9</a:t>
            </a:fld>
            <a:endParaRPr lang="en-US" dirty="0"/>
          </a:p>
        </p:txBody>
      </p:sp>
      <p:sp>
        <p:nvSpPr>
          <p:cNvPr id="7" name="TextBox 6">
            <a:extLst>
              <a:ext uri="{FF2B5EF4-FFF2-40B4-BE49-F238E27FC236}">
                <a16:creationId xmlns:a16="http://schemas.microsoft.com/office/drawing/2014/main" id="{4DCDF957-5B61-3059-89B8-8F0F2B41E50B}"/>
              </a:ext>
            </a:extLst>
          </p:cNvPr>
          <p:cNvSpPr txBox="1"/>
          <p:nvPr/>
        </p:nvSpPr>
        <p:spPr>
          <a:xfrm>
            <a:off x="818148" y="2813073"/>
            <a:ext cx="7697202" cy="2800767"/>
          </a:xfrm>
          <a:prstGeom prst="rect">
            <a:avLst/>
          </a:prstGeom>
          <a:solidFill>
            <a:srgbClr val="323232"/>
          </a:solidFill>
        </p:spPr>
        <p:txBody>
          <a:bodyPr wrap="square" rtlCol="0">
            <a:spAutoFit/>
          </a:bodyPr>
          <a:lstStyle/>
          <a:p>
            <a:r>
              <a:rPr lang="en-US" sz="1600" b="1" dirty="0">
                <a:solidFill>
                  <a:srgbClr val="679553"/>
                </a:solidFill>
                <a:latin typeface="Courier New" panose="02070309020205020404" pitchFamily="49" charset="0"/>
                <a:cs typeface="Courier New" panose="02070309020205020404" pitchFamily="49" charset="0"/>
              </a:rPr>
              <a:t>/**</a:t>
            </a:r>
          </a:p>
          <a:p>
            <a:r>
              <a:rPr lang="en-US" sz="1600" b="1" dirty="0">
                <a:solidFill>
                  <a:srgbClr val="679553"/>
                </a:solidFill>
                <a:latin typeface="Courier New" panose="02070309020205020404" pitchFamily="49" charset="0"/>
                <a:cs typeface="Courier New" panose="02070309020205020404" pitchFamily="49" charset="0"/>
              </a:rPr>
              <a:t>* Add the item to the list.</a:t>
            </a:r>
          </a:p>
          <a:p>
            <a:r>
              <a:rPr lang="en-US" sz="1600" b="1" dirty="0">
                <a:solidFill>
                  <a:srgbClr val="679553"/>
                </a:solidFill>
                <a:latin typeface="Courier New" panose="02070309020205020404" pitchFamily="49" charset="0"/>
                <a:cs typeface="Courier New" panose="02070309020205020404" pitchFamily="49" charset="0"/>
              </a:rPr>
              <a:t>* - 200 response containing {name: string, added: </a:t>
            </a:r>
            <a:r>
              <a:rPr lang="en-US" sz="1600" b="1" dirty="0" err="1">
                <a:solidFill>
                  <a:srgbClr val="679553"/>
                </a:solidFill>
                <a:latin typeface="Courier New" panose="02070309020205020404" pitchFamily="49" charset="0"/>
                <a:cs typeface="Courier New" panose="02070309020205020404" pitchFamily="49" charset="0"/>
              </a:rPr>
              <a:t>boolean</a:t>
            </a:r>
            <a:r>
              <a:rPr lang="en-US" sz="1600" b="1" dirty="0">
                <a:solidFill>
                  <a:srgbClr val="679553"/>
                </a:solidFill>
                <a:latin typeface="Courier New" panose="02070309020205020404" pitchFamily="49" charset="0"/>
                <a:cs typeface="Courier New" panose="02070309020205020404" pitchFamily="49" charset="0"/>
              </a:rPr>
              <a:t>}, </a:t>
            </a:r>
          </a:p>
          <a:p>
            <a:r>
              <a:rPr lang="en-US" sz="1600" b="1" dirty="0">
                <a:solidFill>
                  <a:srgbClr val="679553"/>
                </a:solidFill>
                <a:latin typeface="Courier New" panose="02070309020205020404" pitchFamily="49" charset="0"/>
                <a:cs typeface="Courier New" panose="02070309020205020404" pitchFamily="49" charset="0"/>
              </a:rPr>
              <a:t>*   where 'added’ indicates if item was added or not (because</a:t>
            </a:r>
          </a:p>
          <a:p>
            <a:r>
              <a:rPr lang="en-US" sz="1600" b="1" dirty="0">
                <a:solidFill>
                  <a:srgbClr val="679553"/>
                </a:solidFill>
                <a:latin typeface="Courier New" panose="02070309020205020404" pitchFamily="49" charset="0"/>
                <a:cs typeface="Courier New" panose="02070309020205020404" pitchFamily="49" charset="0"/>
              </a:rPr>
              <a:t>*   it already exists in list)</a:t>
            </a:r>
          </a:p>
          <a:p>
            <a:r>
              <a:rPr lang="en-US" sz="1600" b="1" dirty="0">
                <a:solidFill>
                  <a:srgbClr val="679553"/>
                </a:solidFill>
                <a:latin typeface="Courier New" panose="02070309020205020404" pitchFamily="49" charset="0"/>
                <a:cs typeface="Courier New" panose="02070309020205020404" pitchFamily="49" charset="0"/>
              </a:rPr>
              <a:t>* - 400 if required name was not provided</a:t>
            </a:r>
          </a:p>
          <a:p>
            <a:r>
              <a:rPr lang="en-US" sz="1600" b="1" dirty="0">
                <a:solidFill>
                  <a:srgbClr val="679553"/>
                </a:solidFill>
                <a:latin typeface="Courier New" panose="02070309020205020404" pitchFamily="49" charset="0"/>
                <a:cs typeface="Courier New" panose="02070309020205020404" pitchFamily="49" charset="0"/>
              </a:rPr>
              <a:t>* </a:t>
            </a:r>
            <a:r>
              <a:rPr lang="en-US" sz="1600" b="1" dirty="0">
                <a:solidFill>
                  <a:srgbClr val="569DD8"/>
                </a:solidFill>
                <a:latin typeface="Courier New" panose="02070309020205020404" pitchFamily="49" charset="0"/>
                <a:cs typeface="Courier New" panose="02070309020205020404" pitchFamily="49" charset="0"/>
              </a:rPr>
              <a:t>@param </a:t>
            </a:r>
            <a:r>
              <a:rPr lang="en-US" sz="1600" b="1" dirty="0">
                <a:solidFill>
                  <a:srgbClr val="A0E2FF"/>
                </a:solidFill>
                <a:latin typeface="Courier New" panose="02070309020205020404" pitchFamily="49" charset="0"/>
                <a:cs typeface="Courier New" panose="02070309020205020404" pitchFamily="49" charset="0"/>
              </a:rPr>
              <a:t>req</a:t>
            </a:r>
            <a:r>
              <a:rPr lang="en-US" sz="1600" b="1" dirty="0">
                <a:solidFill>
                  <a:srgbClr val="679553"/>
                </a:solidFill>
                <a:latin typeface="Courier New" panose="02070309020205020404" pitchFamily="49" charset="0"/>
                <a:cs typeface="Courier New" panose="02070309020205020404" pitchFamily="49" charset="0"/>
              </a:rPr>
              <a:t> the request. Must contain string name of item to </a:t>
            </a:r>
          </a:p>
          <a:p>
            <a:r>
              <a:rPr lang="en-US" sz="1600" b="1" dirty="0">
                <a:solidFill>
                  <a:srgbClr val="679553"/>
                </a:solidFill>
                <a:latin typeface="Courier New" panose="02070309020205020404" pitchFamily="49" charset="0"/>
                <a:cs typeface="Courier New" panose="02070309020205020404" pitchFamily="49" charset="0"/>
              </a:rPr>
              <a:t>*            add in body.</a:t>
            </a:r>
          </a:p>
          <a:p>
            <a:r>
              <a:rPr lang="en-US" sz="1600" b="1" dirty="0">
                <a:solidFill>
                  <a:srgbClr val="679553"/>
                </a:solidFill>
                <a:latin typeface="Courier New" panose="02070309020205020404" pitchFamily="49" charset="0"/>
                <a:cs typeface="Courier New" panose="02070309020205020404" pitchFamily="49" charset="0"/>
              </a:rPr>
              <a:t>* </a:t>
            </a:r>
            <a:r>
              <a:rPr lang="en-US" sz="1600" b="1" dirty="0">
                <a:solidFill>
                  <a:srgbClr val="569DD8"/>
                </a:solidFill>
                <a:latin typeface="Courier New" panose="02070309020205020404" pitchFamily="49" charset="0"/>
                <a:cs typeface="Courier New" panose="02070309020205020404" pitchFamily="49" charset="0"/>
              </a:rPr>
              <a:t>@param </a:t>
            </a:r>
            <a:r>
              <a:rPr lang="en-US" sz="1600" b="1" dirty="0">
                <a:solidFill>
                  <a:srgbClr val="A0E2FF"/>
                </a:solidFill>
                <a:latin typeface="Courier New" panose="02070309020205020404" pitchFamily="49" charset="0"/>
                <a:cs typeface="Courier New" panose="02070309020205020404" pitchFamily="49" charset="0"/>
              </a:rPr>
              <a:t>res</a:t>
            </a:r>
            <a:r>
              <a:rPr lang="en-US" sz="1600" b="1" dirty="0">
                <a:solidFill>
                  <a:srgbClr val="679553"/>
                </a:solidFill>
                <a:latin typeface="Courier New" panose="02070309020205020404" pitchFamily="49" charset="0"/>
                <a:cs typeface="Courier New" panose="02070309020205020404" pitchFamily="49" charset="0"/>
              </a:rPr>
              <a:t> the response.</a:t>
            </a:r>
          </a:p>
          <a:p>
            <a:r>
              <a:rPr lang="en-US" sz="1600" b="1" dirty="0">
                <a:solidFill>
                  <a:srgbClr val="679553"/>
                </a:solidFill>
                <a:latin typeface="Courier New" panose="02070309020205020404" pitchFamily="49" charset="0"/>
                <a:cs typeface="Courier New" panose="02070309020205020404" pitchFamily="49" charset="0"/>
              </a:rPr>
              <a:t>*/</a:t>
            </a:r>
          </a:p>
          <a:p>
            <a:r>
              <a:rPr lang="en-US" sz="1600" b="1" dirty="0">
                <a:solidFill>
                  <a:srgbClr val="C183BB"/>
                </a:solidFill>
                <a:latin typeface="Courier New" panose="02070309020205020404" pitchFamily="49" charset="0"/>
                <a:cs typeface="Courier New" panose="02070309020205020404" pitchFamily="49" charset="0"/>
              </a:rPr>
              <a:t>export</a:t>
            </a:r>
            <a:r>
              <a:rPr lang="en-US" sz="1600" b="1" dirty="0">
                <a:latin typeface="Courier New" panose="02070309020205020404" pitchFamily="49" charset="0"/>
                <a:cs typeface="Courier New" panose="02070309020205020404" pitchFamily="49" charset="0"/>
              </a:rPr>
              <a:t> </a:t>
            </a:r>
            <a:r>
              <a:rPr lang="en-US" sz="1600" b="1" dirty="0">
                <a:solidFill>
                  <a:srgbClr val="569DD8"/>
                </a:solidFill>
                <a:latin typeface="Courier New" panose="02070309020205020404" pitchFamily="49" charset="0"/>
                <a:cs typeface="Courier New" panose="02070309020205020404" pitchFamily="49" charset="0"/>
              </a:rPr>
              <a:t>const</a:t>
            </a:r>
            <a:r>
              <a:rPr lang="en-US" sz="1600" b="1" dirty="0">
                <a:latin typeface="Courier New" panose="02070309020205020404" pitchFamily="49" charset="0"/>
                <a:cs typeface="Courier New" panose="02070309020205020404" pitchFamily="49" charset="0"/>
              </a:rPr>
              <a:t> </a:t>
            </a:r>
            <a:r>
              <a:rPr lang="en-US" sz="1600" b="1" dirty="0" err="1">
                <a:solidFill>
                  <a:srgbClr val="D9D9A7"/>
                </a:solidFill>
                <a:latin typeface="Courier New" panose="02070309020205020404" pitchFamily="49" charset="0"/>
                <a:cs typeface="Courier New" panose="02070309020205020404" pitchFamily="49" charset="0"/>
              </a:rPr>
              <a:t>addItem</a:t>
            </a:r>
            <a:r>
              <a:rPr lang="en-US" sz="1600" b="1" dirty="0">
                <a:latin typeface="Courier New" panose="02070309020205020404" pitchFamily="49" charset="0"/>
                <a:cs typeface="Courier New" panose="02070309020205020404" pitchFamily="49" charset="0"/>
              </a:rPr>
              <a:t> </a:t>
            </a:r>
            <a:r>
              <a:rPr lang="en-US" sz="1600" b="1" dirty="0">
                <a:solidFill>
                  <a:schemeClr val="bg1"/>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a:solidFill>
                  <a:srgbClr val="F1CC03"/>
                </a:solidFill>
                <a:latin typeface="Courier New" panose="02070309020205020404" pitchFamily="49" charset="0"/>
                <a:cs typeface="Courier New" panose="02070309020205020404" pitchFamily="49" charset="0"/>
              </a:rPr>
              <a:t>(</a:t>
            </a:r>
            <a:r>
              <a:rPr lang="en-US" sz="1600" b="1" dirty="0">
                <a:solidFill>
                  <a:srgbClr val="A0E2FF"/>
                </a:solidFill>
                <a:latin typeface="Courier New" panose="02070309020205020404" pitchFamily="49" charset="0"/>
                <a:cs typeface="Courier New" panose="02070309020205020404" pitchFamily="49" charset="0"/>
              </a:rPr>
              <a:t>req</a:t>
            </a:r>
            <a:r>
              <a:rPr lang="en-US" sz="1600" b="1" dirty="0">
                <a:solidFill>
                  <a:schemeClr val="bg1"/>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err="1">
                <a:solidFill>
                  <a:srgbClr val="4FCFB5"/>
                </a:solidFill>
                <a:latin typeface="Courier New" panose="02070309020205020404" pitchFamily="49" charset="0"/>
                <a:cs typeface="Courier New" panose="02070309020205020404" pitchFamily="49" charset="0"/>
              </a:rPr>
              <a:t>SafeRequest</a:t>
            </a:r>
            <a:r>
              <a:rPr lang="en-US" sz="1600" b="1" dirty="0">
                <a:solidFill>
                  <a:schemeClr val="bg1"/>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a:solidFill>
                  <a:srgbClr val="A0E2FF"/>
                </a:solidFill>
                <a:latin typeface="Courier New" panose="02070309020205020404" pitchFamily="49" charset="0"/>
                <a:cs typeface="Courier New" panose="02070309020205020404" pitchFamily="49" charset="0"/>
              </a:rPr>
              <a:t>res</a:t>
            </a:r>
            <a:r>
              <a:rPr lang="en-US" sz="1600" b="1" dirty="0">
                <a:solidFill>
                  <a:schemeClr val="bg1"/>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err="1">
                <a:solidFill>
                  <a:srgbClr val="4FCFB5"/>
                </a:solidFill>
                <a:latin typeface="Courier New" panose="02070309020205020404" pitchFamily="49" charset="0"/>
                <a:cs typeface="Courier New" panose="02070309020205020404" pitchFamily="49" charset="0"/>
              </a:rPr>
              <a:t>SafeResponse</a:t>
            </a:r>
            <a:r>
              <a:rPr lang="en-US" sz="1600" b="1" dirty="0">
                <a:solidFill>
                  <a:srgbClr val="F1CC03"/>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664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66666"/>
      </a:dk2>
      <a:lt2>
        <a:srgbClr val="EEECE1"/>
      </a:lt2>
      <a:accent1>
        <a:srgbClr val="C00000"/>
      </a:accent1>
      <a:accent2>
        <a:srgbClr val="FF6600"/>
      </a:accent2>
      <a:accent3>
        <a:srgbClr val="FF9900"/>
      </a:accent3>
      <a:accent4>
        <a:srgbClr val="9999FF"/>
      </a:accent4>
      <a:accent5>
        <a:srgbClr val="6666CC"/>
      </a:accent5>
      <a:accent6>
        <a:srgbClr val="3333CC"/>
      </a:accent6>
      <a:hlink>
        <a:srgbClr val="666666"/>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Franklin Gothic Medium"/>
            <a:cs typeface="Franklin Goth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38851</TotalTime>
  <Words>3766</Words>
  <Application>Microsoft Macintosh PowerPoint</Application>
  <PresentationFormat>On-screen Show (4:3)</PresentationFormat>
  <Paragraphs>696</Paragraphs>
  <Slides>54</Slides>
  <Notes>19</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Courier New</vt:lpstr>
      <vt:lpstr>Franklin Gothic Medium</vt:lpstr>
      <vt:lpstr>Google Sans</vt:lpstr>
      <vt:lpstr>System Font Regular</vt:lpstr>
      <vt:lpstr>Office Theme</vt:lpstr>
      <vt:lpstr>Client-Server Interaction I</vt:lpstr>
      <vt:lpstr>HW1 Feedback request!</vt:lpstr>
      <vt:lpstr>Reminders </vt:lpstr>
      <vt:lpstr>Client-Server Interaction</vt:lpstr>
      <vt:lpstr>Steps to Writing a Full Stack App</vt:lpstr>
      <vt:lpstr>Steps to Writing a Full Stack App: Server</vt:lpstr>
      <vt:lpstr>Designing the Server</vt:lpstr>
      <vt:lpstr>Example: To-Do List Server</vt:lpstr>
      <vt:lpstr>Server Documentation</vt:lpstr>
      <vt:lpstr>Steps to Writing a Full Stack App: Connect</vt:lpstr>
      <vt:lpstr>Recall: Client-Server Interaction</vt:lpstr>
      <vt:lpstr>Development Setup</vt:lpstr>
      <vt:lpstr>Client-Server Interaction: Making Requests?</vt:lpstr>
      <vt:lpstr>Fetch Requests Are Complicated</vt:lpstr>
      <vt:lpstr>Making HTTP Requests: Using Fetch</vt:lpstr>
      <vt:lpstr>Making HTTP Requests: After Fetch</vt:lpstr>
      <vt:lpstr>Making HTTP Requests: Query Parameters</vt:lpstr>
      <vt:lpstr>Making HTTP Requests: Status Codes</vt:lpstr>
      <vt:lpstr>Handling HTTP Responses</vt:lpstr>
      <vt:lpstr>Making HTTP Requests: Error Handling</vt:lpstr>
      <vt:lpstr>Making HTTP Requests: More Error Handling</vt:lpstr>
      <vt:lpstr>Recall: Function Literals</vt:lpstr>
      <vt:lpstr>Recall: Fetch Requests Are Complicated</vt:lpstr>
      <vt:lpstr>Fetch Requests Are Complicated (2/2)</vt:lpstr>
      <vt:lpstr>Recall: HTTP GET vs POST</vt:lpstr>
      <vt:lpstr>Making HTTP POST Requests</vt:lpstr>
      <vt:lpstr>Lifecycle Methods</vt:lpstr>
      <vt:lpstr>Lifecycle Events Gotcha: Unmounting</vt:lpstr>
      <vt:lpstr>Client-Server Interaction II</vt:lpstr>
      <vt:lpstr>Feedback from last time</vt:lpstr>
      <vt:lpstr>Recall: Fetch Requests Are Complicated</vt:lpstr>
      <vt:lpstr>Recall: Another JavaScript Feature:  for … of</vt:lpstr>
      <vt:lpstr>To-Do List: wrap up requests</vt:lpstr>
      <vt:lpstr>One More Change</vt:lpstr>
      <vt:lpstr>New TodoApp — Requests</vt:lpstr>
      <vt:lpstr>Dynamic Type Checking</vt:lpstr>
      <vt:lpstr>New TodoApp – Add Json and Types</vt:lpstr>
      <vt:lpstr>Checking Types of Requests &amp; Response (1/2)</vt:lpstr>
      <vt:lpstr>Checking Types of Requests &amp; Response (2/2)</vt:lpstr>
      <vt:lpstr>TodoApp: processing /api/list JSON</vt:lpstr>
      <vt:lpstr>TodoApp: parseListResponse</vt:lpstr>
      <vt:lpstr>TodoApp: parseItems – Type Checking the Array</vt:lpstr>
      <vt:lpstr>TodoApp: parseItems – Type Checking Items</vt:lpstr>
      <vt:lpstr>Use Type Checking to Avoid Debugging (1/2)</vt:lpstr>
      <vt:lpstr>Use Type Checking to Avoid Debugging (2/2)</vt:lpstr>
      <vt:lpstr>Debugging Client-Server</vt:lpstr>
      <vt:lpstr>Writing the Server</vt:lpstr>
      <vt:lpstr>“Engineers are paid to think and understand.”</vt:lpstr>
      <vt:lpstr>Client-Server Communication Complexity</vt:lpstr>
      <vt:lpstr>Client-Server Debugging</vt:lpstr>
      <vt:lpstr>Client-Server Debugging Tips (1/2)</vt:lpstr>
      <vt:lpstr>Client-Server Debugging Tips (2/2)</vt:lpstr>
      <vt:lpstr>Recall: Fetch Requests Are Complicated</vt:lpstr>
      <vt:lpstr>Recall: Fetch Requests Are Complicated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311</dc:title>
  <dc:subject/>
  <dc:creator>Kevin Zatloukal</dc:creator>
  <cp:keywords/>
  <dc:description/>
  <cp:lastModifiedBy>Jaela Field</cp:lastModifiedBy>
  <cp:revision>634</cp:revision>
  <cp:lastPrinted>2024-10-11T18:46:20Z</cp:lastPrinted>
  <dcterms:created xsi:type="dcterms:W3CDTF">2013-01-07T07:20:47Z</dcterms:created>
  <dcterms:modified xsi:type="dcterms:W3CDTF">2025-07-09T20:53:25Z</dcterms:modified>
  <cp:category/>
</cp:coreProperties>
</file>