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464" r:id="rId2"/>
    <p:sldId id="704" r:id="rId3"/>
    <p:sldId id="705" r:id="rId4"/>
    <p:sldId id="706" r:id="rId5"/>
    <p:sldId id="707" r:id="rId6"/>
    <p:sldId id="708" r:id="rId7"/>
    <p:sldId id="541" r:id="rId8"/>
    <p:sldId id="545" r:id="rId9"/>
    <p:sldId id="522" r:id="rId10"/>
    <p:sldId id="534" r:id="rId11"/>
    <p:sldId id="533" r:id="rId12"/>
    <p:sldId id="555" r:id="rId13"/>
    <p:sldId id="554" r:id="rId14"/>
    <p:sldId id="681" r:id="rId15"/>
    <p:sldId id="537" r:id="rId16"/>
    <p:sldId id="538" r:id="rId17"/>
    <p:sldId id="682" r:id="rId18"/>
    <p:sldId id="683" r:id="rId19"/>
    <p:sldId id="686" r:id="rId20"/>
    <p:sldId id="687" r:id="rId21"/>
    <p:sldId id="689" r:id="rId22"/>
    <p:sldId id="690" r:id="rId23"/>
    <p:sldId id="691" r:id="rId24"/>
    <p:sldId id="688" r:id="rId25"/>
    <p:sldId id="692" r:id="rId26"/>
    <p:sldId id="710" r:id="rId27"/>
    <p:sldId id="685" r:id="rId28"/>
    <p:sldId id="535" r:id="rId29"/>
    <p:sldId id="531" r:id="rId30"/>
    <p:sldId id="536" r:id="rId31"/>
    <p:sldId id="540" r:id="rId32"/>
    <p:sldId id="709" r:id="rId33"/>
    <p:sldId id="700" r:id="rId34"/>
    <p:sldId id="701" r:id="rId35"/>
    <p:sldId id="702" r:id="rId36"/>
    <p:sldId id="699" r:id="rId37"/>
    <p:sldId id="604" r:id="rId38"/>
    <p:sldId id="611" r:id="rId39"/>
    <p:sldId id="556" r:id="rId40"/>
    <p:sldId id="703" r:id="rId41"/>
    <p:sldId id="599" r:id="rId42"/>
    <p:sldId id="712" r:id="rId43"/>
    <p:sldId id="724" r:id="rId44"/>
    <p:sldId id="725" r:id="rId45"/>
    <p:sldId id="728" r:id="rId46"/>
    <p:sldId id="729" r:id="rId47"/>
    <p:sldId id="730" r:id="rId48"/>
    <p:sldId id="731" r:id="rId49"/>
    <p:sldId id="732" r:id="rId50"/>
    <p:sldId id="733" r:id="rId51"/>
    <p:sldId id="716" r:id="rId52"/>
    <p:sldId id="655" r:id="rId53"/>
    <p:sldId id="695" r:id="rId54"/>
    <p:sldId id="694" r:id="rId55"/>
    <p:sldId id="696" r:id="rId56"/>
    <p:sldId id="717" r:id="rId57"/>
    <p:sldId id="715" r:id="rId58"/>
    <p:sldId id="718" r:id="rId59"/>
    <p:sldId id="719" r:id="rId60"/>
    <p:sldId id="607" r:id="rId61"/>
    <p:sldId id="584" r:id="rId62"/>
    <p:sldId id="720" r:id="rId63"/>
    <p:sldId id="721" r:id="rId64"/>
    <p:sldId id="722" r:id="rId6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9FF"/>
    <a:srgbClr val="3A63A1"/>
    <a:srgbClr val="E0ECFA"/>
    <a:srgbClr val="006B2D"/>
    <a:srgbClr val="005923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87" autoAdjust="0"/>
    <p:restoredTop sz="87561" autoAdjust="0"/>
  </p:normalViewPr>
  <p:slideViewPr>
    <p:cSldViewPr snapToGrid="0" snapToObjects="1">
      <p:cViewPr varScale="1">
        <p:scale>
          <a:sx n="151" d="100"/>
          <a:sy n="151" d="100"/>
        </p:scale>
        <p:origin x="200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6/30/25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6/30/25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68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01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57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22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75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C2127-AE5A-1E6D-2AAE-F32D54ADF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BFB58C-6F93-39AC-4893-4991EBE87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43701E-5C15-C21F-9B42-5C5DCE2CE8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C14FF-97AA-F71C-5480-3C55B8EB7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69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D27FC-250D-C270-4964-D5789D0FD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3397EC-1184-A84D-124B-619058A2F4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714BFA-9079-7470-4976-97E92BC01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6C184-04C5-F3D9-C3D4-6A93E17C26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6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74939-2B52-46F3-DBB7-E5370989C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2E665-E028-AA23-8BF9-7488F238E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4229B4-920A-2E6F-DE79-1068C77EA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87A8B-4DA9-FA21-22B8-BBC4A50372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48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17D48-BC60-209A-18DC-6F73B7EC1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9FECFE-5342-4C3F-D600-B7B1454D90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E720A3-9E03-0538-AFB9-F3B9317F6C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04EEE-8F72-893A-7CEE-EC0E4CC6F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8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65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82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830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708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807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93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96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6559A-6BD6-06CC-3073-CD5CFA6A7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EC3D54-BF66-D108-F024-2BC426ED87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D9BB04-A16A-EB95-A515-DDC9451FA8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7093E-CD67-D83B-6E94-2A6B8208C8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94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E703E-B1B6-E942-2806-E06B9C106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B19E44-9DD9-C21E-73C5-BB3B65C2D8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BA2E4F-6F26-A2F0-B49C-5851D8D8B1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168A43-87C3-0AFD-3DE2-635EBD18A0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52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D6441-79A8-CFE2-E2DC-CF8873F01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93D333-040C-8102-76FF-9B6C16C770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DB7384-F7FD-BC5C-42FF-EE72753D14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4C8E5-FA16-E448-CC7D-31DC31BED5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90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34D85-35F0-B24A-3FE5-2E11F55D6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9EC6EC-940E-B988-B0EE-D9CD62CB41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5E8AE4-EC35-B582-709F-CF23F39B82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E864D-85C1-DAF5-D33D-00F63FD116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76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4081C-7882-0A18-92BA-7E12E4730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1D4CDE-D5D0-9D63-D5D1-1A9773EEE9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D2FD34-8258-097C-FE71-A4C4045DAB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F1010-364B-A64F-095D-AA9094C545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05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56F6CD-0393-5360-A083-9E4560844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CD217C-DD5A-661A-2AB6-BDB2CB793A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90A747-6497-6A69-E67F-94C6A0D119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F8EF3-9357-8EBB-411B-20E3C72F61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79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428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144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07849-2A02-6454-6B63-B21B6F42E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F6D75F-1C5A-0299-C7FA-AC82D28A74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11BD0F-F4BC-C96F-1C1C-DF9190E5A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C277E-053E-0205-41BB-3FB9D0B5E9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64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C750C-8A0A-719E-E935-E91C1D70A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202719-78A2-35C3-BD5D-F3EB4A1965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C781FD-F992-91CB-24CD-FA02E05083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AED65-B9A7-9448-CC76-DB6861932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515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D2C5A-A3FE-363E-B67A-4E4A4CB7C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0B245F-2E32-E37D-3528-73D1E4A7CB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80D76C-3E91-A807-B25F-FB8FFAED55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50637-4716-0484-F276-93B419903E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083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E7330-D846-B1F5-51A7-6C7DF003A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9A73F9-3326-78ED-DC05-2FB2ACDD1B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7755B0-D173-9907-8841-95D8E27A1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E4BC7-E92E-6462-64B4-F189BCEA9B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77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1BE28-6555-A23F-84C7-E4EC5D91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A0E023-5D13-5D7F-FCD9-8A9548C9D5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BA9EF4-5D55-218E-C26F-F500569E1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2320-97AD-133A-7CDA-27E7272FE1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28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B9FD6-F589-D093-154D-8888066F8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9D33E6-72D5-1CBB-868A-2F47BE46E1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936044-509A-E198-92B8-4BF4D8CDE0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70B37-377D-FCCB-5F37-4776B36BF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470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02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8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93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81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96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25393-C439-DB1B-F9D5-090C5651DF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EE9532-773F-E31A-543F-5092EFC206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DA4756-7B91-ADEF-C372-DCD0887B9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fld id="{7FF6E343-D10F-7545-8596-EE098236E7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HTML/Referen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3"/>
            <a:ext cx="4418635" cy="815815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Intro to the Browser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Summer 2025</a:t>
            </a:r>
          </a:p>
        </p:txBody>
      </p:sp>
      <p:pic>
        <p:nvPicPr>
          <p:cNvPr id="4" name="Picture 3" descr="A screenshot of an X post from “gbae the app developer” with the text “javascript is a front end, back end, and mobile programming language, and a comic attached. In the first panel there are two simply drawn people pointing at the sky; the first says “it’s a frontend”; the second says “it’s a backend”. In the second panel both people say “It’s BOTH”. In the third pannel there is the JavaScript logo. In the forth pannel, one of the people say “I hate it”.">
            <a:extLst>
              <a:ext uri="{FF2B5EF4-FFF2-40B4-BE49-F238E27FC236}">
                <a16:creationId xmlns:a16="http://schemas.microsoft.com/office/drawing/2014/main" id="{23576C91-A3A8-F5FD-017E-D9C9BDE924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519" t="8333" r="12022" b="8518"/>
          <a:stretch>
            <a:fillRect/>
          </a:stretch>
        </p:blipFill>
        <p:spPr>
          <a:xfrm>
            <a:off x="5104435" y="1066800"/>
            <a:ext cx="3671265" cy="503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36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Tags</a:t>
            </a:r>
          </a:p>
        </p:txBody>
      </p:sp>
      <p:grpSp>
        <p:nvGrpSpPr>
          <p:cNvPr id="5" name="Group 4" descr="The opening &lt;p&gt; in &lt;p&gt; Some Text &lt;/p&gt; is the name of the tag - in this case, a paragraph tag.">
            <a:extLst>
              <a:ext uri="{FF2B5EF4-FFF2-40B4-BE49-F238E27FC236}">
                <a16:creationId xmlns:a16="http://schemas.microsoft.com/office/drawing/2014/main" id="{7E39CE86-5D61-278F-AC1D-2A4F3E9D7347}"/>
              </a:ext>
            </a:extLst>
          </p:cNvPr>
          <p:cNvGrpSpPr/>
          <p:nvPr/>
        </p:nvGrpSpPr>
        <p:grpSpPr>
          <a:xfrm>
            <a:off x="2397362" y="2363724"/>
            <a:ext cx="1219500" cy="912000"/>
            <a:chOff x="2397362" y="2363724"/>
            <a:chExt cx="1219500" cy="912000"/>
          </a:xfrm>
        </p:grpSpPr>
        <p:cxnSp>
          <p:nvCxnSpPr>
            <p:cNvPr id="6" name="Google Shape;117;p3">
              <a:extLst>
                <a:ext uri="{FF2B5EF4-FFF2-40B4-BE49-F238E27FC236}">
                  <a16:creationId xmlns:a16="http://schemas.microsoft.com/office/drawing/2014/main" id="{7549648B-ACC2-1950-20C7-E45588BF177E}"/>
                </a:ext>
              </a:extLst>
            </p:cNvPr>
            <p:cNvCxnSpPr>
              <a:stCxn id="9" idx="0"/>
            </p:cNvCxnSpPr>
            <p:nvPr/>
          </p:nvCxnSpPr>
          <p:spPr>
            <a:xfrm rot="10800000" flipH="1">
              <a:off x="3007112" y="2363724"/>
              <a:ext cx="213300" cy="54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9" name="Google Shape;118;p3">
              <a:extLst>
                <a:ext uri="{FF2B5EF4-FFF2-40B4-BE49-F238E27FC236}">
                  <a16:creationId xmlns:a16="http://schemas.microsoft.com/office/drawing/2014/main" id="{0BB8EA0E-4B71-6763-3C87-88D9F44BFD45}"/>
                </a:ext>
              </a:extLst>
            </p:cNvPr>
            <p:cNvSpPr txBox="1"/>
            <p:nvPr/>
          </p:nvSpPr>
          <p:spPr>
            <a:xfrm>
              <a:off x="2397362" y="2904024"/>
              <a:ext cx="12195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Tag Name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" name="Group 28" descr="The content between the opening and closing tags is what’s “inside” the element - in this case, just the text “Some Text”.">
            <a:extLst>
              <a:ext uri="{FF2B5EF4-FFF2-40B4-BE49-F238E27FC236}">
                <a16:creationId xmlns:a16="http://schemas.microsoft.com/office/drawing/2014/main" id="{D8590893-D4AF-C563-B7E2-95D0451DC6B6}"/>
              </a:ext>
            </a:extLst>
          </p:cNvPr>
          <p:cNvGrpSpPr/>
          <p:nvPr/>
        </p:nvGrpSpPr>
        <p:grpSpPr>
          <a:xfrm>
            <a:off x="4088223" y="2388450"/>
            <a:ext cx="909300" cy="854700"/>
            <a:chOff x="4088223" y="2388450"/>
            <a:chExt cx="909300" cy="854700"/>
          </a:xfrm>
        </p:grpSpPr>
        <p:cxnSp>
          <p:nvCxnSpPr>
            <p:cNvPr id="7" name="Google Shape;123;p3">
              <a:extLst>
                <a:ext uri="{FF2B5EF4-FFF2-40B4-BE49-F238E27FC236}">
                  <a16:creationId xmlns:a16="http://schemas.microsoft.com/office/drawing/2014/main" id="{EAD3B82C-8A43-9CEE-285C-30E57A0FC2B6}"/>
                </a:ext>
              </a:extLst>
            </p:cNvPr>
            <p:cNvCxnSpPr>
              <a:stCxn id="10" idx="0"/>
            </p:cNvCxnSpPr>
            <p:nvPr/>
          </p:nvCxnSpPr>
          <p:spPr>
            <a:xfrm rot="10800000" flipH="1">
              <a:off x="4542873" y="2388450"/>
              <a:ext cx="90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0" name="Google Shape;124;p3">
              <a:extLst>
                <a:ext uri="{FF2B5EF4-FFF2-40B4-BE49-F238E27FC236}">
                  <a16:creationId xmlns:a16="http://schemas.microsoft.com/office/drawing/2014/main" id="{5C406C91-7A31-1C50-B8E2-E4D78013EBF1}"/>
                </a:ext>
              </a:extLst>
            </p:cNvPr>
            <p:cNvSpPr txBox="1"/>
            <p:nvPr/>
          </p:nvSpPr>
          <p:spPr>
            <a:xfrm>
              <a:off x="4088223" y="2871450"/>
              <a:ext cx="909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Content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" name="Group 14" descr="The &lt;/p&gt; is the closing tag for the corresponding &lt;p&gt;">
            <a:extLst>
              <a:ext uri="{FF2B5EF4-FFF2-40B4-BE49-F238E27FC236}">
                <a16:creationId xmlns:a16="http://schemas.microsoft.com/office/drawing/2014/main" id="{BB799922-8EEB-2C7B-5377-DD27E819D949}"/>
              </a:ext>
            </a:extLst>
          </p:cNvPr>
          <p:cNvGrpSpPr/>
          <p:nvPr/>
        </p:nvGrpSpPr>
        <p:grpSpPr>
          <a:xfrm>
            <a:off x="5194498" y="2388450"/>
            <a:ext cx="1290300" cy="1226400"/>
            <a:chOff x="5194498" y="2388450"/>
            <a:chExt cx="1290300" cy="1226400"/>
          </a:xfrm>
        </p:grpSpPr>
        <p:cxnSp>
          <p:nvCxnSpPr>
            <p:cNvPr id="8" name="Google Shape;125;p3">
              <a:extLst>
                <a:ext uri="{FF2B5EF4-FFF2-40B4-BE49-F238E27FC236}">
                  <a16:creationId xmlns:a16="http://schemas.microsoft.com/office/drawing/2014/main" id="{6C836C20-531C-7A63-13E6-1D7E6114F7FA}"/>
                </a:ext>
              </a:extLst>
            </p:cNvPr>
            <p:cNvCxnSpPr>
              <a:stCxn id="11" idx="0"/>
            </p:cNvCxnSpPr>
            <p:nvPr/>
          </p:nvCxnSpPr>
          <p:spPr>
            <a:xfrm rot="10800000" flipH="1">
              <a:off x="5839648" y="2388450"/>
              <a:ext cx="2100" cy="8547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1" name="Google Shape;126;p3">
              <a:extLst>
                <a:ext uri="{FF2B5EF4-FFF2-40B4-BE49-F238E27FC236}">
                  <a16:creationId xmlns:a16="http://schemas.microsoft.com/office/drawing/2014/main" id="{E22A75C5-D612-4AD5-D9BF-DA700FC8D792}"/>
                </a:ext>
              </a:extLst>
            </p:cNvPr>
            <p:cNvSpPr txBox="1"/>
            <p:nvPr/>
          </p:nvSpPr>
          <p:spPr>
            <a:xfrm>
              <a:off x="5194498" y="3243150"/>
              <a:ext cx="1290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Closing Tag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" name="Group 3" descr="The entire HTML string &lt;p&gt; Some Text &lt;/p&gt; is called an element.">
            <a:extLst>
              <a:ext uri="{FF2B5EF4-FFF2-40B4-BE49-F238E27FC236}">
                <a16:creationId xmlns:a16="http://schemas.microsoft.com/office/drawing/2014/main" id="{BB76CE19-2474-0A27-BC27-746B13ADC086}"/>
              </a:ext>
            </a:extLst>
          </p:cNvPr>
          <p:cNvGrpSpPr/>
          <p:nvPr/>
        </p:nvGrpSpPr>
        <p:grpSpPr>
          <a:xfrm>
            <a:off x="2978361" y="1227261"/>
            <a:ext cx="3342000" cy="736063"/>
            <a:chOff x="2978361" y="1227261"/>
            <a:chExt cx="3342000" cy="736063"/>
          </a:xfrm>
        </p:grpSpPr>
        <p:sp>
          <p:nvSpPr>
            <p:cNvPr id="12" name="Google Shape;131;p3">
              <a:extLst>
                <a:ext uri="{FF2B5EF4-FFF2-40B4-BE49-F238E27FC236}">
                  <a16:creationId xmlns:a16="http://schemas.microsoft.com/office/drawing/2014/main" id="{F409C8C3-4E8C-6832-4743-ACAAD3D72523}"/>
                </a:ext>
              </a:extLst>
            </p:cNvPr>
            <p:cNvSpPr/>
            <p:nvPr/>
          </p:nvSpPr>
          <p:spPr>
            <a:xfrm rot="5400000">
              <a:off x="4489911" y="132874"/>
              <a:ext cx="318900" cy="3342000"/>
            </a:xfrm>
            <a:prstGeom prst="leftBrace">
              <a:avLst>
                <a:gd name="adj1" fmla="val 97522"/>
                <a:gd name="adj2" fmla="val 49734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2;p3">
              <a:extLst>
                <a:ext uri="{FF2B5EF4-FFF2-40B4-BE49-F238E27FC236}">
                  <a16:creationId xmlns:a16="http://schemas.microsoft.com/office/drawing/2014/main" id="{AADE7F87-F4A0-34FF-ED13-F062DC496CD9}"/>
                </a:ext>
              </a:extLst>
            </p:cNvPr>
            <p:cNvSpPr txBox="1"/>
            <p:nvPr/>
          </p:nvSpPr>
          <p:spPr>
            <a:xfrm>
              <a:off x="4154211" y="1227261"/>
              <a:ext cx="9903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Element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13;p3">
            <a:extLst>
              <a:ext uri="{FF2B5EF4-FFF2-40B4-BE49-F238E27FC236}">
                <a16:creationId xmlns:a16="http://schemas.microsoft.com/office/drawing/2014/main" id="{C01E1746-ECDA-CAED-C14E-0BC2A255740C}"/>
              </a:ext>
            </a:extLst>
          </p:cNvPr>
          <p:cNvSpPr txBox="1">
            <a:spLocks/>
          </p:cNvSpPr>
          <p:nvPr/>
        </p:nvSpPr>
        <p:spPr>
          <a:xfrm>
            <a:off x="660561" y="1947812"/>
            <a:ext cx="7772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SzPts val="1800"/>
              <a:buFont typeface="Arial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 Some Text &lt;/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</p:txBody>
      </p:sp>
      <p:sp>
        <p:nvSpPr>
          <p:cNvPr id="16" name="Google Shape;113;p3">
            <a:extLst>
              <a:ext uri="{FF2B5EF4-FFF2-40B4-BE49-F238E27FC236}">
                <a16:creationId xmlns:a16="http://schemas.microsoft.com/office/drawing/2014/main" id="{A0894853-424C-CE86-FDBC-56B4427BAE78}"/>
              </a:ext>
            </a:extLst>
          </p:cNvPr>
          <p:cNvSpPr txBox="1">
            <a:spLocks/>
          </p:cNvSpPr>
          <p:nvPr/>
        </p:nvSpPr>
        <p:spPr>
          <a:xfrm>
            <a:off x="800622" y="4745990"/>
            <a:ext cx="7772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SzPts val="1800"/>
              <a:buFont typeface="Arial"/>
              <a:buNone/>
            </a:pP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id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n-US" sz="2200" dirty="0" err="1">
                <a:latin typeface="Courier New"/>
                <a:ea typeface="Courier New"/>
                <a:cs typeface="Courier New"/>
                <a:sym typeface="Courier New"/>
              </a:rPr>
              <a:t>firstParagraph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"&gt; Some Text &lt;/</a:t>
            </a:r>
            <a:r>
              <a:rPr lang="en-US" sz="22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2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</p:txBody>
      </p:sp>
      <p:grpSp>
        <p:nvGrpSpPr>
          <p:cNvPr id="31" name="Group 30" descr="The tag name is still p (for paragraph), though it contains extra information (more on that in a bit).">
            <a:extLst>
              <a:ext uri="{FF2B5EF4-FFF2-40B4-BE49-F238E27FC236}">
                <a16:creationId xmlns:a16="http://schemas.microsoft.com/office/drawing/2014/main" id="{83061B97-F99E-BCD4-140B-D063AAF1A9F2}"/>
              </a:ext>
            </a:extLst>
          </p:cNvPr>
          <p:cNvGrpSpPr/>
          <p:nvPr/>
        </p:nvGrpSpPr>
        <p:grpSpPr>
          <a:xfrm>
            <a:off x="895997" y="5219177"/>
            <a:ext cx="1219500" cy="912000"/>
            <a:chOff x="895997" y="5219177"/>
            <a:chExt cx="1219500" cy="912000"/>
          </a:xfrm>
        </p:grpSpPr>
        <p:cxnSp>
          <p:nvCxnSpPr>
            <p:cNvPr id="17" name="Google Shape;117;p3">
              <a:extLst>
                <a:ext uri="{FF2B5EF4-FFF2-40B4-BE49-F238E27FC236}">
                  <a16:creationId xmlns:a16="http://schemas.microsoft.com/office/drawing/2014/main" id="{43EF940B-97F0-F2E1-4910-B74CE529F28C}"/>
                </a:ext>
              </a:extLst>
            </p:cNvPr>
            <p:cNvCxnSpPr>
              <a:stCxn id="22" idx="0"/>
            </p:cNvCxnSpPr>
            <p:nvPr/>
          </p:nvCxnSpPr>
          <p:spPr>
            <a:xfrm rot="10800000" flipH="1">
              <a:off x="1505747" y="5219177"/>
              <a:ext cx="213300" cy="54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2" name="Google Shape;118;p3">
              <a:extLst>
                <a:ext uri="{FF2B5EF4-FFF2-40B4-BE49-F238E27FC236}">
                  <a16:creationId xmlns:a16="http://schemas.microsoft.com/office/drawing/2014/main" id="{5B6D3246-F39F-398E-A2F3-7EC162AE597F}"/>
                </a:ext>
              </a:extLst>
            </p:cNvPr>
            <p:cNvSpPr txBox="1"/>
            <p:nvPr/>
          </p:nvSpPr>
          <p:spPr>
            <a:xfrm>
              <a:off x="895997" y="5759477"/>
              <a:ext cx="12195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Tag Name</a:t>
              </a:r>
              <a:endPara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roup 33" descr="`id=&quot;firstParagraph”` is an attribute - extra information for the element. In this case, the name of the attribute is Id.">
            <a:extLst>
              <a:ext uri="{FF2B5EF4-FFF2-40B4-BE49-F238E27FC236}">
                <a16:creationId xmlns:a16="http://schemas.microsoft.com/office/drawing/2014/main" id="{0EA67BD5-6252-0C23-315F-CA0F657B51BE}"/>
              </a:ext>
            </a:extLst>
          </p:cNvPr>
          <p:cNvGrpSpPr/>
          <p:nvPr/>
        </p:nvGrpSpPr>
        <p:grpSpPr>
          <a:xfrm>
            <a:off x="1784322" y="5230877"/>
            <a:ext cx="1554300" cy="1272000"/>
            <a:chOff x="1784322" y="5230877"/>
            <a:chExt cx="1554300" cy="1272000"/>
          </a:xfrm>
        </p:grpSpPr>
        <p:cxnSp>
          <p:nvCxnSpPr>
            <p:cNvPr id="18" name="Google Shape;119;p3">
              <a:extLst>
                <a:ext uri="{FF2B5EF4-FFF2-40B4-BE49-F238E27FC236}">
                  <a16:creationId xmlns:a16="http://schemas.microsoft.com/office/drawing/2014/main" id="{9165B56A-7A60-2393-B9FB-90CD866DF540}"/>
                </a:ext>
              </a:extLst>
            </p:cNvPr>
            <p:cNvCxnSpPr>
              <a:stCxn id="23" idx="0"/>
            </p:cNvCxnSpPr>
            <p:nvPr/>
          </p:nvCxnSpPr>
          <p:spPr>
            <a:xfrm rot="10800000">
              <a:off x="2242572" y="5230877"/>
              <a:ext cx="318900" cy="900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3" name="Google Shape;120;p3">
              <a:extLst>
                <a:ext uri="{FF2B5EF4-FFF2-40B4-BE49-F238E27FC236}">
                  <a16:creationId xmlns:a16="http://schemas.microsoft.com/office/drawing/2014/main" id="{43619E8E-32C8-9F59-21C6-920CE239D41F}"/>
                </a:ext>
              </a:extLst>
            </p:cNvPr>
            <p:cNvSpPr txBox="1"/>
            <p:nvPr/>
          </p:nvSpPr>
          <p:spPr>
            <a:xfrm>
              <a:off x="1784322" y="6131177"/>
              <a:ext cx="1554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Attribute Name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" name="Group 34" descr="The value of the attribute is “firstParagraph”. It is always a String.">
            <a:extLst>
              <a:ext uri="{FF2B5EF4-FFF2-40B4-BE49-F238E27FC236}">
                <a16:creationId xmlns:a16="http://schemas.microsoft.com/office/drawing/2014/main" id="{C8A23C1A-E7F9-233E-A525-AB642C2F1710}"/>
              </a:ext>
            </a:extLst>
          </p:cNvPr>
          <p:cNvGrpSpPr/>
          <p:nvPr/>
        </p:nvGrpSpPr>
        <p:grpSpPr>
          <a:xfrm>
            <a:off x="3010422" y="5219202"/>
            <a:ext cx="1554300" cy="854700"/>
            <a:chOff x="3010422" y="5219202"/>
            <a:chExt cx="1554300" cy="854700"/>
          </a:xfrm>
        </p:grpSpPr>
        <p:cxnSp>
          <p:nvCxnSpPr>
            <p:cNvPr id="19" name="Google Shape;121;p3">
              <a:extLst>
                <a:ext uri="{FF2B5EF4-FFF2-40B4-BE49-F238E27FC236}">
                  <a16:creationId xmlns:a16="http://schemas.microsoft.com/office/drawing/2014/main" id="{02A7869F-2A03-4744-8E74-D106C93CF764}"/>
                </a:ext>
              </a:extLst>
            </p:cNvPr>
            <p:cNvCxnSpPr>
              <a:stCxn id="24" idx="0"/>
            </p:cNvCxnSpPr>
            <p:nvPr/>
          </p:nvCxnSpPr>
          <p:spPr>
            <a:xfrm rot="10800000">
              <a:off x="3742272" y="5219202"/>
              <a:ext cx="453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4" name="Google Shape;122;p3">
              <a:extLst>
                <a:ext uri="{FF2B5EF4-FFF2-40B4-BE49-F238E27FC236}">
                  <a16:creationId xmlns:a16="http://schemas.microsoft.com/office/drawing/2014/main" id="{43F6B270-6D24-99F8-8AC0-73ABB099E18E}"/>
                </a:ext>
              </a:extLst>
            </p:cNvPr>
            <p:cNvSpPr txBox="1"/>
            <p:nvPr/>
          </p:nvSpPr>
          <p:spPr>
            <a:xfrm>
              <a:off x="3010422" y="5702202"/>
              <a:ext cx="1554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Attribute Value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roup 32" descr="The content between the opening and closing tags is what’s “inside” the element - in this case, just the text “Some Text”.">
            <a:extLst>
              <a:ext uri="{FF2B5EF4-FFF2-40B4-BE49-F238E27FC236}">
                <a16:creationId xmlns:a16="http://schemas.microsoft.com/office/drawing/2014/main" id="{DE498C84-C515-034F-9C3F-4C11FD45F4E3}"/>
              </a:ext>
            </a:extLst>
          </p:cNvPr>
          <p:cNvGrpSpPr/>
          <p:nvPr/>
        </p:nvGrpSpPr>
        <p:grpSpPr>
          <a:xfrm>
            <a:off x="5771822" y="5219202"/>
            <a:ext cx="909300" cy="854700"/>
            <a:chOff x="5771822" y="5219202"/>
            <a:chExt cx="909300" cy="854700"/>
          </a:xfrm>
        </p:grpSpPr>
        <p:cxnSp>
          <p:nvCxnSpPr>
            <p:cNvPr id="20" name="Google Shape;123;p3">
              <a:extLst>
                <a:ext uri="{FF2B5EF4-FFF2-40B4-BE49-F238E27FC236}">
                  <a16:creationId xmlns:a16="http://schemas.microsoft.com/office/drawing/2014/main" id="{477C144F-009A-7328-F0B1-00345B1BAEE8}"/>
                </a:ext>
              </a:extLst>
            </p:cNvPr>
            <p:cNvCxnSpPr>
              <a:stCxn id="25" idx="0"/>
            </p:cNvCxnSpPr>
            <p:nvPr/>
          </p:nvCxnSpPr>
          <p:spPr>
            <a:xfrm rot="10800000" flipH="1">
              <a:off x="6226472" y="5219202"/>
              <a:ext cx="9000" cy="483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5" name="Google Shape;124;p3">
              <a:extLst>
                <a:ext uri="{FF2B5EF4-FFF2-40B4-BE49-F238E27FC236}">
                  <a16:creationId xmlns:a16="http://schemas.microsoft.com/office/drawing/2014/main" id="{A2C41BA7-24FF-F26B-96F5-CC083AE2037F}"/>
                </a:ext>
              </a:extLst>
            </p:cNvPr>
            <p:cNvSpPr txBox="1"/>
            <p:nvPr/>
          </p:nvSpPr>
          <p:spPr>
            <a:xfrm>
              <a:off x="5771822" y="5702202"/>
              <a:ext cx="909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Content</a:t>
              </a:r>
              <a:endPara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" name="Group 31" descr="The &lt;/p&gt; is the closing tag for the corresponding &lt;p&gt;">
            <a:extLst>
              <a:ext uri="{FF2B5EF4-FFF2-40B4-BE49-F238E27FC236}">
                <a16:creationId xmlns:a16="http://schemas.microsoft.com/office/drawing/2014/main" id="{6AEDB249-DB43-D22D-FCDD-73870917D497}"/>
              </a:ext>
            </a:extLst>
          </p:cNvPr>
          <p:cNvGrpSpPr/>
          <p:nvPr/>
        </p:nvGrpSpPr>
        <p:grpSpPr>
          <a:xfrm>
            <a:off x="6878097" y="5219202"/>
            <a:ext cx="1290300" cy="1226400"/>
            <a:chOff x="6878097" y="5219202"/>
            <a:chExt cx="1290300" cy="1226400"/>
          </a:xfrm>
        </p:grpSpPr>
        <p:cxnSp>
          <p:nvCxnSpPr>
            <p:cNvPr id="21" name="Google Shape;125;p3">
              <a:extLst>
                <a:ext uri="{FF2B5EF4-FFF2-40B4-BE49-F238E27FC236}">
                  <a16:creationId xmlns:a16="http://schemas.microsoft.com/office/drawing/2014/main" id="{3937E759-C475-0952-373D-4CBFAC8AEAB2}"/>
                </a:ext>
              </a:extLst>
            </p:cNvPr>
            <p:cNvCxnSpPr>
              <a:stCxn id="26" idx="0"/>
            </p:cNvCxnSpPr>
            <p:nvPr/>
          </p:nvCxnSpPr>
          <p:spPr>
            <a:xfrm rot="10800000" flipH="1">
              <a:off x="7523247" y="5219202"/>
              <a:ext cx="2100" cy="8547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6" name="Google Shape;126;p3">
              <a:extLst>
                <a:ext uri="{FF2B5EF4-FFF2-40B4-BE49-F238E27FC236}">
                  <a16:creationId xmlns:a16="http://schemas.microsoft.com/office/drawing/2014/main" id="{3F321E75-240C-7122-0B9F-C05B7E32CA99}"/>
                </a:ext>
              </a:extLst>
            </p:cNvPr>
            <p:cNvSpPr txBox="1"/>
            <p:nvPr/>
          </p:nvSpPr>
          <p:spPr>
            <a:xfrm>
              <a:off x="6878097" y="6073902"/>
              <a:ext cx="12903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Closing Tag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roup 29" descr="All of &lt;p id=&quot;firstParagraph&quot;&gt; Some Text &lt;/p&gt;&#13;&#10; is also an element.">
            <a:extLst>
              <a:ext uri="{FF2B5EF4-FFF2-40B4-BE49-F238E27FC236}">
                <a16:creationId xmlns:a16="http://schemas.microsoft.com/office/drawing/2014/main" id="{66A4446F-8E76-80B1-0793-789819653224}"/>
              </a:ext>
            </a:extLst>
          </p:cNvPr>
          <p:cNvGrpSpPr/>
          <p:nvPr/>
        </p:nvGrpSpPr>
        <p:grpSpPr>
          <a:xfrm>
            <a:off x="1445172" y="4033402"/>
            <a:ext cx="6483300" cy="728100"/>
            <a:chOff x="1445172" y="4033402"/>
            <a:chExt cx="6483300" cy="728100"/>
          </a:xfrm>
        </p:grpSpPr>
        <p:sp>
          <p:nvSpPr>
            <p:cNvPr id="27" name="Google Shape;131;p3">
              <a:extLst>
                <a:ext uri="{FF2B5EF4-FFF2-40B4-BE49-F238E27FC236}">
                  <a16:creationId xmlns:a16="http://schemas.microsoft.com/office/drawing/2014/main" id="{EAB9EB75-55A2-6473-F67F-F8E51DBF8D85}"/>
                </a:ext>
              </a:extLst>
            </p:cNvPr>
            <p:cNvSpPr/>
            <p:nvPr/>
          </p:nvSpPr>
          <p:spPr>
            <a:xfrm rot="5400000">
              <a:off x="4527372" y="1360402"/>
              <a:ext cx="318900" cy="6483300"/>
            </a:xfrm>
            <a:prstGeom prst="leftBrace">
              <a:avLst>
                <a:gd name="adj1" fmla="val 97522"/>
                <a:gd name="adj2" fmla="val 49734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32;p3">
              <a:extLst>
                <a:ext uri="{FF2B5EF4-FFF2-40B4-BE49-F238E27FC236}">
                  <a16:creationId xmlns:a16="http://schemas.microsoft.com/office/drawing/2014/main" id="{BA650747-E09D-1C81-8D8B-82B33ABBBB7B}"/>
                </a:ext>
              </a:extLst>
            </p:cNvPr>
            <p:cNvSpPr txBox="1"/>
            <p:nvPr/>
          </p:nvSpPr>
          <p:spPr>
            <a:xfrm>
              <a:off x="4191672" y="4033402"/>
              <a:ext cx="9903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Element</a:t>
              </a:r>
              <a:endParaRPr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11E272-01EE-94DE-FD70-8C75E097E1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as a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Elements can have children (text or elements)</a:t>
            </a:r>
          </a:p>
          <a:p>
            <a:pPr lvl="1"/>
            <a:r>
              <a:rPr lang="en-US" sz="2400" dirty="0"/>
              <a:t>text is always a leaf in the tree</a:t>
            </a:r>
          </a:p>
          <a:p>
            <a:endParaRPr lang="en-US" sz="2800" dirty="0"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id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="</a:t>
            </a:r>
            <a:r>
              <a:rPr lang="en-US" sz="2400" dirty="0" err="1">
                <a:latin typeface="Courier New"/>
                <a:ea typeface="Courier New"/>
                <a:cs typeface="Courier New"/>
                <a:sym typeface="Courier New"/>
              </a:rPr>
              <a:t>firstParagraph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"&gt; Some Text 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br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   &lt;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&gt;Hello&lt;/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   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lang="en-US" sz="24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DCEAD5-9143-48D8-BBAE-B8C7C78B81DB}"/>
              </a:ext>
            </a:extLst>
          </p:cNvPr>
          <p:cNvSpPr/>
          <p:nvPr/>
        </p:nvSpPr>
        <p:spPr>
          <a:xfrm>
            <a:off x="4833757" y="37995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98844C-0471-8C94-A1DD-43A047CEADD6}"/>
              </a:ext>
            </a:extLst>
          </p:cNvPr>
          <p:cNvSpPr/>
          <p:nvPr/>
        </p:nvSpPr>
        <p:spPr>
          <a:xfrm>
            <a:off x="3264854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B85035-BD1E-BE01-EBA1-40C829A0E156}"/>
              </a:ext>
            </a:extLst>
          </p:cNvPr>
          <p:cNvSpPr/>
          <p:nvPr/>
        </p:nvSpPr>
        <p:spPr>
          <a:xfrm>
            <a:off x="4833757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CB9520-FBB4-5771-6861-4199ABB0F7E3}"/>
              </a:ext>
            </a:extLst>
          </p:cNvPr>
          <p:cNvSpPr/>
          <p:nvPr/>
        </p:nvSpPr>
        <p:spPr>
          <a:xfrm>
            <a:off x="6402660" y="486096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8D52ED-6167-52FE-C445-4763997FD8A4}"/>
              </a:ext>
            </a:extLst>
          </p:cNvPr>
          <p:cNvSpPr/>
          <p:nvPr/>
        </p:nvSpPr>
        <p:spPr>
          <a:xfrm>
            <a:off x="6402660" y="592776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222692-BD28-8C3B-92E3-F648B1A6D3C7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828190" y="4256797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C919B7C-58F5-DE85-A20B-43418422DBA5}"/>
              </a:ext>
            </a:extLst>
          </p:cNvPr>
          <p:cNvCxnSpPr>
            <a:endCxn id="6" idx="0"/>
          </p:cNvCxnSpPr>
          <p:nvPr/>
        </p:nvCxnSpPr>
        <p:spPr>
          <a:xfrm>
            <a:off x="5397093" y="4256797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D989EB-0887-E405-A71D-97BF691EB98A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>
            <a:off x="5397093" y="4256797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99107B-74D6-C48E-84B6-7E73AFAC072B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965996" y="531816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C7AFB96-01E6-4819-4C4A-0340AAD872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7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108896"/>
          </a:xfrm>
        </p:spPr>
        <p:txBody>
          <a:bodyPr/>
          <a:lstStyle/>
          <a:p>
            <a:r>
              <a:rPr lang="en-US" sz="2800" dirty="0"/>
              <a:t>HTML is a text format that describes a </a:t>
            </a:r>
            <a:r>
              <a:rPr lang="en-US" sz="2800" b="1" dirty="0">
                <a:solidFill>
                  <a:srgbClr val="7030A0"/>
                </a:solidFill>
              </a:rPr>
              <a:t>tree</a:t>
            </a:r>
            <a:endParaRPr lang="en-US" sz="2800" dirty="0"/>
          </a:p>
          <a:p>
            <a:pPr lvl="1"/>
            <a:r>
              <a:rPr lang="en-US" sz="2400" dirty="0"/>
              <a:t>nodes are elements or text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E5F290-6B31-E5C8-A4B4-6EC9F144F493}"/>
              </a:ext>
            </a:extLst>
          </p:cNvPr>
          <p:cNvSpPr txBox="1"/>
          <p:nvPr/>
        </p:nvSpPr>
        <p:spPr>
          <a:xfrm>
            <a:off x="457200" y="2971800"/>
            <a:ext cx="2954655" cy="132343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&gt;Some text&lt;/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&gt;More text&lt;/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F5A0F-6F46-3EEE-4872-08B4807009B2}"/>
              </a:ext>
            </a:extLst>
          </p:cNvPr>
          <p:cNvSpPr/>
          <p:nvPr/>
        </p:nvSpPr>
        <p:spPr>
          <a:xfrm>
            <a:off x="6483640" y="297180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F8D56-F7EC-8656-68F7-58EED2E65336}"/>
              </a:ext>
            </a:extLst>
          </p:cNvPr>
          <p:cNvSpPr/>
          <p:nvPr/>
        </p:nvSpPr>
        <p:spPr>
          <a:xfrm>
            <a:off x="5745263" y="40249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5AE56A-D08D-2DC2-AC7D-1FB6A186861B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6308599" y="3429000"/>
            <a:ext cx="738377" cy="595997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4686915-DE71-7104-257B-9B8EDB95482E}"/>
              </a:ext>
            </a:extLst>
          </p:cNvPr>
          <p:cNvSpPr/>
          <p:nvPr/>
        </p:nvSpPr>
        <p:spPr>
          <a:xfrm>
            <a:off x="7220386" y="40249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5050FA-C403-1860-0246-6C9E980A8A1D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7046976" y="3420833"/>
            <a:ext cx="736746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D693B10-A9EA-B316-C81C-14E18E2ABB08}"/>
              </a:ext>
            </a:extLst>
          </p:cNvPr>
          <p:cNvSpPr txBox="1"/>
          <p:nvPr/>
        </p:nvSpPr>
        <p:spPr>
          <a:xfrm>
            <a:off x="1287779" y="4482197"/>
            <a:ext cx="1152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5EE7DF-A7F1-2643-6339-328A20F44BD1}"/>
              </a:ext>
            </a:extLst>
          </p:cNvPr>
          <p:cNvSpPr txBox="1"/>
          <p:nvPr/>
        </p:nvSpPr>
        <p:spPr>
          <a:xfrm>
            <a:off x="6436401" y="4733399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grpSp>
        <p:nvGrpSpPr>
          <p:cNvPr id="11" name="Group 10" descr="The browser parses HTML text into an HTML tree (often called the DOM or document object model).">
            <a:extLst>
              <a:ext uri="{FF2B5EF4-FFF2-40B4-BE49-F238E27FC236}">
                <a16:creationId xmlns:a16="http://schemas.microsoft.com/office/drawing/2014/main" id="{604736F4-7C38-3C69-9B63-A1A619BFDD49}"/>
              </a:ext>
            </a:extLst>
          </p:cNvPr>
          <p:cNvGrpSpPr/>
          <p:nvPr/>
        </p:nvGrpSpPr>
        <p:grpSpPr>
          <a:xfrm>
            <a:off x="4224744" y="3523488"/>
            <a:ext cx="859320" cy="686175"/>
            <a:chOff x="4224744" y="3523488"/>
            <a:chExt cx="859320" cy="686175"/>
          </a:xfrm>
        </p:grpSpPr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631E62A3-5B27-3DCC-C34E-93E932773C78}"/>
                </a:ext>
              </a:extLst>
            </p:cNvPr>
            <p:cNvSpPr/>
            <p:nvPr/>
          </p:nvSpPr>
          <p:spPr>
            <a:xfrm>
              <a:off x="4230624" y="3523488"/>
              <a:ext cx="853440" cy="32918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7036C1-6F44-65BA-3554-9C7838037D6A}"/>
                </a:ext>
              </a:extLst>
            </p:cNvPr>
            <p:cNvSpPr txBox="1"/>
            <p:nvPr/>
          </p:nvSpPr>
          <p:spPr>
            <a:xfrm>
              <a:off x="4224744" y="3840331"/>
              <a:ext cx="707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cs typeface="Franklin Gothic Medium"/>
                </a:rPr>
                <a:t>parse</a:t>
              </a:r>
            </a:p>
          </p:txBody>
        </p:sp>
      </p:grp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50A5CA6-6380-062D-8303-2B6678B39203}"/>
              </a:ext>
            </a:extLst>
          </p:cNvPr>
          <p:cNvSpPr txBox="1">
            <a:spLocks/>
          </p:cNvSpPr>
          <p:nvPr/>
        </p:nvSpPr>
        <p:spPr>
          <a:xfrm>
            <a:off x="457200" y="5259923"/>
            <a:ext cx="8229600" cy="130729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/>
              <a:t>HTML text is </a:t>
            </a:r>
            <a:r>
              <a:rPr lang="en-US" sz="2400" u="sng" dirty="0"/>
              <a:t>parsed</a:t>
            </a:r>
            <a:r>
              <a:rPr lang="en-US" sz="2400" dirty="0"/>
              <a:t> into a tree (“DOM”)</a:t>
            </a:r>
          </a:p>
          <a:p>
            <a:pPr lvl="1"/>
            <a:r>
              <a:rPr lang="en-US" sz="2400" dirty="0"/>
              <a:t>JS can access the tree in the variable “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sz="2400" dirty="0"/>
              <a:t>”</a:t>
            </a:r>
          </a:p>
          <a:p>
            <a:pPr lvl="2"/>
            <a:r>
              <a:rPr lang="en-US" sz="2000" dirty="0"/>
              <a:t>our code lives in the world on the right side</a:t>
            </a:r>
          </a:p>
          <a:p>
            <a:pPr lvl="1"/>
            <a:endParaRPr lang="en-US" sz="2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28D31-4E31-68EF-0616-764221C72F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499040"/>
          </a:xfrm>
        </p:spPr>
        <p:txBody>
          <a:bodyPr/>
          <a:lstStyle/>
          <a:p>
            <a:r>
              <a:rPr lang="en-US" sz="2800" dirty="0"/>
              <a:t>Browser window displays an HTML document</a:t>
            </a:r>
          </a:p>
          <a:p>
            <a:pPr lvl="1"/>
            <a:r>
              <a:rPr lang="en-US" sz="2400" dirty="0"/>
              <a:t>tree is turned into drawing in the page</a:t>
            </a:r>
          </a:p>
          <a:p>
            <a:pPr lvl="1"/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DA1409-0EA1-CFE6-7223-3D4290C6F4F8}"/>
              </a:ext>
            </a:extLst>
          </p:cNvPr>
          <p:cNvSpPr txBox="1"/>
          <p:nvPr/>
        </p:nvSpPr>
        <p:spPr>
          <a:xfrm>
            <a:off x="5812260" y="2857500"/>
            <a:ext cx="2546224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    Some text</a:t>
            </a:r>
          </a:p>
          <a:p>
            <a:endParaRPr lang="en-US" sz="12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    More text</a:t>
            </a:r>
          </a:p>
          <a:p>
            <a:endParaRPr lang="en-US" sz="1200" dirty="0"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F07BDE-FB30-5684-D832-4E3B8F053FE2}"/>
              </a:ext>
            </a:extLst>
          </p:cNvPr>
          <p:cNvSpPr/>
          <p:nvPr/>
        </p:nvSpPr>
        <p:spPr>
          <a:xfrm>
            <a:off x="1426424" y="285750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232978-B906-7024-60CB-E73A9C1BAF70}"/>
              </a:ext>
            </a:extLst>
          </p:cNvPr>
          <p:cNvSpPr/>
          <p:nvPr/>
        </p:nvSpPr>
        <p:spPr>
          <a:xfrm>
            <a:off x="688047" y="39106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8BD294-D9ED-05BD-9B31-5BF82566335D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1251383" y="3314700"/>
            <a:ext cx="738377" cy="595997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0C0266B-CFDE-1211-C996-91A6E16A9385}"/>
              </a:ext>
            </a:extLst>
          </p:cNvPr>
          <p:cNvSpPr/>
          <p:nvPr/>
        </p:nvSpPr>
        <p:spPr>
          <a:xfrm>
            <a:off x="2163170" y="391069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3E2FBF-839A-11CA-83D2-7ECA2CD1B2BB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989760" y="3306533"/>
            <a:ext cx="736746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DCD2ADB-E967-67ED-2BF2-AB3526DB46E3}"/>
              </a:ext>
            </a:extLst>
          </p:cNvPr>
          <p:cNvSpPr txBox="1"/>
          <p:nvPr/>
        </p:nvSpPr>
        <p:spPr>
          <a:xfrm>
            <a:off x="6366008" y="4304613"/>
            <a:ext cx="14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display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ED7753-D0CE-A2C2-39B9-EB0CDCE300DB}"/>
              </a:ext>
            </a:extLst>
          </p:cNvPr>
          <p:cNvSpPr txBox="1"/>
          <p:nvPr/>
        </p:nvSpPr>
        <p:spPr>
          <a:xfrm>
            <a:off x="2450020" y="7350902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grpSp>
        <p:nvGrpSpPr>
          <p:cNvPr id="17" name="Group 16" descr="The browser converst an HTML tree into displayed elements on the screen">
            <a:extLst>
              <a:ext uri="{FF2B5EF4-FFF2-40B4-BE49-F238E27FC236}">
                <a16:creationId xmlns:a16="http://schemas.microsoft.com/office/drawing/2014/main" id="{A2311CF8-A3EC-8BDB-B42E-DE3854AAFBBD}"/>
              </a:ext>
            </a:extLst>
          </p:cNvPr>
          <p:cNvGrpSpPr/>
          <p:nvPr/>
        </p:nvGrpSpPr>
        <p:grpSpPr>
          <a:xfrm>
            <a:off x="4145280" y="3264408"/>
            <a:ext cx="853440" cy="698303"/>
            <a:chOff x="4145280" y="3264408"/>
            <a:chExt cx="853440" cy="698303"/>
          </a:xfrm>
        </p:grpSpPr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A2CB6C40-E359-9787-BA25-EA7E2C3647E7}"/>
                </a:ext>
              </a:extLst>
            </p:cNvPr>
            <p:cNvSpPr/>
            <p:nvPr/>
          </p:nvSpPr>
          <p:spPr>
            <a:xfrm>
              <a:off x="4145280" y="3264408"/>
              <a:ext cx="853440" cy="32918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E7631F9-395F-C146-7716-E07C743F5EA6}"/>
                </a:ext>
              </a:extLst>
            </p:cNvPr>
            <p:cNvSpPr txBox="1"/>
            <p:nvPr/>
          </p:nvSpPr>
          <p:spPr>
            <a:xfrm>
              <a:off x="4232149" y="3593379"/>
              <a:ext cx="668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cs typeface="Franklin Gothic Medium"/>
                </a:rPr>
                <a:t>draw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7C4CB5-A5ED-2F63-581C-27E74F87BD72}"/>
              </a:ext>
            </a:extLst>
          </p:cNvPr>
          <p:cNvSpPr txBox="1"/>
          <p:nvPr/>
        </p:nvSpPr>
        <p:spPr>
          <a:xfrm>
            <a:off x="1402804" y="4506694"/>
            <a:ext cx="11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Franklin Gothic Medium"/>
              </a:rPr>
              <a:t>HTML tree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859D17-72B2-C043-94C6-5F5D6469CBE7}"/>
              </a:ext>
            </a:extLst>
          </p:cNvPr>
          <p:cNvSpPr txBox="1">
            <a:spLocks/>
          </p:cNvSpPr>
          <p:nvPr/>
        </p:nvSpPr>
        <p:spPr>
          <a:xfrm>
            <a:off x="436251" y="5218076"/>
            <a:ext cx="8229600" cy="14990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/>
              <a:t>browser displays the HTML in the window</a:t>
            </a:r>
          </a:p>
          <a:p>
            <a:pPr lvl="2"/>
            <a:r>
              <a:rPr lang="en-US" sz="2000" dirty="0"/>
              <a:t>browsers </a:t>
            </a:r>
            <a:r>
              <a:rPr lang="en-US" sz="2000" i="1" dirty="0"/>
              <a:t>parse</a:t>
            </a:r>
            <a:r>
              <a:rPr lang="en-US" sz="2000" dirty="0"/>
              <a:t> and d</a:t>
            </a:r>
            <a:r>
              <a:rPr lang="en-US" sz="2000" i="1" dirty="0"/>
              <a:t>raw</a:t>
            </a:r>
            <a:r>
              <a:rPr lang="en-US" sz="2000" dirty="0"/>
              <a:t> very quickly</a:t>
            </a:r>
          </a:p>
          <a:p>
            <a:pPr lvl="1"/>
            <a:r>
              <a:rPr lang="en-US" sz="2400" dirty="0"/>
              <a:t>JS has </a:t>
            </a:r>
            <a:r>
              <a:rPr lang="en-US" sz="2400" i="1" dirty="0"/>
              <a:t>limited</a:t>
            </a:r>
            <a:r>
              <a:rPr lang="en-US" sz="2400" dirty="0"/>
              <a:t> access to display information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15D6501-0204-BEBD-D452-1896BDF0F0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174E-3611-5CBC-552D-E5DCCF160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Tools show the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E1EC-4749-105E-6BC9-9E062B4D2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606642"/>
          </a:xfrm>
        </p:spPr>
        <p:txBody>
          <a:bodyPr/>
          <a:lstStyle/>
          <a:p>
            <a:r>
              <a:rPr lang="en-US" sz="2600" dirty="0"/>
              <a:t>Click on any HTML element and choose "Inspect"</a:t>
            </a:r>
          </a:p>
          <a:p>
            <a:pPr lvl="1"/>
            <a:r>
              <a:rPr lang="en-US" sz="2200" dirty="0"/>
              <a:t>can see exact size in pixels, colors, etc.</a:t>
            </a:r>
          </a:p>
        </p:txBody>
      </p:sp>
      <p:pic>
        <p:nvPicPr>
          <p:cNvPr id="4" name="Picture 3" descr="When right-clicking on an element of a page, users can click the “Inspect” element of the dropdown menu">
            <a:extLst>
              <a:ext uri="{FF2B5EF4-FFF2-40B4-BE49-F238E27FC236}">
                <a16:creationId xmlns:a16="http://schemas.microsoft.com/office/drawing/2014/main" id="{59FEF581-BC63-6183-9A93-0A74D4AEA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866" y="2213682"/>
            <a:ext cx="3020268" cy="2989760"/>
          </a:xfrm>
          <a:prstGeom prst="rect">
            <a:avLst/>
          </a:prstGeom>
        </p:spPr>
      </p:pic>
      <p:pic>
        <p:nvPicPr>
          <p:cNvPr id="5" name="Picture 4" descr="Clicking inspect brings up the browser dev tools, where users can inspect the HTML corresponding to that element of the page.">
            <a:extLst>
              <a:ext uri="{FF2B5EF4-FFF2-40B4-BE49-F238E27FC236}">
                <a16:creationId xmlns:a16="http://schemas.microsoft.com/office/drawing/2014/main" id="{70BDFED9-2834-773D-44AB-9062A5E6D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5173836"/>
            <a:ext cx="6515100" cy="1143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32EE3-3E7D-D29B-47EB-C9D6A5731D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53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“style” attribute controls appearance details</a:t>
            </a:r>
          </a:p>
          <a:p>
            <a:pPr lvl="1"/>
            <a:r>
              <a:rPr lang="en-US" sz="2000" dirty="0"/>
              <a:t>margins, padding, width, fonts, etc.</a:t>
            </a:r>
          </a:p>
          <a:p>
            <a:pPr lvl="1"/>
            <a:r>
              <a:rPr lang="en-US" sz="2000" dirty="0"/>
              <a:t>see an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HTML reference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/>
              <a:t>for details (when necessary)</a:t>
            </a:r>
          </a:p>
          <a:p>
            <a:pPr lvl="1"/>
            <a:endParaRPr lang="en-US" sz="2000" dirty="0"/>
          </a:p>
          <a:p>
            <a:r>
              <a:rPr lang="en-US" sz="2400" dirty="0"/>
              <a:t>Attribute value can include many properties</a:t>
            </a:r>
          </a:p>
          <a:p>
            <a:pPr lvl="1"/>
            <a:r>
              <a:rPr lang="en-US" sz="2000" dirty="0"/>
              <a:t>each is “name: value”</a:t>
            </a:r>
          </a:p>
          <a:p>
            <a:pPr lvl="1"/>
            <a:r>
              <a:rPr lang="en-US" sz="2000" dirty="0"/>
              <a:t>separate multiple using “;”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&lt;p&gt;Hi,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&lt;span style="color: red; margin-left: 15px"&gt;Bob&lt;/span&gt;!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we will generally not worry much about looks in this class…</a:t>
            </a:r>
            <a:endParaRPr lang="en-US" sz="1200" dirty="0"/>
          </a:p>
        </p:txBody>
      </p:sp>
      <p:pic>
        <p:nvPicPr>
          <p:cNvPr id="4" name="Picture 3" descr="Text that says “Hi, Bob!”. The styles from the prior CSS are applied: Bob is in red and has a margin to its left.">
            <a:extLst>
              <a:ext uri="{FF2B5EF4-FFF2-40B4-BE49-F238E27FC236}">
                <a16:creationId xmlns:a16="http://schemas.microsoft.com/office/drawing/2014/main" id="{B1B258BF-854A-B387-130F-735062CF7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961" y="5124101"/>
            <a:ext cx="1066800" cy="3175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4B07D-8FF8-5114-0967-5B4A096A9F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8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Style Sheets (CSS)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Commonly used styles can be named</a:t>
            </a:r>
          </a:p>
          <a:p>
            <a:pPr lvl="1"/>
            <a:r>
              <a:rPr lang="en-US" sz="2400" dirty="0"/>
              <a:t>association of names to styles goes in a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sz="2400" dirty="0"/>
              <a:t> file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span.fancy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color: red; margin-left: 15px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foo.html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="fancy"&gt;Bob&lt;/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…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sz="2800" dirty="0"/>
              <a:t>Useful to avoid repetition of styling</a:t>
            </a:r>
          </a:p>
          <a:p>
            <a:pPr lvl="1"/>
            <a:r>
              <a:rPr lang="en-US" sz="2400" dirty="0"/>
              <a:t>makes it easier to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33410-7BAC-191E-2021-A93A9A9568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4C1EF-D58C-E241-297E-3F5ECCFA1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41A1-7DA4-1905-AB58-79F8719AAD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Old School Web UI</a:t>
            </a:r>
          </a:p>
        </p:txBody>
      </p:sp>
    </p:spTree>
    <p:extLst>
      <p:ext uri="{BB962C8B-B14F-4D97-AF65-F5344CB8AC3E}">
        <p14:creationId xmlns:p14="http://schemas.microsoft.com/office/powerpoint/2010/main" val="2040193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E620-C230-5690-DE6F-0D4095A5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JavaScript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4A55C-C192-6218-8C49-4DC32444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Server usually sends back HTML to the browser</a:t>
            </a:r>
          </a:p>
          <a:p>
            <a:pPr lvl="1"/>
            <a:endParaRPr lang="en-US" sz="2200" dirty="0"/>
          </a:p>
          <a:p>
            <a:r>
              <a:rPr lang="en-US" sz="2600" dirty="0"/>
              <a:t>Include code to execute inside of script tag: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("Hi, browser");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  <a:p>
            <a:r>
              <a:rPr lang="en-US" sz="2600" dirty="0"/>
              <a:t>Can also put the script into another file: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mycode.js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D13B3-4109-450F-CC29-6BC75B0AFF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9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26267-25CD-E4BF-B793-4054918FE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30F9-C3D0-B0A3-7159-21558384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in the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B9D77-0470-2597-CA8C-85AECC003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Client applications are event-driven</a:t>
            </a:r>
          </a:p>
          <a:p>
            <a:pPr lvl="1"/>
            <a:r>
              <a:rPr lang="en-US" sz="2200" dirty="0"/>
              <a:t>register "handlers" for various events</a:t>
            </a:r>
          </a:p>
          <a:p>
            <a:pPr lvl="1"/>
            <a:endParaRPr lang="en-US" sz="2200" dirty="0"/>
          </a:p>
          <a:p>
            <a:r>
              <a:rPr lang="en-US" sz="2600" dirty="0"/>
              <a:t>Can do so like this in HTML (but </a:t>
            </a:r>
            <a:r>
              <a:rPr lang="en-US" sz="2600" dirty="0">
                <a:solidFill>
                  <a:srgbClr val="C00000"/>
                </a:solidFill>
              </a:rPr>
              <a:t>don't</a:t>
            </a:r>
            <a:r>
              <a:rPr lang="en-US" sz="2600" dirty="0"/>
              <a:t>!)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(event)"&gt;Click Me&lt;/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handleClick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("ouch");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EC636-7A36-B8D9-0309-23DE772643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600CD-0459-71EF-150B-0086E191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27 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D607-7073-59BB-6043-127EA632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7148"/>
            <a:ext cx="8229600" cy="5566214"/>
          </a:xfrm>
        </p:spPr>
        <p:txBody>
          <a:bodyPr/>
          <a:lstStyle/>
          <a:p>
            <a:r>
              <a:rPr lang="en-US" dirty="0"/>
              <a:t>HW1 out!</a:t>
            </a:r>
          </a:p>
          <a:p>
            <a:pPr lvl="1"/>
            <a:r>
              <a:rPr lang="en-US" dirty="0"/>
              <a:t>HW is mostly about debugging, </a:t>
            </a:r>
            <a:r>
              <a:rPr lang="en-US" i="1" dirty="0"/>
              <a:t>not</a:t>
            </a:r>
            <a:r>
              <a:rPr lang="en-US" dirty="0"/>
              <a:t> just coding</a:t>
            </a:r>
          </a:p>
          <a:p>
            <a:pPr lvl="1"/>
            <a:r>
              <a:rPr lang="en-US" dirty="0"/>
              <a:t>This assignment got a refresh this quarter! We welcome feedback.</a:t>
            </a:r>
          </a:p>
          <a:p>
            <a:r>
              <a:rPr lang="en-US" dirty="0"/>
              <a:t>advice:</a:t>
            </a:r>
          </a:p>
          <a:p>
            <a:pPr lvl="1"/>
            <a:r>
              <a:rPr lang="en-US" dirty="0"/>
              <a:t>Don’t forget about </a:t>
            </a:r>
            <a:r>
              <a:rPr lang="en-US" dirty="0" err="1"/>
              <a:t>Gradescope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read spec carefully </a:t>
            </a:r>
          </a:p>
          <a:p>
            <a:pPr lvl="1"/>
            <a:r>
              <a:rPr lang="en-US" dirty="0"/>
              <a:t>It’s </a:t>
            </a:r>
            <a:r>
              <a:rPr lang="en-US" u="sng" dirty="0"/>
              <a:t>expected</a:t>
            </a:r>
            <a:r>
              <a:rPr lang="en-US" dirty="0"/>
              <a:t> that you’ll have questions about JS, node, NPM, and express. Ask them!</a:t>
            </a:r>
          </a:p>
          <a:p>
            <a:pPr lvl="1"/>
            <a:r>
              <a:rPr lang="en-US" dirty="0"/>
              <a:t>start early! &amp; take advantage of office hours!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9FD48-D7E1-A9E7-DEEB-F2A4AC2557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63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099A-E6C1-5AC7-6B7B-04F218BF9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281B-5272-B44D-E51D-97F171E2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C34D7-3F8C-087B-931E-7C856FEA4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Change the HTML displayed like this (but </a:t>
            </a:r>
            <a:r>
              <a:rPr lang="en-US" sz="2600" dirty="0">
                <a:solidFill>
                  <a:srgbClr val="C00000"/>
                </a:solidFill>
              </a:rPr>
              <a:t>don't</a:t>
            </a:r>
            <a:r>
              <a:rPr lang="en-US" sz="2600" dirty="0"/>
              <a:t>!)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&gt;Add 2 to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="num"&gt;&lt;/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doAdd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(event)"&gt;Submit&lt;/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id="answer"&gt;&lt;/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doAdd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("num");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num = Number(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numElem.value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("answer");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ansElem.innerHTML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`The answer is ${num+2}`;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63071-B8E3-8C68-0E00-0972F2385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42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06B64-20AC-35FB-3337-7EBB447CC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87C4-4A81-269E-4375-56DAE14A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Adding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CDAED4-27F7-03F1-53B3-1C0A479CABBA}"/>
              </a:ext>
            </a:extLst>
          </p:cNvPr>
          <p:cNvSpPr/>
          <p:nvPr/>
        </p:nvSpPr>
        <p:spPr>
          <a:xfrm>
            <a:off x="4008664" y="3806082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8383C-7D77-0DE8-80A8-F1AC4276BEF0}"/>
              </a:ext>
            </a:extLst>
          </p:cNvPr>
          <p:cNvSpPr/>
          <p:nvPr/>
        </p:nvSpPr>
        <p:spPr>
          <a:xfrm>
            <a:off x="2439761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CE689F-24EE-BFBF-5BD9-E81E596ABDD7}"/>
              </a:ext>
            </a:extLst>
          </p:cNvPr>
          <p:cNvSpPr/>
          <p:nvPr/>
        </p:nvSpPr>
        <p:spPr>
          <a:xfrm>
            <a:off x="4008664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7605B6-C411-A6EF-003A-71A80E477D09}"/>
              </a:ext>
            </a:extLst>
          </p:cNvPr>
          <p:cNvSpPr/>
          <p:nvPr/>
        </p:nvSpPr>
        <p:spPr>
          <a:xfrm>
            <a:off x="5577567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49729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366EE5-A0C6-C10E-8A6C-65385225FC34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3003097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DB2D2B-E28E-B410-E9C1-2FA4F6F3BE17}"/>
              </a:ext>
            </a:extLst>
          </p:cNvPr>
          <p:cNvCxnSpPr>
            <a:endCxn id="7" idx="0"/>
          </p:cNvCxnSpPr>
          <p:nvPr/>
        </p:nvCxnSpPr>
        <p:spPr>
          <a:xfrm>
            <a:off x="4572000" y="4263282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C8428A4-634F-1268-F721-DC3FC332391F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4572000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A976C5E-4B97-E2A3-CAA3-2A63D85097D5}"/>
              </a:ext>
            </a:extLst>
          </p:cNvPr>
          <p:cNvSpPr/>
          <p:nvPr/>
        </p:nvSpPr>
        <p:spPr>
          <a:xfrm>
            <a:off x="5577567" y="593424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49729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9D4E98-780A-023D-0CBC-04D0877E4654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140903" y="532464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452B452-B010-4016-DB44-2E5F4F050F71}"/>
              </a:ext>
            </a:extLst>
          </p:cNvPr>
          <p:cNvSpPr/>
          <p:nvPr/>
        </p:nvSpPr>
        <p:spPr>
          <a:xfrm>
            <a:off x="4008664" y="594144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Wash Dog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635B19-CE1D-B236-A8B3-FE7531664B4C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572000" y="5331842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B802178-70BF-EF76-C8E9-58A65516A1EC}"/>
              </a:ext>
            </a:extLst>
          </p:cNvPr>
          <p:cNvSpPr/>
          <p:nvPr/>
        </p:nvSpPr>
        <p:spPr>
          <a:xfrm>
            <a:off x="2439761" y="592881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A66B48-14BD-1059-1E56-4EAD7EC5ACD5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3003097" y="531921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to-do list with two items: laundry and wash dog. Under it, a UI exists to add new items - the user has tentatively typed out “Lecture”.">
            <a:extLst>
              <a:ext uri="{FF2B5EF4-FFF2-40B4-BE49-F238E27FC236}">
                <a16:creationId xmlns:a16="http://schemas.microsoft.com/office/drawing/2014/main" id="{D4437727-097B-5C76-0C5C-502CBBB3F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00" y="1888518"/>
            <a:ext cx="2882900" cy="17145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C7905-1C82-BA68-99B9-2866EB1E4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E9BFAA-0E18-58BA-A470-D8FD1BB9F389}"/>
              </a:ext>
            </a:extLst>
          </p:cNvPr>
          <p:cNvSpPr txBox="1"/>
          <p:nvPr/>
        </p:nvSpPr>
        <p:spPr>
          <a:xfrm>
            <a:off x="457200" y="1329711"/>
            <a:ext cx="32698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&gt;To-Do List&lt;/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="items"&gt;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8882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2" grpId="0" animBg="1"/>
      <p:bldP spid="14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04835-942B-4834-2338-31E8C36AD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01F0-CD6C-5221-D623-AE4B8AAE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Removing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FB028A-71F9-B9BB-B6B2-8DE0E6BF5824}"/>
              </a:ext>
            </a:extLst>
          </p:cNvPr>
          <p:cNvSpPr/>
          <p:nvPr/>
        </p:nvSpPr>
        <p:spPr>
          <a:xfrm>
            <a:off x="4008664" y="3806082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B3098D-AFBC-D323-2074-37849DBACD23}"/>
              </a:ext>
            </a:extLst>
          </p:cNvPr>
          <p:cNvSpPr/>
          <p:nvPr/>
        </p:nvSpPr>
        <p:spPr>
          <a:xfrm>
            <a:off x="2439761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ABBC10-E5AF-29CF-8D13-EC0C3C218A5B}"/>
              </a:ext>
            </a:extLst>
          </p:cNvPr>
          <p:cNvSpPr/>
          <p:nvPr/>
        </p:nvSpPr>
        <p:spPr>
          <a:xfrm>
            <a:off x="4008664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AAE829-975E-F7CE-4395-E2BE18E12FE1}"/>
              </a:ext>
            </a:extLst>
          </p:cNvPr>
          <p:cNvSpPr/>
          <p:nvPr/>
        </p:nvSpPr>
        <p:spPr>
          <a:xfrm>
            <a:off x="5577567" y="486744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0F7A5A-AF01-30D2-5AAA-5F669AF78A7C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3003097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1194D0-19CD-FE8F-242F-B786CC027713}"/>
              </a:ext>
            </a:extLst>
          </p:cNvPr>
          <p:cNvCxnSpPr>
            <a:endCxn id="7" idx="0"/>
          </p:cNvCxnSpPr>
          <p:nvPr/>
        </p:nvCxnSpPr>
        <p:spPr>
          <a:xfrm>
            <a:off x="4572000" y="4263282"/>
            <a:ext cx="0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3D1B47-939E-5559-A343-E280DDE9DD7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4572000" y="4263282"/>
            <a:ext cx="1568903" cy="60416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2FE215F-6BE6-8B34-C4ED-5FC9164BA672}"/>
              </a:ext>
            </a:extLst>
          </p:cNvPr>
          <p:cNvSpPr/>
          <p:nvPr/>
        </p:nvSpPr>
        <p:spPr>
          <a:xfrm>
            <a:off x="5577567" y="593424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2D0E11B-763D-B1DA-303C-140FBA222C1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140903" y="532464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6432A41-92DC-C478-3526-1F480AF3BA74}"/>
              </a:ext>
            </a:extLst>
          </p:cNvPr>
          <p:cNvSpPr/>
          <p:nvPr/>
        </p:nvSpPr>
        <p:spPr>
          <a:xfrm>
            <a:off x="4008664" y="594144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Wash Dog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CF8FBB1-793A-A15D-9A95-4539BFB7DBC1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572000" y="5331842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FFFC670-9A7E-D196-3872-BE4519F0E2EB}"/>
              </a:ext>
            </a:extLst>
          </p:cNvPr>
          <p:cNvSpPr/>
          <p:nvPr/>
        </p:nvSpPr>
        <p:spPr>
          <a:xfrm>
            <a:off x="2439761" y="5928810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1C0DDF5-B3A7-B5DA-988F-653E77559F2C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3003097" y="5319211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To-do list with three items: Laundry, Wash Dog, and Lecture. The user can remove items with a delete button beside each entry; they are looking to remove the “Wash Dog” entry.">
            <a:extLst>
              <a:ext uri="{FF2B5EF4-FFF2-40B4-BE49-F238E27FC236}">
                <a16:creationId xmlns:a16="http://schemas.microsoft.com/office/drawing/2014/main" id="{8A52A39F-A19D-9DD9-24FC-EF074CDF7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00" y="2046202"/>
            <a:ext cx="2882900" cy="1854200"/>
          </a:xfrm>
          <a:prstGeom prst="rect">
            <a:avLst/>
          </a:prstGeom>
        </p:spPr>
      </p:pic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EA179AD8-5D53-085D-C1F6-290D9B5776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90F81E-7124-DDF5-69E8-EFBCA89D9DBE}"/>
              </a:ext>
            </a:extLst>
          </p:cNvPr>
          <p:cNvSpPr txBox="1"/>
          <p:nvPr/>
        </p:nvSpPr>
        <p:spPr>
          <a:xfrm>
            <a:off x="457200" y="1338480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&gt;To-Do List&lt;/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="items"&gt;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&gt;Lecture&lt;/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27432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522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7" grpId="1" animBg="1"/>
      <p:bldP spid="8" grpId="0" animBg="1"/>
      <p:bldP spid="12" grpId="0" animBg="1"/>
      <p:bldP spid="14" grpId="0" animBg="1"/>
      <p:bldP spid="14" grpId="1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BBBE1-CA3E-B2E9-73FF-7D597FDA9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E759B-874B-8EB6-5AD3-E95EA268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DOM: Editing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A374D5-5ACD-9228-886B-11CB9ACD7B10}"/>
              </a:ext>
            </a:extLst>
          </p:cNvPr>
          <p:cNvSpPr/>
          <p:nvPr/>
        </p:nvSpPr>
        <p:spPr>
          <a:xfrm>
            <a:off x="3281206" y="3962487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95C16D-C85B-7CCD-0632-0E57511B01C2}"/>
              </a:ext>
            </a:extLst>
          </p:cNvPr>
          <p:cNvSpPr/>
          <p:nvPr/>
        </p:nvSpPr>
        <p:spPr>
          <a:xfrm>
            <a:off x="2315097" y="5022801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C4C24A-01FC-8F2F-0B26-9C40E4BAC0A4}"/>
              </a:ext>
            </a:extLst>
          </p:cNvPr>
          <p:cNvSpPr/>
          <p:nvPr/>
        </p:nvSpPr>
        <p:spPr>
          <a:xfrm>
            <a:off x="4286773" y="5029286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D853F1-4E86-96DB-C1CE-E7C832488562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140372" y="4419687"/>
            <a:ext cx="704170" cy="59119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055208-C949-A865-29E4-27AD450D40EF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844542" y="4419687"/>
            <a:ext cx="770165" cy="60311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CE28E55-88D9-5EB3-58AB-BA5FDC3F8D6B}"/>
              </a:ext>
            </a:extLst>
          </p:cNvPr>
          <p:cNvSpPr/>
          <p:nvPr/>
        </p:nvSpPr>
        <p:spPr>
          <a:xfrm>
            <a:off x="4286773" y="609608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Lecture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C7F1116-A659-EC11-9A7B-E18E38CE3EED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4850109" y="548648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977CDD0-FFF3-3B4A-BEB9-AEF5F8CCE05C}"/>
              </a:ext>
            </a:extLst>
          </p:cNvPr>
          <p:cNvSpPr/>
          <p:nvPr/>
        </p:nvSpPr>
        <p:spPr>
          <a:xfrm>
            <a:off x="2315097" y="608416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9546F9-1CBC-ED8E-C0EE-D7C4E00811A6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2878433" y="5474566"/>
            <a:ext cx="0" cy="60959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to-do list with two items in it: laundry and lecture.">
            <a:extLst>
              <a:ext uri="{FF2B5EF4-FFF2-40B4-BE49-F238E27FC236}">
                <a16:creationId xmlns:a16="http://schemas.microsoft.com/office/drawing/2014/main" id="{1DFCF662-C351-165D-D59D-CFCDF74EA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430" y="1498718"/>
            <a:ext cx="2882900" cy="1612900"/>
          </a:xfrm>
          <a:prstGeom prst="rect">
            <a:avLst/>
          </a:prstGeom>
        </p:spPr>
      </p:pic>
      <p:pic>
        <p:nvPicPr>
          <p:cNvPr id="19" name="Picture 18" descr="When the user clicks on the “Lecture” entry, it becomes an input box; then, the user can edit it, e.g. by making it “Wash Dog”">
            <a:extLst>
              <a:ext uri="{FF2B5EF4-FFF2-40B4-BE49-F238E27FC236}">
                <a16:creationId xmlns:a16="http://schemas.microsoft.com/office/drawing/2014/main" id="{3F39891C-861B-14CC-F535-50CFDE028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002" y="1498718"/>
            <a:ext cx="2882900" cy="1612900"/>
          </a:xfrm>
          <a:prstGeom prst="rect">
            <a:avLst/>
          </a:prstGeom>
        </p:spPr>
      </p:pic>
      <p:sp>
        <p:nvSpPr>
          <p:cNvPr id="24" name="Right Arrow 23">
            <a:extLst>
              <a:ext uri="{FF2B5EF4-FFF2-40B4-BE49-F238E27FC236}">
                <a16:creationId xmlns:a16="http://schemas.microsoft.com/office/drawing/2014/main" id="{661A4B4C-13AE-5AB1-0867-806981FE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4196" y="2010123"/>
            <a:ext cx="538697" cy="271849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7A753C-6B61-ED69-61D0-61BC1537D1F8}"/>
              </a:ext>
            </a:extLst>
          </p:cNvPr>
          <p:cNvSpPr/>
          <p:nvPr/>
        </p:nvSpPr>
        <p:spPr>
          <a:xfrm>
            <a:off x="5976781" y="6084165"/>
            <a:ext cx="1126672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1B68C2-1B2A-42C6-7407-F10E141846F1}"/>
              </a:ext>
            </a:extLst>
          </p:cNvPr>
          <p:cNvCxnSpPr>
            <a:cxnSpLocks/>
          </p:cNvCxnSpPr>
          <p:nvPr/>
        </p:nvCxnSpPr>
        <p:spPr>
          <a:xfrm>
            <a:off x="5121002" y="5474566"/>
            <a:ext cx="855779" cy="621519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6F2D3-41D4-8363-9E8C-964B50F31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2" grpId="0" animBg="1"/>
      <p:bldP spid="12" grpId="1" animBg="1"/>
      <p:bldP spid="16" grpId="0" animBg="1"/>
      <p:bldP spid="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A372-6DE4-509F-6898-F5A5F74F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Old School 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E7548-E9B4-D90C-B9D2-856840706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Write code for every way the UI could </a:t>
            </a:r>
            <a:r>
              <a:rPr lang="en-US" sz="2600" u="sng" dirty="0"/>
              <a:t>change</a:t>
            </a:r>
          </a:p>
          <a:p>
            <a:pPr lvl="1"/>
            <a:r>
              <a:rPr lang="en-US" sz="2200" dirty="0"/>
              <a:t>many, many cases</a:t>
            </a:r>
          </a:p>
          <a:p>
            <a:pPr lvl="1"/>
            <a:r>
              <a:rPr lang="en-US" sz="2200" dirty="0"/>
              <a:t>particularly tricky when working in teams/groups</a:t>
            </a:r>
          </a:p>
          <a:p>
            <a:pPr lvl="1"/>
            <a:endParaRPr lang="en-US" sz="2200" dirty="0"/>
          </a:p>
          <a:p>
            <a:r>
              <a:rPr lang="en-US" sz="2600" dirty="0"/>
              <a:t>Not specific to HTML</a:t>
            </a:r>
          </a:p>
          <a:p>
            <a:pPr lvl="1"/>
            <a:r>
              <a:rPr lang="en-US" sz="2200" dirty="0"/>
              <a:t>same issue exists in Windows, on the iPhone, Xbox, etc.</a:t>
            </a:r>
          </a:p>
          <a:p>
            <a:pPr lvl="1"/>
            <a:r>
              <a:rPr lang="en-US" sz="2200" dirty="0"/>
              <a:t>if you write code to put things on screen,</a:t>
            </a:r>
            <a:br>
              <a:rPr lang="en-US" sz="2200" dirty="0"/>
            </a:br>
            <a:r>
              <a:rPr lang="en-US" sz="2200" dirty="0"/>
              <a:t>then you write code to change where they are on screen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8F7DF-0D51-6312-3DA6-2D91DC4B4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0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D9E0A-1D62-C077-3E51-643C7D652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5106C-90BD-300E-0525-7292D368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School 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D6002-C927-B661-B708-347F509A9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New approach: what should it look like </a:t>
            </a:r>
            <a:r>
              <a:rPr lang="en-US" sz="2600" u="sng" dirty="0"/>
              <a:t>now</a:t>
            </a:r>
            <a:r>
              <a:rPr lang="en-US" sz="2600" dirty="0"/>
              <a:t>?</a:t>
            </a:r>
            <a:endParaRPr lang="en-US" sz="2600" u="sng" dirty="0"/>
          </a:p>
          <a:p>
            <a:pPr lvl="1"/>
            <a:r>
              <a:rPr lang="en-US" sz="2200" dirty="0"/>
              <a:t>write function that maps current state to desired HTML</a:t>
            </a:r>
          </a:p>
          <a:p>
            <a:pPr lvl="1"/>
            <a:r>
              <a:rPr lang="en-US" sz="2200" u="sng" dirty="0"/>
              <a:t>compare</a:t>
            </a:r>
            <a:r>
              <a:rPr lang="en-US" sz="2200" dirty="0"/>
              <a:t> desired HTML to what is on the screen now</a:t>
            </a:r>
          </a:p>
          <a:p>
            <a:pPr lvl="1"/>
            <a:r>
              <a:rPr lang="en-US" sz="2200" dirty="0"/>
              <a:t>make any </a:t>
            </a:r>
            <a:r>
              <a:rPr lang="en-US" sz="2200" u="sng" dirty="0"/>
              <a:t>changes</a:t>
            </a:r>
            <a:r>
              <a:rPr lang="en-US" sz="2200" dirty="0"/>
              <a:t> needed to turn former into latter</a:t>
            </a:r>
          </a:p>
          <a:p>
            <a:pPr lvl="1"/>
            <a:endParaRPr lang="en-US" sz="2200" dirty="0"/>
          </a:p>
          <a:p>
            <a:r>
              <a:rPr lang="en-US" sz="2600" dirty="0"/>
              <a:t>Huge improvement in productivity</a:t>
            </a:r>
          </a:p>
          <a:p>
            <a:pPr lvl="1"/>
            <a:r>
              <a:rPr lang="en-US" sz="2200" dirty="0"/>
              <a:t>introduced in Meta's "React" library</a:t>
            </a:r>
          </a:p>
          <a:p>
            <a:pPr lvl="1"/>
            <a:r>
              <a:rPr lang="en-US" sz="2200" dirty="0"/>
              <a:t>library performs the "compare" and "change" parts</a:t>
            </a:r>
          </a:p>
          <a:p>
            <a:pPr lvl="1"/>
            <a:endParaRPr lang="en-US" sz="2200" dirty="0"/>
          </a:p>
          <a:p>
            <a:r>
              <a:rPr lang="en-US" sz="2600" dirty="0"/>
              <a:t>Faster to write HTML UI than anything else</a:t>
            </a:r>
          </a:p>
          <a:p>
            <a:pPr lvl="1"/>
            <a:r>
              <a:rPr lang="en-US" sz="2200" dirty="0"/>
              <a:t>many similar libraries exist for the web</a:t>
            </a:r>
          </a:p>
          <a:p>
            <a:pPr lvl="1"/>
            <a:r>
              <a:rPr lang="en-US" sz="2200" dirty="0"/>
              <a:t>same approach also used in mobile apps, games,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A39D6-6868-2806-B6D8-CF88094C2F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A27D-8E12-6B38-1D7B-5EDC5379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CD351-E945-BD94-525F-F8E30B1B6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will use React in this class</a:t>
            </a:r>
          </a:p>
          <a:p>
            <a:pPr lvl="1"/>
            <a:r>
              <a:rPr lang="en-US" sz="2000" dirty="0"/>
              <a:t>goal is </a:t>
            </a:r>
            <a:r>
              <a:rPr lang="en-US" sz="2000" i="1" dirty="0"/>
              <a:t>not</a:t>
            </a:r>
            <a:r>
              <a:rPr lang="en-US" sz="2000" dirty="0"/>
              <a:t> to make you React experts</a:t>
            </a:r>
          </a:p>
          <a:p>
            <a:pPr lvl="1"/>
            <a:r>
              <a:rPr lang="en-US" sz="2000" dirty="0"/>
              <a:t>teach you just enough React to understand “New School UI” </a:t>
            </a:r>
            <a:r>
              <a:rPr lang="en-US" sz="2000" i="1" dirty="0"/>
              <a:t>ideas</a:t>
            </a:r>
            <a:endParaRPr lang="en-US" sz="2000" dirty="0"/>
          </a:p>
          <a:p>
            <a:pPr lvl="1"/>
            <a:r>
              <a:rPr lang="en-US" sz="2000" dirty="0"/>
              <a:t>these ideas will apply everywhere</a:t>
            </a:r>
          </a:p>
          <a:p>
            <a:r>
              <a:rPr lang="en-US" sz="2800" dirty="0"/>
              <a:t>similar to JS &amp; Express, only using small subset of the library</a:t>
            </a:r>
          </a:p>
          <a:p>
            <a:r>
              <a:rPr lang="en-US" sz="2800" dirty="0"/>
              <a:t>practical note: React is a library installed with </a:t>
            </a:r>
            <a:r>
              <a:rPr lang="en-US" sz="2800" dirty="0" err="1"/>
              <a:t>npm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06B49-8653-7984-7D26-79496558EF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9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AD4F7-4BF6-BCF7-913D-236485B14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69DF-3E42-7AA1-41B0-BAE43DDA55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React Components</a:t>
            </a:r>
          </a:p>
        </p:txBody>
      </p:sp>
    </p:spTree>
    <p:extLst>
      <p:ext uri="{BB962C8B-B14F-4D97-AF65-F5344CB8AC3E}">
        <p14:creationId xmlns:p14="http://schemas.microsoft.com/office/powerpoint/2010/main" val="3609210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Literals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JSX: extension of JS that allows HTML expressions</a:t>
            </a:r>
          </a:p>
          <a:p>
            <a:pPr lvl="1"/>
            <a:r>
              <a:rPr lang="en-US" sz="2000" dirty="0"/>
              <a:t>file extension must be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jsx</a:t>
            </a:r>
            <a:endParaRPr lang="en-US" sz="20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=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 there!&lt;/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FB887-840C-8FB4-A39B-9711F5AC09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01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Supports substitution like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`..`</a:t>
            </a:r>
            <a:r>
              <a:rPr lang="en-US" sz="2400" dirty="0"/>
              <a:t> string literals, </a:t>
            </a:r>
          </a:p>
          <a:p>
            <a:pPr lvl="1"/>
            <a:r>
              <a:rPr lang="en-US" sz="2000" dirty="0"/>
              <a:t>but uses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{..}</a:t>
            </a:r>
            <a:r>
              <a:rPr lang="en-US" sz="2000" dirty="0"/>
              <a:t> not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${..}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name = "Fred"; 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 {name}&lt;/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Can also substitute the value of an attribute: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rows = 3;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={rows}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="25"&gt;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initial text here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&lt;/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/>
          </a:p>
          <a:p>
            <a:endParaRPr lang="en-US" sz="2800" dirty="0"/>
          </a:p>
        </p:txBody>
      </p:sp>
      <p:pic>
        <p:nvPicPr>
          <p:cNvPr id="5" name="Picture 4" descr="A textbox with the contents “initial text here”. Notably, it has three rows, as the rows={rows} attribute evaluated to 3.">
            <a:extLst>
              <a:ext uri="{FF2B5EF4-FFF2-40B4-BE49-F238E27FC236}">
                <a16:creationId xmlns:a16="http://schemas.microsoft.com/office/drawing/2014/main" id="{6A9F980C-F0B5-8AF5-FF36-5E5B3C41F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400" y="5203860"/>
            <a:ext cx="3073400" cy="11811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72902-463B-8787-D906-23E407528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7E6A-E614-E552-DF6E-AD899162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123 Programming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E8563-50AB-1BD9-1BFA-0C88D98747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D15B93-612F-4D26-6E4E-B471C9C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830997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Run code from front-to-back, once.*</a:t>
            </a:r>
          </a:p>
        </p:txBody>
      </p:sp>
      <p:grpSp>
        <p:nvGrpSpPr>
          <p:cNvPr id="14" name="Group 13" descr="Compiling and running a .java file usually produces output, and then terminates.">
            <a:extLst>
              <a:ext uri="{FF2B5EF4-FFF2-40B4-BE49-F238E27FC236}">
                <a16:creationId xmlns:a16="http://schemas.microsoft.com/office/drawing/2014/main" id="{1C11FC8C-DFE1-9F8F-7C77-F470E0397557}"/>
              </a:ext>
            </a:extLst>
          </p:cNvPr>
          <p:cNvGrpSpPr/>
          <p:nvPr/>
        </p:nvGrpSpPr>
        <p:grpSpPr>
          <a:xfrm>
            <a:off x="2928395" y="2438037"/>
            <a:ext cx="5798916" cy="1970589"/>
            <a:chOff x="2928395" y="2438037"/>
            <a:chExt cx="5798916" cy="197058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0447895-645E-6F73-3A01-7E42F101027B}"/>
                </a:ext>
              </a:extLst>
            </p:cNvPr>
            <p:cNvSpPr txBox="1"/>
            <p:nvPr/>
          </p:nvSpPr>
          <p:spPr>
            <a:xfrm>
              <a:off x="2928395" y="2438037"/>
              <a:ext cx="1643605" cy="1970589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.java</a:t>
              </a:r>
            </a:p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file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66A48A-7DBA-83C8-4ECE-7E50EB81DE40}"/>
                </a:ext>
              </a:extLst>
            </p:cNvPr>
            <p:cNvSpPr txBox="1"/>
            <p:nvPr/>
          </p:nvSpPr>
          <p:spPr>
            <a:xfrm>
              <a:off x="5879608" y="3013500"/>
              <a:ext cx="28477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output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(usually </a:t>
              </a:r>
              <a:r>
                <a:rPr lang="en-US" sz="2400" dirty="0" err="1">
                  <a:latin typeface="Franklin Gothic Medium"/>
                  <a:cs typeface="Franklin Gothic Medium"/>
                </a:rPr>
                <a:t>System.out</a:t>
              </a:r>
              <a:r>
                <a:rPr lang="en-US" sz="2400" dirty="0">
                  <a:latin typeface="Franklin Gothic Medium"/>
                  <a:cs typeface="Franklin Gothic Medium"/>
                </a:rPr>
                <a:t>)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4B564F3-83AB-BA53-C71E-C8E053919EED}"/>
                </a:ext>
              </a:extLst>
            </p:cNvPr>
            <p:cNvCxnSpPr>
              <a:stCxn id="5" idx="3"/>
              <a:endCxn id="7" idx="1"/>
            </p:cNvCxnSpPr>
            <p:nvPr/>
          </p:nvCxnSpPr>
          <p:spPr>
            <a:xfrm>
              <a:off x="4572000" y="3423332"/>
              <a:ext cx="1307608" cy="5667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 descr="Some Java programs may first wait for user input before producing their output.">
            <a:extLst>
              <a:ext uri="{FF2B5EF4-FFF2-40B4-BE49-F238E27FC236}">
                <a16:creationId xmlns:a16="http://schemas.microsoft.com/office/drawing/2014/main" id="{D2281A20-8D14-F31F-7AF1-EAC1ED19DDCB}"/>
              </a:ext>
            </a:extLst>
          </p:cNvPr>
          <p:cNvGrpSpPr/>
          <p:nvPr/>
        </p:nvGrpSpPr>
        <p:grpSpPr>
          <a:xfrm>
            <a:off x="623177" y="3007832"/>
            <a:ext cx="2305218" cy="830997"/>
            <a:chOff x="623177" y="3007832"/>
            <a:chExt cx="2305218" cy="83099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E6F253D-9945-A5EA-7610-22A11F151E79}"/>
                </a:ext>
              </a:extLst>
            </p:cNvPr>
            <p:cNvSpPr txBox="1"/>
            <p:nvPr/>
          </p:nvSpPr>
          <p:spPr>
            <a:xfrm>
              <a:off x="623177" y="3007832"/>
              <a:ext cx="165141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(optionally)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user input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F661DD5-CA41-5266-068B-050CD704C598}"/>
                </a:ext>
              </a:extLst>
            </p:cNvPr>
            <p:cNvCxnSpPr>
              <a:stCxn id="6" idx="3"/>
              <a:endCxn id="5" idx="1"/>
            </p:cNvCxnSpPr>
            <p:nvPr/>
          </p:nvCxnSpPr>
          <p:spPr>
            <a:xfrm>
              <a:off x="2274591" y="3423331"/>
              <a:ext cx="653804" cy="1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 descr="Some Java programs may loop until the user enters a specific prompt (e.g. “quit” or “end”)">
            <a:extLst>
              <a:ext uri="{FF2B5EF4-FFF2-40B4-BE49-F238E27FC236}">
                <a16:creationId xmlns:a16="http://schemas.microsoft.com/office/drawing/2014/main" id="{58926B2D-FA5C-AD94-344A-B8DFF330324E}"/>
              </a:ext>
            </a:extLst>
          </p:cNvPr>
          <p:cNvGrpSpPr/>
          <p:nvPr/>
        </p:nvGrpSpPr>
        <p:grpSpPr>
          <a:xfrm>
            <a:off x="1448884" y="3838829"/>
            <a:ext cx="5854575" cy="2241222"/>
            <a:chOff x="1448884" y="3838829"/>
            <a:chExt cx="5854575" cy="2241222"/>
          </a:xfrm>
        </p:grpSpPr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FBF533A3-3B77-7479-C714-46B4AEA09224}"/>
                </a:ext>
              </a:extLst>
            </p:cNvPr>
            <p:cNvCxnSpPr>
              <a:stCxn id="5" idx="2"/>
              <a:endCxn id="6" idx="2"/>
            </p:cNvCxnSpPr>
            <p:nvPr/>
          </p:nvCxnSpPr>
          <p:spPr>
            <a:xfrm rot="5400000" flipH="1">
              <a:off x="2314642" y="2973071"/>
              <a:ext cx="569797" cy="2301314"/>
            </a:xfrm>
            <a:prstGeom prst="curvedConnector3">
              <a:avLst>
                <a:gd name="adj1" fmla="val -251384"/>
              </a:avLst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137D55-A39F-E26A-1843-AE836E92AB47}"/>
                </a:ext>
              </a:extLst>
            </p:cNvPr>
            <p:cNvSpPr txBox="1"/>
            <p:nvPr/>
          </p:nvSpPr>
          <p:spPr>
            <a:xfrm>
              <a:off x="3456124" y="5249054"/>
              <a:ext cx="38473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(optionally)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loop until a condition is met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69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JSX Gotchas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Must have a single root tag (i.e., must be a tree)</a:t>
            </a:r>
          </a:p>
          <a:p>
            <a:pPr lvl="1"/>
            <a:r>
              <a:rPr lang="en-US" sz="2000" dirty="0"/>
              <a:t>e.g., cannot do this</a:t>
            </a:r>
          </a:p>
          <a:p>
            <a:pPr lvl="2"/>
            <a:endParaRPr lang="en-US" sz="12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&gt;one&lt;/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&gt;two&lt;/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/>
          </a:p>
          <a:p>
            <a:pPr lvl="1"/>
            <a:r>
              <a:rPr lang="en-US" sz="2000" dirty="0"/>
              <a:t>instead, wrap in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/>
              <a:t> or just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&lt;&gt;..&lt;/&gt;</a:t>
            </a:r>
            <a:r>
              <a:rPr lang="en-US" sz="2000" dirty="0"/>
              <a:t> (“fragment”)</a:t>
            </a:r>
          </a:p>
          <a:p>
            <a:pPr lvl="1"/>
            <a:endParaRPr lang="en-US" sz="2000" dirty="0"/>
          </a:p>
          <a:p>
            <a:r>
              <a:rPr lang="en-US" sz="2400" dirty="0"/>
              <a:t>Replacements for attributes matching keywords</a:t>
            </a:r>
          </a:p>
          <a:p>
            <a:pPr lvl="1"/>
            <a:r>
              <a:rPr lang="en-US" sz="2000" dirty="0"/>
              <a:t>use “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 instead of “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use “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 instead of “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/>
              <a:t>”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4A64E-9961-D9EC-6B40-04DDBF1995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CSS styling can be used in JSX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span.fancy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color: red; margin-left: 15px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foo.jsx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'./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';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another weird import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="fancy"&gt;Bob&lt;/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&gt;!&lt;/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Nice to get this out of the source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494BF-D070-614A-32A5-10028666CF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227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ADD7-DE97-126F-E36B-BBEB8633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React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3C780-A03D-88EB-7CF1-5113202ED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split up large web pages into individual components</a:t>
            </a:r>
          </a:p>
          <a:p>
            <a:r>
              <a:rPr lang="en-US" sz="2600" dirty="0"/>
              <a:t>React components are classes</a:t>
            </a:r>
          </a:p>
          <a:p>
            <a:pPr lvl="1"/>
            <a:r>
              <a:rPr lang="en-US" sz="2200" dirty="0"/>
              <a:t>class “extends” </a:t>
            </a:r>
            <a:r>
              <a:rPr lang="en-US" sz="2200" dirty="0" err="1"/>
              <a:t>React’s</a:t>
            </a:r>
            <a:r>
              <a:rPr lang="en-US" sz="2200" dirty="0"/>
              <a:t> Component class</a:t>
            </a:r>
          </a:p>
          <a:p>
            <a:pPr lvl="1"/>
            <a:r>
              <a:rPr lang="en-US" sz="2200" dirty="0"/>
              <a:t>has a constructor that takes in one argument</a:t>
            </a:r>
            <a:br>
              <a:rPr lang="en-US" sz="2200" dirty="0"/>
            </a:br>
            <a:r>
              <a:rPr lang="en-US" sz="2200" dirty="0"/>
              <a:t>(more on this in a moment)</a:t>
            </a:r>
          </a:p>
          <a:p>
            <a:pPr lvl="1"/>
            <a:r>
              <a:rPr lang="en-US" sz="2200" dirty="0"/>
              <a:t>has a field called state (that holds the app’s … data/state)</a:t>
            </a:r>
          </a:p>
          <a:p>
            <a:r>
              <a:rPr lang="en-US" sz="2600" dirty="0"/>
              <a:t>components should have a render method</a:t>
            </a:r>
            <a:endParaRPr lang="en-US" sz="2200" dirty="0"/>
          </a:p>
          <a:p>
            <a:pPr lvl="1"/>
            <a:r>
              <a:rPr lang="en-US" sz="2200" dirty="0"/>
              <a:t>goal: convert app’s state to JSX (which it returns)</a:t>
            </a:r>
          </a:p>
          <a:p>
            <a:pPr lvl="1"/>
            <a:r>
              <a:rPr lang="en-US" sz="2200" dirty="0"/>
              <a:t>method should have be “pure” and have no “side effects”; </a:t>
            </a:r>
            <a:br>
              <a:rPr lang="en-US" sz="2200" dirty="0"/>
            </a:br>
            <a:r>
              <a:rPr lang="en-US" sz="2200" dirty="0"/>
              <a:t>in other words, it should not change state</a:t>
            </a:r>
          </a:p>
          <a:p>
            <a:pPr lvl="1"/>
            <a:r>
              <a:rPr lang="en-US" sz="2200" dirty="0"/>
              <a:t>we never call the render method – React does for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EC436-3686-2F2C-2F10-015DD076F4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9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6521A-FEF0-214C-B28C-2C3F88F53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9DC4-830C-3262-8FF1-966E1C1D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React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4D8E6-5446-6E57-3119-D4CE0AA3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Component that prints a Hello message: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 {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super(props);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{lang: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.state.lang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Ali!&lt;/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Ali!&lt;/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4A45D4-3A0A-8464-EC49-7B192A0F9724}"/>
              </a:ext>
            </a:extLst>
          </p:cNvPr>
          <p:cNvSpPr txBox="1"/>
          <p:nvPr/>
        </p:nvSpPr>
        <p:spPr>
          <a:xfrm>
            <a:off x="4773881" y="5801872"/>
            <a:ext cx="2878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change "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"?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792FE-9380-5A8C-C226-1A951D4C39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4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AB7BF-AC48-4EDE-940C-441D37BE4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7499-A954-DBFC-49AC-15347AB8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React Component (rendered)</a:t>
            </a:r>
          </a:p>
        </p:txBody>
      </p:sp>
      <p:sp>
        <p:nvSpPr>
          <p:cNvPr id="8" name="Up-Down Arrow 7" descr="Clicking the Español/English buttons should toggle the user between the two states">
            <a:extLst>
              <a:ext uri="{FF2B5EF4-FFF2-40B4-BE49-F238E27FC236}">
                <a16:creationId xmlns:a16="http://schemas.microsoft.com/office/drawing/2014/main" id="{755BE8EA-3C9B-4288-D75D-A3D5124CF8B5}"/>
              </a:ext>
            </a:extLst>
          </p:cNvPr>
          <p:cNvSpPr/>
          <p:nvPr/>
        </p:nvSpPr>
        <p:spPr>
          <a:xfrm>
            <a:off x="5152767" y="3368096"/>
            <a:ext cx="247136" cy="840691"/>
          </a:xfrm>
          <a:prstGeom prst="up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7B0CE5-5A96-7415-A6DA-68DACB24F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9" name="Group 8" descr="The text “Hello Matt!”, accompanied by a button that says Español">
            <a:extLst>
              <a:ext uri="{FF2B5EF4-FFF2-40B4-BE49-F238E27FC236}">
                <a16:creationId xmlns:a16="http://schemas.microsoft.com/office/drawing/2014/main" id="{3F30FD33-8D2A-9B70-9D28-A419AC76E608}"/>
              </a:ext>
            </a:extLst>
          </p:cNvPr>
          <p:cNvGrpSpPr/>
          <p:nvPr/>
        </p:nvGrpSpPr>
        <p:grpSpPr>
          <a:xfrm>
            <a:off x="2228982" y="1985450"/>
            <a:ext cx="4383557" cy="1180071"/>
            <a:chOff x="2228982" y="1985450"/>
            <a:chExt cx="4383557" cy="118007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B5A4EFB-6947-8F02-D5B5-55814BAA4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46880"/>
            <a:stretch/>
          </p:blipFill>
          <p:spPr>
            <a:xfrm>
              <a:off x="4444678" y="1985450"/>
              <a:ext cx="2167861" cy="1180071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57BDACB-6C5C-DF24-C9E9-CBE0BCB80B04}"/>
                </a:ext>
              </a:extLst>
            </p:cNvPr>
            <p:cNvSpPr txBox="1"/>
            <p:nvPr/>
          </p:nvSpPr>
          <p:spPr>
            <a:xfrm>
              <a:off x="2228982" y="2252319"/>
              <a:ext cx="20443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Hello Ali!</a:t>
              </a:r>
            </a:p>
          </p:txBody>
        </p:sp>
      </p:grpSp>
      <p:grpSp>
        <p:nvGrpSpPr>
          <p:cNvPr id="10" name="Group 9" descr="The text “Hola Matt!”, accompanied by a button that says English">
            <a:extLst>
              <a:ext uri="{FF2B5EF4-FFF2-40B4-BE49-F238E27FC236}">
                <a16:creationId xmlns:a16="http://schemas.microsoft.com/office/drawing/2014/main" id="{5E2328D1-CA22-5965-2839-E440C2034C06}"/>
              </a:ext>
            </a:extLst>
          </p:cNvPr>
          <p:cNvGrpSpPr/>
          <p:nvPr/>
        </p:nvGrpSpPr>
        <p:grpSpPr>
          <a:xfrm>
            <a:off x="2357222" y="4411362"/>
            <a:ext cx="3983468" cy="1180071"/>
            <a:chOff x="2357222" y="4411362"/>
            <a:chExt cx="3983468" cy="118007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1984A67-19C2-05BE-3039-CC23A2FC8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56661"/>
            <a:stretch/>
          </p:blipFill>
          <p:spPr>
            <a:xfrm>
              <a:off x="4572000" y="4411362"/>
              <a:ext cx="1768690" cy="1180071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6D0269-75DE-BFB3-52C6-BAAE16AE5947}"/>
                </a:ext>
              </a:extLst>
            </p:cNvPr>
            <p:cNvSpPr txBox="1"/>
            <p:nvPr/>
          </p:nvSpPr>
          <p:spPr>
            <a:xfrm>
              <a:off x="2357222" y="4678231"/>
              <a:ext cx="19161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Hola Ali!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944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1F0C5-E03B-3D49-05F0-30CA746F3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C1BB-46C6-334C-AF81-8D56C92A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State in our Component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7F3B1-63D7-3C70-6913-2B7E92A3A2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8CC0D1-D953-EE93-28A7-76D61353292F}"/>
              </a:ext>
            </a:extLst>
          </p:cNvPr>
          <p:cNvSpPr txBox="1"/>
          <p:nvPr/>
        </p:nvSpPr>
        <p:spPr>
          <a:xfrm>
            <a:off x="457200" y="1305341"/>
            <a:ext cx="82296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.state.lang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Ali!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.doEngClick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}&gt;Eng&lt;/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&gt;Hi, Ali!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({lang: "es"};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0473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E4DB7-FC8E-276A-E427-094EADAAD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3780-D94D-F4A5-A739-75EE720B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and Component State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1A161-1C60-8C7D-C14B-8C8952EF1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16820"/>
            <a:ext cx="8229600" cy="3468139"/>
          </a:xfrm>
        </p:spPr>
        <p:txBody>
          <a:bodyPr/>
          <a:lstStyle/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600" dirty="0"/>
              <a:t>Must call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sz="2600" dirty="0"/>
              <a:t> to change the state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directly modifying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is a (</a:t>
            </a:r>
            <a:r>
              <a:rPr lang="en-US" sz="2200" b="1" dirty="0">
                <a:solidFill>
                  <a:srgbClr val="C0000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painful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) bug</a:t>
            </a:r>
          </a:p>
          <a:p>
            <a:pPr lvl="2"/>
            <a:endParaRPr lang="en-US" sz="1600" dirty="0">
              <a:cs typeface="Courier New" panose="02070309020205020404" pitchFamily="49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React will automatically re-render when state changes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but this does not happen </a:t>
            </a:r>
            <a:r>
              <a:rPr lang="en-US" sz="2200" i="1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instantly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832BC-4CF0-A43A-3A9B-BA64E9A0A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158A2-16C4-B3BE-D771-DC880192C91F}"/>
              </a:ext>
            </a:extLst>
          </p:cNvPr>
          <p:cNvSpPr txBox="1"/>
          <p:nvPr/>
        </p:nvSpPr>
        <p:spPr>
          <a:xfrm>
            <a:off x="457200" y="1264558"/>
            <a:ext cx="822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doEspClick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({lang: "es"};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374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Responds to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dirty="0"/>
              <a:t>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606642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  HTML on screen = render(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this.state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56447C-D0E7-7051-E328-C5D3E4E6B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71210" y="2815389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E0C5E2E-FD58-4874-BA51-7773D33FEC0F}"/>
              </a:ext>
            </a:extLst>
          </p:cNvPr>
          <p:cNvSpPr txBox="1"/>
          <p:nvPr/>
        </p:nvSpPr>
        <p:spPr>
          <a:xfrm>
            <a:off x="348916" y="3015444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FDD8D-8F9F-05BE-8B40-FA6B5B9D94EF}"/>
              </a:ext>
            </a:extLst>
          </p:cNvPr>
          <p:cNvSpPr txBox="1"/>
          <p:nvPr/>
        </p:nvSpPr>
        <p:spPr>
          <a:xfrm>
            <a:off x="2085205" y="2367858"/>
            <a:ext cx="171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Component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03850-EADA-9A68-3022-ABC91D718444}"/>
              </a:ext>
            </a:extLst>
          </p:cNvPr>
          <p:cNvSpPr txBox="1"/>
          <p:nvPr/>
        </p:nvSpPr>
        <p:spPr>
          <a:xfrm>
            <a:off x="4740079" y="2372048"/>
            <a:ext cx="948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React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69D324-E528-B54E-21D5-22632AD2C95C}"/>
              </a:ext>
            </a:extLst>
          </p:cNvPr>
          <p:cNvSpPr txBox="1"/>
          <p:nvPr/>
        </p:nvSpPr>
        <p:spPr>
          <a:xfrm>
            <a:off x="2085205" y="3012085"/>
            <a:ext cx="1539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7377F-5DB4-A95A-6DA9-0EE9961AE78C}"/>
              </a:ext>
            </a:extLst>
          </p:cNvPr>
          <p:cNvSpPr txBox="1"/>
          <p:nvPr/>
        </p:nvSpPr>
        <p:spPr>
          <a:xfrm>
            <a:off x="4740079" y="3018379"/>
            <a:ext cx="282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 = HTML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render(s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  <a:endParaRPr lang="en-US" baseline="-25000" dirty="0"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3826ED-7C56-E063-067D-F6B2DF9F6F8E}"/>
              </a:ext>
            </a:extLst>
          </p:cNvPr>
          <p:cNvSpPr txBox="1"/>
          <p:nvPr/>
        </p:nvSpPr>
        <p:spPr>
          <a:xfrm>
            <a:off x="2085205" y="3629343"/>
            <a:ext cx="176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this.setState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81D6B-F333-F077-3FB4-696F519105AB}"/>
              </a:ext>
            </a:extLst>
          </p:cNvPr>
          <p:cNvSpPr txBox="1"/>
          <p:nvPr/>
        </p:nvSpPr>
        <p:spPr>
          <a:xfrm>
            <a:off x="4740079" y="4249234"/>
            <a:ext cx="260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 HTML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render(s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62E30A-EC65-4B12-A88C-0E18F76A29E2}"/>
              </a:ext>
            </a:extLst>
          </p:cNvPr>
          <p:cNvSpPr txBox="1"/>
          <p:nvPr/>
        </p:nvSpPr>
        <p:spPr>
          <a:xfrm>
            <a:off x="348916" y="3632702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E1E077-26B1-5442-CD4B-C203B0BEB99C}"/>
              </a:ext>
            </a:extLst>
          </p:cNvPr>
          <p:cNvSpPr txBox="1"/>
          <p:nvPr/>
        </p:nvSpPr>
        <p:spPr>
          <a:xfrm>
            <a:off x="348916" y="4256241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 = 30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2A98CE-4834-0581-60EA-07149659B968}"/>
              </a:ext>
            </a:extLst>
          </p:cNvPr>
          <p:cNvSpPr txBox="1"/>
          <p:nvPr/>
        </p:nvSpPr>
        <p:spPr>
          <a:xfrm>
            <a:off x="2087419" y="4249234"/>
            <a:ext cx="1539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= s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EF7E8F-D5A5-E61A-09E7-FB46FEDB3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39779" y="2815388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1A6AAF-B6BA-BB06-48DA-9845C3183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24537" y="2815389"/>
            <a:ext cx="0" cy="2658979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09E6FC-080D-9606-EA08-409AB76FFABD}"/>
              </a:ext>
            </a:extLst>
          </p:cNvPr>
          <p:cNvSpPr txBox="1"/>
          <p:nvPr/>
        </p:nvSpPr>
        <p:spPr>
          <a:xfrm>
            <a:off x="1534746" y="5779274"/>
            <a:ext cx="641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React updates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this.state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and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doc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HTML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simultaneously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60983-86CF-F5E2-B779-D4999B2BD9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Component with an Event 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229601" cy="5140800"/>
          </a:xfrm>
        </p:spPr>
        <p:txBody>
          <a:bodyPr/>
          <a:lstStyle/>
          <a:p>
            <a:r>
              <a:rPr lang="en-US" sz="2600" dirty="0"/>
              <a:t>Pass method to be called as argument (a “</a:t>
            </a:r>
            <a:r>
              <a:rPr lang="en-US" sz="2600" dirty="0">
                <a:solidFill>
                  <a:srgbClr val="0070C0"/>
                </a:solidFill>
              </a:rPr>
              <a:t>callback</a:t>
            </a:r>
            <a:r>
              <a:rPr lang="en-US" sz="2600" dirty="0"/>
              <a:t>”):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r>
              <a:rPr lang="en-US" sz="2600" dirty="0"/>
              <a:t>Be careful not to do this: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r>
              <a:rPr lang="en-US" sz="2600" dirty="0"/>
              <a:t>Including parentheses here is a bug!</a:t>
            </a:r>
          </a:p>
          <a:p>
            <a:pPr lvl="1"/>
            <a:r>
              <a:rPr lang="en-US" sz="2200" dirty="0"/>
              <a:t>that would call the method inside render</a:t>
            </a:r>
          </a:p>
          <a:p>
            <a:pPr lvl="2"/>
            <a:r>
              <a:rPr lang="en-US" sz="1800" dirty="0"/>
              <a:t>passing its return value as the value of the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/>
              <a:t> attribute</a:t>
            </a:r>
          </a:p>
          <a:p>
            <a:pPr lvl="1"/>
            <a:r>
              <a:rPr lang="en-US" sz="2200" dirty="0"/>
              <a:t>we want to pass the method to the button, and</a:t>
            </a:r>
            <a:br>
              <a:rPr lang="en-US" sz="2200" dirty="0"/>
            </a:br>
            <a:r>
              <a:rPr lang="en-US" sz="2200" dirty="0"/>
              <a:t>have it called when the click occurs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AE360-9C50-9B05-4EDD-B6D7C30A7A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7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the UI in the Page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page has a placeholder in the HTML: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="main"&gt;&lt;/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/>
              <a:t>				(empty DIV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600" dirty="0"/>
              <a:t>)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400" dirty="0"/>
              <a:t>Put HTML into it from code like this:</a:t>
            </a:r>
          </a:p>
          <a:p>
            <a:pPr lvl="2"/>
            <a:endParaRPr lang="en-US" sz="1200" dirty="0"/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root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/&gt;);</a:t>
            </a:r>
          </a:p>
          <a:p>
            <a:pPr lvl="2"/>
            <a:endParaRPr lang="en-US" sz="1200" dirty="0"/>
          </a:p>
          <a:p>
            <a:pPr lvl="1"/>
            <a:r>
              <a:rPr lang="en-US" sz="1800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2000" dirty="0"/>
              <a:t> is a function provided by the React library</a:t>
            </a:r>
          </a:p>
          <a:p>
            <a:pPr lvl="2"/>
            <a:r>
              <a:rPr lang="en-US" sz="1600" dirty="0"/>
              <a:t>tells React that it should keep the HTML in the page matching what render returns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A1C5-E941-0AC8-4D3F-5FE8D44B1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9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1844D-3039-4B14-1EAD-BB51ADD88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BCD96-4E28-6041-21B7-C86991D7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331 Server Programming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542C5-AF03-AE1E-90CE-CFC3A6CEE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9852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Server Code runs </a:t>
            </a:r>
            <a:r>
              <a:rPr lang="en-US" i="1" dirty="0"/>
              <a:t>forever</a:t>
            </a:r>
            <a:r>
              <a:rPr lang="en-US" dirty="0"/>
              <a:t>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6FB1B-F344-6CE0-EE65-BBF456449A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34" name="Group 33" descr="A server (written in JS or not) runs forever, in an infinite loop.">
            <a:extLst>
              <a:ext uri="{FF2B5EF4-FFF2-40B4-BE49-F238E27FC236}">
                <a16:creationId xmlns:a16="http://schemas.microsoft.com/office/drawing/2014/main" id="{620B4321-320D-4F4C-AE4F-FDA10A857B88}"/>
              </a:ext>
            </a:extLst>
          </p:cNvPr>
          <p:cNvGrpSpPr/>
          <p:nvPr/>
        </p:nvGrpSpPr>
        <p:grpSpPr>
          <a:xfrm>
            <a:off x="1159871" y="2829265"/>
            <a:ext cx="2648200" cy="3527085"/>
            <a:chOff x="1159871" y="2829265"/>
            <a:chExt cx="2648200" cy="352708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B03ECE-91A0-4C27-93B7-FFFD8D4B8DA2}"/>
                </a:ext>
              </a:extLst>
            </p:cNvPr>
            <p:cNvSpPr txBox="1"/>
            <p:nvPr/>
          </p:nvSpPr>
          <p:spPr>
            <a:xfrm>
              <a:off x="2164466" y="2829265"/>
              <a:ext cx="1643605" cy="1970589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.</a:t>
              </a:r>
              <a:r>
                <a:rPr lang="en-US" sz="3600" dirty="0" err="1">
                  <a:latin typeface="Franklin Gothic Medium"/>
                  <a:cs typeface="Franklin Gothic Medium"/>
                </a:rPr>
                <a:t>js</a:t>
              </a:r>
              <a:endParaRPr lang="en-US" sz="3600" dirty="0">
                <a:latin typeface="Franklin Gothic Medium"/>
                <a:cs typeface="Franklin Gothic Medium"/>
              </a:endParaRPr>
            </a:p>
            <a:p>
              <a:pPr algn="ctr"/>
              <a:r>
                <a:rPr lang="en-US" sz="3600" dirty="0">
                  <a:latin typeface="Franklin Gothic Medium"/>
                  <a:cs typeface="Franklin Gothic Medium"/>
                </a:rPr>
                <a:t>file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6F01E034-6219-4ADF-D0FB-09696D5E2472}"/>
                </a:ext>
              </a:extLst>
            </p:cNvPr>
            <p:cNvCxnSpPr>
              <a:stCxn id="5" idx="1"/>
              <a:endCxn id="5" idx="2"/>
            </p:cNvCxnSpPr>
            <p:nvPr/>
          </p:nvCxnSpPr>
          <p:spPr>
            <a:xfrm rot="10800000" flipH="1" flipV="1">
              <a:off x="2164465" y="3814560"/>
              <a:ext cx="821803" cy="985294"/>
            </a:xfrm>
            <a:prstGeom prst="curvedConnector4">
              <a:avLst>
                <a:gd name="adj1" fmla="val -137676"/>
                <a:gd name="adj2" fmla="val 204258"/>
              </a:avLst>
            </a:prstGeom>
            <a:ln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47FFF68-FCDE-93F9-5BD0-58F002BD0CDF}"/>
                </a:ext>
              </a:extLst>
            </p:cNvPr>
            <p:cNvSpPr txBox="1"/>
            <p:nvPr/>
          </p:nvSpPr>
          <p:spPr>
            <a:xfrm>
              <a:off x="1159871" y="5894685"/>
              <a:ext cx="18263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infinite loop!</a:t>
              </a:r>
            </a:p>
          </p:txBody>
        </p:sp>
      </p:grpSp>
      <p:grpSp>
        <p:nvGrpSpPr>
          <p:cNvPr id="32" name="Group 31" descr="When a client (e.g. a browser) sends in an incoming request (e.g. a GET request for the path at /hi)">
            <a:extLst>
              <a:ext uri="{FF2B5EF4-FFF2-40B4-BE49-F238E27FC236}">
                <a16:creationId xmlns:a16="http://schemas.microsoft.com/office/drawing/2014/main" id="{689EA33A-26AE-9690-9D61-50E18D172486}"/>
              </a:ext>
            </a:extLst>
          </p:cNvPr>
          <p:cNvGrpSpPr/>
          <p:nvPr/>
        </p:nvGrpSpPr>
        <p:grpSpPr>
          <a:xfrm>
            <a:off x="3808071" y="1998621"/>
            <a:ext cx="3786270" cy="1430379"/>
            <a:chOff x="3808071" y="1998621"/>
            <a:chExt cx="3786270" cy="143037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664E127-E68E-8A8A-968B-C6CFF6B05875}"/>
                </a:ext>
              </a:extLst>
            </p:cNvPr>
            <p:cNvSpPr txBox="1"/>
            <p:nvPr/>
          </p:nvSpPr>
          <p:spPr>
            <a:xfrm>
              <a:off x="4889754" y="2559934"/>
              <a:ext cx="27045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for each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incoming request…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EA933F3-AB1D-C2D4-2940-3BC5273CE6CB}"/>
                </a:ext>
              </a:extLst>
            </p:cNvPr>
            <p:cNvGrpSpPr/>
            <p:nvPr/>
          </p:nvGrpSpPr>
          <p:grpSpPr>
            <a:xfrm>
              <a:off x="3808071" y="1998621"/>
              <a:ext cx="2300486" cy="1430379"/>
              <a:chOff x="3808071" y="1998621"/>
              <a:chExt cx="2300486" cy="143037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F01837-C72D-ADB3-D59A-CB4E2731D9B6}"/>
                  </a:ext>
                </a:extLst>
              </p:cNvPr>
              <p:cNvSpPr txBox="1"/>
              <p:nvPr/>
            </p:nvSpPr>
            <p:spPr>
              <a:xfrm>
                <a:off x="4888992" y="1998621"/>
                <a:ext cx="1219565" cy="46166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GET: /hi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4C821DF-5645-4F5F-B67B-89C6E16322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08071" y="2460286"/>
                <a:ext cx="1080921" cy="968714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 descr="The server calls the function associated with that route, and then sends a response, e.g. a JSON object/record with a key `msg` and the body `”see saylaufey.com”`">
            <a:extLst>
              <a:ext uri="{FF2B5EF4-FFF2-40B4-BE49-F238E27FC236}">
                <a16:creationId xmlns:a16="http://schemas.microsoft.com/office/drawing/2014/main" id="{89D0D71A-67A5-0734-A578-12D39891418C}"/>
              </a:ext>
            </a:extLst>
          </p:cNvPr>
          <p:cNvGrpSpPr/>
          <p:nvPr/>
        </p:nvGrpSpPr>
        <p:grpSpPr>
          <a:xfrm>
            <a:off x="3808071" y="4221072"/>
            <a:ext cx="5179641" cy="2146516"/>
            <a:chOff x="3808071" y="4221072"/>
            <a:chExt cx="5179641" cy="214651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AF4E36-186F-501E-F1C7-76068BF84B48}"/>
                </a:ext>
              </a:extLst>
            </p:cNvPr>
            <p:cNvSpPr txBox="1"/>
            <p:nvPr/>
          </p:nvSpPr>
          <p:spPr>
            <a:xfrm>
              <a:off x="4817853" y="4236614"/>
              <a:ext cx="416985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server calls the route function,</a:t>
              </a:r>
            </a:p>
            <a:p>
              <a:r>
                <a:rPr lang="en-US" sz="2400" dirty="0">
                  <a:latin typeface="Franklin Gothic Medium"/>
                  <a:cs typeface="Franklin Gothic Medium"/>
                </a:rPr>
                <a:t>and sends a response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A0F555B-AB3C-12A9-4D57-662C1210F3E0}"/>
                </a:ext>
              </a:extLst>
            </p:cNvPr>
            <p:cNvGrpSpPr/>
            <p:nvPr/>
          </p:nvGrpSpPr>
          <p:grpSpPr>
            <a:xfrm>
              <a:off x="3808071" y="4221072"/>
              <a:ext cx="5031130" cy="2146516"/>
              <a:chOff x="3808071" y="4221072"/>
              <a:chExt cx="5031130" cy="2146516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EC8E58-2DEC-29BF-A02F-B03A3A688815}"/>
                  </a:ext>
                </a:extLst>
              </p:cNvPr>
              <p:cNvSpPr txBox="1"/>
              <p:nvPr/>
            </p:nvSpPr>
            <p:spPr>
              <a:xfrm>
                <a:off x="4888993" y="5167259"/>
                <a:ext cx="3950208" cy="12003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response: {</a:t>
                </a:r>
              </a:p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   msg: "see </a:t>
                </a:r>
                <a:r>
                  <a:rPr lang="en-US" sz="2400" dirty="0" err="1">
                    <a:latin typeface="Franklin Gothic Medium"/>
                    <a:cs typeface="Franklin Gothic Medium"/>
                  </a:rPr>
                  <a:t>saylaufey.com</a:t>
                </a:r>
                <a:r>
                  <a:rPr lang="en-US" sz="2400" dirty="0">
                    <a:latin typeface="Franklin Gothic Medium"/>
                    <a:cs typeface="Franklin Gothic Medium"/>
                  </a:rPr>
                  <a:t>”</a:t>
                </a:r>
              </a:p>
              <a:p>
                <a:r>
                  <a:rPr lang="en-US" sz="2400" dirty="0">
                    <a:latin typeface="Franklin Gothic Medium"/>
                    <a:cs typeface="Franklin Gothic Medium"/>
                  </a:rPr>
                  <a:t>}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93FF6F-B16C-A751-6FE2-F6974F2F7341}"/>
                  </a:ext>
                </a:extLst>
              </p:cNvPr>
              <p:cNvCxnSpPr>
                <a:cxnSpLocks/>
                <a:endCxn id="25" idx="1"/>
              </p:cNvCxnSpPr>
              <p:nvPr/>
            </p:nvCxnSpPr>
            <p:spPr>
              <a:xfrm>
                <a:off x="3808071" y="4221072"/>
                <a:ext cx="1080922" cy="1546352"/>
              </a:xfrm>
              <a:prstGeom prst="straightConnector1">
                <a:avLst/>
              </a:prstGeom>
              <a:ln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1160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EE6BD-CCD7-3C68-11D9-2DAE83441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66492-36C4-1544-840E-6ED7D9DB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the UI in the Page: Props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A2BBC-E945-CFD4-E4CD-EA87A5D43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page has a placeholder in the HTML: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="main"&gt;&lt;/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/>
              <a:t>				(empty DIV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600" dirty="0"/>
              <a:t>)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  <a:p>
            <a:r>
              <a:rPr lang="en-US" sz="2400" dirty="0"/>
              <a:t>Put HTML into it from code like this:</a:t>
            </a:r>
          </a:p>
          <a:p>
            <a:pPr lvl="2"/>
            <a:endParaRPr lang="en-US" sz="1200" dirty="0"/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pPr lvl="2"/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root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createRoot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={”Jaela"}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={3}/&gt;);</a:t>
            </a:r>
          </a:p>
          <a:p>
            <a:pPr lvl="2"/>
            <a:endParaRPr lang="en-US" sz="1200" dirty="0"/>
          </a:p>
          <a:p>
            <a:pPr lvl="1"/>
            <a:r>
              <a:rPr lang="en-US" sz="2000" dirty="0"/>
              <a:t>in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2000" dirty="0"/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000" dirty="0"/>
              <a:t> will be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{name: ”Jaela", size: 3}</a:t>
            </a:r>
          </a:p>
          <a:p>
            <a:pPr lvl="1"/>
            <a:r>
              <a:rPr lang="en-US" sz="1800" dirty="0"/>
              <a:t>each component is a custom tag with its own attributes ("properties")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2C0B728E-6132-F5F9-9E0E-20815BB48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662268" y="2986795"/>
            <a:ext cx="164902" cy="2316740"/>
          </a:xfrm>
          <a:prstGeom prst="leftBrace">
            <a:avLst/>
          </a:prstGeom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F60C8-EDC8-27CD-BF15-657CE2491A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09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Props and State,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"es")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&gt;Hola,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}!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.doEngClick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}&gt;Eng&lt;/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600" dirty="0"/>
              <a:t> can use both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600" dirty="0"/>
              <a:t> and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difference 1: caller give us props, but we set our state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difference 2: we can </a:t>
            </a:r>
            <a:r>
              <a:rPr lang="en-US" sz="2200" i="1" dirty="0">
                <a:cs typeface="Courier New" panose="02070309020205020404" pitchFamily="49" charset="0"/>
              </a:rPr>
              <a:t>change</a:t>
            </a:r>
            <a:r>
              <a:rPr lang="en-US" sz="2200" dirty="0">
                <a:cs typeface="Courier New" panose="02070309020205020404" pitchFamily="49" charset="0"/>
              </a:rPr>
              <a:t> our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59372-CF68-DC94-ADA1-AE00BD217D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429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1FCA0-7DBA-42B8-DFD0-52DD3EAEA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457" y="780894"/>
            <a:ext cx="6041572" cy="1657506"/>
          </a:xfrm>
        </p:spPr>
        <p:txBody>
          <a:bodyPr/>
          <a:lstStyle/>
          <a:p>
            <a:pPr algn="l"/>
            <a:r>
              <a:rPr lang="en-US" dirty="0"/>
              <a:t>CSE 331 </a:t>
            </a:r>
            <a:br>
              <a:rPr lang="en-US" dirty="0"/>
            </a:br>
            <a:r>
              <a:rPr lang="en-US" dirty="0"/>
              <a:t>Summer 2025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9AC1C2-6DC1-A236-F484-38C487BE8F01}"/>
              </a:ext>
            </a:extLst>
          </p:cNvPr>
          <p:cNvSpPr txBox="1"/>
          <p:nvPr/>
        </p:nvSpPr>
        <p:spPr>
          <a:xfrm>
            <a:off x="718457" y="2438400"/>
            <a:ext cx="144347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>
                <a:solidFill>
                  <a:srgbClr val="7030A0"/>
                </a:solidFill>
                <a:latin typeface="Franklin Gothic Medium" panose="020B0603020102020204" pitchFamily="34" charset="0"/>
              </a:rPr>
              <a:t>React</a:t>
            </a:r>
            <a:endParaRPr lang="en-US" sz="3800" b="1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6D41E-1D2D-3E25-9055-5305EC89E9FF}"/>
              </a:ext>
            </a:extLst>
          </p:cNvPr>
          <p:cNvSpPr txBox="1"/>
          <p:nvPr/>
        </p:nvSpPr>
        <p:spPr>
          <a:xfrm>
            <a:off x="718457" y="5248353"/>
            <a:ext cx="2044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Jaela Field</a:t>
            </a:r>
          </a:p>
        </p:txBody>
      </p:sp>
      <p:grpSp>
        <p:nvGrpSpPr>
          <p:cNvPr id="9" name="Group 8" descr="Logo for the Javascript framework React with text below saying “ft.” followed by 3 bug emojis (caterpillar, lady bug, ant).">
            <a:extLst>
              <a:ext uri="{FF2B5EF4-FFF2-40B4-BE49-F238E27FC236}">
                <a16:creationId xmlns:a16="http://schemas.microsoft.com/office/drawing/2014/main" id="{3E0700DE-6F20-10F0-8885-B1623C10A90F}"/>
              </a:ext>
            </a:extLst>
          </p:cNvPr>
          <p:cNvGrpSpPr/>
          <p:nvPr/>
        </p:nvGrpSpPr>
        <p:grpSpPr>
          <a:xfrm>
            <a:off x="4880608" y="1517455"/>
            <a:ext cx="3758842" cy="3823089"/>
            <a:chOff x="4887685" y="1266373"/>
            <a:chExt cx="3758842" cy="3823089"/>
          </a:xfrm>
        </p:grpSpPr>
        <p:pic>
          <p:nvPicPr>
            <p:cNvPr id="7" name="Picture 6" descr="A blue and white symbol&#10;&#10;AI-generated content may be incorrect.">
              <a:extLst>
                <a:ext uri="{FF2B5EF4-FFF2-40B4-BE49-F238E27FC236}">
                  <a16:creationId xmlns:a16="http://schemas.microsoft.com/office/drawing/2014/main" id="{799A02F2-A2E1-7C1D-DD50-6C63652B14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87685" y="1266373"/>
              <a:ext cx="3454400" cy="34544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3BB87FD-BD61-993F-FF26-82E1F96184FE}"/>
                </a:ext>
              </a:extLst>
            </p:cNvPr>
            <p:cNvSpPr txBox="1"/>
            <p:nvPr/>
          </p:nvSpPr>
          <p:spPr>
            <a:xfrm>
              <a:off x="6792686" y="4566242"/>
              <a:ext cx="18538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ft. 🐛 🐞 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0186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A3BFF8-5B56-2772-355A-D3C805324D07}"/>
              </a:ext>
            </a:extLst>
          </p:cNvPr>
          <p:cNvSpPr txBox="1"/>
          <p:nvPr/>
        </p:nvSpPr>
        <p:spPr>
          <a:xfrm>
            <a:off x="1244278" y="1465076"/>
            <a:ext cx="66554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Franklin Gothic Medium"/>
                <a:cs typeface="Franklin Gothic Medium"/>
              </a:rPr>
              <a:t>The next few slides were “drawn” live in lecture. Unfortunately, the audio didn’t work for this portion, so these slides include text that repeats what was said!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CC23FB-D637-65CD-5809-7E9519087D04}"/>
              </a:ext>
            </a:extLst>
          </p:cNvPr>
          <p:cNvSpPr txBox="1"/>
          <p:nvPr/>
        </p:nvSpPr>
        <p:spPr>
          <a:xfrm>
            <a:off x="1244278" y="3823264"/>
            <a:ext cx="6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This is a recap of what we went over last time, comparing the “Old school UI” and the “New school UI,” React approach.</a:t>
            </a:r>
          </a:p>
        </p:txBody>
      </p:sp>
    </p:spTree>
    <p:extLst>
      <p:ext uri="{BB962C8B-B14F-4D97-AF65-F5344CB8AC3E}">
        <p14:creationId xmlns:p14="http://schemas.microsoft.com/office/powerpoint/2010/main" val="3990486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8FFEA-6BFF-1D44-3A94-22F366922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311A3C8-06C6-EB83-F9EC-82B93F135E7F}"/>
              </a:ext>
            </a:extLst>
          </p:cNvPr>
          <p:cNvSpPr txBox="1"/>
          <p:nvPr/>
        </p:nvSpPr>
        <p:spPr>
          <a:xfrm>
            <a:off x="795866" y="1482353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936CC3-A38F-9B22-6EE3-C33D1EAD703C}"/>
              </a:ext>
            </a:extLst>
          </p:cNvPr>
          <p:cNvSpPr txBox="1"/>
          <p:nvPr/>
        </p:nvSpPr>
        <p:spPr>
          <a:xfrm>
            <a:off x="1661407" y="250245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8DC2CB-FDB0-8691-21FB-EAA6021CE5B7}"/>
              </a:ext>
            </a:extLst>
          </p:cNvPr>
          <p:cNvGrpSpPr/>
          <p:nvPr/>
        </p:nvGrpSpPr>
        <p:grpSpPr>
          <a:xfrm>
            <a:off x="3515607" y="1748404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0806B98-9881-45DC-BDFF-0062ACE3BCF9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CB17E2F-6DBD-FAFA-8B36-20F3919A5E2F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C5AD091-28DC-D60B-8A07-C1B5A3499B85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9C8ABA5-A509-A674-01AE-0D60CDCB40AB}"/>
              </a:ext>
            </a:extLst>
          </p:cNvPr>
          <p:cNvSpPr txBox="1"/>
          <p:nvPr/>
        </p:nvSpPr>
        <p:spPr>
          <a:xfrm>
            <a:off x="755697" y="743689"/>
            <a:ext cx="1811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Medium"/>
                <a:cs typeface="Franklin Gothic Medium"/>
              </a:rPr>
              <a:t>This is our user, they are looking at our app in a browser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6A46BF-9574-BBCD-8D58-F194A11D8738}"/>
              </a:ext>
            </a:extLst>
          </p:cNvPr>
          <p:cNvSpPr txBox="1"/>
          <p:nvPr/>
        </p:nvSpPr>
        <p:spPr>
          <a:xfrm>
            <a:off x="1195638" y="3048002"/>
            <a:ext cx="1454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Medium"/>
                <a:cs typeface="Franklin Gothic Medium"/>
              </a:rPr>
              <a:t>This is our user’s finger/mouse for clicking!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F07E01-1B43-DC65-CF49-2101A79A8BA6}"/>
              </a:ext>
            </a:extLst>
          </p:cNvPr>
          <p:cNvSpPr txBox="1"/>
          <p:nvPr/>
        </p:nvSpPr>
        <p:spPr>
          <a:xfrm>
            <a:off x="4513433" y="816191"/>
            <a:ext cx="31707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Medium"/>
                <a:cs typeface="Franklin Gothic Medium"/>
              </a:rPr>
              <a:t>This is our example app, it has a text box (with “hello” typed in) and an “OK” button. (It’s not the best app ever)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D3C81D-9EB0-CF38-410B-FD994E6F3557}"/>
              </a:ext>
            </a:extLst>
          </p:cNvPr>
          <p:cNvSpPr txBox="1"/>
          <p:nvPr/>
        </p:nvSpPr>
        <p:spPr>
          <a:xfrm>
            <a:off x="1159867" y="5210812"/>
            <a:ext cx="7361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In the “old school” JS version of this app, this image essentially captures the entirety of the app.</a:t>
            </a:r>
          </a:p>
        </p:txBody>
      </p:sp>
    </p:spTree>
    <p:extLst>
      <p:ext uri="{BB962C8B-B14F-4D97-AF65-F5344CB8AC3E}">
        <p14:creationId xmlns:p14="http://schemas.microsoft.com/office/powerpoint/2010/main" val="306881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9CC15-ED78-71A3-7A20-2BE5EEA03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0A83D8-12DE-664D-A454-F94E91729F41}"/>
              </a:ext>
            </a:extLst>
          </p:cNvPr>
          <p:cNvSpPr txBox="1"/>
          <p:nvPr/>
        </p:nvSpPr>
        <p:spPr>
          <a:xfrm>
            <a:off x="803887" y="656189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15E0BE-B9B5-991E-C6EB-879801CD4C93}"/>
              </a:ext>
            </a:extLst>
          </p:cNvPr>
          <p:cNvSpPr txBox="1"/>
          <p:nvPr/>
        </p:nvSpPr>
        <p:spPr>
          <a:xfrm>
            <a:off x="1669428" y="167629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FA753DB-6332-4A49-DFC5-F072A35958FD}"/>
              </a:ext>
            </a:extLst>
          </p:cNvPr>
          <p:cNvGrpSpPr/>
          <p:nvPr/>
        </p:nvGrpSpPr>
        <p:grpSpPr>
          <a:xfrm>
            <a:off x="3523628" y="922240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F6D86DC-84BB-E0B2-D099-F5584E55AD52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C41242A-B0C0-D85B-CF2A-A1C5F7155CED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40F2AF3-C590-346D-C829-93E1362858CC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B70D51-6C08-62E3-3233-0828036DD517}"/>
              </a:ext>
            </a:extLst>
          </p:cNvPr>
          <p:cNvSpPr txBox="1">
            <a:spLocks/>
          </p:cNvSpPr>
          <p:nvPr/>
        </p:nvSpPr>
        <p:spPr>
          <a:xfrm>
            <a:off x="570623" y="3706883"/>
            <a:ext cx="8002753" cy="249492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In old school JS, </a:t>
            </a:r>
            <a:r>
              <a:rPr lang="en-US" sz="2400" u="sng" dirty="0">
                <a:latin typeface="Franklin Gothic Medium"/>
                <a:cs typeface="Franklin Gothic Medium"/>
              </a:rPr>
              <a:t>All</a:t>
            </a:r>
            <a:r>
              <a:rPr lang="en-US" sz="2400" dirty="0">
                <a:latin typeface="Franklin Gothic Medium"/>
                <a:cs typeface="Franklin Gothic Medium"/>
              </a:rPr>
              <a:t> of the app’s state is displayed directly in the browser, “stored” within the HTML elements the user sees.</a:t>
            </a:r>
          </a:p>
          <a:p>
            <a:pPr lvl="1"/>
            <a:r>
              <a:rPr lang="en-US" sz="2000" dirty="0"/>
              <a:t>If we want to access the value displayed in the text area, we track down that html element and ask “what value do you hold!!”</a:t>
            </a:r>
          </a:p>
          <a:p>
            <a:pPr lvl="1"/>
            <a:r>
              <a:rPr lang="en-US" sz="2000" dirty="0"/>
              <a:t>If we want to change the value displayed, we reach into the HTML on the screen and replace the contents with something new</a:t>
            </a:r>
          </a:p>
        </p:txBody>
      </p:sp>
    </p:spTree>
    <p:extLst>
      <p:ext uri="{BB962C8B-B14F-4D97-AF65-F5344CB8AC3E}">
        <p14:creationId xmlns:p14="http://schemas.microsoft.com/office/powerpoint/2010/main" val="269983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7BC32-A227-AC06-C174-A7F5F8BF4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2A46B1-358B-00C7-3E60-82125AF1B9D3}"/>
              </a:ext>
            </a:extLst>
          </p:cNvPr>
          <p:cNvSpPr txBox="1"/>
          <p:nvPr/>
        </p:nvSpPr>
        <p:spPr>
          <a:xfrm>
            <a:off x="819929" y="1129431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BD2BD4-1DD7-9B36-0A61-BF495B428D2C}"/>
              </a:ext>
            </a:extLst>
          </p:cNvPr>
          <p:cNvSpPr txBox="1"/>
          <p:nvPr/>
        </p:nvSpPr>
        <p:spPr>
          <a:xfrm>
            <a:off x="1685470" y="21495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2D50B4E-B741-3002-5EF3-F500052C9F53}"/>
              </a:ext>
            </a:extLst>
          </p:cNvPr>
          <p:cNvGrpSpPr/>
          <p:nvPr/>
        </p:nvGrpSpPr>
        <p:grpSpPr>
          <a:xfrm>
            <a:off x="2922049" y="1395482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32A1C5-28A8-AF35-37A3-C164639992F0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B400051-A672-7CE1-93B6-F9EF9F00C529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BDB0DF-382F-CE99-BF94-7CE8ECAC6303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AC99F8-D4DC-54B3-8B44-7251180ACA90}"/>
              </a:ext>
            </a:extLst>
          </p:cNvPr>
          <p:cNvSpPr txBox="1">
            <a:spLocks/>
          </p:cNvSpPr>
          <p:nvPr/>
        </p:nvSpPr>
        <p:spPr>
          <a:xfrm>
            <a:off x="570623" y="4350711"/>
            <a:ext cx="8002753" cy="19562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In new school JS (React), there is an additional layer that sits “behind” the browser, holding the actual program state.</a:t>
            </a:r>
          </a:p>
          <a:p>
            <a:pPr lvl="1"/>
            <a:r>
              <a:rPr lang="en-US" sz="2000" dirty="0"/>
              <a:t>This adds an extra layer of complexity, but the payoff is worth it, especially as apps grow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9869DC-A7F3-2E2B-FA85-DF189344CBD0}"/>
              </a:ext>
            </a:extLst>
          </p:cNvPr>
          <p:cNvSpPr/>
          <p:nvPr/>
        </p:nvSpPr>
        <p:spPr>
          <a:xfrm>
            <a:off x="6384918" y="1408695"/>
            <a:ext cx="1655296" cy="989600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33BA17E-EF6A-53A1-A92E-6D93AB8A5062}"/>
              </a:ext>
            </a:extLst>
          </p:cNvPr>
          <p:cNvCxnSpPr>
            <a:cxnSpLocks/>
          </p:cNvCxnSpPr>
          <p:nvPr/>
        </p:nvCxnSpPr>
        <p:spPr>
          <a:xfrm>
            <a:off x="5390147" y="1275347"/>
            <a:ext cx="994771" cy="141078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0E00EFA-BE39-DB58-AABD-741ABF3F4CEB}"/>
              </a:ext>
            </a:extLst>
          </p:cNvPr>
          <p:cNvCxnSpPr>
            <a:cxnSpLocks/>
          </p:cNvCxnSpPr>
          <p:nvPr/>
        </p:nvCxnSpPr>
        <p:spPr>
          <a:xfrm flipV="1">
            <a:off x="5325979" y="2398295"/>
            <a:ext cx="1058939" cy="108994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EA5889E-DDFC-7243-D660-E91A31B28846}"/>
              </a:ext>
            </a:extLst>
          </p:cNvPr>
          <p:cNvSpPr txBox="1"/>
          <p:nvPr/>
        </p:nvSpPr>
        <p:spPr>
          <a:xfrm>
            <a:off x="6505073" y="1111444"/>
            <a:ext cx="1311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Franklin Gothic Medium"/>
                <a:cs typeface="Franklin Gothic Medium"/>
              </a:rPr>
              <a:t>React state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22BC30-518A-59F4-0778-6E94D6A35A6B}"/>
              </a:ext>
            </a:extLst>
          </p:cNvPr>
          <p:cNvSpPr txBox="1"/>
          <p:nvPr/>
        </p:nvSpPr>
        <p:spPr>
          <a:xfrm>
            <a:off x="6353030" y="1409692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msg = “hello”</a:t>
            </a:r>
          </a:p>
        </p:txBody>
      </p:sp>
    </p:spTree>
    <p:extLst>
      <p:ext uri="{BB962C8B-B14F-4D97-AF65-F5344CB8AC3E}">
        <p14:creationId xmlns:p14="http://schemas.microsoft.com/office/powerpoint/2010/main" val="371176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44FCF-50FE-97CB-B04F-8BA431813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0337B8F-4647-C706-7873-4909C8D113D7}"/>
              </a:ext>
            </a:extLst>
          </p:cNvPr>
          <p:cNvSpPr txBox="1"/>
          <p:nvPr/>
        </p:nvSpPr>
        <p:spPr>
          <a:xfrm>
            <a:off x="819929" y="1129431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06420F-8C83-AF76-EBF8-17CFDE2C62F4}"/>
              </a:ext>
            </a:extLst>
          </p:cNvPr>
          <p:cNvSpPr txBox="1"/>
          <p:nvPr/>
        </p:nvSpPr>
        <p:spPr>
          <a:xfrm>
            <a:off x="1685470" y="21495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99C926-4B53-228E-5611-4E078C56D6DC}"/>
              </a:ext>
            </a:extLst>
          </p:cNvPr>
          <p:cNvGrpSpPr/>
          <p:nvPr/>
        </p:nvGrpSpPr>
        <p:grpSpPr>
          <a:xfrm>
            <a:off x="2922049" y="1395482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48C7CF8-EC5B-0C2C-D9AE-D2A4E4EC9C4F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6C0E00B-98FC-2842-3C51-A6B784CC4784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B97ABB-7F2E-312B-C187-636FFE1B1797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F7F1A5-9CD3-3A96-9885-77EE2B7F7DE6}"/>
              </a:ext>
            </a:extLst>
          </p:cNvPr>
          <p:cNvSpPr txBox="1">
            <a:spLocks/>
          </p:cNvSpPr>
          <p:nvPr/>
        </p:nvSpPr>
        <p:spPr>
          <a:xfrm>
            <a:off x="570623" y="4350711"/>
            <a:ext cx="8002753" cy="19562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Key idea: 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>
                <a:latin typeface="Franklin Gothic Medium"/>
                <a:cs typeface="Franklin Gothic Medium"/>
              </a:rPr>
              <a:t> function</a:t>
            </a:r>
          </a:p>
          <a:p>
            <a:pPr lvl="1"/>
            <a:r>
              <a:rPr lang="en-US" sz="2000" dirty="0"/>
              <a:t>Computes the HTML the user sees, given the stored state</a:t>
            </a:r>
          </a:p>
          <a:p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>
                <a:latin typeface="Franklin Gothic Medium" panose="020B0603020102020204" pitchFamily="34" charset="0"/>
              </a:rPr>
              <a:t> takes the state 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2400" dirty="0">
                <a:latin typeface="Franklin Gothic Medium" panose="020B0603020102020204" pitchFamily="34" charset="0"/>
              </a:rPr>
              <a:t> and creates an input element containing it 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value={</a:t>
            </a:r>
            <a:r>
              <a:rPr lang="en-US" sz="20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this.state.msg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}&gt;&lt;/input&gt;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5AD050-B8B3-8169-CFFF-5736A9A9BA75}"/>
              </a:ext>
            </a:extLst>
          </p:cNvPr>
          <p:cNvSpPr/>
          <p:nvPr/>
        </p:nvSpPr>
        <p:spPr>
          <a:xfrm>
            <a:off x="6384918" y="1408695"/>
            <a:ext cx="1655296" cy="989600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0F135D-2C2D-270D-FAA5-D0709E16FFF4}"/>
              </a:ext>
            </a:extLst>
          </p:cNvPr>
          <p:cNvCxnSpPr>
            <a:cxnSpLocks/>
          </p:cNvCxnSpPr>
          <p:nvPr/>
        </p:nvCxnSpPr>
        <p:spPr>
          <a:xfrm>
            <a:off x="5390147" y="1275347"/>
            <a:ext cx="994771" cy="141078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95BE3F-7041-1926-B7B3-F84D33AD137B}"/>
              </a:ext>
            </a:extLst>
          </p:cNvPr>
          <p:cNvCxnSpPr>
            <a:cxnSpLocks/>
          </p:cNvCxnSpPr>
          <p:nvPr/>
        </p:nvCxnSpPr>
        <p:spPr>
          <a:xfrm flipV="1">
            <a:off x="5325979" y="2398295"/>
            <a:ext cx="1058939" cy="108994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02ED02A-A2C8-7689-BD4E-A292CBDE971C}"/>
              </a:ext>
            </a:extLst>
          </p:cNvPr>
          <p:cNvSpPr txBox="1"/>
          <p:nvPr/>
        </p:nvSpPr>
        <p:spPr>
          <a:xfrm>
            <a:off x="6505073" y="1111444"/>
            <a:ext cx="1311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Franklin Gothic Medium"/>
                <a:cs typeface="Franklin Gothic Medium"/>
              </a:rPr>
              <a:t>React state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C61E41-F339-75FC-A636-3D4123D2123A}"/>
              </a:ext>
            </a:extLst>
          </p:cNvPr>
          <p:cNvSpPr txBox="1"/>
          <p:nvPr/>
        </p:nvSpPr>
        <p:spPr>
          <a:xfrm>
            <a:off x="6353030" y="1409692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msg = “hello”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DB9B06-4CDE-5FAB-33A4-16A9ED5CD365}"/>
              </a:ext>
            </a:extLst>
          </p:cNvPr>
          <p:cNvSpPr txBox="1"/>
          <p:nvPr/>
        </p:nvSpPr>
        <p:spPr>
          <a:xfrm>
            <a:off x="5314572" y="168914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39CE64-A058-E305-6469-4CB5AAFDF0A5}"/>
              </a:ext>
            </a:extLst>
          </p:cNvPr>
          <p:cNvCxnSpPr/>
          <p:nvPr/>
        </p:nvCxnSpPr>
        <p:spPr>
          <a:xfrm flipH="1">
            <a:off x="5518170" y="1995646"/>
            <a:ext cx="6442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194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68817-D80D-50E6-9B75-FA2E43FF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0A5B98D-C77B-5062-4289-D3F018AEA27D}"/>
              </a:ext>
            </a:extLst>
          </p:cNvPr>
          <p:cNvSpPr txBox="1"/>
          <p:nvPr/>
        </p:nvSpPr>
        <p:spPr>
          <a:xfrm>
            <a:off x="819929" y="1129431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D33903-347D-1A52-3415-148FD4DF8769}"/>
              </a:ext>
            </a:extLst>
          </p:cNvPr>
          <p:cNvSpPr txBox="1"/>
          <p:nvPr/>
        </p:nvSpPr>
        <p:spPr>
          <a:xfrm>
            <a:off x="1685470" y="21495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B0159C-AEF3-D11C-1F47-5F6B0ABADD69}"/>
              </a:ext>
            </a:extLst>
          </p:cNvPr>
          <p:cNvGrpSpPr/>
          <p:nvPr/>
        </p:nvGrpSpPr>
        <p:grpSpPr>
          <a:xfrm>
            <a:off x="2922049" y="1395482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D485D9-98D2-C73C-575E-A088F107F833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963901B-B7C4-F026-6B1E-44610373486E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801CFC5-1B6E-9727-233B-FD37B683C98A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440BD9-0B89-C964-B393-6A8E4D144A73}"/>
              </a:ext>
            </a:extLst>
          </p:cNvPr>
          <p:cNvSpPr txBox="1">
            <a:spLocks/>
          </p:cNvSpPr>
          <p:nvPr/>
        </p:nvSpPr>
        <p:spPr>
          <a:xfrm>
            <a:off x="570623" y="4350711"/>
            <a:ext cx="8002753" cy="19562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In React, the source of truth for what the browser should displayed is contained in the </a:t>
            </a:r>
            <a:r>
              <a:rPr lang="en-US" sz="2400" dirty="0">
                <a:solidFill>
                  <a:srgbClr val="0070C0"/>
                </a:solidFill>
                <a:latin typeface="Franklin Gothic Medium"/>
                <a:cs typeface="Franklin Gothic Medium"/>
              </a:rPr>
              <a:t>state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VS. in “old school” JS the source of truth is exactly the html on the screen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2B6A9C-61E9-494F-2F80-44C399B4EE0A}"/>
              </a:ext>
            </a:extLst>
          </p:cNvPr>
          <p:cNvSpPr/>
          <p:nvPr/>
        </p:nvSpPr>
        <p:spPr>
          <a:xfrm>
            <a:off x="6384918" y="1408695"/>
            <a:ext cx="1655296" cy="989600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9D66ED-02B7-4C81-4B67-66690EEA1BFE}"/>
              </a:ext>
            </a:extLst>
          </p:cNvPr>
          <p:cNvCxnSpPr>
            <a:cxnSpLocks/>
          </p:cNvCxnSpPr>
          <p:nvPr/>
        </p:nvCxnSpPr>
        <p:spPr>
          <a:xfrm>
            <a:off x="5390147" y="1275347"/>
            <a:ext cx="994771" cy="141078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337304-7CBC-372B-BF23-D8C519B1DC78}"/>
              </a:ext>
            </a:extLst>
          </p:cNvPr>
          <p:cNvCxnSpPr>
            <a:cxnSpLocks/>
          </p:cNvCxnSpPr>
          <p:nvPr/>
        </p:nvCxnSpPr>
        <p:spPr>
          <a:xfrm flipV="1">
            <a:off x="5325979" y="2398295"/>
            <a:ext cx="1058939" cy="108994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1098C5-C6D3-42F1-B6BC-E0B1516DC57D}"/>
              </a:ext>
            </a:extLst>
          </p:cNvPr>
          <p:cNvSpPr txBox="1"/>
          <p:nvPr/>
        </p:nvSpPr>
        <p:spPr>
          <a:xfrm>
            <a:off x="6505073" y="1111444"/>
            <a:ext cx="1311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Franklin Gothic Medium"/>
                <a:cs typeface="Franklin Gothic Medium"/>
              </a:rPr>
              <a:t>React state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185903-93CF-590A-C0FF-40BCDAE6F23F}"/>
              </a:ext>
            </a:extLst>
          </p:cNvPr>
          <p:cNvSpPr txBox="1"/>
          <p:nvPr/>
        </p:nvSpPr>
        <p:spPr>
          <a:xfrm>
            <a:off x="6353030" y="1409692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msg = “hello”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54F28F-F656-B114-F6BB-7A8319BE53A8}"/>
              </a:ext>
            </a:extLst>
          </p:cNvPr>
          <p:cNvSpPr txBox="1"/>
          <p:nvPr/>
        </p:nvSpPr>
        <p:spPr>
          <a:xfrm>
            <a:off x="5314572" y="168914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A9A732F-B1C6-A0E5-52EC-564A9F19F944}"/>
              </a:ext>
            </a:extLst>
          </p:cNvPr>
          <p:cNvCxnSpPr/>
          <p:nvPr/>
        </p:nvCxnSpPr>
        <p:spPr>
          <a:xfrm flipH="1">
            <a:off x="5518170" y="1995646"/>
            <a:ext cx="6442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3EDAD-187A-7B14-B1D9-AF1F09502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1D5B3BE-0F70-F653-37C9-632F6AA64C5E}"/>
              </a:ext>
            </a:extLst>
          </p:cNvPr>
          <p:cNvSpPr txBox="1"/>
          <p:nvPr/>
        </p:nvSpPr>
        <p:spPr>
          <a:xfrm>
            <a:off x="819929" y="1129431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1B1A177-0B89-F0E5-0018-01AC68548FCA}"/>
              </a:ext>
            </a:extLst>
          </p:cNvPr>
          <p:cNvGrpSpPr/>
          <p:nvPr/>
        </p:nvGrpSpPr>
        <p:grpSpPr>
          <a:xfrm>
            <a:off x="2922049" y="1395482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AE61C1-18B8-C665-C97E-31BECBC2C9E8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4B6A182-B760-A3DE-6A84-BF769BE3B313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A8BD4A-A411-060E-2426-04AA7E64D09F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9F66786E-A506-65CF-1A4F-D4DDEA658CB7}"/>
              </a:ext>
            </a:extLst>
          </p:cNvPr>
          <p:cNvSpPr/>
          <p:nvPr/>
        </p:nvSpPr>
        <p:spPr>
          <a:xfrm>
            <a:off x="6384918" y="1408695"/>
            <a:ext cx="1655296" cy="989600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7D7CF3-50D8-70C2-A2ED-76057CE256C4}"/>
              </a:ext>
            </a:extLst>
          </p:cNvPr>
          <p:cNvCxnSpPr>
            <a:cxnSpLocks/>
          </p:cNvCxnSpPr>
          <p:nvPr/>
        </p:nvCxnSpPr>
        <p:spPr>
          <a:xfrm>
            <a:off x="5390147" y="1275347"/>
            <a:ext cx="994771" cy="141078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FCD4A9-DE8E-70F1-3A6C-6CA4F8C3E1F2}"/>
              </a:ext>
            </a:extLst>
          </p:cNvPr>
          <p:cNvCxnSpPr>
            <a:cxnSpLocks/>
          </p:cNvCxnSpPr>
          <p:nvPr/>
        </p:nvCxnSpPr>
        <p:spPr>
          <a:xfrm flipV="1">
            <a:off x="5325979" y="2398295"/>
            <a:ext cx="1058939" cy="108994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7FEECE1-22CE-BFB8-ECBB-2ECAF3092755}"/>
              </a:ext>
            </a:extLst>
          </p:cNvPr>
          <p:cNvSpPr txBox="1"/>
          <p:nvPr/>
        </p:nvSpPr>
        <p:spPr>
          <a:xfrm>
            <a:off x="6505073" y="1111444"/>
            <a:ext cx="1311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Franklin Gothic Medium"/>
                <a:cs typeface="Franklin Gothic Medium"/>
              </a:rPr>
              <a:t>React state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3AC547-8E90-3388-8EB8-76333D9CB4B4}"/>
              </a:ext>
            </a:extLst>
          </p:cNvPr>
          <p:cNvSpPr txBox="1"/>
          <p:nvPr/>
        </p:nvSpPr>
        <p:spPr>
          <a:xfrm>
            <a:off x="6353030" y="1409692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msg = “hello”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30CC82-11C3-A5AC-EC6F-619488CDAF12}"/>
              </a:ext>
            </a:extLst>
          </p:cNvPr>
          <p:cNvSpPr txBox="1"/>
          <p:nvPr/>
        </p:nvSpPr>
        <p:spPr>
          <a:xfrm>
            <a:off x="5314572" y="168914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59A0010-B561-327C-3E92-9BBB44D7413A}"/>
              </a:ext>
            </a:extLst>
          </p:cNvPr>
          <p:cNvCxnSpPr/>
          <p:nvPr/>
        </p:nvCxnSpPr>
        <p:spPr>
          <a:xfrm flipH="1">
            <a:off x="5518170" y="1995646"/>
            <a:ext cx="6442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7763CE-713C-587C-9323-AA2A2EF19B3D}"/>
              </a:ext>
            </a:extLst>
          </p:cNvPr>
          <p:cNvSpPr txBox="1"/>
          <p:nvPr/>
        </p:nvSpPr>
        <p:spPr>
          <a:xfrm>
            <a:off x="1761478" y="215210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B4266E-B3E0-E9D6-9B57-44EAC2FC26C6}"/>
              </a:ext>
            </a:extLst>
          </p:cNvPr>
          <p:cNvSpPr txBox="1"/>
          <p:nvPr/>
        </p:nvSpPr>
        <p:spPr>
          <a:xfrm>
            <a:off x="1287445" y="2734597"/>
            <a:ext cx="1454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Medium"/>
                <a:cs typeface="Franklin Gothic Medium"/>
              </a:rPr>
              <a:t>This is our user’s finger clicking the button </a:t>
            </a:r>
            <a:r>
              <a:rPr lang="en-US" sz="1400" dirty="0">
                <a:latin typeface="Franklin Gothic Medium"/>
                <a:cs typeface="Franklin Gothic Medium"/>
                <a:sym typeface="Wingdings" pitchFamily="2" charset="2"/>
              </a:rPr>
              <a:t></a:t>
            </a:r>
            <a:endParaRPr lang="en-US" sz="1400" dirty="0">
              <a:latin typeface="Franklin Gothic Medium"/>
              <a:cs typeface="Franklin Gothic Medium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6B47DA-FE32-8722-420D-25EFD939F65A}"/>
              </a:ext>
            </a:extLst>
          </p:cNvPr>
          <p:cNvSpPr txBox="1">
            <a:spLocks/>
          </p:cNvSpPr>
          <p:nvPr/>
        </p:nvSpPr>
        <p:spPr>
          <a:xfrm>
            <a:off x="570623" y="4444244"/>
            <a:ext cx="8002753" cy="19562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What happens when a user clicks 🆗 ?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In “old school” JS, an event handler will run each on click (resulting in editing HTML on screen, adding HTML, etc.)</a:t>
            </a:r>
          </a:p>
        </p:txBody>
      </p:sp>
    </p:spTree>
    <p:extLst>
      <p:ext uri="{BB962C8B-B14F-4D97-AF65-F5344CB8AC3E}">
        <p14:creationId xmlns:p14="http://schemas.microsoft.com/office/powerpoint/2010/main" val="12416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10417 -0.0351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-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9C63-346C-A829-918B-A5DFBE52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331 Programming Model, Zooming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817BF-2EFD-0D4C-D4B8-6BD9F32B5D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99DE6EBA-627C-A440-D542-F5E43DFDDF2F}"/>
              </a:ext>
            </a:extLst>
          </p:cNvPr>
          <p:cNvGrpSpPr/>
          <p:nvPr/>
        </p:nvGrpSpPr>
        <p:grpSpPr>
          <a:xfrm>
            <a:off x="1443547" y="1829147"/>
            <a:ext cx="6256906" cy="3199706"/>
            <a:chOff x="1699644" y="3909153"/>
            <a:chExt cx="6256906" cy="319970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D4F1E5-6829-62E7-BE81-D61CE58A5FD7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7" name="Straight Arrow Connector 6" descr="The request goes from the client to the server">
              <a:extLst>
                <a:ext uri="{FF2B5EF4-FFF2-40B4-BE49-F238E27FC236}">
                  <a16:creationId xmlns:a16="http://schemas.microsoft.com/office/drawing/2014/main" id="{D03B66FE-5EA9-888F-8D3D-8584EBB1F64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 descr="The response goes from the server to the client">
              <a:extLst>
                <a:ext uri="{FF2B5EF4-FFF2-40B4-BE49-F238E27FC236}">
                  <a16:creationId xmlns:a16="http://schemas.microsoft.com/office/drawing/2014/main" id="{7EF34055-E5A4-48AA-5475-DC085CAA45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6CD62E-630F-0F72-6DC9-41362FA73D06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0" name="Group 9" descr="client (in this case, the Chrome web browser)">
              <a:extLst>
                <a:ext uri="{FF2B5EF4-FFF2-40B4-BE49-F238E27FC236}">
                  <a16:creationId xmlns:a16="http://schemas.microsoft.com/office/drawing/2014/main" id="{CE95F37E-66B0-4C55-591B-7172D44FC5CE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D2811148-9540-EF1D-0D02-17EED7659E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B043F55-FACE-5D6E-8545-A96D9940A356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1" name="Group 10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D7A88E7D-82E0-A391-1AAD-E36278A0BFB4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12" name="Picture 10">
                <a:extLst>
                  <a:ext uri="{FF2B5EF4-FFF2-40B4-BE49-F238E27FC236}">
                    <a16:creationId xmlns:a16="http://schemas.microsoft.com/office/drawing/2014/main" id="{F63D3A6C-FF71-AFE2-51B6-6FB71671ED9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ADCEE8-5B6F-96B1-577E-12CFD4D05115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402BB82-A916-4B5F-70C9-3ECA4D0B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6302"/>
            <a:ext cx="8229600" cy="9852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Client-Server programming has </a:t>
            </a:r>
            <a:r>
              <a:rPr lang="en-US" i="1" dirty="0"/>
              <a:t>two</a:t>
            </a:r>
            <a:r>
              <a:rPr lang="en-US" dirty="0"/>
              <a:t> programs</a:t>
            </a:r>
          </a:p>
        </p:txBody>
      </p:sp>
      <p:grpSp>
        <p:nvGrpSpPr>
          <p:cNvPr id="19" name="Group 18" descr="HW1 in this class is *just* writing (part of) the server code. We provide you browser code to test your work.">
            <a:extLst>
              <a:ext uri="{FF2B5EF4-FFF2-40B4-BE49-F238E27FC236}">
                <a16:creationId xmlns:a16="http://schemas.microsoft.com/office/drawing/2014/main" id="{248C07BF-381C-60B6-B200-F048FF2FAE61}"/>
              </a:ext>
            </a:extLst>
          </p:cNvPr>
          <p:cNvGrpSpPr/>
          <p:nvPr/>
        </p:nvGrpSpPr>
        <p:grpSpPr>
          <a:xfrm>
            <a:off x="6025353" y="4409079"/>
            <a:ext cx="1158240" cy="848991"/>
            <a:chOff x="6025353" y="4409079"/>
            <a:chExt cx="1158240" cy="848991"/>
          </a:xfrm>
        </p:grpSpPr>
        <p:sp>
          <p:nvSpPr>
            <p:cNvPr id="17" name="Right Brace 16">
              <a:extLst>
                <a:ext uri="{FF2B5EF4-FFF2-40B4-BE49-F238E27FC236}">
                  <a16:creationId xmlns:a16="http://schemas.microsoft.com/office/drawing/2014/main" id="{07498FBC-A31C-F70E-8D33-66E0ACD355EA}"/>
                </a:ext>
              </a:extLst>
            </p:cNvPr>
            <p:cNvSpPr/>
            <p:nvPr/>
          </p:nvSpPr>
          <p:spPr>
            <a:xfrm rot="5400000">
              <a:off x="6419807" y="4014625"/>
              <a:ext cx="369332" cy="1158240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E00552-372B-BF9D-8AE0-EE537423256F}"/>
                </a:ext>
              </a:extLst>
            </p:cNvPr>
            <p:cNvSpPr txBox="1"/>
            <p:nvPr/>
          </p:nvSpPr>
          <p:spPr>
            <a:xfrm>
              <a:off x="6186730" y="479640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HW1</a:t>
              </a:r>
            </a:p>
          </p:txBody>
        </p:sp>
      </p:grpSp>
      <p:grpSp>
        <p:nvGrpSpPr>
          <p:cNvPr id="20" name="Group 19" descr="HW2 in this class is *just* writing the browser/client code. We’ll provide you with a server.">
            <a:extLst>
              <a:ext uri="{FF2B5EF4-FFF2-40B4-BE49-F238E27FC236}">
                <a16:creationId xmlns:a16="http://schemas.microsoft.com/office/drawing/2014/main" id="{7393C8E8-78A0-50B3-F5BE-A6BDAC52620F}"/>
              </a:ext>
            </a:extLst>
          </p:cNvPr>
          <p:cNvGrpSpPr/>
          <p:nvPr/>
        </p:nvGrpSpPr>
        <p:grpSpPr>
          <a:xfrm>
            <a:off x="1502481" y="4409079"/>
            <a:ext cx="1158240" cy="848991"/>
            <a:chOff x="6025353" y="4409079"/>
            <a:chExt cx="1158240" cy="848991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186C902B-EDDA-6491-2BC6-C0FD64E7A191}"/>
                </a:ext>
              </a:extLst>
            </p:cNvPr>
            <p:cNvSpPr/>
            <p:nvPr/>
          </p:nvSpPr>
          <p:spPr>
            <a:xfrm rot="5400000">
              <a:off x="6419807" y="4014625"/>
              <a:ext cx="369332" cy="1158240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BE563A1-FB00-FAA8-7119-52D5C4DABC63}"/>
                </a:ext>
              </a:extLst>
            </p:cNvPr>
            <p:cNvSpPr txBox="1"/>
            <p:nvPr/>
          </p:nvSpPr>
          <p:spPr>
            <a:xfrm>
              <a:off x="6186730" y="479640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HW2</a:t>
              </a:r>
            </a:p>
          </p:txBody>
        </p:sp>
      </p:grpSp>
      <p:grpSp>
        <p:nvGrpSpPr>
          <p:cNvPr id="23" name="Group 22" descr="HW3 will be your first homework where you write both the client and the server. This is substantially trickier to write (and debug)!">
            <a:extLst>
              <a:ext uri="{FF2B5EF4-FFF2-40B4-BE49-F238E27FC236}">
                <a16:creationId xmlns:a16="http://schemas.microsoft.com/office/drawing/2014/main" id="{6C99DE01-8BCF-CE60-7322-56569843A4B3}"/>
              </a:ext>
            </a:extLst>
          </p:cNvPr>
          <p:cNvGrpSpPr/>
          <p:nvPr/>
        </p:nvGrpSpPr>
        <p:grpSpPr>
          <a:xfrm>
            <a:off x="2084832" y="5529905"/>
            <a:ext cx="4486656" cy="872000"/>
            <a:chOff x="4117305" y="4409079"/>
            <a:chExt cx="4486656" cy="872000"/>
          </a:xfrm>
        </p:grpSpPr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9FB0E6CC-9C2A-5881-62F0-D089ABD6AC7D}"/>
                </a:ext>
              </a:extLst>
            </p:cNvPr>
            <p:cNvSpPr/>
            <p:nvPr/>
          </p:nvSpPr>
          <p:spPr>
            <a:xfrm rot="5400000">
              <a:off x="6175967" y="2350417"/>
              <a:ext cx="369332" cy="4486656"/>
            </a:xfrm>
            <a:prstGeom prst="rightBrac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5617232-7136-744F-28A6-0BAD6C6BF4BA}"/>
                </a:ext>
              </a:extLst>
            </p:cNvPr>
            <p:cNvSpPr txBox="1"/>
            <p:nvPr/>
          </p:nvSpPr>
          <p:spPr>
            <a:xfrm>
              <a:off x="5968445" y="4819414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Franklin Gothic Medium"/>
                  <a:cs typeface="Franklin Gothic Medium"/>
                </a:rPr>
                <a:t>HW3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817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27591-3E7E-15CF-BB2D-499E41378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ADAF29A-2EA5-ADE1-87A6-9C4EA2B218D8}"/>
              </a:ext>
            </a:extLst>
          </p:cNvPr>
          <p:cNvSpPr txBox="1"/>
          <p:nvPr/>
        </p:nvSpPr>
        <p:spPr>
          <a:xfrm>
            <a:off x="819929" y="1129431"/>
            <a:ext cx="14816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latin typeface="Franklin Gothic Medium"/>
                <a:cs typeface="Franklin Gothic Medium"/>
              </a:rPr>
              <a:t>🧑‍💻</a:t>
            </a:r>
            <a:endParaRPr lang="en-US" sz="9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3A83B62-8262-8BBC-644E-EC85441EBBE8}"/>
              </a:ext>
            </a:extLst>
          </p:cNvPr>
          <p:cNvGrpSpPr/>
          <p:nvPr/>
        </p:nvGrpSpPr>
        <p:grpSpPr>
          <a:xfrm>
            <a:off x="2922049" y="1395482"/>
            <a:ext cx="2650067" cy="3170099"/>
            <a:chOff x="3022599" y="2176193"/>
            <a:chExt cx="2650067" cy="3170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8694E74-2D06-1CB2-9FEE-7BCF2AB36CB6}"/>
                </a:ext>
              </a:extLst>
            </p:cNvPr>
            <p:cNvSpPr txBox="1"/>
            <p:nvPr/>
          </p:nvSpPr>
          <p:spPr>
            <a:xfrm>
              <a:off x="3022599" y="2176193"/>
              <a:ext cx="2650067" cy="31700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0" dirty="0">
                  <a:latin typeface="Franklin Gothic Medium"/>
                  <a:cs typeface="Franklin Gothic Medium"/>
                </a:rPr>
                <a:t>💻</a:t>
              </a:r>
              <a:endParaRPr lang="en-US" sz="20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9E35005-17FB-9197-0369-8CA619BB2BC5}"/>
                </a:ext>
              </a:extLst>
            </p:cNvPr>
            <p:cNvSpPr txBox="1"/>
            <p:nvPr/>
          </p:nvSpPr>
          <p:spPr>
            <a:xfrm>
              <a:off x="3374094" y="2701983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Franklin Gothic Medium"/>
                  <a:cs typeface="Franklin Gothic Medium"/>
                </a:rPr>
                <a:t>🆗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D29D10-BA71-4B23-D001-46EC039CE42C}"/>
                </a:ext>
              </a:extLst>
            </p:cNvPr>
            <p:cNvSpPr txBox="1"/>
            <p:nvPr/>
          </p:nvSpPr>
          <p:spPr>
            <a:xfrm>
              <a:off x="3374094" y="2176193"/>
              <a:ext cx="827471" cy="461665"/>
            </a:xfrm>
            <a:prstGeom prst="rect">
              <a:avLst/>
            </a:prstGeom>
            <a:noFill/>
            <a:ln w="25400">
              <a:solidFill>
                <a:srgbClr val="2E69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Franklin Gothic Medium"/>
                  <a:cs typeface="Franklin Gothic Medium"/>
                </a:rPr>
                <a:t>hello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9F4F4EA-EFD3-EF16-2608-5032A86CD7C6}"/>
              </a:ext>
            </a:extLst>
          </p:cNvPr>
          <p:cNvSpPr/>
          <p:nvPr/>
        </p:nvSpPr>
        <p:spPr>
          <a:xfrm>
            <a:off x="6384918" y="1408695"/>
            <a:ext cx="1655296" cy="989600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528A4B-13BA-F550-5F7B-CB3CD9EC67A7}"/>
              </a:ext>
            </a:extLst>
          </p:cNvPr>
          <p:cNvCxnSpPr>
            <a:cxnSpLocks/>
          </p:cNvCxnSpPr>
          <p:nvPr/>
        </p:nvCxnSpPr>
        <p:spPr>
          <a:xfrm>
            <a:off x="5390147" y="1275347"/>
            <a:ext cx="994771" cy="141078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6D8DD0-9A81-BF11-FF1B-03669FB75695}"/>
              </a:ext>
            </a:extLst>
          </p:cNvPr>
          <p:cNvCxnSpPr>
            <a:cxnSpLocks/>
          </p:cNvCxnSpPr>
          <p:nvPr/>
        </p:nvCxnSpPr>
        <p:spPr>
          <a:xfrm flipV="1">
            <a:off x="5325979" y="2398295"/>
            <a:ext cx="1058939" cy="108994"/>
          </a:xfrm>
          <a:prstGeom prst="line">
            <a:avLst/>
          </a:pr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5E9316-4FCA-B976-977D-3425089EC8AC}"/>
              </a:ext>
            </a:extLst>
          </p:cNvPr>
          <p:cNvSpPr txBox="1"/>
          <p:nvPr/>
        </p:nvSpPr>
        <p:spPr>
          <a:xfrm>
            <a:off x="6505073" y="1111444"/>
            <a:ext cx="1311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Franklin Gothic Medium"/>
                <a:cs typeface="Franklin Gothic Medium"/>
              </a:rPr>
              <a:t>React state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745C93-0E81-7B94-0271-2F654ACD8E58}"/>
              </a:ext>
            </a:extLst>
          </p:cNvPr>
          <p:cNvSpPr txBox="1"/>
          <p:nvPr/>
        </p:nvSpPr>
        <p:spPr>
          <a:xfrm>
            <a:off x="6353030" y="1409692"/>
            <a:ext cx="1789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msg = “hello”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 = true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622C0-8C82-443E-BD2C-EDEE32BA22D5}"/>
              </a:ext>
            </a:extLst>
          </p:cNvPr>
          <p:cNvSpPr txBox="1"/>
          <p:nvPr/>
        </p:nvSpPr>
        <p:spPr>
          <a:xfrm>
            <a:off x="5314572" y="168914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E82D10A-E2B3-4CAA-216D-D52523B4CDF5}"/>
              </a:ext>
            </a:extLst>
          </p:cNvPr>
          <p:cNvCxnSpPr/>
          <p:nvPr/>
        </p:nvCxnSpPr>
        <p:spPr>
          <a:xfrm flipH="1">
            <a:off x="5518170" y="1995646"/>
            <a:ext cx="6442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66FE28-8C88-80B4-E987-E87E9BF2DCAC}"/>
              </a:ext>
            </a:extLst>
          </p:cNvPr>
          <p:cNvSpPr txBox="1"/>
          <p:nvPr/>
        </p:nvSpPr>
        <p:spPr>
          <a:xfrm>
            <a:off x="2714621" y="191280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👉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D65DA56-DB97-A13C-4613-AA8CDBE64415}"/>
              </a:ext>
            </a:extLst>
          </p:cNvPr>
          <p:cNvSpPr txBox="1">
            <a:spLocks/>
          </p:cNvSpPr>
          <p:nvPr/>
        </p:nvSpPr>
        <p:spPr>
          <a:xfrm>
            <a:off x="570623" y="4444244"/>
            <a:ext cx="8002753" cy="195624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/>
                <a:cs typeface="Franklin Gothic Medium"/>
              </a:rPr>
              <a:t>What happens when a user clicks 🆗 ?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In React, we translate the click action into a </a:t>
            </a:r>
            <a:r>
              <a:rPr lang="en-US" sz="2000" dirty="0">
                <a:solidFill>
                  <a:srgbClr val="0070C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state update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We </a:t>
            </a:r>
            <a:r>
              <a:rPr lang="en-US" sz="2000" u="sng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do not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change the html! It is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render()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’s job to reflect change in browser</a:t>
            </a:r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B9E8C5A3-1EEB-D6F7-116E-E948CAD3EEA4}"/>
              </a:ext>
            </a:extLst>
          </p:cNvPr>
          <p:cNvSpPr/>
          <p:nvPr/>
        </p:nvSpPr>
        <p:spPr>
          <a:xfrm rot="5227007" flipV="1">
            <a:off x="4991401" y="1565951"/>
            <a:ext cx="1697737" cy="1789269"/>
          </a:xfrm>
          <a:prstGeom prst="arc">
            <a:avLst>
              <a:gd name="adj1" fmla="val 16276804"/>
              <a:gd name="adj2" fmla="val 5364438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C2BB5AF-3D43-D79E-3EFA-11D4B0B41860}"/>
              </a:ext>
            </a:extLst>
          </p:cNvPr>
          <p:cNvSpPr txBox="1"/>
          <p:nvPr/>
        </p:nvSpPr>
        <p:spPr>
          <a:xfrm>
            <a:off x="6398732" y="2980531"/>
            <a:ext cx="1693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Franklin Gothic Medium"/>
                <a:cs typeface="Franklin Gothic Medium"/>
              </a:rPr>
              <a:t>event handler </a:t>
            </a:r>
          </a:p>
          <a:p>
            <a:r>
              <a:rPr lang="en-US" sz="1600" dirty="0">
                <a:solidFill>
                  <a:srgbClr val="C00000"/>
                </a:solidFill>
                <a:latin typeface="Franklin Gothic Medium"/>
                <a:cs typeface="Franklin Gothic Medium"/>
                <a:sym typeface="Wingdings" pitchFamily="2" charset="2"/>
              </a:rPr>
              <a:t>    </a:t>
            </a:r>
            <a:r>
              <a:rPr lang="en-US" sz="1600" dirty="0">
                <a:solidFill>
                  <a:srgbClr val="C00000"/>
                </a:solidFill>
                <a:latin typeface="Franklin Gothic Medium"/>
                <a:cs typeface="Franklin Gothic Medium"/>
              </a:rPr>
              <a:t>state update</a:t>
            </a:r>
          </a:p>
        </p:txBody>
      </p:sp>
    </p:spTree>
    <p:extLst>
      <p:ext uri="{BB962C8B-B14F-4D97-AF65-F5344CB8AC3E}">
        <p14:creationId xmlns:p14="http://schemas.microsoft.com/office/powerpoint/2010/main" val="18679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8CDF8-E22E-1C44-F0F4-A6C3F5112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44EE-2A0F-28FB-F936-A185D005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Reminder: React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6A80C-E9FF-5C2F-D716-08173FC78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Writing User Interface with React:</a:t>
            </a:r>
          </a:p>
          <a:p>
            <a:pPr lvl="1"/>
            <a:r>
              <a:rPr lang="en-US" sz="2000" dirty="0"/>
              <a:t>write a class that extends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Component</a:t>
            </a:r>
          </a:p>
          <a:p>
            <a:pPr lvl="1"/>
            <a:r>
              <a:rPr lang="en-US" sz="2000" dirty="0"/>
              <a:t>implement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000" dirty="0"/>
              <a:t> method</a:t>
            </a:r>
          </a:p>
          <a:p>
            <a:pPr lvl="1"/>
            <a:endParaRPr lang="en-US" sz="2000" dirty="0"/>
          </a:p>
          <a:p>
            <a:r>
              <a:rPr lang="en-US" sz="2400" dirty="0"/>
              <a:t>Each component becomes a new HTML tag:</a:t>
            </a:r>
          </a:p>
          <a:p>
            <a:pPr lvl="2"/>
            <a:endParaRPr lang="en-US" sz="800" dirty="0"/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root.render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={”Jaela"}/&gt;);</a:t>
            </a:r>
          </a:p>
          <a:p>
            <a:pPr lvl="2"/>
            <a:endParaRPr lang="en-US" sz="800" dirty="0"/>
          </a:p>
          <a:p>
            <a:pPr lvl="1"/>
            <a:r>
              <a:rPr lang="en-US" sz="2000" dirty="0"/>
              <a:t>in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2000" dirty="0"/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000" dirty="0"/>
              <a:t> will be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{name: ”Jaela"}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r>
              <a:rPr lang="en-US" sz="2400" dirty="0"/>
              <a:t>Can use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2400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2400" dirty="0"/>
              <a:t> (and only those!) in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===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 {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}!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.doEspClick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}&gt;Esp&lt;/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393B1-AE74-02D8-947A-163A1574AE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9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More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Put name in state and let the user </a:t>
            </a:r>
            <a:r>
              <a:rPr lang="en-US" sz="2600" u="sng" dirty="0"/>
              <a:t>change</a:t>
            </a:r>
            <a:r>
              <a:rPr lang="en-US" sz="2600" dirty="0"/>
              <a:t> it: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HiElem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 {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super(props);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{name: ”Jaela"};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82340-39D5-62BE-9B44-DD359538F9A0}"/>
              </a:ext>
            </a:extLst>
          </p:cNvPr>
          <p:cNvSpPr txBox="1"/>
          <p:nvPr/>
        </p:nvSpPr>
        <p:spPr>
          <a:xfrm>
            <a:off x="4815068" y="5429174"/>
            <a:ext cx="316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change the name?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82C38-7242-285F-EF92-F702A2E6EFD7}"/>
              </a:ext>
            </a:extLst>
          </p:cNvPr>
          <p:cNvSpPr txBox="1"/>
          <p:nvPr/>
        </p:nvSpPr>
        <p:spPr>
          <a:xfrm>
            <a:off x="4815068" y="5792054"/>
            <a:ext cx="2939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Ask the user for their name.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0D3D2-FB9B-E59F-955A-BC01A2CC45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81B09-225E-0CE6-7AA5-B7F2453DE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C39F-56F4-0AE6-9C15-54C05700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The View</a:t>
            </a:r>
          </a:p>
        </p:txBody>
      </p:sp>
      <p:sp>
        <p:nvSpPr>
          <p:cNvPr id="12" name="Down Arrow 11" descr="An arrow indicating that after the user clicks done, the state of the app should change - and just render “Hello” and the name that was typed into the text box.">
            <a:extLst>
              <a:ext uri="{FF2B5EF4-FFF2-40B4-BE49-F238E27FC236}">
                <a16:creationId xmlns:a16="http://schemas.microsoft.com/office/drawing/2014/main" id="{4673A9EA-12F6-CD1B-D5D5-54B050D9ADB1}"/>
              </a:ext>
            </a:extLst>
          </p:cNvPr>
          <p:cNvSpPr/>
          <p:nvPr/>
        </p:nvSpPr>
        <p:spPr>
          <a:xfrm>
            <a:off x="4392824" y="3054905"/>
            <a:ext cx="358343" cy="918652"/>
          </a:xfrm>
          <a:prstGeom prst="downArrow">
            <a:avLst/>
          </a:prstGeom>
          <a:solidFill>
            <a:srgbClr val="E0ECFA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DE6EB-B3AB-BC99-B32E-CACC29BBE842}"/>
              </a:ext>
            </a:extLst>
          </p:cNvPr>
          <p:cNvSpPr txBox="1"/>
          <p:nvPr/>
        </p:nvSpPr>
        <p:spPr>
          <a:xfrm>
            <a:off x="3523908" y="4524366"/>
            <a:ext cx="2403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 Jaela!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FE7DEB-291B-9E50-F9C9-E3489C78E4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53</a:t>
            </a:fld>
            <a:endParaRPr lang="en-US" dirty="0"/>
          </a:p>
        </p:txBody>
      </p:sp>
      <p:pic>
        <p:nvPicPr>
          <p:cNvPr id="7" name="Picture 6" descr="A text box with the label “What is your name?”, and a done button. “Jaela” is typed into the text box which is outlined in blue with the cursor at the end of the text.">
            <a:extLst>
              <a:ext uri="{FF2B5EF4-FFF2-40B4-BE49-F238E27FC236}">
                <a16:creationId xmlns:a16="http://schemas.microsoft.com/office/drawing/2014/main" id="{BA60CC88-C5CA-2C90-36FB-74FB95A22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830" y="1825197"/>
            <a:ext cx="6698339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200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6AE39-37BD-1665-5C40-A545C2A25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B5DD-DD69-A42D-BAE2-1FCEFCCA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adding &lt;input&gt;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EEF30-5B38-1691-E3BD-E9E51B36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(props)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super(props);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false};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 = ()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&gt;Hi, 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}!&lt;/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&gt;What is your name?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…&gt;Done&lt;/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A814C-6841-BFFF-3FD0-9C103F4348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04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A3EC6-0DD6-ACA6-9B24-B6127F89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652C-2B7A-8F17-7835-85BC00A24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Updating State?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324E-19EE-7F18-FB5D-F032045C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about "name"?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800E34-1D9C-CADE-C0DC-3024FE29B665}"/>
              </a:ext>
            </a:extLst>
          </p:cNvPr>
          <p:cNvSpPr txBox="1"/>
          <p:nvPr/>
        </p:nvSpPr>
        <p:spPr>
          <a:xfrm>
            <a:off x="3310753" y="4008948"/>
            <a:ext cx="317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How do we get the name text?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F22105-7A81-5D28-1F8B-C69E6852C7F6}"/>
              </a:ext>
            </a:extLst>
          </p:cNvPr>
          <p:cNvSpPr txBox="1"/>
          <p:nvPr/>
        </p:nvSpPr>
        <p:spPr>
          <a:xfrm>
            <a:off x="3310753" y="4371828"/>
            <a:ext cx="3589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Do not reach into document!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(Always a bug. Often a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heisenbug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CDDF8-AAB7-8458-A36F-C708E7DD6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540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43776-D110-F9C8-B7CF-BA6A31DAC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BBE8-2AA4-3A2B-FA8E-246B4D5D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Text Value of Input </a:t>
            </a:r>
            <a:r>
              <a:rPr lang="en-US" dirty="0" err="1"/>
              <a:t>Elememts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96638-B697-EFA2-ADC6-C188BEC1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These two are different: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missing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dirty="0"/>
              <a:t> means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value=""</a:t>
            </a:r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lang="en-US" sz="2400" dirty="0"/>
              <a:t> method says what HTML should be </a:t>
            </a:r>
            <a:r>
              <a:rPr lang="en-US" sz="2400" u="sng" dirty="0"/>
              <a:t>now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bug if calling render would inadvertently change things</a:t>
            </a:r>
          </a:p>
          <a:p>
            <a:pPr lvl="2"/>
            <a:r>
              <a:rPr lang="en-US" sz="1600" dirty="0">
                <a:cs typeface="Courier New" panose="02070309020205020404" pitchFamily="49" charset="0"/>
              </a:rPr>
              <a:t>particularly if it would delete user data!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if we want the second picture, we need to set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in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pic>
        <p:nvPicPr>
          <p:cNvPr id="6" name="Picture 5" descr="A blank text box">
            <a:extLst>
              <a:ext uri="{FF2B5EF4-FFF2-40B4-BE49-F238E27FC236}">
                <a16:creationId xmlns:a16="http://schemas.microsoft.com/office/drawing/2014/main" id="{7BF78D11-B1FD-A4C5-F223-C489574F3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0" y="1882942"/>
            <a:ext cx="2019300" cy="457200"/>
          </a:xfrm>
          <a:prstGeom prst="rect">
            <a:avLst/>
          </a:prstGeom>
        </p:spPr>
      </p:pic>
      <p:pic>
        <p:nvPicPr>
          <p:cNvPr id="7" name="Picture 6" descr="A textbox with the text “abc” in it">
            <a:extLst>
              <a:ext uri="{FF2B5EF4-FFF2-40B4-BE49-F238E27FC236}">
                <a16:creationId xmlns:a16="http://schemas.microsoft.com/office/drawing/2014/main" id="{49904D24-A8E6-19CA-701F-86DB07365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0" y="2474422"/>
            <a:ext cx="2019300" cy="4572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DA963-86AD-85E9-39FB-3DBEC9A570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3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95DCF-B604-40C3-61A1-29F0CC0A4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EF07-9656-2C5F-C1E8-9ADD126C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Input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7DA80-63E6-91AB-84A2-CD3F326B1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66882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</a:t>
            </a:r>
            <a:r>
              <a:rPr lang="en-US" sz="2200" dirty="0"/>
              <a:t> is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dirty="0"/>
              <a:t> element</a:t>
            </a:r>
          </a:p>
          <a:p>
            <a:pPr lvl="1"/>
            <a:r>
              <a:rPr lang="en-US" sz="2200" dirty="0"/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2200" dirty="0"/>
              <a:t> is the current text in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dirty="0"/>
              <a:t>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77B69-52AD-E5FE-B882-ABA4EBFC05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CAD69-6133-0311-5248-36864BA66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9776-0F68-502B-DD2B-17829D3B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React Component: Input Event 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896D-38B2-EF8C-C56C-8860A09BB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Never reach into the document to get state!</a:t>
            </a:r>
          </a:p>
          <a:p>
            <a:pPr lvl="1"/>
            <a:r>
              <a:rPr lang="en-US" sz="2200" dirty="0"/>
              <a:t>React can re-render at any time</a:t>
            </a:r>
          </a:p>
          <a:p>
            <a:pPr lvl="1"/>
            <a:r>
              <a:rPr lang="en-US" sz="2200" dirty="0"/>
              <a:t>will be a heisenbug when you forget (usually, it still works!)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5799A-B9B0-4B0A-4941-0076388E91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303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6298F-BA01-7B64-BA17-DC483C706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A25D-1FF0-EB99-12FB-76C70556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React Component: Mirrored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294BB-EFC2-DAFC-1E12-C76840E9B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="text"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}&gt;Done&lt;/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doNameChange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({name: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evt.target.value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.setState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showGreeting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true});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Any state you need should be </a:t>
            </a:r>
            <a:r>
              <a:rPr lang="en-US" sz="2600" dirty="0">
                <a:solidFill>
                  <a:srgbClr val="7030A0"/>
                </a:solidFill>
              </a:rPr>
              <a:t>mirrored</a:t>
            </a:r>
            <a:r>
              <a:rPr lang="en-US" sz="2600" dirty="0"/>
              <a:t> in your state</a:t>
            </a:r>
          </a:p>
          <a:p>
            <a:pPr lvl="1"/>
            <a:r>
              <a:rPr lang="en-US" sz="2200" dirty="0"/>
              <a:t>set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200" dirty="0"/>
              <a:t> and handle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FF0CF-1F2D-BB0C-334D-E21F5D00D0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8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AF66C-E34E-BAF7-3F89-E31494F87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B7B39-924E-9743-A8FD-860DF4F4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Browser, HTML, and CSS</a:t>
            </a:r>
          </a:p>
        </p:txBody>
      </p:sp>
    </p:spTree>
    <p:extLst>
      <p:ext uri="{BB962C8B-B14F-4D97-AF65-F5344CB8AC3E}">
        <p14:creationId xmlns:p14="http://schemas.microsoft.com/office/powerpoint/2010/main" val="39954964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F0A9-BA9B-FDBF-2E18-E1051F37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6CC1D-A1F6-AE6E-84F6-6553C526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We will use this convention for event handlers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doMyCompMyEvent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e.g.,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doDoneClick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doNewNameChange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Reduces the need to explain these methods</a:t>
            </a:r>
          </a:p>
          <a:p>
            <a:pPr lvl="1"/>
            <a:r>
              <a:rPr lang="en-US" sz="2200" dirty="0"/>
              <a:t>method name is enough to understand what it is for</a:t>
            </a:r>
          </a:p>
          <a:p>
            <a:pPr lvl="1"/>
            <a:r>
              <a:rPr lang="en-US" sz="2200" dirty="0"/>
              <a:t>method name is the only thing you know they read</a:t>
            </a:r>
          </a:p>
          <a:p>
            <a:pPr lvl="1"/>
            <a:endParaRPr lang="en-US" sz="2200" dirty="0"/>
          </a:p>
          <a:p>
            <a:r>
              <a:rPr lang="en-US" sz="2600" dirty="0"/>
              <a:t>Components should be just rendering &amp; event handlers</a:t>
            </a:r>
          </a:p>
        </p:txBody>
      </p:sp>
      <p:grpSp>
        <p:nvGrpSpPr>
          <p:cNvPr id="9" name="Group 8" descr="In this example, the component name is “MyComp”">
            <a:extLst>
              <a:ext uri="{FF2B5EF4-FFF2-40B4-BE49-F238E27FC236}">
                <a16:creationId xmlns:a16="http://schemas.microsoft.com/office/drawing/2014/main" id="{E69B06D2-AA79-23F4-6F80-5A71B6938E44}"/>
              </a:ext>
            </a:extLst>
          </p:cNvPr>
          <p:cNvGrpSpPr/>
          <p:nvPr/>
        </p:nvGrpSpPr>
        <p:grpSpPr>
          <a:xfrm>
            <a:off x="1621699" y="2407534"/>
            <a:ext cx="1056700" cy="650544"/>
            <a:chOff x="1621699" y="2407534"/>
            <a:chExt cx="1056700" cy="650544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18262D6C-736E-5DBA-20C5-7D6402A6F158}"/>
                </a:ext>
              </a:extLst>
            </p:cNvPr>
            <p:cNvSpPr/>
            <p:nvPr/>
          </p:nvSpPr>
          <p:spPr>
            <a:xfrm rot="5400000">
              <a:off x="2083444" y="2037146"/>
              <a:ext cx="81024" cy="821800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9D1D58-AA9F-F05E-5CDD-B3389D1C7C35}"/>
                </a:ext>
              </a:extLst>
            </p:cNvPr>
            <p:cNvSpPr txBox="1"/>
            <p:nvPr/>
          </p:nvSpPr>
          <p:spPr>
            <a:xfrm>
              <a:off x="1621699" y="2534858"/>
              <a:ext cx="10567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component</a:t>
              </a:r>
            </a:p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name</a:t>
              </a:r>
            </a:p>
          </p:txBody>
        </p:sp>
      </p:grpSp>
      <p:grpSp>
        <p:nvGrpSpPr>
          <p:cNvPr id="8" name="Group 7" descr="In this example, the event name is “MyEvent”">
            <a:extLst>
              <a:ext uri="{FF2B5EF4-FFF2-40B4-BE49-F238E27FC236}">
                <a16:creationId xmlns:a16="http://schemas.microsoft.com/office/drawing/2014/main" id="{78D6AE6C-1FDF-3913-F02C-9DC91DB4C5E4}"/>
              </a:ext>
            </a:extLst>
          </p:cNvPr>
          <p:cNvGrpSpPr/>
          <p:nvPr/>
        </p:nvGrpSpPr>
        <p:grpSpPr>
          <a:xfrm>
            <a:off x="2604303" y="2407534"/>
            <a:ext cx="902825" cy="650544"/>
            <a:chOff x="2604303" y="2407534"/>
            <a:chExt cx="902825" cy="650544"/>
          </a:xfrm>
        </p:grpSpPr>
        <p:sp>
          <p:nvSpPr>
            <p:cNvPr id="5" name="Right Bracket 4">
              <a:extLst>
                <a:ext uri="{FF2B5EF4-FFF2-40B4-BE49-F238E27FC236}">
                  <a16:creationId xmlns:a16="http://schemas.microsoft.com/office/drawing/2014/main" id="{EBD64F76-2207-638C-2586-4DB556284814}"/>
                </a:ext>
              </a:extLst>
            </p:cNvPr>
            <p:cNvSpPr/>
            <p:nvPr/>
          </p:nvSpPr>
          <p:spPr>
            <a:xfrm rot="5400000">
              <a:off x="3015204" y="1996633"/>
              <a:ext cx="81024" cy="902825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137FAD6-546D-3476-59C7-A1FF8CEE6820}"/>
                </a:ext>
              </a:extLst>
            </p:cNvPr>
            <p:cNvSpPr txBox="1"/>
            <p:nvPr/>
          </p:nvSpPr>
          <p:spPr>
            <a:xfrm>
              <a:off x="2740565" y="2534858"/>
              <a:ext cx="6303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event</a:t>
              </a:r>
            </a:p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name</a:t>
              </a: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92D59B-02AB-7EED-971D-421FB6FE6C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9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CF4AA-109A-69F6-BE91-207049A83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Example: To-Do List</a:t>
            </a:r>
          </a:p>
        </p:txBody>
      </p:sp>
    </p:spTree>
    <p:extLst>
      <p:ext uri="{BB962C8B-B14F-4D97-AF65-F5344CB8AC3E}">
        <p14:creationId xmlns:p14="http://schemas.microsoft.com/office/powerpoint/2010/main" val="22170544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555C3-2938-F1C1-18F0-754830C63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5B8C1-B5C4-0F2D-025F-E47FE960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Payoff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5AE45-3651-3314-92B0-EDF49DDDE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No need to write code to</a:t>
            </a:r>
          </a:p>
          <a:p>
            <a:pPr lvl="1"/>
            <a:r>
              <a:rPr lang="en-US" sz="1800" dirty="0"/>
              <a:t>add a new item to the HTML</a:t>
            </a:r>
          </a:p>
          <a:p>
            <a:pPr lvl="1"/>
            <a:r>
              <a:rPr lang="en-US" sz="1800" dirty="0"/>
              <a:t>remove an item from the HTML</a:t>
            </a:r>
          </a:p>
          <a:p>
            <a:pPr lvl="1"/>
            <a:r>
              <a:rPr lang="en-US" sz="1800" dirty="0"/>
              <a:t>update an item in the HTML</a:t>
            </a:r>
          </a:p>
          <a:p>
            <a:pPr lvl="2"/>
            <a:r>
              <a:rPr lang="en-US" sz="1400" dirty="0"/>
              <a:t>all of this is code is tricky (especially if state is not mirrored properly)</a:t>
            </a:r>
          </a:p>
          <a:p>
            <a:pPr lvl="1"/>
            <a:endParaRPr lang="en-US" sz="1800" dirty="0"/>
          </a:p>
          <a:p>
            <a:r>
              <a:rPr lang="en-US" sz="2200" dirty="0"/>
              <a:t>Instead, we only write: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state: what does our app care about?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render method: tell React what it should look like </a:t>
            </a:r>
            <a:r>
              <a:rPr lang="en-US" sz="1800" i="1" dirty="0"/>
              <a:t>right now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event handlers: tell React how to update state when buttons are clicked</a:t>
            </a:r>
          </a:p>
          <a:p>
            <a:pPr lvl="1"/>
            <a:endParaRPr lang="en-US" sz="1800" dirty="0"/>
          </a:p>
          <a:p>
            <a:r>
              <a:rPr lang="en-US" sz="2200" dirty="0"/>
              <a:t>React figures out what to add, remove, and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BC6CF-2A24-C4D7-615A-A5689C24E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1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674CC-A638-1E51-F4AE-42E3EF63F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C7A9-605F-6365-2C72-3DCDDF1C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Requirements for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FE8C9-984A-F398-AF2E-A47079EFB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98042" cy="5140800"/>
          </a:xfrm>
        </p:spPr>
        <p:txBody>
          <a:bodyPr/>
          <a:lstStyle/>
          <a:p>
            <a:r>
              <a:rPr lang="en-US" sz="2600" dirty="0"/>
              <a:t>To do this, React needs more from</a:t>
            </a:r>
          </a:p>
          <a:p>
            <a:pPr lvl="1"/>
            <a:r>
              <a:rPr lang="en-US" sz="2200" dirty="0"/>
              <a:t>needs to distinguish change from add/remove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 lecture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	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laundry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did I insert a new item </a:t>
            </a:r>
            <a:r>
              <a:rPr lang="en-US" sz="2200" i="1" dirty="0"/>
              <a:t>or</a:t>
            </a:r>
            <a:r>
              <a:rPr lang="en-US" sz="2200" dirty="0"/>
              <a:t> change one and add another?</a:t>
            </a:r>
          </a:p>
          <a:p>
            <a:pPr lvl="2"/>
            <a:r>
              <a:rPr lang="en-US" sz="1800" u="sng" dirty="0"/>
              <a:t>impossible</a:t>
            </a:r>
            <a:r>
              <a:rPr lang="en-US" sz="1800" dirty="0"/>
              <a:t> to really know without more information</a:t>
            </a:r>
          </a:p>
          <a:p>
            <a:pPr lvl="1"/>
            <a:endParaRPr lang="en-US" sz="2200" dirty="0"/>
          </a:p>
          <a:p>
            <a:r>
              <a:rPr lang="en-US" sz="2600" dirty="0"/>
              <a:t>React requires each list item to have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key=".."</a:t>
            </a:r>
            <a:r>
              <a:rPr lang="en-US" sz="2600" dirty="0"/>
              <a:t> property that uniquely identifies it</a:t>
            </a:r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54181-C8EF-C11F-5DB5-F763A60A00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0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9E40A-5478-EF18-D2C0-9C5272B1F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58E86-BB6B-8ADF-1BA5-EFE090B8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Requirements for Lists: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FF944-D66A-3C07-8811-7341B77C6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r>
              <a:rPr lang="en-US" sz="2600" dirty="0"/>
              <a:t>To do this, React needs more from</a:t>
            </a:r>
          </a:p>
          <a:p>
            <a:pPr lvl="1"/>
            <a:r>
              <a:rPr lang="en-US" sz="2200" dirty="0"/>
              <a:t>needs to distinguish change from add/remove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="1"&gt;wash dog&lt;/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="1"&gt;wash dog&lt;/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="2"&gt;laundry&lt;/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="3"&gt;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 lecture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					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="2"&gt;laundry&lt;/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can now see that "2" was not changed</a:t>
            </a:r>
          </a:p>
          <a:p>
            <a:pPr lvl="1"/>
            <a:r>
              <a:rPr lang="en-US" sz="2200" dirty="0"/>
              <a:t>only difference is that "3" was inserted</a:t>
            </a:r>
          </a:p>
          <a:p>
            <a:pPr lvl="1"/>
            <a:endParaRPr lang="en-US" sz="2200" dirty="0"/>
          </a:p>
          <a:p>
            <a:r>
              <a:rPr lang="en-US" sz="2600" dirty="0"/>
              <a:t>React will give you a warning (console) if you forget</a:t>
            </a:r>
          </a:p>
          <a:p>
            <a:pPr lvl="1"/>
            <a:r>
              <a:rPr lang="en-US" sz="2200" dirty="0"/>
              <a:t>will try its best to figure out what happened</a:t>
            </a:r>
          </a:p>
          <a:p>
            <a:pPr lvl="1"/>
            <a:r>
              <a:rPr lang="en-US" sz="2200" dirty="0"/>
              <a:t>always fix these to be safe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A7081-CE70-1661-6DEF-724AE48E8D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4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Browser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07922"/>
          </a:xfrm>
        </p:spPr>
        <p:txBody>
          <a:bodyPr/>
          <a:lstStyle/>
          <a:p>
            <a:r>
              <a:rPr lang="en-US" sz="2400" dirty="0"/>
              <a:t>Browser reads the URL to find what HTML to load</a:t>
            </a:r>
          </a:p>
        </p:txBody>
      </p:sp>
      <p:grpSp>
        <p:nvGrpSpPr>
          <p:cNvPr id="25" name="Group 24" descr="A browser bar with the URL https://courses.cs.washington.edu/courses/cse331/25sp/ - split into the server name “courses.cs.washington.edu” and the path “/courses/cse331/25sp”">
            <a:extLst>
              <a:ext uri="{FF2B5EF4-FFF2-40B4-BE49-F238E27FC236}">
                <a16:creationId xmlns:a16="http://schemas.microsoft.com/office/drawing/2014/main" id="{0A9646E4-AE6C-94B1-17D8-4AFADE102745}"/>
              </a:ext>
            </a:extLst>
          </p:cNvPr>
          <p:cNvGrpSpPr/>
          <p:nvPr/>
        </p:nvGrpSpPr>
        <p:grpSpPr>
          <a:xfrm>
            <a:off x="1084774" y="1948579"/>
            <a:ext cx="6845300" cy="1117591"/>
            <a:chOff x="1084774" y="1948579"/>
            <a:chExt cx="6845300" cy="1117591"/>
          </a:xfrm>
        </p:grpSpPr>
        <p:sp>
          <p:nvSpPr>
            <p:cNvPr id="5" name="Right Brace 4" descr="Highlighting “courses.cs.washington.edu”, the server name">
              <a:extLst>
                <a:ext uri="{FF2B5EF4-FFF2-40B4-BE49-F238E27FC236}">
                  <a16:creationId xmlns:a16="http://schemas.microsoft.com/office/drawing/2014/main" id="{B828CC8D-0B5B-D54F-99BF-EA9014B3F637}"/>
                </a:ext>
              </a:extLst>
            </p:cNvPr>
            <p:cNvSpPr/>
            <p:nvPr/>
          </p:nvSpPr>
          <p:spPr>
            <a:xfrm rot="5400000">
              <a:off x="4594460" y="1502769"/>
              <a:ext cx="167894" cy="2261273"/>
            </a:xfrm>
            <a:prstGeom prst="rightBrac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9CCB2D9-DA04-295E-C4AC-726209D5ECDC}"/>
                </a:ext>
              </a:extLst>
            </p:cNvPr>
            <p:cNvSpPr txBox="1"/>
            <p:nvPr/>
          </p:nvSpPr>
          <p:spPr>
            <a:xfrm>
              <a:off x="3968918" y="267679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B0F0"/>
                  </a:solidFill>
                  <a:latin typeface="Franklin Gothic Medium"/>
                  <a:cs typeface="Franklin Gothic Medium"/>
                </a:rPr>
                <a:t>server name</a:t>
              </a:r>
            </a:p>
          </p:txBody>
        </p:sp>
        <p:sp>
          <p:nvSpPr>
            <p:cNvPr id="7" name="Right Brace 6" descr="Highlighting /courses/cse331/25sp, the path">
              <a:extLst>
                <a:ext uri="{FF2B5EF4-FFF2-40B4-BE49-F238E27FC236}">
                  <a16:creationId xmlns:a16="http://schemas.microsoft.com/office/drawing/2014/main" id="{65FF683B-DC4F-B387-DB40-C3C7296314C6}"/>
                </a:ext>
              </a:extLst>
            </p:cNvPr>
            <p:cNvSpPr/>
            <p:nvPr/>
          </p:nvSpPr>
          <p:spPr>
            <a:xfrm rot="5400000">
              <a:off x="6681104" y="1717499"/>
              <a:ext cx="167895" cy="1831813"/>
            </a:xfrm>
            <a:prstGeom prst="rightBrac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A41C1B-B23C-77FC-E328-04EA090F838B}"/>
                </a:ext>
              </a:extLst>
            </p:cNvPr>
            <p:cNvSpPr txBox="1"/>
            <p:nvPr/>
          </p:nvSpPr>
          <p:spPr>
            <a:xfrm>
              <a:off x="6448297" y="2696838"/>
              <a:ext cx="633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B0F0"/>
                  </a:solidFill>
                  <a:latin typeface="Franklin Gothic Medium"/>
                  <a:cs typeface="Franklin Gothic Medium"/>
                </a:rPr>
                <a:t>path</a:t>
              </a:r>
            </a:p>
          </p:txBody>
        </p:sp>
        <p:pic>
          <p:nvPicPr>
            <p:cNvPr id="23" name="Picture 22" descr="A browser URL bar with the URL https://courses.cs.washington.edu/courses/cse331/25sp/">
              <a:extLst>
                <a:ext uri="{FF2B5EF4-FFF2-40B4-BE49-F238E27FC236}">
                  <a16:creationId xmlns:a16="http://schemas.microsoft.com/office/drawing/2014/main" id="{613B8CF3-29F6-176A-E119-AAC3F4BF6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7337" b="9342"/>
            <a:stretch/>
          </p:blipFill>
          <p:spPr>
            <a:xfrm>
              <a:off x="1084774" y="1948579"/>
              <a:ext cx="6845300" cy="507922"/>
            </a:xfrm>
            <a:prstGeom prst="rect">
              <a:avLst/>
            </a:prstGeom>
          </p:spPr>
        </p:pic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1EEBAD-39C0-5DEB-C122-9966D5F360E2}"/>
              </a:ext>
            </a:extLst>
          </p:cNvPr>
          <p:cNvSpPr txBox="1">
            <a:spLocks/>
          </p:cNvSpPr>
          <p:nvPr/>
        </p:nvSpPr>
        <p:spPr>
          <a:xfrm>
            <a:off x="457200" y="3497062"/>
            <a:ext cx="8229600" cy="53912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Contacts the given server and asks for the given path</a:t>
            </a:r>
          </a:p>
          <a:p>
            <a:pPr marL="457200" lvl="1" indent="0">
              <a:buFont typeface="Arial"/>
              <a:buNone/>
            </a:pPr>
            <a:endParaRPr lang="en-US" sz="2000" dirty="0"/>
          </a:p>
        </p:txBody>
      </p:sp>
      <p:grpSp>
        <p:nvGrpSpPr>
          <p:cNvPr id="26" name="Group 25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06F50F60-E673-5F53-CAEF-4906F7222007}"/>
              </a:ext>
            </a:extLst>
          </p:cNvPr>
          <p:cNvGrpSpPr/>
          <p:nvPr/>
        </p:nvGrpSpPr>
        <p:grpSpPr>
          <a:xfrm>
            <a:off x="1699644" y="3909153"/>
            <a:ext cx="6256906" cy="3199706"/>
            <a:chOff x="1699644" y="3909153"/>
            <a:chExt cx="6256906" cy="319970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1FD7B65-5E7E-0542-462F-EAE2A47824D8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11" name="Straight Arrow Connector 10" descr="The request goes from the client to the server">
              <a:extLst>
                <a:ext uri="{FF2B5EF4-FFF2-40B4-BE49-F238E27FC236}">
                  <a16:creationId xmlns:a16="http://schemas.microsoft.com/office/drawing/2014/main" id="{50D822B7-C3D2-5EA8-7475-7F0253166A4C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 descr="The response goes from the server to the client">
              <a:extLst>
                <a:ext uri="{FF2B5EF4-FFF2-40B4-BE49-F238E27FC236}">
                  <a16:creationId xmlns:a16="http://schemas.microsoft.com/office/drawing/2014/main" id="{102D697B-FBD2-ABBB-D272-66461A7F76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377671F-7702-9F0C-9B7D-992E455C1D14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9" name="Group 18" descr="client (in this case, the Chrome web browser)">
              <a:extLst>
                <a:ext uri="{FF2B5EF4-FFF2-40B4-BE49-F238E27FC236}">
                  <a16:creationId xmlns:a16="http://schemas.microsoft.com/office/drawing/2014/main" id="{685B5733-D397-064A-EFD9-43FF9DEB5462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B794763F-55D7-DC32-E2CA-82340F65A6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3FA29FF-3915-FB9B-A3E9-315E17DE885B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8" name="Group 17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044AFBA2-BB88-8117-2D16-E2E1AF0C4D97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14" name="Picture 10">
                <a:extLst>
                  <a:ext uri="{FF2B5EF4-FFF2-40B4-BE49-F238E27FC236}">
                    <a16:creationId xmlns:a16="http://schemas.microsoft.com/office/drawing/2014/main" id="{AB7415C7-F7AD-AB59-9FCF-C540C31C772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F8A89C3-00C9-5148-52B5-CAED4EBFD2A3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B624051-D6BF-12D0-589A-34FDFBD6D9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4E548F-600F-2C44-99B3-CA3A86763C8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7A56-4B09-255A-E50D-9AE2456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Browsers: JavaScript and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D4F4-29CB-1FA9-DD33-9EBC9CFD7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955960"/>
          </a:xfrm>
        </p:spPr>
        <p:txBody>
          <a:bodyPr/>
          <a:lstStyle/>
          <a:p>
            <a:r>
              <a:rPr lang="en-US" sz="2400" dirty="0"/>
              <a:t>Browser natively knows how to display HTML</a:t>
            </a:r>
          </a:p>
          <a:p>
            <a:pPr lvl="1"/>
            <a:endParaRPr lang="en-US" sz="2000" dirty="0"/>
          </a:p>
          <a:p>
            <a:r>
              <a:rPr lang="en-US" sz="2400" dirty="0"/>
              <a:t>Page can also include JavaScript to execute</a:t>
            </a:r>
          </a:p>
          <a:p>
            <a:pPr lvl="1"/>
            <a:r>
              <a:rPr lang="en-US" sz="2000" dirty="0"/>
              <a:t>but it is not required</a:t>
            </a:r>
          </a:p>
          <a:p>
            <a:pPr lvl="1"/>
            <a:r>
              <a:rPr lang="en-US" sz="2000" dirty="0"/>
              <a:t>if present, the JavaScript can </a:t>
            </a:r>
            <a:r>
              <a:rPr lang="en-US" sz="2000" i="1" dirty="0"/>
              <a:t>change</a:t>
            </a:r>
            <a:r>
              <a:rPr lang="en-US" sz="2000" dirty="0"/>
              <a:t> the HTML displayed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7089B-B323-FEDB-46BF-C7B7D3471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 descr="A client (like a browser) makes a request to a server. The server then returns a response with the requested content, e.g. an HTML page.">
            <a:extLst>
              <a:ext uri="{FF2B5EF4-FFF2-40B4-BE49-F238E27FC236}">
                <a16:creationId xmlns:a16="http://schemas.microsoft.com/office/drawing/2014/main" id="{9D6EA80A-5A50-AB5E-D2AE-1BCB38208ED9}"/>
              </a:ext>
            </a:extLst>
          </p:cNvPr>
          <p:cNvGrpSpPr/>
          <p:nvPr/>
        </p:nvGrpSpPr>
        <p:grpSpPr>
          <a:xfrm>
            <a:off x="1443547" y="577959"/>
            <a:ext cx="6256906" cy="3199706"/>
            <a:chOff x="1699644" y="3909153"/>
            <a:chExt cx="6256906" cy="319970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FB28D7-748D-A7FE-404B-113A10C420B2}"/>
                </a:ext>
              </a:extLst>
            </p:cNvPr>
            <p:cNvSpPr txBox="1"/>
            <p:nvPr/>
          </p:nvSpPr>
          <p:spPr>
            <a:xfrm>
              <a:off x="4010929" y="4568736"/>
              <a:ext cx="10166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request</a:t>
              </a:r>
            </a:p>
          </p:txBody>
        </p:sp>
        <p:cxnSp>
          <p:nvCxnSpPr>
            <p:cNvPr id="15" name="Straight Arrow Connector 14" descr="The request goes from the client to the server">
              <a:extLst>
                <a:ext uri="{FF2B5EF4-FFF2-40B4-BE49-F238E27FC236}">
                  <a16:creationId xmlns:a16="http://schemas.microsoft.com/office/drawing/2014/main" id="{1E54816F-9D7B-9C00-CBE8-C127619C9A91}"/>
                </a:ext>
              </a:extLst>
            </p:cNvPr>
            <p:cNvCxnSpPr>
              <a:cxnSpLocks/>
            </p:cNvCxnSpPr>
            <p:nvPr/>
          </p:nvCxnSpPr>
          <p:spPr>
            <a:xfrm>
              <a:off x="3241971" y="4976452"/>
              <a:ext cx="2731624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 descr="The response goes from the server to the client">
              <a:extLst>
                <a:ext uri="{FF2B5EF4-FFF2-40B4-BE49-F238E27FC236}">
                  <a16:creationId xmlns:a16="http://schemas.microsoft.com/office/drawing/2014/main" id="{A12CA016-C512-96F9-0D65-B0C41DA629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1971" y="5509006"/>
              <a:ext cx="2731624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4D1BE1B-F75A-F930-FF2F-826025CD0334}"/>
                </a:ext>
              </a:extLst>
            </p:cNvPr>
            <p:cNvSpPr txBox="1"/>
            <p:nvPr/>
          </p:nvSpPr>
          <p:spPr>
            <a:xfrm>
              <a:off x="3780900" y="5509006"/>
              <a:ext cx="14766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response</a:t>
              </a:r>
            </a:p>
            <a:p>
              <a:pPr algn="ctr"/>
              <a:r>
                <a:rPr lang="en-US" sz="20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(e.g., HTML)</a:t>
              </a:r>
            </a:p>
          </p:txBody>
        </p:sp>
        <p:grpSp>
          <p:nvGrpSpPr>
            <p:cNvPr id="18" name="Group 17" descr="client (in this case, the Chrome web browser)">
              <a:extLst>
                <a:ext uri="{FF2B5EF4-FFF2-40B4-BE49-F238E27FC236}">
                  <a16:creationId xmlns:a16="http://schemas.microsoft.com/office/drawing/2014/main" id="{3E37DE12-5252-4AF9-86B7-1D746076A6EF}"/>
                </a:ext>
              </a:extLst>
            </p:cNvPr>
            <p:cNvGrpSpPr/>
            <p:nvPr/>
          </p:nvGrpSpPr>
          <p:grpSpPr>
            <a:xfrm>
              <a:off x="1699644" y="4640937"/>
              <a:ext cx="1276109" cy="1738398"/>
              <a:chOff x="1699644" y="4640937"/>
              <a:chExt cx="1276109" cy="1738398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B23FEA80-B4FF-1CC0-E18B-ED4EDC04C3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9644" y="4640937"/>
                <a:ext cx="1276109" cy="127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8C386F-FF41-FC64-4B76-612D0F19BC63}"/>
                  </a:ext>
                </a:extLst>
              </p:cNvPr>
              <p:cNvSpPr txBox="1"/>
              <p:nvPr/>
            </p:nvSpPr>
            <p:spPr>
              <a:xfrm>
                <a:off x="1987538" y="6010003"/>
                <a:ext cx="700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client</a:t>
                </a:r>
              </a:p>
            </p:txBody>
          </p:sp>
        </p:grpSp>
        <p:grpSp>
          <p:nvGrpSpPr>
            <p:cNvPr id="19" name="Group 18" descr="server (in this case, a computer that contains all the files on the website)">
              <a:extLst>
                <a:ext uri="{FF2B5EF4-FFF2-40B4-BE49-F238E27FC236}">
                  <a16:creationId xmlns:a16="http://schemas.microsoft.com/office/drawing/2014/main" id="{F7A1F647-2A8E-73AB-7949-E57A8D6E6548}"/>
                </a:ext>
              </a:extLst>
            </p:cNvPr>
            <p:cNvGrpSpPr/>
            <p:nvPr/>
          </p:nvGrpSpPr>
          <p:grpSpPr>
            <a:xfrm>
              <a:off x="5695277" y="3909153"/>
              <a:ext cx="2261273" cy="3199706"/>
              <a:chOff x="5695277" y="3909153"/>
              <a:chExt cx="2261273" cy="3199706"/>
            </a:xfrm>
          </p:grpSpPr>
          <p:pic>
            <p:nvPicPr>
              <p:cNvPr id="20" name="Picture 10">
                <a:extLst>
                  <a:ext uri="{FF2B5EF4-FFF2-40B4-BE49-F238E27FC236}">
                    <a16:creationId xmlns:a16="http://schemas.microsoft.com/office/drawing/2014/main" id="{2D9F3E93-03A4-EEAD-9BDE-3DE27DE2ED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5277" y="3909153"/>
                <a:ext cx="2261273" cy="319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5997AA-1687-1E4C-0C2E-B50F7274ECCF}"/>
                  </a:ext>
                </a:extLst>
              </p:cNvPr>
              <p:cNvSpPr txBox="1"/>
              <p:nvPr/>
            </p:nvSpPr>
            <p:spPr>
              <a:xfrm>
                <a:off x="6475753" y="6010003"/>
                <a:ext cx="769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Franklin Gothic Medium"/>
                  </a:rPr>
                  <a:t>server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67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229792"/>
          </a:xfrm>
        </p:spPr>
        <p:txBody>
          <a:bodyPr/>
          <a:lstStyle/>
          <a:p>
            <a:r>
              <a:rPr lang="en-US" sz="2800" dirty="0"/>
              <a:t>HTML = Hyper Text Markup Language</a:t>
            </a:r>
          </a:p>
          <a:p>
            <a:pPr lvl="1"/>
            <a:r>
              <a:rPr lang="en-US" sz="2400" dirty="0"/>
              <a:t>text format for describing a document / UI</a:t>
            </a:r>
          </a:p>
          <a:p>
            <a:pPr lvl="1"/>
            <a:r>
              <a:rPr lang="en-US" sz="2400" dirty="0"/>
              <a:t>HTML describes the </a:t>
            </a:r>
            <a:r>
              <a:rPr lang="en-US" sz="2400" i="1" dirty="0"/>
              <a:t>structure</a:t>
            </a:r>
            <a:r>
              <a:rPr lang="en-US" sz="2400" dirty="0"/>
              <a:t> of the content,</a:t>
            </a:r>
            <a:br>
              <a:rPr lang="en-US" sz="2400" dirty="0"/>
            </a:br>
            <a:r>
              <a:rPr lang="en-US" sz="2400" dirty="0"/>
              <a:t>and (partially) what you want </a:t>
            </a:r>
            <a:r>
              <a:rPr lang="en-US" sz="2400" i="1" dirty="0"/>
              <a:t>drawn</a:t>
            </a:r>
            <a:r>
              <a:rPr lang="en-US" sz="2400" dirty="0"/>
              <a:t> in the browser</a:t>
            </a:r>
          </a:p>
          <a:p>
            <a:pPr lvl="1"/>
            <a:endParaRPr lang="en-US" sz="2400" dirty="0"/>
          </a:p>
          <a:p>
            <a:r>
              <a:rPr lang="en-US" sz="2800" dirty="0"/>
              <a:t>HTML text consists primarily of “tags” and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7F8BA-E56B-A98C-57FE-E4F93DA346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6E343-D10F-7545-8596-EE098236E7E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31140</TotalTime>
  <Words>4151</Words>
  <Application>Microsoft Macintosh PowerPoint</Application>
  <PresentationFormat>On-screen Show (4:3)</PresentationFormat>
  <Paragraphs>792</Paragraphs>
  <Slides>64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</vt:lpstr>
      <vt:lpstr>Calibri</vt:lpstr>
      <vt:lpstr>Cambria Math</vt:lpstr>
      <vt:lpstr>Courier New</vt:lpstr>
      <vt:lpstr>Franklin Gothic Medium</vt:lpstr>
      <vt:lpstr>Times New Roman</vt:lpstr>
      <vt:lpstr>Office Theme</vt:lpstr>
      <vt:lpstr>Intro to the Browser</vt:lpstr>
      <vt:lpstr>June 27 Administrivia</vt:lpstr>
      <vt:lpstr>The 123 Programming Model</vt:lpstr>
      <vt:lpstr>The 331 Server Programming Model</vt:lpstr>
      <vt:lpstr>The 331 Programming Model, Zooming Out</vt:lpstr>
      <vt:lpstr>The Browser, HTML, and CSS</vt:lpstr>
      <vt:lpstr>Recall: Browser Operation</vt:lpstr>
      <vt:lpstr>Browsers: JavaScript and HTML</vt:lpstr>
      <vt:lpstr>HTML</vt:lpstr>
      <vt:lpstr>HTML Tags</vt:lpstr>
      <vt:lpstr>HTML as a Tree</vt:lpstr>
      <vt:lpstr>Parsing HTML</vt:lpstr>
      <vt:lpstr>Displaying HTML</vt:lpstr>
      <vt:lpstr>Developer Tools show the HTML</vt:lpstr>
      <vt:lpstr>Styling</vt:lpstr>
      <vt:lpstr>Cascading Style Sheets (CSS)</vt:lpstr>
      <vt:lpstr>Old School Web UI</vt:lpstr>
      <vt:lpstr>Including JavaScript in HTML</vt:lpstr>
      <vt:lpstr>Events in the Browser</vt:lpstr>
      <vt:lpstr>Changing the HTML</vt:lpstr>
      <vt:lpstr>Updating the DOM: Adding Nodes</vt:lpstr>
      <vt:lpstr>Updating the DOM: Removing Nodes</vt:lpstr>
      <vt:lpstr>Updating the DOM: Editing Nodes</vt:lpstr>
      <vt:lpstr>Problems with Old School UI</vt:lpstr>
      <vt:lpstr>New School UI</vt:lpstr>
      <vt:lpstr>React</vt:lpstr>
      <vt:lpstr>React Components</vt:lpstr>
      <vt:lpstr>HTML Literals in JSX</vt:lpstr>
      <vt:lpstr>Substitution in JSX</vt:lpstr>
      <vt:lpstr>JSX Gotchas</vt:lpstr>
      <vt:lpstr>CSS in JSX</vt:lpstr>
      <vt:lpstr>Anatomy of a React Component</vt:lpstr>
      <vt:lpstr>Simplest React Component</vt:lpstr>
      <vt:lpstr>Simplest React Component (rendered)</vt:lpstr>
      <vt:lpstr>Changing State in our Component</vt:lpstr>
      <vt:lpstr>React and Component State Changes</vt:lpstr>
      <vt:lpstr>React Responds to setState calls</vt:lpstr>
      <vt:lpstr>React Component with an Event Handler</vt:lpstr>
      <vt:lpstr>Putting the UI in the Page </vt:lpstr>
      <vt:lpstr>Putting the UI in the Page: Props </vt:lpstr>
      <vt:lpstr>Props and State, Together</vt:lpstr>
      <vt:lpstr>CSE 331  Summer 2025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Reminder: React in Practice</vt:lpstr>
      <vt:lpstr>Second React Component: More User Input</vt:lpstr>
      <vt:lpstr>Second React Component: The View</vt:lpstr>
      <vt:lpstr>Second React Component: adding &lt;input&gt;</vt:lpstr>
      <vt:lpstr>Second React Component: Updating State?</vt:lpstr>
      <vt:lpstr>Text Value of Input Elememts</vt:lpstr>
      <vt:lpstr>Second React Component: Input Events</vt:lpstr>
      <vt:lpstr>Second React Component: Input Event Handler</vt:lpstr>
      <vt:lpstr>Second React Component: Mirrored State</vt:lpstr>
      <vt:lpstr>Event Handler Conventions</vt:lpstr>
      <vt:lpstr>Example: To-Do List</vt:lpstr>
      <vt:lpstr>React Payoff</vt:lpstr>
      <vt:lpstr>React Requirements for Lists</vt:lpstr>
      <vt:lpstr>React Requirements for Lists: Keys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Paul Beame</dc:creator>
  <cp:keywords/>
  <dc:description/>
  <cp:lastModifiedBy>Jaela Field</cp:lastModifiedBy>
  <cp:revision>682</cp:revision>
  <cp:lastPrinted>2024-10-07T05:28:02Z</cp:lastPrinted>
  <dcterms:created xsi:type="dcterms:W3CDTF">2013-01-07T07:20:47Z</dcterms:created>
  <dcterms:modified xsi:type="dcterms:W3CDTF">2025-06-30T20:37:10Z</dcterms:modified>
  <cp:category/>
</cp:coreProperties>
</file>