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73"/>
  </p:notesMasterIdLst>
  <p:handoutMasterIdLst>
    <p:handoutMasterId r:id="rId74"/>
  </p:handoutMasterIdLst>
  <p:sldIdLst>
    <p:sldId id="464" r:id="rId2"/>
    <p:sldId id="684" r:id="rId3"/>
    <p:sldId id="690" r:id="rId4"/>
    <p:sldId id="688" r:id="rId5"/>
    <p:sldId id="685" r:id="rId6"/>
    <p:sldId id="546" r:id="rId7"/>
    <p:sldId id="547" r:id="rId8"/>
    <p:sldId id="686" r:id="rId9"/>
    <p:sldId id="551" r:id="rId10"/>
    <p:sldId id="552" r:id="rId11"/>
    <p:sldId id="544" r:id="rId12"/>
    <p:sldId id="536" r:id="rId13"/>
    <p:sldId id="537" r:id="rId14"/>
    <p:sldId id="540" r:id="rId15"/>
    <p:sldId id="689" r:id="rId16"/>
    <p:sldId id="692" r:id="rId17"/>
    <p:sldId id="687" r:id="rId18"/>
    <p:sldId id="579" r:id="rId19"/>
    <p:sldId id="465" r:id="rId20"/>
    <p:sldId id="514" r:id="rId21"/>
    <p:sldId id="508" r:id="rId22"/>
    <p:sldId id="507" r:id="rId23"/>
    <p:sldId id="513" r:id="rId24"/>
    <p:sldId id="525" r:id="rId25"/>
    <p:sldId id="516" r:id="rId26"/>
    <p:sldId id="515" r:id="rId27"/>
    <p:sldId id="500" r:id="rId28"/>
    <p:sldId id="526" r:id="rId29"/>
    <p:sldId id="504" r:id="rId30"/>
    <p:sldId id="519" r:id="rId31"/>
    <p:sldId id="520" r:id="rId32"/>
    <p:sldId id="521" r:id="rId33"/>
    <p:sldId id="501" r:id="rId34"/>
    <p:sldId id="527" r:id="rId35"/>
    <p:sldId id="659" r:id="rId36"/>
    <p:sldId id="658" r:id="rId37"/>
    <p:sldId id="660" r:id="rId38"/>
    <p:sldId id="693" r:id="rId39"/>
    <p:sldId id="694" r:id="rId40"/>
    <p:sldId id="657" r:id="rId41"/>
    <p:sldId id="662" r:id="rId42"/>
    <p:sldId id="517" r:id="rId43"/>
    <p:sldId id="518" r:id="rId44"/>
    <p:sldId id="661" r:id="rId45"/>
    <p:sldId id="663" r:id="rId46"/>
    <p:sldId id="672" r:id="rId47"/>
    <p:sldId id="673" r:id="rId48"/>
    <p:sldId id="669" r:id="rId49"/>
    <p:sldId id="528" r:id="rId50"/>
    <p:sldId id="530" r:id="rId51"/>
    <p:sldId id="668" r:id="rId52"/>
    <p:sldId id="670" r:id="rId53"/>
    <p:sldId id="542" r:id="rId54"/>
    <p:sldId id="541" r:id="rId55"/>
    <p:sldId id="553" r:id="rId56"/>
    <p:sldId id="575" r:id="rId57"/>
    <p:sldId id="550" r:id="rId58"/>
    <p:sldId id="615" r:id="rId59"/>
    <p:sldId id="590" r:id="rId60"/>
    <p:sldId id="591" r:id="rId61"/>
    <p:sldId id="481" r:id="rId62"/>
    <p:sldId id="617" r:id="rId63"/>
    <p:sldId id="479" r:id="rId64"/>
    <p:sldId id="484" r:id="rId65"/>
    <p:sldId id="486" r:id="rId66"/>
    <p:sldId id="487" r:id="rId67"/>
    <p:sldId id="616" r:id="rId68"/>
    <p:sldId id="671" r:id="rId69"/>
    <p:sldId id="676" r:id="rId70"/>
    <p:sldId id="677" r:id="rId71"/>
    <p:sldId id="695" r:id="rId72"/>
  </p:sldIdLst>
  <p:sldSz cx="9144000" cy="6858000" type="screen4x3"/>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blank" initials="adb" lastIdx="3" clrIdx="0"/>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6" clrMode="bw"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6B2D"/>
    <a:srgbClr val="006B2D"/>
    <a:srgbClr val="005923"/>
    <a:srgbClr val="33FF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042" autoAdjust="0"/>
    <p:restoredTop sz="87468" autoAdjust="0"/>
  </p:normalViewPr>
  <p:slideViewPr>
    <p:cSldViewPr snapToGrid="0" snapToObjects="1">
      <p:cViewPr>
        <p:scale>
          <a:sx n="94" d="100"/>
          <a:sy n="94" d="100"/>
        </p:scale>
        <p:origin x="1472" y="6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399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handoutMaster" Target="handoutMasters/handoutMaster1.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53CCED9B-6553-E946-85D3-BF6504D6DEB8}" type="datetimeFigureOut">
              <a:rPr lang="en-US" smtClean="0"/>
              <a:t>6/24/25</a:t>
            </a:fld>
            <a:endParaRPr lang="en-US"/>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AD7DEAAA-90D5-564F-8AC7-C45D513AD510}" type="slidenum">
              <a:rPr lang="en-US" smtClean="0"/>
              <a:t>‹#›</a:t>
            </a:fld>
            <a:endParaRPr lang="en-US"/>
          </a:p>
        </p:txBody>
      </p:sp>
    </p:spTree>
    <p:extLst>
      <p:ext uri="{BB962C8B-B14F-4D97-AF65-F5344CB8AC3E}">
        <p14:creationId xmlns:p14="http://schemas.microsoft.com/office/powerpoint/2010/main" val="30694751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263FB922-F127-5E47-9B2E-CA730A74DCAB}" type="datetimeFigureOut">
              <a:rPr lang="en-US" smtClean="0"/>
              <a:t>6/24/25</a:t>
            </a:fld>
            <a:endParaRPr lang="en-US"/>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4FE1A22D-B0DA-7946-9107-1C35E13A8882}" type="slidenum">
              <a:rPr lang="en-US" smtClean="0"/>
              <a:t>‹#›</a:t>
            </a:fld>
            <a:endParaRPr lang="en-US"/>
          </a:p>
        </p:txBody>
      </p:sp>
    </p:spTree>
    <p:extLst>
      <p:ext uri="{BB962C8B-B14F-4D97-AF65-F5344CB8AC3E}">
        <p14:creationId xmlns:p14="http://schemas.microsoft.com/office/powerpoint/2010/main" val="23400849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E1A22D-B0DA-7946-9107-1C35E13A8882}" type="slidenum">
              <a:rPr lang="en-US" smtClean="0"/>
              <a:t>1</a:t>
            </a:fld>
            <a:endParaRPr lang="en-US"/>
          </a:p>
        </p:txBody>
      </p:sp>
    </p:spTree>
    <p:extLst>
      <p:ext uri="{BB962C8B-B14F-4D97-AF65-F5344CB8AC3E}">
        <p14:creationId xmlns:p14="http://schemas.microsoft.com/office/powerpoint/2010/main" val="10765767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E1A22D-B0DA-7946-9107-1C35E13A8882}" type="slidenum">
              <a:rPr lang="en-US" smtClean="0"/>
              <a:t>27</a:t>
            </a:fld>
            <a:endParaRPr lang="en-US"/>
          </a:p>
        </p:txBody>
      </p:sp>
    </p:spTree>
    <p:extLst>
      <p:ext uri="{BB962C8B-B14F-4D97-AF65-F5344CB8AC3E}">
        <p14:creationId xmlns:p14="http://schemas.microsoft.com/office/powerpoint/2010/main" val="19477225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E1A22D-B0DA-7946-9107-1C35E13A8882}" type="slidenum">
              <a:rPr lang="en-US" smtClean="0"/>
              <a:t>28</a:t>
            </a:fld>
            <a:endParaRPr lang="en-US"/>
          </a:p>
        </p:txBody>
      </p:sp>
    </p:spTree>
    <p:extLst>
      <p:ext uri="{BB962C8B-B14F-4D97-AF65-F5344CB8AC3E}">
        <p14:creationId xmlns:p14="http://schemas.microsoft.com/office/powerpoint/2010/main" val="35838032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E1A22D-B0DA-7946-9107-1C35E13A8882}" type="slidenum">
              <a:rPr lang="en-US" smtClean="0"/>
              <a:t>29</a:t>
            </a:fld>
            <a:endParaRPr lang="en-US"/>
          </a:p>
        </p:txBody>
      </p:sp>
    </p:spTree>
    <p:extLst>
      <p:ext uri="{BB962C8B-B14F-4D97-AF65-F5344CB8AC3E}">
        <p14:creationId xmlns:p14="http://schemas.microsoft.com/office/powerpoint/2010/main" val="4577972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E1A22D-B0DA-7946-9107-1C35E13A8882}" type="slidenum">
              <a:rPr lang="en-US" smtClean="0"/>
              <a:t>30</a:t>
            </a:fld>
            <a:endParaRPr lang="en-US"/>
          </a:p>
        </p:txBody>
      </p:sp>
    </p:spTree>
    <p:extLst>
      <p:ext uri="{BB962C8B-B14F-4D97-AF65-F5344CB8AC3E}">
        <p14:creationId xmlns:p14="http://schemas.microsoft.com/office/powerpoint/2010/main" val="34244130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E1A22D-B0DA-7946-9107-1C35E13A8882}" type="slidenum">
              <a:rPr lang="en-US" smtClean="0"/>
              <a:t>31</a:t>
            </a:fld>
            <a:endParaRPr lang="en-US"/>
          </a:p>
        </p:txBody>
      </p:sp>
    </p:spTree>
    <p:extLst>
      <p:ext uri="{BB962C8B-B14F-4D97-AF65-F5344CB8AC3E}">
        <p14:creationId xmlns:p14="http://schemas.microsoft.com/office/powerpoint/2010/main" val="19859506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E1A22D-B0DA-7946-9107-1C35E13A8882}" type="slidenum">
              <a:rPr lang="en-US" smtClean="0"/>
              <a:t>32</a:t>
            </a:fld>
            <a:endParaRPr lang="en-US"/>
          </a:p>
        </p:txBody>
      </p:sp>
    </p:spTree>
    <p:extLst>
      <p:ext uri="{BB962C8B-B14F-4D97-AF65-F5344CB8AC3E}">
        <p14:creationId xmlns:p14="http://schemas.microsoft.com/office/powerpoint/2010/main" val="18898698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E1A22D-B0DA-7946-9107-1C35E13A8882}" type="slidenum">
              <a:rPr lang="en-US" smtClean="0"/>
              <a:t>33</a:t>
            </a:fld>
            <a:endParaRPr lang="en-US"/>
          </a:p>
        </p:txBody>
      </p:sp>
    </p:spTree>
    <p:extLst>
      <p:ext uri="{BB962C8B-B14F-4D97-AF65-F5344CB8AC3E}">
        <p14:creationId xmlns:p14="http://schemas.microsoft.com/office/powerpoint/2010/main" val="14711558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E1A22D-B0DA-7946-9107-1C35E13A8882}" type="slidenum">
              <a:rPr lang="en-US" smtClean="0"/>
              <a:t>34</a:t>
            </a:fld>
            <a:endParaRPr lang="en-US"/>
          </a:p>
        </p:txBody>
      </p:sp>
    </p:spTree>
    <p:extLst>
      <p:ext uri="{BB962C8B-B14F-4D97-AF65-F5344CB8AC3E}">
        <p14:creationId xmlns:p14="http://schemas.microsoft.com/office/powerpoint/2010/main" val="40589739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47F7F6-3488-722C-2DE0-C6AB3D8938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43B5AB-3E24-9674-8DBF-14DB5B1C650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831700-D2BE-2167-9488-19087F982E0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CF04833-86C4-273E-AF2F-8E8E5D85C1FD}"/>
              </a:ext>
            </a:extLst>
          </p:cNvPr>
          <p:cNvSpPr>
            <a:spLocks noGrp="1"/>
          </p:cNvSpPr>
          <p:nvPr>
            <p:ph type="sldNum" sz="quarter" idx="5"/>
          </p:nvPr>
        </p:nvSpPr>
        <p:spPr/>
        <p:txBody>
          <a:bodyPr/>
          <a:lstStyle/>
          <a:p>
            <a:fld id="{4FE1A22D-B0DA-7946-9107-1C35E13A8882}" type="slidenum">
              <a:rPr lang="en-US" smtClean="0"/>
              <a:t>35</a:t>
            </a:fld>
            <a:endParaRPr lang="en-US"/>
          </a:p>
        </p:txBody>
      </p:sp>
    </p:spTree>
    <p:extLst>
      <p:ext uri="{BB962C8B-B14F-4D97-AF65-F5344CB8AC3E}">
        <p14:creationId xmlns:p14="http://schemas.microsoft.com/office/powerpoint/2010/main" val="30900322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E39E4B-FD8C-41F1-8204-30E4AF5F40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A4956A-504C-63BF-0F88-AC8D43E46E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6D869A-1E1F-8B64-9B1E-856968C66C1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3D98B3F-E0A5-2940-2C5D-8A3A63753DA3}"/>
              </a:ext>
            </a:extLst>
          </p:cNvPr>
          <p:cNvSpPr>
            <a:spLocks noGrp="1"/>
          </p:cNvSpPr>
          <p:nvPr>
            <p:ph type="sldNum" sz="quarter" idx="5"/>
          </p:nvPr>
        </p:nvSpPr>
        <p:spPr/>
        <p:txBody>
          <a:bodyPr/>
          <a:lstStyle/>
          <a:p>
            <a:fld id="{4FE1A22D-B0DA-7946-9107-1C35E13A8882}" type="slidenum">
              <a:rPr lang="en-US" smtClean="0"/>
              <a:t>38</a:t>
            </a:fld>
            <a:endParaRPr lang="en-US"/>
          </a:p>
        </p:txBody>
      </p:sp>
    </p:spTree>
    <p:extLst>
      <p:ext uri="{BB962C8B-B14F-4D97-AF65-F5344CB8AC3E}">
        <p14:creationId xmlns:p14="http://schemas.microsoft.com/office/powerpoint/2010/main" val="9452683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E1A22D-B0DA-7946-9107-1C35E13A8882}" type="slidenum">
              <a:rPr lang="en-US" smtClean="0"/>
              <a:t>2</a:t>
            </a:fld>
            <a:endParaRPr lang="en-US"/>
          </a:p>
        </p:txBody>
      </p:sp>
    </p:spTree>
    <p:extLst>
      <p:ext uri="{BB962C8B-B14F-4D97-AF65-F5344CB8AC3E}">
        <p14:creationId xmlns:p14="http://schemas.microsoft.com/office/powerpoint/2010/main" val="39393669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E1A22D-B0DA-7946-9107-1C35E13A8882}" type="slidenum">
              <a:rPr lang="en-US" smtClean="0"/>
              <a:t>39</a:t>
            </a:fld>
            <a:endParaRPr lang="en-US"/>
          </a:p>
        </p:txBody>
      </p:sp>
    </p:spTree>
    <p:extLst>
      <p:ext uri="{BB962C8B-B14F-4D97-AF65-F5344CB8AC3E}">
        <p14:creationId xmlns:p14="http://schemas.microsoft.com/office/powerpoint/2010/main" val="218100277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E1A22D-B0DA-7946-9107-1C35E13A8882}" type="slidenum">
              <a:rPr lang="en-US" smtClean="0"/>
              <a:t>46</a:t>
            </a:fld>
            <a:endParaRPr lang="en-US"/>
          </a:p>
        </p:txBody>
      </p:sp>
    </p:spTree>
    <p:extLst>
      <p:ext uri="{BB962C8B-B14F-4D97-AF65-F5344CB8AC3E}">
        <p14:creationId xmlns:p14="http://schemas.microsoft.com/office/powerpoint/2010/main" val="29901760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E1A22D-B0DA-7946-9107-1C35E13A8882}" type="slidenum">
              <a:rPr lang="en-US" smtClean="0"/>
              <a:t>49</a:t>
            </a:fld>
            <a:endParaRPr lang="en-US"/>
          </a:p>
        </p:txBody>
      </p:sp>
    </p:spTree>
    <p:extLst>
      <p:ext uri="{BB962C8B-B14F-4D97-AF65-F5344CB8AC3E}">
        <p14:creationId xmlns:p14="http://schemas.microsoft.com/office/powerpoint/2010/main" val="944575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E1A22D-B0DA-7946-9107-1C35E13A8882}" type="slidenum">
              <a:rPr lang="en-US" smtClean="0"/>
              <a:t>50</a:t>
            </a:fld>
            <a:endParaRPr lang="en-US"/>
          </a:p>
        </p:txBody>
      </p:sp>
    </p:spTree>
    <p:extLst>
      <p:ext uri="{BB962C8B-B14F-4D97-AF65-F5344CB8AC3E}">
        <p14:creationId xmlns:p14="http://schemas.microsoft.com/office/powerpoint/2010/main" val="28500282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Default is all one namespace, </a:t>
            </a:r>
            <a:r>
              <a:rPr lang="en-US" dirty="0" err="1"/>
              <a:t>npm</a:t>
            </a:r>
            <a:r>
              <a:rPr lang="en-US" dirty="0"/>
              <a:t> helps us manage multiple files (each being its </a:t>
            </a:r>
            <a:r>
              <a:rPr lang="en-US"/>
              <a:t>own namespace)</a:t>
            </a:r>
          </a:p>
        </p:txBody>
      </p:sp>
      <p:sp>
        <p:nvSpPr>
          <p:cNvPr id="4" name="Slide Number Placeholder 3"/>
          <p:cNvSpPr>
            <a:spLocks noGrp="1"/>
          </p:cNvSpPr>
          <p:nvPr>
            <p:ph type="sldNum" sz="quarter" idx="5"/>
          </p:nvPr>
        </p:nvSpPr>
        <p:spPr/>
        <p:txBody>
          <a:bodyPr/>
          <a:lstStyle/>
          <a:p>
            <a:fld id="{4FE1A22D-B0DA-7946-9107-1C35E13A8882}" type="slidenum">
              <a:rPr lang="en-US" smtClean="0"/>
              <a:t>51</a:t>
            </a:fld>
            <a:endParaRPr lang="en-US"/>
          </a:p>
        </p:txBody>
      </p:sp>
    </p:spTree>
    <p:extLst>
      <p:ext uri="{BB962C8B-B14F-4D97-AF65-F5344CB8AC3E}">
        <p14:creationId xmlns:p14="http://schemas.microsoft.com/office/powerpoint/2010/main" val="32276072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programs* are used to run our app. Second one is started using “</a:t>
            </a:r>
            <a:r>
              <a:rPr lang="en-US" dirty="0" err="1"/>
              <a:t>npm</a:t>
            </a:r>
            <a:r>
              <a:rPr lang="en-US" dirty="0"/>
              <a:t> run start”</a:t>
            </a:r>
          </a:p>
        </p:txBody>
      </p:sp>
      <p:sp>
        <p:nvSpPr>
          <p:cNvPr id="4" name="Slide Number Placeholder 3"/>
          <p:cNvSpPr>
            <a:spLocks noGrp="1"/>
          </p:cNvSpPr>
          <p:nvPr>
            <p:ph type="sldNum" sz="quarter" idx="5"/>
          </p:nvPr>
        </p:nvSpPr>
        <p:spPr/>
        <p:txBody>
          <a:bodyPr/>
          <a:lstStyle/>
          <a:p>
            <a:fld id="{4FE1A22D-B0DA-7946-9107-1C35E13A8882}" type="slidenum">
              <a:rPr lang="en-US" smtClean="0"/>
              <a:t>54</a:t>
            </a:fld>
            <a:endParaRPr lang="en-US"/>
          </a:p>
        </p:txBody>
      </p:sp>
    </p:spTree>
    <p:extLst>
      <p:ext uri="{BB962C8B-B14F-4D97-AF65-F5344CB8AC3E}">
        <p14:creationId xmlns:p14="http://schemas.microsoft.com/office/powerpoint/2010/main" val="234758305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E1A22D-B0DA-7946-9107-1C35E13A8882}" type="slidenum">
              <a:rPr lang="en-US" smtClean="0"/>
              <a:t>55</a:t>
            </a:fld>
            <a:endParaRPr lang="en-US"/>
          </a:p>
        </p:txBody>
      </p:sp>
    </p:spTree>
    <p:extLst>
      <p:ext uri="{BB962C8B-B14F-4D97-AF65-F5344CB8AC3E}">
        <p14:creationId xmlns:p14="http://schemas.microsoft.com/office/powerpoint/2010/main" val="299552531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Questions?</a:t>
            </a:r>
          </a:p>
        </p:txBody>
      </p:sp>
      <p:sp>
        <p:nvSpPr>
          <p:cNvPr id="4" name="Slide Number Placeholder 3"/>
          <p:cNvSpPr>
            <a:spLocks noGrp="1"/>
          </p:cNvSpPr>
          <p:nvPr>
            <p:ph type="sldNum" sz="quarter" idx="5"/>
          </p:nvPr>
        </p:nvSpPr>
        <p:spPr/>
        <p:txBody>
          <a:bodyPr/>
          <a:lstStyle/>
          <a:p>
            <a:fld id="{4FE1A22D-B0DA-7946-9107-1C35E13A8882}" type="slidenum">
              <a:rPr lang="en-US" smtClean="0"/>
              <a:t>58</a:t>
            </a:fld>
            <a:endParaRPr lang="en-US"/>
          </a:p>
        </p:txBody>
      </p:sp>
    </p:spTree>
    <p:extLst>
      <p:ext uri="{BB962C8B-B14F-4D97-AF65-F5344CB8AC3E}">
        <p14:creationId xmlns:p14="http://schemas.microsoft.com/office/powerpoint/2010/main" val="7646744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E1A22D-B0DA-7946-9107-1C35E13A8882}" type="slidenum">
              <a:rPr lang="en-US" smtClean="0"/>
              <a:t>61</a:t>
            </a:fld>
            <a:endParaRPr lang="en-US"/>
          </a:p>
        </p:txBody>
      </p:sp>
    </p:spTree>
    <p:extLst>
      <p:ext uri="{BB962C8B-B14F-4D97-AF65-F5344CB8AC3E}">
        <p14:creationId xmlns:p14="http://schemas.microsoft.com/office/powerpoint/2010/main" val="42878725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78F7F1-03A4-85E7-EE1A-2DED257B354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7537874-74DE-0065-47E8-411E8C40E02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07A29A-292D-6121-3E4E-525308AAA0C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95214A5-293A-9788-77BF-DAD8A9A18478}"/>
              </a:ext>
            </a:extLst>
          </p:cNvPr>
          <p:cNvSpPr>
            <a:spLocks noGrp="1"/>
          </p:cNvSpPr>
          <p:nvPr>
            <p:ph type="sldNum" sz="quarter" idx="5"/>
          </p:nvPr>
        </p:nvSpPr>
        <p:spPr/>
        <p:txBody>
          <a:bodyPr/>
          <a:lstStyle/>
          <a:p>
            <a:fld id="{4FE1A22D-B0DA-7946-9107-1C35E13A8882}" type="slidenum">
              <a:rPr lang="en-US" smtClean="0"/>
              <a:t>62</a:t>
            </a:fld>
            <a:endParaRPr lang="en-US"/>
          </a:p>
        </p:txBody>
      </p:sp>
    </p:spTree>
    <p:extLst>
      <p:ext uri="{BB962C8B-B14F-4D97-AF65-F5344CB8AC3E}">
        <p14:creationId xmlns:p14="http://schemas.microsoft.com/office/powerpoint/2010/main" val="5793094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E1A22D-B0DA-7946-9107-1C35E13A8882}" type="slidenum">
              <a:rPr lang="en-US" smtClean="0"/>
              <a:t>4</a:t>
            </a:fld>
            <a:endParaRPr lang="en-US"/>
          </a:p>
        </p:txBody>
      </p:sp>
    </p:spTree>
    <p:extLst>
      <p:ext uri="{BB962C8B-B14F-4D97-AF65-F5344CB8AC3E}">
        <p14:creationId xmlns:p14="http://schemas.microsoft.com/office/powerpoint/2010/main" val="10980086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E1A22D-B0DA-7946-9107-1C35E13A8882}" type="slidenum">
              <a:rPr lang="en-US" smtClean="0"/>
              <a:t>63</a:t>
            </a:fld>
            <a:endParaRPr lang="en-US"/>
          </a:p>
        </p:txBody>
      </p:sp>
    </p:spTree>
    <p:extLst>
      <p:ext uri="{BB962C8B-B14F-4D97-AF65-F5344CB8AC3E}">
        <p14:creationId xmlns:p14="http://schemas.microsoft.com/office/powerpoint/2010/main" val="34585304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E1A22D-B0DA-7946-9107-1C35E13A8882}" type="slidenum">
              <a:rPr lang="en-US" smtClean="0"/>
              <a:t>64</a:t>
            </a:fld>
            <a:endParaRPr lang="en-US"/>
          </a:p>
        </p:txBody>
      </p:sp>
    </p:spTree>
    <p:extLst>
      <p:ext uri="{BB962C8B-B14F-4D97-AF65-F5344CB8AC3E}">
        <p14:creationId xmlns:p14="http://schemas.microsoft.com/office/powerpoint/2010/main" val="21695632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E1A22D-B0DA-7946-9107-1C35E13A8882}" type="slidenum">
              <a:rPr lang="en-US" smtClean="0"/>
              <a:t>65</a:t>
            </a:fld>
            <a:endParaRPr lang="en-US"/>
          </a:p>
        </p:txBody>
      </p:sp>
    </p:spTree>
    <p:extLst>
      <p:ext uri="{BB962C8B-B14F-4D97-AF65-F5344CB8AC3E}">
        <p14:creationId xmlns:p14="http://schemas.microsoft.com/office/powerpoint/2010/main" val="1952062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E1A22D-B0DA-7946-9107-1C35E13A8882}" type="slidenum">
              <a:rPr lang="en-US" smtClean="0"/>
              <a:t>66</a:t>
            </a:fld>
            <a:endParaRPr lang="en-US"/>
          </a:p>
        </p:txBody>
      </p:sp>
    </p:spTree>
    <p:extLst>
      <p:ext uri="{BB962C8B-B14F-4D97-AF65-F5344CB8AC3E}">
        <p14:creationId xmlns:p14="http://schemas.microsoft.com/office/powerpoint/2010/main" val="361335180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E1A22D-B0DA-7946-9107-1C35E13A8882}" type="slidenum">
              <a:rPr lang="en-US" smtClean="0"/>
              <a:t>67</a:t>
            </a:fld>
            <a:endParaRPr lang="en-US"/>
          </a:p>
        </p:txBody>
      </p:sp>
    </p:spTree>
    <p:extLst>
      <p:ext uri="{BB962C8B-B14F-4D97-AF65-F5344CB8AC3E}">
        <p14:creationId xmlns:p14="http://schemas.microsoft.com/office/powerpoint/2010/main" val="34524449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18ADDD-1C45-9D59-A6CE-C97D7CAF6F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DF3231D-78A4-419D-EE4B-FEF59AB83D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B11483-0AF8-95F3-27CE-576E642E00D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9C42C9D-96D7-AD60-816C-31F0791471DE}"/>
              </a:ext>
            </a:extLst>
          </p:cNvPr>
          <p:cNvSpPr>
            <a:spLocks noGrp="1"/>
          </p:cNvSpPr>
          <p:nvPr>
            <p:ph type="sldNum" sz="quarter" idx="5"/>
          </p:nvPr>
        </p:nvSpPr>
        <p:spPr/>
        <p:txBody>
          <a:bodyPr/>
          <a:lstStyle/>
          <a:p>
            <a:fld id="{4FE1A22D-B0DA-7946-9107-1C35E13A8882}" type="slidenum">
              <a:rPr lang="en-US" smtClean="0"/>
              <a:t>68</a:t>
            </a:fld>
            <a:endParaRPr lang="en-US"/>
          </a:p>
        </p:txBody>
      </p:sp>
    </p:spTree>
    <p:extLst>
      <p:ext uri="{BB962C8B-B14F-4D97-AF65-F5344CB8AC3E}">
        <p14:creationId xmlns:p14="http://schemas.microsoft.com/office/powerpoint/2010/main" val="34861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095BA4-354E-82BC-7F68-A18D4E0AFE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9059EAB-20CA-8C53-3D66-E283806829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136F8B-BFDC-6502-B10A-DB7F5714531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5F94E264-665F-0610-BEAA-D2790A5CC830}"/>
              </a:ext>
            </a:extLst>
          </p:cNvPr>
          <p:cNvSpPr>
            <a:spLocks noGrp="1"/>
          </p:cNvSpPr>
          <p:nvPr>
            <p:ph type="sldNum" sz="quarter" idx="5"/>
          </p:nvPr>
        </p:nvSpPr>
        <p:spPr/>
        <p:txBody>
          <a:bodyPr/>
          <a:lstStyle/>
          <a:p>
            <a:fld id="{4FE1A22D-B0DA-7946-9107-1C35E13A8882}" type="slidenum">
              <a:rPr lang="en-US" smtClean="0"/>
              <a:t>69</a:t>
            </a:fld>
            <a:endParaRPr lang="en-US"/>
          </a:p>
        </p:txBody>
      </p:sp>
    </p:spTree>
    <p:extLst>
      <p:ext uri="{BB962C8B-B14F-4D97-AF65-F5344CB8AC3E}">
        <p14:creationId xmlns:p14="http://schemas.microsoft.com/office/powerpoint/2010/main" val="42045507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41B723-2975-AEB3-05F3-22489E1D83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7F0C27-7997-42ED-7F20-F92B252445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957790-CB7F-DE98-3CBE-DE964E305B8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5BCCA74-27DD-60C5-34A8-3C67C672074A}"/>
              </a:ext>
            </a:extLst>
          </p:cNvPr>
          <p:cNvSpPr>
            <a:spLocks noGrp="1"/>
          </p:cNvSpPr>
          <p:nvPr>
            <p:ph type="sldNum" sz="quarter" idx="5"/>
          </p:nvPr>
        </p:nvSpPr>
        <p:spPr/>
        <p:txBody>
          <a:bodyPr/>
          <a:lstStyle/>
          <a:p>
            <a:fld id="{4FE1A22D-B0DA-7946-9107-1C35E13A8882}" type="slidenum">
              <a:rPr lang="en-US" smtClean="0"/>
              <a:t>70</a:t>
            </a:fld>
            <a:endParaRPr lang="en-US"/>
          </a:p>
        </p:txBody>
      </p:sp>
    </p:spTree>
    <p:extLst>
      <p:ext uri="{BB962C8B-B14F-4D97-AF65-F5344CB8AC3E}">
        <p14:creationId xmlns:p14="http://schemas.microsoft.com/office/powerpoint/2010/main" val="2767461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E1A22D-B0DA-7946-9107-1C35E13A8882}" type="slidenum">
              <a:rPr lang="en-US" smtClean="0"/>
              <a:t>7</a:t>
            </a:fld>
            <a:endParaRPr lang="en-US"/>
          </a:p>
        </p:txBody>
      </p:sp>
    </p:spTree>
    <p:extLst>
      <p:ext uri="{BB962C8B-B14F-4D97-AF65-F5344CB8AC3E}">
        <p14:creationId xmlns:p14="http://schemas.microsoft.com/office/powerpoint/2010/main" val="9682702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9265F2-6A14-45D9-4F51-805263C660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304D5B-7760-C01F-53F5-E313721BE9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8E46A7-79B6-5485-B389-CD2458619BB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A27B991-224C-5D0C-2B81-27B05ED453C6}"/>
              </a:ext>
            </a:extLst>
          </p:cNvPr>
          <p:cNvSpPr>
            <a:spLocks noGrp="1"/>
          </p:cNvSpPr>
          <p:nvPr>
            <p:ph type="sldNum" sz="quarter" idx="5"/>
          </p:nvPr>
        </p:nvSpPr>
        <p:spPr/>
        <p:txBody>
          <a:bodyPr/>
          <a:lstStyle/>
          <a:p>
            <a:fld id="{4FE1A22D-B0DA-7946-9107-1C35E13A8882}" type="slidenum">
              <a:rPr lang="en-US" smtClean="0"/>
              <a:t>8</a:t>
            </a:fld>
            <a:endParaRPr lang="en-US"/>
          </a:p>
        </p:txBody>
      </p:sp>
    </p:spTree>
    <p:extLst>
      <p:ext uri="{BB962C8B-B14F-4D97-AF65-F5344CB8AC3E}">
        <p14:creationId xmlns:p14="http://schemas.microsoft.com/office/powerpoint/2010/main" val="18020537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A3B922-5755-68EC-7C80-311CB11F82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A6D211-5623-CB3C-841B-46409527D0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7D50D1-A8FD-ED12-AB53-30684495F27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6171766-CE7D-E524-E796-8AFA56C63D3C}"/>
              </a:ext>
            </a:extLst>
          </p:cNvPr>
          <p:cNvSpPr>
            <a:spLocks noGrp="1"/>
          </p:cNvSpPr>
          <p:nvPr>
            <p:ph type="sldNum" sz="quarter" idx="5"/>
          </p:nvPr>
        </p:nvSpPr>
        <p:spPr/>
        <p:txBody>
          <a:bodyPr/>
          <a:lstStyle/>
          <a:p>
            <a:fld id="{4FE1A22D-B0DA-7946-9107-1C35E13A8882}" type="slidenum">
              <a:rPr lang="en-US" smtClean="0"/>
              <a:t>9</a:t>
            </a:fld>
            <a:endParaRPr lang="en-US"/>
          </a:p>
        </p:txBody>
      </p:sp>
    </p:spTree>
    <p:extLst>
      <p:ext uri="{BB962C8B-B14F-4D97-AF65-F5344CB8AC3E}">
        <p14:creationId xmlns:p14="http://schemas.microsoft.com/office/powerpoint/2010/main" val="4797487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4CB804-8D86-C606-ECE8-CEA7A5DB41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4A6C02-38A4-1C71-9EF1-CF9F7A08ED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6B6C961-9981-B6AA-767B-D756A526CD03}"/>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DFA0D51-D3F3-D387-4124-213B126CB31C}"/>
              </a:ext>
            </a:extLst>
          </p:cNvPr>
          <p:cNvSpPr>
            <a:spLocks noGrp="1"/>
          </p:cNvSpPr>
          <p:nvPr>
            <p:ph type="sldNum" sz="quarter" idx="5"/>
          </p:nvPr>
        </p:nvSpPr>
        <p:spPr/>
        <p:txBody>
          <a:bodyPr/>
          <a:lstStyle/>
          <a:p>
            <a:fld id="{4FE1A22D-B0DA-7946-9107-1C35E13A8882}" type="slidenum">
              <a:rPr lang="en-US" smtClean="0"/>
              <a:t>10</a:t>
            </a:fld>
            <a:endParaRPr lang="en-US"/>
          </a:p>
        </p:txBody>
      </p:sp>
    </p:spTree>
    <p:extLst>
      <p:ext uri="{BB962C8B-B14F-4D97-AF65-F5344CB8AC3E}">
        <p14:creationId xmlns:p14="http://schemas.microsoft.com/office/powerpoint/2010/main" val="17276081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E1A22D-B0DA-7946-9107-1C35E13A8882}" type="slidenum">
              <a:rPr lang="en-US" smtClean="0"/>
              <a:t>14</a:t>
            </a:fld>
            <a:endParaRPr lang="en-US"/>
          </a:p>
        </p:txBody>
      </p:sp>
    </p:spTree>
    <p:extLst>
      <p:ext uri="{BB962C8B-B14F-4D97-AF65-F5344CB8AC3E}">
        <p14:creationId xmlns:p14="http://schemas.microsoft.com/office/powerpoint/2010/main" val="4789673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E1A22D-B0DA-7946-9107-1C35E13A8882}" type="slidenum">
              <a:rPr lang="en-US" smtClean="0"/>
              <a:t>15</a:t>
            </a:fld>
            <a:endParaRPr lang="en-US"/>
          </a:p>
        </p:txBody>
      </p:sp>
    </p:spTree>
    <p:extLst>
      <p:ext uri="{BB962C8B-B14F-4D97-AF65-F5344CB8AC3E}">
        <p14:creationId xmlns:p14="http://schemas.microsoft.com/office/powerpoint/2010/main" val="32122170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958037"/>
            <a:ext cx="7772400" cy="815815"/>
          </a:xfrm>
          <a:prstGeom prst="rect">
            <a:avLst/>
          </a:prstGeom>
        </p:spPr>
        <p:txBody>
          <a:bodyPr/>
          <a:lstStyle>
            <a:lvl1pPr>
              <a:defRPr>
                <a:latin typeface="Franklin Gothic Medium"/>
                <a:cs typeface="Franklin Gothic Medium"/>
              </a:defRPr>
            </a:lvl1pPr>
          </a:lstStyle>
          <a:p>
            <a:r>
              <a:rPr lang="en-US" dirty="0"/>
              <a:t>Click to edit Master title style</a:t>
            </a:r>
          </a:p>
        </p:txBody>
      </p:sp>
    </p:spTree>
    <p:extLst>
      <p:ext uri="{BB962C8B-B14F-4D97-AF65-F5344CB8AC3E}">
        <p14:creationId xmlns:p14="http://schemas.microsoft.com/office/powerpoint/2010/main" val="6271741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06642"/>
          </a:xfrm>
          <a:prstGeom prst="rect">
            <a:avLst/>
          </a:prstGeom>
        </p:spPr>
        <p:txBody>
          <a:bodyPr>
            <a:normAutofit/>
          </a:bodyPr>
          <a:lstStyle>
            <a:lvl1pPr algn="l">
              <a:defRPr sz="3200">
                <a:latin typeface="Franklin Gothic Medium"/>
                <a:cs typeface="Franklin Gothic Medium"/>
              </a:defRPr>
            </a:lvl1pPr>
          </a:lstStyle>
          <a:p>
            <a:r>
              <a:rPr lang="en-US" dirty="0"/>
              <a:t>Click to edit Master title style</a:t>
            </a:r>
          </a:p>
        </p:txBody>
      </p:sp>
      <p:sp>
        <p:nvSpPr>
          <p:cNvPr id="3" name="Content Placeholder 2"/>
          <p:cNvSpPr>
            <a:spLocks noGrp="1"/>
          </p:cNvSpPr>
          <p:nvPr>
            <p:ph idx="1"/>
          </p:nvPr>
        </p:nvSpPr>
        <p:spPr>
          <a:xfrm>
            <a:off x="457200" y="1244160"/>
            <a:ext cx="8229600" cy="5140800"/>
          </a:xfrm>
          <a:prstGeom prst="rect">
            <a:avLst/>
          </a:prstGeom>
        </p:spPr>
        <p:txBody>
          <a:bodyPr/>
          <a:lstStyle>
            <a:lvl1pPr>
              <a:defRPr>
                <a:latin typeface="Franklin Gothic Medium"/>
                <a:cs typeface="Franklin Gothic Medium"/>
              </a:defRPr>
            </a:lvl1pPr>
            <a:lvl2pPr>
              <a:defRPr>
                <a:latin typeface="Franklin Gothic Medium"/>
                <a:cs typeface="Franklin Gothic Medium"/>
              </a:defRPr>
            </a:lvl2pPr>
            <a:lvl3pPr marL="914400" indent="0">
              <a:buNone/>
              <a:defRPr/>
            </a:lvl3pPr>
            <a:lvl4pPr marL="1371600" indent="0">
              <a:buNone/>
              <a:defRPr/>
            </a:lvl4pPr>
            <a:lvl5pPr marL="1828800" indent="0">
              <a:buNone/>
              <a:defRPr/>
            </a:lvl5pPr>
          </a:lstStyle>
          <a:p>
            <a:pPr lvl="0"/>
            <a:r>
              <a:rPr lang="en-US" dirty="0"/>
              <a:t>Click to edit Master text styles</a:t>
            </a:r>
          </a:p>
          <a:p>
            <a:pPr lvl="1"/>
            <a:r>
              <a:rPr lang="en-US" dirty="0"/>
              <a:t>Second level</a:t>
            </a:r>
          </a:p>
        </p:txBody>
      </p:sp>
      <p:cxnSp>
        <p:nvCxnSpPr>
          <p:cNvPr id="8" name="Straight Connector 7"/>
          <p:cNvCxnSpPr/>
          <p:nvPr userDrawn="1"/>
        </p:nvCxnSpPr>
        <p:spPr>
          <a:xfrm>
            <a:off x="457200" y="881280"/>
            <a:ext cx="822960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 name="Slide Number Placeholder 2">
            <a:extLst>
              <a:ext uri="{FF2B5EF4-FFF2-40B4-BE49-F238E27FC236}">
                <a16:creationId xmlns:a16="http://schemas.microsoft.com/office/drawing/2014/main" id="{5A69F918-71FF-3A19-B8C2-D7D6D004904F}"/>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solidFill>
                <a:latin typeface="Franklin Gothic Medium" panose="020B0603020102020204" pitchFamily="34" charset="0"/>
              </a:defRPr>
            </a:lvl1pPr>
          </a:lstStyle>
          <a:p>
            <a:fld id="{6B4E548F-600F-2C44-99B3-CA3A86763C81}" type="slidenum">
              <a:rPr lang="en-US" smtClean="0"/>
              <a:pPr/>
              <a:t>‹#›</a:t>
            </a:fld>
            <a:endParaRPr lang="en-US" dirty="0"/>
          </a:p>
        </p:txBody>
      </p:sp>
    </p:spTree>
    <p:extLst>
      <p:ext uri="{BB962C8B-B14F-4D97-AF65-F5344CB8AC3E}">
        <p14:creationId xmlns:p14="http://schemas.microsoft.com/office/powerpoint/2010/main" val="42456495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p:cNvSpPr>
            <a:spLocks noGrp="1"/>
          </p:cNvSpPr>
          <p:nvPr>
            <p:ph type="title"/>
          </p:nvPr>
        </p:nvSpPr>
        <p:spPr>
          <a:xfrm>
            <a:off x="457200" y="274638"/>
            <a:ext cx="8229600" cy="606642"/>
          </a:xfrm>
          <a:prstGeom prst="rect">
            <a:avLst/>
          </a:prstGeom>
        </p:spPr>
        <p:txBody>
          <a:bodyPr>
            <a:normAutofit/>
          </a:bodyPr>
          <a:lstStyle>
            <a:lvl1pPr algn="l">
              <a:defRPr sz="3200">
                <a:latin typeface="Franklin Gothic Medium"/>
                <a:cs typeface="Franklin Gothic Medium"/>
              </a:defRPr>
            </a:lvl1pPr>
          </a:lstStyle>
          <a:p>
            <a:r>
              <a:rPr lang="en-US" dirty="0"/>
              <a:t>Click to edit Master title style</a:t>
            </a:r>
          </a:p>
        </p:txBody>
      </p:sp>
      <p:cxnSp>
        <p:nvCxnSpPr>
          <p:cNvPr id="7" name="Straight Connector 6"/>
          <p:cNvCxnSpPr/>
          <p:nvPr userDrawn="1"/>
        </p:nvCxnSpPr>
        <p:spPr>
          <a:xfrm>
            <a:off x="457200" y="881280"/>
            <a:ext cx="8229600" cy="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 name="Slide Number Placeholder 2">
            <a:extLst>
              <a:ext uri="{FF2B5EF4-FFF2-40B4-BE49-F238E27FC236}">
                <a16:creationId xmlns:a16="http://schemas.microsoft.com/office/drawing/2014/main" id="{DC1C8D51-AF9E-3E20-1179-D54D483F799D}"/>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solidFill>
                <a:latin typeface="Franklin Gothic Medium" panose="020B0603020102020204" pitchFamily="34" charset="0"/>
              </a:defRPr>
            </a:lvl1pPr>
          </a:lstStyle>
          <a:p>
            <a:fld id="{6B4E548F-600F-2C44-99B3-CA3A86763C81}" type="slidenum">
              <a:rPr lang="en-US" smtClean="0"/>
              <a:pPr/>
              <a:t>‹#›</a:t>
            </a:fld>
            <a:endParaRPr lang="en-US" dirty="0"/>
          </a:p>
        </p:txBody>
      </p:sp>
    </p:spTree>
    <p:extLst>
      <p:ext uri="{BB962C8B-B14F-4D97-AF65-F5344CB8AC3E}">
        <p14:creationId xmlns:p14="http://schemas.microsoft.com/office/powerpoint/2010/main" val="145315831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0121AC6-6EFF-B239-4085-2E0940BC5913}"/>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solidFill>
                <a:latin typeface="Franklin Gothic Medium" panose="020B0603020102020204" pitchFamily="34" charset="0"/>
              </a:defRPr>
            </a:lvl1pPr>
          </a:lstStyle>
          <a:p>
            <a:fld id="{6B4E548F-600F-2C44-99B3-CA3A86763C81}" type="slidenum">
              <a:rPr lang="en-US" smtClean="0"/>
              <a:pPr/>
              <a:t>‹#›</a:t>
            </a:fld>
            <a:endParaRPr lang="en-US" dirty="0"/>
          </a:p>
        </p:txBody>
      </p:sp>
    </p:spTree>
    <p:extLst>
      <p:ext uri="{BB962C8B-B14F-4D97-AF65-F5344CB8AC3E}">
        <p14:creationId xmlns:p14="http://schemas.microsoft.com/office/powerpoint/2010/main" val="17382494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 Id="rId6" Type="http://schemas.openxmlformats.org/officeDocument/2006/relationships/image" Target="../media/image10.jpg"/><Relationship Id="rId5" Type="http://schemas.openxmlformats.org/officeDocument/2006/relationships/image" Target="../media/image9.jpg"/><Relationship Id="rId4" Type="http://schemas.openxmlformats.org/officeDocument/2006/relationships/image" Target="../media/image8.jp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jpg"/><Relationship Id="rId5" Type="http://schemas.openxmlformats.org/officeDocument/2006/relationships/image" Target="../media/image13.jpeg"/><Relationship Id="rId4" Type="http://schemas.openxmlformats.org/officeDocument/2006/relationships/image" Target="../media/image12.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png"/></Relationships>
</file>

<file path=ppt/slides/_rels/slide5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hyperlink" Target="http://localhost:8080/foo"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6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6.png"/></Relationships>
</file>

<file path=ppt/slides/_rels/slide6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6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7997E-2A8E-37E1-1B4C-3203BE1824FD}"/>
              </a:ext>
            </a:extLst>
          </p:cNvPr>
          <p:cNvSpPr>
            <a:spLocks noGrp="1"/>
          </p:cNvSpPr>
          <p:nvPr>
            <p:ph type="ctrTitle"/>
          </p:nvPr>
        </p:nvSpPr>
        <p:spPr>
          <a:xfrm>
            <a:off x="685800" y="3651515"/>
            <a:ext cx="4360762" cy="815815"/>
          </a:xfrm>
        </p:spPr>
        <p:txBody>
          <a:bodyPr/>
          <a:lstStyle/>
          <a:p>
            <a:pPr algn="l"/>
            <a:r>
              <a:rPr lang="en-US" sz="3800" dirty="0">
                <a:solidFill>
                  <a:srgbClr val="7030A0"/>
                </a:solidFill>
              </a:rPr>
              <a:t>Intro to JavaScript</a:t>
            </a:r>
          </a:p>
        </p:txBody>
      </p:sp>
      <p:sp>
        <p:nvSpPr>
          <p:cNvPr id="4" name="Title 1">
            <a:extLst>
              <a:ext uri="{FF2B5EF4-FFF2-40B4-BE49-F238E27FC236}">
                <a16:creationId xmlns:a16="http://schemas.microsoft.com/office/drawing/2014/main" id="{49B33CA9-990D-CECB-1BCE-1C5F7EDF5D59}"/>
              </a:ext>
            </a:extLst>
          </p:cNvPr>
          <p:cNvSpPr txBox="1">
            <a:spLocks/>
          </p:cNvSpPr>
          <p:nvPr/>
        </p:nvSpPr>
        <p:spPr>
          <a:xfrm>
            <a:off x="685800" y="735865"/>
            <a:ext cx="3886200" cy="1537131"/>
          </a:xfrm>
          <a:prstGeom prst="rect">
            <a:avLst/>
          </a:prstGeom>
        </p:spPr>
        <p:txBody>
          <a:bodyPr/>
          <a:lstStyle>
            <a:lvl1pPr algn="ctr" defTabSz="457200" rtl="0" eaLnBrk="1" latinLnBrk="0" hangingPunct="1">
              <a:spcBef>
                <a:spcPct val="0"/>
              </a:spcBef>
              <a:buNone/>
              <a:defRPr sz="4400" kern="1200">
                <a:solidFill>
                  <a:schemeClr val="tx1"/>
                </a:solidFill>
                <a:latin typeface="Franklin Gothic Medium"/>
                <a:ea typeface="+mj-ea"/>
                <a:cs typeface="Franklin Gothic Medium"/>
              </a:defRPr>
            </a:lvl1pPr>
          </a:lstStyle>
          <a:p>
            <a:pPr algn="l"/>
            <a:r>
              <a:rPr lang="en-US" dirty="0"/>
              <a:t>CSE 331</a:t>
            </a:r>
          </a:p>
          <a:p>
            <a:pPr algn="l"/>
            <a:r>
              <a:rPr lang="en-US" dirty="0"/>
              <a:t>Spring 2025</a:t>
            </a:r>
          </a:p>
        </p:txBody>
      </p:sp>
      <p:sp>
        <p:nvSpPr>
          <p:cNvPr id="5" name="Title 1">
            <a:extLst>
              <a:ext uri="{FF2B5EF4-FFF2-40B4-BE49-F238E27FC236}">
                <a16:creationId xmlns:a16="http://schemas.microsoft.com/office/drawing/2014/main" id="{0369AFD1-9CEC-C79F-4A1B-E1051483C45C}"/>
              </a:ext>
            </a:extLst>
          </p:cNvPr>
          <p:cNvSpPr txBox="1">
            <a:spLocks/>
          </p:cNvSpPr>
          <p:nvPr/>
        </p:nvSpPr>
        <p:spPr>
          <a:xfrm>
            <a:off x="685800" y="2273984"/>
            <a:ext cx="4360762" cy="1371000"/>
          </a:xfrm>
          <a:prstGeom prst="rect">
            <a:avLst/>
          </a:prstGeom>
        </p:spPr>
        <p:txBody>
          <a:bodyPr/>
          <a:lstStyle>
            <a:lvl1pPr algn="ctr" defTabSz="457200" rtl="0" eaLnBrk="1" latinLnBrk="0" hangingPunct="1">
              <a:spcBef>
                <a:spcPct val="0"/>
              </a:spcBef>
              <a:buNone/>
              <a:defRPr sz="4400" kern="1200">
                <a:solidFill>
                  <a:schemeClr val="tx1"/>
                </a:solidFill>
                <a:latin typeface="Franklin Gothic Medium"/>
                <a:ea typeface="+mj-ea"/>
                <a:cs typeface="Franklin Gothic Medium"/>
              </a:defRPr>
            </a:lvl1pPr>
          </a:lstStyle>
          <a:p>
            <a:pPr algn="l"/>
            <a:r>
              <a:rPr lang="en-US" sz="3800" dirty="0">
                <a:solidFill>
                  <a:srgbClr val="0070C0"/>
                </a:solidFill>
              </a:rPr>
              <a:t>Software Design </a:t>
            </a:r>
            <a:br>
              <a:rPr lang="en-US" sz="3800" dirty="0">
                <a:solidFill>
                  <a:srgbClr val="0070C0"/>
                </a:solidFill>
              </a:rPr>
            </a:br>
            <a:r>
              <a:rPr lang="en-US" sz="3800" dirty="0">
                <a:solidFill>
                  <a:srgbClr val="0070C0"/>
                </a:solidFill>
              </a:rPr>
              <a:t>&amp; Implementation</a:t>
            </a:r>
          </a:p>
        </p:txBody>
      </p:sp>
      <p:sp>
        <p:nvSpPr>
          <p:cNvPr id="3" name="Title 1">
            <a:extLst>
              <a:ext uri="{FF2B5EF4-FFF2-40B4-BE49-F238E27FC236}">
                <a16:creationId xmlns:a16="http://schemas.microsoft.com/office/drawing/2014/main" id="{CDA08323-122E-4E62-243F-0462E23C3CBE}"/>
              </a:ext>
            </a:extLst>
          </p:cNvPr>
          <p:cNvSpPr txBox="1">
            <a:spLocks/>
          </p:cNvSpPr>
          <p:nvPr/>
        </p:nvSpPr>
        <p:spPr>
          <a:xfrm>
            <a:off x="685800" y="5251355"/>
            <a:ext cx="2184722" cy="600938"/>
          </a:xfrm>
          <a:prstGeom prst="rect">
            <a:avLst/>
          </a:prstGeom>
        </p:spPr>
        <p:txBody>
          <a:bodyPr/>
          <a:lstStyle>
            <a:lvl1pPr algn="ctr" defTabSz="457200" rtl="0" eaLnBrk="1" latinLnBrk="0" hangingPunct="1">
              <a:spcBef>
                <a:spcPct val="0"/>
              </a:spcBef>
              <a:buNone/>
              <a:defRPr sz="4400" kern="1200">
                <a:solidFill>
                  <a:schemeClr val="tx1"/>
                </a:solidFill>
                <a:latin typeface="Franklin Gothic Medium"/>
                <a:ea typeface="+mj-ea"/>
                <a:cs typeface="Franklin Gothic Medium"/>
              </a:defRPr>
            </a:lvl1pPr>
          </a:lstStyle>
          <a:p>
            <a:pPr algn="l"/>
            <a:r>
              <a:rPr lang="en-US" sz="3200" dirty="0"/>
              <a:t>Jaela Field</a:t>
            </a:r>
          </a:p>
        </p:txBody>
      </p:sp>
      <p:pic>
        <p:nvPicPr>
          <p:cNvPr id="10" name="Picture 9" descr="Text reading: 'When you add a string to an integer and wait for an error but JavaScript returns a string'. An image below from a The Office scene where Michael Scott has a yellow 'JS' logo placed over him with the dialogue 'Parkour!'&quot;">
            <a:extLst>
              <a:ext uri="{FF2B5EF4-FFF2-40B4-BE49-F238E27FC236}">
                <a16:creationId xmlns:a16="http://schemas.microsoft.com/office/drawing/2014/main" id="{9A0CEE6F-625A-9DB8-6320-C99E7EEFE1E6}"/>
              </a:ext>
            </a:extLst>
          </p:cNvPr>
          <p:cNvPicPr>
            <a:picLocks noChangeAspect="1"/>
          </p:cNvPicPr>
          <p:nvPr/>
        </p:nvPicPr>
        <p:blipFill>
          <a:blip r:embed="rId3"/>
          <a:stretch>
            <a:fillRect/>
          </a:stretch>
        </p:blipFill>
        <p:spPr>
          <a:xfrm>
            <a:off x="4796723" y="260055"/>
            <a:ext cx="3293888" cy="3348787"/>
          </a:xfrm>
          <a:prstGeom prst="rect">
            <a:avLst/>
          </a:prstGeom>
        </p:spPr>
      </p:pic>
      <p:pic>
        <p:nvPicPr>
          <p:cNvPr id="12" name="Picture 11" descr="A meme from The Office. Pam holds two papers labeled 'java' and 'javascript'. The caption says 'Corporate needs you to find the differences between this picture and this picture.' Pam responds, 'They're the same picture.' Joking about the misconception that the languages are the same.">
            <a:extLst>
              <a:ext uri="{FF2B5EF4-FFF2-40B4-BE49-F238E27FC236}">
                <a16:creationId xmlns:a16="http://schemas.microsoft.com/office/drawing/2014/main" id="{81575EC5-7CE9-90E2-5E71-0061224EDC71}"/>
              </a:ext>
            </a:extLst>
          </p:cNvPr>
          <p:cNvPicPr>
            <a:picLocks noChangeAspect="1"/>
          </p:cNvPicPr>
          <p:nvPr/>
        </p:nvPicPr>
        <p:blipFill>
          <a:blip r:embed="rId4"/>
          <a:stretch>
            <a:fillRect/>
          </a:stretch>
        </p:blipFill>
        <p:spPr>
          <a:xfrm>
            <a:off x="5727044" y="3142534"/>
            <a:ext cx="3116994" cy="3455411"/>
          </a:xfrm>
          <a:prstGeom prst="rect">
            <a:avLst/>
          </a:prstGeom>
        </p:spPr>
      </p:pic>
      <p:sp>
        <p:nvSpPr>
          <p:cNvPr id="6" name="TextBox 5">
            <a:extLst>
              <a:ext uri="{FF2B5EF4-FFF2-40B4-BE49-F238E27FC236}">
                <a16:creationId xmlns:a16="http://schemas.microsoft.com/office/drawing/2014/main" id="{62B7E8F9-4913-0E37-47DE-0A147E3D629D}"/>
              </a:ext>
            </a:extLst>
          </p:cNvPr>
          <p:cNvSpPr txBox="1"/>
          <p:nvPr/>
        </p:nvSpPr>
        <p:spPr>
          <a:xfrm>
            <a:off x="5648326" y="6550320"/>
            <a:ext cx="3609974" cy="215444"/>
          </a:xfrm>
          <a:prstGeom prst="rect">
            <a:avLst/>
          </a:prstGeom>
          <a:noFill/>
        </p:spPr>
        <p:txBody>
          <a:bodyPr wrap="square" rtlCol="0">
            <a:spAutoFit/>
          </a:bodyPr>
          <a:lstStyle/>
          <a:p>
            <a:r>
              <a:rPr lang="en-US" sz="800" dirty="0">
                <a:solidFill>
                  <a:schemeClr val="bg1"/>
                </a:solidFill>
                <a:highlight>
                  <a:srgbClr val="000000"/>
                </a:highlight>
                <a:latin typeface="Franklin Gothic Medium"/>
                <a:cs typeface="Franklin Gothic Medium"/>
              </a:rPr>
              <a:t>  </a:t>
            </a:r>
            <a:r>
              <a:rPr lang="en-US" sz="800" dirty="0" err="1">
                <a:solidFill>
                  <a:schemeClr val="bg1"/>
                </a:solidFill>
                <a:highlight>
                  <a:srgbClr val="000000"/>
                </a:highlight>
                <a:latin typeface="Franklin Gothic Medium"/>
                <a:cs typeface="Franklin Gothic Medium"/>
              </a:rPr>
              <a:t>iteachrecruiters.com</a:t>
            </a:r>
            <a:r>
              <a:rPr lang="en-US" sz="800" dirty="0">
                <a:solidFill>
                  <a:schemeClr val="bg1"/>
                </a:solidFill>
                <a:highlight>
                  <a:srgbClr val="000000"/>
                </a:highlight>
                <a:latin typeface="Franklin Gothic Medium"/>
                <a:cs typeface="Franklin Gothic Medium"/>
              </a:rPr>
              <a:t>, Aaron Decker                                                          </a:t>
            </a:r>
            <a:r>
              <a:rPr lang="en-US" sz="800" dirty="0">
                <a:highlight>
                  <a:srgbClr val="000000"/>
                </a:highlight>
                <a:latin typeface="Franklin Gothic Medium"/>
                <a:cs typeface="Franklin Gothic Medium"/>
              </a:rPr>
              <a:t>.</a:t>
            </a:r>
          </a:p>
        </p:txBody>
      </p:sp>
      <p:sp>
        <p:nvSpPr>
          <p:cNvPr id="7" name="TextBox 6">
            <a:extLst>
              <a:ext uri="{FF2B5EF4-FFF2-40B4-BE49-F238E27FC236}">
                <a16:creationId xmlns:a16="http://schemas.microsoft.com/office/drawing/2014/main" id="{5C4F9A0A-86E2-2D98-C1C9-E8676DE2149D}"/>
              </a:ext>
            </a:extLst>
          </p:cNvPr>
          <p:cNvSpPr txBox="1"/>
          <p:nvPr/>
        </p:nvSpPr>
        <p:spPr>
          <a:xfrm>
            <a:off x="4638680" y="3451460"/>
            <a:ext cx="3609974" cy="200055"/>
          </a:xfrm>
          <a:prstGeom prst="rect">
            <a:avLst/>
          </a:prstGeom>
          <a:noFill/>
        </p:spPr>
        <p:txBody>
          <a:bodyPr wrap="square" rtlCol="0">
            <a:spAutoFit/>
          </a:bodyPr>
          <a:lstStyle/>
          <a:p>
            <a:r>
              <a:rPr lang="en-US" sz="700" dirty="0" err="1">
                <a:solidFill>
                  <a:schemeClr val="bg1"/>
                </a:solidFill>
                <a:highlight>
                  <a:srgbClr val="000000"/>
                </a:highlight>
                <a:latin typeface="Franklin Gothic Medium"/>
                <a:cs typeface="Franklin Gothic Medium"/>
              </a:rPr>
              <a:t>ProgrammerHumour.io</a:t>
            </a:r>
            <a:endParaRPr lang="en-US" sz="700" dirty="0">
              <a:highlight>
                <a:srgbClr val="000000"/>
              </a:highlight>
              <a:latin typeface="Franklin Gothic Medium"/>
              <a:cs typeface="Franklin Gothic Medium"/>
            </a:endParaRPr>
          </a:p>
        </p:txBody>
      </p:sp>
    </p:spTree>
    <p:extLst>
      <p:ext uri="{BB962C8B-B14F-4D97-AF65-F5344CB8AC3E}">
        <p14:creationId xmlns:p14="http://schemas.microsoft.com/office/powerpoint/2010/main" val="14515360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BE7DB0-3D03-A333-83C9-D8392424CC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CC1B614-1EA1-B2A5-6A37-86422C76574F}"/>
              </a:ext>
            </a:extLst>
          </p:cNvPr>
          <p:cNvSpPr>
            <a:spLocks noGrp="1"/>
          </p:cNvSpPr>
          <p:nvPr>
            <p:ph type="title"/>
          </p:nvPr>
        </p:nvSpPr>
        <p:spPr/>
        <p:txBody>
          <a:bodyPr/>
          <a:lstStyle/>
          <a:p>
            <a:r>
              <a:rPr lang="en-US" dirty="0"/>
              <a:t>Practicing Computer Science: Mistakes</a:t>
            </a:r>
          </a:p>
        </p:txBody>
      </p:sp>
      <p:sp>
        <p:nvSpPr>
          <p:cNvPr id="3" name="Content Placeholder 2">
            <a:extLst>
              <a:ext uri="{FF2B5EF4-FFF2-40B4-BE49-F238E27FC236}">
                <a16:creationId xmlns:a16="http://schemas.microsoft.com/office/drawing/2014/main" id="{CC951B39-D4CC-EB51-109A-931E9ED1272A}"/>
              </a:ext>
            </a:extLst>
          </p:cNvPr>
          <p:cNvSpPr>
            <a:spLocks noGrp="1"/>
          </p:cNvSpPr>
          <p:nvPr>
            <p:ph idx="1"/>
          </p:nvPr>
        </p:nvSpPr>
        <p:spPr>
          <a:xfrm>
            <a:off x="457200" y="1244159"/>
            <a:ext cx="8229600" cy="5133893"/>
          </a:xfrm>
        </p:spPr>
        <p:txBody>
          <a:bodyPr/>
          <a:lstStyle/>
          <a:p>
            <a:pPr marL="514350" indent="-514350">
              <a:buFont typeface="+mj-lt"/>
              <a:buAutoNum type="arabicPeriod"/>
            </a:pPr>
            <a:r>
              <a:rPr lang="en-US" sz="2800" dirty="0"/>
              <a:t>Not the </a:t>
            </a:r>
            <a:r>
              <a:rPr lang="en-US" sz="2800" u="sng" dirty="0"/>
              <a:t>first time</a:t>
            </a:r>
            <a:r>
              <a:rPr lang="en-US" sz="2800" dirty="0"/>
              <a:t> solving this kind of problem</a:t>
            </a:r>
          </a:p>
          <a:p>
            <a:pPr marL="1085850" lvl="2" indent="-514350"/>
            <a:r>
              <a:rPr lang="en-US" sz="2000" dirty="0"/>
              <a:t>normal to hire someone with prior experience</a:t>
            </a:r>
          </a:p>
          <a:p>
            <a:pPr marL="1085850" lvl="2" indent="-514350"/>
            <a:r>
              <a:rPr lang="en-US" sz="2000" dirty="0"/>
              <a:t>learn new skills in class or in spare time</a:t>
            </a:r>
          </a:p>
          <a:p>
            <a:pPr marL="1085850" lvl="2" indent="-514350"/>
            <a:endParaRPr lang="en-US" sz="2000" dirty="0"/>
          </a:p>
          <a:p>
            <a:pPr marL="514350" indent="-514350">
              <a:buFont typeface="+mj-lt"/>
              <a:buAutoNum type="arabicPeriod"/>
            </a:pPr>
            <a:r>
              <a:rPr lang="en-US" sz="2800" u="sng" dirty="0"/>
              <a:t>No one</a:t>
            </a:r>
            <a:r>
              <a:rPr lang="en-US" sz="2800" dirty="0"/>
              <a:t> to tell you if your code is right</a:t>
            </a:r>
            <a:endParaRPr lang="en-US" sz="2400" dirty="0"/>
          </a:p>
          <a:p>
            <a:pPr marL="1085850" lvl="2" indent="-514350"/>
            <a:r>
              <a:rPr lang="en-US" sz="2000" dirty="0"/>
              <a:t>That’s your job!</a:t>
            </a:r>
          </a:p>
          <a:p>
            <a:pPr marL="1280160" lvl="2" indent="-514350"/>
            <a:r>
              <a:rPr lang="en-US" sz="1600" dirty="0"/>
              <a:t>(senior engineers will </a:t>
            </a:r>
            <a:r>
              <a:rPr lang="en-US" sz="1600" i="1" dirty="0"/>
              <a:t>double check</a:t>
            </a:r>
            <a:r>
              <a:rPr lang="en-US" sz="1600" dirty="0"/>
              <a:t> your work, but they expect it to be right)</a:t>
            </a:r>
          </a:p>
          <a:p>
            <a:pPr marL="1085850" lvl="2" indent="-514350"/>
            <a:r>
              <a:rPr lang="en-US" sz="2000" dirty="0"/>
              <a:t>you will almost never be given tests</a:t>
            </a:r>
          </a:p>
          <a:p>
            <a:pPr marL="1085850" lvl="2" indent="-514350"/>
            <a:endParaRPr lang="en-US" sz="2000" dirty="0"/>
          </a:p>
          <a:p>
            <a:pPr marL="514350" indent="-514350">
              <a:buFont typeface="+mj-lt"/>
              <a:buAutoNum type="arabicPeriod"/>
            </a:pPr>
            <a:r>
              <a:rPr lang="en-US" sz="2800" dirty="0"/>
              <a:t>Mistakes are not acceptable (to users)</a:t>
            </a:r>
          </a:p>
          <a:p>
            <a:pPr marL="1085850" lvl="2" indent="-514350"/>
            <a:r>
              <a:rPr lang="en-US" sz="2000" dirty="0"/>
              <a:t>90% is </a:t>
            </a:r>
            <a:r>
              <a:rPr lang="en-US" sz="2000" u="sng" dirty="0"/>
              <a:t>not</a:t>
            </a:r>
            <a:r>
              <a:rPr lang="en-US" sz="2000" dirty="0"/>
              <a:t> an “A”</a:t>
            </a:r>
          </a:p>
          <a:p>
            <a:pPr marL="1280160" lvl="2" indent="-514350"/>
            <a:r>
              <a:rPr lang="en-US" sz="1600" dirty="0"/>
              <a:t>10% of 1m users is 100k users calling customer service</a:t>
            </a:r>
          </a:p>
          <a:p>
            <a:pPr marL="1280160" lvl="2" indent="-514350"/>
            <a:r>
              <a:rPr lang="en-US" sz="1600" dirty="0"/>
              <a:t>1% of 1m users is 10k users calling customer service</a:t>
            </a:r>
          </a:p>
          <a:p>
            <a:pPr marL="1085850" lvl="2" indent="-514350"/>
            <a:endParaRPr lang="en-US" sz="2000" dirty="0"/>
          </a:p>
        </p:txBody>
      </p:sp>
      <p:sp>
        <p:nvSpPr>
          <p:cNvPr id="14" name="TextBox 13">
            <a:extLst>
              <a:ext uri="{FF2B5EF4-FFF2-40B4-BE49-F238E27FC236}">
                <a16:creationId xmlns:a16="http://schemas.microsoft.com/office/drawing/2014/main" id="{64C64FD3-EE84-6714-25DC-4255873D7966}"/>
              </a:ext>
            </a:extLst>
          </p:cNvPr>
          <p:cNvSpPr txBox="1"/>
          <p:nvPr/>
        </p:nvSpPr>
        <p:spPr>
          <a:xfrm>
            <a:off x="8018003" y="1252517"/>
            <a:ext cx="646331" cy="646331"/>
          </a:xfrm>
          <a:prstGeom prst="rect">
            <a:avLst/>
          </a:prstGeom>
          <a:noFill/>
        </p:spPr>
        <p:txBody>
          <a:bodyPr wrap="none" rtlCol="0">
            <a:spAutoFit/>
          </a:bodyPr>
          <a:lstStyle/>
          <a:p>
            <a:r>
              <a:rPr lang="en-US" sz="3600" dirty="0">
                <a:latin typeface="Franklin Gothic Medium"/>
                <a:cs typeface="Franklin Gothic Medium"/>
              </a:rPr>
              <a:t>😀</a:t>
            </a:r>
          </a:p>
        </p:txBody>
      </p:sp>
      <p:sp>
        <p:nvSpPr>
          <p:cNvPr id="9" name="TextBox 8">
            <a:extLst>
              <a:ext uri="{FF2B5EF4-FFF2-40B4-BE49-F238E27FC236}">
                <a16:creationId xmlns:a16="http://schemas.microsoft.com/office/drawing/2014/main" id="{E2E44490-7BB8-69D3-63C3-9CA592958F18}"/>
              </a:ext>
            </a:extLst>
          </p:cNvPr>
          <p:cNvSpPr txBox="1"/>
          <p:nvPr/>
        </p:nvSpPr>
        <p:spPr>
          <a:xfrm>
            <a:off x="6819618" y="2889389"/>
            <a:ext cx="646331" cy="646331"/>
          </a:xfrm>
          <a:prstGeom prst="rect">
            <a:avLst/>
          </a:prstGeom>
          <a:noFill/>
        </p:spPr>
        <p:txBody>
          <a:bodyPr wrap="none" rtlCol="0">
            <a:spAutoFit/>
          </a:bodyPr>
          <a:lstStyle/>
          <a:p>
            <a:r>
              <a:rPr lang="en-US" sz="3600" dirty="0">
                <a:latin typeface="Franklin Gothic Medium"/>
                <a:cs typeface="Franklin Gothic Medium"/>
              </a:rPr>
              <a:t>☹️</a:t>
            </a:r>
          </a:p>
        </p:txBody>
      </p:sp>
      <p:grpSp>
        <p:nvGrpSpPr>
          <p:cNvPr id="10" name="Group 9" descr="A brain labelled “Skills” - but, instead of arrows pointing out, a blue dot is now within the brain. In a job, it’s expected that you already have the skills.">
            <a:extLst>
              <a:ext uri="{FF2B5EF4-FFF2-40B4-BE49-F238E27FC236}">
                <a16:creationId xmlns:a16="http://schemas.microsoft.com/office/drawing/2014/main" id="{CD26911E-FCD7-7FA2-FE06-EBB670E89158}"/>
              </a:ext>
            </a:extLst>
          </p:cNvPr>
          <p:cNvGrpSpPr/>
          <p:nvPr/>
        </p:nvGrpSpPr>
        <p:grpSpPr>
          <a:xfrm>
            <a:off x="7129193" y="5128722"/>
            <a:ext cx="1557607" cy="1249330"/>
            <a:chOff x="7129193" y="5128722"/>
            <a:chExt cx="1557607" cy="1249330"/>
          </a:xfrm>
        </p:grpSpPr>
        <p:sp>
          <p:nvSpPr>
            <p:cNvPr id="5" name="TextBox 4">
              <a:extLst>
                <a:ext uri="{FF2B5EF4-FFF2-40B4-BE49-F238E27FC236}">
                  <a16:creationId xmlns:a16="http://schemas.microsoft.com/office/drawing/2014/main" id="{61EE970F-E742-8AAA-A095-D222D7BA3D41}"/>
                </a:ext>
              </a:extLst>
            </p:cNvPr>
            <p:cNvSpPr txBox="1"/>
            <p:nvPr/>
          </p:nvSpPr>
          <p:spPr>
            <a:xfrm>
              <a:off x="7451182" y="5499959"/>
              <a:ext cx="889987" cy="461665"/>
            </a:xfrm>
            <a:prstGeom prst="rect">
              <a:avLst/>
            </a:prstGeom>
            <a:noFill/>
          </p:spPr>
          <p:txBody>
            <a:bodyPr wrap="none" rtlCol="0">
              <a:spAutoFit/>
            </a:bodyPr>
            <a:lstStyle/>
            <a:p>
              <a:r>
                <a:rPr lang="en-US" sz="2400" dirty="0">
                  <a:latin typeface="Franklin Gothic Medium"/>
                  <a:cs typeface="Franklin Gothic Medium"/>
                </a:rPr>
                <a:t>Skills</a:t>
              </a:r>
            </a:p>
          </p:txBody>
        </p:sp>
        <p:sp>
          <p:nvSpPr>
            <p:cNvPr id="8" name="Cloud 7">
              <a:extLst>
                <a:ext uri="{FF2B5EF4-FFF2-40B4-BE49-F238E27FC236}">
                  <a16:creationId xmlns:a16="http://schemas.microsoft.com/office/drawing/2014/main" id="{6DFB11DB-75BD-137D-6709-28EB77D01570}"/>
                </a:ext>
              </a:extLst>
            </p:cNvPr>
            <p:cNvSpPr/>
            <p:nvPr/>
          </p:nvSpPr>
          <p:spPr>
            <a:xfrm>
              <a:off x="7129193" y="5128722"/>
              <a:ext cx="1557607" cy="1249330"/>
            </a:xfrm>
            <a:prstGeom prst="cloud">
              <a:avLst/>
            </a:prstGeom>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4" name="Oval 3">
              <a:extLst>
                <a:ext uri="{FF2B5EF4-FFF2-40B4-BE49-F238E27FC236}">
                  <a16:creationId xmlns:a16="http://schemas.microsoft.com/office/drawing/2014/main" id="{D82AFFAE-A900-CEA1-7B8F-5FC2D10B08A0}"/>
                </a:ext>
              </a:extLst>
            </p:cNvPr>
            <p:cNvSpPr/>
            <p:nvPr/>
          </p:nvSpPr>
          <p:spPr>
            <a:xfrm>
              <a:off x="8232184" y="5387516"/>
              <a:ext cx="217967" cy="217967"/>
            </a:xfrm>
            <a:prstGeom prst="ellipse">
              <a:avLst/>
            </a:prstGeom>
            <a:solidFill>
              <a:srgbClr val="00B0F0"/>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6" name="Slide Number Placeholder 5">
            <a:extLst>
              <a:ext uri="{FF2B5EF4-FFF2-40B4-BE49-F238E27FC236}">
                <a16:creationId xmlns:a16="http://schemas.microsoft.com/office/drawing/2014/main" id="{879460B2-FAC9-AAEF-F383-DF7609A1EB91}"/>
              </a:ext>
            </a:extLst>
          </p:cNvPr>
          <p:cNvSpPr>
            <a:spLocks noGrp="1"/>
          </p:cNvSpPr>
          <p:nvPr>
            <p:ph type="sldNum" sz="quarter" idx="4"/>
          </p:nvPr>
        </p:nvSpPr>
        <p:spPr/>
        <p:txBody>
          <a:bodyPr/>
          <a:lstStyle/>
          <a:p>
            <a:fld id="{6B4E548F-600F-2C44-99B3-CA3A86763C81}" type="slidenum">
              <a:rPr lang="en-US" smtClean="0"/>
              <a:pPr/>
              <a:t>10</a:t>
            </a:fld>
            <a:endParaRPr lang="en-US" dirty="0"/>
          </a:p>
        </p:txBody>
      </p:sp>
    </p:spTree>
    <p:extLst>
      <p:ext uri="{BB962C8B-B14F-4D97-AF65-F5344CB8AC3E}">
        <p14:creationId xmlns:p14="http://schemas.microsoft.com/office/powerpoint/2010/main" val="1614175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16FF6D-0FC5-7AF2-3E0B-398ED93AB1B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6A87D26-040A-FE96-86A8-7B59E92CF8A6}"/>
              </a:ext>
            </a:extLst>
          </p:cNvPr>
          <p:cNvSpPr>
            <a:spLocks noGrp="1"/>
          </p:cNvSpPr>
          <p:nvPr>
            <p:ph type="title"/>
          </p:nvPr>
        </p:nvSpPr>
        <p:spPr/>
        <p:txBody>
          <a:bodyPr/>
          <a:lstStyle/>
          <a:p>
            <a:r>
              <a:rPr lang="en-US" dirty="0"/>
              <a:t>What This Class is About</a:t>
            </a:r>
          </a:p>
        </p:txBody>
      </p:sp>
      <p:sp>
        <p:nvSpPr>
          <p:cNvPr id="3" name="Content Placeholder 2">
            <a:extLst>
              <a:ext uri="{FF2B5EF4-FFF2-40B4-BE49-F238E27FC236}">
                <a16:creationId xmlns:a16="http://schemas.microsoft.com/office/drawing/2014/main" id="{01F6E938-9FD9-24AA-7246-3A57D103B28D}"/>
              </a:ext>
            </a:extLst>
          </p:cNvPr>
          <p:cNvSpPr>
            <a:spLocks noGrp="1"/>
          </p:cNvSpPr>
          <p:nvPr>
            <p:ph idx="1"/>
          </p:nvPr>
        </p:nvSpPr>
        <p:spPr>
          <a:xfrm>
            <a:off x="457200" y="1244160"/>
            <a:ext cx="8229600" cy="5071580"/>
          </a:xfrm>
        </p:spPr>
        <p:txBody>
          <a:bodyPr/>
          <a:lstStyle/>
          <a:p>
            <a:r>
              <a:rPr lang="en-US" sz="2800" dirty="0"/>
              <a:t>Learning what engineers do to make sure their code is correct </a:t>
            </a:r>
            <a:r>
              <a:rPr lang="en-US" sz="2800" u="sng" dirty="0"/>
              <a:t>before</a:t>
            </a:r>
            <a:r>
              <a:rPr lang="en-US" sz="2800" dirty="0"/>
              <a:t> sending it to users</a:t>
            </a:r>
            <a:endParaRPr lang="en-US" dirty="0"/>
          </a:p>
          <a:p>
            <a:pPr lvl="1"/>
            <a:endParaRPr lang="en-US" sz="2400" dirty="0"/>
          </a:p>
          <a:p>
            <a:r>
              <a:rPr lang="en-US" sz="2800" dirty="0"/>
              <a:t>Learn a toolkit for being 100% sure it is right</a:t>
            </a:r>
          </a:p>
          <a:p>
            <a:pPr lvl="1"/>
            <a:r>
              <a:rPr lang="en-US" sz="2400" dirty="0"/>
              <a:t>any “computer scientist” must know this</a:t>
            </a:r>
          </a:p>
          <a:p>
            <a:pPr lvl="1"/>
            <a:endParaRPr lang="en-US" sz="2400" dirty="0"/>
          </a:p>
          <a:p>
            <a:r>
              <a:rPr lang="en-US" sz="2800" dirty="0"/>
              <a:t>Learn when to use the toolkit</a:t>
            </a:r>
          </a:p>
          <a:p>
            <a:pPr lvl="1"/>
            <a:r>
              <a:rPr lang="en-US" sz="2400" dirty="0"/>
              <a:t>not every problem requires it</a:t>
            </a:r>
          </a:p>
        </p:txBody>
      </p:sp>
      <p:sp>
        <p:nvSpPr>
          <p:cNvPr id="4" name="Slide Number Placeholder 3">
            <a:extLst>
              <a:ext uri="{FF2B5EF4-FFF2-40B4-BE49-F238E27FC236}">
                <a16:creationId xmlns:a16="http://schemas.microsoft.com/office/drawing/2014/main" id="{A90DFAEB-2153-2511-ED03-D363F172A499}"/>
              </a:ext>
            </a:extLst>
          </p:cNvPr>
          <p:cNvSpPr>
            <a:spLocks noGrp="1"/>
          </p:cNvSpPr>
          <p:nvPr>
            <p:ph type="sldNum" sz="quarter" idx="4"/>
          </p:nvPr>
        </p:nvSpPr>
        <p:spPr/>
        <p:txBody>
          <a:bodyPr/>
          <a:lstStyle/>
          <a:p>
            <a:fld id="{6B4E548F-600F-2C44-99B3-CA3A86763C81}" type="slidenum">
              <a:rPr lang="en-US" smtClean="0"/>
              <a:pPr/>
              <a:t>11</a:t>
            </a:fld>
            <a:endParaRPr lang="en-US" dirty="0"/>
          </a:p>
        </p:txBody>
      </p:sp>
    </p:spTree>
    <p:extLst>
      <p:ext uri="{BB962C8B-B14F-4D97-AF65-F5344CB8AC3E}">
        <p14:creationId xmlns:p14="http://schemas.microsoft.com/office/powerpoint/2010/main" val="3345594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1F777-D3AE-165E-94C3-0689BB6DB881}"/>
              </a:ext>
            </a:extLst>
          </p:cNvPr>
          <p:cNvSpPr>
            <a:spLocks noGrp="1"/>
          </p:cNvSpPr>
          <p:nvPr>
            <p:ph type="title"/>
          </p:nvPr>
        </p:nvSpPr>
        <p:spPr/>
        <p:txBody>
          <a:bodyPr/>
          <a:lstStyle/>
          <a:p>
            <a:r>
              <a:rPr lang="en-US" dirty="0"/>
              <a:t>We Will Ask You to Write Code </a:t>
            </a:r>
            <a:r>
              <a:rPr lang="en-US" b="1" dirty="0">
                <a:solidFill>
                  <a:srgbClr val="0070C0"/>
                </a:solidFill>
              </a:rPr>
              <a:t>Differently</a:t>
            </a:r>
          </a:p>
        </p:txBody>
      </p:sp>
      <p:sp>
        <p:nvSpPr>
          <p:cNvPr id="3" name="Content Placeholder 2">
            <a:extLst>
              <a:ext uri="{FF2B5EF4-FFF2-40B4-BE49-F238E27FC236}">
                <a16:creationId xmlns:a16="http://schemas.microsoft.com/office/drawing/2014/main" id="{750D2E03-D81D-D5EF-85C9-0AFF41C9FB77}"/>
              </a:ext>
            </a:extLst>
          </p:cNvPr>
          <p:cNvSpPr>
            <a:spLocks noGrp="1"/>
          </p:cNvSpPr>
          <p:nvPr>
            <p:ph idx="1"/>
          </p:nvPr>
        </p:nvSpPr>
        <p:spPr/>
        <p:txBody>
          <a:bodyPr/>
          <a:lstStyle/>
          <a:p>
            <a:r>
              <a:rPr lang="en-US" sz="2400" dirty="0"/>
              <a:t>Our goal is </a:t>
            </a:r>
            <a:r>
              <a:rPr lang="en-US" sz="2400" b="1" dirty="0">
                <a:solidFill>
                  <a:srgbClr val="C00000"/>
                </a:solidFill>
              </a:rPr>
              <a:t>not</a:t>
            </a:r>
            <a:r>
              <a:rPr lang="en-US" sz="2400" dirty="0"/>
              <a:t> to teach you to write code that</a:t>
            </a:r>
            <a:br>
              <a:rPr lang="en-US" sz="2400" dirty="0"/>
            </a:br>
            <a:r>
              <a:rPr lang="en-US" sz="2400" dirty="0"/>
              <a:t>looks exactly like what you will see in industry</a:t>
            </a:r>
          </a:p>
          <a:p>
            <a:pPr lvl="1"/>
            <a:r>
              <a:rPr lang="en-US" sz="2000" dirty="0"/>
              <a:t>nor is it to use the libraries most common in industry</a:t>
            </a:r>
          </a:p>
          <a:p>
            <a:pPr lvl="2"/>
            <a:r>
              <a:rPr lang="en-US" sz="1600" dirty="0"/>
              <a:t>the most popular languages and libraries change all the time</a:t>
            </a:r>
          </a:p>
          <a:p>
            <a:pPr lvl="1"/>
            <a:endParaRPr lang="en-US" sz="2000" dirty="0"/>
          </a:p>
          <a:p>
            <a:r>
              <a:rPr lang="en-US" sz="2400" dirty="0"/>
              <a:t>Our goal is to teach you to </a:t>
            </a:r>
            <a:r>
              <a:rPr lang="en-US" sz="2400" b="1" dirty="0">
                <a:solidFill>
                  <a:srgbClr val="7030A0"/>
                </a:solidFill>
              </a:rPr>
              <a:t>think</a:t>
            </a:r>
            <a:r>
              <a:rPr lang="en-US" sz="2400" dirty="0"/>
              <a:t> through your code and</a:t>
            </a:r>
            <a:br>
              <a:rPr lang="en-US" sz="2400" dirty="0"/>
            </a:br>
            <a:r>
              <a:rPr lang="en-US" sz="2400" dirty="0"/>
              <a:t>to </a:t>
            </a:r>
            <a:r>
              <a:rPr lang="en-US" sz="2400" b="1" dirty="0">
                <a:solidFill>
                  <a:schemeClr val="accent3">
                    <a:lumMod val="75000"/>
                  </a:schemeClr>
                </a:solidFill>
              </a:rPr>
              <a:t>understand</a:t>
            </a:r>
            <a:r>
              <a:rPr lang="en-US" sz="2400" dirty="0"/>
              <a:t> how all the parts work</a:t>
            </a:r>
          </a:p>
          <a:p>
            <a:pPr lvl="1"/>
            <a:endParaRPr lang="en-US" sz="2000" dirty="0"/>
          </a:p>
          <a:p>
            <a:r>
              <a:rPr lang="en-US" sz="2400" dirty="0"/>
              <a:t>That is best served by writing slowly and carefully</a:t>
            </a:r>
          </a:p>
          <a:p>
            <a:pPr lvl="1"/>
            <a:endParaRPr lang="en-US" sz="2000" dirty="0"/>
          </a:p>
          <a:p>
            <a:r>
              <a:rPr lang="en-US" sz="2400" dirty="0"/>
              <a:t>We will force that by</a:t>
            </a:r>
          </a:p>
          <a:p>
            <a:pPr marL="914400" lvl="1" indent="-457200">
              <a:buFont typeface="+mj-lt"/>
              <a:buAutoNum type="arabicPeriod"/>
            </a:pPr>
            <a:r>
              <a:rPr lang="en-US" sz="2000" dirty="0"/>
              <a:t>changing programming languages to something </a:t>
            </a:r>
            <a:r>
              <a:rPr lang="en-US" sz="2000" i="1" dirty="0"/>
              <a:t>unfamiliar</a:t>
            </a:r>
          </a:p>
          <a:p>
            <a:pPr marL="914400" lvl="1" indent="-457200">
              <a:buFont typeface="+mj-lt"/>
              <a:buAutoNum type="arabicPeriod"/>
            </a:pPr>
            <a:r>
              <a:rPr lang="en-US" sz="2000" dirty="0"/>
              <a:t>having </a:t>
            </a:r>
            <a:r>
              <a:rPr lang="en-US" sz="2000" i="1" dirty="0"/>
              <a:t>unusual</a:t>
            </a:r>
            <a:r>
              <a:rPr lang="en-US" sz="2000" dirty="0"/>
              <a:t> coding conventions at times</a:t>
            </a:r>
          </a:p>
        </p:txBody>
      </p:sp>
      <p:sp>
        <p:nvSpPr>
          <p:cNvPr id="4" name="Slide Number Placeholder 3">
            <a:extLst>
              <a:ext uri="{FF2B5EF4-FFF2-40B4-BE49-F238E27FC236}">
                <a16:creationId xmlns:a16="http://schemas.microsoft.com/office/drawing/2014/main" id="{39FC8163-308C-EA37-9A26-5424818732ED}"/>
              </a:ext>
            </a:extLst>
          </p:cNvPr>
          <p:cNvSpPr>
            <a:spLocks noGrp="1"/>
          </p:cNvSpPr>
          <p:nvPr>
            <p:ph type="sldNum" sz="quarter" idx="4"/>
          </p:nvPr>
        </p:nvSpPr>
        <p:spPr/>
        <p:txBody>
          <a:bodyPr/>
          <a:lstStyle/>
          <a:p>
            <a:fld id="{6B4E548F-600F-2C44-99B3-CA3A86763C81}" type="slidenum">
              <a:rPr lang="en-US" smtClean="0"/>
              <a:pPr/>
              <a:t>12</a:t>
            </a:fld>
            <a:endParaRPr lang="en-US" dirty="0"/>
          </a:p>
        </p:txBody>
      </p:sp>
    </p:spTree>
    <p:extLst>
      <p:ext uri="{BB962C8B-B14F-4D97-AF65-F5344CB8AC3E}">
        <p14:creationId xmlns:p14="http://schemas.microsoft.com/office/powerpoint/2010/main" val="1599796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683E4B-80E9-645D-41F6-B395B01A63AA}"/>
              </a:ext>
            </a:extLst>
          </p:cNvPr>
          <p:cNvSpPr>
            <a:spLocks noGrp="1"/>
          </p:cNvSpPr>
          <p:nvPr>
            <p:ph type="title"/>
          </p:nvPr>
        </p:nvSpPr>
        <p:spPr/>
        <p:txBody>
          <a:bodyPr/>
          <a:lstStyle/>
          <a:p>
            <a:r>
              <a:rPr lang="en-US" dirty="0"/>
              <a:t>Homework</a:t>
            </a:r>
          </a:p>
        </p:txBody>
      </p:sp>
      <p:sp>
        <p:nvSpPr>
          <p:cNvPr id="3" name="Content Placeholder 2">
            <a:extLst>
              <a:ext uri="{FF2B5EF4-FFF2-40B4-BE49-F238E27FC236}">
                <a16:creationId xmlns:a16="http://schemas.microsoft.com/office/drawing/2014/main" id="{6A9BCD0B-A130-7E51-7AFF-85106BF3B968}"/>
              </a:ext>
            </a:extLst>
          </p:cNvPr>
          <p:cNvSpPr>
            <a:spLocks noGrp="1"/>
          </p:cNvSpPr>
          <p:nvPr>
            <p:ph idx="1"/>
          </p:nvPr>
        </p:nvSpPr>
        <p:spPr/>
        <p:txBody>
          <a:bodyPr/>
          <a:lstStyle/>
          <a:p>
            <a:r>
              <a:rPr lang="en-US" sz="2800" dirty="0"/>
              <a:t>CSE 331 is a </a:t>
            </a:r>
            <a:r>
              <a:rPr lang="en-US" sz="2800" b="1" dirty="0">
                <a:solidFill>
                  <a:srgbClr val="C00000"/>
                </a:solidFill>
              </a:rPr>
              <a:t>hard</a:t>
            </a:r>
            <a:r>
              <a:rPr lang="en-US" sz="2800" dirty="0"/>
              <a:t> class</a:t>
            </a:r>
          </a:p>
          <a:p>
            <a:pPr lvl="1"/>
            <a:r>
              <a:rPr lang="en-US" sz="2400" dirty="0"/>
              <a:t>because coding &amp; debugging are hard!</a:t>
            </a:r>
          </a:p>
          <a:p>
            <a:pPr lvl="1"/>
            <a:endParaRPr lang="en-US" sz="2400" dirty="0"/>
          </a:p>
          <a:p>
            <a:r>
              <a:rPr lang="en-US" sz="2800" dirty="0"/>
              <a:t>Most of the work is done </a:t>
            </a:r>
            <a:r>
              <a:rPr lang="en-US" sz="2800" b="1" u="sng" dirty="0"/>
              <a:t>outside of class</a:t>
            </a:r>
          </a:p>
          <a:p>
            <a:pPr lvl="1"/>
            <a:r>
              <a:rPr lang="en-US" sz="2400" dirty="0"/>
              <a:t>university policy is 2 hours per hour of class time</a:t>
            </a:r>
          </a:p>
          <a:p>
            <a:pPr lvl="1"/>
            <a:r>
              <a:rPr lang="en-US" sz="2400" dirty="0"/>
              <a:t>plan for 8 hours per week, but…</a:t>
            </a:r>
          </a:p>
          <a:p>
            <a:pPr lvl="1"/>
            <a:endParaRPr lang="en-US" sz="2400" dirty="0"/>
          </a:p>
          <a:p>
            <a:r>
              <a:rPr lang="en-US" sz="2800" dirty="0"/>
              <a:t>Wide variation in time required</a:t>
            </a:r>
          </a:p>
          <a:p>
            <a:pPr lvl="1"/>
            <a:r>
              <a:rPr lang="en-US" sz="2400" dirty="0"/>
              <a:t>some students will average 10-15 hours</a:t>
            </a:r>
          </a:p>
          <a:p>
            <a:pPr lvl="2"/>
            <a:r>
              <a:rPr lang="en-US" sz="2000" dirty="0"/>
              <a:t>but this is not expected!</a:t>
            </a:r>
            <a:br>
              <a:rPr lang="en-US" sz="2000" dirty="0"/>
            </a:br>
            <a:r>
              <a:rPr lang="en-US" sz="2000" dirty="0"/>
              <a:t>be sure to get help if you are averaging over 15 hours</a:t>
            </a:r>
            <a:br>
              <a:rPr lang="en-US" sz="2000" dirty="0"/>
            </a:br>
            <a:r>
              <a:rPr lang="en-US" sz="2000" dirty="0"/>
              <a:t>(~ “debug” your approach to 331)</a:t>
            </a:r>
          </a:p>
        </p:txBody>
      </p:sp>
      <p:sp>
        <p:nvSpPr>
          <p:cNvPr id="4" name="Slide Number Placeholder 3">
            <a:extLst>
              <a:ext uri="{FF2B5EF4-FFF2-40B4-BE49-F238E27FC236}">
                <a16:creationId xmlns:a16="http://schemas.microsoft.com/office/drawing/2014/main" id="{94EE2F7A-C71D-5844-65E8-B3FC54BE7F0C}"/>
              </a:ext>
            </a:extLst>
          </p:cNvPr>
          <p:cNvSpPr>
            <a:spLocks noGrp="1"/>
          </p:cNvSpPr>
          <p:nvPr>
            <p:ph type="sldNum" sz="quarter" idx="4"/>
          </p:nvPr>
        </p:nvSpPr>
        <p:spPr/>
        <p:txBody>
          <a:bodyPr/>
          <a:lstStyle/>
          <a:p>
            <a:fld id="{6B4E548F-600F-2C44-99B3-CA3A86763C81}" type="slidenum">
              <a:rPr lang="en-US" smtClean="0"/>
              <a:pPr/>
              <a:t>13</a:t>
            </a:fld>
            <a:endParaRPr lang="en-US" dirty="0"/>
          </a:p>
        </p:txBody>
      </p:sp>
    </p:spTree>
    <p:extLst>
      <p:ext uri="{BB962C8B-B14F-4D97-AF65-F5344CB8AC3E}">
        <p14:creationId xmlns:p14="http://schemas.microsoft.com/office/powerpoint/2010/main" val="1711835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33A2CC-891A-94DC-BCB1-CD7130E3FCD3}"/>
              </a:ext>
            </a:extLst>
          </p:cNvPr>
          <p:cNvSpPr>
            <a:spLocks noGrp="1"/>
          </p:cNvSpPr>
          <p:nvPr>
            <p:ph type="title"/>
          </p:nvPr>
        </p:nvSpPr>
        <p:spPr/>
        <p:txBody>
          <a:bodyPr/>
          <a:lstStyle/>
          <a:p>
            <a:r>
              <a:rPr lang="en-US" dirty="0"/>
              <a:t>Homework Assignments</a:t>
            </a:r>
          </a:p>
        </p:txBody>
      </p:sp>
      <p:sp>
        <p:nvSpPr>
          <p:cNvPr id="3" name="Content Placeholder 2">
            <a:extLst>
              <a:ext uri="{FF2B5EF4-FFF2-40B4-BE49-F238E27FC236}">
                <a16:creationId xmlns:a16="http://schemas.microsoft.com/office/drawing/2014/main" id="{F507C1AA-A1BC-1369-75C0-2CD3B41E6395}"/>
              </a:ext>
            </a:extLst>
          </p:cNvPr>
          <p:cNvSpPr>
            <a:spLocks noGrp="1"/>
          </p:cNvSpPr>
          <p:nvPr>
            <p:ph idx="1"/>
          </p:nvPr>
        </p:nvSpPr>
        <p:spPr>
          <a:xfrm>
            <a:off x="457200" y="1244160"/>
            <a:ext cx="8229600" cy="606642"/>
          </a:xfrm>
        </p:spPr>
        <p:txBody>
          <a:bodyPr/>
          <a:lstStyle/>
          <a:p>
            <a:pPr marL="0" indent="0">
              <a:buNone/>
            </a:pPr>
            <a:r>
              <a:rPr lang="en-US" sz="2800" dirty="0"/>
              <a:t>Eight assignments split into these groups:</a:t>
            </a:r>
          </a:p>
        </p:txBody>
      </p:sp>
      <p:sp>
        <p:nvSpPr>
          <p:cNvPr id="4" name="TextBox 3">
            <a:extLst>
              <a:ext uri="{FF2B5EF4-FFF2-40B4-BE49-F238E27FC236}">
                <a16:creationId xmlns:a16="http://schemas.microsoft.com/office/drawing/2014/main" id="{2CB343D7-8CB9-408E-E90D-020C0777CD34}"/>
              </a:ext>
            </a:extLst>
          </p:cNvPr>
          <p:cNvSpPr txBox="1"/>
          <p:nvPr/>
        </p:nvSpPr>
        <p:spPr>
          <a:xfrm>
            <a:off x="1562983" y="2254098"/>
            <a:ext cx="726481" cy="400110"/>
          </a:xfrm>
          <a:prstGeom prst="rect">
            <a:avLst/>
          </a:prstGeom>
          <a:solidFill>
            <a:schemeClr val="accent6">
              <a:lumMod val="20000"/>
              <a:lumOff val="80000"/>
            </a:schemeClr>
          </a:solidFill>
          <a:ln>
            <a:solidFill>
              <a:schemeClr val="accent6"/>
            </a:solidFill>
          </a:ln>
        </p:spPr>
        <p:txBody>
          <a:bodyPr wrap="none" rtlCol="0">
            <a:spAutoFit/>
          </a:bodyPr>
          <a:lstStyle/>
          <a:p>
            <a:r>
              <a:rPr lang="en-US" sz="2000" dirty="0">
                <a:latin typeface="Franklin Gothic Medium"/>
                <a:cs typeface="Franklin Gothic Medium"/>
              </a:rPr>
              <a:t>HW1</a:t>
            </a:r>
          </a:p>
        </p:txBody>
      </p:sp>
      <p:sp>
        <p:nvSpPr>
          <p:cNvPr id="5" name="TextBox 4">
            <a:extLst>
              <a:ext uri="{FF2B5EF4-FFF2-40B4-BE49-F238E27FC236}">
                <a16:creationId xmlns:a16="http://schemas.microsoft.com/office/drawing/2014/main" id="{40A650AA-DB48-4A19-E995-E0EA5C8CF24A}"/>
              </a:ext>
            </a:extLst>
          </p:cNvPr>
          <p:cNvSpPr txBox="1"/>
          <p:nvPr/>
        </p:nvSpPr>
        <p:spPr>
          <a:xfrm>
            <a:off x="1562983" y="2654208"/>
            <a:ext cx="726481" cy="400110"/>
          </a:xfrm>
          <a:prstGeom prst="rect">
            <a:avLst/>
          </a:prstGeom>
          <a:solidFill>
            <a:schemeClr val="accent6">
              <a:lumMod val="20000"/>
              <a:lumOff val="80000"/>
            </a:schemeClr>
          </a:solidFill>
          <a:ln>
            <a:solidFill>
              <a:schemeClr val="accent6"/>
            </a:solidFill>
          </a:ln>
        </p:spPr>
        <p:txBody>
          <a:bodyPr wrap="none" rtlCol="0">
            <a:spAutoFit/>
          </a:bodyPr>
          <a:lstStyle/>
          <a:p>
            <a:r>
              <a:rPr lang="en-US" sz="2000" dirty="0">
                <a:latin typeface="Franklin Gothic Medium"/>
                <a:cs typeface="Franklin Gothic Medium"/>
              </a:rPr>
              <a:t>HW2</a:t>
            </a:r>
          </a:p>
        </p:txBody>
      </p:sp>
      <p:sp>
        <p:nvSpPr>
          <p:cNvPr id="6" name="TextBox 5">
            <a:extLst>
              <a:ext uri="{FF2B5EF4-FFF2-40B4-BE49-F238E27FC236}">
                <a16:creationId xmlns:a16="http://schemas.microsoft.com/office/drawing/2014/main" id="{A0435EC2-87BE-0B53-8A88-6BD56CFB1A28}"/>
              </a:ext>
            </a:extLst>
          </p:cNvPr>
          <p:cNvSpPr txBox="1"/>
          <p:nvPr/>
        </p:nvSpPr>
        <p:spPr>
          <a:xfrm>
            <a:off x="1562983" y="3035591"/>
            <a:ext cx="726481" cy="400110"/>
          </a:xfrm>
          <a:prstGeom prst="rect">
            <a:avLst/>
          </a:prstGeom>
          <a:solidFill>
            <a:schemeClr val="accent6">
              <a:lumMod val="20000"/>
              <a:lumOff val="80000"/>
            </a:schemeClr>
          </a:solidFill>
          <a:ln>
            <a:solidFill>
              <a:schemeClr val="accent6"/>
            </a:solidFill>
          </a:ln>
        </p:spPr>
        <p:txBody>
          <a:bodyPr wrap="none" rtlCol="0">
            <a:spAutoFit/>
          </a:bodyPr>
          <a:lstStyle/>
          <a:p>
            <a:r>
              <a:rPr lang="en-US" sz="2000" dirty="0">
                <a:latin typeface="Franklin Gothic Medium"/>
                <a:cs typeface="Franklin Gothic Medium"/>
              </a:rPr>
              <a:t>HW3</a:t>
            </a:r>
          </a:p>
        </p:txBody>
      </p:sp>
      <p:sp>
        <p:nvSpPr>
          <p:cNvPr id="7" name="TextBox 6">
            <a:extLst>
              <a:ext uri="{FF2B5EF4-FFF2-40B4-BE49-F238E27FC236}">
                <a16:creationId xmlns:a16="http://schemas.microsoft.com/office/drawing/2014/main" id="{C1225D47-E9FD-78F4-CD0B-688D4539A3DC}"/>
              </a:ext>
            </a:extLst>
          </p:cNvPr>
          <p:cNvSpPr txBox="1"/>
          <p:nvPr/>
        </p:nvSpPr>
        <p:spPr>
          <a:xfrm>
            <a:off x="1562983" y="3504077"/>
            <a:ext cx="726481" cy="400110"/>
          </a:xfrm>
          <a:prstGeom prst="rect">
            <a:avLst/>
          </a:prstGeom>
          <a:solidFill>
            <a:srgbClr val="FFFCB1"/>
          </a:solidFill>
          <a:ln>
            <a:solidFill>
              <a:schemeClr val="accent3">
                <a:lumMod val="75000"/>
              </a:schemeClr>
            </a:solidFill>
          </a:ln>
        </p:spPr>
        <p:txBody>
          <a:bodyPr wrap="none" rtlCol="0">
            <a:spAutoFit/>
          </a:bodyPr>
          <a:lstStyle/>
          <a:p>
            <a:r>
              <a:rPr lang="en-US" sz="2000" dirty="0">
                <a:latin typeface="Franklin Gothic Medium"/>
                <a:cs typeface="Franklin Gothic Medium"/>
              </a:rPr>
              <a:t>HW4</a:t>
            </a:r>
          </a:p>
        </p:txBody>
      </p:sp>
      <p:sp>
        <p:nvSpPr>
          <p:cNvPr id="8" name="TextBox 7">
            <a:extLst>
              <a:ext uri="{FF2B5EF4-FFF2-40B4-BE49-F238E27FC236}">
                <a16:creationId xmlns:a16="http://schemas.microsoft.com/office/drawing/2014/main" id="{8E9467DA-6908-81D7-CA2F-88BB94191863}"/>
              </a:ext>
            </a:extLst>
          </p:cNvPr>
          <p:cNvSpPr txBox="1"/>
          <p:nvPr/>
        </p:nvSpPr>
        <p:spPr>
          <a:xfrm>
            <a:off x="1562983" y="3904187"/>
            <a:ext cx="726481" cy="400110"/>
          </a:xfrm>
          <a:prstGeom prst="rect">
            <a:avLst/>
          </a:prstGeom>
          <a:solidFill>
            <a:srgbClr val="FFFCB1"/>
          </a:solidFill>
          <a:ln>
            <a:solidFill>
              <a:schemeClr val="accent3">
                <a:lumMod val="75000"/>
              </a:schemeClr>
            </a:solidFill>
          </a:ln>
        </p:spPr>
        <p:txBody>
          <a:bodyPr wrap="none" rtlCol="0">
            <a:spAutoFit/>
          </a:bodyPr>
          <a:lstStyle/>
          <a:p>
            <a:r>
              <a:rPr lang="en-US" sz="2000" dirty="0">
                <a:latin typeface="Franklin Gothic Medium"/>
                <a:cs typeface="Franklin Gothic Medium"/>
              </a:rPr>
              <a:t>HW5</a:t>
            </a:r>
          </a:p>
        </p:txBody>
      </p:sp>
      <p:sp>
        <p:nvSpPr>
          <p:cNvPr id="9" name="TextBox 8">
            <a:extLst>
              <a:ext uri="{FF2B5EF4-FFF2-40B4-BE49-F238E27FC236}">
                <a16:creationId xmlns:a16="http://schemas.microsoft.com/office/drawing/2014/main" id="{E86B3024-D9B0-A35C-A3B0-BAE659B1858C}"/>
              </a:ext>
            </a:extLst>
          </p:cNvPr>
          <p:cNvSpPr txBox="1"/>
          <p:nvPr/>
        </p:nvSpPr>
        <p:spPr>
          <a:xfrm>
            <a:off x="1562983" y="4285570"/>
            <a:ext cx="726481" cy="400110"/>
          </a:xfrm>
          <a:prstGeom prst="rect">
            <a:avLst/>
          </a:prstGeom>
          <a:solidFill>
            <a:srgbClr val="FFFCB1"/>
          </a:solidFill>
          <a:ln>
            <a:solidFill>
              <a:schemeClr val="accent3">
                <a:lumMod val="75000"/>
              </a:schemeClr>
            </a:solidFill>
          </a:ln>
        </p:spPr>
        <p:txBody>
          <a:bodyPr wrap="none" rtlCol="0">
            <a:spAutoFit/>
          </a:bodyPr>
          <a:lstStyle/>
          <a:p>
            <a:r>
              <a:rPr lang="en-US" sz="2000" dirty="0">
                <a:latin typeface="Franklin Gothic Medium"/>
                <a:cs typeface="Franklin Gothic Medium"/>
              </a:rPr>
              <a:t>HW6</a:t>
            </a:r>
          </a:p>
        </p:txBody>
      </p:sp>
      <p:sp>
        <p:nvSpPr>
          <p:cNvPr id="10" name="TextBox 9">
            <a:extLst>
              <a:ext uri="{FF2B5EF4-FFF2-40B4-BE49-F238E27FC236}">
                <a16:creationId xmlns:a16="http://schemas.microsoft.com/office/drawing/2014/main" id="{E4E667BE-BCE5-BFBC-45FE-BC8EDF0D5B05}"/>
              </a:ext>
            </a:extLst>
          </p:cNvPr>
          <p:cNvSpPr txBox="1"/>
          <p:nvPr/>
        </p:nvSpPr>
        <p:spPr>
          <a:xfrm>
            <a:off x="1562983" y="4746939"/>
            <a:ext cx="726481" cy="400110"/>
          </a:xfrm>
          <a:prstGeom prst="rect">
            <a:avLst/>
          </a:prstGeom>
          <a:solidFill>
            <a:srgbClr val="0070C0">
              <a:alpha val="25000"/>
            </a:srgbClr>
          </a:solidFill>
          <a:ln>
            <a:solidFill>
              <a:schemeClr val="accent6"/>
            </a:solidFill>
          </a:ln>
        </p:spPr>
        <p:txBody>
          <a:bodyPr wrap="none" rtlCol="0">
            <a:spAutoFit/>
          </a:bodyPr>
          <a:lstStyle/>
          <a:p>
            <a:r>
              <a:rPr lang="en-US" sz="2000" dirty="0">
                <a:latin typeface="Franklin Gothic Medium"/>
                <a:cs typeface="Franklin Gothic Medium"/>
              </a:rPr>
              <a:t>HW7</a:t>
            </a:r>
          </a:p>
        </p:txBody>
      </p:sp>
      <p:sp>
        <p:nvSpPr>
          <p:cNvPr id="11" name="TextBox 10">
            <a:extLst>
              <a:ext uri="{FF2B5EF4-FFF2-40B4-BE49-F238E27FC236}">
                <a16:creationId xmlns:a16="http://schemas.microsoft.com/office/drawing/2014/main" id="{C06EA0EF-F34E-5521-B405-EF182C08FECD}"/>
              </a:ext>
            </a:extLst>
          </p:cNvPr>
          <p:cNvSpPr txBox="1"/>
          <p:nvPr/>
        </p:nvSpPr>
        <p:spPr>
          <a:xfrm>
            <a:off x="1562983" y="5147049"/>
            <a:ext cx="726481" cy="400110"/>
          </a:xfrm>
          <a:prstGeom prst="rect">
            <a:avLst/>
          </a:prstGeom>
          <a:solidFill>
            <a:srgbClr val="0070C0">
              <a:alpha val="25000"/>
            </a:srgbClr>
          </a:solidFill>
          <a:ln>
            <a:solidFill>
              <a:schemeClr val="accent6"/>
            </a:solidFill>
          </a:ln>
        </p:spPr>
        <p:txBody>
          <a:bodyPr wrap="none" rtlCol="0">
            <a:spAutoFit/>
          </a:bodyPr>
          <a:lstStyle/>
          <a:p>
            <a:r>
              <a:rPr lang="en-US" sz="2000" dirty="0">
                <a:latin typeface="Franklin Gothic Medium"/>
                <a:cs typeface="Franklin Gothic Medium"/>
              </a:rPr>
              <a:t>HW8</a:t>
            </a:r>
          </a:p>
        </p:txBody>
      </p:sp>
      <p:sp>
        <p:nvSpPr>
          <p:cNvPr id="14" name="TextBox 13">
            <a:extLst>
              <a:ext uri="{FF2B5EF4-FFF2-40B4-BE49-F238E27FC236}">
                <a16:creationId xmlns:a16="http://schemas.microsoft.com/office/drawing/2014/main" id="{9CE176C3-1CF8-FCA3-CFB6-F7EE4930B1BD}"/>
              </a:ext>
            </a:extLst>
          </p:cNvPr>
          <p:cNvSpPr txBox="1"/>
          <p:nvPr/>
        </p:nvSpPr>
        <p:spPr>
          <a:xfrm>
            <a:off x="2828093" y="2529429"/>
            <a:ext cx="3487814" cy="646331"/>
          </a:xfrm>
          <a:prstGeom prst="rect">
            <a:avLst/>
          </a:prstGeom>
          <a:noFill/>
        </p:spPr>
        <p:txBody>
          <a:bodyPr wrap="none" rtlCol="0">
            <a:spAutoFit/>
          </a:bodyPr>
          <a:lstStyle/>
          <a:p>
            <a:r>
              <a:rPr lang="en-US" dirty="0">
                <a:solidFill>
                  <a:schemeClr val="accent3">
                    <a:lumMod val="50000"/>
                  </a:schemeClr>
                </a:solidFill>
                <a:latin typeface="Franklin Gothic Medium"/>
                <a:cs typeface="Franklin Gothic Medium"/>
              </a:rPr>
              <a:t>learn to write more complex apps</a:t>
            </a:r>
          </a:p>
          <a:p>
            <a:r>
              <a:rPr lang="en-US" dirty="0">
                <a:solidFill>
                  <a:schemeClr val="accent3">
                    <a:lumMod val="50000"/>
                  </a:schemeClr>
                </a:solidFill>
                <a:latin typeface="Franklin Gothic Medium"/>
                <a:cs typeface="Franklin Gothic Medium"/>
              </a:rPr>
              <a:t>practice debugging</a:t>
            </a:r>
          </a:p>
        </p:txBody>
      </p:sp>
      <p:sp>
        <p:nvSpPr>
          <p:cNvPr id="15" name="TextBox 14">
            <a:extLst>
              <a:ext uri="{FF2B5EF4-FFF2-40B4-BE49-F238E27FC236}">
                <a16:creationId xmlns:a16="http://schemas.microsoft.com/office/drawing/2014/main" id="{EEF1A93D-B24F-7689-E767-162E9D546921}"/>
              </a:ext>
            </a:extLst>
          </p:cNvPr>
          <p:cNvSpPr txBox="1"/>
          <p:nvPr/>
        </p:nvSpPr>
        <p:spPr>
          <a:xfrm>
            <a:off x="2828093" y="3777417"/>
            <a:ext cx="4711546" cy="646331"/>
          </a:xfrm>
          <a:prstGeom prst="rect">
            <a:avLst/>
          </a:prstGeom>
          <a:noFill/>
        </p:spPr>
        <p:txBody>
          <a:bodyPr wrap="none" rtlCol="0">
            <a:spAutoFit/>
          </a:bodyPr>
          <a:lstStyle/>
          <a:p>
            <a:r>
              <a:rPr lang="en-US" dirty="0">
                <a:solidFill>
                  <a:schemeClr val="accent3">
                    <a:lumMod val="50000"/>
                  </a:schemeClr>
                </a:solidFill>
                <a:latin typeface="Franklin Gothic Medium"/>
                <a:cs typeface="Franklin Gothic Medium"/>
              </a:rPr>
              <a:t>learn how to be </a:t>
            </a:r>
            <a:r>
              <a:rPr lang="en-US" u="sng" dirty="0">
                <a:solidFill>
                  <a:schemeClr val="accent3">
                    <a:lumMod val="50000"/>
                  </a:schemeClr>
                </a:solidFill>
                <a:latin typeface="Franklin Gothic Medium"/>
                <a:cs typeface="Franklin Gothic Medium"/>
              </a:rPr>
              <a:t>100% sure</a:t>
            </a:r>
            <a:r>
              <a:rPr lang="en-US" dirty="0">
                <a:solidFill>
                  <a:schemeClr val="accent3">
                    <a:lumMod val="50000"/>
                  </a:schemeClr>
                </a:solidFill>
                <a:latin typeface="Franklin Gothic Medium"/>
                <a:cs typeface="Franklin Gothic Medium"/>
              </a:rPr>
              <a:t> the code is correct</a:t>
            </a:r>
          </a:p>
          <a:p>
            <a:r>
              <a:rPr lang="en-US" dirty="0">
                <a:solidFill>
                  <a:schemeClr val="accent3">
                    <a:lumMod val="50000"/>
                  </a:schemeClr>
                </a:solidFill>
                <a:latin typeface="Franklin Gothic Medium"/>
                <a:cs typeface="Franklin Gothic Medium"/>
              </a:rPr>
              <a:t>(most of the work done on </a:t>
            </a:r>
            <a:r>
              <a:rPr lang="en-US" i="1" dirty="0">
                <a:solidFill>
                  <a:schemeClr val="accent3">
                    <a:lumMod val="50000"/>
                  </a:schemeClr>
                </a:solidFill>
                <a:latin typeface="Franklin Gothic Medium"/>
                <a:cs typeface="Franklin Gothic Medium"/>
              </a:rPr>
              <a:t>paper</a:t>
            </a:r>
            <a:r>
              <a:rPr lang="en-US" dirty="0">
                <a:solidFill>
                  <a:schemeClr val="accent3">
                    <a:lumMod val="50000"/>
                  </a:schemeClr>
                </a:solidFill>
                <a:latin typeface="Franklin Gothic Medium"/>
                <a:cs typeface="Franklin Gothic Medium"/>
              </a:rPr>
              <a:t>)</a:t>
            </a:r>
          </a:p>
        </p:txBody>
      </p:sp>
      <p:sp>
        <p:nvSpPr>
          <p:cNvPr id="16" name="TextBox 15">
            <a:extLst>
              <a:ext uri="{FF2B5EF4-FFF2-40B4-BE49-F238E27FC236}">
                <a16:creationId xmlns:a16="http://schemas.microsoft.com/office/drawing/2014/main" id="{DCD0D21B-9451-460F-DFFD-4A54F1758C9D}"/>
              </a:ext>
            </a:extLst>
          </p:cNvPr>
          <p:cNvSpPr txBox="1"/>
          <p:nvPr/>
        </p:nvSpPr>
        <p:spPr>
          <a:xfrm>
            <a:off x="2828093" y="4746939"/>
            <a:ext cx="3746538" cy="646331"/>
          </a:xfrm>
          <a:prstGeom prst="rect">
            <a:avLst/>
          </a:prstGeom>
          <a:noFill/>
        </p:spPr>
        <p:txBody>
          <a:bodyPr wrap="none" rtlCol="0">
            <a:spAutoFit/>
          </a:bodyPr>
          <a:lstStyle/>
          <a:p>
            <a:r>
              <a:rPr lang="en-US" dirty="0">
                <a:solidFill>
                  <a:schemeClr val="accent3">
                    <a:lumMod val="50000"/>
                  </a:schemeClr>
                </a:solidFill>
                <a:latin typeface="Franklin Gothic Medium"/>
                <a:cs typeface="Franklin Gothic Medium"/>
              </a:rPr>
              <a:t>learn to use the tools productively</a:t>
            </a:r>
          </a:p>
          <a:p>
            <a:r>
              <a:rPr lang="en-US" dirty="0">
                <a:solidFill>
                  <a:schemeClr val="accent3">
                    <a:lumMod val="50000"/>
                  </a:schemeClr>
                </a:solidFill>
                <a:latin typeface="Franklin Gothic Medium"/>
                <a:cs typeface="Franklin Gothic Medium"/>
              </a:rPr>
              <a:t>(when to use them and when not to)</a:t>
            </a:r>
          </a:p>
        </p:txBody>
      </p:sp>
      <p:sp>
        <p:nvSpPr>
          <p:cNvPr id="13" name="Slide Number Placeholder 12">
            <a:extLst>
              <a:ext uri="{FF2B5EF4-FFF2-40B4-BE49-F238E27FC236}">
                <a16:creationId xmlns:a16="http://schemas.microsoft.com/office/drawing/2014/main" id="{4014F50B-A665-6036-E000-0820E0EB5996}"/>
              </a:ext>
            </a:extLst>
          </p:cNvPr>
          <p:cNvSpPr>
            <a:spLocks noGrp="1"/>
          </p:cNvSpPr>
          <p:nvPr>
            <p:ph type="sldNum" sz="quarter" idx="4"/>
          </p:nvPr>
        </p:nvSpPr>
        <p:spPr/>
        <p:txBody>
          <a:bodyPr/>
          <a:lstStyle/>
          <a:p>
            <a:fld id="{6B4E548F-600F-2C44-99B3-CA3A86763C81}" type="slidenum">
              <a:rPr lang="en-US" smtClean="0"/>
              <a:pPr/>
              <a:t>14</a:t>
            </a:fld>
            <a:endParaRPr lang="en-US" dirty="0"/>
          </a:p>
        </p:txBody>
      </p:sp>
    </p:spTree>
    <p:extLst>
      <p:ext uri="{BB962C8B-B14F-4D97-AF65-F5344CB8AC3E}">
        <p14:creationId xmlns:p14="http://schemas.microsoft.com/office/powerpoint/2010/main" val="3883208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67F5EF-DD7C-ACC5-8C0A-39E4D07266F1}"/>
              </a:ext>
            </a:extLst>
          </p:cNvPr>
          <p:cNvSpPr>
            <a:spLocks noGrp="1"/>
          </p:cNvSpPr>
          <p:nvPr>
            <p:ph type="title"/>
          </p:nvPr>
        </p:nvSpPr>
        <p:spPr/>
        <p:txBody>
          <a:bodyPr/>
          <a:lstStyle/>
          <a:p>
            <a:r>
              <a:rPr lang="en-US" dirty="0"/>
              <a:t>The “Cadence” of the Course</a:t>
            </a:r>
          </a:p>
        </p:txBody>
      </p:sp>
      <p:sp>
        <p:nvSpPr>
          <p:cNvPr id="4" name="Slide Number Placeholder 3">
            <a:extLst>
              <a:ext uri="{FF2B5EF4-FFF2-40B4-BE49-F238E27FC236}">
                <a16:creationId xmlns:a16="http://schemas.microsoft.com/office/drawing/2014/main" id="{85A940E0-CC34-D399-1F95-255DBA98ACF9}"/>
              </a:ext>
            </a:extLst>
          </p:cNvPr>
          <p:cNvSpPr>
            <a:spLocks noGrp="1"/>
          </p:cNvSpPr>
          <p:nvPr>
            <p:ph type="sldNum" sz="quarter" idx="4"/>
          </p:nvPr>
        </p:nvSpPr>
        <p:spPr/>
        <p:txBody>
          <a:bodyPr/>
          <a:lstStyle/>
          <a:p>
            <a:fld id="{6B4E548F-600F-2C44-99B3-CA3A86763C81}" type="slidenum">
              <a:rPr lang="en-US" smtClean="0"/>
              <a:pPr/>
              <a:t>15</a:t>
            </a:fld>
            <a:endParaRPr lang="en-US" dirty="0"/>
          </a:p>
        </p:txBody>
      </p:sp>
      <p:sp>
        <p:nvSpPr>
          <p:cNvPr id="12" name="Content Placeholder 2">
            <a:extLst>
              <a:ext uri="{FF2B5EF4-FFF2-40B4-BE49-F238E27FC236}">
                <a16:creationId xmlns:a16="http://schemas.microsoft.com/office/drawing/2014/main" id="{9D3FE3EA-2A0F-B261-279E-357D5CA6F166}"/>
              </a:ext>
            </a:extLst>
          </p:cNvPr>
          <p:cNvSpPr>
            <a:spLocks noGrp="1"/>
          </p:cNvSpPr>
          <p:nvPr>
            <p:ph idx="1"/>
          </p:nvPr>
        </p:nvSpPr>
        <p:spPr>
          <a:xfrm>
            <a:off x="457200" y="1244160"/>
            <a:ext cx="8229600" cy="5140800"/>
          </a:xfrm>
        </p:spPr>
        <p:txBody>
          <a:bodyPr/>
          <a:lstStyle/>
          <a:p>
            <a:r>
              <a:rPr lang="en-US" dirty="0"/>
              <a:t>Homework released Thursdays</a:t>
            </a:r>
          </a:p>
          <a:p>
            <a:pPr lvl="1"/>
            <a:r>
              <a:rPr lang="en-US" dirty="0"/>
              <a:t>Content from the ~ 2-3 lectures preceding</a:t>
            </a:r>
          </a:p>
          <a:p>
            <a:pPr lvl="1"/>
            <a:r>
              <a:rPr lang="en-US" dirty="0"/>
              <a:t>Section Thursdays is prep for that homework</a:t>
            </a:r>
          </a:p>
          <a:p>
            <a:pPr lvl="1"/>
            <a:r>
              <a:rPr lang="en-US" dirty="0"/>
              <a:t>Start early!</a:t>
            </a:r>
          </a:p>
          <a:p>
            <a:r>
              <a:rPr lang="en-US" dirty="0"/>
              <a:t>Homework due Thursdays </a:t>
            </a:r>
            <a:r>
              <a:rPr lang="en-US" b="1" u="sng" dirty="0">
                <a:solidFill>
                  <a:srgbClr val="C00000"/>
                </a:solidFill>
              </a:rPr>
              <a:t>@ 11pm</a:t>
            </a:r>
          </a:p>
          <a:p>
            <a:pPr lvl="1"/>
            <a:r>
              <a:rPr lang="en-US" dirty="0"/>
              <a:t>(see syllabus for extension policy)</a:t>
            </a:r>
          </a:p>
          <a:p>
            <a:pPr lvl="1"/>
            <a:r>
              <a:rPr lang="en-US" dirty="0"/>
              <a:t>Aim to be done Wednesday night</a:t>
            </a:r>
          </a:p>
          <a:p>
            <a:pPr marL="457200" lvl="1" indent="0">
              <a:buNone/>
            </a:pPr>
            <a:endParaRPr lang="en-US" dirty="0"/>
          </a:p>
          <a:p>
            <a:r>
              <a:rPr lang="en-US" dirty="0">
                <a:solidFill>
                  <a:srgbClr val="7030A0"/>
                </a:solidFill>
              </a:rPr>
              <a:t>HW0 released later today &amp; due Thursday!</a:t>
            </a:r>
          </a:p>
        </p:txBody>
      </p:sp>
    </p:spTree>
    <p:extLst>
      <p:ext uri="{BB962C8B-B14F-4D97-AF65-F5344CB8AC3E}">
        <p14:creationId xmlns:p14="http://schemas.microsoft.com/office/powerpoint/2010/main" val="10507382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7AC8D-9D8D-79C8-E2D8-F9A6B26908F0}"/>
              </a:ext>
            </a:extLst>
          </p:cNvPr>
          <p:cNvSpPr>
            <a:spLocks noGrp="1"/>
          </p:cNvSpPr>
          <p:nvPr>
            <p:ph type="title"/>
          </p:nvPr>
        </p:nvSpPr>
        <p:spPr/>
        <p:txBody>
          <a:bodyPr/>
          <a:lstStyle/>
          <a:p>
            <a:r>
              <a:rPr lang="en-US" dirty="0"/>
              <a:t>Final Exam</a:t>
            </a:r>
          </a:p>
        </p:txBody>
      </p:sp>
      <p:sp>
        <p:nvSpPr>
          <p:cNvPr id="3" name="Content Placeholder 2">
            <a:extLst>
              <a:ext uri="{FF2B5EF4-FFF2-40B4-BE49-F238E27FC236}">
                <a16:creationId xmlns:a16="http://schemas.microsoft.com/office/drawing/2014/main" id="{4FFD0CD8-8031-0609-E5F1-9AFC8BA36DE6}"/>
              </a:ext>
            </a:extLst>
          </p:cNvPr>
          <p:cNvSpPr>
            <a:spLocks noGrp="1"/>
          </p:cNvSpPr>
          <p:nvPr>
            <p:ph idx="1"/>
          </p:nvPr>
        </p:nvSpPr>
        <p:spPr/>
        <p:txBody>
          <a:bodyPr/>
          <a:lstStyle/>
          <a:p>
            <a:r>
              <a:rPr lang="en-US" b="1" u="sng" dirty="0"/>
              <a:t>In-person</a:t>
            </a:r>
            <a:r>
              <a:rPr lang="en-US" dirty="0"/>
              <a:t>, during lecture time on last day</a:t>
            </a:r>
          </a:p>
          <a:p>
            <a:pPr lvl="1"/>
            <a:r>
              <a:rPr lang="en-US" dirty="0"/>
              <a:t>August 22</a:t>
            </a:r>
            <a:r>
              <a:rPr lang="en-US" baseline="30000" dirty="0"/>
              <a:t>nd</a:t>
            </a:r>
            <a:r>
              <a:rPr lang="en-US" dirty="0"/>
              <a:t>, 10:50 - 11:50</a:t>
            </a:r>
          </a:p>
          <a:p>
            <a:pPr marL="457200" lvl="1" indent="0">
              <a:buNone/>
            </a:pPr>
            <a:endParaRPr lang="en-US" dirty="0"/>
          </a:p>
          <a:p>
            <a:r>
              <a:rPr lang="en-US" dirty="0"/>
              <a:t>If you already know you might have a time conflict</a:t>
            </a:r>
          </a:p>
          <a:p>
            <a:pPr marL="971550" lvl="1" indent="-514350">
              <a:buAutoNum type="arabicParenR"/>
            </a:pPr>
            <a:r>
              <a:rPr lang="en-US" dirty="0"/>
              <a:t>Let us know ASAP!</a:t>
            </a:r>
          </a:p>
          <a:p>
            <a:pPr marL="971550" lvl="1" indent="-514350">
              <a:buAutoNum type="arabicParenR"/>
            </a:pPr>
            <a:r>
              <a:rPr lang="en-US" dirty="0"/>
              <a:t>If at all possible, you should resolve it (remember this is officially an in-person class)</a:t>
            </a:r>
          </a:p>
        </p:txBody>
      </p:sp>
      <p:sp>
        <p:nvSpPr>
          <p:cNvPr id="4" name="Slide Number Placeholder 3">
            <a:extLst>
              <a:ext uri="{FF2B5EF4-FFF2-40B4-BE49-F238E27FC236}">
                <a16:creationId xmlns:a16="http://schemas.microsoft.com/office/drawing/2014/main" id="{1BD7E8F9-279F-651F-8470-C47F22676D53}"/>
              </a:ext>
            </a:extLst>
          </p:cNvPr>
          <p:cNvSpPr>
            <a:spLocks noGrp="1"/>
          </p:cNvSpPr>
          <p:nvPr>
            <p:ph type="sldNum" sz="quarter" idx="4"/>
          </p:nvPr>
        </p:nvSpPr>
        <p:spPr/>
        <p:txBody>
          <a:bodyPr/>
          <a:lstStyle/>
          <a:p>
            <a:fld id="{6B4E548F-600F-2C44-99B3-CA3A86763C81}" type="slidenum">
              <a:rPr lang="en-US" smtClean="0"/>
              <a:pPr/>
              <a:t>16</a:t>
            </a:fld>
            <a:endParaRPr lang="en-US" dirty="0"/>
          </a:p>
        </p:txBody>
      </p:sp>
    </p:spTree>
    <p:extLst>
      <p:ext uri="{BB962C8B-B14F-4D97-AF65-F5344CB8AC3E}">
        <p14:creationId xmlns:p14="http://schemas.microsoft.com/office/powerpoint/2010/main" val="14152699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D8245E-D56A-1F7F-98CB-BBC96EBAA0A9}"/>
              </a:ext>
            </a:extLst>
          </p:cNvPr>
          <p:cNvSpPr>
            <a:spLocks noGrp="1"/>
          </p:cNvSpPr>
          <p:nvPr>
            <p:ph type="ctrTitle"/>
          </p:nvPr>
        </p:nvSpPr>
        <p:spPr>
          <a:xfrm>
            <a:off x="685800" y="2164818"/>
            <a:ext cx="7772400" cy="2528363"/>
          </a:xfrm>
        </p:spPr>
        <p:txBody>
          <a:bodyPr/>
          <a:lstStyle/>
          <a:p>
            <a:r>
              <a:rPr lang="en-US" dirty="0"/>
              <a:t>Syllabus + everything else!</a:t>
            </a:r>
            <a:br>
              <a:rPr lang="en-US" dirty="0"/>
            </a:br>
            <a:br>
              <a:rPr lang="en-US" dirty="0"/>
            </a:br>
            <a:r>
              <a:rPr lang="en-US" dirty="0"/>
              <a:t>Questions?</a:t>
            </a:r>
            <a:endParaRPr lang="en-US" sz="3600" dirty="0"/>
          </a:p>
        </p:txBody>
      </p:sp>
    </p:spTree>
    <p:extLst>
      <p:ext uri="{BB962C8B-B14F-4D97-AF65-F5344CB8AC3E}">
        <p14:creationId xmlns:p14="http://schemas.microsoft.com/office/powerpoint/2010/main" val="28787296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A2DDF-AEA9-14B2-0D6C-DE8C9669D8A6}"/>
              </a:ext>
            </a:extLst>
          </p:cNvPr>
          <p:cNvSpPr>
            <a:spLocks noGrp="1"/>
          </p:cNvSpPr>
          <p:nvPr>
            <p:ph type="title"/>
          </p:nvPr>
        </p:nvSpPr>
        <p:spPr/>
        <p:txBody>
          <a:bodyPr/>
          <a:lstStyle/>
          <a:p>
            <a:r>
              <a:rPr lang="en-US" dirty="0"/>
              <a:t>Learning a New Language</a:t>
            </a:r>
          </a:p>
        </p:txBody>
      </p:sp>
      <p:sp>
        <p:nvSpPr>
          <p:cNvPr id="3" name="Content Placeholder 2">
            <a:extLst>
              <a:ext uri="{FF2B5EF4-FFF2-40B4-BE49-F238E27FC236}">
                <a16:creationId xmlns:a16="http://schemas.microsoft.com/office/drawing/2014/main" id="{3C993199-23AE-E071-8871-A0CBB68FD841}"/>
              </a:ext>
            </a:extLst>
          </p:cNvPr>
          <p:cNvSpPr>
            <a:spLocks noGrp="1"/>
          </p:cNvSpPr>
          <p:nvPr>
            <p:ph idx="1"/>
          </p:nvPr>
        </p:nvSpPr>
        <p:spPr/>
        <p:txBody>
          <a:bodyPr/>
          <a:lstStyle/>
          <a:p>
            <a:r>
              <a:rPr lang="en-US" sz="2400" dirty="0"/>
              <a:t>We’re going to learn some JavaScript</a:t>
            </a:r>
            <a:endParaRPr lang="en-US" sz="2000" dirty="0"/>
          </a:p>
          <a:p>
            <a:pPr lvl="1"/>
            <a:endParaRPr lang="en-US" sz="2000" dirty="0"/>
          </a:p>
          <a:p>
            <a:r>
              <a:rPr lang="en-US" sz="2400" dirty="0"/>
              <a:t>The second language can be the hardest to learn!</a:t>
            </a:r>
          </a:p>
          <a:p>
            <a:pPr lvl="1"/>
            <a:r>
              <a:rPr lang="en-US" sz="2000" dirty="0"/>
              <a:t>some things you took for granted no longer hold</a:t>
            </a:r>
          </a:p>
          <a:p>
            <a:pPr lvl="1"/>
            <a:r>
              <a:rPr lang="en-US" sz="2000" dirty="0"/>
              <a:t>must slow down think about think about every step</a:t>
            </a:r>
          </a:p>
          <a:p>
            <a:pPr lvl="1"/>
            <a:endParaRPr lang="en-US" sz="2000" dirty="0"/>
          </a:p>
          <a:p>
            <a:r>
              <a:rPr lang="en-US" sz="2400" dirty="0"/>
              <a:t>We will move slowly</a:t>
            </a:r>
            <a:endParaRPr lang="en-US" sz="600" dirty="0"/>
          </a:p>
          <a:p>
            <a:pPr lvl="1"/>
            <a:r>
              <a:rPr lang="en-US" sz="2000" dirty="0"/>
              <a:t>we won’t use all the language this quarter</a:t>
            </a:r>
          </a:p>
          <a:p>
            <a:pPr lvl="2"/>
            <a:r>
              <a:rPr lang="en-US" sz="1600" dirty="0"/>
              <a:t>will not learn every feature of the language</a:t>
            </a:r>
          </a:p>
          <a:p>
            <a:pPr lvl="1"/>
            <a:r>
              <a:rPr lang="en-US" sz="2000" dirty="0"/>
              <a:t>comparison with Java will be useful</a:t>
            </a:r>
          </a:p>
          <a:p>
            <a:pPr marL="457200" lvl="1" indent="0">
              <a:buNone/>
            </a:pPr>
            <a:endParaRPr lang="en-US" sz="2000" dirty="0"/>
          </a:p>
        </p:txBody>
      </p:sp>
      <p:sp>
        <p:nvSpPr>
          <p:cNvPr id="4" name="Slide Number Placeholder 3">
            <a:extLst>
              <a:ext uri="{FF2B5EF4-FFF2-40B4-BE49-F238E27FC236}">
                <a16:creationId xmlns:a16="http://schemas.microsoft.com/office/drawing/2014/main" id="{43EA39CB-0087-C259-2CA5-B3DB3CE0AF29}"/>
              </a:ext>
            </a:extLst>
          </p:cNvPr>
          <p:cNvSpPr>
            <a:spLocks noGrp="1"/>
          </p:cNvSpPr>
          <p:nvPr>
            <p:ph type="sldNum" sz="quarter" idx="4"/>
          </p:nvPr>
        </p:nvSpPr>
        <p:spPr/>
        <p:txBody>
          <a:bodyPr/>
          <a:lstStyle/>
          <a:p>
            <a:fld id="{6B4E548F-600F-2C44-99B3-CA3A86763C81}" type="slidenum">
              <a:rPr lang="en-US" smtClean="0"/>
              <a:pPr/>
              <a:t>18</a:t>
            </a:fld>
            <a:endParaRPr lang="en-US" dirty="0"/>
          </a:p>
        </p:txBody>
      </p:sp>
    </p:spTree>
    <p:extLst>
      <p:ext uri="{BB962C8B-B14F-4D97-AF65-F5344CB8AC3E}">
        <p14:creationId xmlns:p14="http://schemas.microsoft.com/office/powerpoint/2010/main" val="3694002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A2DDF-AEA9-14B2-0D6C-DE8C9669D8A6}"/>
              </a:ext>
            </a:extLst>
          </p:cNvPr>
          <p:cNvSpPr>
            <a:spLocks noGrp="1"/>
          </p:cNvSpPr>
          <p:nvPr>
            <p:ph type="title"/>
          </p:nvPr>
        </p:nvSpPr>
        <p:spPr/>
        <p:txBody>
          <a:bodyPr/>
          <a:lstStyle/>
          <a:p>
            <a:r>
              <a:rPr lang="en-US" dirty="0"/>
              <a:t>Running JavaScript</a:t>
            </a:r>
          </a:p>
        </p:txBody>
      </p:sp>
      <p:sp>
        <p:nvSpPr>
          <p:cNvPr id="3" name="Content Placeholder 2">
            <a:extLst>
              <a:ext uri="{FF2B5EF4-FFF2-40B4-BE49-F238E27FC236}">
                <a16:creationId xmlns:a16="http://schemas.microsoft.com/office/drawing/2014/main" id="{3C993199-23AE-E071-8871-A0CBB68FD841}"/>
              </a:ext>
            </a:extLst>
          </p:cNvPr>
          <p:cNvSpPr>
            <a:spLocks noGrp="1"/>
          </p:cNvSpPr>
          <p:nvPr>
            <p:ph idx="1"/>
          </p:nvPr>
        </p:nvSpPr>
        <p:spPr/>
        <p:txBody>
          <a:bodyPr/>
          <a:lstStyle/>
          <a:p>
            <a:r>
              <a:rPr lang="en-US" sz="2400" dirty="0"/>
              <a:t>Can be run in different environments</a:t>
            </a:r>
          </a:p>
          <a:p>
            <a:pPr lvl="1"/>
            <a:r>
              <a:rPr lang="en-US" sz="2000" dirty="0"/>
              <a:t>command line (like Java)</a:t>
            </a:r>
          </a:p>
          <a:p>
            <a:pPr lvl="2"/>
            <a:r>
              <a:rPr lang="en-US" sz="1600" dirty="0"/>
              <a:t>instead of "</a:t>
            </a:r>
            <a:r>
              <a:rPr lang="en-US" sz="1400" dirty="0">
                <a:latin typeface="Courier New" panose="02070309020205020404" pitchFamily="49" charset="0"/>
                <a:cs typeface="Courier New" panose="02070309020205020404" pitchFamily="49" charset="0"/>
              </a:rPr>
              <a:t>java </a:t>
            </a:r>
            <a:r>
              <a:rPr lang="en-US" sz="1400" dirty="0" err="1">
                <a:latin typeface="Courier New" panose="02070309020205020404" pitchFamily="49" charset="0"/>
                <a:cs typeface="Courier New" panose="02070309020205020404" pitchFamily="49" charset="0"/>
              </a:rPr>
              <a:t>MyClass</a:t>
            </a:r>
            <a:r>
              <a:rPr lang="en-US" sz="1600" dirty="0"/>
              <a:t>", it is "</a:t>
            </a:r>
            <a:r>
              <a:rPr lang="en-US" sz="1400" dirty="0">
                <a:latin typeface="Courier New" panose="02070309020205020404" pitchFamily="49" charset="0"/>
                <a:cs typeface="Courier New" panose="02070309020205020404" pitchFamily="49" charset="0"/>
              </a:rPr>
              <a:t>node </a:t>
            </a:r>
            <a:r>
              <a:rPr lang="en-US" sz="1400" dirty="0" err="1">
                <a:latin typeface="Courier New" panose="02070309020205020404" pitchFamily="49" charset="0"/>
                <a:cs typeface="Courier New" panose="02070309020205020404" pitchFamily="49" charset="0"/>
              </a:rPr>
              <a:t>mycode.js</a:t>
            </a:r>
            <a:r>
              <a:rPr lang="en-US" sz="1600" dirty="0"/>
              <a:t>"</a:t>
            </a:r>
          </a:p>
          <a:p>
            <a:pPr lvl="1"/>
            <a:r>
              <a:rPr lang="en-US" sz="2000" dirty="0"/>
              <a:t>inside the browser</a:t>
            </a:r>
          </a:p>
          <a:p>
            <a:pPr lvl="1"/>
            <a:endParaRPr lang="en-US" sz="2000" dirty="0"/>
          </a:p>
          <a:p>
            <a:r>
              <a:rPr lang="en-US" sz="2400" dirty="0"/>
              <a:t>Primarily interesting because of the browser</a:t>
            </a:r>
          </a:p>
          <a:p>
            <a:pPr lvl="1"/>
            <a:r>
              <a:rPr lang="en-US" sz="2000" dirty="0"/>
              <a:t>likely would not be used much otherwise</a:t>
            </a:r>
          </a:p>
          <a:p>
            <a:pPr lvl="1"/>
            <a:r>
              <a:rPr lang="en-US" sz="2000" dirty="0"/>
              <a:t>command line provided so you can use one language for both</a:t>
            </a:r>
          </a:p>
          <a:p>
            <a:pPr lvl="1"/>
            <a:endParaRPr lang="en-US" sz="2000" dirty="0"/>
          </a:p>
          <a:p>
            <a:r>
              <a:rPr lang="en-US" sz="2400" dirty="0"/>
              <a:t>In both environments, print output with </a:t>
            </a:r>
            <a:r>
              <a:rPr lang="en-US" sz="2000" dirty="0" err="1">
                <a:latin typeface="Courier New" panose="02070309020205020404" pitchFamily="49" charset="0"/>
                <a:cs typeface="Courier New" panose="02070309020205020404" pitchFamily="49" charset="0"/>
              </a:rPr>
              <a:t>console.log</a:t>
            </a:r>
            <a:r>
              <a:rPr lang="en-US" sz="2000" dirty="0">
                <a:latin typeface="Courier New" panose="02070309020205020404" pitchFamily="49" charset="0"/>
                <a:cs typeface="Courier New" panose="02070309020205020404" pitchFamily="49" charset="0"/>
              </a:rPr>
              <a:t>(..)</a:t>
            </a:r>
          </a:p>
          <a:p>
            <a:pPr lvl="1"/>
            <a:r>
              <a:rPr lang="en-US" sz="2000" dirty="0"/>
              <a:t>prints to command line or “Developer Console” in the browser</a:t>
            </a:r>
          </a:p>
        </p:txBody>
      </p:sp>
      <p:sp>
        <p:nvSpPr>
          <p:cNvPr id="4" name="Slide Number Placeholder 3">
            <a:extLst>
              <a:ext uri="{FF2B5EF4-FFF2-40B4-BE49-F238E27FC236}">
                <a16:creationId xmlns:a16="http://schemas.microsoft.com/office/drawing/2014/main" id="{847397E7-542B-796B-42E7-8F15E9EF00FB}"/>
              </a:ext>
            </a:extLst>
          </p:cNvPr>
          <p:cNvSpPr>
            <a:spLocks noGrp="1"/>
          </p:cNvSpPr>
          <p:nvPr>
            <p:ph type="sldNum" sz="quarter" idx="4"/>
          </p:nvPr>
        </p:nvSpPr>
        <p:spPr/>
        <p:txBody>
          <a:bodyPr/>
          <a:lstStyle/>
          <a:p>
            <a:fld id="{6B4E548F-600F-2C44-99B3-CA3A86763C81}" type="slidenum">
              <a:rPr lang="en-US" smtClean="0"/>
              <a:pPr/>
              <a:t>19</a:t>
            </a:fld>
            <a:endParaRPr lang="en-US" dirty="0"/>
          </a:p>
        </p:txBody>
      </p:sp>
    </p:spTree>
    <p:extLst>
      <p:ext uri="{BB962C8B-B14F-4D97-AF65-F5344CB8AC3E}">
        <p14:creationId xmlns:p14="http://schemas.microsoft.com/office/powerpoint/2010/main" val="1521041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CBFD4-8037-4B1B-2617-C403EDDFC51B}"/>
              </a:ext>
            </a:extLst>
          </p:cNvPr>
          <p:cNvSpPr>
            <a:spLocks noGrp="1"/>
          </p:cNvSpPr>
          <p:nvPr>
            <p:ph type="title"/>
          </p:nvPr>
        </p:nvSpPr>
        <p:spPr/>
        <p:txBody>
          <a:bodyPr>
            <a:normAutofit/>
          </a:bodyPr>
          <a:lstStyle/>
          <a:p>
            <a:r>
              <a:rPr lang="en-US" dirty="0"/>
              <a:t>Introductions!</a:t>
            </a:r>
          </a:p>
        </p:txBody>
      </p:sp>
      <p:sp>
        <p:nvSpPr>
          <p:cNvPr id="8" name="Content Placeholder 2">
            <a:extLst>
              <a:ext uri="{FF2B5EF4-FFF2-40B4-BE49-F238E27FC236}">
                <a16:creationId xmlns:a16="http://schemas.microsoft.com/office/drawing/2014/main" id="{B623A185-ED65-F89A-AD24-D0E386713E2B}"/>
              </a:ext>
            </a:extLst>
          </p:cNvPr>
          <p:cNvSpPr txBox="1">
            <a:spLocks/>
          </p:cNvSpPr>
          <p:nvPr/>
        </p:nvSpPr>
        <p:spPr>
          <a:xfrm>
            <a:off x="457201" y="1293772"/>
            <a:ext cx="5381246" cy="488460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Franklin Gothic Medium"/>
                <a:ea typeface="+mn-ea"/>
                <a:cs typeface="Franklin Gothic Medium"/>
              </a:defRPr>
            </a:lvl1pPr>
            <a:lvl2pPr marL="742950" indent="-285750" algn="l" defTabSz="457200" rtl="0" eaLnBrk="1" latinLnBrk="0" hangingPunct="1">
              <a:spcBef>
                <a:spcPct val="20000"/>
              </a:spcBef>
              <a:buFont typeface="Arial"/>
              <a:buChar char="–"/>
              <a:defRPr sz="2800" kern="1200">
                <a:solidFill>
                  <a:schemeClr val="tx1"/>
                </a:solidFill>
                <a:latin typeface="Franklin Gothic Medium"/>
                <a:ea typeface="+mn-ea"/>
                <a:cs typeface="Franklin Gothic Medium"/>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a:t>I’m Jaela (she/her)</a:t>
            </a:r>
          </a:p>
          <a:p>
            <a:pPr lvl="1"/>
            <a:r>
              <a:rPr lang="en-US" sz="2400" dirty="0"/>
              <a:t>First time instructing 331, but don’t worry, I TAed it 1 million (11) times before this!</a:t>
            </a:r>
          </a:p>
          <a:p>
            <a:pPr lvl="1"/>
            <a:r>
              <a:rPr lang="en-US" sz="2400" dirty="0"/>
              <a:t>Recent BS/MS grad</a:t>
            </a:r>
          </a:p>
          <a:p>
            <a:pPr lvl="1"/>
            <a:r>
              <a:rPr lang="en-US" sz="2400" dirty="0"/>
              <a:t>I enjoy hiking, cooking &amp; reading!</a:t>
            </a:r>
          </a:p>
          <a:p>
            <a:pPr lvl="1"/>
            <a:r>
              <a:rPr lang="en-US" sz="2400" dirty="0"/>
              <a:t>Current favorite animal: coyote</a:t>
            </a:r>
          </a:p>
          <a:p>
            <a:pPr lvl="1"/>
            <a:r>
              <a:rPr lang="en-US" sz="2400" dirty="0"/>
              <a:t>Least favorite animal: pigeon</a:t>
            </a:r>
          </a:p>
          <a:p>
            <a:pPr lvl="1"/>
            <a:r>
              <a:rPr lang="en-US" sz="2400" dirty="0" err="1"/>
              <a:t>fave</a:t>
            </a:r>
            <a:r>
              <a:rPr lang="en-US" sz="2400" dirty="0"/>
              <a:t> emojis:</a:t>
            </a:r>
          </a:p>
          <a:p>
            <a:pPr marL="457200" lvl="1" indent="0">
              <a:buNone/>
            </a:pPr>
            <a:r>
              <a:rPr lang="en-US" sz="2400" dirty="0"/>
              <a:t>    👍 👎 🆒 ‼️ 🎉 🫶 🐛 ⤵️ 😠 ❌</a:t>
            </a:r>
          </a:p>
          <a:p>
            <a:pPr lvl="1"/>
            <a:endParaRPr lang="en-US" sz="2400" dirty="0"/>
          </a:p>
        </p:txBody>
      </p:sp>
      <p:sp>
        <p:nvSpPr>
          <p:cNvPr id="3" name="Slide Number Placeholder 2">
            <a:extLst>
              <a:ext uri="{FF2B5EF4-FFF2-40B4-BE49-F238E27FC236}">
                <a16:creationId xmlns:a16="http://schemas.microsoft.com/office/drawing/2014/main" id="{EA45B401-4AAF-5145-6E8A-BAA6424DFB36}"/>
              </a:ext>
            </a:extLst>
          </p:cNvPr>
          <p:cNvSpPr>
            <a:spLocks noGrp="1"/>
          </p:cNvSpPr>
          <p:nvPr>
            <p:ph type="sldNum" sz="quarter" idx="4"/>
          </p:nvPr>
        </p:nvSpPr>
        <p:spPr/>
        <p:txBody>
          <a:bodyPr/>
          <a:lstStyle/>
          <a:p>
            <a:fld id="{6B4E548F-600F-2C44-99B3-CA3A86763C81}" type="slidenum">
              <a:rPr lang="en-US" smtClean="0"/>
              <a:pPr/>
              <a:t>2</a:t>
            </a:fld>
            <a:endParaRPr lang="en-US" dirty="0"/>
          </a:p>
        </p:txBody>
      </p:sp>
      <p:pic>
        <p:nvPicPr>
          <p:cNvPr id="7" name="Picture 6" descr="Jaela giving a thumbs up in the woods with a backpack on.">
            <a:extLst>
              <a:ext uri="{FF2B5EF4-FFF2-40B4-BE49-F238E27FC236}">
                <a16:creationId xmlns:a16="http://schemas.microsoft.com/office/drawing/2014/main" id="{8DD412E4-4355-5C42-AFCB-5BD3C087FC03}"/>
              </a:ext>
            </a:extLst>
          </p:cNvPr>
          <p:cNvPicPr>
            <a:picLocks noChangeAspect="1"/>
          </p:cNvPicPr>
          <p:nvPr/>
        </p:nvPicPr>
        <p:blipFill>
          <a:blip r:embed="rId3"/>
          <a:srcRect l="10063" r="7107"/>
          <a:stretch>
            <a:fillRect/>
          </a:stretch>
        </p:blipFill>
        <p:spPr>
          <a:xfrm>
            <a:off x="6741515" y="4136912"/>
            <a:ext cx="1945284" cy="1761399"/>
          </a:xfrm>
          <a:prstGeom prst="rect">
            <a:avLst/>
          </a:prstGeom>
        </p:spPr>
      </p:pic>
      <p:pic>
        <p:nvPicPr>
          <p:cNvPr id="12" name="Picture 11" descr="A 0.5 image of Jaela with her thumb close to the famera so it’s really big. Rocks and driftwood in the background.">
            <a:extLst>
              <a:ext uri="{FF2B5EF4-FFF2-40B4-BE49-F238E27FC236}">
                <a16:creationId xmlns:a16="http://schemas.microsoft.com/office/drawing/2014/main" id="{BD56F7E0-818A-8C17-E0D8-7D64D327DD85}"/>
              </a:ext>
            </a:extLst>
          </p:cNvPr>
          <p:cNvPicPr>
            <a:picLocks noChangeAspect="1"/>
          </p:cNvPicPr>
          <p:nvPr/>
        </p:nvPicPr>
        <p:blipFill>
          <a:blip r:embed="rId4"/>
          <a:srcRect l="9910" t="10386" r="15688" b="25214"/>
          <a:stretch>
            <a:fillRect/>
          </a:stretch>
        </p:blipFill>
        <p:spPr>
          <a:xfrm rot="5400000">
            <a:off x="5208472" y="4445872"/>
            <a:ext cx="1761399" cy="1143480"/>
          </a:xfrm>
          <a:prstGeom prst="rect">
            <a:avLst/>
          </a:prstGeom>
        </p:spPr>
      </p:pic>
      <p:pic>
        <p:nvPicPr>
          <p:cNvPr id="15" name="Picture 14" descr="Jaela wearing a UW Masters graduation gown, holding pink flowers">
            <a:extLst>
              <a:ext uri="{FF2B5EF4-FFF2-40B4-BE49-F238E27FC236}">
                <a16:creationId xmlns:a16="http://schemas.microsoft.com/office/drawing/2014/main" id="{CFFD6F3A-BBEA-F463-08C0-207CF5DE94DB}"/>
              </a:ext>
            </a:extLst>
          </p:cNvPr>
          <p:cNvPicPr>
            <a:picLocks noChangeAspect="1"/>
          </p:cNvPicPr>
          <p:nvPr/>
        </p:nvPicPr>
        <p:blipFill>
          <a:blip r:embed="rId5"/>
          <a:srcRect b="20594"/>
          <a:stretch>
            <a:fillRect/>
          </a:stretch>
        </p:blipFill>
        <p:spPr>
          <a:xfrm>
            <a:off x="6004111" y="1242036"/>
            <a:ext cx="2682688" cy="2840282"/>
          </a:xfrm>
          <a:prstGeom prst="rect">
            <a:avLst/>
          </a:prstGeom>
        </p:spPr>
      </p:pic>
    </p:spTree>
    <p:extLst>
      <p:ext uri="{BB962C8B-B14F-4D97-AF65-F5344CB8AC3E}">
        <p14:creationId xmlns:p14="http://schemas.microsoft.com/office/powerpoint/2010/main" val="21272197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A2DDF-AEA9-14B2-0D6C-DE8C9669D8A6}"/>
              </a:ext>
            </a:extLst>
          </p:cNvPr>
          <p:cNvSpPr>
            <a:spLocks noGrp="1"/>
          </p:cNvSpPr>
          <p:nvPr>
            <p:ph type="title"/>
          </p:nvPr>
        </p:nvSpPr>
        <p:spPr/>
        <p:txBody>
          <a:bodyPr/>
          <a:lstStyle/>
          <a:p>
            <a:r>
              <a:rPr lang="en-US" dirty="0"/>
              <a:t>Programming for the Browser</a:t>
            </a:r>
          </a:p>
        </p:txBody>
      </p:sp>
      <p:sp>
        <p:nvSpPr>
          <p:cNvPr id="3" name="Content Placeholder 2">
            <a:extLst>
              <a:ext uri="{FF2B5EF4-FFF2-40B4-BE49-F238E27FC236}">
                <a16:creationId xmlns:a16="http://schemas.microsoft.com/office/drawing/2014/main" id="{3C993199-23AE-E071-8871-A0CBB68FD841}"/>
              </a:ext>
            </a:extLst>
          </p:cNvPr>
          <p:cNvSpPr>
            <a:spLocks noGrp="1"/>
          </p:cNvSpPr>
          <p:nvPr>
            <p:ph idx="1"/>
          </p:nvPr>
        </p:nvSpPr>
        <p:spPr/>
        <p:txBody>
          <a:bodyPr/>
          <a:lstStyle/>
          <a:p>
            <a:r>
              <a:rPr lang="en-US" sz="2400" dirty="0"/>
              <a:t>JavaScript is the lingua franca of web browsers</a:t>
            </a:r>
          </a:p>
          <a:p>
            <a:pPr lvl="1"/>
            <a:endParaRPr lang="en-US" sz="2000" dirty="0"/>
          </a:p>
          <a:p>
            <a:r>
              <a:rPr lang="en-US" sz="2400" dirty="0"/>
              <a:t>Previously, other languages were tried in the browser</a:t>
            </a:r>
          </a:p>
          <a:p>
            <a:pPr lvl="1"/>
            <a:r>
              <a:rPr lang="en-US" sz="2000" dirty="0"/>
              <a:t>Java was used but is no longer supported</a:t>
            </a:r>
          </a:p>
          <a:p>
            <a:pPr lvl="1"/>
            <a:r>
              <a:rPr lang="en-US" sz="2000" dirty="0"/>
              <a:t>Flash was used but is no longer supported</a:t>
            </a:r>
          </a:p>
          <a:p>
            <a:pPr lvl="1"/>
            <a:r>
              <a:rPr lang="en-US" sz="2000" dirty="0"/>
              <a:t>Google’s “Dart” language is still around (probably)</a:t>
            </a:r>
          </a:p>
          <a:p>
            <a:pPr lvl="1"/>
            <a:endParaRPr lang="en-US" sz="2000" dirty="0"/>
          </a:p>
          <a:p>
            <a:r>
              <a:rPr lang="en-US" sz="2400" dirty="0"/>
              <a:t>Now, other languages used by compiling into JavaScript</a:t>
            </a:r>
          </a:p>
          <a:p>
            <a:pPr lvl="1"/>
            <a:r>
              <a:rPr lang="en-US" sz="2000" dirty="0"/>
              <a:t>will see an example of this next week</a:t>
            </a:r>
          </a:p>
          <a:p>
            <a:pPr lvl="1"/>
            <a:r>
              <a:rPr lang="en-US" sz="2000" dirty="0"/>
              <a:t>Java can be compiled to JS (but it’s not great)</a:t>
            </a:r>
          </a:p>
          <a:p>
            <a:pPr lvl="2"/>
            <a:r>
              <a:rPr lang="en-US" sz="1600" dirty="0"/>
              <a:t>you can’t really get around needing to learn JS</a:t>
            </a:r>
          </a:p>
        </p:txBody>
      </p:sp>
      <p:sp>
        <p:nvSpPr>
          <p:cNvPr id="4" name="Slide Number Placeholder 3">
            <a:extLst>
              <a:ext uri="{FF2B5EF4-FFF2-40B4-BE49-F238E27FC236}">
                <a16:creationId xmlns:a16="http://schemas.microsoft.com/office/drawing/2014/main" id="{D21CCF2F-F5D2-C727-60AD-C573E673238A}"/>
              </a:ext>
            </a:extLst>
          </p:cNvPr>
          <p:cNvSpPr>
            <a:spLocks noGrp="1"/>
          </p:cNvSpPr>
          <p:nvPr>
            <p:ph type="sldNum" sz="quarter" idx="4"/>
          </p:nvPr>
        </p:nvSpPr>
        <p:spPr/>
        <p:txBody>
          <a:bodyPr/>
          <a:lstStyle/>
          <a:p>
            <a:fld id="{6B4E548F-600F-2C44-99B3-CA3A86763C81}" type="slidenum">
              <a:rPr lang="en-US" smtClean="0"/>
              <a:pPr/>
              <a:t>20</a:t>
            </a:fld>
            <a:endParaRPr lang="en-US" dirty="0"/>
          </a:p>
        </p:txBody>
      </p:sp>
    </p:spTree>
    <p:extLst>
      <p:ext uri="{BB962C8B-B14F-4D97-AF65-F5344CB8AC3E}">
        <p14:creationId xmlns:p14="http://schemas.microsoft.com/office/powerpoint/2010/main" val="3270914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C16C2-BC2B-6512-37C9-ED27007F3887}"/>
              </a:ext>
            </a:extLst>
          </p:cNvPr>
          <p:cNvSpPr>
            <a:spLocks noGrp="1"/>
          </p:cNvSpPr>
          <p:nvPr>
            <p:ph type="ctrTitle"/>
          </p:nvPr>
        </p:nvSpPr>
        <p:spPr/>
        <p:txBody>
          <a:bodyPr/>
          <a:lstStyle/>
          <a:p>
            <a:r>
              <a:rPr lang="en-US" dirty="0"/>
              <a:t>JavaScript</a:t>
            </a:r>
          </a:p>
        </p:txBody>
      </p:sp>
    </p:spTree>
    <p:extLst>
      <p:ext uri="{BB962C8B-B14F-4D97-AF65-F5344CB8AC3E}">
        <p14:creationId xmlns:p14="http://schemas.microsoft.com/office/powerpoint/2010/main" val="18372849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A2DDF-AEA9-14B2-0D6C-DE8C9669D8A6}"/>
              </a:ext>
            </a:extLst>
          </p:cNvPr>
          <p:cNvSpPr>
            <a:spLocks noGrp="1"/>
          </p:cNvSpPr>
          <p:nvPr>
            <p:ph type="title"/>
          </p:nvPr>
        </p:nvSpPr>
        <p:spPr/>
        <p:txBody>
          <a:bodyPr/>
          <a:lstStyle/>
          <a:p>
            <a:r>
              <a:rPr lang="en-US" dirty="0"/>
              <a:t>History of JavaScript</a:t>
            </a:r>
          </a:p>
        </p:txBody>
      </p:sp>
      <p:sp>
        <p:nvSpPr>
          <p:cNvPr id="3" name="Content Placeholder 2">
            <a:extLst>
              <a:ext uri="{FF2B5EF4-FFF2-40B4-BE49-F238E27FC236}">
                <a16:creationId xmlns:a16="http://schemas.microsoft.com/office/drawing/2014/main" id="{3C993199-23AE-E071-8871-A0CBB68FD841}"/>
              </a:ext>
            </a:extLst>
          </p:cNvPr>
          <p:cNvSpPr>
            <a:spLocks noGrp="1"/>
          </p:cNvSpPr>
          <p:nvPr>
            <p:ph idx="1"/>
          </p:nvPr>
        </p:nvSpPr>
        <p:spPr/>
        <p:txBody>
          <a:bodyPr/>
          <a:lstStyle/>
          <a:p>
            <a:r>
              <a:rPr lang="en-US" sz="2800" dirty="0"/>
              <a:t>Incredibly simple language</a:t>
            </a:r>
          </a:p>
          <a:p>
            <a:pPr lvl="1"/>
            <a:r>
              <a:rPr lang="en-US" sz="2400" dirty="0"/>
              <a:t>created in 10 days by Brendan </a:t>
            </a:r>
            <a:r>
              <a:rPr lang="en-US" sz="2400" dirty="0" err="1"/>
              <a:t>Eich</a:t>
            </a:r>
            <a:r>
              <a:rPr lang="en-US" sz="2400" dirty="0"/>
              <a:t> in 1995</a:t>
            </a:r>
          </a:p>
          <a:p>
            <a:pPr lvl="1"/>
            <a:r>
              <a:rPr lang="en-US" sz="2400" dirty="0"/>
              <a:t>often difficult to use because it is so simple</a:t>
            </a:r>
          </a:p>
          <a:p>
            <a:pPr lvl="1"/>
            <a:endParaRPr lang="en-US" sz="2400" dirty="0"/>
          </a:p>
          <a:p>
            <a:r>
              <a:rPr lang="en-US" sz="2800" dirty="0"/>
              <a:t>Features added later to fix problem areas</a:t>
            </a:r>
          </a:p>
          <a:p>
            <a:pPr lvl="1"/>
            <a:r>
              <a:rPr lang="en-US" sz="2400" dirty="0"/>
              <a:t>imports (ES6)</a:t>
            </a:r>
          </a:p>
          <a:p>
            <a:pPr lvl="1"/>
            <a:r>
              <a:rPr lang="en-US" sz="2400" dirty="0"/>
              <a:t>classes (ES6)</a:t>
            </a:r>
          </a:p>
          <a:p>
            <a:pPr lvl="1"/>
            <a:r>
              <a:rPr lang="en-US" sz="2400" dirty="0"/>
              <a:t>integers (ES2020)</a:t>
            </a:r>
          </a:p>
        </p:txBody>
      </p:sp>
      <p:sp>
        <p:nvSpPr>
          <p:cNvPr id="4" name="Slide Number Placeholder 3">
            <a:extLst>
              <a:ext uri="{FF2B5EF4-FFF2-40B4-BE49-F238E27FC236}">
                <a16:creationId xmlns:a16="http://schemas.microsoft.com/office/drawing/2014/main" id="{77E243AB-7BE2-314C-7422-01FF83CFF2FA}"/>
              </a:ext>
            </a:extLst>
          </p:cNvPr>
          <p:cNvSpPr>
            <a:spLocks noGrp="1"/>
          </p:cNvSpPr>
          <p:nvPr>
            <p:ph type="sldNum" sz="quarter" idx="4"/>
          </p:nvPr>
        </p:nvSpPr>
        <p:spPr/>
        <p:txBody>
          <a:bodyPr/>
          <a:lstStyle/>
          <a:p>
            <a:fld id="{6B4E548F-600F-2C44-99B3-CA3A86763C81}" type="slidenum">
              <a:rPr lang="en-US" smtClean="0"/>
              <a:pPr/>
              <a:t>22</a:t>
            </a:fld>
            <a:endParaRPr lang="en-US" dirty="0"/>
          </a:p>
        </p:txBody>
      </p:sp>
    </p:spTree>
    <p:extLst>
      <p:ext uri="{BB962C8B-B14F-4D97-AF65-F5344CB8AC3E}">
        <p14:creationId xmlns:p14="http://schemas.microsoft.com/office/powerpoint/2010/main" val="3983304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A2DDF-AEA9-14B2-0D6C-DE8C9669D8A6}"/>
              </a:ext>
            </a:extLst>
          </p:cNvPr>
          <p:cNvSpPr>
            <a:spLocks noGrp="1"/>
          </p:cNvSpPr>
          <p:nvPr>
            <p:ph type="title"/>
          </p:nvPr>
        </p:nvSpPr>
        <p:spPr/>
        <p:txBody>
          <a:bodyPr/>
          <a:lstStyle/>
          <a:p>
            <a:r>
              <a:rPr lang="en-US" dirty="0"/>
              <a:t>Relationship to Java</a:t>
            </a:r>
          </a:p>
        </p:txBody>
      </p:sp>
      <p:sp>
        <p:nvSpPr>
          <p:cNvPr id="3" name="Content Placeholder 2">
            <a:extLst>
              <a:ext uri="{FF2B5EF4-FFF2-40B4-BE49-F238E27FC236}">
                <a16:creationId xmlns:a16="http://schemas.microsoft.com/office/drawing/2014/main" id="{3C993199-23AE-E071-8871-A0CBB68FD841}"/>
              </a:ext>
            </a:extLst>
          </p:cNvPr>
          <p:cNvSpPr>
            <a:spLocks noGrp="1"/>
          </p:cNvSpPr>
          <p:nvPr>
            <p:ph idx="1"/>
          </p:nvPr>
        </p:nvSpPr>
        <p:spPr/>
        <p:txBody>
          <a:bodyPr/>
          <a:lstStyle/>
          <a:p>
            <a:r>
              <a:rPr lang="en-US" sz="2800" dirty="0"/>
              <a:t>Initially had no relation to Java</a:t>
            </a:r>
          </a:p>
          <a:p>
            <a:pPr lvl="1"/>
            <a:r>
              <a:rPr lang="en-US" sz="2400" dirty="0"/>
              <a:t>picked the name because Java was popular then</a:t>
            </a:r>
          </a:p>
          <a:p>
            <a:pPr lvl="1"/>
            <a:r>
              <a:rPr lang="en-US" sz="2400" dirty="0"/>
              <a:t>added Java’s Math library to JS also</a:t>
            </a:r>
          </a:p>
          <a:p>
            <a:pPr lvl="2"/>
            <a:r>
              <a:rPr lang="en-US" sz="2000" dirty="0"/>
              <a:t>e.g., </a:t>
            </a:r>
            <a:r>
              <a:rPr lang="en-US" sz="2000" dirty="0" err="1">
                <a:latin typeface="Courier New" panose="02070309020205020404" pitchFamily="49" charset="0"/>
                <a:cs typeface="Courier New" panose="02070309020205020404" pitchFamily="49" charset="0"/>
              </a:rPr>
              <a:t>Math.sqrt</a:t>
            </a:r>
            <a:r>
              <a:rPr lang="en-US" sz="2000" dirty="0"/>
              <a:t> is available in JS, just like Java</a:t>
            </a:r>
          </a:p>
          <a:p>
            <a:pPr lvl="1"/>
            <a:r>
              <a:rPr lang="en-US" sz="2400" dirty="0"/>
              <a:t>copied </a:t>
            </a:r>
            <a:r>
              <a:rPr lang="en-US" sz="2400" i="1" dirty="0"/>
              <a:t>some</a:t>
            </a:r>
            <a:r>
              <a:rPr lang="en-US" sz="2400" dirty="0"/>
              <a:t> of Java’s String functions to JS string</a:t>
            </a:r>
          </a:p>
          <a:p>
            <a:pPr lvl="1"/>
            <a:endParaRPr lang="en-US" sz="2400" dirty="0"/>
          </a:p>
          <a:p>
            <a:r>
              <a:rPr lang="en-US" sz="2800" dirty="0"/>
              <a:t>Both are in the “C family” of languages</a:t>
            </a:r>
          </a:p>
          <a:p>
            <a:pPr lvl="1"/>
            <a:r>
              <a:rPr lang="en-US" sz="2000" dirty="0"/>
              <a:t>much of the syntax is the same</a:t>
            </a:r>
            <a:endParaRPr lang="en-US" sz="800" dirty="0">
              <a:latin typeface="Courier New" panose="02070309020205020404" pitchFamily="49" charset="0"/>
              <a:cs typeface="Courier New" panose="02070309020205020404" pitchFamily="49" charset="0"/>
            </a:endParaRPr>
          </a:p>
          <a:p>
            <a:pPr lvl="1"/>
            <a:r>
              <a:rPr lang="en-US" sz="2000" dirty="0"/>
              <a:t>more differences in data types</a:t>
            </a:r>
          </a:p>
          <a:p>
            <a:pPr lvl="1"/>
            <a:endParaRPr lang="en-US" sz="2000" dirty="0"/>
          </a:p>
          <a:p>
            <a:r>
              <a:rPr lang="en-US" sz="2400" dirty="0"/>
              <a:t>We will discuss syntax (code) first and then data…</a:t>
            </a:r>
          </a:p>
        </p:txBody>
      </p:sp>
      <p:sp>
        <p:nvSpPr>
          <p:cNvPr id="4" name="Slide Number Placeholder 3">
            <a:extLst>
              <a:ext uri="{FF2B5EF4-FFF2-40B4-BE49-F238E27FC236}">
                <a16:creationId xmlns:a16="http://schemas.microsoft.com/office/drawing/2014/main" id="{1652DA0A-4EFE-5947-A310-CFEF69169599}"/>
              </a:ext>
            </a:extLst>
          </p:cNvPr>
          <p:cNvSpPr>
            <a:spLocks noGrp="1"/>
          </p:cNvSpPr>
          <p:nvPr>
            <p:ph type="sldNum" sz="quarter" idx="4"/>
          </p:nvPr>
        </p:nvSpPr>
        <p:spPr/>
        <p:txBody>
          <a:bodyPr/>
          <a:lstStyle/>
          <a:p>
            <a:fld id="{6B4E548F-600F-2C44-99B3-CA3A86763C81}" type="slidenum">
              <a:rPr lang="en-US" smtClean="0"/>
              <a:pPr/>
              <a:t>23</a:t>
            </a:fld>
            <a:endParaRPr lang="en-US" dirty="0"/>
          </a:p>
        </p:txBody>
      </p:sp>
    </p:spTree>
    <p:extLst>
      <p:ext uri="{BB962C8B-B14F-4D97-AF65-F5344CB8AC3E}">
        <p14:creationId xmlns:p14="http://schemas.microsoft.com/office/powerpoint/2010/main" val="365322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A2DDF-AEA9-14B2-0D6C-DE8C9669D8A6}"/>
              </a:ext>
            </a:extLst>
          </p:cNvPr>
          <p:cNvSpPr>
            <a:spLocks noGrp="1"/>
          </p:cNvSpPr>
          <p:nvPr>
            <p:ph type="title"/>
          </p:nvPr>
        </p:nvSpPr>
        <p:spPr/>
        <p:txBody>
          <a:bodyPr/>
          <a:lstStyle/>
          <a:p>
            <a:r>
              <a:rPr lang="en-US" dirty="0"/>
              <a:t>JavaScript Syntax</a:t>
            </a:r>
          </a:p>
        </p:txBody>
      </p:sp>
      <p:sp>
        <p:nvSpPr>
          <p:cNvPr id="3" name="Content Placeholder 2">
            <a:extLst>
              <a:ext uri="{FF2B5EF4-FFF2-40B4-BE49-F238E27FC236}">
                <a16:creationId xmlns:a16="http://schemas.microsoft.com/office/drawing/2014/main" id="{3C993199-23AE-E071-8871-A0CBB68FD841}"/>
              </a:ext>
            </a:extLst>
          </p:cNvPr>
          <p:cNvSpPr>
            <a:spLocks noGrp="1"/>
          </p:cNvSpPr>
          <p:nvPr>
            <p:ph idx="1"/>
          </p:nvPr>
        </p:nvSpPr>
        <p:spPr/>
        <p:txBody>
          <a:bodyPr/>
          <a:lstStyle/>
          <a:p>
            <a:r>
              <a:rPr lang="en-US" sz="2800" dirty="0"/>
              <a:t>Both are in the “C family” of languages</a:t>
            </a:r>
          </a:p>
          <a:p>
            <a:pPr lvl="1"/>
            <a:endParaRPr lang="en-US" sz="2400" dirty="0"/>
          </a:p>
          <a:p>
            <a:r>
              <a:rPr lang="en-US" sz="2400" dirty="0"/>
              <a:t>Much of the syntax is the same</a:t>
            </a:r>
          </a:p>
          <a:p>
            <a:pPr lvl="1"/>
            <a:r>
              <a:rPr lang="en-US" sz="2000" dirty="0"/>
              <a:t>most expressions (</a:t>
            </a:r>
            <a:r>
              <a:rPr lang="en-US" sz="2000" dirty="0">
                <a:latin typeface="Courier New" panose="02070309020205020404" pitchFamily="49" charset="0"/>
                <a:cs typeface="Courier New" panose="02070309020205020404" pitchFamily="49" charset="0"/>
              </a:rPr>
              <a:t>+</a:t>
            </a:r>
            <a:r>
              <a:rPr lang="en-US" sz="2000" dirty="0"/>
              <a:t>, </a:t>
            </a:r>
            <a:r>
              <a:rPr lang="en-US" sz="2000" dirty="0">
                <a:latin typeface="Courier New" panose="02070309020205020404" pitchFamily="49" charset="0"/>
                <a:cs typeface="Courier New" panose="02070309020205020404" pitchFamily="49" charset="0"/>
              </a:rPr>
              <a:t>-</a:t>
            </a:r>
            <a:r>
              <a:rPr lang="en-US" sz="2000" dirty="0"/>
              <a:t>, </a:t>
            </a:r>
            <a:r>
              <a:rPr lang="en-US" sz="2000" dirty="0">
                <a:latin typeface="Courier New" panose="02070309020205020404" pitchFamily="49" charset="0"/>
                <a:cs typeface="Courier New" panose="02070309020205020404" pitchFamily="49" charset="0"/>
              </a:rPr>
              <a:t>*</a:t>
            </a:r>
            <a:r>
              <a:rPr lang="en-US" sz="2000" dirty="0"/>
              <a:t>, </a:t>
            </a:r>
            <a:r>
              <a:rPr lang="en-US" sz="2000" dirty="0">
                <a:latin typeface="Courier New" panose="02070309020205020404" pitchFamily="49" charset="0"/>
                <a:cs typeface="Courier New" panose="02070309020205020404" pitchFamily="49" charset="0"/>
              </a:rPr>
              <a:t>/</a:t>
            </a:r>
            <a:r>
              <a:rPr lang="en-US" sz="2000" dirty="0"/>
              <a:t>, </a:t>
            </a:r>
            <a:r>
              <a:rPr lang="en-US" sz="2000" dirty="0">
                <a:latin typeface="Courier New" panose="02070309020205020404" pitchFamily="49" charset="0"/>
                <a:cs typeface="Courier New" panose="02070309020205020404" pitchFamily="49" charset="0"/>
              </a:rPr>
              <a:t>?:</a:t>
            </a:r>
            <a:r>
              <a:rPr lang="en-US" sz="2000" dirty="0"/>
              <a:t>, function calls, etc.)</a:t>
            </a:r>
          </a:p>
          <a:p>
            <a:pPr lvl="1"/>
            <a:r>
              <a:rPr lang="en-US" sz="2000" dirty="0"/>
              <a:t> </a:t>
            </a:r>
            <a:r>
              <a:rPr lang="en-US" sz="2000" dirty="0">
                <a:latin typeface="Courier New" panose="02070309020205020404" pitchFamily="49" charset="0"/>
                <a:cs typeface="Courier New" panose="02070309020205020404" pitchFamily="49" charset="0"/>
              </a:rPr>
              <a:t>if</a:t>
            </a:r>
            <a:r>
              <a:rPr lang="en-US" sz="2000" dirty="0"/>
              <a:t>, </a:t>
            </a:r>
            <a:r>
              <a:rPr lang="en-US" sz="2000" dirty="0">
                <a:latin typeface="Courier New" panose="02070309020205020404" pitchFamily="49" charset="0"/>
                <a:cs typeface="Courier New" panose="02070309020205020404" pitchFamily="49" charset="0"/>
              </a:rPr>
              <a:t>for</a:t>
            </a:r>
            <a:r>
              <a:rPr lang="en-US" sz="2000" dirty="0"/>
              <a:t> , </a:t>
            </a:r>
            <a:r>
              <a:rPr lang="en-US" sz="2000" dirty="0">
                <a:latin typeface="Courier New" panose="02070309020205020404" pitchFamily="49" charset="0"/>
                <a:cs typeface="Courier New" panose="02070309020205020404" pitchFamily="49" charset="0"/>
              </a:rPr>
              <a:t>while</a:t>
            </a:r>
            <a:r>
              <a:rPr lang="en-US" sz="2000" dirty="0"/>
              <a:t> , </a:t>
            </a:r>
            <a:r>
              <a:rPr lang="en-US" sz="2000" dirty="0">
                <a:latin typeface="Courier New" panose="02070309020205020404" pitchFamily="49" charset="0"/>
                <a:cs typeface="Courier New" panose="02070309020205020404" pitchFamily="49" charset="0"/>
              </a:rPr>
              <a:t>break</a:t>
            </a:r>
            <a:r>
              <a:rPr lang="en-US" sz="2000" dirty="0"/>
              <a:t> , </a:t>
            </a:r>
            <a:r>
              <a:rPr lang="en-US" sz="2000" dirty="0">
                <a:latin typeface="Courier New" panose="02070309020205020404" pitchFamily="49" charset="0"/>
                <a:cs typeface="Courier New" panose="02070309020205020404" pitchFamily="49" charset="0"/>
              </a:rPr>
              <a:t>continue</a:t>
            </a:r>
            <a:r>
              <a:rPr lang="en-US" sz="2000" dirty="0"/>
              <a:t> , </a:t>
            </a:r>
            <a:r>
              <a:rPr lang="en-US" sz="2000" dirty="0">
                <a:latin typeface="Courier New" panose="02070309020205020404" pitchFamily="49" charset="0"/>
                <a:cs typeface="Courier New" panose="02070309020205020404" pitchFamily="49" charset="0"/>
              </a:rPr>
              <a:t>return</a:t>
            </a:r>
          </a:p>
          <a:p>
            <a:pPr lvl="1"/>
            <a:r>
              <a:rPr lang="en-US" sz="2000" dirty="0">
                <a:cs typeface="Courier New" panose="02070309020205020404" pitchFamily="49" charset="0"/>
              </a:rPr>
              <a:t>comments with </a:t>
            </a:r>
            <a:r>
              <a:rPr lang="en-US" sz="2000" dirty="0">
                <a:latin typeface="Courier New" panose="02070309020205020404" pitchFamily="49" charset="0"/>
                <a:cs typeface="Courier New" panose="02070309020205020404" pitchFamily="49" charset="0"/>
              </a:rPr>
              <a:t>//</a:t>
            </a:r>
            <a:r>
              <a:rPr lang="en-US" sz="2000" dirty="0">
                <a:cs typeface="Courier New" panose="02070309020205020404" pitchFamily="49" charset="0"/>
              </a:rPr>
              <a:t> or </a:t>
            </a:r>
            <a:r>
              <a:rPr lang="en-US" sz="2000" dirty="0">
                <a:latin typeface="Courier New" panose="02070309020205020404" pitchFamily="49" charset="0"/>
                <a:cs typeface="Courier New" panose="02070309020205020404" pitchFamily="49" charset="0"/>
              </a:rPr>
              <a:t>/* .. */</a:t>
            </a:r>
          </a:p>
          <a:p>
            <a:pPr lvl="1"/>
            <a:endParaRPr lang="en-US" sz="2000" dirty="0"/>
          </a:p>
          <a:p>
            <a:r>
              <a:rPr lang="en-US" sz="2400" dirty="0"/>
              <a:t>Different syntax for a few things</a:t>
            </a:r>
          </a:p>
          <a:p>
            <a:pPr lvl="1"/>
            <a:r>
              <a:rPr lang="en-US" sz="2000" dirty="0"/>
              <a:t>declaring variables</a:t>
            </a:r>
          </a:p>
          <a:p>
            <a:pPr lvl="1"/>
            <a:r>
              <a:rPr lang="en-US" sz="2000" dirty="0"/>
              <a:t>declaring functions</a:t>
            </a:r>
          </a:p>
          <a:p>
            <a:pPr lvl="1"/>
            <a:r>
              <a:rPr lang="en-US" sz="2000" dirty="0"/>
              <a:t>equality (===)</a:t>
            </a:r>
          </a:p>
        </p:txBody>
      </p:sp>
      <p:sp>
        <p:nvSpPr>
          <p:cNvPr id="4" name="Slide Number Placeholder 3">
            <a:extLst>
              <a:ext uri="{FF2B5EF4-FFF2-40B4-BE49-F238E27FC236}">
                <a16:creationId xmlns:a16="http://schemas.microsoft.com/office/drawing/2014/main" id="{D0385099-4CBB-F50E-84DA-2A01AFEC51BE}"/>
              </a:ext>
            </a:extLst>
          </p:cNvPr>
          <p:cNvSpPr>
            <a:spLocks noGrp="1"/>
          </p:cNvSpPr>
          <p:nvPr>
            <p:ph type="sldNum" sz="quarter" idx="4"/>
          </p:nvPr>
        </p:nvSpPr>
        <p:spPr/>
        <p:txBody>
          <a:bodyPr/>
          <a:lstStyle/>
          <a:p>
            <a:fld id="{6B4E548F-600F-2C44-99B3-CA3A86763C81}" type="slidenum">
              <a:rPr lang="en-US" smtClean="0"/>
              <a:pPr/>
              <a:t>24</a:t>
            </a:fld>
            <a:endParaRPr lang="en-US" dirty="0"/>
          </a:p>
        </p:txBody>
      </p:sp>
    </p:spTree>
    <p:extLst>
      <p:ext uri="{BB962C8B-B14F-4D97-AF65-F5344CB8AC3E}">
        <p14:creationId xmlns:p14="http://schemas.microsoft.com/office/powerpoint/2010/main" val="2739562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A2DDF-AEA9-14B2-0D6C-DE8C9669D8A6}"/>
              </a:ext>
            </a:extLst>
          </p:cNvPr>
          <p:cNvSpPr>
            <a:spLocks noGrp="1"/>
          </p:cNvSpPr>
          <p:nvPr>
            <p:ph type="title"/>
          </p:nvPr>
        </p:nvSpPr>
        <p:spPr/>
        <p:txBody>
          <a:bodyPr/>
          <a:lstStyle/>
          <a:p>
            <a:r>
              <a:rPr lang="en-US" dirty="0"/>
              <a:t>Java vs JavaScript Syntax</a:t>
            </a:r>
          </a:p>
        </p:txBody>
      </p:sp>
      <p:sp>
        <p:nvSpPr>
          <p:cNvPr id="3" name="Content Placeholder 2">
            <a:extLst>
              <a:ext uri="{FF2B5EF4-FFF2-40B4-BE49-F238E27FC236}">
                <a16:creationId xmlns:a16="http://schemas.microsoft.com/office/drawing/2014/main" id="{3C993199-23AE-E071-8871-A0CBB68FD841}"/>
              </a:ext>
            </a:extLst>
          </p:cNvPr>
          <p:cNvSpPr>
            <a:spLocks noGrp="1"/>
          </p:cNvSpPr>
          <p:nvPr>
            <p:ph idx="1"/>
          </p:nvPr>
        </p:nvSpPr>
        <p:spPr/>
        <p:txBody>
          <a:bodyPr/>
          <a:lstStyle/>
          <a:p>
            <a:r>
              <a:rPr lang="en-US" sz="2800" dirty="0"/>
              <a:t>The following code is legal in </a:t>
            </a:r>
            <a:r>
              <a:rPr lang="en-US" sz="2800" u="sng" dirty="0"/>
              <a:t>both</a:t>
            </a:r>
            <a:r>
              <a:rPr lang="en-US" sz="2800" dirty="0"/>
              <a:t> languages:</a:t>
            </a:r>
          </a:p>
          <a:p>
            <a:pPr lvl="1"/>
            <a:r>
              <a:rPr lang="en-US" sz="1800" dirty="0"/>
              <a:t>assume “</a:t>
            </a:r>
            <a:r>
              <a:rPr lang="en-US" sz="1800" dirty="0">
                <a:latin typeface="Courier New" panose="02070309020205020404" pitchFamily="49" charset="0"/>
                <a:cs typeface="Courier New" panose="02070309020205020404" pitchFamily="49" charset="0"/>
              </a:rPr>
              <a:t>s</a:t>
            </a:r>
            <a:r>
              <a:rPr lang="en-US" sz="1800" dirty="0"/>
              <a:t>” and “</a:t>
            </a:r>
            <a:r>
              <a:rPr lang="en-US" sz="1800" dirty="0">
                <a:latin typeface="Courier New" panose="02070309020205020404" pitchFamily="49" charset="0"/>
                <a:cs typeface="Courier New" panose="02070309020205020404" pitchFamily="49" charset="0"/>
              </a:rPr>
              <a:t>j</a:t>
            </a:r>
            <a:r>
              <a:rPr lang="en-US" sz="1800" dirty="0"/>
              <a:t>” are already declared</a:t>
            </a:r>
          </a:p>
          <a:p>
            <a:pPr lvl="2"/>
            <a:endParaRPr lang="en-US" sz="1600" dirty="0">
              <a:latin typeface="Courier New" panose="02070309020205020404" pitchFamily="49" charset="0"/>
              <a:cs typeface="Courier New" panose="02070309020205020404" pitchFamily="49" charset="0"/>
            </a:endParaRPr>
          </a:p>
          <a:p>
            <a:pPr lvl="2"/>
            <a:r>
              <a:rPr lang="en-US" sz="1600" dirty="0">
                <a:latin typeface="Courier New" panose="02070309020205020404" pitchFamily="49" charset="0"/>
                <a:cs typeface="Courier New" panose="02070309020205020404" pitchFamily="49" charset="0"/>
              </a:rPr>
              <a:t>s = 0;</a:t>
            </a:r>
          </a:p>
          <a:p>
            <a:pPr lvl="2"/>
            <a:r>
              <a:rPr lang="en-US" sz="1600" dirty="0">
                <a:latin typeface="Courier New" panose="02070309020205020404" pitchFamily="49" charset="0"/>
                <a:cs typeface="Courier New" panose="02070309020205020404" pitchFamily="49" charset="0"/>
              </a:rPr>
              <a:t>j = 0;</a:t>
            </a:r>
          </a:p>
          <a:p>
            <a:pPr lvl="2"/>
            <a:r>
              <a:rPr lang="en-US" sz="1600" b="1" dirty="0">
                <a:solidFill>
                  <a:srgbClr val="0070C0"/>
                </a:solidFill>
                <a:latin typeface="Courier New" panose="02070309020205020404" pitchFamily="49" charset="0"/>
                <a:cs typeface="Courier New" panose="02070309020205020404" pitchFamily="49" charset="0"/>
              </a:rPr>
              <a:t>while</a:t>
            </a:r>
            <a:r>
              <a:rPr lang="en-US" sz="1600" dirty="0">
                <a:latin typeface="Courier New" panose="02070309020205020404" pitchFamily="49" charset="0"/>
                <a:cs typeface="Courier New" panose="02070309020205020404" pitchFamily="49" charset="0"/>
              </a:rPr>
              <a:t> (j &lt; 10) {</a:t>
            </a:r>
          </a:p>
          <a:p>
            <a:pPr lvl="2"/>
            <a:r>
              <a:rPr lang="en-US" sz="1600" dirty="0">
                <a:latin typeface="Courier New" panose="02070309020205020404" pitchFamily="49" charset="0"/>
                <a:cs typeface="Courier New" panose="02070309020205020404" pitchFamily="49" charset="0"/>
              </a:rPr>
              <a:t>  s += j;</a:t>
            </a:r>
          </a:p>
          <a:p>
            <a:pPr lvl="2"/>
            <a:r>
              <a:rPr lang="en-US" sz="1600" dirty="0">
                <a:latin typeface="Courier New" panose="02070309020205020404" pitchFamily="49" charset="0"/>
                <a:cs typeface="Courier New" panose="02070309020205020404" pitchFamily="49" charset="0"/>
              </a:rPr>
              <a:t>  </a:t>
            </a:r>
            <a:r>
              <a:rPr lang="en-US" sz="1600" dirty="0" err="1">
                <a:latin typeface="Courier New" panose="02070309020205020404" pitchFamily="49" charset="0"/>
                <a:cs typeface="Courier New" panose="02070309020205020404" pitchFamily="49" charset="0"/>
              </a:rPr>
              <a:t>j++</a:t>
            </a:r>
            <a:r>
              <a:rPr lang="en-US" sz="1600" dirty="0">
                <a:latin typeface="Courier New" panose="02070309020205020404" pitchFamily="49" charset="0"/>
                <a:cs typeface="Courier New" panose="02070309020205020404" pitchFamily="49" charset="0"/>
              </a:rPr>
              <a:t>;</a:t>
            </a:r>
          </a:p>
          <a:p>
            <a:pPr lvl="2"/>
            <a:r>
              <a:rPr lang="en-US" sz="1600" dirty="0">
                <a:latin typeface="Courier New" panose="02070309020205020404" pitchFamily="49" charset="0"/>
                <a:cs typeface="Courier New" panose="02070309020205020404" pitchFamily="49" charset="0"/>
              </a:rPr>
              <a:t>}</a:t>
            </a:r>
          </a:p>
          <a:p>
            <a:pPr lvl="2"/>
            <a:endParaRPr lang="en-US" sz="1600" dirty="0">
              <a:latin typeface="Courier New" panose="02070309020205020404" pitchFamily="49" charset="0"/>
              <a:cs typeface="Courier New" panose="02070309020205020404" pitchFamily="49" charset="0"/>
            </a:endParaRPr>
          </a:p>
          <a:p>
            <a:pPr lvl="2"/>
            <a:r>
              <a:rPr lang="en-US" sz="1600" b="1" dirty="0">
                <a:solidFill>
                  <a:schemeClr val="accent3">
                    <a:lumMod val="50000"/>
                  </a:schemeClr>
                </a:solidFill>
                <a:latin typeface="Courier New" panose="02070309020205020404" pitchFamily="49" charset="0"/>
                <a:cs typeface="Courier New" panose="02070309020205020404" pitchFamily="49" charset="0"/>
              </a:rPr>
              <a:t>// Now s == 45</a:t>
            </a:r>
          </a:p>
        </p:txBody>
      </p:sp>
      <p:sp>
        <p:nvSpPr>
          <p:cNvPr id="4" name="TextBox 3">
            <a:extLst>
              <a:ext uri="{FF2B5EF4-FFF2-40B4-BE49-F238E27FC236}">
                <a16:creationId xmlns:a16="http://schemas.microsoft.com/office/drawing/2014/main" id="{35CAAC74-8590-C3A2-2A6D-2165B172B5CA}"/>
              </a:ext>
            </a:extLst>
          </p:cNvPr>
          <p:cNvSpPr txBox="1"/>
          <p:nvPr/>
        </p:nvSpPr>
        <p:spPr>
          <a:xfrm>
            <a:off x="4572000" y="2921882"/>
            <a:ext cx="3929683" cy="369332"/>
          </a:xfrm>
          <a:prstGeom prst="rect">
            <a:avLst/>
          </a:prstGeom>
          <a:noFill/>
        </p:spPr>
        <p:txBody>
          <a:bodyPr wrap="square" rtlCol="0">
            <a:spAutoFit/>
          </a:bodyPr>
          <a:lstStyle/>
          <a:p>
            <a:r>
              <a:rPr lang="en-US" dirty="0">
                <a:solidFill>
                  <a:schemeClr val="accent3">
                    <a:lumMod val="75000"/>
                  </a:schemeClr>
                </a:solidFill>
                <a:latin typeface="Franklin Gothic Medium" panose="020B0603020102020204" pitchFamily="34" charset="0"/>
                <a:cs typeface="Courier New" panose="02070309020205020404" pitchFamily="49" charset="0"/>
              </a:rPr>
              <a:t>OR</a:t>
            </a:r>
            <a:r>
              <a:rPr lang="en-US" dirty="0">
                <a:latin typeface="Courier New" panose="02070309020205020404" pitchFamily="49" charset="0"/>
                <a:cs typeface="Courier New" panose="02070309020205020404" pitchFamily="49" charset="0"/>
              </a:rPr>
              <a:t> </a:t>
            </a:r>
            <a:r>
              <a:rPr lang="en-US" b="1" dirty="0">
                <a:solidFill>
                  <a:srgbClr val="0070C0"/>
                </a:solidFill>
                <a:latin typeface="Courier New" panose="02070309020205020404" pitchFamily="49" charset="0"/>
                <a:cs typeface="Courier New" panose="02070309020205020404" pitchFamily="49" charset="0"/>
              </a:rPr>
              <a:t>for</a:t>
            </a:r>
            <a:r>
              <a:rPr lang="en-US" dirty="0">
                <a:latin typeface="Courier New" panose="02070309020205020404" pitchFamily="49" charset="0"/>
                <a:cs typeface="Courier New" panose="02070309020205020404" pitchFamily="49" charset="0"/>
              </a:rPr>
              <a:t> (j = 0; j &lt; 10; </a:t>
            </a:r>
            <a:r>
              <a:rPr lang="en-US" dirty="0" err="1">
                <a:latin typeface="Courier New" panose="02070309020205020404" pitchFamily="49" charset="0"/>
                <a:cs typeface="Courier New" panose="02070309020205020404" pitchFamily="49" charset="0"/>
              </a:rPr>
              <a:t>j++</a:t>
            </a:r>
            <a:r>
              <a:rPr lang="en-US" dirty="0">
                <a:latin typeface="Courier New" panose="02070309020205020404" pitchFamily="49" charset="0"/>
                <a:cs typeface="Courier New" panose="02070309020205020404" pitchFamily="49" charset="0"/>
              </a:rPr>
              <a:t>)</a:t>
            </a:r>
            <a:endParaRPr lang="en-US" dirty="0">
              <a:solidFill>
                <a:schemeClr val="accent3">
                  <a:lumMod val="75000"/>
                </a:schemeClr>
              </a:solidFill>
              <a:latin typeface="Franklin Gothic Medium"/>
              <a:cs typeface="Franklin Gothic Medium"/>
            </a:endParaRPr>
          </a:p>
        </p:txBody>
      </p:sp>
      <p:sp>
        <p:nvSpPr>
          <p:cNvPr id="5" name="Slide Number Placeholder 4">
            <a:extLst>
              <a:ext uri="{FF2B5EF4-FFF2-40B4-BE49-F238E27FC236}">
                <a16:creationId xmlns:a16="http://schemas.microsoft.com/office/drawing/2014/main" id="{E7A6DEBB-EE74-9A74-9FE4-9CD7E5A4D6A9}"/>
              </a:ext>
            </a:extLst>
          </p:cNvPr>
          <p:cNvSpPr>
            <a:spLocks noGrp="1"/>
          </p:cNvSpPr>
          <p:nvPr>
            <p:ph type="sldNum" sz="quarter" idx="4"/>
          </p:nvPr>
        </p:nvSpPr>
        <p:spPr/>
        <p:txBody>
          <a:bodyPr/>
          <a:lstStyle/>
          <a:p>
            <a:fld id="{6B4E548F-600F-2C44-99B3-CA3A86763C81}" type="slidenum">
              <a:rPr lang="en-US" smtClean="0"/>
              <a:pPr/>
              <a:t>25</a:t>
            </a:fld>
            <a:endParaRPr lang="en-US" dirty="0"/>
          </a:p>
        </p:txBody>
      </p:sp>
    </p:spTree>
    <p:extLst>
      <p:ext uri="{BB962C8B-B14F-4D97-AF65-F5344CB8AC3E}">
        <p14:creationId xmlns:p14="http://schemas.microsoft.com/office/powerpoint/2010/main" val="1676410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A2DDF-AEA9-14B2-0D6C-DE8C9669D8A6}"/>
              </a:ext>
            </a:extLst>
          </p:cNvPr>
          <p:cNvSpPr>
            <a:spLocks noGrp="1"/>
          </p:cNvSpPr>
          <p:nvPr>
            <p:ph type="title"/>
          </p:nvPr>
        </p:nvSpPr>
        <p:spPr/>
        <p:txBody>
          <a:bodyPr/>
          <a:lstStyle/>
          <a:p>
            <a:r>
              <a:rPr lang="en-US" dirty="0"/>
              <a:t>Differences from Java: Type Declarations</a:t>
            </a:r>
          </a:p>
        </p:txBody>
      </p:sp>
      <p:sp>
        <p:nvSpPr>
          <p:cNvPr id="3" name="Content Placeholder 2">
            <a:extLst>
              <a:ext uri="{FF2B5EF4-FFF2-40B4-BE49-F238E27FC236}">
                <a16:creationId xmlns:a16="http://schemas.microsoft.com/office/drawing/2014/main" id="{3C993199-23AE-E071-8871-A0CBB68FD841}"/>
              </a:ext>
            </a:extLst>
          </p:cNvPr>
          <p:cNvSpPr>
            <a:spLocks noGrp="1"/>
          </p:cNvSpPr>
          <p:nvPr>
            <p:ph idx="1"/>
          </p:nvPr>
        </p:nvSpPr>
        <p:spPr/>
        <p:txBody>
          <a:bodyPr/>
          <a:lstStyle/>
          <a:p>
            <a:r>
              <a:rPr lang="en-US" sz="2800" dirty="0"/>
              <a:t>JavaScript variables have no </a:t>
            </a:r>
            <a:r>
              <a:rPr lang="en-US" sz="2800" u="sng" dirty="0"/>
              <a:t>declared</a:t>
            </a:r>
            <a:r>
              <a:rPr lang="en-US" sz="2800" dirty="0"/>
              <a:t> types</a:t>
            </a:r>
          </a:p>
          <a:p>
            <a:pPr lvl="1"/>
            <a:r>
              <a:rPr lang="en-US" sz="2000" dirty="0"/>
              <a:t>this is a problem… (we will get them back later)</a:t>
            </a:r>
          </a:p>
          <a:p>
            <a:pPr lvl="1"/>
            <a:endParaRPr lang="en-US" sz="2400" dirty="0"/>
          </a:p>
          <a:p>
            <a:r>
              <a:rPr lang="en-US" sz="2800" dirty="0"/>
              <a:t>Declare variables in one of these ways:</a:t>
            </a:r>
          </a:p>
          <a:p>
            <a:pPr lvl="2"/>
            <a:endParaRPr lang="en-US" sz="2000" dirty="0"/>
          </a:p>
          <a:p>
            <a:pPr lvl="2"/>
            <a:r>
              <a:rPr lang="en-US" sz="1800" b="1" dirty="0">
                <a:solidFill>
                  <a:srgbClr val="0070C0"/>
                </a:solidFill>
                <a:latin typeface="Courier New" panose="02070309020205020404" pitchFamily="49" charset="0"/>
                <a:cs typeface="Courier New" panose="02070309020205020404" pitchFamily="49" charset="0"/>
              </a:rPr>
              <a:t>const</a:t>
            </a:r>
            <a:r>
              <a:rPr lang="en-US" sz="1800" dirty="0">
                <a:latin typeface="Courier New" panose="02070309020205020404" pitchFamily="49" charset="0"/>
                <a:cs typeface="Courier New" panose="02070309020205020404" pitchFamily="49" charset="0"/>
              </a:rPr>
              <a:t> x = 1;</a:t>
            </a:r>
          </a:p>
          <a:p>
            <a:pPr lvl="2"/>
            <a:r>
              <a:rPr lang="en-US" sz="1800" b="1" dirty="0">
                <a:solidFill>
                  <a:srgbClr val="0070C0"/>
                </a:solidFill>
                <a:latin typeface="Courier New" panose="02070309020205020404" pitchFamily="49" charset="0"/>
                <a:cs typeface="Courier New" panose="02070309020205020404" pitchFamily="49" charset="0"/>
              </a:rPr>
              <a:t>let</a:t>
            </a:r>
            <a:r>
              <a:rPr lang="en-US" sz="1800" dirty="0">
                <a:latin typeface="Courier New" panose="02070309020205020404" pitchFamily="49" charset="0"/>
                <a:cs typeface="Courier New" panose="02070309020205020404" pitchFamily="49" charset="0"/>
              </a:rPr>
              <a:t> y = </a:t>
            </a:r>
            <a:r>
              <a:rPr lang="en-US" sz="1800" dirty="0">
                <a:latin typeface="Courier New" panose="02070309020205020404" pitchFamily="49" charset="0"/>
                <a:ea typeface="Cambria Math" panose="02040503050406030204" pitchFamily="18" charset="0"/>
                <a:cs typeface="Courier New" panose="02070309020205020404" pitchFamily="49" charset="0"/>
              </a:rPr>
              <a:t>"</a:t>
            </a:r>
            <a:r>
              <a:rPr lang="en-US" sz="1800" dirty="0">
                <a:latin typeface="Courier New" panose="02070309020205020404" pitchFamily="49" charset="0"/>
                <a:cs typeface="Courier New" panose="02070309020205020404" pitchFamily="49" charset="0"/>
              </a:rPr>
              <a:t>foo</a:t>
            </a:r>
            <a:r>
              <a:rPr lang="en-US" sz="1800" dirty="0">
                <a:latin typeface="Courier New" panose="02070309020205020404" pitchFamily="49" charset="0"/>
                <a:ea typeface="Cambria Math" panose="02040503050406030204" pitchFamily="18" charset="0"/>
                <a:cs typeface="Courier New" panose="02070309020205020404" pitchFamily="49" charset="0"/>
              </a:rPr>
              <a:t>"</a:t>
            </a:r>
            <a:r>
              <a:rPr lang="en-US" sz="1800" dirty="0">
                <a:latin typeface="Courier New" panose="02070309020205020404" pitchFamily="49" charset="0"/>
                <a:cs typeface="Courier New" panose="02070309020205020404" pitchFamily="49" charset="0"/>
              </a:rPr>
              <a:t>;</a:t>
            </a:r>
          </a:p>
          <a:p>
            <a:pPr lvl="2"/>
            <a:endParaRPr lang="en-US" sz="2000" dirty="0"/>
          </a:p>
          <a:p>
            <a:pPr lvl="1"/>
            <a:r>
              <a:rPr lang="en-US" sz="2000" dirty="0"/>
              <a:t>“</a:t>
            </a:r>
            <a:r>
              <a:rPr lang="en-US" sz="1800" b="1" dirty="0">
                <a:solidFill>
                  <a:srgbClr val="0070C0"/>
                </a:solidFill>
                <a:latin typeface="Courier New" panose="02070309020205020404" pitchFamily="49" charset="0"/>
                <a:cs typeface="Courier New" panose="02070309020205020404" pitchFamily="49" charset="0"/>
              </a:rPr>
              <a:t>const</a:t>
            </a:r>
            <a:r>
              <a:rPr lang="en-US" sz="2000" dirty="0"/>
              <a:t>” cannot be changed; “</a:t>
            </a:r>
            <a:r>
              <a:rPr lang="en-US" sz="1800" b="1" dirty="0">
                <a:solidFill>
                  <a:srgbClr val="0070C0"/>
                </a:solidFill>
                <a:latin typeface="Courier New" panose="02070309020205020404" pitchFamily="49" charset="0"/>
                <a:cs typeface="Courier New" panose="02070309020205020404" pitchFamily="49" charset="0"/>
              </a:rPr>
              <a:t>let</a:t>
            </a:r>
            <a:r>
              <a:rPr lang="en-US" sz="2000" dirty="0"/>
              <a:t>” can be changed</a:t>
            </a:r>
          </a:p>
          <a:p>
            <a:pPr lvl="1"/>
            <a:r>
              <a:rPr lang="en-US" sz="2000" dirty="0"/>
              <a:t>use “</a:t>
            </a:r>
            <a:r>
              <a:rPr lang="en-US" sz="1800" b="1" dirty="0">
                <a:solidFill>
                  <a:srgbClr val="0070C0"/>
                </a:solidFill>
                <a:latin typeface="Courier New" panose="02070309020205020404" pitchFamily="49" charset="0"/>
                <a:cs typeface="Courier New" panose="02070309020205020404" pitchFamily="49" charset="0"/>
              </a:rPr>
              <a:t>const</a:t>
            </a:r>
            <a:r>
              <a:rPr lang="en-US" sz="2000" dirty="0"/>
              <a:t>” whenever possible!</a:t>
            </a:r>
          </a:p>
        </p:txBody>
      </p:sp>
      <p:sp>
        <p:nvSpPr>
          <p:cNvPr id="4" name="Slide Number Placeholder 3">
            <a:extLst>
              <a:ext uri="{FF2B5EF4-FFF2-40B4-BE49-F238E27FC236}">
                <a16:creationId xmlns:a16="http://schemas.microsoft.com/office/drawing/2014/main" id="{DC202F56-9E74-5B82-D8FB-27954C7C67B0}"/>
              </a:ext>
            </a:extLst>
          </p:cNvPr>
          <p:cNvSpPr>
            <a:spLocks noGrp="1"/>
          </p:cNvSpPr>
          <p:nvPr>
            <p:ph type="sldNum" sz="quarter" idx="4"/>
          </p:nvPr>
        </p:nvSpPr>
        <p:spPr/>
        <p:txBody>
          <a:bodyPr/>
          <a:lstStyle/>
          <a:p>
            <a:fld id="{6B4E548F-600F-2C44-99B3-CA3A86763C81}" type="slidenum">
              <a:rPr lang="en-US" smtClean="0"/>
              <a:pPr/>
              <a:t>26</a:t>
            </a:fld>
            <a:endParaRPr lang="en-US" dirty="0"/>
          </a:p>
        </p:txBody>
      </p:sp>
    </p:spTree>
    <p:extLst>
      <p:ext uri="{BB962C8B-B14F-4D97-AF65-F5344CB8AC3E}">
        <p14:creationId xmlns:p14="http://schemas.microsoft.com/office/powerpoint/2010/main" val="3287084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E9AEA-72E3-E148-A5F9-EFA5310C103B}"/>
              </a:ext>
            </a:extLst>
          </p:cNvPr>
          <p:cNvSpPr>
            <a:spLocks noGrp="1"/>
          </p:cNvSpPr>
          <p:nvPr>
            <p:ph type="title"/>
          </p:nvPr>
        </p:nvSpPr>
        <p:spPr/>
        <p:txBody>
          <a:bodyPr/>
          <a:lstStyle/>
          <a:p>
            <a:r>
              <a:rPr lang="en-US" dirty="0"/>
              <a:t>Basic Data Types of JavaScript</a:t>
            </a:r>
          </a:p>
        </p:txBody>
      </p:sp>
      <p:sp>
        <p:nvSpPr>
          <p:cNvPr id="3" name="Content Placeholder 2">
            <a:extLst>
              <a:ext uri="{FF2B5EF4-FFF2-40B4-BE49-F238E27FC236}">
                <a16:creationId xmlns:a16="http://schemas.microsoft.com/office/drawing/2014/main" id="{33B0E9AC-52DB-D549-9BA7-9499926A4D69}"/>
              </a:ext>
            </a:extLst>
          </p:cNvPr>
          <p:cNvSpPr>
            <a:spLocks noGrp="1"/>
          </p:cNvSpPr>
          <p:nvPr>
            <p:ph idx="1"/>
          </p:nvPr>
        </p:nvSpPr>
        <p:spPr/>
        <p:txBody>
          <a:bodyPr/>
          <a:lstStyle/>
          <a:p>
            <a:r>
              <a:rPr lang="en-US" sz="2800" dirty="0"/>
              <a:t>JavaScript includes the following </a:t>
            </a:r>
            <a:r>
              <a:rPr lang="en-US" sz="2800" u="sng" dirty="0"/>
              <a:t>runtime</a:t>
            </a:r>
            <a:r>
              <a:rPr lang="en-US" sz="2800" dirty="0"/>
              <a:t> types</a:t>
            </a:r>
          </a:p>
          <a:p>
            <a:pPr lvl="2"/>
            <a:endParaRPr lang="en-US" sz="1200" dirty="0"/>
          </a:p>
          <a:p>
            <a:pPr lvl="2"/>
            <a:r>
              <a:rPr lang="en-US" sz="2000" dirty="0">
                <a:latin typeface="Courier New" panose="02070309020205020404" pitchFamily="49" charset="0"/>
                <a:cs typeface="Courier New" panose="02070309020205020404" pitchFamily="49" charset="0"/>
              </a:rPr>
              <a:t>number</a:t>
            </a:r>
          </a:p>
          <a:p>
            <a:pPr lvl="2"/>
            <a:r>
              <a:rPr lang="en-US" sz="2000" dirty="0">
                <a:latin typeface="Courier New" panose="02070309020205020404" pitchFamily="49" charset="0"/>
                <a:cs typeface="Courier New" panose="02070309020205020404" pitchFamily="49" charset="0"/>
              </a:rPr>
              <a:t>bigint</a:t>
            </a:r>
          </a:p>
          <a:p>
            <a:pPr lvl="2"/>
            <a:r>
              <a:rPr lang="en-US" sz="2000" dirty="0">
                <a:latin typeface="Courier New" panose="02070309020205020404" pitchFamily="49" charset="0"/>
                <a:cs typeface="Courier New" panose="02070309020205020404" pitchFamily="49" charset="0"/>
              </a:rPr>
              <a:t>string</a:t>
            </a:r>
          </a:p>
          <a:p>
            <a:pPr lvl="2"/>
            <a:r>
              <a:rPr lang="en-US" sz="2000" dirty="0">
                <a:latin typeface="Courier New" panose="02070309020205020404" pitchFamily="49" charset="0"/>
                <a:cs typeface="Courier New" panose="02070309020205020404" pitchFamily="49" charset="0"/>
              </a:rPr>
              <a:t>boolean</a:t>
            </a:r>
          </a:p>
          <a:p>
            <a:pPr lvl="2"/>
            <a:r>
              <a:rPr lang="en-US" sz="2000" dirty="0">
                <a:latin typeface="Courier New" panose="02070309020205020404" pitchFamily="49" charset="0"/>
                <a:cs typeface="Courier New" panose="02070309020205020404" pitchFamily="49" charset="0"/>
              </a:rPr>
              <a:t>undefined</a:t>
            </a:r>
            <a:r>
              <a:rPr lang="en-US" sz="2000" dirty="0"/>
              <a:t>			</a:t>
            </a:r>
          </a:p>
          <a:p>
            <a:pPr lvl="2"/>
            <a:r>
              <a:rPr lang="en-US" sz="2000" dirty="0">
                <a:latin typeface="Courier New" panose="02070309020205020404" pitchFamily="49" charset="0"/>
                <a:cs typeface="Courier New" panose="02070309020205020404" pitchFamily="49" charset="0"/>
              </a:rPr>
              <a:t>null					</a:t>
            </a:r>
            <a:r>
              <a:rPr lang="en-US" sz="2000" dirty="0"/>
              <a:t>(another undefined)</a:t>
            </a:r>
            <a:endParaRPr lang="en-US" sz="2000" dirty="0">
              <a:latin typeface="Courier New" panose="02070309020205020404" pitchFamily="49" charset="0"/>
              <a:cs typeface="Courier New" panose="02070309020205020404" pitchFamily="49" charset="0"/>
            </a:endParaRPr>
          </a:p>
          <a:p>
            <a:pPr lvl="2"/>
            <a:r>
              <a:rPr lang="en-US" sz="2000" dirty="0">
                <a:latin typeface="Courier New" panose="02070309020205020404" pitchFamily="49" charset="0"/>
                <a:cs typeface="Courier New" panose="02070309020205020404" pitchFamily="49" charset="0"/>
              </a:rPr>
              <a:t>Object</a:t>
            </a:r>
            <a:r>
              <a:rPr lang="en-US" sz="2000" dirty="0"/>
              <a:t>				</a:t>
            </a:r>
          </a:p>
          <a:p>
            <a:pPr lvl="2"/>
            <a:r>
              <a:rPr lang="en-US" sz="2000" dirty="0">
                <a:latin typeface="Courier New" panose="02070309020205020404" pitchFamily="49" charset="0"/>
                <a:cs typeface="Courier New" panose="02070309020205020404" pitchFamily="49" charset="0"/>
              </a:rPr>
              <a:t>Array</a:t>
            </a:r>
            <a:r>
              <a:rPr lang="en-US" sz="2000" dirty="0"/>
              <a:t>					(special subtype of Object)</a:t>
            </a:r>
          </a:p>
          <a:p>
            <a:pPr lvl="2"/>
            <a:endParaRPr lang="en-US" sz="2000" dirty="0"/>
          </a:p>
        </p:txBody>
      </p:sp>
      <p:sp>
        <p:nvSpPr>
          <p:cNvPr id="4" name="Slide Number Placeholder 3">
            <a:extLst>
              <a:ext uri="{FF2B5EF4-FFF2-40B4-BE49-F238E27FC236}">
                <a16:creationId xmlns:a16="http://schemas.microsoft.com/office/drawing/2014/main" id="{14C42939-5F9D-307D-D268-849C6837313D}"/>
              </a:ext>
            </a:extLst>
          </p:cNvPr>
          <p:cNvSpPr>
            <a:spLocks noGrp="1"/>
          </p:cNvSpPr>
          <p:nvPr>
            <p:ph type="sldNum" sz="quarter" idx="4"/>
          </p:nvPr>
        </p:nvSpPr>
        <p:spPr/>
        <p:txBody>
          <a:bodyPr/>
          <a:lstStyle/>
          <a:p>
            <a:fld id="{6B4E548F-600F-2C44-99B3-CA3A86763C81}" type="slidenum">
              <a:rPr lang="en-US" smtClean="0"/>
              <a:pPr/>
              <a:t>27</a:t>
            </a:fld>
            <a:endParaRPr lang="en-US" dirty="0"/>
          </a:p>
        </p:txBody>
      </p:sp>
    </p:spTree>
    <p:extLst>
      <p:ext uri="{BB962C8B-B14F-4D97-AF65-F5344CB8AC3E}">
        <p14:creationId xmlns:p14="http://schemas.microsoft.com/office/powerpoint/2010/main" val="30040554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E9AEA-72E3-E148-A5F9-EFA5310C103B}"/>
              </a:ext>
            </a:extLst>
          </p:cNvPr>
          <p:cNvSpPr>
            <a:spLocks noGrp="1"/>
          </p:cNvSpPr>
          <p:nvPr>
            <p:ph type="title"/>
          </p:nvPr>
        </p:nvSpPr>
        <p:spPr/>
        <p:txBody>
          <a:bodyPr/>
          <a:lstStyle/>
          <a:p>
            <a:r>
              <a:rPr lang="en-US" dirty="0"/>
              <a:t>Differences from Java: “</a:t>
            </a:r>
            <a:r>
              <a:rPr lang="en-US" sz="3200" dirty="0">
                <a:latin typeface="Courier New" panose="02070309020205020404" pitchFamily="49" charset="0"/>
                <a:cs typeface="Courier New" panose="02070309020205020404" pitchFamily="49" charset="0"/>
              </a:rPr>
              <a:t>===</a:t>
            </a:r>
            <a:r>
              <a:rPr lang="en-US" dirty="0"/>
              <a:t>” operator</a:t>
            </a:r>
          </a:p>
        </p:txBody>
      </p:sp>
      <p:sp>
        <p:nvSpPr>
          <p:cNvPr id="3" name="Content Placeholder 2">
            <a:extLst>
              <a:ext uri="{FF2B5EF4-FFF2-40B4-BE49-F238E27FC236}">
                <a16:creationId xmlns:a16="http://schemas.microsoft.com/office/drawing/2014/main" id="{33B0E9AC-52DB-D549-9BA7-9499926A4D69}"/>
              </a:ext>
            </a:extLst>
          </p:cNvPr>
          <p:cNvSpPr>
            <a:spLocks noGrp="1"/>
          </p:cNvSpPr>
          <p:nvPr>
            <p:ph idx="1"/>
          </p:nvPr>
        </p:nvSpPr>
        <p:spPr/>
        <p:txBody>
          <a:bodyPr/>
          <a:lstStyle/>
          <a:p>
            <a:r>
              <a:rPr lang="en-US" sz="2800" dirty="0"/>
              <a:t>JavaScript’s “</a:t>
            </a:r>
            <a:r>
              <a:rPr lang="en-US" sz="2600" dirty="0">
                <a:latin typeface="Courier New" panose="02070309020205020404" pitchFamily="49" charset="0"/>
                <a:cs typeface="Courier New" panose="02070309020205020404" pitchFamily="49" charset="0"/>
              </a:rPr>
              <a:t>==</a:t>
            </a:r>
            <a:r>
              <a:rPr lang="en-US" sz="2800" dirty="0"/>
              <a:t>” is problematic</a:t>
            </a:r>
          </a:p>
          <a:p>
            <a:pPr lvl="1"/>
            <a:r>
              <a:rPr lang="en-US" sz="2400" dirty="0"/>
              <a:t>tries to convert objects to the same type</a:t>
            </a:r>
          </a:p>
          <a:p>
            <a:pPr lvl="2"/>
            <a:r>
              <a:rPr lang="en-US" sz="2000" dirty="0"/>
              <a:t>e.g., </a:t>
            </a:r>
            <a:r>
              <a:rPr lang="en-US" sz="1800" dirty="0">
                <a:latin typeface="Courier New" panose="02070309020205020404" pitchFamily="49" charset="0"/>
                <a:cs typeface="Courier New" panose="02070309020205020404" pitchFamily="49" charset="0"/>
              </a:rPr>
              <a:t>3 == </a:t>
            </a:r>
            <a:r>
              <a:rPr lang="en-US" sz="1800" dirty="0">
                <a:latin typeface="Courier New" panose="02070309020205020404" pitchFamily="49" charset="0"/>
                <a:ea typeface="Cambria Math" panose="02040503050406030204" pitchFamily="18" charset="0"/>
                <a:cs typeface="Courier New" panose="02070309020205020404" pitchFamily="49" charset="0"/>
              </a:rPr>
              <a:t>"</a:t>
            </a:r>
            <a:r>
              <a:rPr lang="en-US" sz="1800" dirty="0">
                <a:latin typeface="Courier New" panose="02070309020205020404" pitchFamily="49" charset="0"/>
                <a:cs typeface="Courier New" panose="02070309020205020404" pitchFamily="49" charset="0"/>
              </a:rPr>
              <a:t>3</a:t>
            </a:r>
            <a:r>
              <a:rPr lang="en-US" sz="1800" dirty="0">
                <a:latin typeface="Courier New" panose="02070309020205020404" pitchFamily="49" charset="0"/>
                <a:ea typeface="Cambria Math" panose="02040503050406030204" pitchFamily="18" charset="0"/>
                <a:cs typeface="Courier New" panose="02070309020205020404" pitchFamily="49" charset="0"/>
              </a:rPr>
              <a:t>"</a:t>
            </a:r>
            <a:r>
              <a:rPr lang="en-US" sz="2000" dirty="0"/>
              <a:t> and even </a:t>
            </a:r>
            <a:r>
              <a:rPr lang="en-US" sz="1800" dirty="0">
                <a:latin typeface="Courier New" panose="02070309020205020404" pitchFamily="49" charset="0"/>
                <a:cs typeface="Courier New" panose="02070309020205020404" pitchFamily="49" charset="0"/>
              </a:rPr>
              <a:t>0 == </a:t>
            </a:r>
            <a:r>
              <a:rPr lang="en-US" sz="1800" dirty="0">
                <a:latin typeface="Courier New" panose="02070309020205020404" pitchFamily="49" charset="0"/>
                <a:ea typeface="Cambria Math" panose="02040503050406030204" pitchFamily="18" charset="0"/>
                <a:cs typeface="Courier New" panose="02070309020205020404" pitchFamily="49" charset="0"/>
              </a:rPr>
              <a:t>""</a:t>
            </a:r>
            <a:r>
              <a:rPr lang="en-US" sz="2000" dirty="0"/>
              <a:t> are… true?!?</a:t>
            </a:r>
          </a:p>
          <a:p>
            <a:pPr lvl="1"/>
            <a:endParaRPr lang="en-US" sz="2400" dirty="0"/>
          </a:p>
          <a:p>
            <a:r>
              <a:rPr lang="en-US" sz="2800" dirty="0"/>
              <a:t>We will use “</a:t>
            </a:r>
            <a:r>
              <a:rPr lang="en-US" sz="2600" dirty="0">
                <a:latin typeface="Courier New" panose="02070309020205020404" pitchFamily="49" charset="0"/>
                <a:cs typeface="Courier New" panose="02070309020205020404" pitchFamily="49" charset="0"/>
              </a:rPr>
              <a:t>===</a:t>
            </a:r>
            <a:r>
              <a:rPr lang="en-US" sz="2800" dirty="0"/>
              <a:t>” (and “</a:t>
            </a:r>
            <a:r>
              <a:rPr lang="en-US" sz="2600" dirty="0">
                <a:latin typeface="Courier New" panose="02070309020205020404" pitchFamily="49" charset="0"/>
                <a:cs typeface="Courier New" panose="02070309020205020404" pitchFamily="49" charset="0"/>
              </a:rPr>
              <a:t>!==</a:t>
            </a:r>
            <a:r>
              <a:rPr lang="en-US" sz="2800" dirty="0"/>
              <a:t>”) instead:</a:t>
            </a:r>
          </a:p>
          <a:p>
            <a:pPr lvl="1"/>
            <a:r>
              <a:rPr lang="en-US" sz="2400" dirty="0"/>
              <a:t>no type conversion will be performed</a:t>
            </a:r>
          </a:p>
          <a:p>
            <a:pPr lvl="2"/>
            <a:r>
              <a:rPr lang="en-US" sz="2000" dirty="0"/>
              <a:t>e.g., </a:t>
            </a:r>
            <a:r>
              <a:rPr lang="en-US" sz="1800" dirty="0">
                <a:latin typeface="Courier New" panose="02070309020205020404" pitchFamily="49" charset="0"/>
                <a:cs typeface="Courier New" panose="02070309020205020404" pitchFamily="49" charset="0"/>
              </a:rPr>
              <a:t>3 === </a:t>
            </a:r>
            <a:r>
              <a:rPr lang="en-US" sz="1800" dirty="0">
                <a:latin typeface="Courier New" panose="02070309020205020404" pitchFamily="49" charset="0"/>
                <a:ea typeface="Cambria Math" panose="02040503050406030204" pitchFamily="18" charset="0"/>
                <a:cs typeface="Courier New" panose="02070309020205020404" pitchFamily="49" charset="0"/>
              </a:rPr>
              <a:t>"</a:t>
            </a:r>
            <a:r>
              <a:rPr lang="en-US" sz="1800" dirty="0">
                <a:latin typeface="Courier New" panose="02070309020205020404" pitchFamily="49" charset="0"/>
                <a:cs typeface="Courier New" panose="02070309020205020404" pitchFamily="49" charset="0"/>
              </a:rPr>
              <a:t>3</a:t>
            </a:r>
            <a:r>
              <a:rPr lang="en-US" sz="1800" dirty="0">
                <a:latin typeface="Courier New" panose="02070309020205020404" pitchFamily="49" charset="0"/>
                <a:ea typeface="Cambria Math" panose="02040503050406030204" pitchFamily="18" charset="0"/>
                <a:cs typeface="Courier New" panose="02070309020205020404" pitchFamily="49" charset="0"/>
              </a:rPr>
              <a:t>"</a:t>
            </a:r>
            <a:r>
              <a:rPr lang="en-US" sz="2000" dirty="0"/>
              <a:t> is false </a:t>
            </a:r>
          </a:p>
          <a:p>
            <a:pPr lvl="2"/>
            <a:endParaRPr lang="en-US" sz="2000" dirty="0"/>
          </a:p>
          <a:p>
            <a:r>
              <a:rPr lang="en-US" sz="2800" dirty="0"/>
              <a:t>Mostly same as Java</a:t>
            </a:r>
          </a:p>
          <a:p>
            <a:pPr lvl="1"/>
            <a:r>
              <a:rPr lang="en-US" sz="2400" dirty="0"/>
              <a:t>compares </a:t>
            </a:r>
            <a:r>
              <a:rPr lang="en-US" sz="2400" i="1" dirty="0"/>
              <a:t>values</a:t>
            </a:r>
            <a:r>
              <a:rPr lang="en-US" sz="2400" dirty="0"/>
              <a:t> on primitives, </a:t>
            </a:r>
            <a:r>
              <a:rPr lang="en-US" sz="2400" i="1" dirty="0"/>
              <a:t>references</a:t>
            </a:r>
            <a:r>
              <a:rPr lang="en-US" sz="2400" dirty="0"/>
              <a:t> on objects</a:t>
            </a:r>
          </a:p>
          <a:p>
            <a:pPr lvl="1"/>
            <a:r>
              <a:rPr lang="en-US" sz="2400" dirty="0"/>
              <a:t>but strings are primitive in JS (no </a:t>
            </a:r>
            <a:r>
              <a:rPr lang="en-US" sz="2000" dirty="0">
                <a:latin typeface="Courier New" panose="02070309020205020404" pitchFamily="49" charset="0"/>
                <a:cs typeface="Courier New" panose="02070309020205020404" pitchFamily="49" charset="0"/>
              </a:rPr>
              <a:t>.equals</a:t>
            </a:r>
            <a:r>
              <a:rPr lang="en-US" sz="2400" dirty="0"/>
              <a:t> needed)</a:t>
            </a:r>
          </a:p>
          <a:p>
            <a:pPr lvl="2"/>
            <a:r>
              <a:rPr lang="en-US" sz="1800" dirty="0">
                <a:latin typeface="Courier New" panose="02070309020205020404" pitchFamily="49" charset="0"/>
                <a:cs typeface="Courier New" panose="02070309020205020404" pitchFamily="49" charset="0"/>
              </a:rPr>
              <a:t>==</a:t>
            </a:r>
            <a:r>
              <a:rPr lang="en-US" sz="2000" dirty="0"/>
              <a:t> on strings common source of bugs in Java</a:t>
            </a:r>
          </a:p>
        </p:txBody>
      </p:sp>
      <p:sp>
        <p:nvSpPr>
          <p:cNvPr id="4" name="Slide Number Placeholder 3">
            <a:extLst>
              <a:ext uri="{FF2B5EF4-FFF2-40B4-BE49-F238E27FC236}">
                <a16:creationId xmlns:a16="http://schemas.microsoft.com/office/drawing/2014/main" id="{B1381B18-10D5-C58E-D8B9-3A65D561DCA1}"/>
              </a:ext>
            </a:extLst>
          </p:cNvPr>
          <p:cNvSpPr>
            <a:spLocks noGrp="1"/>
          </p:cNvSpPr>
          <p:nvPr>
            <p:ph type="sldNum" sz="quarter" idx="4"/>
          </p:nvPr>
        </p:nvSpPr>
        <p:spPr/>
        <p:txBody>
          <a:bodyPr/>
          <a:lstStyle/>
          <a:p>
            <a:fld id="{6B4E548F-600F-2C44-99B3-CA3A86763C81}" type="slidenum">
              <a:rPr lang="en-US" smtClean="0"/>
              <a:pPr/>
              <a:t>28</a:t>
            </a:fld>
            <a:endParaRPr lang="en-US" dirty="0"/>
          </a:p>
        </p:txBody>
      </p:sp>
    </p:spTree>
    <p:extLst>
      <p:ext uri="{BB962C8B-B14F-4D97-AF65-F5344CB8AC3E}">
        <p14:creationId xmlns:p14="http://schemas.microsoft.com/office/powerpoint/2010/main" val="2671203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10" end="1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E9AEA-72E3-E148-A5F9-EFA5310C103B}"/>
              </a:ext>
            </a:extLst>
          </p:cNvPr>
          <p:cNvSpPr>
            <a:spLocks noGrp="1"/>
          </p:cNvSpPr>
          <p:nvPr>
            <p:ph type="title"/>
          </p:nvPr>
        </p:nvSpPr>
        <p:spPr/>
        <p:txBody>
          <a:bodyPr/>
          <a:lstStyle/>
          <a:p>
            <a:r>
              <a:rPr lang="en-US" dirty="0"/>
              <a:t>Checking Types at Run Time</a:t>
            </a:r>
          </a:p>
        </p:txBody>
      </p:sp>
      <p:graphicFrame>
        <p:nvGraphicFramePr>
          <p:cNvPr id="6" name="Table 6">
            <a:extLst>
              <a:ext uri="{FF2B5EF4-FFF2-40B4-BE49-F238E27FC236}">
                <a16:creationId xmlns:a16="http://schemas.microsoft.com/office/drawing/2014/main" id="{69FAD307-3486-DFB2-5932-F1C5BA7B58E0}"/>
              </a:ext>
            </a:extLst>
          </p:cNvPr>
          <p:cNvGraphicFramePr>
            <a:graphicFrameLocks noGrp="1"/>
          </p:cNvGraphicFramePr>
          <p:nvPr>
            <p:extLst>
              <p:ext uri="{D42A27DB-BD31-4B8C-83A1-F6EECF244321}">
                <p14:modId xmlns:p14="http://schemas.microsoft.com/office/powerpoint/2010/main" val="2396308231"/>
              </p:ext>
            </p:extLst>
          </p:nvPr>
        </p:nvGraphicFramePr>
        <p:xfrm>
          <a:off x="444842" y="1712114"/>
          <a:ext cx="8229600" cy="2966720"/>
        </p:xfrm>
        <a:graphic>
          <a:graphicData uri="http://schemas.openxmlformats.org/drawingml/2006/table">
            <a:tbl>
              <a:tblPr firstRow="1" bandRow="1">
                <a:tableStyleId>{7DF18680-E054-41AD-8BC1-D1AEF772440D}</a:tableStyleId>
              </a:tblPr>
              <a:tblGrid>
                <a:gridCol w="3233585">
                  <a:extLst>
                    <a:ext uri="{9D8B030D-6E8A-4147-A177-3AD203B41FA5}">
                      <a16:colId xmlns:a16="http://schemas.microsoft.com/office/drawing/2014/main" val="4105568788"/>
                    </a:ext>
                  </a:extLst>
                </a:gridCol>
                <a:gridCol w="4996015">
                  <a:extLst>
                    <a:ext uri="{9D8B030D-6E8A-4147-A177-3AD203B41FA5}">
                      <a16:colId xmlns:a16="http://schemas.microsoft.com/office/drawing/2014/main" val="857208306"/>
                    </a:ext>
                  </a:extLst>
                </a:gridCol>
              </a:tblGrid>
              <a:tr h="370840">
                <a:tc>
                  <a:txBody>
                    <a:bodyPr/>
                    <a:lstStyle/>
                    <a:p>
                      <a:pPr algn="ctr"/>
                      <a:r>
                        <a:rPr lang="en-US" dirty="0"/>
                        <a:t>Condition</a:t>
                      </a:r>
                    </a:p>
                  </a:txBody>
                  <a:tcPr/>
                </a:tc>
                <a:tc>
                  <a:txBody>
                    <a:bodyPr/>
                    <a:lstStyle/>
                    <a:p>
                      <a:pPr algn="ctr"/>
                      <a:r>
                        <a:rPr lang="en-US" dirty="0"/>
                        <a:t>Code</a:t>
                      </a:r>
                    </a:p>
                  </a:txBody>
                  <a:tcPr/>
                </a:tc>
                <a:extLst>
                  <a:ext uri="{0D108BD9-81ED-4DB2-BD59-A6C34878D82A}">
                    <a16:rowId xmlns:a16="http://schemas.microsoft.com/office/drawing/2014/main" val="4135041468"/>
                  </a:ext>
                </a:extLst>
              </a:tr>
              <a:tr h="370840">
                <a:tc>
                  <a:txBody>
                    <a:bodyPr/>
                    <a:lstStyle/>
                    <a:p>
                      <a:pPr algn="ctr"/>
                      <a:r>
                        <a:rPr lang="en-US" dirty="0"/>
                        <a:t>x is undefined</a:t>
                      </a:r>
                    </a:p>
                  </a:txBody>
                  <a:tcPr/>
                </a:tc>
                <a:tc>
                  <a:txBody>
                    <a:bodyPr/>
                    <a:lstStyle/>
                    <a:p>
                      <a:pPr algn="ctr"/>
                      <a:r>
                        <a:rPr lang="en-US" dirty="0">
                          <a:latin typeface="Courier New" panose="02070309020205020404" pitchFamily="49" charset="0"/>
                          <a:cs typeface="Courier New" panose="02070309020205020404" pitchFamily="49" charset="0"/>
                        </a:rPr>
                        <a:t>x === undefined</a:t>
                      </a:r>
                    </a:p>
                  </a:txBody>
                  <a:tcPr/>
                </a:tc>
                <a:extLst>
                  <a:ext uri="{0D108BD9-81ED-4DB2-BD59-A6C34878D82A}">
                    <a16:rowId xmlns:a16="http://schemas.microsoft.com/office/drawing/2014/main" val="4257581654"/>
                  </a:ext>
                </a:extLst>
              </a:tr>
              <a:tr h="370840">
                <a:tc>
                  <a:txBody>
                    <a:bodyPr/>
                    <a:lstStyle/>
                    <a:p>
                      <a:pPr algn="ctr"/>
                      <a:r>
                        <a:rPr lang="en-US" dirty="0"/>
                        <a:t>x is null</a:t>
                      </a:r>
                    </a:p>
                  </a:txBody>
                  <a:tcPr/>
                </a:tc>
                <a:tc>
                  <a:txBody>
                    <a:bodyPr/>
                    <a:lstStyle/>
                    <a:p>
                      <a:pPr algn="ctr"/>
                      <a:r>
                        <a:rPr lang="en-US" dirty="0">
                          <a:latin typeface="Courier New" panose="02070309020205020404" pitchFamily="49" charset="0"/>
                          <a:cs typeface="Courier New" panose="02070309020205020404" pitchFamily="49" charset="0"/>
                        </a:rPr>
                        <a:t>x === null</a:t>
                      </a:r>
                    </a:p>
                  </a:txBody>
                  <a:tcPr/>
                </a:tc>
                <a:extLst>
                  <a:ext uri="{0D108BD9-81ED-4DB2-BD59-A6C34878D82A}">
                    <a16:rowId xmlns:a16="http://schemas.microsoft.com/office/drawing/2014/main" val="1285763234"/>
                  </a:ext>
                </a:extLst>
              </a:tr>
              <a:tr h="370840">
                <a:tc>
                  <a:txBody>
                    <a:bodyPr/>
                    <a:lstStyle/>
                    <a:p>
                      <a:pPr algn="ctr"/>
                      <a:r>
                        <a:rPr lang="en-US" dirty="0"/>
                        <a:t>x is a number</a:t>
                      </a:r>
                    </a:p>
                  </a:txBody>
                  <a:tcPr/>
                </a:tc>
                <a:tc>
                  <a:txBody>
                    <a:bodyPr/>
                    <a:lstStyle/>
                    <a:p>
                      <a:pPr algn="ctr"/>
                      <a:r>
                        <a:rPr lang="en-US" b="1" dirty="0" err="1">
                          <a:solidFill>
                            <a:srgbClr val="0070C0"/>
                          </a:solidFill>
                          <a:latin typeface="Courier New" panose="02070309020205020404" pitchFamily="49" charset="0"/>
                          <a:cs typeface="Courier New" panose="02070309020205020404" pitchFamily="49" charset="0"/>
                        </a:rPr>
                        <a:t>typeof</a:t>
                      </a:r>
                      <a:r>
                        <a:rPr lang="en-US" dirty="0">
                          <a:latin typeface="Courier New" panose="02070309020205020404" pitchFamily="49" charset="0"/>
                          <a:cs typeface="Courier New" panose="02070309020205020404" pitchFamily="49" charset="0"/>
                        </a:rPr>
                        <a:t> x === "number</a:t>
                      </a:r>
                      <a:r>
                        <a:rPr lang="en-US" sz="1800" dirty="0">
                          <a:latin typeface="Courier New" panose="02070309020205020404" pitchFamily="49" charset="0"/>
                          <a:ea typeface="Cambria Math" panose="02040503050406030204" pitchFamily="18" charset="0"/>
                          <a:cs typeface="Courier New" panose="02070309020205020404" pitchFamily="49" charset="0"/>
                        </a:rPr>
                        <a:t>"</a:t>
                      </a:r>
                      <a:endParaRPr lang="en-US" dirty="0">
                        <a:latin typeface="Courier New" panose="02070309020205020404" pitchFamily="49" charset="0"/>
                        <a:cs typeface="Courier New" panose="02070309020205020404" pitchFamily="49" charset="0"/>
                      </a:endParaRPr>
                    </a:p>
                  </a:txBody>
                  <a:tcPr/>
                </a:tc>
                <a:extLst>
                  <a:ext uri="{0D108BD9-81ED-4DB2-BD59-A6C34878D82A}">
                    <a16:rowId xmlns:a16="http://schemas.microsoft.com/office/drawing/2014/main" val="73954629"/>
                  </a:ext>
                </a:extLst>
              </a:tr>
              <a:tr h="370840">
                <a:tc>
                  <a:txBody>
                    <a:bodyPr/>
                    <a:lstStyle/>
                    <a:p>
                      <a:pPr algn="ctr"/>
                      <a:r>
                        <a:rPr lang="en-US" dirty="0"/>
                        <a:t>x is an integer</a:t>
                      </a:r>
                    </a:p>
                  </a:txBody>
                  <a:tcPr/>
                </a:tc>
                <a:tc>
                  <a:txBody>
                    <a:bodyPr/>
                    <a:lstStyle/>
                    <a:p>
                      <a:pPr algn="ctr"/>
                      <a:r>
                        <a:rPr lang="en-US" b="1" dirty="0" err="1">
                          <a:solidFill>
                            <a:srgbClr val="0070C0"/>
                          </a:solidFill>
                          <a:latin typeface="Courier New" panose="02070309020205020404" pitchFamily="49" charset="0"/>
                          <a:cs typeface="Courier New" panose="02070309020205020404" pitchFamily="49" charset="0"/>
                        </a:rPr>
                        <a:t>typeof</a:t>
                      </a:r>
                      <a:r>
                        <a:rPr lang="en-US" dirty="0">
                          <a:latin typeface="Courier New" panose="02070309020205020404" pitchFamily="49" charset="0"/>
                          <a:cs typeface="Courier New" panose="02070309020205020404" pitchFamily="49" charset="0"/>
                        </a:rPr>
                        <a:t> x === </a:t>
                      </a:r>
                      <a:r>
                        <a:rPr lang="en-US" sz="1800" dirty="0">
                          <a:latin typeface="Courier New" panose="02070309020205020404" pitchFamily="49" charset="0"/>
                          <a:ea typeface="Cambria Math" panose="02040503050406030204" pitchFamily="18" charset="0"/>
                          <a:cs typeface="Courier New" panose="02070309020205020404" pitchFamily="49" charset="0"/>
                        </a:rPr>
                        <a:t>"</a:t>
                      </a:r>
                      <a:r>
                        <a:rPr lang="en-US" dirty="0">
                          <a:latin typeface="Courier New" panose="02070309020205020404" pitchFamily="49" charset="0"/>
                          <a:cs typeface="Courier New" panose="02070309020205020404" pitchFamily="49" charset="0"/>
                        </a:rPr>
                        <a:t>bigint</a:t>
                      </a:r>
                      <a:r>
                        <a:rPr lang="en-US" sz="1800" dirty="0">
                          <a:latin typeface="Courier New" panose="02070309020205020404" pitchFamily="49" charset="0"/>
                          <a:ea typeface="Cambria Math" panose="02040503050406030204" pitchFamily="18" charset="0"/>
                          <a:cs typeface="Courier New" panose="02070309020205020404" pitchFamily="49" charset="0"/>
                        </a:rPr>
                        <a:t>"</a:t>
                      </a:r>
                      <a:endParaRPr lang="en-US" dirty="0">
                        <a:latin typeface="Courier New" panose="02070309020205020404" pitchFamily="49" charset="0"/>
                        <a:cs typeface="Courier New" panose="02070309020205020404" pitchFamily="49" charset="0"/>
                      </a:endParaRPr>
                    </a:p>
                  </a:txBody>
                  <a:tcPr/>
                </a:tc>
                <a:extLst>
                  <a:ext uri="{0D108BD9-81ED-4DB2-BD59-A6C34878D82A}">
                    <a16:rowId xmlns:a16="http://schemas.microsoft.com/office/drawing/2014/main" val="2599665596"/>
                  </a:ext>
                </a:extLst>
              </a:tr>
              <a:tr h="370840">
                <a:tc>
                  <a:txBody>
                    <a:bodyPr/>
                    <a:lstStyle/>
                    <a:p>
                      <a:pPr algn="ctr"/>
                      <a:r>
                        <a:rPr lang="en-US" dirty="0"/>
                        <a:t>x is a string</a:t>
                      </a:r>
                    </a:p>
                  </a:txBody>
                  <a:tcPr/>
                </a:tc>
                <a:tc>
                  <a:txBody>
                    <a:bodyPr/>
                    <a:lstStyle/>
                    <a:p>
                      <a:pPr algn="ctr"/>
                      <a:r>
                        <a:rPr lang="en-US" b="1" dirty="0" err="1">
                          <a:solidFill>
                            <a:srgbClr val="0070C0"/>
                          </a:solidFill>
                          <a:latin typeface="Courier New" panose="02070309020205020404" pitchFamily="49" charset="0"/>
                          <a:cs typeface="Courier New" panose="02070309020205020404" pitchFamily="49" charset="0"/>
                        </a:rPr>
                        <a:t>typeof</a:t>
                      </a:r>
                      <a:r>
                        <a:rPr lang="en-US" dirty="0">
                          <a:latin typeface="Courier New" panose="02070309020205020404" pitchFamily="49" charset="0"/>
                          <a:cs typeface="Courier New" panose="02070309020205020404" pitchFamily="49" charset="0"/>
                        </a:rPr>
                        <a:t> x === </a:t>
                      </a:r>
                      <a:r>
                        <a:rPr lang="en-US" sz="1800" dirty="0">
                          <a:latin typeface="Courier New" panose="02070309020205020404" pitchFamily="49" charset="0"/>
                          <a:ea typeface="Cambria Math" panose="02040503050406030204" pitchFamily="18" charset="0"/>
                          <a:cs typeface="Courier New" panose="02070309020205020404" pitchFamily="49" charset="0"/>
                        </a:rPr>
                        <a:t>"</a:t>
                      </a:r>
                      <a:r>
                        <a:rPr lang="en-US" dirty="0">
                          <a:latin typeface="Courier New" panose="02070309020205020404" pitchFamily="49" charset="0"/>
                          <a:cs typeface="Courier New" panose="02070309020205020404" pitchFamily="49" charset="0"/>
                        </a:rPr>
                        <a:t>string</a:t>
                      </a:r>
                      <a:r>
                        <a:rPr lang="en-US" sz="1800" dirty="0">
                          <a:latin typeface="Courier New" panose="02070309020205020404" pitchFamily="49" charset="0"/>
                          <a:ea typeface="Cambria Math" panose="02040503050406030204" pitchFamily="18" charset="0"/>
                          <a:cs typeface="Courier New" panose="02070309020205020404" pitchFamily="49" charset="0"/>
                        </a:rPr>
                        <a:t>"</a:t>
                      </a:r>
                      <a:endParaRPr lang="en-US" dirty="0">
                        <a:latin typeface="Courier New" panose="02070309020205020404" pitchFamily="49" charset="0"/>
                        <a:cs typeface="Courier New" panose="02070309020205020404" pitchFamily="49" charset="0"/>
                      </a:endParaRPr>
                    </a:p>
                  </a:txBody>
                  <a:tcPr/>
                </a:tc>
                <a:extLst>
                  <a:ext uri="{0D108BD9-81ED-4DB2-BD59-A6C34878D82A}">
                    <a16:rowId xmlns:a16="http://schemas.microsoft.com/office/drawing/2014/main" val="147143093"/>
                  </a:ext>
                </a:extLst>
              </a:tr>
              <a:tr h="370840">
                <a:tc>
                  <a:txBody>
                    <a:bodyPr/>
                    <a:lstStyle/>
                    <a:p>
                      <a:pPr algn="ctr"/>
                      <a:r>
                        <a:rPr lang="en-US" dirty="0"/>
                        <a:t>x is </a:t>
                      </a:r>
                      <a:r>
                        <a:rPr lang="en-US" i="0" dirty="0"/>
                        <a:t>an</a:t>
                      </a:r>
                      <a:r>
                        <a:rPr lang="en-US" dirty="0"/>
                        <a:t> object or array (or null)</a:t>
                      </a:r>
                    </a:p>
                  </a:txBody>
                  <a:tcPr/>
                </a:tc>
                <a:tc>
                  <a:txBody>
                    <a:bodyPr/>
                    <a:lstStyle/>
                    <a:p>
                      <a:pPr algn="ctr"/>
                      <a:r>
                        <a:rPr lang="en-US" b="1" dirty="0" err="1">
                          <a:solidFill>
                            <a:srgbClr val="0070C0"/>
                          </a:solidFill>
                          <a:latin typeface="Courier New" panose="02070309020205020404" pitchFamily="49" charset="0"/>
                          <a:cs typeface="Courier New" panose="02070309020205020404" pitchFamily="49" charset="0"/>
                        </a:rPr>
                        <a:t>typeof</a:t>
                      </a:r>
                      <a:r>
                        <a:rPr lang="en-US" dirty="0">
                          <a:latin typeface="Courier New" panose="02070309020205020404" pitchFamily="49" charset="0"/>
                          <a:cs typeface="Courier New" panose="02070309020205020404" pitchFamily="49" charset="0"/>
                        </a:rPr>
                        <a:t> x === </a:t>
                      </a:r>
                      <a:r>
                        <a:rPr lang="en-US" sz="1800" dirty="0">
                          <a:latin typeface="Courier New" panose="02070309020205020404" pitchFamily="49" charset="0"/>
                          <a:ea typeface="Cambria Math" panose="02040503050406030204" pitchFamily="18" charset="0"/>
                          <a:cs typeface="Courier New" panose="02070309020205020404" pitchFamily="49" charset="0"/>
                        </a:rPr>
                        <a:t>"</a:t>
                      </a:r>
                      <a:r>
                        <a:rPr lang="en-US" dirty="0">
                          <a:latin typeface="Courier New" panose="02070309020205020404" pitchFamily="49" charset="0"/>
                          <a:cs typeface="Courier New" panose="02070309020205020404" pitchFamily="49" charset="0"/>
                        </a:rPr>
                        <a:t>object</a:t>
                      </a:r>
                      <a:r>
                        <a:rPr lang="en-US" sz="1800" dirty="0">
                          <a:latin typeface="Courier New" panose="02070309020205020404" pitchFamily="49" charset="0"/>
                          <a:ea typeface="Cambria Math" panose="02040503050406030204" pitchFamily="18" charset="0"/>
                          <a:cs typeface="Courier New" panose="02070309020205020404" pitchFamily="49" charset="0"/>
                        </a:rPr>
                        <a:t>"</a:t>
                      </a:r>
                      <a:endParaRPr lang="en-US" dirty="0">
                        <a:latin typeface="Courier New" panose="02070309020205020404" pitchFamily="49" charset="0"/>
                        <a:cs typeface="Courier New" panose="02070309020205020404" pitchFamily="49" charset="0"/>
                      </a:endParaRPr>
                    </a:p>
                  </a:txBody>
                  <a:tcPr/>
                </a:tc>
                <a:extLst>
                  <a:ext uri="{0D108BD9-81ED-4DB2-BD59-A6C34878D82A}">
                    <a16:rowId xmlns:a16="http://schemas.microsoft.com/office/drawing/2014/main" val="1350717773"/>
                  </a:ext>
                </a:extLst>
              </a:tr>
              <a:tr h="370840">
                <a:tc>
                  <a:txBody>
                    <a:bodyPr/>
                    <a:lstStyle/>
                    <a:p>
                      <a:pPr algn="ctr"/>
                      <a:r>
                        <a:rPr lang="en-US" dirty="0"/>
                        <a:t>x is an array</a:t>
                      </a:r>
                    </a:p>
                  </a:txBody>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dirty="0" err="1">
                          <a:latin typeface="Courier New" panose="02070309020205020404" pitchFamily="49" charset="0"/>
                          <a:cs typeface="Courier New" panose="02070309020205020404" pitchFamily="49" charset="0"/>
                        </a:rPr>
                        <a:t>Array.isArray</a:t>
                      </a:r>
                      <a:r>
                        <a:rPr lang="en-US" dirty="0">
                          <a:latin typeface="Courier New" panose="02070309020205020404" pitchFamily="49" charset="0"/>
                          <a:cs typeface="Courier New" panose="02070309020205020404" pitchFamily="49" charset="0"/>
                        </a:rPr>
                        <a:t>(x)</a:t>
                      </a:r>
                    </a:p>
                  </a:txBody>
                  <a:tcPr/>
                </a:tc>
                <a:extLst>
                  <a:ext uri="{0D108BD9-81ED-4DB2-BD59-A6C34878D82A}">
                    <a16:rowId xmlns:a16="http://schemas.microsoft.com/office/drawing/2014/main" val="4104484805"/>
                  </a:ext>
                </a:extLst>
              </a:tr>
            </a:tbl>
          </a:graphicData>
        </a:graphic>
      </p:graphicFrame>
      <p:sp>
        <p:nvSpPr>
          <p:cNvPr id="3" name="Slide Number Placeholder 2">
            <a:extLst>
              <a:ext uri="{FF2B5EF4-FFF2-40B4-BE49-F238E27FC236}">
                <a16:creationId xmlns:a16="http://schemas.microsoft.com/office/drawing/2014/main" id="{03DBB023-0C41-498D-9187-6B62F1042ABB}"/>
              </a:ext>
            </a:extLst>
          </p:cNvPr>
          <p:cNvSpPr>
            <a:spLocks noGrp="1"/>
          </p:cNvSpPr>
          <p:nvPr>
            <p:ph type="sldNum" sz="quarter" idx="4"/>
          </p:nvPr>
        </p:nvSpPr>
        <p:spPr/>
        <p:txBody>
          <a:bodyPr/>
          <a:lstStyle/>
          <a:p>
            <a:fld id="{6B4E548F-600F-2C44-99B3-CA3A86763C81}" type="slidenum">
              <a:rPr lang="en-US" smtClean="0"/>
              <a:pPr/>
              <a:t>29</a:t>
            </a:fld>
            <a:endParaRPr lang="en-US" dirty="0"/>
          </a:p>
        </p:txBody>
      </p:sp>
    </p:spTree>
    <p:extLst>
      <p:ext uri="{BB962C8B-B14F-4D97-AF65-F5344CB8AC3E}">
        <p14:creationId xmlns:p14="http://schemas.microsoft.com/office/powerpoint/2010/main" val="8253465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B13964-A4A6-9377-7D0E-62CF3AC18A60}"/>
              </a:ext>
            </a:extLst>
          </p:cNvPr>
          <p:cNvSpPr>
            <a:spLocks noGrp="1"/>
          </p:cNvSpPr>
          <p:nvPr>
            <p:ph type="title"/>
          </p:nvPr>
        </p:nvSpPr>
        <p:spPr/>
        <p:txBody>
          <a:bodyPr/>
          <a:lstStyle/>
          <a:p>
            <a:r>
              <a:rPr lang="en-US" dirty="0"/>
              <a:t>Introductions!</a:t>
            </a:r>
          </a:p>
        </p:txBody>
      </p:sp>
      <p:sp>
        <p:nvSpPr>
          <p:cNvPr id="3" name="Content Placeholder 2">
            <a:extLst>
              <a:ext uri="{FF2B5EF4-FFF2-40B4-BE49-F238E27FC236}">
                <a16:creationId xmlns:a16="http://schemas.microsoft.com/office/drawing/2014/main" id="{83E39444-A34A-70FD-BF9F-7C85ACBC02F6}"/>
              </a:ext>
            </a:extLst>
          </p:cNvPr>
          <p:cNvSpPr>
            <a:spLocks noGrp="1"/>
          </p:cNvSpPr>
          <p:nvPr>
            <p:ph idx="1"/>
          </p:nvPr>
        </p:nvSpPr>
        <p:spPr>
          <a:xfrm>
            <a:off x="457200" y="3345628"/>
            <a:ext cx="8229600" cy="3039332"/>
          </a:xfrm>
        </p:spPr>
        <p:txBody>
          <a:bodyPr/>
          <a:lstStyle/>
          <a:p>
            <a:r>
              <a:rPr lang="en-US" dirty="0"/>
              <a:t>5 lovely TAs this quarter!</a:t>
            </a:r>
          </a:p>
          <a:p>
            <a:pPr lvl="1"/>
            <a:r>
              <a:rPr lang="en-US" dirty="0"/>
              <a:t>Lots of experience &amp; all incredible teachers</a:t>
            </a:r>
          </a:p>
          <a:p>
            <a:r>
              <a:rPr lang="en-US" dirty="0"/>
              <a:t>quiz sections are co-taught</a:t>
            </a:r>
          </a:p>
          <a:p>
            <a:pPr lvl="1"/>
            <a:r>
              <a:rPr lang="en-US" dirty="0"/>
              <a:t>meet your TAs on Thursday!</a:t>
            </a:r>
          </a:p>
          <a:p>
            <a:r>
              <a:rPr lang="en-US" dirty="0"/>
              <a:t>stay tuned for office hours schedule</a:t>
            </a:r>
          </a:p>
          <a:p>
            <a:endParaRPr lang="en-US" dirty="0"/>
          </a:p>
        </p:txBody>
      </p:sp>
      <p:sp>
        <p:nvSpPr>
          <p:cNvPr id="4" name="Slide Number Placeholder 3">
            <a:extLst>
              <a:ext uri="{FF2B5EF4-FFF2-40B4-BE49-F238E27FC236}">
                <a16:creationId xmlns:a16="http://schemas.microsoft.com/office/drawing/2014/main" id="{D829A53E-0C35-6110-2498-551B28CEE21F}"/>
              </a:ext>
            </a:extLst>
          </p:cNvPr>
          <p:cNvSpPr>
            <a:spLocks noGrp="1"/>
          </p:cNvSpPr>
          <p:nvPr>
            <p:ph type="sldNum" sz="quarter" idx="4"/>
          </p:nvPr>
        </p:nvSpPr>
        <p:spPr/>
        <p:txBody>
          <a:bodyPr/>
          <a:lstStyle/>
          <a:p>
            <a:fld id="{6B4E548F-600F-2C44-99B3-CA3A86763C81}" type="slidenum">
              <a:rPr lang="en-US" smtClean="0"/>
              <a:pPr/>
              <a:t>3</a:t>
            </a:fld>
            <a:endParaRPr lang="en-US" dirty="0"/>
          </a:p>
        </p:txBody>
      </p:sp>
      <p:pic>
        <p:nvPicPr>
          <p:cNvPr id="8" name="Picture 7" descr="Jonathan, standing in the UW quad with cherry blossoms behind him.">
            <a:extLst>
              <a:ext uri="{FF2B5EF4-FFF2-40B4-BE49-F238E27FC236}">
                <a16:creationId xmlns:a16="http://schemas.microsoft.com/office/drawing/2014/main" id="{EC639102-1F6F-39F6-866E-1AF0678AC70D}"/>
              </a:ext>
            </a:extLst>
          </p:cNvPr>
          <p:cNvPicPr>
            <a:picLocks noChangeAspect="1"/>
          </p:cNvPicPr>
          <p:nvPr/>
        </p:nvPicPr>
        <p:blipFill>
          <a:blip r:embed="rId2"/>
          <a:stretch>
            <a:fillRect/>
          </a:stretch>
        </p:blipFill>
        <p:spPr>
          <a:xfrm>
            <a:off x="1910824" y="1229057"/>
            <a:ext cx="1780054" cy="1780054"/>
          </a:xfrm>
          <a:prstGeom prst="rect">
            <a:avLst/>
          </a:prstGeom>
        </p:spPr>
      </p:pic>
      <p:pic>
        <p:nvPicPr>
          <p:cNvPr id="10" name="Picture 9" descr="Katherine, a white woman with blue hair and red lipstick wearing a white top, smiling at the camera.">
            <a:extLst>
              <a:ext uri="{FF2B5EF4-FFF2-40B4-BE49-F238E27FC236}">
                <a16:creationId xmlns:a16="http://schemas.microsoft.com/office/drawing/2014/main" id="{28CC0D65-6ED4-B327-5BB2-037A1E3B4156}"/>
              </a:ext>
            </a:extLst>
          </p:cNvPr>
          <p:cNvPicPr>
            <a:picLocks noChangeAspect="1"/>
          </p:cNvPicPr>
          <p:nvPr/>
        </p:nvPicPr>
        <p:blipFill>
          <a:blip r:embed="rId3"/>
          <a:stretch>
            <a:fillRect/>
          </a:stretch>
        </p:blipFill>
        <p:spPr>
          <a:xfrm>
            <a:off x="3690880" y="1229056"/>
            <a:ext cx="1780055" cy="1780055"/>
          </a:xfrm>
          <a:prstGeom prst="rect">
            <a:avLst/>
          </a:prstGeom>
        </p:spPr>
      </p:pic>
      <p:pic>
        <p:nvPicPr>
          <p:cNvPr id="12" name="Picture 11" descr="Saan, sitting in a restaurant, smiling at the camera.">
            <a:extLst>
              <a:ext uri="{FF2B5EF4-FFF2-40B4-BE49-F238E27FC236}">
                <a16:creationId xmlns:a16="http://schemas.microsoft.com/office/drawing/2014/main" id="{DD577082-8EC2-3EC0-ABAA-FB59D3FCD87E}"/>
              </a:ext>
            </a:extLst>
          </p:cNvPr>
          <p:cNvPicPr>
            <a:picLocks noChangeAspect="1"/>
          </p:cNvPicPr>
          <p:nvPr/>
        </p:nvPicPr>
        <p:blipFill>
          <a:blip r:embed="rId4"/>
          <a:stretch>
            <a:fillRect/>
          </a:stretch>
        </p:blipFill>
        <p:spPr>
          <a:xfrm>
            <a:off x="7250991" y="1229057"/>
            <a:ext cx="1780054" cy="1780054"/>
          </a:xfrm>
          <a:prstGeom prst="rect">
            <a:avLst/>
          </a:prstGeom>
        </p:spPr>
      </p:pic>
      <p:pic>
        <p:nvPicPr>
          <p:cNvPr id="14" name="Picture 13" descr="Ali, a white man with black hair, in the outdoors, wearing a plaid shirt, smiling at the camera.">
            <a:extLst>
              <a:ext uri="{FF2B5EF4-FFF2-40B4-BE49-F238E27FC236}">
                <a16:creationId xmlns:a16="http://schemas.microsoft.com/office/drawing/2014/main" id="{8690EAE3-31D1-A9B9-FFCA-CD042C509929}"/>
              </a:ext>
            </a:extLst>
          </p:cNvPr>
          <p:cNvPicPr>
            <a:picLocks noChangeAspect="1"/>
          </p:cNvPicPr>
          <p:nvPr/>
        </p:nvPicPr>
        <p:blipFill>
          <a:blip r:embed="rId5"/>
          <a:stretch>
            <a:fillRect/>
          </a:stretch>
        </p:blipFill>
        <p:spPr>
          <a:xfrm>
            <a:off x="130766" y="1229057"/>
            <a:ext cx="1780056" cy="1780056"/>
          </a:xfrm>
          <a:prstGeom prst="rect">
            <a:avLst/>
          </a:prstGeom>
        </p:spPr>
      </p:pic>
      <p:pic>
        <p:nvPicPr>
          <p:cNvPr id="18" name="Picture 17" descr="Raio, smiling at the camera wearing a plaid shirt, with tropical looking plants behind her.">
            <a:extLst>
              <a:ext uri="{FF2B5EF4-FFF2-40B4-BE49-F238E27FC236}">
                <a16:creationId xmlns:a16="http://schemas.microsoft.com/office/drawing/2014/main" id="{3359A04C-9EB0-A3FF-AB57-884D0F7B7A22}"/>
              </a:ext>
            </a:extLst>
          </p:cNvPr>
          <p:cNvPicPr>
            <a:picLocks noChangeAspect="1"/>
          </p:cNvPicPr>
          <p:nvPr/>
        </p:nvPicPr>
        <p:blipFill>
          <a:blip r:embed="rId6"/>
          <a:stretch>
            <a:fillRect/>
          </a:stretch>
        </p:blipFill>
        <p:spPr>
          <a:xfrm>
            <a:off x="5470934" y="1229056"/>
            <a:ext cx="1780056" cy="1780056"/>
          </a:xfrm>
          <a:prstGeom prst="rect">
            <a:avLst/>
          </a:prstGeom>
        </p:spPr>
      </p:pic>
    </p:spTree>
    <p:extLst>
      <p:ext uri="{BB962C8B-B14F-4D97-AF65-F5344CB8AC3E}">
        <p14:creationId xmlns:p14="http://schemas.microsoft.com/office/powerpoint/2010/main" val="1446178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E9AEA-72E3-E148-A5F9-EFA5310C103B}"/>
              </a:ext>
            </a:extLst>
          </p:cNvPr>
          <p:cNvSpPr>
            <a:spLocks noGrp="1"/>
          </p:cNvSpPr>
          <p:nvPr>
            <p:ph type="title"/>
          </p:nvPr>
        </p:nvSpPr>
        <p:spPr/>
        <p:txBody>
          <a:bodyPr/>
          <a:lstStyle/>
          <a:p>
            <a:r>
              <a:rPr lang="en-US" dirty="0"/>
              <a:t>Numbers</a:t>
            </a:r>
          </a:p>
        </p:txBody>
      </p:sp>
      <p:sp>
        <p:nvSpPr>
          <p:cNvPr id="3" name="Content Placeholder 2">
            <a:extLst>
              <a:ext uri="{FF2B5EF4-FFF2-40B4-BE49-F238E27FC236}">
                <a16:creationId xmlns:a16="http://schemas.microsoft.com/office/drawing/2014/main" id="{33B0E9AC-52DB-D549-9BA7-9499926A4D69}"/>
              </a:ext>
            </a:extLst>
          </p:cNvPr>
          <p:cNvSpPr>
            <a:spLocks noGrp="1"/>
          </p:cNvSpPr>
          <p:nvPr>
            <p:ph idx="1"/>
          </p:nvPr>
        </p:nvSpPr>
        <p:spPr/>
        <p:txBody>
          <a:bodyPr/>
          <a:lstStyle/>
          <a:p>
            <a:pPr lvl="2"/>
            <a:r>
              <a:rPr lang="en-US" sz="2000" dirty="0">
                <a:latin typeface="Courier New" panose="02070309020205020404" pitchFamily="49" charset="0"/>
                <a:cs typeface="Courier New" panose="02070309020205020404" pitchFamily="49" charset="0"/>
              </a:rPr>
              <a:t>bigint				</a:t>
            </a:r>
            <a:r>
              <a:rPr lang="en-US" sz="2000" dirty="0"/>
              <a:t>integers</a:t>
            </a:r>
            <a:endParaRPr lang="en-US" sz="2000" dirty="0">
              <a:latin typeface="Courier New" panose="02070309020205020404" pitchFamily="49" charset="0"/>
              <a:cs typeface="Courier New" panose="02070309020205020404" pitchFamily="49" charset="0"/>
            </a:endParaRPr>
          </a:p>
          <a:p>
            <a:pPr lvl="2"/>
            <a:r>
              <a:rPr lang="en-US" sz="2000" dirty="0">
                <a:latin typeface="Courier New" panose="02070309020205020404" pitchFamily="49" charset="0"/>
                <a:cs typeface="Courier New" panose="02070309020205020404" pitchFamily="49" charset="0"/>
              </a:rPr>
              <a:t>number				</a:t>
            </a:r>
            <a:r>
              <a:rPr lang="en-US" sz="2000" dirty="0"/>
              <a:t>floating point (like Java </a:t>
            </a:r>
            <a:r>
              <a:rPr lang="en-US" sz="2000" dirty="0">
                <a:latin typeface="Courier New" panose="02070309020205020404" pitchFamily="49" charset="0"/>
                <a:cs typeface="Courier New" panose="02070309020205020404" pitchFamily="49" charset="0"/>
              </a:rPr>
              <a:t>double</a:t>
            </a:r>
            <a:r>
              <a:rPr lang="en-US" sz="2000" dirty="0"/>
              <a:t>)</a:t>
            </a:r>
          </a:p>
          <a:p>
            <a:pPr lvl="2"/>
            <a:endParaRPr lang="en-US" sz="1200" dirty="0"/>
          </a:p>
          <a:p>
            <a:pPr lvl="2"/>
            <a:endParaRPr lang="en-US" sz="1200" dirty="0"/>
          </a:p>
          <a:p>
            <a:r>
              <a:rPr lang="en-US" sz="2400" dirty="0"/>
              <a:t>By default, JS uses </a:t>
            </a:r>
            <a:r>
              <a:rPr lang="en-US" sz="2200" dirty="0">
                <a:latin typeface="Courier New" panose="02070309020205020404" pitchFamily="49" charset="0"/>
                <a:cs typeface="Courier New" panose="02070309020205020404" pitchFamily="49" charset="0"/>
              </a:rPr>
              <a:t>number</a:t>
            </a:r>
            <a:r>
              <a:rPr lang="en-US" sz="2400" dirty="0"/>
              <a:t> not </a:t>
            </a:r>
            <a:r>
              <a:rPr lang="en-US" sz="2200" dirty="0">
                <a:latin typeface="Courier New" panose="02070309020205020404" pitchFamily="49" charset="0"/>
                <a:cs typeface="Courier New" panose="02070309020205020404" pitchFamily="49" charset="0"/>
              </a:rPr>
              <a:t>bigint</a:t>
            </a:r>
          </a:p>
          <a:p>
            <a:pPr lvl="1"/>
            <a:r>
              <a:rPr lang="en-US" sz="1800" dirty="0">
                <a:latin typeface="Courier New" panose="02070309020205020404" pitchFamily="49" charset="0"/>
                <a:cs typeface="Courier New" panose="02070309020205020404" pitchFamily="49" charset="0"/>
              </a:rPr>
              <a:t>0</a:t>
            </a:r>
            <a:r>
              <a:rPr lang="en-US" sz="2000" dirty="0"/>
              <a:t>, </a:t>
            </a:r>
            <a:r>
              <a:rPr lang="en-US" sz="1800" dirty="0">
                <a:latin typeface="Courier New" panose="02070309020205020404" pitchFamily="49" charset="0"/>
                <a:cs typeface="Courier New" panose="02070309020205020404" pitchFamily="49" charset="0"/>
              </a:rPr>
              <a:t>1</a:t>
            </a:r>
            <a:r>
              <a:rPr lang="en-US" sz="2000" dirty="0"/>
              <a:t>, </a:t>
            </a:r>
            <a:r>
              <a:rPr lang="en-US" sz="1800" dirty="0">
                <a:latin typeface="Courier New" panose="02070309020205020404" pitchFamily="49" charset="0"/>
                <a:cs typeface="Courier New" panose="02070309020205020404" pitchFamily="49" charset="0"/>
              </a:rPr>
              <a:t>2</a:t>
            </a:r>
            <a:r>
              <a:rPr lang="en-US" sz="2000" dirty="0"/>
              <a:t> are numbers not integers</a:t>
            </a:r>
          </a:p>
          <a:p>
            <a:pPr lvl="1"/>
            <a:r>
              <a:rPr lang="en-US" sz="2000" dirty="0"/>
              <a:t>add an “</a:t>
            </a:r>
            <a:r>
              <a:rPr lang="en-US" sz="1800" dirty="0">
                <a:latin typeface="Courier New" panose="02070309020205020404" pitchFamily="49" charset="0"/>
                <a:cs typeface="Courier New" panose="02070309020205020404" pitchFamily="49" charset="0"/>
              </a:rPr>
              <a:t>n</a:t>
            </a:r>
            <a:r>
              <a:rPr lang="en-US" sz="2000" dirty="0"/>
              <a:t>” at the end for integers (e.g., </a:t>
            </a:r>
            <a:r>
              <a:rPr lang="en-US" sz="1800" dirty="0">
                <a:latin typeface="Courier New" panose="02070309020205020404" pitchFamily="49" charset="0"/>
                <a:cs typeface="Courier New" panose="02070309020205020404" pitchFamily="49" charset="0"/>
              </a:rPr>
              <a:t>2n</a:t>
            </a:r>
            <a:r>
              <a:rPr lang="en-US" sz="2000" dirty="0"/>
              <a:t>)</a:t>
            </a:r>
          </a:p>
          <a:p>
            <a:pPr lvl="1"/>
            <a:endParaRPr lang="en-US" sz="2000" dirty="0"/>
          </a:p>
          <a:p>
            <a:r>
              <a:rPr lang="en-US" sz="2400" dirty="0"/>
              <a:t>All the usual operators:</a:t>
            </a:r>
            <a:r>
              <a:rPr lang="en-US" sz="2000" dirty="0">
                <a:latin typeface="Courier New" panose="02070309020205020404" pitchFamily="49" charset="0"/>
                <a:cs typeface="Courier New" panose="02070309020205020404" pitchFamily="49" charset="0"/>
              </a:rPr>
              <a:t> + - * / ++ -- += </a:t>
            </a:r>
            <a:r>
              <a:rPr lang="en-US" sz="2400" dirty="0"/>
              <a:t>…</a:t>
            </a:r>
          </a:p>
          <a:p>
            <a:pPr lvl="1"/>
            <a:r>
              <a:rPr lang="en-US" sz="2000" dirty="0"/>
              <a:t>division is different with </a:t>
            </a:r>
            <a:r>
              <a:rPr lang="en-US" sz="1800" dirty="0">
                <a:latin typeface="Courier New" panose="02070309020205020404" pitchFamily="49" charset="0"/>
                <a:cs typeface="Courier New" panose="02070309020205020404" pitchFamily="49" charset="0"/>
              </a:rPr>
              <a:t>number</a:t>
            </a:r>
            <a:r>
              <a:rPr lang="en-US" sz="2000" dirty="0"/>
              <a:t> and </a:t>
            </a:r>
            <a:r>
              <a:rPr lang="en-US" sz="1800" dirty="0">
                <a:latin typeface="Courier New" panose="02070309020205020404" pitchFamily="49" charset="0"/>
                <a:cs typeface="Courier New" panose="02070309020205020404" pitchFamily="49" charset="0"/>
              </a:rPr>
              <a:t>bigint</a:t>
            </a:r>
          </a:p>
          <a:p>
            <a:pPr lvl="1"/>
            <a:r>
              <a:rPr lang="en-US" sz="2000" dirty="0"/>
              <a:t>we will </a:t>
            </a:r>
            <a:r>
              <a:rPr lang="en-US" sz="2000" u="sng" dirty="0"/>
              <a:t>prefer</a:t>
            </a:r>
            <a:r>
              <a:rPr lang="en-US" sz="2000" dirty="0"/>
              <a:t> </a:t>
            </a:r>
            <a:r>
              <a:rPr lang="en-US" sz="1800" dirty="0">
                <a:latin typeface="Courier New" panose="02070309020205020404" pitchFamily="49" charset="0"/>
                <a:cs typeface="Courier New" panose="02070309020205020404" pitchFamily="49" charset="0"/>
              </a:rPr>
              <a:t>bigint</a:t>
            </a:r>
            <a:r>
              <a:rPr lang="en-US" sz="2000" dirty="0"/>
              <a:t> because correctness is more important</a:t>
            </a:r>
          </a:p>
          <a:p>
            <a:pPr lvl="2"/>
            <a:endParaRPr lang="en-US" sz="1600" dirty="0"/>
          </a:p>
          <a:p>
            <a:r>
              <a:rPr lang="en-US" sz="2400" dirty="0"/>
              <a:t>Math library largely copied from Java</a:t>
            </a:r>
          </a:p>
          <a:p>
            <a:pPr lvl="1"/>
            <a:r>
              <a:rPr lang="en-US" sz="2000" dirty="0"/>
              <a:t>e.g., </a:t>
            </a:r>
            <a:r>
              <a:rPr lang="en-US" sz="1800" dirty="0" err="1">
                <a:latin typeface="Courier New" panose="02070309020205020404" pitchFamily="49" charset="0"/>
                <a:cs typeface="Courier New" panose="02070309020205020404" pitchFamily="49" charset="0"/>
              </a:rPr>
              <a:t>Math.sqrt</a:t>
            </a:r>
            <a:r>
              <a:rPr lang="en-US" sz="2000" dirty="0"/>
              <a:t> returns the square root</a:t>
            </a:r>
          </a:p>
          <a:p>
            <a:pPr lvl="2"/>
            <a:endParaRPr lang="en-US" sz="1600" dirty="0"/>
          </a:p>
        </p:txBody>
      </p:sp>
      <p:sp>
        <p:nvSpPr>
          <p:cNvPr id="4" name="Slide Number Placeholder 3">
            <a:extLst>
              <a:ext uri="{FF2B5EF4-FFF2-40B4-BE49-F238E27FC236}">
                <a16:creationId xmlns:a16="http://schemas.microsoft.com/office/drawing/2014/main" id="{6977B1B2-6D02-777C-B063-F292D95BD06F}"/>
              </a:ext>
            </a:extLst>
          </p:cNvPr>
          <p:cNvSpPr>
            <a:spLocks noGrp="1"/>
          </p:cNvSpPr>
          <p:nvPr>
            <p:ph type="sldNum" sz="quarter" idx="4"/>
          </p:nvPr>
        </p:nvSpPr>
        <p:spPr/>
        <p:txBody>
          <a:bodyPr/>
          <a:lstStyle/>
          <a:p>
            <a:fld id="{6B4E548F-600F-2C44-99B3-CA3A86763C81}" type="slidenum">
              <a:rPr lang="en-US" smtClean="0"/>
              <a:pPr/>
              <a:t>30</a:t>
            </a:fld>
            <a:endParaRPr lang="en-US" dirty="0"/>
          </a:p>
        </p:txBody>
      </p:sp>
    </p:spTree>
    <p:extLst>
      <p:ext uri="{BB962C8B-B14F-4D97-AF65-F5344CB8AC3E}">
        <p14:creationId xmlns:p14="http://schemas.microsoft.com/office/powerpoint/2010/main" val="3579368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2" end="1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E9AEA-72E3-E148-A5F9-EFA5310C103B}"/>
              </a:ext>
            </a:extLst>
          </p:cNvPr>
          <p:cNvSpPr>
            <a:spLocks noGrp="1"/>
          </p:cNvSpPr>
          <p:nvPr>
            <p:ph type="title"/>
          </p:nvPr>
        </p:nvSpPr>
        <p:spPr/>
        <p:txBody>
          <a:bodyPr/>
          <a:lstStyle/>
          <a:p>
            <a:r>
              <a:rPr lang="en-US" dirty="0"/>
              <a:t>Strings</a:t>
            </a:r>
          </a:p>
        </p:txBody>
      </p:sp>
      <p:sp>
        <p:nvSpPr>
          <p:cNvPr id="3" name="Content Placeholder 2">
            <a:extLst>
              <a:ext uri="{FF2B5EF4-FFF2-40B4-BE49-F238E27FC236}">
                <a16:creationId xmlns:a16="http://schemas.microsoft.com/office/drawing/2014/main" id="{33B0E9AC-52DB-D549-9BA7-9499926A4D69}"/>
              </a:ext>
            </a:extLst>
          </p:cNvPr>
          <p:cNvSpPr>
            <a:spLocks noGrp="1"/>
          </p:cNvSpPr>
          <p:nvPr>
            <p:ph idx="1"/>
          </p:nvPr>
        </p:nvSpPr>
        <p:spPr/>
        <p:txBody>
          <a:bodyPr/>
          <a:lstStyle/>
          <a:p>
            <a:r>
              <a:rPr lang="en-US" sz="2800" dirty="0"/>
              <a:t>Mostly the same as Java</a:t>
            </a:r>
          </a:p>
          <a:p>
            <a:pPr lvl="1"/>
            <a:r>
              <a:rPr lang="en-US" sz="2400" dirty="0"/>
              <a:t>immutable</a:t>
            </a:r>
          </a:p>
          <a:p>
            <a:pPr lvl="1"/>
            <a:r>
              <a:rPr lang="en-US" sz="2400" dirty="0"/>
              <a:t>string concatenation with “</a:t>
            </a:r>
            <a:r>
              <a:rPr lang="en-US" sz="2200" dirty="0">
                <a:latin typeface="Courier New" panose="02070309020205020404" pitchFamily="49" charset="0"/>
                <a:cs typeface="Courier New" panose="02070309020205020404" pitchFamily="49" charset="0"/>
              </a:rPr>
              <a:t>+</a:t>
            </a:r>
            <a:r>
              <a:rPr lang="en-US" sz="2400" dirty="0"/>
              <a:t>”</a:t>
            </a:r>
          </a:p>
          <a:p>
            <a:pPr lvl="1"/>
            <a:endParaRPr lang="en-US" sz="2400" dirty="0"/>
          </a:p>
          <a:p>
            <a:r>
              <a:rPr lang="en-US" sz="2800" dirty="0"/>
              <a:t>A few improvements</a:t>
            </a:r>
          </a:p>
          <a:p>
            <a:pPr lvl="1"/>
            <a:r>
              <a:rPr lang="en-US" sz="2400" dirty="0"/>
              <a:t>string comparison with “</a:t>
            </a:r>
            <a:r>
              <a:rPr lang="en-US" sz="2400" dirty="0">
                <a:latin typeface="Courier New" panose="02070309020205020404" pitchFamily="49" charset="0"/>
                <a:cs typeface="Courier New" panose="02070309020205020404" pitchFamily="49" charset="0"/>
              </a:rPr>
              <a:t>===</a:t>
            </a:r>
            <a:r>
              <a:rPr lang="en-US" sz="2400" dirty="0"/>
              <a:t>” and “</a:t>
            </a:r>
            <a:r>
              <a:rPr lang="en-US" sz="2000" dirty="0">
                <a:latin typeface="Courier New" panose="02070309020205020404" pitchFamily="49" charset="0"/>
                <a:cs typeface="Courier New" panose="02070309020205020404" pitchFamily="49" charset="0"/>
              </a:rPr>
              <a:t>&lt;</a:t>
            </a:r>
            <a:r>
              <a:rPr lang="en-US" sz="2400" dirty="0"/>
              <a:t>”</a:t>
            </a:r>
          </a:p>
          <a:p>
            <a:pPr lvl="2"/>
            <a:r>
              <a:rPr lang="en-US" sz="2000" dirty="0"/>
              <a:t>no need for </a:t>
            </a:r>
            <a:r>
              <a:rPr lang="en-US" sz="1800" dirty="0" err="1">
                <a:latin typeface="Courier New" panose="02070309020205020404" pitchFamily="49" charset="0"/>
                <a:cs typeface="Courier New" panose="02070309020205020404" pitchFamily="49" charset="0"/>
              </a:rPr>
              <a:t>s.equals</a:t>
            </a:r>
            <a:r>
              <a:rPr lang="en-US" sz="1800" dirty="0">
                <a:latin typeface="Courier New" panose="02070309020205020404" pitchFamily="49" charset="0"/>
                <a:cs typeface="Courier New" panose="02070309020205020404" pitchFamily="49" charset="0"/>
              </a:rPr>
              <a:t>(t)</a:t>
            </a:r>
            <a:r>
              <a:rPr lang="en-US" sz="2000" dirty="0"/>
              <a:t>… just write </a:t>
            </a:r>
            <a:r>
              <a:rPr lang="en-US" sz="1800" dirty="0">
                <a:latin typeface="Courier New" panose="02070309020205020404" pitchFamily="49" charset="0"/>
                <a:cs typeface="Courier New" panose="02070309020205020404" pitchFamily="49" charset="0"/>
              </a:rPr>
              <a:t>s === t</a:t>
            </a:r>
          </a:p>
          <a:p>
            <a:pPr lvl="1"/>
            <a:r>
              <a:rPr lang="en-US" sz="2400" dirty="0"/>
              <a:t>use either </a:t>
            </a:r>
            <a:r>
              <a:rPr lang="en-US" sz="2200" dirty="0">
                <a:latin typeface="Courier New" panose="02070309020205020404" pitchFamily="49" charset="0"/>
                <a:cs typeface="Courier New" panose="02070309020205020404" pitchFamily="49" charset="0"/>
              </a:rPr>
              <a:t>’..’</a:t>
            </a:r>
            <a:r>
              <a:rPr lang="en-US" sz="2400" dirty="0"/>
              <a:t> or </a:t>
            </a:r>
            <a:r>
              <a:rPr lang="en-US" sz="2200" dirty="0">
                <a:latin typeface="Courier New" panose="02070309020205020404" pitchFamily="49" charset="0"/>
                <a:cs typeface="Courier New" panose="02070309020205020404" pitchFamily="49" charset="0"/>
              </a:rPr>
              <a:t>”..”</a:t>
            </a:r>
            <a:r>
              <a:rPr lang="en-US" sz="2400" dirty="0"/>
              <a:t> (single or double quotes)</a:t>
            </a:r>
          </a:p>
          <a:p>
            <a:pPr lvl="1"/>
            <a:r>
              <a:rPr lang="en-US" sz="2400" dirty="0"/>
              <a:t>new string literals that support variable substitution:</a:t>
            </a:r>
          </a:p>
          <a:p>
            <a:pPr lvl="2"/>
            <a:endParaRPr lang="en-US" sz="1600" dirty="0"/>
          </a:p>
          <a:p>
            <a:pPr lvl="2"/>
            <a:r>
              <a:rPr lang="en-US" sz="1800" b="1" dirty="0">
                <a:solidFill>
                  <a:srgbClr val="0070C0"/>
                </a:solidFill>
                <a:latin typeface="Courier New" panose="02070309020205020404" pitchFamily="49" charset="0"/>
                <a:cs typeface="Courier New" panose="02070309020205020404" pitchFamily="49" charset="0"/>
              </a:rPr>
              <a:t>const</a:t>
            </a:r>
            <a:r>
              <a:rPr lang="en-US" sz="1800" dirty="0">
                <a:latin typeface="Courier New" panose="02070309020205020404" pitchFamily="49" charset="0"/>
                <a:cs typeface="Courier New" panose="02070309020205020404" pitchFamily="49" charset="0"/>
              </a:rPr>
              <a:t> name = "Fred";</a:t>
            </a:r>
          </a:p>
          <a:p>
            <a:pPr lvl="2"/>
            <a:r>
              <a:rPr lang="en-US" sz="1800" dirty="0" err="1">
                <a:latin typeface="Courier New" panose="02070309020205020404" pitchFamily="49" charset="0"/>
                <a:cs typeface="Courier New" panose="02070309020205020404" pitchFamily="49" charset="0"/>
              </a:rPr>
              <a:t>console.log</a:t>
            </a:r>
            <a:r>
              <a:rPr lang="en-US" sz="1800" dirty="0">
                <a:latin typeface="Courier New" panose="02070309020205020404" pitchFamily="49" charset="0"/>
                <a:cs typeface="Courier New" panose="02070309020205020404" pitchFamily="49" charset="0"/>
              </a:rPr>
              <a:t>(`Hi, ${name}!`);  </a:t>
            </a:r>
            <a:r>
              <a:rPr lang="en-US" sz="1800" b="1" dirty="0">
                <a:solidFill>
                  <a:schemeClr val="accent3">
                    <a:lumMod val="50000"/>
                  </a:schemeClr>
                </a:solidFill>
                <a:latin typeface="Courier New" panose="02070309020205020404" pitchFamily="49" charset="0"/>
                <a:cs typeface="Courier New" panose="02070309020205020404" pitchFamily="49" charset="0"/>
              </a:rPr>
              <a:t>// prints “Hi, Fred!”</a:t>
            </a:r>
          </a:p>
          <a:p>
            <a:endParaRPr lang="en-US" sz="2000" dirty="0"/>
          </a:p>
        </p:txBody>
      </p:sp>
      <p:sp>
        <p:nvSpPr>
          <p:cNvPr id="4" name="Slide Number Placeholder 3">
            <a:extLst>
              <a:ext uri="{FF2B5EF4-FFF2-40B4-BE49-F238E27FC236}">
                <a16:creationId xmlns:a16="http://schemas.microsoft.com/office/drawing/2014/main" id="{11D10236-1894-C15D-91F6-2B230F29C76B}"/>
              </a:ext>
            </a:extLst>
          </p:cNvPr>
          <p:cNvSpPr>
            <a:spLocks noGrp="1"/>
          </p:cNvSpPr>
          <p:nvPr>
            <p:ph type="sldNum" sz="quarter" idx="4"/>
          </p:nvPr>
        </p:nvSpPr>
        <p:spPr/>
        <p:txBody>
          <a:bodyPr/>
          <a:lstStyle/>
          <a:p>
            <a:fld id="{6B4E548F-600F-2C44-99B3-CA3A86763C81}" type="slidenum">
              <a:rPr lang="en-US" smtClean="0"/>
              <a:pPr/>
              <a:t>31</a:t>
            </a:fld>
            <a:endParaRPr lang="en-US" dirty="0"/>
          </a:p>
        </p:txBody>
      </p:sp>
    </p:spTree>
    <p:extLst>
      <p:ext uri="{BB962C8B-B14F-4D97-AF65-F5344CB8AC3E}">
        <p14:creationId xmlns:p14="http://schemas.microsoft.com/office/powerpoint/2010/main" val="1235652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0" end="1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E9AEA-72E3-E148-A5F9-EFA5310C103B}"/>
              </a:ext>
            </a:extLst>
          </p:cNvPr>
          <p:cNvSpPr>
            <a:spLocks noGrp="1"/>
          </p:cNvSpPr>
          <p:nvPr>
            <p:ph type="title"/>
          </p:nvPr>
        </p:nvSpPr>
        <p:spPr/>
        <p:txBody>
          <a:bodyPr/>
          <a:lstStyle/>
          <a:p>
            <a:r>
              <a:rPr lang="en-US" dirty="0"/>
              <a:t>Boolean</a:t>
            </a:r>
          </a:p>
        </p:txBody>
      </p:sp>
      <p:sp>
        <p:nvSpPr>
          <p:cNvPr id="3" name="Content Placeholder 2">
            <a:extLst>
              <a:ext uri="{FF2B5EF4-FFF2-40B4-BE49-F238E27FC236}">
                <a16:creationId xmlns:a16="http://schemas.microsoft.com/office/drawing/2014/main" id="{33B0E9AC-52DB-D549-9BA7-9499926A4D69}"/>
              </a:ext>
            </a:extLst>
          </p:cNvPr>
          <p:cNvSpPr>
            <a:spLocks noGrp="1"/>
          </p:cNvSpPr>
          <p:nvPr>
            <p:ph idx="1"/>
          </p:nvPr>
        </p:nvSpPr>
        <p:spPr/>
        <p:txBody>
          <a:bodyPr/>
          <a:lstStyle/>
          <a:p>
            <a:r>
              <a:rPr lang="en-US" sz="2800" dirty="0"/>
              <a:t>All the usual operators:</a:t>
            </a:r>
            <a:r>
              <a:rPr lang="en-US" sz="2600" dirty="0">
                <a:latin typeface="Courier New" panose="02070309020205020404" pitchFamily="49" charset="0"/>
                <a:cs typeface="Courier New" panose="02070309020205020404" pitchFamily="49" charset="0"/>
              </a:rPr>
              <a:t> &amp;&amp; || !</a:t>
            </a:r>
          </a:p>
          <a:p>
            <a:pPr lvl="1"/>
            <a:endParaRPr lang="en-US" sz="2400" dirty="0"/>
          </a:p>
          <a:p>
            <a:r>
              <a:rPr lang="en-US" sz="2800" dirty="0"/>
              <a:t>“</a:t>
            </a:r>
            <a:r>
              <a:rPr lang="en-US" sz="2600" dirty="0">
                <a:latin typeface="Courier New" panose="02070309020205020404" pitchFamily="49" charset="0"/>
                <a:cs typeface="Courier New" panose="02070309020205020404" pitchFamily="49" charset="0"/>
              </a:rPr>
              <a:t>if</a:t>
            </a:r>
            <a:r>
              <a:rPr lang="en-US" sz="2800" dirty="0"/>
              <a:t>” can be used with any value</a:t>
            </a:r>
          </a:p>
          <a:p>
            <a:pPr lvl="1"/>
            <a:r>
              <a:rPr lang="en-US" sz="2400" dirty="0"/>
              <a:t>“</a:t>
            </a:r>
            <a:r>
              <a:rPr lang="en-US" sz="2400" dirty="0" err="1"/>
              <a:t>falsey</a:t>
            </a:r>
            <a:r>
              <a:rPr lang="en-US" sz="2400" dirty="0"/>
              <a:t>” things: </a:t>
            </a:r>
            <a:r>
              <a:rPr lang="en-US" sz="2200" dirty="0">
                <a:latin typeface="Courier New" panose="02070309020205020404" pitchFamily="49" charset="0"/>
                <a:cs typeface="Courier New" panose="02070309020205020404" pitchFamily="49" charset="0"/>
              </a:rPr>
              <a:t>false</a:t>
            </a:r>
            <a:r>
              <a:rPr lang="en-US" sz="2400" dirty="0"/>
              <a:t>, </a:t>
            </a:r>
            <a:r>
              <a:rPr lang="en-US" sz="2200" dirty="0">
                <a:latin typeface="Courier New" panose="02070309020205020404" pitchFamily="49" charset="0"/>
                <a:cs typeface="Courier New" panose="02070309020205020404" pitchFamily="49" charset="0"/>
              </a:rPr>
              <a:t>0</a:t>
            </a:r>
            <a:r>
              <a:rPr lang="en-US" sz="2000" dirty="0"/>
              <a:t>, </a:t>
            </a:r>
            <a:r>
              <a:rPr lang="en-US" sz="2200" dirty="0" err="1">
                <a:latin typeface="Courier New" panose="02070309020205020404" pitchFamily="49" charset="0"/>
                <a:cs typeface="Courier New" panose="02070309020205020404" pitchFamily="49" charset="0"/>
              </a:rPr>
              <a:t>NaN</a:t>
            </a:r>
            <a:r>
              <a:rPr lang="en-US" sz="2000" dirty="0"/>
              <a:t>, </a:t>
            </a:r>
            <a:r>
              <a:rPr lang="en-US" sz="2200" dirty="0">
                <a:latin typeface="Courier New" panose="02070309020205020404" pitchFamily="49" charset="0"/>
                <a:cs typeface="Courier New" panose="02070309020205020404" pitchFamily="49" charset="0"/>
              </a:rPr>
              <a:t>""</a:t>
            </a:r>
            <a:r>
              <a:rPr lang="en-US" sz="2000" dirty="0"/>
              <a:t>, </a:t>
            </a:r>
            <a:r>
              <a:rPr lang="en-US" sz="2200" dirty="0">
                <a:latin typeface="Courier New" panose="02070309020205020404" pitchFamily="49" charset="0"/>
                <a:cs typeface="Courier New" panose="02070309020205020404" pitchFamily="49" charset="0"/>
              </a:rPr>
              <a:t>null</a:t>
            </a:r>
            <a:r>
              <a:rPr lang="en-US" sz="2000" dirty="0"/>
              <a:t>, </a:t>
            </a:r>
            <a:r>
              <a:rPr lang="en-US" sz="2200" dirty="0">
                <a:latin typeface="Courier New" panose="02070309020205020404" pitchFamily="49" charset="0"/>
                <a:cs typeface="Courier New" panose="02070309020205020404" pitchFamily="49" charset="0"/>
              </a:rPr>
              <a:t>undefined</a:t>
            </a:r>
          </a:p>
          <a:p>
            <a:pPr lvl="1"/>
            <a:r>
              <a:rPr lang="en-US" sz="2400" dirty="0"/>
              <a:t>“truthy” things: everything else</a:t>
            </a:r>
          </a:p>
          <a:p>
            <a:pPr lvl="1"/>
            <a:endParaRPr lang="en-US" sz="2400" dirty="0"/>
          </a:p>
          <a:p>
            <a:r>
              <a:rPr lang="en-US" sz="2800" dirty="0"/>
              <a:t>A common source of bugs…</a:t>
            </a:r>
          </a:p>
          <a:p>
            <a:pPr lvl="1"/>
            <a:r>
              <a:rPr lang="en-US" sz="2400" dirty="0"/>
              <a:t>stick to boolean values for </a:t>
            </a:r>
            <a:r>
              <a:rPr lang="en-US" sz="2400" u="sng" dirty="0"/>
              <a:t>all</a:t>
            </a:r>
            <a:r>
              <a:rPr lang="en-US" sz="2400" dirty="0"/>
              <a:t> conditions</a:t>
            </a:r>
          </a:p>
        </p:txBody>
      </p:sp>
      <p:sp>
        <p:nvSpPr>
          <p:cNvPr id="4" name="Slide Number Placeholder 3">
            <a:extLst>
              <a:ext uri="{FF2B5EF4-FFF2-40B4-BE49-F238E27FC236}">
                <a16:creationId xmlns:a16="http://schemas.microsoft.com/office/drawing/2014/main" id="{047F1EFB-2894-3488-F1E9-0BA4558DE69E}"/>
              </a:ext>
            </a:extLst>
          </p:cNvPr>
          <p:cNvSpPr>
            <a:spLocks noGrp="1"/>
          </p:cNvSpPr>
          <p:nvPr>
            <p:ph type="sldNum" sz="quarter" idx="4"/>
          </p:nvPr>
        </p:nvSpPr>
        <p:spPr/>
        <p:txBody>
          <a:bodyPr/>
          <a:lstStyle/>
          <a:p>
            <a:fld id="{6B4E548F-600F-2C44-99B3-CA3A86763C81}" type="slidenum">
              <a:rPr lang="en-US" smtClean="0"/>
              <a:pPr/>
              <a:t>32</a:t>
            </a:fld>
            <a:endParaRPr lang="en-US" dirty="0"/>
          </a:p>
        </p:txBody>
      </p:sp>
    </p:spTree>
    <p:extLst>
      <p:ext uri="{BB962C8B-B14F-4D97-AF65-F5344CB8AC3E}">
        <p14:creationId xmlns:p14="http://schemas.microsoft.com/office/powerpoint/2010/main" val="1560156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E9AEA-72E3-E148-A5F9-EFA5310C103B}"/>
              </a:ext>
            </a:extLst>
          </p:cNvPr>
          <p:cNvSpPr>
            <a:spLocks noGrp="1"/>
          </p:cNvSpPr>
          <p:nvPr>
            <p:ph type="title"/>
          </p:nvPr>
        </p:nvSpPr>
        <p:spPr/>
        <p:txBody>
          <a:bodyPr/>
          <a:lstStyle/>
          <a:p>
            <a:r>
              <a:rPr lang="en-US" dirty="0"/>
              <a:t>Record Types</a:t>
            </a:r>
          </a:p>
        </p:txBody>
      </p:sp>
      <p:sp>
        <p:nvSpPr>
          <p:cNvPr id="3" name="Content Placeholder 2">
            <a:extLst>
              <a:ext uri="{FF2B5EF4-FFF2-40B4-BE49-F238E27FC236}">
                <a16:creationId xmlns:a16="http://schemas.microsoft.com/office/drawing/2014/main" id="{33B0E9AC-52DB-D549-9BA7-9499926A4D69}"/>
              </a:ext>
            </a:extLst>
          </p:cNvPr>
          <p:cNvSpPr>
            <a:spLocks noGrp="1"/>
          </p:cNvSpPr>
          <p:nvPr>
            <p:ph idx="1"/>
          </p:nvPr>
        </p:nvSpPr>
        <p:spPr/>
        <p:txBody>
          <a:bodyPr/>
          <a:lstStyle/>
          <a:p>
            <a:r>
              <a:rPr lang="en-US" sz="2600" dirty="0"/>
              <a:t>JavaScript “Object” is something with “fields”</a:t>
            </a:r>
          </a:p>
          <a:p>
            <a:pPr lvl="2"/>
            <a:endParaRPr lang="en-US" sz="1800" dirty="0"/>
          </a:p>
          <a:p>
            <a:r>
              <a:rPr lang="en-US" sz="2600" dirty="0"/>
              <a:t>JavaScript has special syntax for creating them</a:t>
            </a:r>
          </a:p>
          <a:p>
            <a:pPr lvl="2"/>
            <a:endParaRPr lang="en-US" sz="1200" dirty="0"/>
          </a:p>
          <a:p>
            <a:pPr lvl="2"/>
            <a:r>
              <a:rPr lang="en-US" sz="2000" b="1" dirty="0">
                <a:solidFill>
                  <a:srgbClr val="0070C0"/>
                </a:solidFill>
                <a:latin typeface="Courier New" panose="02070309020205020404" pitchFamily="49" charset="0"/>
                <a:cs typeface="Courier New" panose="02070309020205020404" pitchFamily="49" charset="0"/>
              </a:rPr>
              <a:t>const</a:t>
            </a:r>
            <a:r>
              <a:rPr lang="en-US" sz="2000" dirty="0">
                <a:latin typeface="Courier New" panose="02070309020205020404" pitchFamily="49" charset="0"/>
                <a:cs typeface="Courier New" panose="02070309020205020404" pitchFamily="49" charset="0"/>
              </a:rPr>
              <a:t> p = {x: 1n, y: 2n};</a:t>
            </a:r>
          </a:p>
          <a:p>
            <a:pPr lvl="2"/>
            <a:r>
              <a:rPr lang="en-US" sz="2000" dirty="0" err="1">
                <a:latin typeface="Courier New" panose="02070309020205020404" pitchFamily="49" charset="0"/>
                <a:cs typeface="Courier New" panose="02070309020205020404" pitchFamily="49" charset="0"/>
              </a:rPr>
              <a:t>console.log</a:t>
            </a:r>
            <a:r>
              <a:rPr lang="en-US" sz="2000" dirty="0">
                <a:latin typeface="Courier New" panose="02070309020205020404" pitchFamily="49" charset="0"/>
                <a:cs typeface="Courier New" panose="02070309020205020404" pitchFamily="49" charset="0"/>
              </a:rPr>
              <a:t>(</a:t>
            </a:r>
            <a:r>
              <a:rPr lang="en-US" sz="2000" dirty="0" err="1">
                <a:latin typeface="Courier New" panose="02070309020205020404" pitchFamily="49" charset="0"/>
                <a:cs typeface="Courier New" panose="02070309020205020404" pitchFamily="49" charset="0"/>
              </a:rPr>
              <a:t>p.x</a:t>
            </a:r>
            <a:r>
              <a:rPr lang="en-US" sz="2000" dirty="0">
                <a:latin typeface="Courier New" panose="02070309020205020404" pitchFamily="49" charset="0"/>
                <a:cs typeface="Courier New" panose="02070309020205020404" pitchFamily="49" charset="0"/>
              </a:rPr>
              <a:t>);  </a:t>
            </a:r>
            <a:r>
              <a:rPr lang="en-US" sz="2000" b="1" dirty="0">
                <a:solidFill>
                  <a:schemeClr val="accent3">
                    <a:lumMod val="50000"/>
                  </a:schemeClr>
                </a:solidFill>
                <a:latin typeface="Courier New" panose="02070309020205020404" pitchFamily="49" charset="0"/>
                <a:cs typeface="Courier New" panose="02070309020205020404" pitchFamily="49" charset="0"/>
              </a:rPr>
              <a:t>// prints 1n</a:t>
            </a:r>
          </a:p>
          <a:p>
            <a:pPr lvl="2"/>
            <a:endParaRPr lang="en-US" sz="2000" dirty="0"/>
          </a:p>
          <a:p>
            <a:r>
              <a:rPr lang="en-US" sz="2600" dirty="0"/>
              <a:t>The term “object” is potentially confusing</a:t>
            </a:r>
          </a:p>
          <a:p>
            <a:pPr lvl="1"/>
            <a:r>
              <a:rPr lang="en-US" sz="2200" dirty="0"/>
              <a:t>used for many things</a:t>
            </a:r>
          </a:p>
          <a:p>
            <a:pPr lvl="1"/>
            <a:r>
              <a:rPr lang="en-US" sz="2200" dirty="0"/>
              <a:t>I prefer it as shorthand for “mathematical object”</a:t>
            </a:r>
          </a:p>
          <a:p>
            <a:pPr lvl="2"/>
            <a:endParaRPr lang="en-US" sz="2000" dirty="0"/>
          </a:p>
          <a:p>
            <a:r>
              <a:rPr lang="en-US" sz="2600" dirty="0"/>
              <a:t>Will refer to things with fields as “records”</a:t>
            </a:r>
          </a:p>
          <a:p>
            <a:pPr lvl="1"/>
            <a:r>
              <a:rPr lang="en-US" sz="2200" dirty="0"/>
              <a:t>normal name in programming languages</a:t>
            </a:r>
          </a:p>
        </p:txBody>
      </p:sp>
      <p:sp>
        <p:nvSpPr>
          <p:cNvPr id="4" name="Slide Number Placeholder 3">
            <a:extLst>
              <a:ext uri="{FF2B5EF4-FFF2-40B4-BE49-F238E27FC236}">
                <a16:creationId xmlns:a16="http://schemas.microsoft.com/office/drawing/2014/main" id="{1AC07507-23CA-2295-AEF2-8B8AB27E5885}"/>
              </a:ext>
            </a:extLst>
          </p:cNvPr>
          <p:cNvSpPr>
            <a:spLocks noGrp="1"/>
          </p:cNvSpPr>
          <p:nvPr>
            <p:ph type="sldNum" sz="quarter" idx="4"/>
          </p:nvPr>
        </p:nvSpPr>
        <p:spPr/>
        <p:txBody>
          <a:bodyPr/>
          <a:lstStyle/>
          <a:p>
            <a:fld id="{6B4E548F-600F-2C44-99B3-CA3A86763C81}" type="slidenum">
              <a:rPr lang="en-US" smtClean="0"/>
              <a:pPr/>
              <a:t>33</a:t>
            </a:fld>
            <a:endParaRPr lang="en-US" dirty="0"/>
          </a:p>
        </p:txBody>
      </p:sp>
    </p:spTree>
    <p:extLst>
      <p:ext uri="{BB962C8B-B14F-4D97-AF65-F5344CB8AC3E}">
        <p14:creationId xmlns:p14="http://schemas.microsoft.com/office/powerpoint/2010/main" val="1901610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1" end="1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E9AEA-72E3-E148-A5F9-EFA5310C103B}"/>
              </a:ext>
            </a:extLst>
          </p:cNvPr>
          <p:cNvSpPr>
            <a:spLocks noGrp="1"/>
          </p:cNvSpPr>
          <p:nvPr>
            <p:ph type="title"/>
          </p:nvPr>
        </p:nvSpPr>
        <p:spPr/>
        <p:txBody>
          <a:bodyPr/>
          <a:lstStyle/>
          <a:p>
            <a:r>
              <a:rPr lang="en-US" dirty="0"/>
              <a:t>Record Types: Field Names</a:t>
            </a:r>
          </a:p>
        </p:txBody>
      </p:sp>
      <p:sp>
        <p:nvSpPr>
          <p:cNvPr id="3" name="Content Placeholder 2">
            <a:extLst>
              <a:ext uri="{FF2B5EF4-FFF2-40B4-BE49-F238E27FC236}">
                <a16:creationId xmlns:a16="http://schemas.microsoft.com/office/drawing/2014/main" id="{33B0E9AC-52DB-D549-9BA7-9499926A4D69}"/>
              </a:ext>
            </a:extLst>
          </p:cNvPr>
          <p:cNvSpPr>
            <a:spLocks noGrp="1"/>
          </p:cNvSpPr>
          <p:nvPr>
            <p:ph idx="1"/>
          </p:nvPr>
        </p:nvSpPr>
        <p:spPr/>
        <p:txBody>
          <a:bodyPr/>
          <a:lstStyle/>
          <a:p>
            <a:r>
              <a:rPr lang="en-US" sz="2800" dirty="0"/>
              <a:t>Quotes are </a:t>
            </a:r>
            <a:r>
              <a:rPr lang="en-US" sz="2800" u="sng" dirty="0"/>
              <a:t>optional</a:t>
            </a:r>
            <a:r>
              <a:rPr lang="en-US" sz="2800" dirty="0"/>
              <a:t> around field names</a:t>
            </a:r>
          </a:p>
          <a:p>
            <a:pPr lvl="2"/>
            <a:endParaRPr lang="en-US" sz="1200" dirty="0"/>
          </a:p>
          <a:p>
            <a:pPr lvl="2"/>
            <a:r>
              <a:rPr lang="en-US" sz="2000" b="1" dirty="0">
                <a:solidFill>
                  <a:srgbClr val="0070C0"/>
                </a:solidFill>
                <a:latin typeface="Courier New" panose="02070309020205020404" pitchFamily="49" charset="0"/>
                <a:cs typeface="Courier New" panose="02070309020205020404" pitchFamily="49" charset="0"/>
              </a:rPr>
              <a:t>const</a:t>
            </a:r>
            <a:r>
              <a:rPr lang="en-US" sz="2000" dirty="0">
                <a:latin typeface="Courier New" panose="02070309020205020404" pitchFamily="49" charset="0"/>
                <a:cs typeface="Courier New" panose="02070309020205020404" pitchFamily="49" charset="0"/>
              </a:rPr>
              <a:t> p = {x: 1n, y: 2n};</a:t>
            </a:r>
          </a:p>
          <a:p>
            <a:pPr lvl="2"/>
            <a:r>
              <a:rPr lang="en-US" sz="2000" dirty="0" err="1">
                <a:latin typeface="Courier New" panose="02070309020205020404" pitchFamily="49" charset="0"/>
                <a:cs typeface="Courier New" panose="02070309020205020404" pitchFamily="49" charset="0"/>
              </a:rPr>
              <a:t>console.log</a:t>
            </a:r>
            <a:r>
              <a:rPr lang="en-US" sz="2000" dirty="0">
                <a:latin typeface="Courier New" panose="02070309020205020404" pitchFamily="49" charset="0"/>
                <a:cs typeface="Courier New" panose="02070309020205020404" pitchFamily="49" charset="0"/>
              </a:rPr>
              <a:t>(</a:t>
            </a:r>
            <a:r>
              <a:rPr lang="en-US" sz="2000" dirty="0" err="1">
                <a:latin typeface="Courier New" panose="02070309020205020404" pitchFamily="49" charset="0"/>
                <a:cs typeface="Courier New" panose="02070309020205020404" pitchFamily="49" charset="0"/>
              </a:rPr>
              <a:t>p.x</a:t>
            </a:r>
            <a:r>
              <a:rPr lang="en-US" sz="2000" dirty="0">
                <a:latin typeface="Courier New" panose="02070309020205020404" pitchFamily="49" charset="0"/>
                <a:cs typeface="Courier New" panose="02070309020205020404" pitchFamily="49" charset="0"/>
              </a:rPr>
              <a:t>);  </a:t>
            </a:r>
            <a:r>
              <a:rPr lang="en-US" sz="2000" b="1" dirty="0">
                <a:solidFill>
                  <a:schemeClr val="accent3">
                    <a:lumMod val="50000"/>
                  </a:schemeClr>
                </a:solidFill>
                <a:latin typeface="Courier New" panose="02070309020205020404" pitchFamily="49" charset="0"/>
                <a:cs typeface="Courier New" panose="02070309020205020404" pitchFamily="49" charset="0"/>
              </a:rPr>
              <a:t>// prints 1n</a:t>
            </a:r>
          </a:p>
          <a:p>
            <a:pPr lvl="2"/>
            <a:endParaRPr lang="en-US" sz="2000" dirty="0"/>
          </a:p>
          <a:p>
            <a:pPr lvl="2"/>
            <a:r>
              <a:rPr lang="en-US" sz="2000" b="1" dirty="0">
                <a:solidFill>
                  <a:srgbClr val="0070C0"/>
                </a:solidFill>
                <a:latin typeface="Courier New" panose="02070309020205020404" pitchFamily="49" charset="0"/>
                <a:cs typeface="Courier New" panose="02070309020205020404" pitchFamily="49" charset="0"/>
              </a:rPr>
              <a:t>const</a:t>
            </a:r>
            <a:r>
              <a:rPr lang="en-US" sz="2000" dirty="0">
                <a:latin typeface="Courier New" panose="02070309020205020404" pitchFamily="49" charset="0"/>
                <a:cs typeface="Courier New" panose="02070309020205020404" pitchFamily="49" charset="0"/>
              </a:rPr>
              <a:t> q = {</a:t>
            </a:r>
            <a:r>
              <a:rPr lang="en-US" sz="2000" dirty="0">
                <a:latin typeface="Courier New" panose="02070309020205020404" pitchFamily="49" charset="0"/>
                <a:ea typeface="Cambria Math" panose="02040503050406030204" pitchFamily="18" charset="0"/>
                <a:cs typeface="Courier New" panose="02070309020205020404" pitchFamily="49" charset="0"/>
              </a:rPr>
              <a:t>"</a:t>
            </a:r>
            <a:r>
              <a:rPr lang="en-US" sz="2000" dirty="0">
                <a:latin typeface="Courier New" panose="02070309020205020404" pitchFamily="49" charset="0"/>
                <a:cs typeface="Courier New" panose="02070309020205020404" pitchFamily="49" charset="0"/>
              </a:rPr>
              <a:t>x</a:t>
            </a:r>
            <a:r>
              <a:rPr lang="en-US" sz="2000" dirty="0">
                <a:latin typeface="Courier New" panose="02070309020205020404" pitchFamily="49" charset="0"/>
                <a:ea typeface="Cambria Math" panose="02040503050406030204" pitchFamily="18" charset="0"/>
                <a:cs typeface="Courier New" panose="02070309020205020404" pitchFamily="49" charset="0"/>
              </a:rPr>
              <a:t>"</a:t>
            </a:r>
            <a:r>
              <a:rPr lang="en-US" sz="2000" dirty="0">
                <a:latin typeface="Courier New" panose="02070309020205020404" pitchFamily="49" charset="0"/>
                <a:cs typeface="Courier New" panose="02070309020205020404" pitchFamily="49" charset="0"/>
              </a:rPr>
              <a:t>: 1n, </a:t>
            </a:r>
            <a:r>
              <a:rPr lang="en-US" sz="2000" dirty="0">
                <a:latin typeface="Courier New" panose="02070309020205020404" pitchFamily="49" charset="0"/>
                <a:ea typeface="Cambria Math" panose="02040503050406030204" pitchFamily="18" charset="0"/>
                <a:cs typeface="Courier New" panose="02070309020205020404" pitchFamily="49" charset="0"/>
              </a:rPr>
              <a:t>"</a:t>
            </a:r>
            <a:r>
              <a:rPr lang="en-US" sz="2000" dirty="0">
                <a:latin typeface="Courier New" panose="02070309020205020404" pitchFamily="49" charset="0"/>
                <a:cs typeface="Courier New" panose="02070309020205020404" pitchFamily="49" charset="0"/>
              </a:rPr>
              <a:t>y</a:t>
            </a:r>
            <a:r>
              <a:rPr lang="en-US" sz="2000" dirty="0">
                <a:latin typeface="Courier New" panose="02070309020205020404" pitchFamily="49" charset="0"/>
                <a:ea typeface="Cambria Math" panose="02040503050406030204" pitchFamily="18" charset="0"/>
                <a:cs typeface="Courier New" panose="02070309020205020404" pitchFamily="49" charset="0"/>
              </a:rPr>
              <a:t>"</a:t>
            </a:r>
            <a:r>
              <a:rPr lang="en-US" sz="2000" dirty="0">
                <a:latin typeface="Courier New" panose="02070309020205020404" pitchFamily="49" charset="0"/>
                <a:cs typeface="Courier New" panose="02070309020205020404" pitchFamily="49" charset="0"/>
              </a:rPr>
              <a:t>: 2n};</a:t>
            </a:r>
          </a:p>
          <a:p>
            <a:pPr lvl="2"/>
            <a:r>
              <a:rPr lang="en-US" sz="2000" dirty="0" err="1">
                <a:latin typeface="Courier New" panose="02070309020205020404" pitchFamily="49" charset="0"/>
                <a:cs typeface="Courier New" panose="02070309020205020404" pitchFamily="49" charset="0"/>
              </a:rPr>
              <a:t>console.log</a:t>
            </a:r>
            <a:r>
              <a:rPr lang="en-US" sz="2000" dirty="0">
                <a:latin typeface="Courier New" panose="02070309020205020404" pitchFamily="49" charset="0"/>
                <a:cs typeface="Courier New" panose="02070309020205020404" pitchFamily="49" charset="0"/>
              </a:rPr>
              <a:t>(</a:t>
            </a:r>
            <a:r>
              <a:rPr lang="en-US" sz="2000" dirty="0" err="1">
                <a:latin typeface="Courier New" panose="02070309020205020404" pitchFamily="49" charset="0"/>
                <a:cs typeface="Courier New" panose="02070309020205020404" pitchFamily="49" charset="0"/>
              </a:rPr>
              <a:t>q.x</a:t>
            </a:r>
            <a:r>
              <a:rPr lang="en-US" sz="2000" dirty="0">
                <a:latin typeface="Courier New" panose="02070309020205020404" pitchFamily="49" charset="0"/>
                <a:cs typeface="Courier New" panose="02070309020205020404" pitchFamily="49" charset="0"/>
              </a:rPr>
              <a:t>);  </a:t>
            </a:r>
            <a:r>
              <a:rPr lang="en-US" sz="2000" b="1" dirty="0">
                <a:solidFill>
                  <a:schemeClr val="accent3">
                    <a:lumMod val="50000"/>
                  </a:schemeClr>
                </a:solidFill>
                <a:latin typeface="Courier New" panose="02070309020205020404" pitchFamily="49" charset="0"/>
                <a:cs typeface="Courier New" panose="02070309020205020404" pitchFamily="49" charset="0"/>
              </a:rPr>
              <a:t>// also prints 1n</a:t>
            </a:r>
          </a:p>
          <a:p>
            <a:pPr lvl="2"/>
            <a:endParaRPr lang="en-US" sz="2000" dirty="0"/>
          </a:p>
          <a:p>
            <a:r>
              <a:rPr lang="en-US" sz="2800" dirty="0"/>
              <a:t>Field names are literal strings, not expressions!</a:t>
            </a:r>
          </a:p>
          <a:p>
            <a:pPr lvl="2"/>
            <a:endParaRPr lang="en-US" sz="2000" dirty="0"/>
          </a:p>
          <a:p>
            <a:pPr lvl="2"/>
            <a:r>
              <a:rPr lang="en-US" sz="2000" b="1" dirty="0">
                <a:solidFill>
                  <a:srgbClr val="0070C0"/>
                </a:solidFill>
                <a:latin typeface="Courier New" panose="02070309020205020404" pitchFamily="49" charset="0"/>
                <a:cs typeface="Courier New" panose="02070309020205020404" pitchFamily="49" charset="0"/>
              </a:rPr>
              <a:t>const</a:t>
            </a:r>
            <a:r>
              <a:rPr lang="en-US" sz="2000" dirty="0">
                <a:latin typeface="Courier New" panose="02070309020205020404" pitchFamily="49" charset="0"/>
                <a:cs typeface="Courier New" panose="02070309020205020404" pitchFamily="49" charset="0"/>
              </a:rPr>
              <a:t> x = </a:t>
            </a:r>
            <a:r>
              <a:rPr lang="en-US" sz="2000" dirty="0">
                <a:latin typeface="Courier New" panose="02070309020205020404" pitchFamily="49" charset="0"/>
                <a:ea typeface="Cambria Math" panose="02040503050406030204" pitchFamily="18" charset="0"/>
                <a:cs typeface="Courier New" panose="02070309020205020404" pitchFamily="49" charset="0"/>
              </a:rPr>
              <a:t>"</a:t>
            </a:r>
            <a:r>
              <a:rPr lang="en-US" sz="2000" dirty="0">
                <a:latin typeface="Courier New" panose="02070309020205020404" pitchFamily="49" charset="0"/>
                <a:cs typeface="Courier New" panose="02070309020205020404" pitchFamily="49" charset="0"/>
              </a:rPr>
              <a:t>foo</a:t>
            </a:r>
            <a:r>
              <a:rPr lang="en-US" sz="2000" dirty="0">
                <a:latin typeface="Courier New" panose="02070309020205020404" pitchFamily="49" charset="0"/>
                <a:ea typeface="Cambria Math" panose="02040503050406030204" pitchFamily="18" charset="0"/>
                <a:cs typeface="Courier New" panose="02070309020205020404" pitchFamily="49" charset="0"/>
              </a:rPr>
              <a:t>"</a:t>
            </a:r>
            <a:r>
              <a:rPr lang="en-US" sz="2000" dirty="0">
                <a:latin typeface="Courier New" panose="02070309020205020404" pitchFamily="49" charset="0"/>
                <a:cs typeface="Courier New" panose="02070309020205020404" pitchFamily="49" charset="0"/>
              </a:rPr>
              <a:t>;</a:t>
            </a:r>
          </a:p>
          <a:p>
            <a:pPr lvl="2"/>
            <a:r>
              <a:rPr lang="en-US" sz="2000" dirty="0" err="1">
                <a:latin typeface="Courier New" panose="02070309020205020404" pitchFamily="49" charset="0"/>
                <a:cs typeface="Courier New" panose="02070309020205020404" pitchFamily="49" charset="0"/>
              </a:rPr>
              <a:t>console.log</a:t>
            </a:r>
            <a:r>
              <a:rPr lang="en-US" sz="2000" dirty="0">
                <a:latin typeface="Courier New" panose="02070309020205020404" pitchFamily="49" charset="0"/>
                <a:cs typeface="Courier New" panose="02070309020205020404" pitchFamily="49" charset="0"/>
              </a:rPr>
              <a:t>({x: x});  </a:t>
            </a:r>
            <a:r>
              <a:rPr lang="en-US" sz="2000" b="1" dirty="0">
                <a:solidFill>
                  <a:schemeClr val="accent3">
                    <a:lumMod val="50000"/>
                  </a:schemeClr>
                </a:solidFill>
                <a:latin typeface="Courier New" panose="02070309020205020404" pitchFamily="49" charset="0"/>
                <a:cs typeface="Courier New" panose="02070309020205020404" pitchFamily="49" charset="0"/>
              </a:rPr>
              <a:t>// prints {”x”: ”foo”}</a:t>
            </a:r>
          </a:p>
        </p:txBody>
      </p:sp>
      <p:sp>
        <p:nvSpPr>
          <p:cNvPr id="4" name="Slide Number Placeholder 3">
            <a:extLst>
              <a:ext uri="{FF2B5EF4-FFF2-40B4-BE49-F238E27FC236}">
                <a16:creationId xmlns:a16="http://schemas.microsoft.com/office/drawing/2014/main" id="{36CD6156-4A3B-AB9A-7DE2-EA3083B17175}"/>
              </a:ext>
            </a:extLst>
          </p:cNvPr>
          <p:cNvSpPr>
            <a:spLocks noGrp="1"/>
          </p:cNvSpPr>
          <p:nvPr>
            <p:ph type="sldNum" sz="quarter" idx="4"/>
          </p:nvPr>
        </p:nvSpPr>
        <p:spPr/>
        <p:txBody>
          <a:bodyPr/>
          <a:lstStyle/>
          <a:p>
            <a:fld id="{6B4E548F-600F-2C44-99B3-CA3A86763C81}" type="slidenum">
              <a:rPr lang="en-US" smtClean="0"/>
              <a:pPr/>
              <a:t>34</a:t>
            </a:fld>
            <a:endParaRPr lang="en-US" dirty="0"/>
          </a:p>
        </p:txBody>
      </p:sp>
    </p:spTree>
    <p:extLst>
      <p:ext uri="{BB962C8B-B14F-4D97-AF65-F5344CB8AC3E}">
        <p14:creationId xmlns:p14="http://schemas.microsoft.com/office/powerpoint/2010/main" val="2127085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0" end="1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6D670A-1283-984F-5412-F2267D7F198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C5D725-F66B-93B4-A9F8-2C1769DACA48}"/>
              </a:ext>
            </a:extLst>
          </p:cNvPr>
          <p:cNvSpPr>
            <a:spLocks noGrp="1"/>
          </p:cNvSpPr>
          <p:nvPr>
            <p:ph type="title"/>
          </p:nvPr>
        </p:nvSpPr>
        <p:spPr/>
        <p:txBody>
          <a:bodyPr/>
          <a:lstStyle/>
          <a:p>
            <a:r>
              <a:rPr lang="en-US" dirty="0"/>
              <a:t>Record Types: Checking Presence</a:t>
            </a:r>
          </a:p>
        </p:txBody>
      </p:sp>
      <p:sp>
        <p:nvSpPr>
          <p:cNvPr id="3" name="Content Placeholder 2">
            <a:extLst>
              <a:ext uri="{FF2B5EF4-FFF2-40B4-BE49-F238E27FC236}">
                <a16:creationId xmlns:a16="http://schemas.microsoft.com/office/drawing/2014/main" id="{270CDB91-0788-AAEA-66B3-7C77E0A4E608}"/>
              </a:ext>
            </a:extLst>
          </p:cNvPr>
          <p:cNvSpPr>
            <a:spLocks noGrp="1"/>
          </p:cNvSpPr>
          <p:nvPr>
            <p:ph idx="1"/>
          </p:nvPr>
        </p:nvSpPr>
        <p:spPr/>
        <p:txBody>
          <a:bodyPr/>
          <a:lstStyle/>
          <a:p>
            <a:r>
              <a:rPr lang="en-US" sz="2800" dirty="0"/>
              <a:t>Retrieving a non-existent field returns “</a:t>
            </a:r>
            <a:r>
              <a:rPr lang="en-US" sz="2400" dirty="0">
                <a:latin typeface="Courier New" panose="02070309020205020404" pitchFamily="49" charset="0"/>
                <a:cs typeface="Courier New" panose="02070309020205020404" pitchFamily="49" charset="0"/>
              </a:rPr>
              <a:t>undefined</a:t>
            </a:r>
            <a:r>
              <a:rPr lang="en-US" sz="2800" dirty="0"/>
              <a:t>”</a:t>
            </a:r>
          </a:p>
          <a:p>
            <a:pPr lvl="2"/>
            <a:endParaRPr lang="en-US" sz="1200" dirty="0"/>
          </a:p>
          <a:p>
            <a:pPr lvl="2"/>
            <a:r>
              <a:rPr lang="en-US" sz="2000" b="1" dirty="0">
                <a:solidFill>
                  <a:srgbClr val="0070C0"/>
                </a:solidFill>
                <a:latin typeface="Courier New" panose="02070309020205020404" pitchFamily="49" charset="0"/>
                <a:cs typeface="Courier New" panose="02070309020205020404" pitchFamily="49" charset="0"/>
              </a:rPr>
              <a:t>const</a:t>
            </a:r>
            <a:r>
              <a:rPr lang="en-US" sz="2000" dirty="0">
                <a:latin typeface="Courier New" panose="02070309020205020404" pitchFamily="49" charset="0"/>
                <a:cs typeface="Courier New" panose="02070309020205020404" pitchFamily="49" charset="0"/>
              </a:rPr>
              <a:t> p = {x: 1n, y: 2n};</a:t>
            </a:r>
          </a:p>
          <a:p>
            <a:pPr lvl="2"/>
            <a:r>
              <a:rPr lang="en-US" sz="2000" dirty="0" err="1">
                <a:latin typeface="Courier New" panose="02070309020205020404" pitchFamily="49" charset="0"/>
                <a:cs typeface="Courier New" panose="02070309020205020404" pitchFamily="49" charset="0"/>
              </a:rPr>
              <a:t>console.log</a:t>
            </a:r>
            <a:r>
              <a:rPr lang="en-US" sz="2000" dirty="0">
                <a:latin typeface="Courier New" panose="02070309020205020404" pitchFamily="49" charset="0"/>
                <a:cs typeface="Courier New" panose="02070309020205020404" pitchFamily="49" charset="0"/>
              </a:rPr>
              <a:t>(</a:t>
            </a:r>
            <a:r>
              <a:rPr lang="en-US" sz="2000" dirty="0" err="1">
                <a:latin typeface="Courier New" panose="02070309020205020404" pitchFamily="49" charset="0"/>
                <a:cs typeface="Courier New" panose="02070309020205020404" pitchFamily="49" charset="0"/>
              </a:rPr>
              <a:t>p.z</a:t>
            </a:r>
            <a:r>
              <a:rPr lang="en-US" sz="2000" dirty="0">
                <a:latin typeface="Courier New" panose="02070309020205020404" pitchFamily="49" charset="0"/>
                <a:cs typeface="Courier New" panose="02070309020205020404" pitchFamily="49" charset="0"/>
              </a:rPr>
              <a:t>);  </a:t>
            </a:r>
            <a:r>
              <a:rPr lang="en-US" sz="2000" b="1" dirty="0">
                <a:solidFill>
                  <a:schemeClr val="accent3">
                    <a:lumMod val="50000"/>
                  </a:schemeClr>
                </a:solidFill>
                <a:latin typeface="Courier New" panose="02070309020205020404" pitchFamily="49" charset="0"/>
                <a:cs typeface="Courier New" panose="02070309020205020404" pitchFamily="49" charset="0"/>
              </a:rPr>
              <a:t>// prints undefined</a:t>
            </a:r>
          </a:p>
          <a:p>
            <a:pPr lvl="2"/>
            <a:endParaRPr lang="en-US" sz="2000" dirty="0"/>
          </a:p>
          <a:p>
            <a:r>
              <a:rPr lang="en-US" sz="2600" dirty="0"/>
              <a:t>Can also check for presence with “</a:t>
            </a:r>
            <a:r>
              <a:rPr lang="en-US" sz="2500" dirty="0">
                <a:latin typeface="Courier New" panose="02070309020205020404" pitchFamily="49" charset="0"/>
                <a:cs typeface="Courier New" panose="02070309020205020404" pitchFamily="49" charset="0"/>
              </a:rPr>
              <a:t>in</a:t>
            </a:r>
            <a:r>
              <a:rPr lang="en-US" sz="2600" dirty="0"/>
              <a:t>”</a:t>
            </a:r>
          </a:p>
          <a:p>
            <a:pPr lvl="2"/>
            <a:endParaRPr lang="en-US" sz="2000" dirty="0"/>
          </a:p>
          <a:p>
            <a:pPr lvl="2"/>
            <a:r>
              <a:rPr lang="en-US" sz="2000" dirty="0" err="1">
                <a:latin typeface="Courier New" panose="02070309020205020404" pitchFamily="49" charset="0"/>
                <a:cs typeface="Courier New" panose="02070309020205020404" pitchFamily="49" charset="0"/>
              </a:rPr>
              <a:t>console.log</a:t>
            </a:r>
            <a:r>
              <a:rPr lang="en-US" sz="2000" dirty="0">
                <a:latin typeface="Courier New" panose="02070309020205020404" pitchFamily="49" charset="0"/>
                <a:cs typeface="Courier New" panose="02070309020205020404" pitchFamily="49" charset="0"/>
              </a:rPr>
              <a:t>(</a:t>
            </a:r>
            <a:r>
              <a:rPr lang="en-US" sz="2000" dirty="0">
                <a:latin typeface="Courier New" panose="02070309020205020404" pitchFamily="49" charset="0"/>
                <a:ea typeface="Cambria Math" panose="02040503050406030204" pitchFamily="18" charset="0"/>
                <a:cs typeface="Courier New" panose="02070309020205020404" pitchFamily="49" charset="0"/>
              </a:rPr>
              <a:t>"</a:t>
            </a:r>
            <a:r>
              <a:rPr lang="en-US" sz="2000" dirty="0">
                <a:latin typeface="Courier New" panose="02070309020205020404" pitchFamily="49" charset="0"/>
                <a:cs typeface="Courier New" panose="02070309020205020404" pitchFamily="49" charset="0"/>
              </a:rPr>
              <a:t>x</a:t>
            </a:r>
            <a:r>
              <a:rPr lang="en-US" sz="2000" dirty="0">
                <a:latin typeface="Courier New" panose="02070309020205020404" pitchFamily="49" charset="0"/>
                <a:ea typeface="Cambria Math" panose="02040503050406030204" pitchFamily="18" charset="0"/>
                <a:cs typeface="Courier New" panose="02070309020205020404" pitchFamily="49" charset="0"/>
              </a:rPr>
              <a:t>"</a:t>
            </a:r>
            <a:r>
              <a:rPr lang="en-US" sz="2000" dirty="0">
                <a:latin typeface="Courier New" panose="02070309020205020404" pitchFamily="49" charset="0"/>
                <a:cs typeface="Courier New" panose="02070309020205020404" pitchFamily="49" charset="0"/>
              </a:rPr>
              <a:t> in p);  </a:t>
            </a:r>
            <a:r>
              <a:rPr lang="en-US" sz="2000" b="1" dirty="0">
                <a:solidFill>
                  <a:schemeClr val="accent3">
                    <a:lumMod val="50000"/>
                  </a:schemeClr>
                </a:solidFill>
                <a:latin typeface="Courier New" panose="02070309020205020404" pitchFamily="49" charset="0"/>
                <a:cs typeface="Courier New" panose="02070309020205020404" pitchFamily="49" charset="0"/>
              </a:rPr>
              <a:t>// prints true</a:t>
            </a:r>
          </a:p>
          <a:p>
            <a:pPr lvl="2"/>
            <a:r>
              <a:rPr lang="en-US" sz="2000" dirty="0" err="1">
                <a:latin typeface="Courier New" panose="02070309020205020404" pitchFamily="49" charset="0"/>
                <a:cs typeface="Courier New" panose="02070309020205020404" pitchFamily="49" charset="0"/>
              </a:rPr>
              <a:t>console.log</a:t>
            </a:r>
            <a:r>
              <a:rPr lang="en-US" sz="2000" dirty="0">
                <a:latin typeface="Courier New" panose="02070309020205020404" pitchFamily="49" charset="0"/>
                <a:cs typeface="Courier New" panose="02070309020205020404" pitchFamily="49" charset="0"/>
              </a:rPr>
              <a:t>(</a:t>
            </a:r>
            <a:r>
              <a:rPr lang="en-US" sz="2000" dirty="0">
                <a:latin typeface="Courier New" panose="02070309020205020404" pitchFamily="49" charset="0"/>
                <a:ea typeface="Cambria Math" panose="02040503050406030204" pitchFamily="18" charset="0"/>
                <a:cs typeface="Courier New" panose="02070309020205020404" pitchFamily="49" charset="0"/>
              </a:rPr>
              <a:t>"</a:t>
            </a:r>
            <a:r>
              <a:rPr lang="en-US" sz="2000" dirty="0">
                <a:latin typeface="Courier New" panose="02070309020205020404" pitchFamily="49" charset="0"/>
                <a:cs typeface="Courier New" panose="02070309020205020404" pitchFamily="49" charset="0"/>
              </a:rPr>
              <a:t>z</a:t>
            </a:r>
            <a:r>
              <a:rPr lang="en-US" sz="2000" dirty="0">
                <a:latin typeface="Courier New" panose="02070309020205020404" pitchFamily="49" charset="0"/>
                <a:ea typeface="Cambria Math" panose="02040503050406030204" pitchFamily="18" charset="0"/>
                <a:cs typeface="Courier New" panose="02070309020205020404" pitchFamily="49" charset="0"/>
              </a:rPr>
              <a:t>"</a:t>
            </a:r>
            <a:r>
              <a:rPr lang="en-US" sz="2000" dirty="0">
                <a:latin typeface="Courier New" panose="02070309020205020404" pitchFamily="49" charset="0"/>
                <a:cs typeface="Courier New" panose="02070309020205020404" pitchFamily="49" charset="0"/>
              </a:rPr>
              <a:t> in p);  </a:t>
            </a:r>
            <a:r>
              <a:rPr lang="en-US" sz="2000" b="1" dirty="0">
                <a:solidFill>
                  <a:schemeClr val="accent3">
                    <a:lumMod val="50000"/>
                  </a:schemeClr>
                </a:solidFill>
                <a:latin typeface="Courier New" panose="02070309020205020404" pitchFamily="49" charset="0"/>
                <a:cs typeface="Courier New" panose="02070309020205020404" pitchFamily="49" charset="0"/>
              </a:rPr>
              <a:t>// prints false</a:t>
            </a:r>
          </a:p>
          <a:p>
            <a:pPr lvl="2"/>
            <a:endParaRPr lang="en-US" sz="2000" b="1" dirty="0">
              <a:solidFill>
                <a:schemeClr val="accent3">
                  <a:lumMod val="50000"/>
                </a:schemeClr>
              </a:solidFill>
              <a:latin typeface="Courier New" panose="02070309020205020404" pitchFamily="49" charset="0"/>
              <a:cs typeface="Courier New" panose="02070309020205020404" pitchFamily="49" charset="0"/>
            </a:endParaRPr>
          </a:p>
          <a:p>
            <a:r>
              <a:rPr lang="en-US" sz="2600" dirty="0"/>
              <a:t>Be careful: all records have hidden properties</a:t>
            </a:r>
          </a:p>
          <a:p>
            <a:pPr lvl="2"/>
            <a:endParaRPr lang="en-US" sz="2000" dirty="0"/>
          </a:p>
          <a:p>
            <a:pPr lvl="2"/>
            <a:r>
              <a:rPr lang="en-US" sz="2000" dirty="0" err="1">
                <a:latin typeface="Courier New" panose="02070309020205020404" pitchFamily="49" charset="0"/>
                <a:cs typeface="Courier New" panose="02070309020205020404" pitchFamily="49" charset="0"/>
              </a:rPr>
              <a:t>console.log</a:t>
            </a:r>
            <a:r>
              <a:rPr lang="en-US" sz="2000" dirty="0">
                <a:latin typeface="Courier New" panose="02070309020205020404" pitchFamily="49" charset="0"/>
                <a:cs typeface="Courier New" panose="02070309020205020404" pitchFamily="49" charset="0"/>
              </a:rPr>
              <a:t>(</a:t>
            </a:r>
            <a:r>
              <a:rPr lang="en-US" sz="2000" dirty="0">
                <a:latin typeface="Courier New" panose="02070309020205020404" pitchFamily="49" charset="0"/>
                <a:ea typeface="Cambria Math" panose="02040503050406030204" pitchFamily="18" charset="0"/>
                <a:cs typeface="Courier New" panose="02070309020205020404" pitchFamily="49" charset="0"/>
              </a:rPr>
              <a:t>"</a:t>
            </a:r>
            <a:r>
              <a:rPr lang="en-US" sz="2000" dirty="0" err="1">
                <a:latin typeface="Courier New" panose="02070309020205020404" pitchFamily="49" charset="0"/>
                <a:cs typeface="Courier New" panose="02070309020205020404" pitchFamily="49" charset="0"/>
              </a:rPr>
              <a:t>toString</a:t>
            </a:r>
            <a:r>
              <a:rPr lang="en-US" sz="2000" dirty="0">
                <a:latin typeface="Courier New" panose="02070309020205020404" pitchFamily="49" charset="0"/>
                <a:ea typeface="Cambria Math" panose="02040503050406030204" pitchFamily="18" charset="0"/>
                <a:cs typeface="Courier New" panose="02070309020205020404" pitchFamily="49" charset="0"/>
              </a:rPr>
              <a:t>"</a:t>
            </a:r>
            <a:r>
              <a:rPr lang="en-US" sz="2000" dirty="0">
                <a:latin typeface="Courier New" panose="02070309020205020404" pitchFamily="49" charset="0"/>
                <a:cs typeface="Courier New" panose="02070309020205020404" pitchFamily="49" charset="0"/>
              </a:rPr>
              <a:t> in p);  </a:t>
            </a:r>
            <a:r>
              <a:rPr lang="en-US" sz="2000" b="1" dirty="0">
                <a:solidFill>
                  <a:schemeClr val="accent3">
                    <a:lumMod val="50000"/>
                  </a:schemeClr>
                </a:solidFill>
                <a:latin typeface="Courier New" panose="02070309020205020404" pitchFamily="49" charset="0"/>
                <a:cs typeface="Courier New" panose="02070309020205020404" pitchFamily="49" charset="0"/>
              </a:rPr>
              <a:t>// prints true!</a:t>
            </a:r>
          </a:p>
        </p:txBody>
      </p:sp>
      <p:sp>
        <p:nvSpPr>
          <p:cNvPr id="4" name="Slide Number Placeholder 3">
            <a:extLst>
              <a:ext uri="{FF2B5EF4-FFF2-40B4-BE49-F238E27FC236}">
                <a16:creationId xmlns:a16="http://schemas.microsoft.com/office/drawing/2014/main" id="{93EE6722-7BF0-27FB-5BAC-C73729B7145C}"/>
              </a:ext>
            </a:extLst>
          </p:cNvPr>
          <p:cNvSpPr>
            <a:spLocks noGrp="1"/>
          </p:cNvSpPr>
          <p:nvPr>
            <p:ph type="sldNum" sz="quarter" idx="4"/>
          </p:nvPr>
        </p:nvSpPr>
        <p:spPr/>
        <p:txBody>
          <a:bodyPr/>
          <a:lstStyle/>
          <a:p>
            <a:fld id="{6B4E548F-600F-2C44-99B3-CA3A86763C81}" type="slidenum">
              <a:rPr lang="en-US" smtClean="0"/>
              <a:pPr/>
              <a:t>35</a:t>
            </a:fld>
            <a:endParaRPr lang="en-US" dirty="0"/>
          </a:p>
        </p:txBody>
      </p:sp>
    </p:spTree>
    <p:extLst>
      <p:ext uri="{BB962C8B-B14F-4D97-AF65-F5344CB8AC3E}">
        <p14:creationId xmlns:p14="http://schemas.microsoft.com/office/powerpoint/2010/main" val="1402986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948A39-CF1B-3A7E-91F1-B993091B81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57624A-D87C-9755-72BF-B12976C90BBF}"/>
              </a:ext>
            </a:extLst>
          </p:cNvPr>
          <p:cNvSpPr>
            <a:spLocks noGrp="1"/>
          </p:cNvSpPr>
          <p:nvPr>
            <p:ph type="title"/>
          </p:nvPr>
        </p:nvSpPr>
        <p:spPr/>
        <p:txBody>
          <a:bodyPr/>
          <a:lstStyle/>
          <a:p>
            <a:r>
              <a:rPr lang="en-US" dirty="0"/>
              <a:t>Maps</a:t>
            </a:r>
          </a:p>
        </p:txBody>
      </p:sp>
      <p:sp>
        <p:nvSpPr>
          <p:cNvPr id="3" name="Content Placeholder 2">
            <a:extLst>
              <a:ext uri="{FF2B5EF4-FFF2-40B4-BE49-F238E27FC236}">
                <a16:creationId xmlns:a16="http://schemas.microsoft.com/office/drawing/2014/main" id="{CD3CD707-2F5E-8396-0AFA-0F1967ECA9BF}"/>
              </a:ext>
            </a:extLst>
          </p:cNvPr>
          <p:cNvSpPr>
            <a:spLocks noGrp="1"/>
          </p:cNvSpPr>
          <p:nvPr>
            <p:ph idx="1"/>
          </p:nvPr>
        </p:nvSpPr>
        <p:spPr/>
        <p:txBody>
          <a:bodyPr/>
          <a:lstStyle/>
          <a:p>
            <a:r>
              <a:rPr lang="en-US" sz="2800" dirty="0"/>
              <a:t>Do not try to use a record as a map!</a:t>
            </a:r>
          </a:p>
          <a:p>
            <a:pPr lvl="1"/>
            <a:r>
              <a:rPr lang="en-US" sz="2400" dirty="0"/>
              <a:t>usually why reason people use “</a:t>
            </a:r>
            <a:r>
              <a:rPr lang="en-US" sz="2200" dirty="0">
                <a:latin typeface="Courier New" panose="02070309020205020404" pitchFamily="49" charset="0"/>
                <a:cs typeface="Courier New" panose="02070309020205020404" pitchFamily="49" charset="0"/>
              </a:rPr>
              <a:t>in</a:t>
            </a:r>
            <a:r>
              <a:rPr lang="en-US" sz="2400" dirty="0"/>
              <a:t>” and </a:t>
            </a:r>
            <a:r>
              <a:rPr lang="en-US" sz="2200" dirty="0">
                <a:latin typeface="Courier New" panose="02070309020205020404" pitchFamily="49" charset="0"/>
                <a:cs typeface="Courier New" panose="02070309020205020404" pitchFamily="49" charset="0"/>
              </a:rPr>
              <a:t>p["name"]</a:t>
            </a:r>
          </a:p>
          <a:p>
            <a:pPr lvl="1"/>
            <a:endParaRPr lang="en-US" sz="2400" dirty="0"/>
          </a:p>
          <a:p>
            <a:r>
              <a:rPr lang="en-US" sz="2600" dirty="0"/>
              <a:t>Just use </a:t>
            </a:r>
            <a:r>
              <a:rPr lang="en-US" sz="2400" dirty="0">
                <a:latin typeface="Courier New" panose="02070309020205020404" pitchFamily="49" charset="0"/>
                <a:cs typeface="Courier New" panose="02070309020205020404" pitchFamily="49" charset="0"/>
              </a:rPr>
              <a:t>Map</a:t>
            </a:r>
            <a:r>
              <a:rPr lang="en-US" sz="2600" dirty="0"/>
              <a:t> instead:</a:t>
            </a:r>
          </a:p>
          <a:p>
            <a:pPr lvl="2"/>
            <a:endParaRPr lang="en-US" sz="1600" dirty="0"/>
          </a:p>
          <a:p>
            <a:pPr lvl="2"/>
            <a:r>
              <a:rPr lang="en-US" sz="1800" b="1" dirty="0">
                <a:solidFill>
                  <a:srgbClr val="0070C0"/>
                </a:solidFill>
                <a:latin typeface="Courier New" panose="02070309020205020404" pitchFamily="49" charset="0"/>
                <a:ea typeface="Cambria Math" panose="02040503050406030204" pitchFamily="18" charset="0"/>
                <a:cs typeface="Courier New" panose="02070309020205020404" pitchFamily="49" charset="0"/>
              </a:rPr>
              <a:t>const</a:t>
            </a:r>
            <a:r>
              <a:rPr lang="en-US" sz="1800" dirty="0">
                <a:latin typeface="Courier New" panose="02070309020205020404" pitchFamily="49" charset="0"/>
                <a:ea typeface="Cambria Math" panose="02040503050406030204" pitchFamily="18" charset="0"/>
                <a:cs typeface="Courier New" panose="02070309020205020404" pitchFamily="49" charset="0"/>
              </a:rPr>
              <a:t> M = </a:t>
            </a:r>
            <a:r>
              <a:rPr lang="en-US" sz="1800" b="1" dirty="0">
                <a:solidFill>
                  <a:srgbClr val="0070C0"/>
                </a:solidFill>
                <a:latin typeface="Courier New" panose="02070309020205020404" pitchFamily="49" charset="0"/>
                <a:ea typeface="Cambria Math" panose="02040503050406030204" pitchFamily="18" charset="0"/>
                <a:cs typeface="Courier New" panose="02070309020205020404" pitchFamily="49" charset="0"/>
              </a:rPr>
              <a:t>new</a:t>
            </a:r>
            <a:r>
              <a:rPr lang="en-US" sz="1800" dirty="0">
                <a:latin typeface="Courier New" panose="02070309020205020404" pitchFamily="49" charset="0"/>
                <a:ea typeface="Cambria Math" panose="02040503050406030204" pitchFamily="18" charset="0"/>
                <a:cs typeface="Courier New" panose="02070309020205020404" pitchFamily="49" charset="0"/>
              </a:rPr>
              <a:t> Map([["a", 1], ["b", 5]]);</a:t>
            </a:r>
          </a:p>
          <a:p>
            <a:pPr lvl="2"/>
            <a:r>
              <a:rPr lang="en-US" sz="1800" dirty="0" err="1">
                <a:latin typeface="Courier New" panose="02070309020205020404" pitchFamily="49" charset="0"/>
                <a:ea typeface="Cambria Math" panose="02040503050406030204" pitchFamily="18" charset="0"/>
                <a:cs typeface="Courier New" panose="02070309020205020404" pitchFamily="49" charset="0"/>
              </a:rPr>
              <a:t>console.log</a:t>
            </a:r>
            <a:r>
              <a:rPr lang="en-US" sz="1800" dirty="0">
                <a:latin typeface="Courier New" panose="02070309020205020404" pitchFamily="49" charset="0"/>
                <a:ea typeface="Cambria Math" panose="02040503050406030204" pitchFamily="18" charset="0"/>
                <a:cs typeface="Courier New" panose="02070309020205020404" pitchFamily="49" charset="0"/>
              </a:rPr>
              <a:t>(</a:t>
            </a:r>
            <a:r>
              <a:rPr lang="en-US" sz="1800" dirty="0" err="1">
                <a:latin typeface="Courier New" panose="02070309020205020404" pitchFamily="49" charset="0"/>
                <a:ea typeface="Cambria Math" panose="02040503050406030204" pitchFamily="18" charset="0"/>
                <a:cs typeface="Courier New" panose="02070309020205020404" pitchFamily="49" charset="0"/>
              </a:rPr>
              <a:t>M.get</a:t>
            </a:r>
            <a:r>
              <a:rPr lang="en-US" sz="1800" dirty="0">
                <a:latin typeface="Courier New" panose="02070309020205020404" pitchFamily="49" charset="0"/>
                <a:ea typeface="Cambria Math" panose="02040503050406030204" pitchFamily="18" charset="0"/>
                <a:cs typeface="Courier New" panose="02070309020205020404" pitchFamily="49" charset="0"/>
              </a:rPr>
              <a:t>("a"));        </a:t>
            </a:r>
            <a:r>
              <a:rPr lang="en-US" sz="1800" b="1" dirty="0">
                <a:solidFill>
                  <a:schemeClr val="accent3">
                    <a:lumMod val="50000"/>
                  </a:schemeClr>
                </a:solidFill>
                <a:latin typeface="Courier New" panose="02070309020205020404" pitchFamily="49" charset="0"/>
                <a:cs typeface="Courier New" panose="02070309020205020404" pitchFamily="49" charset="0"/>
              </a:rPr>
              <a:t>// prints 1</a:t>
            </a:r>
          </a:p>
          <a:p>
            <a:pPr lvl="2"/>
            <a:r>
              <a:rPr lang="en-US" sz="1800" dirty="0" err="1">
                <a:latin typeface="Courier New" panose="02070309020205020404" pitchFamily="49" charset="0"/>
                <a:ea typeface="Cambria Math" panose="02040503050406030204" pitchFamily="18" charset="0"/>
                <a:cs typeface="Courier New" panose="02070309020205020404" pitchFamily="49" charset="0"/>
              </a:rPr>
              <a:t>console.log</a:t>
            </a:r>
            <a:r>
              <a:rPr lang="en-US" sz="1800" dirty="0">
                <a:latin typeface="Courier New" panose="02070309020205020404" pitchFamily="49" charset="0"/>
                <a:ea typeface="Cambria Math" panose="02040503050406030204" pitchFamily="18" charset="0"/>
                <a:cs typeface="Courier New" panose="02070309020205020404" pitchFamily="49" charset="0"/>
              </a:rPr>
              <a:t>(</a:t>
            </a:r>
            <a:r>
              <a:rPr lang="en-US" sz="1800" dirty="0" err="1">
                <a:latin typeface="Courier New" panose="02070309020205020404" pitchFamily="49" charset="0"/>
                <a:ea typeface="Cambria Math" panose="02040503050406030204" pitchFamily="18" charset="0"/>
                <a:cs typeface="Courier New" panose="02070309020205020404" pitchFamily="49" charset="0"/>
              </a:rPr>
              <a:t>M.get</a:t>
            </a:r>
            <a:r>
              <a:rPr lang="en-US" sz="1800" dirty="0">
                <a:latin typeface="Courier New" panose="02070309020205020404" pitchFamily="49" charset="0"/>
                <a:ea typeface="Cambria Math" panose="02040503050406030204" pitchFamily="18" charset="0"/>
                <a:cs typeface="Courier New" panose="02070309020205020404" pitchFamily="49" charset="0"/>
              </a:rPr>
              <a:t>("a"));        </a:t>
            </a:r>
            <a:r>
              <a:rPr lang="en-US" sz="1800" b="1" dirty="0">
                <a:solidFill>
                  <a:schemeClr val="accent3">
                    <a:lumMod val="50000"/>
                  </a:schemeClr>
                </a:solidFill>
                <a:latin typeface="Courier New" panose="02070309020205020404" pitchFamily="49" charset="0"/>
                <a:cs typeface="Courier New" panose="02070309020205020404" pitchFamily="49" charset="0"/>
              </a:rPr>
              <a:t>// prints 5</a:t>
            </a:r>
            <a:endParaRPr lang="en-US" sz="1800" dirty="0">
              <a:latin typeface="Courier New" panose="02070309020205020404" pitchFamily="49" charset="0"/>
              <a:ea typeface="Cambria Math" panose="02040503050406030204" pitchFamily="18" charset="0"/>
              <a:cs typeface="Courier New" panose="02070309020205020404" pitchFamily="49" charset="0"/>
            </a:endParaRPr>
          </a:p>
          <a:p>
            <a:pPr lvl="2"/>
            <a:r>
              <a:rPr lang="en-US" sz="1800" dirty="0" err="1">
                <a:latin typeface="Courier New" panose="02070309020205020404" pitchFamily="49" charset="0"/>
                <a:ea typeface="Cambria Math" panose="02040503050406030204" pitchFamily="18" charset="0"/>
                <a:cs typeface="Courier New" panose="02070309020205020404" pitchFamily="49" charset="0"/>
              </a:rPr>
              <a:t>console.log</a:t>
            </a:r>
            <a:r>
              <a:rPr lang="en-US" sz="1800" dirty="0">
                <a:latin typeface="Courier New" panose="02070309020205020404" pitchFamily="49" charset="0"/>
                <a:ea typeface="Cambria Math" panose="02040503050406030204" pitchFamily="18" charset="0"/>
                <a:cs typeface="Courier New" panose="02070309020205020404" pitchFamily="49" charset="0"/>
              </a:rPr>
              <a:t>(</a:t>
            </a:r>
            <a:r>
              <a:rPr lang="en-US" sz="1800" dirty="0" err="1">
                <a:latin typeface="Courier New" panose="02070309020205020404" pitchFamily="49" charset="0"/>
                <a:ea typeface="Cambria Math" panose="02040503050406030204" pitchFamily="18" charset="0"/>
                <a:cs typeface="Courier New" panose="02070309020205020404" pitchFamily="49" charset="0"/>
              </a:rPr>
              <a:t>M.get</a:t>
            </a:r>
            <a:r>
              <a:rPr lang="en-US" sz="1800" dirty="0">
                <a:latin typeface="Courier New" panose="02070309020205020404" pitchFamily="49" charset="0"/>
                <a:ea typeface="Cambria Math" panose="02040503050406030204" pitchFamily="18" charset="0"/>
                <a:cs typeface="Courier New" panose="02070309020205020404" pitchFamily="49" charset="0"/>
              </a:rPr>
              <a:t>("</a:t>
            </a:r>
            <a:r>
              <a:rPr lang="en-US" sz="1800" dirty="0" err="1">
                <a:latin typeface="Courier New" panose="02070309020205020404" pitchFamily="49" charset="0"/>
                <a:ea typeface="Cambria Math" panose="02040503050406030204" pitchFamily="18" charset="0"/>
                <a:cs typeface="Courier New" panose="02070309020205020404" pitchFamily="49" charset="0"/>
              </a:rPr>
              <a:t>toString</a:t>
            </a:r>
            <a:r>
              <a:rPr lang="en-US" sz="1800" dirty="0">
                <a:latin typeface="Courier New" panose="02070309020205020404" pitchFamily="49" charset="0"/>
                <a:ea typeface="Cambria Math" panose="02040503050406030204" pitchFamily="18" charset="0"/>
                <a:cs typeface="Courier New" panose="02070309020205020404" pitchFamily="49" charset="0"/>
              </a:rPr>
              <a:t>")); </a:t>
            </a:r>
            <a:r>
              <a:rPr lang="en-US" sz="1800" b="1" dirty="0">
                <a:solidFill>
                  <a:schemeClr val="accent3">
                    <a:lumMod val="50000"/>
                  </a:schemeClr>
                </a:solidFill>
                <a:latin typeface="Courier New" panose="02070309020205020404" pitchFamily="49" charset="0"/>
                <a:cs typeface="Courier New" panose="02070309020205020404" pitchFamily="49" charset="0"/>
              </a:rPr>
              <a:t>// prints undefined</a:t>
            </a:r>
            <a:endParaRPr lang="en-US" sz="1800" dirty="0">
              <a:latin typeface="Courier New" panose="02070309020205020404" pitchFamily="49" charset="0"/>
              <a:ea typeface="Cambria Math" panose="02040503050406030204" pitchFamily="18" charset="0"/>
              <a:cs typeface="Courier New" panose="02070309020205020404" pitchFamily="49" charset="0"/>
            </a:endParaRPr>
          </a:p>
          <a:p>
            <a:pPr lvl="2"/>
            <a:endParaRPr lang="en-US" sz="1800" dirty="0">
              <a:latin typeface="Courier New" panose="02070309020205020404" pitchFamily="49" charset="0"/>
              <a:ea typeface="Cambria Math" panose="02040503050406030204" pitchFamily="18" charset="0"/>
              <a:cs typeface="Courier New" panose="02070309020205020404" pitchFamily="49" charset="0"/>
            </a:endParaRPr>
          </a:p>
          <a:p>
            <a:pPr lvl="2"/>
            <a:r>
              <a:rPr lang="en-US" sz="1800" dirty="0" err="1">
                <a:latin typeface="Courier New" panose="02070309020205020404" pitchFamily="49" charset="0"/>
                <a:ea typeface="Cambria Math" panose="02040503050406030204" pitchFamily="18" charset="0"/>
                <a:cs typeface="Courier New" panose="02070309020205020404" pitchFamily="49" charset="0"/>
              </a:rPr>
              <a:t>M.set</a:t>
            </a:r>
            <a:r>
              <a:rPr lang="en-US" sz="1800" dirty="0">
                <a:latin typeface="Courier New" panose="02070309020205020404" pitchFamily="49" charset="0"/>
                <a:ea typeface="Cambria Math" panose="02040503050406030204" pitchFamily="18" charset="0"/>
                <a:cs typeface="Courier New" panose="02070309020205020404" pitchFamily="49" charset="0"/>
              </a:rPr>
              <a:t>("a", 2);</a:t>
            </a:r>
          </a:p>
          <a:p>
            <a:pPr lvl="2"/>
            <a:r>
              <a:rPr lang="en-US" sz="1800" dirty="0" err="1">
                <a:latin typeface="Courier New" panose="02070309020205020404" pitchFamily="49" charset="0"/>
                <a:ea typeface="Cambria Math" panose="02040503050406030204" pitchFamily="18" charset="0"/>
                <a:cs typeface="Courier New" panose="02070309020205020404" pitchFamily="49" charset="0"/>
              </a:rPr>
              <a:t>M.set</a:t>
            </a:r>
            <a:r>
              <a:rPr lang="en-US" sz="1800" dirty="0">
                <a:latin typeface="Courier New" panose="02070309020205020404" pitchFamily="49" charset="0"/>
                <a:ea typeface="Cambria Math" panose="02040503050406030204" pitchFamily="18" charset="0"/>
                <a:cs typeface="Courier New" panose="02070309020205020404" pitchFamily="49" charset="0"/>
              </a:rPr>
              <a:t>("c", 3);</a:t>
            </a:r>
          </a:p>
          <a:p>
            <a:pPr lvl="2"/>
            <a:r>
              <a:rPr lang="en-US" sz="1800" dirty="0" err="1">
                <a:latin typeface="Courier New" panose="02070309020205020404" pitchFamily="49" charset="0"/>
                <a:ea typeface="Cambria Math" panose="02040503050406030204" pitchFamily="18" charset="0"/>
                <a:cs typeface="Courier New" panose="02070309020205020404" pitchFamily="49" charset="0"/>
              </a:rPr>
              <a:t>console.log</a:t>
            </a:r>
            <a:r>
              <a:rPr lang="en-US" sz="1800" dirty="0">
                <a:latin typeface="Courier New" panose="02070309020205020404" pitchFamily="49" charset="0"/>
                <a:ea typeface="Cambria Math" panose="02040503050406030204" pitchFamily="18" charset="0"/>
                <a:cs typeface="Courier New" panose="02070309020205020404" pitchFamily="49" charset="0"/>
              </a:rPr>
              <a:t>(</a:t>
            </a:r>
            <a:r>
              <a:rPr lang="en-US" sz="1800" dirty="0" err="1">
                <a:latin typeface="Courier New" panose="02070309020205020404" pitchFamily="49" charset="0"/>
                <a:ea typeface="Cambria Math" panose="02040503050406030204" pitchFamily="18" charset="0"/>
                <a:cs typeface="Courier New" panose="02070309020205020404" pitchFamily="49" charset="0"/>
              </a:rPr>
              <a:t>M.get</a:t>
            </a:r>
            <a:r>
              <a:rPr lang="en-US" sz="1800" dirty="0">
                <a:latin typeface="Courier New" panose="02070309020205020404" pitchFamily="49" charset="0"/>
                <a:ea typeface="Cambria Math" panose="02040503050406030204" pitchFamily="18" charset="0"/>
                <a:cs typeface="Courier New" panose="02070309020205020404" pitchFamily="49" charset="0"/>
              </a:rPr>
              <a:t>("a"));        </a:t>
            </a:r>
            <a:r>
              <a:rPr lang="en-US" sz="1800" b="1" dirty="0">
                <a:solidFill>
                  <a:schemeClr val="accent3">
                    <a:lumMod val="50000"/>
                  </a:schemeClr>
                </a:solidFill>
                <a:latin typeface="Courier New" panose="02070309020205020404" pitchFamily="49" charset="0"/>
                <a:cs typeface="Courier New" panose="02070309020205020404" pitchFamily="49" charset="0"/>
              </a:rPr>
              <a:t>// prints 2</a:t>
            </a:r>
            <a:endParaRPr lang="en-US" sz="1800" dirty="0">
              <a:latin typeface="Courier New" panose="02070309020205020404" pitchFamily="49" charset="0"/>
              <a:ea typeface="Cambria Math" panose="02040503050406030204" pitchFamily="18" charset="0"/>
              <a:cs typeface="Courier New" panose="02070309020205020404" pitchFamily="49" charset="0"/>
            </a:endParaRPr>
          </a:p>
          <a:p>
            <a:pPr lvl="2"/>
            <a:r>
              <a:rPr lang="en-US" sz="1800" dirty="0" err="1">
                <a:latin typeface="Courier New" panose="02070309020205020404" pitchFamily="49" charset="0"/>
                <a:ea typeface="Cambria Math" panose="02040503050406030204" pitchFamily="18" charset="0"/>
                <a:cs typeface="Courier New" panose="02070309020205020404" pitchFamily="49" charset="0"/>
              </a:rPr>
              <a:t>console.log</a:t>
            </a:r>
            <a:r>
              <a:rPr lang="en-US" sz="1800" dirty="0">
                <a:latin typeface="Courier New" panose="02070309020205020404" pitchFamily="49" charset="0"/>
                <a:ea typeface="Cambria Math" panose="02040503050406030204" pitchFamily="18" charset="0"/>
                <a:cs typeface="Courier New" panose="02070309020205020404" pitchFamily="49" charset="0"/>
              </a:rPr>
              <a:t>(</a:t>
            </a:r>
            <a:r>
              <a:rPr lang="en-US" sz="1800" dirty="0" err="1">
                <a:latin typeface="Courier New" panose="02070309020205020404" pitchFamily="49" charset="0"/>
                <a:ea typeface="Cambria Math" panose="02040503050406030204" pitchFamily="18" charset="0"/>
                <a:cs typeface="Courier New" panose="02070309020205020404" pitchFamily="49" charset="0"/>
              </a:rPr>
              <a:t>M.get</a:t>
            </a:r>
            <a:r>
              <a:rPr lang="en-US" sz="1800" dirty="0">
                <a:latin typeface="Courier New" panose="02070309020205020404" pitchFamily="49" charset="0"/>
                <a:ea typeface="Cambria Math" panose="02040503050406030204" pitchFamily="18" charset="0"/>
                <a:cs typeface="Courier New" panose="02070309020205020404" pitchFamily="49" charset="0"/>
              </a:rPr>
              <a:t>("c"));        </a:t>
            </a:r>
            <a:r>
              <a:rPr lang="en-US" sz="1800" b="1" dirty="0">
                <a:solidFill>
                  <a:schemeClr val="accent3">
                    <a:lumMod val="50000"/>
                  </a:schemeClr>
                </a:solidFill>
                <a:latin typeface="Courier New" panose="02070309020205020404" pitchFamily="49" charset="0"/>
                <a:cs typeface="Courier New" panose="02070309020205020404" pitchFamily="49" charset="0"/>
              </a:rPr>
              <a:t>// prints 3</a:t>
            </a:r>
            <a:endParaRPr lang="en-US" sz="1800" dirty="0">
              <a:latin typeface="Courier New" panose="02070309020205020404" pitchFamily="49" charset="0"/>
              <a:ea typeface="Cambria Math" panose="02040503050406030204" pitchFamily="18" charset="0"/>
              <a:cs typeface="Courier New" panose="02070309020205020404" pitchFamily="49" charset="0"/>
            </a:endParaRPr>
          </a:p>
        </p:txBody>
      </p:sp>
      <p:sp>
        <p:nvSpPr>
          <p:cNvPr id="4" name="Slide Number Placeholder 3">
            <a:extLst>
              <a:ext uri="{FF2B5EF4-FFF2-40B4-BE49-F238E27FC236}">
                <a16:creationId xmlns:a16="http://schemas.microsoft.com/office/drawing/2014/main" id="{5C992CB2-A3A1-A509-C450-9759197B03ED}"/>
              </a:ext>
            </a:extLst>
          </p:cNvPr>
          <p:cNvSpPr>
            <a:spLocks noGrp="1"/>
          </p:cNvSpPr>
          <p:nvPr>
            <p:ph type="sldNum" sz="quarter" idx="4"/>
          </p:nvPr>
        </p:nvSpPr>
        <p:spPr/>
        <p:txBody>
          <a:bodyPr/>
          <a:lstStyle/>
          <a:p>
            <a:fld id="{6B4E548F-600F-2C44-99B3-CA3A86763C81}" type="slidenum">
              <a:rPr lang="en-US" smtClean="0"/>
              <a:pPr/>
              <a:t>36</a:t>
            </a:fld>
            <a:endParaRPr lang="en-US" dirty="0"/>
          </a:p>
        </p:txBody>
      </p:sp>
    </p:spTree>
    <p:extLst>
      <p:ext uri="{BB962C8B-B14F-4D97-AF65-F5344CB8AC3E}">
        <p14:creationId xmlns:p14="http://schemas.microsoft.com/office/powerpoint/2010/main" val="27261882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C76FDF-1837-9F40-51B4-B662B7156E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493FB8-2E5B-D75A-8602-315C0708C6B2}"/>
              </a:ext>
            </a:extLst>
          </p:cNvPr>
          <p:cNvSpPr>
            <a:spLocks noGrp="1"/>
          </p:cNvSpPr>
          <p:nvPr>
            <p:ph type="title"/>
          </p:nvPr>
        </p:nvSpPr>
        <p:spPr/>
        <p:txBody>
          <a:bodyPr/>
          <a:lstStyle/>
          <a:p>
            <a:r>
              <a:rPr lang="en-US" dirty="0"/>
              <a:t>Sets</a:t>
            </a:r>
          </a:p>
        </p:txBody>
      </p:sp>
      <p:sp>
        <p:nvSpPr>
          <p:cNvPr id="3" name="Content Placeholder 2">
            <a:extLst>
              <a:ext uri="{FF2B5EF4-FFF2-40B4-BE49-F238E27FC236}">
                <a16:creationId xmlns:a16="http://schemas.microsoft.com/office/drawing/2014/main" id="{536E8DCB-0672-BEF8-E5F7-697FB82F569F}"/>
              </a:ext>
            </a:extLst>
          </p:cNvPr>
          <p:cNvSpPr>
            <a:spLocks noGrp="1"/>
          </p:cNvSpPr>
          <p:nvPr>
            <p:ph idx="1"/>
          </p:nvPr>
        </p:nvSpPr>
        <p:spPr/>
        <p:txBody>
          <a:bodyPr/>
          <a:lstStyle/>
          <a:p>
            <a:r>
              <a:rPr lang="en-US" sz="2600" dirty="0"/>
              <a:t>JavaScript also provides </a:t>
            </a:r>
            <a:r>
              <a:rPr lang="en-US" sz="2400" dirty="0">
                <a:latin typeface="Courier New" panose="02070309020205020404" pitchFamily="49" charset="0"/>
                <a:cs typeface="Courier New" panose="02070309020205020404" pitchFamily="49" charset="0"/>
              </a:rPr>
              <a:t>Set</a:t>
            </a:r>
            <a:r>
              <a:rPr lang="en-US" sz="2600" dirty="0"/>
              <a:t>:</a:t>
            </a:r>
          </a:p>
          <a:p>
            <a:pPr lvl="2"/>
            <a:endParaRPr lang="en-US" sz="1600" dirty="0"/>
          </a:p>
          <a:p>
            <a:pPr lvl="2"/>
            <a:r>
              <a:rPr lang="en-US" sz="2000" b="1" dirty="0">
                <a:solidFill>
                  <a:srgbClr val="0070C0"/>
                </a:solidFill>
                <a:latin typeface="Courier New" panose="02070309020205020404" pitchFamily="49" charset="0"/>
                <a:ea typeface="Cambria Math" panose="02040503050406030204" pitchFamily="18" charset="0"/>
                <a:cs typeface="Courier New" panose="02070309020205020404" pitchFamily="49" charset="0"/>
              </a:rPr>
              <a:t>const</a:t>
            </a:r>
            <a:r>
              <a:rPr lang="en-US" sz="2000" dirty="0">
                <a:latin typeface="Courier New" panose="02070309020205020404" pitchFamily="49" charset="0"/>
                <a:ea typeface="Cambria Math" panose="02040503050406030204" pitchFamily="18" charset="0"/>
                <a:cs typeface="Courier New" panose="02070309020205020404" pitchFamily="49" charset="0"/>
              </a:rPr>
              <a:t> S = </a:t>
            </a:r>
            <a:r>
              <a:rPr lang="en-US" sz="2000" b="1" dirty="0">
                <a:solidFill>
                  <a:srgbClr val="0070C0"/>
                </a:solidFill>
                <a:latin typeface="Courier New" panose="02070309020205020404" pitchFamily="49" charset="0"/>
                <a:ea typeface="Cambria Math" panose="02040503050406030204" pitchFamily="18" charset="0"/>
                <a:cs typeface="Courier New" panose="02070309020205020404" pitchFamily="49" charset="0"/>
              </a:rPr>
              <a:t>new</a:t>
            </a:r>
            <a:r>
              <a:rPr lang="en-US" sz="2000" dirty="0">
                <a:latin typeface="Courier New" panose="02070309020205020404" pitchFamily="49" charset="0"/>
                <a:ea typeface="Cambria Math" panose="02040503050406030204" pitchFamily="18" charset="0"/>
                <a:cs typeface="Courier New" panose="02070309020205020404" pitchFamily="49" charset="0"/>
              </a:rPr>
              <a:t> Set(["a", "b"]);</a:t>
            </a:r>
          </a:p>
          <a:p>
            <a:pPr lvl="2"/>
            <a:r>
              <a:rPr lang="en-US" sz="2000" dirty="0" err="1">
                <a:latin typeface="Courier New" panose="02070309020205020404" pitchFamily="49" charset="0"/>
                <a:ea typeface="Cambria Math" panose="02040503050406030204" pitchFamily="18" charset="0"/>
                <a:cs typeface="Courier New" panose="02070309020205020404" pitchFamily="49" charset="0"/>
              </a:rPr>
              <a:t>console.log</a:t>
            </a:r>
            <a:r>
              <a:rPr lang="en-US" sz="2000" dirty="0">
                <a:latin typeface="Courier New" panose="02070309020205020404" pitchFamily="49" charset="0"/>
                <a:ea typeface="Cambria Math" panose="02040503050406030204" pitchFamily="18" charset="0"/>
                <a:cs typeface="Courier New" panose="02070309020205020404" pitchFamily="49" charset="0"/>
              </a:rPr>
              <a:t>(</a:t>
            </a:r>
            <a:r>
              <a:rPr lang="en-US" sz="2000" dirty="0" err="1">
                <a:latin typeface="Courier New" panose="02070309020205020404" pitchFamily="49" charset="0"/>
                <a:ea typeface="Cambria Math" panose="02040503050406030204" pitchFamily="18" charset="0"/>
                <a:cs typeface="Courier New" panose="02070309020205020404" pitchFamily="49" charset="0"/>
              </a:rPr>
              <a:t>S.has</a:t>
            </a:r>
            <a:r>
              <a:rPr lang="en-US" sz="2000" dirty="0">
                <a:latin typeface="Courier New" panose="02070309020205020404" pitchFamily="49" charset="0"/>
                <a:ea typeface="Cambria Math" panose="02040503050406030204" pitchFamily="18" charset="0"/>
                <a:cs typeface="Courier New" panose="02070309020205020404" pitchFamily="49" charset="0"/>
              </a:rPr>
              <a:t>("a")); </a:t>
            </a:r>
            <a:r>
              <a:rPr lang="en-US" sz="2000" b="1" dirty="0">
                <a:solidFill>
                  <a:schemeClr val="accent3">
                    <a:lumMod val="50000"/>
                  </a:schemeClr>
                </a:solidFill>
                <a:latin typeface="Courier New" panose="02070309020205020404" pitchFamily="49" charset="0"/>
                <a:cs typeface="Courier New" panose="02070309020205020404" pitchFamily="49" charset="0"/>
              </a:rPr>
              <a:t>// prints true</a:t>
            </a:r>
          </a:p>
          <a:p>
            <a:pPr lvl="2"/>
            <a:r>
              <a:rPr lang="en-US" sz="2000" dirty="0" err="1">
                <a:latin typeface="Courier New" panose="02070309020205020404" pitchFamily="49" charset="0"/>
                <a:ea typeface="Cambria Math" panose="02040503050406030204" pitchFamily="18" charset="0"/>
                <a:cs typeface="Courier New" panose="02070309020205020404" pitchFamily="49" charset="0"/>
              </a:rPr>
              <a:t>console.log</a:t>
            </a:r>
            <a:r>
              <a:rPr lang="en-US" sz="2000" dirty="0">
                <a:latin typeface="Courier New" panose="02070309020205020404" pitchFamily="49" charset="0"/>
                <a:ea typeface="Cambria Math" panose="02040503050406030204" pitchFamily="18" charset="0"/>
                <a:cs typeface="Courier New" panose="02070309020205020404" pitchFamily="49" charset="0"/>
              </a:rPr>
              <a:t>(</a:t>
            </a:r>
            <a:r>
              <a:rPr lang="en-US" sz="2000" dirty="0" err="1">
                <a:latin typeface="Courier New" panose="02070309020205020404" pitchFamily="49" charset="0"/>
                <a:ea typeface="Cambria Math" panose="02040503050406030204" pitchFamily="18" charset="0"/>
                <a:cs typeface="Courier New" panose="02070309020205020404" pitchFamily="49" charset="0"/>
              </a:rPr>
              <a:t>S.has</a:t>
            </a:r>
            <a:r>
              <a:rPr lang="en-US" sz="2000" dirty="0">
                <a:latin typeface="Courier New" panose="02070309020205020404" pitchFamily="49" charset="0"/>
                <a:ea typeface="Cambria Math" panose="02040503050406030204" pitchFamily="18" charset="0"/>
                <a:cs typeface="Courier New" panose="02070309020205020404" pitchFamily="49" charset="0"/>
              </a:rPr>
              <a:t>("c")); </a:t>
            </a:r>
            <a:r>
              <a:rPr lang="en-US" sz="2000" b="1" dirty="0">
                <a:solidFill>
                  <a:schemeClr val="accent3">
                    <a:lumMod val="50000"/>
                  </a:schemeClr>
                </a:solidFill>
                <a:latin typeface="Courier New" panose="02070309020205020404" pitchFamily="49" charset="0"/>
                <a:cs typeface="Courier New" panose="02070309020205020404" pitchFamily="49" charset="0"/>
              </a:rPr>
              <a:t>// prints false</a:t>
            </a:r>
            <a:endParaRPr lang="en-US" sz="2000" dirty="0">
              <a:latin typeface="Courier New" panose="02070309020205020404" pitchFamily="49" charset="0"/>
              <a:ea typeface="Cambria Math" panose="02040503050406030204" pitchFamily="18" charset="0"/>
              <a:cs typeface="Courier New" panose="02070309020205020404" pitchFamily="49" charset="0"/>
            </a:endParaRPr>
          </a:p>
          <a:p>
            <a:pPr lvl="2"/>
            <a:endParaRPr lang="en-US" sz="2000" dirty="0">
              <a:latin typeface="Courier New" panose="02070309020205020404" pitchFamily="49" charset="0"/>
              <a:ea typeface="Cambria Math" panose="02040503050406030204" pitchFamily="18" charset="0"/>
              <a:cs typeface="Courier New" panose="02070309020205020404" pitchFamily="49" charset="0"/>
            </a:endParaRPr>
          </a:p>
          <a:p>
            <a:pPr lvl="2"/>
            <a:r>
              <a:rPr lang="en-US" sz="2000" dirty="0" err="1">
                <a:latin typeface="Courier New" panose="02070309020205020404" pitchFamily="49" charset="0"/>
                <a:ea typeface="Cambria Math" panose="02040503050406030204" pitchFamily="18" charset="0"/>
                <a:cs typeface="Courier New" panose="02070309020205020404" pitchFamily="49" charset="0"/>
              </a:rPr>
              <a:t>S.add</a:t>
            </a:r>
            <a:r>
              <a:rPr lang="en-US" sz="2000" dirty="0">
                <a:latin typeface="Courier New" panose="02070309020205020404" pitchFamily="49" charset="0"/>
                <a:ea typeface="Cambria Math" panose="02040503050406030204" pitchFamily="18" charset="0"/>
                <a:cs typeface="Courier New" panose="02070309020205020404" pitchFamily="49" charset="0"/>
              </a:rPr>
              <a:t>("c");</a:t>
            </a:r>
          </a:p>
          <a:p>
            <a:pPr lvl="2"/>
            <a:r>
              <a:rPr lang="en-US" sz="2000" dirty="0" err="1">
                <a:latin typeface="Courier New" panose="02070309020205020404" pitchFamily="49" charset="0"/>
                <a:ea typeface="Cambria Math" panose="02040503050406030204" pitchFamily="18" charset="0"/>
                <a:cs typeface="Courier New" panose="02070309020205020404" pitchFamily="49" charset="0"/>
              </a:rPr>
              <a:t>console.log</a:t>
            </a:r>
            <a:r>
              <a:rPr lang="en-US" sz="2000" dirty="0">
                <a:latin typeface="Courier New" panose="02070309020205020404" pitchFamily="49" charset="0"/>
                <a:ea typeface="Cambria Math" panose="02040503050406030204" pitchFamily="18" charset="0"/>
                <a:cs typeface="Courier New" panose="02070309020205020404" pitchFamily="49" charset="0"/>
              </a:rPr>
              <a:t>(</a:t>
            </a:r>
            <a:r>
              <a:rPr lang="en-US" sz="2000" dirty="0" err="1">
                <a:latin typeface="Courier New" panose="02070309020205020404" pitchFamily="49" charset="0"/>
                <a:ea typeface="Cambria Math" panose="02040503050406030204" pitchFamily="18" charset="0"/>
                <a:cs typeface="Courier New" panose="02070309020205020404" pitchFamily="49" charset="0"/>
              </a:rPr>
              <a:t>S.has</a:t>
            </a:r>
            <a:r>
              <a:rPr lang="en-US" sz="2000" dirty="0">
                <a:latin typeface="Courier New" panose="02070309020205020404" pitchFamily="49" charset="0"/>
                <a:ea typeface="Cambria Math" panose="02040503050406030204" pitchFamily="18" charset="0"/>
                <a:cs typeface="Courier New" panose="02070309020205020404" pitchFamily="49" charset="0"/>
              </a:rPr>
              <a:t>("c")); </a:t>
            </a:r>
            <a:r>
              <a:rPr lang="en-US" sz="2000" b="1" dirty="0">
                <a:solidFill>
                  <a:schemeClr val="accent3">
                    <a:lumMod val="50000"/>
                  </a:schemeClr>
                </a:solidFill>
                <a:latin typeface="Courier New" panose="02070309020205020404" pitchFamily="49" charset="0"/>
                <a:cs typeface="Courier New" panose="02070309020205020404" pitchFamily="49" charset="0"/>
              </a:rPr>
              <a:t>// prints true</a:t>
            </a:r>
            <a:endParaRPr lang="en-US" sz="2000" dirty="0">
              <a:latin typeface="Courier New" panose="02070309020205020404" pitchFamily="49" charset="0"/>
              <a:ea typeface="Cambria Math" panose="02040503050406030204" pitchFamily="18" charset="0"/>
              <a:cs typeface="Courier New" panose="02070309020205020404" pitchFamily="49" charset="0"/>
            </a:endParaRPr>
          </a:p>
          <a:p>
            <a:pPr lvl="2"/>
            <a:endParaRPr lang="en-US" sz="2000" dirty="0">
              <a:latin typeface="Courier New" panose="02070309020205020404" pitchFamily="49" charset="0"/>
              <a:ea typeface="Cambria Math" panose="02040503050406030204" pitchFamily="18" charset="0"/>
              <a:cs typeface="Courier New" panose="02070309020205020404" pitchFamily="49" charset="0"/>
            </a:endParaRPr>
          </a:p>
          <a:p>
            <a:r>
              <a:rPr lang="en-US" sz="2800" dirty="0"/>
              <a:t>Constructor takes an (optional) list of initial values</a:t>
            </a:r>
          </a:p>
          <a:p>
            <a:pPr lvl="1"/>
            <a:r>
              <a:rPr lang="en-US" sz="2400" dirty="0"/>
              <a:t>constructor of Map takes a list of pairs</a:t>
            </a:r>
            <a:endParaRPr lang="en-US" sz="2200" dirty="0">
              <a:latin typeface="Courier New" panose="02070309020205020404" pitchFamily="49" charset="0"/>
              <a:cs typeface="Courier New" panose="02070309020205020404" pitchFamily="49" charset="0"/>
            </a:endParaRPr>
          </a:p>
        </p:txBody>
      </p:sp>
      <p:sp>
        <p:nvSpPr>
          <p:cNvPr id="4" name="Slide Number Placeholder 3">
            <a:extLst>
              <a:ext uri="{FF2B5EF4-FFF2-40B4-BE49-F238E27FC236}">
                <a16:creationId xmlns:a16="http://schemas.microsoft.com/office/drawing/2014/main" id="{7212BDA4-F414-38C1-03D8-6F775B7D5275}"/>
              </a:ext>
            </a:extLst>
          </p:cNvPr>
          <p:cNvSpPr>
            <a:spLocks noGrp="1"/>
          </p:cNvSpPr>
          <p:nvPr>
            <p:ph type="sldNum" sz="quarter" idx="4"/>
          </p:nvPr>
        </p:nvSpPr>
        <p:spPr/>
        <p:txBody>
          <a:bodyPr/>
          <a:lstStyle/>
          <a:p>
            <a:fld id="{6B4E548F-600F-2C44-99B3-CA3A86763C81}" type="slidenum">
              <a:rPr lang="en-US" smtClean="0"/>
              <a:pPr/>
              <a:t>37</a:t>
            </a:fld>
            <a:endParaRPr lang="en-US" dirty="0"/>
          </a:p>
        </p:txBody>
      </p:sp>
    </p:spTree>
    <p:extLst>
      <p:ext uri="{BB962C8B-B14F-4D97-AF65-F5344CB8AC3E}">
        <p14:creationId xmlns:p14="http://schemas.microsoft.com/office/powerpoint/2010/main" val="19698806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A958F3-A829-E648-F6C7-A3FE7C3C3D9F}"/>
            </a:ext>
          </a:extLst>
        </p:cNvPr>
        <p:cNvGrpSpPr/>
        <p:nvPr/>
      </p:nvGrpSpPr>
      <p:grpSpPr>
        <a:xfrm>
          <a:off x="0" y="0"/>
          <a:ext cx="0" cy="0"/>
          <a:chOff x="0" y="0"/>
          <a:chExt cx="0" cy="0"/>
        </a:xfrm>
      </p:grpSpPr>
      <p:sp>
        <p:nvSpPr>
          <p:cNvPr id="18" name="Title 1">
            <a:extLst>
              <a:ext uri="{FF2B5EF4-FFF2-40B4-BE49-F238E27FC236}">
                <a16:creationId xmlns:a16="http://schemas.microsoft.com/office/drawing/2014/main" id="{64A5148F-E6FC-ABDD-940E-959FFEB97ED1}"/>
              </a:ext>
            </a:extLst>
          </p:cNvPr>
          <p:cNvSpPr txBox="1">
            <a:spLocks/>
          </p:cNvSpPr>
          <p:nvPr/>
        </p:nvSpPr>
        <p:spPr>
          <a:xfrm>
            <a:off x="685800" y="1539434"/>
            <a:ext cx="7772400" cy="815815"/>
          </a:xfrm>
          <a:prstGeom prst="rect">
            <a:avLst/>
          </a:prstGeom>
        </p:spPr>
        <p:txBody>
          <a:bodyPr/>
          <a:lstStyle>
            <a:lvl1pPr algn="ctr" defTabSz="457200" rtl="0" eaLnBrk="1" latinLnBrk="0" hangingPunct="1">
              <a:spcBef>
                <a:spcPct val="0"/>
              </a:spcBef>
              <a:buNone/>
              <a:defRPr sz="4400" kern="1200">
                <a:solidFill>
                  <a:schemeClr val="tx1"/>
                </a:solidFill>
                <a:latin typeface="Franklin Gothic Medium"/>
                <a:ea typeface="+mj-ea"/>
                <a:cs typeface="Franklin Gothic Medium"/>
              </a:defRPr>
            </a:lvl1pPr>
          </a:lstStyle>
          <a:p>
            <a:pPr algn="l"/>
            <a:r>
              <a:rPr lang="en-US" sz="3800" dirty="0">
                <a:solidFill>
                  <a:srgbClr val="0070C0"/>
                </a:solidFill>
              </a:rPr>
              <a:t>Software Design &amp; Implementation</a:t>
            </a:r>
          </a:p>
        </p:txBody>
      </p:sp>
      <p:sp>
        <p:nvSpPr>
          <p:cNvPr id="2" name="Title 1">
            <a:extLst>
              <a:ext uri="{FF2B5EF4-FFF2-40B4-BE49-F238E27FC236}">
                <a16:creationId xmlns:a16="http://schemas.microsoft.com/office/drawing/2014/main" id="{54A72C0F-3086-F8E7-0C5D-0FACA808673E}"/>
              </a:ext>
            </a:extLst>
          </p:cNvPr>
          <p:cNvSpPr>
            <a:spLocks noGrp="1"/>
          </p:cNvSpPr>
          <p:nvPr>
            <p:ph type="ctrTitle"/>
          </p:nvPr>
        </p:nvSpPr>
        <p:spPr>
          <a:xfrm>
            <a:off x="690141" y="2355249"/>
            <a:ext cx="4360762" cy="815815"/>
          </a:xfrm>
        </p:spPr>
        <p:txBody>
          <a:bodyPr/>
          <a:lstStyle/>
          <a:p>
            <a:pPr algn="l"/>
            <a:r>
              <a:rPr lang="en-US" sz="3800" dirty="0">
                <a:solidFill>
                  <a:srgbClr val="7030A0"/>
                </a:solidFill>
              </a:rPr>
              <a:t>HTTP Basics</a:t>
            </a:r>
          </a:p>
        </p:txBody>
      </p:sp>
      <p:sp>
        <p:nvSpPr>
          <p:cNvPr id="15" name="TextBox 14">
            <a:extLst>
              <a:ext uri="{FF2B5EF4-FFF2-40B4-BE49-F238E27FC236}">
                <a16:creationId xmlns:a16="http://schemas.microsoft.com/office/drawing/2014/main" id="{3D94EBDB-CD00-AA4B-BE57-33968E620FB7}"/>
              </a:ext>
            </a:extLst>
          </p:cNvPr>
          <p:cNvSpPr txBox="1"/>
          <p:nvPr/>
        </p:nvSpPr>
        <p:spPr>
          <a:xfrm>
            <a:off x="3536066" y="3171064"/>
            <a:ext cx="5312780" cy="2805896"/>
          </a:xfrm>
          <a:prstGeom prst="rect">
            <a:avLst/>
          </a:prstGeom>
          <a:noFill/>
          <a:ln>
            <a:solidFill>
              <a:srgbClr val="016B2D"/>
            </a:solidFill>
          </a:ln>
        </p:spPr>
        <p:txBody>
          <a:bodyPr wrap="square" rtlCol="0">
            <a:spAutoFit/>
          </a:bodyPr>
          <a:lstStyle/>
          <a:p>
            <a:pPr>
              <a:spcAft>
                <a:spcPts val="1000"/>
              </a:spcAft>
            </a:pPr>
            <a:r>
              <a:rPr lang="en-US" sz="2400" dirty="0">
                <a:solidFill>
                  <a:srgbClr val="016B2D"/>
                </a:solidFill>
                <a:latin typeface="Franklin Gothic Medium" panose="020B0603020102020204" pitchFamily="34" charset="0"/>
                <a:ea typeface="Source Sans Pro" panose="020F0502020204030204" pitchFamily="34" charset="0"/>
                <a:cs typeface="Franklin Gothic Medium"/>
              </a:rPr>
              <a:t>Which of these lines does JS not allow?</a:t>
            </a:r>
            <a:endParaRPr lang="en-US" sz="2400" dirty="0">
              <a:solidFill>
                <a:srgbClr val="016B2D"/>
              </a:solidFill>
              <a:latin typeface="Source Sans Pro" panose="020F0502020204030204" pitchFamily="34" charset="0"/>
              <a:ea typeface="Source Sans Pro" panose="020F0502020204030204" pitchFamily="34" charset="0"/>
              <a:cs typeface="Franklin Gothic Medium"/>
            </a:endParaRPr>
          </a:p>
          <a:p>
            <a:r>
              <a:rPr lang="en-US" sz="2400" dirty="0">
                <a:latin typeface="Courier New" panose="02070309020205020404" pitchFamily="49" charset="0"/>
                <a:ea typeface="Source Sans Pro" panose="020F0502020204030204" pitchFamily="34" charset="0"/>
                <a:cs typeface="Courier New" panose="02070309020205020404" pitchFamily="49" charset="0"/>
              </a:rPr>
              <a:t>const r = {2: 8, b: true};</a:t>
            </a:r>
          </a:p>
          <a:p>
            <a:r>
              <a:rPr lang="en-US" sz="2400" dirty="0">
                <a:latin typeface="Courier New" panose="02070309020205020404" pitchFamily="49" charset="0"/>
                <a:ea typeface="Source Sans Pro" panose="020F0502020204030204" pitchFamily="34" charset="0"/>
                <a:cs typeface="Courier New" panose="02070309020205020404" pitchFamily="49" charset="0"/>
              </a:rPr>
              <a:t>const 7 = 7n;</a:t>
            </a:r>
          </a:p>
          <a:p>
            <a:endParaRPr lang="en-US" sz="2400" dirty="0">
              <a:latin typeface="Courier New" panose="02070309020205020404" pitchFamily="49" charset="0"/>
              <a:ea typeface="Source Sans Pro" panose="020F0502020204030204" pitchFamily="34" charset="0"/>
              <a:cs typeface="Courier New" panose="02070309020205020404" pitchFamily="49" charset="0"/>
            </a:endParaRPr>
          </a:p>
          <a:p>
            <a:r>
              <a:rPr lang="en-US" sz="2400" dirty="0">
                <a:latin typeface="Courier New" panose="02070309020205020404" pitchFamily="49" charset="0"/>
                <a:ea typeface="Source Sans Pro" panose="020F0502020204030204" pitchFamily="34" charset="0"/>
                <a:cs typeface="Courier New" panose="02070309020205020404" pitchFamily="49" charset="0"/>
              </a:rPr>
              <a:t>if (r.2 === 7) {</a:t>
            </a:r>
          </a:p>
          <a:p>
            <a:r>
              <a:rPr lang="en-US" sz="2400" dirty="0">
                <a:latin typeface="Courier New" panose="02070309020205020404" pitchFamily="49" charset="0"/>
                <a:ea typeface="Source Sans Pro" panose="020F0502020204030204" pitchFamily="34" charset="0"/>
                <a:cs typeface="Courier New" panose="02070309020205020404" pitchFamily="49" charset="0"/>
              </a:rPr>
              <a:t>	</a:t>
            </a:r>
            <a:r>
              <a:rPr lang="en-US" sz="2400" dirty="0" err="1">
                <a:latin typeface="Courier New" panose="02070309020205020404" pitchFamily="49" charset="0"/>
                <a:ea typeface="Source Sans Pro" panose="020F0502020204030204" pitchFamily="34" charset="0"/>
                <a:cs typeface="Courier New" panose="02070309020205020404" pitchFamily="49" charset="0"/>
              </a:rPr>
              <a:t>console.log</a:t>
            </a:r>
            <a:r>
              <a:rPr lang="en-US" sz="2400" dirty="0">
                <a:latin typeface="Courier New" panose="02070309020205020404" pitchFamily="49" charset="0"/>
                <a:ea typeface="Source Sans Pro" panose="020F0502020204030204" pitchFamily="34" charset="0"/>
                <a:cs typeface="Courier New" panose="02070309020205020404" pitchFamily="49" charset="0"/>
              </a:rPr>
              <a:t>(</a:t>
            </a:r>
            <a:r>
              <a:rPr lang="en-US" sz="2400" dirty="0" err="1">
                <a:latin typeface="Courier New" panose="02070309020205020404" pitchFamily="49" charset="0"/>
                <a:ea typeface="Source Sans Pro" panose="020F0502020204030204" pitchFamily="34" charset="0"/>
                <a:cs typeface="Courier New" panose="02070309020205020404" pitchFamily="49" charset="0"/>
              </a:rPr>
              <a:t>r.c</a:t>
            </a:r>
            <a:r>
              <a:rPr lang="en-US" sz="2400" dirty="0">
                <a:latin typeface="Courier New" panose="02070309020205020404" pitchFamily="49" charset="0"/>
                <a:ea typeface="Source Sans Pro" panose="020F0502020204030204" pitchFamily="34" charset="0"/>
                <a:cs typeface="Courier New" panose="02070309020205020404" pitchFamily="49" charset="0"/>
              </a:rPr>
              <a:t>);</a:t>
            </a:r>
          </a:p>
          <a:p>
            <a:r>
              <a:rPr lang="en-US" sz="2400" dirty="0">
                <a:latin typeface="Courier New" panose="02070309020205020404" pitchFamily="49" charset="0"/>
                <a:ea typeface="Source Sans Pro" panose="020F0502020204030204" pitchFamily="34" charset="0"/>
                <a:cs typeface="Courier New" panose="02070309020205020404" pitchFamily="49" charset="0"/>
              </a:rPr>
              <a:t>}</a:t>
            </a:r>
          </a:p>
        </p:txBody>
      </p:sp>
      <p:sp>
        <p:nvSpPr>
          <p:cNvPr id="17" name="Title 1">
            <a:extLst>
              <a:ext uri="{FF2B5EF4-FFF2-40B4-BE49-F238E27FC236}">
                <a16:creationId xmlns:a16="http://schemas.microsoft.com/office/drawing/2014/main" id="{42D3FC09-57F0-CEB5-6D08-B9825466BF7F}"/>
              </a:ext>
            </a:extLst>
          </p:cNvPr>
          <p:cNvSpPr txBox="1">
            <a:spLocks/>
          </p:cNvSpPr>
          <p:nvPr/>
        </p:nvSpPr>
        <p:spPr>
          <a:xfrm>
            <a:off x="685800" y="735866"/>
            <a:ext cx="5506656" cy="803568"/>
          </a:xfrm>
          <a:prstGeom prst="rect">
            <a:avLst/>
          </a:prstGeom>
        </p:spPr>
        <p:txBody>
          <a:bodyPr/>
          <a:lstStyle>
            <a:lvl1pPr algn="ctr" defTabSz="457200" rtl="0" eaLnBrk="1" latinLnBrk="0" hangingPunct="1">
              <a:spcBef>
                <a:spcPct val="0"/>
              </a:spcBef>
              <a:buNone/>
              <a:defRPr sz="4400" kern="1200">
                <a:solidFill>
                  <a:schemeClr val="tx1"/>
                </a:solidFill>
                <a:latin typeface="Franklin Gothic Medium"/>
                <a:ea typeface="+mj-ea"/>
                <a:cs typeface="Franklin Gothic Medium"/>
              </a:defRPr>
            </a:lvl1pPr>
          </a:lstStyle>
          <a:p>
            <a:pPr algn="l"/>
            <a:r>
              <a:rPr lang="en-US" dirty="0"/>
              <a:t>CSE 331 Spring 2025</a:t>
            </a:r>
          </a:p>
        </p:txBody>
      </p:sp>
      <p:sp>
        <p:nvSpPr>
          <p:cNvPr id="20" name="Title 1">
            <a:extLst>
              <a:ext uri="{FF2B5EF4-FFF2-40B4-BE49-F238E27FC236}">
                <a16:creationId xmlns:a16="http://schemas.microsoft.com/office/drawing/2014/main" id="{F1B7DEAF-D08B-20CE-1E7B-1B84EE32F36B}"/>
              </a:ext>
            </a:extLst>
          </p:cNvPr>
          <p:cNvSpPr txBox="1">
            <a:spLocks/>
          </p:cNvSpPr>
          <p:nvPr/>
        </p:nvSpPr>
        <p:spPr>
          <a:xfrm>
            <a:off x="685800" y="5251355"/>
            <a:ext cx="2184722" cy="600938"/>
          </a:xfrm>
          <a:prstGeom prst="rect">
            <a:avLst/>
          </a:prstGeom>
        </p:spPr>
        <p:txBody>
          <a:bodyPr/>
          <a:lstStyle>
            <a:lvl1pPr algn="ctr" defTabSz="457200" rtl="0" eaLnBrk="1" latinLnBrk="0" hangingPunct="1">
              <a:spcBef>
                <a:spcPct val="0"/>
              </a:spcBef>
              <a:buNone/>
              <a:defRPr sz="4400" kern="1200">
                <a:solidFill>
                  <a:schemeClr val="tx1"/>
                </a:solidFill>
                <a:latin typeface="Franklin Gothic Medium"/>
                <a:ea typeface="+mj-ea"/>
                <a:cs typeface="Franklin Gothic Medium"/>
              </a:defRPr>
            </a:lvl1pPr>
          </a:lstStyle>
          <a:p>
            <a:pPr algn="l"/>
            <a:r>
              <a:rPr lang="en-US" sz="3200" dirty="0"/>
              <a:t>Jaela Field</a:t>
            </a:r>
          </a:p>
        </p:txBody>
      </p:sp>
      <p:sp>
        <p:nvSpPr>
          <p:cNvPr id="21" name="TextBox 20">
            <a:extLst>
              <a:ext uri="{FF2B5EF4-FFF2-40B4-BE49-F238E27FC236}">
                <a16:creationId xmlns:a16="http://schemas.microsoft.com/office/drawing/2014/main" id="{A8823AA8-878A-4677-A191-B9DFCC99A5BB}"/>
              </a:ext>
            </a:extLst>
          </p:cNvPr>
          <p:cNvSpPr txBox="1"/>
          <p:nvPr/>
        </p:nvSpPr>
        <p:spPr>
          <a:xfrm>
            <a:off x="6016468" y="5983634"/>
            <a:ext cx="2832378" cy="276999"/>
          </a:xfrm>
          <a:prstGeom prst="rect">
            <a:avLst/>
          </a:prstGeom>
          <a:noFill/>
        </p:spPr>
        <p:txBody>
          <a:bodyPr wrap="none" rtlCol="0">
            <a:spAutoFit/>
          </a:bodyPr>
          <a:lstStyle/>
          <a:p>
            <a:r>
              <a:rPr lang="en-US" sz="1200" dirty="0">
                <a:solidFill>
                  <a:srgbClr val="016B2D"/>
                </a:solidFill>
                <a:latin typeface="Franklin Gothic Medium"/>
                <a:cs typeface="Franklin Gothic Medium"/>
              </a:rPr>
              <a:t>* </a:t>
            </a:r>
            <a:r>
              <a:rPr lang="en-US" sz="1200" b="1" dirty="0">
                <a:solidFill>
                  <a:srgbClr val="016B2D"/>
                </a:solidFill>
                <a:latin typeface="Franklin Gothic Medium"/>
                <a:cs typeface="Franklin Gothic Medium"/>
              </a:rPr>
              <a:t>not</a:t>
            </a:r>
            <a:r>
              <a:rPr lang="en-US" sz="1200" dirty="0">
                <a:solidFill>
                  <a:srgbClr val="016B2D"/>
                </a:solidFill>
                <a:latin typeface="Franklin Gothic Medium"/>
                <a:cs typeface="Franklin Gothic Medium"/>
              </a:rPr>
              <a:t> an example of super great JS code</a:t>
            </a:r>
          </a:p>
        </p:txBody>
      </p:sp>
    </p:spTree>
    <p:extLst>
      <p:ext uri="{BB962C8B-B14F-4D97-AF65-F5344CB8AC3E}">
        <p14:creationId xmlns:p14="http://schemas.microsoft.com/office/powerpoint/2010/main" val="37813201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440F4D-B280-FE65-F279-11F38407C982}"/>
              </a:ext>
            </a:extLst>
          </p:cNvPr>
          <p:cNvSpPr>
            <a:spLocks noGrp="1"/>
          </p:cNvSpPr>
          <p:nvPr>
            <p:ph type="title"/>
          </p:nvPr>
        </p:nvSpPr>
        <p:spPr/>
        <p:txBody>
          <a:bodyPr/>
          <a:lstStyle/>
          <a:p>
            <a:r>
              <a:rPr lang="en-US" dirty="0"/>
              <a:t>Jun 25 Administrivia!</a:t>
            </a:r>
          </a:p>
        </p:txBody>
      </p:sp>
      <p:sp>
        <p:nvSpPr>
          <p:cNvPr id="3" name="Content Placeholder 2">
            <a:extLst>
              <a:ext uri="{FF2B5EF4-FFF2-40B4-BE49-F238E27FC236}">
                <a16:creationId xmlns:a16="http://schemas.microsoft.com/office/drawing/2014/main" id="{D2E1EB3D-E1F2-A5D3-BB60-28E3E01D6A92}"/>
              </a:ext>
            </a:extLst>
          </p:cNvPr>
          <p:cNvSpPr>
            <a:spLocks noGrp="1"/>
          </p:cNvSpPr>
          <p:nvPr>
            <p:ph idx="1"/>
          </p:nvPr>
        </p:nvSpPr>
        <p:spPr/>
        <p:txBody>
          <a:bodyPr/>
          <a:lstStyle/>
          <a:p>
            <a:r>
              <a:rPr lang="en-US" dirty="0"/>
              <a:t>See Ed announcement for Week 1 OH</a:t>
            </a:r>
          </a:p>
          <a:p>
            <a:r>
              <a:rPr lang="en-US" dirty="0"/>
              <a:t>HW 0 is completion only, but please attempt seriously!</a:t>
            </a:r>
          </a:p>
          <a:p>
            <a:r>
              <a:rPr lang="en-US" dirty="0"/>
              <a:t>Complete </a:t>
            </a:r>
            <a:r>
              <a:rPr lang="en-US" dirty="0">
                <a:solidFill>
                  <a:srgbClr val="016B2D"/>
                </a:solidFill>
              </a:rPr>
              <a:t>Software Setup </a:t>
            </a:r>
            <a:r>
              <a:rPr lang="en-US" dirty="0"/>
              <a:t>before section</a:t>
            </a:r>
          </a:p>
          <a:p>
            <a:pPr lvl="1"/>
            <a:r>
              <a:rPr lang="en-US" dirty="0" err="1"/>
              <a:t>Gradescope</a:t>
            </a:r>
            <a:r>
              <a:rPr lang="en-US" dirty="0"/>
              <a:t> assignment walks through step 6</a:t>
            </a:r>
          </a:p>
          <a:p>
            <a:r>
              <a:rPr lang="en-US" dirty="0"/>
              <a:t>Last week calendar update</a:t>
            </a:r>
          </a:p>
        </p:txBody>
      </p:sp>
      <p:sp>
        <p:nvSpPr>
          <p:cNvPr id="4" name="Slide Number Placeholder 3">
            <a:extLst>
              <a:ext uri="{FF2B5EF4-FFF2-40B4-BE49-F238E27FC236}">
                <a16:creationId xmlns:a16="http://schemas.microsoft.com/office/drawing/2014/main" id="{419F320F-5874-FE65-827D-DDE52D38CE07}"/>
              </a:ext>
            </a:extLst>
          </p:cNvPr>
          <p:cNvSpPr>
            <a:spLocks noGrp="1"/>
          </p:cNvSpPr>
          <p:nvPr>
            <p:ph type="sldNum" sz="quarter" idx="4"/>
          </p:nvPr>
        </p:nvSpPr>
        <p:spPr/>
        <p:txBody>
          <a:bodyPr/>
          <a:lstStyle/>
          <a:p>
            <a:fld id="{6B4E548F-600F-2C44-99B3-CA3A86763C81}" type="slidenum">
              <a:rPr lang="en-US" smtClean="0"/>
              <a:pPr/>
              <a:t>39</a:t>
            </a:fld>
            <a:endParaRPr lang="en-US" dirty="0"/>
          </a:p>
        </p:txBody>
      </p:sp>
      <p:pic>
        <p:nvPicPr>
          <p:cNvPr id="6" name="Picture 5" descr="An image of 3 calendar squares, the 20th, 21st, and 22nd of August. The events for the 20th are “Lecture TBD”, and “23:00 HW8 Due”, for the 21st are “Section TBD”, and for the 22nd are “10:50-11:50 Final exam Dem 102”.">
            <a:extLst>
              <a:ext uri="{FF2B5EF4-FFF2-40B4-BE49-F238E27FC236}">
                <a16:creationId xmlns:a16="http://schemas.microsoft.com/office/drawing/2014/main" id="{74EE2C2D-0846-FFDC-2F6F-E262F73CDAB7}"/>
              </a:ext>
            </a:extLst>
          </p:cNvPr>
          <p:cNvPicPr>
            <a:picLocks noChangeAspect="1"/>
          </p:cNvPicPr>
          <p:nvPr/>
        </p:nvPicPr>
        <p:blipFill>
          <a:blip r:embed="rId3"/>
          <a:srcRect l="40055" r="507" b="6376"/>
          <a:stretch>
            <a:fillRect/>
          </a:stretch>
        </p:blipFill>
        <p:spPr>
          <a:xfrm>
            <a:off x="910854" y="5051539"/>
            <a:ext cx="6958584" cy="933555"/>
          </a:xfrm>
          <a:prstGeom prst="rect">
            <a:avLst/>
          </a:prstGeom>
        </p:spPr>
      </p:pic>
      <p:pic>
        <p:nvPicPr>
          <p:cNvPr id="8" name="Picture 7" descr="Image of a row of a table with entries “Wednesday” “Thursday” “Friday”.">
            <a:extLst>
              <a:ext uri="{FF2B5EF4-FFF2-40B4-BE49-F238E27FC236}">
                <a16:creationId xmlns:a16="http://schemas.microsoft.com/office/drawing/2014/main" id="{315B228A-F81B-D8D8-6D82-C05B07D8763C}"/>
              </a:ext>
            </a:extLst>
          </p:cNvPr>
          <p:cNvPicPr>
            <a:picLocks noChangeAspect="1"/>
          </p:cNvPicPr>
          <p:nvPr/>
        </p:nvPicPr>
        <p:blipFill>
          <a:blip r:embed="rId4"/>
          <a:srcRect l="40195" t="-1882" r="365" b="1977"/>
          <a:stretch>
            <a:fillRect/>
          </a:stretch>
        </p:blipFill>
        <p:spPr>
          <a:xfrm>
            <a:off x="910855" y="4671908"/>
            <a:ext cx="7004845" cy="332519"/>
          </a:xfrm>
          <a:prstGeom prst="rect">
            <a:avLst/>
          </a:prstGeom>
        </p:spPr>
      </p:pic>
    </p:spTree>
    <p:extLst>
      <p:ext uri="{BB962C8B-B14F-4D97-AF65-F5344CB8AC3E}">
        <p14:creationId xmlns:p14="http://schemas.microsoft.com/office/powerpoint/2010/main" val="4093480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85C2E-714C-462E-7DC0-AF24013B27E7}"/>
              </a:ext>
            </a:extLst>
          </p:cNvPr>
          <p:cNvSpPr>
            <a:spLocks noGrp="1"/>
          </p:cNvSpPr>
          <p:nvPr>
            <p:ph type="title"/>
          </p:nvPr>
        </p:nvSpPr>
        <p:spPr/>
        <p:txBody>
          <a:bodyPr/>
          <a:lstStyle/>
          <a:p>
            <a:r>
              <a:rPr lang="en-US" dirty="0"/>
              <a:t>Shoulders of Giants</a:t>
            </a:r>
          </a:p>
        </p:txBody>
      </p:sp>
      <p:sp>
        <p:nvSpPr>
          <p:cNvPr id="9" name="Content Placeholder 2">
            <a:extLst>
              <a:ext uri="{FF2B5EF4-FFF2-40B4-BE49-F238E27FC236}">
                <a16:creationId xmlns:a16="http://schemas.microsoft.com/office/drawing/2014/main" id="{E190E54B-CE56-4F30-8AE4-659AC383A911}"/>
              </a:ext>
            </a:extLst>
          </p:cNvPr>
          <p:cNvSpPr txBox="1">
            <a:spLocks/>
          </p:cNvSpPr>
          <p:nvPr/>
        </p:nvSpPr>
        <p:spPr>
          <a:xfrm>
            <a:off x="4572000" y="1269095"/>
            <a:ext cx="4324865" cy="4699440"/>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Franklin Gothic Medium"/>
                <a:ea typeface="+mn-ea"/>
                <a:cs typeface="Franklin Gothic Medium"/>
              </a:defRPr>
            </a:lvl1pPr>
            <a:lvl2pPr marL="742950" indent="-285750" algn="l" defTabSz="457200" rtl="0" eaLnBrk="1" latinLnBrk="0" hangingPunct="1">
              <a:spcBef>
                <a:spcPct val="20000"/>
              </a:spcBef>
              <a:buFont typeface="Arial"/>
              <a:buChar char="–"/>
              <a:defRPr sz="2800" kern="1200">
                <a:solidFill>
                  <a:schemeClr val="tx1"/>
                </a:solidFill>
                <a:latin typeface="Franklin Gothic Medium"/>
                <a:ea typeface="+mn-ea"/>
                <a:cs typeface="Franklin Gothic Medium"/>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800" dirty="0"/>
              <a:t>Materials designed over many iterations of 331</a:t>
            </a:r>
          </a:p>
          <a:p>
            <a:r>
              <a:rPr lang="en-US" sz="2800" dirty="0"/>
              <a:t>SO MUCH thanks &amp; credit goes to these folks (&amp; others)</a:t>
            </a:r>
          </a:p>
          <a:p>
            <a:pPr lvl="1"/>
            <a:r>
              <a:rPr lang="en-US" sz="2400" dirty="0"/>
              <a:t>50+ years of professional programming experience</a:t>
            </a:r>
          </a:p>
          <a:p>
            <a:pPr lvl="1"/>
            <a:r>
              <a:rPr lang="en-US" sz="2400" dirty="0"/>
              <a:t>30+ years of research in creating correct software</a:t>
            </a:r>
          </a:p>
          <a:p>
            <a:pPr lvl="1"/>
            <a:r>
              <a:rPr lang="en-US" sz="2400" dirty="0"/>
              <a:t>course is their (+ our) collective wisdom</a:t>
            </a:r>
          </a:p>
        </p:txBody>
      </p:sp>
      <p:pic>
        <p:nvPicPr>
          <p:cNvPr id="5" name="Picture 4" descr="Kevin Zatloukal, sessional instructor at UW CSE &amp; prior instructor of CSE 331.">
            <a:extLst>
              <a:ext uri="{FF2B5EF4-FFF2-40B4-BE49-F238E27FC236}">
                <a16:creationId xmlns:a16="http://schemas.microsoft.com/office/drawing/2014/main" id="{9CD6CA68-B39E-2588-B1C6-C52833D252D5}"/>
              </a:ext>
            </a:extLst>
          </p:cNvPr>
          <p:cNvPicPr>
            <a:picLocks noChangeAspect="1"/>
          </p:cNvPicPr>
          <p:nvPr/>
        </p:nvPicPr>
        <p:blipFill>
          <a:blip r:embed="rId3"/>
          <a:stretch>
            <a:fillRect/>
          </a:stretch>
        </p:blipFill>
        <p:spPr>
          <a:xfrm>
            <a:off x="457200" y="2956670"/>
            <a:ext cx="1875034" cy="1875034"/>
          </a:xfrm>
          <a:prstGeom prst="rect">
            <a:avLst/>
          </a:prstGeom>
        </p:spPr>
      </p:pic>
      <p:sp>
        <p:nvSpPr>
          <p:cNvPr id="4" name="Slide Number Placeholder 3">
            <a:extLst>
              <a:ext uri="{FF2B5EF4-FFF2-40B4-BE49-F238E27FC236}">
                <a16:creationId xmlns:a16="http://schemas.microsoft.com/office/drawing/2014/main" id="{65526879-591C-9E4B-1CDD-E2CA018B0922}"/>
              </a:ext>
            </a:extLst>
          </p:cNvPr>
          <p:cNvSpPr>
            <a:spLocks noGrp="1"/>
          </p:cNvSpPr>
          <p:nvPr>
            <p:ph type="sldNum" sz="quarter" idx="4"/>
          </p:nvPr>
        </p:nvSpPr>
        <p:spPr/>
        <p:txBody>
          <a:bodyPr/>
          <a:lstStyle/>
          <a:p>
            <a:fld id="{6B4E548F-600F-2C44-99B3-CA3A86763C81}" type="slidenum">
              <a:rPr lang="en-US" smtClean="0"/>
              <a:pPr/>
              <a:t>4</a:t>
            </a:fld>
            <a:endParaRPr lang="en-US" dirty="0"/>
          </a:p>
        </p:txBody>
      </p:sp>
      <p:pic>
        <p:nvPicPr>
          <p:cNvPr id="3" name="Picture 2" descr="Matt Wang, Assistant Teaching Professor at UW CSE &amp; prior instructor of CSE 331.">
            <a:extLst>
              <a:ext uri="{FF2B5EF4-FFF2-40B4-BE49-F238E27FC236}">
                <a16:creationId xmlns:a16="http://schemas.microsoft.com/office/drawing/2014/main" id="{40DAF7B0-0D0A-A227-0A12-66DFD5FCE1B2}"/>
              </a:ext>
            </a:extLst>
          </p:cNvPr>
          <p:cNvPicPr>
            <a:picLocks noChangeAspect="1"/>
          </p:cNvPicPr>
          <p:nvPr/>
        </p:nvPicPr>
        <p:blipFill>
          <a:blip r:embed="rId4"/>
          <a:stretch>
            <a:fillRect/>
          </a:stretch>
        </p:blipFill>
        <p:spPr>
          <a:xfrm>
            <a:off x="457200" y="1131334"/>
            <a:ext cx="1828800" cy="1828800"/>
          </a:xfrm>
          <a:prstGeom prst="rect">
            <a:avLst/>
          </a:prstGeom>
        </p:spPr>
      </p:pic>
      <p:pic>
        <p:nvPicPr>
          <p:cNvPr id="2050" name="Picture 2" descr="James Wilcox, Assistant Teaching Professor at UW CSE &amp; prior instructor of CSE 331.">
            <a:extLst>
              <a:ext uri="{FF2B5EF4-FFF2-40B4-BE49-F238E27FC236}">
                <a16:creationId xmlns:a16="http://schemas.microsoft.com/office/drawing/2014/main" id="{52DF91F9-011C-9E29-D05A-39ED4503F2E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9970"/>
          <a:stretch/>
        </p:blipFill>
        <p:spPr bwMode="auto">
          <a:xfrm>
            <a:off x="2270353" y="1131334"/>
            <a:ext cx="1825847" cy="18288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njali Pal, PhD student in UW PLSE &amp; prior instructor of CSE 331.">
            <a:extLst>
              <a:ext uri="{FF2B5EF4-FFF2-40B4-BE49-F238E27FC236}">
                <a16:creationId xmlns:a16="http://schemas.microsoft.com/office/drawing/2014/main" id="{ADBD98BA-C0EE-EB7A-6AE3-A21F0E707793}"/>
              </a:ext>
            </a:extLst>
          </p:cNvPr>
          <p:cNvPicPr>
            <a:picLocks noChangeAspect="1"/>
          </p:cNvPicPr>
          <p:nvPr/>
        </p:nvPicPr>
        <p:blipFill>
          <a:blip r:embed="rId6"/>
          <a:srcRect l="14326"/>
          <a:stretch>
            <a:fillRect/>
          </a:stretch>
        </p:blipFill>
        <p:spPr>
          <a:xfrm>
            <a:off x="457200" y="4786865"/>
            <a:ext cx="1828800" cy="1832983"/>
          </a:xfrm>
          <a:prstGeom prst="rect">
            <a:avLst/>
          </a:prstGeom>
        </p:spPr>
      </p:pic>
      <p:pic>
        <p:nvPicPr>
          <p:cNvPr id="8" name="Picture 7" descr="Zach Tatlock, associate professor at UW CSE &amp; prior instructor of CSE 331.">
            <a:extLst>
              <a:ext uri="{FF2B5EF4-FFF2-40B4-BE49-F238E27FC236}">
                <a16:creationId xmlns:a16="http://schemas.microsoft.com/office/drawing/2014/main" id="{2CCB423F-9A52-D89E-3698-2FBE0E240038}"/>
              </a:ext>
            </a:extLst>
          </p:cNvPr>
          <p:cNvPicPr>
            <a:picLocks noChangeAspect="1"/>
          </p:cNvPicPr>
          <p:nvPr/>
        </p:nvPicPr>
        <p:blipFill>
          <a:blip r:embed="rId7"/>
          <a:stretch>
            <a:fillRect/>
          </a:stretch>
        </p:blipFill>
        <p:spPr>
          <a:xfrm>
            <a:off x="2271473" y="4777822"/>
            <a:ext cx="1829918" cy="1832983"/>
          </a:xfrm>
          <a:prstGeom prst="rect">
            <a:avLst/>
          </a:prstGeom>
        </p:spPr>
      </p:pic>
      <p:pic>
        <p:nvPicPr>
          <p:cNvPr id="2056" name="Picture 8" descr="Katherine Murphy, 14-time 331 TA &amp; prior instructor of CSE 331.">
            <a:extLst>
              <a:ext uri="{FF2B5EF4-FFF2-40B4-BE49-F238E27FC236}">
                <a16:creationId xmlns:a16="http://schemas.microsoft.com/office/drawing/2014/main" id="{38BA1757-1468-3328-9426-5F2C244E61F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76"/>
          <a:stretch/>
        </p:blipFill>
        <p:spPr bwMode="auto">
          <a:xfrm>
            <a:off x="2271472" y="2955456"/>
            <a:ext cx="1828800" cy="18312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7321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DF577-21FA-9B3E-2668-D9FB22B8503F}"/>
              </a:ext>
            </a:extLst>
          </p:cNvPr>
          <p:cNvSpPr>
            <a:spLocks noGrp="1"/>
          </p:cNvSpPr>
          <p:nvPr>
            <p:ph type="title"/>
          </p:nvPr>
        </p:nvSpPr>
        <p:spPr/>
        <p:txBody>
          <a:bodyPr/>
          <a:lstStyle/>
          <a:p>
            <a:r>
              <a:rPr lang="en-US" dirty="0"/>
              <a:t>Arrays (like Java </a:t>
            </a:r>
            <a:r>
              <a:rPr lang="en-US" dirty="0" err="1"/>
              <a:t>ArrayLists</a:t>
            </a:r>
            <a:r>
              <a:rPr lang="en-US" dirty="0"/>
              <a:t>)</a:t>
            </a:r>
          </a:p>
        </p:txBody>
      </p:sp>
      <p:sp>
        <p:nvSpPr>
          <p:cNvPr id="3" name="Content Placeholder 2">
            <a:extLst>
              <a:ext uri="{FF2B5EF4-FFF2-40B4-BE49-F238E27FC236}">
                <a16:creationId xmlns:a16="http://schemas.microsoft.com/office/drawing/2014/main" id="{6FDBDC8A-8E48-F543-15C5-CAB72C8AE4CB}"/>
              </a:ext>
            </a:extLst>
          </p:cNvPr>
          <p:cNvSpPr>
            <a:spLocks noGrp="1"/>
          </p:cNvSpPr>
          <p:nvPr>
            <p:ph idx="1"/>
          </p:nvPr>
        </p:nvSpPr>
        <p:spPr/>
        <p:txBody>
          <a:bodyPr/>
          <a:lstStyle/>
          <a:p>
            <a:r>
              <a:rPr lang="en-US" sz="2600" dirty="0"/>
              <a:t>Simpler syntax for literals:</a:t>
            </a:r>
          </a:p>
          <a:p>
            <a:pPr lvl="2"/>
            <a:endParaRPr lang="en-US" sz="1800" dirty="0"/>
          </a:p>
          <a:p>
            <a:pPr lvl="2"/>
            <a:r>
              <a:rPr lang="en-US" sz="1800" b="1" dirty="0">
                <a:solidFill>
                  <a:srgbClr val="0070C0"/>
                </a:solidFill>
                <a:latin typeface="Courier New" panose="02070309020205020404" pitchFamily="49" charset="0"/>
                <a:cs typeface="Courier New" panose="02070309020205020404" pitchFamily="49" charset="0"/>
              </a:rPr>
              <a:t>const</a:t>
            </a:r>
            <a:r>
              <a:rPr lang="en-US" sz="1800" dirty="0">
                <a:latin typeface="Courier New" panose="02070309020205020404" pitchFamily="49" charset="0"/>
                <a:cs typeface="Courier New" panose="02070309020205020404" pitchFamily="49" charset="0"/>
              </a:rPr>
              <a:t> A = [1, 2, "foo"]; </a:t>
            </a:r>
            <a:r>
              <a:rPr lang="en-US" sz="1800" b="1" dirty="0">
                <a:solidFill>
                  <a:schemeClr val="accent3">
                    <a:lumMod val="50000"/>
                  </a:schemeClr>
                </a:solidFill>
                <a:latin typeface="Courier New" panose="02070309020205020404" pitchFamily="49" charset="0"/>
                <a:cs typeface="Courier New" panose="02070309020205020404" pitchFamily="49" charset="0"/>
              </a:rPr>
              <a:t>// no type restriction!</a:t>
            </a:r>
            <a:endParaRPr lang="en-US" sz="1800" dirty="0">
              <a:latin typeface="Courier New" panose="02070309020205020404" pitchFamily="49" charset="0"/>
              <a:cs typeface="Courier New" panose="02070309020205020404" pitchFamily="49" charset="0"/>
            </a:endParaRPr>
          </a:p>
          <a:p>
            <a:pPr lvl="2"/>
            <a:r>
              <a:rPr lang="en-US" sz="1800" dirty="0" err="1">
                <a:latin typeface="Courier New" panose="02070309020205020404" pitchFamily="49" charset="0"/>
                <a:cs typeface="Courier New" panose="02070309020205020404" pitchFamily="49" charset="0"/>
              </a:rPr>
              <a:t>console.log</a:t>
            </a:r>
            <a:r>
              <a:rPr lang="en-US" sz="1800" dirty="0">
                <a:latin typeface="Courier New" panose="02070309020205020404" pitchFamily="49" charset="0"/>
                <a:cs typeface="Courier New" panose="02070309020205020404" pitchFamily="49" charset="0"/>
              </a:rPr>
              <a:t>(A[2]);       </a:t>
            </a:r>
            <a:r>
              <a:rPr lang="en-US" sz="1800" b="1" dirty="0">
                <a:solidFill>
                  <a:schemeClr val="accent3">
                    <a:lumMod val="50000"/>
                  </a:schemeClr>
                </a:solidFill>
                <a:latin typeface="Courier New" panose="02070309020205020404" pitchFamily="49" charset="0"/>
                <a:cs typeface="Courier New" panose="02070309020205020404" pitchFamily="49" charset="0"/>
              </a:rPr>
              <a:t>// prints “foo”</a:t>
            </a:r>
            <a:endParaRPr lang="en-US" sz="1800" dirty="0">
              <a:latin typeface="Courier New" panose="02070309020205020404" pitchFamily="49" charset="0"/>
              <a:cs typeface="Courier New" panose="02070309020205020404" pitchFamily="49" charset="0"/>
            </a:endParaRPr>
          </a:p>
          <a:p>
            <a:pPr lvl="2"/>
            <a:endParaRPr lang="en-US" sz="1800" dirty="0"/>
          </a:p>
          <a:p>
            <a:r>
              <a:rPr lang="en-US" sz="2600" dirty="0"/>
              <a:t>Add and remove using push and pop:</a:t>
            </a:r>
          </a:p>
          <a:p>
            <a:pPr lvl="2"/>
            <a:endParaRPr lang="en-US" sz="1800" dirty="0"/>
          </a:p>
          <a:p>
            <a:pPr lvl="2"/>
            <a:r>
              <a:rPr lang="en-US" sz="1800" dirty="0" err="1">
                <a:latin typeface="Courier New" panose="02070309020205020404" pitchFamily="49" charset="0"/>
                <a:cs typeface="Courier New" panose="02070309020205020404" pitchFamily="49" charset="0"/>
              </a:rPr>
              <a:t>A.pop</a:t>
            </a:r>
            <a:r>
              <a:rPr lang="en-US" sz="1800" dirty="0">
                <a:latin typeface="Courier New" panose="02070309020205020404" pitchFamily="49" charset="0"/>
                <a:cs typeface="Courier New" panose="02070309020205020404" pitchFamily="49" charset="0"/>
              </a:rPr>
              <a:t>();</a:t>
            </a:r>
          </a:p>
          <a:p>
            <a:pPr lvl="2"/>
            <a:r>
              <a:rPr lang="en-US" sz="1800" dirty="0" err="1">
                <a:latin typeface="Courier New" panose="02070309020205020404" pitchFamily="49" charset="0"/>
                <a:cs typeface="Courier New" panose="02070309020205020404" pitchFamily="49" charset="0"/>
              </a:rPr>
              <a:t>console.log</a:t>
            </a:r>
            <a:r>
              <a:rPr lang="en-US" sz="1800" dirty="0">
                <a:latin typeface="Courier New" panose="02070309020205020404" pitchFamily="49" charset="0"/>
                <a:cs typeface="Courier New" panose="02070309020205020404" pitchFamily="49" charset="0"/>
              </a:rPr>
              <a:t>(A);  </a:t>
            </a:r>
            <a:r>
              <a:rPr lang="en-US" sz="1800" b="1" dirty="0">
                <a:solidFill>
                  <a:schemeClr val="accent3">
                    <a:lumMod val="50000"/>
                  </a:schemeClr>
                </a:solidFill>
                <a:latin typeface="Courier New" panose="02070309020205020404" pitchFamily="49" charset="0"/>
                <a:cs typeface="Courier New" panose="02070309020205020404" pitchFamily="49" charset="0"/>
              </a:rPr>
              <a:t>// prints [1, 2]</a:t>
            </a:r>
            <a:endParaRPr lang="en-US" sz="1800" dirty="0">
              <a:latin typeface="Courier New" panose="02070309020205020404" pitchFamily="49" charset="0"/>
              <a:cs typeface="Courier New" panose="02070309020205020404" pitchFamily="49" charset="0"/>
            </a:endParaRPr>
          </a:p>
          <a:p>
            <a:pPr lvl="2"/>
            <a:r>
              <a:rPr lang="en-US" sz="1800" dirty="0" err="1">
                <a:latin typeface="Courier New" panose="02070309020205020404" pitchFamily="49" charset="0"/>
                <a:cs typeface="Courier New" panose="02070309020205020404" pitchFamily="49" charset="0"/>
              </a:rPr>
              <a:t>A.push</a:t>
            </a:r>
            <a:r>
              <a:rPr lang="en-US" sz="1800" dirty="0">
                <a:latin typeface="Courier New" panose="02070309020205020404" pitchFamily="49" charset="0"/>
                <a:cs typeface="Courier New" panose="02070309020205020404" pitchFamily="49" charset="0"/>
              </a:rPr>
              <a:t>(3);</a:t>
            </a:r>
          </a:p>
          <a:p>
            <a:pPr lvl="2"/>
            <a:r>
              <a:rPr lang="en-US" sz="1800" dirty="0" err="1">
                <a:latin typeface="Courier New" panose="02070309020205020404" pitchFamily="49" charset="0"/>
                <a:cs typeface="Courier New" panose="02070309020205020404" pitchFamily="49" charset="0"/>
              </a:rPr>
              <a:t>console.log</a:t>
            </a:r>
            <a:r>
              <a:rPr lang="en-US" sz="1800" dirty="0">
                <a:latin typeface="Courier New" panose="02070309020205020404" pitchFamily="49" charset="0"/>
                <a:cs typeface="Courier New" panose="02070309020205020404" pitchFamily="49" charset="0"/>
              </a:rPr>
              <a:t>(A);  </a:t>
            </a:r>
            <a:r>
              <a:rPr lang="en-US" sz="1800" b="1" dirty="0">
                <a:solidFill>
                  <a:schemeClr val="accent3">
                    <a:lumMod val="50000"/>
                  </a:schemeClr>
                </a:solidFill>
                <a:latin typeface="Courier New" panose="02070309020205020404" pitchFamily="49" charset="0"/>
                <a:cs typeface="Courier New" panose="02070309020205020404" pitchFamily="49" charset="0"/>
              </a:rPr>
              <a:t>// prints [1, 2, 3]</a:t>
            </a:r>
            <a:endParaRPr lang="en-US" sz="1800" dirty="0">
              <a:latin typeface="Courier New" panose="02070309020205020404" pitchFamily="49" charset="0"/>
              <a:cs typeface="Courier New" panose="02070309020205020404" pitchFamily="49" charset="0"/>
            </a:endParaRPr>
          </a:p>
        </p:txBody>
      </p:sp>
      <p:sp>
        <p:nvSpPr>
          <p:cNvPr id="4" name="Slide Number Placeholder 3">
            <a:extLst>
              <a:ext uri="{FF2B5EF4-FFF2-40B4-BE49-F238E27FC236}">
                <a16:creationId xmlns:a16="http://schemas.microsoft.com/office/drawing/2014/main" id="{9E9D437B-BD64-DEC1-FD58-E195AD444BEF}"/>
              </a:ext>
            </a:extLst>
          </p:cNvPr>
          <p:cNvSpPr>
            <a:spLocks noGrp="1"/>
          </p:cNvSpPr>
          <p:nvPr>
            <p:ph type="sldNum" sz="quarter" idx="4"/>
          </p:nvPr>
        </p:nvSpPr>
        <p:spPr/>
        <p:txBody>
          <a:bodyPr/>
          <a:lstStyle/>
          <a:p>
            <a:fld id="{6B4E548F-600F-2C44-99B3-CA3A86763C81}" type="slidenum">
              <a:rPr lang="en-US" smtClean="0"/>
              <a:pPr/>
              <a:t>40</a:t>
            </a:fld>
            <a:endParaRPr lang="en-US" dirty="0"/>
          </a:p>
        </p:txBody>
      </p:sp>
    </p:spTree>
    <p:extLst>
      <p:ext uri="{BB962C8B-B14F-4D97-AF65-F5344CB8AC3E}">
        <p14:creationId xmlns:p14="http://schemas.microsoft.com/office/powerpoint/2010/main" val="33265229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526A4E-29C9-EDD2-307C-0D035981FEA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B1ADC1D-CD71-F2AF-0F47-693623DB7F2D}"/>
              </a:ext>
            </a:extLst>
          </p:cNvPr>
          <p:cNvSpPr>
            <a:spLocks noGrp="1"/>
          </p:cNvSpPr>
          <p:nvPr>
            <p:ph type="title"/>
          </p:nvPr>
        </p:nvSpPr>
        <p:spPr/>
        <p:txBody>
          <a:bodyPr/>
          <a:lstStyle/>
          <a:p>
            <a:r>
              <a:rPr lang="en-US" dirty="0"/>
              <a:t>Arrays as Objects</a:t>
            </a:r>
          </a:p>
        </p:txBody>
      </p:sp>
      <p:sp>
        <p:nvSpPr>
          <p:cNvPr id="3" name="Content Placeholder 2">
            <a:extLst>
              <a:ext uri="{FF2B5EF4-FFF2-40B4-BE49-F238E27FC236}">
                <a16:creationId xmlns:a16="http://schemas.microsoft.com/office/drawing/2014/main" id="{FF874FEB-E935-8D06-11CB-E436EA2163F8}"/>
              </a:ext>
            </a:extLst>
          </p:cNvPr>
          <p:cNvSpPr>
            <a:spLocks noGrp="1"/>
          </p:cNvSpPr>
          <p:nvPr>
            <p:ph idx="1"/>
          </p:nvPr>
        </p:nvSpPr>
        <p:spPr/>
        <p:txBody>
          <a:bodyPr/>
          <a:lstStyle/>
          <a:p>
            <a:r>
              <a:rPr lang="en-US" sz="2600" dirty="0"/>
              <a:t>Length field stores the length of the array</a:t>
            </a:r>
          </a:p>
          <a:p>
            <a:pPr lvl="2"/>
            <a:endParaRPr lang="en-US" sz="1800" dirty="0"/>
          </a:p>
          <a:p>
            <a:pPr lvl="2"/>
            <a:r>
              <a:rPr lang="en-US" sz="1800" b="1" dirty="0">
                <a:solidFill>
                  <a:srgbClr val="0070C0"/>
                </a:solidFill>
                <a:latin typeface="Courier New" panose="02070309020205020404" pitchFamily="49" charset="0"/>
                <a:cs typeface="Courier New" panose="02070309020205020404" pitchFamily="49" charset="0"/>
              </a:rPr>
              <a:t>const</a:t>
            </a:r>
            <a:r>
              <a:rPr lang="en-US" sz="1800" dirty="0">
                <a:latin typeface="Courier New" panose="02070309020205020404" pitchFamily="49" charset="0"/>
                <a:cs typeface="Courier New" panose="02070309020205020404" pitchFamily="49" charset="0"/>
              </a:rPr>
              <a:t> A = [1, 2, "foo"];</a:t>
            </a:r>
          </a:p>
          <a:p>
            <a:pPr lvl="2"/>
            <a:r>
              <a:rPr lang="en-US" sz="1800" dirty="0" err="1">
                <a:latin typeface="Courier New" panose="02070309020205020404" pitchFamily="49" charset="0"/>
                <a:cs typeface="Courier New" panose="02070309020205020404" pitchFamily="49" charset="0"/>
              </a:rPr>
              <a:t>console.log</a:t>
            </a:r>
            <a:r>
              <a:rPr lang="en-US" sz="1800" dirty="0">
                <a:latin typeface="Courier New" panose="02070309020205020404" pitchFamily="49" charset="0"/>
                <a:cs typeface="Courier New" panose="02070309020205020404" pitchFamily="49" charset="0"/>
              </a:rPr>
              <a:t>(</a:t>
            </a:r>
            <a:r>
              <a:rPr lang="en-US" sz="1800" dirty="0" err="1">
                <a:latin typeface="Courier New" panose="02070309020205020404" pitchFamily="49" charset="0"/>
                <a:cs typeface="Courier New" panose="02070309020205020404" pitchFamily="49" charset="0"/>
              </a:rPr>
              <a:t>A.length</a:t>
            </a:r>
            <a:r>
              <a:rPr lang="en-US" sz="1800" dirty="0">
                <a:latin typeface="Courier New" panose="02070309020205020404" pitchFamily="49" charset="0"/>
                <a:cs typeface="Courier New" panose="02070309020205020404" pitchFamily="49" charset="0"/>
              </a:rPr>
              <a:t>);  </a:t>
            </a:r>
            <a:r>
              <a:rPr lang="en-US" sz="1800" b="1" dirty="0">
                <a:solidFill>
                  <a:schemeClr val="accent3">
                    <a:lumMod val="50000"/>
                  </a:schemeClr>
                </a:solidFill>
                <a:latin typeface="Courier New" panose="02070309020205020404" pitchFamily="49" charset="0"/>
                <a:cs typeface="Courier New" panose="02070309020205020404" pitchFamily="49" charset="0"/>
              </a:rPr>
              <a:t>// prints 3</a:t>
            </a:r>
            <a:endParaRPr lang="en-US" sz="1800" dirty="0">
              <a:latin typeface="Courier New" panose="02070309020205020404" pitchFamily="49" charset="0"/>
              <a:cs typeface="Courier New" panose="02070309020205020404" pitchFamily="49" charset="0"/>
            </a:endParaRPr>
          </a:p>
          <a:p>
            <a:pPr lvl="2"/>
            <a:r>
              <a:rPr lang="en-US" sz="1800" dirty="0" err="1">
                <a:latin typeface="Courier New" panose="02070309020205020404" pitchFamily="49" charset="0"/>
                <a:cs typeface="Courier New" panose="02070309020205020404" pitchFamily="49" charset="0"/>
              </a:rPr>
              <a:t>A.pop</a:t>
            </a:r>
            <a:r>
              <a:rPr lang="en-US" sz="1800" dirty="0">
                <a:latin typeface="Courier New" panose="02070309020205020404" pitchFamily="49" charset="0"/>
                <a:cs typeface="Courier New" panose="02070309020205020404" pitchFamily="49" charset="0"/>
              </a:rPr>
              <a:t>();</a:t>
            </a:r>
          </a:p>
          <a:p>
            <a:pPr lvl="2"/>
            <a:r>
              <a:rPr lang="en-US" sz="1800" dirty="0" err="1">
                <a:latin typeface="Courier New" panose="02070309020205020404" pitchFamily="49" charset="0"/>
                <a:cs typeface="Courier New" panose="02070309020205020404" pitchFamily="49" charset="0"/>
              </a:rPr>
              <a:t>console.log</a:t>
            </a:r>
            <a:r>
              <a:rPr lang="en-US" sz="1800" dirty="0">
                <a:latin typeface="Courier New" panose="02070309020205020404" pitchFamily="49" charset="0"/>
                <a:cs typeface="Courier New" panose="02070309020205020404" pitchFamily="49" charset="0"/>
              </a:rPr>
              <a:t>(</a:t>
            </a:r>
            <a:r>
              <a:rPr lang="en-US" sz="1800" dirty="0" err="1">
                <a:latin typeface="Courier New" panose="02070309020205020404" pitchFamily="49" charset="0"/>
                <a:cs typeface="Courier New" panose="02070309020205020404" pitchFamily="49" charset="0"/>
              </a:rPr>
              <a:t>A.length</a:t>
            </a:r>
            <a:r>
              <a:rPr lang="en-US" sz="1800" dirty="0">
                <a:latin typeface="Courier New" panose="02070309020205020404" pitchFamily="49" charset="0"/>
                <a:cs typeface="Courier New" panose="02070309020205020404" pitchFamily="49" charset="0"/>
              </a:rPr>
              <a:t>);  </a:t>
            </a:r>
            <a:r>
              <a:rPr lang="en-US" sz="1800" b="1" dirty="0">
                <a:solidFill>
                  <a:schemeClr val="accent3">
                    <a:lumMod val="50000"/>
                  </a:schemeClr>
                </a:solidFill>
                <a:latin typeface="Courier New" panose="02070309020205020404" pitchFamily="49" charset="0"/>
                <a:cs typeface="Courier New" panose="02070309020205020404" pitchFamily="49" charset="0"/>
              </a:rPr>
              <a:t>// prints 2</a:t>
            </a:r>
          </a:p>
          <a:p>
            <a:pPr lvl="2"/>
            <a:endParaRPr lang="en-US" sz="1800" dirty="0">
              <a:latin typeface="Courier New" panose="02070309020205020404" pitchFamily="49" charset="0"/>
              <a:cs typeface="Courier New" panose="02070309020205020404" pitchFamily="49" charset="0"/>
            </a:endParaRPr>
          </a:p>
          <a:p>
            <a:r>
              <a:rPr lang="en-US" sz="2600" dirty="0"/>
              <a:t>Arrays are a special type of object:</a:t>
            </a:r>
          </a:p>
          <a:p>
            <a:pPr lvl="2"/>
            <a:endParaRPr lang="en-US" sz="1800" dirty="0"/>
          </a:p>
          <a:p>
            <a:pPr lvl="2"/>
            <a:r>
              <a:rPr lang="en-US" sz="1800" dirty="0" err="1">
                <a:latin typeface="Courier New" panose="02070309020205020404" pitchFamily="49" charset="0"/>
                <a:cs typeface="Courier New" panose="02070309020205020404" pitchFamily="49" charset="0"/>
              </a:rPr>
              <a:t>console.log</a:t>
            </a:r>
            <a:r>
              <a:rPr lang="en-US" sz="1800" dirty="0">
                <a:latin typeface="Courier New" panose="02070309020205020404" pitchFamily="49" charset="0"/>
                <a:cs typeface="Courier New" panose="02070309020205020404" pitchFamily="49" charset="0"/>
              </a:rPr>
              <a:t>(</a:t>
            </a:r>
            <a:r>
              <a:rPr lang="en-US" sz="1800" b="1" dirty="0" err="1">
                <a:solidFill>
                  <a:srgbClr val="0070C0"/>
                </a:solidFill>
                <a:latin typeface="Courier New" panose="02070309020205020404" pitchFamily="49" charset="0"/>
                <a:cs typeface="Courier New" panose="02070309020205020404" pitchFamily="49" charset="0"/>
              </a:rPr>
              <a:t>typeof</a:t>
            </a:r>
            <a:r>
              <a:rPr lang="en-US" sz="1800" dirty="0">
                <a:latin typeface="Courier New" panose="02070309020205020404" pitchFamily="49" charset="0"/>
                <a:cs typeface="Courier New" panose="02070309020205020404" pitchFamily="49" charset="0"/>
              </a:rPr>
              <a:t> A);  </a:t>
            </a:r>
            <a:r>
              <a:rPr lang="en-US" sz="1800" b="1" dirty="0">
                <a:solidFill>
                  <a:schemeClr val="accent3">
                    <a:lumMod val="50000"/>
                  </a:schemeClr>
                </a:solidFill>
                <a:latin typeface="Courier New" panose="02070309020205020404" pitchFamily="49" charset="0"/>
                <a:cs typeface="Courier New" panose="02070309020205020404" pitchFamily="49" charset="0"/>
              </a:rPr>
              <a:t>// prints ”object”</a:t>
            </a:r>
            <a:endParaRPr lang="en-US" sz="1800" dirty="0">
              <a:latin typeface="Courier New" panose="02070309020205020404" pitchFamily="49" charset="0"/>
              <a:cs typeface="Courier New" panose="02070309020205020404" pitchFamily="49" charset="0"/>
            </a:endParaRPr>
          </a:p>
          <a:p>
            <a:pPr lvl="2"/>
            <a:endParaRPr lang="en-US" sz="1800" dirty="0">
              <a:latin typeface="Courier New" panose="02070309020205020404" pitchFamily="49" charset="0"/>
              <a:cs typeface="Courier New" panose="02070309020205020404" pitchFamily="49" charset="0"/>
            </a:endParaRPr>
          </a:p>
          <a:p>
            <a:pPr lvl="2"/>
            <a:r>
              <a:rPr lang="en-US" sz="1800" dirty="0" err="1">
                <a:latin typeface="Courier New" panose="02070309020205020404" pitchFamily="49" charset="0"/>
                <a:cs typeface="Courier New" panose="02070309020205020404" pitchFamily="49" charset="0"/>
              </a:rPr>
              <a:t>console.log</a:t>
            </a:r>
            <a:r>
              <a:rPr lang="en-US" sz="1800" dirty="0">
                <a:latin typeface="Courier New" panose="02070309020205020404" pitchFamily="49" charset="0"/>
                <a:cs typeface="Courier New" panose="02070309020205020404" pitchFamily="49" charset="0"/>
              </a:rPr>
              <a:t>(</a:t>
            </a:r>
            <a:r>
              <a:rPr lang="en-US" sz="1800" dirty="0" err="1">
                <a:latin typeface="Courier New" panose="02070309020205020404" pitchFamily="49" charset="0"/>
                <a:cs typeface="Courier New" panose="02070309020205020404" pitchFamily="49" charset="0"/>
              </a:rPr>
              <a:t>Array.isArray</a:t>
            </a:r>
            <a:r>
              <a:rPr lang="en-US" sz="1800" dirty="0">
                <a:latin typeface="Courier New" panose="02070309020205020404" pitchFamily="49" charset="0"/>
                <a:cs typeface="Courier New" panose="02070309020205020404" pitchFamily="49" charset="0"/>
              </a:rPr>
              <a:t>(A));       </a:t>
            </a:r>
            <a:r>
              <a:rPr lang="en-US" sz="1800" b="1" dirty="0">
                <a:solidFill>
                  <a:schemeClr val="accent3">
                    <a:lumMod val="50000"/>
                  </a:schemeClr>
                </a:solidFill>
                <a:latin typeface="Courier New" panose="02070309020205020404" pitchFamily="49" charset="0"/>
                <a:cs typeface="Courier New" panose="02070309020205020404" pitchFamily="49" charset="0"/>
              </a:rPr>
              <a:t>// prints true</a:t>
            </a:r>
            <a:endParaRPr lang="en-US" sz="1800" dirty="0">
              <a:latin typeface="Courier New" panose="02070309020205020404" pitchFamily="49" charset="0"/>
              <a:cs typeface="Courier New" panose="02070309020205020404" pitchFamily="49" charset="0"/>
            </a:endParaRPr>
          </a:p>
          <a:p>
            <a:pPr lvl="2"/>
            <a:r>
              <a:rPr lang="en-US" sz="1800" dirty="0" err="1">
                <a:latin typeface="Courier New" panose="02070309020205020404" pitchFamily="49" charset="0"/>
                <a:cs typeface="Courier New" panose="02070309020205020404" pitchFamily="49" charset="0"/>
              </a:rPr>
              <a:t>console.log</a:t>
            </a:r>
            <a:r>
              <a:rPr lang="en-US" sz="1800" dirty="0">
                <a:latin typeface="Courier New" panose="02070309020205020404" pitchFamily="49" charset="0"/>
                <a:cs typeface="Courier New" panose="02070309020205020404" pitchFamily="49" charset="0"/>
              </a:rPr>
              <a:t>(</a:t>
            </a:r>
            <a:r>
              <a:rPr lang="en-US" sz="1800" dirty="0" err="1">
                <a:latin typeface="Courier New" panose="02070309020205020404" pitchFamily="49" charset="0"/>
                <a:cs typeface="Courier New" panose="02070309020205020404" pitchFamily="49" charset="0"/>
              </a:rPr>
              <a:t>Array.isArray</a:t>
            </a:r>
            <a:r>
              <a:rPr lang="en-US" sz="1800" dirty="0">
                <a:latin typeface="Courier New" panose="02070309020205020404" pitchFamily="49" charset="0"/>
                <a:cs typeface="Courier New" panose="02070309020205020404" pitchFamily="49" charset="0"/>
              </a:rPr>
              <a:t>({x: 1}));  </a:t>
            </a:r>
            <a:r>
              <a:rPr lang="en-US" sz="1800" b="1" dirty="0">
                <a:solidFill>
                  <a:schemeClr val="accent3">
                    <a:lumMod val="50000"/>
                  </a:schemeClr>
                </a:solidFill>
                <a:latin typeface="Courier New" panose="02070309020205020404" pitchFamily="49" charset="0"/>
                <a:cs typeface="Courier New" panose="02070309020205020404" pitchFamily="49" charset="0"/>
              </a:rPr>
              <a:t>// prints false</a:t>
            </a:r>
            <a:endParaRPr lang="en-US" sz="1800" dirty="0">
              <a:latin typeface="Courier New" panose="02070309020205020404" pitchFamily="49" charset="0"/>
              <a:cs typeface="Courier New" panose="02070309020205020404" pitchFamily="49" charset="0"/>
            </a:endParaRPr>
          </a:p>
        </p:txBody>
      </p:sp>
      <p:sp>
        <p:nvSpPr>
          <p:cNvPr id="4" name="Slide Number Placeholder 3">
            <a:extLst>
              <a:ext uri="{FF2B5EF4-FFF2-40B4-BE49-F238E27FC236}">
                <a16:creationId xmlns:a16="http://schemas.microsoft.com/office/drawing/2014/main" id="{9347FE0E-D5C0-F382-9A36-4E788B124451}"/>
              </a:ext>
            </a:extLst>
          </p:cNvPr>
          <p:cNvSpPr>
            <a:spLocks noGrp="1"/>
          </p:cNvSpPr>
          <p:nvPr>
            <p:ph type="sldNum" sz="quarter" idx="4"/>
          </p:nvPr>
        </p:nvSpPr>
        <p:spPr/>
        <p:txBody>
          <a:bodyPr/>
          <a:lstStyle/>
          <a:p>
            <a:fld id="{6B4E548F-600F-2C44-99B3-CA3A86763C81}" type="slidenum">
              <a:rPr lang="en-US" smtClean="0"/>
              <a:pPr/>
              <a:t>41</a:t>
            </a:fld>
            <a:endParaRPr lang="en-US" dirty="0"/>
          </a:p>
        </p:txBody>
      </p:sp>
    </p:spTree>
    <p:extLst>
      <p:ext uri="{BB962C8B-B14F-4D97-AF65-F5344CB8AC3E}">
        <p14:creationId xmlns:p14="http://schemas.microsoft.com/office/powerpoint/2010/main" val="357336486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A2DDF-AEA9-14B2-0D6C-DE8C9669D8A6}"/>
              </a:ext>
            </a:extLst>
          </p:cNvPr>
          <p:cNvSpPr>
            <a:spLocks noGrp="1"/>
          </p:cNvSpPr>
          <p:nvPr>
            <p:ph type="title"/>
          </p:nvPr>
        </p:nvSpPr>
        <p:spPr/>
        <p:txBody>
          <a:bodyPr/>
          <a:lstStyle/>
          <a:p>
            <a:r>
              <a:rPr lang="en-US" dirty="0"/>
              <a:t>Functions</a:t>
            </a:r>
          </a:p>
        </p:txBody>
      </p:sp>
      <p:sp>
        <p:nvSpPr>
          <p:cNvPr id="3" name="Content Placeholder 2">
            <a:extLst>
              <a:ext uri="{FF2B5EF4-FFF2-40B4-BE49-F238E27FC236}">
                <a16:creationId xmlns:a16="http://schemas.microsoft.com/office/drawing/2014/main" id="{3C993199-23AE-E071-8871-A0CBB68FD841}"/>
              </a:ext>
            </a:extLst>
          </p:cNvPr>
          <p:cNvSpPr>
            <a:spLocks noGrp="1"/>
          </p:cNvSpPr>
          <p:nvPr>
            <p:ph idx="1"/>
          </p:nvPr>
        </p:nvSpPr>
        <p:spPr/>
        <p:txBody>
          <a:bodyPr/>
          <a:lstStyle/>
          <a:p>
            <a:r>
              <a:rPr lang="en-US" sz="2800" dirty="0"/>
              <a:t>Functions are first class objects</a:t>
            </a:r>
          </a:p>
          <a:p>
            <a:pPr lvl="1"/>
            <a:r>
              <a:rPr lang="en-US" sz="2400" dirty="0"/>
              <a:t>“arrow” expressions creates functions</a:t>
            </a:r>
          </a:p>
          <a:p>
            <a:pPr lvl="1"/>
            <a:r>
              <a:rPr lang="en-US" sz="2400" dirty="0"/>
              <a:t>store these into a variable to use it later</a:t>
            </a:r>
          </a:p>
          <a:p>
            <a:pPr lvl="2"/>
            <a:endParaRPr lang="en-US" sz="2000" dirty="0"/>
          </a:p>
          <a:p>
            <a:pPr lvl="2"/>
            <a:r>
              <a:rPr lang="en-US" sz="2000" b="1" dirty="0">
                <a:solidFill>
                  <a:srgbClr val="0070C0"/>
                </a:solidFill>
                <a:latin typeface="Courier New" panose="02070309020205020404" pitchFamily="49" charset="0"/>
                <a:cs typeface="Courier New" panose="02070309020205020404" pitchFamily="49" charset="0"/>
              </a:rPr>
              <a:t>const</a:t>
            </a:r>
            <a:r>
              <a:rPr lang="en-US" sz="2000" dirty="0">
                <a:latin typeface="Courier New" panose="02070309020205020404" pitchFamily="49" charset="0"/>
                <a:cs typeface="Courier New" panose="02070309020205020404" pitchFamily="49" charset="0"/>
              </a:rPr>
              <a:t> add2 = (x, y) =&gt; x + y;</a:t>
            </a:r>
          </a:p>
          <a:p>
            <a:pPr lvl="2"/>
            <a:r>
              <a:rPr lang="en-US" sz="2000" dirty="0" err="1">
                <a:latin typeface="Courier New" panose="02070309020205020404" pitchFamily="49" charset="0"/>
                <a:cs typeface="Courier New" panose="02070309020205020404" pitchFamily="49" charset="0"/>
              </a:rPr>
              <a:t>console.log</a:t>
            </a:r>
            <a:r>
              <a:rPr lang="en-US" sz="2000" dirty="0">
                <a:latin typeface="Courier New" panose="02070309020205020404" pitchFamily="49" charset="0"/>
                <a:cs typeface="Courier New" panose="02070309020205020404" pitchFamily="49" charset="0"/>
              </a:rPr>
              <a:t>(add2(1n, 2n));   </a:t>
            </a:r>
            <a:r>
              <a:rPr lang="en-US" sz="2000" b="1" dirty="0">
                <a:solidFill>
                  <a:schemeClr val="accent3">
                    <a:lumMod val="50000"/>
                  </a:schemeClr>
                </a:solidFill>
                <a:latin typeface="Courier New" panose="02070309020205020404" pitchFamily="49" charset="0"/>
                <a:cs typeface="Courier New" panose="02070309020205020404" pitchFamily="49" charset="0"/>
              </a:rPr>
              <a:t>// prints 3n</a:t>
            </a:r>
          </a:p>
          <a:p>
            <a:pPr lvl="2"/>
            <a:endParaRPr lang="en-US" sz="2000" dirty="0"/>
          </a:p>
          <a:p>
            <a:pPr lvl="2"/>
            <a:r>
              <a:rPr lang="en-US" sz="1800" b="1" dirty="0">
                <a:solidFill>
                  <a:srgbClr val="0070C0"/>
                </a:solidFill>
                <a:latin typeface="Courier New" panose="02070309020205020404" pitchFamily="49" charset="0"/>
                <a:cs typeface="Courier New" panose="02070309020205020404" pitchFamily="49" charset="0"/>
              </a:rPr>
              <a:t>const</a:t>
            </a:r>
            <a:r>
              <a:rPr lang="en-US" sz="1800" dirty="0">
                <a:latin typeface="Courier New" panose="02070309020205020404" pitchFamily="49" charset="0"/>
                <a:cs typeface="Courier New" panose="02070309020205020404" pitchFamily="49" charset="0"/>
              </a:rPr>
              <a:t> add3 = (x, y, z) =&gt; {</a:t>
            </a:r>
          </a:p>
          <a:p>
            <a:pPr lvl="2"/>
            <a:r>
              <a:rPr lang="en-US" sz="1800" dirty="0">
                <a:latin typeface="Courier New" panose="02070309020205020404" pitchFamily="49" charset="0"/>
                <a:cs typeface="Courier New" panose="02070309020205020404" pitchFamily="49" charset="0"/>
              </a:rPr>
              <a:t>  </a:t>
            </a:r>
            <a:r>
              <a:rPr lang="en-US" sz="1800" b="1" dirty="0">
                <a:solidFill>
                  <a:srgbClr val="0070C0"/>
                </a:solidFill>
                <a:latin typeface="Courier New" panose="02070309020205020404" pitchFamily="49" charset="0"/>
                <a:cs typeface="Courier New" panose="02070309020205020404" pitchFamily="49" charset="0"/>
              </a:rPr>
              <a:t>return</a:t>
            </a:r>
            <a:r>
              <a:rPr lang="en-US" sz="1800" dirty="0">
                <a:latin typeface="Courier New" panose="02070309020205020404" pitchFamily="49" charset="0"/>
                <a:cs typeface="Courier New" panose="02070309020205020404" pitchFamily="49" charset="0"/>
              </a:rPr>
              <a:t> x + y + z;</a:t>
            </a:r>
          </a:p>
          <a:p>
            <a:pPr lvl="2"/>
            <a:r>
              <a:rPr lang="en-US" sz="1800" dirty="0">
                <a:latin typeface="Courier New" panose="02070309020205020404" pitchFamily="49" charset="0"/>
                <a:cs typeface="Courier New" panose="02070309020205020404" pitchFamily="49" charset="0"/>
              </a:rPr>
              <a:t>};</a:t>
            </a:r>
          </a:p>
          <a:p>
            <a:pPr lvl="2"/>
            <a:r>
              <a:rPr lang="en-US" sz="1800" dirty="0" err="1">
                <a:latin typeface="Courier New" panose="02070309020205020404" pitchFamily="49" charset="0"/>
                <a:cs typeface="Courier New" panose="02070309020205020404" pitchFamily="49" charset="0"/>
              </a:rPr>
              <a:t>console.log</a:t>
            </a:r>
            <a:r>
              <a:rPr lang="en-US" sz="1800" dirty="0">
                <a:latin typeface="Courier New" panose="02070309020205020404" pitchFamily="49" charset="0"/>
                <a:cs typeface="Courier New" panose="02070309020205020404" pitchFamily="49" charset="0"/>
              </a:rPr>
              <a:t>(add3(1n, 2n, 3n));  </a:t>
            </a:r>
            <a:r>
              <a:rPr lang="en-US" sz="1800" b="1" dirty="0">
                <a:solidFill>
                  <a:schemeClr val="accent3">
                    <a:lumMod val="50000"/>
                  </a:schemeClr>
                </a:solidFill>
                <a:latin typeface="Courier New" panose="02070309020205020404" pitchFamily="49" charset="0"/>
                <a:cs typeface="Courier New" panose="02070309020205020404" pitchFamily="49" charset="0"/>
              </a:rPr>
              <a:t>// prints 6n</a:t>
            </a:r>
          </a:p>
          <a:p>
            <a:pPr lvl="2"/>
            <a:endParaRPr lang="en-US" sz="2000" dirty="0"/>
          </a:p>
        </p:txBody>
      </p:sp>
      <p:sp>
        <p:nvSpPr>
          <p:cNvPr id="4" name="Slide Number Placeholder 3">
            <a:extLst>
              <a:ext uri="{FF2B5EF4-FFF2-40B4-BE49-F238E27FC236}">
                <a16:creationId xmlns:a16="http://schemas.microsoft.com/office/drawing/2014/main" id="{66DB1C46-47EF-ED22-B5D6-48DAD00ACFD5}"/>
              </a:ext>
            </a:extLst>
          </p:cNvPr>
          <p:cNvSpPr>
            <a:spLocks noGrp="1"/>
          </p:cNvSpPr>
          <p:nvPr>
            <p:ph type="sldNum" sz="quarter" idx="4"/>
          </p:nvPr>
        </p:nvSpPr>
        <p:spPr/>
        <p:txBody>
          <a:bodyPr/>
          <a:lstStyle/>
          <a:p>
            <a:fld id="{6B4E548F-600F-2C44-99B3-CA3A86763C81}" type="slidenum">
              <a:rPr lang="en-US" smtClean="0"/>
              <a:pPr/>
              <a:t>42</a:t>
            </a:fld>
            <a:endParaRPr lang="en-US" dirty="0"/>
          </a:p>
        </p:txBody>
      </p:sp>
    </p:spTree>
    <p:extLst>
      <p:ext uri="{BB962C8B-B14F-4D97-AF65-F5344CB8AC3E}">
        <p14:creationId xmlns:p14="http://schemas.microsoft.com/office/powerpoint/2010/main" val="3002996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9" end="9"/>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8A2DDF-AEA9-14B2-0D6C-DE8C9669D8A6}"/>
              </a:ext>
            </a:extLst>
          </p:cNvPr>
          <p:cNvSpPr>
            <a:spLocks noGrp="1"/>
          </p:cNvSpPr>
          <p:nvPr>
            <p:ph type="title"/>
          </p:nvPr>
        </p:nvSpPr>
        <p:spPr/>
        <p:txBody>
          <a:bodyPr/>
          <a:lstStyle/>
          <a:p>
            <a:r>
              <a:rPr lang="en-US" dirty="0"/>
              <a:t>Declaring and Using Functions</a:t>
            </a:r>
          </a:p>
        </p:txBody>
      </p:sp>
      <p:sp>
        <p:nvSpPr>
          <p:cNvPr id="3" name="Content Placeholder 2">
            <a:extLst>
              <a:ext uri="{FF2B5EF4-FFF2-40B4-BE49-F238E27FC236}">
                <a16:creationId xmlns:a16="http://schemas.microsoft.com/office/drawing/2014/main" id="{3C993199-23AE-E071-8871-A0CBB68FD841}"/>
              </a:ext>
            </a:extLst>
          </p:cNvPr>
          <p:cNvSpPr>
            <a:spLocks noGrp="1"/>
          </p:cNvSpPr>
          <p:nvPr>
            <p:ph idx="1"/>
          </p:nvPr>
        </p:nvSpPr>
        <p:spPr/>
        <p:txBody>
          <a:bodyPr/>
          <a:lstStyle/>
          <a:p>
            <a:r>
              <a:rPr lang="en-US" sz="2800" dirty="0"/>
              <a:t>We will declare functions like this</a:t>
            </a:r>
          </a:p>
          <a:p>
            <a:pPr lvl="2"/>
            <a:endParaRPr lang="en-US" sz="2000" dirty="0"/>
          </a:p>
          <a:p>
            <a:pPr lvl="2"/>
            <a:r>
              <a:rPr lang="en-US" sz="1800" b="1" dirty="0">
                <a:solidFill>
                  <a:srgbClr val="0070C0"/>
                </a:solidFill>
                <a:latin typeface="Courier New" panose="02070309020205020404" pitchFamily="49" charset="0"/>
                <a:cs typeface="Courier New" panose="02070309020205020404" pitchFamily="49" charset="0"/>
              </a:rPr>
              <a:t>const</a:t>
            </a:r>
            <a:r>
              <a:rPr lang="en-US" sz="1800" dirty="0">
                <a:latin typeface="Courier New" panose="02070309020205020404" pitchFamily="49" charset="0"/>
                <a:cs typeface="Courier New" panose="02070309020205020404" pitchFamily="49" charset="0"/>
              </a:rPr>
              <a:t> add = (x, y) =&gt; {</a:t>
            </a:r>
          </a:p>
          <a:p>
            <a:pPr lvl="2"/>
            <a:r>
              <a:rPr lang="en-US" sz="1800" dirty="0">
                <a:latin typeface="Courier New" panose="02070309020205020404" pitchFamily="49" charset="0"/>
                <a:cs typeface="Courier New" panose="02070309020205020404" pitchFamily="49" charset="0"/>
              </a:rPr>
              <a:t>  </a:t>
            </a:r>
            <a:r>
              <a:rPr lang="en-US" sz="1800" b="1" dirty="0">
                <a:solidFill>
                  <a:srgbClr val="0070C0"/>
                </a:solidFill>
                <a:latin typeface="Courier New" panose="02070309020205020404" pitchFamily="49" charset="0"/>
                <a:cs typeface="Courier New" panose="02070309020205020404" pitchFamily="49" charset="0"/>
              </a:rPr>
              <a:t>return</a:t>
            </a:r>
            <a:r>
              <a:rPr lang="en-US" sz="1800" dirty="0">
                <a:latin typeface="Courier New" panose="02070309020205020404" pitchFamily="49" charset="0"/>
                <a:cs typeface="Courier New" panose="02070309020205020404" pitchFamily="49" charset="0"/>
              </a:rPr>
              <a:t> x + y;</a:t>
            </a:r>
          </a:p>
          <a:p>
            <a:pPr lvl="2"/>
            <a:r>
              <a:rPr lang="en-US" sz="1800" dirty="0">
                <a:latin typeface="Courier New" panose="02070309020205020404" pitchFamily="49" charset="0"/>
                <a:cs typeface="Courier New" panose="02070309020205020404" pitchFamily="49" charset="0"/>
              </a:rPr>
              <a:t>};</a:t>
            </a:r>
          </a:p>
          <a:p>
            <a:pPr lvl="2"/>
            <a:endParaRPr lang="en-US" sz="1800" dirty="0">
              <a:latin typeface="Courier New" panose="02070309020205020404" pitchFamily="49" charset="0"/>
              <a:cs typeface="Courier New" panose="02070309020205020404" pitchFamily="49" charset="0"/>
            </a:endParaRPr>
          </a:p>
          <a:p>
            <a:pPr lvl="2"/>
            <a:r>
              <a:rPr lang="en-US" sz="1800" b="1" dirty="0">
                <a:solidFill>
                  <a:schemeClr val="accent3">
                    <a:lumMod val="50000"/>
                  </a:schemeClr>
                </a:solidFill>
                <a:latin typeface="Courier New" panose="02070309020205020404" pitchFamily="49" charset="0"/>
                <a:cs typeface="Courier New" panose="02070309020205020404" pitchFamily="49" charset="0"/>
              </a:rPr>
              <a:t>// add(2n, 3n) == 5n</a:t>
            </a:r>
          </a:p>
          <a:p>
            <a:pPr lvl="2"/>
            <a:endParaRPr lang="en-US" sz="2000" dirty="0"/>
          </a:p>
          <a:p>
            <a:r>
              <a:rPr lang="en-US" sz="2800" dirty="0"/>
              <a:t>Functions can be passed around</a:t>
            </a:r>
          </a:p>
          <a:p>
            <a:pPr lvl="1"/>
            <a:r>
              <a:rPr lang="en-US" sz="2400" dirty="0"/>
              <a:t>“functional” programming language</a:t>
            </a:r>
          </a:p>
          <a:p>
            <a:pPr lvl="1"/>
            <a:r>
              <a:rPr lang="en-US" sz="2400" dirty="0"/>
              <a:t>but we won’t do that (much) this quarter</a:t>
            </a:r>
          </a:p>
          <a:p>
            <a:pPr lvl="2"/>
            <a:r>
              <a:rPr lang="en-US" sz="1800" dirty="0"/>
              <a:t>we will pass functions to buttons to tell them what to do when clicked</a:t>
            </a:r>
          </a:p>
          <a:p>
            <a:pPr lvl="2"/>
            <a:r>
              <a:rPr lang="en-US" sz="1800" dirty="0"/>
              <a:t>see CSE 341 for more on that topic</a:t>
            </a:r>
          </a:p>
        </p:txBody>
      </p:sp>
      <p:sp>
        <p:nvSpPr>
          <p:cNvPr id="4" name="Slide Number Placeholder 3">
            <a:extLst>
              <a:ext uri="{FF2B5EF4-FFF2-40B4-BE49-F238E27FC236}">
                <a16:creationId xmlns:a16="http://schemas.microsoft.com/office/drawing/2014/main" id="{78D03F51-41F6-8741-F75C-FF37CF131E06}"/>
              </a:ext>
            </a:extLst>
          </p:cNvPr>
          <p:cNvSpPr>
            <a:spLocks noGrp="1"/>
          </p:cNvSpPr>
          <p:nvPr>
            <p:ph type="sldNum" sz="quarter" idx="4"/>
          </p:nvPr>
        </p:nvSpPr>
        <p:spPr/>
        <p:txBody>
          <a:bodyPr/>
          <a:lstStyle/>
          <a:p>
            <a:fld id="{6B4E548F-600F-2C44-99B3-CA3A86763C81}" type="slidenum">
              <a:rPr lang="en-US" smtClean="0"/>
              <a:pPr/>
              <a:t>43</a:t>
            </a:fld>
            <a:endParaRPr lang="en-US" dirty="0"/>
          </a:p>
        </p:txBody>
      </p:sp>
    </p:spTree>
    <p:extLst>
      <p:ext uri="{BB962C8B-B14F-4D97-AF65-F5344CB8AC3E}">
        <p14:creationId xmlns:p14="http://schemas.microsoft.com/office/powerpoint/2010/main" val="933556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9" end="9"/>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0" end="1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1" end="1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05A46A-5A80-5767-04BD-FE6CDD78892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DDFCC3-E2D9-06F3-F0DD-A1AC9214F23D}"/>
              </a:ext>
            </a:extLst>
          </p:cNvPr>
          <p:cNvSpPr>
            <a:spLocks noGrp="1"/>
          </p:cNvSpPr>
          <p:nvPr>
            <p:ph type="title"/>
          </p:nvPr>
        </p:nvSpPr>
        <p:spPr/>
        <p:txBody>
          <a:bodyPr/>
          <a:lstStyle/>
          <a:p>
            <a:r>
              <a:rPr lang="en-US" dirty="0"/>
              <a:t>Classes</a:t>
            </a:r>
          </a:p>
        </p:txBody>
      </p:sp>
      <p:sp>
        <p:nvSpPr>
          <p:cNvPr id="3" name="Content Placeholder 2">
            <a:extLst>
              <a:ext uri="{FF2B5EF4-FFF2-40B4-BE49-F238E27FC236}">
                <a16:creationId xmlns:a16="http://schemas.microsoft.com/office/drawing/2014/main" id="{92328A01-A4EB-8200-6FFD-66F52BCFD108}"/>
              </a:ext>
            </a:extLst>
          </p:cNvPr>
          <p:cNvSpPr>
            <a:spLocks noGrp="1"/>
          </p:cNvSpPr>
          <p:nvPr>
            <p:ph idx="1"/>
          </p:nvPr>
        </p:nvSpPr>
        <p:spPr/>
        <p:txBody>
          <a:bodyPr/>
          <a:lstStyle/>
          <a:p>
            <a:r>
              <a:rPr lang="en-US" sz="2600" dirty="0"/>
              <a:t>Class syntax is similar to Java but no types:</a:t>
            </a:r>
          </a:p>
          <a:p>
            <a:pPr lvl="2"/>
            <a:endParaRPr lang="en-US" sz="1800" dirty="0"/>
          </a:p>
          <a:p>
            <a:pPr lvl="2"/>
            <a:r>
              <a:rPr lang="en-US" sz="1600" b="1" dirty="0">
                <a:solidFill>
                  <a:srgbClr val="0070C0"/>
                </a:solidFill>
                <a:latin typeface="Courier New" panose="02070309020205020404" pitchFamily="49" charset="0"/>
                <a:cs typeface="Courier New" panose="02070309020205020404" pitchFamily="49" charset="0"/>
              </a:rPr>
              <a:t>class</a:t>
            </a:r>
            <a:r>
              <a:rPr lang="en-US" sz="1600" dirty="0">
                <a:latin typeface="Courier New" panose="02070309020205020404" pitchFamily="49" charset="0"/>
                <a:cs typeface="Courier New" panose="02070309020205020404" pitchFamily="49" charset="0"/>
              </a:rPr>
              <a:t> Pair {</a:t>
            </a:r>
          </a:p>
          <a:p>
            <a:pPr lvl="2"/>
            <a:r>
              <a:rPr lang="en-US" sz="1600" dirty="0">
                <a:latin typeface="Courier New" panose="02070309020205020404" pitchFamily="49" charset="0"/>
                <a:cs typeface="Courier New" panose="02070309020205020404" pitchFamily="49" charset="0"/>
              </a:rPr>
              <a:t>  </a:t>
            </a:r>
            <a:r>
              <a:rPr lang="en-US" sz="1600" b="1" dirty="0">
                <a:solidFill>
                  <a:srgbClr val="0070C0"/>
                </a:solidFill>
                <a:latin typeface="Courier New" panose="02070309020205020404" pitchFamily="49" charset="0"/>
                <a:cs typeface="Courier New" panose="02070309020205020404" pitchFamily="49" charset="0"/>
              </a:rPr>
              <a:t>constructor</a:t>
            </a:r>
            <a:r>
              <a:rPr lang="en-US" sz="1600" dirty="0">
                <a:latin typeface="Courier New" panose="02070309020205020404" pitchFamily="49" charset="0"/>
                <a:cs typeface="Courier New" panose="02070309020205020404" pitchFamily="49" charset="0"/>
              </a:rPr>
              <a:t>(x, y) {</a:t>
            </a:r>
          </a:p>
          <a:p>
            <a:pPr lvl="2"/>
            <a:r>
              <a:rPr lang="en-US" sz="1600" dirty="0">
                <a:latin typeface="Courier New" panose="02070309020205020404" pitchFamily="49" charset="0"/>
                <a:cs typeface="Courier New" panose="02070309020205020404" pitchFamily="49" charset="0"/>
              </a:rPr>
              <a:t>    </a:t>
            </a:r>
            <a:r>
              <a:rPr lang="en-US" sz="1600" b="1" dirty="0" err="1">
                <a:solidFill>
                  <a:srgbClr val="0070C0"/>
                </a:solidFill>
                <a:latin typeface="Courier New" panose="02070309020205020404" pitchFamily="49" charset="0"/>
                <a:cs typeface="Courier New" panose="02070309020205020404" pitchFamily="49" charset="0"/>
              </a:rPr>
              <a:t>this</a:t>
            </a:r>
            <a:r>
              <a:rPr lang="en-US" sz="1600" dirty="0" err="1">
                <a:latin typeface="Courier New" panose="02070309020205020404" pitchFamily="49" charset="0"/>
                <a:cs typeface="Courier New" panose="02070309020205020404" pitchFamily="49" charset="0"/>
              </a:rPr>
              <a:t>.x</a:t>
            </a:r>
            <a:r>
              <a:rPr lang="en-US" sz="1600" dirty="0">
                <a:latin typeface="Courier New" panose="02070309020205020404" pitchFamily="49" charset="0"/>
                <a:cs typeface="Courier New" panose="02070309020205020404" pitchFamily="49" charset="0"/>
              </a:rPr>
              <a:t> = x;</a:t>
            </a:r>
          </a:p>
          <a:p>
            <a:pPr lvl="2"/>
            <a:r>
              <a:rPr lang="en-US" sz="1600" dirty="0">
                <a:latin typeface="Courier New" panose="02070309020205020404" pitchFamily="49" charset="0"/>
                <a:cs typeface="Courier New" panose="02070309020205020404" pitchFamily="49" charset="0"/>
              </a:rPr>
              <a:t>    </a:t>
            </a:r>
            <a:r>
              <a:rPr lang="en-US" sz="1600" b="1" dirty="0" err="1">
                <a:solidFill>
                  <a:srgbClr val="0070C0"/>
                </a:solidFill>
                <a:latin typeface="Courier New" panose="02070309020205020404" pitchFamily="49" charset="0"/>
                <a:cs typeface="Courier New" panose="02070309020205020404" pitchFamily="49" charset="0"/>
              </a:rPr>
              <a:t>this</a:t>
            </a:r>
            <a:r>
              <a:rPr lang="en-US" sz="1600" dirty="0" err="1">
                <a:latin typeface="Courier New" panose="02070309020205020404" pitchFamily="49" charset="0"/>
                <a:cs typeface="Courier New" panose="02070309020205020404" pitchFamily="49" charset="0"/>
              </a:rPr>
              <a:t>.y</a:t>
            </a:r>
            <a:r>
              <a:rPr lang="en-US" sz="1600" dirty="0">
                <a:latin typeface="Courier New" panose="02070309020205020404" pitchFamily="49" charset="0"/>
                <a:cs typeface="Courier New" panose="02070309020205020404" pitchFamily="49" charset="0"/>
              </a:rPr>
              <a:t> = y;</a:t>
            </a:r>
          </a:p>
          <a:p>
            <a:pPr lvl="2"/>
            <a:r>
              <a:rPr lang="en-US" sz="1600" dirty="0">
                <a:latin typeface="Courier New" panose="02070309020205020404" pitchFamily="49" charset="0"/>
                <a:cs typeface="Courier New" panose="02070309020205020404" pitchFamily="49" charset="0"/>
              </a:rPr>
              <a:t>  }</a:t>
            </a:r>
          </a:p>
          <a:p>
            <a:pPr lvl="2"/>
            <a:r>
              <a:rPr lang="en-US" sz="1600" dirty="0">
                <a:latin typeface="Courier New" panose="02070309020205020404" pitchFamily="49" charset="0"/>
                <a:cs typeface="Courier New" panose="02070309020205020404" pitchFamily="49" charset="0"/>
              </a:rPr>
              <a:t>}</a:t>
            </a:r>
          </a:p>
          <a:p>
            <a:pPr lvl="2"/>
            <a:endParaRPr lang="en-US" sz="1600" dirty="0">
              <a:latin typeface="Courier New" panose="02070309020205020404" pitchFamily="49" charset="0"/>
              <a:cs typeface="Courier New" panose="02070309020205020404" pitchFamily="49" charset="0"/>
            </a:endParaRPr>
          </a:p>
          <a:p>
            <a:pPr lvl="2"/>
            <a:r>
              <a:rPr lang="en-US" sz="1600" b="1" dirty="0">
                <a:solidFill>
                  <a:srgbClr val="0070C0"/>
                </a:solidFill>
                <a:latin typeface="Courier New" panose="02070309020205020404" pitchFamily="49" charset="0"/>
                <a:cs typeface="Courier New" panose="02070309020205020404" pitchFamily="49" charset="0"/>
              </a:rPr>
              <a:t>const</a:t>
            </a:r>
            <a:r>
              <a:rPr lang="en-US" sz="1600" dirty="0">
                <a:latin typeface="Courier New" panose="02070309020205020404" pitchFamily="49" charset="0"/>
                <a:cs typeface="Courier New" panose="02070309020205020404" pitchFamily="49" charset="0"/>
              </a:rPr>
              <a:t> p = </a:t>
            </a:r>
            <a:r>
              <a:rPr lang="en-US" sz="1600" b="1" dirty="0">
                <a:solidFill>
                  <a:srgbClr val="0070C0"/>
                </a:solidFill>
                <a:latin typeface="Courier New" panose="02070309020205020404" pitchFamily="49" charset="0"/>
                <a:cs typeface="Courier New" panose="02070309020205020404" pitchFamily="49" charset="0"/>
              </a:rPr>
              <a:t>new</a:t>
            </a:r>
            <a:r>
              <a:rPr lang="en-US" sz="1600" dirty="0">
                <a:latin typeface="Courier New" panose="02070309020205020404" pitchFamily="49" charset="0"/>
                <a:cs typeface="Courier New" panose="02070309020205020404" pitchFamily="49" charset="0"/>
              </a:rPr>
              <a:t> Pair(1, 2);</a:t>
            </a:r>
          </a:p>
          <a:p>
            <a:pPr lvl="2"/>
            <a:r>
              <a:rPr lang="en-US" sz="1600" b="1" dirty="0">
                <a:solidFill>
                  <a:srgbClr val="0070C0"/>
                </a:solidFill>
                <a:latin typeface="Courier New" panose="02070309020205020404" pitchFamily="49" charset="0"/>
                <a:cs typeface="Courier New" panose="02070309020205020404" pitchFamily="49" charset="0"/>
              </a:rPr>
              <a:t>const</a:t>
            </a:r>
            <a:r>
              <a:rPr lang="en-US" sz="1600" dirty="0">
                <a:latin typeface="Courier New" panose="02070309020205020404" pitchFamily="49" charset="0"/>
                <a:cs typeface="Courier New" panose="02070309020205020404" pitchFamily="49" charset="0"/>
              </a:rPr>
              <a:t> q = </a:t>
            </a:r>
            <a:r>
              <a:rPr lang="en-US" sz="1600" b="1" dirty="0">
                <a:solidFill>
                  <a:srgbClr val="0070C0"/>
                </a:solidFill>
                <a:latin typeface="Courier New" panose="02070309020205020404" pitchFamily="49" charset="0"/>
                <a:cs typeface="Courier New" panose="02070309020205020404" pitchFamily="49" charset="0"/>
              </a:rPr>
              <a:t>new</a:t>
            </a:r>
            <a:r>
              <a:rPr lang="en-US" sz="1600" dirty="0">
                <a:latin typeface="Courier New" panose="02070309020205020404" pitchFamily="49" charset="0"/>
                <a:cs typeface="Courier New" panose="02070309020205020404" pitchFamily="49" charset="0"/>
              </a:rPr>
              <a:t> Pair(2, 2);</a:t>
            </a:r>
          </a:p>
          <a:p>
            <a:pPr lvl="2"/>
            <a:endParaRPr lang="en-US" sz="1800" dirty="0"/>
          </a:p>
          <a:p>
            <a:pPr lvl="1"/>
            <a:r>
              <a:rPr lang="en-US" sz="2200" dirty="0"/>
              <a:t>fields are not declared (because there are no types)</a:t>
            </a:r>
          </a:p>
          <a:p>
            <a:pPr lvl="1"/>
            <a:r>
              <a:rPr lang="en-US" sz="2200" dirty="0"/>
              <a:t>constructor is called “constructor” not class name</a:t>
            </a:r>
          </a:p>
        </p:txBody>
      </p:sp>
      <p:sp>
        <p:nvSpPr>
          <p:cNvPr id="4" name="Slide Number Placeholder 3">
            <a:extLst>
              <a:ext uri="{FF2B5EF4-FFF2-40B4-BE49-F238E27FC236}">
                <a16:creationId xmlns:a16="http://schemas.microsoft.com/office/drawing/2014/main" id="{3AC787C4-B4DD-E616-6101-035085DF4F83}"/>
              </a:ext>
            </a:extLst>
          </p:cNvPr>
          <p:cNvSpPr>
            <a:spLocks noGrp="1"/>
          </p:cNvSpPr>
          <p:nvPr>
            <p:ph type="sldNum" sz="quarter" idx="4"/>
          </p:nvPr>
        </p:nvSpPr>
        <p:spPr/>
        <p:txBody>
          <a:bodyPr/>
          <a:lstStyle/>
          <a:p>
            <a:fld id="{6B4E548F-600F-2C44-99B3-CA3A86763C81}" type="slidenum">
              <a:rPr lang="en-US" smtClean="0"/>
              <a:pPr/>
              <a:t>44</a:t>
            </a:fld>
            <a:endParaRPr lang="en-US" dirty="0"/>
          </a:p>
        </p:txBody>
      </p:sp>
    </p:spTree>
    <p:extLst>
      <p:ext uri="{BB962C8B-B14F-4D97-AF65-F5344CB8AC3E}">
        <p14:creationId xmlns:p14="http://schemas.microsoft.com/office/powerpoint/2010/main" val="176204770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8E6533-AAB1-F3E4-776D-A11A9763D6A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0E16D80-C74D-529D-7146-34FD81F7F766}"/>
              </a:ext>
            </a:extLst>
          </p:cNvPr>
          <p:cNvSpPr>
            <a:spLocks noGrp="1"/>
          </p:cNvSpPr>
          <p:nvPr>
            <p:ph type="title"/>
          </p:nvPr>
        </p:nvSpPr>
        <p:spPr/>
        <p:txBody>
          <a:bodyPr/>
          <a:lstStyle/>
          <a:p>
            <a:r>
              <a:rPr lang="en-US" dirty="0"/>
              <a:t>Declaring Classes</a:t>
            </a:r>
          </a:p>
        </p:txBody>
      </p:sp>
      <p:sp>
        <p:nvSpPr>
          <p:cNvPr id="3" name="Content Placeholder 2">
            <a:extLst>
              <a:ext uri="{FF2B5EF4-FFF2-40B4-BE49-F238E27FC236}">
                <a16:creationId xmlns:a16="http://schemas.microsoft.com/office/drawing/2014/main" id="{26F6A8B0-7A4D-B891-9B5D-7D4ABD66CC50}"/>
              </a:ext>
            </a:extLst>
          </p:cNvPr>
          <p:cNvSpPr>
            <a:spLocks noGrp="1"/>
          </p:cNvSpPr>
          <p:nvPr>
            <p:ph idx="1"/>
          </p:nvPr>
        </p:nvSpPr>
        <p:spPr/>
        <p:txBody>
          <a:bodyPr/>
          <a:lstStyle/>
          <a:p>
            <a:r>
              <a:rPr lang="en-US" sz="2600" dirty="0"/>
              <a:t>We will declare classes like this:</a:t>
            </a:r>
          </a:p>
          <a:p>
            <a:pPr lvl="2"/>
            <a:endParaRPr lang="en-US" sz="1800" dirty="0"/>
          </a:p>
          <a:p>
            <a:pPr lvl="2"/>
            <a:r>
              <a:rPr lang="en-US" sz="1600" b="1" dirty="0">
                <a:solidFill>
                  <a:srgbClr val="0070C0"/>
                </a:solidFill>
                <a:latin typeface="Courier New" panose="02070309020205020404" pitchFamily="49" charset="0"/>
                <a:cs typeface="Courier New" panose="02070309020205020404" pitchFamily="49" charset="0"/>
              </a:rPr>
              <a:t>class</a:t>
            </a:r>
            <a:r>
              <a:rPr lang="en-US" sz="1600" dirty="0">
                <a:latin typeface="Courier New" panose="02070309020205020404" pitchFamily="49" charset="0"/>
                <a:cs typeface="Courier New" panose="02070309020205020404" pitchFamily="49" charset="0"/>
              </a:rPr>
              <a:t> Pair {</a:t>
            </a:r>
          </a:p>
          <a:p>
            <a:pPr lvl="2"/>
            <a:r>
              <a:rPr lang="en-US" sz="1600" dirty="0">
                <a:latin typeface="Courier New" panose="02070309020205020404" pitchFamily="49" charset="0"/>
                <a:cs typeface="Courier New" panose="02070309020205020404" pitchFamily="49" charset="0"/>
              </a:rPr>
              <a:t>  …</a:t>
            </a:r>
          </a:p>
          <a:p>
            <a:pPr lvl="2"/>
            <a:r>
              <a:rPr lang="en-US" sz="1600" dirty="0">
                <a:latin typeface="Courier New" panose="02070309020205020404" pitchFamily="49" charset="0"/>
                <a:cs typeface="Courier New" panose="02070309020205020404" pitchFamily="49" charset="0"/>
              </a:rPr>
              <a:t>  </a:t>
            </a:r>
            <a:r>
              <a:rPr lang="en-US" sz="1600" dirty="0" err="1">
                <a:latin typeface="Courier New" panose="02070309020205020404" pitchFamily="49" charset="0"/>
                <a:cs typeface="Courier New" panose="02070309020205020404" pitchFamily="49" charset="0"/>
              </a:rPr>
              <a:t>distTo</a:t>
            </a:r>
            <a:r>
              <a:rPr lang="en-US" sz="1600" dirty="0">
                <a:latin typeface="Courier New" panose="02070309020205020404" pitchFamily="49" charset="0"/>
                <a:cs typeface="Courier New" panose="02070309020205020404" pitchFamily="49" charset="0"/>
              </a:rPr>
              <a:t> = (p) =&gt; {</a:t>
            </a:r>
          </a:p>
          <a:p>
            <a:pPr lvl="2"/>
            <a:r>
              <a:rPr lang="en-US" sz="1600" dirty="0">
                <a:latin typeface="Courier New" panose="02070309020205020404" pitchFamily="49" charset="0"/>
                <a:cs typeface="Courier New" panose="02070309020205020404" pitchFamily="49" charset="0"/>
              </a:rPr>
              <a:t>    </a:t>
            </a:r>
            <a:r>
              <a:rPr lang="en-US" sz="1600" b="1" dirty="0">
                <a:solidFill>
                  <a:srgbClr val="0070C0"/>
                </a:solidFill>
                <a:latin typeface="Courier New" panose="02070309020205020404" pitchFamily="49" charset="0"/>
                <a:cs typeface="Courier New" panose="02070309020205020404" pitchFamily="49" charset="0"/>
              </a:rPr>
              <a:t>const</a:t>
            </a:r>
            <a:r>
              <a:rPr lang="en-US" sz="1600" dirty="0">
                <a:latin typeface="Courier New" panose="02070309020205020404" pitchFamily="49" charset="0"/>
                <a:cs typeface="Courier New" panose="02070309020205020404" pitchFamily="49" charset="0"/>
              </a:rPr>
              <a:t> dx = </a:t>
            </a:r>
            <a:r>
              <a:rPr lang="en-US" sz="1600" dirty="0" err="1">
                <a:latin typeface="Courier New" panose="02070309020205020404" pitchFamily="49" charset="0"/>
                <a:cs typeface="Courier New" panose="02070309020205020404" pitchFamily="49" charset="0"/>
              </a:rPr>
              <a:t>this.x</a:t>
            </a:r>
            <a:r>
              <a:rPr lang="en-US" sz="1600" dirty="0">
                <a:latin typeface="Courier New" panose="02070309020205020404" pitchFamily="49" charset="0"/>
                <a:cs typeface="Courier New" panose="02070309020205020404" pitchFamily="49" charset="0"/>
              </a:rPr>
              <a:t> – </a:t>
            </a:r>
            <a:r>
              <a:rPr lang="en-US" sz="1600" dirty="0" err="1">
                <a:latin typeface="Courier New" panose="02070309020205020404" pitchFamily="49" charset="0"/>
                <a:cs typeface="Courier New" panose="02070309020205020404" pitchFamily="49" charset="0"/>
              </a:rPr>
              <a:t>p.x</a:t>
            </a:r>
            <a:r>
              <a:rPr lang="en-US" sz="1600" dirty="0">
                <a:latin typeface="Courier New" panose="02070309020205020404" pitchFamily="49" charset="0"/>
                <a:cs typeface="Courier New" panose="02070309020205020404" pitchFamily="49" charset="0"/>
              </a:rPr>
              <a:t>;</a:t>
            </a:r>
          </a:p>
          <a:p>
            <a:pPr lvl="2"/>
            <a:r>
              <a:rPr lang="en-US" sz="1600" dirty="0">
                <a:latin typeface="Courier New" panose="02070309020205020404" pitchFamily="49" charset="0"/>
                <a:cs typeface="Courier New" panose="02070309020205020404" pitchFamily="49" charset="0"/>
              </a:rPr>
              <a:t>    </a:t>
            </a:r>
            <a:r>
              <a:rPr lang="en-US" sz="1600" b="1" dirty="0">
                <a:solidFill>
                  <a:srgbClr val="0070C0"/>
                </a:solidFill>
                <a:latin typeface="Courier New" panose="02070309020205020404" pitchFamily="49" charset="0"/>
                <a:cs typeface="Courier New" panose="02070309020205020404" pitchFamily="49" charset="0"/>
              </a:rPr>
              <a:t>const</a:t>
            </a:r>
            <a:r>
              <a:rPr lang="en-US" sz="1600" dirty="0">
                <a:latin typeface="Courier New" panose="02070309020205020404" pitchFamily="49" charset="0"/>
                <a:cs typeface="Courier New" panose="02070309020205020404" pitchFamily="49" charset="0"/>
              </a:rPr>
              <a:t> </a:t>
            </a:r>
            <a:r>
              <a:rPr lang="en-US" sz="1600" dirty="0" err="1">
                <a:latin typeface="Courier New" panose="02070309020205020404" pitchFamily="49" charset="0"/>
                <a:cs typeface="Courier New" panose="02070309020205020404" pitchFamily="49" charset="0"/>
              </a:rPr>
              <a:t>dy</a:t>
            </a:r>
            <a:r>
              <a:rPr lang="en-US" sz="1600" dirty="0">
                <a:latin typeface="Courier New" panose="02070309020205020404" pitchFamily="49" charset="0"/>
                <a:cs typeface="Courier New" panose="02070309020205020404" pitchFamily="49" charset="0"/>
              </a:rPr>
              <a:t> = </a:t>
            </a:r>
            <a:r>
              <a:rPr lang="en-US" sz="1600" dirty="0" err="1">
                <a:latin typeface="Courier New" panose="02070309020205020404" pitchFamily="49" charset="0"/>
                <a:cs typeface="Courier New" panose="02070309020205020404" pitchFamily="49" charset="0"/>
              </a:rPr>
              <a:t>this.y</a:t>
            </a:r>
            <a:r>
              <a:rPr lang="en-US" sz="1600" dirty="0">
                <a:latin typeface="Courier New" panose="02070309020205020404" pitchFamily="49" charset="0"/>
                <a:cs typeface="Courier New" panose="02070309020205020404" pitchFamily="49" charset="0"/>
              </a:rPr>
              <a:t> – </a:t>
            </a:r>
            <a:r>
              <a:rPr lang="en-US" sz="1600" dirty="0" err="1">
                <a:latin typeface="Courier New" panose="02070309020205020404" pitchFamily="49" charset="0"/>
                <a:cs typeface="Courier New" panose="02070309020205020404" pitchFamily="49" charset="0"/>
              </a:rPr>
              <a:t>p.y</a:t>
            </a:r>
            <a:r>
              <a:rPr lang="en-US" sz="1600" dirty="0">
                <a:latin typeface="Courier New" panose="02070309020205020404" pitchFamily="49" charset="0"/>
                <a:cs typeface="Courier New" panose="02070309020205020404" pitchFamily="49" charset="0"/>
              </a:rPr>
              <a:t>;</a:t>
            </a:r>
          </a:p>
          <a:p>
            <a:pPr lvl="2"/>
            <a:r>
              <a:rPr lang="en-US" sz="1600" dirty="0">
                <a:latin typeface="Courier New" panose="02070309020205020404" pitchFamily="49" charset="0"/>
                <a:cs typeface="Courier New" panose="02070309020205020404" pitchFamily="49" charset="0"/>
              </a:rPr>
              <a:t>    </a:t>
            </a:r>
            <a:r>
              <a:rPr lang="en-US" sz="1600" b="1" dirty="0">
                <a:solidFill>
                  <a:srgbClr val="0070C0"/>
                </a:solidFill>
                <a:latin typeface="Courier New" panose="02070309020205020404" pitchFamily="49" charset="0"/>
                <a:cs typeface="Courier New" panose="02070309020205020404" pitchFamily="49" charset="0"/>
              </a:rPr>
              <a:t>return</a:t>
            </a:r>
            <a:r>
              <a:rPr lang="en-US" sz="1600" dirty="0">
                <a:latin typeface="Courier New" panose="02070309020205020404" pitchFamily="49" charset="0"/>
                <a:cs typeface="Courier New" panose="02070309020205020404" pitchFamily="49" charset="0"/>
              </a:rPr>
              <a:t> </a:t>
            </a:r>
            <a:r>
              <a:rPr lang="en-US" sz="1600" dirty="0" err="1">
                <a:latin typeface="Courier New" panose="02070309020205020404" pitchFamily="49" charset="0"/>
                <a:cs typeface="Courier New" panose="02070309020205020404" pitchFamily="49" charset="0"/>
              </a:rPr>
              <a:t>Math.sqrt</a:t>
            </a:r>
            <a:r>
              <a:rPr lang="en-US" sz="1600" dirty="0">
                <a:latin typeface="Courier New" panose="02070309020205020404" pitchFamily="49" charset="0"/>
                <a:cs typeface="Courier New" panose="02070309020205020404" pitchFamily="49" charset="0"/>
              </a:rPr>
              <a:t>(dx*dx + </a:t>
            </a:r>
            <a:r>
              <a:rPr lang="en-US" sz="1600" dirty="0" err="1">
                <a:latin typeface="Courier New" panose="02070309020205020404" pitchFamily="49" charset="0"/>
                <a:cs typeface="Courier New" panose="02070309020205020404" pitchFamily="49" charset="0"/>
              </a:rPr>
              <a:t>dy</a:t>
            </a:r>
            <a:r>
              <a:rPr lang="en-US" sz="1600" dirty="0">
                <a:latin typeface="Courier New" panose="02070309020205020404" pitchFamily="49" charset="0"/>
                <a:cs typeface="Courier New" panose="02070309020205020404" pitchFamily="49" charset="0"/>
              </a:rPr>
              <a:t>*</a:t>
            </a:r>
            <a:r>
              <a:rPr lang="en-US" sz="1600" dirty="0" err="1">
                <a:latin typeface="Courier New" panose="02070309020205020404" pitchFamily="49" charset="0"/>
                <a:cs typeface="Courier New" panose="02070309020205020404" pitchFamily="49" charset="0"/>
              </a:rPr>
              <a:t>dy</a:t>
            </a:r>
            <a:r>
              <a:rPr lang="en-US" sz="1600" dirty="0">
                <a:latin typeface="Courier New" panose="02070309020205020404" pitchFamily="49" charset="0"/>
                <a:cs typeface="Courier New" panose="02070309020205020404" pitchFamily="49" charset="0"/>
              </a:rPr>
              <a:t>);</a:t>
            </a:r>
          </a:p>
          <a:p>
            <a:pPr lvl="2"/>
            <a:r>
              <a:rPr lang="en-US" sz="1600" dirty="0">
                <a:latin typeface="Courier New" panose="02070309020205020404" pitchFamily="49" charset="0"/>
                <a:cs typeface="Courier New" panose="02070309020205020404" pitchFamily="49" charset="0"/>
              </a:rPr>
              <a:t>  };</a:t>
            </a:r>
          </a:p>
          <a:p>
            <a:pPr lvl="2"/>
            <a:r>
              <a:rPr lang="en-US" sz="1600" dirty="0">
                <a:latin typeface="Courier New" panose="02070309020205020404" pitchFamily="49" charset="0"/>
                <a:cs typeface="Courier New" panose="02070309020205020404" pitchFamily="49" charset="0"/>
              </a:rPr>
              <a:t>}</a:t>
            </a:r>
          </a:p>
          <a:p>
            <a:pPr lvl="2"/>
            <a:endParaRPr lang="en-US" sz="1600" dirty="0">
              <a:latin typeface="Courier New" panose="02070309020205020404" pitchFamily="49" charset="0"/>
              <a:cs typeface="Courier New" panose="02070309020205020404" pitchFamily="49" charset="0"/>
            </a:endParaRPr>
          </a:p>
          <a:p>
            <a:pPr lvl="2"/>
            <a:r>
              <a:rPr lang="en-US" sz="1600" dirty="0" err="1">
                <a:latin typeface="Courier New" panose="02070309020205020404" pitchFamily="49" charset="0"/>
                <a:cs typeface="Courier New" panose="02070309020205020404" pitchFamily="49" charset="0"/>
              </a:rPr>
              <a:t>console.log</a:t>
            </a:r>
            <a:r>
              <a:rPr lang="en-US" sz="1600" dirty="0">
                <a:latin typeface="Courier New" panose="02070309020205020404" pitchFamily="49" charset="0"/>
                <a:cs typeface="Courier New" panose="02070309020205020404" pitchFamily="49" charset="0"/>
              </a:rPr>
              <a:t>(</a:t>
            </a:r>
            <a:r>
              <a:rPr lang="en-US" sz="1600" dirty="0" err="1">
                <a:latin typeface="Courier New" panose="02070309020205020404" pitchFamily="49" charset="0"/>
                <a:cs typeface="Courier New" panose="02070309020205020404" pitchFamily="49" charset="0"/>
              </a:rPr>
              <a:t>p.distTo</a:t>
            </a:r>
            <a:r>
              <a:rPr lang="en-US" sz="1600" dirty="0">
                <a:latin typeface="Courier New" panose="02070309020205020404" pitchFamily="49" charset="0"/>
                <a:cs typeface="Courier New" panose="02070309020205020404" pitchFamily="49" charset="0"/>
              </a:rPr>
              <a:t>(q));  </a:t>
            </a:r>
            <a:r>
              <a:rPr lang="en-US" sz="1600" b="1" dirty="0">
                <a:solidFill>
                  <a:schemeClr val="accent3">
                    <a:lumMod val="50000"/>
                  </a:schemeClr>
                </a:solidFill>
                <a:latin typeface="Courier New" panose="02070309020205020404" pitchFamily="49" charset="0"/>
                <a:cs typeface="Courier New" panose="02070309020205020404" pitchFamily="49" charset="0"/>
              </a:rPr>
              <a:t>// prints 1</a:t>
            </a:r>
            <a:endParaRPr lang="en-US" sz="1600" dirty="0">
              <a:latin typeface="Courier New" panose="02070309020205020404" pitchFamily="49" charset="0"/>
              <a:cs typeface="Courier New" panose="02070309020205020404" pitchFamily="49" charset="0"/>
            </a:endParaRPr>
          </a:p>
          <a:p>
            <a:pPr lvl="2"/>
            <a:endParaRPr lang="en-US" sz="1800" dirty="0"/>
          </a:p>
          <a:p>
            <a:pPr lvl="1"/>
            <a:r>
              <a:rPr lang="en-US" sz="2200" dirty="0"/>
              <a:t>this assignment is executed as part of the constructor</a:t>
            </a:r>
          </a:p>
          <a:p>
            <a:pPr lvl="1"/>
            <a:r>
              <a:rPr lang="en-US" sz="2200" dirty="0"/>
              <a:t>there is </a:t>
            </a:r>
            <a:r>
              <a:rPr lang="en-US" sz="2200" i="1" dirty="0"/>
              <a:t>another</a:t>
            </a:r>
            <a:r>
              <a:rPr lang="en-US" sz="2200" dirty="0"/>
              <a:t> syntax for method declarations but avoid it</a:t>
            </a:r>
          </a:p>
          <a:p>
            <a:pPr lvl="2"/>
            <a:r>
              <a:rPr lang="en-US" sz="1800" dirty="0"/>
              <a:t>leads to big problems when we are writing UI shortly</a:t>
            </a:r>
          </a:p>
        </p:txBody>
      </p:sp>
      <p:sp>
        <p:nvSpPr>
          <p:cNvPr id="4" name="Slide Number Placeholder 3">
            <a:extLst>
              <a:ext uri="{FF2B5EF4-FFF2-40B4-BE49-F238E27FC236}">
                <a16:creationId xmlns:a16="http://schemas.microsoft.com/office/drawing/2014/main" id="{9A9A5CA1-FD53-AE6D-C134-8018CFC582C7}"/>
              </a:ext>
            </a:extLst>
          </p:cNvPr>
          <p:cNvSpPr>
            <a:spLocks noGrp="1"/>
          </p:cNvSpPr>
          <p:nvPr>
            <p:ph type="sldNum" sz="quarter" idx="4"/>
          </p:nvPr>
        </p:nvSpPr>
        <p:spPr/>
        <p:txBody>
          <a:bodyPr/>
          <a:lstStyle/>
          <a:p>
            <a:fld id="{6B4E548F-600F-2C44-99B3-CA3A86763C81}" type="slidenum">
              <a:rPr lang="en-US" smtClean="0"/>
              <a:pPr/>
              <a:t>45</a:t>
            </a:fld>
            <a:endParaRPr lang="en-US" dirty="0"/>
          </a:p>
        </p:txBody>
      </p:sp>
    </p:spTree>
    <p:extLst>
      <p:ext uri="{BB962C8B-B14F-4D97-AF65-F5344CB8AC3E}">
        <p14:creationId xmlns:p14="http://schemas.microsoft.com/office/powerpoint/2010/main" val="9766793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9EE62-7500-8E87-40D0-88F15A47A546}"/>
              </a:ext>
            </a:extLst>
          </p:cNvPr>
          <p:cNvSpPr>
            <a:spLocks noGrp="1"/>
          </p:cNvSpPr>
          <p:nvPr>
            <p:ph type="title"/>
          </p:nvPr>
        </p:nvSpPr>
        <p:spPr/>
        <p:txBody>
          <a:bodyPr/>
          <a:lstStyle/>
          <a:p>
            <a:r>
              <a:rPr lang="en-US" dirty="0"/>
              <a:t>JavaScript Summary (1/2)</a:t>
            </a:r>
          </a:p>
        </p:txBody>
      </p:sp>
      <p:sp>
        <p:nvSpPr>
          <p:cNvPr id="3" name="Content Placeholder 2">
            <a:extLst>
              <a:ext uri="{FF2B5EF4-FFF2-40B4-BE49-F238E27FC236}">
                <a16:creationId xmlns:a16="http://schemas.microsoft.com/office/drawing/2014/main" id="{0E1F17D6-B687-D316-D473-46ACB120D46F}"/>
              </a:ext>
            </a:extLst>
          </p:cNvPr>
          <p:cNvSpPr>
            <a:spLocks noGrp="1"/>
          </p:cNvSpPr>
          <p:nvPr>
            <p:ph idx="1"/>
          </p:nvPr>
        </p:nvSpPr>
        <p:spPr/>
        <p:txBody>
          <a:bodyPr/>
          <a:lstStyle/>
          <a:p>
            <a:r>
              <a:rPr lang="en-US" sz="2600" dirty="0"/>
              <a:t>Most of the syntax is the same</a:t>
            </a:r>
          </a:p>
          <a:p>
            <a:pPr lvl="1"/>
            <a:r>
              <a:rPr lang="en-US" sz="2200" dirty="0"/>
              <a:t>even has </a:t>
            </a:r>
            <a:r>
              <a:rPr lang="en-US" sz="2000" dirty="0">
                <a:latin typeface="Courier New" panose="02070309020205020404" pitchFamily="49" charset="0"/>
                <a:cs typeface="Courier New" panose="02070309020205020404" pitchFamily="49" charset="0"/>
              </a:rPr>
              <a:t>Map</a:t>
            </a:r>
            <a:r>
              <a:rPr lang="en-US" sz="2200" dirty="0"/>
              <a:t> and </a:t>
            </a:r>
            <a:r>
              <a:rPr lang="en-US" sz="2000" dirty="0">
                <a:latin typeface="Courier New" panose="02070309020205020404" pitchFamily="49" charset="0"/>
                <a:cs typeface="Courier New" panose="02070309020205020404" pitchFamily="49" charset="0"/>
              </a:rPr>
              <a:t>Set</a:t>
            </a:r>
            <a:r>
              <a:rPr lang="en-US" sz="2200" dirty="0"/>
              <a:t> like Java</a:t>
            </a:r>
          </a:p>
          <a:p>
            <a:pPr lvl="1"/>
            <a:endParaRPr lang="en-US" sz="2200" dirty="0"/>
          </a:p>
          <a:p>
            <a:r>
              <a:rPr lang="en-US" sz="2600" dirty="0"/>
              <a:t>Main difference is no </a:t>
            </a:r>
            <a:r>
              <a:rPr lang="en-US" sz="2600" u="sng" dirty="0"/>
              <a:t>declared</a:t>
            </a:r>
            <a:r>
              <a:rPr lang="en-US" sz="2600" dirty="0"/>
              <a:t> types</a:t>
            </a:r>
          </a:p>
          <a:p>
            <a:pPr lvl="1"/>
            <a:endParaRPr lang="en-US" sz="2200" dirty="0"/>
          </a:p>
          <a:p>
            <a:r>
              <a:rPr lang="en-US" sz="2600" dirty="0"/>
              <a:t>That means new syntax for</a:t>
            </a:r>
          </a:p>
          <a:p>
            <a:pPr lvl="1"/>
            <a:r>
              <a:rPr lang="en-US" sz="2200" dirty="0"/>
              <a:t>declaring variables, functions, and classes</a:t>
            </a:r>
          </a:p>
          <a:p>
            <a:pPr lvl="1"/>
            <a:r>
              <a:rPr lang="en-US" sz="2200" dirty="0"/>
              <a:t>checking type a runtime with </a:t>
            </a:r>
            <a:r>
              <a:rPr lang="en-US" sz="2000" dirty="0" err="1">
                <a:latin typeface="Courier New" panose="02070309020205020404" pitchFamily="49" charset="0"/>
                <a:cs typeface="Courier New" panose="02070309020205020404" pitchFamily="49" charset="0"/>
              </a:rPr>
              <a:t>typeof</a:t>
            </a:r>
            <a:endParaRPr lang="en-US" sz="2000" dirty="0">
              <a:latin typeface="Courier New" panose="02070309020205020404" pitchFamily="49" charset="0"/>
              <a:cs typeface="Courier New" panose="02070309020205020404" pitchFamily="49" charset="0"/>
            </a:endParaRPr>
          </a:p>
          <a:p>
            <a:pPr lvl="1"/>
            <a:endParaRPr lang="en-US" sz="2200" dirty="0"/>
          </a:p>
          <a:p>
            <a:r>
              <a:rPr lang="en-US" sz="2600" dirty="0"/>
              <a:t>That means you can mix types in expressions</a:t>
            </a:r>
          </a:p>
          <a:p>
            <a:pPr lvl="1"/>
            <a:r>
              <a:rPr lang="en-US" sz="2200" dirty="0"/>
              <a:t>but you don't want to! avoid this!</a:t>
            </a:r>
          </a:p>
          <a:p>
            <a:pPr lvl="1"/>
            <a:r>
              <a:rPr lang="en-US" sz="2200" dirty="0"/>
              <a:t>use explicit type conversions (e.g. </a:t>
            </a:r>
            <a:r>
              <a:rPr lang="en-US" sz="2000" dirty="0">
                <a:latin typeface="Courier New" panose="02070309020205020404" pitchFamily="49" charset="0"/>
                <a:cs typeface="Courier New" panose="02070309020205020404" pitchFamily="49" charset="0"/>
              </a:rPr>
              <a:t>Number(..)</a:t>
            </a:r>
            <a:r>
              <a:rPr lang="en-US" sz="2200" dirty="0"/>
              <a:t>) if </a:t>
            </a:r>
            <a:r>
              <a:rPr lang="en-US" sz="2200" dirty="0" err="1"/>
              <a:t>necc</a:t>
            </a:r>
            <a:r>
              <a:rPr lang="en-US" sz="2200" dirty="0"/>
              <a:t>.</a:t>
            </a:r>
          </a:p>
        </p:txBody>
      </p:sp>
      <p:sp>
        <p:nvSpPr>
          <p:cNvPr id="4" name="Slide Number Placeholder 3">
            <a:extLst>
              <a:ext uri="{FF2B5EF4-FFF2-40B4-BE49-F238E27FC236}">
                <a16:creationId xmlns:a16="http://schemas.microsoft.com/office/drawing/2014/main" id="{83AEB0EA-47B9-0908-DD6B-7940CDA69770}"/>
              </a:ext>
            </a:extLst>
          </p:cNvPr>
          <p:cNvSpPr>
            <a:spLocks noGrp="1"/>
          </p:cNvSpPr>
          <p:nvPr>
            <p:ph type="sldNum" sz="quarter" idx="4"/>
          </p:nvPr>
        </p:nvSpPr>
        <p:spPr/>
        <p:txBody>
          <a:bodyPr/>
          <a:lstStyle/>
          <a:p>
            <a:fld id="{6B4E548F-600F-2C44-99B3-CA3A86763C81}" type="slidenum">
              <a:rPr lang="en-US" smtClean="0"/>
              <a:pPr/>
              <a:t>46</a:t>
            </a:fld>
            <a:endParaRPr lang="en-US" dirty="0"/>
          </a:p>
        </p:txBody>
      </p:sp>
    </p:spTree>
    <p:extLst>
      <p:ext uri="{BB962C8B-B14F-4D97-AF65-F5344CB8AC3E}">
        <p14:creationId xmlns:p14="http://schemas.microsoft.com/office/powerpoint/2010/main" val="4253696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C6F5FA-0502-9300-EA25-A7542BE06A3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9E7B069-7C44-BA1F-B305-2B171AFF7B34}"/>
              </a:ext>
            </a:extLst>
          </p:cNvPr>
          <p:cNvSpPr>
            <a:spLocks noGrp="1"/>
          </p:cNvSpPr>
          <p:nvPr>
            <p:ph type="title"/>
          </p:nvPr>
        </p:nvSpPr>
        <p:spPr/>
        <p:txBody>
          <a:bodyPr/>
          <a:lstStyle/>
          <a:p>
            <a:r>
              <a:rPr lang="en-US" dirty="0"/>
              <a:t>JavaScript Summary (2/2)</a:t>
            </a:r>
          </a:p>
        </p:txBody>
      </p:sp>
      <p:sp>
        <p:nvSpPr>
          <p:cNvPr id="3" name="Content Placeholder 2">
            <a:extLst>
              <a:ext uri="{FF2B5EF4-FFF2-40B4-BE49-F238E27FC236}">
                <a16:creationId xmlns:a16="http://schemas.microsoft.com/office/drawing/2014/main" id="{0F17F6A9-3F51-7D5B-E48F-8ECBCAB2A458}"/>
              </a:ext>
            </a:extLst>
          </p:cNvPr>
          <p:cNvSpPr>
            <a:spLocks noGrp="1"/>
          </p:cNvSpPr>
          <p:nvPr>
            <p:ph idx="1"/>
          </p:nvPr>
        </p:nvSpPr>
        <p:spPr/>
        <p:txBody>
          <a:bodyPr/>
          <a:lstStyle/>
          <a:p>
            <a:r>
              <a:rPr lang="en-US" sz="2600" dirty="0"/>
              <a:t>A few new features that are useful…</a:t>
            </a:r>
          </a:p>
          <a:p>
            <a:pPr lvl="1"/>
            <a:endParaRPr lang="en-US" sz="2200" dirty="0"/>
          </a:p>
          <a:p>
            <a:r>
              <a:rPr lang="en-US" sz="2600" dirty="0"/>
              <a:t>Strings are primitive types</a:t>
            </a:r>
          </a:p>
          <a:p>
            <a:pPr lvl="1"/>
            <a:r>
              <a:rPr lang="en-US" sz="2200" dirty="0"/>
              <a:t>can use "</a:t>
            </a:r>
            <a:r>
              <a:rPr lang="en-US" sz="2000" dirty="0">
                <a:latin typeface="Courier New" panose="02070309020205020404" pitchFamily="49" charset="0"/>
                <a:cs typeface="Courier New" panose="02070309020205020404" pitchFamily="49" charset="0"/>
              </a:rPr>
              <a:t>===</a:t>
            </a:r>
            <a:r>
              <a:rPr lang="en-US" sz="2200" dirty="0"/>
              <a:t>" and "</a:t>
            </a:r>
            <a:r>
              <a:rPr lang="en-US" sz="2000" dirty="0">
                <a:latin typeface="Courier New" panose="02070309020205020404" pitchFamily="49" charset="0"/>
                <a:cs typeface="Courier New" panose="02070309020205020404" pitchFamily="49" charset="0"/>
              </a:rPr>
              <a:t>&lt;</a:t>
            </a:r>
            <a:r>
              <a:rPr lang="en-US" sz="2200" dirty="0"/>
              <a:t>" on them</a:t>
            </a:r>
          </a:p>
          <a:p>
            <a:pPr lvl="1"/>
            <a:r>
              <a:rPr lang="en-US" sz="2200" dirty="0"/>
              <a:t>simpler syntax for accessing characters: "</a:t>
            </a:r>
            <a:r>
              <a:rPr lang="en-US" sz="2000" dirty="0">
                <a:latin typeface="Courier New" panose="02070309020205020404" pitchFamily="49" charset="0"/>
                <a:cs typeface="Courier New" panose="02070309020205020404" pitchFamily="49" charset="0"/>
              </a:rPr>
              <a:t>s[1]</a:t>
            </a:r>
            <a:r>
              <a:rPr lang="en-US" sz="2200" dirty="0"/>
              <a:t>"</a:t>
            </a:r>
            <a:endParaRPr lang="en-US" sz="2000" dirty="0">
              <a:latin typeface="Courier New" panose="02070309020205020404" pitchFamily="49" charset="0"/>
              <a:cs typeface="Courier New" panose="02070309020205020404" pitchFamily="49" charset="0"/>
            </a:endParaRPr>
          </a:p>
          <a:p>
            <a:pPr lvl="1"/>
            <a:endParaRPr lang="en-US" sz="2200" dirty="0"/>
          </a:p>
          <a:p>
            <a:r>
              <a:rPr lang="en-US" sz="2600" dirty="0"/>
              <a:t>Integers have their own type</a:t>
            </a:r>
          </a:p>
          <a:p>
            <a:pPr lvl="1"/>
            <a:r>
              <a:rPr lang="en-US" sz="2200" dirty="0"/>
              <a:t>literals use an "</a:t>
            </a:r>
            <a:r>
              <a:rPr lang="en-US" sz="2000" dirty="0">
                <a:latin typeface="Courier New" panose="02070309020205020404" pitchFamily="49" charset="0"/>
                <a:cs typeface="Courier New" panose="02070309020205020404" pitchFamily="49" charset="0"/>
              </a:rPr>
              <a:t>n</a:t>
            </a:r>
            <a:r>
              <a:rPr lang="en-US" sz="2200" dirty="0"/>
              <a:t>" suffix, e.g., "</a:t>
            </a:r>
            <a:r>
              <a:rPr lang="en-US" sz="2000" dirty="0">
                <a:latin typeface="Courier New" panose="02070309020205020404" pitchFamily="49" charset="0"/>
                <a:cs typeface="Courier New" panose="02070309020205020404" pitchFamily="49" charset="0"/>
              </a:rPr>
              <a:t>3n</a:t>
            </a:r>
            <a:r>
              <a:rPr lang="en-US" sz="2200" dirty="0"/>
              <a:t>"</a:t>
            </a:r>
          </a:p>
          <a:p>
            <a:pPr lvl="1"/>
            <a:r>
              <a:rPr lang="en-US" sz="2200" dirty="0"/>
              <a:t>"</a:t>
            </a:r>
            <a:r>
              <a:rPr lang="en-US" sz="2000" dirty="0">
                <a:latin typeface="Courier New" panose="02070309020205020404" pitchFamily="49" charset="0"/>
                <a:cs typeface="Courier New" panose="02070309020205020404" pitchFamily="49" charset="0"/>
              </a:rPr>
              <a:t>/</a:t>
            </a:r>
            <a:r>
              <a:rPr lang="en-US" sz="2200" dirty="0"/>
              <a:t>" is then integer division</a:t>
            </a:r>
          </a:p>
          <a:p>
            <a:pPr lvl="1"/>
            <a:endParaRPr lang="en-US" sz="2200" dirty="0"/>
          </a:p>
          <a:p>
            <a:r>
              <a:rPr lang="en-US" sz="2600" dirty="0"/>
              <a:t>New syntax for string literals: </a:t>
            </a:r>
            <a:r>
              <a:rPr lang="en-US" sz="2200" dirty="0">
                <a:latin typeface="Courier New" panose="02070309020205020404" pitchFamily="49" charset="0"/>
                <a:cs typeface="Courier New" panose="02070309020205020404" pitchFamily="49" charset="0"/>
              </a:rPr>
              <a:t>`Hi, ${name}`</a:t>
            </a:r>
          </a:p>
        </p:txBody>
      </p:sp>
      <p:sp>
        <p:nvSpPr>
          <p:cNvPr id="4" name="Slide Number Placeholder 3">
            <a:extLst>
              <a:ext uri="{FF2B5EF4-FFF2-40B4-BE49-F238E27FC236}">
                <a16:creationId xmlns:a16="http://schemas.microsoft.com/office/drawing/2014/main" id="{BE03966F-9C1B-FBF5-9E38-D87B5957ACE5}"/>
              </a:ext>
            </a:extLst>
          </p:cNvPr>
          <p:cNvSpPr>
            <a:spLocks noGrp="1"/>
          </p:cNvSpPr>
          <p:nvPr>
            <p:ph type="sldNum" sz="quarter" idx="4"/>
          </p:nvPr>
        </p:nvSpPr>
        <p:spPr/>
        <p:txBody>
          <a:bodyPr/>
          <a:lstStyle/>
          <a:p>
            <a:fld id="{6B4E548F-600F-2C44-99B3-CA3A86763C81}" type="slidenum">
              <a:rPr lang="en-US" smtClean="0"/>
              <a:pPr/>
              <a:t>47</a:t>
            </a:fld>
            <a:endParaRPr lang="en-US" dirty="0"/>
          </a:p>
        </p:txBody>
      </p:sp>
    </p:spTree>
    <p:extLst>
      <p:ext uri="{BB962C8B-B14F-4D97-AF65-F5344CB8AC3E}">
        <p14:creationId xmlns:p14="http://schemas.microsoft.com/office/powerpoint/2010/main" val="3081001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3C4605-698C-9F1F-B031-190697E77A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2CC144-BE2C-96FC-AB39-AF08CBDB381D}"/>
              </a:ext>
            </a:extLst>
          </p:cNvPr>
          <p:cNvSpPr>
            <a:spLocks noGrp="1"/>
          </p:cNvSpPr>
          <p:nvPr>
            <p:ph type="ctrTitle"/>
          </p:nvPr>
        </p:nvSpPr>
        <p:spPr/>
        <p:txBody>
          <a:bodyPr/>
          <a:lstStyle/>
          <a:p>
            <a:r>
              <a:rPr lang="en-US" dirty="0"/>
              <a:t>Modules</a:t>
            </a:r>
          </a:p>
        </p:txBody>
      </p:sp>
    </p:spTree>
    <p:extLst>
      <p:ext uri="{BB962C8B-B14F-4D97-AF65-F5344CB8AC3E}">
        <p14:creationId xmlns:p14="http://schemas.microsoft.com/office/powerpoint/2010/main" val="7182371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E9AEA-72E3-E148-A5F9-EFA5310C103B}"/>
              </a:ext>
            </a:extLst>
          </p:cNvPr>
          <p:cNvSpPr>
            <a:spLocks noGrp="1"/>
          </p:cNvSpPr>
          <p:nvPr>
            <p:ph type="title"/>
          </p:nvPr>
        </p:nvSpPr>
        <p:spPr/>
        <p:txBody>
          <a:bodyPr/>
          <a:lstStyle/>
          <a:p>
            <a:r>
              <a:rPr lang="en-US" dirty="0"/>
              <a:t>Imports</a:t>
            </a:r>
          </a:p>
        </p:txBody>
      </p:sp>
      <p:sp>
        <p:nvSpPr>
          <p:cNvPr id="3" name="Content Placeholder 2">
            <a:extLst>
              <a:ext uri="{FF2B5EF4-FFF2-40B4-BE49-F238E27FC236}">
                <a16:creationId xmlns:a16="http://schemas.microsoft.com/office/drawing/2014/main" id="{33B0E9AC-52DB-D549-9BA7-9499926A4D69}"/>
              </a:ext>
            </a:extLst>
          </p:cNvPr>
          <p:cNvSpPr>
            <a:spLocks noGrp="1"/>
          </p:cNvSpPr>
          <p:nvPr>
            <p:ph idx="1"/>
          </p:nvPr>
        </p:nvSpPr>
        <p:spPr/>
        <p:txBody>
          <a:bodyPr/>
          <a:lstStyle/>
          <a:p>
            <a:r>
              <a:rPr lang="en-US" sz="2400" dirty="0"/>
              <a:t>Originally, all JavaScript lived in the same "</a:t>
            </a:r>
            <a:r>
              <a:rPr lang="en-US" sz="2400" i="1" dirty="0"/>
              <a:t>namespace</a:t>
            </a:r>
            <a:r>
              <a:rPr lang="en-US" sz="2400" dirty="0"/>
              <a:t>"</a:t>
            </a:r>
          </a:p>
          <a:p>
            <a:pPr lvl="1"/>
            <a:r>
              <a:rPr lang="en-US" sz="2000" dirty="0"/>
              <a:t>problems if two programmers use the same function name</a:t>
            </a:r>
          </a:p>
          <a:p>
            <a:pPr lvl="1"/>
            <a:r>
              <a:rPr lang="en-US" sz="2000" dirty="0"/>
              <a:t>tools would rename functions to avoid conflicts (</a:t>
            </a:r>
            <a:r>
              <a:rPr lang="en-US" sz="1800" dirty="0"/>
              <a:t>e.g., webpack</a:t>
            </a:r>
            <a:r>
              <a:rPr lang="en-US" sz="2000" dirty="0"/>
              <a:t>)</a:t>
            </a:r>
          </a:p>
          <a:p>
            <a:pPr lvl="1"/>
            <a:endParaRPr lang="en-US" sz="2000" dirty="0"/>
          </a:p>
          <a:p>
            <a:r>
              <a:rPr lang="en-US" sz="2400" dirty="0"/>
              <a:t>Now, by default, declarations are hidden outside the file</a:t>
            </a:r>
          </a:p>
          <a:p>
            <a:pPr lvl="1"/>
            <a:endParaRPr lang="en-US" sz="2000" dirty="0"/>
          </a:p>
          <a:p>
            <a:r>
              <a:rPr lang="en-US" sz="2400" dirty="0"/>
              <a:t>Add the keyword “export” to make it visible</a:t>
            </a:r>
          </a:p>
          <a:p>
            <a:pPr lvl="2"/>
            <a:endParaRPr lang="en-US" sz="1200" dirty="0"/>
          </a:p>
          <a:p>
            <a:pPr lvl="2"/>
            <a:r>
              <a:rPr lang="en-US" sz="1600" b="1" dirty="0">
                <a:solidFill>
                  <a:srgbClr val="0070C0"/>
                </a:solidFill>
                <a:latin typeface="Courier New" panose="02070309020205020404" pitchFamily="49" charset="0"/>
                <a:cs typeface="Courier New" panose="02070309020205020404" pitchFamily="49" charset="0"/>
              </a:rPr>
              <a:t>export const</a:t>
            </a:r>
            <a:r>
              <a:rPr lang="en-US" sz="1600" dirty="0">
                <a:latin typeface="Courier New" panose="02070309020205020404" pitchFamily="49" charset="0"/>
                <a:cs typeface="Courier New" panose="02070309020205020404" pitchFamily="49" charset="0"/>
              </a:rPr>
              <a:t> MAX_NUMBER = 15;          </a:t>
            </a:r>
            <a:r>
              <a:rPr lang="en-US" sz="1600" b="1" dirty="0">
                <a:solidFill>
                  <a:schemeClr val="accent3">
                    <a:lumMod val="50000"/>
                  </a:schemeClr>
                </a:solidFill>
                <a:latin typeface="Courier New" panose="02070309020205020404" pitchFamily="49" charset="0"/>
                <a:cs typeface="Courier New" panose="02070309020205020404" pitchFamily="49" charset="0"/>
              </a:rPr>
              <a:t>// in </a:t>
            </a:r>
            <a:r>
              <a:rPr lang="en-US" sz="1600" b="1" dirty="0" err="1">
                <a:solidFill>
                  <a:schemeClr val="accent3">
                    <a:lumMod val="50000"/>
                  </a:schemeClr>
                </a:solidFill>
                <a:latin typeface="Courier New" panose="02070309020205020404" pitchFamily="49" charset="0"/>
                <a:cs typeface="Courier New" panose="02070309020205020404" pitchFamily="49" charset="0"/>
              </a:rPr>
              <a:t>src</a:t>
            </a:r>
            <a:r>
              <a:rPr lang="en-US" sz="1600" b="1" dirty="0">
                <a:solidFill>
                  <a:schemeClr val="accent3">
                    <a:lumMod val="50000"/>
                  </a:schemeClr>
                </a:solidFill>
                <a:latin typeface="Courier New" panose="02070309020205020404" pitchFamily="49" charset="0"/>
                <a:cs typeface="Courier New" panose="02070309020205020404" pitchFamily="49" charset="0"/>
              </a:rPr>
              <a:t>/</a:t>
            </a:r>
            <a:r>
              <a:rPr lang="en-US" sz="1600" b="1" dirty="0" err="1">
                <a:solidFill>
                  <a:schemeClr val="accent3">
                    <a:lumMod val="50000"/>
                  </a:schemeClr>
                </a:solidFill>
                <a:latin typeface="Courier New" panose="02070309020205020404" pitchFamily="49" charset="0"/>
                <a:cs typeface="Courier New" panose="02070309020205020404" pitchFamily="49" charset="0"/>
              </a:rPr>
              <a:t>foo.js</a:t>
            </a:r>
            <a:endParaRPr lang="en-US" sz="1600" b="1" dirty="0">
              <a:solidFill>
                <a:schemeClr val="accent3">
                  <a:lumMod val="50000"/>
                </a:schemeClr>
              </a:solidFill>
              <a:latin typeface="Courier New" panose="02070309020205020404" pitchFamily="49" charset="0"/>
              <a:cs typeface="Courier New" panose="02070309020205020404" pitchFamily="49" charset="0"/>
            </a:endParaRPr>
          </a:p>
          <a:p>
            <a:pPr lvl="2"/>
            <a:endParaRPr lang="en-US" sz="1600" dirty="0"/>
          </a:p>
          <a:p>
            <a:r>
              <a:rPr lang="en-US" sz="2400" dirty="0"/>
              <a:t>Use the “import” statement to bring into another file</a:t>
            </a:r>
          </a:p>
          <a:p>
            <a:pPr lvl="2"/>
            <a:endParaRPr lang="en-US" sz="1200" dirty="0"/>
          </a:p>
          <a:p>
            <a:pPr lvl="2"/>
            <a:r>
              <a:rPr lang="en-US" sz="1600" b="1" dirty="0">
                <a:solidFill>
                  <a:srgbClr val="0070C0"/>
                </a:solidFill>
                <a:latin typeface="Courier New" panose="02070309020205020404" pitchFamily="49" charset="0"/>
                <a:cs typeface="Courier New" panose="02070309020205020404" pitchFamily="49" charset="0"/>
              </a:rPr>
              <a:t>import</a:t>
            </a:r>
            <a:r>
              <a:rPr lang="en-US" sz="1600" dirty="0">
                <a:latin typeface="Courier New" panose="02070309020205020404" pitchFamily="49" charset="0"/>
                <a:cs typeface="Courier New" panose="02070309020205020404" pitchFamily="49" charset="0"/>
              </a:rPr>
              <a:t> { MAX_NUMBER } </a:t>
            </a:r>
            <a:r>
              <a:rPr lang="en-US" sz="1600" b="1" dirty="0">
                <a:solidFill>
                  <a:srgbClr val="0070C0"/>
                </a:solidFill>
                <a:latin typeface="Courier New" panose="02070309020205020404" pitchFamily="49" charset="0"/>
                <a:cs typeface="Courier New" panose="02070309020205020404" pitchFamily="49" charset="0"/>
              </a:rPr>
              <a:t>from</a:t>
            </a:r>
            <a:r>
              <a:rPr lang="en-US" sz="1600" dirty="0">
                <a:latin typeface="Courier New" panose="02070309020205020404" pitchFamily="49" charset="0"/>
                <a:cs typeface="Courier New" panose="02070309020205020404" pitchFamily="49" charset="0"/>
              </a:rPr>
              <a:t> './</a:t>
            </a:r>
            <a:r>
              <a:rPr lang="en-US" sz="1600" dirty="0" err="1">
                <a:latin typeface="Courier New" panose="02070309020205020404" pitchFamily="49" charset="0"/>
                <a:cs typeface="Courier New" panose="02070309020205020404" pitchFamily="49" charset="0"/>
              </a:rPr>
              <a:t>foo.js</a:t>
            </a:r>
            <a:r>
              <a:rPr lang="en-US" sz="1600" dirty="0">
                <a:latin typeface="Courier New" panose="02070309020205020404" pitchFamily="49" charset="0"/>
                <a:cs typeface="Courier New" panose="02070309020205020404" pitchFamily="49" charset="0"/>
              </a:rPr>
              <a:t>';  </a:t>
            </a:r>
            <a:r>
              <a:rPr lang="en-US" sz="1600" b="1" dirty="0">
                <a:solidFill>
                  <a:schemeClr val="accent3">
                    <a:lumMod val="50000"/>
                  </a:schemeClr>
                </a:solidFill>
                <a:latin typeface="Courier New" panose="02070309020205020404" pitchFamily="49" charset="0"/>
                <a:cs typeface="Courier New" panose="02070309020205020404" pitchFamily="49" charset="0"/>
              </a:rPr>
              <a:t>// in </a:t>
            </a:r>
            <a:r>
              <a:rPr lang="en-US" sz="1600" b="1" dirty="0" err="1">
                <a:solidFill>
                  <a:schemeClr val="accent3">
                    <a:lumMod val="50000"/>
                  </a:schemeClr>
                </a:solidFill>
                <a:latin typeface="Courier New" panose="02070309020205020404" pitchFamily="49" charset="0"/>
                <a:cs typeface="Courier New" panose="02070309020205020404" pitchFamily="49" charset="0"/>
              </a:rPr>
              <a:t>src</a:t>
            </a:r>
            <a:r>
              <a:rPr lang="en-US" sz="1600" b="1" dirty="0">
                <a:solidFill>
                  <a:schemeClr val="accent3">
                    <a:lumMod val="50000"/>
                  </a:schemeClr>
                </a:solidFill>
                <a:latin typeface="Courier New" panose="02070309020205020404" pitchFamily="49" charset="0"/>
                <a:cs typeface="Courier New" panose="02070309020205020404" pitchFamily="49" charset="0"/>
              </a:rPr>
              <a:t>/</a:t>
            </a:r>
            <a:r>
              <a:rPr lang="en-US" sz="1600" b="1" dirty="0" err="1">
                <a:solidFill>
                  <a:schemeClr val="accent3">
                    <a:lumMod val="50000"/>
                  </a:schemeClr>
                </a:solidFill>
                <a:latin typeface="Courier New" panose="02070309020205020404" pitchFamily="49" charset="0"/>
                <a:cs typeface="Courier New" panose="02070309020205020404" pitchFamily="49" charset="0"/>
              </a:rPr>
              <a:t>bar.js</a:t>
            </a:r>
            <a:endParaRPr lang="en-US" sz="1600" b="1" dirty="0">
              <a:solidFill>
                <a:schemeClr val="accent3">
                  <a:lumMod val="50000"/>
                </a:schemeClr>
              </a:solidFill>
              <a:latin typeface="Courier New" panose="02070309020205020404" pitchFamily="49" charset="0"/>
              <a:cs typeface="Courier New" panose="02070309020205020404" pitchFamily="49" charset="0"/>
            </a:endParaRPr>
          </a:p>
          <a:p>
            <a:pPr lvl="2"/>
            <a:endParaRPr lang="en-US" sz="1200" dirty="0"/>
          </a:p>
          <a:p>
            <a:pPr lvl="1"/>
            <a:r>
              <a:rPr lang="en-US" sz="2000" dirty="0"/>
              <a:t>‘</a:t>
            </a:r>
            <a:r>
              <a:rPr lang="en-US" sz="1800" dirty="0">
                <a:latin typeface="Courier New" panose="02070309020205020404" pitchFamily="49" charset="0"/>
                <a:cs typeface="Courier New" panose="02070309020205020404" pitchFamily="49" charset="0"/>
              </a:rPr>
              <a:t>./</a:t>
            </a:r>
            <a:r>
              <a:rPr lang="en-US" sz="1800" dirty="0" err="1">
                <a:latin typeface="Courier New" panose="02070309020205020404" pitchFamily="49" charset="0"/>
                <a:cs typeface="Courier New" panose="02070309020205020404" pitchFamily="49" charset="0"/>
              </a:rPr>
              <a:t>foo.js</a:t>
            </a:r>
            <a:r>
              <a:rPr lang="en-US" sz="2000" dirty="0"/>
              <a:t>’ is relative path from this file to </a:t>
            </a:r>
            <a:r>
              <a:rPr lang="en-US" sz="1800" dirty="0" err="1">
                <a:latin typeface="Courier New" panose="02070309020205020404" pitchFamily="49" charset="0"/>
                <a:cs typeface="Courier New" panose="02070309020205020404" pitchFamily="49" charset="0"/>
              </a:rPr>
              <a:t>foo.js</a:t>
            </a:r>
            <a:endParaRPr lang="en-US" sz="1800" dirty="0">
              <a:latin typeface="Courier New" panose="02070309020205020404" pitchFamily="49" charset="0"/>
              <a:cs typeface="Courier New" panose="02070309020205020404" pitchFamily="49" charset="0"/>
            </a:endParaRPr>
          </a:p>
        </p:txBody>
      </p:sp>
      <p:sp>
        <p:nvSpPr>
          <p:cNvPr id="4" name="Slide Number Placeholder 3">
            <a:extLst>
              <a:ext uri="{FF2B5EF4-FFF2-40B4-BE49-F238E27FC236}">
                <a16:creationId xmlns:a16="http://schemas.microsoft.com/office/drawing/2014/main" id="{719B9CD7-2C2C-01DE-C708-7424EBBF6FD0}"/>
              </a:ext>
            </a:extLst>
          </p:cNvPr>
          <p:cNvSpPr>
            <a:spLocks noGrp="1"/>
          </p:cNvSpPr>
          <p:nvPr>
            <p:ph type="sldNum" sz="quarter" idx="4"/>
          </p:nvPr>
        </p:nvSpPr>
        <p:spPr/>
        <p:txBody>
          <a:bodyPr/>
          <a:lstStyle/>
          <a:p>
            <a:fld id="{6B4E548F-600F-2C44-99B3-CA3A86763C81}" type="slidenum">
              <a:rPr lang="en-US" smtClean="0"/>
              <a:pPr/>
              <a:t>49</a:t>
            </a:fld>
            <a:endParaRPr lang="en-US" dirty="0"/>
          </a:p>
        </p:txBody>
      </p:sp>
    </p:spTree>
    <p:extLst>
      <p:ext uri="{BB962C8B-B14F-4D97-AF65-F5344CB8AC3E}">
        <p14:creationId xmlns:p14="http://schemas.microsoft.com/office/powerpoint/2010/main" val="529886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2" end="1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2CC3D-4BB0-817F-6ED8-800D6465D56E}"/>
              </a:ext>
            </a:extLst>
          </p:cNvPr>
          <p:cNvSpPr>
            <a:spLocks noGrp="1"/>
          </p:cNvSpPr>
          <p:nvPr>
            <p:ph type="title"/>
          </p:nvPr>
        </p:nvSpPr>
        <p:spPr/>
        <p:txBody>
          <a:bodyPr>
            <a:normAutofit/>
          </a:bodyPr>
          <a:lstStyle/>
          <a:p>
            <a:r>
              <a:rPr lang="en-US" dirty="0"/>
              <a:t>You &amp; Computer Science (approximately)</a:t>
            </a:r>
          </a:p>
        </p:txBody>
      </p:sp>
      <p:sp>
        <p:nvSpPr>
          <p:cNvPr id="3" name="Content Placeholder 2">
            <a:extLst>
              <a:ext uri="{FF2B5EF4-FFF2-40B4-BE49-F238E27FC236}">
                <a16:creationId xmlns:a16="http://schemas.microsoft.com/office/drawing/2014/main" id="{3E0AEF7A-55D4-4A71-C9ED-F17C1D6EF557}"/>
              </a:ext>
            </a:extLst>
          </p:cNvPr>
          <p:cNvSpPr>
            <a:spLocks noGrp="1"/>
          </p:cNvSpPr>
          <p:nvPr>
            <p:ph idx="1"/>
          </p:nvPr>
        </p:nvSpPr>
        <p:spPr>
          <a:xfrm>
            <a:off x="457200" y="1244160"/>
            <a:ext cx="8229600" cy="1235951"/>
          </a:xfrm>
        </p:spPr>
        <p:txBody>
          <a:bodyPr/>
          <a:lstStyle/>
          <a:p>
            <a:r>
              <a:rPr lang="en-US" sz="2800" dirty="0"/>
              <a:t>You already know Java</a:t>
            </a:r>
          </a:p>
          <a:p>
            <a:pPr lvl="1"/>
            <a:r>
              <a:rPr lang="en-US" sz="2400" dirty="0"/>
              <a:t>some basic data structures and algorithms</a:t>
            </a:r>
          </a:p>
          <a:p>
            <a:r>
              <a:rPr lang="en-US" sz="2800" dirty="0"/>
              <a:t>Working on expanding your knowledge</a:t>
            </a:r>
          </a:p>
        </p:txBody>
      </p:sp>
      <p:grpSp>
        <p:nvGrpSpPr>
          <p:cNvPr id="10" name="Group 9" descr="A larger brain with intermediate classes, using (as examples) Programming Languages, Data Structures, Algorithms, and Databases.">
            <a:extLst>
              <a:ext uri="{FF2B5EF4-FFF2-40B4-BE49-F238E27FC236}">
                <a16:creationId xmlns:a16="http://schemas.microsoft.com/office/drawing/2014/main" id="{21CB19DF-59FA-278F-CCBE-AE3D25D80A53}"/>
              </a:ext>
            </a:extLst>
          </p:cNvPr>
          <p:cNvGrpSpPr/>
          <p:nvPr/>
        </p:nvGrpSpPr>
        <p:grpSpPr>
          <a:xfrm>
            <a:off x="1761769" y="2996514"/>
            <a:ext cx="4106455" cy="3293718"/>
            <a:chOff x="1761769" y="2996514"/>
            <a:chExt cx="4106455" cy="3293718"/>
          </a:xfrm>
        </p:grpSpPr>
        <p:sp>
          <p:nvSpPr>
            <p:cNvPr id="6" name="TextBox 5">
              <a:extLst>
                <a:ext uri="{FF2B5EF4-FFF2-40B4-BE49-F238E27FC236}">
                  <a16:creationId xmlns:a16="http://schemas.microsoft.com/office/drawing/2014/main" id="{7F60B0CC-F34D-3795-3634-55E75813AD23}"/>
                </a:ext>
              </a:extLst>
            </p:cNvPr>
            <p:cNvSpPr txBox="1"/>
            <p:nvPr/>
          </p:nvSpPr>
          <p:spPr>
            <a:xfrm>
              <a:off x="4432378" y="3526993"/>
              <a:ext cx="1084721" cy="584775"/>
            </a:xfrm>
            <a:prstGeom prst="rect">
              <a:avLst/>
            </a:prstGeom>
            <a:noFill/>
          </p:spPr>
          <p:txBody>
            <a:bodyPr wrap="none" rtlCol="0">
              <a:spAutoFit/>
            </a:bodyPr>
            <a:lstStyle/>
            <a:p>
              <a:pPr algn="r"/>
              <a:r>
                <a:rPr lang="en-US" sz="1600" dirty="0">
                  <a:latin typeface="Franklin Gothic Medium"/>
                  <a:cs typeface="Franklin Gothic Medium"/>
                </a:rPr>
                <a:t>Data</a:t>
              </a:r>
            </a:p>
            <a:p>
              <a:pPr algn="r"/>
              <a:r>
                <a:rPr lang="en-US" sz="1600" dirty="0">
                  <a:latin typeface="Franklin Gothic Medium"/>
                  <a:cs typeface="Franklin Gothic Medium"/>
                </a:rPr>
                <a:t>Structures</a:t>
              </a:r>
            </a:p>
          </p:txBody>
        </p:sp>
        <p:sp>
          <p:nvSpPr>
            <p:cNvPr id="7" name="TextBox 6">
              <a:extLst>
                <a:ext uri="{FF2B5EF4-FFF2-40B4-BE49-F238E27FC236}">
                  <a16:creationId xmlns:a16="http://schemas.microsoft.com/office/drawing/2014/main" id="{9E4A1B24-5D5D-3917-24AA-D0BB344AD988}"/>
                </a:ext>
              </a:extLst>
            </p:cNvPr>
            <p:cNvSpPr txBox="1"/>
            <p:nvPr/>
          </p:nvSpPr>
          <p:spPr>
            <a:xfrm>
              <a:off x="2382374" y="5137855"/>
              <a:ext cx="1136850" cy="338554"/>
            </a:xfrm>
            <a:prstGeom prst="rect">
              <a:avLst/>
            </a:prstGeom>
            <a:noFill/>
          </p:spPr>
          <p:txBody>
            <a:bodyPr wrap="none" rtlCol="0">
              <a:spAutoFit/>
            </a:bodyPr>
            <a:lstStyle/>
            <a:p>
              <a:r>
                <a:rPr lang="en-US" sz="1600" dirty="0">
                  <a:latin typeface="Franklin Gothic Medium"/>
                  <a:cs typeface="Franklin Gothic Medium"/>
                </a:rPr>
                <a:t>Algorithms</a:t>
              </a:r>
            </a:p>
          </p:txBody>
        </p:sp>
        <p:sp>
          <p:nvSpPr>
            <p:cNvPr id="8" name="TextBox 7">
              <a:extLst>
                <a:ext uri="{FF2B5EF4-FFF2-40B4-BE49-F238E27FC236}">
                  <a16:creationId xmlns:a16="http://schemas.microsoft.com/office/drawing/2014/main" id="{4F60E106-E7C7-C0AD-AF74-575A673396A9}"/>
                </a:ext>
              </a:extLst>
            </p:cNvPr>
            <p:cNvSpPr txBox="1"/>
            <p:nvPr/>
          </p:nvSpPr>
          <p:spPr>
            <a:xfrm>
              <a:off x="2375934" y="3636533"/>
              <a:ext cx="1388906" cy="584775"/>
            </a:xfrm>
            <a:prstGeom prst="rect">
              <a:avLst/>
            </a:prstGeom>
            <a:noFill/>
          </p:spPr>
          <p:txBody>
            <a:bodyPr wrap="none" rtlCol="0">
              <a:spAutoFit/>
            </a:bodyPr>
            <a:lstStyle/>
            <a:p>
              <a:r>
                <a:rPr lang="en-US" sz="1600" dirty="0">
                  <a:latin typeface="Franklin Gothic Medium"/>
                  <a:cs typeface="Franklin Gothic Medium"/>
                </a:rPr>
                <a:t>Programming</a:t>
              </a:r>
            </a:p>
            <a:p>
              <a:r>
                <a:rPr lang="en-US" sz="1600" dirty="0">
                  <a:latin typeface="Franklin Gothic Medium"/>
                  <a:cs typeface="Franklin Gothic Medium"/>
                </a:rPr>
                <a:t>Languages</a:t>
              </a:r>
            </a:p>
          </p:txBody>
        </p:sp>
        <p:sp>
          <p:nvSpPr>
            <p:cNvPr id="12" name="TextBox 11">
              <a:extLst>
                <a:ext uri="{FF2B5EF4-FFF2-40B4-BE49-F238E27FC236}">
                  <a16:creationId xmlns:a16="http://schemas.microsoft.com/office/drawing/2014/main" id="{44C92F44-FB91-9716-D92D-6B41E9372A36}"/>
                </a:ext>
              </a:extLst>
            </p:cNvPr>
            <p:cNvSpPr txBox="1"/>
            <p:nvPr/>
          </p:nvSpPr>
          <p:spPr>
            <a:xfrm>
              <a:off x="4011590" y="5262824"/>
              <a:ext cx="1120820" cy="338554"/>
            </a:xfrm>
            <a:prstGeom prst="rect">
              <a:avLst/>
            </a:prstGeom>
            <a:noFill/>
          </p:spPr>
          <p:txBody>
            <a:bodyPr wrap="none" rtlCol="0">
              <a:spAutoFit/>
            </a:bodyPr>
            <a:lstStyle/>
            <a:p>
              <a:r>
                <a:rPr lang="en-US" sz="1600" dirty="0">
                  <a:latin typeface="Franklin Gothic Medium"/>
                  <a:cs typeface="Franklin Gothic Medium"/>
                </a:rPr>
                <a:t>Databases</a:t>
              </a:r>
            </a:p>
          </p:txBody>
        </p:sp>
        <p:sp>
          <p:nvSpPr>
            <p:cNvPr id="14" name="Cloud 13">
              <a:extLst>
                <a:ext uri="{FF2B5EF4-FFF2-40B4-BE49-F238E27FC236}">
                  <a16:creationId xmlns:a16="http://schemas.microsoft.com/office/drawing/2014/main" id="{F8801F7D-3FC1-05F7-C6B5-F0FC98E1656B}"/>
                </a:ext>
              </a:extLst>
            </p:cNvPr>
            <p:cNvSpPr/>
            <p:nvPr/>
          </p:nvSpPr>
          <p:spPr>
            <a:xfrm>
              <a:off x="1761769" y="2996514"/>
              <a:ext cx="4106455" cy="3293718"/>
            </a:xfrm>
            <a:prstGeom prst="cloud">
              <a:avLst/>
            </a:prstGeom>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11" name="Group 10" descr="A central brain labelled “Java”, with arrows pointing outwards, representing a student expanding their Java knowledge.">
            <a:extLst>
              <a:ext uri="{FF2B5EF4-FFF2-40B4-BE49-F238E27FC236}">
                <a16:creationId xmlns:a16="http://schemas.microsoft.com/office/drawing/2014/main" id="{C0C95416-1B14-8F32-D9C1-331CF27EE5B6}"/>
              </a:ext>
            </a:extLst>
          </p:cNvPr>
          <p:cNvGrpSpPr/>
          <p:nvPr/>
        </p:nvGrpSpPr>
        <p:grpSpPr>
          <a:xfrm>
            <a:off x="2113027" y="3152926"/>
            <a:ext cx="3522229" cy="3071138"/>
            <a:chOff x="2113027" y="3152926"/>
            <a:chExt cx="3522229" cy="3071138"/>
          </a:xfrm>
        </p:grpSpPr>
        <p:sp>
          <p:nvSpPr>
            <p:cNvPr id="4" name="Cloud 3">
              <a:extLst>
                <a:ext uri="{FF2B5EF4-FFF2-40B4-BE49-F238E27FC236}">
                  <a16:creationId xmlns:a16="http://schemas.microsoft.com/office/drawing/2014/main" id="{2C5FE5C8-C341-BDE3-E604-C17A5C9A5409}"/>
                </a:ext>
              </a:extLst>
            </p:cNvPr>
            <p:cNvSpPr/>
            <p:nvPr/>
          </p:nvSpPr>
          <p:spPr>
            <a:xfrm>
              <a:off x="3120718" y="4077582"/>
              <a:ext cx="1557607" cy="1249330"/>
            </a:xfrm>
            <a:prstGeom prst="cloud">
              <a:avLst/>
            </a:prstGeom>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 name="TextBox 4">
              <a:extLst>
                <a:ext uri="{FF2B5EF4-FFF2-40B4-BE49-F238E27FC236}">
                  <a16:creationId xmlns:a16="http://schemas.microsoft.com/office/drawing/2014/main" id="{21CC3A76-4172-A9C1-1AA8-8E4BC0AC45EE}"/>
                </a:ext>
              </a:extLst>
            </p:cNvPr>
            <p:cNvSpPr txBox="1"/>
            <p:nvPr/>
          </p:nvSpPr>
          <p:spPr>
            <a:xfrm>
              <a:off x="3519224" y="4408223"/>
              <a:ext cx="760593" cy="461665"/>
            </a:xfrm>
            <a:prstGeom prst="rect">
              <a:avLst/>
            </a:prstGeom>
            <a:noFill/>
          </p:spPr>
          <p:txBody>
            <a:bodyPr wrap="none" rtlCol="0">
              <a:spAutoFit/>
            </a:bodyPr>
            <a:lstStyle/>
            <a:p>
              <a:r>
                <a:rPr lang="en-US" sz="2400" dirty="0">
                  <a:latin typeface="Franklin Gothic Medium"/>
                  <a:cs typeface="Franklin Gothic Medium"/>
                </a:rPr>
                <a:t>Java</a:t>
              </a:r>
            </a:p>
          </p:txBody>
        </p:sp>
        <p:sp>
          <p:nvSpPr>
            <p:cNvPr id="15" name="Right Arrow 14">
              <a:extLst>
                <a:ext uri="{FF2B5EF4-FFF2-40B4-BE49-F238E27FC236}">
                  <a16:creationId xmlns:a16="http://schemas.microsoft.com/office/drawing/2014/main" id="{C7359320-082E-AD25-A1D7-FC2DBC85B1B0}"/>
                </a:ext>
              </a:extLst>
            </p:cNvPr>
            <p:cNvSpPr/>
            <p:nvPr/>
          </p:nvSpPr>
          <p:spPr>
            <a:xfrm>
              <a:off x="4797484" y="4471908"/>
              <a:ext cx="837772" cy="248003"/>
            </a:xfrm>
            <a:prstGeom prst="rightArrow">
              <a:avLst/>
            </a:prstGeom>
            <a:solidFill>
              <a:srgbClr val="00B0F0"/>
            </a:solidFill>
            <a:ln>
              <a:solidFill>
                <a:srgbClr val="00B0F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Right Arrow 15">
              <a:extLst>
                <a:ext uri="{FF2B5EF4-FFF2-40B4-BE49-F238E27FC236}">
                  <a16:creationId xmlns:a16="http://schemas.microsoft.com/office/drawing/2014/main" id="{00FA309A-6854-BEF6-D3D8-D80E5EB2641B}"/>
                </a:ext>
              </a:extLst>
            </p:cNvPr>
            <p:cNvSpPr/>
            <p:nvPr/>
          </p:nvSpPr>
          <p:spPr>
            <a:xfrm rot="10800000">
              <a:off x="2113027" y="4580482"/>
              <a:ext cx="837772" cy="248003"/>
            </a:xfrm>
            <a:prstGeom prst="rightArrow">
              <a:avLst/>
            </a:prstGeom>
            <a:solidFill>
              <a:srgbClr val="00B0F0"/>
            </a:solidFill>
            <a:ln>
              <a:solidFill>
                <a:srgbClr val="00B0F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Right Arrow 16">
              <a:extLst>
                <a:ext uri="{FF2B5EF4-FFF2-40B4-BE49-F238E27FC236}">
                  <a16:creationId xmlns:a16="http://schemas.microsoft.com/office/drawing/2014/main" id="{4886DF4D-12C8-0DDA-BCE7-A7EC79364FB8}"/>
                </a:ext>
              </a:extLst>
            </p:cNvPr>
            <p:cNvSpPr/>
            <p:nvPr/>
          </p:nvSpPr>
          <p:spPr>
            <a:xfrm rot="16200000">
              <a:off x="3769104" y="3447810"/>
              <a:ext cx="837772" cy="248003"/>
            </a:xfrm>
            <a:prstGeom prst="rightArrow">
              <a:avLst/>
            </a:prstGeom>
            <a:solidFill>
              <a:srgbClr val="00B0F0"/>
            </a:solidFill>
            <a:ln>
              <a:solidFill>
                <a:srgbClr val="00B0F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 name="Right Arrow 17">
              <a:extLst>
                <a:ext uri="{FF2B5EF4-FFF2-40B4-BE49-F238E27FC236}">
                  <a16:creationId xmlns:a16="http://schemas.microsoft.com/office/drawing/2014/main" id="{C3F3A9C9-0766-826E-66E2-2DA9E95AC7BD}"/>
                </a:ext>
              </a:extLst>
            </p:cNvPr>
            <p:cNvSpPr/>
            <p:nvPr/>
          </p:nvSpPr>
          <p:spPr>
            <a:xfrm rot="5400000">
              <a:off x="3424980" y="5681176"/>
              <a:ext cx="837772" cy="248003"/>
            </a:xfrm>
            <a:prstGeom prst="rightArrow">
              <a:avLst/>
            </a:prstGeom>
            <a:solidFill>
              <a:srgbClr val="00B0F0"/>
            </a:solidFill>
            <a:ln>
              <a:solidFill>
                <a:srgbClr val="00B0F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9" name="Slide Number Placeholder 8">
            <a:extLst>
              <a:ext uri="{FF2B5EF4-FFF2-40B4-BE49-F238E27FC236}">
                <a16:creationId xmlns:a16="http://schemas.microsoft.com/office/drawing/2014/main" id="{1B9CE5E2-8148-FDF8-4F89-16955D86E816}"/>
              </a:ext>
            </a:extLst>
          </p:cNvPr>
          <p:cNvSpPr>
            <a:spLocks noGrp="1"/>
          </p:cNvSpPr>
          <p:nvPr>
            <p:ph type="sldNum" sz="quarter" idx="4"/>
          </p:nvPr>
        </p:nvSpPr>
        <p:spPr/>
        <p:txBody>
          <a:bodyPr/>
          <a:lstStyle/>
          <a:p>
            <a:fld id="{6B4E548F-600F-2C44-99B3-CA3A86763C81}" type="slidenum">
              <a:rPr lang="en-US" smtClean="0"/>
              <a:pPr/>
              <a:t>5</a:t>
            </a:fld>
            <a:endParaRPr lang="en-US" dirty="0"/>
          </a:p>
        </p:txBody>
      </p:sp>
    </p:spTree>
    <p:extLst>
      <p:ext uri="{BB962C8B-B14F-4D97-AF65-F5344CB8AC3E}">
        <p14:creationId xmlns:p14="http://schemas.microsoft.com/office/powerpoint/2010/main" val="2731432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E9AEA-72E3-E148-A5F9-EFA5310C103B}"/>
              </a:ext>
            </a:extLst>
          </p:cNvPr>
          <p:cNvSpPr>
            <a:spLocks noGrp="1"/>
          </p:cNvSpPr>
          <p:nvPr>
            <p:ph type="title"/>
          </p:nvPr>
        </p:nvSpPr>
        <p:spPr/>
        <p:txBody>
          <a:bodyPr/>
          <a:lstStyle/>
          <a:p>
            <a:r>
              <a:rPr lang="en-US" dirty="0"/>
              <a:t>Imports in (and out) of this class</a:t>
            </a:r>
          </a:p>
        </p:txBody>
      </p:sp>
      <p:sp>
        <p:nvSpPr>
          <p:cNvPr id="3" name="Content Placeholder 2">
            <a:extLst>
              <a:ext uri="{FF2B5EF4-FFF2-40B4-BE49-F238E27FC236}">
                <a16:creationId xmlns:a16="http://schemas.microsoft.com/office/drawing/2014/main" id="{33B0E9AC-52DB-D549-9BA7-9499926A4D69}"/>
              </a:ext>
            </a:extLst>
          </p:cNvPr>
          <p:cNvSpPr>
            <a:spLocks noGrp="1"/>
          </p:cNvSpPr>
          <p:nvPr>
            <p:ph idx="1"/>
          </p:nvPr>
        </p:nvSpPr>
        <p:spPr/>
        <p:txBody>
          <a:bodyPr/>
          <a:lstStyle/>
          <a:p>
            <a:pPr lvl="2"/>
            <a:r>
              <a:rPr lang="en-US" sz="1600" b="1" dirty="0">
                <a:solidFill>
                  <a:srgbClr val="0070C0"/>
                </a:solidFill>
                <a:latin typeface="Courier New" panose="02070309020205020404" pitchFamily="49" charset="0"/>
                <a:cs typeface="Courier New" panose="02070309020205020404" pitchFamily="49" charset="0"/>
              </a:rPr>
              <a:t>export const</a:t>
            </a:r>
            <a:r>
              <a:rPr lang="en-US" sz="1600" dirty="0">
                <a:latin typeface="Courier New" panose="02070309020205020404" pitchFamily="49" charset="0"/>
                <a:cs typeface="Courier New" panose="02070309020205020404" pitchFamily="49" charset="0"/>
              </a:rPr>
              <a:t> MAX_NUMBER = 15;           </a:t>
            </a:r>
            <a:r>
              <a:rPr lang="en-US" sz="1600" b="1" dirty="0">
                <a:solidFill>
                  <a:schemeClr val="accent3">
                    <a:lumMod val="50000"/>
                  </a:schemeClr>
                </a:solidFill>
                <a:latin typeface="Courier New" panose="02070309020205020404" pitchFamily="49" charset="0"/>
                <a:cs typeface="Courier New" panose="02070309020205020404" pitchFamily="49" charset="0"/>
              </a:rPr>
              <a:t>// in </a:t>
            </a:r>
            <a:r>
              <a:rPr lang="en-US" sz="1600" b="1" dirty="0" err="1">
                <a:solidFill>
                  <a:schemeClr val="accent3">
                    <a:lumMod val="50000"/>
                  </a:schemeClr>
                </a:solidFill>
                <a:latin typeface="Courier New" panose="02070309020205020404" pitchFamily="49" charset="0"/>
                <a:cs typeface="Courier New" panose="02070309020205020404" pitchFamily="49" charset="0"/>
              </a:rPr>
              <a:t>src</a:t>
            </a:r>
            <a:r>
              <a:rPr lang="en-US" sz="1600" b="1" dirty="0">
                <a:solidFill>
                  <a:schemeClr val="accent3">
                    <a:lumMod val="50000"/>
                  </a:schemeClr>
                </a:solidFill>
                <a:latin typeface="Courier New" panose="02070309020205020404" pitchFamily="49" charset="0"/>
                <a:cs typeface="Courier New" panose="02070309020205020404" pitchFamily="49" charset="0"/>
              </a:rPr>
              <a:t>/</a:t>
            </a:r>
            <a:r>
              <a:rPr lang="en-US" sz="1600" b="1" dirty="0" err="1">
                <a:solidFill>
                  <a:schemeClr val="accent3">
                    <a:lumMod val="50000"/>
                  </a:schemeClr>
                </a:solidFill>
                <a:latin typeface="Courier New" panose="02070309020205020404" pitchFamily="49" charset="0"/>
                <a:cs typeface="Courier New" panose="02070309020205020404" pitchFamily="49" charset="0"/>
              </a:rPr>
              <a:t>foo.js</a:t>
            </a:r>
            <a:endParaRPr lang="en-US" sz="1600" b="1" dirty="0">
              <a:solidFill>
                <a:schemeClr val="accent3">
                  <a:lumMod val="50000"/>
                </a:schemeClr>
              </a:solidFill>
              <a:latin typeface="Courier New" panose="02070309020205020404" pitchFamily="49" charset="0"/>
              <a:cs typeface="Courier New" panose="02070309020205020404" pitchFamily="49" charset="0"/>
            </a:endParaRPr>
          </a:p>
          <a:p>
            <a:pPr lvl="2"/>
            <a:endParaRPr lang="en-US" sz="1200" dirty="0"/>
          </a:p>
          <a:p>
            <a:pPr lvl="2"/>
            <a:r>
              <a:rPr lang="en-US" sz="1600" b="1" dirty="0">
                <a:solidFill>
                  <a:srgbClr val="0070C0"/>
                </a:solidFill>
                <a:latin typeface="Courier New" panose="02070309020205020404" pitchFamily="49" charset="0"/>
                <a:cs typeface="Courier New" panose="02070309020205020404" pitchFamily="49" charset="0"/>
              </a:rPr>
              <a:t>import</a:t>
            </a:r>
            <a:r>
              <a:rPr lang="en-US" sz="1600" dirty="0">
                <a:latin typeface="Courier New" panose="02070309020205020404" pitchFamily="49" charset="0"/>
                <a:cs typeface="Courier New" panose="02070309020205020404" pitchFamily="49" charset="0"/>
              </a:rPr>
              <a:t> { MAX_NUMBER } </a:t>
            </a:r>
            <a:r>
              <a:rPr lang="en-US" sz="1600" b="1" dirty="0">
                <a:solidFill>
                  <a:srgbClr val="0070C0"/>
                </a:solidFill>
                <a:latin typeface="Courier New" panose="02070309020205020404" pitchFamily="49" charset="0"/>
                <a:cs typeface="Courier New" panose="02070309020205020404" pitchFamily="49" charset="0"/>
              </a:rPr>
              <a:t>from</a:t>
            </a:r>
            <a:r>
              <a:rPr lang="en-US" sz="1600" dirty="0">
                <a:latin typeface="Courier New" panose="02070309020205020404" pitchFamily="49" charset="0"/>
                <a:cs typeface="Courier New" panose="02070309020205020404" pitchFamily="49" charset="0"/>
              </a:rPr>
              <a:t> ‘./</a:t>
            </a:r>
            <a:r>
              <a:rPr lang="en-US" sz="1600" dirty="0" err="1">
                <a:latin typeface="Courier New" panose="02070309020205020404" pitchFamily="49" charset="0"/>
                <a:cs typeface="Courier New" panose="02070309020205020404" pitchFamily="49" charset="0"/>
              </a:rPr>
              <a:t>foo.js</a:t>
            </a:r>
            <a:r>
              <a:rPr lang="en-US" sz="1600" dirty="0">
                <a:latin typeface="Courier New" panose="02070309020205020404" pitchFamily="49" charset="0"/>
                <a:cs typeface="Courier New" panose="02070309020205020404" pitchFamily="49" charset="0"/>
              </a:rPr>
              <a:t>’;  </a:t>
            </a:r>
            <a:r>
              <a:rPr lang="en-US" sz="1600" b="1" dirty="0">
                <a:solidFill>
                  <a:schemeClr val="accent3">
                    <a:lumMod val="50000"/>
                  </a:schemeClr>
                </a:solidFill>
                <a:latin typeface="Courier New" panose="02070309020205020404" pitchFamily="49" charset="0"/>
                <a:cs typeface="Courier New" panose="02070309020205020404" pitchFamily="49" charset="0"/>
              </a:rPr>
              <a:t>// in </a:t>
            </a:r>
            <a:r>
              <a:rPr lang="en-US" sz="1600" b="1" dirty="0" err="1">
                <a:solidFill>
                  <a:schemeClr val="accent3">
                    <a:lumMod val="50000"/>
                  </a:schemeClr>
                </a:solidFill>
                <a:latin typeface="Courier New" panose="02070309020205020404" pitchFamily="49" charset="0"/>
                <a:cs typeface="Courier New" panose="02070309020205020404" pitchFamily="49" charset="0"/>
              </a:rPr>
              <a:t>src</a:t>
            </a:r>
            <a:r>
              <a:rPr lang="en-US" sz="1600" b="1" dirty="0">
                <a:solidFill>
                  <a:schemeClr val="accent3">
                    <a:lumMod val="50000"/>
                  </a:schemeClr>
                </a:solidFill>
                <a:latin typeface="Courier New" panose="02070309020205020404" pitchFamily="49" charset="0"/>
                <a:cs typeface="Courier New" panose="02070309020205020404" pitchFamily="49" charset="0"/>
              </a:rPr>
              <a:t>/</a:t>
            </a:r>
            <a:r>
              <a:rPr lang="en-US" sz="1600" b="1" dirty="0" err="1">
                <a:solidFill>
                  <a:schemeClr val="accent3">
                    <a:lumMod val="50000"/>
                  </a:schemeClr>
                </a:solidFill>
                <a:latin typeface="Courier New" panose="02070309020205020404" pitchFamily="49" charset="0"/>
                <a:cs typeface="Courier New" panose="02070309020205020404" pitchFamily="49" charset="0"/>
              </a:rPr>
              <a:t>bar.js</a:t>
            </a:r>
            <a:endParaRPr lang="en-US" sz="1600" b="1" dirty="0">
              <a:solidFill>
                <a:schemeClr val="accent3">
                  <a:lumMod val="50000"/>
                </a:schemeClr>
              </a:solidFill>
              <a:latin typeface="Courier New" panose="02070309020205020404" pitchFamily="49" charset="0"/>
              <a:cs typeface="Courier New" panose="02070309020205020404" pitchFamily="49" charset="0"/>
            </a:endParaRPr>
          </a:p>
          <a:p>
            <a:endParaRPr lang="en-US" sz="2400" dirty="0"/>
          </a:p>
          <a:p>
            <a:r>
              <a:rPr lang="en-US" sz="2400" dirty="0"/>
              <a:t>For code you write, you will only need this syntax</a:t>
            </a:r>
          </a:p>
          <a:p>
            <a:pPr lvl="1"/>
            <a:endParaRPr lang="en-US" sz="2000" dirty="0"/>
          </a:p>
          <a:p>
            <a:r>
              <a:rPr lang="en-US" sz="2400" dirty="0"/>
              <a:t>JS includes other ways of importing things</a:t>
            </a:r>
          </a:p>
          <a:p>
            <a:pPr lvl="1"/>
            <a:r>
              <a:rPr lang="en-US" sz="2000" dirty="0"/>
              <a:t>full explanation is very complicated</a:t>
            </a:r>
          </a:p>
          <a:p>
            <a:pPr lvl="1"/>
            <a:r>
              <a:rPr lang="en-US" sz="2000" dirty="0"/>
              <a:t>don’t worry about it…</a:t>
            </a:r>
          </a:p>
          <a:p>
            <a:pPr lvl="1"/>
            <a:endParaRPr lang="en-US" sz="2000" dirty="0"/>
          </a:p>
          <a:p>
            <a:r>
              <a:rPr lang="en-US" sz="2400" dirty="0"/>
              <a:t>Starter code will include some that look different, e.g.:</a:t>
            </a:r>
          </a:p>
          <a:p>
            <a:pPr lvl="2"/>
            <a:endParaRPr lang="en-US" sz="1200" dirty="0"/>
          </a:p>
          <a:p>
            <a:pPr lvl="2"/>
            <a:r>
              <a:rPr lang="en-US" sz="1600" b="1" dirty="0">
                <a:solidFill>
                  <a:srgbClr val="0070C0"/>
                </a:solidFill>
                <a:latin typeface="Courier New" panose="02070309020205020404" pitchFamily="49" charset="0"/>
                <a:cs typeface="Courier New" panose="02070309020205020404" pitchFamily="49" charset="0"/>
              </a:rPr>
              <a:t>import</a:t>
            </a:r>
            <a:r>
              <a:rPr lang="en-US" sz="1600" dirty="0">
                <a:latin typeface="Courier New" panose="02070309020205020404" pitchFamily="49" charset="0"/>
                <a:cs typeface="Courier New" panose="02070309020205020404" pitchFamily="49" charset="0"/>
              </a:rPr>
              <a:t> express </a:t>
            </a:r>
            <a:r>
              <a:rPr lang="en-US" sz="1600" b="1" dirty="0">
                <a:solidFill>
                  <a:srgbClr val="0070C0"/>
                </a:solidFill>
                <a:latin typeface="Courier New" panose="02070309020205020404" pitchFamily="49" charset="0"/>
                <a:cs typeface="Courier New" panose="02070309020205020404" pitchFamily="49" charset="0"/>
              </a:rPr>
              <a:t>from</a:t>
            </a:r>
            <a:r>
              <a:rPr lang="en-US" sz="1600" dirty="0">
                <a:latin typeface="Courier New" panose="02070309020205020404" pitchFamily="49" charset="0"/>
                <a:cs typeface="Courier New" panose="02070309020205020404" pitchFamily="49" charset="0"/>
              </a:rPr>
              <a:t> 'express';</a:t>
            </a:r>
          </a:p>
          <a:p>
            <a:pPr lvl="2"/>
            <a:endParaRPr lang="en-US" sz="800" dirty="0">
              <a:latin typeface="Courier New" panose="02070309020205020404" pitchFamily="49" charset="0"/>
              <a:cs typeface="Courier New" panose="02070309020205020404" pitchFamily="49" charset="0"/>
            </a:endParaRPr>
          </a:p>
          <a:p>
            <a:pPr lvl="2"/>
            <a:r>
              <a:rPr lang="en-US" sz="1600" b="1" dirty="0">
                <a:solidFill>
                  <a:srgbClr val="0070C0"/>
                </a:solidFill>
                <a:latin typeface="Courier New" panose="02070309020205020404" pitchFamily="49" charset="0"/>
                <a:cs typeface="Courier New" panose="02070309020205020404" pitchFamily="49" charset="0"/>
              </a:rPr>
              <a:t>import</a:t>
            </a:r>
            <a:r>
              <a:rPr lang="en-US" sz="1600" dirty="0">
                <a:latin typeface="Courier New" panose="02070309020205020404" pitchFamily="49" charset="0"/>
                <a:cs typeface="Courier New" panose="02070309020205020404" pitchFamily="49" charset="0"/>
              </a:rPr>
              <a:t> './</a:t>
            </a:r>
            <a:r>
              <a:rPr lang="en-US" sz="1600" dirty="0" err="1">
                <a:latin typeface="Courier New" panose="02070309020205020404" pitchFamily="49" charset="0"/>
                <a:cs typeface="Courier New" panose="02070309020205020404" pitchFamily="49" charset="0"/>
              </a:rPr>
              <a:t>foo.png</a:t>
            </a:r>
            <a:r>
              <a:rPr lang="en-US" sz="1600" dirty="0">
                <a:latin typeface="Courier New" panose="02070309020205020404" pitchFamily="49" charset="0"/>
                <a:cs typeface="Courier New" panose="02070309020205020404" pitchFamily="49" charset="0"/>
              </a:rPr>
              <a:t>';  </a:t>
            </a:r>
            <a:r>
              <a:rPr lang="en-US" sz="1600" b="1" dirty="0">
                <a:solidFill>
                  <a:schemeClr val="accent3">
                    <a:lumMod val="50000"/>
                  </a:schemeClr>
                </a:solidFill>
                <a:latin typeface="Courier New" panose="02070309020205020404" pitchFamily="49" charset="0"/>
                <a:cs typeface="Courier New" panose="02070309020205020404" pitchFamily="49" charset="0"/>
              </a:rPr>
              <a:t>// include a file along with the code</a:t>
            </a:r>
          </a:p>
        </p:txBody>
      </p:sp>
      <p:sp>
        <p:nvSpPr>
          <p:cNvPr id="4" name="Slide Number Placeholder 3">
            <a:extLst>
              <a:ext uri="{FF2B5EF4-FFF2-40B4-BE49-F238E27FC236}">
                <a16:creationId xmlns:a16="http://schemas.microsoft.com/office/drawing/2014/main" id="{D71C054F-6B97-15D0-33AB-4861343C57F7}"/>
              </a:ext>
            </a:extLst>
          </p:cNvPr>
          <p:cNvSpPr>
            <a:spLocks noGrp="1"/>
          </p:cNvSpPr>
          <p:nvPr>
            <p:ph type="sldNum" sz="quarter" idx="4"/>
          </p:nvPr>
        </p:nvSpPr>
        <p:spPr/>
        <p:txBody>
          <a:bodyPr/>
          <a:lstStyle/>
          <a:p>
            <a:fld id="{6B4E548F-600F-2C44-99B3-CA3A86763C81}" type="slidenum">
              <a:rPr lang="en-US" smtClean="0"/>
              <a:pPr/>
              <a:t>50</a:t>
            </a:fld>
            <a:endParaRPr lang="en-US" dirty="0"/>
          </a:p>
        </p:txBody>
      </p:sp>
      <p:sp>
        <p:nvSpPr>
          <p:cNvPr id="5" name="TextBox 4">
            <a:extLst>
              <a:ext uri="{FF2B5EF4-FFF2-40B4-BE49-F238E27FC236}">
                <a16:creationId xmlns:a16="http://schemas.microsoft.com/office/drawing/2014/main" id="{8169B22C-0DFB-5496-B8D6-DBC0B2408E8A}"/>
              </a:ext>
            </a:extLst>
          </p:cNvPr>
          <p:cNvSpPr txBox="1"/>
          <p:nvPr/>
        </p:nvSpPr>
        <p:spPr>
          <a:xfrm>
            <a:off x="-988828" y="1105786"/>
            <a:ext cx="184731" cy="461665"/>
          </a:xfrm>
          <a:prstGeom prst="rect">
            <a:avLst/>
          </a:prstGeom>
          <a:noFill/>
        </p:spPr>
        <p:txBody>
          <a:bodyPr wrap="none" rtlCol="0">
            <a:spAutoFit/>
          </a:bodyPr>
          <a:lstStyle/>
          <a:p>
            <a:endParaRPr lang="en-US" sz="2400" dirty="0">
              <a:latin typeface="Franklin Gothic Medium"/>
              <a:cs typeface="Franklin Gothic Medium"/>
            </a:endParaRPr>
          </a:p>
        </p:txBody>
      </p:sp>
    </p:spTree>
    <p:extLst>
      <p:ext uri="{BB962C8B-B14F-4D97-AF65-F5344CB8AC3E}">
        <p14:creationId xmlns:p14="http://schemas.microsoft.com/office/powerpoint/2010/main" val="1952201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2" end="1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945D86-1508-C319-09A7-0C22526CE39F}"/>
              </a:ext>
            </a:extLst>
          </p:cNvPr>
          <p:cNvSpPr>
            <a:spLocks noGrp="1"/>
          </p:cNvSpPr>
          <p:nvPr>
            <p:ph type="title"/>
          </p:nvPr>
        </p:nvSpPr>
        <p:spPr/>
        <p:txBody>
          <a:bodyPr/>
          <a:lstStyle/>
          <a:p>
            <a:r>
              <a:rPr lang="en-US" dirty="0"/>
              <a:t>Put Code in Multiple Files</a:t>
            </a:r>
          </a:p>
        </p:txBody>
      </p:sp>
      <p:sp>
        <p:nvSpPr>
          <p:cNvPr id="3" name="Content Placeholder 2">
            <a:extLst>
              <a:ext uri="{FF2B5EF4-FFF2-40B4-BE49-F238E27FC236}">
                <a16:creationId xmlns:a16="http://schemas.microsoft.com/office/drawing/2014/main" id="{6771F93B-1821-FC1A-A0FE-B8CAF42B0AE1}"/>
              </a:ext>
            </a:extLst>
          </p:cNvPr>
          <p:cNvSpPr>
            <a:spLocks noGrp="1"/>
          </p:cNvSpPr>
          <p:nvPr>
            <p:ph idx="1"/>
          </p:nvPr>
        </p:nvSpPr>
        <p:spPr/>
        <p:txBody>
          <a:bodyPr/>
          <a:lstStyle/>
          <a:p>
            <a:r>
              <a:rPr lang="en-US" sz="2600" dirty="0"/>
              <a:t>Each file is a separate namespace ("module")</a:t>
            </a:r>
          </a:p>
          <a:p>
            <a:pPr lvl="1"/>
            <a:r>
              <a:rPr lang="en-US" sz="2200" dirty="0"/>
              <a:t>names can be shared (exported) or kept private</a:t>
            </a:r>
          </a:p>
          <a:p>
            <a:pPr lvl="1"/>
            <a:endParaRPr lang="en-US" sz="2200" dirty="0"/>
          </a:p>
          <a:p>
            <a:r>
              <a:rPr lang="en-US" sz="2600" dirty="0"/>
              <a:t>Use </a:t>
            </a:r>
            <a:r>
              <a:rPr lang="en-US" sz="2400" dirty="0" err="1">
                <a:latin typeface="Courier New" panose="02070309020205020404" pitchFamily="49" charset="0"/>
                <a:cs typeface="Courier New" panose="02070309020205020404" pitchFamily="49" charset="0"/>
              </a:rPr>
              <a:t>npm</a:t>
            </a:r>
            <a:r>
              <a:rPr lang="en-US" sz="2600" dirty="0"/>
              <a:t> (package manager) to enable this behavior</a:t>
            </a:r>
          </a:p>
          <a:p>
            <a:pPr lvl="1"/>
            <a:r>
              <a:rPr lang="en-US" sz="2200" dirty="0"/>
              <a:t>file called </a:t>
            </a:r>
            <a:r>
              <a:rPr lang="en-US" sz="2000" dirty="0" err="1">
                <a:latin typeface="Courier New" panose="02070309020205020404" pitchFamily="49" charset="0"/>
                <a:cs typeface="Courier New" panose="02070309020205020404" pitchFamily="49" charset="0"/>
              </a:rPr>
              <a:t>package.json</a:t>
            </a:r>
            <a:r>
              <a:rPr lang="en-US" sz="2200" dirty="0"/>
              <a:t> contains project setup</a:t>
            </a:r>
          </a:p>
          <a:p>
            <a:pPr lvl="1"/>
            <a:r>
              <a:rPr lang="en-US" sz="2200" dirty="0"/>
              <a:t>scripts run node with module system </a:t>
            </a:r>
            <a:r>
              <a:rPr lang="en-US" sz="2200" u="sng" dirty="0"/>
              <a:t>enabled</a:t>
            </a:r>
          </a:p>
          <a:p>
            <a:pPr lvl="2"/>
            <a:endParaRPr lang="en-US" sz="1200" dirty="0"/>
          </a:p>
          <a:p>
            <a:pPr lvl="2"/>
            <a:r>
              <a:rPr lang="en-US" sz="1600" dirty="0">
                <a:latin typeface="Courier New" panose="02070309020205020404" pitchFamily="49" charset="0"/>
                <a:cs typeface="Courier New" panose="02070309020205020404" pitchFamily="49" charset="0"/>
              </a:rPr>
              <a:t>{</a:t>
            </a:r>
          </a:p>
          <a:p>
            <a:pPr lvl="2"/>
            <a:r>
              <a:rPr lang="en-US" sz="1600" dirty="0">
                <a:latin typeface="Courier New" panose="02070309020205020404" pitchFamily="49" charset="0"/>
                <a:cs typeface="Courier New" panose="02070309020205020404" pitchFamily="49" charset="0"/>
              </a:rPr>
              <a:t>  "name": "my-project",</a:t>
            </a:r>
          </a:p>
          <a:p>
            <a:pPr lvl="2"/>
            <a:r>
              <a:rPr lang="en-US" sz="1600" dirty="0">
                <a:latin typeface="Courier New" panose="02070309020205020404" pitchFamily="49" charset="0"/>
                <a:cs typeface="Courier New" panose="02070309020205020404" pitchFamily="49" charset="0"/>
              </a:rPr>
              <a:t>  "type": "module",</a:t>
            </a:r>
          </a:p>
          <a:p>
            <a:pPr lvl="2"/>
            <a:r>
              <a:rPr lang="en-US" sz="1600" dirty="0">
                <a:latin typeface="Courier New" panose="02070309020205020404" pitchFamily="49" charset="0"/>
                <a:cs typeface="Courier New" panose="02070309020205020404" pitchFamily="49" charset="0"/>
              </a:rPr>
              <a:t>  "scripts": {</a:t>
            </a:r>
          </a:p>
          <a:p>
            <a:pPr lvl="2"/>
            <a:r>
              <a:rPr lang="en-US" sz="1600" dirty="0">
                <a:latin typeface="Courier New" panose="02070309020205020404" pitchFamily="49" charset="0"/>
                <a:cs typeface="Courier New" panose="02070309020205020404" pitchFamily="49" charset="0"/>
              </a:rPr>
              <a:t>    "exec": "node </a:t>
            </a:r>
            <a:r>
              <a:rPr lang="en-US" sz="1600" dirty="0" err="1">
                <a:latin typeface="Courier New" panose="02070309020205020404" pitchFamily="49" charset="0"/>
                <a:cs typeface="Courier New" panose="02070309020205020404" pitchFamily="49" charset="0"/>
              </a:rPr>
              <a:t>src</a:t>
            </a:r>
            <a:r>
              <a:rPr lang="en-US" sz="1600" dirty="0">
                <a:latin typeface="Courier New" panose="02070309020205020404" pitchFamily="49" charset="0"/>
                <a:cs typeface="Courier New" panose="02070309020205020404" pitchFamily="49" charset="0"/>
              </a:rPr>
              <a:t>/</a:t>
            </a:r>
            <a:r>
              <a:rPr lang="en-US" sz="1600" dirty="0" err="1">
                <a:latin typeface="Courier New" panose="02070309020205020404" pitchFamily="49" charset="0"/>
                <a:cs typeface="Courier New" panose="02070309020205020404" pitchFamily="49" charset="0"/>
              </a:rPr>
              <a:t>index.js</a:t>
            </a:r>
            <a:r>
              <a:rPr lang="en-US" sz="1600" dirty="0">
                <a:latin typeface="Courier New" panose="02070309020205020404" pitchFamily="49" charset="0"/>
                <a:cs typeface="Courier New" panose="02070309020205020404" pitchFamily="49" charset="0"/>
              </a:rPr>
              <a:t>"</a:t>
            </a:r>
          </a:p>
          <a:p>
            <a:pPr lvl="2"/>
            <a:r>
              <a:rPr lang="en-US" sz="1600" dirty="0">
                <a:latin typeface="Courier New" panose="02070309020205020404" pitchFamily="49" charset="0"/>
                <a:cs typeface="Courier New" panose="02070309020205020404" pitchFamily="49" charset="0"/>
              </a:rPr>
              <a:t>  }</a:t>
            </a:r>
          </a:p>
          <a:p>
            <a:pPr lvl="2"/>
            <a:r>
              <a:rPr lang="en-US" sz="1600" dirty="0">
                <a:latin typeface="Courier New" panose="02070309020205020404" pitchFamily="49" charset="0"/>
                <a:cs typeface="Courier New" panose="02070309020205020404" pitchFamily="49" charset="0"/>
              </a:rPr>
              <a:t>}</a:t>
            </a:r>
          </a:p>
        </p:txBody>
      </p:sp>
      <p:sp>
        <p:nvSpPr>
          <p:cNvPr id="4" name="Slide Number Placeholder 3">
            <a:extLst>
              <a:ext uri="{FF2B5EF4-FFF2-40B4-BE49-F238E27FC236}">
                <a16:creationId xmlns:a16="http://schemas.microsoft.com/office/drawing/2014/main" id="{309B5370-EF47-7408-F68D-1B028552C017}"/>
              </a:ext>
            </a:extLst>
          </p:cNvPr>
          <p:cNvSpPr>
            <a:spLocks noGrp="1"/>
          </p:cNvSpPr>
          <p:nvPr>
            <p:ph type="sldNum" sz="quarter" idx="4"/>
          </p:nvPr>
        </p:nvSpPr>
        <p:spPr/>
        <p:txBody>
          <a:bodyPr/>
          <a:lstStyle/>
          <a:p>
            <a:fld id="{6B4E548F-600F-2C44-99B3-CA3A86763C81}" type="slidenum">
              <a:rPr lang="en-US" smtClean="0"/>
              <a:pPr/>
              <a:t>51</a:t>
            </a:fld>
            <a:endParaRPr lang="en-US" dirty="0"/>
          </a:p>
        </p:txBody>
      </p:sp>
    </p:spTree>
    <p:extLst>
      <p:ext uri="{BB962C8B-B14F-4D97-AF65-F5344CB8AC3E}">
        <p14:creationId xmlns:p14="http://schemas.microsoft.com/office/powerpoint/2010/main" val="3005399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7" end="7"/>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9" end="9"/>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1" end="11"/>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12" end="1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97EDF9-89F2-9A60-7120-C03A511E23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C1C5D1-C2BD-7B9E-B17B-E67B5CCC76BB}"/>
              </a:ext>
            </a:extLst>
          </p:cNvPr>
          <p:cNvSpPr>
            <a:spLocks noGrp="1"/>
          </p:cNvSpPr>
          <p:nvPr>
            <p:ph type="title"/>
          </p:nvPr>
        </p:nvSpPr>
        <p:spPr/>
        <p:txBody>
          <a:bodyPr/>
          <a:lstStyle/>
          <a:p>
            <a:r>
              <a:rPr lang="en-US" dirty="0"/>
              <a:t>Packages</a:t>
            </a:r>
          </a:p>
        </p:txBody>
      </p:sp>
      <p:sp>
        <p:nvSpPr>
          <p:cNvPr id="3" name="Content Placeholder 2">
            <a:extLst>
              <a:ext uri="{FF2B5EF4-FFF2-40B4-BE49-F238E27FC236}">
                <a16:creationId xmlns:a16="http://schemas.microsoft.com/office/drawing/2014/main" id="{DBBE6874-1ECC-ACF3-6ED4-A8F8BB303020}"/>
              </a:ext>
            </a:extLst>
          </p:cNvPr>
          <p:cNvSpPr>
            <a:spLocks noGrp="1"/>
          </p:cNvSpPr>
          <p:nvPr>
            <p:ph idx="1"/>
          </p:nvPr>
        </p:nvSpPr>
        <p:spPr/>
        <p:txBody>
          <a:bodyPr/>
          <a:lstStyle/>
          <a:p>
            <a:pPr lvl="2"/>
            <a:r>
              <a:rPr lang="en-US" sz="1600" b="1" dirty="0">
                <a:solidFill>
                  <a:srgbClr val="0070C0"/>
                </a:solidFill>
                <a:latin typeface="Courier New" panose="02070309020205020404" pitchFamily="49" charset="0"/>
                <a:cs typeface="Courier New" panose="02070309020205020404" pitchFamily="49" charset="0"/>
              </a:rPr>
              <a:t>import</a:t>
            </a:r>
            <a:r>
              <a:rPr lang="en-US" sz="1600" dirty="0">
                <a:latin typeface="Courier New" panose="02070309020205020404" pitchFamily="49" charset="0"/>
                <a:cs typeface="Courier New" panose="02070309020205020404" pitchFamily="49" charset="0"/>
              </a:rPr>
              <a:t> express </a:t>
            </a:r>
            <a:r>
              <a:rPr lang="en-US" sz="1600" b="1" dirty="0">
                <a:solidFill>
                  <a:srgbClr val="0070C0"/>
                </a:solidFill>
                <a:latin typeface="Courier New" panose="02070309020205020404" pitchFamily="49" charset="0"/>
                <a:cs typeface="Courier New" panose="02070309020205020404" pitchFamily="49" charset="0"/>
              </a:rPr>
              <a:t>from</a:t>
            </a:r>
            <a:r>
              <a:rPr lang="en-US" sz="1600" dirty="0">
                <a:latin typeface="Courier New" panose="02070309020205020404" pitchFamily="49" charset="0"/>
                <a:cs typeface="Courier New" panose="02070309020205020404" pitchFamily="49" charset="0"/>
              </a:rPr>
              <a:t> 'express';</a:t>
            </a:r>
            <a:r>
              <a:rPr lang="en-US" sz="1800" dirty="0"/>
              <a:t> </a:t>
            </a:r>
          </a:p>
          <a:p>
            <a:pPr lvl="2"/>
            <a:endParaRPr lang="en-US" sz="1600" dirty="0"/>
          </a:p>
          <a:p>
            <a:r>
              <a:rPr lang="en-US" sz="2600" dirty="0"/>
              <a:t>This imports from a package called "express"</a:t>
            </a:r>
          </a:p>
          <a:p>
            <a:pPr lvl="1"/>
            <a:r>
              <a:rPr lang="en-US" sz="2200" dirty="0"/>
              <a:t>use package name </a:t>
            </a:r>
            <a:r>
              <a:rPr lang="en-US" sz="2200" u="sng" dirty="0"/>
              <a:t>not</a:t>
            </a:r>
            <a:r>
              <a:rPr lang="en-US" sz="2200" dirty="0"/>
              <a:t> a relative path (like "</a:t>
            </a:r>
            <a:r>
              <a:rPr lang="en-US" sz="1800" dirty="0">
                <a:latin typeface="Courier New" panose="02070309020205020404" pitchFamily="49" charset="0"/>
                <a:cs typeface="Courier New" panose="02070309020205020404" pitchFamily="49" charset="0"/>
              </a:rPr>
              <a:t>./</a:t>
            </a:r>
            <a:r>
              <a:rPr lang="en-US" sz="1800" dirty="0" err="1">
                <a:latin typeface="Courier New" panose="02070309020205020404" pitchFamily="49" charset="0"/>
                <a:cs typeface="Courier New" panose="02070309020205020404" pitchFamily="49" charset="0"/>
              </a:rPr>
              <a:t>foo.js</a:t>
            </a:r>
            <a:r>
              <a:rPr lang="en-US" sz="2200" dirty="0"/>
              <a:t>")</a:t>
            </a:r>
          </a:p>
          <a:p>
            <a:pPr lvl="2"/>
            <a:endParaRPr lang="en-US" sz="1800" dirty="0"/>
          </a:p>
          <a:p>
            <a:r>
              <a:rPr lang="en-US" sz="2600" dirty="0"/>
              <a:t>Use </a:t>
            </a:r>
            <a:r>
              <a:rPr lang="en-US" sz="2400" dirty="0" err="1">
                <a:latin typeface="Courier New" panose="02070309020205020404" pitchFamily="49" charset="0"/>
                <a:cs typeface="Courier New" panose="02070309020205020404" pitchFamily="49" charset="0"/>
              </a:rPr>
              <a:t>npm</a:t>
            </a:r>
            <a:r>
              <a:rPr lang="en-US" sz="2600" dirty="0"/>
              <a:t> to download libraries</a:t>
            </a:r>
          </a:p>
          <a:p>
            <a:pPr lvl="1"/>
            <a:r>
              <a:rPr lang="en-US" sz="2200" dirty="0"/>
              <a:t>in </a:t>
            </a:r>
            <a:r>
              <a:rPr lang="en-US" sz="2000" dirty="0" err="1">
                <a:latin typeface="Courier New" panose="02070309020205020404" pitchFamily="49" charset="0"/>
                <a:cs typeface="Courier New" panose="02070309020205020404" pitchFamily="49" charset="0"/>
              </a:rPr>
              <a:t>package.json</a:t>
            </a:r>
            <a:r>
              <a:rPr lang="en-US" sz="2200" dirty="0"/>
              <a:t>:</a:t>
            </a:r>
          </a:p>
          <a:p>
            <a:pPr lvl="2"/>
            <a:endParaRPr lang="en-US" sz="800" dirty="0"/>
          </a:p>
          <a:p>
            <a:pPr lvl="2"/>
            <a:r>
              <a:rPr lang="en-US" sz="1600" dirty="0">
                <a:latin typeface="Courier New" panose="02070309020205020404" pitchFamily="49" charset="0"/>
                <a:cs typeface="Courier New" panose="02070309020205020404" pitchFamily="49" charset="0"/>
              </a:rPr>
              <a:t>  "dependencies": {</a:t>
            </a:r>
          </a:p>
          <a:p>
            <a:pPr lvl="2"/>
            <a:r>
              <a:rPr lang="en-US" sz="1600" dirty="0">
                <a:latin typeface="Courier New" panose="02070309020205020404" pitchFamily="49" charset="0"/>
                <a:cs typeface="Courier New" panose="02070309020205020404" pitchFamily="49" charset="0"/>
              </a:rPr>
              <a:t>    "express": "^4.2.1"</a:t>
            </a:r>
          </a:p>
          <a:p>
            <a:pPr lvl="2"/>
            <a:r>
              <a:rPr lang="en-US" sz="1600" dirty="0">
                <a:latin typeface="Courier New" panose="02070309020205020404" pitchFamily="49" charset="0"/>
                <a:cs typeface="Courier New" panose="02070309020205020404" pitchFamily="49" charset="0"/>
              </a:rPr>
              <a:t>  }</a:t>
            </a:r>
          </a:p>
          <a:p>
            <a:pPr lvl="2"/>
            <a:endParaRPr lang="en-US" sz="800" dirty="0">
              <a:latin typeface="Courier New" panose="02070309020205020404" pitchFamily="49" charset="0"/>
              <a:cs typeface="Courier New" panose="02070309020205020404" pitchFamily="49" charset="0"/>
            </a:endParaRPr>
          </a:p>
          <a:p>
            <a:pPr lvl="1"/>
            <a:r>
              <a:rPr lang="en-US" sz="2200" dirty="0"/>
              <a:t>second part is the version number we want to use</a:t>
            </a:r>
          </a:p>
          <a:p>
            <a:pPr lvl="2"/>
            <a:r>
              <a:rPr lang="en-US" sz="1800" dirty="0"/>
              <a:t>getting the wrong version can make things break, so be specific</a:t>
            </a:r>
          </a:p>
          <a:p>
            <a:pPr lvl="1"/>
            <a:r>
              <a:rPr lang="en-US" sz="2200" dirty="0"/>
              <a:t>"</a:t>
            </a:r>
            <a:r>
              <a:rPr lang="en-US" sz="2000" dirty="0" err="1">
                <a:latin typeface="Courier New" panose="02070309020205020404" pitchFamily="49" charset="0"/>
                <a:cs typeface="Courier New" panose="02070309020205020404" pitchFamily="49" charset="0"/>
              </a:rPr>
              <a:t>npm</a:t>
            </a:r>
            <a:r>
              <a:rPr lang="en-US" sz="2000" dirty="0">
                <a:latin typeface="Courier New" panose="02070309020205020404" pitchFamily="49" charset="0"/>
                <a:cs typeface="Courier New" panose="02070309020205020404" pitchFamily="49" charset="0"/>
              </a:rPr>
              <a:t> install</a:t>
            </a:r>
            <a:r>
              <a:rPr lang="en-US" sz="2200" dirty="0"/>
              <a:t>" downloads all libraries listed here</a:t>
            </a:r>
          </a:p>
        </p:txBody>
      </p:sp>
      <p:sp>
        <p:nvSpPr>
          <p:cNvPr id="4" name="Slide Number Placeholder 3">
            <a:extLst>
              <a:ext uri="{FF2B5EF4-FFF2-40B4-BE49-F238E27FC236}">
                <a16:creationId xmlns:a16="http://schemas.microsoft.com/office/drawing/2014/main" id="{1996C714-7CEC-9593-5A1B-399E287B45A1}"/>
              </a:ext>
            </a:extLst>
          </p:cNvPr>
          <p:cNvSpPr>
            <a:spLocks noGrp="1"/>
          </p:cNvSpPr>
          <p:nvPr>
            <p:ph type="sldNum" sz="quarter" idx="4"/>
          </p:nvPr>
        </p:nvSpPr>
        <p:spPr/>
        <p:txBody>
          <a:bodyPr/>
          <a:lstStyle/>
          <a:p>
            <a:fld id="{6B4E548F-600F-2C44-99B3-CA3A86763C81}" type="slidenum">
              <a:rPr lang="en-US" smtClean="0"/>
              <a:pPr/>
              <a:t>52</a:t>
            </a:fld>
            <a:endParaRPr lang="en-US" dirty="0"/>
          </a:p>
        </p:txBody>
      </p:sp>
    </p:spTree>
    <p:extLst>
      <p:ext uri="{BB962C8B-B14F-4D97-AF65-F5344CB8AC3E}">
        <p14:creationId xmlns:p14="http://schemas.microsoft.com/office/powerpoint/2010/main" val="2442228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2" end="1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13" end="1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DA8B7-A8EB-494C-C408-7BD0808C68C5}"/>
              </a:ext>
            </a:extLst>
          </p:cNvPr>
          <p:cNvSpPr>
            <a:spLocks noGrp="1"/>
          </p:cNvSpPr>
          <p:nvPr>
            <p:ph type="ctrTitle"/>
          </p:nvPr>
        </p:nvSpPr>
        <p:spPr/>
        <p:txBody>
          <a:bodyPr/>
          <a:lstStyle/>
          <a:p>
            <a:r>
              <a:rPr lang="en-US" dirty="0"/>
              <a:t>HTTP Servers</a:t>
            </a:r>
          </a:p>
        </p:txBody>
      </p:sp>
    </p:spTree>
    <p:extLst>
      <p:ext uri="{BB962C8B-B14F-4D97-AF65-F5344CB8AC3E}">
        <p14:creationId xmlns:p14="http://schemas.microsoft.com/office/powerpoint/2010/main" val="29969313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147A56-4B09-255A-E50D-9AE2456CD9B8}"/>
              </a:ext>
            </a:extLst>
          </p:cNvPr>
          <p:cNvSpPr>
            <a:spLocks noGrp="1"/>
          </p:cNvSpPr>
          <p:nvPr>
            <p:ph type="title"/>
          </p:nvPr>
        </p:nvSpPr>
        <p:spPr/>
        <p:txBody>
          <a:bodyPr/>
          <a:lstStyle/>
          <a:p>
            <a:r>
              <a:rPr lang="en-US" dirty="0"/>
              <a:t>Browser Operation</a:t>
            </a:r>
          </a:p>
        </p:txBody>
      </p:sp>
      <p:sp>
        <p:nvSpPr>
          <p:cNvPr id="3" name="Content Placeholder 2">
            <a:extLst>
              <a:ext uri="{FF2B5EF4-FFF2-40B4-BE49-F238E27FC236}">
                <a16:creationId xmlns:a16="http://schemas.microsoft.com/office/drawing/2014/main" id="{8932D4F4-29CB-1FA9-DD33-9EBC9CFD7914}"/>
              </a:ext>
            </a:extLst>
          </p:cNvPr>
          <p:cNvSpPr>
            <a:spLocks noGrp="1"/>
          </p:cNvSpPr>
          <p:nvPr>
            <p:ph idx="1"/>
          </p:nvPr>
        </p:nvSpPr>
        <p:spPr>
          <a:xfrm>
            <a:off x="457200" y="1244160"/>
            <a:ext cx="8229600" cy="507922"/>
          </a:xfrm>
        </p:spPr>
        <p:txBody>
          <a:bodyPr/>
          <a:lstStyle/>
          <a:p>
            <a:r>
              <a:rPr lang="en-US" sz="2400" dirty="0"/>
              <a:t>Browser reads the URL to find what HTML to load</a:t>
            </a:r>
          </a:p>
        </p:txBody>
      </p:sp>
      <p:grpSp>
        <p:nvGrpSpPr>
          <p:cNvPr id="25" name="Group 24" descr="A browser bar with the URL https://courses.cs.washington.edu/courses/cse331/25sp/ - split into the server name “courses.cs.washington.edu” and the path “/courses/cse331/25sp”">
            <a:extLst>
              <a:ext uri="{FF2B5EF4-FFF2-40B4-BE49-F238E27FC236}">
                <a16:creationId xmlns:a16="http://schemas.microsoft.com/office/drawing/2014/main" id="{0A9646E4-AE6C-94B1-17D8-4AFADE102745}"/>
              </a:ext>
            </a:extLst>
          </p:cNvPr>
          <p:cNvGrpSpPr/>
          <p:nvPr/>
        </p:nvGrpSpPr>
        <p:grpSpPr>
          <a:xfrm>
            <a:off x="1084774" y="1948579"/>
            <a:ext cx="6845300" cy="1117591"/>
            <a:chOff x="1084774" y="1948579"/>
            <a:chExt cx="6845300" cy="1117591"/>
          </a:xfrm>
        </p:grpSpPr>
        <p:sp>
          <p:nvSpPr>
            <p:cNvPr id="5" name="Right Brace 4" descr="Highlighting “courses.cs.washington.edu”, the server name">
              <a:extLst>
                <a:ext uri="{FF2B5EF4-FFF2-40B4-BE49-F238E27FC236}">
                  <a16:creationId xmlns:a16="http://schemas.microsoft.com/office/drawing/2014/main" id="{B828CC8D-0B5B-D54F-99BF-EA9014B3F637}"/>
                </a:ext>
              </a:extLst>
            </p:cNvPr>
            <p:cNvSpPr/>
            <p:nvPr/>
          </p:nvSpPr>
          <p:spPr>
            <a:xfrm rot="5400000">
              <a:off x="4594460" y="1502769"/>
              <a:ext cx="167894" cy="2261273"/>
            </a:xfrm>
            <a:prstGeom prst="rightBrace">
              <a:avLst/>
            </a:prstGeom>
            <a:ln w="25400">
              <a:solidFill>
                <a:srgbClr val="00B0F0"/>
              </a:solidFill>
            </a:ln>
          </p:spPr>
          <p:style>
            <a:lnRef idx="1">
              <a:schemeClr val="accent6"/>
            </a:lnRef>
            <a:fillRef idx="0">
              <a:schemeClr val="accent6"/>
            </a:fillRef>
            <a:effectRef idx="0">
              <a:schemeClr val="accent6"/>
            </a:effectRef>
            <a:fontRef idx="minor">
              <a:schemeClr val="tx1"/>
            </a:fontRef>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endParaRPr>
            </a:p>
          </p:txBody>
        </p:sp>
        <p:sp>
          <p:nvSpPr>
            <p:cNvPr id="6" name="TextBox 5">
              <a:extLst>
                <a:ext uri="{FF2B5EF4-FFF2-40B4-BE49-F238E27FC236}">
                  <a16:creationId xmlns:a16="http://schemas.microsoft.com/office/drawing/2014/main" id="{49CCB2D9-DA04-295E-C4AC-726209D5ECDC}"/>
                </a:ext>
              </a:extLst>
            </p:cNvPr>
            <p:cNvSpPr txBox="1"/>
            <p:nvPr/>
          </p:nvSpPr>
          <p:spPr>
            <a:xfrm>
              <a:off x="3968918" y="2676797"/>
              <a:ext cx="1418978" cy="369332"/>
            </a:xfrm>
            <a:prstGeom prst="rect">
              <a:avLst/>
            </a:prstGeom>
            <a:noFill/>
          </p:spPr>
          <p:txBody>
            <a:bodyPr wrap="none" rtlCol="0">
              <a:spAutoFit/>
            </a:bodyPr>
            <a:lstStyle/>
            <a:p>
              <a:pPr algn="ctr"/>
              <a:r>
                <a:rPr lang="en-US" sz="1800" dirty="0">
                  <a:solidFill>
                    <a:srgbClr val="00B0F0"/>
                  </a:solidFill>
                  <a:latin typeface="Franklin Gothic Medium"/>
                  <a:cs typeface="Franklin Gothic Medium"/>
                </a:rPr>
                <a:t>server name</a:t>
              </a:r>
            </a:p>
          </p:txBody>
        </p:sp>
        <p:sp>
          <p:nvSpPr>
            <p:cNvPr id="7" name="Right Brace 6" descr="Highlighting /courses/cse331/25sp, the path">
              <a:extLst>
                <a:ext uri="{FF2B5EF4-FFF2-40B4-BE49-F238E27FC236}">
                  <a16:creationId xmlns:a16="http://schemas.microsoft.com/office/drawing/2014/main" id="{65FF683B-DC4F-B387-DB40-C3C7296314C6}"/>
                </a:ext>
              </a:extLst>
            </p:cNvPr>
            <p:cNvSpPr/>
            <p:nvPr/>
          </p:nvSpPr>
          <p:spPr>
            <a:xfrm rot="5400000">
              <a:off x="6681104" y="1717499"/>
              <a:ext cx="167895" cy="1831813"/>
            </a:xfrm>
            <a:prstGeom prst="rightBrace">
              <a:avLst/>
            </a:prstGeom>
            <a:ln w="25400">
              <a:solidFill>
                <a:srgbClr val="00B0F0"/>
              </a:solidFill>
            </a:ln>
          </p:spPr>
          <p:style>
            <a:lnRef idx="1">
              <a:schemeClr val="accent6"/>
            </a:lnRef>
            <a:fillRef idx="0">
              <a:schemeClr val="accent6"/>
            </a:fillRef>
            <a:effectRef idx="0">
              <a:schemeClr val="accent6"/>
            </a:effectRef>
            <a:fontRef idx="minor">
              <a:schemeClr val="tx1"/>
            </a:fontRef>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endParaRPr>
            </a:p>
          </p:txBody>
        </p:sp>
        <p:sp>
          <p:nvSpPr>
            <p:cNvPr id="8" name="TextBox 7">
              <a:extLst>
                <a:ext uri="{FF2B5EF4-FFF2-40B4-BE49-F238E27FC236}">
                  <a16:creationId xmlns:a16="http://schemas.microsoft.com/office/drawing/2014/main" id="{B5A41C1B-B23C-77FC-E328-04EA090F838B}"/>
                </a:ext>
              </a:extLst>
            </p:cNvPr>
            <p:cNvSpPr txBox="1"/>
            <p:nvPr/>
          </p:nvSpPr>
          <p:spPr>
            <a:xfrm>
              <a:off x="6448297" y="2696838"/>
              <a:ext cx="633508" cy="369332"/>
            </a:xfrm>
            <a:prstGeom prst="rect">
              <a:avLst/>
            </a:prstGeom>
            <a:noFill/>
          </p:spPr>
          <p:txBody>
            <a:bodyPr wrap="none" rtlCol="0">
              <a:spAutoFit/>
            </a:bodyPr>
            <a:lstStyle/>
            <a:p>
              <a:pPr algn="ctr"/>
              <a:r>
                <a:rPr lang="en-US" sz="1800" dirty="0">
                  <a:solidFill>
                    <a:srgbClr val="00B0F0"/>
                  </a:solidFill>
                  <a:latin typeface="Franklin Gothic Medium"/>
                  <a:cs typeface="Franklin Gothic Medium"/>
                </a:rPr>
                <a:t>path</a:t>
              </a:r>
            </a:p>
          </p:txBody>
        </p:sp>
        <p:pic>
          <p:nvPicPr>
            <p:cNvPr id="23" name="Picture 22" descr="A browser URL bar with the URL https://courses.cs.washington.edu/courses/cse331/25sp/">
              <a:extLst>
                <a:ext uri="{FF2B5EF4-FFF2-40B4-BE49-F238E27FC236}">
                  <a16:creationId xmlns:a16="http://schemas.microsoft.com/office/drawing/2014/main" id="{613B8CF3-29F6-176A-E119-AAC3F4BF6BCE}"/>
                </a:ext>
              </a:extLst>
            </p:cNvPr>
            <p:cNvPicPr>
              <a:picLocks noChangeAspect="1"/>
            </p:cNvPicPr>
            <p:nvPr/>
          </p:nvPicPr>
          <p:blipFill>
            <a:blip r:embed="rId3"/>
            <a:srcRect t="7337" b="9342"/>
            <a:stretch/>
          </p:blipFill>
          <p:spPr>
            <a:xfrm>
              <a:off x="1084774" y="1948579"/>
              <a:ext cx="6845300" cy="507922"/>
            </a:xfrm>
            <a:prstGeom prst="rect">
              <a:avLst/>
            </a:prstGeom>
          </p:spPr>
        </p:pic>
      </p:grpSp>
      <p:sp>
        <p:nvSpPr>
          <p:cNvPr id="24" name="Content Placeholder 2">
            <a:extLst>
              <a:ext uri="{FF2B5EF4-FFF2-40B4-BE49-F238E27FC236}">
                <a16:creationId xmlns:a16="http://schemas.microsoft.com/office/drawing/2014/main" id="{0E1EEBAD-39C0-5DEB-C122-9966D5F360E2}"/>
              </a:ext>
            </a:extLst>
          </p:cNvPr>
          <p:cNvSpPr txBox="1">
            <a:spLocks/>
          </p:cNvSpPr>
          <p:nvPr/>
        </p:nvSpPr>
        <p:spPr>
          <a:xfrm>
            <a:off x="457200" y="3497062"/>
            <a:ext cx="8229600" cy="539122"/>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Franklin Gothic Medium"/>
                <a:ea typeface="+mn-ea"/>
                <a:cs typeface="Franklin Gothic Medium"/>
              </a:defRPr>
            </a:lvl1pPr>
            <a:lvl2pPr marL="742950" indent="-285750" algn="l" defTabSz="457200" rtl="0" eaLnBrk="1" latinLnBrk="0" hangingPunct="1">
              <a:spcBef>
                <a:spcPct val="20000"/>
              </a:spcBef>
              <a:buFont typeface="Arial"/>
              <a:buChar char="–"/>
              <a:defRPr sz="2800" kern="1200">
                <a:solidFill>
                  <a:schemeClr val="tx1"/>
                </a:solidFill>
                <a:latin typeface="Franklin Gothic Medium"/>
                <a:ea typeface="+mn-ea"/>
                <a:cs typeface="Franklin Gothic Medium"/>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t>Contacts the given server and asks for the given path</a:t>
            </a:r>
          </a:p>
          <a:p>
            <a:pPr marL="457200" lvl="1" indent="0">
              <a:buFont typeface="Arial"/>
              <a:buNone/>
            </a:pPr>
            <a:endParaRPr lang="en-US" sz="2000" dirty="0"/>
          </a:p>
        </p:txBody>
      </p:sp>
      <p:grpSp>
        <p:nvGrpSpPr>
          <p:cNvPr id="26" name="Group 25" descr="A client (like a browser) makes a request to a server. The server then returns a response with the requested content, e.g. an HTML page.">
            <a:extLst>
              <a:ext uri="{FF2B5EF4-FFF2-40B4-BE49-F238E27FC236}">
                <a16:creationId xmlns:a16="http://schemas.microsoft.com/office/drawing/2014/main" id="{06F50F60-E673-5F53-CAEF-4906F7222007}"/>
              </a:ext>
            </a:extLst>
          </p:cNvPr>
          <p:cNvGrpSpPr/>
          <p:nvPr/>
        </p:nvGrpSpPr>
        <p:grpSpPr>
          <a:xfrm>
            <a:off x="1699644" y="3909153"/>
            <a:ext cx="6256906" cy="3199706"/>
            <a:chOff x="1699644" y="3909153"/>
            <a:chExt cx="6256906" cy="3199706"/>
          </a:xfrm>
        </p:grpSpPr>
        <p:sp>
          <p:nvSpPr>
            <p:cNvPr id="10" name="TextBox 9">
              <a:extLst>
                <a:ext uri="{FF2B5EF4-FFF2-40B4-BE49-F238E27FC236}">
                  <a16:creationId xmlns:a16="http://schemas.microsoft.com/office/drawing/2014/main" id="{71FD7B65-5E7E-0542-462F-EAE2A47824D8}"/>
                </a:ext>
              </a:extLst>
            </p:cNvPr>
            <p:cNvSpPr txBox="1"/>
            <p:nvPr/>
          </p:nvSpPr>
          <p:spPr>
            <a:xfrm>
              <a:off x="4010929" y="4568736"/>
              <a:ext cx="1016625" cy="400110"/>
            </a:xfrm>
            <a:prstGeom prst="rect">
              <a:avLst/>
            </a:prstGeom>
            <a:noFill/>
          </p:spPr>
          <p:txBody>
            <a:bodyPr wrap="none" rtlCol="0">
              <a:spAutoFit/>
            </a:bodyPr>
            <a:lstStyle/>
            <a:p>
              <a:pPr algn="ctr"/>
              <a:r>
                <a:rPr lang="en-US" sz="2000" dirty="0">
                  <a:solidFill>
                    <a:srgbClr val="0070C0"/>
                  </a:solidFill>
                  <a:latin typeface="Franklin Gothic Medium"/>
                  <a:cs typeface="Franklin Gothic Medium"/>
                </a:rPr>
                <a:t>request</a:t>
              </a:r>
            </a:p>
          </p:txBody>
        </p:sp>
        <p:cxnSp>
          <p:nvCxnSpPr>
            <p:cNvPr id="11" name="Straight Arrow Connector 10" descr="The request goes from the client to the server">
              <a:extLst>
                <a:ext uri="{FF2B5EF4-FFF2-40B4-BE49-F238E27FC236}">
                  <a16:creationId xmlns:a16="http://schemas.microsoft.com/office/drawing/2014/main" id="{50D822B7-C3D2-5EA8-7475-7F0253166A4C}"/>
                </a:ext>
              </a:extLst>
            </p:cNvPr>
            <p:cNvCxnSpPr>
              <a:cxnSpLocks/>
            </p:cNvCxnSpPr>
            <p:nvPr/>
          </p:nvCxnSpPr>
          <p:spPr>
            <a:xfrm>
              <a:off x="3241971" y="4976452"/>
              <a:ext cx="2731624" cy="0"/>
            </a:xfrm>
            <a:prstGeom prst="straightConnector1">
              <a:avLst/>
            </a:prstGeom>
            <a:ln>
              <a:solidFill>
                <a:srgbClr val="0070C0"/>
              </a:solidFill>
              <a:tailEnd type="triangle" w="lg" len="lg"/>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descr="The response goes from the server to the client">
              <a:extLst>
                <a:ext uri="{FF2B5EF4-FFF2-40B4-BE49-F238E27FC236}">
                  <a16:creationId xmlns:a16="http://schemas.microsoft.com/office/drawing/2014/main" id="{102D697B-FBD2-ABBB-D272-66461A7F76F5}"/>
                </a:ext>
              </a:extLst>
            </p:cNvPr>
            <p:cNvCxnSpPr>
              <a:cxnSpLocks/>
            </p:cNvCxnSpPr>
            <p:nvPr/>
          </p:nvCxnSpPr>
          <p:spPr>
            <a:xfrm flipH="1">
              <a:off x="3241971" y="5509006"/>
              <a:ext cx="2731624" cy="0"/>
            </a:xfrm>
            <a:prstGeom prst="straightConnector1">
              <a:avLst/>
            </a:prstGeom>
            <a:ln>
              <a:solidFill>
                <a:srgbClr val="7030A0"/>
              </a:solidFill>
              <a:tailEnd type="triangle" w="lg" len="lg"/>
            </a:ln>
            <a:effectLst/>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F377671F-7702-9F0C-9B7D-992E455C1D14}"/>
                </a:ext>
              </a:extLst>
            </p:cNvPr>
            <p:cNvSpPr txBox="1"/>
            <p:nvPr/>
          </p:nvSpPr>
          <p:spPr>
            <a:xfrm>
              <a:off x="3780900" y="5509006"/>
              <a:ext cx="1476686" cy="707886"/>
            </a:xfrm>
            <a:prstGeom prst="rect">
              <a:avLst/>
            </a:prstGeom>
            <a:noFill/>
          </p:spPr>
          <p:txBody>
            <a:bodyPr wrap="none" rtlCol="0">
              <a:spAutoFit/>
            </a:bodyPr>
            <a:lstStyle/>
            <a:p>
              <a:pPr algn="ctr"/>
              <a:r>
                <a:rPr lang="en-US" sz="2000" dirty="0">
                  <a:solidFill>
                    <a:srgbClr val="7030A0"/>
                  </a:solidFill>
                  <a:latin typeface="Franklin Gothic Medium"/>
                  <a:cs typeface="Franklin Gothic Medium"/>
                </a:rPr>
                <a:t>response</a:t>
              </a:r>
            </a:p>
            <a:p>
              <a:pPr algn="ctr"/>
              <a:r>
                <a:rPr lang="en-US" sz="2000" dirty="0">
                  <a:solidFill>
                    <a:srgbClr val="7030A0"/>
                  </a:solidFill>
                  <a:latin typeface="Franklin Gothic Medium"/>
                  <a:cs typeface="Franklin Gothic Medium"/>
                </a:rPr>
                <a:t>(e.g., HTML)</a:t>
              </a:r>
            </a:p>
          </p:txBody>
        </p:sp>
        <p:grpSp>
          <p:nvGrpSpPr>
            <p:cNvPr id="19" name="Group 18" descr="client (in this case, the Chrome web browser)">
              <a:extLst>
                <a:ext uri="{FF2B5EF4-FFF2-40B4-BE49-F238E27FC236}">
                  <a16:creationId xmlns:a16="http://schemas.microsoft.com/office/drawing/2014/main" id="{685B5733-D397-064A-EFD9-43FF9DEB5462}"/>
                </a:ext>
              </a:extLst>
            </p:cNvPr>
            <p:cNvGrpSpPr/>
            <p:nvPr/>
          </p:nvGrpSpPr>
          <p:grpSpPr>
            <a:xfrm>
              <a:off x="1699644" y="4640937"/>
              <a:ext cx="1276109" cy="1738398"/>
              <a:chOff x="1699644" y="4640937"/>
              <a:chExt cx="1276109" cy="1738398"/>
            </a:xfrm>
          </p:grpSpPr>
          <p:pic>
            <p:nvPicPr>
              <p:cNvPr id="9" name="Picture 8">
                <a:extLst>
                  <a:ext uri="{FF2B5EF4-FFF2-40B4-BE49-F238E27FC236}">
                    <a16:creationId xmlns:a16="http://schemas.microsoft.com/office/drawing/2014/main" id="{B794763F-55D7-DC32-E2CA-82340F65A6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99644" y="4640937"/>
                <a:ext cx="1276109" cy="1276109"/>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A3FA29FF-3915-FB9B-A3E9-315E17DE885B}"/>
                  </a:ext>
                </a:extLst>
              </p:cNvPr>
              <p:cNvSpPr txBox="1"/>
              <p:nvPr/>
            </p:nvSpPr>
            <p:spPr>
              <a:xfrm>
                <a:off x="1987538" y="6010003"/>
                <a:ext cx="700320" cy="369332"/>
              </a:xfrm>
              <a:prstGeom prst="rect">
                <a:avLst/>
              </a:prstGeom>
              <a:noFill/>
            </p:spPr>
            <p:txBody>
              <a:bodyPr wrap="none" rtlCol="0">
                <a:spAutoFit/>
              </a:bodyPr>
              <a:lstStyle/>
              <a:p>
                <a:r>
                  <a:rPr lang="en-US" dirty="0">
                    <a:cs typeface="Franklin Gothic Medium"/>
                  </a:rPr>
                  <a:t>client</a:t>
                </a:r>
              </a:p>
            </p:txBody>
          </p:sp>
        </p:grpSp>
        <p:grpSp>
          <p:nvGrpSpPr>
            <p:cNvPr id="18" name="Group 17" descr="server (in this case, a computer that contains all the files on the website)">
              <a:extLst>
                <a:ext uri="{FF2B5EF4-FFF2-40B4-BE49-F238E27FC236}">
                  <a16:creationId xmlns:a16="http://schemas.microsoft.com/office/drawing/2014/main" id="{044AFBA2-BB88-8117-2D16-E2E1AF0C4D97}"/>
                </a:ext>
              </a:extLst>
            </p:cNvPr>
            <p:cNvGrpSpPr/>
            <p:nvPr/>
          </p:nvGrpSpPr>
          <p:grpSpPr>
            <a:xfrm>
              <a:off x="5695277" y="3909153"/>
              <a:ext cx="2261273" cy="3199706"/>
              <a:chOff x="5695277" y="3909153"/>
              <a:chExt cx="2261273" cy="3199706"/>
            </a:xfrm>
          </p:grpSpPr>
          <p:pic>
            <p:nvPicPr>
              <p:cNvPr id="14" name="Picture 10">
                <a:extLst>
                  <a:ext uri="{FF2B5EF4-FFF2-40B4-BE49-F238E27FC236}">
                    <a16:creationId xmlns:a16="http://schemas.microsoft.com/office/drawing/2014/main" id="{AB7415C7-F7AD-AB59-9FCF-C540C31C77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95277" y="3909153"/>
                <a:ext cx="2261273" cy="3199706"/>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BF8A89C3-00C9-5148-52B5-CAED4EBFD2A3}"/>
                  </a:ext>
                </a:extLst>
              </p:cNvPr>
              <p:cNvSpPr txBox="1"/>
              <p:nvPr/>
            </p:nvSpPr>
            <p:spPr>
              <a:xfrm>
                <a:off x="6475753" y="6010003"/>
                <a:ext cx="769634" cy="369332"/>
              </a:xfrm>
              <a:prstGeom prst="rect">
                <a:avLst/>
              </a:prstGeom>
              <a:noFill/>
            </p:spPr>
            <p:txBody>
              <a:bodyPr wrap="none" rtlCol="0">
                <a:spAutoFit/>
              </a:bodyPr>
              <a:lstStyle/>
              <a:p>
                <a:r>
                  <a:rPr lang="en-US" dirty="0">
                    <a:cs typeface="Franklin Gothic Medium"/>
                  </a:rPr>
                  <a:t>server</a:t>
                </a:r>
              </a:p>
            </p:txBody>
          </p:sp>
        </p:grpSp>
      </p:grpSp>
      <p:sp>
        <p:nvSpPr>
          <p:cNvPr id="17" name="Slide Number Placeholder 16">
            <a:extLst>
              <a:ext uri="{FF2B5EF4-FFF2-40B4-BE49-F238E27FC236}">
                <a16:creationId xmlns:a16="http://schemas.microsoft.com/office/drawing/2014/main" id="{2B624051-D6BF-12D0-589A-34FDFBD6D955}"/>
              </a:ext>
            </a:extLst>
          </p:cNvPr>
          <p:cNvSpPr>
            <a:spLocks noGrp="1"/>
          </p:cNvSpPr>
          <p:nvPr>
            <p:ph type="sldNum" sz="quarter" idx="4"/>
          </p:nvPr>
        </p:nvSpPr>
        <p:spPr/>
        <p:txBody>
          <a:bodyPr/>
          <a:lstStyle/>
          <a:p>
            <a:fld id="{6B4E548F-600F-2C44-99B3-CA3A86763C81}" type="slidenum">
              <a:rPr lang="en-US" smtClean="0"/>
              <a:pPr/>
              <a:t>54</a:t>
            </a:fld>
            <a:endParaRPr lang="en-US" dirty="0"/>
          </a:p>
        </p:txBody>
      </p:sp>
    </p:spTree>
    <p:extLst>
      <p:ext uri="{BB962C8B-B14F-4D97-AF65-F5344CB8AC3E}">
        <p14:creationId xmlns:p14="http://schemas.microsoft.com/office/powerpoint/2010/main" val="3491187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474BE-6E3B-D783-D8E0-185B9C894B52}"/>
              </a:ext>
            </a:extLst>
          </p:cNvPr>
          <p:cNvSpPr>
            <a:spLocks noGrp="1"/>
          </p:cNvSpPr>
          <p:nvPr>
            <p:ph type="title"/>
          </p:nvPr>
        </p:nvSpPr>
        <p:spPr/>
        <p:txBody>
          <a:bodyPr/>
          <a:lstStyle/>
          <a:p>
            <a:r>
              <a:rPr lang="en-US" dirty="0"/>
              <a:t>URL Parts</a:t>
            </a:r>
          </a:p>
        </p:txBody>
      </p:sp>
      <p:sp>
        <p:nvSpPr>
          <p:cNvPr id="3" name="Content Placeholder 2">
            <a:extLst>
              <a:ext uri="{FF2B5EF4-FFF2-40B4-BE49-F238E27FC236}">
                <a16:creationId xmlns:a16="http://schemas.microsoft.com/office/drawing/2014/main" id="{3C6FA99A-AEF4-787F-8C2D-C9EB9DF850A3}"/>
              </a:ext>
            </a:extLst>
          </p:cNvPr>
          <p:cNvSpPr>
            <a:spLocks noGrp="1"/>
          </p:cNvSpPr>
          <p:nvPr>
            <p:ph idx="1"/>
          </p:nvPr>
        </p:nvSpPr>
        <p:spPr>
          <a:xfrm>
            <a:off x="457200" y="1244160"/>
            <a:ext cx="8229600" cy="556096"/>
          </a:xfrm>
        </p:spPr>
        <p:txBody>
          <a:bodyPr/>
          <a:lstStyle/>
          <a:p>
            <a:r>
              <a:rPr lang="en-US" sz="2400" dirty="0"/>
              <a:t>URLs have more parts than just server and path:</a:t>
            </a:r>
          </a:p>
          <a:p>
            <a:pPr marL="0" indent="0">
              <a:buNone/>
            </a:pPr>
            <a:endParaRPr lang="en-US" sz="2400" dirty="0"/>
          </a:p>
        </p:txBody>
      </p:sp>
      <p:grpSp>
        <p:nvGrpSpPr>
          <p:cNvPr id="16" name="Group 15" descr="A browser bar with the URL “https://mail.google.com/mail/u/0/?zx=ABCD#inbox”. It is split into the server name (mail.google.com), the path (/mail/u/0/), the search string (?zx=ABCD), and the fragment (#inbox)">
            <a:extLst>
              <a:ext uri="{FF2B5EF4-FFF2-40B4-BE49-F238E27FC236}">
                <a16:creationId xmlns:a16="http://schemas.microsoft.com/office/drawing/2014/main" id="{7A9C3EDF-0065-8341-10CB-F210F158C681}"/>
              </a:ext>
            </a:extLst>
          </p:cNvPr>
          <p:cNvGrpSpPr/>
          <p:nvPr/>
        </p:nvGrpSpPr>
        <p:grpSpPr>
          <a:xfrm>
            <a:off x="1038387" y="1828136"/>
            <a:ext cx="6727947" cy="1140890"/>
            <a:chOff x="1038387" y="1828136"/>
            <a:chExt cx="6727947" cy="1140890"/>
          </a:xfrm>
        </p:grpSpPr>
        <p:sp>
          <p:nvSpPr>
            <p:cNvPr id="4" name="Right Brace 3">
              <a:extLst>
                <a:ext uri="{FF2B5EF4-FFF2-40B4-BE49-F238E27FC236}">
                  <a16:creationId xmlns:a16="http://schemas.microsoft.com/office/drawing/2014/main" id="{25429AF3-BAE9-2DE7-C8B9-737801FB1B8F}"/>
                </a:ext>
              </a:extLst>
            </p:cNvPr>
            <p:cNvSpPr/>
            <p:nvPr/>
          </p:nvSpPr>
          <p:spPr>
            <a:xfrm rot="5400000">
              <a:off x="4094853" y="1844197"/>
              <a:ext cx="127339" cy="1340159"/>
            </a:xfrm>
            <a:prstGeom prst="rightBrace">
              <a:avLst/>
            </a:prstGeom>
            <a:ln w="25400">
              <a:solidFill>
                <a:srgbClr val="00B0F0"/>
              </a:solidFill>
            </a:ln>
          </p:spPr>
          <p:style>
            <a:lnRef idx="1">
              <a:schemeClr val="accent6"/>
            </a:lnRef>
            <a:fillRef idx="0">
              <a:schemeClr val="accent6"/>
            </a:fillRef>
            <a:effectRef idx="0">
              <a:schemeClr val="accent6"/>
            </a:effectRef>
            <a:fontRef idx="minor">
              <a:schemeClr val="tx1"/>
            </a:fontRef>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endParaRPr>
            </a:p>
          </p:txBody>
        </p:sp>
        <p:sp>
          <p:nvSpPr>
            <p:cNvPr id="5" name="TextBox 4">
              <a:extLst>
                <a:ext uri="{FF2B5EF4-FFF2-40B4-BE49-F238E27FC236}">
                  <a16:creationId xmlns:a16="http://schemas.microsoft.com/office/drawing/2014/main" id="{8852C3C5-4072-F8F0-7F5C-82ABA953C477}"/>
                </a:ext>
              </a:extLst>
            </p:cNvPr>
            <p:cNvSpPr txBox="1"/>
            <p:nvPr/>
          </p:nvSpPr>
          <p:spPr>
            <a:xfrm>
              <a:off x="3457691" y="2580746"/>
              <a:ext cx="1418978" cy="369332"/>
            </a:xfrm>
            <a:prstGeom prst="rect">
              <a:avLst/>
            </a:prstGeom>
            <a:noFill/>
          </p:spPr>
          <p:txBody>
            <a:bodyPr wrap="none" rtlCol="0">
              <a:spAutoFit/>
            </a:bodyPr>
            <a:lstStyle/>
            <a:p>
              <a:pPr algn="ctr"/>
              <a:r>
                <a:rPr lang="en-US" sz="1800" dirty="0">
                  <a:solidFill>
                    <a:srgbClr val="00B0F0"/>
                  </a:solidFill>
                  <a:latin typeface="Franklin Gothic Medium"/>
                  <a:cs typeface="Franklin Gothic Medium"/>
                </a:rPr>
                <a:t>server name</a:t>
              </a:r>
            </a:p>
          </p:txBody>
        </p:sp>
        <p:sp>
          <p:nvSpPr>
            <p:cNvPr id="6" name="Right Brace 5">
              <a:extLst>
                <a:ext uri="{FF2B5EF4-FFF2-40B4-BE49-F238E27FC236}">
                  <a16:creationId xmlns:a16="http://schemas.microsoft.com/office/drawing/2014/main" id="{663D2DBD-90CB-7B28-C50D-7D37BB14F670}"/>
                </a:ext>
              </a:extLst>
            </p:cNvPr>
            <p:cNvSpPr/>
            <p:nvPr/>
          </p:nvSpPr>
          <p:spPr>
            <a:xfrm rot="5400000">
              <a:off x="5191052" y="2145153"/>
              <a:ext cx="127337" cy="748302"/>
            </a:xfrm>
            <a:prstGeom prst="rightBrace">
              <a:avLst/>
            </a:prstGeom>
            <a:ln w="25400">
              <a:solidFill>
                <a:srgbClr val="00B0F0"/>
              </a:solidFill>
            </a:ln>
          </p:spPr>
          <p:style>
            <a:lnRef idx="1">
              <a:schemeClr val="accent6"/>
            </a:lnRef>
            <a:fillRef idx="0">
              <a:schemeClr val="accent6"/>
            </a:fillRef>
            <a:effectRef idx="0">
              <a:schemeClr val="accent6"/>
            </a:effectRef>
            <a:fontRef idx="minor">
              <a:schemeClr val="tx1"/>
            </a:fontRef>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endParaRPr>
            </a:p>
          </p:txBody>
        </p:sp>
        <p:sp>
          <p:nvSpPr>
            <p:cNvPr id="7" name="TextBox 6">
              <a:extLst>
                <a:ext uri="{FF2B5EF4-FFF2-40B4-BE49-F238E27FC236}">
                  <a16:creationId xmlns:a16="http://schemas.microsoft.com/office/drawing/2014/main" id="{1FC52DFA-CADB-883A-3C43-69F5BF4B727C}"/>
                </a:ext>
              </a:extLst>
            </p:cNvPr>
            <p:cNvSpPr txBox="1"/>
            <p:nvPr/>
          </p:nvSpPr>
          <p:spPr>
            <a:xfrm>
              <a:off x="4937966" y="2599694"/>
              <a:ext cx="633508" cy="369332"/>
            </a:xfrm>
            <a:prstGeom prst="rect">
              <a:avLst/>
            </a:prstGeom>
            <a:noFill/>
          </p:spPr>
          <p:txBody>
            <a:bodyPr wrap="none" rtlCol="0">
              <a:spAutoFit/>
            </a:bodyPr>
            <a:lstStyle/>
            <a:p>
              <a:pPr algn="ctr"/>
              <a:r>
                <a:rPr lang="en-US" sz="1800" dirty="0">
                  <a:solidFill>
                    <a:srgbClr val="00B0F0"/>
                  </a:solidFill>
                  <a:latin typeface="Franklin Gothic Medium"/>
                  <a:cs typeface="Franklin Gothic Medium"/>
                </a:rPr>
                <a:t>path</a:t>
              </a:r>
            </a:p>
          </p:txBody>
        </p:sp>
        <p:sp>
          <p:nvSpPr>
            <p:cNvPr id="8" name="Right Brace 7">
              <a:extLst>
                <a:ext uri="{FF2B5EF4-FFF2-40B4-BE49-F238E27FC236}">
                  <a16:creationId xmlns:a16="http://schemas.microsoft.com/office/drawing/2014/main" id="{48840EA5-15E9-DE8A-8FEA-F3E93A177DEA}"/>
                </a:ext>
              </a:extLst>
            </p:cNvPr>
            <p:cNvSpPr/>
            <p:nvPr/>
          </p:nvSpPr>
          <p:spPr>
            <a:xfrm rot="5400000">
              <a:off x="6014441" y="2134438"/>
              <a:ext cx="127337" cy="759675"/>
            </a:xfrm>
            <a:prstGeom prst="rightBrace">
              <a:avLst/>
            </a:prstGeom>
            <a:ln w="25400">
              <a:solidFill>
                <a:srgbClr val="00B0F0"/>
              </a:solidFill>
            </a:ln>
          </p:spPr>
          <p:style>
            <a:lnRef idx="1">
              <a:schemeClr val="accent6"/>
            </a:lnRef>
            <a:fillRef idx="0">
              <a:schemeClr val="accent6"/>
            </a:fillRef>
            <a:effectRef idx="0">
              <a:schemeClr val="accent6"/>
            </a:effectRef>
            <a:fontRef idx="minor">
              <a:schemeClr val="tx1"/>
            </a:fontRef>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endParaRPr>
            </a:p>
          </p:txBody>
        </p:sp>
        <p:sp>
          <p:nvSpPr>
            <p:cNvPr id="9" name="TextBox 8">
              <a:extLst>
                <a:ext uri="{FF2B5EF4-FFF2-40B4-BE49-F238E27FC236}">
                  <a16:creationId xmlns:a16="http://schemas.microsoft.com/office/drawing/2014/main" id="{F122DA11-4C89-4108-668E-8A6E61D984E5}"/>
                </a:ext>
              </a:extLst>
            </p:cNvPr>
            <p:cNvSpPr txBox="1"/>
            <p:nvPr/>
          </p:nvSpPr>
          <p:spPr>
            <a:xfrm>
              <a:off x="5655557" y="2580746"/>
              <a:ext cx="845104" cy="369332"/>
            </a:xfrm>
            <a:prstGeom prst="rect">
              <a:avLst/>
            </a:prstGeom>
            <a:noFill/>
          </p:spPr>
          <p:txBody>
            <a:bodyPr wrap="none" rtlCol="0">
              <a:spAutoFit/>
            </a:bodyPr>
            <a:lstStyle/>
            <a:p>
              <a:pPr algn="ctr"/>
              <a:r>
                <a:rPr lang="en-US" sz="1800" dirty="0">
                  <a:solidFill>
                    <a:srgbClr val="00B0F0"/>
                  </a:solidFill>
                  <a:latin typeface="Franklin Gothic Medium"/>
                  <a:cs typeface="Franklin Gothic Medium"/>
                </a:rPr>
                <a:t>search</a:t>
              </a:r>
            </a:p>
          </p:txBody>
        </p:sp>
        <p:sp>
          <p:nvSpPr>
            <p:cNvPr id="10" name="Right Brace 9">
              <a:extLst>
                <a:ext uri="{FF2B5EF4-FFF2-40B4-BE49-F238E27FC236}">
                  <a16:creationId xmlns:a16="http://schemas.microsoft.com/office/drawing/2014/main" id="{0FCF4060-A79B-DD2B-1EFD-A55781AD5465}"/>
                </a:ext>
              </a:extLst>
            </p:cNvPr>
            <p:cNvSpPr/>
            <p:nvPr/>
          </p:nvSpPr>
          <p:spPr>
            <a:xfrm rot="5400000">
              <a:off x="6842876" y="2204477"/>
              <a:ext cx="127337" cy="619598"/>
            </a:xfrm>
            <a:prstGeom prst="rightBrace">
              <a:avLst/>
            </a:prstGeom>
            <a:ln w="25400">
              <a:solidFill>
                <a:srgbClr val="00B0F0"/>
              </a:solidFill>
            </a:ln>
          </p:spPr>
          <p:style>
            <a:lnRef idx="1">
              <a:schemeClr val="accent6"/>
            </a:lnRef>
            <a:fillRef idx="0">
              <a:schemeClr val="accent6"/>
            </a:fillRef>
            <a:effectRef idx="0">
              <a:schemeClr val="accent6"/>
            </a:effectRef>
            <a:fontRef idx="minor">
              <a:schemeClr val="tx1"/>
            </a:fontRef>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endParaRPr>
            </a:p>
          </p:txBody>
        </p:sp>
        <p:sp>
          <p:nvSpPr>
            <p:cNvPr id="11" name="TextBox 10">
              <a:extLst>
                <a:ext uri="{FF2B5EF4-FFF2-40B4-BE49-F238E27FC236}">
                  <a16:creationId xmlns:a16="http://schemas.microsoft.com/office/drawing/2014/main" id="{8CAD42FE-4A60-33AF-8154-8F2110286312}"/>
                </a:ext>
              </a:extLst>
            </p:cNvPr>
            <p:cNvSpPr txBox="1"/>
            <p:nvPr/>
          </p:nvSpPr>
          <p:spPr>
            <a:xfrm>
              <a:off x="6666353" y="2599694"/>
              <a:ext cx="1099981" cy="369332"/>
            </a:xfrm>
            <a:prstGeom prst="rect">
              <a:avLst/>
            </a:prstGeom>
            <a:noFill/>
          </p:spPr>
          <p:txBody>
            <a:bodyPr wrap="none" rtlCol="0">
              <a:spAutoFit/>
            </a:bodyPr>
            <a:lstStyle/>
            <a:p>
              <a:pPr algn="ctr"/>
              <a:r>
                <a:rPr lang="en-US" sz="1800" dirty="0">
                  <a:solidFill>
                    <a:srgbClr val="00B0F0"/>
                  </a:solidFill>
                  <a:latin typeface="Franklin Gothic Medium"/>
                  <a:cs typeface="Franklin Gothic Medium"/>
                </a:rPr>
                <a:t>fragment</a:t>
              </a:r>
            </a:p>
          </p:txBody>
        </p:sp>
        <p:pic>
          <p:nvPicPr>
            <p:cNvPr id="14" name="Picture 13">
              <a:extLst>
                <a:ext uri="{FF2B5EF4-FFF2-40B4-BE49-F238E27FC236}">
                  <a16:creationId xmlns:a16="http://schemas.microsoft.com/office/drawing/2014/main" id="{CED767BF-D4E5-EA4F-8DD4-34E62233465B}"/>
                </a:ext>
              </a:extLst>
            </p:cNvPr>
            <p:cNvPicPr>
              <a:picLocks noChangeAspect="1"/>
            </p:cNvPicPr>
            <p:nvPr/>
          </p:nvPicPr>
          <p:blipFill>
            <a:blip r:embed="rId3"/>
            <a:stretch>
              <a:fillRect/>
            </a:stretch>
          </p:blipFill>
          <p:spPr>
            <a:xfrm>
              <a:off x="1038387" y="1828136"/>
              <a:ext cx="6261100" cy="558800"/>
            </a:xfrm>
            <a:prstGeom prst="rect">
              <a:avLst/>
            </a:prstGeom>
          </p:spPr>
        </p:pic>
      </p:grpSp>
      <p:sp>
        <p:nvSpPr>
          <p:cNvPr id="15" name="Content Placeholder 2">
            <a:extLst>
              <a:ext uri="{FF2B5EF4-FFF2-40B4-BE49-F238E27FC236}">
                <a16:creationId xmlns:a16="http://schemas.microsoft.com/office/drawing/2014/main" id="{E6F63026-C16E-17CE-7097-133B8B73AEE8}"/>
              </a:ext>
            </a:extLst>
          </p:cNvPr>
          <p:cNvSpPr txBox="1">
            <a:spLocks/>
          </p:cNvSpPr>
          <p:nvPr/>
        </p:nvSpPr>
        <p:spPr>
          <a:xfrm>
            <a:off x="457200" y="3187916"/>
            <a:ext cx="8229600" cy="3197043"/>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Franklin Gothic Medium"/>
                <a:ea typeface="+mn-ea"/>
                <a:cs typeface="Franklin Gothic Medium"/>
              </a:defRPr>
            </a:lvl1pPr>
            <a:lvl2pPr marL="742950" indent="-285750" algn="l" defTabSz="457200" rtl="0" eaLnBrk="1" latinLnBrk="0" hangingPunct="1">
              <a:spcBef>
                <a:spcPct val="20000"/>
              </a:spcBef>
              <a:buFont typeface="Arial"/>
              <a:buChar char="–"/>
              <a:defRPr sz="2800" kern="1200">
                <a:solidFill>
                  <a:schemeClr val="tx1"/>
                </a:solidFill>
                <a:latin typeface="Franklin Gothic Medium"/>
                <a:ea typeface="+mn-ea"/>
                <a:cs typeface="Franklin Gothic Medium"/>
              </a:defRPr>
            </a:lvl2pPr>
            <a:lvl3pPr marL="914400" indent="0" algn="l" defTabSz="457200" rtl="0" eaLnBrk="1" latinLnBrk="0" hangingPunct="1">
              <a:spcBef>
                <a:spcPct val="20000"/>
              </a:spcBef>
              <a:buFont typeface="Arial"/>
              <a:buNone/>
              <a:defRPr sz="24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t> </a:t>
            </a:r>
            <a:r>
              <a:rPr lang="en-US" sz="2400" dirty="0">
                <a:solidFill>
                  <a:srgbClr val="00B0F0"/>
                </a:solidFill>
              </a:rPr>
              <a:t>Server name</a:t>
            </a:r>
            <a:r>
              <a:rPr lang="en-US" sz="2400" dirty="0"/>
              <a:t> identifies the computer to talk to</a:t>
            </a:r>
          </a:p>
          <a:p>
            <a:pPr lvl="1"/>
            <a:r>
              <a:rPr lang="en-US" sz="2000" dirty="0"/>
              <a:t>uses the HTTP(S) protocol</a:t>
            </a:r>
          </a:p>
          <a:p>
            <a:pPr lvl="1"/>
            <a:endParaRPr lang="en-US" sz="2000" dirty="0"/>
          </a:p>
          <a:p>
            <a:r>
              <a:rPr lang="en-US" sz="2400" dirty="0"/>
              <a:t> Conceptually:</a:t>
            </a:r>
          </a:p>
          <a:p>
            <a:pPr lvl="1"/>
            <a:r>
              <a:rPr lang="en-US" sz="2000" dirty="0"/>
              <a:t> </a:t>
            </a:r>
            <a:r>
              <a:rPr lang="en-US" sz="2000" dirty="0">
                <a:solidFill>
                  <a:srgbClr val="00B0F0"/>
                </a:solidFill>
              </a:rPr>
              <a:t>path</a:t>
            </a:r>
            <a:r>
              <a:rPr lang="en-US" sz="2000" dirty="0"/>
              <a:t> identifies code to execute on the server</a:t>
            </a:r>
          </a:p>
          <a:p>
            <a:pPr lvl="1"/>
            <a:r>
              <a:rPr lang="en-US" sz="2000" dirty="0"/>
              <a:t> </a:t>
            </a:r>
            <a:r>
              <a:rPr lang="en-US" sz="2000" dirty="0">
                <a:solidFill>
                  <a:srgbClr val="00B0F0"/>
                </a:solidFill>
              </a:rPr>
              <a:t>search</a:t>
            </a:r>
            <a:r>
              <a:rPr lang="en-US" sz="2000" dirty="0"/>
              <a:t> string is </a:t>
            </a:r>
            <a:r>
              <a:rPr lang="en-US" sz="2000" b="1" dirty="0">
                <a:solidFill>
                  <a:srgbClr val="7030A0"/>
                </a:solidFill>
              </a:rPr>
              <a:t>input</a:t>
            </a:r>
            <a:r>
              <a:rPr lang="en-US" sz="2000" dirty="0"/>
              <a:t> passed to that file when run</a:t>
            </a:r>
            <a:endParaRPr lang="en-US" sz="1600" dirty="0"/>
          </a:p>
          <a:p>
            <a:pPr lvl="1"/>
            <a:r>
              <a:rPr lang="en-US" sz="2000" dirty="0"/>
              <a:t>(</a:t>
            </a:r>
            <a:r>
              <a:rPr lang="en-US" sz="2000" dirty="0">
                <a:solidFill>
                  <a:srgbClr val="00B0F0"/>
                </a:solidFill>
              </a:rPr>
              <a:t>fragment</a:t>
            </a:r>
            <a:r>
              <a:rPr lang="en-US" sz="2000" dirty="0"/>
              <a:t> will not be important for us)</a:t>
            </a:r>
          </a:p>
        </p:txBody>
      </p:sp>
      <p:sp>
        <p:nvSpPr>
          <p:cNvPr id="12" name="Slide Number Placeholder 11">
            <a:extLst>
              <a:ext uri="{FF2B5EF4-FFF2-40B4-BE49-F238E27FC236}">
                <a16:creationId xmlns:a16="http://schemas.microsoft.com/office/drawing/2014/main" id="{0D161D15-60C0-77AF-5949-1E2C20F896C1}"/>
              </a:ext>
            </a:extLst>
          </p:cNvPr>
          <p:cNvSpPr>
            <a:spLocks noGrp="1"/>
          </p:cNvSpPr>
          <p:nvPr>
            <p:ph type="sldNum" sz="quarter" idx="4"/>
          </p:nvPr>
        </p:nvSpPr>
        <p:spPr/>
        <p:txBody>
          <a:bodyPr/>
          <a:lstStyle/>
          <a:p>
            <a:fld id="{6B4E548F-600F-2C44-99B3-CA3A86763C81}" type="slidenum">
              <a:rPr lang="en-US" smtClean="0"/>
              <a:pPr/>
              <a:t>55</a:t>
            </a:fld>
            <a:endParaRPr lang="en-US" dirty="0"/>
          </a:p>
        </p:txBody>
      </p:sp>
    </p:spTree>
    <p:extLst>
      <p:ext uri="{BB962C8B-B14F-4D97-AF65-F5344CB8AC3E}">
        <p14:creationId xmlns:p14="http://schemas.microsoft.com/office/powerpoint/2010/main" val="1186773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5">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474BE-6E3B-D783-D8E0-185B9C894B52}"/>
              </a:ext>
            </a:extLst>
          </p:cNvPr>
          <p:cNvSpPr>
            <a:spLocks noGrp="1"/>
          </p:cNvSpPr>
          <p:nvPr>
            <p:ph type="title"/>
          </p:nvPr>
        </p:nvSpPr>
        <p:spPr/>
        <p:txBody>
          <a:bodyPr/>
          <a:lstStyle/>
          <a:p>
            <a:r>
              <a:rPr lang="en-US" dirty="0"/>
              <a:t>Query Parameters</a:t>
            </a:r>
          </a:p>
        </p:txBody>
      </p:sp>
      <p:sp>
        <p:nvSpPr>
          <p:cNvPr id="3" name="Content Placeholder 2">
            <a:extLst>
              <a:ext uri="{FF2B5EF4-FFF2-40B4-BE49-F238E27FC236}">
                <a16:creationId xmlns:a16="http://schemas.microsoft.com/office/drawing/2014/main" id="{3C6FA99A-AEF4-787F-8C2D-C9EB9DF850A3}"/>
              </a:ext>
            </a:extLst>
          </p:cNvPr>
          <p:cNvSpPr>
            <a:spLocks noGrp="1"/>
          </p:cNvSpPr>
          <p:nvPr>
            <p:ph idx="1"/>
          </p:nvPr>
        </p:nvSpPr>
        <p:spPr>
          <a:xfrm>
            <a:off x="457200" y="1244160"/>
            <a:ext cx="8427308" cy="5140800"/>
          </a:xfrm>
        </p:spPr>
        <p:txBody>
          <a:bodyPr/>
          <a:lstStyle/>
          <a:p>
            <a:r>
              <a:rPr lang="en-US" sz="2400" dirty="0"/>
              <a:t>Search string can pass multiple values at once</a:t>
            </a:r>
          </a:p>
          <a:p>
            <a:pPr lvl="1"/>
            <a:r>
              <a:rPr lang="en-US" sz="2000" dirty="0"/>
              <a:t>we call these “query parameters”</a:t>
            </a:r>
          </a:p>
          <a:p>
            <a:pPr lvl="1"/>
            <a:endParaRPr lang="en-US" sz="2000" dirty="0"/>
          </a:p>
          <a:p>
            <a:r>
              <a:rPr lang="en-US" sz="2400" dirty="0"/>
              <a:t>Each parameter is of the form “</a:t>
            </a:r>
            <a:r>
              <a:rPr lang="en-US" sz="2200" dirty="0">
                <a:latin typeface="Courier New" panose="02070309020205020404" pitchFamily="49" charset="0"/>
                <a:cs typeface="Courier New" panose="02070309020205020404" pitchFamily="49" charset="0"/>
              </a:rPr>
              <a:t>name=value</a:t>
            </a:r>
            <a:r>
              <a:rPr lang="en-US" sz="2400" dirty="0"/>
              <a:t>”</a:t>
            </a:r>
          </a:p>
          <a:p>
            <a:pPr lvl="1"/>
            <a:r>
              <a:rPr lang="en-US" sz="2000" dirty="0"/>
              <a:t>no spaces around the “</a:t>
            </a:r>
            <a:r>
              <a:rPr lang="en-US" sz="1800" dirty="0">
                <a:latin typeface="Courier New" panose="02070309020205020404" pitchFamily="49" charset="0"/>
                <a:cs typeface="Courier New" panose="02070309020205020404" pitchFamily="49" charset="0"/>
              </a:rPr>
              <a:t>=</a:t>
            </a:r>
            <a:r>
              <a:rPr lang="en-US" sz="2000" dirty="0"/>
              <a:t>“</a:t>
            </a:r>
          </a:p>
          <a:p>
            <a:pPr lvl="1"/>
            <a:endParaRPr lang="en-US" sz="2000" dirty="0"/>
          </a:p>
          <a:p>
            <a:r>
              <a:rPr lang="en-US" sz="2400" dirty="0"/>
              <a:t>Multiple values are placed together with “</a:t>
            </a:r>
            <a:r>
              <a:rPr lang="en-US" sz="2200" dirty="0">
                <a:latin typeface="Courier New" panose="02070309020205020404" pitchFamily="49" charset="0"/>
                <a:cs typeface="Courier New" panose="02070309020205020404" pitchFamily="49" charset="0"/>
              </a:rPr>
              <a:t>&amp;</a:t>
            </a:r>
            <a:r>
              <a:rPr lang="en-US" sz="2400" dirty="0"/>
              <a:t>”s in between</a:t>
            </a:r>
          </a:p>
          <a:p>
            <a:pPr lvl="2"/>
            <a:endParaRPr lang="en-US" sz="1600" dirty="0"/>
          </a:p>
          <a:p>
            <a:pPr lvl="2"/>
            <a:r>
              <a:rPr lang="en-US" sz="2000" dirty="0">
                <a:latin typeface="Courier New" panose="02070309020205020404" pitchFamily="49" charset="0"/>
                <a:cs typeface="Courier New" panose="02070309020205020404" pitchFamily="49" charset="0"/>
              </a:rPr>
              <a:t>?a=3&amp;b=</a:t>
            </a:r>
            <a:r>
              <a:rPr lang="en-US" sz="2000" dirty="0" err="1">
                <a:latin typeface="Courier New" panose="02070309020205020404" pitchFamily="49" charset="0"/>
                <a:cs typeface="Courier New" panose="02070309020205020404" pitchFamily="49" charset="0"/>
              </a:rPr>
              <a:t>foo&amp;c</a:t>
            </a:r>
            <a:r>
              <a:rPr lang="en-US" sz="2000" dirty="0">
                <a:latin typeface="Courier New" panose="02070309020205020404" pitchFamily="49" charset="0"/>
                <a:cs typeface="Courier New" panose="02070309020205020404" pitchFamily="49" charset="0"/>
              </a:rPr>
              <a:t>=Jaela</a:t>
            </a:r>
          </a:p>
          <a:p>
            <a:pPr lvl="2"/>
            <a:endParaRPr lang="en-US" sz="1600" dirty="0"/>
          </a:p>
          <a:p>
            <a:pPr lvl="1"/>
            <a:r>
              <a:rPr lang="en-US" sz="2000" dirty="0"/>
              <a:t>encodes three query parameters: a is “3”, b is “foo”, c is “Jaela”</a:t>
            </a:r>
          </a:p>
        </p:txBody>
      </p:sp>
      <p:sp>
        <p:nvSpPr>
          <p:cNvPr id="4" name="Slide Number Placeholder 3">
            <a:extLst>
              <a:ext uri="{FF2B5EF4-FFF2-40B4-BE49-F238E27FC236}">
                <a16:creationId xmlns:a16="http://schemas.microsoft.com/office/drawing/2014/main" id="{144875C8-2C37-2456-DB37-645DD64BDF08}"/>
              </a:ext>
            </a:extLst>
          </p:cNvPr>
          <p:cNvSpPr>
            <a:spLocks noGrp="1"/>
          </p:cNvSpPr>
          <p:nvPr>
            <p:ph type="sldNum" sz="quarter" idx="4"/>
          </p:nvPr>
        </p:nvSpPr>
        <p:spPr/>
        <p:txBody>
          <a:bodyPr/>
          <a:lstStyle/>
          <a:p>
            <a:fld id="{6B4E548F-600F-2C44-99B3-CA3A86763C81}" type="slidenum">
              <a:rPr lang="en-US" smtClean="0"/>
              <a:pPr/>
              <a:t>56</a:t>
            </a:fld>
            <a:endParaRPr lang="en-US" dirty="0"/>
          </a:p>
        </p:txBody>
      </p:sp>
    </p:spTree>
    <p:extLst>
      <p:ext uri="{BB962C8B-B14F-4D97-AF65-F5344CB8AC3E}">
        <p14:creationId xmlns:p14="http://schemas.microsoft.com/office/powerpoint/2010/main" val="2070429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8" end="8"/>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474BE-6E3B-D783-D8E0-185B9C894B52}"/>
              </a:ext>
            </a:extLst>
          </p:cNvPr>
          <p:cNvSpPr>
            <a:spLocks noGrp="1"/>
          </p:cNvSpPr>
          <p:nvPr>
            <p:ph type="title"/>
          </p:nvPr>
        </p:nvSpPr>
        <p:spPr/>
        <p:txBody>
          <a:bodyPr/>
          <a:lstStyle/>
          <a:p>
            <a:r>
              <a:rPr lang="en-US" dirty="0"/>
              <a:t>Query Parameter Types</a:t>
            </a:r>
          </a:p>
        </p:txBody>
      </p:sp>
      <p:sp>
        <p:nvSpPr>
          <p:cNvPr id="3" name="Content Placeholder 2">
            <a:extLst>
              <a:ext uri="{FF2B5EF4-FFF2-40B4-BE49-F238E27FC236}">
                <a16:creationId xmlns:a16="http://schemas.microsoft.com/office/drawing/2014/main" id="{3C6FA99A-AEF4-787F-8C2D-C9EB9DF850A3}"/>
              </a:ext>
            </a:extLst>
          </p:cNvPr>
          <p:cNvSpPr>
            <a:spLocks noGrp="1"/>
          </p:cNvSpPr>
          <p:nvPr>
            <p:ph idx="1"/>
          </p:nvPr>
        </p:nvSpPr>
        <p:spPr/>
        <p:txBody>
          <a:bodyPr/>
          <a:lstStyle/>
          <a:p>
            <a:pPr lvl="2"/>
            <a:endParaRPr lang="en-US" sz="2000" dirty="0">
              <a:latin typeface="Courier New" panose="02070309020205020404" pitchFamily="49" charset="0"/>
              <a:cs typeface="Courier New" panose="02070309020205020404" pitchFamily="49" charset="0"/>
            </a:endParaRPr>
          </a:p>
          <a:p>
            <a:pPr lvl="2"/>
            <a:r>
              <a:rPr lang="en-US" sz="2000" dirty="0">
                <a:latin typeface="Courier New" panose="02070309020205020404" pitchFamily="49" charset="0"/>
                <a:cs typeface="Courier New" panose="02070309020205020404" pitchFamily="49" charset="0"/>
              </a:rPr>
              <a:t>?a=3&amp;b=</a:t>
            </a:r>
            <a:r>
              <a:rPr lang="en-US" sz="2000" dirty="0" err="1">
                <a:latin typeface="Courier New" panose="02070309020205020404" pitchFamily="49" charset="0"/>
                <a:cs typeface="Courier New" panose="02070309020205020404" pitchFamily="49" charset="0"/>
              </a:rPr>
              <a:t>foo&amp;c</a:t>
            </a:r>
            <a:r>
              <a:rPr lang="en-US" sz="2000" dirty="0">
                <a:latin typeface="Courier New" panose="02070309020205020404" pitchFamily="49" charset="0"/>
                <a:cs typeface="Courier New" panose="02070309020205020404" pitchFamily="49" charset="0"/>
              </a:rPr>
              <a:t>=Jaela%20Wf</a:t>
            </a:r>
            <a:endParaRPr lang="en-US" sz="2000" dirty="0"/>
          </a:p>
          <a:p>
            <a:pPr lvl="2"/>
            <a:endParaRPr lang="en-US" sz="1600" dirty="0"/>
          </a:p>
          <a:p>
            <a:r>
              <a:rPr lang="en-US" sz="2400" dirty="0">
                <a:latin typeface="Franklin Gothic Medium" panose="020B0603020102020204" pitchFamily="34" charset="0"/>
                <a:cs typeface="Courier New" panose="02070309020205020404" pitchFamily="49" charset="0"/>
              </a:rPr>
              <a:t>All values are </a:t>
            </a:r>
            <a:r>
              <a:rPr lang="en-US" sz="2400" b="1" dirty="0">
                <a:latin typeface="Franklin Gothic Medium" panose="020B0603020102020204" pitchFamily="34" charset="0"/>
                <a:cs typeface="Courier New" panose="02070309020205020404" pitchFamily="49" charset="0"/>
              </a:rPr>
              <a:t>strings</a:t>
            </a:r>
          </a:p>
          <a:p>
            <a:pPr lvl="1"/>
            <a:endParaRPr lang="en-US" sz="2000" dirty="0">
              <a:latin typeface="Franklin Gothic Medium" panose="020B0603020102020204" pitchFamily="34" charset="0"/>
              <a:cs typeface="Courier New" panose="02070309020205020404" pitchFamily="49" charset="0"/>
            </a:endParaRPr>
          </a:p>
          <a:p>
            <a:r>
              <a:rPr lang="en-US" sz="2400" dirty="0">
                <a:latin typeface="Franklin Gothic Medium" panose="020B0603020102020204" pitchFamily="34" charset="0"/>
                <a:cs typeface="Courier New" panose="02070309020205020404" pitchFamily="49" charset="0"/>
              </a:rPr>
              <a:t>Special characters (like spaces) are encoded</a:t>
            </a:r>
          </a:p>
          <a:p>
            <a:pPr lvl="1"/>
            <a:r>
              <a:rPr lang="en-US" sz="2000" dirty="0">
                <a:latin typeface="Franklin Gothic Medium" panose="020B0603020102020204" pitchFamily="34" charset="0"/>
                <a:cs typeface="Courier New" panose="02070309020205020404" pitchFamily="49" charset="0"/>
              </a:rPr>
              <a:t>the </a:t>
            </a:r>
            <a:r>
              <a:rPr lang="en-US" sz="1800" dirty="0" err="1">
                <a:latin typeface="Courier New" panose="02070309020205020404" pitchFamily="49" charset="0"/>
                <a:cs typeface="Courier New" panose="02070309020205020404" pitchFamily="49" charset="0"/>
              </a:rPr>
              <a:t>encodeURIComponent</a:t>
            </a:r>
            <a:r>
              <a:rPr lang="en-US" sz="2000" dirty="0">
                <a:latin typeface="Franklin Gothic Medium" panose="020B0603020102020204" pitchFamily="34" charset="0"/>
                <a:cs typeface="Courier New" panose="02070309020205020404" pitchFamily="49" charset="0"/>
              </a:rPr>
              <a:t> function does this for us</a:t>
            </a:r>
          </a:p>
          <a:p>
            <a:pPr lvl="1"/>
            <a:endParaRPr lang="en-US" sz="2000" dirty="0"/>
          </a:p>
          <a:p>
            <a:r>
              <a:rPr lang="en-US" sz="2400" dirty="0"/>
              <a:t>Will </a:t>
            </a:r>
            <a:r>
              <a:rPr lang="en-US" sz="2400" u="sng" dirty="0"/>
              <a:t>not</a:t>
            </a:r>
            <a:r>
              <a:rPr lang="en-US" sz="2400" dirty="0"/>
              <a:t> need to write code to parse query params</a:t>
            </a:r>
          </a:p>
          <a:p>
            <a:pPr lvl="1"/>
            <a:r>
              <a:rPr lang="en-US" sz="2000" dirty="0"/>
              <a:t>have libraries that do this for us</a:t>
            </a:r>
            <a:endParaRPr lang="en-US" sz="1600" dirty="0"/>
          </a:p>
        </p:txBody>
      </p:sp>
      <p:sp>
        <p:nvSpPr>
          <p:cNvPr id="4" name="Slide Number Placeholder 3">
            <a:extLst>
              <a:ext uri="{FF2B5EF4-FFF2-40B4-BE49-F238E27FC236}">
                <a16:creationId xmlns:a16="http://schemas.microsoft.com/office/drawing/2014/main" id="{AA6261A3-BBE3-A637-AF70-6372951FAD18}"/>
              </a:ext>
            </a:extLst>
          </p:cNvPr>
          <p:cNvSpPr>
            <a:spLocks noGrp="1"/>
          </p:cNvSpPr>
          <p:nvPr>
            <p:ph type="sldNum" sz="quarter" idx="4"/>
          </p:nvPr>
        </p:nvSpPr>
        <p:spPr/>
        <p:txBody>
          <a:bodyPr/>
          <a:lstStyle/>
          <a:p>
            <a:fld id="{6B4E548F-600F-2C44-99B3-CA3A86763C81}" type="slidenum">
              <a:rPr lang="en-US" smtClean="0"/>
              <a:pPr/>
              <a:t>57</a:t>
            </a:fld>
            <a:endParaRPr lang="en-US" dirty="0"/>
          </a:p>
        </p:txBody>
      </p:sp>
    </p:spTree>
    <p:extLst>
      <p:ext uri="{BB962C8B-B14F-4D97-AF65-F5344CB8AC3E}">
        <p14:creationId xmlns:p14="http://schemas.microsoft.com/office/powerpoint/2010/main" val="225568401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E9AEA-72E3-E148-A5F9-EFA5310C103B}"/>
              </a:ext>
            </a:extLst>
          </p:cNvPr>
          <p:cNvSpPr>
            <a:spLocks noGrp="1"/>
          </p:cNvSpPr>
          <p:nvPr>
            <p:ph type="title"/>
          </p:nvPr>
        </p:nvSpPr>
        <p:spPr/>
        <p:txBody>
          <a:bodyPr/>
          <a:lstStyle/>
          <a:p>
            <a:r>
              <a:rPr lang="en-US" dirty="0"/>
              <a:t>Custom Server with Express</a:t>
            </a:r>
          </a:p>
        </p:txBody>
      </p:sp>
      <p:sp>
        <p:nvSpPr>
          <p:cNvPr id="3" name="Content Placeholder 2">
            <a:extLst>
              <a:ext uri="{FF2B5EF4-FFF2-40B4-BE49-F238E27FC236}">
                <a16:creationId xmlns:a16="http://schemas.microsoft.com/office/drawing/2014/main" id="{33B0E9AC-52DB-D549-9BA7-9499926A4D69}"/>
              </a:ext>
            </a:extLst>
          </p:cNvPr>
          <p:cNvSpPr>
            <a:spLocks noGrp="1"/>
          </p:cNvSpPr>
          <p:nvPr>
            <p:ph idx="1"/>
          </p:nvPr>
        </p:nvSpPr>
        <p:spPr>
          <a:xfrm>
            <a:off x="457200" y="1244160"/>
            <a:ext cx="8686800" cy="5140800"/>
          </a:xfrm>
        </p:spPr>
        <p:txBody>
          <a:bodyPr/>
          <a:lstStyle/>
          <a:p>
            <a:r>
              <a:rPr lang="en-US" sz="2600" dirty="0"/>
              <a:t>Use "express" library to write a custom server:</a:t>
            </a:r>
          </a:p>
          <a:p>
            <a:pPr lvl="2"/>
            <a:endParaRPr lang="en-US" sz="1800" dirty="0"/>
          </a:p>
          <a:p>
            <a:pPr lvl="2"/>
            <a:r>
              <a:rPr lang="en-US" sz="1700" b="1" dirty="0">
                <a:solidFill>
                  <a:srgbClr val="0070C0"/>
                </a:solidFill>
                <a:latin typeface="Courier New" panose="02070309020205020404" pitchFamily="49" charset="0"/>
                <a:cs typeface="Courier New" panose="02070309020205020404" pitchFamily="49" charset="0"/>
              </a:rPr>
              <a:t>const</a:t>
            </a:r>
            <a:r>
              <a:rPr lang="en-US" sz="1700" dirty="0">
                <a:latin typeface="Courier New" panose="02070309020205020404" pitchFamily="49" charset="0"/>
                <a:cs typeface="Courier New" panose="02070309020205020404" pitchFamily="49" charset="0"/>
              </a:rPr>
              <a:t> F = (req, res) =&gt; {</a:t>
            </a:r>
          </a:p>
          <a:p>
            <a:pPr lvl="2"/>
            <a:r>
              <a:rPr lang="en-US" sz="1700" dirty="0">
                <a:latin typeface="Courier New" panose="02070309020205020404" pitchFamily="49" charset="0"/>
                <a:cs typeface="Courier New" panose="02070309020205020404" pitchFamily="49" charset="0"/>
              </a:rPr>
              <a:t> …</a:t>
            </a:r>
          </a:p>
          <a:p>
            <a:pPr lvl="2"/>
            <a:r>
              <a:rPr lang="en-US" sz="1700" dirty="0">
                <a:latin typeface="Courier New" panose="02070309020205020404" pitchFamily="49" charset="0"/>
                <a:cs typeface="Courier New" panose="02070309020205020404" pitchFamily="49" charset="0"/>
              </a:rPr>
              <a:t>}</a:t>
            </a:r>
          </a:p>
          <a:p>
            <a:pPr lvl="2"/>
            <a:endParaRPr lang="en-US" sz="1700" dirty="0">
              <a:latin typeface="Courier New" panose="02070309020205020404" pitchFamily="49" charset="0"/>
              <a:cs typeface="Courier New" panose="02070309020205020404" pitchFamily="49" charset="0"/>
            </a:endParaRPr>
          </a:p>
          <a:p>
            <a:pPr lvl="2"/>
            <a:r>
              <a:rPr lang="en-US" sz="1700" b="1" dirty="0">
                <a:solidFill>
                  <a:srgbClr val="0070C0"/>
                </a:solidFill>
                <a:latin typeface="Courier New" panose="02070309020205020404" pitchFamily="49" charset="0"/>
                <a:cs typeface="Courier New" panose="02070309020205020404" pitchFamily="49" charset="0"/>
              </a:rPr>
              <a:t>const</a:t>
            </a:r>
            <a:r>
              <a:rPr lang="en-US" sz="1700" dirty="0">
                <a:latin typeface="Courier New" panose="02070309020205020404" pitchFamily="49" charset="0"/>
                <a:cs typeface="Courier New" panose="02070309020205020404" pitchFamily="49" charset="0"/>
              </a:rPr>
              <a:t> app = express();</a:t>
            </a:r>
          </a:p>
          <a:p>
            <a:pPr lvl="2"/>
            <a:r>
              <a:rPr lang="en-US" sz="1700" dirty="0" err="1">
                <a:latin typeface="Courier New" panose="02070309020205020404" pitchFamily="49" charset="0"/>
                <a:cs typeface="Courier New" panose="02070309020205020404" pitchFamily="49" charset="0"/>
              </a:rPr>
              <a:t>app.get</a:t>
            </a:r>
            <a:r>
              <a:rPr lang="en-US" sz="1700" dirty="0">
                <a:latin typeface="Courier New" panose="02070309020205020404" pitchFamily="49" charset="0"/>
                <a:cs typeface="Courier New" panose="02070309020205020404" pitchFamily="49" charset="0"/>
              </a:rPr>
              <a:t>(“/foo”, F);</a:t>
            </a:r>
          </a:p>
          <a:p>
            <a:pPr lvl="2"/>
            <a:r>
              <a:rPr lang="en-US" sz="1700" dirty="0" err="1">
                <a:latin typeface="Courier New" panose="02070309020205020404" pitchFamily="49" charset="0"/>
                <a:cs typeface="Courier New" panose="02070309020205020404" pitchFamily="49" charset="0"/>
              </a:rPr>
              <a:t>app.listen</a:t>
            </a:r>
            <a:r>
              <a:rPr lang="en-US" sz="1700" dirty="0">
                <a:latin typeface="Courier New" panose="02070309020205020404" pitchFamily="49" charset="0"/>
                <a:cs typeface="Courier New" panose="02070309020205020404" pitchFamily="49" charset="0"/>
              </a:rPr>
              <a:t>(8080);</a:t>
            </a:r>
          </a:p>
          <a:p>
            <a:pPr lvl="2"/>
            <a:endParaRPr lang="en-US" sz="1800" dirty="0"/>
          </a:p>
          <a:p>
            <a:pPr lvl="1"/>
            <a:r>
              <a:rPr lang="en-US" sz="2200" dirty="0"/>
              <a:t>request for </a:t>
            </a:r>
            <a:r>
              <a:rPr lang="en-US" sz="2000" dirty="0">
                <a:solidFill>
                  <a:schemeClr val="tx1">
                    <a:lumMod val="85000"/>
                    <a:lumOff val="15000"/>
                  </a:schemeClr>
                </a:solidFill>
                <a:latin typeface="Courier New" panose="02070309020205020404" pitchFamily="49" charset="0"/>
                <a:cs typeface="Courier New" panose="02070309020205020404" pitchFamily="49" charset="0"/>
                <a:hlinkClick r:id="rId3">
                  <a:extLst>
                    <a:ext uri="{A12FA001-AC4F-418D-AE19-62706E023703}">
                      <ahyp:hlinkClr xmlns:ahyp="http://schemas.microsoft.com/office/drawing/2018/hyperlinkcolor" val="tx"/>
                    </a:ext>
                  </a:extLst>
                </a:hlinkClick>
              </a:rPr>
              <a:t>http://localhost:8080/foo</a:t>
            </a:r>
            <a:r>
              <a:rPr lang="en-US" sz="2200" dirty="0">
                <a:solidFill>
                  <a:schemeClr val="tx1">
                    <a:lumMod val="85000"/>
                    <a:lumOff val="15000"/>
                  </a:schemeClr>
                </a:solidFill>
              </a:rPr>
              <a:t> </a:t>
            </a:r>
            <a:r>
              <a:rPr lang="en-US" sz="2200" dirty="0"/>
              <a:t>will call </a:t>
            </a:r>
            <a:r>
              <a:rPr lang="en-US" sz="2000" dirty="0">
                <a:latin typeface="Courier New" panose="02070309020205020404" pitchFamily="49" charset="0"/>
                <a:cs typeface="Courier New" panose="02070309020205020404" pitchFamily="49" charset="0"/>
              </a:rPr>
              <a:t>F</a:t>
            </a:r>
            <a:endParaRPr lang="en-US" sz="2000" dirty="0"/>
          </a:p>
          <a:p>
            <a:pPr lvl="1"/>
            <a:r>
              <a:rPr lang="en-US" sz="2200" dirty="0"/>
              <a:t>mapping from “</a:t>
            </a:r>
            <a:r>
              <a:rPr lang="en-US" sz="2000" dirty="0">
                <a:latin typeface="Courier New" panose="02070309020205020404" pitchFamily="49" charset="0"/>
                <a:cs typeface="Courier New" panose="02070309020205020404" pitchFamily="49" charset="0"/>
              </a:rPr>
              <a:t>/foo</a:t>
            </a:r>
            <a:r>
              <a:rPr lang="en-US" sz="2200" dirty="0"/>
              <a:t>” to </a:t>
            </a:r>
            <a:r>
              <a:rPr lang="en-US" sz="2000" dirty="0">
                <a:latin typeface="Courier New" panose="02070309020205020404" pitchFamily="49" charset="0"/>
                <a:cs typeface="Courier New" panose="02070309020205020404" pitchFamily="49" charset="0"/>
              </a:rPr>
              <a:t>F</a:t>
            </a:r>
            <a:r>
              <a:rPr lang="en-US" sz="2200" dirty="0"/>
              <a:t> is called a “route”</a:t>
            </a:r>
          </a:p>
          <a:p>
            <a:pPr lvl="1"/>
            <a:r>
              <a:rPr lang="en-US" sz="2200" dirty="0"/>
              <a:t>can have as many routes as we want (with different URLs)</a:t>
            </a:r>
            <a:endParaRPr lang="en-US" sz="2000" dirty="0">
              <a:latin typeface="Courier New" panose="02070309020205020404" pitchFamily="49" charset="0"/>
              <a:cs typeface="Courier New" panose="02070309020205020404" pitchFamily="49" charset="0"/>
            </a:endParaRPr>
          </a:p>
        </p:txBody>
      </p:sp>
      <p:sp>
        <p:nvSpPr>
          <p:cNvPr id="4" name="Slide Number Placeholder 3">
            <a:extLst>
              <a:ext uri="{FF2B5EF4-FFF2-40B4-BE49-F238E27FC236}">
                <a16:creationId xmlns:a16="http://schemas.microsoft.com/office/drawing/2014/main" id="{943A791A-4739-51AC-F391-7B7D970033E1}"/>
              </a:ext>
            </a:extLst>
          </p:cNvPr>
          <p:cNvSpPr>
            <a:spLocks noGrp="1"/>
          </p:cNvSpPr>
          <p:nvPr>
            <p:ph type="sldNum" sz="quarter" idx="4"/>
          </p:nvPr>
        </p:nvSpPr>
        <p:spPr/>
        <p:txBody>
          <a:bodyPr/>
          <a:lstStyle/>
          <a:p>
            <a:fld id="{6B4E548F-600F-2C44-99B3-CA3A86763C81}" type="slidenum">
              <a:rPr lang="en-US" smtClean="0"/>
              <a:pPr/>
              <a:t>58</a:t>
            </a:fld>
            <a:endParaRPr lang="en-US" dirty="0"/>
          </a:p>
        </p:txBody>
      </p:sp>
    </p:spTree>
    <p:extLst>
      <p:ext uri="{BB962C8B-B14F-4D97-AF65-F5344CB8AC3E}">
        <p14:creationId xmlns:p14="http://schemas.microsoft.com/office/powerpoint/2010/main" val="384988614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AB4C7-2060-1B07-02B1-B7D13A2264EF}"/>
              </a:ext>
            </a:extLst>
          </p:cNvPr>
          <p:cNvSpPr>
            <a:spLocks noGrp="1"/>
          </p:cNvSpPr>
          <p:nvPr>
            <p:ph type="title"/>
          </p:nvPr>
        </p:nvSpPr>
        <p:spPr/>
        <p:txBody>
          <a:bodyPr/>
          <a:lstStyle/>
          <a:p>
            <a:r>
              <a:rPr lang="en-US" dirty="0"/>
              <a:t>HTTP Terminology: Requests</a:t>
            </a:r>
          </a:p>
        </p:txBody>
      </p:sp>
      <p:sp>
        <p:nvSpPr>
          <p:cNvPr id="3" name="Content Placeholder 2">
            <a:extLst>
              <a:ext uri="{FF2B5EF4-FFF2-40B4-BE49-F238E27FC236}">
                <a16:creationId xmlns:a16="http://schemas.microsoft.com/office/drawing/2014/main" id="{BFC6DC10-D72A-AD23-8DD4-852A1097A02B}"/>
              </a:ext>
            </a:extLst>
          </p:cNvPr>
          <p:cNvSpPr>
            <a:spLocks noGrp="1"/>
          </p:cNvSpPr>
          <p:nvPr>
            <p:ph idx="1"/>
          </p:nvPr>
        </p:nvSpPr>
        <p:spPr>
          <a:xfrm>
            <a:off x="457199" y="1244160"/>
            <a:ext cx="8422105" cy="5140800"/>
          </a:xfrm>
        </p:spPr>
        <p:txBody>
          <a:bodyPr/>
          <a:lstStyle/>
          <a:p>
            <a:r>
              <a:rPr lang="en-US" sz="2800" dirty="0"/>
              <a:t>HTTP </a:t>
            </a:r>
            <a:r>
              <a:rPr lang="en-US" sz="2800" dirty="0">
                <a:solidFill>
                  <a:srgbClr val="0070C0"/>
                </a:solidFill>
              </a:rPr>
              <a:t>request</a:t>
            </a:r>
            <a:r>
              <a:rPr lang="en-US" sz="2800" dirty="0"/>
              <a:t> includes</a:t>
            </a:r>
          </a:p>
          <a:p>
            <a:pPr lvl="1"/>
            <a:r>
              <a:rPr lang="en-US" sz="2400" b="1" dirty="0"/>
              <a:t>URL:</a:t>
            </a:r>
            <a:r>
              <a:rPr lang="en-US" sz="2400" dirty="0"/>
              <a:t> path and query parameters</a:t>
            </a:r>
          </a:p>
          <a:p>
            <a:pPr lvl="1"/>
            <a:r>
              <a:rPr lang="en-US" sz="2400" b="1" dirty="0"/>
              <a:t>method: </a:t>
            </a:r>
            <a:r>
              <a:rPr lang="en-US" sz="2400" dirty="0"/>
              <a:t>GET or POST</a:t>
            </a:r>
          </a:p>
          <a:p>
            <a:pPr lvl="2"/>
            <a:r>
              <a:rPr lang="en-US" sz="2000" dirty="0"/>
              <a:t>GET is used to </a:t>
            </a:r>
            <a:r>
              <a:rPr lang="en-US" sz="2000" i="1" dirty="0"/>
              <a:t>read</a:t>
            </a:r>
            <a:r>
              <a:rPr lang="en-US" sz="2000" dirty="0"/>
              <a:t> data stored on the server 		(cacheable)</a:t>
            </a:r>
          </a:p>
          <a:p>
            <a:pPr lvl="2"/>
            <a:r>
              <a:rPr lang="en-US" sz="2000" dirty="0"/>
              <a:t>POST is used to </a:t>
            </a:r>
            <a:r>
              <a:rPr lang="en-US" sz="2000" i="1" dirty="0"/>
              <a:t>change</a:t>
            </a:r>
            <a:r>
              <a:rPr lang="en-US" sz="2000" dirty="0"/>
              <a:t> data stored on the server</a:t>
            </a:r>
          </a:p>
          <a:p>
            <a:pPr lvl="1"/>
            <a:r>
              <a:rPr lang="en-US" sz="2400" b="1" dirty="0"/>
              <a:t>body (for POST only)</a:t>
            </a:r>
          </a:p>
          <a:p>
            <a:pPr lvl="2"/>
            <a:r>
              <a:rPr lang="en-US" sz="2000" dirty="0"/>
              <a:t>useful for sending large or </a:t>
            </a:r>
            <a:r>
              <a:rPr lang="en-US" sz="2000" b="1" dirty="0"/>
              <a:t>non-string</a:t>
            </a:r>
            <a:r>
              <a:rPr lang="en-US" sz="2000" dirty="0"/>
              <a:t> data with the request </a:t>
            </a:r>
          </a:p>
          <a:p>
            <a:pPr lvl="2"/>
            <a:endParaRPr lang="en-US" sz="2000" dirty="0"/>
          </a:p>
          <a:p>
            <a:r>
              <a:rPr lang="en-US" sz="2800" dirty="0"/>
              <a:t>Browser issues a GET request when you type URL</a:t>
            </a:r>
          </a:p>
          <a:p>
            <a:pPr lvl="1"/>
            <a:endParaRPr lang="en-US" sz="2400" dirty="0"/>
          </a:p>
        </p:txBody>
      </p:sp>
      <p:sp>
        <p:nvSpPr>
          <p:cNvPr id="5" name="Slide Number Placeholder 4">
            <a:extLst>
              <a:ext uri="{FF2B5EF4-FFF2-40B4-BE49-F238E27FC236}">
                <a16:creationId xmlns:a16="http://schemas.microsoft.com/office/drawing/2014/main" id="{86BFCCFA-23A3-47B4-F0D0-99DC9D2E85CF}"/>
              </a:ext>
            </a:extLst>
          </p:cNvPr>
          <p:cNvSpPr>
            <a:spLocks noGrp="1"/>
          </p:cNvSpPr>
          <p:nvPr>
            <p:ph type="sldNum" sz="quarter" idx="4"/>
          </p:nvPr>
        </p:nvSpPr>
        <p:spPr/>
        <p:txBody>
          <a:bodyPr/>
          <a:lstStyle/>
          <a:p>
            <a:fld id="{6B4E548F-600F-2C44-99B3-CA3A86763C81}" type="slidenum">
              <a:rPr lang="en-US" smtClean="0"/>
              <a:pPr/>
              <a:t>59</a:t>
            </a:fld>
            <a:endParaRPr lang="en-US" dirty="0"/>
          </a:p>
        </p:txBody>
      </p:sp>
      <p:pic>
        <p:nvPicPr>
          <p:cNvPr id="11" name="Picture 10" descr="A browser URL bar with the URL https://courses.cs.washington.edu/courses/cse331/25sp/">
            <a:extLst>
              <a:ext uri="{FF2B5EF4-FFF2-40B4-BE49-F238E27FC236}">
                <a16:creationId xmlns:a16="http://schemas.microsoft.com/office/drawing/2014/main" id="{DE5DE2B7-4EC0-B42B-93C6-694A519F35C9}"/>
              </a:ext>
            </a:extLst>
          </p:cNvPr>
          <p:cNvPicPr>
            <a:picLocks noChangeAspect="1"/>
          </p:cNvPicPr>
          <p:nvPr/>
        </p:nvPicPr>
        <p:blipFill>
          <a:blip r:embed="rId2"/>
          <a:srcRect t="7337" b="9342"/>
          <a:stretch/>
        </p:blipFill>
        <p:spPr>
          <a:xfrm>
            <a:off x="1245601" y="5267369"/>
            <a:ext cx="6845300" cy="507922"/>
          </a:xfrm>
          <a:prstGeom prst="rect">
            <a:avLst/>
          </a:prstGeom>
        </p:spPr>
      </p:pic>
    </p:spTree>
    <p:extLst>
      <p:ext uri="{BB962C8B-B14F-4D97-AF65-F5344CB8AC3E}">
        <p14:creationId xmlns:p14="http://schemas.microsoft.com/office/powerpoint/2010/main" val="3420746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91C37F-83C3-BAF0-0814-045B6D159A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7FE9AF-11A4-9B14-4EDB-F7A94BE926D5}"/>
              </a:ext>
            </a:extLst>
          </p:cNvPr>
          <p:cNvSpPr>
            <a:spLocks noGrp="1"/>
          </p:cNvSpPr>
          <p:nvPr>
            <p:ph type="title"/>
          </p:nvPr>
        </p:nvSpPr>
        <p:spPr/>
        <p:txBody>
          <a:bodyPr/>
          <a:lstStyle/>
          <a:p>
            <a:r>
              <a:rPr lang="en-US" dirty="0"/>
              <a:t>Learning More Computer Science</a:t>
            </a:r>
          </a:p>
        </p:txBody>
      </p:sp>
      <p:grpSp>
        <p:nvGrpSpPr>
          <p:cNvPr id="10" name="Group 9" descr="A larger brain with intermediate classes, using (as examples) Programming Languages, Data Structures, Algorithms, and Databases.">
            <a:extLst>
              <a:ext uri="{FF2B5EF4-FFF2-40B4-BE49-F238E27FC236}">
                <a16:creationId xmlns:a16="http://schemas.microsoft.com/office/drawing/2014/main" id="{091E3BB4-37C9-8EC1-CAC1-119D53F017FD}"/>
              </a:ext>
            </a:extLst>
          </p:cNvPr>
          <p:cNvGrpSpPr/>
          <p:nvPr/>
        </p:nvGrpSpPr>
        <p:grpSpPr>
          <a:xfrm>
            <a:off x="1761769" y="2996514"/>
            <a:ext cx="4106455" cy="3293718"/>
            <a:chOff x="1761769" y="2996514"/>
            <a:chExt cx="4106455" cy="3293718"/>
          </a:xfrm>
        </p:grpSpPr>
        <p:sp>
          <p:nvSpPr>
            <p:cNvPr id="6" name="TextBox 5">
              <a:extLst>
                <a:ext uri="{FF2B5EF4-FFF2-40B4-BE49-F238E27FC236}">
                  <a16:creationId xmlns:a16="http://schemas.microsoft.com/office/drawing/2014/main" id="{7F9A92D8-CAC8-E6C4-D472-0C6ADD390BB5}"/>
                </a:ext>
              </a:extLst>
            </p:cNvPr>
            <p:cNvSpPr txBox="1"/>
            <p:nvPr/>
          </p:nvSpPr>
          <p:spPr>
            <a:xfrm>
              <a:off x="4432378" y="3526993"/>
              <a:ext cx="1084721" cy="584775"/>
            </a:xfrm>
            <a:prstGeom prst="rect">
              <a:avLst/>
            </a:prstGeom>
            <a:noFill/>
          </p:spPr>
          <p:txBody>
            <a:bodyPr wrap="none" rtlCol="0">
              <a:spAutoFit/>
            </a:bodyPr>
            <a:lstStyle/>
            <a:p>
              <a:pPr algn="r"/>
              <a:r>
                <a:rPr lang="en-US" sz="1600" dirty="0">
                  <a:latin typeface="Franklin Gothic Medium"/>
                  <a:cs typeface="Franklin Gothic Medium"/>
                </a:rPr>
                <a:t>Data</a:t>
              </a:r>
            </a:p>
            <a:p>
              <a:pPr algn="r"/>
              <a:r>
                <a:rPr lang="en-US" sz="1600" dirty="0">
                  <a:latin typeface="Franklin Gothic Medium"/>
                  <a:cs typeface="Franklin Gothic Medium"/>
                </a:rPr>
                <a:t>Structures</a:t>
              </a:r>
            </a:p>
          </p:txBody>
        </p:sp>
        <p:sp>
          <p:nvSpPr>
            <p:cNvPr id="7" name="TextBox 6">
              <a:extLst>
                <a:ext uri="{FF2B5EF4-FFF2-40B4-BE49-F238E27FC236}">
                  <a16:creationId xmlns:a16="http://schemas.microsoft.com/office/drawing/2014/main" id="{50B8EB36-EE74-CE19-062D-42D1CE9ECA45}"/>
                </a:ext>
              </a:extLst>
            </p:cNvPr>
            <p:cNvSpPr txBox="1"/>
            <p:nvPr/>
          </p:nvSpPr>
          <p:spPr>
            <a:xfrm>
              <a:off x="2382374" y="5137855"/>
              <a:ext cx="1136850" cy="338554"/>
            </a:xfrm>
            <a:prstGeom prst="rect">
              <a:avLst/>
            </a:prstGeom>
            <a:noFill/>
          </p:spPr>
          <p:txBody>
            <a:bodyPr wrap="none" rtlCol="0">
              <a:spAutoFit/>
            </a:bodyPr>
            <a:lstStyle/>
            <a:p>
              <a:r>
                <a:rPr lang="en-US" sz="1600" dirty="0">
                  <a:latin typeface="Franklin Gothic Medium"/>
                  <a:cs typeface="Franklin Gothic Medium"/>
                </a:rPr>
                <a:t>Algorithms</a:t>
              </a:r>
            </a:p>
          </p:txBody>
        </p:sp>
        <p:sp>
          <p:nvSpPr>
            <p:cNvPr id="8" name="TextBox 7">
              <a:extLst>
                <a:ext uri="{FF2B5EF4-FFF2-40B4-BE49-F238E27FC236}">
                  <a16:creationId xmlns:a16="http://schemas.microsoft.com/office/drawing/2014/main" id="{B9746431-2CBB-69B9-F1F8-305E266695F7}"/>
                </a:ext>
              </a:extLst>
            </p:cNvPr>
            <p:cNvSpPr txBox="1"/>
            <p:nvPr/>
          </p:nvSpPr>
          <p:spPr>
            <a:xfrm>
              <a:off x="2375934" y="3636533"/>
              <a:ext cx="1388906" cy="584775"/>
            </a:xfrm>
            <a:prstGeom prst="rect">
              <a:avLst/>
            </a:prstGeom>
            <a:noFill/>
          </p:spPr>
          <p:txBody>
            <a:bodyPr wrap="none" rtlCol="0">
              <a:spAutoFit/>
            </a:bodyPr>
            <a:lstStyle/>
            <a:p>
              <a:r>
                <a:rPr lang="en-US" sz="1600" dirty="0">
                  <a:latin typeface="Franklin Gothic Medium"/>
                  <a:cs typeface="Franklin Gothic Medium"/>
                </a:rPr>
                <a:t>Programming</a:t>
              </a:r>
            </a:p>
            <a:p>
              <a:r>
                <a:rPr lang="en-US" sz="1600" dirty="0">
                  <a:latin typeface="Franklin Gothic Medium"/>
                  <a:cs typeface="Franklin Gothic Medium"/>
                </a:rPr>
                <a:t>Languages</a:t>
              </a:r>
            </a:p>
          </p:txBody>
        </p:sp>
        <p:sp>
          <p:nvSpPr>
            <p:cNvPr id="12" name="TextBox 11">
              <a:extLst>
                <a:ext uri="{FF2B5EF4-FFF2-40B4-BE49-F238E27FC236}">
                  <a16:creationId xmlns:a16="http://schemas.microsoft.com/office/drawing/2014/main" id="{B4DEC58E-864F-174E-5B71-6262B266DFF8}"/>
                </a:ext>
              </a:extLst>
            </p:cNvPr>
            <p:cNvSpPr txBox="1"/>
            <p:nvPr/>
          </p:nvSpPr>
          <p:spPr>
            <a:xfrm>
              <a:off x="4011590" y="5262824"/>
              <a:ext cx="1120820" cy="338554"/>
            </a:xfrm>
            <a:prstGeom prst="rect">
              <a:avLst/>
            </a:prstGeom>
            <a:noFill/>
          </p:spPr>
          <p:txBody>
            <a:bodyPr wrap="none" rtlCol="0">
              <a:spAutoFit/>
            </a:bodyPr>
            <a:lstStyle/>
            <a:p>
              <a:r>
                <a:rPr lang="en-US" sz="1600" dirty="0">
                  <a:latin typeface="Franklin Gothic Medium"/>
                  <a:cs typeface="Franklin Gothic Medium"/>
                </a:rPr>
                <a:t>Databases</a:t>
              </a:r>
            </a:p>
          </p:txBody>
        </p:sp>
        <p:sp>
          <p:nvSpPr>
            <p:cNvPr id="14" name="Cloud 13">
              <a:extLst>
                <a:ext uri="{FF2B5EF4-FFF2-40B4-BE49-F238E27FC236}">
                  <a16:creationId xmlns:a16="http://schemas.microsoft.com/office/drawing/2014/main" id="{EC346456-8D74-37BA-2323-1045D66E3EDC}"/>
                </a:ext>
              </a:extLst>
            </p:cNvPr>
            <p:cNvSpPr/>
            <p:nvPr/>
          </p:nvSpPr>
          <p:spPr>
            <a:xfrm>
              <a:off x="1761769" y="2996514"/>
              <a:ext cx="4106455" cy="3293718"/>
            </a:xfrm>
            <a:prstGeom prst="cloud">
              <a:avLst/>
            </a:prstGeom>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25" name="Group 24" descr="An even larger brain with more advanced classes: Graphics, Networking, Compilers, Operatring Systems, Distributed Systems, Machine Learning, AI.">
            <a:extLst>
              <a:ext uri="{FF2B5EF4-FFF2-40B4-BE49-F238E27FC236}">
                <a16:creationId xmlns:a16="http://schemas.microsoft.com/office/drawing/2014/main" id="{98E36F0D-DD84-129F-16DA-838238C43E95}"/>
              </a:ext>
            </a:extLst>
          </p:cNvPr>
          <p:cNvGrpSpPr/>
          <p:nvPr/>
        </p:nvGrpSpPr>
        <p:grpSpPr>
          <a:xfrm>
            <a:off x="647301" y="1744853"/>
            <a:ext cx="6641133" cy="5326740"/>
            <a:chOff x="647301" y="1744853"/>
            <a:chExt cx="6641133" cy="5326740"/>
          </a:xfrm>
        </p:grpSpPr>
        <p:sp>
          <p:nvSpPr>
            <p:cNvPr id="11" name="Cloud 10">
              <a:extLst>
                <a:ext uri="{FF2B5EF4-FFF2-40B4-BE49-F238E27FC236}">
                  <a16:creationId xmlns:a16="http://schemas.microsoft.com/office/drawing/2014/main" id="{A19033EE-961E-D2B3-CA5B-49B2DEE24771}"/>
                </a:ext>
              </a:extLst>
            </p:cNvPr>
            <p:cNvSpPr/>
            <p:nvPr/>
          </p:nvSpPr>
          <p:spPr>
            <a:xfrm>
              <a:off x="647301" y="1744853"/>
              <a:ext cx="6641133" cy="5326740"/>
            </a:xfrm>
            <a:prstGeom prst="cloud">
              <a:avLst/>
            </a:prstGeom>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TextBox 12">
              <a:extLst>
                <a:ext uri="{FF2B5EF4-FFF2-40B4-BE49-F238E27FC236}">
                  <a16:creationId xmlns:a16="http://schemas.microsoft.com/office/drawing/2014/main" id="{1680848E-9104-7EC3-29DB-4CDC6BABAEE8}"/>
                </a:ext>
              </a:extLst>
            </p:cNvPr>
            <p:cNvSpPr txBox="1"/>
            <p:nvPr/>
          </p:nvSpPr>
          <p:spPr>
            <a:xfrm>
              <a:off x="5585329" y="2727227"/>
              <a:ext cx="1070421" cy="338554"/>
            </a:xfrm>
            <a:prstGeom prst="rect">
              <a:avLst/>
            </a:prstGeom>
            <a:noFill/>
          </p:spPr>
          <p:txBody>
            <a:bodyPr wrap="none" rtlCol="0">
              <a:spAutoFit/>
            </a:bodyPr>
            <a:lstStyle/>
            <a:p>
              <a:r>
                <a:rPr lang="en-US" sz="1600" dirty="0">
                  <a:latin typeface="Franklin Gothic Medium"/>
                  <a:cs typeface="Franklin Gothic Medium"/>
                </a:rPr>
                <a:t>Compilers</a:t>
              </a:r>
            </a:p>
          </p:txBody>
        </p:sp>
        <p:sp>
          <p:nvSpPr>
            <p:cNvPr id="19" name="TextBox 18">
              <a:extLst>
                <a:ext uri="{FF2B5EF4-FFF2-40B4-BE49-F238E27FC236}">
                  <a16:creationId xmlns:a16="http://schemas.microsoft.com/office/drawing/2014/main" id="{542E160A-5C03-EA4A-0711-14669A7DA430}"/>
                </a:ext>
              </a:extLst>
            </p:cNvPr>
            <p:cNvSpPr txBox="1"/>
            <p:nvPr/>
          </p:nvSpPr>
          <p:spPr>
            <a:xfrm>
              <a:off x="3513536" y="2454231"/>
              <a:ext cx="1837683" cy="338554"/>
            </a:xfrm>
            <a:prstGeom prst="rect">
              <a:avLst/>
            </a:prstGeom>
            <a:noFill/>
          </p:spPr>
          <p:txBody>
            <a:bodyPr wrap="none" rtlCol="0">
              <a:spAutoFit/>
            </a:bodyPr>
            <a:lstStyle/>
            <a:p>
              <a:r>
                <a:rPr lang="en-US" sz="1600" dirty="0">
                  <a:latin typeface="Franklin Gothic Medium"/>
                  <a:cs typeface="Franklin Gothic Medium"/>
                </a:rPr>
                <a:t>Operating Systems</a:t>
              </a:r>
            </a:p>
          </p:txBody>
        </p:sp>
        <p:sp>
          <p:nvSpPr>
            <p:cNvPr id="20" name="TextBox 19">
              <a:extLst>
                <a:ext uri="{FF2B5EF4-FFF2-40B4-BE49-F238E27FC236}">
                  <a16:creationId xmlns:a16="http://schemas.microsoft.com/office/drawing/2014/main" id="{49E18488-F37F-35DA-FB5E-09CDFBE0D6EB}"/>
                </a:ext>
              </a:extLst>
            </p:cNvPr>
            <p:cNvSpPr txBox="1"/>
            <p:nvPr/>
          </p:nvSpPr>
          <p:spPr>
            <a:xfrm>
              <a:off x="5959316" y="4111768"/>
              <a:ext cx="1181285" cy="338554"/>
            </a:xfrm>
            <a:prstGeom prst="rect">
              <a:avLst/>
            </a:prstGeom>
            <a:noFill/>
          </p:spPr>
          <p:txBody>
            <a:bodyPr wrap="none" rtlCol="0">
              <a:spAutoFit/>
            </a:bodyPr>
            <a:lstStyle/>
            <a:p>
              <a:r>
                <a:rPr lang="en-US" sz="1600" dirty="0">
                  <a:latin typeface="Franklin Gothic Medium"/>
                  <a:cs typeface="Franklin Gothic Medium"/>
                </a:rPr>
                <a:t>Networking</a:t>
              </a:r>
            </a:p>
          </p:txBody>
        </p:sp>
        <p:sp>
          <p:nvSpPr>
            <p:cNvPr id="21" name="TextBox 20">
              <a:extLst>
                <a:ext uri="{FF2B5EF4-FFF2-40B4-BE49-F238E27FC236}">
                  <a16:creationId xmlns:a16="http://schemas.microsoft.com/office/drawing/2014/main" id="{E1341050-E80E-DE11-A9FF-385A0FF348B7}"/>
                </a:ext>
              </a:extLst>
            </p:cNvPr>
            <p:cNvSpPr txBox="1"/>
            <p:nvPr/>
          </p:nvSpPr>
          <p:spPr>
            <a:xfrm>
              <a:off x="1455885" y="2792785"/>
              <a:ext cx="1940596" cy="338554"/>
            </a:xfrm>
            <a:prstGeom prst="rect">
              <a:avLst/>
            </a:prstGeom>
            <a:noFill/>
          </p:spPr>
          <p:txBody>
            <a:bodyPr wrap="none" rtlCol="0">
              <a:spAutoFit/>
            </a:bodyPr>
            <a:lstStyle/>
            <a:p>
              <a:r>
                <a:rPr lang="en-US" sz="1600" dirty="0">
                  <a:latin typeface="Franklin Gothic Medium"/>
                  <a:cs typeface="Franklin Gothic Medium"/>
                </a:rPr>
                <a:t>Distributed Systems</a:t>
              </a:r>
            </a:p>
          </p:txBody>
        </p:sp>
        <p:sp>
          <p:nvSpPr>
            <p:cNvPr id="22" name="TextBox 21">
              <a:extLst>
                <a:ext uri="{FF2B5EF4-FFF2-40B4-BE49-F238E27FC236}">
                  <a16:creationId xmlns:a16="http://schemas.microsoft.com/office/drawing/2014/main" id="{5A71D9C8-3D9A-E366-FAD3-9E3C47568A5F}"/>
                </a:ext>
              </a:extLst>
            </p:cNvPr>
            <p:cNvSpPr txBox="1"/>
            <p:nvPr/>
          </p:nvSpPr>
          <p:spPr>
            <a:xfrm>
              <a:off x="822401" y="3829250"/>
              <a:ext cx="949299" cy="584775"/>
            </a:xfrm>
            <a:prstGeom prst="rect">
              <a:avLst/>
            </a:prstGeom>
            <a:noFill/>
          </p:spPr>
          <p:txBody>
            <a:bodyPr wrap="none" rtlCol="0">
              <a:spAutoFit/>
            </a:bodyPr>
            <a:lstStyle/>
            <a:p>
              <a:r>
                <a:rPr lang="en-US" sz="1600" dirty="0">
                  <a:latin typeface="Franklin Gothic Medium"/>
                  <a:cs typeface="Franklin Gothic Medium"/>
                </a:rPr>
                <a:t>Machine</a:t>
              </a:r>
            </a:p>
            <a:p>
              <a:r>
                <a:rPr lang="en-US" sz="1600" dirty="0">
                  <a:latin typeface="Franklin Gothic Medium"/>
                  <a:cs typeface="Franklin Gothic Medium"/>
                </a:rPr>
                <a:t>Learning</a:t>
              </a:r>
            </a:p>
          </p:txBody>
        </p:sp>
        <p:sp>
          <p:nvSpPr>
            <p:cNvPr id="23" name="TextBox 22">
              <a:extLst>
                <a:ext uri="{FF2B5EF4-FFF2-40B4-BE49-F238E27FC236}">
                  <a16:creationId xmlns:a16="http://schemas.microsoft.com/office/drawing/2014/main" id="{34E314A9-9313-EC6D-9E33-7AF9F2F2E0DC}"/>
                </a:ext>
              </a:extLst>
            </p:cNvPr>
            <p:cNvSpPr txBox="1"/>
            <p:nvPr/>
          </p:nvSpPr>
          <p:spPr>
            <a:xfrm>
              <a:off x="1220362" y="5261137"/>
              <a:ext cx="362600" cy="338554"/>
            </a:xfrm>
            <a:prstGeom prst="rect">
              <a:avLst/>
            </a:prstGeom>
            <a:noFill/>
          </p:spPr>
          <p:txBody>
            <a:bodyPr wrap="none" rtlCol="0">
              <a:spAutoFit/>
            </a:bodyPr>
            <a:lstStyle/>
            <a:p>
              <a:r>
                <a:rPr lang="en-US" sz="1600" dirty="0">
                  <a:latin typeface="Franklin Gothic Medium"/>
                  <a:cs typeface="Franklin Gothic Medium"/>
                </a:rPr>
                <a:t>AI</a:t>
              </a:r>
            </a:p>
          </p:txBody>
        </p:sp>
        <p:sp>
          <p:nvSpPr>
            <p:cNvPr id="24" name="TextBox 23">
              <a:extLst>
                <a:ext uri="{FF2B5EF4-FFF2-40B4-BE49-F238E27FC236}">
                  <a16:creationId xmlns:a16="http://schemas.microsoft.com/office/drawing/2014/main" id="{8D15FE6D-28CB-4270-97EE-AC53B4FC3720}"/>
                </a:ext>
              </a:extLst>
            </p:cNvPr>
            <p:cNvSpPr txBox="1"/>
            <p:nvPr/>
          </p:nvSpPr>
          <p:spPr>
            <a:xfrm>
              <a:off x="5351219" y="5430414"/>
              <a:ext cx="954107" cy="338554"/>
            </a:xfrm>
            <a:prstGeom prst="rect">
              <a:avLst/>
            </a:prstGeom>
            <a:noFill/>
          </p:spPr>
          <p:txBody>
            <a:bodyPr wrap="none" rtlCol="0">
              <a:spAutoFit/>
            </a:bodyPr>
            <a:lstStyle/>
            <a:p>
              <a:r>
                <a:rPr lang="en-US" sz="1600" dirty="0">
                  <a:latin typeface="Franklin Gothic Medium"/>
                  <a:cs typeface="Franklin Gothic Medium"/>
                </a:rPr>
                <a:t>Graphics</a:t>
              </a:r>
            </a:p>
          </p:txBody>
        </p:sp>
      </p:grpSp>
      <p:grpSp>
        <p:nvGrpSpPr>
          <p:cNvPr id="26" name="Group 25" descr="A central brain labelled “Java”, with arrows pointing outwards, representing a student expanding their Java knowledge.">
            <a:extLst>
              <a:ext uri="{FF2B5EF4-FFF2-40B4-BE49-F238E27FC236}">
                <a16:creationId xmlns:a16="http://schemas.microsoft.com/office/drawing/2014/main" id="{52811CBC-548B-B0BB-8F5D-71C6A25FC8EC}"/>
              </a:ext>
            </a:extLst>
          </p:cNvPr>
          <p:cNvGrpSpPr/>
          <p:nvPr/>
        </p:nvGrpSpPr>
        <p:grpSpPr>
          <a:xfrm>
            <a:off x="1393193" y="2792785"/>
            <a:ext cx="4780915" cy="4002643"/>
            <a:chOff x="1393193" y="2792785"/>
            <a:chExt cx="4780915" cy="4002643"/>
          </a:xfrm>
        </p:grpSpPr>
        <p:grpSp>
          <p:nvGrpSpPr>
            <p:cNvPr id="9" name="Group 8">
              <a:extLst>
                <a:ext uri="{FF2B5EF4-FFF2-40B4-BE49-F238E27FC236}">
                  <a16:creationId xmlns:a16="http://schemas.microsoft.com/office/drawing/2014/main" id="{73DDF817-62D5-E8C0-0C60-3865980E4927}"/>
                </a:ext>
              </a:extLst>
            </p:cNvPr>
            <p:cNvGrpSpPr/>
            <p:nvPr/>
          </p:nvGrpSpPr>
          <p:grpSpPr>
            <a:xfrm>
              <a:off x="3120718" y="4077582"/>
              <a:ext cx="1557607" cy="1249330"/>
              <a:chOff x="3120718" y="4077582"/>
              <a:chExt cx="1557607" cy="1249330"/>
            </a:xfrm>
          </p:grpSpPr>
          <p:sp>
            <p:nvSpPr>
              <p:cNvPr id="4" name="Cloud 3">
                <a:extLst>
                  <a:ext uri="{FF2B5EF4-FFF2-40B4-BE49-F238E27FC236}">
                    <a16:creationId xmlns:a16="http://schemas.microsoft.com/office/drawing/2014/main" id="{F043F797-EFB5-4CA1-95D1-788284A59C7E}"/>
                  </a:ext>
                </a:extLst>
              </p:cNvPr>
              <p:cNvSpPr/>
              <p:nvPr/>
            </p:nvSpPr>
            <p:spPr>
              <a:xfrm>
                <a:off x="3120718" y="4077582"/>
                <a:ext cx="1557607" cy="1249330"/>
              </a:xfrm>
              <a:prstGeom prst="cloud">
                <a:avLst/>
              </a:prstGeom>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5" name="TextBox 4">
                <a:extLst>
                  <a:ext uri="{FF2B5EF4-FFF2-40B4-BE49-F238E27FC236}">
                    <a16:creationId xmlns:a16="http://schemas.microsoft.com/office/drawing/2014/main" id="{E4A76C00-B330-543F-3B6E-F979CDA43375}"/>
                  </a:ext>
                </a:extLst>
              </p:cNvPr>
              <p:cNvSpPr txBox="1"/>
              <p:nvPr/>
            </p:nvSpPr>
            <p:spPr>
              <a:xfrm>
                <a:off x="3519224" y="4408223"/>
                <a:ext cx="760593" cy="461665"/>
              </a:xfrm>
              <a:prstGeom prst="rect">
                <a:avLst/>
              </a:prstGeom>
              <a:noFill/>
            </p:spPr>
            <p:txBody>
              <a:bodyPr wrap="none" rtlCol="0">
                <a:spAutoFit/>
              </a:bodyPr>
              <a:lstStyle/>
              <a:p>
                <a:r>
                  <a:rPr lang="en-US" sz="2400" dirty="0">
                    <a:latin typeface="Franklin Gothic Medium"/>
                    <a:cs typeface="Franklin Gothic Medium"/>
                  </a:rPr>
                  <a:t>Java</a:t>
                </a:r>
              </a:p>
            </p:txBody>
          </p:sp>
        </p:grpSp>
        <p:sp>
          <p:nvSpPr>
            <p:cNvPr id="16" name="Right Arrow 15">
              <a:extLst>
                <a:ext uri="{FF2B5EF4-FFF2-40B4-BE49-F238E27FC236}">
                  <a16:creationId xmlns:a16="http://schemas.microsoft.com/office/drawing/2014/main" id="{32B46950-5136-06DA-0C3D-D720781DE7F7}"/>
                </a:ext>
              </a:extLst>
            </p:cNvPr>
            <p:cNvSpPr/>
            <p:nvPr/>
          </p:nvSpPr>
          <p:spPr>
            <a:xfrm rot="10800000">
              <a:off x="1393193" y="4617753"/>
              <a:ext cx="1557606" cy="210731"/>
            </a:xfrm>
            <a:prstGeom prst="rightArrow">
              <a:avLst/>
            </a:prstGeom>
            <a:solidFill>
              <a:srgbClr val="00B0F0"/>
            </a:solidFill>
            <a:ln>
              <a:solidFill>
                <a:srgbClr val="00B0F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7" name="Right Arrow 16">
              <a:extLst>
                <a:ext uri="{FF2B5EF4-FFF2-40B4-BE49-F238E27FC236}">
                  <a16:creationId xmlns:a16="http://schemas.microsoft.com/office/drawing/2014/main" id="{0E77B519-FB3A-64BB-05A3-0E46BA05E1EF}"/>
                </a:ext>
              </a:extLst>
            </p:cNvPr>
            <p:cNvSpPr/>
            <p:nvPr/>
          </p:nvSpPr>
          <p:spPr>
            <a:xfrm rot="16200000">
              <a:off x="3600963" y="3255811"/>
              <a:ext cx="1197913" cy="271862"/>
            </a:xfrm>
            <a:prstGeom prst="rightArrow">
              <a:avLst/>
            </a:prstGeom>
            <a:solidFill>
              <a:srgbClr val="00B0F0"/>
            </a:solidFill>
            <a:ln>
              <a:solidFill>
                <a:srgbClr val="00B0F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8" name="Right Arrow 17">
              <a:extLst>
                <a:ext uri="{FF2B5EF4-FFF2-40B4-BE49-F238E27FC236}">
                  <a16:creationId xmlns:a16="http://schemas.microsoft.com/office/drawing/2014/main" id="{51F5AE58-8FF6-4272-7837-2C87C75AD0B7}"/>
                </a:ext>
              </a:extLst>
            </p:cNvPr>
            <p:cNvSpPr/>
            <p:nvPr/>
          </p:nvSpPr>
          <p:spPr>
            <a:xfrm rot="5400000">
              <a:off x="3161785" y="5989346"/>
              <a:ext cx="1409136" cy="203028"/>
            </a:xfrm>
            <a:prstGeom prst="rightArrow">
              <a:avLst/>
            </a:prstGeom>
            <a:solidFill>
              <a:srgbClr val="00B0F0"/>
            </a:solidFill>
            <a:ln>
              <a:solidFill>
                <a:srgbClr val="00B0F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5" name="Right Arrow 14">
              <a:extLst>
                <a:ext uri="{FF2B5EF4-FFF2-40B4-BE49-F238E27FC236}">
                  <a16:creationId xmlns:a16="http://schemas.microsoft.com/office/drawing/2014/main" id="{FF5B7966-105B-4910-0944-15FD910B97A2}"/>
                </a:ext>
              </a:extLst>
            </p:cNvPr>
            <p:cNvSpPr/>
            <p:nvPr/>
          </p:nvSpPr>
          <p:spPr>
            <a:xfrm>
              <a:off x="4797484" y="4504704"/>
              <a:ext cx="1376624" cy="215207"/>
            </a:xfrm>
            <a:prstGeom prst="rightArrow">
              <a:avLst/>
            </a:prstGeom>
            <a:solidFill>
              <a:srgbClr val="00B0F0"/>
            </a:solidFill>
            <a:ln>
              <a:solidFill>
                <a:srgbClr val="00B0F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3" name="Slide Number Placeholder 2">
            <a:extLst>
              <a:ext uri="{FF2B5EF4-FFF2-40B4-BE49-F238E27FC236}">
                <a16:creationId xmlns:a16="http://schemas.microsoft.com/office/drawing/2014/main" id="{F758AD2F-50F3-EC91-705D-AA92DECFD3D9}"/>
              </a:ext>
            </a:extLst>
          </p:cNvPr>
          <p:cNvSpPr>
            <a:spLocks noGrp="1"/>
          </p:cNvSpPr>
          <p:nvPr>
            <p:ph type="sldNum" sz="quarter" idx="4"/>
          </p:nvPr>
        </p:nvSpPr>
        <p:spPr/>
        <p:txBody>
          <a:bodyPr/>
          <a:lstStyle/>
          <a:p>
            <a:fld id="{6B4E548F-600F-2C44-99B3-CA3A86763C81}" type="slidenum">
              <a:rPr lang="en-US" smtClean="0"/>
              <a:pPr/>
              <a:t>6</a:t>
            </a:fld>
            <a:endParaRPr lang="en-US" dirty="0"/>
          </a:p>
        </p:txBody>
      </p:sp>
    </p:spTree>
    <p:extLst>
      <p:ext uri="{BB962C8B-B14F-4D97-AF65-F5344CB8AC3E}">
        <p14:creationId xmlns:p14="http://schemas.microsoft.com/office/powerpoint/2010/main" val="63011305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9AB4C7-2060-1B07-02B1-B7D13A2264EF}"/>
              </a:ext>
            </a:extLst>
          </p:cNvPr>
          <p:cNvSpPr>
            <a:spLocks noGrp="1"/>
          </p:cNvSpPr>
          <p:nvPr>
            <p:ph type="title"/>
          </p:nvPr>
        </p:nvSpPr>
        <p:spPr/>
        <p:txBody>
          <a:bodyPr/>
          <a:lstStyle/>
          <a:p>
            <a:r>
              <a:rPr lang="en-US" dirty="0"/>
              <a:t>HTTP Terminology: Responses</a:t>
            </a:r>
          </a:p>
        </p:txBody>
      </p:sp>
      <p:sp>
        <p:nvSpPr>
          <p:cNvPr id="3" name="Content Placeholder 2">
            <a:extLst>
              <a:ext uri="{FF2B5EF4-FFF2-40B4-BE49-F238E27FC236}">
                <a16:creationId xmlns:a16="http://schemas.microsoft.com/office/drawing/2014/main" id="{BFC6DC10-D72A-AD23-8DD4-852A1097A02B}"/>
              </a:ext>
            </a:extLst>
          </p:cNvPr>
          <p:cNvSpPr>
            <a:spLocks noGrp="1"/>
          </p:cNvSpPr>
          <p:nvPr>
            <p:ph idx="1"/>
          </p:nvPr>
        </p:nvSpPr>
        <p:spPr>
          <a:xfrm>
            <a:off x="457199" y="1244160"/>
            <a:ext cx="8422105" cy="5140800"/>
          </a:xfrm>
        </p:spPr>
        <p:txBody>
          <a:bodyPr/>
          <a:lstStyle/>
          <a:p>
            <a:r>
              <a:rPr lang="en-US" sz="2800" dirty="0"/>
              <a:t>HTTP </a:t>
            </a:r>
            <a:r>
              <a:rPr lang="en-US" sz="2800" dirty="0">
                <a:solidFill>
                  <a:srgbClr val="7030A0"/>
                </a:solidFill>
              </a:rPr>
              <a:t>response</a:t>
            </a:r>
            <a:r>
              <a:rPr lang="en-US" sz="2800" dirty="0"/>
              <a:t> includes</a:t>
            </a:r>
          </a:p>
          <a:p>
            <a:pPr lvl="1"/>
            <a:r>
              <a:rPr lang="en-US" sz="2400" b="1" dirty="0"/>
              <a:t>status code</a:t>
            </a:r>
            <a:r>
              <a:rPr lang="en-US" sz="2400" dirty="0"/>
              <a:t>: 200 (ok), 400-99 (client error),</a:t>
            </a:r>
            <a:br>
              <a:rPr lang="en-US" sz="2400" dirty="0"/>
            </a:br>
            <a:r>
              <a:rPr lang="en-US" sz="2400" dirty="0"/>
              <a:t>                                   or 500-99 (server error)</a:t>
            </a:r>
          </a:p>
          <a:p>
            <a:pPr lvl="2"/>
            <a:r>
              <a:rPr lang="en-US" sz="2000" dirty="0"/>
              <a:t>was the server able to respond</a:t>
            </a:r>
          </a:p>
          <a:p>
            <a:pPr lvl="1"/>
            <a:r>
              <a:rPr lang="en-US" sz="2400" b="1" dirty="0"/>
              <a:t>content type</a:t>
            </a:r>
            <a:r>
              <a:rPr lang="en-US" sz="2400" dirty="0"/>
              <a:t>: text/HTML or application/JSON (for us)</a:t>
            </a:r>
          </a:p>
          <a:p>
            <a:pPr lvl="2"/>
            <a:r>
              <a:rPr lang="en-US" sz="2000" dirty="0"/>
              <a:t>what sort of data did the server send back</a:t>
            </a:r>
          </a:p>
          <a:p>
            <a:pPr lvl="1"/>
            <a:r>
              <a:rPr lang="en-US" sz="2400" b="1" dirty="0"/>
              <a:t>content</a:t>
            </a:r>
          </a:p>
          <a:p>
            <a:pPr lvl="2"/>
            <a:r>
              <a:rPr lang="en-US" sz="2000" dirty="0"/>
              <a:t>in format described by the Content Type</a:t>
            </a:r>
          </a:p>
          <a:p>
            <a:pPr lvl="2"/>
            <a:endParaRPr lang="en-US" sz="2000" dirty="0"/>
          </a:p>
          <a:p>
            <a:r>
              <a:rPr lang="en-US" sz="2800" dirty="0"/>
              <a:t>Browser expects HTML to display in the page</a:t>
            </a:r>
          </a:p>
          <a:p>
            <a:pPr lvl="1"/>
            <a:r>
              <a:rPr lang="en-US" sz="2400" dirty="0"/>
              <a:t>we will always send JSON or text to the browser</a:t>
            </a:r>
          </a:p>
        </p:txBody>
      </p:sp>
      <p:sp>
        <p:nvSpPr>
          <p:cNvPr id="4" name="Slide Number Placeholder 3">
            <a:extLst>
              <a:ext uri="{FF2B5EF4-FFF2-40B4-BE49-F238E27FC236}">
                <a16:creationId xmlns:a16="http://schemas.microsoft.com/office/drawing/2014/main" id="{086E6870-6198-27BE-F101-85656CE38FFC}"/>
              </a:ext>
            </a:extLst>
          </p:cNvPr>
          <p:cNvSpPr>
            <a:spLocks noGrp="1"/>
          </p:cNvSpPr>
          <p:nvPr>
            <p:ph type="sldNum" sz="quarter" idx="4"/>
          </p:nvPr>
        </p:nvSpPr>
        <p:spPr/>
        <p:txBody>
          <a:bodyPr/>
          <a:lstStyle/>
          <a:p>
            <a:fld id="{6B4E548F-600F-2C44-99B3-CA3A86763C81}" type="slidenum">
              <a:rPr lang="en-US" smtClean="0"/>
              <a:pPr/>
              <a:t>60</a:t>
            </a:fld>
            <a:endParaRPr lang="en-US" dirty="0"/>
          </a:p>
        </p:txBody>
      </p:sp>
    </p:spTree>
    <p:extLst>
      <p:ext uri="{BB962C8B-B14F-4D97-AF65-F5344CB8AC3E}">
        <p14:creationId xmlns:p14="http://schemas.microsoft.com/office/powerpoint/2010/main" val="878054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E9AEA-72E3-E148-A5F9-EFA5310C103B}"/>
              </a:ext>
            </a:extLst>
          </p:cNvPr>
          <p:cNvSpPr>
            <a:spLocks noGrp="1"/>
          </p:cNvSpPr>
          <p:nvPr>
            <p:ph type="title"/>
          </p:nvPr>
        </p:nvSpPr>
        <p:spPr/>
        <p:txBody>
          <a:bodyPr/>
          <a:lstStyle/>
          <a:p>
            <a:r>
              <a:rPr lang="en-US" dirty="0"/>
              <a:t>Custom Server: Responding to a Request</a:t>
            </a:r>
          </a:p>
        </p:txBody>
      </p:sp>
      <p:sp>
        <p:nvSpPr>
          <p:cNvPr id="3" name="Content Placeholder 2">
            <a:extLst>
              <a:ext uri="{FF2B5EF4-FFF2-40B4-BE49-F238E27FC236}">
                <a16:creationId xmlns:a16="http://schemas.microsoft.com/office/drawing/2014/main" id="{33B0E9AC-52DB-D549-9BA7-9499926A4D69}"/>
              </a:ext>
            </a:extLst>
          </p:cNvPr>
          <p:cNvSpPr>
            <a:spLocks noGrp="1"/>
          </p:cNvSpPr>
          <p:nvPr>
            <p:ph idx="1"/>
          </p:nvPr>
        </p:nvSpPr>
        <p:spPr>
          <a:xfrm>
            <a:off x="457200" y="1244160"/>
            <a:ext cx="8229600" cy="5140800"/>
          </a:xfrm>
        </p:spPr>
        <p:txBody>
          <a:bodyPr/>
          <a:lstStyle/>
          <a:p>
            <a:r>
              <a:rPr lang="en-US" sz="2600" dirty="0"/>
              <a:t>Query parameters  (e.g., </a:t>
            </a:r>
            <a:r>
              <a:rPr lang="en-US" sz="2400" dirty="0">
                <a:latin typeface="Courier New" panose="02070309020205020404" pitchFamily="49" charset="0"/>
                <a:cs typeface="Courier New" panose="02070309020205020404" pitchFamily="49" charset="0"/>
              </a:rPr>
              <a:t>?name=Jaela</a:t>
            </a:r>
            <a:r>
              <a:rPr lang="en-US" sz="2600" dirty="0"/>
              <a:t>) in </a:t>
            </a:r>
            <a:r>
              <a:rPr lang="en-US" sz="2400" dirty="0">
                <a:latin typeface="Courier New" panose="02070309020205020404" pitchFamily="49" charset="0"/>
                <a:cs typeface="Courier New" panose="02070309020205020404" pitchFamily="49" charset="0"/>
              </a:rPr>
              <a:t>req</a:t>
            </a:r>
          </a:p>
          <a:p>
            <a:pPr lvl="2"/>
            <a:endParaRPr lang="en-US" sz="1800" dirty="0"/>
          </a:p>
          <a:p>
            <a:pPr lvl="2"/>
            <a:r>
              <a:rPr lang="en-US" sz="1700" b="1" dirty="0">
                <a:solidFill>
                  <a:srgbClr val="0070C0"/>
                </a:solidFill>
                <a:latin typeface="Courier New" panose="02070309020205020404" pitchFamily="49" charset="0"/>
                <a:cs typeface="Courier New" panose="02070309020205020404" pitchFamily="49" charset="0"/>
              </a:rPr>
              <a:t>const</a:t>
            </a:r>
            <a:r>
              <a:rPr lang="en-US" sz="1700" dirty="0">
                <a:latin typeface="Courier New" panose="02070309020205020404" pitchFamily="49" charset="0"/>
                <a:cs typeface="Courier New" panose="02070309020205020404" pitchFamily="49" charset="0"/>
              </a:rPr>
              <a:t> F = (req, res) =&gt; {</a:t>
            </a:r>
          </a:p>
          <a:p>
            <a:pPr lvl="2"/>
            <a:r>
              <a:rPr lang="en-US" sz="1700" b="1" dirty="0">
                <a:solidFill>
                  <a:srgbClr val="0070C0"/>
                </a:solidFill>
                <a:latin typeface="Courier New" panose="02070309020205020404" pitchFamily="49" charset="0"/>
                <a:cs typeface="Courier New" panose="02070309020205020404" pitchFamily="49" charset="0"/>
              </a:rPr>
              <a:t>  if</a:t>
            </a:r>
            <a:r>
              <a:rPr lang="en-US" sz="1700" dirty="0">
                <a:latin typeface="Courier New" panose="02070309020205020404" pitchFamily="49" charset="0"/>
                <a:cs typeface="Courier New" panose="02070309020205020404" pitchFamily="49" charset="0"/>
              </a:rPr>
              <a:t> (</a:t>
            </a:r>
            <a:r>
              <a:rPr lang="en-US" sz="1700" dirty="0" err="1">
                <a:latin typeface="Courier New" panose="02070309020205020404" pitchFamily="49" charset="0"/>
                <a:cs typeface="Courier New" panose="02070309020205020404" pitchFamily="49" charset="0"/>
              </a:rPr>
              <a:t>req.query.name</a:t>
            </a:r>
            <a:r>
              <a:rPr lang="en-US" sz="1700" dirty="0">
                <a:latin typeface="Courier New" panose="02070309020205020404" pitchFamily="49" charset="0"/>
                <a:cs typeface="Courier New" panose="02070309020205020404" pitchFamily="49" charset="0"/>
              </a:rPr>
              <a:t> === undefined) {</a:t>
            </a:r>
          </a:p>
          <a:p>
            <a:pPr lvl="2"/>
            <a:r>
              <a:rPr lang="en-US" sz="1700" dirty="0">
                <a:latin typeface="Courier New" panose="02070309020205020404" pitchFamily="49" charset="0"/>
                <a:cs typeface="Courier New" panose="02070309020205020404" pitchFamily="49" charset="0"/>
              </a:rPr>
              <a:t>      </a:t>
            </a:r>
            <a:r>
              <a:rPr lang="en-US" sz="1700" dirty="0" err="1">
                <a:latin typeface="Courier New" panose="02070309020205020404" pitchFamily="49" charset="0"/>
                <a:cs typeface="Courier New" panose="02070309020205020404" pitchFamily="49" charset="0"/>
              </a:rPr>
              <a:t>res.status</a:t>
            </a:r>
            <a:r>
              <a:rPr lang="en-US" sz="1700" dirty="0">
                <a:latin typeface="Courier New" panose="02070309020205020404" pitchFamily="49" charset="0"/>
                <a:cs typeface="Courier New" panose="02070309020205020404" pitchFamily="49" charset="0"/>
              </a:rPr>
              <a:t>(400).send(“Missing ‘name’”);</a:t>
            </a:r>
          </a:p>
          <a:p>
            <a:pPr lvl="2"/>
            <a:r>
              <a:rPr lang="en-US" sz="1700" dirty="0">
                <a:latin typeface="Courier New" panose="02070309020205020404" pitchFamily="49" charset="0"/>
                <a:cs typeface="Courier New" panose="02070309020205020404" pitchFamily="49" charset="0"/>
              </a:rPr>
              <a:t>    </a:t>
            </a:r>
            <a:r>
              <a:rPr lang="en-US" sz="1700" b="1" dirty="0">
                <a:solidFill>
                  <a:srgbClr val="0070C0"/>
                </a:solidFill>
                <a:latin typeface="Courier New" panose="02070309020205020404" pitchFamily="49" charset="0"/>
                <a:cs typeface="Courier New" panose="02070309020205020404" pitchFamily="49" charset="0"/>
              </a:rPr>
              <a:t>return</a:t>
            </a:r>
            <a:r>
              <a:rPr lang="en-US" sz="1700" dirty="0">
                <a:latin typeface="Courier New" panose="02070309020205020404" pitchFamily="49" charset="0"/>
                <a:cs typeface="Courier New" panose="02070309020205020404" pitchFamily="49" charset="0"/>
              </a:rPr>
              <a:t>;</a:t>
            </a:r>
          </a:p>
          <a:p>
            <a:pPr lvl="2"/>
            <a:r>
              <a:rPr lang="en-US" sz="1700" dirty="0">
                <a:latin typeface="Courier New" panose="02070309020205020404" pitchFamily="49" charset="0"/>
                <a:cs typeface="Courier New" panose="02070309020205020404" pitchFamily="49" charset="0"/>
              </a:rPr>
              <a:t>  }</a:t>
            </a:r>
          </a:p>
          <a:p>
            <a:pPr lvl="2"/>
            <a:r>
              <a:rPr lang="en-US" sz="1700" dirty="0">
                <a:latin typeface="Courier New" panose="02070309020205020404" pitchFamily="49" charset="0"/>
                <a:cs typeface="Courier New" panose="02070309020205020404" pitchFamily="49" charset="0"/>
              </a:rPr>
              <a:t>    …  </a:t>
            </a:r>
            <a:r>
              <a:rPr lang="en-US" sz="1700" b="1" dirty="0">
                <a:solidFill>
                  <a:schemeClr val="accent3">
                    <a:lumMod val="50000"/>
                  </a:schemeClr>
                </a:solidFill>
                <a:latin typeface="Courier New" panose="02070309020205020404" pitchFamily="49" charset="0"/>
                <a:cs typeface="Courier New" panose="02070309020205020404" pitchFamily="49" charset="0"/>
              </a:rPr>
              <a:t>// name was provided</a:t>
            </a:r>
          </a:p>
          <a:p>
            <a:pPr lvl="2"/>
            <a:r>
              <a:rPr lang="en-US" sz="1700" dirty="0">
                <a:latin typeface="Courier New" panose="02070309020205020404" pitchFamily="49" charset="0"/>
                <a:cs typeface="Courier New" panose="02070309020205020404" pitchFamily="49" charset="0"/>
              </a:rPr>
              <a:t>};</a:t>
            </a:r>
          </a:p>
          <a:p>
            <a:pPr lvl="2"/>
            <a:endParaRPr lang="en-US" sz="1800" dirty="0"/>
          </a:p>
          <a:p>
            <a:pPr lvl="1"/>
            <a:r>
              <a:rPr lang="en-US" sz="2200" dirty="0"/>
              <a:t>set status to 400 to indicate a client error (Bad Request)</a:t>
            </a:r>
          </a:p>
          <a:p>
            <a:pPr lvl="1"/>
            <a:r>
              <a:rPr lang="en-US" sz="2200" dirty="0"/>
              <a:t>set status to 500 to indicate a server error</a:t>
            </a:r>
          </a:p>
          <a:p>
            <a:pPr lvl="1"/>
            <a:r>
              <a:rPr lang="en-US" sz="2200" dirty="0"/>
              <a:t>default status is 200 (OK)</a:t>
            </a:r>
            <a:endParaRPr lang="en-US" sz="2000" dirty="0"/>
          </a:p>
        </p:txBody>
      </p:sp>
      <p:sp>
        <p:nvSpPr>
          <p:cNvPr id="4" name="Slide Number Placeholder 3">
            <a:extLst>
              <a:ext uri="{FF2B5EF4-FFF2-40B4-BE49-F238E27FC236}">
                <a16:creationId xmlns:a16="http://schemas.microsoft.com/office/drawing/2014/main" id="{C5AE6B24-7208-5FFD-472F-ADE3F467F4D1}"/>
              </a:ext>
            </a:extLst>
          </p:cNvPr>
          <p:cNvSpPr>
            <a:spLocks noGrp="1"/>
          </p:cNvSpPr>
          <p:nvPr>
            <p:ph type="sldNum" sz="quarter" idx="4"/>
          </p:nvPr>
        </p:nvSpPr>
        <p:spPr/>
        <p:txBody>
          <a:bodyPr/>
          <a:lstStyle/>
          <a:p>
            <a:fld id="{6B4E548F-600F-2C44-99B3-CA3A86763C81}" type="slidenum">
              <a:rPr lang="en-US" smtClean="0"/>
              <a:pPr/>
              <a:t>61</a:t>
            </a:fld>
            <a:endParaRPr lang="en-US" dirty="0"/>
          </a:p>
        </p:txBody>
      </p:sp>
    </p:spTree>
    <p:extLst>
      <p:ext uri="{BB962C8B-B14F-4D97-AF65-F5344CB8AC3E}">
        <p14:creationId xmlns:p14="http://schemas.microsoft.com/office/powerpoint/2010/main" val="367142770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6C98A6-C0A1-A29D-1C48-B24D42DAD1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8798C0-8AD3-E5C6-9419-F05943ED5800}"/>
              </a:ext>
            </a:extLst>
          </p:cNvPr>
          <p:cNvSpPr>
            <a:spLocks noGrp="1"/>
          </p:cNvSpPr>
          <p:nvPr>
            <p:ph type="title"/>
          </p:nvPr>
        </p:nvSpPr>
        <p:spPr/>
        <p:txBody>
          <a:bodyPr/>
          <a:lstStyle/>
          <a:p>
            <a:r>
              <a:rPr lang="en-US" dirty="0"/>
              <a:t>Custom Server: Content Type</a:t>
            </a:r>
          </a:p>
        </p:txBody>
      </p:sp>
      <p:sp>
        <p:nvSpPr>
          <p:cNvPr id="3" name="Content Placeholder 2">
            <a:extLst>
              <a:ext uri="{FF2B5EF4-FFF2-40B4-BE49-F238E27FC236}">
                <a16:creationId xmlns:a16="http://schemas.microsoft.com/office/drawing/2014/main" id="{C5057D5D-9271-69C7-D53D-7E3BD4E2F2DA}"/>
              </a:ext>
            </a:extLst>
          </p:cNvPr>
          <p:cNvSpPr>
            <a:spLocks noGrp="1"/>
          </p:cNvSpPr>
          <p:nvPr>
            <p:ph idx="1"/>
          </p:nvPr>
        </p:nvSpPr>
        <p:spPr>
          <a:xfrm>
            <a:off x="457200" y="1244160"/>
            <a:ext cx="8229600" cy="5140800"/>
          </a:xfrm>
        </p:spPr>
        <p:txBody>
          <a:bodyPr/>
          <a:lstStyle/>
          <a:p>
            <a:r>
              <a:rPr lang="en-US" sz="2600" dirty="0"/>
              <a:t>Query parameters  (e.g., </a:t>
            </a:r>
            <a:r>
              <a:rPr lang="en-US" sz="2400" dirty="0">
                <a:latin typeface="Courier New" panose="02070309020205020404" pitchFamily="49" charset="0"/>
                <a:cs typeface="Courier New" panose="02070309020205020404" pitchFamily="49" charset="0"/>
              </a:rPr>
              <a:t>?name=Jaela</a:t>
            </a:r>
            <a:r>
              <a:rPr lang="en-US" sz="2600" dirty="0"/>
              <a:t>) in </a:t>
            </a:r>
            <a:r>
              <a:rPr lang="en-US" sz="2400" dirty="0">
                <a:latin typeface="Courier New" panose="02070309020205020404" pitchFamily="49" charset="0"/>
                <a:cs typeface="Courier New" panose="02070309020205020404" pitchFamily="49" charset="0"/>
              </a:rPr>
              <a:t>req</a:t>
            </a:r>
          </a:p>
          <a:p>
            <a:pPr lvl="2"/>
            <a:endParaRPr lang="en-US" sz="1800" dirty="0"/>
          </a:p>
          <a:p>
            <a:pPr lvl="2"/>
            <a:r>
              <a:rPr lang="en-US" sz="1700" b="1" dirty="0">
                <a:solidFill>
                  <a:srgbClr val="0070C0"/>
                </a:solidFill>
                <a:latin typeface="Courier New" panose="02070309020205020404" pitchFamily="49" charset="0"/>
                <a:cs typeface="Courier New" panose="02070309020205020404" pitchFamily="49" charset="0"/>
              </a:rPr>
              <a:t>const</a:t>
            </a:r>
            <a:r>
              <a:rPr lang="en-US" sz="1700" dirty="0">
                <a:latin typeface="Courier New" panose="02070309020205020404" pitchFamily="49" charset="0"/>
                <a:cs typeface="Courier New" panose="02070309020205020404" pitchFamily="49" charset="0"/>
              </a:rPr>
              <a:t> F = (req, res) =&gt; {</a:t>
            </a:r>
          </a:p>
          <a:p>
            <a:pPr lvl="2"/>
            <a:r>
              <a:rPr lang="en-US" sz="1700" b="1" dirty="0">
                <a:solidFill>
                  <a:srgbClr val="0070C0"/>
                </a:solidFill>
                <a:latin typeface="Courier New" panose="02070309020205020404" pitchFamily="49" charset="0"/>
                <a:cs typeface="Courier New" panose="02070309020205020404" pitchFamily="49" charset="0"/>
              </a:rPr>
              <a:t>  if</a:t>
            </a:r>
            <a:r>
              <a:rPr lang="en-US" sz="1700" dirty="0">
                <a:latin typeface="Courier New" panose="02070309020205020404" pitchFamily="49" charset="0"/>
                <a:cs typeface="Courier New" panose="02070309020205020404" pitchFamily="49" charset="0"/>
              </a:rPr>
              <a:t> (</a:t>
            </a:r>
            <a:r>
              <a:rPr lang="en-US" sz="1700" dirty="0" err="1">
                <a:latin typeface="Courier New" panose="02070309020205020404" pitchFamily="49" charset="0"/>
                <a:cs typeface="Courier New" panose="02070309020205020404" pitchFamily="49" charset="0"/>
              </a:rPr>
              <a:t>req.query.name</a:t>
            </a:r>
            <a:r>
              <a:rPr lang="en-US" sz="1700" dirty="0">
                <a:latin typeface="Courier New" panose="02070309020205020404" pitchFamily="49" charset="0"/>
                <a:cs typeface="Courier New" panose="02070309020205020404" pitchFamily="49" charset="0"/>
              </a:rPr>
              <a:t> === undefined) {</a:t>
            </a:r>
          </a:p>
          <a:p>
            <a:pPr lvl="2"/>
            <a:r>
              <a:rPr lang="en-US" sz="1700" dirty="0">
                <a:latin typeface="Courier New" panose="02070309020205020404" pitchFamily="49" charset="0"/>
                <a:cs typeface="Courier New" panose="02070309020205020404" pitchFamily="49" charset="0"/>
              </a:rPr>
              <a:t>      </a:t>
            </a:r>
            <a:r>
              <a:rPr lang="en-US" sz="1700" dirty="0" err="1">
                <a:latin typeface="Courier New" panose="02070309020205020404" pitchFamily="49" charset="0"/>
                <a:cs typeface="Courier New" panose="02070309020205020404" pitchFamily="49" charset="0"/>
              </a:rPr>
              <a:t>res.status</a:t>
            </a:r>
            <a:r>
              <a:rPr lang="en-US" sz="1700" dirty="0">
                <a:latin typeface="Courier New" panose="02070309020205020404" pitchFamily="49" charset="0"/>
                <a:cs typeface="Courier New" panose="02070309020205020404" pitchFamily="49" charset="0"/>
              </a:rPr>
              <a:t>(400).send(“Missing ‘name’”);</a:t>
            </a:r>
          </a:p>
          <a:p>
            <a:pPr lvl="2"/>
            <a:r>
              <a:rPr lang="en-US" sz="1700" dirty="0">
                <a:latin typeface="Courier New" panose="02070309020205020404" pitchFamily="49" charset="0"/>
                <a:cs typeface="Courier New" panose="02070309020205020404" pitchFamily="49" charset="0"/>
              </a:rPr>
              <a:t>    </a:t>
            </a:r>
            <a:r>
              <a:rPr lang="en-US" sz="1700" b="1" dirty="0">
                <a:solidFill>
                  <a:srgbClr val="0070C0"/>
                </a:solidFill>
                <a:latin typeface="Courier New" panose="02070309020205020404" pitchFamily="49" charset="0"/>
                <a:cs typeface="Courier New" panose="02070309020205020404" pitchFamily="49" charset="0"/>
              </a:rPr>
              <a:t>return</a:t>
            </a:r>
            <a:r>
              <a:rPr lang="en-US" sz="1700" dirty="0">
                <a:latin typeface="Courier New" panose="02070309020205020404" pitchFamily="49" charset="0"/>
                <a:cs typeface="Courier New" panose="02070309020205020404" pitchFamily="49" charset="0"/>
              </a:rPr>
              <a:t>;</a:t>
            </a:r>
          </a:p>
          <a:p>
            <a:pPr lvl="2"/>
            <a:r>
              <a:rPr lang="en-US" sz="1700" dirty="0">
                <a:latin typeface="Courier New" panose="02070309020205020404" pitchFamily="49" charset="0"/>
                <a:cs typeface="Courier New" panose="02070309020205020404" pitchFamily="49" charset="0"/>
              </a:rPr>
              <a:t>  }</a:t>
            </a:r>
          </a:p>
          <a:p>
            <a:pPr lvl="2"/>
            <a:r>
              <a:rPr lang="en-US" sz="1700" dirty="0">
                <a:latin typeface="Courier New" panose="02070309020205020404" pitchFamily="49" charset="0"/>
                <a:cs typeface="Courier New" panose="02070309020205020404" pitchFamily="49" charset="0"/>
              </a:rPr>
              <a:t>  </a:t>
            </a:r>
            <a:r>
              <a:rPr lang="en-US" sz="1700" dirty="0" err="1">
                <a:latin typeface="Courier New" panose="02070309020205020404" pitchFamily="49" charset="0"/>
                <a:cs typeface="Courier New" panose="02070309020205020404" pitchFamily="49" charset="0"/>
              </a:rPr>
              <a:t>res.send</a:t>
            </a:r>
            <a:r>
              <a:rPr lang="en-US" sz="1700" dirty="0">
                <a:latin typeface="Courier New" panose="02070309020205020404" pitchFamily="49" charset="0"/>
                <a:cs typeface="Courier New" panose="02070309020205020404" pitchFamily="49" charset="0"/>
              </a:rPr>
              <a:t>(`Hi, ${</a:t>
            </a:r>
            <a:r>
              <a:rPr lang="en-US" sz="1700" dirty="0" err="1">
                <a:latin typeface="Courier New" panose="02070309020205020404" pitchFamily="49" charset="0"/>
                <a:cs typeface="Courier New" panose="02070309020205020404" pitchFamily="49" charset="0"/>
              </a:rPr>
              <a:t>req.query.name</a:t>
            </a:r>
            <a:r>
              <a:rPr lang="en-US" sz="1700" dirty="0">
                <a:latin typeface="Courier New" panose="02070309020205020404" pitchFamily="49" charset="0"/>
                <a:cs typeface="Courier New" panose="02070309020205020404" pitchFamily="49" charset="0"/>
              </a:rPr>
              <a:t>}`);  </a:t>
            </a:r>
            <a:r>
              <a:rPr lang="en-US" sz="1700" b="1" dirty="0">
                <a:solidFill>
                  <a:schemeClr val="accent3">
                    <a:lumMod val="50000"/>
                  </a:schemeClr>
                </a:solidFill>
                <a:latin typeface="Courier New" panose="02070309020205020404" pitchFamily="49" charset="0"/>
                <a:cs typeface="Courier New" panose="02070309020205020404" pitchFamily="49" charset="0"/>
              </a:rPr>
              <a:t>// sent as text</a:t>
            </a:r>
          </a:p>
          <a:p>
            <a:pPr lvl="2"/>
            <a:r>
              <a:rPr lang="en-US" sz="1700" dirty="0">
                <a:latin typeface="Courier New" panose="02070309020205020404" pitchFamily="49" charset="0"/>
                <a:cs typeface="Courier New" panose="02070309020205020404" pitchFamily="49" charset="0"/>
              </a:rPr>
              <a:t>};</a:t>
            </a:r>
          </a:p>
          <a:p>
            <a:pPr lvl="2"/>
            <a:endParaRPr lang="en-US" sz="1800" dirty="0"/>
          </a:p>
          <a:p>
            <a:r>
              <a:rPr lang="en-US" sz="2600" dirty="0">
                <a:latin typeface="Franklin Gothic Medium" panose="020B0603020102020204" pitchFamily="34" charset="0"/>
                <a:cs typeface="Courier New" panose="02070309020205020404" pitchFamily="49" charset="0"/>
              </a:rPr>
              <a:t>Content type will be set automatically:</a:t>
            </a:r>
          </a:p>
          <a:p>
            <a:pPr lvl="1"/>
            <a:r>
              <a:rPr lang="en-US" sz="2000" dirty="0">
                <a:latin typeface="Courier New" panose="02070309020205020404" pitchFamily="49" charset="0"/>
                <a:cs typeface="Courier New" panose="02070309020205020404" pitchFamily="49" charset="0"/>
              </a:rPr>
              <a:t>send</a:t>
            </a:r>
            <a:r>
              <a:rPr lang="en-US" sz="2200" dirty="0"/>
              <a:t> of string returned as text/HTML</a:t>
            </a:r>
          </a:p>
          <a:p>
            <a:pPr lvl="1"/>
            <a:r>
              <a:rPr lang="en-US" sz="2000" dirty="0">
                <a:latin typeface="Courier New" panose="02070309020205020404" pitchFamily="49" charset="0"/>
                <a:cs typeface="Courier New" panose="02070309020205020404" pitchFamily="49" charset="0"/>
              </a:rPr>
              <a:t>send</a:t>
            </a:r>
            <a:r>
              <a:rPr lang="en-US" sz="2200" dirty="0"/>
              <a:t> of record returned as application/JSON</a:t>
            </a:r>
          </a:p>
          <a:p>
            <a:pPr lvl="1"/>
            <a:r>
              <a:rPr lang="en-US" sz="2200" dirty="0"/>
              <a:t>use this coding convention rather than explicit content type</a:t>
            </a:r>
          </a:p>
        </p:txBody>
      </p:sp>
      <p:sp>
        <p:nvSpPr>
          <p:cNvPr id="4" name="Slide Number Placeholder 3">
            <a:extLst>
              <a:ext uri="{FF2B5EF4-FFF2-40B4-BE49-F238E27FC236}">
                <a16:creationId xmlns:a16="http://schemas.microsoft.com/office/drawing/2014/main" id="{DE0F5FE5-830B-27D2-F539-4EA2424CF454}"/>
              </a:ext>
            </a:extLst>
          </p:cNvPr>
          <p:cNvSpPr>
            <a:spLocks noGrp="1"/>
          </p:cNvSpPr>
          <p:nvPr>
            <p:ph type="sldNum" sz="quarter" idx="4"/>
          </p:nvPr>
        </p:nvSpPr>
        <p:spPr/>
        <p:txBody>
          <a:bodyPr/>
          <a:lstStyle/>
          <a:p>
            <a:fld id="{6B4E548F-600F-2C44-99B3-CA3A86763C81}" type="slidenum">
              <a:rPr lang="en-US" smtClean="0"/>
              <a:pPr/>
              <a:t>62</a:t>
            </a:fld>
            <a:endParaRPr lang="en-US" dirty="0"/>
          </a:p>
        </p:txBody>
      </p:sp>
    </p:spTree>
    <p:extLst>
      <p:ext uri="{BB962C8B-B14F-4D97-AF65-F5344CB8AC3E}">
        <p14:creationId xmlns:p14="http://schemas.microsoft.com/office/powerpoint/2010/main" val="312969788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E9AEA-72E3-E148-A5F9-EFA5310C103B}"/>
              </a:ext>
            </a:extLst>
          </p:cNvPr>
          <p:cNvSpPr>
            <a:spLocks noGrp="1"/>
          </p:cNvSpPr>
          <p:nvPr>
            <p:ph type="title"/>
          </p:nvPr>
        </p:nvSpPr>
        <p:spPr/>
        <p:txBody>
          <a:bodyPr/>
          <a:lstStyle/>
          <a:p>
            <a:r>
              <a:rPr lang="en-US" dirty="0"/>
              <a:t>Example App: Interface</a:t>
            </a:r>
          </a:p>
        </p:txBody>
      </p:sp>
      <p:sp>
        <p:nvSpPr>
          <p:cNvPr id="3" name="Content Placeholder 2">
            <a:extLst>
              <a:ext uri="{FF2B5EF4-FFF2-40B4-BE49-F238E27FC236}">
                <a16:creationId xmlns:a16="http://schemas.microsoft.com/office/drawing/2014/main" id="{33B0E9AC-52DB-D549-9BA7-9499926A4D69}"/>
              </a:ext>
            </a:extLst>
          </p:cNvPr>
          <p:cNvSpPr>
            <a:spLocks noGrp="1"/>
          </p:cNvSpPr>
          <p:nvPr>
            <p:ph idx="1"/>
          </p:nvPr>
        </p:nvSpPr>
        <p:spPr>
          <a:xfrm>
            <a:off x="457200" y="3645726"/>
            <a:ext cx="8229600" cy="2739234"/>
          </a:xfrm>
        </p:spPr>
        <p:txBody>
          <a:bodyPr/>
          <a:lstStyle/>
          <a:p>
            <a:pPr marL="0" indent="0">
              <a:buNone/>
            </a:pPr>
            <a:r>
              <a:rPr lang="en-US" sz="2600" dirty="0"/>
              <a:t>User types “blue” and presses “Submit”…</a:t>
            </a:r>
          </a:p>
        </p:txBody>
      </p:sp>
      <p:pic>
        <p:nvPicPr>
          <p:cNvPr id="9" name="Picture 8" descr="UI element that says “Sorry, your answer was incorrect” and prompts the user for a New Question">
            <a:extLst>
              <a:ext uri="{FF2B5EF4-FFF2-40B4-BE49-F238E27FC236}">
                <a16:creationId xmlns:a16="http://schemas.microsoft.com/office/drawing/2014/main" id="{8F474375-DB21-2F12-EF84-8CA48685B325}"/>
              </a:ext>
            </a:extLst>
          </p:cNvPr>
          <p:cNvPicPr>
            <a:picLocks noChangeAspect="1"/>
          </p:cNvPicPr>
          <p:nvPr/>
        </p:nvPicPr>
        <p:blipFill>
          <a:blip r:embed="rId3"/>
          <a:stretch>
            <a:fillRect/>
          </a:stretch>
        </p:blipFill>
        <p:spPr>
          <a:xfrm>
            <a:off x="2565400" y="4675250"/>
            <a:ext cx="4013200" cy="1117600"/>
          </a:xfrm>
          <a:prstGeom prst="rect">
            <a:avLst/>
          </a:prstGeom>
        </p:spPr>
      </p:pic>
      <p:pic>
        <p:nvPicPr>
          <p:cNvPr id="5" name="Picture 4" descr="A simple Trivia App: a question is labelled “What is your favorite color?” and the user must provide an answer, then hit a submit button.">
            <a:extLst>
              <a:ext uri="{FF2B5EF4-FFF2-40B4-BE49-F238E27FC236}">
                <a16:creationId xmlns:a16="http://schemas.microsoft.com/office/drawing/2014/main" id="{5AE97F23-FC1D-9717-21DC-014F72D45440}"/>
              </a:ext>
            </a:extLst>
          </p:cNvPr>
          <p:cNvPicPr>
            <a:picLocks noChangeAspect="1"/>
          </p:cNvPicPr>
          <p:nvPr/>
        </p:nvPicPr>
        <p:blipFill>
          <a:blip r:embed="rId4"/>
          <a:stretch>
            <a:fillRect/>
          </a:stretch>
        </p:blipFill>
        <p:spPr>
          <a:xfrm>
            <a:off x="2635250" y="1536700"/>
            <a:ext cx="3873500" cy="1892300"/>
          </a:xfrm>
          <a:prstGeom prst="rect">
            <a:avLst/>
          </a:prstGeom>
        </p:spPr>
      </p:pic>
      <p:sp>
        <p:nvSpPr>
          <p:cNvPr id="4" name="Slide Number Placeholder 3">
            <a:extLst>
              <a:ext uri="{FF2B5EF4-FFF2-40B4-BE49-F238E27FC236}">
                <a16:creationId xmlns:a16="http://schemas.microsoft.com/office/drawing/2014/main" id="{A8EAAF75-7BB3-91BA-1656-4C092503366B}"/>
              </a:ext>
            </a:extLst>
          </p:cNvPr>
          <p:cNvSpPr>
            <a:spLocks noGrp="1"/>
          </p:cNvSpPr>
          <p:nvPr>
            <p:ph type="sldNum" sz="quarter" idx="4"/>
          </p:nvPr>
        </p:nvSpPr>
        <p:spPr/>
        <p:txBody>
          <a:bodyPr/>
          <a:lstStyle/>
          <a:p>
            <a:fld id="{6B4E548F-600F-2C44-99B3-CA3A86763C81}" type="slidenum">
              <a:rPr lang="en-US" smtClean="0"/>
              <a:pPr/>
              <a:t>63</a:t>
            </a:fld>
            <a:endParaRPr lang="en-US" dirty="0"/>
          </a:p>
        </p:txBody>
      </p:sp>
    </p:spTree>
    <p:extLst>
      <p:ext uri="{BB962C8B-B14F-4D97-AF65-F5344CB8AC3E}">
        <p14:creationId xmlns:p14="http://schemas.microsoft.com/office/powerpoint/2010/main" val="363827356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E9AEA-72E3-E148-A5F9-EFA5310C103B}"/>
              </a:ext>
            </a:extLst>
          </p:cNvPr>
          <p:cNvSpPr>
            <a:spLocks noGrp="1"/>
          </p:cNvSpPr>
          <p:nvPr>
            <p:ph type="title"/>
          </p:nvPr>
        </p:nvSpPr>
        <p:spPr/>
        <p:txBody>
          <a:bodyPr/>
          <a:lstStyle/>
          <a:p>
            <a:r>
              <a:rPr lang="en-US" dirty="0"/>
              <a:t>Example App: Requests and Responses</a:t>
            </a:r>
          </a:p>
        </p:txBody>
      </p:sp>
      <p:sp>
        <p:nvSpPr>
          <p:cNvPr id="3" name="Content Placeholder 2">
            <a:extLst>
              <a:ext uri="{FF2B5EF4-FFF2-40B4-BE49-F238E27FC236}">
                <a16:creationId xmlns:a16="http://schemas.microsoft.com/office/drawing/2014/main" id="{33B0E9AC-52DB-D549-9BA7-9499926A4D69}"/>
              </a:ext>
            </a:extLst>
          </p:cNvPr>
          <p:cNvSpPr>
            <a:spLocks noGrp="1"/>
          </p:cNvSpPr>
          <p:nvPr>
            <p:ph idx="1"/>
          </p:nvPr>
        </p:nvSpPr>
        <p:spPr>
          <a:xfrm>
            <a:off x="457200" y="1244160"/>
            <a:ext cx="8229600" cy="606641"/>
          </a:xfrm>
        </p:spPr>
        <p:txBody>
          <a:bodyPr/>
          <a:lstStyle/>
          <a:p>
            <a:pPr marL="0" indent="0">
              <a:buNone/>
            </a:pPr>
            <a:r>
              <a:rPr lang="en-US" sz="2600" dirty="0"/>
              <a:t>Apps will make sequence of requests to server</a:t>
            </a:r>
          </a:p>
          <a:p>
            <a:pPr lvl="1"/>
            <a:endParaRPr lang="en-US" sz="2200" dirty="0"/>
          </a:p>
          <a:p>
            <a:endParaRPr lang="en-US" sz="2600" dirty="0"/>
          </a:p>
        </p:txBody>
      </p:sp>
      <p:grpSp>
        <p:nvGrpSpPr>
          <p:cNvPr id="19" name="Group 18" descr="A client, like a web browser (Chrome)">
            <a:extLst>
              <a:ext uri="{FF2B5EF4-FFF2-40B4-BE49-F238E27FC236}">
                <a16:creationId xmlns:a16="http://schemas.microsoft.com/office/drawing/2014/main" id="{7470DEF8-6320-235D-23DB-070C5385238B}"/>
              </a:ext>
            </a:extLst>
          </p:cNvPr>
          <p:cNvGrpSpPr/>
          <p:nvPr/>
        </p:nvGrpSpPr>
        <p:grpSpPr>
          <a:xfrm>
            <a:off x="709636" y="2489679"/>
            <a:ext cx="2021200" cy="1837591"/>
            <a:chOff x="709636" y="2489679"/>
            <a:chExt cx="2021200" cy="1837591"/>
          </a:xfrm>
        </p:grpSpPr>
        <p:pic>
          <p:nvPicPr>
            <p:cNvPr id="1032" name="Picture 8">
              <a:extLst>
                <a:ext uri="{FF2B5EF4-FFF2-40B4-BE49-F238E27FC236}">
                  <a16:creationId xmlns:a16="http://schemas.microsoft.com/office/drawing/2014/main" id="{4A5E3076-A2DF-2766-B226-8755BED95E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4727" y="2489679"/>
              <a:ext cx="1276109" cy="127610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16">
              <a:extLst>
                <a:ext uri="{FF2B5EF4-FFF2-40B4-BE49-F238E27FC236}">
                  <a16:creationId xmlns:a16="http://schemas.microsoft.com/office/drawing/2014/main" id="{E7354B92-57BC-0942-80D7-38EE00E0F5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636" y="3334101"/>
              <a:ext cx="993169" cy="99316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 name="Group 19" descr="Our webserver">
            <a:extLst>
              <a:ext uri="{FF2B5EF4-FFF2-40B4-BE49-F238E27FC236}">
                <a16:creationId xmlns:a16="http://schemas.microsoft.com/office/drawing/2014/main" id="{FBEEFE75-BD0E-A368-A4B7-6BD2EF0697B6}"/>
              </a:ext>
            </a:extLst>
          </p:cNvPr>
          <p:cNvGrpSpPr/>
          <p:nvPr/>
        </p:nvGrpSpPr>
        <p:grpSpPr>
          <a:xfrm>
            <a:off x="5428000" y="1829147"/>
            <a:ext cx="2700495" cy="3199706"/>
            <a:chOff x="5428000" y="1829147"/>
            <a:chExt cx="2700495" cy="3199706"/>
          </a:xfrm>
        </p:grpSpPr>
        <p:pic>
          <p:nvPicPr>
            <p:cNvPr id="1034" name="Picture 10">
              <a:extLst>
                <a:ext uri="{FF2B5EF4-FFF2-40B4-BE49-F238E27FC236}">
                  <a16:creationId xmlns:a16="http://schemas.microsoft.com/office/drawing/2014/main" id="{E30267F5-CBE3-1D97-9DE4-2E26E47DAEC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28000" y="1829147"/>
              <a:ext cx="2261273" cy="3199706"/>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8F36295B-1000-F270-3270-9DBE6BD004B8}"/>
                </a:ext>
              </a:extLst>
            </p:cNvPr>
            <p:cNvSpPr txBox="1"/>
            <p:nvPr/>
          </p:nvSpPr>
          <p:spPr>
            <a:xfrm>
              <a:off x="5990033" y="3898700"/>
              <a:ext cx="1173976" cy="369332"/>
            </a:xfrm>
            <a:prstGeom prst="rect">
              <a:avLst/>
            </a:prstGeom>
            <a:noFill/>
          </p:spPr>
          <p:txBody>
            <a:bodyPr wrap="none" rtlCol="0">
              <a:spAutoFit/>
            </a:bodyPr>
            <a:lstStyle/>
            <a:p>
              <a:r>
                <a:rPr lang="en-US" dirty="0">
                  <a:latin typeface="Franklin Gothic Medium"/>
                  <a:cs typeface="Franklin Gothic Medium"/>
                </a:rPr>
                <a:t>our server</a:t>
              </a:r>
            </a:p>
          </p:txBody>
        </p:sp>
        <p:pic>
          <p:nvPicPr>
            <p:cNvPr id="1040" name="Picture 16">
              <a:extLst>
                <a:ext uri="{FF2B5EF4-FFF2-40B4-BE49-F238E27FC236}">
                  <a16:creationId xmlns:a16="http://schemas.microsoft.com/office/drawing/2014/main" id="{6CE419E9-1DC3-9BEF-577B-B079940E72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35326" y="3090197"/>
              <a:ext cx="993169" cy="993169"/>
            </a:xfrm>
            <a:prstGeom prst="rect">
              <a:avLst/>
            </a:prstGeom>
            <a:solidFill>
              <a:schemeClr val="accent6">
                <a:lumMod val="20000"/>
                <a:lumOff val="80000"/>
                <a:alpha val="50000"/>
              </a:schemeClr>
            </a:solidFill>
            <a:ln>
              <a:solidFill>
                <a:schemeClr val="accent6">
                  <a:lumMod val="60000"/>
                  <a:lumOff val="40000"/>
                </a:schemeClr>
              </a:solidFill>
            </a:ln>
          </p:spPr>
        </p:pic>
      </p:grpSp>
      <p:grpSp>
        <p:nvGrpSpPr>
          <p:cNvPr id="21" name="Group 20" descr="1. A GET request to /new comes from the browser to the server">
            <a:extLst>
              <a:ext uri="{FF2B5EF4-FFF2-40B4-BE49-F238E27FC236}">
                <a16:creationId xmlns:a16="http://schemas.microsoft.com/office/drawing/2014/main" id="{1F326523-8736-EAF2-2823-AD145912608B}"/>
              </a:ext>
            </a:extLst>
          </p:cNvPr>
          <p:cNvGrpSpPr/>
          <p:nvPr/>
        </p:nvGrpSpPr>
        <p:grpSpPr>
          <a:xfrm>
            <a:off x="2974694" y="2512311"/>
            <a:ext cx="2731624" cy="400110"/>
            <a:chOff x="2974694" y="2512311"/>
            <a:chExt cx="2731624" cy="400110"/>
          </a:xfrm>
        </p:grpSpPr>
        <p:sp>
          <p:nvSpPr>
            <p:cNvPr id="6" name="TextBox 5">
              <a:extLst>
                <a:ext uri="{FF2B5EF4-FFF2-40B4-BE49-F238E27FC236}">
                  <a16:creationId xmlns:a16="http://schemas.microsoft.com/office/drawing/2014/main" id="{CF860F96-EEDB-E0A1-EFEF-88A1F1299E92}"/>
                </a:ext>
              </a:extLst>
            </p:cNvPr>
            <p:cNvSpPr txBox="1"/>
            <p:nvPr/>
          </p:nvSpPr>
          <p:spPr>
            <a:xfrm>
              <a:off x="3703937" y="2512311"/>
              <a:ext cx="1248419" cy="400110"/>
            </a:xfrm>
            <a:prstGeom prst="rect">
              <a:avLst/>
            </a:prstGeom>
            <a:noFill/>
          </p:spPr>
          <p:txBody>
            <a:bodyPr wrap="none" rtlCol="0">
              <a:spAutoFit/>
            </a:bodyPr>
            <a:lstStyle/>
            <a:p>
              <a:r>
                <a:rPr lang="en-US" sz="2000" dirty="0">
                  <a:solidFill>
                    <a:srgbClr val="0070C0"/>
                  </a:solidFill>
                  <a:latin typeface="Franklin Gothic Medium"/>
                  <a:cs typeface="Franklin Gothic Medium"/>
                </a:rPr>
                <a:t>GET /new</a:t>
              </a:r>
            </a:p>
          </p:txBody>
        </p:sp>
        <p:cxnSp>
          <p:nvCxnSpPr>
            <p:cNvPr id="8" name="Straight Arrow Connector 7">
              <a:extLst>
                <a:ext uri="{FF2B5EF4-FFF2-40B4-BE49-F238E27FC236}">
                  <a16:creationId xmlns:a16="http://schemas.microsoft.com/office/drawing/2014/main" id="{3D433D03-10AE-874F-D3CE-2FE08DE0D534}"/>
                </a:ext>
              </a:extLst>
            </p:cNvPr>
            <p:cNvCxnSpPr>
              <a:cxnSpLocks/>
            </p:cNvCxnSpPr>
            <p:nvPr/>
          </p:nvCxnSpPr>
          <p:spPr>
            <a:xfrm>
              <a:off x="2974694" y="2896446"/>
              <a:ext cx="2731624" cy="0"/>
            </a:xfrm>
            <a:prstGeom prst="straightConnector1">
              <a:avLst/>
            </a:prstGeom>
            <a:ln>
              <a:solidFill>
                <a:srgbClr val="0070C0"/>
              </a:solidFill>
              <a:tailEnd type="triangle"/>
            </a:ln>
            <a:effectLst/>
          </p:spPr>
          <p:style>
            <a:lnRef idx="2">
              <a:schemeClr val="accent1"/>
            </a:lnRef>
            <a:fillRef idx="0">
              <a:schemeClr val="accent1"/>
            </a:fillRef>
            <a:effectRef idx="1">
              <a:schemeClr val="accent1"/>
            </a:effectRef>
            <a:fontRef idx="minor">
              <a:schemeClr val="tx1"/>
            </a:fontRef>
          </p:style>
        </p:cxnSp>
      </p:grpSp>
      <p:grpSp>
        <p:nvGrpSpPr>
          <p:cNvPr id="22" name="Group 21" descr="2. The server responds with a JSON body: {text: “your fav color is?”}">
            <a:extLst>
              <a:ext uri="{FF2B5EF4-FFF2-40B4-BE49-F238E27FC236}">
                <a16:creationId xmlns:a16="http://schemas.microsoft.com/office/drawing/2014/main" id="{B3439DC8-3A46-838F-E267-DDF694F95CB9}"/>
              </a:ext>
            </a:extLst>
          </p:cNvPr>
          <p:cNvGrpSpPr/>
          <p:nvPr/>
        </p:nvGrpSpPr>
        <p:grpSpPr>
          <a:xfrm>
            <a:off x="2904644" y="3213346"/>
            <a:ext cx="2918171" cy="401685"/>
            <a:chOff x="2904644" y="3213346"/>
            <a:chExt cx="2918171" cy="401685"/>
          </a:xfrm>
        </p:grpSpPr>
        <p:cxnSp>
          <p:nvCxnSpPr>
            <p:cNvPr id="10" name="Straight Arrow Connector 9">
              <a:extLst>
                <a:ext uri="{FF2B5EF4-FFF2-40B4-BE49-F238E27FC236}">
                  <a16:creationId xmlns:a16="http://schemas.microsoft.com/office/drawing/2014/main" id="{C57AD32D-EB43-C5F2-4EB1-1621F10B093B}"/>
                </a:ext>
              </a:extLst>
            </p:cNvPr>
            <p:cNvCxnSpPr>
              <a:cxnSpLocks/>
            </p:cNvCxnSpPr>
            <p:nvPr/>
          </p:nvCxnSpPr>
          <p:spPr>
            <a:xfrm flipH="1">
              <a:off x="2962335" y="3213346"/>
              <a:ext cx="2731624" cy="0"/>
            </a:xfrm>
            <a:prstGeom prst="straightConnector1">
              <a:avLst/>
            </a:prstGeom>
            <a:ln>
              <a:solidFill>
                <a:srgbClr val="7030A0"/>
              </a:solidFill>
              <a:tailEnd type="triangle"/>
            </a:ln>
            <a:effectLst/>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9837D669-A126-CDF2-A80D-A0A69D383037}"/>
                </a:ext>
              </a:extLst>
            </p:cNvPr>
            <p:cNvSpPr txBox="1"/>
            <p:nvPr/>
          </p:nvSpPr>
          <p:spPr>
            <a:xfrm>
              <a:off x="2904644" y="3214921"/>
              <a:ext cx="2918171" cy="400110"/>
            </a:xfrm>
            <a:prstGeom prst="rect">
              <a:avLst/>
            </a:prstGeom>
            <a:noFill/>
          </p:spPr>
          <p:txBody>
            <a:bodyPr wrap="none" rtlCol="0">
              <a:spAutoFit/>
            </a:bodyPr>
            <a:lstStyle/>
            <a:p>
              <a:pPr algn="ctr"/>
              <a:r>
                <a:rPr lang="en-US" sz="2000" dirty="0">
                  <a:solidFill>
                    <a:srgbClr val="7030A0"/>
                  </a:solidFill>
                  <a:latin typeface="Franklin Gothic Medium"/>
                  <a:cs typeface="Franklin Gothic Medium"/>
                </a:rPr>
                <a:t>{text: “Your fav color is?”}</a:t>
              </a:r>
            </a:p>
          </p:txBody>
        </p:sp>
      </p:grpSp>
      <p:grpSp>
        <p:nvGrpSpPr>
          <p:cNvPr id="23" name="Group 22" descr="3. the browser makes another request, a GET request to /check with a query param ?answer=blue">
            <a:extLst>
              <a:ext uri="{FF2B5EF4-FFF2-40B4-BE49-F238E27FC236}">
                <a16:creationId xmlns:a16="http://schemas.microsoft.com/office/drawing/2014/main" id="{782D455A-0AA1-1A13-9D2F-7E898AD5ABC8}"/>
              </a:ext>
            </a:extLst>
          </p:cNvPr>
          <p:cNvGrpSpPr/>
          <p:nvPr/>
        </p:nvGrpSpPr>
        <p:grpSpPr>
          <a:xfrm>
            <a:off x="2855119" y="4067977"/>
            <a:ext cx="2994218" cy="400110"/>
            <a:chOff x="2855119" y="4067977"/>
            <a:chExt cx="2994218" cy="400110"/>
          </a:xfrm>
        </p:grpSpPr>
        <p:sp>
          <p:nvSpPr>
            <p:cNvPr id="5" name="TextBox 4">
              <a:extLst>
                <a:ext uri="{FF2B5EF4-FFF2-40B4-BE49-F238E27FC236}">
                  <a16:creationId xmlns:a16="http://schemas.microsoft.com/office/drawing/2014/main" id="{7DF2963F-08CD-C49E-9BE1-1EBE276AA47F}"/>
                </a:ext>
              </a:extLst>
            </p:cNvPr>
            <p:cNvSpPr txBox="1"/>
            <p:nvPr/>
          </p:nvSpPr>
          <p:spPr>
            <a:xfrm>
              <a:off x="2855119" y="4067977"/>
              <a:ext cx="2994218" cy="400110"/>
            </a:xfrm>
            <a:prstGeom prst="rect">
              <a:avLst/>
            </a:prstGeom>
            <a:noFill/>
          </p:spPr>
          <p:txBody>
            <a:bodyPr wrap="none" rtlCol="0">
              <a:spAutoFit/>
            </a:bodyPr>
            <a:lstStyle/>
            <a:p>
              <a:r>
                <a:rPr lang="en-US" sz="2000" dirty="0">
                  <a:solidFill>
                    <a:srgbClr val="0070C0"/>
                  </a:solidFill>
                  <a:latin typeface="Franklin Gothic Medium"/>
                  <a:cs typeface="Franklin Gothic Medium"/>
                </a:rPr>
                <a:t>GET /</a:t>
              </a:r>
              <a:r>
                <a:rPr lang="en-US" sz="2000" dirty="0" err="1">
                  <a:solidFill>
                    <a:srgbClr val="0070C0"/>
                  </a:solidFill>
                  <a:latin typeface="Franklin Gothic Medium"/>
                  <a:cs typeface="Franklin Gothic Medium"/>
                </a:rPr>
                <a:t>check?answer</a:t>
              </a:r>
              <a:r>
                <a:rPr lang="en-US" sz="2000" dirty="0">
                  <a:solidFill>
                    <a:srgbClr val="0070C0"/>
                  </a:solidFill>
                  <a:latin typeface="Franklin Gothic Medium"/>
                  <a:cs typeface="Franklin Gothic Medium"/>
                </a:rPr>
                <a:t>=blue</a:t>
              </a:r>
            </a:p>
          </p:txBody>
        </p:sp>
        <p:cxnSp>
          <p:nvCxnSpPr>
            <p:cNvPr id="7" name="Straight Arrow Connector 6">
              <a:extLst>
                <a:ext uri="{FF2B5EF4-FFF2-40B4-BE49-F238E27FC236}">
                  <a16:creationId xmlns:a16="http://schemas.microsoft.com/office/drawing/2014/main" id="{59B211DE-C07A-275E-135F-927EBBE440B7}"/>
                </a:ext>
              </a:extLst>
            </p:cNvPr>
            <p:cNvCxnSpPr>
              <a:cxnSpLocks/>
            </p:cNvCxnSpPr>
            <p:nvPr/>
          </p:nvCxnSpPr>
          <p:spPr>
            <a:xfrm>
              <a:off x="2987086" y="4451346"/>
              <a:ext cx="2731624" cy="0"/>
            </a:xfrm>
            <a:prstGeom prst="straightConnector1">
              <a:avLst/>
            </a:prstGeom>
            <a:ln>
              <a:solidFill>
                <a:srgbClr val="0070C0"/>
              </a:solidFill>
              <a:tailEnd type="triangle"/>
            </a:ln>
            <a:effectLst/>
          </p:spPr>
          <p:style>
            <a:lnRef idx="2">
              <a:schemeClr val="accent1"/>
            </a:lnRef>
            <a:fillRef idx="0">
              <a:schemeClr val="accent1"/>
            </a:fillRef>
            <a:effectRef idx="1">
              <a:schemeClr val="accent1"/>
            </a:effectRef>
            <a:fontRef idx="minor">
              <a:schemeClr val="tx1"/>
            </a:fontRef>
          </p:style>
        </p:cxnSp>
      </p:grpSp>
      <p:grpSp>
        <p:nvGrpSpPr>
          <p:cNvPr id="24" name="Group 23" descr="4. The server responds with a JSON body: {correct: false}">
            <a:extLst>
              <a:ext uri="{FF2B5EF4-FFF2-40B4-BE49-F238E27FC236}">
                <a16:creationId xmlns:a16="http://schemas.microsoft.com/office/drawing/2014/main" id="{D83F6A82-9A7D-DC56-777C-10CE2C0E8F86}"/>
              </a:ext>
            </a:extLst>
          </p:cNvPr>
          <p:cNvGrpSpPr/>
          <p:nvPr/>
        </p:nvGrpSpPr>
        <p:grpSpPr>
          <a:xfrm>
            <a:off x="2987086" y="4743972"/>
            <a:ext cx="2731624" cy="401685"/>
            <a:chOff x="2987086" y="4743972"/>
            <a:chExt cx="2731624" cy="401685"/>
          </a:xfrm>
        </p:grpSpPr>
        <p:cxnSp>
          <p:nvCxnSpPr>
            <p:cNvPr id="9" name="Straight Arrow Connector 8">
              <a:extLst>
                <a:ext uri="{FF2B5EF4-FFF2-40B4-BE49-F238E27FC236}">
                  <a16:creationId xmlns:a16="http://schemas.microsoft.com/office/drawing/2014/main" id="{50EE52E1-7AA3-B42F-C8EA-F6DF28A95410}"/>
                </a:ext>
              </a:extLst>
            </p:cNvPr>
            <p:cNvCxnSpPr>
              <a:cxnSpLocks/>
            </p:cNvCxnSpPr>
            <p:nvPr/>
          </p:nvCxnSpPr>
          <p:spPr>
            <a:xfrm flipH="1">
              <a:off x="2987086" y="4743972"/>
              <a:ext cx="2731624" cy="0"/>
            </a:xfrm>
            <a:prstGeom prst="straightConnector1">
              <a:avLst/>
            </a:prstGeom>
            <a:ln>
              <a:solidFill>
                <a:srgbClr val="7030A0"/>
              </a:solidFill>
              <a:tailEnd type="triangle"/>
            </a:ln>
            <a:effectLst/>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BCDC2A03-5EDD-A164-A88B-A02930998E85}"/>
                </a:ext>
              </a:extLst>
            </p:cNvPr>
            <p:cNvSpPr txBox="1"/>
            <p:nvPr/>
          </p:nvSpPr>
          <p:spPr>
            <a:xfrm>
              <a:off x="3508905" y="4745547"/>
              <a:ext cx="1759136" cy="400110"/>
            </a:xfrm>
            <a:prstGeom prst="rect">
              <a:avLst/>
            </a:prstGeom>
            <a:noFill/>
          </p:spPr>
          <p:txBody>
            <a:bodyPr wrap="none" rtlCol="0">
              <a:spAutoFit/>
            </a:bodyPr>
            <a:lstStyle/>
            <a:p>
              <a:pPr algn="ctr"/>
              <a:r>
                <a:rPr lang="en-US" sz="2000" dirty="0">
                  <a:solidFill>
                    <a:srgbClr val="7030A0"/>
                  </a:solidFill>
                  <a:latin typeface="Franklin Gothic Medium"/>
                  <a:cs typeface="Franklin Gothic Medium"/>
                </a:rPr>
                <a:t>{correct: false}</a:t>
              </a:r>
            </a:p>
          </p:txBody>
        </p:sp>
      </p:grpSp>
      <p:grpSp>
        <p:nvGrpSpPr>
          <p:cNvPr id="25" name="Group 24" descr="5. the browser makes another request, a GET request to /check with a query param ?answer=yellow">
            <a:extLst>
              <a:ext uri="{FF2B5EF4-FFF2-40B4-BE49-F238E27FC236}">
                <a16:creationId xmlns:a16="http://schemas.microsoft.com/office/drawing/2014/main" id="{8457962B-0D68-C281-468A-7A783BA66CF5}"/>
              </a:ext>
            </a:extLst>
          </p:cNvPr>
          <p:cNvGrpSpPr/>
          <p:nvPr/>
        </p:nvGrpSpPr>
        <p:grpSpPr>
          <a:xfrm>
            <a:off x="2786912" y="5353268"/>
            <a:ext cx="3203121" cy="400897"/>
            <a:chOff x="2786912" y="5353268"/>
            <a:chExt cx="3203121" cy="400897"/>
          </a:xfrm>
        </p:grpSpPr>
        <p:sp>
          <p:nvSpPr>
            <p:cNvPr id="12" name="TextBox 11">
              <a:extLst>
                <a:ext uri="{FF2B5EF4-FFF2-40B4-BE49-F238E27FC236}">
                  <a16:creationId xmlns:a16="http://schemas.microsoft.com/office/drawing/2014/main" id="{53393E09-792B-BD42-29AA-03DB430DC664}"/>
                </a:ext>
              </a:extLst>
            </p:cNvPr>
            <p:cNvSpPr txBox="1"/>
            <p:nvPr/>
          </p:nvSpPr>
          <p:spPr>
            <a:xfrm>
              <a:off x="2786912" y="5353268"/>
              <a:ext cx="3203121" cy="400110"/>
            </a:xfrm>
            <a:prstGeom prst="rect">
              <a:avLst/>
            </a:prstGeom>
            <a:noFill/>
          </p:spPr>
          <p:txBody>
            <a:bodyPr wrap="none" rtlCol="0">
              <a:spAutoFit/>
            </a:bodyPr>
            <a:lstStyle/>
            <a:p>
              <a:r>
                <a:rPr lang="en-US" sz="2000" dirty="0">
                  <a:solidFill>
                    <a:srgbClr val="0070C0"/>
                  </a:solidFill>
                  <a:latin typeface="Franklin Gothic Medium"/>
                  <a:cs typeface="Franklin Gothic Medium"/>
                </a:rPr>
                <a:t>GET /</a:t>
              </a:r>
              <a:r>
                <a:rPr lang="en-US" sz="2000" dirty="0" err="1">
                  <a:solidFill>
                    <a:srgbClr val="0070C0"/>
                  </a:solidFill>
                  <a:latin typeface="Franklin Gothic Medium"/>
                  <a:cs typeface="Franklin Gothic Medium"/>
                </a:rPr>
                <a:t>check?answer</a:t>
              </a:r>
              <a:r>
                <a:rPr lang="en-US" sz="2000" dirty="0">
                  <a:solidFill>
                    <a:srgbClr val="0070C0"/>
                  </a:solidFill>
                  <a:latin typeface="Franklin Gothic Medium"/>
                  <a:cs typeface="Franklin Gothic Medium"/>
                </a:rPr>
                <a:t>=yellow</a:t>
              </a:r>
            </a:p>
          </p:txBody>
        </p:sp>
        <p:cxnSp>
          <p:nvCxnSpPr>
            <p:cNvPr id="13" name="Straight Arrow Connector 12">
              <a:extLst>
                <a:ext uri="{FF2B5EF4-FFF2-40B4-BE49-F238E27FC236}">
                  <a16:creationId xmlns:a16="http://schemas.microsoft.com/office/drawing/2014/main" id="{FEC1FDCB-AE62-36E9-4228-523866172B13}"/>
                </a:ext>
              </a:extLst>
            </p:cNvPr>
            <p:cNvCxnSpPr>
              <a:cxnSpLocks/>
            </p:cNvCxnSpPr>
            <p:nvPr/>
          </p:nvCxnSpPr>
          <p:spPr>
            <a:xfrm>
              <a:off x="2987086" y="5754165"/>
              <a:ext cx="2731624" cy="0"/>
            </a:xfrm>
            <a:prstGeom prst="straightConnector1">
              <a:avLst/>
            </a:prstGeom>
            <a:ln>
              <a:solidFill>
                <a:srgbClr val="0070C0"/>
              </a:solidFill>
              <a:tailEnd type="triangle"/>
            </a:ln>
            <a:effectLst/>
          </p:spPr>
          <p:style>
            <a:lnRef idx="2">
              <a:schemeClr val="accent1"/>
            </a:lnRef>
            <a:fillRef idx="0">
              <a:schemeClr val="accent1"/>
            </a:fillRef>
            <a:effectRef idx="1">
              <a:schemeClr val="accent1"/>
            </a:effectRef>
            <a:fontRef idx="minor">
              <a:schemeClr val="tx1"/>
            </a:fontRef>
          </p:style>
        </p:cxnSp>
      </p:grpSp>
      <p:grpSp>
        <p:nvGrpSpPr>
          <p:cNvPr id="26" name="Group 25" descr="4. The server responds with a JSON body: {correct: true}">
            <a:extLst>
              <a:ext uri="{FF2B5EF4-FFF2-40B4-BE49-F238E27FC236}">
                <a16:creationId xmlns:a16="http://schemas.microsoft.com/office/drawing/2014/main" id="{D7756EB8-932A-F312-53FE-4093B435452B}"/>
              </a:ext>
            </a:extLst>
          </p:cNvPr>
          <p:cNvGrpSpPr/>
          <p:nvPr/>
        </p:nvGrpSpPr>
        <p:grpSpPr>
          <a:xfrm>
            <a:off x="2987086" y="6046998"/>
            <a:ext cx="2731624" cy="401685"/>
            <a:chOff x="2987086" y="6046998"/>
            <a:chExt cx="2731624" cy="401685"/>
          </a:xfrm>
        </p:grpSpPr>
        <p:cxnSp>
          <p:nvCxnSpPr>
            <p:cNvPr id="16" name="Straight Arrow Connector 15">
              <a:extLst>
                <a:ext uri="{FF2B5EF4-FFF2-40B4-BE49-F238E27FC236}">
                  <a16:creationId xmlns:a16="http://schemas.microsoft.com/office/drawing/2014/main" id="{714ED870-2FB2-6AC2-7448-CEF80F509210}"/>
                </a:ext>
              </a:extLst>
            </p:cNvPr>
            <p:cNvCxnSpPr>
              <a:cxnSpLocks/>
            </p:cNvCxnSpPr>
            <p:nvPr/>
          </p:nvCxnSpPr>
          <p:spPr>
            <a:xfrm flipH="1">
              <a:off x="2987086" y="6046998"/>
              <a:ext cx="2731624" cy="0"/>
            </a:xfrm>
            <a:prstGeom prst="straightConnector1">
              <a:avLst/>
            </a:prstGeom>
            <a:ln>
              <a:solidFill>
                <a:srgbClr val="7030A0"/>
              </a:solidFill>
              <a:tailEnd type="triangle"/>
            </a:ln>
            <a:effectLst/>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216B841E-8229-A9F7-DA34-8E3952EA446D}"/>
                </a:ext>
              </a:extLst>
            </p:cNvPr>
            <p:cNvSpPr txBox="1"/>
            <p:nvPr/>
          </p:nvSpPr>
          <p:spPr>
            <a:xfrm>
              <a:off x="3555393" y="6048573"/>
              <a:ext cx="1666162" cy="400110"/>
            </a:xfrm>
            <a:prstGeom prst="rect">
              <a:avLst/>
            </a:prstGeom>
            <a:noFill/>
          </p:spPr>
          <p:txBody>
            <a:bodyPr wrap="none" rtlCol="0">
              <a:spAutoFit/>
            </a:bodyPr>
            <a:lstStyle/>
            <a:p>
              <a:pPr algn="ctr"/>
              <a:r>
                <a:rPr lang="en-US" sz="2000" dirty="0">
                  <a:solidFill>
                    <a:srgbClr val="7030A0"/>
                  </a:solidFill>
                  <a:latin typeface="Franklin Gothic Medium"/>
                  <a:cs typeface="Franklin Gothic Medium"/>
                </a:rPr>
                <a:t>{correct: true}</a:t>
              </a:r>
            </a:p>
          </p:txBody>
        </p:sp>
      </p:grpSp>
      <p:sp>
        <p:nvSpPr>
          <p:cNvPr id="18" name="Slide Number Placeholder 17">
            <a:extLst>
              <a:ext uri="{FF2B5EF4-FFF2-40B4-BE49-F238E27FC236}">
                <a16:creationId xmlns:a16="http://schemas.microsoft.com/office/drawing/2014/main" id="{5852479F-D0FD-8AC6-85EC-39D6A619D19D}"/>
              </a:ext>
            </a:extLst>
          </p:cNvPr>
          <p:cNvSpPr>
            <a:spLocks noGrp="1"/>
          </p:cNvSpPr>
          <p:nvPr>
            <p:ph type="sldNum" sz="quarter" idx="4"/>
          </p:nvPr>
        </p:nvSpPr>
        <p:spPr/>
        <p:txBody>
          <a:bodyPr/>
          <a:lstStyle/>
          <a:p>
            <a:fld id="{6B4E548F-600F-2C44-99B3-CA3A86763C81}" type="slidenum">
              <a:rPr lang="en-US" smtClean="0"/>
              <a:pPr/>
              <a:t>64</a:t>
            </a:fld>
            <a:endParaRPr lang="en-US" dirty="0"/>
          </a:p>
        </p:txBody>
      </p:sp>
    </p:spTree>
    <p:extLst>
      <p:ext uri="{BB962C8B-B14F-4D97-AF65-F5344CB8AC3E}">
        <p14:creationId xmlns:p14="http://schemas.microsoft.com/office/powerpoint/2010/main" val="285968993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E9AEA-72E3-E148-A5F9-EFA5310C103B}"/>
              </a:ext>
            </a:extLst>
          </p:cNvPr>
          <p:cNvSpPr>
            <a:spLocks noGrp="1"/>
          </p:cNvSpPr>
          <p:nvPr>
            <p:ph type="title"/>
          </p:nvPr>
        </p:nvSpPr>
        <p:spPr/>
        <p:txBody>
          <a:bodyPr/>
          <a:lstStyle/>
          <a:p>
            <a:r>
              <a:rPr lang="en-US" dirty="0"/>
              <a:t>“Network” Tab Shows Requests</a:t>
            </a:r>
          </a:p>
        </p:txBody>
      </p:sp>
      <p:pic>
        <p:nvPicPr>
          <p:cNvPr id="4" name="Picture 3" descr="The Network Tab of the Chrome dev tools. Several requests are listed (localhost, qna.js, new, favicon.ico, and check?index=0&amp;answer=blue), each with a 200 status code.">
            <a:extLst>
              <a:ext uri="{FF2B5EF4-FFF2-40B4-BE49-F238E27FC236}">
                <a16:creationId xmlns:a16="http://schemas.microsoft.com/office/drawing/2014/main" id="{FD3C2EA5-5EE4-B7AF-56B5-D5C1FAE3AB46}"/>
              </a:ext>
            </a:extLst>
          </p:cNvPr>
          <p:cNvPicPr>
            <a:picLocks noChangeAspect="1"/>
          </p:cNvPicPr>
          <p:nvPr/>
        </p:nvPicPr>
        <p:blipFill>
          <a:blip r:embed="rId3"/>
          <a:stretch>
            <a:fillRect/>
          </a:stretch>
        </p:blipFill>
        <p:spPr>
          <a:xfrm>
            <a:off x="1530350" y="1344550"/>
            <a:ext cx="6083300" cy="1879600"/>
          </a:xfrm>
          <a:prstGeom prst="rect">
            <a:avLst/>
          </a:prstGeom>
        </p:spPr>
      </p:pic>
      <p:sp>
        <p:nvSpPr>
          <p:cNvPr id="3" name="Content Placeholder 2">
            <a:extLst>
              <a:ext uri="{FF2B5EF4-FFF2-40B4-BE49-F238E27FC236}">
                <a16:creationId xmlns:a16="http://schemas.microsoft.com/office/drawing/2014/main" id="{33B0E9AC-52DB-D549-9BA7-9499926A4D69}"/>
              </a:ext>
            </a:extLst>
          </p:cNvPr>
          <p:cNvSpPr>
            <a:spLocks noGrp="1"/>
          </p:cNvSpPr>
          <p:nvPr>
            <p:ph idx="1"/>
          </p:nvPr>
        </p:nvSpPr>
        <p:spPr>
          <a:xfrm>
            <a:off x="457200" y="3633850"/>
            <a:ext cx="8229600" cy="2751110"/>
          </a:xfrm>
        </p:spPr>
        <p:txBody>
          <a:bodyPr/>
          <a:lstStyle/>
          <a:p>
            <a:r>
              <a:rPr lang="en-US" sz="2600" dirty="0"/>
              <a:t>Shows every request to the server</a:t>
            </a:r>
          </a:p>
          <a:p>
            <a:pPr lvl="1"/>
            <a:r>
              <a:rPr lang="en-US" sz="2200" dirty="0"/>
              <a:t>first request loads the app (as usual)</a:t>
            </a:r>
          </a:p>
          <a:p>
            <a:pPr lvl="1"/>
            <a:r>
              <a:rPr lang="en-US" sz="2200" dirty="0"/>
              <a:t>“</a:t>
            </a:r>
            <a:r>
              <a:rPr lang="en-US" sz="2000" dirty="0">
                <a:latin typeface="Courier New" panose="02070309020205020404" pitchFamily="49" charset="0"/>
                <a:cs typeface="Courier New" panose="02070309020205020404" pitchFamily="49" charset="0"/>
              </a:rPr>
              <a:t>new</a:t>
            </a:r>
            <a:r>
              <a:rPr lang="en-US" sz="2200" dirty="0"/>
              <a:t>” is a request to get a question</a:t>
            </a:r>
          </a:p>
          <a:p>
            <a:pPr lvl="1"/>
            <a:r>
              <a:rPr lang="en-US" sz="2200" dirty="0"/>
              <a:t>“</a:t>
            </a:r>
            <a:r>
              <a:rPr lang="en-US" sz="1800" dirty="0" err="1">
                <a:latin typeface="Courier New" panose="02070309020205020404" pitchFamily="49" charset="0"/>
                <a:cs typeface="Courier New" panose="02070309020205020404" pitchFamily="49" charset="0"/>
              </a:rPr>
              <a:t>check?index</a:t>
            </a:r>
            <a:r>
              <a:rPr lang="en-US" sz="1800" dirty="0">
                <a:latin typeface="Courier New" panose="02070309020205020404" pitchFamily="49" charset="0"/>
                <a:cs typeface="Courier New" panose="02070309020205020404" pitchFamily="49" charset="0"/>
              </a:rPr>
              <a:t>=0&amp;answer=blue</a:t>
            </a:r>
            <a:r>
              <a:rPr lang="en-US" sz="2200" dirty="0"/>
              <a:t>” is a request to check answer</a:t>
            </a:r>
          </a:p>
          <a:p>
            <a:pPr lvl="1"/>
            <a:endParaRPr lang="en-US" sz="2200" dirty="0"/>
          </a:p>
          <a:p>
            <a:r>
              <a:rPr lang="en-US" sz="2600" dirty="0"/>
              <a:t>Click on a request to see details…</a:t>
            </a:r>
          </a:p>
        </p:txBody>
      </p:sp>
      <p:sp>
        <p:nvSpPr>
          <p:cNvPr id="5" name="Slide Number Placeholder 4">
            <a:extLst>
              <a:ext uri="{FF2B5EF4-FFF2-40B4-BE49-F238E27FC236}">
                <a16:creationId xmlns:a16="http://schemas.microsoft.com/office/drawing/2014/main" id="{6811E2B9-B6E6-9694-FFC2-14C67F00C220}"/>
              </a:ext>
            </a:extLst>
          </p:cNvPr>
          <p:cNvSpPr>
            <a:spLocks noGrp="1"/>
          </p:cNvSpPr>
          <p:nvPr>
            <p:ph type="sldNum" sz="quarter" idx="4"/>
          </p:nvPr>
        </p:nvSpPr>
        <p:spPr/>
        <p:txBody>
          <a:bodyPr/>
          <a:lstStyle/>
          <a:p>
            <a:fld id="{6B4E548F-600F-2C44-99B3-CA3A86763C81}" type="slidenum">
              <a:rPr lang="en-US" smtClean="0"/>
              <a:pPr/>
              <a:t>65</a:t>
            </a:fld>
            <a:endParaRPr lang="en-US" dirty="0"/>
          </a:p>
        </p:txBody>
      </p:sp>
    </p:spTree>
    <p:extLst>
      <p:ext uri="{BB962C8B-B14F-4D97-AF65-F5344CB8AC3E}">
        <p14:creationId xmlns:p14="http://schemas.microsoft.com/office/powerpoint/2010/main" val="272185247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E9AEA-72E3-E148-A5F9-EFA5310C103B}"/>
              </a:ext>
            </a:extLst>
          </p:cNvPr>
          <p:cNvSpPr>
            <a:spLocks noGrp="1"/>
          </p:cNvSpPr>
          <p:nvPr>
            <p:ph type="title"/>
          </p:nvPr>
        </p:nvSpPr>
        <p:spPr/>
        <p:txBody>
          <a:bodyPr/>
          <a:lstStyle/>
          <a:p>
            <a:r>
              <a:rPr lang="en-US" dirty="0"/>
              <a:t>“Network” Tab Shows Request &amp; Response</a:t>
            </a:r>
          </a:p>
        </p:txBody>
      </p:sp>
      <p:pic>
        <p:nvPicPr>
          <p:cNvPr id="4" name="Picture 3" descr="The headers section of a specific request in the chrome dev tools. It lists information about a specific request: the URL, the method (in this case, GET), the status code, and some other details we don’t care about :)">
            <a:extLst>
              <a:ext uri="{FF2B5EF4-FFF2-40B4-BE49-F238E27FC236}">
                <a16:creationId xmlns:a16="http://schemas.microsoft.com/office/drawing/2014/main" id="{FD9B2116-8115-4FE5-E941-D574C3685CA9}"/>
              </a:ext>
            </a:extLst>
          </p:cNvPr>
          <p:cNvPicPr>
            <a:picLocks noChangeAspect="1"/>
          </p:cNvPicPr>
          <p:nvPr/>
        </p:nvPicPr>
        <p:blipFill>
          <a:blip r:embed="rId3"/>
          <a:stretch>
            <a:fillRect/>
          </a:stretch>
        </p:blipFill>
        <p:spPr>
          <a:xfrm>
            <a:off x="882650" y="1402024"/>
            <a:ext cx="7378700" cy="2298700"/>
          </a:xfrm>
          <a:prstGeom prst="rect">
            <a:avLst/>
          </a:prstGeom>
        </p:spPr>
      </p:pic>
      <p:pic>
        <p:nvPicPr>
          <p:cNvPr id="5" name="Picture 4" descr="The response section of a specific request in the chrome dev tools. It contains a response from the server - in this case, a JSON body with the `text`: “What is your favorite color?”">
            <a:extLst>
              <a:ext uri="{FF2B5EF4-FFF2-40B4-BE49-F238E27FC236}">
                <a16:creationId xmlns:a16="http://schemas.microsoft.com/office/drawing/2014/main" id="{0DF3126E-4366-7414-5F42-15D815A2C91F}"/>
              </a:ext>
            </a:extLst>
          </p:cNvPr>
          <p:cNvPicPr>
            <a:picLocks noChangeAspect="1"/>
          </p:cNvPicPr>
          <p:nvPr/>
        </p:nvPicPr>
        <p:blipFill>
          <a:blip r:embed="rId4"/>
          <a:stretch>
            <a:fillRect/>
          </a:stretch>
        </p:blipFill>
        <p:spPr>
          <a:xfrm>
            <a:off x="882650" y="4221468"/>
            <a:ext cx="7378700" cy="2298700"/>
          </a:xfrm>
          <a:prstGeom prst="rect">
            <a:avLst/>
          </a:prstGeom>
        </p:spPr>
      </p:pic>
      <p:sp>
        <p:nvSpPr>
          <p:cNvPr id="3" name="Slide Number Placeholder 2">
            <a:extLst>
              <a:ext uri="{FF2B5EF4-FFF2-40B4-BE49-F238E27FC236}">
                <a16:creationId xmlns:a16="http://schemas.microsoft.com/office/drawing/2014/main" id="{B56ABFE5-56CE-C610-8B47-E3A9E7D35BCA}"/>
              </a:ext>
            </a:extLst>
          </p:cNvPr>
          <p:cNvSpPr>
            <a:spLocks noGrp="1"/>
          </p:cNvSpPr>
          <p:nvPr>
            <p:ph type="sldNum" sz="quarter" idx="4"/>
          </p:nvPr>
        </p:nvSpPr>
        <p:spPr/>
        <p:txBody>
          <a:bodyPr/>
          <a:lstStyle/>
          <a:p>
            <a:fld id="{6B4E548F-600F-2C44-99B3-CA3A86763C81}" type="slidenum">
              <a:rPr lang="en-US" smtClean="0"/>
              <a:pPr/>
              <a:t>66</a:t>
            </a:fld>
            <a:endParaRPr lang="en-US" dirty="0"/>
          </a:p>
        </p:txBody>
      </p:sp>
    </p:spTree>
    <p:extLst>
      <p:ext uri="{BB962C8B-B14F-4D97-AF65-F5344CB8AC3E}">
        <p14:creationId xmlns:p14="http://schemas.microsoft.com/office/powerpoint/2010/main" val="207047600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E9AEA-72E3-E148-A5F9-EFA5310C103B}"/>
              </a:ext>
            </a:extLst>
          </p:cNvPr>
          <p:cNvSpPr>
            <a:spLocks noGrp="1"/>
          </p:cNvSpPr>
          <p:nvPr>
            <p:ph type="title"/>
          </p:nvPr>
        </p:nvSpPr>
        <p:spPr/>
        <p:txBody>
          <a:bodyPr/>
          <a:lstStyle/>
          <a:p>
            <a:r>
              <a:rPr lang="en-US" dirty="0"/>
              <a:t>JSON</a:t>
            </a:r>
          </a:p>
        </p:txBody>
      </p:sp>
      <p:sp>
        <p:nvSpPr>
          <p:cNvPr id="3" name="Content Placeholder 2">
            <a:extLst>
              <a:ext uri="{FF2B5EF4-FFF2-40B4-BE49-F238E27FC236}">
                <a16:creationId xmlns:a16="http://schemas.microsoft.com/office/drawing/2014/main" id="{33B0E9AC-52DB-D549-9BA7-9499926A4D69}"/>
              </a:ext>
            </a:extLst>
          </p:cNvPr>
          <p:cNvSpPr>
            <a:spLocks noGrp="1"/>
          </p:cNvSpPr>
          <p:nvPr>
            <p:ph idx="1"/>
          </p:nvPr>
        </p:nvSpPr>
        <p:spPr/>
        <p:txBody>
          <a:bodyPr/>
          <a:lstStyle/>
          <a:p>
            <a:r>
              <a:rPr lang="en-US" sz="2600" dirty="0"/>
              <a:t>JavaScript Object Notation</a:t>
            </a:r>
          </a:p>
          <a:p>
            <a:pPr lvl="1"/>
            <a:r>
              <a:rPr lang="en-US" sz="2000" dirty="0">
                <a:latin typeface="Franklin Gothic Medium" panose="020B0603020102020204" pitchFamily="34" charset="0"/>
                <a:cs typeface="Courier New" panose="02070309020205020404" pitchFamily="49" charset="0"/>
              </a:rPr>
              <a:t>text description of JavaScript object</a:t>
            </a:r>
          </a:p>
          <a:p>
            <a:pPr lvl="1"/>
            <a:r>
              <a:rPr lang="en-US" sz="2000" dirty="0">
                <a:latin typeface="Franklin Gothic Medium" panose="020B0603020102020204" pitchFamily="34" charset="0"/>
                <a:cs typeface="Courier New" panose="02070309020205020404" pitchFamily="49" charset="0"/>
              </a:rPr>
              <a:t>allows strings, numbers, null, arrays, and records</a:t>
            </a:r>
          </a:p>
          <a:p>
            <a:pPr lvl="2"/>
            <a:r>
              <a:rPr lang="en-US" sz="1600" dirty="0">
                <a:cs typeface="Courier New" panose="02070309020205020404" pitchFamily="49" charset="0"/>
              </a:rPr>
              <a:t>no undefined and no instances of classes</a:t>
            </a:r>
          </a:p>
          <a:p>
            <a:pPr lvl="2"/>
            <a:r>
              <a:rPr lang="en-US" sz="1600" dirty="0">
                <a:cs typeface="Courier New" panose="02070309020205020404" pitchFamily="49" charset="0"/>
              </a:rPr>
              <a:t>no ‘..’ (single quotes), only “..”</a:t>
            </a:r>
          </a:p>
          <a:p>
            <a:pPr lvl="2"/>
            <a:r>
              <a:rPr lang="en-US" sz="1600" dirty="0">
                <a:cs typeface="Courier New" panose="02070309020205020404" pitchFamily="49" charset="0"/>
              </a:rPr>
              <a:t>requires quotes around keys in records</a:t>
            </a:r>
          </a:p>
          <a:p>
            <a:pPr lvl="1"/>
            <a:endParaRPr lang="en-US" sz="2000" dirty="0">
              <a:latin typeface="Franklin Gothic Medium" panose="020B0603020102020204" pitchFamily="34" charset="0"/>
              <a:cs typeface="Courier New" panose="02070309020205020404" pitchFamily="49" charset="0"/>
            </a:endParaRPr>
          </a:p>
          <a:p>
            <a:r>
              <a:rPr lang="en-US" sz="2400" dirty="0">
                <a:latin typeface="Franklin Gothic Medium" panose="020B0603020102020204" pitchFamily="34" charset="0"/>
                <a:cs typeface="Courier New" panose="02070309020205020404" pitchFamily="49" charset="0"/>
              </a:rPr>
              <a:t>Translation into string done </a:t>
            </a:r>
            <a:r>
              <a:rPr lang="en-US" sz="2400" i="1" dirty="0">
                <a:latin typeface="Franklin Gothic Medium" panose="020B0603020102020204" pitchFamily="34" charset="0"/>
                <a:cs typeface="Courier New" panose="02070309020205020404" pitchFamily="49" charset="0"/>
              </a:rPr>
              <a:t>automatically</a:t>
            </a:r>
            <a:r>
              <a:rPr lang="en-US" sz="2400" dirty="0">
                <a:latin typeface="Franklin Gothic Medium" panose="020B0603020102020204" pitchFamily="34" charset="0"/>
                <a:cs typeface="Courier New" panose="02070309020205020404" pitchFamily="49" charset="0"/>
              </a:rPr>
              <a:t> by send</a:t>
            </a:r>
          </a:p>
          <a:p>
            <a:pPr lvl="2"/>
            <a:endParaRPr lang="en-US" sz="1200" dirty="0"/>
          </a:p>
          <a:p>
            <a:pPr lvl="2"/>
            <a:r>
              <a:rPr lang="en-US" sz="1800" dirty="0" err="1">
                <a:latin typeface="Courier New" panose="02070309020205020404" pitchFamily="49" charset="0"/>
                <a:cs typeface="Courier New" panose="02070309020205020404" pitchFamily="49" charset="0"/>
              </a:rPr>
              <a:t>res.send</a:t>
            </a:r>
            <a:r>
              <a:rPr lang="en-US" sz="1800" dirty="0">
                <a:latin typeface="Courier New" panose="02070309020205020404" pitchFamily="49" charset="0"/>
                <a:cs typeface="Courier New" panose="02070309020205020404" pitchFamily="49" charset="0"/>
              </a:rPr>
              <a:t>({index: 0, text: ’What is your …?’});</a:t>
            </a:r>
            <a:endParaRPr lang="en-US" sz="1800" b="1" dirty="0">
              <a:solidFill>
                <a:schemeClr val="accent3">
                  <a:lumMod val="50000"/>
                </a:schemeClr>
              </a:solidFill>
              <a:latin typeface="Courier New" panose="02070309020205020404" pitchFamily="49" charset="0"/>
              <a:cs typeface="Courier New" panose="02070309020205020404" pitchFamily="49" charset="0"/>
            </a:endParaRPr>
          </a:p>
        </p:txBody>
      </p:sp>
      <p:pic>
        <p:nvPicPr>
          <p:cNvPr id="4" name="Picture 3" descr="The response section of a specific request in the chrome dev tools. It contains a response from the server - in this case, a JSON body with the `text`: “What is your favorite color?”">
            <a:extLst>
              <a:ext uri="{FF2B5EF4-FFF2-40B4-BE49-F238E27FC236}">
                <a16:creationId xmlns:a16="http://schemas.microsoft.com/office/drawing/2014/main" id="{0A655B26-2AEA-0D30-1083-42438AB2BE79}"/>
              </a:ext>
            </a:extLst>
          </p:cNvPr>
          <p:cNvPicPr>
            <a:picLocks noChangeAspect="1"/>
          </p:cNvPicPr>
          <p:nvPr/>
        </p:nvPicPr>
        <p:blipFill rotWithShape="1">
          <a:blip r:embed="rId3"/>
          <a:srcRect b="48375"/>
          <a:stretch/>
        </p:blipFill>
        <p:spPr>
          <a:xfrm>
            <a:off x="746566" y="4995607"/>
            <a:ext cx="7378700" cy="1186708"/>
          </a:xfrm>
          <a:prstGeom prst="rect">
            <a:avLst/>
          </a:prstGeom>
        </p:spPr>
      </p:pic>
      <p:sp>
        <p:nvSpPr>
          <p:cNvPr id="5" name="Slide Number Placeholder 4">
            <a:extLst>
              <a:ext uri="{FF2B5EF4-FFF2-40B4-BE49-F238E27FC236}">
                <a16:creationId xmlns:a16="http://schemas.microsoft.com/office/drawing/2014/main" id="{C9A7ECF0-C11D-BAD8-ED2A-1C168BFA70D4}"/>
              </a:ext>
            </a:extLst>
          </p:cNvPr>
          <p:cNvSpPr>
            <a:spLocks noGrp="1"/>
          </p:cNvSpPr>
          <p:nvPr>
            <p:ph type="sldNum" sz="quarter" idx="4"/>
          </p:nvPr>
        </p:nvSpPr>
        <p:spPr/>
        <p:txBody>
          <a:bodyPr/>
          <a:lstStyle/>
          <a:p>
            <a:fld id="{6B4E548F-600F-2C44-99B3-CA3A86763C81}" type="slidenum">
              <a:rPr lang="en-US" smtClean="0"/>
              <a:pPr/>
              <a:t>67</a:t>
            </a:fld>
            <a:endParaRPr lang="en-US" dirty="0"/>
          </a:p>
        </p:txBody>
      </p:sp>
    </p:spTree>
    <p:extLst>
      <p:ext uri="{BB962C8B-B14F-4D97-AF65-F5344CB8AC3E}">
        <p14:creationId xmlns:p14="http://schemas.microsoft.com/office/powerpoint/2010/main" val="2233310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C83A72-CBF5-D655-4AA0-DFE1D8518A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90BC750-AEC5-9907-D998-74793F73A851}"/>
              </a:ext>
            </a:extLst>
          </p:cNvPr>
          <p:cNvSpPr>
            <a:spLocks noGrp="1"/>
          </p:cNvSpPr>
          <p:nvPr>
            <p:ph type="title"/>
          </p:nvPr>
        </p:nvSpPr>
        <p:spPr/>
        <p:txBody>
          <a:bodyPr/>
          <a:lstStyle/>
          <a:p>
            <a:r>
              <a:rPr lang="en-US" dirty="0"/>
              <a:t>POST Body</a:t>
            </a:r>
          </a:p>
        </p:txBody>
      </p:sp>
      <p:sp>
        <p:nvSpPr>
          <p:cNvPr id="3" name="Content Placeholder 2">
            <a:extLst>
              <a:ext uri="{FF2B5EF4-FFF2-40B4-BE49-F238E27FC236}">
                <a16:creationId xmlns:a16="http://schemas.microsoft.com/office/drawing/2014/main" id="{245E6F1B-8264-0594-9230-5F20340C0A7C}"/>
              </a:ext>
            </a:extLst>
          </p:cNvPr>
          <p:cNvSpPr>
            <a:spLocks noGrp="1"/>
          </p:cNvSpPr>
          <p:nvPr>
            <p:ph idx="1"/>
          </p:nvPr>
        </p:nvSpPr>
        <p:spPr>
          <a:xfrm>
            <a:off x="457200" y="1244160"/>
            <a:ext cx="8229600" cy="5140800"/>
          </a:xfrm>
        </p:spPr>
        <p:txBody>
          <a:bodyPr/>
          <a:lstStyle/>
          <a:p>
            <a:r>
              <a:rPr lang="en-US" sz="2600" dirty="0">
                <a:latin typeface="Franklin Gothic Medium" panose="020B0603020102020204" pitchFamily="34" charset="0"/>
                <a:cs typeface="Courier New" panose="02070309020205020404" pitchFamily="49" charset="0"/>
              </a:rPr>
              <a:t>Sent in request as JSON</a:t>
            </a:r>
          </a:p>
          <a:p>
            <a:pPr lvl="1"/>
            <a:r>
              <a:rPr lang="en-US" sz="2200" dirty="0">
                <a:latin typeface="Franklin Gothic Medium" panose="020B0603020102020204" pitchFamily="34" charset="0"/>
                <a:cs typeface="Courier New" panose="02070309020205020404" pitchFamily="49" charset="0"/>
              </a:rPr>
              <a:t>parsed into a JS object by express library</a:t>
            </a:r>
            <a:endParaRPr lang="en-US" sz="2200" dirty="0"/>
          </a:p>
          <a:p>
            <a:pPr lvl="1"/>
            <a:endParaRPr lang="en-US" sz="2200" dirty="0"/>
          </a:p>
          <a:p>
            <a:r>
              <a:rPr lang="en-US" sz="2600" dirty="0"/>
              <a:t>POST body available in </a:t>
            </a:r>
            <a:r>
              <a:rPr lang="en-US" sz="2400" dirty="0" err="1">
                <a:latin typeface="Courier New" panose="02070309020205020404" pitchFamily="49" charset="0"/>
                <a:cs typeface="Courier New" panose="02070309020205020404" pitchFamily="49" charset="0"/>
              </a:rPr>
              <a:t>req.body</a:t>
            </a:r>
            <a:endParaRPr lang="en-US" sz="2400" dirty="0">
              <a:latin typeface="Courier New" panose="02070309020205020404" pitchFamily="49" charset="0"/>
              <a:cs typeface="Courier New" panose="02070309020205020404" pitchFamily="49" charset="0"/>
            </a:endParaRPr>
          </a:p>
          <a:p>
            <a:pPr lvl="1"/>
            <a:r>
              <a:rPr lang="en-US" sz="2200" dirty="0"/>
              <a:t>e.g., if POST body is  </a:t>
            </a:r>
            <a:r>
              <a:rPr lang="en-US" sz="2000" dirty="0">
                <a:latin typeface="Courier New" panose="02070309020205020404" pitchFamily="49" charset="0"/>
                <a:cs typeface="Courier New" panose="02070309020205020404" pitchFamily="49" charset="0"/>
              </a:rPr>
              <a:t>{"a": 3, "b": 5}</a:t>
            </a:r>
          </a:p>
          <a:p>
            <a:pPr lvl="2"/>
            <a:endParaRPr lang="en-US" sz="1800" dirty="0"/>
          </a:p>
          <a:p>
            <a:pPr lvl="2"/>
            <a:r>
              <a:rPr lang="en-US" sz="1800" b="1" dirty="0">
                <a:solidFill>
                  <a:srgbClr val="0070C0"/>
                </a:solidFill>
                <a:latin typeface="Courier New" panose="02070309020205020404" pitchFamily="49" charset="0"/>
                <a:cs typeface="Courier New" panose="02070309020205020404" pitchFamily="49" charset="0"/>
              </a:rPr>
              <a:t>const</a:t>
            </a:r>
            <a:r>
              <a:rPr lang="en-US" sz="1800" dirty="0">
                <a:latin typeface="Courier New" panose="02070309020205020404" pitchFamily="49" charset="0"/>
                <a:cs typeface="Courier New" panose="02070309020205020404" pitchFamily="49" charset="0"/>
              </a:rPr>
              <a:t> </a:t>
            </a:r>
            <a:r>
              <a:rPr lang="en-US" sz="1800" dirty="0" err="1">
                <a:latin typeface="Courier New" panose="02070309020205020404" pitchFamily="49" charset="0"/>
                <a:cs typeface="Courier New" panose="02070309020205020404" pitchFamily="49" charset="0"/>
              </a:rPr>
              <a:t>getAvg</a:t>
            </a:r>
            <a:r>
              <a:rPr lang="en-US" sz="1800" dirty="0">
                <a:latin typeface="Courier New" panose="02070309020205020404" pitchFamily="49" charset="0"/>
                <a:cs typeface="Courier New" panose="02070309020205020404" pitchFamily="49" charset="0"/>
              </a:rPr>
              <a:t> = (req, res) =&gt; {</a:t>
            </a:r>
          </a:p>
          <a:p>
            <a:pPr lvl="2"/>
            <a:r>
              <a:rPr lang="en-US" sz="1800" dirty="0">
                <a:latin typeface="Courier New" panose="02070309020205020404" pitchFamily="49" charset="0"/>
                <a:cs typeface="Courier New" panose="02070309020205020404" pitchFamily="49" charset="0"/>
              </a:rPr>
              <a:t>  </a:t>
            </a:r>
            <a:r>
              <a:rPr lang="en-US" sz="1800" b="1" dirty="0">
                <a:solidFill>
                  <a:srgbClr val="0070C0"/>
                </a:solidFill>
                <a:latin typeface="Courier New" panose="02070309020205020404" pitchFamily="49" charset="0"/>
                <a:cs typeface="Courier New" panose="02070309020205020404" pitchFamily="49" charset="0"/>
              </a:rPr>
              <a:t>const</a:t>
            </a:r>
            <a:r>
              <a:rPr lang="en-US" sz="1800" dirty="0">
                <a:latin typeface="Courier New" panose="02070309020205020404" pitchFamily="49" charset="0"/>
                <a:cs typeface="Courier New" panose="02070309020205020404" pitchFamily="49" charset="0"/>
              </a:rPr>
              <a:t> avg = (</a:t>
            </a:r>
            <a:r>
              <a:rPr lang="en-US" sz="1800" dirty="0" err="1">
                <a:latin typeface="Courier New" panose="02070309020205020404" pitchFamily="49" charset="0"/>
                <a:cs typeface="Courier New" panose="02070309020205020404" pitchFamily="49" charset="0"/>
              </a:rPr>
              <a:t>req.body.a</a:t>
            </a:r>
            <a:r>
              <a:rPr lang="en-US" sz="1800" dirty="0">
                <a:latin typeface="Courier New" panose="02070309020205020404" pitchFamily="49" charset="0"/>
                <a:cs typeface="Courier New" panose="02070309020205020404" pitchFamily="49" charset="0"/>
              </a:rPr>
              <a:t> + </a:t>
            </a:r>
            <a:r>
              <a:rPr lang="en-US" sz="1800" dirty="0" err="1">
                <a:latin typeface="Courier New" panose="02070309020205020404" pitchFamily="49" charset="0"/>
                <a:cs typeface="Courier New" panose="02070309020205020404" pitchFamily="49" charset="0"/>
              </a:rPr>
              <a:t>req.body.b</a:t>
            </a:r>
            <a:r>
              <a:rPr lang="en-US" sz="1800" dirty="0">
                <a:latin typeface="Courier New" panose="02070309020205020404" pitchFamily="49" charset="0"/>
                <a:cs typeface="Courier New" panose="02070309020205020404" pitchFamily="49" charset="0"/>
              </a:rPr>
              <a:t>) / 2;</a:t>
            </a:r>
          </a:p>
          <a:p>
            <a:pPr lvl="2"/>
            <a:r>
              <a:rPr lang="en-US" sz="1800" dirty="0">
                <a:latin typeface="Courier New" panose="02070309020205020404" pitchFamily="49" charset="0"/>
                <a:cs typeface="Courier New" panose="02070309020205020404" pitchFamily="49" charset="0"/>
              </a:rPr>
              <a:t>  </a:t>
            </a:r>
            <a:r>
              <a:rPr lang="en-US" sz="1800" dirty="0" err="1">
                <a:latin typeface="Courier New" panose="02070309020205020404" pitchFamily="49" charset="0"/>
                <a:cs typeface="Courier New" panose="02070309020205020404" pitchFamily="49" charset="0"/>
              </a:rPr>
              <a:t>res.send</a:t>
            </a:r>
            <a:r>
              <a:rPr lang="en-US" sz="1800" dirty="0">
                <a:latin typeface="Courier New" panose="02070309020205020404" pitchFamily="49" charset="0"/>
                <a:cs typeface="Courier New" panose="02070309020205020404" pitchFamily="49" charset="0"/>
              </a:rPr>
              <a:t>({avg: avg});  </a:t>
            </a:r>
            <a:r>
              <a:rPr lang="en-US" sz="1800" b="1" dirty="0">
                <a:solidFill>
                  <a:schemeClr val="accent3">
                    <a:lumMod val="50000"/>
                  </a:schemeClr>
                </a:solidFill>
                <a:latin typeface="Courier New" panose="02070309020205020404" pitchFamily="49" charset="0"/>
                <a:cs typeface="Courier New" panose="02070309020205020404" pitchFamily="49" charset="0"/>
              </a:rPr>
              <a:t>// sent as JSON</a:t>
            </a:r>
          </a:p>
          <a:p>
            <a:pPr lvl="2"/>
            <a:r>
              <a:rPr lang="en-US" sz="1800" dirty="0">
                <a:latin typeface="Courier New" panose="02070309020205020404" pitchFamily="49" charset="0"/>
                <a:cs typeface="Courier New" panose="02070309020205020404" pitchFamily="49" charset="0"/>
              </a:rPr>
              <a:t>};</a:t>
            </a:r>
          </a:p>
          <a:p>
            <a:pPr lvl="2"/>
            <a:endParaRPr lang="en-US" sz="1800" dirty="0"/>
          </a:p>
          <a:p>
            <a:pPr lvl="1"/>
            <a:r>
              <a:rPr lang="en-US" sz="2200" dirty="0"/>
              <a:t>note that </a:t>
            </a:r>
            <a:r>
              <a:rPr lang="en-US" sz="2000" dirty="0" err="1">
                <a:latin typeface="Courier New" panose="02070309020205020404" pitchFamily="49" charset="0"/>
                <a:cs typeface="Courier New" panose="02070309020205020404" pitchFamily="49" charset="0"/>
              </a:rPr>
              <a:t>req.body.a</a:t>
            </a:r>
            <a:r>
              <a:rPr lang="en-US" sz="2200" dirty="0"/>
              <a:t> is a </a:t>
            </a:r>
            <a:r>
              <a:rPr lang="en-US" sz="2200" u="sng" dirty="0"/>
              <a:t>number</a:t>
            </a:r>
            <a:r>
              <a:rPr lang="en-US" sz="2200" dirty="0"/>
              <a:t>, not a string</a:t>
            </a:r>
            <a:endParaRPr lang="en-US" sz="1800" dirty="0">
              <a:latin typeface="Courier New" panose="02070309020205020404" pitchFamily="49" charset="0"/>
              <a:cs typeface="Courier New" panose="02070309020205020404" pitchFamily="49" charset="0"/>
            </a:endParaRPr>
          </a:p>
          <a:p>
            <a:pPr lvl="2"/>
            <a:endParaRPr lang="en-US" sz="1800" dirty="0"/>
          </a:p>
        </p:txBody>
      </p:sp>
      <p:sp>
        <p:nvSpPr>
          <p:cNvPr id="4" name="Slide Number Placeholder 3">
            <a:extLst>
              <a:ext uri="{FF2B5EF4-FFF2-40B4-BE49-F238E27FC236}">
                <a16:creationId xmlns:a16="http://schemas.microsoft.com/office/drawing/2014/main" id="{FA04AD1D-C64D-6D2A-5885-73B35ED75069}"/>
              </a:ext>
            </a:extLst>
          </p:cNvPr>
          <p:cNvSpPr>
            <a:spLocks noGrp="1"/>
          </p:cNvSpPr>
          <p:nvPr>
            <p:ph type="sldNum" sz="quarter" idx="4"/>
          </p:nvPr>
        </p:nvSpPr>
        <p:spPr/>
        <p:txBody>
          <a:bodyPr/>
          <a:lstStyle/>
          <a:p>
            <a:fld id="{6B4E548F-600F-2C44-99B3-CA3A86763C81}" type="slidenum">
              <a:rPr lang="en-US" smtClean="0"/>
              <a:pPr/>
              <a:t>68</a:t>
            </a:fld>
            <a:endParaRPr lang="en-US" dirty="0"/>
          </a:p>
        </p:txBody>
      </p:sp>
    </p:spTree>
    <p:extLst>
      <p:ext uri="{BB962C8B-B14F-4D97-AF65-F5344CB8AC3E}">
        <p14:creationId xmlns:p14="http://schemas.microsoft.com/office/powerpoint/2010/main" val="250898395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EA371C-3DA7-D00B-1235-1D7A0199D5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EAC2A8-1B78-67D5-B693-45EECED85439}"/>
              </a:ext>
            </a:extLst>
          </p:cNvPr>
          <p:cNvSpPr>
            <a:spLocks noGrp="1"/>
          </p:cNvSpPr>
          <p:nvPr>
            <p:ph type="title"/>
          </p:nvPr>
        </p:nvSpPr>
        <p:spPr/>
        <p:txBody>
          <a:bodyPr/>
          <a:lstStyle/>
          <a:p>
            <a:r>
              <a:rPr lang="en-US" dirty="0"/>
              <a:t>Servers</a:t>
            </a:r>
          </a:p>
        </p:txBody>
      </p:sp>
      <p:sp>
        <p:nvSpPr>
          <p:cNvPr id="3" name="Content Placeholder 2">
            <a:extLst>
              <a:ext uri="{FF2B5EF4-FFF2-40B4-BE49-F238E27FC236}">
                <a16:creationId xmlns:a16="http://schemas.microsoft.com/office/drawing/2014/main" id="{B4423BD8-34E1-EDA5-D889-22CF2CFBB4BA}"/>
              </a:ext>
            </a:extLst>
          </p:cNvPr>
          <p:cNvSpPr>
            <a:spLocks noGrp="1"/>
          </p:cNvSpPr>
          <p:nvPr>
            <p:ph idx="1"/>
          </p:nvPr>
        </p:nvSpPr>
        <p:spPr>
          <a:xfrm>
            <a:off x="457200" y="1244160"/>
            <a:ext cx="8686800" cy="5140800"/>
          </a:xfrm>
        </p:spPr>
        <p:txBody>
          <a:bodyPr/>
          <a:lstStyle/>
          <a:p>
            <a:pPr lvl="2"/>
            <a:endParaRPr lang="en-US" sz="800" dirty="0">
              <a:latin typeface="Courier New" panose="02070309020205020404" pitchFamily="49" charset="0"/>
              <a:cs typeface="Courier New" panose="02070309020205020404" pitchFamily="49" charset="0"/>
            </a:endParaRPr>
          </a:p>
          <a:p>
            <a:pPr lvl="2"/>
            <a:r>
              <a:rPr lang="en-US" sz="1800" dirty="0" err="1">
                <a:latin typeface="Courier New" panose="02070309020205020404" pitchFamily="49" charset="0"/>
                <a:cs typeface="Courier New" panose="02070309020205020404" pitchFamily="49" charset="0"/>
              </a:rPr>
              <a:t>app.get</a:t>
            </a:r>
            <a:r>
              <a:rPr lang="en-US" sz="1800" dirty="0">
                <a:latin typeface="Courier New" panose="02070309020205020404" pitchFamily="49" charset="0"/>
                <a:cs typeface="Courier New" panose="02070309020205020404" pitchFamily="49" charset="0"/>
              </a:rPr>
              <a:t>("/foo", F);</a:t>
            </a:r>
          </a:p>
          <a:p>
            <a:pPr lvl="2"/>
            <a:r>
              <a:rPr lang="en-US" sz="1800" dirty="0" err="1">
                <a:latin typeface="Courier New" panose="02070309020205020404" pitchFamily="49" charset="0"/>
                <a:cs typeface="Courier New" panose="02070309020205020404" pitchFamily="49" charset="0"/>
              </a:rPr>
              <a:t>app.</a:t>
            </a:r>
            <a:r>
              <a:rPr lang="en-US" sz="1800" b="1" dirty="0" err="1">
                <a:latin typeface="Courier New" panose="02070309020205020404" pitchFamily="49" charset="0"/>
                <a:cs typeface="Courier New" panose="02070309020205020404" pitchFamily="49" charset="0"/>
              </a:rPr>
              <a:t>listen</a:t>
            </a:r>
            <a:r>
              <a:rPr lang="en-US" sz="1800" dirty="0">
                <a:latin typeface="Courier New" panose="02070309020205020404" pitchFamily="49" charset="0"/>
                <a:cs typeface="Courier New" panose="02070309020205020404" pitchFamily="49" charset="0"/>
              </a:rPr>
              <a:t>(8080);</a:t>
            </a:r>
          </a:p>
          <a:p>
            <a:pPr lvl="2"/>
            <a:endParaRPr lang="en-US" sz="1800" dirty="0"/>
          </a:p>
          <a:p>
            <a:r>
              <a:rPr lang="en-US" sz="2600" dirty="0"/>
              <a:t>Program does </a:t>
            </a:r>
            <a:r>
              <a:rPr lang="en-US" sz="2600" b="1" dirty="0"/>
              <a:t>not</a:t>
            </a:r>
            <a:r>
              <a:rPr lang="en-US" sz="2600" dirty="0"/>
              <a:t> </a:t>
            </a:r>
            <a:r>
              <a:rPr lang="en-US" sz="2600" u="sng" dirty="0"/>
              <a:t>exit</a:t>
            </a:r>
            <a:r>
              <a:rPr lang="en-US" sz="2600" dirty="0"/>
              <a:t> at the end of the file</a:t>
            </a:r>
          </a:p>
          <a:p>
            <a:pPr lvl="1"/>
            <a:r>
              <a:rPr lang="en-US" sz="2200" dirty="0">
                <a:latin typeface="Franklin Gothic Medium" panose="020B0603020102020204" pitchFamily="34" charset="0"/>
                <a:cs typeface="Courier New" panose="02070309020205020404" pitchFamily="49" charset="0"/>
              </a:rPr>
              <a:t>call to listen tells it to run forever</a:t>
            </a:r>
          </a:p>
          <a:p>
            <a:pPr lvl="1"/>
            <a:r>
              <a:rPr lang="en-US" sz="2200" dirty="0">
                <a:latin typeface="Franklin Gothic Medium" panose="020B0603020102020204" pitchFamily="34" charset="0"/>
                <a:cs typeface="Courier New" panose="02070309020205020404" pitchFamily="49" charset="0"/>
              </a:rPr>
              <a:t>runs until forcibly stopped (Ctrl-C)</a:t>
            </a:r>
          </a:p>
          <a:p>
            <a:pPr lvl="2"/>
            <a:endParaRPr lang="en-US" sz="1200" dirty="0">
              <a:latin typeface="Franklin Gothic Medium" panose="020B0603020102020204" pitchFamily="34" charset="0"/>
              <a:cs typeface="Courier New" panose="02070309020205020404" pitchFamily="49" charset="0"/>
            </a:endParaRPr>
          </a:p>
          <a:p>
            <a:r>
              <a:rPr lang="en-US" sz="2600" dirty="0">
                <a:latin typeface="Franklin Gothic Medium" panose="020B0603020102020204" pitchFamily="34" charset="0"/>
                <a:cs typeface="Courier New" panose="02070309020205020404" pitchFamily="49" charset="0"/>
              </a:rPr>
              <a:t>Does work only when request "events" occur</a:t>
            </a:r>
          </a:p>
          <a:p>
            <a:pPr lvl="1"/>
            <a:r>
              <a:rPr lang="en-US" sz="2200" dirty="0">
                <a:latin typeface="Franklin Gothic Medium" panose="020B0603020102020204" pitchFamily="34" charset="0"/>
                <a:cs typeface="Courier New" panose="02070309020205020404" pitchFamily="49" charset="0"/>
              </a:rPr>
              <a:t>called "event-driven" programs</a:t>
            </a:r>
          </a:p>
          <a:p>
            <a:pPr lvl="2"/>
            <a:endParaRPr lang="en-US" sz="1200" dirty="0">
              <a:latin typeface="Franklin Gothic Medium" panose="020B0603020102020204" pitchFamily="34" charset="0"/>
              <a:cs typeface="Courier New" panose="02070309020205020404" pitchFamily="49" charset="0"/>
            </a:endParaRPr>
          </a:p>
          <a:p>
            <a:r>
              <a:rPr lang="en-US" sz="2600" dirty="0">
                <a:latin typeface="Franklin Gothic Medium" panose="020B0603020102020204" pitchFamily="34" charset="0"/>
                <a:cs typeface="Courier New" panose="02070309020205020404" pitchFamily="49" charset="0"/>
              </a:rPr>
              <a:t>This is how most real-world programs work</a:t>
            </a:r>
          </a:p>
          <a:p>
            <a:pPr lvl="1"/>
            <a:r>
              <a:rPr lang="en-US" sz="2200" dirty="0">
                <a:latin typeface="Franklin Gothic Medium" panose="020B0603020102020204" pitchFamily="34" charset="0"/>
                <a:cs typeface="Courier New" panose="02070309020205020404" pitchFamily="49" charset="0"/>
              </a:rPr>
              <a:t>client applications wait for user interaction</a:t>
            </a:r>
          </a:p>
          <a:p>
            <a:pPr lvl="1"/>
            <a:r>
              <a:rPr lang="en-US" sz="2200" dirty="0">
                <a:latin typeface="Franklin Gothic Medium" panose="020B0603020102020204" pitchFamily="34" charset="0"/>
                <a:cs typeface="Courier New" panose="02070309020205020404" pitchFamily="49" charset="0"/>
              </a:rPr>
              <a:t>servers wait for new requests from clients</a:t>
            </a:r>
          </a:p>
        </p:txBody>
      </p:sp>
      <p:sp>
        <p:nvSpPr>
          <p:cNvPr id="4" name="Slide Number Placeholder 3">
            <a:extLst>
              <a:ext uri="{FF2B5EF4-FFF2-40B4-BE49-F238E27FC236}">
                <a16:creationId xmlns:a16="http://schemas.microsoft.com/office/drawing/2014/main" id="{9A9EFE8B-0CF6-2DF9-D838-261BA3FA9770}"/>
              </a:ext>
            </a:extLst>
          </p:cNvPr>
          <p:cNvSpPr>
            <a:spLocks noGrp="1"/>
          </p:cNvSpPr>
          <p:nvPr>
            <p:ph type="sldNum" sz="quarter" idx="4"/>
          </p:nvPr>
        </p:nvSpPr>
        <p:spPr/>
        <p:txBody>
          <a:bodyPr/>
          <a:lstStyle/>
          <a:p>
            <a:fld id="{6B4E548F-600F-2C44-99B3-CA3A86763C81}" type="slidenum">
              <a:rPr lang="en-US" smtClean="0"/>
              <a:pPr/>
              <a:t>69</a:t>
            </a:fld>
            <a:endParaRPr lang="en-US" dirty="0"/>
          </a:p>
        </p:txBody>
      </p:sp>
    </p:spTree>
    <p:extLst>
      <p:ext uri="{BB962C8B-B14F-4D97-AF65-F5344CB8AC3E}">
        <p14:creationId xmlns:p14="http://schemas.microsoft.com/office/powerpoint/2010/main" val="4067684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1" end="1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2" end="1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8A479D-17F0-9243-4567-89C2E55D25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600616-F289-D391-6845-F59DD5F38334}"/>
              </a:ext>
            </a:extLst>
          </p:cNvPr>
          <p:cNvSpPr>
            <a:spLocks noGrp="1"/>
          </p:cNvSpPr>
          <p:nvPr>
            <p:ph type="title"/>
          </p:nvPr>
        </p:nvSpPr>
        <p:spPr/>
        <p:txBody>
          <a:bodyPr/>
          <a:lstStyle/>
          <a:p>
            <a:r>
              <a:rPr lang="en-US" dirty="0"/>
              <a:t>Traits of Learning Computer Science</a:t>
            </a:r>
          </a:p>
        </p:txBody>
      </p:sp>
      <p:sp>
        <p:nvSpPr>
          <p:cNvPr id="3" name="Content Placeholder 2">
            <a:extLst>
              <a:ext uri="{FF2B5EF4-FFF2-40B4-BE49-F238E27FC236}">
                <a16:creationId xmlns:a16="http://schemas.microsoft.com/office/drawing/2014/main" id="{0C33001E-5D92-18C7-D166-7A2C5FAED930}"/>
              </a:ext>
            </a:extLst>
          </p:cNvPr>
          <p:cNvSpPr>
            <a:spLocks noGrp="1"/>
          </p:cNvSpPr>
          <p:nvPr>
            <p:ph idx="1"/>
          </p:nvPr>
        </p:nvSpPr>
        <p:spPr>
          <a:xfrm>
            <a:off x="457200" y="1244159"/>
            <a:ext cx="8229600" cy="3256901"/>
          </a:xfrm>
        </p:spPr>
        <p:txBody>
          <a:bodyPr/>
          <a:lstStyle/>
          <a:p>
            <a:pPr marL="514350" indent="-514350">
              <a:buFont typeface="+mj-lt"/>
              <a:buAutoNum type="arabicPeriod"/>
            </a:pPr>
            <a:r>
              <a:rPr lang="en-US" sz="2800" dirty="0"/>
              <a:t>First time solving this kind of problem</a:t>
            </a:r>
          </a:p>
          <a:p>
            <a:pPr marL="1085850" lvl="2" indent="-514350"/>
            <a:endParaRPr lang="en-US" sz="2000" dirty="0"/>
          </a:p>
          <a:p>
            <a:pPr marL="514350" indent="-514350">
              <a:buFont typeface="+mj-lt"/>
              <a:buAutoNum type="arabicPeriod"/>
            </a:pPr>
            <a:r>
              <a:rPr lang="en-US" sz="2800" dirty="0"/>
              <a:t>Given lots of help</a:t>
            </a:r>
            <a:endParaRPr lang="en-US" sz="2400" dirty="0"/>
          </a:p>
          <a:p>
            <a:pPr marL="1085850" lvl="2" indent="-514350"/>
            <a:r>
              <a:rPr lang="en-US" sz="2000" dirty="0"/>
              <a:t>will often tell you if it’s right</a:t>
            </a:r>
          </a:p>
          <a:p>
            <a:pPr marL="1085850" lvl="2" indent="-514350"/>
            <a:endParaRPr lang="en-US" sz="2000" dirty="0"/>
          </a:p>
          <a:p>
            <a:pPr marL="514350" indent="-514350">
              <a:buFont typeface="+mj-lt"/>
              <a:buAutoNum type="arabicPeriod"/>
            </a:pPr>
            <a:r>
              <a:rPr lang="en-US" sz="2800" dirty="0"/>
              <a:t>Expected to make mistakes</a:t>
            </a:r>
          </a:p>
          <a:p>
            <a:pPr marL="1085850" lvl="2" indent="-514350"/>
            <a:r>
              <a:rPr lang="en-US" sz="2000" dirty="0"/>
              <a:t>90% is an “A”!</a:t>
            </a:r>
          </a:p>
          <a:p>
            <a:pPr marL="1085850" lvl="2" indent="-514350"/>
            <a:endParaRPr lang="en-US" sz="2000" dirty="0"/>
          </a:p>
        </p:txBody>
      </p:sp>
      <p:sp>
        <p:nvSpPr>
          <p:cNvPr id="6" name="TextBox 5">
            <a:extLst>
              <a:ext uri="{FF2B5EF4-FFF2-40B4-BE49-F238E27FC236}">
                <a16:creationId xmlns:a16="http://schemas.microsoft.com/office/drawing/2014/main" id="{4BFA8FEF-5FAF-D570-4F0C-2AD9FDDA437A}"/>
              </a:ext>
            </a:extLst>
          </p:cNvPr>
          <p:cNvSpPr txBox="1"/>
          <p:nvPr/>
        </p:nvSpPr>
        <p:spPr>
          <a:xfrm>
            <a:off x="703709" y="5076140"/>
            <a:ext cx="2553135" cy="769441"/>
          </a:xfrm>
          <a:prstGeom prst="rect">
            <a:avLst/>
          </a:prstGeom>
          <a:noFill/>
        </p:spPr>
        <p:txBody>
          <a:bodyPr wrap="none" rtlCol="0">
            <a:spAutoFit/>
          </a:bodyPr>
          <a:lstStyle/>
          <a:p>
            <a:pPr algn="ctr"/>
            <a:r>
              <a:rPr lang="en-US" sz="2200" dirty="0">
                <a:solidFill>
                  <a:srgbClr val="7030A0"/>
                </a:solidFill>
                <a:latin typeface="Franklin Gothic Medium"/>
                <a:cs typeface="Franklin Gothic Medium"/>
              </a:rPr>
              <a:t>All of these are</a:t>
            </a:r>
          </a:p>
          <a:p>
            <a:pPr algn="ctr"/>
            <a:r>
              <a:rPr lang="en-US" sz="2200" u="sng" dirty="0">
                <a:solidFill>
                  <a:srgbClr val="7030A0"/>
                </a:solidFill>
                <a:latin typeface="Franklin Gothic Medium"/>
                <a:cs typeface="Franklin Gothic Medium"/>
              </a:rPr>
              <a:t>different</a:t>
            </a:r>
            <a:r>
              <a:rPr lang="en-US" sz="2200" dirty="0">
                <a:solidFill>
                  <a:srgbClr val="7030A0"/>
                </a:solidFill>
                <a:latin typeface="Franklin Gothic Medium"/>
                <a:cs typeface="Franklin Gothic Medium"/>
              </a:rPr>
              <a:t> in industry</a:t>
            </a:r>
          </a:p>
        </p:txBody>
      </p:sp>
      <p:grpSp>
        <p:nvGrpSpPr>
          <p:cNvPr id="11" name="Group 10" descr="A central brain labelled “Skills”, with arrows pointing outwards, representing the student growing their skills while learning.">
            <a:extLst>
              <a:ext uri="{FF2B5EF4-FFF2-40B4-BE49-F238E27FC236}">
                <a16:creationId xmlns:a16="http://schemas.microsoft.com/office/drawing/2014/main" id="{34E8E963-C0BB-25E5-9C26-37C64B789869}"/>
              </a:ext>
            </a:extLst>
          </p:cNvPr>
          <p:cNvGrpSpPr/>
          <p:nvPr/>
        </p:nvGrpSpPr>
        <p:grpSpPr>
          <a:xfrm>
            <a:off x="5887158" y="4139877"/>
            <a:ext cx="2820481" cy="2360633"/>
            <a:chOff x="5887158" y="4139877"/>
            <a:chExt cx="2820481" cy="2360633"/>
          </a:xfrm>
        </p:grpSpPr>
        <p:sp>
          <p:nvSpPr>
            <p:cNvPr id="4" name="Cloud 3">
              <a:extLst>
                <a:ext uri="{FF2B5EF4-FFF2-40B4-BE49-F238E27FC236}">
                  <a16:creationId xmlns:a16="http://schemas.microsoft.com/office/drawing/2014/main" id="{4F3D1E9A-8612-03E4-A38A-BE5E873DEDE1}"/>
                </a:ext>
              </a:extLst>
            </p:cNvPr>
            <p:cNvSpPr/>
            <p:nvPr/>
          </p:nvSpPr>
          <p:spPr>
            <a:xfrm>
              <a:off x="6543975" y="4704903"/>
              <a:ext cx="1557607" cy="1249330"/>
            </a:xfrm>
            <a:prstGeom prst="cloud">
              <a:avLst/>
            </a:prstGeom>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5" name="TextBox 4">
              <a:extLst>
                <a:ext uri="{FF2B5EF4-FFF2-40B4-BE49-F238E27FC236}">
                  <a16:creationId xmlns:a16="http://schemas.microsoft.com/office/drawing/2014/main" id="{58FCDE44-6DC3-6AD9-1BA4-5B89DAB82D36}"/>
                </a:ext>
              </a:extLst>
            </p:cNvPr>
            <p:cNvSpPr txBox="1"/>
            <p:nvPr/>
          </p:nvSpPr>
          <p:spPr>
            <a:xfrm>
              <a:off x="6865964" y="5076140"/>
              <a:ext cx="889987" cy="461665"/>
            </a:xfrm>
            <a:prstGeom prst="rect">
              <a:avLst/>
            </a:prstGeom>
            <a:noFill/>
          </p:spPr>
          <p:txBody>
            <a:bodyPr wrap="none" rtlCol="0">
              <a:spAutoFit/>
            </a:bodyPr>
            <a:lstStyle/>
            <a:p>
              <a:r>
                <a:rPr lang="en-US" sz="2400" dirty="0">
                  <a:latin typeface="Franklin Gothic Medium"/>
                  <a:cs typeface="Franklin Gothic Medium"/>
                </a:rPr>
                <a:t>Skills</a:t>
              </a:r>
            </a:p>
          </p:txBody>
        </p:sp>
        <p:sp>
          <p:nvSpPr>
            <p:cNvPr id="16" name="Right Arrow 15">
              <a:extLst>
                <a:ext uri="{FF2B5EF4-FFF2-40B4-BE49-F238E27FC236}">
                  <a16:creationId xmlns:a16="http://schemas.microsoft.com/office/drawing/2014/main" id="{93EFDCA4-E530-6C00-7FCC-C9529F6A49A2}"/>
                </a:ext>
              </a:extLst>
            </p:cNvPr>
            <p:cNvSpPr/>
            <p:nvPr/>
          </p:nvSpPr>
          <p:spPr>
            <a:xfrm rot="10800000">
              <a:off x="5887158" y="5207802"/>
              <a:ext cx="486898" cy="289406"/>
            </a:xfrm>
            <a:prstGeom prst="rightArrow">
              <a:avLst/>
            </a:prstGeom>
            <a:solidFill>
              <a:srgbClr val="00B0F0"/>
            </a:solidFill>
            <a:ln>
              <a:solidFill>
                <a:srgbClr val="00B0F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7" name="Right Arrow 6">
              <a:extLst>
                <a:ext uri="{FF2B5EF4-FFF2-40B4-BE49-F238E27FC236}">
                  <a16:creationId xmlns:a16="http://schemas.microsoft.com/office/drawing/2014/main" id="{EB056C0C-F947-BBE2-8B5E-2829D738BAB4}"/>
                </a:ext>
              </a:extLst>
            </p:cNvPr>
            <p:cNvSpPr/>
            <p:nvPr/>
          </p:nvSpPr>
          <p:spPr>
            <a:xfrm>
              <a:off x="8220741" y="5078527"/>
              <a:ext cx="486898" cy="289406"/>
            </a:xfrm>
            <a:prstGeom prst="rightArrow">
              <a:avLst/>
            </a:prstGeom>
            <a:solidFill>
              <a:srgbClr val="00B0F0"/>
            </a:solidFill>
            <a:ln>
              <a:solidFill>
                <a:srgbClr val="00B0F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8" name="Right Arrow 7">
              <a:extLst>
                <a:ext uri="{FF2B5EF4-FFF2-40B4-BE49-F238E27FC236}">
                  <a16:creationId xmlns:a16="http://schemas.microsoft.com/office/drawing/2014/main" id="{8C4CC11E-98B0-C407-854C-8E5BD2B395E1}"/>
                </a:ext>
              </a:extLst>
            </p:cNvPr>
            <p:cNvSpPr/>
            <p:nvPr/>
          </p:nvSpPr>
          <p:spPr>
            <a:xfrm rot="16200000">
              <a:off x="7367798" y="4238623"/>
              <a:ext cx="486898" cy="289406"/>
            </a:xfrm>
            <a:prstGeom prst="rightArrow">
              <a:avLst/>
            </a:prstGeom>
            <a:solidFill>
              <a:srgbClr val="00B0F0"/>
            </a:solidFill>
            <a:ln>
              <a:solidFill>
                <a:srgbClr val="00B0F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9" name="Right Arrow 8">
              <a:extLst>
                <a:ext uri="{FF2B5EF4-FFF2-40B4-BE49-F238E27FC236}">
                  <a16:creationId xmlns:a16="http://schemas.microsoft.com/office/drawing/2014/main" id="{99E787F1-8FB5-9740-A4E1-484088254B88}"/>
                </a:ext>
              </a:extLst>
            </p:cNvPr>
            <p:cNvSpPr/>
            <p:nvPr/>
          </p:nvSpPr>
          <p:spPr>
            <a:xfrm rot="5400000">
              <a:off x="7023674" y="6112358"/>
              <a:ext cx="486898" cy="289406"/>
            </a:xfrm>
            <a:prstGeom prst="rightArrow">
              <a:avLst/>
            </a:prstGeom>
            <a:solidFill>
              <a:srgbClr val="00B0F0"/>
            </a:solidFill>
            <a:ln>
              <a:solidFill>
                <a:srgbClr val="00B0F0"/>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10" name="Slide Number Placeholder 9">
            <a:extLst>
              <a:ext uri="{FF2B5EF4-FFF2-40B4-BE49-F238E27FC236}">
                <a16:creationId xmlns:a16="http://schemas.microsoft.com/office/drawing/2014/main" id="{DE9C9980-9361-A8DB-EEF1-64EBADF02816}"/>
              </a:ext>
            </a:extLst>
          </p:cNvPr>
          <p:cNvSpPr>
            <a:spLocks noGrp="1"/>
          </p:cNvSpPr>
          <p:nvPr>
            <p:ph type="sldNum" sz="quarter" idx="4"/>
          </p:nvPr>
        </p:nvSpPr>
        <p:spPr/>
        <p:txBody>
          <a:bodyPr/>
          <a:lstStyle/>
          <a:p>
            <a:fld id="{6B4E548F-600F-2C44-99B3-CA3A86763C81}" type="slidenum">
              <a:rPr lang="en-US" smtClean="0"/>
              <a:pPr/>
              <a:t>7</a:t>
            </a:fld>
            <a:endParaRPr lang="en-US" dirty="0"/>
          </a:p>
        </p:txBody>
      </p:sp>
    </p:spTree>
    <p:extLst>
      <p:ext uri="{BB962C8B-B14F-4D97-AF65-F5344CB8AC3E}">
        <p14:creationId xmlns:p14="http://schemas.microsoft.com/office/powerpoint/2010/main" val="2881848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5B29B0-DD6A-B58B-FED7-D5A831D027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C44114-FBFF-AEF1-FE4D-520C46518F53}"/>
              </a:ext>
            </a:extLst>
          </p:cNvPr>
          <p:cNvSpPr>
            <a:spLocks noGrp="1"/>
          </p:cNvSpPr>
          <p:nvPr>
            <p:ph type="title"/>
          </p:nvPr>
        </p:nvSpPr>
        <p:spPr/>
        <p:txBody>
          <a:bodyPr/>
          <a:lstStyle/>
          <a:p>
            <a:r>
              <a:rPr lang="en-US" dirty="0"/>
              <a:t>Debugging Event-Driven Programs</a:t>
            </a:r>
          </a:p>
        </p:txBody>
      </p:sp>
      <p:sp>
        <p:nvSpPr>
          <p:cNvPr id="3" name="Content Placeholder 2">
            <a:extLst>
              <a:ext uri="{FF2B5EF4-FFF2-40B4-BE49-F238E27FC236}">
                <a16:creationId xmlns:a16="http://schemas.microsoft.com/office/drawing/2014/main" id="{FF1DC021-BA18-2FF7-6338-2C2D1F12578F}"/>
              </a:ext>
            </a:extLst>
          </p:cNvPr>
          <p:cNvSpPr>
            <a:spLocks noGrp="1"/>
          </p:cNvSpPr>
          <p:nvPr>
            <p:ph idx="1"/>
          </p:nvPr>
        </p:nvSpPr>
        <p:spPr>
          <a:xfrm>
            <a:off x="457200" y="1244160"/>
            <a:ext cx="8686800" cy="5140800"/>
          </a:xfrm>
        </p:spPr>
        <p:txBody>
          <a:bodyPr/>
          <a:lstStyle/>
          <a:p>
            <a:r>
              <a:rPr lang="en-US" sz="2600" dirty="0"/>
              <a:t>When command-line program fails…</a:t>
            </a:r>
          </a:p>
          <a:p>
            <a:pPr lvl="1"/>
            <a:r>
              <a:rPr lang="en-US" sz="2200" dirty="0">
                <a:latin typeface="Franklin Gothic Medium" panose="020B0603020102020204" pitchFamily="34" charset="0"/>
                <a:cs typeface="Courier New" panose="02070309020205020404" pitchFamily="49" charset="0"/>
              </a:rPr>
              <a:t>know the exact inputs that caused it</a:t>
            </a:r>
          </a:p>
          <a:p>
            <a:pPr lvl="1"/>
            <a:r>
              <a:rPr lang="en-US" sz="2200" dirty="0">
                <a:latin typeface="Franklin Gothic Medium" panose="020B0603020102020204" pitchFamily="34" charset="0"/>
                <a:cs typeface="Courier New" panose="02070309020205020404" pitchFamily="49" charset="0"/>
              </a:rPr>
              <a:t>can re-run it over and over until you understand the cause</a:t>
            </a:r>
          </a:p>
          <a:p>
            <a:pPr lvl="1"/>
            <a:endParaRPr lang="en-US" sz="2200" dirty="0">
              <a:latin typeface="Franklin Gothic Medium" panose="020B0603020102020204" pitchFamily="34" charset="0"/>
              <a:cs typeface="Courier New" panose="02070309020205020404" pitchFamily="49" charset="0"/>
            </a:endParaRPr>
          </a:p>
          <a:p>
            <a:r>
              <a:rPr lang="en-US" sz="2600" dirty="0">
                <a:latin typeface="Franklin Gothic Medium" panose="020B0603020102020204" pitchFamily="34" charset="0"/>
                <a:cs typeface="Courier New" panose="02070309020205020404" pitchFamily="49" charset="0"/>
              </a:rPr>
              <a:t>When event-driven program fails…</a:t>
            </a:r>
          </a:p>
          <a:p>
            <a:pPr lvl="1"/>
            <a:r>
              <a:rPr lang="en-US" sz="2200" dirty="0">
                <a:latin typeface="Franklin Gothic Medium" panose="020B0603020102020204" pitchFamily="34" charset="0"/>
                <a:cs typeface="Courier New" panose="02070309020205020404" pitchFamily="49" charset="0"/>
              </a:rPr>
              <a:t>might know the </a:t>
            </a:r>
            <a:r>
              <a:rPr lang="en-US" sz="2200" i="1" dirty="0">
                <a:latin typeface="Franklin Gothic Medium" panose="020B0603020102020204" pitchFamily="34" charset="0"/>
                <a:cs typeface="Courier New" panose="02070309020205020404" pitchFamily="49" charset="0"/>
              </a:rPr>
              <a:t>last</a:t>
            </a:r>
            <a:r>
              <a:rPr lang="en-US" sz="2200" dirty="0">
                <a:latin typeface="Franklin Gothic Medium" panose="020B0603020102020204" pitchFamily="34" charset="0"/>
                <a:cs typeface="Courier New" panose="02070309020205020404" pitchFamily="49" charset="0"/>
              </a:rPr>
              <a:t> event that occurred (e.g., that request)</a:t>
            </a:r>
          </a:p>
          <a:p>
            <a:pPr lvl="1"/>
            <a:r>
              <a:rPr lang="en-US" sz="2200" dirty="0">
                <a:latin typeface="Franklin Gothic Medium" panose="020B0603020102020204" pitchFamily="34" charset="0"/>
                <a:cs typeface="Courier New" panose="02070309020205020404" pitchFamily="49" charset="0"/>
              </a:rPr>
              <a:t>don't know the full sequence of events</a:t>
            </a:r>
          </a:p>
          <a:p>
            <a:pPr lvl="1"/>
            <a:r>
              <a:rPr lang="en-US" sz="2200" dirty="0">
                <a:latin typeface="Franklin Gothic Medium" panose="020B0603020102020204" pitchFamily="34" charset="0"/>
                <a:cs typeface="Courier New" panose="02070309020205020404" pitchFamily="49" charset="0"/>
              </a:rPr>
              <a:t>don't know the state of all the variables in the program</a:t>
            </a:r>
          </a:p>
          <a:p>
            <a:pPr lvl="1"/>
            <a:r>
              <a:rPr lang="en-US" sz="2200" dirty="0">
                <a:latin typeface="Franklin Gothic Medium" panose="020B0603020102020204" pitchFamily="34" charset="0"/>
                <a:cs typeface="Courier New" panose="02070309020205020404" pitchFamily="49" charset="0"/>
              </a:rPr>
              <a:t>usually unclear how to reproduce the failure</a:t>
            </a:r>
          </a:p>
          <a:p>
            <a:pPr lvl="1"/>
            <a:endParaRPr lang="en-US" sz="2200" dirty="0">
              <a:latin typeface="Franklin Gothic Medium" panose="020B0603020102020204" pitchFamily="34" charset="0"/>
              <a:cs typeface="Courier New" panose="02070309020205020404" pitchFamily="49" charset="0"/>
            </a:endParaRPr>
          </a:p>
          <a:p>
            <a:r>
              <a:rPr lang="en-US" sz="2600" dirty="0">
                <a:latin typeface="Franklin Gothic Medium" panose="020B0603020102020204" pitchFamily="34" charset="0"/>
                <a:cs typeface="Courier New" panose="02070309020205020404" pitchFamily="49" charset="0"/>
              </a:rPr>
              <a:t>Debugging real-world programs is </a:t>
            </a:r>
            <a:r>
              <a:rPr lang="en-US" sz="2600" u="sng" dirty="0">
                <a:latin typeface="Franklin Gothic Medium" panose="020B0603020102020204" pitchFamily="34" charset="0"/>
                <a:cs typeface="Courier New" panose="02070309020205020404" pitchFamily="49" charset="0"/>
              </a:rPr>
              <a:t>hard</a:t>
            </a:r>
          </a:p>
          <a:p>
            <a:pPr lvl="1"/>
            <a:r>
              <a:rPr lang="en-US" sz="2200" dirty="0">
                <a:latin typeface="Franklin Gothic Medium" panose="020B0603020102020204" pitchFamily="34" charset="0"/>
                <a:cs typeface="Courier New" panose="02070309020205020404" pitchFamily="49" charset="0"/>
              </a:rPr>
              <a:t>in some settings, it is nearly impossible</a:t>
            </a:r>
          </a:p>
        </p:txBody>
      </p:sp>
      <p:sp>
        <p:nvSpPr>
          <p:cNvPr id="4" name="Slide Number Placeholder 3">
            <a:extLst>
              <a:ext uri="{FF2B5EF4-FFF2-40B4-BE49-F238E27FC236}">
                <a16:creationId xmlns:a16="http://schemas.microsoft.com/office/drawing/2014/main" id="{39554B8F-0EE6-FEB4-92BF-3A97CF9389C0}"/>
              </a:ext>
            </a:extLst>
          </p:cNvPr>
          <p:cNvSpPr>
            <a:spLocks noGrp="1"/>
          </p:cNvSpPr>
          <p:nvPr>
            <p:ph type="sldNum" sz="quarter" idx="4"/>
          </p:nvPr>
        </p:nvSpPr>
        <p:spPr/>
        <p:txBody>
          <a:bodyPr/>
          <a:lstStyle/>
          <a:p>
            <a:fld id="{6B4E548F-600F-2C44-99B3-CA3A86763C81}" type="slidenum">
              <a:rPr lang="en-US" smtClean="0"/>
              <a:pPr/>
              <a:t>70</a:t>
            </a:fld>
            <a:endParaRPr lang="en-US" dirty="0"/>
          </a:p>
        </p:txBody>
      </p:sp>
    </p:spTree>
    <p:extLst>
      <p:ext uri="{BB962C8B-B14F-4D97-AF65-F5344CB8AC3E}">
        <p14:creationId xmlns:p14="http://schemas.microsoft.com/office/powerpoint/2010/main" val="444357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0" end="1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F49E7-6FCE-6437-FEA8-56831FE8687F}"/>
              </a:ext>
            </a:extLst>
          </p:cNvPr>
          <p:cNvSpPr>
            <a:spLocks noGrp="1"/>
          </p:cNvSpPr>
          <p:nvPr>
            <p:ph type="title"/>
          </p:nvPr>
        </p:nvSpPr>
        <p:spPr/>
        <p:txBody>
          <a:bodyPr/>
          <a:lstStyle/>
          <a:p>
            <a:r>
              <a:rPr lang="en-US" dirty="0"/>
              <a:t>Debugging Terminology</a:t>
            </a:r>
          </a:p>
        </p:txBody>
      </p:sp>
      <p:sp>
        <p:nvSpPr>
          <p:cNvPr id="3" name="Content Placeholder 2">
            <a:extLst>
              <a:ext uri="{FF2B5EF4-FFF2-40B4-BE49-F238E27FC236}">
                <a16:creationId xmlns:a16="http://schemas.microsoft.com/office/drawing/2014/main" id="{FAF4E598-0006-68E6-5AE6-EC73A86DD828}"/>
              </a:ext>
            </a:extLst>
          </p:cNvPr>
          <p:cNvSpPr>
            <a:spLocks noGrp="1"/>
          </p:cNvSpPr>
          <p:nvPr>
            <p:ph idx="1"/>
          </p:nvPr>
        </p:nvSpPr>
        <p:spPr/>
        <p:txBody>
          <a:bodyPr/>
          <a:lstStyle/>
          <a:p>
            <a:r>
              <a:rPr lang="en-US" dirty="0">
                <a:solidFill>
                  <a:srgbClr val="0070C0"/>
                </a:solidFill>
              </a:rPr>
              <a:t>Failure:</a:t>
            </a:r>
            <a:r>
              <a:rPr lang="en-US" dirty="0"/>
              <a:t> externally visible incorrect behavior</a:t>
            </a:r>
          </a:p>
          <a:p>
            <a:pPr lvl="1"/>
            <a:r>
              <a:rPr lang="en-US" dirty="0"/>
              <a:t>(seen by client/user)</a:t>
            </a:r>
          </a:p>
          <a:p>
            <a:pPr lvl="1"/>
            <a:r>
              <a:rPr lang="en-US" dirty="0"/>
              <a:t>first clue that there is a bug</a:t>
            </a:r>
          </a:p>
          <a:p>
            <a:pPr lvl="1"/>
            <a:r>
              <a:rPr lang="en-US" dirty="0"/>
              <a:t>ex: click on a button and it doesn’t do anything</a:t>
            </a:r>
          </a:p>
          <a:p>
            <a:r>
              <a:rPr lang="en-US" dirty="0">
                <a:solidFill>
                  <a:srgbClr val="7030A0"/>
                </a:solidFill>
              </a:rPr>
              <a:t>Defect</a:t>
            </a:r>
            <a:r>
              <a:rPr lang="en-US" dirty="0"/>
              <a:t>: mistake in the code</a:t>
            </a:r>
          </a:p>
          <a:p>
            <a:pPr lvl="1"/>
            <a:r>
              <a:rPr lang="en-US" u="sng" dirty="0"/>
              <a:t>root cause</a:t>
            </a:r>
            <a:r>
              <a:rPr lang="en-US" dirty="0"/>
              <a:t> of the problem</a:t>
            </a:r>
          </a:p>
          <a:p>
            <a:pPr lvl="1"/>
            <a:r>
              <a:rPr lang="en-US" dirty="0"/>
              <a:t>ex: server endpoint contacted on button click has an off by one bug in a loop</a:t>
            </a:r>
          </a:p>
          <a:p>
            <a:endParaRPr lang="en-US" dirty="0"/>
          </a:p>
        </p:txBody>
      </p:sp>
      <p:sp>
        <p:nvSpPr>
          <p:cNvPr id="4" name="Slide Number Placeholder 3">
            <a:extLst>
              <a:ext uri="{FF2B5EF4-FFF2-40B4-BE49-F238E27FC236}">
                <a16:creationId xmlns:a16="http://schemas.microsoft.com/office/drawing/2014/main" id="{767E54BD-7424-F3C2-AF2D-CBE70D75AA6B}"/>
              </a:ext>
            </a:extLst>
          </p:cNvPr>
          <p:cNvSpPr>
            <a:spLocks noGrp="1"/>
          </p:cNvSpPr>
          <p:nvPr>
            <p:ph type="sldNum" sz="quarter" idx="4"/>
          </p:nvPr>
        </p:nvSpPr>
        <p:spPr/>
        <p:txBody>
          <a:bodyPr/>
          <a:lstStyle/>
          <a:p>
            <a:fld id="{6B4E548F-600F-2C44-99B3-CA3A86763C81}" type="slidenum">
              <a:rPr lang="en-US" smtClean="0"/>
              <a:pPr/>
              <a:t>71</a:t>
            </a:fld>
            <a:endParaRPr lang="en-US" dirty="0"/>
          </a:p>
        </p:txBody>
      </p:sp>
    </p:spTree>
    <p:extLst>
      <p:ext uri="{BB962C8B-B14F-4D97-AF65-F5344CB8AC3E}">
        <p14:creationId xmlns:p14="http://schemas.microsoft.com/office/powerpoint/2010/main" val="31048452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A07AD4-5EE4-8C92-E351-724A1381F95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C2F683-FB95-D226-478A-23117E190153}"/>
              </a:ext>
            </a:extLst>
          </p:cNvPr>
          <p:cNvSpPr>
            <a:spLocks noGrp="1"/>
          </p:cNvSpPr>
          <p:nvPr>
            <p:ph type="title"/>
          </p:nvPr>
        </p:nvSpPr>
        <p:spPr/>
        <p:txBody>
          <a:bodyPr/>
          <a:lstStyle/>
          <a:p>
            <a:r>
              <a:rPr lang="en-US" dirty="0"/>
              <a:t>Traits of Practicing Computer Science</a:t>
            </a:r>
          </a:p>
        </p:txBody>
      </p:sp>
      <p:sp>
        <p:nvSpPr>
          <p:cNvPr id="3" name="Content Placeholder 2">
            <a:extLst>
              <a:ext uri="{FF2B5EF4-FFF2-40B4-BE49-F238E27FC236}">
                <a16:creationId xmlns:a16="http://schemas.microsoft.com/office/drawing/2014/main" id="{542C8DB2-FD06-6427-810F-6B02B469BC4C}"/>
              </a:ext>
            </a:extLst>
          </p:cNvPr>
          <p:cNvSpPr>
            <a:spLocks noGrp="1"/>
          </p:cNvSpPr>
          <p:nvPr>
            <p:ph idx="1"/>
          </p:nvPr>
        </p:nvSpPr>
        <p:spPr>
          <a:xfrm>
            <a:off x="457200" y="1244159"/>
            <a:ext cx="8229600" cy="3256901"/>
          </a:xfrm>
        </p:spPr>
        <p:txBody>
          <a:bodyPr/>
          <a:lstStyle/>
          <a:p>
            <a:pPr marL="514350" indent="-514350">
              <a:buFont typeface="+mj-lt"/>
              <a:buAutoNum type="arabicPeriod"/>
            </a:pPr>
            <a:r>
              <a:rPr lang="en-US" sz="2800" dirty="0"/>
              <a:t>Not the </a:t>
            </a:r>
            <a:r>
              <a:rPr lang="en-US" sz="2800" u="sng" dirty="0"/>
              <a:t>first time</a:t>
            </a:r>
            <a:r>
              <a:rPr lang="en-US" sz="2800" dirty="0"/>
              <a:t> solving this kind of problem</a:t>
            </a:r>
          </a:p>
          <a:p>
            <a:pPr marL="1085850" lvl="2" indent="-514350"/>
            <a:r>
              <a:rPr lang="en-US" sz="2000" dirty="0"/>
              <a:t>normal to hire someone with prior experience</a:t>
            </a:r>
          </a:p>
          <a:p>
            <a:pPr marL="1085850" lvl="2" indent="-514350"/>
            <a:r>
              <a:rPr lang="en-US" sz="2000" dirty="0"/>
              <a:t>learn new skills in class or in spare time</a:t>
            </a:r>
          </a:p>
          <a:p>
            <a:pPr marL="1085850" lvl="2" indent="-514350"/>
            <a:endParaRPr lang="en-US" sz="2000" dirty="0"/>
          </a:p>
          <a:p>
            <a:pPr marL="514350" indent="-514350">
              <a:buFont typeface="+mj-lt"/>
              <a:buAutoNum type="arabicPeriod"/>
            </a:pPr>
            <a:r>
              <a:rPr lang="en-US" sz="2800" u="sng" dirty="0"/>
              <a:t>No one</a:t>
            </a:r>
            <a:r>
              <a:rPr lang="en-US" sz="2800" dirty="0"/>
              <a:t> to tell you if your code is right</a:t>
            </a:r>
            <a:endParaRPr lang="en-US" sz="2400" dirty="0"/>
          </a:p>
          <a:p>
            <a:pPr marL="1085850" lvl="2" indent="-514350"/>
            <a:r>
              <a:rPr lang="en-US" sz="2000" dirty="0"/>
              <a:t>That’s your job!</a:t>
            </a:r>
          </a:p>
          <a:p>
            <a:pPr marL="1280160" lvl="2" indent="-514350"/>
            <a:r>
              <a:rPr lang="en-US" sz="1600" dirty="0"/>
              <a:t>(senior engineers will </a:t>
            </a:r>
            <a:r>
              <a:rPr lang="en-US" sz="1600" i="1" dirty="0"/>
              <a:t>double check</a:t>
            </a:r>
            <a:r>
              <a:rPr lang="en-US" sz="1600" dirty="0"/>
              <a:t> your work, but they expect it to be right)</a:t>
            </a:r>
          </a:p>
          <a:p>
            <a:pPr marL="1085850" lvl="2" indent="-514350"/>
            <a:r>
              <a:rPr lang="en-US" sz="2000" dirty="0"/>
              <a:t>you will almost never be given tests</a:t>
            </a:r>
          </a:p>
        </p:txBody>
      </p:sp>
      <p:sp>
        <p:nvSpPr>
          <p:cNvPr id="12" name="TextBox 11">
            <a:extLst>
              <a:ext uri="{FF2B5EF4-FFF2-40B4-BE49-F238E27FC236}">
                <a16:creationId xmlns:a16="http://schemas.microsoft.com/office/drawing/2014/main" id="{AA5EFEC3-9614-3E01-6660-CFD581DA6414}"/>
              </a:ext>
            </a:extLst>
          </p:cNvPr>
          <p:cNvSpPr txBox="1"/>
          <p:nvPr/>
        </p:nvSpPr>
        <p:spPr>
          <a:xfrm>
            <a:off x="8018003" y="1252517"/>
            <a:ext cx="646331" cy="646331"/>
          </a:xfrm>
          <a:prstGeom prst="rect">
            <a:avLst/>
          </a:prstGeom>
          <a:noFill/>
        </p:spPr>
        <p:txBody>
          <a:bodyPr wrap="none" rtlCol="0">
            <a:spAutoFit/>
          </a:bodyPr>
          <a:lstStyle/>
          <a:p>
            <a:r>
              <a:rPr lang="en-US" sz="3600" dirty="0">
                <a:latin typeface="Franklin Gothic Medium"/>
                <a:cs typeface="Franklin Gothic Medium"/>
              </a:rPr>
              <a:t>😀</a:t>
            </a:r>
          </a:p>
        </p:txBody>
      </p:sp>
      <p:grpSp>
        <p:nvGrpSpPr>
          <p:cNvPr id="6" name="Group 5" descr="A brain labelled “Skills” - but, instead of arrows pointing out, a blue dot is now within the brain. In a job, it’s expected that you already have the skills.">
            <a:extLst>
              <a:ext uri="{FF2B5EF4-FFF2-40B4-BE49-F238E27FC236}">
                <a16:creationId xmlns:a16="http://schemas.microsoft.com/office/drawing/2014/main" id="{5F90C62B-DC28-784C-6BCF-193478804F63}"/>
              </a:ext>
            </a:extLst>
          </p:cNvPr>
          <p:cNvGrpSpPr/>
          <p:nvPr/>
        </p:nvGrpSpPr>
        <p:grpSpPr>
          <a:xfrm>
            <a:off x="7129193" y="5128722"/>
            <a:ext cx="1557607" cy="1249330"/>
            <a:chOff x="7129193" y="5128722"/>
            <a:chExt cx="1557607" cy="1249330"/>
          </a:xfrm>
        </p:grpSpPr>
        <p:sp>
          <p:nvSpPr>
            <p:cNvPr id="5" name="TextBox 4">
              <a:extLst>
                <a:ext uri="{FF2B5EF4-FFF2-40B4-BE49-F238E27FC236}">
                  <a16:creationId xmlns:a16="http://schemas.microsoft.com/office/drawing/2014/main" id="{6702C24C-480F-2E7C-6850-9C77132BF75F}"/>
                </a:ext>
              </a:extLst>
            </p:cNvPr>
            <p:cNvSpPr txBox="1"/>
            <p:nvPr/>
          </p:nvSpPr>
          <p:spPr>
            <a:xfrm>
              <a:off x="7451182" y="5499959"/>
              <a:ext cx="889987" cy="461665"/>
            </a:xfrm>
            <a:prstGeom prst="rect">
              <a:avLst/>
            </a:prstGeom>
            <a:noFill/>
          </p:spPr>
          <p:txBody>
            <a:bodyPr wrap="none" rtlCol="0">
              <a:spAutoFit/>
            </a:bodyPr>
            <a:lstStyle/>
            <a:p>
              <a:r>
                <a:rPr lang="en-US" sz="2400" dirty="0">
                  <a:latin typeface="Franklin Gothic Medium"/>
                  <a:cs typeface="Franklin Gothic Medium"/>
                </a:rPr>
                <a:t>Skills</a:t>
              </a:r>
            </a:p>
          </p:txBody>
        </p:sp>
        <p:sp>
          <p:nvSpPr>
            <p:cNvPr id="8" name="Cloud 7">
              <a:extLst>
                <a:ext uri="{FF2B5EF4-FFF2-40B4-BE49-F238E27FC236}">
                  <a16:creationId xmlns:a16="http://schemas.microsoft.com/office/drawing/2014/main" id="{63E39A49-CDBB-0A5B-AB9A-4BA0E35BEF64}"/>
                </a:ext>
              </a:extLst>
            </p:cNvPr>
            <p:cNvSpPr/>
            <p:nvPr/>
          </p:nvSpPr>
          <p:spPr>
            <a:xfrm>
              <a:off x="7129193" y="5128722"/>
              <a:ext cx="1557607" cy="1249330"/>
            </a:xfrm>
            <a:prstGeom prst="cloud">
              <a:avLst/>
            </a:prstGeom>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dirty="0"/>
            </a:p>
          </p:txBody>
        </p:sp>
        <p:sp>
          <p:nvSpPr>
            <p:cNvPr id="15" name="Oval 14">
              <a:extLst>
                <a:ext uri="{FF2B5EF4-FFF2-40B4-BE49-F238E27FC236}">
                  <a16:creationId xmlns:a16="http://schemas.microsoft.com/office/drawing/2014/main" id="{6F02FC84-431D-2C44-45D5-D099FD644C22}"/>
                </a:ext>
              </a:extLst>
            </p:cNvPr>
            <p:cNvSpPr/>
            <p:nvPr/>
          </p:nvSpPr>
          <p:spPr>
            <a:xfrm>
              <a:off x="8232184" y="5387516"/>
              <a:ext cx="217967" cy="217967"/>
            </a:xfrm>
            <a:prstGeom prst="ellipse">
              <a:avLst/>
            </a:prstGeom>
            <a:solidFill>
              <a:srgbClr val="00B0F0"/>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4" name="Slide Number Placeholder 3">
            <a:extLst>
              <a:ext uri="{FF2B5EF4-FFF2-40B4-BE49-F238E27FC236}">
                <a16:creationId xmlns:a16="http://schemas.microsoft.com/office/drawing/2014/main" id="{175BA306-8A60-C0FD-8A0E-F1147DD06CA0}"/>
              </a:ext>
            </a:extLst>
          </p:cNvPr>
          <p:cNvSpPr>
            <a:spLocks noGrp="1"/>
          </p:cNvSpPr>
          <p:nvPr>
            <p:ph type="sldNum" sz="quarter" idx="4"/>
          </p:nvPr>
        </p:nvSpPr>
        <p:spPr/>
        <p:txBody>
          <a:bodyPr/>
          <a:lstStyle/>
          <a:p>
            <a:fld id="{6B4E548F-600F-2C44-99B3-CA3A86763C81}" type="slidenum">
              <a:rPr lang="en-US" smtClean="0"/>
              <a:pPr/>
              <a:t>8</a:t>
            </a:fld>
            <a:endParaRPr lang="en-US" dirty="0"/>
          </a:p>
        </p:txBody>
      </p:sp>
    </p:spTree>
    <p:extLst>
      <p:ext uri="{BB962C8B-B14F-4D97-AF65-F5344CB8AC3E}">
        <p14:creationId xmlns:p14="http://schemas.microsoft.com/office/powerpoint/2010/main" val="1320613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9D649E-3E3D-0F4F-C9EB-17F7B7B8254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0CC699-0FFC-430E-00F8-C0E6B45C9AB9}"/>
              </a:ext>
            </a:extLst>
          </p:cNvPr>
          <p:cNvSpPr>
            <a:spLocks noGrp="1"/>
          </p:cNvSpPr>
          <p:nvPr>
            <p:ph type="title"/>
          </p:nvPr>
        </p:nvSpPr>
        <p:spPr/>
        <p:txBody>
          <a:bodyPr/>
          <a:lstStyle/>
          <a:p>
            <a:r>
              <a:rPr lang="en-US" dirty="0"/>
              <a:t>Least “Real World” Setting Possible</a:t>
            </a:r>
          </a:p>
        </p:txBody>
      </p:sp>
      <p:pic>
        <p:nvPicPr>
          <p:cNvPr id="1026" name="Picture 2" descr="The LeetCode interface, representing both a problem spec, *and* a test harness (with a “Submit” button that is highlighted in red).">
            <a:extLst>
              <a:ext uri="{FF2B5EF4-FFF2-40B4-BE49-F238E27FC236}">
                <a16:creationId xmlns:a16="http://schemas.microsoft.com/office/drawing/2014/main" id="{B43D4289-FB55-1F12-031A-224718B687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918884"/>
            <a:ext cx="8229600" cy="4081938"/>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8A8A0905-E6A2-0F58-18B0-0F482C4BA412}"/>
              </a:ext>
            </a:extLst>
          </p:cNvPr>
          <p:cNvSpPr>
            <a:spLocks noGrp="1"/>
          </p:cNvSpPr>
          <p:nvPr>
            <p:ph idx="1"/>
          </p:nvPr>
        </p:nvSpPr>
        <p:spPr>
          <a:xfrm>
            <a:off x="457200" y="1244160"/>
            <a:ext cx="8229600" cy="965862"/>
          </a:xfrm>
        </p:spPr>
        <p:txBody>
          <a:bodyPr/>
          <a:lstStyle/>
          <a:p>
            <a:pPr marL="0" indent="0">
              <a:buNone/>
            </a:pPr>
            <a:r>
              <a:rPr lang="en-US" sz="2800" dirty="0"/>
              <a:t>Would give you a button to click to see if it’s right…</a:t>
            </a:r>
          </a:p>
        </p:txBody>
      </p:sp>
      <p:sp>
        <p:nvSpPr>
          <p:cNvPr id="10" name="Oval 9">
            <a:extLst>
              <a:ext uri="{FF2B5EF4-FFF2-40B4-BE49-F238E27FC236}">
                <a16:creationId xmlns:a16="http://schemas.microsoft.com/office/drawing/2014/main" id="{0CD9AAD5-6EDB-4BB4-4039-6BFA112E8EE8}"/>
              </a:ext>
              <a:ext uri="{C183D7F6-B498-43B3-948B-1728B52AA6E4}">
                <adec:decorative xmlns:adec="http://schemas.microsoft.com/office/drawing/2017/decorative" val="1"/>
              </a:ext>
            </a:extLst>
          </p:cNvPr>
          <p:cNvSpPr/>
          <p:nvPr/>
        </p:nvSpPr>
        <p:spPr>
          <a:xfrm>
            <a:off x="7783033" y="5380070"/>
            <a:ext cx="903767" cy="808074"/>
          </a:xfrm>
          <a:prstGeom prst="ellipse">
            <a:avLst/>
          </a:prstGeom>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 name="TextBox 10">
            <a:extLst>
              <a:ext uri="{FF2B5EF4-FFF2-40B4-BE49-F238E27FC236}">
                <a16:creationId xmlns:a16="http://schemas.microsoft.com/office/drawing/2014/main" id="{87CDA286-58B5-DE07-0C14-D1587B956C73}"/>
              </a:ext>
            </a:extLst>
          </p:cNvPr>
          <p:cNvSpPr txBox="1"/>
          <p:nvPr/>
        </p:nvSpPr>
        <p:spPr>
          <a:xfrm>
            <a:off x="2358093" y="6061108"/>
            <a:ext cx="4427814" cy="646331"/>
          </a:xfrm>
          <a:prstGeom prst="rect">
            <a:avLst/>
          </a:prstGeom>
          <a:noFill/>
        </p:spPr>
        <p:txBody>
          <a:bodyPr wrap="none" rtlCol="0">
            <a:spAutoFit/>
          </a:bodyPr>
          <a:lstStyle/>
          <a:p>
            <a:pPr algn="ctr"/>
            <a:r>
              <a:rPr lang="en-US" dirty="0">
                <a:solidFill>
                  <a:srgbClr val="7030A0"/>
                </a:solidFill>
                <a:latin typeface="Franklin Gothic Medium"/>
                <a:cs typeface="Franklin Gothic Medium"/>
              </a:rPr>
              <a:t>Someone else </a:t>
            </a:r>
            <a:r>
              <a:rPr lang="en-US" u="sng" dirty="0">
                <a:solidFill>
                  <a:srgbClr val="7030A0"/>
                </a:solidFill>
                <a:latin typeface="Franklin Gothic Medium"/>
                <a:cs typeface="Franklin Gothic Medium"/>
              </a:rPr>
              <a:t>already</a:t>
            </a:r>
            <a:r>
              <a:rPr lang="en-US" dirty="0">
                <a:solidFill>
                  <a:srgbClr val="7030A0"/>
                </a:solidFill>
                <a:latin typeface="Franklin Gothic Medium"/>
                <a:cs typeface="Franklin Gothic Medium"/>
              </a:rPr>
              <a:t> solved this problem.</a:t>
            </a:r>
          </a:p>
          <a:p>
            <a:pPr algn="ctr"/>
            <a:r>
              <a:rPr lang="en-US" dirty="0">
                <a:solidFill>
                  <a:srgbClr val="7030A0"/>
                </a:solidFill>
                <a:latin typeface="Franklin Gothic Medium"/>
                <a:cs typeface="Franklin Gothic Medium"/>
              </a:rPr>
              <a:t>They only need you for new problems.</a:t>
            </a:r>
          </a:p>
        </p:txBody>
      </p:sp>
      <p:sp>
        <p:nvSpPr>
          <p:cNvPr id="3" name="Slide Number Placeholder 2">
            <a:extLst>
              <a:ext uri="{FF2B5EF4-FFF2-40B4-BE49-F238E27FC236}">
                <a16:creationId xmlns:a16="http://schemas.microsoft.com/office/drawing/2014/main" id="{8BE0B7B4-47BA-5EF7-0519-BE85D312B454}"/>
              </a:ext>
            </a:extLst>
          </p:cNvPr>
          <p:cNvSpPr>
            <a:spLocks noGrp="1"/>
          </p:cNvSpPr>
          <p:nvPr>
            <p:ph type="sldNum" sz="quarter" idx="4"/>
          </p:nvPr>
        </p:nvSpPr>
        <p:spPr/>
        <p:txBody>
          <a:bodyPr/>
          <a:lstStyle/>
          <a:p>
            <a:fld id="{6B4E548F-600F-2C44-99B3-CA3A86763C81}" type="slidenum">
              <a:rPr lang="en-US" smtClean="0"/>
              <a:pPr/>
              <a:t>9</a:t>
            </a:fld>
            <a:endParaRPr lang="en-US" dirty="0"/>
          </a:p>
        </p:txBody>
      </p:sp>
    </p:spTree>
    <p:extLst>
      <p:ext uri="{BB962C8B-B14F-4D97-AF65-F5344CB8AC3E}">
        <p14:creationId xmlns:p14="http://schemas.microsoft.com/office/powerpoint/2010/main" val="3544110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theme/theme1.xml><?xml version="1.0" encoding="utf-8"?>
<a:theme xmlns:a="http://schemas.openxmlformats.org/drawingml/2006/main" name="Office Theme">
  <a:themeElements>
    <a:clrScheme name="Custom 2">
      <a:dk1>
        <a:sysClr val="windowText" lastClr="000000"/>
      </a:dk1>
      <a:lt1>
        <a:sysClr val="window" lastClr="FFFFFF"/>
      </a:lt1>
      <a:dk2>
        <a:srgbClr val="666666"/>
      </a:dk2>
      <a:lt2>
        <a:srgbClr val="EEECE1"/>
      </a:lt2>
      <a:accent1>
        <a:srgbClr val="C00000"/>
      </a:accent1>
      <a:accent2>
        <a:srgbClr val="FF6600"/>
      </a:accent2>
      <a:accent3>
        <a:srgbClr val="FF9900"/>
      </a:accent3>
      <a:accent4>
        <a:srgbClr val="9999FF"/>
      </a:accent4>
      <a:accent5>
        <a:srgbClr val="6666CC"/>
      </a:accent5>
      <a:accent6>
        <a:srgbClr val="3333CC"/>
      </a:accent6>
      <a:hlink>
        <a:srgbClr val="666666"/>
      </a:hlink>
      <a:folHlink>
        <a:srgbClr val="99999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effectLst/>
      </a:spPr>
      <a:bodyPr rtlCol="0" anchor="ctr"/>
      <a:lstStyle>
        <a:defPPr algn="ctr">
          <a:defRPr/>
        </a:defPPr>
      </a:lstStyle>
      <a:style>
        <a:lnRef idx="2">
          <a:schemeClr val="accent1"/>
        </a:lnRef>
        <a:fillRef idx="0">
          <a:schemeClr val="accent1"/>
        </a:fillRef>
        <a:effectRef idx="1">
          <a:schemeClr val="accent1"/>
        </a:effectRef>
        <a:fontRef idx="minor">
          <a:schemeClr val="tx1"/>
        </a:fontRef>
      </a:style>
    </a:spDef>
    <a:lnDef>
      <a:spPr>
        <a:effectLst/>
      </a:spPr>
      <a:bodyPr/>
      <a:lstStyle/>
      <a:style>
        <a:lnRef idx="2">
          <a:schemeClr val="accent1"/>
        </a:lnRef>
        <a:fillRef idx="0">
          <a:schemeClr val="accent1"/>
        </a:fillRef>
        <a:effectRef idx="1">
          <a:schemeClr val="accent1"/>
        </a:effectRef>
        <a:fontRef idx="minor">
          <a:schemeClr val="tx1"/>
        </a:fontRef>
      </a:style>
    </a:lnDef>
    <a:txDef>
      <a:spPr>
        <a:noFill/>
      </a:spPr>
      <a:bodyPr wrap="none" rtlCol="0">
        <a:spAutoFit/>
      </a:bodyPr>
      <a:lstStyle>
        <a:defPPr>
          <a:defRPr sz="2400" dirty="0" smtClean="0">
            <a:latin typeface="Franklin Gothic Medium"/>
            <a:cs typeface="Franklin Gothic Medium"/>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31610</TotalTime>
  <Words>4816</Words>
  <Application>Microsoft Macintosh PowerPoint</Application>
  <PresentationFormat>On-screen Show (4:3)</PresentationFormat>
  <Paragraphs>888</Paragraphs>
  <Slides>71</Slides>
  <Notes>37</Notes>
  <HiddenSlides>1</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71</vt:i4>
      </vt:variant>
    </vt:vector>
  </HeadingPairs>
  <TitlesOfParts>
    <vt:vector size="77" baseType="lpstr">
      <vt:lpstr>Arial</vt:lpstr>
      <vt:lpstr>Calibri</vt:lpstr>
      <vt:lpstr>Courier New</vt:lpstr>
      <vt:lpstr>Franklin Gothic Medium</vt:lpstr>
      <vt:lpstr>Source Sans Pro</vt:lpstr>
      <vt:lpstr>Office Theme</vt:lpstr>
      <vt:lpstr>Intro to JavaScript</vt:lpstr>
      <vt:lpstr>Introductions!</vt:lpstr>
      <vt:lpstr>Introductions!</vt:lpstr>
      <vt:lpstr>Shoulders of Giants</vt:lpstr>
      <vt:lpstr>You &amp; Computer Science (approximately)</vt:lpstr>
      <vt:lpstr>Learning More Computer Science</vt:lpstr>
      <vt:lpstr>Traits of Learning Computer Science</vt:lpstr>
      <vt:lpstr>Traits of Practicing Computer Science</vt:lpstr>
      <vt:lpstr>Least “Real World” Setting Possible</vt:lpstr>
      <vt:lpstr>Practicing Computer Science: Mistakes</vt:lpstr>
      <vt:lpstr>What This Class is About</vt:lpstr>
      <vt:lpstr>We Will Ask You to Write Code Differently</vt:lpstr>
      <vt:lpstr>Homework</vt:lpstr>
      <vt:lpstr>Homework Assignments</vt:lpstr>
      <vt:lpstr>The “Cadence” of the Course</vt:lpstr>
      <vt:lpstr>Final Exam</vt:lpstr>
      <vt:lpstr>Syllabus + everything else!  Questions?</vt:lpstr>
      <vt:lpstr>Learning a New Language</vt:lpstr>
      <vt:lpstr>Running JavaScript</vt:lpstr>
      <vt:lpstr>Programming for the Browser</vt:lpstr>
      <vt:lpstr>JavaScript</vt:lpstr>
      <vt:lpstr>History of JavaScript</vt:lpstr>
      <vt:lpstr>Relationship to Java</vt:lpstr>
      <vt:lpstr>JavaScript Syntax</vt:lpstr>
      <vt:lpstr>Java vs JavaScript Syntax</vt:lpstr>
      <vt:lpstr>Differences from Java: Type Declarations</vt:lpstr>
      <vt:lpstr>Basic Data Types of JavaScript</vt:lpstr>
      <vt:lpstr>Differences from Java: “===” operator</vt:lpstr>
      <vt:lpstr>Checking Types at Run Time</vt:lpstr>
      <vt:lpstr>Numbers</vt:lpstr>
      <vt:lpstr>Strings</vt:lpstr>
      <vt:lpstr>Boolean</vt:lpstr>
      <vt:lpstr>Record Types</vt:lpstr>
      <vt:lpstr>Record Types: Field Names</vt:lpstr>
      <vt:lpstr>Record Types: Checking Presence</vt:lpstr>
      <vt:lpstr>Maps</vt:lpstr>
      <vt:lpstr>Sets</vt:lpstr>
      <vt:lpstr>HTTP Basics</vt:lpstr>
      <vt:lpstr>Jun 25 Administrivia!</vt:lpstr>
      <vt:lpstr>Arrays (like Java ArrayLists)</vt:lpstr>
      <vt:lpstr>Arrays as Objects</vt:lpstr>
      <vt:lpstr>Functions</vt:lpstr>
      <vt:lpstr>Declaring and Using Functions</vt:lpstr>
      <vt:lpstr>Classes</vt:lpstr>
      <vt:lpstr>Declaring Classes</vt:lpstr>
      <vt:lpstr>JavaScript Summary (1/2)</vt:lpstr>
      <vt:lpstr>JavaScript Summary (2/2)</vt:lpstr>
      <vt:lpstr>Modules</vt:lpstr>
      <vt:lpstr>Imports</vt:lpstr>
      <vt:lpstr>Imports in (and out) of this class</vt:lpstr>
      <vt:lpstr>Put Code in Multiple Files</vt:lpstr>
      <vt:lpstr>Packages</vt:lpstr>
      <vt:lpstr>HTTP Servers</vt:lpstr>
      <vt:lpstr>Browser Operation</vt:lpstr>
      <vt:lpstr>URL Parts</vt:lpstr>
      <vt:lpstr>Query Parameters</vt:lpstr>
      <vt:lpstr>Query Parameter Types</vt:lpstr>
      <vt:lpstr>Custom Server with Express</vt:lpstr>
      <vt:lpstr>HTTP Terminology: Requests</vt:lpstr>
      <vt:lpstr>HTTP Terminology: Responses</vt:lpstr>
      <vt:lpstr>Custom Server: Responding to a Request</vt:lpstr>
      <vt:lpstr>Custom Server: Content Type</vt:lpstr>
      <vt:lpstr>Example App: Interface</vt:lpstr>
      <vt:lpstr>Example App: Requests and Responses</vt:lpstr>
      <vt:lpstr>“Network” Tab Shows Requests</vt:lpstr>
      <vt:lpstr>“Network” Tab Shows Request &amp; Response</vt:lpstr>
      <vt:lpstr>JSON</vt:lpstr>
      <vt:lpstr>POST Body</vt:lpstr>
      <vt:lpstr>Servers</vt:lpstr>
      <vt:lpstr>Debugging Event-Driven Programs</vt:lpstr>
      <vt:lpstr>Debugging Terminology</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CSE 311</dc:title>
  <dc:subject/>
  <dc:creator>Paul Beame</dc:creator>
  <cp:keywords/>
  <dc:description/>
  <cp:lastModifiedBy>Jaela Field</cp:lastModifiedBy>
  <cp:revision>672</cp:revision>
  <cp:lastPrinted>2024-10-03T01:33:30Z</cp:lastPrinted>
  <dcterms:created xsi:type="dcterms:W3CDTF">2013-01-07T07:20:47Z</dcterms:created>
  <dcterms:modified xsi:type="dcterms:W3CDTF">2025-06-25T16:14:15Z</dcterms:modified>
  <cp:category/>
</cp:coreProperties>
</file>