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0"/>
  </p:notesMasterIdLst>
  <p:handoutMasterIdLst>
    <p:handoutMasterId r:id="rId191"/>
  </p:handoutMasterIdLst>
  <p:sldIdLst>
    <p:sldId id="771" r:id="rId2"/>
    <p:sldId id="802" r:id="rId3"/>
    <p:sldId id="803" r:id="rId4"/>
    <p:sldId id="840" r:id="rId5"/>
    <p:sldId id="841" r:id="rId6"/>
    <p:sldId id="811" r:id="rId7"/>
    <p:sldId id="806" r:id="rId8"/>
    <p:sldId id="815" r:id="rId9"/>
    <p:sldId id="816" r:id="rId10"/>
    <p:sldId id="820" r:id="rId11"/>
    <p:sldId id="821" r:id="rId12"/>
    <p:sldId id="822" r:id="rId13"/>
    <p:sldId id="809" r:id="rId14"/>
    <p:sldId id="817" r:id="rId15"/>
    <p:sldId id="836" r:id="rId16"/>
    <p:sldId id="823" r:id="rId17"/>
    <p:sldId id="824" r:id="rId18"/>
    <p:sldId id="818" r:id="rId19"/>
    <p:sldId id="616" r:id="rId20"/>
    <p:sldId id="617" r:id="rId21"/>
    <p:sldId id="618" r:id="rId22"/>
    <p:sldId id="619" r:id="rId23"/>
    <p:sldId id="620" r:id="rId24"/>
    <p:sldId id="510" r:id="rId25"/>
    <p:sldId id="517" r:id="rId26"/>
    <p:sldId id="622" r:id="rId27"/>
    <p:sldId id="552" r:id="rId28"/>
    <p:sldId id="623" r:id="rId29"/>
    <p:sldId id="624" r:id="rId30"/>
    <p:sldId id="625" r:id="rId31"/>
    <p:sldId id="561" r:id="rId32"/>
    <p:sldId id="557" r:id="rId33"/>
    <p:sldId id="558" r:id="rId34"/>
    <p:sldId id="626" r:id="rId35"/>
    <p:sldId id="825" r:id="rId36"/>
    <p:sldId id="826" r:id="rId37"/>
    <p:sldId id="837" r:id="rId38"/>
    <p:sldId id="827" r:id="rId39"/>
    <p:sldId id="838" r:id="rId40"/>
    <p:sldId id="839" r:id="rId41"/>
    <p:sldId id="828" r:id="rId42"/>
    <p:sldId id="829" r:id="rId43"/>
    <p:sldId id="830" r:id="rId44"/>
    <p:sldId id="831" r:id="rId45"/>
    <p:sldId id="810" r:id="rId46"/>
    <p:sldId id="833" r:id="rId47"/>
    <p:sldId id="832" r:id="rId48"/>
    <p:sldId id="834" r:id="rId49"/>
    <p:sldId id="813" r:id="rId50"/>
    <p:sldId id="627" r:id="rId51"/>
    <p:sldId id="628" r:id="rId52"/>
    <p:sldId id="629" r:id="rId53"/>
    <p:sldId id="630" r:id="rId54"/>
    <p:sldId id="631" r:id="rId55"/>
    <p:sldId id="632" r:id="rId56"/>
    <p:sldId id="633" r:id="rId57"/>
    <p:sldId id="634" r:id="rId58"/>
    <p:sldId id="554" r:id="rId59"/>
    <p:sldId id="635" r:id="rId60"/>
    <p:sldId id="559" r:id="rId61"/>
    <p:sldId id="653" r:id="rId62"/>
    <p:sldId id="842" r:id="rId63"/>
    <p:sldId id="843" r:id="rId64"/>
    <p:sldId id="515" r:id="rId65"/>
    <p:sldId id="514" r:id="rId66"/>
    <p:sldId id="477" r:id="rId67"/>
    <p:sldId id="482" r:id="rId68"/>
    <p:sldId id="483" r:id="rId69"/>
    <p:sldId id="478" r:id="rId70"/>
    <p:sldId id="485" r:id="rId71"/>
    <p:sldId id="484" r:id="rId72"/>
    <p:sldId id="516" r:id="rId73"/>
    <p:sldId id="479" r:id="rId74"/>
    <p:sldId id="486" r:id="rId75"/>
    <p:sldId id="487" r:id="rId76"/>
    <p:sldId id="845" r:id="rId77"/>
    <p:sldId id="481" r:id="rId78"/>
    <p:sldId id="594" r:id="rId79"/>
    <p:sldId id="491" r:id="rId80"/>
    <p:sldId id="492" r:id="rId81"/>
    <p:sldId id="488" r:id="rId82"/>
    <p:sldId id="489" r:id="rId83"/>
    <p:sldId id="494" r:id="rId84"/>
    <p:sldId id="495" r:id="rId85"/>
    <p:sldId id="496" r:id="rId86"/>
    <p:sldId id="508" r:id="rId87"/>
    <p:sldId id="480" r:id="rId88"/>
    <p:sldId id="498" r:id="rId89"/>
    <p:sldId id="499" r:id="rId90"/>
    <p:sldId id="500" r:id="rId91"/>
    <p:sldId id="502" r:id="rId92"/>
    <p:sldId id="504" r:id="rId93"/>
    <p:sldId id="505" r:id="rId94"/>
    <p:sldId id="506" r:id="rId95"/>
    <p:sldId id="586" r:id="rId96"/>
    <p:sldId id="497" r:id="rId97"/>
    <p:sldId id="844" r:id="rId98"/>
    <p:sldId id="511" r:id="rId99"/>
    <p:sldId id="512" r:id="rId100"/>
    <p:sldId id="501" r:id="rId101"/>
    <p:sldId id="507" r:id="rId102"/>
    <p:sldId id="846" r:id="rId103"/>
    <p:sldId id="849" r:id="rId104"/>
    <p:sldId id="847" r:id="rId105"/>
    <p:sldId id="518" r:id="rId106"/>
    <p:sldId id="519" r:id="rId107"/>
    <p:sldId id="520" r:id="rId108"/>
    <p:sldId id="595" r:id="rId109"/>
    <p:sldId id="848" r:id="rId110"/>
    <p:sldId id="521" r:id="rId111"/>
    <p:sldId id="522" r:id="rId112"/>
    <p:sldId id="523" r:id="rId113"/>
    <p:sldId id="587" r:id="rId114"/>
    <p:sldId id="524" r:id="rId115"/>
    <p:sldId id="525" r:id="rId116"/>
    <p:sldId id="526" r:id="rId117"/>
    <p:sldId id="661" r:id="rId118"/>
    <p:sldId id="493" r:id="rId119"/>
    <p:sldId id="528" r:id="rId120"/>
    <p:sldId id="529" r:id="rId121"/>
    <p:sldId id="530" r:id="rId122"/>
    <p:sldId id="531" r:id="rId123"/>
    <p:sldId id="532" r:id="rId124"/>
    <p:sldId id="533" r:id="rId125"/>
    <p:sldId id="534" r:id="rId126"/>
    <p:sldId id="535" r:id="rId127"/>
    <p:sldId id="536" r:id="rId128"/>
    <p:sldId id="537" r:id="rId129"/>
    <p:sldId id="538" r:id="rId130"/>
    <p:sldId id="513" r:id="rId131"/>
    <p:sldId id="539" r:id="rId132"/>
    <p:sldId id="540" r:id="rId133"/>
    <p:sldId id="662" r:id="rId134"/>
    <p:sldId id="542" r:id="rId135"/>
    <p:sldId id="543" r:id="rId136"/>
    <p:sldId id="544" r:id="rId137"/>
    <p:sldId id="545" r:id="rId138"/>
    <p:sldId id="546" r:id="rId139"/>
    <p:sldId id="490" r:id="rId140"/>
    <p:sldId id="547" r:id="rId141"/>
    <p:sldId id="549" r:id="rId142"/>
    <p:sldId id="850" r:id="rId143"/>
    <p:sldId id="866" r:id="rId144"/>
    <p:sldId id="859" r:id="rId145"/>
    <p:sldId id="862" r:id="rId146"/>
    <p:sldId id="863" r:id="rId147"/>
    <p:sldId id="864" r:id="rId148"/>
    <p:sldId id="865" r:id="rId149"/>
    <p:sldId id="867" r:id="rId150"/>
    <p:sldId id="651" r:id="rId151"/>
    <p:sldId id="553" r:id="rId152"/>
    <p:sldId id="851" r:id="rId153"/>
    <p:sldId id="555" r:id="rId154"/>
    <p:sldId id="556" r:id="rId155"/>
    <p:sldId id="856" r:id="rId156"/>
    <p:sldId id="852" r:id="rId157"/>
    <p:sldId id="853" r:id="rId158"/>
    <p:sldId id="854" r:id="rId159"/>
    <p:sldId id="560" r:id="rId160"/>
    <p:sldId id="855" r:id="rId161"/>
    <p:sldId id="590" r:id="rId162"/>
    <p:sldId id="591" r:id="rId163"/>
    <p:sldId id="857" r:id="rId164"/>
    <p:sldId id="562" r:id="rId165"/>
    <p:sldId id="563" r:id="rId166"/>
    <p:sldId id="564" r:id="rId167"/>
    <p:sldId id="858" r:id="rId168"/>
    <p:sldId id="565" r:id="rId169"/>
    <p:sldId id="566" r:id="rId170"/>
    <p:sldId id="567" r:id="rId171"/>
    <p:sldId id="568" r:id="rId172"/>
    <p:sldId id="569" r:id="rId173"/>
    <p:sldId id="570" r:id="rId174"/>
    <p:sldId id="571" r:id="rId175"/>
    <p:sldId id="572" r:id="rId176"/>
    <p:sldId id="573" r:id="rId177"/>
    <p:sldId id="574" r:id="rId178"/>
    <p:sldId id="575" r:id="rId179"/>
    <p:sldId id="576" r:id="rId180"/>
    <p:sldId id="577" r:id="rId181"/>
    <p:sldId id="578" r:id="rId182"/>
    <p:sldId id="579" r:id="rId183"/>
    <p:sldId id="580" r:id="rId184"/>
    <p:sldId id="581" r:id="rId185"/>
    <p:sldId id="582" r:id="rId186"/>
    <p:sldId id="583" r:id="rId187"/>
    <p:sldId id="584" r:id="rId188"/>
    <p:sldId id="585" r:id="rId18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k" initials="ad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4D00"/>
    <a:srgbClr val="E4B28E"/>
    <a:srgbClr val="005923"/>
    <a:srgbClr val="006B2D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59" autoAdjust="0"/>
    <p:restoredTop sz="92222" autoAdjust="0"/>
  </p:normalViewPr>
  <p:slideViewPr>
    <p:cSldViewPr snapToGrid="0" snapToObjects="1">
      <p:cViewPr varScale="1">
        <p:scale>
          <a:sx n="92" d="100"/>
          <a:sy n="92" d="100"/>
        </p:scale>
        <p:origin x="181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commentAuthors" Target="commentAuthor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CCED9B-6553-E946-85D3-BF6504D6DEB8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DEAAA-90D5-564F-8AC7-C45D513A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C6FB5-1071-8B5F-F412-27ACE47EC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4766C7-712F-BE16-B091-D759699D3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3215D-41C4-3DDE-1D50-1F7784460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9F4FB-7D56-D0F3-C6A5-E85177E3C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3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71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469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862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8E049-CDC4-D058-AEEB-F344E5EB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56DD0-8CBD-74EC-AF23-B63A582A9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19BC6-1B6B-5758-0F11-E339602C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38416-4AD1-6232-8B79-0DB5EC4AC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97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074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3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471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50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534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30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159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B05E8-BDDE-6D9C-D103-815474A6B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2CA35-EA96-85CF-CBDD-772BB2D4F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7E758-DF52-07A0-1177-D5AE9FF8F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FCBD6-E86F-E52C-D49A-EAA48511D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62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699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28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273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D655-5F97-972E-7122-AB124F0A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95E22-A3DF-19B6-7970-3FE35F15E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82C62-1DB9-DD1D-BDD6-2163E6728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304C4-A99B-6D28-F7C9-80439EC3F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4993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099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67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7741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752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135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42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2573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392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69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781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295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610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954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4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642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422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94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491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587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760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282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1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C5B2-581A-527E-2C70-288A56066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C834C-F55A-4F48-2735-CFF446200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5F0DA-1DF8-39EF-1CFD-EFD2F4B08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6573D-471E-4EF9-E706-18D314DC0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9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2A2D7-9D3F-1485-3837-DDE0395F7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0A113-8C01-B571-8196-093962110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C71B4-0E00-D56A-A2F7-E2A5A79C8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63049-22EA-F05F-5DC0-EBA84D33F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3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6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0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4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4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6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4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5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7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55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0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5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7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5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5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8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0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9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4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8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83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4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32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1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8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89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36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37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45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4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6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12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42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89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05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5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932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55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80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96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42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961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55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96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02BE-119C-6B58-D489-7DCEDFFB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7C29A-F459-EE27-C99D-0FA2E3BF8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5F5AB-D999-3DC3-5327-787004770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E43C-99DC-CCC8-BDF9-7B2D5BDF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79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docs.oracle.com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/java/</a:t>
            </a:r>
            <a:r>
              <a:rPr lang="en-US" dirty="0" err="1"/>
              <a:t>javase</a:t>
            </a:r>
            <a:r>
              <a:rPr lang="en-US" dirty="0"/>
              <a:t>/21/docs/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java.base</a:t>
            </a:r>
            <a:r>
              <a:rPr lang="en-US" dirty="0"/>
              <a:t>/java/lang/</a:t>
            </a:r>
            <a:r>
              <a:rPr lang="en-US" dirty="0" err="1"/>
              <a:t>Object.html#equals</a:t>
            </a:r>
            <a:r>
              <a:rPr lang="en-US" dirty="0"/>
              <a:t>(</a:t>
            </a:r>
            <a:r>
              <a:rPr lang="en-US" dirty="0" err="1"/>
              <a:t>java.lang.Object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08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60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06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44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40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01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68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40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5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13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29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7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60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11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77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41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690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6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421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49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60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557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55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88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314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807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519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187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53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845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043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90B506C-7399-87D9-1AAB-0C88DF5DB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F808AB4-879A-0905-A54C-7A5D37F40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6CADE6-B25D-70B2-54F6-1D842E2B8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94913-18AA-3C6D-4AEF-CE749FAE2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ashington.edu/academics/teaching-assistants/bob-bandes-award/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hyperlink" Target="https://uwplse.org/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309392" TargetMode="External"/><Relationship Id="rId2" Type="http://schemas.openxmlformats.org/officeDocument/2006/relationships/hyperlink" Target="https://uw.iasystem.org/survey/309398" TargetMode="Externa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ashington.edu/academics/teaching-assistants/bob-bandes-awar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ashington.edu/academics/teaching-assistants/bob-bandes-award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997E-2A8E-37E1-1B4C-3203BE182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4162"/>
            <a:ext cx="3494590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Mutable ADTs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C0A688-BC38-5406-4B86-4D270A616529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91C57D-56ED-22FF-FC36-71081233A538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89BDC2-E803-9F76-A7EF-D8764234F9F4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pic>
        <p:nvPicPr>
          <p:cNvPr id="3" name="Picture 2" descr="A “hi” message and smiley face, drawn in the style of HW8-squares">
            <a:extLst>
              <a:ext uri="{FF2B5EF4-FFF2-40B4-BE49-F238E27FC236}">
                <a16:creationId xmlns:a16="http://schemas.microsoft.com/office/drawing/2014/main" id="{D721B816-966C-B2E1-2C7C-67767A35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5" y="3185417"/>
            <a:ext cx="1828800" cy="17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Minecraft diamond sword, drawn in the style of HW8-squares">
            <a:extLst>
              <a:ext uri="{FF2B5EF4-FFF2-40B4-BE49-F238E27FC236}">
                <a16:creationId xmlns:a16="http://schemas.microsoft.com/office/drawing/2014/main" id="{14F7D882-1D3F-05F4-BE81-24A8CA990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513" r="638" b="3333"/>
          <a:stretch>
            <a:fillRect/>
          </a:stretch>
        </p:blipFill>
        <p:spPr bwMode="auto">
          <a:xfrm>
            <a:off x="6837015" y="4612762"/>
            <a:ext cx="1828800" cy="18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four-panel art piece, drawn in the style of HW8-squares. The top-left corner says “sus”, the bottom-right corner is the Minecraft dirt block, and the top-right/bottom-left corners are two “impostors” from the video game amongus.">
            <a:extLst>
              <a:ext uri="{FF2B5EF4-FFF2-40B4-BE49-F238E27FC236}">
                <a16:creationId xmlns:a16="http://schemas.microsoft.com/office/drawing/2014/main" id="{04987084-7CE0-0FFE-493C-F19636BD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15" y="459310"/>
            <a:ext cx="1828800" cy="18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frog, drawn in the style of HW8-squares">
            <a:extLst>
              <a:ext uri="{FF2B5EF4-FFF2-40B4-BE49-F238E27FC236}">
                <a16:creationId xmlns:a16="http://schemas.microsoft.com/office/drawing/2014/main" id="{E9837DBF-6DBC-85C8-BB49-CAA40570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92" y="2555928"/>
            <a:ext cx="1827295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American flag, drawn in the style of HW8-squares">
            <a:extLst>
              <a:ext uri="{FF2B5EF4-FFF2-40B4-BE49-F238E27FC236}">
                <a16:creationId xmlns:a16="http://schemas.microsoft.com/office/drawing/2014/main" id="{EE2A4A64-CC2D-E28E-F4A1-F07FFD64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15" y="2692982"/>
            <a:ext cx="1828800" cy="14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grinning face, drawn in the style of HW8-squares">
            <a:extLst>
              <a:ext uri="{FF2B5EF4-FFF2-40B4-BE49-F238E27FC236}">
                <a16:creationId xmlns:a16="http://schemas.microsoft.com/office/drawing/2014/main" id="{2C527082-77C9-17D3-B9D9-97BCFA50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92" y="381818"/>
            <a:ext cx="1828800" cy="18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smiling clown, drawn in the style of HW8-squares">
            <a:extLst>
              <a:ext uri="{FF2B5EF4-FFF2-40B4-BE49-F238E27FC236}">
                <a16:creationId xmlns:a16="http://schemas.microsoft.com/office/drawing/2014/main" id="{6B11B738-2C90-3B44-17C5-956ED578A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16669"/>
          <a:stretch>
            <a:fillRect/>
          </a:stretch>
        </p:blipFill>
        <p:spPr bwMode="auto">
          <a:xfrm>
            <a:off x="4673987" y="4662796"/>
            <a:ext cx="1828800" cy="17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5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B826C-666A-D456-1326-1BCB2510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93F7-975D-C440-78F3-14B00E80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0070C0"/>
                </a:solidFill>
              </a:rPr>
              <a:t>Immutable</a:t>
            </a:r>
            <a:r>
              <a:rPr lang="en-US" dirty="0"/>
              <a:t> Map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FAD3-6489-046D-36E5-82C81EC71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M1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get-value("one",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M1.getValue("one");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 &gt; 0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cxnSp>
        <p:nvCxnSpPr>
          <p:cNvPr id="4" name="Straight Arrow Connector 3" descr="Backwards reasoning from {{ Post: r &gt; 0 }} to {{ get-value(&quot;one&quot;, M1) &gt; 0 }}&#13;&#10;&#13;&#10;">
            <a:extLst>
              <a:ext uri="{FF2B5EF4-FFF2-40B4-BE49-F238E27FC236}">
                <a16:creationId xmlns:a16="http://schemas.microsoft.com/office/drawing/2014/main" id="{C94DA5EF-7294-AC05-82E0-A3E956CF020A}"/>
              </a:ext>
            </a:extLst>
          </p:cNvPr>
          <p:cNvCxnSpPr>
            <a:cxnSpLocks/>
          </p:cNvCxnSpPr>
          <p:nvPr/>
        </p:nvCxnSpPr>
        <p:spPr>
          <a:xfrm flipV="1">
            <a:off x="1541816" y="2428033"/>
            <a:ext cx="0" cy="67344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48A96E-17D1-F0D6-E646-B09C5559F39A}"/>
              </a:ext>
            </a:extLst>
          </p:cNvPr>
          <p:cNvSpPr txBox="1"/>
          <p:nvPr/>
        </p:nvSpPr>
        <p:spPr>
          <a:xfrm>
            <a:off x="3952812" y="4514127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set-value(x, v, obj)</a:t>
            </a:r>
          </a:p>
          <a:p>
            <a:pPr marL="0"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(x: K, v: V): Map&lt;K, V&gt;;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97B97-9058-6917-F0E8-F49DB1A8D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Subclassing Creates Tight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Creates tight coupling between super- and sub-class</a:t>
            </a:r>
          </a:p>
          <a:p>
            <a:pPr lvl="1"/>
            <a:r>
              <a:rPr lang="en-US" sz="2200" dirty="0"/>
              <a:t>direct field access can break subclass</a:t>
            </a:r>
          </a:p>
          <a:p>
            <a:pPr lvl="1"/>
            <a:r>
              <a:rPr lang="en-US" sz="2200" dirty="0"/>
              <a:t>subclass dependent on which methods call each other</a:t>
            </a:r>
          </a:p>
          <a:p>
            <a:pPr lvl="1"/>
            <a:r>
              <a:rPr lang="en-US" sz="2200" dirty="0"/>
              <a:t>subclass dependent on </a:t>
            </a:r>
            <a:r>
              <a:rPr lang="en-US" sz="2200" i="1" dirty="0"/>
              <a:t>order</a:t>
            </a:r>
            <a:r>
              <a:rPr lang="en-US" sz="2200" dirty="0"/>
              <a:t> of method calls</a:t>
            </a:r>
          </a:p>
          <a:p>
            <a:pPr lvl="1"/>
            <a:r>
              <a:rPr lang="en-US" sz="2200" dirty="0"/>
              <a:t>subclass can be called when RI is false</a:t>
            </a:r>
          </a:p>
          <a:p>
            <a:pPr lvl="1"/>
            <a:endParaRPr lang="en-US" sz="2200" dirty="0"/>
          </a:p>
          <a:p>
            <a:r>
              <a:rPr lang="en-US" sz="2800" dirty="0"/>
              <a:t>Often see the “fragile base class” problem</a:t>
            </a:r>
          </a:p>
          <a:p>
            <a:pPr lvl="1"/>
            <a:endParaRPr lang="en-US" sz="2400" dirty="0"/>
          </a:p>
          <a:p>
            <a:r>
              <a:rPr lang="en-US" sz="2600" dirty="0"/>
              <a:t>Subclassing is a surprisingly dangerous feature!</a:t>
            </a:r>
          </a:p>
          <a:p>
            <a:pPr lvl="1"/>
            <a:r>
              <a:rPr lang="en-US" sz="2400" dirty="0"/>
              <a:t>up to you to verify subclass method specs are stronger</a:t>
            </a:r>
          </a:p>
          <a:p>
            <a:pPr lvl="1"/>
            <a:r>
              <a:rPr lang="en-US" sz="2400" dirty="0"/>
              <a:t>up to you to prevent tight coupling</a:t>
            </a:r>
            <a:endParaRPr lang="en-US" sz="2200" dirty="0"/>
          </a:p>
          <a:p>
            <a:pPr lvl="2"/>
            <a:endParaRPr lang="en-US" sz="1800" dirty="0"/>
          </a:p>
          <a:p>
            <a:endParaRPr lang="en-US" sz="28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B90EE-62CE-57DF-1BAF-75FDAB38E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Subclassing is Best Avoided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 advice: either design for subclassing or prohibit it</a:t>
            </a:r>
          </a:p>
          <a:p>
            <a:pPr lvl="1"/>
            <a:r>
              <a:rPr lang="en-US" sz="2200" dirty="0"/>
              <a:t>from Josh Bloch, author of (much of) the Java libraries</a:t>
            </a:r>
          </a:p>
          <a:p>
            <a:pPr lvl="2"/>
            <a:endParaRPr lang="en-US" sz="1800" dirty="0"/>
          </a:p>
          <a:p>
            <a:r>
              <a:rPr lang="en-US" sz="2600" dirty="0"/>
              <a:t>We haven’t used subclassing in TypeScript</a:t>
            </a:r>
          </a:p>
          <a:p>
            <a:pPr lvl="1"/>
            <a:r>
              <a:rPr lang="en-US" sz="2200" dirty="0"/>
              <a:t>didn’t even describe how to do it!</a:t>
            </a:r>
          </a:p>
          <a:p>
            <a:pPr lvl="2"/>
            <a:r>
              <a:rPr lang="en-US" sz="1800" dirty="0"/>
              <a:t>we’ve just used classes as a quick way to create records</a:t>
            </a:r>
          </a:p>
          <a:p>
            <a:pPr lvl="1"/>
            <a:r>
              <a:rPr lang="en-US" sz="2200" dirty="0"/>
              <a:t>these problems are the main reason why we avoided it</a:t>
            </a:r>
          </a:p>
          <a:p>
            <a:pPr lvl="2"/>
            <a:endParaRPr lang="en-US" sz="1800" dirty="0"/>
          </a:p>
          <a:p>
            <a:r>
              <a:rPr lang="en-US" sz="2600" dirty="0"/>
              <a:t>Subclassing is not necessary anyway</a:t>
            </a:r>
          </a:p>
          <a:p>
            <a:pPr lvl="1"/>
            <a:r>
              <a:rPr lang="en-US" sz="2200" dirty="0"/>
              <a:t>we have other ways to share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EE3C3-8AA2-D4A5-67EE-B66958DAB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FF41-FDB1-5BD8-57C9-1DB78C6B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3BCD-9D4B-7EE5-8649-D0C90F272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4162"/>
            <a:ext cx="3494590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Equality &amp; Constructors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0363E2-34EE-28BF-270D-16624144D3A5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A98D44-30A4-F508-5912-432D140EFF4C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55B45C-49D8-812C-3429-1612EAE1C718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F1AB63-4A10-8FD4-3D24-B8EDEAC4B637}"/>
              </a:ext>
            </a:extLst>
          </p:cNvPr>
          <p:cNvSpPr txBox="1">
            <a:spLocks/>
          </p:cNvSpPr>
          <p:nvPr/>
        </p:nvSpPr>
        <p:spPr>
          <a:xfrm>
            <a:off x="6959278" y="5173903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#2867</a:t>
            </a:r>
          </a:p>
        </p:txBody>
      </p:sp>
      <p:pic>
        <p:nvPicPr>
          <p:cNvPr id="3" name="Picture 2" descr="xkcd 2867: datetime. Transcript from explainxkcd:&#10;[Ponytail is talking to Cueball.]&#10;Ponytail: Event #1 happened at time T1.&#10;Cueball: Okay.&#10;Ponytail: Then event #2 happened at time T2.&#10;Cueball: Mhmm.&#10;Ponytail: How would you calculate how much time elapsed between T1 and T2?&#10;[The comic splits into two paths, each with a caption at the top.]&#10;[Path 1, upper right panel]&#10;Caption: Normal person:&#10;Cueball: T2 minus T1.&#10;[Path 2, lower right panel]&#10;Caption: Anyone who's worked on datetime systems:&#10;[Cueball has his arms raised.]&#10;Cueball: It is impossible to know and a sin to ask!">
            <a:extLst>
              <a:ext uri="{FF2B5EF4-FFF2-40B4-BE49-F238E27FC236}">
                <a16:creationId xmlns:a16="http://schemas.microsoft.com/office/drawing/2014/main" id="{4D9014FB-0A31-6F9D-A409-C632BCA4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691901"/>
            <a:ext cx="4935105" cy="34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794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D1F4-07EA-5DD0-A16A-7678D4D62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C6FA-93DC-EBAE-F6D9-F4E72C73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(06/04)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1119-C2B4-2B15-8A84-B3FEEBC83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exam review session: Monday, June 9</a:t>
            </a:r>
            <a:r>
              <a:rPr lang="en-US" sz="2800" baseline="30000" dirty="0"/>
              <a:t>th</a:t>
            </a:r>
            <a:r>
              <a:rPr lang="en-US" sz="2800" dirty="0"/>
              <a:t>, 5-6:30 PM </a:t>
            </a:r>
          </a:p>
          <a:p>
            <a:pPr lvl="1"/>
            <a:r>
              <a:rPr lang="en-US" sz="2200" dirty="0"/>
              <a:t>in CSE 3</a:t>
            </a:r>
            <a:r>
              <a:rPr lang="en-US" sz="2200" baseline="30000" dirty="0"/>
              <a:t>rd</a:t>
            </a:r>
            <a:r>
              <a:rPr lang="en-US" sz="2200" dirty="0"/>
              <a:t>/4</a:t>
            </a:r>
            <a:r>
              <a:rPr lang="en-US" sz="2200" baseline="30000" dirty="0"/>
              <a:t>th</a:t>
            </a:r>
            <a:r>
              <a:rPr lang="en-US" sz="2200" dirty="0"/>
              <a:t>/5</a:t>
            </a:r>
            <a:r>
              <a:rPr lang="en-US" sz="2200" baseline="30000" dirty="0"/>
              <a:t>th</a:t>
            </a:r>
            <a:r>
              <a:rPr lang="en-US" sz="2200" dirty="0"/>
              <a:t> floor breakouts + one extra TBD CSE room</a:t>
            </a:r>
          </a:p>
          <a:p>
            <a:pPr lvl="1"/>
            <a:r>
              <a:rPr lang="en-US" sz="2200" dirty="0"/>
              <a:t>each location focused on a topic, otherwise office hours-style</a:t>
            </a:r>
          </a:p>
          <a:p>
            <a:pPr lvl="1"/>
            <a:r>
              <a:rPr lang="en-US" sz="2200" u="sng" dirty="0"/>
              <a:t>completely optional</a:t>
            </a:r>
          </a:p>
          <a:p>
            <a:pPr lvl="1"/>
            <a:r>
              <a:rPr lang="en-US" sz="2200" dirty="0"/>
              <a:t>more details on Ed. Bring your questions!</a:t>
            </a:r>
          </a:p>
          <a:p>
            <a:r>
              <a:rPr lang="en-US" sz="2800" dirty="0"/>
              <a:t>Matt is behind on extra sample final – sorry!</a:t>
            </a:r>
          </a:p>
          <a:p>
            <a:pPr lvl="1"/>
            <a:r>
              <a:rPr lang="en-US" sz="2200" dirty="0"/>
              <a:t>will make an Ed post when available</a:t>
            </a:r>
          </a:p>
          <a:p>
            <a:pPr lvl="1"/>
            <a:r>
              <a:rPr lang="en-US" sz="2200" dirty="0"/>
              <a:t>no video accompanying final, but will have solutions</a:t>
            </a:r>
          </a:p>
          <a:p>
            <a:r>
              <a:rPr lang="en-US" sz="2800" dirty="0"/>
              <a:t>course evals are out!</a:t>
            </a:r>
          </a:p>
          <a:p>
            <a:pPr lvl="1"/>
            <a:r>
              <a:rPr lang="en-US" sz="2400" dirty="0"/>
              <a:t>please give us (actionable) feedback!</a:t>
            </a:r>
          </a:p>
          <a:p>
            <a:pPr lvl="1"/>
            <a:r>
              <a:rPr lang="en-US" sz="2400" dirty="0"/>
              <a:t>will dedicate ~ 10 min in lecture on Friday to do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63934-D14F-57BA-8598-4278375CD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273C-9B3A-7E05-99FA-FBF3DFAC3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10292438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of User-Defined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For any type, useful to know which are “the same”</a:t>
            </a:r>
          </a:p>
          <a:p>
            <a:pPr lvl="1"/>
            <a:endParaRPr lang="en-US" sz="2200" dirty="0"/>
          </a:p>
          <a:p>
            <a:r>
              <a:rPr lang="en-US" sz="2600" dirty="0"/>
              <a:t>TypeScript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 sz="2600" dirty="0"/>
              <a:t>” is not useful on records: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{a: 1} === {a: 1}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false!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as in Java, this is “reference equality”</a:t>
            </a:r>
          </a:p>
          <a:p>
            <a:pPr lvl="1"/>
            <a:r>
              <a:rPr lang="en-US" sz="2200" dirty="0"/>
              <a:t>tells you if they refer to the same object in memory</a:t>
            </a:r>
          </a:p>
          <a:p>
            <a:pPr lvl="1"/>
            <a:endParaRPr lang="en-US" sz="2200" dirty="0"/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deepStrictEquals</a:t>
            </a:r>
            <a:r>
              <a:rPr lang="en-US" sz="2600" dirty="0"/>
              <a:t> would work here</a:t>
            </a:r>
          </a:p>
          <a:p>
            <a:pPr lvl="1"/>
            <a:r>
              <a:rPr lang="en-US" sz="2200" dirty="0"/>
              <a:t>checks that the records have the same fields and values</a:t>
            </a:r>
          </a:p>
          <a:p>
            <a:pPr lvl="1"/>
            <a:r>
              <a:rPr lang="en-US" sz="2200" dirty="0"/>
              <a:t>but that also is not perfect…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78C20-413E-B551-2D3A-34CC77D73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Queue With Two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queue using two lists.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ListPairQueue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NumberQueue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++ rev(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front: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back: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three ways of representing the same abstract state: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front		back		front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rev(back)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[1, 2]		[]				[1, 2]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[1]			[2]				[1, 2]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[]			[2, 1]			[1, 2]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these should be considered equal!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A5DA0-F29B-59AA-7205-26DC98498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Equality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Often useful / necessary to define your own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</a:p>
          <a:p>
            <a:pPr lvl="1"/>
            <a:r>
              <a:rPr lang="en-US" sz="2200" dirty="0"/>
              <a:t>check if references point to records that are “the same”</a:t>
            </a:r>
          </a:p>
          <a:p>
            <a:pPr lvl="1"/>
            <a:endParaRPr lang="en-US" sz="2200" dirty="0"/>
          </a:p>
          <a:p>
            <a:r>
              <a:rPr lang="en-US" sz="2600" dirty="0"/>
              <a:t>Very important to get definitions correct</a:t>
            </a:r>
          </a:p>
          <a:p>
            <a:pPr lvl="1"/>
            <a:r>
              <a:rPr lang="en-US" sz="2200" dirty="0"/>
              <a:t>reasoning </a:t>
            </a:r>
            <a:r>
              <a:rPr lang="en-US" sz="2200" dirty="0">
                <a:solidFill>
                  <a:srgbClr val="7030A0"/>
                </a:solidFill>
              </a:rPr>
              <a:t>uses</a:t>
            </a:r>
            <a:r>
              <a:rPr lang="en-US" sz="2200" dirty="0"/>
              <a:t> definitions, so</a:t>
            </a:r>
            <a:br>
              <a:rPr lang="en-US" sz="2200" dirty="0"/>
            </a:br>
            <a:r>
              <a:rPr lang="en-US" sz="2200" dirty="0"/>
              <a:t>if our definitions are wrong, our reasoning will be wrong</a:t>
            </a:r>
          </a:p>
          <a:p>
            <a:pPr lvl="1"/>
            <a:r>
              <a:rPr lang="en-US" sz="2200" dirty="0"/>
              <a:t>only tools for checking definitions: simplicity &amp; testing</a:t>
            </a:r>
          </a:p>
          <a:p>
            <a:pPr lvl="1"/>
            <a:endParaRPr lang="en-US" sz="2200" dirty="0"/>
          </a:p>
          <a:p>
            <a:r>
              <a:rPr lang="en-US" sz="2600" dirty="0"/>
              <a:t>Sometimes we can also sanity check them</a:t>
            </a:r>
          </a:p>
          <a:p>
            <a:pPr lvl="1"/>
            <a:r>
              <a:rPr lang="en-US" sz="2200" dirty="0"/>
              <a:t>saw this in Topic 8, e.g.,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get-value(x, set-value(x, v, L)) = v</a:t>
            </a:r>
          </a:p>
          <a:p>
            <a:pPr lvl="1"/>
            <a:r>
              <a:rPr lang="en-US" sz="2200" dirty="0"/>
              <a:t>can do something similar here…</a:t>
            </a:r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258D4-DCAC-7107-93DB-A3D587EBD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51E7E-DA04-6F5B-C8A7-521952DD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737C-F05C-7EB0-05D7-86505E9D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Equality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9F38-0A5E-D7D6-F38B-62E4B315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Often useful / necessary to define your own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</a:p>
          <a:p>
            <a:pPr lvl="1"/>
            <a:r>
              <a:rPr lang="en-US" sz="2200" dirty="0"/>
              <a:t>check if references point to records that are “the same”</a:t>
            </a:r>
          </a:p>
          <a:p>
            <a:pPr lvl="1"/>
            <a:endParaRPr lang="en-US" sz="2200" dirty="0"/>
          </a:p>
          <a:p>
            <a:r>
              <a:rPr lang="en-US" sz="2600" dirty="0"/>
              <a:t>Sensible definition should act like “=” in math:</a:t>
            </a:r>
          </a:p>
          <a:p>
            <a:pPr lvl="2"/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equal(a, a) = T</a:t>
            </a:r>
            <a:r>
              <a:rPr lang="en-US" sz="2200" dirty="0"/>
              <a:t> 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for any a : A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equal(a, b) = equal(b, a)  for any a, b : A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if equal(a, b) and equal(b, c), then equal(a, c)  for any …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/>
          </a:p>
          <a:p>
            <a:pPr lvl="1"/>
            <a:r>
              <a:rPr lang="en-US" sz="2200" dirty="0"/>
              <a:t>(311 alert: this is an “equivalence relation”)</a:t>
            </a:r>
          </a:p>
          <a:p>
            <a:pPr lvl="1"/>
            <a:r>
              <a:rPr lang="en-US" sz="2200" dirty="0"/>
              <a:t>Java has two more rules 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Object.equal</a:t>
            </a:r>
            <a:r>
              <a:rPr lang="en-US" sz="2200" dirty="0"/>
              <a:t> (see Java docs)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AF517-D81E-579F-BB44-5275DC82B08A}"/>
              </a:ext>
            </a:extLst>
          </p:cNvPr>
          <p:cNvSpPr txBox="1"/>
          <p:nvPr/>
        </p:nvSpPr>
        <p:spPr>
          <a:xfrm>
            <a:off x="7499898" y="3345873"/>
            <a:ext cx="9149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reflexive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8B4D0-1894-2FC5-3498-DEE2AD0378B5}"/>
              </a:ext>
            </a:extLst>
          </p:cNvPr>
          <p:cNvSpPr txBox="1"/>
          <p:nvPr/>
        </p:nvSpPr>
        <p:spPr>
          <a:xfrm>
            <a:off x="7402371" y="4047307"/>
            <a:ext cx="110998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symmetric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A1F70-2A6E-57DF-1452-E5AE5C662BFE}"/>
              </a:ext>
            </a:extLst>
          </p:cNvPr>
          <p:cNvSpPr txBox="1"/>
          <p:nvPr/>
        </p:nvSpPr>
        <p:spPr>
          <a:xfrm>
            <a:off x="7460367" y="5216133"/>
            <a:ext cx="99399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transitive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EB744-F4B0-5FED-C811-F781F094D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201B-B163-57E2-9EED-F0A920EA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in Java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F4C93-AB76-C9DB-01E8-463AB9259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7" name="Picture 6" descr="The Java spec for the equals method. Importantly, the spec literally contains the worlds reflexive, symmetric, and transitive, in these requirements:&#10;&#10;- It is reflexive: for any non-null reference value x, x.equals(x) should return true.&#10;- It is symmetric: for any non-null reference values x and y, x.equals(y) should return true if and only if y.equals(x) returns true.&#10;- It is transitive: for any non-null reference values x, y, and z, if x.equals(y) returns true and y.equals(z) returns true, then x.equals(z) should return true.&#10;&#10;">
            <a:extLst>
              <a:ext uri="{FF2B5EF4-FFF2-40B4-BE49-F238E27FC236}">
                <a16:creationId xmlns:a16="http://schemas.microsoft.com/office/drawing/2014/main" id="{11971AA3-56BE-005E-1346-C61F183D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9893"/>
            <a:ext cx="8229600" cy="51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95F0-A44B-534B-0C09-F523F3A6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3ABE-6148-F357-6F1C-CA1A9E84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0070C0"/>
                </a:solidFill>
              </a:rPr>
              <a:t>Immutable</a:t>
            </a:r>
            <a:r>
              <a:rPr lang="en-US" dirty="0"/>
              <a:t> Map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5F62-DC60-FBF9-6A11-49E59B1C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get-value("one", set-value("one", 2, M))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M1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get-value("one",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M1.getValue("one");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cxnSp>
        <p:nvCxnSpPr>
          <p:cNvPr id="4" name="Straight Arrow Connector 3" descr="Backwards reasoning from {{ get-value(&quot;one&quot;, M1) &gt; 0 }} to {{ get-value(&quot;one&quot;, set-value(&quot;one&quot;, 2, M)) &gt; 0 }}">
            <a:extLst>
              <a:ext uri="{FF2B5EF4-FFF2-40B4-BE49-F238E27FC236}">
                <a16:creationId xmlns:a16="http://schemas.microsoft.com/office/drawing/2014/main" id="{5FD31A9A-0E8A-4F0E-30EA-97D8D8465EB4}"/>
              </a:ext>
            </a:extLst>
          </p:cNvPr>
          <p:cNvCxnSpPr>
            <a:cxnSpLocks/>
          </p:cNvCxnSpPr>
          <p:nvPr/>
        </p:nvCxnSpPr>
        <p:spPr>
          <a:xfrm flipV="1">
            <a:off x="1531542" y="2026508"/>
            <a:ext cx="0" cy="67344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6C05E-4B7C-C50C-8D23-3CF1EB2DE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16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Duration &amp;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Define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Duration</a:t>
            </a:r>
            <a:r>
              <a:rPr lang="en-US" sz="2600" dirty="0"/>
              <a:t> to be an amount of time in seconds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type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Duration = {min :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ℤ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sec :</a:t>
            </a:r>
            <a:r>
              <a:rPr lang="en-US" sz="1800" b="1" dirty="0"/>
              <a:t>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ℤ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}  with  0 ≤ sec &lt; 60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second part is a </a:t>
            </a:r>
            <a:r>
              <a:rPr lang="en-US" sz="1800" dirty="0">
                <a:solidFill>
                  <a:srgbClr val="0070C0"/>
                </a:solidFill>
              </a:rPr>
              <a:t>rep invariant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sz="2200" dirty="0"/>
          </a:p>
          <a:p>
            <a:r>
              <a:rPr lang="en-US" sz="2600" dirty="0"/>
              <a:t>Can define equality 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Duration</a:t>
            </a:r>
            <a:r>
              <a:rPr lang="en-US" sz="2600" dirty="0"/>
              <a:t> this way: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equal({min: m, sec: s}, {min: n, sec: t})   :=   (m = n) and (s = t)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true iff these are the same amount of time</a:t>
            </a:r>
          </a:p>
          <a:p>
            <a:pPr lvl="2"/>
            <a:r>
              <a:rPr lang="en-US" sz="1800" dirty="0"/>
              <a:t>(wouldn’t be true without the invariant)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6D7DD-7B31-E10A-328A-8850AF1B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Duration &amp; Checking Equality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equal({min: m, sec: s}, {min: n, sec: t})   :=   (m = n) and (s = t)</a:t>
            </a:r>
          </a:p>
          <a:p>
            <a:pPr lvl="2"/>
            <a:endParaRPr lang="en-US" sz="1800" dirty="0"/>
          </a:p>
          <a:p>
            <a:r>
              <a:rPr lang="en-US" sz="2600" dirty="0"/>
              <a:t>Does this have the required properties?</a:t>
            </a: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reflexive</a:t>
            </a:r>
          </a:p>
          <a:p>
            <a:pPr lvl="2"/>
            <a:endParaRPr lang="en-US" sz="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equal({min: m, sec: s}, {min: m, sec: s})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= (m = m) and (s = s)	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= T and T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= T</a:t>
            </a:r>
          </a:p>
          <a:p>
            <a:pPr lvl="2"/>
            <a:endParaRPr lang="en-US" sz="800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symmetric</a:t>
            </a:r>
          </a:p>
          <a:p>
            <a:pPr lvl="2"/>
            <a:endParaRPr lang="en-US" sz="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equal({min: m, sec: s}, {min: n, sec: t})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= (m = n) and (s = t)	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= (n = m) and (t = s)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= equal({min: n, sec: t}, {min: m, sec: s})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</a:t>
            </a:r>
          </a:p>
          <a:p>
            <a:pPr lvl="2"/>
            <a:endParaRPr lang="en-US" sz="800" dirty="0"/>
          </a:p>
          <a:p>
            <a:pPr lvl="1"/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08828-C893-78E6-2FAA-6EFF52A832CD}"/>
              </a:ext>
            </a:extLst>
          </p:cNvPr>
          <p:cNvSpPr txBox="1"/>
          <p:nvPr/>
        </p:nvSpPr>
        <p:spPr>
          <a:xfrm>
            <a:off x="6357058" y="3989156"/>
            <a:ext cx="248747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proof by calculation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that it holds for any record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54600-86BA-0292-790B-93BCA7ED6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Duration &amp; Checking Equality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equal({min: m, sec: s}, {min: n, sec: t})   :=   (m = n) and (s = t)</a:t>
            </a:r>
          </a:p>
          <a:p>
            <a:pPr lvl="2"/>
            <a:endParaRPr lang="en-US" sz="1800" dirty="0"/>
          </a:p>
          <a:p>
            <a:r>
              <a:rPr lang="en-US" sz="2600" dirty="0"/>
              <a:t>Does this have the required properties?</a:t>
            </a: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reflexive			</a:t>
            </a:r>
            <a:r>
              <a:rPr lang="en-US" sz="2200" dirty="0"/>
              <a:t>yes</a:t>
            </a: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symmetric		</a:t>
            </a:r>
            <a:r>
              <a:rPr lang="en-US" sz="2200" dirty="0"/>
              <a:t>yes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transitive		</a:t>
            </a:r>
            <a:r>
              <a:rPr lang="en-US" sz="2200" dirty="0"/>
              <a:t>also yes </a:t>
            </a:r>
            <a:r>
              <a:rPr lang="en-US" sz="1800" dirty="0">
                <a:latin typeface="+mn-lt"/>
              </a:rPr>
              <a:t>(but a little long for a slide)</a:t>
            </a:r>
          </a:p>
          <a:p>
            <a:pPr lvl="1"/>
            <a:endParaRPr lang="en-US" sz="2200" dirty="0"/>
          </a:p>
          <a:p>
            <a:r>
              <a:rPr lang="en-US" sz="2600" dirty="0"/>
              <a:t>Good evidence that this is a reasonable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4D51-3B3D-B7E5-500C-443FD184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12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Non-Example: “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”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0 == "0"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true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0 == ""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true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0 == " "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true</a:t>
            </a:r>
          </a:p>
          <a:p>
            <a:pPr lvl="2"/>
            <a:endParaRPr lang="en-US" sz="1800" dirty="0"/>
          </a:p>
          <a:p>
            <a:r>
              <a:rPr lang="en-US" sz="2600" dirty="0"/>
              <a:t>Which property fails?</a:t>
            </a: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transitivity</a:t>
            </a:r>
            <a:r>
              <a:rPr lang="en-US" sz="2200" dirty="0"/>
              <a:t>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"" != " "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	(and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"0" != " "</a:t>
            </a:r>
            <a:r>
              <a:rPr lang="en-US" dirty="0"/>
              <a:t>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200" dirty="0">
              <a:latin typeface="+mn-lt"/>
            </a:endParaRPr>
          </a:p>
          <a:p>
            <a:pPr lvl="1"/>
            <a:endParaRPr lang="en-US" sz="2200" dirty="0"/>
          </a:p>
          <a:p>
            <a:r>
              <a:rPr lang="en-US" sz="2600" dirty="0"/>
              <a:t>Good evidence that this is </a:t>
            </a:r>
            <a:r>
              <a:rPr lang="en-US" sz="2600" u="sng" dirty="0"/>
              <a:t>not</a:t>
            </a:r>
            <a:r>
              <a:rPr lang="en-US" sz="2600" dirty="0"/>
              <a:t> a reasonable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297B-D924-39F9-18FF-9DC62DE8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List Equality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Can define equality 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List</a:t>
            </a:r>
            <a:r>
              <a:rPr lang="en-US" sz="2600" dirty="0"/>
              <a:t> type this way: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equal(nil, nil)			:=	T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equal(nil, b :: R)		:=	F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nil)		:=	F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b :: R)		:=	F			if a ≠ b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b :: R)		:=	equal(L, R)	if a = b</a:t>
            </a:r>
          </a:p>
          <a:p>
            <a:pPr lvl="2"/>
            <a:endParaRPr lang="en-US" sz="1800" dirty="0"/>
          </a:p>
          <a:p>
            <a:r>
              <a:rPr lang="en-US" sz="2600" dirty="0"/>
              <a:t>Checks that the values in the list are all the same</a:t>
            </a:r>
          </a:p>
          <a:p>
            <a:pPr lvl="1"/>
            <a:r>
              <a:rPr lang="en-US" sz="2200" dirty="0"/>
              <a:t>this is a definition, so we can only check it on examples…</a:t>
            </a:r>
          </a:p>
        </p:txBody>
      </p:sp>
      <p:grpSp>
        <p:nvGrpSpPr>
          <p:cNvPr id="7" name="Group 6" descr="equal([1, 2], [1, 2])">
            <a:extLst>
              <a:ext uri="{FF2B5EF4-FFF2-40B4-BE49-F238E27FC236}">
                <a16:creationId xmlns:a16="http://schemas.microsoft.com/office/drawing/2014/main" id="{7827E3DE-73D8-6AB0-C5EC-5DBBBC835DE7}"/>
              </a:ext>
            </a:extLst>
          </p:cNvPr>
          <p:cNvGrpSpPr/>
          <p:nvPr/>
        </p:nvGrpSpPr>
        <p:grpSpPr>
          <a:xfrm>
            <a:off x="1496292" y="5024868"/>
            <a:ext cx="4239490" cy="461665"/>
            <a:chOff x="1496292" y="5024868"/>
            <a:chExt cx="4239490" cy="461665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DE704F0-2B8C-E445-8BE2-E580C81A67AD}"/>
                </a:ext>
              </a:extLst>
            </p:cNvPr>
            <p:cNvSpPr/>
            <p:nvPr/>
          </p:nvSpPr>
          <p:spPr>
            <a:xfrm>
              <a:off x="2530731" y="5071681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75579E-362B-42AD-022C-3B7D7E524DB1}"/>
                </a:ext>
              </a:extLst>
            </p:cNvPr>
            <p:cNvSpPr txBox="1"/>
            <p:nvPr/>
          </p:nvSpPr>
          <p:spPr>
            <a:xfrm>
              <a:off x="2560341" y="5079343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B2B8C38-9676-9F55-5920-33276139F929}"/>
                </a:ext>
              </a:extLst>
            </p:cNvPr>
            <p:cNvSpPr/>
            <p:nvPr/>
          </p:nvSpPr>
          <p:spPr>
            <a:xfrm>
              <a:off x="3385018" y="506785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8F7A0E-9F29-3B98-E750-BD157A2D00C0}"/>
                </a:ext>
              </a:extLst>
            </p:cNvPr>
            <p:cNvSpPr txBox="1"/>
            <p:nvPr/>
          </p:nvSpPr>
          <p:spPr>
            <a:xfrm>
              <a:off x="3414628" y="507551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F849B2-E4B6-9687-59DD-A2E150743FD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926147" y="5279398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A4EAD54-20CD-9CF3-26EF-B0AB2B801197}"/>
                </a:ext>
              </a:extLst>
            </p:cNvPr>
            <p:cNvSpPr/>
            <p:nvPr/>
          </p:nvSpPr>
          <p:spPr>
            <a:xfrm>
              <a:off x="4103740" y="506401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735B2C-3D47-42C5-0FFC-50969FAC4854}"/>
                </a:ext>
              </a:extLst>
            </p:cNvPr>
            <p:cNvSpPr txBox="1"/>
            <p:nvPr/>
          </p:nvSpPr>
          <p:spPr>
            <a:xfrm>
              <a:off x="4133350" y="507168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D1337CD9-F303-3249-AA1B-E495C00E6442}"/>
                </a:ext>
              </a:extLst>
            </p:cNvPr>
            <p:cNvSpPr/>
            <p:nvPr/>
          </p:nvSpPr>
          <p:spPr>
            <a:xfrm>
              <a:off x="4958027" y="5060188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F4126C-68E7-9345-5185-90937D324DCB}"/>
                </a:ext>
              </a:extLst>
            </p:cNvPr>
            <p:cNvSpPr txBox="1"/>
            <p:nvPr/>
          </p:nvSpPr>
          <p:spPr>
            <a:xfrm>
              <a:off x="4987637" y="5067850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8E89CB-F3BD-9DFB-34E8-50C5631BB415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4499156" y="5271736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65F947-C153-7664-0B2C-3AFC433B6CCB}"/>
                </a:ext>
              </a:extLst>
            </p:cNvPr>
            <p:cNvSpPr txBox="1"/>
            <p:nvPr/>
          </p:nvSpPr>
          <p:spPr>
            <a:xfrm>
              <a:off x="1496292" y="5024868"/>
              <a:ext cx="4239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equal(                      ,                      )</a:t>
              </a:r>
            </a:p>
          </p:txBody>
        </p:sp>
      </p:grpSp>
      <p:grpSp>
        <p:nvGrpSpPr>
          <p:cNvPr id="9" name="Group 8" descr="= equal([2], [2])">
            <a:extLst>
              <a:ext uri="{FF2B5EF4-FFF2-40B4-BE49-F238E27FC236}">
                <a16:creationId xmlns:a16="http://schemas.microsoft.com/office/drawing/2014/main" id="{27F27BBF-7593-E93D-CBA1-7D3792132A6F}"/>
              </a:ext>
            </a:extLst>
          </p:cNvPr>
          <p:cNvGrpSpPr/>
          <p:nvPr/>
        </p:nvGrpSpPr>
        <p:grpSpPr>
          <a:xfrm>
            <a:off x="5596079" y="5040903"/>
            <a:ext cx="2686960" cy="461665"/>
            <a:chOff x="5596079" y="5040903"/>
            <a:chExt cx="2686960" cy="461665"/>
          </a:xfrm>
        </p:grpSpPr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DD7F9CC9-C7B3-D601-DAA8-E8CE089FD8BF}"/>
                </a:ext>
              </a:extLst>
            </p:cNvPr>
            <p:cNvSpPr/>
            <p:nvPr/>
          </p:nvSpPr>
          <p:spPr>
            <a:xfrm>
              <a:off x="6909855" y="509040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0E458-72D1-B4AD-6556-F23AEA882DAD}"/>
                </a:ext>
              </a:extLst>
            </p:cNvPr>
            <p:cNvSpPr txBox="1"/>
            <p:nvPr/>
          </p:nvSpPr>
          <p:spPr>
            <a:xfrm>
              <a:off x="6939465" y="509806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017C0E0F-A911-A88F-B6B2-8646621240DA}"/>
                </a:ext>
              </a:extLst>
            </p:cNvPr>
            <p:cNvSpPr/>
            <p:nvPr/>
          </p:nvSpPr>
          <p:spPr>
            <a:xfrm>
              <a:off x="7564317" y="509040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E042F2-BCC1-7E61-BC0B-1DA47688C188}"/>
                </a:ext>
              </a:extLst>
            </p:cNvPr>
            <p:cNvSpPr txBox="1"/>
            <p:nvPr/>
          </p:nvSpPr>
          <p:spPr>
            <a:xfrm>
              <a:off x="7593927" y="509806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68AC9D-0A74-85D8-85C8-7237E7EAD35A}"/>
                </a:ext>
              </a:extLst>
            </p:cNvPr>
            <p:cNvSpPr txBox="1"/>
            <p:nvPr/>
          </p:nvSpPr>
          <p:spPr>
            <a:xfrm>
              <a:off x="5596079" y="5040903"/>
              <a:ext cx="2686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equal(        ,         )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8838E73-3106-4281-0C57-B2FDCE8C3F6C}"/>
              </a:ext>
            </a:extLst>
          </p:cNvPr>
          <p:cNvSpPr txBox="1"/>
          <p:nvPr/>
        </p:nvSpPr>
        <p:spPr>
          <a:xfrm>
            <a:off x="5595985" y="5567004"/>
            <a:ext cx="268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= equal(nil, nil)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046031-11D6-BFC3-DF39-61EF676D42AA}"/>
              </a:ext>
            </a:extLst>
          </p:cNvPr>
          <p:cNvSpPr txBox="1"/>
          <p:nvPr/>
        </p:nvSpPr>
        <p:spPr>
          <a:xfrm>
            <a:off x="5595985" y="6091411"/>
            <a:ext cx="268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= 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76122D-9E06-5AFF-4E38-A198C43E1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List Equality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Can define equality 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List</a:t>
            </a:r>
            <a:r>
              <a:rPr lang="en-US" sz="2600" dirty="0"/>
              <a:t> type this way: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equal(nil, nil)			:=	T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equal(nil, b :: R)		:=	F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nil)		:=	F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b :: R)		:=	F			if a ≠ b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b :: R)		:=	equal(L, R)	if a = b</a:t>
            </a:r>
          </a:p>
          <a:p>
            <a:pPr lvl="2"/>
            <a:endParaRPr lang="en-US" sz="1800" dirty="0"/>
          </a:p>
          <a:p>
            <a:r>
              <a:rPr lang="en-US" sz="2600" dirty="0"/>
              <a:t>Checks that the values in the list are all the same</a:t>
            </a:r>
          </a:p>
          <a:p>
            <a:pPr lvl="1"/>
            <a:r>
              <a:rPr lang="en-US" sz="2200" dirty="0"/>
              <a:t>this is a definition, so we can only check it on examples…</a:t>
            </a:r>
          </a:p>
        </p:txBody>
      </p:sp>
      <p:grpSp>
        <p:nvGrpSpPr>
          <p:cNvPr id="7" name="Group 6" descr="equal([1, 2], [1, 3])">
            <a:extLst>
              <a:ext uri="{FF2B5EF4-FFF2-40B4-BE49-F238E27FC236}">
                <a16:creationId xmlns:a16="http://schemas.microsoft.com/office/drawing/2014/main" id="{231DE0C0-5DF9-E9D4-7F30-8CCB070DF621}"/>
              </a:ext>
            </a:extLst>
          </p:cNvPr>
          <p:cNvGrpSpPr/>
          <p:nvPr/>
        </p:nvGrpSpPr>
        <p:grpSpPr>
          <a:xfrm>
            <a:off x="1496292" y="5024868"/>
            <a:ext cx="4239490" cy="461665"/>
            <a:chOff x="1496292" y="5024868"/>
            <a:chExt cx="4239490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65F947-C153-7664-0B2C-3AFC433B6CCB}"/>
                </a:ext>
              </a:extLst>
            </p:cNvPr>
            <p:cNvSpPr txBox="1"/>
            <p:nvPr/>
          </p:nvSpPr>
          <p:spPr>
            <a:xfrm>
              <a:off x="1496292" y="5024868"/>
              <a:ext cx="4239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equal(                      ,                      )</a:t>
              </a: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DE704F0-2B8C-E445-8BE2-E580C81A67AD}"/>
                </a:ext>
              </a:extLst>
            </p:cNvPr>
            <p:cNvSpPr/>
            <p:nvPr/>
          </p:nvSpPr>
          <p:spPr>
            <a:xfrm>
              <a:off x="2530731" y="5071681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75579E-362B-42AD-022C-3B7D7E524DB1}"/>
                </a:ext>
              </a:extLst>
            </p:cNvPr>
            <p:cNvSpPr txBox="1"/>
            <p:nvPr/>
          </p:nvSpPr>
          <p:spPr>
            <a:xfrm>
              <a:off x="2560341" y="5079343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B2B8C38-9676-9F55-5920-33276139F929}"/>
                </a:ext>
              </a:extLst>
            </p:cNvPr>
            <p:cNvSpPr/>
            <p:nvPr/>
          </p:nvSpPr>
          <p:spPr>
            <a:xfrm>
              <a:off x="3385018" y="506785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8F7A0E-9F29-3B98-E750-BD157A2D00C0}"/>
                </a:ext>
              </a:extLst>
            </p:cNvPr>
            <p:cNvSpPr txBox="1"/>
            <p:nvPr/>
          </p:nvSpPr>
          <p:spPr>
            <a:xfrm>
              <a:off x="3414628" y="507551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F849B2-E4B6-9687-59DD-A2E150743FD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926147" y="5279398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A4EAD54-20CD-9CF3-26EF-B0AB2B801197}"/>
                </a:ext>
              </a:extLst>
            </p:cNvPr>
            <p:cNvSpPr/>
            <p:nvPr/>
          </p:nvSpPr>
          <p:spPr>
            <a:xfrm>
              <a:off x="4103740" y="506401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735B2C-3D47-42C5-0FFC-50969FAC4854}"/>
                </a:ext>
              </a:extLst>
            </p:cNvPr>
            <p:cNvSpPr txBox="1"/>
            <p:nvPr/>
          </p:nvSpPr>
          <p:spPr>
            <a:xfrm>
              <a:off x="4133350" y="507168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D1337CD9-F303-3249-AA1B-E495C00E6442}"/>
                </a:ext>
              </a:extLst>
            </p:cNvPr>
            <p:cNvSpPr/>
            <p:nvPr/>
          </p:nvSpPr>
          <p:spPr>
            <a:xfrm>
              <a:off x="4958027" y="5060188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F4126C-68E7-9345-5185-90937D324DCB}"/>
                </a:ext>
              </a:extLst>
            </p:cNvPr>
            <p:cNvSpPr txBox="1"/>
            <p:nvPr/>
          </p:nvSpPr>
          <p:spPr>
            <a:xfrm>
              <a:off x="4987637" y="5067850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8E89CB-F3BD-9DFB-34E8-50C5631BB415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4499156" y="5271736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= equal(2, 3)">
            <a:extLst>
              <a:ext uri="{FF2B5EF4-FFF2-40B4-BE49-F238E27FC236}">
                <a16:creationId xmlns:a16="http://schemas.microsoft.com/office/drawing/2014/main" id="{97689316-F975-7108-8A95-315E5EA7EB1F}"/>
              </a:ext>
            </a:extLst>
          </p:cNvPr>
          <p:cNvGrpSpPr/>
          <p:nvPr/>
        </p:nvGrpSpPr>
        <p:grpSpPr>
          <a:xfrm>
            <a:off x="5596079" y="5040903"/>
            <a:ext cx="2686960" cy="461665"/>
            <a:chOff x="5596079" y="5040903"/>
            <a:chExt cx="2686960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68AC9D-0A74-85D8-85C8-7237E7EAD35A}"/>
                </a:ext>
              </a:extLst>
            </p:cNvPr>
            <p:cNvSpPr txBox="1"/>
            <p:nvPr/>
          </p:nvSpPr>
          <p:spPr>
            <a:xfrm>
              <a:off x="5596079" y="5040903"/>
              <a:ext cx="2686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equal(        ,         )</a:t>
              </a: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DD7F9CC9-C7B3-D601-DAA8-E8CE089FD8BF}"/>
                </a:ext>
              </a:extLst>
            </p:cNvPr>
            <p:cNvSpPr/>
            <p:nvPr/>
          </p:nvSpPr>
          <p:spPr>
            <a:xfrm>
              <a:off x="6909855" y="509040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0E458-72D1-B4AD-6556-F23AEA882DAD}"/>
                </a:ext>
              </a:extLst>
            </p:cNvPr>
            <p:cNvSpPr txBox="1"/>
            <p:nvPr/>
          </p:nvSpPr>
          <p:spPr>
            <a:xfrm>
              <a:off x="6939465" y="509806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017C0E0F-A911-A88F-B6B2-8646621240DA}"/>
                </a:ext>
              </a:extLst>
            </p:cNvPr>
            <p:cNvSpPr/>
            <p:nvPr/>
          </p:nvSpPr>
          <p:spPr>
            <a:xfrm>
              <a:off x="7564317" y="509040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E042F2-BCC1-7E61-BC0B-1DA47688C188}"/>
                </a:ext>
              </a:extLst>
            </p:cNvPr>
            <p:cNvSpPr txBox="1"/>
            <p:nvPr/>
          </p:nvSpPr>
          <p:spPr>
            <a:xfrm>
              <a:off x="7593927" y="509806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8838E73-3106-4281-0C57-B2FDCE8C3F6C}"/>
              </a:ext>
            </a:extLst>
          </p:cNvPr>
          <p:cNvSpPr txBox="1"/>
          <p:nvPr/>
        </p:nvSpPr>
        <p:spPr>
          <a:xfrm>
            <a:off x="5595985" y="5567004"/>
            <a:ext cx="268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= F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FD5F09-6E36-FC68-BC77-A7C7CBF30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List Equality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Can define equality 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List</a:t>
            </a:r>
            <a:r>
              <a:rPr lang="en-US" sz="2600" dirty="0"/>
              <a:t> type this way: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equal(nil, nil)			:=	T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equal(nil, b :: R)		:=	F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nil)		:=	F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b :: R)		:=	F			if a ≠ b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equal(a :: L, b :: R)		:=	equal(L, R)	if a = b</a:t>
            </a:r>
          </a:p>
          <a:p>
            <a:pPr lvl="2"/>
            <a:endParaRPr lang="en-US" sz="1800" dirty="0"/>
          </a:p>
          <a:p>
            <a:r>
              <a:rPr lang="en-US" sz="2600" dirty="0"/>
              <a:t>Has all three required properties</a:t>
            </a:r>
          </a:p>
          <a:p>
            <a:pPr lvl="1"/>
            <a:r>
              <a:rPr lang="en-US" sz="2200" dirty="0"/>
              <a:t>how would we prove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equal(L, L)</a:t>
            </a:r>
            <a:r>
              <a:rPr lang="en-US" sz="2200" dirty="0"/>
              <a:t> holds for any list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200" dirty="0"/>
              <a:t>?</a:t>
            </a:r>
          </a:p>
          <a:p>
            <a:pPr lvl="1"/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AB550-1053-1931-0B56-1BA8B7EA8B68}"/>
              </a:ext>
            </a:extLst>
          </p:cNvPr>
          <p:cNvSpPr txBox="1"/>
          <p:nvPr/>
        </p:nvSpPr>
        <p:spPr>
          <a:xfrm>
            <a:off x="4022009" y="5057934"/>
            <a:ext cx="10999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induction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1574-704C-72BE-6629-76CBB5FD5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9AD73-BFE3-3FC2-EE8B-1E1DCC29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B3D6-4823-3F7D-DEB1-9C944DFA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Abstract Data Types (ADTs)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5B49-7D91-3111-A51A-C31C313DF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Abstraction over data</a:t>
            </a:r>
          </a:p>
          <a:p>
            <a:pPr lvl="1"/>
            <a:r>
              <a:rPr lang="en-US" sz="2400" dirty="0"/>
              <a:t>hide the details of the data representation</a:t>
            </a:r>
          </a:p>
          <a:p>
            <a:pPr lvl="1"/>
            <a:r>
              <a:rPr lang="en-US" sz="2400" dirty="0"/>
              <a:t>only give users a set of </a:t>
            </a:r>
            <a:r>
              <a:rPr lang="en-US" sz="2400" dirty="0">
                <a:solidFill>
                  <a:srgbClr val="0070C0"/>
                </a:solidFill>
              </a:rPr>
              <a:t>operations</a:t>
            </a:r>
            <a:r>
              <a:rPr lang="en-US" sz="2400" dirty="0"/>
              <a:t> (the interface)</a:t>
            </a:r>
          </a:p>
          <a:p>
            <a:pPr lvl="2"/>
            <a:r>
              <a:rPr lang="en-US" sz="2000" dirty="0"/>
              <a:t>data abstraction via procedural abstraction</a:t>
            </a:r>
          </a:p>
          <a:p>
            <a:pPr lvl="2"/>
            <a:endParaRPr lang="en-US" sz="2000" dirty="0"/>
          </a:p>
          <a:p>
            <a:r>
              <a:rPr lang="en-US" sz="2800" dirty="0"/>
              <a:t>Can define Duration as an ADT instead…</a:t>
            </a:r>
          </a:p>
          <a:p>
            <a:pPr lvl="1"/>
            <a:r>
              <a:rPr lang="en-US" sz="2400" dirty="0"/>
              <a:t>hide the representation as two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6CCD5-1EAC-1506-09B4-859848294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Duration as an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Represents an amount of time measured in seconds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RI: 0 &lt;= sec &lt; 60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60 *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this.min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this.sec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min: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sec: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equal = (d: Duration):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defines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Duration</a:t>
            </a:r>
            <a:r>
              <a:rPr lang="en-US" sz="2200" dirty="0"/>
              <a:t> as an ADT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getTime</a:t>
            </a:r>
            <a:r>
              <a:rPr lang="en-US" sz="1800" dirty="0"/>
              <a:t> method not shown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  <a:r>
              <a:rPr lang="en-US" sz="1800" dirty="0"/>
              <a:t> still makes sense, just as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7760-F714-0626-6889-584F44DFF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94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Subtypes vs Subclasses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Subclasses are </a:t>
            </a:r>
            <a:r>
              <a:rPr lang="en-US" sz="2600" b="1" dirty="0"/>
              <a:t>code sharing</a:t>
            </a:r>
          </a:p>
          <a:p>
            <a:pPr lvl="1"/>
            <a:r>
              <a:rPr lang="en-US" sz="2200" dirty="0"/>
              <a:t>everything from the parent is copied into the subclass</a:t>
            </a:r>
          </a:p>
          <a:p>
            <a:pPr lvl="1"/>
            <a:r>
              <a:rPr lang="en-US" sz="2200" dirty="0"/>
              <a:t>subclass can also replace (override) with its own versions</a:t>
            </a:r>
          </a:p>
          <a:p>
            <a:pPr lvl="1"/>
            <a:endParaRPr lang="en-US" sz="2200" dirty="0"/>
          </a:p>
          <a:p>
            <a:r>
              <a:rPr lang="en-US" sz="2600" dirty="0"/>
              <a:t>Subtypes must be </a:t>
            </a:r>
            <a:r>
              <a:rPr lang="en-US" sz="2600" b="1" dirty="0"/>
              <a:t>substitutable</a:t>
            </a:r>
            <a:r>
              <a:rPr lang="en-US" sz="2600" dirty="0"/>
              <a:t> for supertype</a:t>
            </a:r>
          </a:p>
          <a:p>
            <a:pPr lvl="1"/>
            <a:r>
              <a:rPr lang="en-US" sz="2200" dirty="0"/>
              <a:t>this is the “</a:t>
            </a:r>
            <a:r>
              <a:rPr lang="en-US" sz="2200" dirty="0" err="1"/>
              <a:t>Liskov</a:t>
            </a:r>
            <a:r>
              <a:rPr lang="en-US" sz="2200" dirty="0"/>
              <a:t> substitution principle”</a:t>
            </a:r>
          </a:p>
          <a:p>
            <a:pPr lvl="1"/>
            <a:r>
              <a:rPr lang="en-US" sz="2200" dirty="0"/>
              <a:t>due to Barbra </a:t>
            </a:r>
            <a:r>
              <a:rPr lang="en-US" sz="2200" dirty="0" err="1"/>
              <a:t>Liskov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en-US" sz="2600" dirty="0"/>
              <a:t>Not all subclasses are subtypes!</a:t>
            </a:r>
          </a:p>
          <a:p>
            <a:pPr lvl="1"/>
            <a:r>
              <a:rPr lang="en-US" sz="2200" dirty="0"/>
              <a:t>it's dangerous whenever that happens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16CC1-ADEB-DA89-E126-60310B7C0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2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72323-2944-F3BF-2789-4B90DE31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4F32-557A-C76A-A770-5B47372F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0070C0"/>
                </a:solidFill>
              </a:rPr>
              <a:t>Immutable</a:t>
            </a:r>
            <a:r>
              <a:rPr lang="en-US" dirty="0"/>
              <a:t> Map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0A62-F256-3C0E-3FB7-07DF0AEE1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get-value("one", set-value("one", 2, M))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M1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get-value("one",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M1.getValue("one");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 &gt; 0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cxnSp>
        <p:nvCxnSpPr>
          <p:cNvPr id="4" name="Straight Arrow Connector 3" descr="Backwards reasoning from {{ get-value(&quot;one&quot;, M1) &gt; 0 }} to {{ get-value(&quot;one&quot;, set-value(&quot;one&quot;, 2, M)) &gt; 0 }}">
            <a:extLst>
              <a:ext uri="{FF2B5EF4-FFF2-40B4-BE49-F238E27FC236}">
                <a16:creationId xmlns:a16="http://schemas.microsoft.com/office/drawing/2014/main" id="{8890EE68-0267-8FBC-A0CC-5BCB52DAB902}"/>
              </a:ext>
            </a:extLst>
          </p:cNvPr>
          <p:cNvCxnSpPr>
            <a:cxnSpLocks/>
          </p:cNvCxnSpPr>
          <p:nvPr/>
        </p:nvCxnSpPr>
        <p:spPr>
          <a:xfrm flipV="1">
            <a:off x="1531542" y="2026508"/>
            <a:ext cx="0" cy="67344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FB3EA0-E1A2-F7CC-897B-8EC33C1A0213}"/>
              </a:ext>
            </a:extLst>
          </p:cNvPr>
          <p:cNvSpPr txBox="1"/>
          <p:nvPr/>
        </p:nvSpPr>
        <p:spPr>
          <a:xfrm>
            <a:off x="457200" y="5785390"/>
            <a:ext cx="300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set-value(x, v, L) := (x, v) :: 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63205-C983-70A2-901C-0C5D68E9193E}"/>
              </a:ext>
            </a:extLst>
          </p:cNvPr>
          <p:cNvSpPr txBox="1"/>
          <p:nvPr/>
        </p:nvSpPr>
        <p:spPr>
          <a:xfrm>
            <a:off x="457200" y="6101509"/>
            <a:ext cx="5203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get-value(x, (y, v) :: M)	:= v				if x = y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get-value(x, (y, v) :: M)	:= get-value(x, M)	if x ≠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90AAA-B2A0-C405-1287-34939F39B8EF}"/>
              </a:ext>
            </a:extLst>
          </p:cNvPr>
          <p:cNvSpPr txBox="1"/>
          <p:nvPr/>
        </p:nvSpPr>
        <p:spPr>
          <a:xfrm>
            <a:off x="2348334" y="4248546"/>
            <a:ext cx="6338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get-value("one", set-value("one", 2, M))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= get-value("one", ("one", 2) :: M) 	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set-value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= 2							 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get-value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&gt; 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0D18CE-C94A-C7CD-69CD-F4AA45BC3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8ADB5-B30C-A254-EC89-3E5F1ED8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1609"/>
            <a:ext cx="5835721" cy="1176391"/>
            <a:chOff x="0" y="5681609"/>
            <a:chExt cx="5835721" cy="11763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1CAD92-C485-A74E-E193-3363EC242232}"/>
                </a:ext>
              </a:extLst>
            </p:cNvPr>
            <p:cNvCxnSpPr/>
            <p:nvPr/>
          </p:nvCxnSpPr>
          <p:spPr>
            <a:xfrm>
              <a:off x="0" y="5681609"/>
              <a:ext cx="58357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8B4976-2713-461F-9797-AE1F78DCAB82}"/>
                </a:ext>
              </a:extLst>
            </p:cNvPr>
            <p:cNvCxnSpPr/>
            <p:nvPr/>
          </p:nvCxnSpPr>
          <p:spPr>
            <a:xfrm>
              <a:off x="5835721" y="5681609"/>
              <a:ext cx="0" cy="1176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26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NanoDuration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Suppose a subclass also measures nanoseconds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min: number (inherited)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sec: number (inherited)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nano: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endParaRPr lang="en-US" sz="1800" dirty="0"/>
          </a:p>
          <a:p>
            <a:r>
              <a:rPr lang="en-US" sz="2600" dirty="0"/>
              <a:t>How should we define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  <a:r>
              <a:rPr lang="en-US" sz="2600" dirty="0"/>
              <a:t>?</a:t>
            </a:r>
          </a:p>
          <a:p>
            <a:pPr lvl="1"/>
            <a:r>
              <a:rPr lang="en-US" sz="2200" dirty="0"/>
              <a:t>remember that it takes an argument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Duration</a:t>
            </a:r>
          </a:p>
          <a:p>
            <a:pPr lvl="2"/>
            <a:r>
              <a:rPr lang="en-US" sz="1800" dirty="0"/>
              <a:t>we cannot accept fewer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985C0-65CF-8223-4004-992B5AB34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03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NanoDuration</a:t>
            </a:r>
            <a:r>
              <a:rPr lang="en-US" dirty="0"/>
              <a:t> &amp;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min: number (inherited)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sec: number (inherited)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nano: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equal = (d: Duration):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(d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.nano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d.nano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which property does this lack?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93F0-4F75-86C8-1C4C-09991213F118}"/>
              </a:ext>
            </a:extLst>
          </p:cNvPr>
          <p:cNvSpPr txBox="1"/>
          <p:nvPr/>
        </p:nvSpPr>
        <p:spPr>
          <a:xfrm>
            <a:off x="5907277" y="5613840"/>
            <a:ext cx="10604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symmetry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1BB6D-5B1A-04F3-E90E-CE137450E387}"/>
              </a:ext>
            </a:extLst>
          </p:cNvPr>
          <p:cNvSpPr txBox="1"/>
          <p:nvPr/>
        </p:nvSpPr>
        <p:spPr>
          <a:xfrm>
            <a:off x="6293766" y="2046813"/>
            <a:ext cx="243477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Must take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argument to be a subtype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83A8-D269-5B33-9F08-502B2BB6A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NanoDuration</a:t>
            </a:r>
            <a:r>
              <a:rPr lang="en-US" dirty="0"/>
              <a:t> &amp; Equality, Gone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Duration(2, 10);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(2, 10, 300);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n.equal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(d));  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d.equal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(n));  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2200" dirty="0"/>
              <a:t> is only equal to other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2200" dirty="0" err="1"/>
              <a:t>s</a:t>
            </a:r>
            <a:endParaRPr lang="en-US" sz="2200" dirty="0"/>
          </a:p>
          <a:p>
            <a:pPr lvl="2"/>
            <a:endParaRPr lang="en-US" sz="1800" dirty="0"/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Duration</a:t>
            </a:r>
            <a:r>
              <a:rPr lang="en-US" sz="2200" dirty="0"/>
              <a:t> can be equal to a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if they have the same minutes and seconds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93F0-4F75-86C8-1C4C-09991213F118}"/>
              </a:ext>
            </a:extLst>
          </p:cNvPr>
          <p:cNvSpPr txBox="1"/>
          <p:nvPr/>
        </p:nvSpPr>
        <p:spPr>
          <a:xfrm>
            <a:off x="4914791" y="2235203"/>
            <a:ext cx="12875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2B5A5-5F32-9FAF-0713-6EF7A6AAAE99}"/>
              </a:ext>
            </a:extLst>
          </p:cNvPr>
          <p:cNvSpPr txBox="1"/>
          <p:nvPr/>
        </p:nvSpPr>
        <p:spPr>
          <a:xfrm>
            <a:off x="4914790" y="2586826"/>
            <a:ext cx="12875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true!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4289E-D4EF-4484-295A-F839C912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NanoDuration</a:t>
            </a:r>
            <a:r>
              <a:rPr lang="en-US" dirty="0"/>
              <a:t> &amp; Equality,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min (inherited)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sec (inherited)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nano: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equal = (d: Duration):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(d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.nano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d.nano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d.min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fixes symmetry! all good 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93F0-4F75-86C8-1C4C-09991213F118}"/>
              </a:ext>
            </a:extLst>
          </p:cNvPr>
          <p:cNvSpPr txBox="1"/>
          <p:nvPr/>
        </p:nvSpPr>
        <p:spPr>
          <a:xfrm>
            <a:off x="6074511" y="5622527"/>
            <a:ext cx="212692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No! It lacks transitivity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F67D1-8FC3-F15F-C1B2-3A15B541F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NanoDuration</a:t>
            </a:r>
            <a:r>
              <a:rPr lang="en-US" dirty="0"/>
              <a:t> &amp; Equality, Still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n1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(2, 10, 300);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Duration(2, 10);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n2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(2, 10, 400);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(n1.equal(d));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d.equal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(n2));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(n1.equal(n2));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transitivity requires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n1</a:t>
            </a:r>
            <a:r>
              <a:rPr lang="en-US" sz="2200" dirty="0"/>
              <a:t> to equal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n2</a:t>
            </a: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(but it doesn’t)</a:t>
            </a:r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93F0-4F75-86C8-1C4C-09991213F118}"/>
              </a:ext>
            </a:extLst>
          </p:cNvPr>
          <p:cNvSpPr txBox="1"/>
          <p:nvPr/>
        </p:nvSpPr>
        <p:spPr>
          <a:xfrm>
            <a:off x="5161852" y="2532087"/>
            <a:ext cx="11496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2B5A5-5F32-9FAF-0713-6EF7A6AAAE99}"/>
              </a:ext>
            </a:extLst>
          </p:cNvPr>
          <p:cNvSpPr txBox="1"/>
          <p:nvPr/>
        </p:nvSpPr>
        <p:spPr>
          <a:xfrm>
            <a:off x="5161849" y="2883710"/>
            <a:ext cx="11496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6F2B0-C7C1-F020-40B9-B548874A2C69}"/>
              </a:ext>
            </a:extLst>
          </p:cNvPr>
          <p:cNvSpPr txBox="1"/>
          <p:nvPr/>
        </p:nvSpPr>
        <p:spPr>
          <a:xfrm>
            <a:off x="5161849" y="3253031"/>
            <a:ext cx="14253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false!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F4B8-4F51-F4EC-648D-FD9029AC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 and Equals Don’t Always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No good solution to this problem!</a:t>
            </a:r>
          </a:p>
          <a:p>
            <a:pPr lvl="1"/>
            <a:r>
              <a:rPr lang="en-US" sz="2200" dirty="0"/>
              <a:t>inherent tension between subtyping and equality</a:t>
            </a:r>
          </a:p>
          <a:p>
            <a:pPr lvl="2"/>
            <a:r>
              <a:rPr lang="en-US" sz="1800" dirty="0"/>
              <a:t>subtyping wants subclasses to behave the same</a:t>
            </a:r>
          </a:p>
          <a:p>
            <a:pPr lvl="2"/>
            <a:r>
              <a:rPr lang="en-US" sz="1800" dirty="0"/>
              <a:t>equality wants to treat them differently (using extra information)</a:t>
            </a:r>
          </a:p>
          <a:p>
            <a:pPr lvl="1"/>
            <a:endParaRPr lang="en-US" sz="2200" dirty="0"/>
          </a:p>
          <a:p>
            <a:r>
              <a:rPr lang="en-US" sz="2600" dirty="0"/>
              <a:t>This is a general problem for “binary operations”</a:t>
            </a:r>
          </a:p>
          <a:p>
            <a:pPr lvl="1"/>
            <a:r>
              <a:rPr lang="en-US" sz="2200" dirty="0"/>
              <a:t>equality is just one example</a:t>
            </a:r>
          </a:p>
          <a:p>
            <a:pPr lvl="1"/>
            <a:endParaRPr lang="en-US" sz="2200" dirty="0"/>
          </a:p>
          <a:p>
            <a:r>
              <a:rPr lang="en-US" sz="2600" dirty="0"/>
              <a:t>Real issue is that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2600" dirty="0"/>
              <a:t> isn’t a subtype…</a:t>
            </a:r>
          </a:p>
          <a:p>
            <a:pPr lvl="1"/>
            <a:r>
              <a:rPr lang="en-US" sz="2200" dirty="0"/>
              <a:t>would have seen this if we documented the ADT carefully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8D07F-D598-4CBD-CCAB-A335F33F0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NanoDuration</a:t>
            </a:r>
            <a:r>
              <a:rPr lang="en-US" dirty="0"/>
              <a:t> </a:t>
            </a:r>
            <a:r>
              <a:rPr lang="en-US" i="1" dirty="0"/>
              <a:t>isn’t</a:t>
            </a:r>
            <a:r>
              <a:rPr lang="en-US" dirty="0"/>
              <a:t> a Duration?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Suppose a subclass also measures nanoseconds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Represents an amount of time in </a:t>
            </a:r>
            <a:r>
              <a:rPr lang="en-US" sz="1800" b="1" u="sng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nanoseconds</a:t>
            </a:r>
            <a:endParaRPr lang="en-US" sz="1800" b="1" u="sng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NanoDuration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RI: 0 &lt;= sec &lt; 60 and 0 &lt;= nano &lt; 10000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60,000,000 *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this.min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          1,000,000 *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this.sec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         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this.nano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nano: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Abstract states of the two types are different</a:t>
            </a:r>
          </a:p>
          <a:p>
            <a:pPr lvl="1"/>
            <a:r>
              <a:rPr lang="en-US" sz="2200" dirty="0"/>
              <a:t>time in seconds vs nanoseconds</a:t>
            </a:r>
          </a:p>
          <a:p>
            <a:pPr lvl="1"/>
            <a:r>
              <a:rPr lang="en-US" sz="2200" dirty="0"/>
              <a:t>abstract states of subtypes would need to be subtypes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967B-1873-CDF7-665C-A0753D3E1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82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273C-9B3A-7E05-99FA-FBF3DFAC3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</p:spTree>
    <p:extLst>
      <p:ext uri="{BB962C8B-B14F-4D97-AF65-F5344CB8AC3E}">
        <p14:creationId xmlns:p14="http://schemas.microsoft.com/office/powerpoint/2010/main" val="7044053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56192"/>
            <a:ext cx="8494295" cy="5140800"/>
          </a:xfrm>
        </p:spPr>
        <p:txBody>
          <a:bodyPr/>
          <a:lstStyle/>
          <a:p>
            <a:r>
              <a:rPr lang="en-US" sz="2600" dirty="0"/>
              <a:t>Most Java classes have public constructors</a:t>
            </a:r>
          </a:p>
          <a:p>
            <a:pPr lvl="1"/>
            <a:r>
              <a:rPr lang="en-US" sz="2200" dirty="0"/>
              <a:t>e.g., create an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200" dirty="0"/>
              <a:t> with “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&lt;String&gt;()</a:t>
            </a:r>
            <a:r>
              <a:rPr lang="en-US" sz="2200" dirty="0"/>
              <a:t>”</a:t>
            </a:r>
          </a:p>
          <a:p>
            <a:pPr lvl="1"/>
            <a:endParaRPr lang="en-US" sz="2200" dirty="0"/>
          </a:p>
          <a:p>
            <a:r>
              <a:rPr lang="en-US" sz="2600" dirty="0"/>
              <a:t>For our ADTs, we didn’t do this</a:t>
            </a:r>
          </a:p>
          <a:p>
            <a:pPr lvl="1"/>
            <a:r>
              <a:rPr lang="en-US" sz="2200" dirty="0"/>
              <a:t>class was hidden (not exported)</a:t>
            </a:r>
          </a:p>
          <a:p>
            <a:pPr lvl="1"/>
            <a:r>
              <a:rPr lang="en-US" sz="2200" dirty="0"/>
              <a:t>we exported a “</a:t>
            </a:r>
            <a:r>
              <a:rPr lang="en-US" sz="2200" dirty="0">
                <a:solidFill>
                  <a:srgbClr val="7030A0"/>
                </a:solidFill>
              </a:rPr>
              <a:t>factory function</a:t>
            </a:r>
            <a:r>
              <a:rPr lang="en-US" sz="2200" dirty="0"/>
              <a:t>” that used the constructor</a:t>
            </a:r>
          </a:p>
          <a:p>
            <a:pPr lvl="2"/>
            <a:r>
              <a:rPr lang="en-US" sz="1800" dirty="0"/>
              <a:t>e.g.,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makeSortedNumberSet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this was not accidental…</a:t>
            </a:r>
          </a:p>
          <a:p>
            <a:pPr lvl="1"/>
            <a:endParaRPr lang="en-US" sz="2200" dirty="0"/>
          </a:p>
          <a:p>
            <a:r>
              <a:rPr lang="en-US" sz="2800" dirty="0"/>
              <a:t>Constructors have undesirable properties</a:t>
            </a:r>
            <a:endParaRPr lang="en-US" sz="2600" dirty="0"/>
          </a:p>
          <a:p>
            <a:pPr lvl="1"/>
            <a:r>
              <a:rPr lang="en-US" sz="2200" dirty="0"/>
              <a:t>surprisingly error-prone</a:t>
            </a:r>
          </a:p>
          <a:p>
            <a:pPr lvl="1"/>
            <a:r>
              <a:rPr lang="en-US" sz="2200" dirty="0"/>
              <a:t>several important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E0264-E746-38A0-5D05-38DA6CE2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Tight Coupling (Example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RI: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(names)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(times) and total = sum(times)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names;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times;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 total;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addWork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(Job job)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time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just one call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+= time;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addToLists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(), time);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EF9E1-3732-E7AA-C2F4-C52312EB8196}"/>
              </a:ext>
            </a:extLst>
          </p:cNvPr>
          <p:cNvSpPr txBox="1"/>
          <p:nvPr/>
        </p:nvSpPr>
        <p:spPr>
          <a:xfrm>
            <a:off x="3910263" y="5023569"/>
            <a:ext cx="297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RI is not true in method call!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BD3CC-511C-4676-FB12-0748F1098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0BDD-71BD-0506-CFE1-70AD002F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0B6E-BECE-9164-9D85-17FBB6FF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60F9-2DC3-B1BF-ED53-EC16942A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"association list" also called a "map"</a:t>
            </a:r>
          </a:p>
          <a:p>
            <a:pPr lvl="2"/>
            <a:endParaRPr lang="en-US" sz="1800" dirty="0"/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List of (key, value) pairs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Map&lt;K, V&gt;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contains-key(x, 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(x: K):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contains-key(x, obj)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get-value(x, 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(x: K): V;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obj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@effects obj = set-value(x, v, 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(x: K, v: V): void;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7A279-C8A0-8F38-32D1-FCFBF7614194}"/>
              </a:ext>
            </a:extLst>
          </p:cNvPr>
          <p:cNvSpPr txBox="1"/>
          <p:nvPr/>
        </p:nvSpPr>
        <p:spPr>
          <a:xfrm>
            <a:off x="109283" y="2964478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observer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6DF08-5761-3636-E5EC-B3BE827CFA42}"/>
              </a:ext>
            </a:extLst>
          </p:cNvPr>
          <p:cNvSpPr txBox="1"/>
          <p:nvPr/>
        </p:nvSpPr>
        <p:spPr>
          <a:xfrm>
            <a:off x="92451" y="3916970"/>
            <a:ext cx="10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observer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973D4-92EF-9645-4B08-2C6D8C966B54}"/>
              </a:ext>
            </a:extLst>
          </p:cNvPr>
          <p:cNvSpPr txBox="1"/>
          <p:nvPr/>
        </p:nvSpPr>
        <p:spPr>
          <a:xfrm>
            <a:off x="92451" y="5150965"/>
            <a:ext cx="101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mutator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F7D90-301C-E524-BD07-9422733A7AD3}"/>
              </a:ext>
            </a:extLst>
          </p:cNvPr>
          <p:cNvSpPr txBox="1"/>
          <p:nvPr/>
        </p:nvSpPr>
        <p:spPr>
          <a:xfrm>
            <a:off x="3882991" y="5738629"/>
            <a:ext cx="452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We still need the immutable math functions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(e.g.,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set-value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) to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define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a mutable ADT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1F182-0B48-7E08-3A46-82B7735B0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 from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Any method call from a constructor is dangerous!</a:t>
            </a:r>
          </a:p>
          <a:p>
            <a:pPr lvl="1"/>
            <a:endParaRPr lang="en-US" sz="2200" dirty="0"/>
          </a:p>
          <a:p>
            <a:r>
              <a:rPr lang="en-US" sz="2600" dirty="0"/>
              <a:t>Almost always calling with RI false</a:t>
            </a:r>
          </a:p>
          <a:p>
            <a:pPr lvl="1"/>
            <a:r>
              <a:rPr lang="en-US" sz="2200" dirty="0"/>
              <a:t>usually, the RI does not hold until all fields are assigned</a:t>
            </a:r>
          </a:p>
          <a:p>
            <a:pPr lvl="2"/>
            <a:r>
              <a:rPr lang="en-US" sz="1800" dirty="0"/>
              <a:t>typically, that is the last line of the constructor</a:t>
            </a:r>
          </a:p>
          <a:p>
            <a:pPr lvl="1"/>
            <a:r>
              <a:rPr lang="en-US" sz="2200" dirty="0"/>
              <a:t>hence, any methods are called with the RI still false</a:t>
            </a:r>
          </a:p>
          <a:p>
            <a:pPr lvl="1"/>
            <a:endParaRPr lang="en-US" sz="2200" dirty="0"/>
          </a:p>
          <a:p>
            <a:r>
              <a:rPr lang="en-US" sz="2600" dirty="0"/>
              <a:t>Asking for trouble!</a:t>
            </a:r>
          </a:p>
          <a:p>
            <a:pPr lvl="1"/>
            <a:r>
              <a:rPr lang="en-US" sz="2200" dirty="0"/>
              <a:t>method needs to know that some parts of RI may be false</a:t>
            </a:r>
          </a:p>
          <a:p>
            <a:pPr lvl="1"/>
            <a:r>
              <a:rPr lang="en-US" sz="2200" dirty="0"/>
              <a:t>eventually, someone changing code will mess this up</a:t>
            </a:r>
          </a:p>
          <a:p>
            <a:pPr lvl="1"/>
            <a:r>
              <a:rPr lang="en-US" sz="2200" dirty="0"/>
              <a:t>better to avoid method calls in the constructor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E6C71-8D47-DC1E-BFDC-56F7B60B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Constructor is called </a:t>
            </a:r>
            <a:r>
              <a:rPr lang="en-US" sz="2600" i="1" dirty="0"/>
              <a:t>after</a:t>
            </a:r>
            <a:r>
              <a:rPr lang="en-US" sz="2600" dirty="0"/>
              <a:t> the object is created</a:t>
            </a:r>
          </a:p>
          <a:p>
            <a:pPr lvl="1"/>
            <a:r>
              <a:rPr lang="en-US" sz="2200" dirty="0"/>
              <a:t>can’t decide, in the constructor, not to create it</a:t>
            </a:r>
          </a:p>
          <a:p>
            <a:pPr lvl="1"/>
            <a:endParaRPr lang="en-US" sz="2200" dirty="0"/>
          </a:p>
          <a:p>
            <a:r>
              <a:rPr lang="en-US" sz="2600" dirty="0"/>
              <a:t>Limitations of constructors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Cannot return an existing object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Cannot return a different class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Does not have a name!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C8D6A-E13C-C684-77A0-6A690CE8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Factory functions </a:t>
            </a:r>
            <a:r>
              <a:rPr lang="en-US" sz="2600" u="sng" dirty="0"/>
              <a:t>can</a:t>
            </a:r>
            <a:r>
              <a:rPr lang="en-US" sz="2600" dirty="0"/>
              <a:t> return an existing object</a:t>
            </a:r>
          </a:p>
          <a:p>
            <a:pPr lvl="1"/>
            <a:endParaRPr lang="en-US" sz="2200" dirty="0"/>
          </a:p>
          <a:p>
            <a:r>
              <a:rPr lang="en-US" sz="2600" dirty="0"/>
              <a:t>Common case: there is only one instance!</a:t>
            </a:r>
          </a:p>
          <a:p>
            <a:pPr lvl="1"/>
            <a:r>
              <a:rPr lang="en-US" sz="2200" dirty="0"/>
              <a:t>factory function can avoid creating new objects each time</a:t>
            </a:r>
          </a:p>
          <a:p>
            <a:pPr lvl="1"/>
            <a:r>
              <a:rPr lang="en-US" sz="2200" dirty="0"/>
              <a:t>called the “</a:t>
            </a:r>
            <a:r>
              <a:rPr lang="en-US" sz="2200" dirty="0">
                <a:solidFill>
                  <a:srgbClr val="7030A0"/>
                </a:solidFill>
              </a:rPr>
              <a:t>singleton</a:t>
            </a:r>
            <a:r>
              <a:rPr lang="en-US" sz="2200" dirty="0"/>
              <a:t>” design pattern</a:t>
            </a:r>
          </a:p>
          <a:p>
            <a:pPr lvl="1"/>
            <a:endParaRPr lang="en-US" sz="2200" dirty="0"/>
          </a:p>
          <a:p>
            <a:r>
              <a:rPr lang="en-US" sz="2600" dirty="0"/>
              <a:t>Example from before…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1BF62-55F7-E313-BEFE-FC5DA0F89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Singleton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getLast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():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toList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():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FastBackList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(nil);</a:t>
            </a:r>
          </a:p>
          <a:p>
            <a:pPr lvl="2"/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():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r>
              <a:rPr lang="en-US" sz="2600" dirty="0"/>
              <a:t>No need to create a new object using “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600" dirty="0"/>
              <a:t>” </a:t>
            </a:r>
            <a:r>
              <a:rPr lang="en-US" sz="2600" i="1" dirty="0"/>
              <a:t>every time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can reuse the same instance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example of the “singleton” </a:t>
            </a:r>
            <a:r>
              <a:rPr lang="en-US" sz="2200" b="1" dirty="0">
                <a:solidFill>
                  <a:srgbClr val="7030A0"/>
                </a:solidFill>
                <a:latin typeface="Franklin Gothic Medium" panose="020B0603020102020204" pitchFamily="34" charset="0"/>
                <a:cs typeface="Courier New" panose="02070309020205020404" pitchFamily="49" charset="0"/>
              </a:rPr>
              <a:t>design pattern</a:t>
            </a:r>
            <a:endParaRPr lang="en-US" sz="1800" b="1" dirty="0">
              <a:solidFill>
                <a:srgbClr val="7030A0"/>
              </a:solidFill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92AAE-FFE9-5403-A4E3-77CC894FE514}"/>
              </a:ext>
            </a:extLst>
          </p:cNvPr>
          <p:cNvSpPr txBox="1"/>
          <p:nvPr/>
        </p:nvSpPr>
        <p:spPr>
          <a:xfrm>
            <a:off x="3845242" y="4398459"/>
            <a:ext cx="473187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Note: only allowed because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FastList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is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immutable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64859-C27B-EFAE-FC26-3EE1EE26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Subtype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771022" cy="5140800"/>
          </a:xfrm>
        </p:spPr>
        <p:txBody>
          <a:bodyPr/>
          <a:lstStyle/>
          <a:p>
            <a:r>
              <a:rPr lang="en-US" sz="2600" dirty="0"/>
              <a:t>Factory functions </a:t>
            </a:r>
            <a:r>
              <a:rPr lang="en-US" sz="2600" u="sng" dirty="0"/>
              <a:t>can</a:t>
            </a:r>
            <a:r>
              <a:rPr lang="en-US" sz="2600" dirty="0"/>
              <a:t> return a subtype</a:t>
            </a:r>
          </a:p>
          <a:p>
            <a:pPr lvl="1"/>
            <a:r>
              <a:rPr lang="en-US" sz="2200" dirty="0"/>
              <a:t>declared to return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200" dirty="0"/>
              <a:t> but returns subtype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200" dirty="0"/>
              <a:t> instead</a:t>
            </a:r>
          </a:p>
          <a:p>
            <a:pPr lvl="1"/>
            <a:r>
              <a:rPr lang="en-US" sz="2200" dirty="0"/>
              <a:t>allowed since every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200" dirty="0"/>
              <a:t> is an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2000" dirty="0"/>
          </a:p>
          <a:p>
            <a:pPr lvl="1"/>
            <a:endParaRPr lang="en-US" sz="2200" dirty="0"/>
          </a:p>
          <a:p>
            <a:r>
              <a:rPr lang="en-US" sz="2600" dirty="0"/>
              <a:t>Example:</a:t>
            </a:r>
          </a:p>
          <a:p>
            <a:pPr lvl="2"/>
            <a:endParaRPr lang="en-US" sz="1200" dirty="0"/>
          </a:p>
          <a:p>
            <a:pPr marL="731520"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an empty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NumberSet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that can be used to</a:t>
            </a:r>
          </a:p>
          <a:p>
            <a:pPr marL="731520"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store numbers between min and max (inclusive)</a:t>
            </a:r>
          </a:p>
          <a:p>
            <a:pPr marL="73152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makeNumberSet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(min: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max: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marL="73152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(0 &lt;= min &amp;&amp; max &lt;= 100) {</a:t>
            </a:r>
          </a:p>
          <a:p>
            <a:pPr marL="73152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makeArrayNumberSet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only supports small sets</a:t>
            </a:r>
          </a:p>
          <a:p>
            <a:pPr marL="73152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73152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makeSortedNumberSet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use a tree instead</a:t>
            </a:r>
          </a:p>
          <a:p>
            <a:pPr marL="73152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73152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CE117-6FB8-BE5B-5C96-7FDD776F8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Multiple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 classes allow multiple constructors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HashMap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HashMap() { … }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 capacity of 16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HashMap(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initialCapacity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…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r>
              <a:rPr lang="en-US" sz="2600" dirty="0"/>
              <a:t>TypeScript classes do not, but</a:t>
            </a:r>
            <a:br>
              <a:rPr lang="en-US" sz="2600" dirty="0"/>
            </a:br>
            <a:r>
              <a:rPr lang="en-US" sz="2600" dirty="0"/>
              <a:t>you can fake it with </a:t>
            </a:r>
            <a:r>
              <a:rPr lang="en-US" sz="2600" i="1" dirty="0"/>
              <a:t>optional</a:t>
            </a:r>
            <a:r>
              <a:rPr lang="en-US" sz="2600" dirty="0"/>
              <a:t> arguments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HashMap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initialCapacity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...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6BA5C-CB63-914C-A39C-0B8158478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Have No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Do not get to name constructors</a:t>
            </a:r>
          </a:p>
          <a:p>
            <a:pPr lvl="1"/>
            <a:r>
              <a:rPr lang="en-US" sz="2200" dirty="0"/>
              <a:t>in Java, same name as the class</a:t>
            </a:r>
          </a:p>
          <a:p>
            <a:pPr lvl="1"/>
            <a:r>
              <a:rPr lang="en-US" sz="2200" dirty="0"/>
              <a:t>in TypeScript, called “constructor”</a:t>
            </a:r>
          </a:p>
          <a:p>
            <a:pPr lvl="1"/>
            <a:endParaRPr lang="en-US" sz="2200" dirty="0"/>
          </a:p>
          <a:p>
            <a:r>
              <a:rPr lang="en-US" sz="2600" dirty="0"/>
              <a:t>Names are useful!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Let you </a:t>
            </a:r>
            <a:r>
              <a:rPr lang="en-US" sz="2200" u="sng" dirty="0"/>
              <a:t>distinguish</a:t>
            </a:r>
            <a:r>
              <a:rPr lang="en-US" sz="2200" dirty="0"/>
              <a:t> between different cases</a:t>
            </a:r>
          </a:p>
          <a:p>
            <a:pPr marL="1371600" lvl="1"/>
            <a:r>
              <a:rPr lang="en-US" sz="1800" dirty="0"/>
              <a:t>use names to distinguish cases that otherwise look the same</a:t>
            </a:r>
          </a:p>
          <a:p>
            <a:pPr marL="1085850" lvl="2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2200" dirty="0"/>
              <a:t>Let you </a:t>
            </a:r>
            <a:r>
              <a:rPr lang="en-US" sz="2200" u="sng" dirty="0"/>
              <a:t>explain</a:t>
            </a:r>
            <a:r>
              <a:rPr lang="en-US" sz="2200" dirty="0"/>
              <a:t> what it does</a:t>
            </a:r>
          </a:p>
          <a:p>
            <a:pPr marL="1371600" lvl="1"/>
            <a:r>
              <a:rPr lang="en-US" sz="1800" dirty="0"/>
              <a:t>the only thing you know the client will read!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C9785-0EC9-3C03-BA16-C987BE407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Distinguishing Constructors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JavaScript’s Array has multiple constructors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Array() 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creates []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Array(a1, …,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creates [a1, …,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Array(2)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creates [undefined, undefined]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what does “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Array(a1)</a:t>
            </a:r>
            <a:r>
              <a:rPr lang="en-US" sz="2200" dirty="0"/>
              <a:t>” return when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a1</a:t>
            </a:r>
            <a:r>
              <a:rPr lang="en-US" sz="2200" dirty="0"/>
              <a:t> is a number?</a:t>
            </a:r>
          </a:p>
          <a:p>
            <a:pPr lvl="1"/>
            <a:r>
              <a:rPr lang="en-US" sz="2200" dirty="0"/>
              <a:t>how to make a 1-element array containing just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a1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Array(1);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A[0] = a1;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don’t have a name to distinguish these cases!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756DA-3AA0-0C06-22D9-185AB82A9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Distinguishing Constructors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Factory functions have names</a:t>
            </a:r>
          </a:p>
          <a:p>
            <a:pPr lvl="1"/>
            <a:r>
              <a:rPr lang="en-US" sz="2200" dirty="0"/>
              <a:t>allow us to distinguish these cases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[]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makeEmptyArray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(): Array =&gt; { … };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with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A[j] = undefined for any 0 &lt;= j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Array =&gt; { … };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[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[0], …,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[N-1]]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makeArrayContaining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(...): Array =&gt; { … };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function name is also the one thing you know clients read!</a:t>
            </a:r>
          </a:p>
          <a:p>
            <a:pPr lvl="2"/>
            <a:r>
              <a:rPr lang="en-US" sz="1800" dirty="0"/>
              <a:t>best chance to tell them how to use it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A94C6-6947-17B0-2DB6-7B0B7F4A0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Distinguishing Constructors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Factory functions have names</a:t>
            </a:r>
          </a:p>
          <a:p>
            <a:pPr lvl="1"/>
            <a:r>
              <a:rPr lang="en-US" sz="2200" dirty="0"/>
              <a:t>allow us to distinguish these cases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[]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makeEmptyArray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(): Array =&gt; { … };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with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A[j] = undefined for any 0 &lt;= j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Array =&gt; { … };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with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A[j]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any 0 &lt;= j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Array =&gt; { … };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5" name="Group 4" descr="len and val are both numbers, and the only distinguishing factor is the order. It’s *really* easy to mix these up!">
            <a:extLst>
              <a:ext uri="{FF2B5EF4-FFF2-40B4-BE49-F238E27FC236}">
                <a16:creationId xmlns:a16="http://schemas.microsoft.com/office/drawing/2014/main" id="{D136A4B6-C411-0CCB-6290-9AF011FB4CEE}"/>
              </a:ext>
            </a:extLst>
          </p:cNvPr>
          <p:cNvGrpSpPr/>
          <p:nvPr/>
        </p:nvGrpSpPr>
        <p:grpSpPr>
          <a:xfrm>
            <a:off x="2103872" y="5856319"/>
            <a:ext cx="3347057" cy="482694"/>
            <a:chOff x="2103872" y="5856319"/>
            <a:chExt cx="3347057" cy="482694"/>
          </a:xfrm>
        </p:grpSpPr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2AED52C2-10B6-2698-7D6D-FF94E21A859B}"/>
                </a:ext>
              </a:extLst>
            </p:cNvPr>
            <p:cNvSpPr/>
            <p:nvPr/>
          </p:nvSpPr>
          <p:spPr>
            <a:xfrm rot="5400000">
              <a:off x="3728304" y="4231887"/>
              <a:ext cx="98194" cy="3347057"/>
            </a:xfrm>
            <a:prstGeom prst="rightBracket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AF273E-3AB0-2F9E-5A4E-97E0DEFCD203}"/>
                </a:ext>
              </a:extLst>
            </p:cNvPr>
            <p:cNvSpPr txBox="1"/>
            <p:nvPr/>
          </p:nvSpPr>
          <p:spPr>
            <a:xfrm>
              <a:off x="2731057" y="6000459"/>
              <a:ext cx="20926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Be very, very careful…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7980-A711-B0DE-E7BD-777FF813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0C5DB-4B71-B866-0555-8D3A02BE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BB13-E650-C196-F5EF-2389DA3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211F-AA1A-2AFC-407B-64A6EEA9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M.getValue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r>
              <a:rPr lang="en-US" sz="2800" dirty="0"/>
              <a:t>Let's check that this code is correct…</a:t>
            </a:r>
          </a:p>
          <a:p>
            <a:pPr lvl="1"/>
            <a:r>
              <a:rPr lang="en-US" sz="2400" dirty="0"/>
              <a:t>try this forward this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62598-089F-D7E5-4E61-B319EAC9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Order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with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A[j]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any 0 &lt;= j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Array =&gt; { … };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Some famous bugs due to mixing up argument order!</a:t>
            </a:r>
          </a:p>
          <a:p>
            <a:pPr lvl="2"/>
            <a:endParaRPr lang="en-US" sz="1800" dirty="0"/>
          </a:p>
          <a:p>
            <a:r>
              <a:rPr lang="en-US" sz="2600" dirty="0"/>
              <a:t>If you program long enough, you will see this one</a:t>
            </a:r>
          </a:p>
          <a:p>
            <a:pPr lvl="1"/>
            <a:endParaRPr lang="en-US" sz="2200" dirty="0"/>
          </a:p>
        </p:txBody>
      </p:sp>
      <p:grpSp>
        <p:nvGrpSpPr>
          <p:cNvPr id="7" name="Group 6" descr="len and val are both numbers; Type checker won’t notice if client mixes these up!&#13;&#10;">
            <a:extLst>
              <a:ext uri="{FF2B5EF4-FFF2-40B4-BE49-F238E27FC236}">
                <a16:creationId xmlns:a16="http://schemas.microsoft.com/office/drawing/2014/main" id="{F89B73EF-8DC8-EF55-EDA2-85890E2BFC1C}"/>
              </a:ext>
            </a:extLst>
          </p:cNvPr>
          <p:cNvGrpSpPr/>
          <p:nvPr/>
        </p:nvGrpSpPr>
        <p:grpSpPr>
          <a:xfrm>
            <a:off x="1479872" y="2559665"/>
            <a:ext cx="4570995" cy="727044"/>
            <a:chOff x="1479872" y="2559665"/>
            <a:chExt cx="4570995" cy="727044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511588B6-A598-9FE6-83D5-21E8B4CA36CE}"/>
                </a:ext>
              </a:extLst>
            </p:cNvPr>
            <p:cNvSpPr/>
            <p:nvPr/>
          </p:nvSpPr>
          <p:spPr>
            <a:xfrm rot="5400000">
              <a:off x="3716273" y="935233"/>
              <a:ext cx="98194" cy="3347057"/>
            </a:xfrm>
            <a:prstGeom prst="rightBracket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2C849A-AB71-7028-4A91-C7CCD9FF0949}"/>
                </a:ext>
              </a:extLst>
            </p:cNvPr>
            <p:cNvSpPr txBox="1"/>
            <p:nvPr/>
          </p:nvSpPr>
          <p:spPr>
            <a:xfrm>
              <a:off x="1479872" y="2701934"/>
              <a:ext cx="4570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Be very, very careful…</a:t>
              </a:r>
            </a:p>
            <a:p>
              <a:pPr algn="ctr"/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Type checker won’t notice if client mixes these up!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D37C-36CA-FEE3-FDA7-7731CB093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70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Records to Force Call-By-Name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Can use a record to make clients type names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with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A[j]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any 0 &lt;= j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(desc: {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}): Array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takes one argument, not two</a:t>
            </a:r>
          </a:p>
          <a:p>
            <a:pPr lvl="1"/>
            <a:r>
              <a:rPr lang="en-US" sz="2200" dirty="0"/>
              <a:t>client writes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3, value: 0})</a:t>
            </a:r>
            <a:r>
              <a:rPr lang="en-US" sz="2200" dirty="0"/>
              <a:t>”</a:t>
            </a:r>
          </a:p>
          <a:p>
            <a:pPr lvl="2"/>
            <a:r>
              <a:rPr lang="en-US" sz="1800" dirty="0"/>
              <a:t>much easier in JS than Java</a:t>
            </a:r>
          </a:p>
          <a:p>
            <a:pPr lvl="2"/>
            <a:endParaRPr lang="en-US" sz="1800" dirty="0"/>
          </a:p>
          <a:p>
            <a:r>
              <a:rPr lang="en-US" sz="2600" dirty="0"/>
              <a:t>Think about mistakes clients might make</a:t>
            </a:r>
          </a:p>
          <a:p>
            <a:pPr lvl="1"/>
            <a:r>
              <a:rPr lang="en-US" sz="2200" dirty="0"/>
              <a:t>be paranoid when </a:t>
            </a:r>
            <a:r>
              <a:rPr lang="en-US" sz="2200" dirty="0">
                <a:solidFill>
                  <a:srgbClr val="C00000"/>
                </a:solidFill>
              </a:rPr>
              <a:t>debugging</a:t>
            </a:r>
            <a:r>
              <a:rPr lang="en-US" sz="2200" dirty="0"/>
              <a:t> will be painful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0A6BC-F9A4-0953-67BD-39CE91C0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31A5-09B3-041F-CE0F-4380C5FF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28F5-6FC4-2884-7495-A970C5A6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4162"/>
            <a:ext cx="3494590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Design Patterns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9FE0E-DC64-C782-46F8-B597F28B8298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4E4897-0A09-6D4A-031E-F5CAEC0DFB65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F44187-CA8D-47BA-6C84-BE4F338EFEC8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BEA400-8B1F-4937-62FF-B110DF3575AA}"/>
              </a:ext>
            </a:extLst>
          </p:cNvPr>
          <p:cNvSpPr txBox="1">
            <a:spLocks/>
          </p:cNvSpPr>
          <p:nvPr/>
        </p:nvSpPr>
        <p:spPr>
          <a:xfrm>
            <a:off x="5702139" y="5955565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#1188</a:t>
            </a:r>
          </a:p>
        </p:txBody>
      </p:sp>
      <p:pic>
        <p:nvPicPr>
          <p:cNvPr id="2050" name="Picture 2" descr="xkcd #1188 Bonding, which is the following Java source code:&#10;&#10;class Ball extends Throwable {}&#10;class P{&#10;    P target;&#10;    P(P target) {&#10;        this.target = target;&#10;    }&#10;    void aim (Ball ball) {&#10;        try {&#10;            throw ball;&#10;        }&#10;        catch (Ball b) {&#10;            target.aim(b);&#10;        }&#10;    }&#10;    public static void main(String[] args) {&#10;        P parent = new P(null);&#10;        P child = new P(parent);&#10;        parent.target = child;&#10;        parent.aim(new Ball());&#10;    }&#10;}">
            <a:extLst>
              <a:ext uri="{FF2B5EF4-FFF2-40B4-BE49-F238E27FC236}">
                <a16:creationId xmlns:a16="http://schemas.microsoft.com/office/drawing/2014/main" id="{81AE13E8-7AFA-DBC6-CFBC-97DD4558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735865"/>
            <a:ext cx="41275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9947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60A61-9A52-F713-562D-3903265BB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ED98-E771-7DF9-C2F0-AA2A5BF3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(06/06)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F7EB-0CDB-2895-AB06-0D2F1BE12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final exam Tue, June 10</a:t>
            </a:r>
            <a:r>
              <a:rPr lang="en-US" sz="2800" baseline="30000" dirty="0"/>
              <a:t>th</a:t>
            </a:r>
            <a:r>
              <a:rPr lang="en-US" sz="2800" dirty="0"/>
              <a:t>, 12:30-2:20 in KNE 130</a:t>
            </a:r>
          </a:p>
          <a:p>
            <a:pPr lvl="1"/>
            <a:r>
              <a:rPr lang="en-US" sz="2400" dirty="0"/>
              <a:t>bring </a:t>
            </a:r>
            <a:r>
              <a:rPr lang="en-US" sz="2400" u="sng" dirty="0"/>
              <a:t>just</a:t>
            </a:r>
            <a:r>
              <a:rPr lang="en-US" sz="2400" dirty="0"/>
              <a:t> your Husky Card (ID) and writing utensil</a:t>
            </a:r>
          </a:p>
          <a:p>
            <a:pPr lvl="1"/>
            <a:endParaRPr lang="en-US" sz="2400" dirty="0"/>
          </a:p>
          <a:p>
            <a:r>
              <a:rPr lang="en-US" sz="2800" dirty="0"/>
              <a:t>exam resources since last lecture…</a:t>
            </a:r>
          </a:p>
          <a:p>
            <a:pPr lvl="1"/>
            <a:r>
              <a:rPr lang="en-US" sz="2400" dirty="0"/>
              <a:t>exam review session details finalized (see Ed post)</a:t>
            </a:r>
          </a:p>
          <a:p>
            <a:pPr lvl="1"/>
            <a:r>
              <a:rPr lang="en-US" sz="2400" dirty="0"/>
              <a:t>23sp sample final videos published!</a:t>
            </a:r>
          </a:p>
          <a:p>
            <a:pPr lvl="1"/>
            <a:r>
              <a:rPr lang="en-US" sz="2400" dirty="0"/>
              <a:t>Matt’s sample final + solutions out tonight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 Bandes Nominations</a:t>
            </a:r>
            <a:r>
              <a:rPr lang="en-US" sz="2800" dirty="0"/>
              <a:t> are out!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1171F-C9C7-1E8B-7CFA-3DD693B62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C548-0FF2-78E5-0E52-35BE1FF71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First: Wrapping Up</a:t>
            </a:r>
          </a:p>
        </p:txBody>
      </p:sp>
    </p:spTree>
    <p:extLst>
      <p:ext uri="{BB962C8B-B14F-4D97-AF65-F5344CB8AC3E}">
        <p14:creationId xmlns:p14="http://schemas.microsoft.com/office/powerpoint/2010/main" val="142853186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4D6A-085B-496D-8EED-AF9260DB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Hope You Got From 331: The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10FBE-7329-A247-4C10-8BF9D59A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toolkit for </a:t>
            </a:r>
            <a:r>
              <a:rPr lang="en-US" sz="2800" u="sng" dirty="0"/>
              <a:t>reasoning</a:t>
            </a:r>
            <a:r>
              <a:rPr lang="en-US" sz="2800" dirty="0"/>
              <a:t> about code correctness</a:t>
            </a:r>
          </a:p>
          <a:p>
            <a:pPr lvl="1"/>
            <a:r>
              <a:rPr lang="en-US" sz="2400" dirty="0"/>
              <a:t>within 331: formalized “expert intuition” with math</a:t>
            </a:r>
          </a:p>
          <a:p>
            <a:pPr lvl="1"/>
            <a:r>
              <a:rPr lang="en-US" sz="2400" dirty="0"/>
              <a:t>requires slow, careful, and rigorous thinking</a:t>
            </a:r>
            <a:endParaRPr lang="en-US" dirty="0"/>
          </a:p>
          <a:p>
            <a:pPr lvl="1"/>
            <a:r>
              <a:rPr lang="en-US" sz="2400" dirty="0"/>
              <a:t>used </a:t>
            </a:r>
            <a:r>
              <a:rPr lang="en-US" sz="2400" i="1" dirty="0"/>
              <a:t>before</a:t>
            </a:r>
            <a:r>
              <a:rPr lang="en-US" sz="2400" dirty="0"/>
              <a:t> testing &amp; debugging (~ complementary)</a:t>
            </a:r>
          </a:p>
          <a:p>
            <a:pPr lvl="1"/>
            <a:endParaRPr lang="en-US" sz="2400" dirty="0"/>
          </a:p>
          <a:p>
            <a:r>
              <a:rPr lang="en-US" sz="2800" dirty="0"/>
              <a:t>Learning </a:t>
            </a:r>
            <a:r>
              <a:rPr lang="en-US" sz="2800" i="1" dirty="0"/>
              <a:t>when</a:t>
            </a:r>
            <a:r>
              <a:rPr lang="en-US" sz="2800" dirty="0"/>
              <a:t> to use this toolkit</a:t>
            </a:r>
          </a:p>
          <a:p>
            <a:pPr lvl="1"/>
            <a:r>
              <a:rPr lang="en-US" sz="2400" dirty="0"/>
              <a:t>not every problem requires it!</a:t>
            </a:r>
          </a:p>
          <a:p>
            <a:pPr lvl="1"/>
            <a:r>
              <a:rPr lang="en-US" sz="2400" dirty="0"/>
              <a:t>treat reasoning as a spectrum</a:t>
            </a:r>
          </a:p>
          <a:p>
            <a:pPr lvl="2"/>
            <a:r>
              <a:rPr lang="en-US" sz="2000" dirty="0"/>
              <a:t>most experts reason informally for simple problems…</a:t>
            </a:r>
          </a:p>
          <a:p>
            <a:pPr lvl="2"/>
            <a:r>
              <a:rPr lang="en-US" sz="2000" dirty="0"/>
              <a:t>... use diagrams for difficult problems …</a:t>
            </a:r>
          </a:p>
          <a:p>
            <a:pPr lvl="2"/>
            <a:r>
              <a:rPr lang="en-US" sz="2000" dirty="0"/>
              <a:t>… and bring out pencil &amp; paper for brutal problems!</a:t>
            </a:r>
          </a:p>
          <a:p>
            <a:pPr lvl="2"/>
            <a:r>
              <a:rPr lang="en-US" sz="2000" dirty="0"/>
              <a:t>(or, “automated reasoning” tools, e.g. proof assistants)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8848D-60BD-6ABB-8A74-491F01B22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5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E6FA-74A1-5E69-597D-B38C312E2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922F-78D9-426F-08F8-45FBA679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Hope You Got From 331: Bonuses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E4A8-8951-9109-0B1D-C81A6385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learning JavaScript &amp; TypeScript</a:t>
            </a:r>
          </a:p>
          <a:p>
            <a:pPr lvl="1"/>
            <a:r>
              <a:rPr lang="en-US" sz="2400" dirty="0"/>
              <a:t>different approaches to types &amp; OOP than Java</a:t>
            </a:r>
          </a:p>
          <a:p>
            <a:pPr lvl="1"/>
            <a:r>
              <a:rPr lang="en-US" sz="2400" dirty="0"/>
              <a:t>some issues are fundamental to both languages</a:t>
            </a:r>
          </a:p>
          <a:p>
            <a:r>
              <a:rPr lang="en-US" sz="2800" dirty="0"/>
              <a:t>writing complex web applications</a:t>
            </a:r>
          </a:p>
          <a:p>
            <a:pPr lvl="1"/>
            <a:r>
              <a:rPr lang="en-US" sz="2400" dirty="0"/>
              <a:t>async code is tricky!</a:t>
            </a:r>
          </a:p>
          <a:p>
            <a:pPr lvl="1"/>
            <a:r>
              <a:rPr lang="en-US" sz="2400" dirty="0"/>
              <a:t>client-server interaction is </a:t>
            </a:r>
            <a:r>
              <a:rPr lang="en-US" sz="2400" i="1" dirty="0"/>
              <a:t>complicated</a:t>
            </a:r>
            <a:endParaRPr lang="en-US" sz="2400" dirty="0"/>
          </a:p>
          <a:p>
            <a:pPr lvl="1"/>
            <a:r>
              <a:rPr lang="en-US" sz="2400" dirty="0"/>
              <a:t>debugging client-server apps is </a:t>
            </a:r>
            <a:r>
              <a:rPr lang="en-US" sz="2400" b="1" dirty="0"/>
              <a:t>hard</a:t>
            </a:r>
            <a:r>
              <a:rPr lang="en-US" sz="2400" dirty="0"/>
              <a:t>!</a:t>
            </a:r>
          </a:p>
          <a:p>
            <a:pPr lvl="1"/>
            <a:r>
              <a:rPr lang="en-US" sz="2400" dirty="0"/>
              <a:t>made some fun projects :)</a:t>
            </a:r>
          </a:p>
          <a:p>
            <a:r>
              <a:rPr lang="en-US" sz="2800" dirty="0"/>
              <a:t>computer science is much more than writing code</a:t>
            </a:r>
          </a:p>
          <a:p>
            <a:pPr lvl="1"/>
            <a:r>
              <a:rPr lang="en-US" sz="2400" dirty="0"/>
              <a:t>fundamental focus on reasoning &amp; abstraction</a:t>
            </a:r>
          </a:p>
          <a:p>
            <a:pPr lvl="1"/>
            <a:r>
              <a:rPr lang="en-US" sz="2400" dirty="0"/>
              <a:t>but also: many applications of “theoretical” CS &amp;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5B163-4B11-D619-19F5-A1FC9D088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A224-8064-9E7C-7385-BA557C0F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A582-9DEF-5C70-8F29-51A3D9D2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reasoning, math, and programming languages</a:t>
            </a:r>
          </a:p>
          <a:p>
            <a:pPr lvl="1"/>
            <a:r>
              <a:rPr lang="en-US" sz="2400" dirty="0"/>
              <a:t>CSE 341 (PL), CSE 401 (Compilers), CSE 403 (SWE)</a:t>
            </a:r>
          </a:p>
          <a:p>
            <a:pPr lvl="1"/>
            <a:r>
              <a:rPr lang="en-US" sz="2400" dirty="0"/>
              <a:t>CSE 505 (Grad PL), CSE 507 (Automated Reasoning)</a:t>
            </a:r>
          </a:p>
          <a:p>
            <a:pPr lvl="1"/>
            <a:r>
              <a:rPr lang="en-US" sz="2400" dirty="0"/>
              <a:t>check out </a:t>
            </a:r>
            <a:r>
              <a:rPr lang="en-US" sz="24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PLSE</a:t>
            </a:r>
            <a:r>
              <a:rPr lang="en-US" sz="2400" dirty="0">
                <a:solidFill>
                  <a:srgbClr val="7030A0"/>
                </a:solidFill>
              </a:rPr>
              <a:t>!</a:t>
            </a:r>
          </a:p>
          <a:p>
            <a:r>
              <a:rPr lang="en-US" sz="2800" dirty="0"/>
              <a:t>interactive application development</a:t>
            </a:r>
          </a:p>
          <a:p>
            <a:pPr lvl="1"/>
            <a:r>
              <a:rPr lang="en-US" sz="2200" dirty="0"/>
              <a:t>some great courses in CSE</a:t>
            </a:r>
          </a:p>
          <a:p>
            <a:pPr lvl="2"/>
            <a:r>
              <a:rPr lang="en-US" sz="1800" b="1" dirty="0"/>
              <a:t>CSE 340 </a:t>
            </a:r>
            <a:r>
              <a:rPr lang="en-US" sz="1800" dirty="0"/>
              <a:t>(interaction programming, mobile dev), CSE 154 (web dev)*</a:t>
            </a:r>
          </a:p>
          <a:p>
            <a:pPr lvl="2"/>
            <a:r>
              <a:rPr lang="en-US" sz="1800" dirty="0"/>
              <a:t>more broadly: CSE 440 (HCI), CSE 442 (viz), CSE 443 (accessibility)</a:t>
            </a:r>
          </a:p>
          <a:p>
            <a:pPr lvl="1"/>
            <a:r>
              <a:rPr lang="en-US" sz="2200" dirty="0"/>
              <a:t>but also, large culture of free self-paced resources</a:t>
            </a:r>
          </a:p>
          <a:p>
            <a:pPr lvl="2"/>
            <a:r>
              <a:rPr lang="en-US" sz="1800" dirty="0"/>
              <a:t>now have most of the vocabulary to learn reactive programming</a:t>
            </a:r>
          </a:p>
          <a:p>
            <a:pPr lvl="2"/>
            <a:r>
              <a:rPr lang="en-US" sz="1800" dirty="0"/>
              <a:t>largest barrier is time &amp; practice, not “theory”</a:t>
            </a:r>
          </a:p>
          <a:p>
            <a:r>
              <a:rPr lang="en-US" sz="2600" dirty="0"/>
              <a:t>matt’s summer advice™️: build your own side project!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E0507-3B3C-1DE6-4116-9C6B7A677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B668-A8C3-4473-29D9-B5BB13CA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A2EB-8319-4CFA-107A-E910AD2F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iteration of 331 is still relatively new</a:t>
            </a:r>
          </a:p>
          <a:p>
            <a:pPr lvl="1"/>
            <a:r>
              <a:rPr lang="en-US" sz="2400" dirty="0"/>
              <a:t>some things probably (?) went well</a:t>
            </a:r>
          </a:p>
          <a:p>
            <a:pPr lvl="1"/>
            <a:r>
              <a:rPr lang="en-US" sz="2400" dirty="0"/>
              <a:t>some things could still be better!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Please give us feedback!</a:t>
            </a:r>
          </a:p>
          <a:p>
            <a:pPr lvl="1"/>
            <a:r>
              <a:rPr lang="en-US" sz="2400" dirty="0"/>
              <a:t>your perspective is valuable; we read </a:t>
            </a:r>
            <a:r>
              <a:rPr lang="en-US" sz="2400" i="1" dirty="0"/>
              <a:t>everything</a:t>
            </a:r>
            <a:r>
              <a:rPr lang="en-US" sz="2400" dirty="0"/>
              <a:t>!</a:t>
            </a:r>
          </a:p>
          <a:p>
            <a:pPr lvl="1"/>
            <a:r>
              <a:rPr lang="en-US" sz="2400" dirty="0"/>
              <a:t>one request: please be </a:t>
            </a:r>
            <a:r>
              <a:rPr lang="en-US" sz="2400" u="sng" dirty="0"/>
              <a:t>specific</a:t>
            </a:r>
            <a:r>
              <a:rPr lang="en-US" sz="2400" dirty="0"/>
              <a:t> and </a:t>
            </a:r>
            <a:r>
              <a:rPr lang="en-US" sz="2400" u="sng" dirty="0"/>
              <a:t>actionable</a:t>
            </a:r>
            <a:endParaRPr lang="en-US" sz="2400" dirty="0"/>
          </a:p>
          <a:p>
            <a:pPr lvl="2"/>
            <a:r>
              <a:rPr lang="en-US" sz="2000" dirty="0"/>
              <a:t>specificity helps us understand problems</a:t>
            </a:r>
          </a:p>
          <a:p>
            <a:pPr lvl="2"/>
            <a:r>
              <a:rPr lang="en-US" sz="2000" dirty="0"/>
              <a:t>actionable suggestions scope out the solution space</a:t>
            </a:r>
          </a:p>
          <a:p>
            <a:pPr lvl="1"/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331 A eval link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331 B eval link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also: your quiz section has an eval!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20B3D-7AA9-A4B7-3213-897EA8E83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BAD0E-8307-AC44-84CD-989A78CD2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6FFB-911B-62E6-9A5C-EBDD5A08C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28367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4C06-831B-5012-4B7C-A88A065C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E447-C79F-C438-87C8-55A0D924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FFA8-0516-9966-E80E-D80FE0DF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M.getValue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1E023-CDFA-75D4-F7AD-BBEE01E395DD}"/>
              </a:ext>
            </a:extLst>
          </p:cNvPr>
          <p:cNvSpPr txBox="1"/>
          <p:nvPr/>
        </p:nvSpPr>
        <p:spPr>
          <a:xfrm>
            <a:off x="3263520" y="4097438"/>
            <a:ext cx="542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obj</a:t>
            </a:r>
          </a:p>
          <a:p>
            <a:pPr marL="0" lvl="2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obj = set-value(x, v, obj)</a:t>
            </a:r>
          </a:p>
          <a:p>
            <a:pPr marL="0"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(x: K, v: V): void;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878B8-47E0-F065-655A-D9B41B365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>
                <a:solidFill>
                  <a:srgbClr val="0070C0"/>
                </a:solidFill>
              </a:rPr>
              <a:t>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Popularized in 1994 book of that name</a:t>
            </a:r>
          </a:p>
          <a:p>
            <a:pPr lvl="1"/>
            <a:r>
              <a:rPr lang="en-US" sz="2200" dirty="0"/>
              <a:t>written by the “Gang of Four”</a:t>
            </a:r>
          </a:p>
          <a:p>
            <a:pPr lvl="2"/>
            <a:r>
              <a:rPr lang="en-US" sz="1800" dirty="0"/>
              <a:t>Gamma, Helm, Johnson, </a:t>
            </a:r>
            <a:r>
              <a:rPr lang="en-US" sz="1800" dirty="0" err="1"/>
              <a:t>Vlissides</a:t>
            </a:r>
            <a:endParaRPr lang="en-US" sz="1800" dirty="0"/>
          </a:p>
          <a:p>
            <a:pPr lvl="1"/>
            <a:r>
              <a:rPr lang="en-US" sz="2200" dirty="0"/>
              <a:t>worked in C++ and </a:t>
            </a:r>
            <a:r>
              <a:rPr lang="en-US" sz="2200" dirty="0" err="1"/>
              <a:t>SmallTalk</a:t>
            </a:r>
            <a:br>
              <a:rPr lang="en-US" sz="2200" dirty="0"/>
            </a:br>
            <a:r>
              <a:rPr lang="en-US" sz="2200" dirty="0"/>
              <a:t>(</a:t>
            </a:r>
            <a:r>
              <a:rPr lang="en-US" sz="2200" dirty="0" err="1"/>
              <a:t>SmallTalk</a:t>
            </a:r>
            <a:r>
              <a:rPr lang="en-US" sz="2200" dirty="0"/>
              <a:t> hugely influenced OOP in Java, etc.)</a:t>
            </a:r>
            <a:br>
              <a:rPr lang="en-US" sz="2200" dirty="0"/>
            </a:br>
            <a:endParaRPr lang="en-US" sz="2200" dirty="0"/>
          </a:p>
          <a:p>
            <a:r>
              <a:rPr lang="en-US" sz="2600" dirty="0"/>
              <a:t>Found that they independently developed</a:t>
            </a:r>
            <a:br>
              <a:rPr lang="en-US" sz="2600" dirty="0"/>
            </a:br>
            <a:r>
              <a:rPr lang="en-US" sz="2600" dirty="0"/>
              <a:t>many of the same solutions to recurring problems</a:t>
            </a:r>
          </a:p>
          <a:p>
            <a:pPr lvl="1"/>
            <a:r>
              <a:rPr lang="en-US" sz="2200" dirty="0"/>
              <a:t>wrote a book about them</a:t>
            </a:r>
          </a:p>
          <a:p>
            <a:pPr lvl="1"/>
            <a:endParaRPr lang="en-US" sz="2200" dirty="0"/>
          </a:p>
          <a:p>
            <a:r>
              <a:rPr lang="en-US" sz="2600" dirty="0"/>
              <a:t>Many are problems with OO languages</a:t>
            </a:r>
          </a:p>
          <a:p>
            <a:pPr lvl="1"/>
            <a:r>
              <a:rPr lang="en-US" sz="2200" dirty="0"/>
              <a:t>authors worked in C++ and </a:t>
            </a:r>
            <a:r>
              <a:rPr lang="en-US" sz="2200" dirty="0" err="1"/>
              <a:t>SmallTalk</a:t>
            </a:r>
            <a:endParaRPr lang="en-US" sz="2200" dirty="0"/>
          </a:p>
          <a:p>
            <a:pPr lvl="1"/>
            <a:r>
              <a:rPr lang="en-US" sz="2200" dirty="0"/>
              <a:t>some things are </a:t>
            </a:r>
            <a:r>
              <a:rPr lang="en-US" sz="2200" b="1" u="sng" dirty="0"/>
              <a:t>not easy</a:t>
            </a:r>
            <a:r>
              <a:rPr lang="en-US" sz="2200" dirty="0"/>
              <a:t> to do in those languages</a:t>
            </a:r>
          </a:p>
        </p:txBody>
      </p:sp>
      <p:pic>
        <p:nvPicPr>
          <p:cNvPr id="4" name="Picture 2" descr="The “Gang of Four”: Erich Gamma, Richard Helm, Ralph Johnson, and John Vlissides, in front of their book “Design Patterns”.">
            <a:extLst>
              <a:ext uri="{FF2B5EF4-FFF2-40B4-BE49-F238E27FC236}">
                <a16:creationId xmlns:a16="http://schemas.microsoft.com/office/drawing/2014/main" id="{7DECBABA-FD50-B3A8-AEDB-B9824DF8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4775"/>
            <a:ext cx="22193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cover of “Design Patterns: Elements of Reusable Object-Oriented Software” by Erich Gamma, Richard Helm, Ralph Johnson, and John Vlissides.">
            <a:extLst>
              <a:ext uri="{FF2B5EF4-FFF2-40B4-BE49-F238E27FC236}">
                <a16:creationId xmlns:a16="http://schemas.microsoft.com/office/drawing/2014/main" id="{9D4B8864-D8D3-1889-B96D-BBB4D440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24" y="777858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9841-0487-B7E0-CA8F-F82BAFD98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539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Each pattern in the book includes</a:t>
            </a:r>
          </a:p>
          <a:p>
            <a:pPr lvl="1"/>
            <a:endParaRPr lang="en-US" sz="2200" dirty="0"/>
          </a:p>
          <a:p>
            <a:r>
              <a:rPr lang="en-US" sz="2600" dirty="0"/>
              <a:t> </a:t>
            </a:r>
            <a:r>
              <a:rPr lang="en-US" sz="2600" dirty="0">
                <a:solidFill>
                  <a:srgbClr val="7030A0"/>
                </a:solidFill>
              </a:rPr>
              <a:t>Problem</a:t>
            </a:r>
            <a:r>
              <a:rPr lang="en-US" sz="2600" dirty="0"/>
              <a:t> to be solved</a:t>
            </a:r>
          </a:p>
          <a:p>
            <a:pPr lvl="2"/>
            <a:endParaRPr lang="en-US" sz="1800" dirty="0"/>
          </a:p>
          <a:p>
            <a:r>
              <a:rPr lang="en-US" sz="2600" dirty="0"/>
              <a:t> </a:t>
            </a:r>
            <a:r>
              <a:rPr lang="en-US" sz="2600" dirty="0">
                <a:solidFill>
                  <a:srgbClr val="7030A0"/>
                </a:solidFill>
              </a:rPr>
              <a:t>Description</a:t>
            </a:r>
            <a:r>
              <a:rPr lang="en-US" sz="2600" dirty="0"/>
              <a:t> of the solution</a:t>
            </a:r>
          </a:p>
          <a:p>
            <a:pPr lvl="2"/>
            <a:endParaRPr lang="en-US" sz="1800" dirty="0"/>
          </a:p>
          <a:p>
            <a:r>
              <a:rPr lang="en-US" sz="2600" dirty="0"/>
              <a:t> </a:t>
            </a:r>
            <a:r>
              <a:rPr lang="en-US" sz="2600" dirty="0">
                <a:solidFill>
                  <a:srgbClr val="7030A0"/>
                </a:solidFill>
              </a:rPr>
              <a:t>Name</a:t>
            </a:r>
            <a:r>
              <a:rPr lang="en-US" sz="2600" dirty="0"/>
              <a:t> of the pattern</a:t>
            </a:r>
            <a:endParaRPr lang="en-US" sz="2200" dirty="0"/>
          </a:p>
          <a:p>
            <a:pPr lvl="1"/>
            <a:endParaRPr lang="en-US" sz="22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E31A1-5678-E317-CFCA-1BA0A08C8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5989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Example: Iterator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 Collections use the </a:t>
            </a:r>
            <a:r>
              <a:rPr lang="en-US" sz="2600" dirty="0">
                <a:solidFill>
                  <a:srgbClr val="00B050"/>
                </a:solidFill>
              </a:rPr>
              <a:t>Iterator</a:t>
            </a:r>
            <a:r>
              <a:rPr lang="en-US" sz="2600" dirty="0"/>
              <a:t> Design Pattern</a:t>
            </a:r>
          </a:p>
          <a:p>
            <a:pPr lvl="1"/>
            <a:r>
              <a:rPr lang="en-US" sz="2200" dirty="0"/>
              <a:t>enumerate a collection while hiding data structure details</a:t>
            </a:r>
          </a:p>
          <a:p>
            <a:pPr lvl="1"/>
            <a:r>
              <a:rPr lang="en-US" sz="2200" dirty="0"/>
              <a:t>return another ADT that outputs the items</a:t>
            </a:r>
          </a:p>
          <a:p>
            <a:pPr lvl="2"/>
            <a:r>
              <a:rPr lang="en-US" sz="1800" dirty="0"/>
              <a:t>that object knows how to walk through the data structure</a:t>
            </a:r>
          </a:p>
          <a:p>
            <a:pPr lvl="2"/>
            <a:r>
              <a:rPr lang="en-US" sz="1800" dirty="0"/>
              <a:t>operations for retrieving the current item and moving on to the next one</a:t>
            </a:r>
          </a:p>
          <a:p>
            <a:pPr lvl="1"/>
            <a:endParaRPr lang="en-US" sz="2200" dirty="0"/>
          </a:p>
          <a:p>
            <a:r>
              <a:rPr lang="en-US" sz="2600" dirty="0"/>
              <a:t>Clever idea that is now used everywhere</a:t>
            </a:r>
          </a:p>
          <a:p>
            <a:pPr lvl="1"/>
            <a:r>
              <a:rPr lang="en-US" sz="2200" dirty="0"/>
              <a:t>Kevin remembers when C++ introduced iterators</a:t>
            </a:r>
          </a:p>
          <a:p>
            <a:pPr lvl="1"/>
            <a:r>
              <a:rPr lang="en-US" sz="2200" dirty="0"/>
              <a:t>huge improvement over code we were writing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AAED2-74A8-D18E-B743-CE25111C1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738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Design Patterns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66166" cy="5140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The book has three categories of patterns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Creational</a:t>
            </a:r>
            <a:r>
              <a:rPr lang="en-US" sz="2600" dirty="0"/>
              <a:t>:	factory function, factory object,</a:t>
            </a:r>
            <a:br>
              <a:rPr lang="en-US" sz="2600" dirty="0"/>
            </a:br>
            <a:r>
              <a:rPr lang="en-US" sz="2600" dirty="0"/>
              <a:t>				 	builder, prototype, singleton, …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Structural</a:t>
            </a:r>
            <a:r>
              <a:rPr lang="en-US" sz="2600" dirty="0"/>
              <a:t>:	adapter, bridge, composite, decorator,</a:t>
            </a:r>
            <a:br>
              <a:rPr lang="en-US" sz="2600" dirty="0"/>
            </a:br>
            <a:r>
              <a:rPr lang="en-US" sz="2600" dirty="0"/>
              <a:t>				 	façade, flyweight, proxy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Behavioral</a:t>
            </a:r>
            <a:r>
              <a:rPr lang="en-US" sz="2600" dirty="0"/>
              <a:t>: 	command, interpreter, iterator, mediator,</a:t>
            </a:r>
            <a:br>
              <a:rPr lang="en-US" sz="2600" dirty="0"/>
            </a:br>
            <a:r>
              <a:rPr lang="en-US" sz="2600" dirty="0"/>
              <a:t>					observer, state, strategy, visitor,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we will not cover all, just some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017D9-0170-74CF-27BB-14BCC4B00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8609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Design Patterns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66166" cy="5140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The book has three categories of patterns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Creational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factory function</a:t>
            </a:r>
            <a:r>
              <a:rPr lang="en-US" sz="2600" dirty="0"/>
              <a:t>, factory object,</a:t>
            </a:r>
            <a:br>
              <a:rPr lang="en-US" sz="2600" dirty="0"/>
            </a:br>
            <a:r>
              <a:rPr lang="en-US" sz="2600" dirty="0"/>
              <a:t>				 	builder, prototype, </a:t>
            </a:r>
            <a:r>
              <a:rPr lang="en-US" sz="2600" u="sng" dirty="0">
                <a:solidFill>
                  <a:srgbClr val="00B050"/>
                </a:solidFill>
              </a:rPr>
              <a:t>singleton</a:t>
            </a:r>
            <a:r>
              <a:rPr lang="en-US" sz="2600" dirty="0"/>
              <a:t>, …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Structural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adapter</a:t>
            </a:r>
            <a:r>
              <a:rPr lang="en-US" sz="2600" dirty="0"/>
              <a:t>, bridge, composite, decorator,</a:t>
            </a:r>
            <a:br>
              <a:rPr lang="en-US" sz="2600" dirty="0"/>
            </a:br>
            <a:r>
              <a:rPr lang="en-US" sz="2600" dirty="0"/>
              <a:t>				 	façade, flyweight, proxy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Behavioral</a:t>
            </a:r>
            <a:r>
              <a:rPr lang="en-US" sz="2600" dirty="0"/>
              <a:t>: 	command, interpreter, </a:t>
            </a:r>
            <a:r>
              <a:rPr lang="en-US" sz="2600" u="sng" dirty="0">
                <a:solidFill>
                  <a:srgbClr val="00B050"/>
                </a:solidFill>
              </a:rPr>
              <a:t>iterator</a:t>
            </a:r>
            <a:r>
              <a:rPr lang="en-US" sz="2600" dirty="0"/>
              <a:t>, mediator,</a:t>
            </a:r>
            <a:br>
              <a:rPr lang="en-US" sz="2600" dirty="0"/>
            </a:br>
            <a:r>
              <a:rPr lang="en-US" sz="2600" dirty="0"/>
              <a:t>					observer, state, strategy, visitor,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 </a:t>
            </a:r>
            <a:r>
              <a:rPr lang="en-US" sz="2200" u="sng" dirty="0">
                <a:solidFill>
                  <a:srgbClr val="00B050"/>
                </a:solidFill>
              </a:rPr>
              <a:t>green and underlined</a:t>
            </a:r>
            <a:r>
              <a:rPr lang="en-US" sz="2200" dirty="0"/>
              <a:t> = mentioned already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339F-8366-0AC5-A523-B4493ECC2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6127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8C38-C291-688F-5F0C-65AEF21AD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7F03-4E05-34BC-9FAB-B0AD4274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3520-ACD5-1CE4-E8F2-2EA5A3EAE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66166" cy="5140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The book has three categories of patterns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Creational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factory function</a:t>
            </a:r>
            <a:r>
              <a:rPr lang="en-US" sz="2600" dirty="0"/>
              <a:t>, factory object,</a:t>
            </a:r>
            <a:br>
              <a:rPr lang="en-US" sz="2600" dirty="0"/>
            </a:br>
            <a:r>
              <a:rPr lang="en-US" sz="2600" dirty="0"/>
              <a:t>				 	builder, prototype, </a:t>
            </a:r>
            <a:r>
              <a:rPr lang="en-US" sz="2600" u="sng" dirty="0">
                <a:solidFill>
                  <a:srgbClr val="00B050"/>
                </a:solidFill>
              </a:rPr>
              <a:t>singleton</a:t>
            </a:r>
            <a:r>
              <a:rPr lang="en-US" sz="2600" dirty="0"/>
              <a:t>, …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Structural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adapter</a:t>
            </a:r>
            <a:r>
              <a:rPr lang="en-US" sz="2600" dirty="0"/>
              <a:t>, bridge, composite, decorator,</a:t>
            </a:r>
            <a:br>
              <a:rPr lang="en-US" sz="2600" dirty="0"/>
            </a:br>
            <a:r>
              <a:rPr lang="en-US" sz="2600" dirty="0"/>
              <a:t>				 	façade, flyweight, proxy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Behavioral</a:t>
            </a:r>
            <a:r>
              <a:rPr lang="en-US" sz="2600" dirty="0"/>
              <a:t>: 	command, interpreter, </a:t>
            </a:r>
            <a:r>
              <a:rPr lang="en-US" sz="2600" u="sng" dirty="0">
                <a:solidFill>
                  <a:srgbClr val="00B050"/>
                </a:solidFill>
              </a:rPr>
              <a:t>iterator</a:t>
            </a:r>
            <a:r>
              <a:rPr lang="en-US" sz="2600" dirty="0"/>
              <a:t>, mediator,</a:t>
            </a:r>
            <a:br>
              <a:rPr lang="en-US" sz="2600" dirty="0"/>
            </a:br>
            <a:r>
              <a:rPr lang="en-US" sz="2600" dirty="0"/>
              <a:t>					observer, state, strategy, visitor,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 </a:t>
            </a:r>
            <a:r>
              <a:rPr lang="en-US" sz="2200" u="sng" dirty="0">
                <a:solidFill>
                  <a:srgbClr val="00B050"/>
                </a:solidFill>
              </a:rPr>
              <a:t>green and underlined</a:t>
            </a:r>
            <a:r>
              <a:rPr lang="en-US" sz="2200" dirty="0"/>
              <a:t> = mentioned already</a:t>
            </a:r>
          </a:p>
        </p:txBody>
      </p:sp>
      <p:sp>
        <p:nvSpPr>
          <p:cNvPr id="4" name="Rectangle 3" descr="We’ll start with creational design patterns: factory function, factory object,&#9;&#9;&#9;&#9; &#9;builder, prototype, singleton, …&#13;&#10;">
            <a:extLst>
              <a:ext uri="{FF2B5EF4-FFF2-40B4-BE49-F238E27FC236}">
                <a16:creationId xmlns:a16="http://schemas.microsoft.com/office/drawing/2014/main" id="{CA628B3A-0C49-3093-0460-34282248DA4A}"/>
              </a:ext>
            </a:extLst>
          </p:cNvPr>
          <p:cNvSpPr/>
          <p:nvPr/>
        </p:nvSpPr>
        <p:spPr>
          <a:xfrm>
            <a:off x="457200" y="1932972"/>
            <a:ext cx="8218025" cy="1145894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7B552-ECEC-5A75-68B2-E5ABA7A32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3632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Creational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One third of the patterns deal with object </a:t>
            </a:r>
            <a:r>
              <a:rPr lang="en-US" sz="2600" dirty="0">
                <a:solidFill>
                  <a:srgbClr val="0070C0"/>
                </a:solidFill>
              </a:rPr>
              <a:t>creation</a:t>
            </a:r>
          </a:p>
          <a:p>
            <a:pPr lvl="1"/>
            <a:endParaRPr lang="en-US" sz="2200" dirty="0"/>
          </a:p>
          <a:p>
            <a:r>
              <a:rPr lang="en-US" sz="2600" dirty="0"/>
              <a:t>We just saw why: constructors are terrible</a:t>
            </a:r>
          </a:p>
          <a:p>
            <a:pPr lvl="1"/>
            <a:r>
              <a:rPr lang="en-US" sz="2200" dirty="0"/>
              <a:t>surprisingly error-prone</a:t>
            </a:r>
          </a:p>
          <a:p>
            <a:pPr lvl="1"/>
            <a:r>
              <a:rPr lang="en-US" sz="2200" dirty="0"/>
              <a:t>several important limitations</a:t>
            </a:r>
          </a:p>
          <a:p>
            <a:pPr marL="1197864" lvl="1" indent="-283464">
              <a:buFont typeface="+mj-lt"/>
              <a:buAutoNum type="arabicPeriod"/>
            </a:pPr>
            <a:r>
              <a:rPr lang="en-US" sz="1800" dirty="0">
                <a:latin typeface="+mn-lt"/>
              </a:rPr>
              <a:t>Cannot return an existing object</a:t>
            </a:r>
          </a:p>
          <a:p>
            <a:pPr marL="1197864" lvl="1" indent="-283464">
              <a:buFont typeface="+mj-lt"/>
              <a:buAutoNum type="arabicPeriod"/>
            </a:pPr>
            <a:r>
              <a:rPr lang="en-US" sz="1800" dirty="0">
                <a:latin typeface="+mn-lt"/>
              </a:rPr>
              <a:t>Cannot return a different class</a:t>
            </a:r>
          </a:p>
          <a:p>
            <a:pPr marL="1197864" lvl="1" indent="-283464">
              <a:buFont typeface="+mj-lt"/>
              <a:buAutoNum type="arabicPeriod"/>
            </a:pPr>
            <a:r>
              <a:rPr lang="en-US" sz="1800" dirty="0">
                <a:latin typeface="+mn-lt"/>
              </a:rPr>
              <a:t>Does not have a name!</a:t>
            </a:r>
          </a:p>
          <a:p>
            <a:pPr lvl="2"/>
            <a:endParaRPr lang="en-US" sz="1800" dirty="0"/>
          </a:p>
          <a:p>
            <a:r>
              <a:rPr lang="en-US" sz="2600" dirty="0"/>
              <a:t>Already saw factory functions and singleton</a:t>
            </a:r>
          </a:p>
          <a:p>
            <a:pPr lvl="1"/>
            <a:r>
              <a:rPr lang="en-US" sz="2200" dirty="0"/>
              <a:t>yet we still need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4B42E-AB2C-ABE8-BAA1-EE12DB4BE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Creational Pattern: </a:t>
            </a:r>
            <a:r>
              <a:rPr lang="en-US" dirty="0">
                <a:solidFill>
                  <a:srgbClr val="00B050"/>
                </a:solidFill>
              </a:rPr>
              <a:t>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Object that helps with creation of another object</a:t>
            </a:r>
          </a:p>
          <a:p>
            <a:pPr lvl="1"/>
            <a:r>
              <a:rPr lang="en-US" sz="2200" dirty="0"/>
              <a:t>constructor / factory requires you to give info all at once</a:t>
            </a:r>
          </a:p>
          <a:p>
            <a:pPr lvl="1"/>
            <a:r>
              <a:rPr lang="en-US" sz="2200" dirty="0"/>
              <a:t>builder lets you describe what you want bit by bit</a:t>
            </a:r>
          </a:p>
          <a:p>
            <a:pPr lvl="1"/>
            <a:endParaRPr lang="en-US" sz="2200" dirty="0"/>
          </a:p>
          <a:p>
            <a:r>
              <a:rPr lang="en-US" sz="2600" dirty="0"/>
              <a:t>Java Example: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StringBuilder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StringBuilder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StringBuilder();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buf.append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("Total distance: ");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buf.append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(distance);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buf.append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 meters.");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each call adds more text / number to the final string</a:t>
            </a:r>
          </a:p>
          <a:p>
            <a:pPr lvl="1"/>
            <a:r>
              <a:rPr lang="en-US" sz="2200" dirty="0"/>
              <a:t>we can’t do this with strings because strings are </a:t>
            </a:r>
            <a:r>
              <a:rPr lang="en-US" sz="2200" i="1" dirty="0"/>
              <a:t>immutable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209A6-B2D4-2C62-AAF7-2442FDAA6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Builders </a:t>
            </a:r>
            <a:r>
              <a:rPr lang="en-US" dirty="0"/>
              <a:t>and “Mutation XOR Aliasing”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Object that helps with creation of another object</a:t>
            </a:r>
          </a:p>
          <a:p>
            <a:pPr lvl="1"/>
            <a:r>
              <a:rPr lang="en-US" sz="2200" dirty="0"/>
              <a:t>constructor / factory requires you to give info all at once</a:t>
            </a:r>
          </a:p>
          <a:p>
            <a:pPr lvl="1"/>
            <a:r>
              <a:rPr lang="en-US" sz="2200" dirty="0"/>
              <a:t>builder lets you describe what you want bit by bit</a:t>
            </a:r>
          </a:p>
          <a:p>
            <a:pPr lvl="1"/>
            <a:endParaRPr lang="en-US" sz="2200" dirty="0"/>
          </a:p>
          <a:p>
            <a:r>
              <a:rPr lang="en-US" sz="2600" dirty="0"/>
              <a:t>Good pairing: </a:t>
            </a:r>
            <a:r>
              <a:rPr lang="en-US" sz="2600" dirty="0">
                <a:solidFill>
                  <a:srgbClr val="C00000"/>
                </a:solidFill>
              </a:rPr>
              <a:t>mutable</a:t>
            </a:r>
            <a:r>
              <a:rPr lang="en-US" sz="2600" dirty="0"/>
              <a:t> Builder for an </a:t>
            </a:r>
            <a:r>
              <a:rPr lang="en-US" sz="2600" dirty="0">
                <a:solidFill>
                  <a:srgbClr val="0070C0"/>
                </a:solidFill>
              </a:rPr>
              <a:t>immutable</a:t>
            </a:r>
            <a:r>
              <a:rPr lang="en-US" sz="2600" dirty="0"/>
              <a:t> type</a:t>
            </a:r>
          </a:p>
          <a:p>
            <a:pPr lvl="1"/>
            <a:r>
              <a:rPr lang="en-US" sz="2200" dirty="0"/>
              <a:t>must avoid aliasing with the mutable builder</a:t>
            </a:r>
          </a:p>
          <a:p>
            <a:pPr lvl="2"/>
            <a:r>
              <a:rPr lang="en-US" sz="1800" dirty="0"/>
              <a:t>e.g., never use it as a key in a BST or Map</a:t>
            </a:r>
          </a:p>
          <a:p>
            <a:pPr lvl="1"/>
            <a:r>
              <a:rPr lang="en-US" sz="2200" dirty="0"/>
              <a:t>immutable object can be shared arbitrarily</a:t>
            </a:r>
          </a:p>
          <a:p>
            <a:pPr lvl="2"/>
            <a:r>
              <a:rPr lang="en-US" sz="1800" dirty="0"/>
              <a:t>no worries about aliasing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CC68B-C453-1CF0-F59D-9D68815D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</a:t>
            </a:r>
            <a:r>
              <a:rPr lang="en-US" dirty="0">
                <a:solidFill>
                  <a:srgbClr val="00B050"/>
                </a:solidFill>
              </a:rPr>
              <a:t>Builder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 Builder is often written like this: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FooBuilder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FooBuilder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this;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Foo build() { …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can then use them like this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Foo f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FooBuilder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(2).build();</a:t>
            </a:r>
          </a:p>
          <a:p>
            <a:pPr lvl="1"/>
            <a:endParaRPr lang="en-US" sz="2200" dirty="0"/>
          </a:p>
        </p:txBody>
      </p:sp>
      <p:grpSp>
        <p:nvGrpSpPr>
          <p:cNvPr id="6" name="Group 5" descr="Builders use chained methods with names - so there are no worries about argument order (like in a constructor)!">
            <a:extLst>
              <a:ext uri="{FF2B5EF4-FFF2-40B4-BE49-F238E27FC236}">
                <a16:creationId xmlns:a16="http://schemas.microsoft.com/office/drawing/2014/main" id="{0D1A7509-7332-F2F0-8FA3-E9AB0A92BD18}"/>
              </a:ext>
            </a:extLst>
          </p:cNvPr>
          <p:cNvGrpSpPr/>
          <p:nvPr/>
        </p:nvGrpSpPr>
        <p:grpSpPr>
          <a:xfrm>
            <a:off x="4115805" y="6256421"/>
            <a:ext cx="4570995" cy="496218"/>
            <a:chOff x="4115805" y="6256421"/>
            <a:chExt cx="4570995" cy="496218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78F88F5E-22A8-E5BD-D2C9-26A7C17ABE93}"/>
                </a:ext>
              </a:extLst>
            </p:cNvPr>
            <p:cNvSpPr/>
            <p:nvPr/>
          </p:nvSpPr>
          <p:spPr>
            <a:xfrm rot="5400000">
              <a:off x="5758696" y="5225499"/>
              <a:ext cx="128540" cy="2190383"/>
            </a:xfrm>
            <a:prstGeom prst="rightBracket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DE16A8-F177-3E88-3BFE-24CD10A9C9C6}"/>
                </a:ext>
              </a:extLst>
            </p:cNvPr>
            <p:cNvSpPr txBox="1"/>
            <p:nvPr/>
          </p:nvSpPr>
          <p:spPr>
            <a:xfrm>
              <a:off x="4115805" y="6414085"/>
              <a:ext cx="45709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avoids worries about argument order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5A6EF-B175-45EE-31B3-11054F239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706A2-CB0F-673A-EE39-76882748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1D2D-C608-E2F5-EE2E-3266640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7E2D-00D8-5CF5-7ACD-DC950CF1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M = set-value("one", 2,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M.getValue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("one");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cxnSp>
        <p:nvCxnSpPr>
          <p:cNvPr id="4" name="Straight Arrow Connector 3" descr="Forwards reasoning now gives us {{ M = set-value(&quot;one&quot;, 2, M0) }}&#13;&#10;">
            <a:extLst>
              <a:ext uri="{FF2B5EF4-FFF2-40B4-BE49-F238E27FC236}">
                <a16:creationId xmlns:a16="http://schemas.microsoft.com/office/drawing/2014/main" id="{4B8D3EC0-56D6-FE1E-90A3-CA5A0A7487E9}"/>
              </a:ext>
            </a:extLst>
          </p:cNvPr>
          <p:cNvCxnSpPr>
            <a:cxnSpLocks/>
          </p:cNvCxnSpPr>
          <p:nvPr/>
        </p:nvCxnSpPr>
        <p:spPr>
          <a:xfrm>
            <a:off x="1580969" y="1933586"/>
            <a:ext cx="0" cy="50069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FCB1C8-4DDA-CC94-7AA8-3996462D4635}"/>
              </a:ext>
            </a:extLst>
          </p:cNvPr>
          <p:cNvSpPr txBox="1"/>
          <p:nvPr/>
        </p:nvSpPr>
        <p:spPr>
          <a:xfrm>
            <a:off x="4213654" y="3983433"/>
            <a:ext cx="430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Notice that two versions (M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 vs M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)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show up in the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reasoning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even though our code has one version!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7CD23-9E1F-FA65-6B11-0231A2F0A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Argument Order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with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A[j]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any 0 &lt;= j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Array =&gt; { … };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pPr lvl="2"/>
            <a:endParaRPr lang="en-US" sz="2600" dirty="0"/>
          </a:p>
          <a:p>
            <a:r>
              <a:rPr lang="en-US" sz="2600" dirty="0"/>
              <a:t>Some famous bugs due to mixing up argument order!</a:t>
            </a:r>
          </a:p>
          <a:p>
            <a:pPr lvl="2"/>
            <a:endParaRPr lang="en-US" sz="1800" dirty="0"/>
          </a:p>
          <a:p>
            <a:r>
              <a:rPr lang="en-US" sz="2600" dirty="0"/>
              <a:t>If you program long enough, you will see this one</a:t>
            </a:r>
          </a:p>
          <a:p>
            <a:pPr lvl="1"/>
            <a:endParaRPr lang="en-US" sz="2200" dirty="0"/>
          </a:p>
          <a:p>
            <a:r>
              <a:rPr lang="en-US" sz="2600" dirty="0"/>
              <a:t>Can fix with a record argument or a </a:t>
            </a:r>
            <a:r>
              <a:rPr lang="en-US" sz="2600" dirty="0">
                <a:solidFill>
                  <a:srgbClr val="00B050"/>
                </a:solidFill>
              </a:rPr>
              <a:t>Builder</a:t>
            </a:r>
          </a:p>
          <a:p>
            <a:pPr lvl="1"/>
            <a:r>
              <a:rPr lang="en-US" sz="2200" dirty="0"/>
              <a:t>Java does not have record types, so we need the latter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E49781B8-3EFF-B091-710D-E427C6556DFD}"/>
              </a:ext>
            </a:extLst>
          </p:cNvPr>
          <p:cNvSpPr/>
          <p:nvPr/>
        </p:nvSpPr>
        <p:spPr>
          <a:xfrm rot="5400000">
            <a:off x="3724570" y="960540"/>
            <a:ext cx="98194" cy="3347057"/>
          </a:xfrm>
          <a:prstGeom prst="rightBracke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15BC0-9391-C3C1-66B7-0910A6D83E6A}"/>
              </a:ext>
            </a:extLst>
          </p:cNvPr>
          <p:cNvSpPr txBox="1"/>
          <p:nvPr/>
        </p:nvSpPr>
        <p:spPr>
          <a:xfrm>
            <a:off x="1488169" y="2727241"/>
            <a:ext cx="45709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Be very, very careful…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Type checker won’t notice if client mixes these up!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BB0D-A919-BEE6-3249-687C4B88C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333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559478" cy="5140800"/>
          </a:xfrm>
        </p:spPr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an array with length &amp; value given in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Integer[]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… }</a:t>
            </a: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length;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args.value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code using the function is now more verbose…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can make this easier by giving them a Builder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5E229-91E2-2249-61FC-32B9FB455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 Argument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559478" cy="5140800"/>
          </a:xfrm>
        </p:spPr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an array with length &amp; value given in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Integer[]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… }</a:t>
            </a: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ArgsBuilder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ArgsBuilder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length)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length;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…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makeFilledArray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ArgsBuilder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(5).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28606-543F-83C2-0638-6085C0C0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4627-197D-33B7-5C8C-9EB1A728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665C-C1A0-6FEA-6B31-4AB5256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D7D9-33CA-4350-F542-94394118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66166" cy="5140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The book has three categories of patterns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Creational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factory function</a:t>
            </a:r>
            <a:r>
              <a:rPr lang="en-US" sz="2600" dirty="0"/>
              <a:t>, factory object,</a:t>
            </a:r>
            <a:br>
              <a:rPr lang="en-US" sz="2600" dirty="0"/>
            </a:br>
            <a:r>
              <a:rPr lang="en-US" sz="2600" dirty="0"/>
              <a:t>				 	builder, prototype, </a:t>
            </a:r>
            <a:r>
              <a:rPr lang="en-US" sz="2600" u="sng" dirty="0">
                <a:solidFill>
                  <a:srgbClr val="00B050"/>
                </a:solidFill>
              </a:rPr>
              <a:t>singleton</a:t>
            </a:r>
            <a:r>
              <a:rPr lang="en-US" sz="2600" dirty="0"/>
              <a:t>, …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Structural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adapter</a:t>
            </a:r>
            <a:r>
              <a:rPr lang="en-US" sz="2600" dirty="0"/>
              <a:t>, bridge, composite, decorator,</a:t>
            </a:r>
            <a:br>
              <a:rPr lang="en-US" sz="2600" dirty="0"/>
            </a:br>
            <a:r>
              <a:rPr lang="en-US" sz="2600" dirty="0"/>
              <a:t>				 	façade, flyweight, proxy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Behavioral</a:t>
            </a:r>
            <a:r>
              <a:rPr lang="en-US" sz="2600" dirty="0"/>
              <a:t>: 	command, interpreter, </a:t>
            </a:r>
            <a:r>
              <a:rPr lang="en-US" sz="2600" u="sng" dirty="0">
                <a:solidFill>
                  <a:srgbClr val="00B050"/>
                </a:solidFill>
              </a:rPr>
              <a:t>iterator</a:t>
            </a:r>
            <a:r>
              <a:rPr lang="en-US" sz="2600" dirty="0"/>
              <a:t>, mediator,</a:t>
            </a:r>
            <a:br>
              <a:rPr lang="en-US" sz="2600" dirty="0"/>
            </a:br>
            <a:r>
              <a:rPr lang="en-US" sz="2600" dirty="0"/>
              <a:t>					observer, state, strategy, visitor,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 </a:t>
            </a:r>
            <a:r>
              <a:rPr lang="en-US" sz="2200" u="sng" dirty="0">
                <a:solidFill>
                  <a:srgbClr val="00B050"/>
                </a:solidFill>
              </a:rPr>
              <a:t>green and underlined</a:t>
            </a:r>
            <a:r>
              <a:rPr lang="en-US" sz="2200" dirty="0"/>
              <a:t> = mentioned already</a:t>
            </a:r>
          </a:p>
        </p:txBody>
      </p:sp>
      <p:sp>
        <p:nvSpPr>
          <p:cNvPr id="4" name="Rectangle 3" descr="Next, we move to structural patterns: adapter, bridge, composite, decorator,&#9;&#9;&#9;&#9; &#9;façade, flyweight, proxy&#13;&#10;">
            <a:extLst>
              <a:ext uri="{FF2B5EF4-FFF2-40B4-BE49-F238E27FC236}">
                <a16:creationId xmlns:a16="http://schemas.microsoft.com/office/drawing/2014/main" id="{A02C16EC-E158-C314-5BE5-0826EF50606F}"/>
              </a:ext>
            </a:extLst>
          </p:cNvPr>
          <p:cNvSpPr/>
          <p:nvPr/>
        </p:nvSpPr>
        <p:spPr>
          <a:xfrm>
            <a:off x="457200" y="3132507"/>
            <a:ext cx="8218025" cy="1145894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77ACA-D19F-8159-C5AE-3B1FED5B3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9825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Java and Interoperability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Mentioned this one in Topic 2…</a:t>
            </a:r>
            <a:endParaRPr lang="en-US" sz="2600" dirty="0">
              <a:solidFill>
                <a:srgbClr val="00B050"/>
              </a:solidFill>
            </a:endParaRPr>
          </a:p>
          <a:p>
            <a:pPr lvl="1"/>
            <a:endParaRPr lang="en-US" sz="2200" dirty="0"/>
          </a:p>
          <a:p>
            <a:r>
              <a:rPr lang="en-US" sz="2600" dirty="0"/>
              <a:t>In Java, these two classes are not interoperable: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getMinutes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getSeconds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AmountOfTime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getMinutes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getSeconds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cannot pass one where the other is expected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26E0-20CD-DCDB-4112-E28DF00F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71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Pattern: </a:t>
            </a:r>
            <a:r>
              <a:rPr lang="en-US" dirty="0">
                <a:solidFill>
                  <a:srgbClr val="00B050"/>
                </a:solidFill>
              </a:rPr>
              <a:t>Adapter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Mentioned this one in Topic 2…</a:t>
            </a:r>
            <a:endParaRPr lang="en-US" sz="2600" dirty="0">
              <a:solidFill>
                <a:srgbClr val="00B050"/>
              </a:solidFill>
            </a:endParaRPr>
          </a:p>
          <a:p>
            <a:pPr lvl="1"/>
            <a:endParaRPr lang="en-US" sz="2200" dirty="0"/>
          </a:p>
          <a:p>
            <a:r>
              <a:rPr lang="en-US" sz="2600" dirty="0"/>
              <a:t>Get around this by creating an adapter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DurationAdapter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AmountOfTime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d;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DurationAdapter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(Duration d)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d;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getMinutes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d.getMinutes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getSeconds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d.getSeconds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makes a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Duration</a:t>
            </a:r>
            <a:r>
              <a:rPr lang="en-US" sz="2200" dirty="0"/>
              <a:t> into an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AmountOfTime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25940-89A9-712A-3695-605F40EDB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9990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Adapters </a:t>
            </a:r>
            <a:r>
              <a:rPr lang="en-US" dirty="0"/>
              <a:t>and Type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Adapters are often needed with </a:t>
            </a:r>
            <a:r>
              <a:rPr lang="en-US" sz="2600" dirty="0">
                <a:solidFill>
                  <a:srgbClr val="7030A0"/>
                </a:solidFill>
              </a:rPr>
              <a:t>nominal</a:t>
            </a:r>
            <a:r>
              <a:rPr lang="en-US" sz="2600" dirty="0"/>
              <a:t> typing</a:t>
            </a:r>
          </a:p>
          <a:p>
            <a:pPr lvl="1"/>
            <a:r>
              <a:rPr lang="en-US" sz="2200" dirty="0"/>
              <a:t>design pattern working around a language issue</a:t>
            </a:r>
          </a:p>
          <a:p>
            <a:pPr lvl="1"/>
            <a:endParaRPr lang="en-US" sz="2200" dirty="0"/>
          </a:p>
          <a:p>
            <a:r>
              <a:rPr lang="en-US" sz="2600" dirty="0"/>
              <a:t>With structural typing, these two interoperate: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Duration = {min: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sec: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AmountOfTime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{min: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sec: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can pass either where the other is expected</a:t>
            </a:r>
          </a:p>
          <a:p>
            <a:pPr lvl="1"/>
            <a:r>
              <a:rPr lang="en-US" sz="2200" dirty="0"/>
              <a:t>not an issue of concrete vs abstract</a:t>
            </a:r>
          </a:p>
          <a:p>
            <a:pPr lvl="2"/>
            <a:r>
              <a:rPr lang="en-US" sz="1800" dirty="0"/>
              <a:t>still interoperable if we have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getMinutes</a:t>
            </a:r>
            <a:r>
              <a:rPr lang="en-US" sz="1800" dirty="0"/>
              <a:t> and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getSeconds</a:t>
            </a:r>
            <a:r>
              <a:rPr lang="en-US" sz="1800" dirty="0"/>
              <a:t>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D819-4500-A3C0-5EAB-26FF606DF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572A3-C735-E2C6-3C4A-3CABD626F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A050-9C8C-11F2-480C-F46EA532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047F-8BEE-8509-2CD7-0908B843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66166" cy="5140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The book has three categories of patterns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Creational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factory function</a:t>
            </a:r>
            <a:r>
              <a:rPr lang="en-US" sz="2600" dirty="0"/>
              <a:t>, factory object,</a:t>
            </a:r>
            <a:br>
              <a:rPr lang="en-US" sz="2600" dirty="0"/>
            </a:br>
            <a:r>
              <a:rPr lang="en-US" sz="2600" dirty="0"/>
              <a:t>				 	builder, prototype, </a:t>
            </a:r>
            <a:r>
              <a:rPr lang="en-US" sz="2600" u="sng" dirty="0">
                <a:solidFill>
                  <a:srgbClr val="00B050"/>
                </a:solidFill>
              </a:rPr>
              <a:t>singleton</a:t>
            </a:r>
            <a:r>
              <a:rPr lang="en-US" sz="2600" dirty="0"/>
              <a:t>, …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Structural</a:t>
            </a:r>
            <a:r>
              <a:rPr lang="en-US" sz="2600" dirty="0"/>
              <a:t>:	</a:t>
            </a:r>
            <a:r>
              <a:rPr lang="en-US" sz="2600" u="sng" dirty="0">
                <a:solidFill>
                  <a:srgbClr val="00B050"/>
                </a:solidFill>
              </a:rPr>
              <a:t>adapter</a:t>
            </a:r>
            <a:r>
              <a:rPr lang="en-US" sz="2600" dirty="0"/>
              <a:t>, bridge, composite, decorator,</a:t>
            </a:r>
            <a:br>
              <a:rPr lang="en-US" sz="2600" dirty="0"/>
            </a:br>
            <a:r>
              <a:rPr lang="en-US" sz="2600" dirty="0"/>
              <a:t>				 	façade, flyweight, proxy</a:t>
            </a:r>
          </a:p>
          <a:p>
            <a:pPr lvl="2"/>
            <a:endParaRPr lang="en-US" sz="1800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Behavioral</a:t>
            </a:r>
            <a:r>
              <a:rPr lang="en-US" sz="2600" dirty="0"/>
              <a:t>: 	command, interpreter, </a:t>
            </a:r>
            <a:r>
              <a:rPr lang="en-US" sz="2600" u="sng" dirty="0">
                <a:solidFill>
                  <a:srgbClr val="00B050"/>
                </a:solidFill>
              </a:rPr>
              <a:t>iterator</a:t>
            </a:r>
            <a:r>
              <a:rPr lang="en-US" sz="2600" dirty="0"/>
              <a:t>, mediator,</a:t>
            </a:r>
            <a:br>
              <a:rPr lang="en-US" sz="2600" dirty="0"/>
            </a:br>
            <a:r>
              <a:rPr lang="en-US" sz="2600" dirty="0"/>
              <a:t>					observer, state, strategy, visitor,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 </a:t>
            </a:r>
            <a:r>
              <a:rPr lang="en-US" sz="2200" u="sng" dirty="0">
                <a:solidFill>
                  <a:srgbClr val="00B050"/>
                </a:solidFill>
              </a:rPr>
              <a:t>green and underlined</a:t>
            </a:r>
            <a:r>
              <a:rPr lang="en-US" sz="2200" dirty="0"/>
              <a:t> = mentioned already</a:t>
            </a:r>
          </a:p>
        </p:txBody>
      </p:sp>
      <p:sp>
        <p:nvSpPr>
          <p:cNvPr id="4" name="Rectangle 3" descr="We close with a quick discussion on behavioural patterns: Behavioral: &#9;command, interpreter, iterator, mediator,&#9;&#9;&#9;&#9;&#9;observer, state, strategy, visitor, …&#13;&#10;">
            <a:extLst>
              <a:ext uri="{FF2B5EF4-FFF2-40B4-BE49-F238E27FC236}">
                <a16:creationId xmlns:a16="http://schemas.microsoft.com/office/drawing/2014/main" id="{0479CEEB-D71B-40C3-A06D-D174AAE3AC9C}"/>
              </a:ext>
            </a:extLst>
          </p:cNvPr>
          <p:cNvSpPr/>
          <p:nvPr/>
        </p:nvSpPr>
        <p:spPr>
          <a:xfrm>
            <a:off x="457200" y="4351707"/>
            <a:ext cx="8218025" cy="1145894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33CC0-01BB-C12B-A177-462E1F6F7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1308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Trees are </a:t>
            </a:r>
            <a:r>
              <a:rPr lang="en-US" sz="2600" dirty="0">
                <a:solidFill>
                  <a:srgbClr val="7030A0"/>
                </a:solidFill>
              </a:rPr>
              <a:t>inductive</a:t>
            </a:r>
            <a:r>
              <a:rPr lang="en-US" sz="2600" dirty="0"/>
              <a:t> data types</a:t>
            </a:r>
          </a:p>
          <a:p>
            <a:pPr lvl="1"/>
            <a:r>
              <a:rPr lang="en-US" sz="2200" dirty="0"/>
              <a:t>anything with a constructor that has 2+ recursive arguments</a:t>
            </a:r>
          </a:p>
          <a:p>
            <a:pPr lvl="2"/>
            <a:r>
              <a:rPr lang="en-US" sz="1800" dirty="0"/>
              <a:t>HW8 tree (Square) has 4 recursive arguments</a:t>
            </a:r>
          </a:p>
          <a:p>
            <a:pPr lvl="1"/>
            <a:endParaRPr lang="en-US" sz="2200" dirty="0"/>
          </a:p>
          <a:p>
            <a:r>
              <a:rPr lang="en-US" sz="2600" dirty="0"/>
              <a:t>They arise frequently in practice</a:t>
            </a:r>
          </a:p>
          <a:p>
            <a:pPr lvl="1"/>
            <a:r>
              <a:rPr lang="en-US" sz="2200" dirty="0"/>
              <a:t> HTML: used to describe UI</a:t>
            </a:r>
          </a:p>
          <a:p>
            <a:pPr lvl="1"/>
            <a:r>
              <a:rPr lang="en-US" sz="2200" dirty="0"/>
              <a:t> JSON: used for client/server communication</a:t>
            </a:r>
          </a:p>
          <a:p>
            <a:pPr lvl="1"/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parse trees</a:t>
            </a:r>
            <a:r>
              <a:rPr lang="en-US" sz="2200" dirty="0"/>
              <a:t>: represent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5128-3859-9BA1-A062-18E34CDF0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974053"/>
          </a:xfrm>
        </p:spPr>
        <p:txBody>
          <a:bodyPr/>
          <a:lstStyle/>
          <a:p>
            <a:r>
              <a:rPr lang="en-US" sz="2600" dirty="0"/>
              <a:t>Output of parsing is a tree</a:t>
            </a:r>
          </a:p>
          <a:p>
            <a:pPr lvl="1"/>
            <a:r>
              <a:rPr lang="en-US" sz="2200" dirty="0"/>
              <a:t>encodes the order of operations</a:t>
            </a:r>
          </a:p>
          <a:p>
            <a:pPr lvl="1"/>
            <a:endParaRPr lang="en-US" sz="2200" dirty="0"/>
          </a:p>
          <a:p>
            <a:r>
              <a:rPr lang="en-US" sz="2600" dirty="0"/>
              <a:t>Example: parse of </a:t>
            </a:r>
            <a:r>
              <a:rPr lang="en-US" sz="2400" dirty="0"/>
              <a:t>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a * 3 + b / 4</a:t>
            </a:r>
            <a:r>
              <a:rPr lang="en-US" sz="2400" dirty="0"/>
              <a:t>”</a:t>
            </a:r>
          </a:p>
        </p:txBody>
      </p:sp>
      <p:grpSp>
        <p:nvGrpSpPr>
          <p:cNvPr id="21" name="Group 20" descr="A parse tree for “x = a * 3 + b / 4” stores it in prefix notation, i.e.&#10;&#10;(= x (+ (* 3 a) (/ b 4)))">
            <a:extLst>
              <a:ext uri="{FF2B5EF4-FFF2-40B4-BE49-F238E27FC236}">
                <a16:creationId xmlns:a16="http://schemas.microsoft.com/office/drawing/2014/main" id="{93E3511B-D30B-B328-6D0A-E937F0FFEF6C}"/>
              </a:ext>
            </a:extLst>
          </p:cNvPr>
          <p:cNvGrpSpPr/>
          <p:nvPr/>
        </p:nvGrpSpPr>
        <p:grpSpPr>
          <a:xfrm>
            <a:off x="1099458" y="3276293"/>
            <a:ext cx="6781800" cy="3326642"/>
            <a:chOff x="1099458" y="3276293"/>
            <a:chExt cx="6781800" cy="332664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F297B7-065B-43D6-38A4-AF5A7AF35BE7}"/>
                </a:ext>
              </a:extLst>
            </p:cNvPr>
            <p:cNvSpPr/>
            <p:nvPr/>
          </p:nvSpPr>
          <p:spPr>
            <a:xfrm>
              <a:off x="1099458" y="4164535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39AAB8-388E-16A6-D02A-55024FD2221D}"/>
                </a:ext>
              </a:extLst>
            </p:cNvPr>
            <p:cNvSpPr/>
            <p:nvPr/>
          </p:nvSpPr>
          <p:spPr>
            <a:xfrm>
              <a:off x="3842658" y="4240735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8DB24E-9E01-243A-D80A-2FD956B88A7E}"/>
                </a:ext>
              </a:extLst>
            </p:cNvPr>
            <p:cNvSpPr/>
            <p:nvPr/>
          </p:nvSpPr>
          <p:spPr>
            <a:xfrm>
              <a:off x="2623458" y="3276293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73BDF3-D7F4-88A0-1483-BDFF96666943}"/>
                </a:ext>
              </a:extLst>
            </p:cNvPr>
            <p:cNvSpPr/>
            <p:nvPr/>
          </p:nvSpPr>
          <p:spPr>
            <a:xfrm>
              <a:off x="2166258" y="5114192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15D3BB-8D7C-FA5E-675E-C292ECDB82E6}"/>
                </a:ext>
              </a:extLst>
            </p:cNvPr>
            <p:cNvSpPr/>
            <p:nvPr/>
          </p:nvSpPr>
          <p:spPr>
            <a:xfrm>
              <a:off x="3004458" y="5993335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9BD357-3F97-5E75-FCC4-F3EB0A7CF5C4}"/>
                </a:ext>
              </a:extLst>
            </p:cNvPr>
            <p:cNvSpPr/>
            <p:nvPr/>
          </p:nvSpPr>
          <p:spPr>
            <a:xfrm>
              <a:off x="1297351" y="5993335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4DE744-5EC5-4A49-0E8B-7AD6A7656945}"/>
                </a:ext>
              </a:extLst>
            </p:cNvPr>
            <p:cNvSpPr/>
            <p:nvPr/>
          </p:nvSpPr>
          <p:spPr>
            <a:xfrm>
              <a:off x="5671458" y="5078935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24E79C-E99A-44DC-B7D8-D75EF9B1F22F}"/>
                </a:ext>
              </a:extLst>
            </p:cNvPr>
            <p:cNvSpPr/>
            <p:nvPr/>
          </p:nvSpPr>
          <p:spPr>
            <a:xfrm>
              <a:off x="6509658" y="5958078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A2956C-AC21-3756-A209-CA19F3184645}"/>
                </a:ext>
              </a:extLst>
            </p:cNvPr>
            <p:cNvSpPr/>
            <p:nvPr/>
          </p:nvSpPr>
          <p:spPr>
            <a:xfrm>
              <a:off x="4802551" y="5958078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58493-9267-E7B5-069A-48F26DC72E2A}"/>
                </a:ext>
              </a:extLst>
            </p:cNvPr>
            <p:cNvCxnSpPr>
              <a:stCxn id="6" idx="3"/>
              <a:endCxn id="4" idx="0"/>
            </p:cNvCxnSpPr>
            <p:nvPr/>
          </p:nvCxnSpPr>
          <p:spPr>
            <a:xfrm flipH="1">
              <a:off x="1785258" y="3796619"/>
              <a:ext cx="1039066" cy="367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11397C2-2FC4-7E73-58EA-32DCA3E69068}"/>
                </a:ext>
              </a:extLst>
            </p:cNvPr>
            <p:cNvCxnSpPr>
              <a:stCxn id="5" idx="5"/>
              <a:endCxn id="10" idx="0"/>
            </p:cNvCxnSpPr>
            <p:nvPr/>
          </p:nvCxnSpPr>
          <p:spPr>
            <a:xfrm>
              <a:off x="5013392" y="4761061"/>
              <a:ext cx="1343866" cy="317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D5190A-3DB6-931A-D2E3-47F895081B95}"/>
                </a:ext>
              </a:extLst>
            </p:cNvPr>
            <p:cNvCxnSpPr>
              <a:stCxn id="6" idx="5"/>
              <a:endCxn id="5" idx="0"/>
            </p:cNvCxnSpPr>
            <p:nvPr/>
          </p:nvCxnSpPr>
          <p:spPr>
            <a:xfrm>
              <a:off x="3794192" y="3796619"/>
              <a:ext cx="734266" cy="4441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FB10D9-5C0E-ED84-4493-43A5382F2657}"/>
                </a:ext>
              </a:extLst>
            </p:cNvPr>
            <p:cNvCxnSpPr>
              <a:stCxn id="7" idx="5"/>
              <a:endCxn id="8" idx="0"/>
            </p:cNvCxnSpPr>
            <p:nvPr/>
          </p:nvCxnSpPr>
          <p:spPr>
            <a:xfrm>
              <a:off x="3336992" y="5634518"/>
              <a:ext cx="353266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A5EC35-4E0C-2DE6-593B-D004324D5BF9}"/>
                </a:ext>
              </a:extLst>
            </p:cNvPr>
            <p:cNvCxnSpPr>
              <a:stCxn id="10" idx="5"/>
              <a:endCxn id="11" idx="0"/>
            </p:cNvCxnSpPr>
            <p:nvPr/>
          </p:nvCxnSpPr>
          <p:spPr>
            <a:xfrm>
              <a:off x="6842192" y="5599261"/>
              <a:ext cx="353266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649F8AA-FF62-5B1D-DE3F-FB1DA795E080}"/>
                </a:ext>
              </a:extLst>
            </p:cNvPr>
            <p:cNvCxnSpPr>
              <a:stCxn id="5" idx="3"/>
              <a:endCxn id="7" idx="0"/>
            </p:cNvCxnSpPr>
            <p:nvPr/>
          </p:nvCxnSpPr>
          <p:spPr>
            <a:xfrm flipH="1">
              <a:off x="2852058" y="4761061"/>
              <a:ext cx="1191466" cy="3531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E5A2CC0-3E1C-7BF6-270F-EA5DABE24E6F}"/>
                </a:ext>
              </a:extLst>
            </p:cNvPr>
            <p:cNvCxnSpPr>
              <a:stCxn id="10" idx="3"/>
              <a:endCxn id="12" idx="0"/>
            </p:cNvCxnSpPr>
            <p:nvPr/>
          </p:nvCxnSpPr>
          <p:spPr>
            <a:xfrm flipH="1">
              <a:off x="5488351" y="5599261"/>
              <a:ext cx="383973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BCA9F3-90D0-FCC1-65BB-B4C53BD46A94}"/>
                </a:ext>
              </a:extLst>
            </p:cNvPr>
            <p:cNvCxnSpPr>
              <a:stCxn id="7" idx="3"/>
              <a:endCxn id="9" idx="0"/>
            </p:cNvCxnSpPr>
            <p:nvPr/>
          </p:nvCxnSpPr>
          <p:spPr>
            <a:xfrm flipH="1">
              <a:off x="1983151" y="5634518"/>
              <a:ext cx="383973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8B63C43-59EB-559B-E7E6-EC0089422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CC280-595C-B564-A5F3-C0CE37D4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76C-6359-D985-F2EA-F2B3112B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7202-3EBA-217D-DFE8-917CD222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M = set-value("one", 2,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M.getValue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M = set-value("one", 2,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and r = get-value("one", M)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cxnSp>
        <p:nvCxnSpPr>
          <p:cNvPr id="4" name="Straight Arrow Connector 3" descr="Forwards reasoning from {{ M = set-value(&quot;one&quot;, 2, M0) }} to {{ M = set-value(&quot;one&quot;, 2, M0) and r = get-value(&quot;one&quot;, M) }}&#13;&#10;">
            <a:extLst>
              <a:ext uri="{FF2B5EF4-FFF2-40B4-BE49-F238E27FC236}">
                <a16:creationId xmlns:a16="http://schemas.microsoft.com/office/drawing/2014/main" id="{6133C644-E59F-CE2F-2265-CC26663854BC}"/>
              </a:ext>
            </a:extLst>
          </p:cNvPr>
          <p:cNvCxnSpPr>
            <a:cxnSpLocks/>
          </p:cNvCxnSpPr>
          <p:nvPr/>
        </p:nvCxnSpPr>
        <p:spPr>
          <a:xfrm>
            <a:off x="1568612" y="2403143"/>
            <a:ext cx="0" cy="71076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ED173-A693-693E-E23A-F7C749293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142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Parse Trees Inductively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r>
              <a:rPr lang="en-US" sz="2600" dirty="0"/>
              <a:t>Output of parsing is a tree</a:t>
            </a:r>
          </a:p>
          <a:p>
            <a:pPr lvl="1"/>
            <a:r>
              <a:rPr lang="en-US" sz="2200" dirty="0"/>
              <a:t>records the order of operations</a:t>
            </a:r>
          </a:p>
          <a:p>
            <a:pPr lvl="1"/>
            <a:endParaRPr lang="en-US" sz="2200" dirty="0"/>
          </a:p>
          <a:p>
            <a:r>
              <a:rPr lang="en-US" sz="2600" dirty="0"/>
              <a:t>Parse tree is an inductive data type</a:t>
            </a:r>
          </a:p>
          <a:p>
            <a:pPr lvl="2"/>
            <a:endParaRPr lang="en-US" sz="1200" dirty="0"/>
          </a:p>
          <a:p>
            <a:pPr lvl="2"/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type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Expression  :=  variable(name: </a:t>
            </a:r>
            <a:r>
              <a:rPr lang="en-US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𝕊</a:t>
            </a:r>
            <a:r>
              <a:rPr lang="en-US" sz="16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*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constant(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val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ℤ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plus(left : Expr, right : Expr)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times(left : Expr, right : Expr)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divide(left : Expr, right : Expr)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assign(name : </a:t>
            </a:r>
            <a:r>
              <a:rPr lang="en-US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𝕊</a:t>
            </a:r>
            <a:r>
              <a:rPr lang="en-US" sz="16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*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value : Expr)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parse of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a * b + c / d</a:t>
            </a:r>
            <a:r>
              <a:rPr lang="en-US" sz="2000" dirty="0"/>
              <a:t>”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assign("x", plus(times(constant(3), variable("a")),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divide(variable("b"), constant(4)))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70A0-6213-A096-2D92-D3E7BE6FA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4531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Parse Trees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137835"/>
          </a:xfrm>
        </p:spPr>
        <p:txBody>
          <a:bodyPr/>
          <a:lstStyle/>
          <a:p>
            <a:r>
              <a:rPr lang="en-US" sz="2600" dirty="0"/>
              <a:t>Compilers perform various operations on expressions</a:t>
            </a:r>
          </a:p>
          <a:p>
            <a:pPr lvl="1"/>
            <a:r>
              <a:rPr lang="en-US" sz="2200" dirty="0"/>
              <a:t>type check</a:t>
            </a:r>
          </a:p>
          <a:p>
            <a:pPr lvl="1"/>
            <a:r>
              <a:rPr lang="en-US" sz="2200" dirty="0"/>
              <a:t>evaluate</a:t>
            </a:r>
          </a:p>
          <a:p>
            <a:pPr lvl="1"/>
            <a:r>
              <a:rPr lang="en-US" sz="2200" dirty="0"/>
              <a:t>code generation</a:t>
            </a:r>
          </a:p>
          <a:p>
            <a:pPr lvl="1"/>
            <a:endParaRPr lang="en-US" sz="2200" dirty="0"/>
          </a:p>
          <a:p>
            <a:r>
              <a:rPr lang="en-US" sz="2600" dirty="0"/>
              <a:t>Each operation defined for each type of expression</a:t>
            </a:r>
          </a:p>
        </p:txBody>
      </p:sp>
      <p:graphicFrame>
        <p:nvGraphicFramePr>
          <p:cNvPr id="5" name="Group 72">
            <a:extLst>
              <a:ext uri="{FF2B5EF4-FFF2-40B4-BE49-F238E27FC236}">
                <a16:creationId xmlns:a16="http://schemas.microsoft.com/office/drawing/2014/main" id="{42F75457-A256-DD3A-98F1-4124DC4CA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1000"/>
              </p:ext>
            </p:extLst>
          </p:nvPr>
        </p:nvGraphicFramePr>
        <p:xfrm>
          <a:off x="632360" y="4020106"/>
          <a:ext cx="7879280" cy="2349500"/>
        </p:xfrm>
        <a:graphic>
          <a:graphicData uri="http://schemas.openxmlformats.org/drawingml/2006/table">
            <a:tbl>
              <a:tblPr/>
              <a:tblGrid>
                <a:gridCol w="157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388474515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3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3"/>
                          </a:solidFill>
                          <a:effectLst/>
                          <a:latin typeface="Arial" charset="0"/>
                        </a:rPr>
                        <a:t>                    Type of Expr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3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type check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evaluate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code 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5978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A894F-5AC9-784D-869B-4A35B246F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843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Parse Trees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137835"/>
          </a:xfrm>
        </p:spPr>
        <p:txBody>
          <a:bodyPr/>
          <a:lstStyle/>
          <a:p>
            <a:r>
              <a:rPr lang="en-US" sz="2600" dirty="0"/>
              <a:t>Need to write code for each box</a:t>
            </a:r>
          </a:p>
          <a:p>
            <a:pPr lvl="1"/>
            <a:r>
              <a:rPr lang="en-US" sz="2200" dirty="0"/>
              <a:t>each case is slightly different</a:t>
            </a:r>
          </a:p>
          <a:p>
            <a:pPr lvl="1"/>
            <a:endParaRPr lang="en-US" sz="2200" dirty="0"/>
          </a:p>
          <a:p>
            <a:r>
              <a:rPr lang="en-US" sz="2600" dirty="0"/>
              <a:t>Two reasonable ways to organize into files</a:t>
            </a:r>
          </a:p>
          <a:p>
            <a:pPr lvl="1"/>
            <a:r>
              <a:rPr lang="en-US" sz="2200" dirty="0"/>
              <a:t>file per expression type: 		</a:t>
            </a:r>
            <a:r>
              <a:rPr lang="en-US" sz="2200" dirty="0">
                <a:solidFill>
                  <a:srgbClr val="0070C0"/>
                </a:solidFill>
              </a:rPr>
              <a:t>Interpreter</a:t>
            </a:r>
            <a:r>
              <a:rPr lang="en-US" sz="2200" dirty="0"/>
              <a:t> pattern</a:t>
            </a:r>
          </a:p>
          <a:p>
            <a:pPr lvl="1"/>
            <a:r>
              <a:rPr lang="en-US" sz="2200" dirty="0"/>
              <a:t>file per operation:			</a:t>
            </a:r>
            <a:r>
              <a:rPr lang="en-US" sz="2200" dirty="0">
                <a:solidFill>
                  <a:srgbClr val="00B050"/>
                </a:solidFill>
              </a:rPr>
              <a:t>Procedural</a:t>
            </a:r>
            <a:r>
              <a:rPr lang="en-US" sz="2200" dirty="0"/>
              <a:t> pattern</a:t>
            </a:r>
          </a:p>
        </p:txBody>
      </p:sp>
      <p:graphicFrame>
        <p:nvGraphicFramePr>
          <p:cNvPr id="5" name="Group 72">
            <a:extLst>
              <a:ext uri="{FF2B5EF4-FFF2-40B4-BE49-F238E27FC236}">
                <a16:creationId xmlns:a16="http://schemas.microsoft.com/office/drawing/2014/main" id="{42F75457-A256-DD3A-98F1-4124DC4CA7CA}"/>
              </a:ext>
            </a:extLst>
          </p:cNvPr>
          <p:cNvGraphicFramePr>
            <a:graphicFrameLocks noGrp="1"/>
          </p:cNvGraphicFramePr>
          <p:nvPr/>
        </p:nvGraphicFramePr>
        <p:xfrm>
          <a:off x="632360" y="3996355"/>
          <a:ext cx="7879280" cy="2349500"/>
        </p:xfrm>
        <a:graphic>
          <a:graphicData uri="http://schemas.openxmlformats.org/drawingml/2006/table">
            <a:tbl>
              <a:tblPr/>
              <a:tblGrid>
                <a:gridCol w="157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856">
                  <a:extLst>
                    <a:ext uri="{9D8B030D-6E8A-4147-A177-3AD203B41FA5}">
                      <a16:colId xmlns:a16="http://schemas.microsoft.com/office/drawing/2014/main" val="388474515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3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3"/>
                          </a:solidFill>
                          <a:effectLst/>
                          <a:latin typeface="Arial" charset="0"/>
                        </a:rPr>
                        <a:t>                    Type of Expr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3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type check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evaluate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code 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196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597870"/>
                  </a:ext>
                </a:extLst>
              </a:tr>
            </a:tbl>
          </a:graphicData>
        </a:graphic>
      </p:graphicFrame>
      <p:sp>
        <p:nvSpPr>
          <p:cNvPr id="4" name="Oval 3" descr="For example, an interpreter pattern would have a file called “variable”, that implements type-checking, evaluation, and codegen for a variable (and similarly, one for plus, one for times, …)">
            <a:extLst>
              <a:ext uri="{FF2B5EF4-FFF2-40B4-BE49-F238E27FC236}">
                <a16:creationId xmlns:a16="http://schemas.microsoft.com/office/drawing/2014/main" id="{CDE2F09B-F890-E022-E581-08F3D577761F}"/>
              </a:ext>
            </a:extLst>
          </p:cNvPr>
          <p:cNvSpPr/>
          <p:nvPr/>
        </p:nvSpPr>
        <p:spPr>
          <a:xfrm>
            <a:off x="3895105" y="4233862"/>
            <a:ext cx="1365663" cy="2349500"/>
          </a:xfrm>
          <a:prstGeom prst="ellipse">
            <a:avLst/>
          </a:prstGeom>
          <a:solidFill>
            <a:srgbClr val="00B0F0">
              <a:alpha val="987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In contrast, the procedural pattern will do one file per operation, e.g. a file that typechecks variables, plus, times, …">
            <a:extLst>
              <a:ext uri="{FF2B5EF4-FFF2-40B4-BE49-F238E27FC236}">
                <a16:creationId xmlns:a16="http://schemas.microsoft.com/office/drawing/2014/main" id="{31ABA4E3-FC57-4040-371A-12F2CA5C67C4}"/>
              </a:ext>
            </a:extLst>
          </p:cNvPr>
          <p:cNvSpPr/>
          <p:nvPr/>
        </p:nvSpPr>
        <p:spPr>
          <a:xfrm rot="5400000">
            <a:off x="4998135" y="1925179"/>
            <a:ext cx="851835" cy="6525488"/>
          </a:xfrm>
          <a:prstGeom prst="ellipse">
            <a:avLst/>
          </a:prstGeom>
          <a:solidFill>
            <a:srgbClr val="92D050">
              <a:alpha val="100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63E21-7D82-0D5A-C451-3CBD96A65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Interpreter</a:t>
            </a:r>
            <a:r>
              <a:rPr lang="en-US" dirty="0"/>
              <a:t> Pattern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838479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(c: Context) =&gt; Type,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evaluate = (c: Context) =&gt; number | undefined,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generate = (c: Context) =&gt; List&lt;Instruction&gt;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name: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(c: Context): Type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evaluate = (c: Context): number | undefined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Each type of expression is a class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256321-64AD-77D4-D5C6-BBE43676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3039" y="98762"/>
            <a:ext cx="403761" cy="694634"/>
          </a:xfrm>
          <a:prstGeom prst="ellipse">
            <a:avLst/>
          </a:prstGeom>
          <a:solidFill>
            <a:srgbClr val="00B0F0">
              <a:alpha val="987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C771B-C486-8D5E-C88F-B6A2DA3AA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5591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Interpreter</a:t>
            </a:r>
            <a:r>
              <a:rPr lang="en-US" dirty="0"/>
              <a:t> Pattern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838479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(c: Context) =&gt; Type,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evaluate = (c: Context) =&gt; number | undefined,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generate = (c: Context) =&gt; List&lt;Instruction&gt;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Easy to add new types of expression</a:t>
            </a:r>
          </a:p>
          <a:p>
            <a:pPr lvl="1"/>
            <a:r>
              <a:rPr lang="en-US" sz="2200" dirty="0"/>
              <a:t>new subtype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</a:p>
          <a:p>
            <a:pPr lvl="1"/>
            <a:r>
              <a:rPr lang="en-US" sz="2200" dirty="0"/>
              <a:t>goes into its own file</a:t>
            </a:r>
          </a:p>
          <a:p>
            <a:pPr lvl="1"/>
            <a:endParaRPr lang="en-US" sz="2200" dirty="0"/>
          </a:p>
          <a:p>
            <a:r>
              <a:rPr lang="en-US" sz="2600" dirty="0"/>
              <a:t>Hard to add new operations</a:t>
            </a:r>
          </a:p>
          <a:p>
            <a:pPr lvl="1"/>
            <a:r>
              <a:rPr lang="en-US" sz="2200" dirty="0"/>
              <a:t>new method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</a:p>
          <a:p>
            <a:pPr lvl="1"/>
            <a:r>
              <a:rPr lang="en-US" sz="2200" dirty="0"/>
              <a:t>changes </a:t>
            </a:r>
            <a:r>
              <a:rPr lang="en-US" sz="2200" i="1" dirty="0"/>
              <a:t>every </a:t>
            </a:r>
            <a:r>
              <a:rPr lang="en-US" sz="2200" dirty="0"/>
              <a:t>file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C0DC73-DC22-A941-F5BC-79EC92D4D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3039" y="98762"/>
            <a:ext cx="403761" cy="694634"/>
          </a:xfrm>
          <a:prstGeom prst="ellipse">
            <a:avLst/>
          </a:prstGeom>
          <a:solidFill>
            <a:srgbClr val="00B0F0">
              <a:alpha val="987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5FB27-43FA-F511-E789-3DE1E224C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Procedural</a:t>
            </a:r>
            <a:r>
              <a:rPr lang="en-US" dirty="0"/>
              <a:t> Pattern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838479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Procedure&lt;R&gt;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(v: Variable, c: Context) =&gt; R,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(n: Constant, c: Context) =&gt; R,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(v: Variable, c: Context):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(n: Constant, c: Context):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true;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Each type of procedure is a class</a:t>
            </a:r>
          </a:p>
          <a:p>
            <a:pPr lvl="1"/>
            <a:r>
              <a:rPr lang="en-US" sz="2200" dirty="0"/>
              <a:t> one method for each type of expression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47C3C3-0CFC-93D2-5E17-C6E98535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8137601" y="129202"/>
            <a:ext cx="403763" cy="694635"/>
          </a:xfrm>
          <a:prstGeom prst="ellipse">
            <a:avLst/>
          </a:prstGeom>
          <a:solidFill>
            <a:srgbClr val="92D050">
              <a:alpha val="100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C314F-9946-25F4-1260-031444ED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9475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Procedural</a:t>
            </a:r>
            <a:r>
              <a:rPr lang="en-US" dirty="0"/>
              <a:t> Pattern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838479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Procedure&lt;R&gt;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(v: Variable, c: Context) =&gt; R,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(n: Constant, c: Context) =&gt; R,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Easy to add new types of operations</a:t>
            </a:r>
          </a:p>
          <a:p>
            <a:pPr lvl="1"/>
            <a:r>
              <a:rPr lang="en-US" sz="2200" dirty="0"/>
              <a:t>new subtype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</a:p>
          <a:p>
            <a:pPr lvl="1"/>
            <a:r>
              <a:rPr lang="en-US" sz="2200" dirty="0"/>
              <a:t>goes into its own file</a:t>
            </a:r>
          </a:p>
          <a:p>
            <a:pPr lvl="1"/>
            <a:endParaRPr lang="en-US" sz="2200" dirty="0"/>
          </a:p>
          <a:p>
            <a:r>
              <a:rPr lang="en-US" sz="2600" dirty="0"/>
              <a:t>Hard to add new expressions</a:t>
            </a:r>
          </a:p>
          <a:p>
            <a:pPr lvl="1"/>
            <a:r>
              <a:rPr lang="en-US" sz="2200" dirty="0"/>
              <a:t>new method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</a:p>
          <a:p>
            <a:pPr lvl="1"/>
            <a:r>
              <a:rPr lang="en-US" sz="2200" dirty="0"/>
              <a:t>changes </a:t>
            </a:r>
            <a:r>
              <a:rPr lang="en-US" sz="2200" i="1" dirty="0"/>
              <a:t>every </a:t>
            </a:r>
            <a:r>
              <a:rPr lang="en-US" sz="2200" dirty="0"/>
              <a:t>file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35CD49-0687-A414-E4D6-91550110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8137601" y="129202"/>
            <a:ext cx="403763" cy="694635"/>
          </a:xfrm>
          <a:prstGeom prst="ellipse">
            <a:avLst/>
          </a:prstGeom>
          <a:solidFill>
            <a:srgbClr val="92D050">
              <a:alpha val="100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58E3B-650C-C833-AAAC-0BBA4D8CE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8531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Interpreter</a:t>
            </a:r>
            <a:r>
              <a:rPr lang="en-US" dirty="0"/>
              <a:t> vs </a:t>
            </a:r>
            <a:r>
              <a:rPr lang="en-US" dirty="0">
                <a:solidFill>
                  <a:srgbClr val="00B050"/>
                </a:solidFill>
              </a:rPr>
              <a:t>Procedural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838479"/>
          </a:xfrm>
        </p:spPr>
        <p:txBody>
          <a:bodyPr/>
          <a:lstStyle/>
          <a:p>
            <a:r>
              <a:rPr lang="en-US" sz="2600" dirty="0"/>
              <a:t>Both patterns are reasonable</a:t>
            </a:r>
          </a:p>
          <a:p>
            <a:pPr lvl="1"/>
            <a:r>
              <a:rPr lang="en-US" sz="2200" dirty="0"/>
              <a:t>best choice is problem-dependent</a:t>
            </a:r>
          </a:p>
          <a:p>
            <a:pPr lvl="2"/>
            <a:r>
              <a:rPr lang="en-US" sz="1800" dirty="0"/>
              <a:t>for a compiler, I prefer the procedural pattern</a:t>
            </a:r>
          </a:p>
          <a:p>
            <a:pPr lvl="1"/>
            <a:endParaRPr lang="en-US" sz="2200" dirty="0"/>
          </a:p>
          <a:p>
            <a:r>
              <a:rPr lang="en-US" sz="2600" dirty="0"/>
              <a:t>But there is a </a:t>
            </a:r>
            <a:r>
              <a:rPr lang="en-US" sz="2600" b="1" dirty="0">
                <a:solidFill>
                  <a:srgbClr val="C00000"/>
                </a:solidFill>
              </a:rPr>
              <a:t>problem</a:t>
            </a:r>
            <a:r>
              <a:rPr lang="en-US" sz="2600" dirty="0"/>
              <a:t> with Procedural in OO</a:t>
            </a:r>
          </a:p>
          <a:p>
            <a:pPr lvl="1"/>
            <a:r>
              <a:rPr lang="en-US" sz="2200" dirty="0"/>
              <a:t>suppose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200" dirty="0"/>
              <a:t> is an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/>
              <a:t> but we don’t know which one</a:t>
            </a:r>
          </a:p>
          <a:p>
            <a:pPr lvl="1"/>
            <a:r>
              <a:rPr lang="en-US" sz="2200" dirty="0"/>
              <a:t>how do we call the right method?</a:t>
            </a:r>
          </a:p>
          <a:p>
            <a:pPr lvl="2"/>
            <a:r>
              <a:rPr lang="en-US" sz="1800" dirty="0"/>
              <a:t>could be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processVar</a:t>
            </a:r>
            <a:r>
              <a:rPr lang="en-US" sz="1800" dirty="0"/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processConst</a:t>
            </a:r>
            <a:r>
              <a:rPr lang="en-US" sz="1800" dirty="0"/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processPlus</a:t>
            </a:r>
            <a:r>
              <a:rPr lang="en-US" sz="1800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7FE75-1616-CC3B-A829-3B1BAAD04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</a:t>
            </a:r>
            <a:r>
              <a:rPr lang="en-US" dirty="0">
                <a:solidFill>
                  <a:srgbClr val="00B050"/>
                </a:solidFill>
              </a:rPr>
              <a:t>Procedural</a:t>
            </a:r>
            <a:r>
              <a:rPr lang="en-US" dirty="0"/>
              <a:t> Pattern in 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process = (p: Procedure, e: Expr, c: Context)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p.processVar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(e,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Constant)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p.processConst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(e,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Plus)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p.processPlus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(e,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r>
              <a:rPr lang="en-US" sz="2600" dirty="0"/>
              <a:t>Not great, Bob!</a:t>
            </a:r>
          </a:p>
          <a:p>
            <a:pPr lvl="1"/>
            <a:r>
              <a:rPr lang="en-US" sz="2200" dirty="0"/>
              <a:t>code is slow</a:t>
            </a:r>
          </a:p>
          <a:p>
            <a:pPr lvl="1"/>
            <a:r>
              <a:rPr lang="en-US" sz="2200" dirty="0"/>
              <a:t>will call it enough times that this will matter</a:t>
            </a:r>
          </a:p>
          <a:p>
            <a:pPr lvl="1"/>
            <a:endParaRPr lang="en-US" sz="2200" dirty="0"/>
          </a:p>
          <a:p>
            <a:r>
              <a:rPr lang="en-US" sz="2600" dirty="0"/>
              <a:t>There is a solution, but… buckle up!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F89E4-41FF-7A90-76A1-9FD5C23CC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(good case in Java)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(Context c) { …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Constant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(Context c) { … } 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Java / TypeScript (or any OO) makes this case easy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Expr e = …</a:t>
            </a:r>
          </a:p>
          <a:p>
            <a:pPr lvl="2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.typeCheck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 could be any Expr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automatically “dispatches” to the right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33BEF-FBB1-7349-5653-547597EA1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5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CE51-64DB-7096-1990-7F1FF6F22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FC84-8515-F719-C5BE-C284D4C2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8CA2-AA52-4FF4-2484-2546D9EB6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M.getValue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M = set-value("one", 2, M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and r = get-value("one", M)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 &gt; 0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EE7C2-62CE-801E-A95E-EA65B6B2C1F1}"/>
              </a:ext>
            </a:extLst>
          </p:cNvPr>
          <p:cNvSpPr txBox="1"/>
          <p:nvPr/>
        </p:nvSpPr>
        <p:spPr>
          <a:xfrm>
            <a:off x="457200" y="4022841"/>
            <a:ext cx="8146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get-value("one", M)						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= get-value("one", set-value("one", 2, M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since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= set-value("one", 2, M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= get-value("one", ("one", 2) :: M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	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set-value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= 2							 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get-value</a:t>
            </a:r>
          </a:p>
          <a:p>
            <a:pPr marL="0" lvl="2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&gt;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72C9C-7823-1062-4301-9855D88DB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7D211-7FF4-BA4B-5AAC-A11465953803}"/>
              </a:ext>
            </a:extLst>
          </p:cNvPr>
          <p:cNvSpPr txBox="1"/>
          <p:nvPr/>
        </p:nvSpPr>
        <p:spPr>
          <a:xfrm>
            <a:off x="457200" y="5785390"/>
            <a:ext cx="300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set-value(x, v, L) := (x, v) :: 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A4F07-9F1E-1F54-AEE0-26649C4C806D}"/>
              </a:ext>
            </a:extLst>
          </p:cNvPr>
          <p:cNvSpPr txBox="1"/>
          <p:nvPr/>
        </p:nvSpPr>
        <p:spPr>
          <a:xfrm>
            <a:off x="457200" y="6101509"/>
            <a:ext cx="5203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get-value(x, (y, v) :: M)	:= v				if x = y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get-value(x, (y, v) :: M)	:= get-value(x, M)	if x ≠ 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C9B7CE-8849-A7F3-FD9C-75E07227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1609"/>
            <a:ext cx="5835721" cy="1176391"/>
            <a:chOff x="0" y="5681609"/>
            <a:chExt cx="5835721" cy="117639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4F836F-A854-A788-0966-B6ACC628D8FB}"/>
                </a:ext>
              </a:extLst>
            </p:cNvPr>
            <p:cNvCxnSpPr/>
            <p:nvPr/>
          </p:nvCxnSpPr>
          <p:spPr>
            <a:xfrm>
              <a:off x="0" y="5681609"/>
              <a:ext cx="58357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724427-ADDE-BB96-6EC4-7437C962B6D6}"/>
                </a:ext>
              </a:extLst>
            </p:cNvPr>
            <p:cNvCxnSpPr/>
            <p:nvPr/>
          </p:nvCxnSpPr>
          <p:spPr>
            <a:xfrm>
              <a:off x="5835721" y="5681609"/>
              <a:ext cx="0" cy="1176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5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(bad case in Java)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Procedure&lt;R&gt;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process(Variable v,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process(Constant n,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Procedure&lt;Boolean&gt;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Boolean process(Variable v, Context c) { …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Boolean process(Constant c, Context c) { …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This is impossible in Java: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 =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Expr e = …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t.process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 could be any Expr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F06565B1-C7F9-17F2-8BF2-14A000172DF6}"/>
              </a:ext>
            </a:extLst>
          </p:cNvPr>
          <p:cNvSpPr/>
          <p:nvPr/>
        </p:nvSpPr>
        <p:spPr>
          <a:xfrm>
            <a:off x="5979694" y="1399457"/>
            <a:ext cx="88015" cy="946701"/>
          </a:xfrm>
          <a:prstGeom prst="rightBracke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22DC9-7577-FAB6-1278-C120BCA36A5F}"/>
              </a:ext>
            </a:extLst>
          </p:cNvPr>
          <p:cNvSpPr txBox="1"/>
          <p:nvPr/>
        </p:nvSpPr>
        <p:spPr>
          <a:xfrm>
            <a:off x="6067709" y="1703530"/>
            <a:ext cx="16473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overloading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9D878-4D3B-C1CA-9204-93E2D8F11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“Fixing” Impossible Dynamic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r>
              <a:rPr lang="en-US" sz="2600" dirty="0"/>
              <a:t>This is impossible in Java: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 =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Expr e = …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t.process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 could be any Expr</a:t>
            </a:r>
          </a:p>
          <a:p>
            <a:pPr lvl="2"/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Need to put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600" dirty="0"/>
              <a:t>” before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600" dirty="0"/>
              <a:t>” to get dynamic dispatch</a:t>
            </a:r>
          </a:p>
          <a:p>
            <a:pPr lvl="1"/>
            <a:r>
              <a:rPr lang="en-US" sz="2200" dirty="0"/>
              <a:t>here’s how we do that… (gulp)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CFDDDE-8BB8-A84F-E296-601E8CE449E9}"/>
              </a:ext>
            </a:extLst>
          </p:cNvPr>
          <p:cNvCxnSpPr/>
          <p:nvPr/>
        </p:nvCxnSpPr>
        <p:spPr>
          <a:xfrm flipV="1">
            <a:off x="1520042" y="2838203"/>
            <a:ext cx="0" cy="21375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F316AE-461C-8A8C-ABEB-45EDBB0E5369}"/>
              </a:ext>
            </a:extLst>
          </p:cNvPr>
          <p:cNvCxnSpPr/>
          <p:nvPr/>
        </p:nvCxnSpPr>
        <p:spPr>
          <a:xfrm flipV="1">
            <a:off x="2729346" y="2838203"/>
            <a:ext cx="0" cy="21375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552656-BDC9-71DE-706A-DC6772DA3BA3}"/>
              </a:ext>
            </a:extLst>
          </p:cNvPr>
          <p:cNvCxnSpPr/>
          <p:nvPr/>
        </p:nvCxnSpPr>
        <p:spPr>
          <a:xfrm>
            <a:off x="1520042" y="3051958"/>
            <a:ext cx="122315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77171-C81F-6A75-3D1B-2D8D151EA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Double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Procedure&lt;R&gt;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process(Variable v,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process(Constant n,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perform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(Procedure&lt;R&gt; p,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 perform(Procedure&lt;R&gt; p, Context c)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p.process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Constant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 perform(Procedure&lt;R&gt; p, Context c)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p.process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286EA-9393-B62D-B06A-158E0AD5C7DA}"/>
              </a:ext>
            </a:extLst>
          </p:cNvPr>
          <p:cNvSpPr txBox="1"/>
          <p:nvPr/>
        </p:nvSpPr>
        <p:spPr>
          <a:xfrm>
            <a:off x="4868742" y="4539240"/>
            <a:ext cx="363593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calls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process(Variable, Context)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3BC6D-ED0C-FC65-E388-49C04C5FC24C}"/>
              </a:ext>
            </a:extLst>
          </p:cNvPr>
          <p:cNvSpPr txBox="1"/>
          <p:nvPr/>
        </p:nvSpPr>
        <p:spPr>
          <a:xfrm>
            <a:off x="4868742" y="6081053"/>
            <a:ext cx="363593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calls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process(Constant, Context)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843C6-5A2F-E20E-7064-E35715F90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Double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Procedure&lt;R&gt;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process(Variable v,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process(Constant n,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perform(Procedure&lt;R&gt; p, Context c);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r>
              <a:rPr lang="en-US" sz="2600" dirty="0"/>
              <a:t>We can now do this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 p =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Expr e = …</a:t>
            </a:r>
          </a:p>
          <a:p>
            <a:pPr lvl="2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.perform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(p, c);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 could be any Expr</a:t>
            </a:r>
          </a:p>
          <a:p>
            <a:pPr lvl="2"/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calls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Expr.perform</a:t>
            </a:r>
            <a:r>
              <a:rPr lang="en-US" sz="2200" dirty="0"/>
              <a:t>, which calls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TypeChecker.process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two function calls is still faster than all the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”s</a:t>
            </a:r>
            <a:endParaRPr lang="en-US" sz="1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EB20F-75C7-E16A-F600-85830A0A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234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Dispatch?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This works, but... why so hard?</a:t>
            </a:r>
          </a:p>
          <a:p>
            <a:pPr lvl="1"/>
            <a:endParaRPr lang="en-US" sz="2200" dirty="0"/>
          </a:p>
          <a:p>
            <a:r>
              <a:rPr lang="en-US" sz="2600" dirty="0"/>
              <a:t>Other languages just let you do this: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 p =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TypeChecker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Expr e = …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p.process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 could be any Expr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or even more general “multiple dispatch” cases</a:t>
            </a:r>
          </a:p>
          <a:p>
            <a:pPr lvl="1"/>
            <a:r>
              <a:rPr lang="en-US" sz="2200" dirty="0"/>
              <a:t>use a better language?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99E80-D0D3-BB65-98A3-FC2CBD60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Same idea is used to traverse trees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type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Expression  :=  variable(name: </a:t>
            </a:r>
            <a:r>
              <a:rPr lang="en-US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𝕊</a:t>
            </a:r>
            <a:r>
              <a:rPr lang="en-US" sz="18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constant(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val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ℤ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plus(left : Expr, right : Expr)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times(left : Expr, right : Expr)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divide(left : Expr, right : Expr)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     |   assign(name : </a:t>
            </a:r>
            <a:r>
              <a:rPr lang="en-US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𝕊</a:t>
            </a:r>
            <a:r>
              <a:rPr lang="en-US" sz="18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value : Expr)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parse of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3 * a + b / 4</a:t>
            </a:r>
            <a:r>
              <a:rPr lang="en-US" sz="2000" dirty="0"/>
              <a:t>”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assign(“x”, plus(times(constant(3), variable(“a”)),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divide(variable(“b”), constant(4)))</a:t>
            </a:r>
          </a:p>
          <a:p>
            <a:pPr lvl="2"/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200" dirty="0"/>
              <a:t>would like to process (“visit”) each node in this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AA5F-5525-A80A-E6A2-8445AF945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4503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Visitor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visitVariable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(v: Variable) =&gt;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visitConstant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(n: Constant) =&gt;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visitPlus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(p: Plus) =&gt;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Visits this node and all its children.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accept = (v: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name: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accept = (v: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v.visitVariable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2"/>
            <a:endParaRPr lang="en-US" sz="12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4C44E-3EC7-4298-CC85-48E20E5F6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6679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Visitor</a:t>
            </a:r>
            <a:r>
              <a:rPr lang="en-US" dirty="0"/>
              <a:t> Pattern (with child nodes)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r>
              <a:rPr lang="en-US" sz="2600" dirty="0"/>
              <a:t>Combines double dispatch with tree traversal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Plus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Expr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left: Expr;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right: Expr;</a:t>
            </a:r>
          </a:p>
          <a:p>
            <a:pPr lvl="2"/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accept = (v: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v.visitVariable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traverses children before visiting parent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6B17F-AE87-6529-82F2-08FE8DCBA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3631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Visitor</a:t>
            </a:r>
            <a:r>
              <a:rPr lang="en-US" dirty="0"/>
              <a:t> Pattern (in 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3838479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v.visitConstant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(h)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v.visitVariable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v.visitTimes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d.accept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…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v.visitDivide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v.visitPlus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</p:txBody>
      </p:sp>
      <p:grpSp>
        <p:nvGrpSpPr>
          <p:cNvPr id="24" name="Group 23" descr="An AST where each node is paired with its instance variable, denoted with a comma. (+,p (*,t 3,h a,a) (/,d b,b 4,f))">
            <a:extLst>
              <a:ext uri="{FF2B5EF4-FFF2-40B4-BE49-F238E27FC236}">
                <a16:creationId xmlns:a16="http://schemas.microsoft.com/office/drawing/2014/main" id="{5BD39A9C-44DA-0C4D-9754-05C163701805}"/>
              </a:ext>
            </a:extLst>
          </p:cNvPr>
          <p:cNvGrpSpPr/>
          <p:nvPr/>
        </p:nvGrpSpPr>
        <p:grpSpPr>
          <a:xfrm>
            <a:off x="2294559" y="3559751"/>
            <a:ext cx="6583907" cy="2796599"/>
            <a:chOff x="2461708" y="3879360"/>
            <a:chExt cx="6583907" cy="2796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2744D9-078B-B395-EB02-7B028B704718}"/>
                </a:ext>
              </a:extLst>
            </p:cNvPr>
            <p:cNvSpPr/>
            <p:nvPr/>
          </p:nvSpPr>
          <p:spPr>
            <a:xfrm>
              <a:off x="5007015" y="4313759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D1B8C4-73D7-DD40-4008-00E2FA82D4F6}"/>
                </a:ext>
              </a:extLst>
            </p:cNvPr>
            <p:cNvSpPr/>
            <p:nvPr/>
          </p:nvSpPr>
          <p:spPr>
            <a:xfrm>
              <a:off x="3330615" y="5187216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F5968C-5007-81F8-249C-64A4C17B9D5D}"/>
                </a:ext>
              </a:extLst>
            </p:cNvPr>
            <p:cNvSpPr/>
            <p:nvPr/>
          </p:nvSpPr>
          <p:spPr>
            <a:xfrm>
              <a:off x="4168815" y="6066359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405D0E-9608-195A-D0BB-8E0B8F895330}"/>
                </a:ext>
              </a:extLst>
            </p:cNvPr>
            <p:cNvSpPr/>
            <p:nvPr/>
          </p:nvSpPr>
          <p:spPr>
            <a:xfrm>
              <a:off x="2461708" y="6066359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D23B2E-37E5-025B-681D-409452C8C8D0}"/>
                </a:ext>
              </a:extLst>
            </p:cNvPr>
            <p:cNvSpPr/>
            <p:nvPr/>
          </p:nvSpPr>
          <p:spPr>
            <a:xfrm>
              <a:off x="6835815" y="5151959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FB7362-75EC-8987-BA59-8617E8AFA3A3}"/>
                </a:ext>
              </a:extLst>
            </p:cNvPr>
            <p:cNvSpPr/>
            <p:nvPr/>
          </p:nvSpPr>
          <p:spPr>
            <a:xfrm>
              <a:off x="7674015" y="6031102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5D1897-0F5F-3B2D-C098-01BEF8C5C9A6}"/>
                </a:ext>
              </a:extLst>
            </p:cNvPr>
            <p:cNvSpPr/>
            <p:nvPr/>
          </p:nvSpPr>
          <p:spPr>
            <a:xfrm>
              <a:off x="5966908" y="6031102"/>
              <a:ext cx="1371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D2CA79-5637-13C0-2FBD-9212D781C87C}"/>
                </a:ext>
              </a:extLst>
            </p:cNvPr>
            <p:cNvCxnSpPr>
              <a:stCxn id="5" idx="5"/>
              <a:endCxn id="10" idx="0"/>
            </p:cNvCxnSpPr>
            <p:nvPr/>
          </p:nvCxnSpPr>
          <p:spPr>
            <a:xfrm>
              <a:off x="6177749" y="4834085"/>
              <a:ext cx="1343866" cy="317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5191A4-F37C-664C-F275-3C26448F2ED1}"/>
                </a:ext>
              </a:extLst>
            </p:cNvPr>
            <p:cNvCxnSpPr>
              <a:stCxn id="7" idx="5"/>
              <a:endCxn id="8" idx="0"/>
            </p:cNvCxnSpPr>
            <p:nvPr/>
          </p:nvCxnSpPr>
          <p:spPr>
            <a:xfrm>
              <a:off x="4501349" y="5707542"/>
              <a:ext cx="353266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0D663E7-7F17-26EF-F86B-D891D2F79769}"/>
                </a:ext>
              </a:extLst>
            </p:cNvPr>
            <p:cNvCxnSpPr>
              <a:stCxn id="10" idx="5"/>
              <a:endCxn id="11" idx="0"/>
            </p:cNvCxnSpPr>
            <p:nvPr/>
          </p:nvCxnSpPr>
          <p:spPr>
            <a:xfrm>
              <a:off x="8006549" y="5672285"/>
              <a:ext cx="353266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5A4924-3AF7-C78B-B828-ABD1DADE4B3A}"/>
                </a:ext>
              </a:extLst>
            </p:cNvPr>
            <p:cNvCxnSpPr>
              <a:stCxn id="5" idx="3"/>
              <a:endCxn id="7" idx="0"/>
            </p:cNvCxnSpPr>
            <p:nvPr/>
          </p:nvCxnSpPr>
          <p:spPr>
            <a:xfrm flipH="1">
              <a:off x="4016415" y="4834085"/>
              <a:ext cx="1191466" cy="3531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5E9E945-8E7F-1A99-A209-EDB0D6EF8F04}"/>
                </a:ext>
              </a:extLst>
            </p:cNvPr>
            <p:cNvCxnSpPr>
              <a:stCxn id="10" idx="3"/>
              <a:endCxn id="12" idx="0"/>
            </p:cNvCxnSpPr>
            <p:nvPr/>
          </p:nvCxnSpPr>
          <p:spPr>
            <a:xfrm flipH="1">
              <a:off x="6652708" y="5672285"/>
              <a:ext cx="383973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184CAA-B4B5-B55A-645E-4EB266B525DA}"/>
                </a:ext>
              </a:extLst>
            </p:cNvPr>
            <p:cNvCxnSpPr>
              <a:cxnSpLocks/>
              <a:stCxn id="7" idx="3"/>
              <a:endCxn id="9" idx="0"/>
            </p:cNvCxnSpPr>
            <p:nvPr/>
          </p:nvCxnSpPr>
          <p:spPr>
            <a:xfrm flipH="1">
              <a:off x="3147508" y="5707542"/>
              <a:ext cx="383973" cy="358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38E1F0-86FE-A282-8618-6912EB505656}"/>
                </a:ext>
              </a:extLst>
            </p:cNvPr>
            <p:cNvSpPr txBox="1"/>
            <p:nvPr/>
          </p:nvSpPr>
          <p:spPr>
            <a:xfrm>
              <a:off x="5540415" y="387936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CC0377-EE9E-8B9E-4278-216E32F4E8B6}"/>
                </a:ext>
              </a:extLst>
            </p:cNvPr>
            <p:cNvSpPr txBox="1"/>
            <p:nvPr/>
          </p:nvSpPr>
          <p:spPr>
            <a:xfrm>
              <a:off x="3737049" y="4776975"/>
              <a:ext cx="369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E90E3C-12BF-CA4B-8650-4AD6DC312BA1}"/>
                </a:ext>
              </a:extLst>
            </p:cNvPr>
            <p:cNvSpPr txBox="1"/>
            <p:nvPr/>
          </p:nvSpPr>
          <p:spPr>
            <a:xfrm>
              <a:off x="7489509" y="4738983"/>
              <a:ext cx="369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87FA4-96DC-48B6-F9B9-0CF26BE361A2}"/>
                </a:ext>
              </a:extLst>
            </p:cNvPr>
            <p:cNvSpPr txBox="1"/>
            <p:nvPr/>
          </p:nvSpPr>
          <p:spPr>
            <a:xfrm>
              <a:off x="2741017" y="5672285"/>
              <a:ext cx="369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7FE816-0142-2BAD-744E-C2C282DFE157}"/>
                </a:ext>
              </a:extLst>
            </p:cNvPr>
            <p:cNvSpPr txBox="1"/>
            <p:nvPr/>
          </p:nvSpPr>
          <p:spPr>
            <a:xfrm>
              <a:off x="8390522" y="5656117"/>
              <a:ext cx="369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61AC72-F9F1-E9E8-3B8A-C65A4AA40E6F}"/>
                </a:ext>
              </a:extLst>
            </p:cNvPr>
            <p:cNvSpPr txBox="1"/>
            <p:nvPr/>
          </p:nvSpPr>
          <p:spPr>
            <a:xfrm>
              <a:off x="4861465" y="5686215"/>
              <a:ext cx="369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7D373C-D7E9-9E26-B96D-7165C43AC858}"/>
                </a:ext>
              </a:extLst>
            </p:cNvPr>
            <p:cNvSpPr txBox="1"/>
            <p:nvPr/>
          </p:nvSpPr>
          <p:spPr>
            <a:xfrm>
              <a:off x="6308409" y="5652687"/>
              <a:ext cx="369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CC9BB33-A4C5-9EB3-57B9-2AAA614D3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66B6-0E8B-5953-3F23-A5138F4D8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Mutable ADTs</a:t>
            </a:r>
          </a:p>
        </p:txBody>
      </p:sp>
    </p:spTree>
    <p:extLst>
      <p:ext uri="{BB962C8B-B14F-4D97-AF65-F5344CB8AC3E}">
        <p14:creationId xmlns:p14="http://schemas.microsoft.com/office/powerpoint/2010/main" val="293797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D5C3-3AA9-5FE8-3717-606A95AE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(05/30)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BE67-14AB-9918-4713-432AD6D5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HW9 is out!</a:t>
            </a:r>
          </a:p>
          <a:p>
            <a:pPr lvl="1"/>
            <a:r>
              <a:rPr lang="en-US" sz="2400" dirty="0"/>
              <a:t>due </a:t>
            </a:r>
            <a:r>
              <a:rPr lang="en-US" sz="2400" b="1" dirty="0"/>
              <a:t>Friday, June 6</a:t>
            </a:r>
            <a:r>
              <a:rPr lang="en-US" sz="2400" b="1" baseline="30000" dirty="0"/>
              <a:t>th</a:t>
            </a:r>
            <a:r>
              <a:rPr lang="en-US" sz="2400" b="1" dirty="0"/>
              <a:t>!</a:t>
            </a:r>
            <a:r>
              <a:rPr lang="en-US" sz="2400" dirty="0"/>
              <a:t> (2 extra days!!)</a:t>
            </a:r>
          </a:p>
          <a:p>
            <a:pPr lvl="2"/>
            <a:r>
              <a:rPr lang="en-US" sz="2000" dirty="0"/>
              <a:t>thus, late due date is Saturday, June 7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we are </a:t>
            </a:r>
            <a:r>
              <a:rPr lang="en-US" sz="2000" u="sng" dirty="0"/>
              <a:t>not</a:t>
            </a:r>
            <a:r>
              <a:rPr lang="en-US" sz="2000" dirty="0"/>
              <a:t> shifting office hour times – please plan around this!</a:t>
            </a:r>
          </a:p>
          <a:p>
            <a:pPr lvl="2"/>
            <a:r>
              <a:rPr lang="en-US" sz="2000" dirty="0"/>
              <a:t>advice: still try to finish on Wed, use Thu section for exam prep</a:t>
            </a:r>
          </a:p>
          <a:p>
            <a:pPr lvl="1"/>
            <a:r>
              <a:rPr lang="en-US" sz="2400" dirty="0"/>
              <a:t>“capstone” programming &amp; math homework</a:t>
            </a:r>
          </a:p>
          <a:p>
            <a:pPr lvl="2"/>
            <a:r>
              <a:rPr lang="en-US" sz="2000" dirty="0"/>
              <a:t>builds significantly off of section &amp; HW8</a:t>
            </a:r>
          </a:p>
          <a:p>
            <a:pPr lvl="2"/>
            <a:r>
              <a:rPr lang="en-US" sz="2000" dirty="0"/>
              <a:t>intentionally </a:t>
            </a:r>
            <a:r>
              <a:rPr lang="en-US" sz="2000" i="1" dirty="0"/>
              <a:t>no</a:t>
            </a:r>
            <a:r>
              <a:rPr lang="en-US" sz="2000" dirty="0"/>
              <a:t> array proofs (see Matt’s guarantee on Wed)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 Bandes Nominations</a:t>
            </a:r>
            <a:r>
              <a:rPr lang="en-US" sz="2800" dirty="0"/>
              <a:t> are out!</a:t>
            </a:r>
          </a:p>
          <a:p>
            <a:pPr lvl="1"/>
            <a:r>
              <a:rPr lang="en-US" sz="2400" dirty="0"/>
              <a:t>nominate your GOAT TAs :)</a:t>
            </a:r>
          </a:p>
          <a:p>
            <a:pPr lvl="1"/>
            <a:r>
              <a:rPr lang="en-US" sz="2400" dirty="0"/>
              <a:t>fun fact: 331 TA was a winner last year!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C941-88BD-1D26-BE6A-F75ED5760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ADTs in Topic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Main place we have heap state is in an ADT</a:t>
            </a:r>
          </a:p>
          <a:p>
            <a:pPr lvl="2"/>
            <a:endParaRPr lang="en-US" sz="1800" dirty="0"/>
          </a:p>
          <a:p>
            <a:r>
              <a:rPr lang="en-US" sz="2600" dirty="0"/>
              <a:t>Previously:</a:t>
            </a:r>
          </a:p>
          <a:p>
            <a:pPr lvl="1"/>
            <a:r>
              <a:rPr lang="en-US" sz="2200" dirty="0"/>
              <a:t>state was immutable</a:t>
            </a:r>
          </a:p>
          <a:p>
            <a:pPr lvl="1"/>
            <a:r>
              <a:rPr lang="en-US" sz="2200" dirty="0"/>
              <a:t>set in the constructor and then never changed</a:t>
            </a:r>
          </a:p>
          <a:p>
            <a:pPr lvl="2"/>
            <a:r>
              <a:rPr lang="en-US" sz="1800" dirty="0"/>
              <a:t>only need to confirm RI holds at the end of the constructor</a:t>
            </a:r>
          </a:p>
          <a:p>
            <a:pPr lvl="2"/>
            <a:r>
              <a:rPr lang="en-US" sz="1800" dirty="0"/>
              <a:t>if RI holds there, then it holds forever</a:t>
            </a:r>
          </a:p>
          <a:p>
            <a:pPr lvl="2"/>
            <a:endParaRPr lang="en-US" sz="1800" dirty="0"/>
          </a:p>
          <a:p>
            <a:r>
              <a:rPr lang="en-US" sz="2600" dirty="0"/>
              <a:t>Now:</a:t>
            </a:r>
          </a:p>
          <a:p>
            <a:pPr lvl="1"/>
            <a:r>
              <a:rPr lang="en-US" sz="2200" dirty="0"/>
              <a:t>allow state to be changed by methods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3792E-9992-3129-B875-15DA1FD80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ADTs With 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Main place we have heap state is in an ADT</a:t>
            </a:r>
          </a:p>
          <a:p>
            <a:pPr lvl="2"/>
            <a:endParaRPr lang="en-US" sz="1800" dirty="0"/>
          </a:p>
          <a:p>
            <a:r>
              <a:rPr lang="en-US" sz="2600" dirty="0"/>
              <a:t>New Power:</a:t>
            </a:r>
          </a:p>
          <a:p>
            <a:pPr lvl="1"/>
            <a:r>
              <a:rPr lang="en-US" sz="2200" dirty="0"/>
              <a:t>allow state to be changed by methods</a:t>
            </a:r>
          </a:p>
          <a:p>
            <a:pPr lvl="2"/>
            <a:endParaRPr lang="en-US" sz="1800" dirty="0"/>
          </a:p>
          <a:p>
            <a:r>
              <a:rPr lang="en-US" sz="2600" dirty="0"/>
              <a:t>New Responsibilities:</a:t>
            </a:r>
          </a:p>
          <a:p>
            <a:pPr lvl="1"/>
            <a:r>
              <a:rPr lang="en-US" sz="2200" dirty="0"/>
              <a:t>more complex specifications</a:t>
            </a:r>
          </a:p>
          <a:p>
            <a:pPr lvl="2"/>
            <a:r>
              <a:rPr lang="en-US" sz="1800" dirty="0"/>
              <a:t>add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@effects</a:t>
            </a:r>
            <a:r>
              <a:rPr lang="en-US" sz="1800" dirty="0"/>
              <a:t> and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@modifies</a:t>
            </a:r>
            <a:endParaRPr lang="en-US" sz="1800" dirty="0"/>
          </a:p>
          <a:p>
            <a:pPr lvl="1"/>
            <a:r>
              <a:rPr lang="en-US" sz="2200" dirty="0"/>
              <a:t>must check the RI holds after any method that mutates</a:t>
            </a:r>
          </a:p>
          <a:p>
            <a:pPr lvl="2"/>
            <a:r>
              <a:rPr lang="en-US" sz="1800" dirty="0"/>
              <a:t>often a good idea to write code to check this at runtime</a:t>
            </a:r>
          </a:p>
          <a:p>
            <a:pPr lvl="1"/>
            <a:r>
              <a:rPr lang="en-US" sz="2200" dirty="0"/>
              <a:t>more responsibilities we will meet later…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9E910-5AA1-F3C8-023C-62C6BBAE2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List ADT with a Fast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Represents an (immutable) list of numbers.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@returns x :: obj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cons: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 =&gt;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@returns last(obj)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getLast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 () =&gt;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obj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toList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 () =&gt;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():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(nil);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grpSp>
        <p:nvGrpSpPr>
          <p:cNvPr id="7" name="Group 6" descr="cons is a producer method, as it returns a FastList">
            <a:extLst>
              <a:ext uri="{FF2B5EF4-FFF2-40B4-BE49-F238E27FC236}">
                <a16:creationId xmlns:a16="http://schemas.microsoft.com/office/drawing/2014/main" id="{8C5E6233-BE12-70A9-A9AE-6CBBF3E377E3}"/>
              </a:ext>
            </a:extLst>
          </p:cNvPr>
          <p:cNvGrpSpPr/>
          <p:nvPr/>
        </p:nvGrpSpPr>
        <p:grpSpPr>
          <a:xfrm>
            <a:off x="6614556" y="2050164"/>
            <a:ext cx="3229514" cy="645535"/>
            <a:chOff x="6614556" y="2050164"/>
            <a:chExt cx="3229514" cy="645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56EA1A-F3F9-F344-EE54-87801E446AD6}"/>
                </a:ext>
              </a:extLst>
            </p:cNvPr>
            <p:cNvSpPr txBox="1"/>
            <p:nvPr/>
          </p:nvSpPr>
          <p:spPr>
            <a:xfrm>
              <a:off x="6697684" y="2130813"/>
              <a:ext cx="3146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 panose="020B0603020102020204" pitchFamily="34" charset="0"/>
                  <a:ea typeface="Cambria Math" panose="02040503050406030204" pitchFamily="18" charset="0"/>
                  <a:cs typeface="Franklin Gothic Medium"/>
                </a:rPr>
                <a:t>producer method</a:t>
              </a:r>
            </a:p>
          </p:txBody>
        </p:sp>
        <p:sp>
          <p:nvSpPr>
            <p:cNvPr id="5" name="Right Bracket 4">
              <a:extLst>
                <a:ext uri="{FF2B5EF4-FFF2-40B4-BE49-F238E27FC236}">
                  <a16:creationId xmlns:a16="http://schemas.microsoft.com/office/drawing/2014/main" id="{BC2DBE1B-D72B-8586-859C-C39798754F2F}"/>
                </a:ext>
              </a:extLst>
            </p:cNvPr>
            <p:cNvSpPr/>
            <p:nvPr/>
          </p:nvSpPr>
          <p:spPr>
            <a:xfrm>
              <a:off x="6614556" y="2050164"/>
              <a:ext cx="83128" cy="645535"/>
            </a:xfrm>
            <a:prstGeom prst="rightBracket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61B69-86B1-2BFA-F39A-77B71989F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4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List ADT with a Fast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Represents a mutable list of numbers.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@effects obj = x :: obj_0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cons: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…</a:t>
            </a:r>
          </a:p>
          <a:p>
            <a:pPr lvl="2"/>
            <a:endParaRPr lang="en-US" sz="1800" dirty="0"/>
          </a:p>
          <a:p>
            <a:r>
              <a:rPr lang="en-US" sz="2600" dirty="0"/>
              <a:t>Method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600" dirty="0"/>
              <a:t> changes the list, putting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600" dirty="0"/>
              <a:t> in front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now returns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mutation explained 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@modifies</a:t>
            </a: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and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@effects</a:t>
            </a:r>
            <a:endParaRPr lang="en-US" sz="20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abstract state is the old abstract state with x put in front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extBox 3" descr="cons is a “mutator method”">
            <a:extLst>
              <a:ext uri="{FF2B5EF4-FFF2-40B4-BE49-F238E27FC236}">
                <a16:creationId xmlns:a16="http://schemas.microsoft.com/office/drawing/2014/main" id="{A056EA1A-F3F9-F344-EE54-87801E446AD6}"/>
              </a:ext>
            </a:extLst>
          </p:cNvPr>
          <p:cNvSpPr txBox="1"/>
          <p:nvPr/>
        </p:nvSpPr>
        <p:spPr>
          <a:xfrm>
            <a:off x="6697684" y="2439571"/>
            <a:ext cx="31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mutator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139DA-F4B6-B0C1-F24B-F1E42170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Recall: One Concrete Rep for </a:t>
            </a:r>
            <a:r>
              <a:rPr lang="en-US" sz="2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FastList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readonly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constructor(list: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&gt;)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list;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We can use the same rep for a mutable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2E112-350B-45A0-49F0-1182917B5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0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Mutable List ADT Implementation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Let’s check correctness…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CFB01-CC9C-80B5-CB70-5D228C16A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(1/9)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  <a:p>
            <a:pPr marL="457200" lvl="2"/>
            <a:r>
              <a:rPr lang="en-US" sz="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 descr="Forwards reasoning gives us {{ this.list = x :: this.list0 }}&#13;&#10;">
            <a:extLst>
              <a:ext uri="{FF2B5EF4-FFF2-40B4-BE49-F238E27FC236}">
                <a16:creationId xmlns:a16="http://schemas.microsoft.com/office/drawing/2014/main" id="{E3A1BECA-FC5C-8F98-04D7-1A870BE52058}"/>
              </a:ext>
            </a:extLst>
          </p:cNvPr>
          <p:cNvCxnSpPr>
            <a:cxnSpLocks/>
          </p:cNvCxnSpPr>
          <p:nvPr/>
        </p:nvCxnSpPr>
        <p:spPr>
          <a:xfrm>
            <a:off x="1185553" y="3947737"/>
            <a:ext cx="0" cy="67176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16931-3FD1-D62B-997F-7B5E46F5F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7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(2/9)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582628" cy="5140800"/>
          </a:xfrm>
        </p:spPr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  <a:p>
            <a:pPr marL="457200" lvl="2"/>
            <a:r>
              <a:rPr lang="en-US" sz="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 	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this.list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by AF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= x :: 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since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this.list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cons(x, 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= x :: obj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by AF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540FA-6405-B09D-596E-93A1BB79119A}"/>
              </a:ext>
            </a:extLst>
          </p:cNvPr>
          <p:cNvSpPr txBox="1"/>
          <p:nvPr/>
        </p:nvSpPr>
        <p:spPr>
          <a:xfrm>
            <a:off x="6181682" y="4137952"/>
            <a:ext cx="22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What is missing?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5384F-13F7-3724-7D32-20DD6D345E63}"/>
              </a:ext>
            </a:extLst>
          </p:cNvPr>
          <p:cNvSpPr txBox="1"/>
          <p:nvPr/>
        </p:nvSpPr>
        <p:spPr>
          <a:xfrm>
            <a:off x="6181682" y="4608405"/>
            <a:ext cx="268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Also, need the RI to hold!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3BF89-08C3-5BDF-5DFF-8DA20EE2C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(3/9)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         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  <a:p>
            <a:pPr marL="457200" lvl="2"/>
            <a:r>
              <a:rPr lang="en-US" sz="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7472" lvl="2" indent="-347472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Postcondition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@returns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@effects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, and </a:t>
            </a:r>
            <a:r>
              <a:rPr lang="en-US" sz="2600" u="sng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5384F-13F7-3724-7D32-20DD6D345E63}"/>
              </a:ext>
            </a:extLst>
          </p:cNvPr>
          <p:cNvSpPr txBox="1"/>
          <p:nvPr/>
        </p:nvSpPr>
        <p:spPr>
          <a:xfrm>
            <a:off x="6181682" y="4608405"/>
            <a:ext cx="268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Also, need the RI to hold!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20719-0CE1-F70C-FCF1-3275CB31B06C}"/>
              </a:ext>
            </a:extLst>
          </p:cNvPr>
          <p:cNvSpPr txBox="1"/>
          <p:nvPr/>
        </p:nvSpPr>
        <p:spPr>
          <a:xfrm>
            <a:off x="6181683" y="5078858"/>
            <a:ext cx="10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Does 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B7424-D34A-4C46-16B2-F66055B3DA5D}"/>
              </a:ext>
            </a:extLst>
          </p:cNvPr>
          <p:cNvSpPr txBox="1"/>
          <p:nvPr/>
        </p:nvSpPr>
        <p:spPr>
          <a:xfrm>
            <a:off x="7321425" y="5078858"/>
            <a:ext cx="10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No!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EFAD9-571F-116A-35CD-48CA4A370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(4/9)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</p:txBody>
      </p:sp>
      <p:cxnSp>
        <p:nvCxnSpPr>
          <p:cNvPr id="6" name="Straight Arrow Connector 5" descr="A new set of assertions after forward reasoning through mutation: {{ this.list = x :: this.list0 and this.last = last(this.list) }}&#13;&#10;">
            <a:extLst>
              <a:ext uri="{FF2B5EF4-FFF2-40B4-BE49-F238E27FC236}">
                <a16:creationId xmlns:a16="http://schemas.microsoft.com/office/drawing/2014/main" id="{E3A1BECA-FC5C-8F98-04D7-1A870BE52058}"/>
              </a:ext>
            </a:extLst>
          </p:cNvPr>
          <p:cNvCxnSpPr>
            <a:cxnSpLocks/>
          </p:cNvCxnSpPr>
          <p:nvPr/>
        </p:nvCxnSpPr>
        <p:spPr>
          <a:xfrm>
            <a:off x="1185553" y="3947737"/>
            <a:ext cx="0" cy="100427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A84990-C501-25B9-97DB-54233BEC3FB9}"/>
              </a:ext>
            </a:extLst>
          </p:cNvPr>
          <p:cNvSpPr txBox="1"/>
          <p:nvPr/>
        </p:nvSpPr>
        <p:spPr>
          <a:xfrm>
            <a:off x="5516664" y="5843439"/>
            <a:ext cx="268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Rep Invariant now holds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46D56-5652-0396-7F9E-D06DBA61B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4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205C-AF53-6090-29BB-B789569F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2E2A-896F-BF5A-95A3-7125826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Exam: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D8D7-A283-EC35-16AB-9F596AD4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Tuesday June 10</a:t>
            </a:r>
            <a:r>
              <a:rPr lang="en-US" sz="2800" baseline="30000" dirty="0"/>
              <a:t>th</a:t>
            </a:r>
            <a:r>
              <a:rPr lang="en-US" sz="2800" dirty="0"/>
              <a:t> from 12:30 – 2:20 in KNE 130</a:t>
            </a:r>
          </a:p>
          <a:p>
            <a:r>
              <a:rPr lang="en-US" sz="2800" dirty="0"/>
              <a:t>paper exam, closed book &amp; closed notes</a:t>
            </a:r>
          </a:p>
          <a:p>
            <a:pPr lvl="1"/>
            <a:r>
              <a:rPr lang="en-US" sz="2400" dirty="0"/>
              <a:t>we will provide you with a small reference sheet*</a:t>
            </a:r>
          </a:p>
          <a:p>
            <a:pPr lvl="1"/>
            <a:r>
              <a:rPr lang="en-US" sz="2400" dirty="0"/>
              <a:t>you should bring your Husky card + writing tool</a:t>
            </a:r>
          </a:p>
          <a:p>
            <a:r>
              <a:rPr lang="en-US" sz="2800" dirty="0"/>
              <a:t>focuses of the exam</a:t>
            </a:r>
          </a:p>
          <a:p>
            <a:pPr lvl="1"/>
            <a:r>
              <a:rPr lang="en-US" sz="2400" dirty="0"/>
              <a:t>proving correctness of code</a:t>
            </a:r>
          </a:p>
          <a:p>
            <a:pPr lvl="1"/>
            <a:r>
              <a:rPr lang="en-US" sz="2400" dirty="0"/>
              <a:t>implement (small) TS functions according to a spec</a:t>
            </a:r>
          </a:p>
          <a:p>
            <a:pPr lvl="1"/>
            <a:r>
              <a:rPr lang="en-US" sz="2400" dirty="0"/>
              <a:t>writing tests for code (using testing heuristics)</a:t>
            </a:r>
          </a:p>
          <a:p>
            <a:pPr lvl="1"/>
            <a:r>
              <a:rPr lang="en-US" sz="2400" dirty="0"/>
              <a:t>broader conceptual questions on all course topics (incl. debugging, client--server programming, OOP…)</a:t>
            </a:r>
          </a:p>
          <a:p>
            <a:r>
              <a:rPr lang="en-US" sz="2800" u="sng" dirty="0"/>
              <a:t>must</a:t>
            </a:r>
            <a:r>
              <a:rPr lang="en-US" sz="2800" dirty="0"/>
              <a:t> let me know by Tuesday if there is a conflict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EC7BA-53BB-41AF-2147-0D8844B9B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(5/9)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last(this.list</a:t>
            </a:r>
            <a:r>
              <a:rPr lang="en-US" sz="1800" b="1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</p:txBody>
      </p:sp>
      <p:cxnSp>
        <p:nvCxnSpPr>
          <p:cNvPr id="6" name="Straight Arrow Connector 5" descr="Forwards reasoning to {{ this.list = x :: this.list0 and this.last = last(this.list0) }}&#13;&#10;">
            <a:extLst>
              <a:ext uri="{FF2B5EF4-FFF2-40B4-BE49-F238E27FC236}">
                <a16:creationId xmlns:a16="http://schemas.microsoft.com/office/drawing/2014/main" id="{E3A1BECA-FC5C-8F98-04D7-1A870BE52058}"/>
              </a:ext>
            </a:extLst>
          </p:cNvPr>
          <p:cNvCxnSpPr>
            <a:cxnSpLocks/>
          </p:cNvCxnSpPr>
          <p:nvPr/>
        </p:nvCxnSpPr>
        <p:spPr>
          <a:xfrm>
            <a:off x="1185553" y="3947737"/>
            <a:ext cx="0" cy="132490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A84990-C501-25B9-97DB-54233BEC3FB9}"/>
              </a:ext>
            </a:extLst>
          </p:cNvPr>
          <p:cNvSpPr txBox="1"/>
          <p:nvPr/>
        </p:nvSpPr>
        <p:spPr>
          <a:xfrm>
            <a:off x="2761588" y="6015628"/>
            <a:ext cx="537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Rep Invariant would not hold if we switched the order</a:t>
            </a:r>
          </a:p>
        </p:txBody>
      </p:sp>
      <p:sp>
        <p:nvSpPr>
          <p:cNvPr id="4" name="Right Bracket 3" descr="Compared to the previous slide, we’ve swapped this.last = last(this.list); and this.list = cons(x, this.list); - this leads to a different final assertion after forwards reasoning!">
            <a:extLst>
              <a:ext uri="{FF2B5EF4-FFF2-40B4-BE49-F238E27FC236}">
                <a16:creationId xmlns:a16="http://schemas.microsoft.com/office/drawing/2014/main" id="{88FD96F5-C520-58F7-29B7-51EC2A0F10B2}"/>
              </a:ext>
            </a:extLst>
          </p:cNvPr>
          <p:cNvSpPr/>
          <p:nvPr/>
        </p:nvSpPr>
        <p:spPr>
          <a:xfrm>
            <a:off x="5818931" y="4160209"/>
            <a:ext cx="68548" cy="899961"/>
          </a:xfrm>
          <a:prstGeom prst="rightBracke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82985-D92C-7DA6-BA41-0F4621685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61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(6/9)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</p:txBody>
      </p:sp>
      <p:cxnSp>
        <p:nvCxnSpPr>
          <p:cNvPr id="6" name="Straight Arrow Connector 5" descr="A new set of assertions after forward reasoning through mutation: {{ this.list = x :: this.list0 and this.last = last(this.list) }}&#13;&#10;">
            <a:extLst>
              <a:ext uri="{FF2B5EF4-FFF2-40B4-BE49-F238E27FC236}">
                <a16:creationId xmlns:a16="http://schemas.microsoft.com/office/drawing/2014/main" id="{E3A1BECA-FC5C-8F98-04D7-1A870BE52058}"/>
              </a:ext>
            </a:extLst>
          </p:cNvPr>
          <p:cNvCxnSpPr>
            <a:cxnSpLocks/>
          </p:cNvCxnSpPr>
          <p:nvPr/>
        </p:nvCxnSpPr>
        <p:spPr>
          <a:xfrm>
            <a:off x="1185553" y="3947737"/>
            <a:ext cx="0" cy="100427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A84990-C501-25B9-97DB-54233BEC3FB9}"/>
              </a:ext>
            </a:extLst>
          </p:cNvPr>
          <p:cNvSpPr txBox="1"/>
          <p:nvPr/>
        </p:nvSpPr>
        <p:spPr>
          <a:xfrm>
            <a:off x="2502311" y="5625334"/>
            <a:ext cx="545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This version is obviously correct, but O(n).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CAEE4-FEFB-599D-324B-0F910DA57017}"/>
              </a:ext>
            </a:extLst>
          </p:cNvPr>
          <p:cNvSpPr txBox="1"/>
          <p:nvPr/>
        </p:nvSpPr>
        <p:spPr>
          <a:xfrm>
            <a:off x="2502311" y="6026109"/>
            <a:ext cx="545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Can we do it faster?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0B6C8-F286-E165-D293-A1426ED4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(7/9)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686801" cy="5140800"/>
          </a:xfrm>
        </p:spPr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RI: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AF: obj =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last: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list: List&lt;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&gt;;</a:t>
            </a:r>
          </a:p>
          <a:p>
            <a:pPr marL="457200" lvl="2"/>
            <a:endParaRPr lang="en-US" sz="12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marL="457200"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@effects obj = x :: obj_0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nil)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x;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_____________________________________________________________ }}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</p:txBody>
      </p:sp>
      <p:cxnSp>
        <p:nvCxnSpPr>
          <p:cNvPr id="6" name="Straight Arrow Connector 5" descr="We’ll need to forward reason when this.list !== nil (the branch isn’t taken)…">
            <a:extLst>
              <a:ext uri="{FF2B5EF4-FFF2-40B4-BE49-F238E27FC236}">
                <a16:creationId xmlns:a16="http://schemas.microsoft.com/office/drawing/2014/main" id="{E3A1BECA-FC5C-8F98-04D7-1A870BE52058}"/>
              </a:ext>
            </a:extLst>
          </p:cNvPr>
          <p:cNvCxnSpPr>
            <a:cxnSpLocks/>
          </p:cNvCxnSpPr>
          <p:nvPr/>
        </p:nvCxnSpPr>
        <p:spPr>
          <a:xfrm>
            <a:off x="1185553" y="4106654"/>
            <a:ext cx="0" cy="130849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EC3B8C-DC30-8CE0-7C45-957FEA65030F}"/>
              </a:ext>
            </a:extLst>
          </p:cNvPr>
          <p:cNvSpPr txBox="1"/>
          <p:nvPr/>
        </p:nvSpPr>
        <p:spPr>
          <a:xfrm>
            <a:off x="1524824" y="6256927"/>
            <a:ext cx="58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O(1) version, but more complex reasoning (two branches)</a:t>
            </a:r>
          </a:p>
        </p:txBody>
      </p:sp>
      <p:grpSp>
        <p:nvGrpSpPr>
          <p:cNvPr id="8" name="Group 7" descr="… *and* will have to forward reason when the branch is taken, i.e. this.list === nil">
            <a:extLst>
              <a:ext uri="{FF2B5EF4-FFF2-40B4-BE49-F238E27FC236}">
                <a16:creationId xmlns:a16="http://schemas.microsoft.com/office/drawing/2014/main" id="{FCF04C31-CBAB-9371-BA09-D5AA472C4AEE}"/>
              </a:ext>
            </a:extLst>
          </p:cNvPr>
          <p:cNvGrpSpPr/>
          <p:nvPr/>
        </p:nvGrpSpPr>
        <p:grpSpPr>
          <a:xfrm>
            <a:off x="1360549" y="4106654"/>
            <a:ext cx="328551" cy="1308494"/>
            <a:chOff x="1360549" y="4106654"/>
            <a:chExt cx="328551" cy="130849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73CF77-61E7-C900-3026-4F54E8F6D561}"/>
                </a:ext>
              </a:extLst>
            </p:cNvPr>
            <p:cNvCxnSpPr>
              <a:cxnSpLocks/>
            </p:cNvCxnSpPr>
            <p:nvPr/>
          </p:nvCxnSpPr>
          <p:spPr>
            <a:xfrm>
              <a:off x="1360549" y="4737100"/>
              <a:ext cx="0" cy="67804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B927F9B-75B6-FE34-D988-3A8E3766D538}"/>
                </a:ext>
              </a:extLst>
            </p:cNvPr>
            <p:cNvCxnSpPr>
              <a:cxnSpLocks/>
            </p:cNvCxnSpPr>
            <p:nvPr/>
          </p:nvCxnSpPr>
          <p:spPr>
            <a:xfrm>
              <a:off x="1360549" y="4106654"/>
              <a:ext cx="0" cy="38914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14A3F1-0B2D-ED3A-164D-49296332D579}"/>
                </a:ext>
              </a:extLst>
            </p:cNvPr>
            <p:cNvCxnSpPr>
              <a:cxnSpLocks/>
            </p:cNvCxnSpPr>
            <p:nvPr/>
          </p:nvCxnSpPr>
          <p:spPr>
            <a:xfrm>
              <a:off x="1360549" y="4495800"/>
              <a:ext cx="328551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F5FABB-81B2-09CE-C02A-90AF46CB92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9100" y="4495800"/>
              <a:ext cx="0" cy="2413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2807D16-4CE7-3F24-EF94-C56078FC2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0549" y="4737100"/>
              <a:ext cx="328551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9DFF-E992-D44F-6011-3F37140C1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95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(8/9)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686801" cy="5140800"/>
          </a:xfrm>
        </p:spPr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endParaRPr lang="en-US" sz="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nil)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x;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nil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}}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};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Case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“then”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</a:p>
          <a:p>
            <a:pPr marL="457200" lvl="2"/>
            <a:endParaRPr lang="en-US" sz="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last(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	= last(x :: 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= last(x :: nil)	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nil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= x			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</a:t>
            </a: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x 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grpSp>
        <p:nvGrpSpPr>
          <p:cNvPr id="11" name="Group 10" descr="Forwards reasoning through the if branch gives us {{ this.list = x :: this.list0 and this.list0 = nil and this.last = x }}&#13;&#10;">
            <a:extLst>
              <a:ext uri="{FF2B5EF4-FFF2-40B4-BE49-F238E27FC236}">
                <a16:creationId xmlns:a16="http://schemas.microsoft.com/office/drawing/2014/main" id="{FB6A2574-2033-3862-7A5B-BE428A3FE0B2}"/>
              </a:ext>
            </a:extLst>
          </p:cNvPr>
          <p:cNvGrpSpPr/>
          <p:nvPr/>
        </p:nvGrpSpPr>
        <p:grpSpPr>
          <a:xfrm>
            <a:off x="1271649" y="2061954"/>
            <a:ext cx="328551" cy="1163846"/>
            <a:chOff x="1271649" y="2061954"/>
            <a:chExt cx="328551" cy="116384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A677D27-FB1E-2C61-5016-B4371ABD2F88}"/>
                </a:ext>
              </a:extLst>
            </p:cNvPr>
            <p:cNvCxnSpPr>
              <a:cxnSpLocks/>
            </p:cNvCxnSpPr>
            <p:nvPr/>
          </p:nvCxnSpPr>
          <p:spPr>
            <a:xfrm>
              <a:off x="1271649" y="2692400"/>
              <a:ext cx="0" cy="5334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945EB26-486F-B75E-0338-D2BC822A2CD6}"/>
                </a:ext>
              </a:extLst>
            </p:cNvPr>
            <p:cNvCxnSpPr>
              <a:cxnSpLocks/>
            </p:cNvCxnSpPr>
            <p:nvPr/>
          </p:nvCxnSpPr>
          <p:spPr>
            <a:xfrm>
              <a:off x="1271649" y="2061954"/>
              <a:ext cx="0" cy="38914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F5A449D-F7CC-9EA7-91C5-7CC68AEC600F}"/>
                </a:ext>
              </a:extLst>
            </p:cNvPr>
            <p:cNvCxnSpPr>
              <a:cxnSpLocks/>
            </p:cNvCxnSpPr>
            <p:nvPr/>
          </p:nvCxnSpPr>
          <p:spPr>
            <a:xfrm>
              <a:off x="1271649" y="2451100"/>
              <a:ext cx="328551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6C6384-6D0F-8979-7FBD-CE2A22A45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2451100"/>
              <a:ext cx="0" cy="2413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A234248-D932-E426-E13B-69CC9E0D1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1649" y="2692400"/>
              <a:ext cx="328551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318FC5-3BA7-03AD-D0F5-E300614AC138}"/>
              </a:ext>
            </a:extLst>
          </p:cNvPr>
          <p:cNvSpPr txBox="1">
            <a:spLocks/>
          </p:cNvSpPr>
          <p:nvPr/>
        </p:nvSpPr>
        <p:spPr>
          <a:xfrm>
            <a:off x="457199" y="6150225"/>
            <a:ext cx="3307383" cy="707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last(x :: nil)		:=  x	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last(x :: y :: L)		:= last(y :: 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F6E9A-51BC-D160-13CF-F5BA8BE43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dirty="0"/>
              <a:t> Correct (9/9)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686801" cy="5140800"/>
          </a:xfrm>
        </p:spPr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MutableFastListImpl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2"/>
            <a:endParaRPr lang="en-US" sz="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 =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=&gt; {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nil)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x;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cons(x,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this.list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≠ nil and</a:t>
            </a: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          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this.last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="1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last(this.last</a:t>
            </a:r>
            <a:r>
              <a:rPr lang="en-US" sz="1800" b="1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x :: obj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Case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“else”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</a:p>
          <a:p>
            <a:pPr marL="457200" lvl="2"/>
            <a:endParaRPr lang="en-US" sz="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last(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	= last(x :: 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x :: 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= last(this.list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≠ nil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= this.last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last(this.list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this.last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this.last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 descr="Forwards reasoning through the else branch gives us {{ this.list = x :: this.list0 and this.list0 ≠ nil and&#13;&#10;                this.last = this.last0 and this.last0 = last(this.last0) }}&#13;&#10;">
            <a:extLst>
              <a:ext uri="{FF2B5EF4-FFF2-40B4-BE49-F238E27FC236}">
                <a16:creationId xmlns:a16="http://schemas.microsoft.com/office/drawing/2014/main" id="{B4572D65-F3A6-5EC2-2CEF-4ED6BF4B9752}"/>
              </a:ext>
            </a:extLst>
          </p:cNvPr>
          <p:cNvCxnSpPr>
            <a:cxnSpLocks/>
          </p:cNvCxnSpPr>
          <p:nvPr/>
        </p:nvCxnSpPr>
        <p:spPr>
          <a:xfrm>
            <a:off x="1083953" y="1917306"/>
            <a:ext cx="0" cy="130849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this.last0 = last(this.last0) in our assertion compes from our rep invariant">
            <a:extLst>
              <a:ext uri="{FF2B5EF4-FFF2-40B4-BE49-F238E27FC236}">
                <a16:creationId xmlns:a16="http://schemas.microsoft.com/office/drawing/2014/main" id="{AE3548B0-F651-320A-39F2-659E8439DC10}"/>
              </a:ext>
            </a:extLst>
          </p:cNvPr>
          <p:cNvGrpSpPr/>
          <p:nvPr/>
        </p:nvGrpSpPr>
        <p:grpSpPr>
          <a:xfrm>
            <a:off x="6779795" y="2427174"/>
            <a:ext cx="2176045" cy="1001826"/>
            <a:chOff x="6779795" y="2427174"/>
            <a:chExt cx="2176045" cy="10018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7F63F-10E5-5919-C508-8179FF06F443}"/>
                </a:ext>
              </a:extLst>
            </p:cNvPr>
            <p:cNvSpPr txBox="1"/>
            <p:nvPr/>
          </p:nvSpPr>
          <p:spPr>
            <a:xfrm>
              <a:off x="7339263" y="2427174"/>
              <a:ext cx="1616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 panose="020B0603020102020204" pitchFamily="34" charset="0"/>
                  <a:ea typeface="Cambria Math" panose="02040503050406030204" pitchFamily="18" charset="0"/>
                  <a:cs typeface="Franklin Gothic Medium"/>
                </a:rPr>
                <a:t>from the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Franklin Gothic Medium" panose="020B0603020102020204" pitchFamily="34" charset="0"/>
                  <a:ea typeface="Cambria Math" panose="02040503050406030204" pitchFamily="18" charset="0"/>
                  <a:cs typeface="Franklin Gothic Medium"/>
                </a:rPr>
                <a:t>RI</a:t>
              </a:r>
            </a:p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" panose="020B0603020102020204" pitchFamily="34" charset="0"/>
                  <a:ea typeface="Cambria Math" panose="02040503050406030204" pitchFamily="18" charset="0"/>
                  <a:cs typeface="Franklin Gothic Medium"/>
                </a:rPr>
                <a:t>(will need this)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101746-6266-CCBB-A45A-95AEBBBB0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9795" y="2845179"/>
              <a:ext cx="559468" cy="583821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462BF-3F90-51D2-DF87-A6C13F9A7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AB09BA-1696-BD0B-524B-FA873D9A24C8}"/>
              </a:ext>
            </a:extLst>
          </p:cNvPr>
          <p:cNvSpPr txBox="1">
            <a:spLocks/>
          </p:cNvSpPr>
          <p:nvPr/>
        </p:nvSpPr>
        <p:spPr>
          <a:xfrm>
            <a:off x="457199" y="6150225"/>
            <a:ext cx="3307383" cy="707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last(x :: nil)		:=  x	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last(x :: y :: L)		:= last(y :: L)</a:t>
            </a:r>
          </a:p>
        </p:txBody>
      </p:sp>
    </p:spTree>
    <p:extLst>
      <p:ext uri="{BB962C8B-B14F-4D97-AF65-F5344CB8AC3E}">
        <p14:creationId xmlns:p14="http://schemas.microsoft.com/office/powerpoint/2010/main" val="39934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3EE70-5270-5B96-EC5D-05A4DE5D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2F91-146A-C1CF-9BDF-9DF7AF01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getFirst</a:t>
            </a:r>
            <a:r>
              <a:rPr lang="en-US" dirty="0"/>
              <a:t>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86FD-10A9-55FB-EED3-0616A5FB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Represents a mutable list of numbers.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@modifies obj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@effects obj = x :: obj_0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cons: (x: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@returns first(obj), where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    first(nil)    := 0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//     first(x :: L) := x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getFirst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 () =&gt;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@returns last(obj), where …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getLast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 () =&gt;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AF7E6-8F79-9FF0-335B-B4644BB89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65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1386-DABD-1EA7-012F-A35C6AC0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857E-8E80-638E-6B95-91615A6D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Complex Uses of </a:t>
            </a:r>
            <a:r>
              <a:rPr lang="en-US" dirty="0">
                <a:solidFill>
                  <a:srgbClr val="C00000"/>
                </a:solidFill>
              </a:rPr>
              <a:t>Mutable</a:t>
            </a:r>
            <a:r>
              <a:rPr lang="en-US" dirty="0"/>
              <a:t> Map: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FA434-3FD0-FFC9-E76C-7DEF3242D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L /= nil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R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 = (m+i-1) :: … :: (m+1) :: R_0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k)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L.getFirst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C322-52AD-F08E-B9C9-3EF37C57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D1AB9-B8CE-1474-3BF8-2A8F70BC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C87A-2100-54AA-BE58-B06EF3EC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Correct (1/5)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FB0A-FB77-E48C-4CD9-C442C5EB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L /= nil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R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 = (m+i-1) :: … :: (m+1) :: R_0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k)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L.getFirst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906C-4D3B-8600-F457-70823836E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1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0B14B-26C8-5476-8127-ECE132DB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D989-147D-E1D2-BFF9-ECF36DAC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Correct (2/5)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DB76-488F-A830-2763-24FEDDDB2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L /= nil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R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 = (m+i-1) :: … :: (m+1) :: R_0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k)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L.getFirst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m = first(L)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cxnSp>
        <p:nvCxnSpPr>
          <p:cNvPr id="4" name="Straight Arrow Connector 3" descr="Forwards reasoning from {{ R = (m+i-1) :: … :: (m+1) :: R0 }}&#13;&#10; to {{ R = (m+i-1) :: … :: (m+1) :: R0 and m = first(L) }}&#13;&#10;">
            <a:extLst>
              <a:ext uri="{FF2B5EF4-FFF2-40B4-BE49-F238E27FC236}">
                <a16:creationId xmlns:a16="http://schemas.microsoft.com/office/drawing/2014/main" id="{2F6D0E1A-76FD-2634-DB3C-9CE760C0A41D}"/>
              </a:ext>
            </a:extLst>
          </p:cNvPr>
          <p:cNvCxnSpPr>
            <a:cxnSpLocks/>
          </p:cNvCxnSpPr>
          <p:nvPr/>
        </p:nvCxnSpPr>
        <p:spPr>
          <a:xfrm>
            <a:off x="1778677" y="4324864"/>
            <a:ext cx="0" cy="7290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B03D1-AADA-4E6F-074E-9263AEAC5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7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926A0-E30A-CAB1-FC9A-00DB2F18D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266A-31C8-7AEE-DD32-9E9A1B46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Correct (3/5)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4A66-44A5-7786-F33A-5F00DAFA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859795" cy="5140800"/>
          </a:xfrm>
        </p:spPr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L /= nil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R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 = (m+i-1) :: … :: (m+1) :: R_0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k)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L.getFirst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m = first(L)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m = first(L)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cxnSp>
        <p:nvCxnSpPr>
          <p:cNvPr id="4" name="Straight Arrow Connector 3" descr="Forwards reasoning from {{ R = (m+i-1) :: … :: (m+1) :: R0 and m = first(L) }} to {{ R = (m+i) :: R1 and R1 = (m+i-1) :: … :: (m+1) :: R0 and m = first(L) }}">
            <a:extLst>
              <a:ext uri="{FF2B5EF4-FFF2-40B4-BE49-F238E27FC236}">
                <a16:creationId xmlns:a16="http://schemas.microsoft.com/office/drawing/2014/main" id="{6F63AF31-ACE8-ABB2-5AD1-CAAABC2A1D56}"/>
              </a:ext>
            </a:extLst>
          </p:cNvPr>
          <p:cNvCxnSpPr>
            <a:cxnSpLocks/>
          </p:cNvCxnSpPr>
          <p:nvPr/>
        </p:nvCxnSpPr>
        <p:spPr>
          <a:xfrm>
            <a:off x="1729250" y="4630301"/>
            <a:ext cx="0" cy="7448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F6BA2-250F-3173-E8E5-11182BEB1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E2C58-E47C-F059-7CB3-2519F0039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CA1D-92ED-8DEC-0CF3-8321C585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Exam: Studying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E2C8-3234-8E2D-C768-72756600B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intend for the exam to:</a:t>
            </a:r>
          </a:p>
          <a:p>
            <a:pPr lvl="1"/>
            <a:r>
              <a:rPr lang="en-US" sz="2000" dirty="0"/>
              <a:t>mirror the homework as much as possible*</a:t>
            </a:r>
          </a:p>
          <a:p>
            <a:pPr lvl="2"/>
            <a:r>
              <a:rPr lang="en-US" sz="1600" dirty="0"/>
              <a:t>exception: some broader conceptual questions on coding material &amp; topic 10</a:t>
            </a:r>
          </a:p>
          <a:p>
            <a:pPr lvl="1"/>
            <a:r>
              <a:rPr lang="en-US" sz="2000" dirty="0"/>
              <a:t>thus, should not require significant explicit studying*</a:t>
            </a:r>
          </a:p>
          <a:p>
            <a:pPr lvl="2"/>
            <a:r>
              <a:rPr lang="en-US" sz="1600" dirty="0"/>
              <a:t>two key differences: </a:t>
            </a:r>
            <a:r>
              <a:rPr lang="en-US" sz="1600" b="1" dirty="0"/>
              <a:t>closed book/notes</a:t>
            </a:r>
            <a:r>
              <a:rPr lang="en-US" sz="1600" dirty="0"/>
              <a:t> and </a:t>
            </a:r>
            <a:r>
              <a:rPr lang="en-US" sz="1600" b="1" dirty="0"/>
              <a:t>timed</a:t>
            </a:r>
          </a:p>
          <a:p>
            <a:r>
              <a:rPr lang="en-US" sz="2800" dirty="0"/>
              <a:t>Matt’s advice™️</a:t>
            </a:r>
          </a:p>
          <a:p>
            <a:pPr lvl="1"/>
            <a:r>
              <a:rPr lang="en-US" sz="2000" dirty="0"/>
              <a:t>do HW9! this will help you for the exam!</a:t>
            </a:r>
          </a:p>
          <a:p>
            <a:pPr lvl="1"/>
            <a:r>
              <a:rPr lang="en-US" sz="2000" dirty="0"/>
              <a:t>start by making sure you’re solid on course content</a:t>
            </a:r>
          </a:p>
          <a:p>
            <a:pPr lvl="2"/>
            <a:r>
              <a:rPr lang="en-US" sz="1600" dirty="0"/>
              <a:t>not just reviewing slides/lectures – can you do the section problems &amp; HW?</a:t>
            </a:r>
          </a:p>
          <a:p>
            <a:pPr lvl="2"/>
            <a:r>
              <a:rPr lang="en-US" sz="1600" u="sng" dirty="0"/>
              <a:t>take notes on what’s hard.</a:t>
            </a:r>
            <a:r>
              <a:rPr lang="en-US" sz="1600" dirty="0"/>
              <a:t> Get help on this!</a:t>
            </a:r>
          </a:p>
          <a:p>
            <a:pPr lvl="1"/>
            <a:r>
              <a:rPr lang="en-US" sz="2000" dirty="0"/>
              <a:t>once you’re solid, </a:t>
            </a:r>
            <a:r>
              <a:rPr lang="en-US" sz="2000" i="1" dirty="0"/>
              <a:t>then</a:t>
            </a:r>
            <a:r>
              <a:rPr lang="en-US" sz="2000" dirty="0"/>
              <a:t> try a practice exam</a:t>
            </a:r>
          </a:p>
          <a:p>
            <a:pPr lvl="2"/>
            <a:r>
              <a:rPr lang="en-US" sz="1600" dirty="0"/>
              <a:t>simulate the exam environment (e.g. closed book &amp; notes, time yourself)</a:t>
            </a:r>
          </a:p>
          <a:p>
            <a:pPr lvl="2"/>
            <a:r>
              <a:rPr lang="en-US" sz="1600" dirty="0"/>
              <a:t>after you do the exam – go back to the previous step!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33E10-8BCE-7EC3-1391-0688A2421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2342-E105-F3FC-CC4A-380718F63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E137-3D7B-40DE-DC17-1183F2A3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Correct (4/5)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07F59-E976-3041-6861-AC6B072B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859795" cy="5140800"/>
          </a:xfrm>
        </p:spPr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L /= nil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R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 = (m+i-1) :: … :: (m+1) :: R_0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k)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L.getFirst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(m+i-1) :: … :: (m+1) ::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m = first(L)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2"/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cxnSp>
        <p:nvCxnSpPr>
          <p:cNvPr id="4" name="Straight Arrow Connector 3" descr="Backwards reasoning from {{ R = (m+i-1) :: … :: (m+1) :: R0 }} to {{ R = (m+i) :: … :: (m+1) :: R0 }}&#13;&#10;">
            <a:extLst>
              <a:ext uri="{FF2B5EF4-FFF2-40B4-BE49-F238E27FC236}">
                <a16:creationId xmlns:a16="http://schemas.microsoft.com/office/drawing/2014/main" id="{54C3C5B6-381B-2860-65ED-B0C070F41A2C}"/>
              </a:ext>
            </a:extLst>
          </p:cNvPr>
          <p:cNvCxnSpPr>
            <a:cxnSpLocks/>
          </p:cNvCxnSpPr>
          <p:nvPr/>
        </p:nvCxnSpPr>
        <p:spPr>
          <a:xfrm flipV="1">
            <a:off x="1729250" y="5362832"/>
            <a:ext cx="0" cy="71669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F181-A52E-3B39-340E-F4F22EB3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0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0C753-5C84-29F3-26CF-F63F6FF1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1A36-E034-4ED6-8918-5AC3ABC0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Correct (5/5)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0B9A-08B7-DC58-259D-6AC3A51F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798011" cy="5140800"/>
          </a:xfrm>
        </p:spPr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L /= nil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 R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 = (m+i-1) :: … :: (m+1) :: R_0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k)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L.getFirst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(m+i-1)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and m = first(L)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 = 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… :: (m+1) ::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10D1A-3A00-67AC-C50A-5ABD3F10286A}"/>
              </a:ext>
            </a:extLst>
          </p:cNvPr>
          <p:cNvSpPr txBox="1"/>
          <p:nvPr/>
        </p:nvSpPr>
        <p:spPr>
          <a:xfrm>
            <a:off x="2560580" y="5800185"/>
            <a:ext cx="604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R	=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=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m+i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:: (m+i-1) :: … :: (m+1) ::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…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5" name="Left Bracket 4" descr="Now we must show that     {{ R = (m+i) :: R1 and R1 = (m+i-1) :: … :: (m+1) :: R0 and m = first(L) }} implies&#13;&#10;    {{ R = (m+i) :: … :: (m+1) :: R0 }}&#13;&#10;">
            <a:extLst>
              <a:ext uri="{FF2B5EF4-FFF2-40B4-BE49-F238E27FC236}">
                <a16:creationId xmlns:a16="http://schemas.microsoft.com/office/drawing/2014/main" id="{9A735C44-5192-A936-17AD-EC0892521B07}"/>
              </a:ext>
            </a:extLst>
          </p:cNvPr>
          <p:cNvSpPr/>
          <p:nvPr/>
        </p:nvSpPr>
        <p:spPr>
          <a:xfrm>
            <a:off x="1754659" y="4931596"/>
            <a:ext cx="61784" cy="630194"/>
          </a:xfrm>
          <a:prstGeom prst="leftBracke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8CA10-66F5-1727-F7DC-B5B146085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BD8C3-3BB6-DDD9-8E14-4FC7941AD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D1DF-6F5C-120C-DCCF-CAF6D6E7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WWDKS? (What Would Don Knuth Say?)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D912-BAD0-099B-4080-A29067E60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2"/>
            <a:endParaRPr lang="en-US" sz="1800" dirty="0"/>
          </a:p>
          <a:p>
            <a:r>
              <a:rPr lang="en-US" sz="2800" dirty="0"/>
              <a:t>We have proven this code correct, but…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We should also try it…</a:t>
            </a:r>
          </a:p>
        </p:txBody>
      </p:sp>
      <p:pic>
        <p:nvPicPr>
          <p:cNvPr id="4" name="Picture 2" descr="Turing Award winner Don Knuth, wearing a maroon shirt with a “Don Knuth” nametag.">
            <a:extLst>
              <a:ext uri="{FF2B5EF4-FFF2-40B4-BE49-F238E27FC236}">
                <a16:creationId xmlns:a16="http://schemas.microsoft.com/office/drawing/2014/main" id="{1E93ED39-D227-B0EA-7C4E-8C793942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0" y="3086595"/>
            <a:ext cx="1924325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957761-9F7B-FFE4-B96E-67E338E26009}"/>
              </a:ext>
            </a:extLst>
          </p:cNvPr>
          <p:cNvSpPr txBox="1">
            <a:spLocks/>
          </p:cNvSpPr>
          <p:nvPr/>
        </p:nvSpPr>
        <p:spPr>
          <a:xfrm>
            <a:off x="2751118" y="3429000"/>
            <a:ext cx="5786252" cy="1390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“Beware of bugs in the above code;</a:t>
            </a:r>
            <a:br>
              <a:rPr lang="en-US" sz="1800" dirty="0"/>
            </a:br>
            <a:r>
              <a:rPr lang="en-US" sz="1800" dirty="0"/>
              <a:t>I have only proved it correct, not tried it.”</a:t>
            </a:r>
          </a:p>
          <a:p>
            <a:pPr marL="0" indent="0">
              <a:buFont typeface="Arial"/>
              <a:buNone/>
            </a:pPr>
            <a:br>
              <a:rPr lang="en-US" sz="1800" dirty="0"/>
            </a:br>
            <a:r>
              <a:rPr lang="en-US" sz="1800" dirty="0"/>
              <a:t>Donald Knuth, 1977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6096-A76D-4359-F9CC-623A64FA9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9EF8-5D8F-E79A-F58A-A68B8F635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1198-85E1-FC6E-2625-B0C1AFAA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(1/2)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B04EE-4771-7BEE-4F25-A0C47AB05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endParaRPr lang="en-US" sz="1200" dirty="0"/>
          </a:p>
          <a:p>
            <a:r>
              <a:rPr lang="en-US" sz="2800" dirty="0"/>
              <a:t>Try out the code: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L = 2 :: 1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 // R = 2 :: 1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extend(L, 3, R)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(R);</a:t>
            </a:r>
          </a:p>
          <a:p>
            <a:pPr lvl="2"/>
            <a:endParaRPr lang="en-US" sz="1800" dirty="0"/>
          </a:p>
          <a:p>
            <a:r>
              <a:rPr lang="en-US" sz="2800" dirty="0"/>
              <a:t>What list should this print?</a:t>
            </a:r>
          </a:p>
          <a:p>
            <a:pPr lvl="2"/>
            <a:endParaRPr lang="en-US" sz="1200" dirty="0"/>
          </a:p>
          <a:p>
            <a:pPr lvl="2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:: 4 :: 3 :: 2 :: 1 :: nil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F64EE-F7BA-A811-75B8-0E43286C7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892EF-7246-F48F-0D02-7F798A69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9FF6-74C4-F18A-5EE5-3E25CFFA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en-US" dirty="0"/>
              <a:t>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41E7-9324-BC99-9568-7E87A44E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 R = 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m+k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:: … :: (m+1) :: R_0,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where m = first(L)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 = (L: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k: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MutableFastList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endParaRPr lang="en-US" sz="1200" dirty="0"/>
          </a:p>
          <a:p>
            <a:r>
              <a:rPr lang="en-US" sz="2800" dirty="0"/>
              <a:t>Try out the code: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// L = 2 :: 1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 // R = 2 :: 1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extend(L, 3, R)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(R);</a:t>
            </a:r>
          </a:p>
          <a:p>
            <a:pPr lvl="2"/>
            <a:endParaRPr lang="en-US" sz="1800" dirty="0"/>
          </a:p>
          <a:p>
            <a:r>
              <a:rPr lang="en-US" sz="2800" dirty="0"/>
              <a:t>Instead, it prints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:: 5 :: 3 :: 2 :: 1 :: nil </a:t>
            </a:r>
            <a:r>
              <a:rPr lang="en-US" sz="2800" dirty="0"/>
              <a:t>! How?!?</a:t>
            </a:r>
            <a:endParaRPr lang="en-US" dirty="0"/>
          </a:p>
          <a:p>
            <a:pPr lvl="2"/>
            <a:endParaRPr lang="en-US" sz="1200" dirty="0"/>
          </a:p>
          <a:p>
            <a:pPr lvl="2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 and R are aliases to the </a:t>
            </a:r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same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MutableFastList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87BF6-36F5-7E90-A768-1EF398302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DDB0-26A5-8675-C613-42FD6825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with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C348-9862-24EC-7B3F-E1251FF6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Aliasing </a:t>
            </a:r>
            <a:r>
              <a:rPr lang="en-US" sz="2800" dirty="0">
                <a:solidFill>
                  <a:srgbClr val="C00000"/>
                </a:solidFill>
              </a:rPr>
              <a:t>breaks</a:t>
            </a:r>
            <a:r>
              <a:rPr lang="en-US" sz="2800" dirty="0"/>
              <a:t> reasoning!</a:t>
            </a:r>
          </a:p>
          <a:p>
            <a:pPr lvl="1"/>
            <a:r>
              <a:rPr lang="en-US" sz="2400" dirty="0"/>
              <a:t>there was nothing wrong with our math</a:t>
            </a:r>
          </a:p>
          <a:p>
            <a:pPr lvl="1"/>
            <a:r>
              <a:rPr lang="en-US" sz="2400" dirty="0"/>
              <a:t>our math did not correctly describing the program</a:t>
            </a:r>
          </a:p>
          <a:p>
            <a:pPr lvl="2"/>
            <a:r>
              <a:rPr lang="en-US" sz="2000" dirty="0"/>
              <a:t>modeling programs with aliasing is basically impossible</a:t>
            </a:r>
          </a:p>
          <a:p>
            <a:pPr lvl="1"/>
            <a:endParaRPr lang="en-US" sz="2400" dirty="0"/>
          </a:p>
          <a:p>
            <a:r>
              <a:rPr lang="en-US" sz="2800" dirty="0"/>
              <a:t>Isn't this just a weird, special case?</a:t>
            </a:r>
          </a:p>
          <a:p>
            <a:pPr lvl="1"/>
            <a:r>
              <a:rPr lang="en-US" sz="2400" dirty="0"/>
              <a:t>just double check that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 ≠ R</a:t>
            </a:r>
          </a:p>
          <a:p>
            <a:pPr lvl="1"/>
            <a:endParaRPr lang="en-US" sz="2400" dirty="0"/>
          </a:p>
          <a:p>
            <a:r>
              <a:rPr lang="en-US" sz="2800" dirty="0"/>
              <a:t>How about a more practical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F961-BE93-6C39-79A6-72150B83C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4045-A119-BE72-C664-686CA55F8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Demo: New HW8 Features</a:t>
            </a:r>
          </a:p>
        </p:txBody>
      </p:sp>
    </p:spTree>
    <p:extLst>
      <p:ext uri="{BB962C8B-B14F-4D97-AF65-F5344CB8AC3E}">
        <p14:creationId xmlns:p14="http://schemas.microsoft.com/office/powerpoint/2010/main" val="2516600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43E66-F7E0-BFC6-9012-75FBFAC2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4C69-6A43-9751-1448-6F087A4D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with (all-too-common) Aliasing!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D7EF-F268-2AE1-C818-132805C0F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Aliasing </a:t>
            </a:r>
            <a:r>
              <a:rPr lang="en-US" sz="2800" dirty="0">
                <a:solidFill>
                  <a:srgbClr val="C00000"/>
                </a:solidFill>
              </a:rPr>
              <a:t>breaks</a:t>
            </a:r>
            <a:r>
              <a:rPr lang="en-US" sz="2800" dirty="0"/>
              <a:t> reasoning!</a:t>
            </a:r>
          </a:p>
          <a:p>
            <a:pPr lvl="1"/>
            <a:r>
              <a:rPr lang="en-US" sz="2400" dirty="0"/>
              <a:t>there was nothing wrong with our math</a:t>
            </a:r>
          </a:p>
          <a:p>
            <a:pPr lvl="1"/>
            <a:r>
              <a:rPr lang="en-US" sz="2400" dirty="0"/>
              <a:t>our math did not correctly model the program</a:t>
            </a:r>
          </a:p>
          <a:p>
            <a:pPr lvl="2"/>
            <a:r>
              <a:rPr lang="en-US" sz="2000" dirty="0"/>
              <a:t>modeling programs with aliasing is basically impossible</a:t>
            </a:r>
          </a:p>
          <a:p>
            <a:pPr lvl="1"/>
            <a:endParaRPr lang="en-US" sz="2400" dirty="0"/>
          </a:p>
          <a:p>
            <a:r>
              <a:rPr lang="en-US" sz="2800" dirty="0"/>
              <a:t>Aliasing is rampant in applications!</a:t>
            </a:r>
          </a:p>
          <a:p>
            <a:pPr lvl="1"/>
            <a:r>
              <a:rPr lang="en-US" sz="2400" b="1" dirty="0"/>
              <a:t>no way</a:t>
            </a:r>
            <a:r>
              <a:rPr lang="en-US" sz="2400" dirty="0"/>
              <a:t> to easily check that there are no aliases</a:t>
            </a:r>
          </a:p>
          <a:p>
            <a:pPr lvl="1"/>
            <a:r>
              <a:rPr lang="en-US" sz="2400" dirty="0"/>
              <a:t>cannot reason about or debug individual functions</a:t>
            </a:r>
          </a:p>
          <a:p>
            <a:pPr lvl="1"/>
            <a:endParaRPr lang="en-US" sz="2400" dirty="0"/>
          </a:p>
          <a:p>
            <a:r>
              <a:rPr lang="en-US" sz="2800" dirty="0"/>
              <a:t>Only option is to prevent unexpected aliasing…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01770-65FB-BEF3-B461-141652F9D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1A61-6CCF-162B-3DC5-20209DD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and Mutation Don’t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DB24-5B30-5893-1FD0-F0A59F998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Aliasing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breaks reasoning!</a:t>
            </a:r>
          </a:p>
          <a:p>
            <a:pPr lvl="1"/>
            <a:r>
              <a:rPr lang="en-US" sz="2400" dirty="0"/>
              <a:t>Root cause: mutating aliased data</a:t>
            </a:r>
          </a:p>
          <a:p>
            <a:pPr lvl="1"/>
            <a:r>
              <a:rPr lang="en-US" sz="2400" dirty="0"/>
              <a:t>Fix: allow </a:t>
            </a:r>
            <a:r>
              <a:rPr lang="en-US" sz="2400" dirty="0">
                <a:solidFill>
                  <a:srgbClr val="7030A0"/>
                </a:solidFill>
              </a:rPr>
              <a:t>mutation XOR aliasing</a:t>
            </a:r>
            <a:r>
              <a:rPr lang="en-US" sz="2400" dirty="0"/>
              <a:t> (i.e., not both)</a:t>
            </a:r>
            <a:endParaRPr lang="en-US" sz="2400" dirty="0">
              <a:solidFill>
                <a:srgbClr val="7030A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Option 1: data is immutable</a:t>
            </a:r>
          </a:p>
          <a:p>
            <a:pPr lvl="1"/>
            <a:r>
              <a:rPr lang="en-US" sz="2400" dirty="0"/>
              <a:t>program can’t tell if data is aliased</a:t>
            </a:r>
          </a:p>
          <a:p>
            <a:pPr lvl="2"/>
            <a:endParaRPr lang="en-US" sz="2000" dirty="0"/>
          </a:p>
          <a:p>
            <a:r>
              <a:rPr lang="en-US" sz="2800" dirty="0"/>
              <a:t>Option 2: data is not aliased</a:t>
            </a:r>
          </a:p>
          <a:p>
            <a:pPr lvl="1"/>
            <a:r>
              <a:rPr lang="en-US" sz="2400" dirty="0"/>
              <a:t>local reasoning principles work great</a:t>
            </a:r>
          </a:p>
          <a:p>
            <a:pPr lvl="1"/>
            <a:r>
              <a:rPr lang="en-US" sz="2400" dirty="0"/>
              <a:t>new responsibility: no aliases of </a:t>
            </a:r>
            <a:r>
              <a:rPr lang="en-US" sz="2400" i="1" dirty="0"/>
              <a:t>my </a:t>
            </a:r>
            <a:r>
              <a:rPr lang="en-US" sz="2400" dirty="0"/>
              <a:t>data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See also: Rust enforces this rule with type checker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9DF72-2CF5-4416-1824-1369BE718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9C9D-F12A-B06F-8472-AB2C6524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72FB-67E6-63DA-0C05-DE74394E7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Implementing </a:t>
            </a:r>
            <a:r>
              <a:rPr lang="en-US" sz="4000" i="1" dirty="0"/>
              <a:t>More</a:t>
            </a:r>
            <a:r>
              <a:rPr lang="en-US" sz="4000" dirty="0"/>
              <a:t> Mutable ADTs</a:t>
            </a:r>
          </a:p>
        </p:txBody>
      </p:sp>
    </p:spTree>
    <p:extLst>
      <p:ext uri="{BB962C8B-B14F-4D97-AF65-F5344CB8AC3E}">
        <p14:creationId xmlns:p14="http://schemas.microsoft.com/office/powerpoint/2010/main" val="27983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BDB9-092D-33A2-7AC6-704EFE22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C4FB-5A4D-8B9E-BCB4-C881D042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Exam: 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E923-AB3C-6894-ABCB-D868EEB1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existing 23sp practice midterm &amp; final on website</a:t>
            </a:r>
          </a:p>
          <a:p>
            <a:r>
              <a:rPr lang="en-US" sz="2800" dirty="0"/>
              <a:t>next week’s quiz section is exam review</a:t>
            </a:r>
          </a:p>
          <a:p>
            <a:pPr lvl="1"/>
            <a:r>
              <a:rPr lang="en-US" sz="2400" dirty="0"/>
              <a:t>don’t skip to work on HW9!</a:t>
            </a:r>
          </a:p>
          <a:p>
            <a:r>
              <a:rPr lang="en-US" sz="2800" dirty="0"/>
              <a:t>also dropping next week:</a:t>
            </a:r>
          </a:p>
          <a:p>
            <a:pPr lvl="1"/>
            <a:r>
              <a:rPr lang="en-US" sz="2400" u="sng" dirty="0"/>
              <a:t>another</a:t>
            </a:r>
            <a:r>
              <a:rPr lang="en-US" sz="2400" dirty="0"/>
              <a:t> practice final &amp; solutions (written by Matt)</a:t>
            </a:r>
          </a:p>
          <a:p>
            <a:pPr lvl="1"/>
            <a:r>
              <a:rPr lang="en-US" sz="2400" dirty="0"/>
              <a:t>some async videos going through final solutions</a:t>
            </a:r>
          </a:p>
          <a:p>
            <a:r>
              <a:rPr lang="en-US" sz="2800" dirty="0"/>
              <a:t>finals week:</a:t>
            </a:r>
          </a:p>
          <a:p>
            <a:pPr lvl="1"/>
            <a:r>
              <a:rPr lang="en-US" sz="2000" dirty="0"/>
              <a:t>no office hours</a:t>
            </a:r>
          </a:p>
          <a:p>
            <a:pPr lvl="1"/>
            <a:r>
              <a:rPr lang="en-US" sz="2000" dirty="0"/>
              <a:t>TA-led exam review session (likely Monday)</a:t>
            </a:r>
          </a:p>
          <a:p>
            <a:pPr lvl="1"/>
            <a:r>
              <a:rPr lang="en-US" sz="2000" dirty="0"/>
              <a:t>still will be active on 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2D198-36AD-A8D4-3523-DDCCC83AD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Immutable Queue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queue is a list that can </a:t>
            </a:r>
            <a:r>
              <a:rPr lang="en-US" sz="2600" i="1" dirty="0"/>
              <a:t>only</a:t>
            </a:r>
            <a:r>
              <a:rPr lang="en-US" sz="2600" dirty="0"/>
              <a:t> be changed two ways:</a:t>
            </a:r>
          </a:p>
          <a:p>
            <a:pPr lvl="1"/>
            <a:r>
              <a:rPr lang="en-US" sz="2200" dirty="0"/>
              <a:t>add elements to the front</a:t>
            </a:r>
          </a:p>
          <a:p>
            <a:pPr lvl="1"/>
            <a:r>
              <a:rPr lang="en-US" sz="2200" dirty="0"/>
              <a:t>remove elements from the back</a:t>
            </a:r>
          </a:p>
          <a:p>
            <a:pPr lvl="2"/>
            <a:endParaRPr lang="en-US" sz="1800" dirty="0"/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List that only supports adding to the front and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removing from the end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size: () =&gt;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[x] ++ obj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enqueue: (x: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(obj) &gt; 0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(x, Q) with obj = Q ++ [x]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dequeue: ()=&gt; [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AC3E2-2CF9-A1D1-12D0-04FE2236ACD3}"/>
              </a:ext>
            </a:extLst>
          </p:cNvPr>
          <p:cNvSpPr txBox="1"/>
          <p:nvPr/>
        </p:nvSpPr>
        <p:spPr>
          <a:xfrm>
            <a:off x="109283" y="3914973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observer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F1478-DD5F-730F-F7E6-39BD8B520405}"/>
              </a:ext>
            </a:extLst>
          </p:cNvPr>
          <p:cNvSpPr txBox="1"/>
          <p:nvPr/>
        </p:nvSpPr>
        <p:spPr>
          <a:xfrm>
            <a:off x="109283" y="4714088"/>
            <a:ext cx="10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producer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50830-63DE-3ED1-311A-53975206687D}"/>
              </a:ext>
            </a:extLst>
          </p:cNvPr>
          <p:cNvSpPr txBox="1"/>
          <p:nvPr/>
        </p:nvSpPr>
        <p:spPr>
          <a:xfrm>
            <a:off x="109283" y="5513204"/>
            <a:ext cx="10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producer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2EA12-47DF-966A-F50E-3798C9393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40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Queue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Mutable versions has mutators instead of producers</a:t>
            </a:r>
          </a:p>
          <a:p>
            <a:pPr lvl="2"/>
            <a:endParaRPr lang="en-US" sz="1800" dirty="0"/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Mutable array that only supports adding to the front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and removing from the end.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obj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elements():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@modifies obj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@effects obj = [x] ++ obj_0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enqueue(x: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(obj) &gt; 0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@modifies obj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@effects obj_0 = obj ++ [x]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x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dequeue():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AC3E2-2CF9-A1D1-12D0-04FE2236ACD3}"/>
              </a:ext>
            </a:extLst>
          </p:cNvPr>
          <p:cNvSpPr txBox="1"/>
          <p:nvPr/>
        </p:nvSpPr>
        <p:spPr>
          <a:xfrm>
            <a:off x="109283" y="3244334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observer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F1478-DD5F-730F-F7E6-39BD8B520405}"/>
              </a:ext>
            </a:extLst>
          </p:cNvPr>
          <p:cNvSpPr txBox="1"/>
          <p:nvPr/>
        </p:nvSpPr>
        <p:spPr>
          <a:xfrm>
            <a:off x="109282" y="4009437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mutator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50830-63DE-3ED1-311A-53975206687D}"/>
              </a:ext>
            </a:extLst>
          </p:cNvPr>
          <p:cNvSpPr txBox="1"/>
          <p:nvPr/>
        </p:nvSpPr>
        <p:spPr>
          <a:xfrm>
            <a:off x="109281" y="5244508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mutator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B4D70-EE0C-9DA4-B1D6-ACA78E3D1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2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Implementing a Queue with Two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queue using two lists.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++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RI: if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nil, then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nil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front: List;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back: List;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makes obj = concat(front, rev(back))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constructor(front: List, back: List)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Queue was in two parts, front and back</a:t>
            </a:r>
          </a:p>
          <a:p>
            <a:pPr lvl="1"/>
            <a:r>
              <a:rPr lang="en-US" sz="2200" dirty="0"/>
              <a:t>back stored in reverse order</a:t>
            </a:r>
          </a:p>
          <a:p>
            <a:pPr lvl="1"/>
            <a:r>
              <a:rPr lang="en-US" sz="2200" dirty="0"/>
              <a:t>full list was </a:t>
            </a:r>
            <a:r>
              <a:rPr lang="en-US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this.front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⧺ rev(</a:t>
            </a:r>
            <a:r>
              <a:rPr lang="en-US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17E96-AE9B-8378-8505-1EF5775E1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31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Mutable Queue with Two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makes obj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71824-FB9D-ECD2-64E0-13E220DB22F6}"/>
              </a:ext>
            </a:extLst>
          </p:cNvPr>
          <p:cNvSpPr txBox="1"/>
          <p:nvPr/>
        </p:nvSpPr>
        <p:spPr>
          <a:xfrm>
            <a:off x="5261343" y="3869980"/>
            <a:ext cx="31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We should check this…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976C3-FE17-80B8-1A5C-5B5C60A6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dirty="0"/>
              <a:t> Correct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makes obj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this.front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[] and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this.back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 descr="Forwards reasoning gives us {{ this.front = [] and this.back = vals }}&#13;&#10;">
            <a:extLst>
              <a:ext uri="{FF2B5EF4-FFF2-40B4-BE49-F238E27FC236}">
                <a16:creationId xmlns:a16="http://schemas.microsoft.com/office/drawing/2014/main" id="{5ADFE342-47B6-C660-D827-946DCEFCEB9F}"/>
              </a:ext>
            </a:extLst>
          </p:cNvPr>
          <p:cNvCxnSpPr>
            <a:cxnSpLocks/>
          </p:cNvCxnSpPr>
          <p:nvPr/>
        </p:nvCxnSpPr>
        <p:spPr>
          <a:xfrm>
            <a:off x="1516083" y="3538847"/>
            <a:ext cx="0" cy="82591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00C95-2CC4-91FD-9B64-147CAE5C0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9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dirty="0"/>
              <a:t> Correct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makes obj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this.front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[] and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this.back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obj = </a:t>
            </a:r>
            <a:r>
              <a:rPr lang="en-US" sz="16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	= rev(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this.front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⧺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by AF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= rev([]) ⧺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since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this.front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[]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= [] ⧺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vals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since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vals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71824-FB9D-ECD2-64E0-13E220DB22F6}"/>
              </a:ext>
            </a:extLst>
          </p:cNvPr>
          <p:cNvSpPr txBox="1"/>
          <p:nvPr/>
        </p:nvSpPr>
        <p:spPr>
          <a:xfrm>
            <a:off x="5997614" y="3869980"/>
            <a:ext cx="31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Is this really correct?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B35E8-9A0C-48AF-7E0F-95BD3D993A58}"/>
              </a:ext>
            </a:extLst>
          </p:cNvPr>
          <p:cNvSpPr txBox="1"/>
          <p:nvPr/>
        </p:nvSpPr>
        <p:spPr>
          <a:xfrm>
            <a:off x="5997614" y="4239312"/>
            <a:ext cx="31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No way to say!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26C0A5-C9BB-8B22-F43E-659540F7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Programming: Copy-on-Read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makes obj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vals.slice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Must make a copy of the array!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then, we have the only reference to it (no aliases)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968F1-2A0D-8681-1208-AB1A52291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8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en-US" dirty="0"/>
              <a:t> (in Mutable Queue)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obj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elements = ():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=&gt; {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.front.slice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revFront.reverse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revFront.concat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71824-FB9D-ECD2-64E0-13E220DB22F6}"/>
              </a:ext>
            </a:extLst>
          </p:cNvPr>
          <p:cNvSpPr txBox="1"/>
          <p:nvPr/>
        </p:nvSpPr>
        <p:spPr>
          <a:xfrm>
            <a:off x="2559420" y="4967863"/>
            <a:ext cx="3526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This is O(n)…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Franklin Gothic Medium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We can optimize it if front = [].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CEC81-96AE-08F2-391A-E321326C995E}"/>
              </a:ext>
            </a:extLst>
          </p:cNvPr>
          <p:cNvSpPr txBox="1"/>
          <p:nvPr/>
        </p:nvSpPr>
        <p:spPr>
          <a:xfrm>
            <a:off x="2559420" y="5904034"/>
            <a:ext cx="500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rev([]) ⧺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[] ⧺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this.back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4F1F7-2A72-9602-69C9-9244DCC37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en-US" dirty="0"/>
              <a:t>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obj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elements = ():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=== 0)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O(1) when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.front.slice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revFront.reverse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revFront.concat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71824-FB9D-ECD2-64E0-13E220DB22F6}"/>
              </a:ext>
            </a:extLst>
          </p:cNvPr>
          <p:cNvSpPr txBox="1"/>
          <p:nvPr/>
        </p:nvSpPr>
        <p:spPr>
          <a:xfrm>
            <a:off x="6522856" y="2875002"/>
            <a:ext cx="31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Is this correct?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B35E8-9A0C-48AF-7E0F-95BD3D993A58}"/>
              </a:ext>
            </a:extLst>
          </p:cNvPr>
          <p:cNvSpPr txBox="1"/>
          <p:nvPr/>
        </p:nvSpPr>
        <p:spPr>
          <a:xfrm>
            <a:off x="6522856" y="3244334"/>
            <a:ext cx="31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No way to say!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07A1-009C-0906-901D-EAB257913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Programming: Copy-on-Write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251643"/>
          </a:xfrm>
        </p:spPr>
        <p:txBody>
          <a:bodyPr/>
          <a:lstStyle/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Implements a mutable queue using two arrays.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ArrayPairQueue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MutableNumberQueue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AF: obj = rev(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this.front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this.back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front: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back: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obj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elements = ():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.front.slice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revFront.reverse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revFront.concat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Cannot return an alias to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lang="en-US" sz="24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.back</a:t>
            </a:r>
            <a:endParaRPr lang="en-US" sz="24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must make a copy in all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A7293-BE22-DCFE-6C01-231864473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7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D492-DFD2-9486-5166-A8F31A65B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5F84-D2F2-276D-1846-35CC08BED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Specifying &amp; Using</a:t>
            </a:r>
            <a:br>
              <a:rPr lang="en-US" dirty="0"/>
            </a:br>
            <a:r>
              <a:rPr lang="en-US" dirty="0"/>
              <a:t>Mutable ADTs</a:t>
            </a:r>
          </a:p>
        </p:txBody>
      </p:sp>
    </p:spTree>
    <p:extLst>
      <p:ext uri="{BB962C8B-B14F-4D97-AF65-F5344CB8AC3E}">
        <p14:creationId xmlns:p14="http://schemas.microsoft.com/office/powerpoint/2010/main" val="2611017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7612-83B8-2AD9-DD5F-222B592B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 for Mutable Heap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E9786-EB05-945D-1D78-7A888799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85858" cy="5140800"/>
          </a:xfrm>
        </p:spPr>
        <p:txBody>
          <a:bodyPr/>
          <a:lstStyle/>
          <a:p>
            <a:r>
              <a:rPr lang="en-US" sz="2600" dirty="0"/>
              <a:t>More mutation gave us better efficiency</a:t>
            </a:r>
          </a:p>
          <a:p>
            <a:pPr lvl="1"/>
            <a:r>
              <a:rPr lang="en-US" sz="2200" dirty="0"/>
              <a:t>saved memory</a:t>
            </a:r>
          </a:p>
          <a:p>
            <a:pPr lvl="1"/>
            <a:r>
              <a:rPr lang="en-US" sz="2200" dirty="0"/>
              <a:t>immutable version could be just as fast</a:t>
            </a:r>
          </a:p>
          <a:p>
            <a:pPr lvl="1"/>
            <a:endParaRPr lang="en-US" sz="2200" dirty="0"/>
          </a:p>
          <a:p>
            <a:r>
              <a:rPr lang="en-US" sz="2600" dirty="0"/>
              <a:t>More mutation means more complex reasoning</a:t>
            </a:r>
          </a:p>
          <a:p>
            <a:pPr lvl="1"/>
            <a:r>
              <a:rPr lang="en-US" sz="2200" dirty="0"/>
              <a:t>more facts to keep track of</a:t>
            </a:r>
          </a:p>
          <a:p>
            <a:pPr lvl="1"/>
            <a:r>
              <a:rPr lang="en-US" sz="2200" dirty="0"/>
              <a:t>more ways to make mistakes</a:t>
            </a:r>
          </a:p>
          <a:p>
            <a:pPr lvl="1"/>
            <a:r>
              <a:rPr lang="en-US" sz="2200" dirty="0"/>
              <a:t>more work to make sure we did it right</a:t>
            </a:r>
          </a:p>
          <a:p>
            <a:pPr lvl="1"/>
            <a:endParaRPr lang="en-US" sz="2200" dirty="0"/>
          </a:p>
          <a:p>
            <a:r>
              <a:rPr lang="en-US" sz="2600" dirty="0"/>
              <a:t>New possibilities for </a:t>
            </a:r>
            <a:r>
              <a:rPr lang="en-US" sz="2600" dirty="0">
                <a:solidFill>
                  <a:srgbClr val="C00000"/>
                </a:solidFill>
              </a:rPr>
              <a:t>exciting</a:t>
            </a:r>
            <a:r>
              <a:rPr lang="en-US" sz="2600" dirty="0"/>
              <a:t> bugs!</a:t>
            </a:r>
          </a:p>
          <a:p>
            <a:pPr lvl="1"/>
            <a:r>
              <a:rPr lang="en-US" sz="2200" dirty="0"/>
              <a:t>must avoid aliasing of anything mutable</a:t>
            </a:r>
          </a:p>
          <a:p>
            <a:pPr lvl="2"/>
            <a:r>
              <a:rPr lang="en-US" sz="1800" dirty="0"/>
              <a:t>we call this “</a:t>
            </a:r>
            <a:r>
              <a:rPr lang="en-US" sz="1800" b="1" dirty="0">
                <a:solidFill>
                  <a:srgbClr val="C00000"/>
                </a:solidFill>
              </a:rPr>
              <a:t>representation exposure</a:t>
            </a:r>
            <a:r>
              <a:rPr lang="en-US" sz="1800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DA2D-1A0E-E0EA-6971-CFC5A95C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6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Mutable Heap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Saw that mutable heap state is complex</a:t>
            </a:r>
          </a:p>
          <a:p>
            <a:pPr lvl="1"/>
            <a:r>
              <a:rPr lang="en-US" sz="2200" dirty="0"/>
              <a:t>better to avoid when possible</a:t>
            </a:r>
          </a:p>
          <a:p>
            <a:pPr lvl="1"/>
            <a:endParaRPr lang="en-US" sz="2200" dirty="0"/>
          </a:p>
          <a:p>
            <a:r>
              <a:rPr lang="en-US" sz="2600" dirty="0"/>
              <a:t>Cannot be avoided in some cases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server-side data storage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client-side UI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/>
              <a:t>In both cases, we try to constrain its use</a:t>
            </a:r>
          </a:p>
          <a:p>
            <a:pPr lvl="1"/>
            <a:r>
              <a:rPr lang="en-US" sz="2200" dirty="0"/>
              <a:t>including coding conventions to keep ourselves sane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FC20B-CFEE-BF64-E3DD-C00E580B0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647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9191F-B9FA-D878-9530-02A84FC6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52C6-5819-5843-CF8E-B1EE5887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4162"/>
            <a:ext cx="3494590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Subtyping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1BE51C-0F68-53CC-758D-9DAE2A7F1C2C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CB3AE9-4A63-37D6-10CF-60E59A13FB4C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2AF8BA-1F13-7B71-F5B5-EF2E55C8D2F6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A2731-DE53-3231-15F3-84B8DD7D8130}"/>
              </a:ext>
            </a:extLst>
          </p:cNvPr>
          <p:cNvSpPr txBox="1">
            <a:spLocks/>
          </p:cNvSpPr>
          <p:nvPr/>
        </p:nvSpPr>
        <p:spPr>
          <a:xfrm>
            <a:off x="5741492" y="5739256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#2021</a:t>
            </a:r>
          </a:p>
        </p:txBody>
      </p:sp>
      <p:pic>
        <p:nvPicPr>
          <p:cNvPr id="1026" name="Picture 2" descr="XKCD #2021: software development. Transcript from explainxkcd:&#10;[Cueball and Hairy are standing together and Hairy holds a power tool in his hands.]&#10;Cueball: We need to make 500 holes in that wall, so I've built this automatic drill. It uses elegant precision gears to continually adjust its torque and speed as needed.&#10;Hairy: Great, it's the perfect weight! We'll load 500 of them into the cannon we made and shoot them at the wall.&#10;[Caption below the frame:]&#10;How software development works">
            <a:extLst>
              <a:ext uri="{FF2B5EF4-FFF2-40B4-BE49-F238E27FC236}">
                <a16:creationId xmlns:a16="http://schemas.microsoft.com/office/drawing/2014/main" id="{99FB49DC-B60F-8EB5-8AB8-A9696C69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21" y="1232362"/>
            <a:ext cx="3484665" cy="43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67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3CDB-9772-2275-5F80-52A26751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E5F8-E890-9E9C-B0A5-82DD82D0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(06/02)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67A1E-873A-1D4F-C81A-F43406F73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fixed typo in sample final solution, Task 4b proof</a:t>
            </a:r>
            <a:endParaRPr lang="en-US" sz="2000" dirty="0"/>
          </a:p>
          <a:p>
            <a:r>
              <a:rPr lang="en-US" sz="2800" dirty="0"/>
              <a:t>reminder: </a:t>
            </a:r>
            <a:r>
              <a:rPr lang="en-US" sz="28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 Bandes Nominations</a:t>
            </a:r>
            <a:r>
              <a:rPr lang="en-US" sz="2800" dirty="0"/>
              <a:t> are out!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19DC8-6BFB-BDBB-8797-885B54C8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272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EC2D-2C6C-1429-E778-F9797481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A0C5-015B-1E4F-2B47-AC9521A7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 haven’t done any OO this quarter</a:t>
            </a:r>
          </a:p>
          <a:p>
            <a:pPr lvl="1"/>
            <a:r>
              <a:rPr lang="en-US" sz="2200" dirty="0"/>
              <a:t>this week, we will see some reasons why!</a:t>
            </a:r>
          </a:p>
          <a:p>
            <a:pPr lvl="1"/>
            <a:endParaRPr lang="en-US" sz="2200" dirty="0"/>
          </a:p>
          <a:p>
            <a:r>
              <a:rPr lang="en-US" sz="2600" dirty="0"/>
              <a:t>Plan for this week:</a:t>
            </a:r>
          </a:p>
          <a:p>
            <a:pPr lvl="1"/>
            <a:r>
              <a:rPr lang="en-US" sz="2200" dirty="0"/>
              <a:t>focus on topics that are good to know but not needed for HW</a:t>
            </a:r>
          </a:p>
          <a:p>
            <a:pPr lvl="2"/>
            <a:r>
              <a:rPr lang="en-US" sz="1800" dirty="0"/>
              <a:t>usually, mistakes you want to avoid</a:t>
            </a:r>
          </a:p>
          <a:p>
            <a:pPr lvl="1"/>
            <a:r>
              <a:rPr lang="en-US" sz="2200" dirty="0"/>
              <a:t>every lecture will include one related to OO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641F5-9945-DE55-1A8D-1B2BE15CE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1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852C-F5C3-E4D4-FBE4-843990546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Subtypes</a:t>
            </a:r>
          </a:p>
        </p:txBody>
      </p:sp>
    </p:spTree>
    <p:extLst>
      <p:ext uri="{BB962C8B-B14F-4D97-AF65-F5344CB8AC3E}">
        <p14:creationId xmlns:p14="http://schemas.microsoft.com/office/powerpoint/2010/main" val="1612880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 of Concrete Types (in math)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 initially defined types as sets</a:t>
            </a:r>
          </a:p>
          <a:p>
            <a:pPr lvl="1"/>
            <a:endParaRPr lang="en-US" sz="2200" dirty="0"/>
          </a:p>
          <a:p>
            <a:r>
              <a:rPr lang="en-US" sz="2600" dirty="0"/>
              <a:t>In math, a </a:t>
            </a:r>
            <a:r>
              <a:rPr lang="en-US" sz="2600" b="1" dirty="0"/>
              <a:t>subtype</a:t>
            </a:r>
            <a:r>
              <a:rPr lang="en-US" sz="2600" dirty="0"/>
              <a:t> can be thought of as a </a:t>
            </a:r>
            <a:r>
              <a:rPr lang="en-US" sz="2600" b="1" dirty="0"/>
              <a:t>subset</a:t>
            </a:r>
          </a:p>
          <a:p>
            <a:pPr lvl="1"/>
            <a:r>
              <a:rPr lang="en-US" sz="2200" dirty="0"/>
              <a:t>e.g., the even integers are a subtype of </a:t>
            </a:r>
            <a:r>
              <a:rPr lang="en-US" sz="2000" b="1" dirty="0"/>
              <a:t>ℤ</a:t>
            </a:r>
            <a:endParaRPr lang="en-US" sz="2200" dirty="0"/>
          </a:p>
          <a:p>
            <a:pPr lvl="1"/>
            <a:r>
              <a:rPr lang="en-US" sz="2200" dirty="0"/>
              <a:t>e.g., the numbers {1, 2, 3, 4, 5, 6} are a subtype of </a:t>
            </a:r>
            <a:r>
              <a:rPr lang="en-US" sz="2000" b="1" dirty="0"/>
              <a:t>ℤ</a:t>
            </a:r>
            <a:endParaRPr lang="en-US" sz="2200" dirty="0"/>
          </a:p>
          <a:p>
            <a:pPr lvl="1"/>
            <a:r>
              <a:rPr lang="en-US" sz="2200" dirty="0"/>
              <a:t>likewise, a superset would be a </a:t>
            </a:r>
            <a:r>
              <a:rPr lang="en-US" sz="2200" b="1" dirty="0"/>
              <a:t>supertype</a:t>
            </a:r>
          </a:p>
          <a:p>
            <a:pPr lvl="1"/>
            <a:endParaRPr lang="en-US" sz="2200" dirty="0"/>
          </a:p>
          <a:p>
            <a:r>
              <a:rPr lang="en-US" sz="2600" dirty="0"/>
              <a:t>Any even integer “is an” integer</a:t>
            </a:r>
          </a:p>
          <a:p>
            <a:pPr lvl="1"/>
            <a:r>
              <a:rPr lang="en-US" sz="2200" dirty="0"/>
              <a:t>“is a” is often (but not always) good intuition for subtypes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4FD9-EEA3-5A94-14A2-FDDA50C0D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 of Concrete Types (in TypeScript)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 initially defined types as sets</a:t>
            </a:r>
          </a:p>
          <a:p>
            <a:pPr lvl="1"/>
            <a:endParaRPr lang="en-US" sz="2200" dirty="0"/>
          </a:p>
          <a:p>
            <a:r>
              <a:rPr lang="en-US" sz="2600" dirty="0"/>
              <a:t>In TypeScript, some subtypes are also subsets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200" dirty="0"/>
              <a:t> has a set of allowed values</a:t>
            </a:r>
          </a:p>
          <a:p>
            <a:pPr lvl="1"/>
            <a:r>
              <a:rPr lang="en-US" sz="2200" dirty="0"/>
              <a:t>it is a subtype of types that allow those values + more</a:t>
            </a:r>
          </a:p>
        </p:txBody>
      </p:sp>
      <p:grpSp>
        <p:nvGrpSpPr>
          <p:cNvPr id="8" name="Group 7" descr="Number is a subtype of number | string">
            <a:extLst>
              <a:ext uri="{FF2B5EF4-FFF2-40B4-BE49-F238E27FC236}">
                <a16:creationId xmlns:a16="http://schemas.microsoft.com/office/drawing/2014/main" id="{03BF23B2-2B8C-AA5A-FE67-3381734B6F4F}"/>
              </a:ext>
            </a:extLst>
          </p:cNvPr>
          <p:cNvGrpSpPr/>
          <p:nvPr/>
        </p:nvGrpSpPr>
        <p:grpSpPr>
          <a:xfrm>
            <a:off x="3337080" y="4839899"/>
            <a:ext cx="2492990" cy="1321657"/>
            <a:chOff x="3337080" y="4839899"/>
            <a:chExt cx="2492990" cy="13216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DCB755-E829-783F-5D28-94557D667779}"/>
                </a:ext>
              </a:extLst>
            </p:cNvPr>
            <p:cNvSpPr txBox="1"/>
            <p:nvPr/>
          </p:nvSpPr>
          <p:spPr>
            <a:xfrm>
              <a:off x="3337080" y="4839899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string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C4892-693F-C14F-DCC6-36C54012AED8}"/>
                </a:ext>
              </a:extLst>
            </p:cNvPr>
            <p:cNvSpPr txBox="1"/>
            <p:nvPr/>
          </p:nvSpPr>
          <p:spPr>
            <a:xfrm>
              <a:off x="4018002" y="576144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CEC80F5-090B-4418-80AF-A5B81BECA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5309457"/>
              <a:ext cx="0" cy="3757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number | string is a subset of the unknown type">
            <a:extLst>
              <a:ext uri="{FF2B5EF4-FFF2-40B4-BE49-F238E27FC236}">
                <a16:creationId xmlns:a16="http://schemas.microsoft.com/office/drawing/2014/main" id="{DB0F078D-C279-4EFB-6AEE-B2C1B4DCB7AE}"/>
              </a:ext>
            </a:extLst>
          </p:cNvPr>
          <p:cNvGrpSpPr/>
          <p:nvPr/>
        </p:nvGrpSpPr>
        <p:grpSpPr>
          <a:xfrm>
            <a:off x="3941058" y="3901261"/>
            <a:ext cx="1261884" cy="822891"/>
            <a:chOff x="3941058" y="3901261"/>
            <a:chExt cx="1261884" cy="8228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0A3CF6-B7B1-E052-2CBD-B973C7D315CC}"/>
                </a:ext>
              </a:extLst>
            </p:cNvPr>
            <p:cNvSpPr txBox="1"/>
            <p:nvPr/>
          </p:nvSpPr>
          <p:spPr>
            <a:xfrm>
              <a:off x="3941058" y="3901261"/>
              <a:ext cx="1261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unknown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713783-C790-BEBF-3E1B-B3E4D8841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4348446"/>
              <a:ext cx="0" cy="3757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52B37A-B508-2FA7-0F7F-4AE38827D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 of Concrete Types (for records)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 initially defined types as sets</a:t>
            </a:r>
          </a:p>
          <a:p>
            <a:pPr lvl="1"/>
            <a:endParaRPr lang="en-US" sz="2200" dirty="0"/>
          </a:p>
          <a:p>
            <a:r>
              <a:rPr lang="en-US" sz="2600" dirty="0"/>
              <a:t>In TypeScript, some subtypes are also subsets</a:t>
            </a:r>
          </a:p>
          <a:p>
            <a:pPr lvl="1"/>
            <a:r>
              <a:rPr lang="en-US" sz="2200" dirty="0"/>
              <a:t>record types require certain fields but allow more</a:t>
            </a:r>
          </a:p>
          <a:p>
            <a:pPr lvl="1"/>
            <a:r>
              <a:rPr lang="en-US" sz="2200" dirty="0"/>
              <a:t>record type with a superset of the fields is a subtype</a:t>
            </a:r>
          </a:p>
        </p:txBody>
      </p:sp>
      <p:grpSp>
        <p:nvGrpSpPr>
          <p:cNvPr id="5" name="Group 4" descr="The record type {name: string, completed: boolean} is a subtype of {name: string}">
            <a:extLst>
              <a:ext uri="{FF2B5EF4-FFF2-40B4-BE49-F238E27FC236}">
                <a16:creationId xmlns:a16="http://schemas.microsoft.com/office/drawing/2014/main" id="{B0381FAD-31B1-77BB-E914-F2373CFFB7A7}"/>
              </a:ext>
            </a:extLst>
          </p:cNvPr>
          <p:cNvGrpSpPr/>
          <p:nvPr/>
        </p:nvGrpSpPr>
        <p:grpSpPr>
          <a:xfrm>
            <a:off x="1875141" y="4255844"/>
            <a:ext cx="5416868" cy="1357996"/>
            <a:chOff x="1875141" y="4255844"/>
            <a:chExt cx="5416868" cy="135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0A3CF6-B7B1-E052-2CBD-B973C7D315CC}"/>
                </a:ext>
              </a:extLst>
            </p:cNvPr>
            <p:cNvSpPr txBox="1"/>
            <p:nvPr/>
          </p:nvSpPr>
          <p:spPr>
            <a:xfrm>
              <a:off x="3402449" y="4255844"/>
              <a:ext cx="2339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{name: </a:t>
              </a:r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string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713783-C790-BEBF-3E1B-B3E4D8841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4746989"/>
              <a:ext cx="0" cy="3757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07BDC8-5A6E-9C50-325B-5A35BD199657}"/>
                </a:ext>
              </a:extLst>
            </p:cNvPr>
            <p:cNvSpPr txBox="1"/>
            <p:nvPr/>
          </p:nvSpPr>
          <p:spPr>
            <a:xfrm>
              <a:off x="1875141" y="5213730"/>
              <a:ext cx="5416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{name: </a:t>
              </a:r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string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completed: </a:t>
              </a:r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boolean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B9CD-7A6B-E849-7199-A49E9618F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0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 Used by TypeScript: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TypeScript uses subtyping in function calls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(s: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 … 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3;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 f(x) …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types are not the same  (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200" dirty="0"/>
              <a:t>  vs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subtype can be </a:t>
            </a:r>
            <a:r>
              <a:rPr lang="en-US" sz="2200" u="sng" dirty="0"/>
              <a:t>passed</a:t>
            </a:r>
            <a:r>
              <a:rPr lang="en-US" sz="2200" dirty="0"/>
              <a:t> where super-type is expected</a:t>
            </a:r>
          </a:p>
          <a:p>
            <a:pPr lvl="2"/>
            <a:r>
              <a:rPr lang="en-US" sz="1800" dirty="0"/>
              <a:t>any element of the subtype “is an” element of the super-type</a:t>
            </a:r>
          </a:p>
          <a:p>
            <a:pPr lvl="1"/>
            <a:endParaRPr lang="en-US" sz="2200" dirty="0"/>
          </a:p>
          <a:p>
            <a:r>
              <a:rPr lang="en-US" sz="2600" dirty="0"/>
              <a:t>Similar rules in 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9A971-7FC4-7659-D9F0-F0A95A046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2237-32A8-596F-231E-EA374F21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7A7B-2C9B-7F80-DCF5-5E8D2F7E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>
                <a:solidFill>
                  <a:srgbClr val="0070C0"/>
                </a:solidFill>
              </a:rPr>
              <a:t>Immutable</a:t>
            </a:r>
            <a:r>
              <a:rPr lang="en-US" dirty="0"/>
              <a:t> 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EA0A-9C68-23AD-3249-00061153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"association list" also called a "map"</a:t>
            </a:r>
          </a:p>
          <a:p>
            <a:pPr lvl="2"/>
            <a:endParaRPr lang="en-US" sz="1800" dirty="0"/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List of (key, value) pairs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Map&lt;K, V&gt; {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contains-key(x, 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(x: K):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contains-key(x, obj)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get-value(x, 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(x: K): V;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set-value(x, v, obj)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(x: K, v: V): Map&lt;K, V&gt;;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388FA-D1B3-4B4D-4642-27ED7F08B6C6}"/>
              </a:ext>
            </a:extLst>
          </p:cNvPr>
          <p:cNvSpPr txBox="1"/>
          <p:nvPr/>
        </p:nvSpPr>
        <p:spPr>
          <a:xfrm>
            <a:off x="109283" y="2964478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observer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C27B4-D179-C9F3-370A-A737B45064FC}"/>
              </a:ext>
            </a:extLst>
          </p:cNvPr>
          <p:cNvSpPr txBox="1"/>
          <p:nvPr/>
        </p:nvSpPr>
        <p:spPr>
          <a:xfrm>
            <a:off x="92451" y="3916970"/>
            <a:ext cx="10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observer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FBE3D-D915-1A73-AAAA-679D3D2E0FDC}"/>
              </a:ext>
            </a:extLst>
          </p:cNvPr>
          <p:cNvSpPr txBox="1"/>
          <p:nvPr/>
        </p:nvSpPr>
        <p:spPr>
          <a:xfrm>
            <a:off x="109283" y="4869462"/>
            <a:ext cx="10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producer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B0226-5E2F-ACEB-204E-52D59A05A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9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 Used by TypeScript: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TypeScript uses subtyping in function calls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g = (n: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=&gt; { … 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g(3);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types are not the same  (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200" dirty="0"/>
              <a:t>  vs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subtype can be </a:t>
            </a:r>
            <a:r>
              <a:rPr lang="en-US" sz="2200" u="sng" dirty="0"/>
              <a:t>returned</a:t>
            </a:r>
            <a:r>
              <a:rPr lang="en-US" sz="2200" dirty="0"/>
              <a:t> where super-type is expected</a:t>
            </a:r>
          </a:p>
          <a:p>
            <a:pPr lvl="2"/>
            <a:r>
              <a:rPr lang="en-US" sz="1800" dirty="0"/>
              <a:t>any element of the subtype “is an” element of the super-type</a:t>
            </a:r>
          </a:p>
          <a:p>
            <a:pPr lvl="1"/>
            <a:endParaRPr lang="en-US" sz="2200" dirty="0"/>
          </a:p>
          <a:p>
            <a:r>
              <a:rPr lang="en-US" sz="2600" dirty="0"/>
              <a:t>Similar rules in 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BB2D3-9432-9456-02BB-C08CE0EAF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70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 Used by TypeScript: Invariants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TypeScript only sees the declared types</a:t>
            </a:r>
          </a:p>
          <a:p>
            <a:pPr lvl="1"/>
            <a:r>
              <a:rPr lang="en-US" sz="2200" dirty="0"/>
              <a:t>any other behavior is left to </a:t>
            </a:r>
            <a:r>
              <a:rPr lang="en-US" sz="2200" b="1" dirty="0">
                <a:solidFill>
                  <a:srgbClr val="7030A0"/>
                </a:solidFill>
              </a:rPr>
              <a:t>reasoning</a:t>
            </a:r>
          </a:p>
          <a:p>
            <a:pPr lvl="1"/>
            <a:endParaRPr lang="en-US" sz="2200" dirty="0"/>
          </a:p>
          <a:p>
            <a:r>
              <a:rPr lang="en-US" sz="2600" dirty="0"/>
              <a:t>Example: invariants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RI: 0 &lt;= index &lt;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options.length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OptionState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options: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index: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49DDA-6B47-63BA-6D2F-17AD50479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 Used by TypeScript: Invariants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OptionState</a:t>
            </a:r>
            <a:r>
              <a:rPr lang="en-US" sz="2600" dirty="0"/>
              <a:t> is a subtype of the bare record type</a:t>
            </a:r>
          </a:p>
          <a:p>
            <a:pPr lvl="1"/>
            <a:r>
              <a:rPr lang="en-US" sz="2200" dirty="0"/>
              <a:t>it is a record with those fields</a:t>
            </a:r>
          </a:p>
          <a:p>
            <a:pPr lvl="1"/>
            <a:r>
              <a:rPr lang="en-US" sz="2200" dirty="0"/>
              <a:t>but reverse is not true</a:t>
            </a:r>
          </a:p>
          <a:p>
            <a:pPr lvl="1"/>
            <a:endParaRPr lang="en-US" sz="2200" dirty="0"/>
          </a:p>
          <a:p>
            <a:r>
              <a:rPr lang="en-US" sz="2600" dirty="0"/>
              <a:t>TypeScript will see these as the same</a:t>
            </a:r>
          </a:p>
          <a:p>
            <a:pPr lvl="1"/>
            <a:r>
              <a:rPr lang="en-US" sz="2200" dirty="0"/>
              <a:t>will let you pass the top where the bottom is expected</a:t>
            </a:r>
          </a:p>
          <a:p>
            <a:pPr lvl="2"/>
            <a:r>
              <a:rPr lang="en-US" sz="1800" dirty="0"/>
              <a:t>up to us to make sure this doesn’t happen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79A74-9D57-C5D4-5A9E-25B21B92941C}"/>
              </a:ext>
            </a:extLst>
          </p:cNvPr>
          <p:cNvSpPr txBox="1"/>
          <p:nvPr/>
        </p:nvSpPr>
        <p:spPr>
          <a:xfrm>
            <a:off x="1632248" y="1643273"/>
            <a:ext cx="5570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{options: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[], index: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 descr="OptionState is a subtype of {options: string[], index: number}&#13;&#10;">
            <a:extLst>
              <a:ext uri="{FF2B5EF4-FFF2-40B4-BE49-F238E27FC236}">
                <a16:creationId xmlns:a16="http://schemas.microsoft.com/office/drawing/2014/main" id="{5B97B384-1AD5-173E-5DFC-4CFF23E4C91E}"/>
              </a:ext>
            </a:extLst>
          </p:cNvPr>
          <p:cNvCxnSpPr>
            <a:cxnSpLocks/>
          </p:cNvCxnSpPr>
          <p:nvPr/>
        </p:nvCxnSpPr>
        <p:spPr>
          <a:xfrm flipV="1">
            <a:off x="4381999" y="2134418"/>
            <a:ext cx="0" cy="37570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48A308-7DDD-0DEA-E75F-F95588BB421F}"/>
              </a:ext>
            </a:extLst>
          </p:cNvPr>
          <p:cNvSpPr txBox="1"/>
          <p:nvPr/>
        </p:nvSpPr>
        <p:spPr>
          <a:xfrm>
            <a:off x="3490477" y="2601159"/>
            <a:ext cx="187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OptionState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 descr="But, {options: string[], index: number} is not a subtype of OptionState&#13;&#10;">
            <a:extLst>
              <a:ext uri="{FF2B5EF4-FFF2-40B4-BE49-F238E27FC236}">
                <a16:creationId xmlns:a16="http://schemas.microsoft.com/office/drawing/2014/main" id="{E1D8DA29-FFE8-01F1-5CDC-367797FB136F}"/>
              </a:ext>
            </a:extLst>
          </p:cNvPr>
          <p:cNvGrpSpPr/>
          <p:nvPr/>
        </p:nvGrpSpPr>
        <p:grpSpPr>
          <a:xfrm>
            <a:off x="4718461" y="2096133"/>
            <a:ext cx="296883" cy="490420"/>
            <a:chOff x="4718461" y="2096133"/>
            <a:chExt cx="296883" cy="4904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1F614E5-5196-594D-D139-E5EF59FF2933}"/>
                </a:ext>
              </a:extLst>
            </p:cNvPr>
            <p:cNvCxnSpPr>
              <a:cxnSpLocks/>
            </p:cNvCxnSpPr>
            <p:nvPr/>
          </p:nvCxnSpPr>
          <p:spPr>
            <a:xfrm>
              <a:off x="4866903" y="2134418"/>
              <a:ext cx="0" cy="45213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9035ED05-22C6-A22A-1A04-0B90ECE67597}"/>
                </a:ext>
              </a:extLst>
            </p:cNvPr>
            <p:cNvSpPr/>
            <p:nvPr/>
          </p:nvSpPr>
          <p:spPr>
            <a:xfrm>
              <a:off x="4718461" y="2096133"/>
              <a:ext cx="296883" cy="346363"/>
            </a:xfrm>
            <a:prstGeom prst="noSmoking">
              <a:avLst>
                <a:gd name="adj" fmla="val 475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F0C89E-1D4B-C28F-C53B-78D20B03C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 of Abstract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Recall: ADTs are collections of functions</a:t>
            </a:r>
          </a:p>
          <a:p>
            <a:pPr lvl="1"/>
            <a:r>
              <a:rPr lang="en-US" sz="2200" dirty="0"/>
              <a:t>hide the concrete representation</a:t>
            </a:r>
          </a:p>
          <a:p>
            <a:pPr lvl="1"/>
            <a:r>
              <a:rPr lang="en-US" sz="2200" dirty="0"/>
              <a:t>pass functions that operate on the data</a:t>
            </a:r>
          </a:p>
          <a:p>
            <a:pPr lvl="2"/>
            <a:r>
              <a:rPr lang="en-US" sz="1800" dirty="0"/>
              <a:t>create, observe, mutate</a:t>
            </a:r>
          </a:p>
          <a:p>
            <a:pPr lvl="1"/>
            <a:endParaRPr lang="en-US" sz="2200" dirty="0"/>
          </a:p>
          <a:p>
            <a:r>
              <a:rPr lang="en-US" sz="2600"/>
              <a:t>“Subtypes are subsets” </a:t>
            </a:r>
            <a:r>
              <a:rPr lang="en-US" sz="2600" dirty="0"/>
              <a:t>does not work well here</a:t>
            </a:r>
          </a:p>
          <a:p>
            <a:pPr lvl="1"/>
            <a:r>
              <a:rPr lang="en-US" sz="2200" dirty="0"/>
              <a:t>set of all possible functions with … yuck</a:t>
            </a:r>
          </a:p>
          <a:p>
            <a:pPr lvl="1"/>
            <a:endParaRPr lang="en-US" sz="2200" dirty="0"/>
          </a:p>
          <a:p>
            <a:r>
              <a:rPr lang="en-US" sz="2600" dirty="0"/>
              <a:t>Would be nice to find a cleaner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E1792-2312-16B3-ECBF-898AC3A40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 Are Substitutable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If B is a subtype of A, can send B where A is expected: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(s: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 …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 = ():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 … 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…;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f(x);       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okay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g();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okay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okay to “substitute” a B where an A is expected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BB7FA-7404-2809-E27A-13CF9C31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90312" y="2595143"/>
            <a:ext cx="338554" cy="1292008"/>
            <a:chOff x="7490312" y="2595143"/>
            <a:chExt cx="338554" cy="129200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4DC1C90-F6F0-2F19-95AA-1DDC4ACD1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9589" y="3053294"/>
              <a:ext cx="0" cy="3757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E2FAA8-1502-0A5A-BCCA-8EA7DC945F38}"/>
                </a:ext>
              </a:extLst>
            </p:cNvPr>
            <p:cNvSpPr txBox="1"/>
            <p:nvPr/>
          </p:nvSpPr>
          <p:spPr>
            <a:xfrm>
              <a:off x="7490312" y="2595143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E8873F-29B7-1031-5119-CDCF02428750}"/>
                </a:ext>
              </a:extLst>
            </p:cNvPr>
            <p:cNvSpPr txBox="1"/>
            <p:nvPr/>
          </p:nvSpPr>
          <p:spPr>
            <a:xfrm>
              <a:off x="7490312" y="3487041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524D35-4838-E630-6C3E-59F2E2B6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61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Liskov</a:t>
            </a:r>
            <a:r>
              <a:rPr lang="en-US" dirty="0"/>
              <a:t> Substitution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Subtypes are </a:t>
            </a:r>
            <a:r>
              <a:rPr lang="en-US" sz="2600" b="1" dirty="0"/>
              <a:t>substitutable</a:t>
            </a:r>
            <a:r>
              <a:rPr lang="en-US" sz="2600" dirty="0"/>
              <a:t> for supertype</a:t>
            </a:r>
          </a:p>
          <a:p>
            <a:pPr lvl="1"/>
            <a:r>
              <a:rPr lang="en-US" sz="2200" dirty="0"/>
              <a:t>this is the “</a:t>
            </a:r>
            <a:r>
              <a:rPr lang="en-US" sz="2200" dirty="0" err="1"/>
              <a:t>Liskov</a:t>
            </a:r>
            <a:r>
              <a:rPr lang="en-US" sz="2200" dirty="0"/>
              <a:t> substitution principle”</a:t>
            </a:r>
          </a:p>
          <a:p>
            <a:pPr lvl="1"/>
            <a:r>
              <a:rPr lang="en-US" sz="2200" dirty="0"/>
              <a:t>due to Barbara </a:t>
            </a:r>
            <a:r>
              <a:rPr lang="en-US" sz="2200" dirty="0" err="1"/>
              <a:t>Liskov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600" dirty="0"/>
              <a:t>For ADTs, we use this as our definition of subtypes</a:t>
            </a:r>
          </a:p>
          <a:p>
            <a:pPr lvl="1"/>
            <a:r>
              <a:rPr lang="en-US" sz="2200" dirty="0"/>
              <a:t>(for concrete types, subsets are usually easier)</a:t>
            </a:r>
          </a:p>
        </p:txBody>
      </p:sp>
      <p:grpSp>
        <p:nvGrpSpPr>
          <p:cNvPr id="4" name="Group 3" descr="Barbara Liskov, an earlier pioneer of computing, standing in front of a blackboard with systems diagrams. She’s smiling at the camera. Photo courtesy MIT.">
            <a:extLst>
              <a:ext uri="{FF2B5EF4-FFF2-40B4-BE49-F238E27FC236}">
                <a16:creationId xmlns:a16="http://schemas.microsoft.com/office/drawing/2014/main" id="{A9B99A5A-6517-F86B-6F43-631CD26B00DC}"/>
              </a:ext>
            </a:extLst>
          </p:cNvPr>
          <p:cNvGrpSpPr/>
          <p:nvPr/>
        </p:nvGrpSpPr>
        <p:grpSpPr>
          <a:xfrm>
            <a:off x="5982904" y="2389614"/>
            <a:ext cx="2024009" cy="2386889"/>
            <a:chOff x="6662791" y="2788251"/>
            <a:chExt cx="2024009" cy="2386889"/>
          </a:xfrm>
        </p:grpSpPr>
        <p:pic>
          <p:nvPicPr>
            <p:cNvPr id="5" name="Picture 2" descr="Barbara Liskov">
              <a:extLst>
                <a:ext uri="{FF2B5EF4-FFF2-40B4-BE49-F238E27FC236}">
                  <a16:creationId xmlns:a16="http://schemas.microsoft.com/office/drawing/2014/main" id="{51BAC162-6A33-B3CD-6994-C86DCCA8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791" y="2788251"/>
              <a:ext cx="2024009" cy="20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2EB5D8-40A3-F257-B70F-FD897D5D4CA3}"/>
                </a:ext>
              </a:extLst>
            </p:cNvPr>
            <p:cNvSpPr txBox="1"/>
            <p:nvPr/>
          </p:nvSpPr>
          <p:spPr>
            <a:xfrm>
              <a:off x="6856269" y="4867363"/>
              <a:ext cx="1637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Franklin Gothic Medium"/>
                  <a:cs typeface="Franklin Gothic Medium"/>
                </a:rPr>
                <a:t>photo courtesy MIT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BEDA9-85F6-044C-3FF8-425E5F47C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196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955-389E-91F1-1634-68EA9CD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69831" cy="606642"/>
          </a:xfrm>
        </p:spPr>
        <p:txBody>
          <a:bodyPr/>
          <a:lstStyle/>
          <a:p>
            <a:r>
              <a:rPr lang="en-US" dirty="0" err="1"/>
              <a:t>Liskov’s</a:t>
            </a:r>
            <a:r>
              <a:rPr lang="en-US" dirty="0"/>
              <a:t> Linked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5CF8-F016-FE46-3285-5C97F9CD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6507672" cy="240844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Def: If B is a subtype of A, can send B where A is expected. In Java,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200" dirty="0"/>
              <a:t> is a subtype of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What is the subtyping relationship between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List&lt;String&gt;</a:t>
            </a:r>
            <a:r>
              <a:rPr lang="en-US" sz="2200" dirty="0"/>
              <a:t> and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List&lt;Object&gt;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r>
              <a:rPr lang="en-US" sz="2200" dirty="0"/>
              <a:t>Hint: consider these methods: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B65F6-363B-0CC0-789E-82134A41C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76</a:t>
            </a:fld>
            <a:endParaRPr lang="en-US" dirty="0"/>
          </a:p>
        </p:txBody>
      </p:sp>
      <p:grpSp>
        <p:nvGrpSpPr>
          <p:cNvPr id="5" name="Group 4" descr="Respond to this question on sli.do with code #cse331">
            <a:extLst>
              <a:ext uri="{FF2B5EF4-FFF2-40B4-BE49-F238E27FC236}">
                <a16:creationId xmlns:a16="http://schemas.microsoft.com/office/drawing/2014/main" id="{1FEBCB04-FE13-26FD-B122-877F35C55975}"/>
              </a:ext>
            </a:extLst>
          </p:cNvPr>
          <p:cNvGrpSpPr/>
          <p:nvPr/>
        </p:nvGrpSpPr>
        <p:grpSpPr>
          <a:xfrm>
            <a:off x="6727031" y="1053297"/>
            <a:ext cx="2416969" cy="2407711"/>
            <a:chOff x="5844172" y="1466628"/>
            <a:chExt cx="3262650" cy="3250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3B579B-6DEA-282F-6F7D-87C4F232A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165231" y="1466628"/>
              <a:ext cx="2620537" cy="26205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6977A-5411-4793-12B9-903091970C81}"/>
                </a:ext>
              </a:extLst>
            </p:cNvPr>
            <p:cNvSpPr txBox="1"/>
            <p:nvPr/>
          </p:nvSpPr>
          <p:spPr>
            <a:xfrm>
              <a:off x="5844172" y="4093582"/>
              <a:ext cx="3262650" cy="62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E2F7A0-D326-F9B6-E35C-B9ED820FCB76}"/>
              </a:ext>
            </a:extLst>
          </p:cNvPr>
          <p:cNvSpPr txBox="1"/>
          <p:nvPr/>
        </p:nvSpPr>
        <p:spPr>
          <a:xfrm>
            <a:off x="457199" y="5002450"/>
            <a:ext cx="699966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List&lt;String&gt;</a:t>
            </a:r>
            <a:r>
              <a:rPr lang="en-US" sz="2200" dirty="0"/>
              <a:t> is a subtype of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List&lt;Object&gt;</a:t>
            </a:r>
            <a:r>
              <a:rPr lang="en-US" sz="2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List&lt;Object&gt;</a:t>
            </a:r>
            <a:r>
              <a:rPr lang="en-US" sz="2200" dirty="0"/>
              <a:t> is a subtype of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both are subtypes of each other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Medium" panose="020B0603020102020204" pitchFamily="34" charset="0"/>
              </a:rPr>
              <a:t> neither are subtypes of each 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02F8B-B32E-5E72-9717-A91C71041487}"/>
              </a:ext>
            </a:extLst>
          </p:cNvPr>
          <p:cNvSpPr txBox="1"/>
          <p:nvPr/>
        </p:nvSpPr>
        <p:spPr>
          <a:xfrm>
            <a:off x="457199" y="3770064"/>
            <a:ext cx="41148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foo(List&lt;Object&gt;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(new Object());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81834-A3EE-6C86-B3C9-F4657400B58C}"/>
              </a:ext>
            </a:extLst>
          </p:cNvPr>
          <p:cNvSpPr txBox="1"/>
          <p:nvPr/>
        </p:nvSpPr>
        <p:spPr>
          <a:xfrm>
            <a:off x="4791362" y="3770064"/>
            <a:ext cx="41148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foo(List&lt;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b)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23588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Substitutable Abstract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When is ADT B substitutable for A?</a:t>
            </a:r>
          </a:p>
          <a:p>
            <a:pPr lvl="1"/>
            <a:endParaRPr lang="en-US" sz="2200" dirty="0"/>
          </a:p>
          <a:p>
            <a:r>
              <a:rPr lang="en-US" sz="2600" dirty="0"/>
              <a:t>Must satisfy two conditions:</a:t>
            </a:r>
          </a:p>
          <a:p>
            <a:pPr lvl="2"/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 must provide all the methods of A</a:t>
            </a:r>
          </a:p>
          <a:p>
            <a:pPr marL="1197864" lvl="2"/>
            <a:r>
              <a:rPr lang="en-US" sz="1800" dirty="0"/>
              <a:t>If A has a method “f”, then B must have a method called “f”</a:t>
            </a:r>
          </a:p>
          <a:p>
            <a:pPr marL="1197864" lvl="2"/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B’s corresponding method must…</a:t>
            </a:r>
          </a:p>
          <a:p>
            <a:pPr marL="1197864" lvl="2"/>
            <a:r>
              <a:rPr lang="en-US" sz="1800" dirty="0"/>
              <a:t>must accept all the inputs that A’s does</a:t>
            </a:r>
          </a:p>
          <a:p>
            <a:pPr marL="1197864" lvl="2"/>
            <a:r>
              <a:rPr lang="en-US" sz="1800" dirty="0"/>
              <a:t>must also promise everything in A’s postcondition</a:t>
            </a:r>
          </a:p>
          <a:p>
            <a:pPr marL="1197864" lvl="2"/>
            <a:endParaRPr lang="en-US" sz="1800" dirty="0"/>
          </a:p>
          <a:p>
            <a:pPr marL="1197864" lvl="2"/>
            <a:r>
              <a:rPr lang="en-US" sz="1800" dirty="0"/>
              <a:t>I.e., B must have the same or a "</a:t>
            </a:r>
            <a:r>
              <a:rPr lang="en-US" sz="1800" b="1" dirty="0"/>
              <a:t>stronger</a:t>
            </a:r>
            <a:r>
              <a:rPr lang="en-US" sz="1800" dirty="0"/>
              <a:t>" spec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E338A-D937-B12B-9308-B56B0F88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3AD6-C65F-C55F-B195-432BC2AE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Stronger Assertions vs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9705-D4DD-784B-6797-99FBE4399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Assertion</a:t>
            </a:r>
            <a:r>
              <a:rPr lang="en-US" sz="2600" dirty="0"/>
              <a:t> is </a:t>
            </a:r>
            <a:r>
              <a:rPr lang="en-US" sz="2600" dirty="0">
                <a:solidFill>
                  <a:srgbClr val="7030A0"/>
                </a:solidFill>
              </a:rPr>
              <a:t>stronger</a:t>
            </a:r>
            <a:r>
              <a:rPr lang="en-US" sz="2600" dirty="0"/>
              <a:t> iff it holds in a subset of states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600" dirty="0"/>
              <a:t> </a:t>
            </a:r>
            <a:r>
              <a:rPr lang="en-US" sz="2600" dirty="0">
                <a:solidFill>
                  <a:srgbClr val="7030A0"/>
                </a:solidFill>
              </a:rPr>
              <a:t>Stronger</a:t>
            </a:r>
            <a:r>
              <a:rPr lang="en-US" sz="2600" dirty="0"/>
              <a:t> assertion </a:t>
            </a:r>
            <a:r>
              <a:rPr lang="en-US" sz="2600" u="sng" dirty="0"/>
              <a:t>implies</a:t>
            </a:r>
            <a:r>
              <a:rPr lang="en-US" sz="2600" dirty="0"/>
              <a:t> the </a:t>
            </a:r>
            <a:r>
              <a:rPr lang="en-US" sz="2600" dirty="0">
                <a:solidFill>
                  <a:srgbClr val="7030A0"/>
                </a:solidFill>
              </a:rPr>
              <a:t>weaker</a:t>
            </a:r>
            <a:r>
              <a:rPr lang="en-US" sz="2600" dirty="0"/>
              <a:t> one</a:t>
            </a:r>
          </a:p>
          <a:p>
            <a:pPr lvl="1"/>
            <a:r>
              <a:rPr lang="en-US" sz="2200" dirty="0"/>
              <a:t>stronger is a synonym for “implies”</a:t>
            </a:r>
          </a:p>
          <a:p>
            <a:pPr lvl="1"/>
            <a:r>
              <a:rPr lang="en-US" sz="2200" dirty="0"/>
              <a:t>weaker is a synonym for “is implied by”</a:t>
            </a:r>
          </a:p>
          <a:p>
            <a:pPr lvl="1"/>
            <a:endParaRPr lang="en-US" sz="2200" dirty="0"/>
          </a:p>
        </p:txBody>
      </p:sp>
      <p:grpSp>
        <p:nvGrpSpPr>
          <p:cNvPr id="4" name="Group 3" descr="A venn diagram with two assertions, Q_1 and Q_2. Q_2 is entirely contained within Q_1, so it is a stronger assertion (as it represents less states).">
            <a:extLst>
              <a:ext uri="{FF2B5EF4-FFF2-40B4-BE49-F238E27FC236}">
                <a16:creationId xmlns:a16="http://schemas.microsoft.com/office/drawing/2014/main" id="{191CFB39-E1FB-01F3-4AA9-A340E1EE74E0}"/>
              </a:ext>
            </a:extLst>
          </p:cNvPr>
          <p:cNvGrpSpPr/>
          <p:nvPr/>
        </p:nvGrpSpPr>
        <p:grpSpPr>
          <a:xfrm>
            <a:off x="2964084" y="2149244"/>
            <a:ext cx="2214534" cy="1457885"/>
            <a:chOff x="2964084" y="2149244"/>
            <a:chExt cx="2214534" cy="14578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3CFDC2-3B64-8B5A-862B-4AD3A7BF5E5D}"/>
                </a:ext>
              </a:extLst>
            </p:cNvPr>
            <p:cNvSpPr/>
            <p:nvPr/>
          </p:nvSpPr>
          <p:spPr>
            <a:xfrm>
              <a:off x="2964084" y="2149244"/>
              <a:ext cx="2214534" cy="1457885"/>
            </a:xfrm>
            <a:prstGeom prst="ellipse">
              <a:avLst/>
            </a:prstGeom>
            <a:solidFill>
              <a:srgbClr val="EEFAF4"/>
            </a:solidFill>
            <a:ln w="38100">
              <a:solidFill>
                <a:srgbClr val="319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685BEA-077E-A475-A1E6-EA464C17F32A}"/>
                </a:ext>
              </a:extLst>
            </p:cNvPr>
            <p:cNvSpPr/>
            <p:nvPr/>
          </p:nvSpPr>
          <p:spPr>
            <a:xfrm>
              <a:off x="4057246" y="2371584"/>
              <a:ext cx="818323" cy="962534"/>
            </a:xfrm>
            <a:prstGeom prst="ellipse">
              <a:avLst/>
            </a:prstGeom>
            <a:solidFill>
              <a:srgbClr val="D6D6F6"/>
            </a:solidFill>
            <a:ln w="38100">
              <a:solidFill>
                <a:srgbClr val="191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8D111D-6371-97C9-D79C-F27580AAA083}"/>
                </a:ext>
              </a:extLst>
            </p:cNvPr>
            <p:cNvSpPr/>
            <p:nvPr/>
          </p:nvSpPr>
          <p:spPr>
            <a:xfrm>
              <a:off x="4249784" y="2659412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40777-1A68-55E5-6BBD-631DB5F74862}"/>
                </a:ext>
              </a:extLst>
            </p:cNvPr>
            <p:cNvSpPr/>
            <p:nvPr/>
          </p:nvSpPr>
          <p:spPr>
            <a:xfrm>
              <a:off x="3332288" y="2648073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solidFill>
                  <a:srgbClr val="31946A"/>
                </a:solidFill>
                <a:latin typeface="+mn-lt"/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9697E-431E-1287-D183-091F117F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a Specification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f: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endParaRPr lang="en-US" sz="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x &gt;= 0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g: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/>
          </a:p>
          <a:p>
            <a:r>
              <a:rPr lang="en-US" sz="2600" dirty="0"/>
              <a:t>Stronger specs promise more (or same) outputs</a:t>
            </a:r>
          </a:p>
          <a:p>
            <a:pPr lvl="1"/>
            <a:r>
              <a:rPr lang="en-US" sz="2200" dirty="0"/>
              <a:t>more specific return type (or thrown type)</a:t>
            </a:r>
          </a:p>
          <a:p>
            <a:pPr lvl="2"/>
            <a:endParaRPr lang="en-US" sz="800" dirty="0"/>
          </a:p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D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f: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0 | 1 | 2 | 3</a:t>
            </a:r>
            <a:endParaRPr lang="en-US" sz="15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</p:txBody>
      </p:sp>
      <p:grpSp>
        <p:nvGrpSpPr>
          <p:cNvPr id="8" name="Group 7" descr="A venn diagram with two assertions, Q_1 and Q_2. Q_2 is entirely contained within Q_1, so it is a stronger assertion (as it represents less states).">
            <a:extLst>
              <a:ext uri="{FF2B5EF4-FFF2-40B4-BE49-F238E27FC236}">
                <a16:creationId xmlns:a16="http://schemas.microsoft.com/office/drawing/2014/main" id="{E5A0F7AC-885A-1320-7503-C29D17ABE494}"/>
              </a:ext>
            </a:extLst>
          </p:cNvPr>
          <p:cNvGrpSpPr/>
          <p:nvPr/>
        </p:nvGrpSpPr>
        <p:grpSpPr>
          <a:xfrm>
            <a:off x="6718072" y="473040"/>
            <a:ext cx="2214534" cy="1457885"/>
            <a:chOff x="6472266" y="152337"/>
            <a:chExt cx="2214534" cy="14578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736D4B3-1D30-2A8A-03A1-1CEDB93823B0}"/>
                </a:ext>
              </a:extLst>
            </p:cNvPr>
            <p:cNvSpPr/>
            <p:nvPr/>
          </p:nvSpPr>
          <p:spPr>
            <a:xfrm>
              <a:off x="6472266" y="152337"/>
              <a:ext cx="2214534" cy="1457885"/>
            </a:xfrm>
            <a:prstGeom prst="ellipse">
              <a:avLst/>
            </a:prstGeom>
            <a:solidFill>
              <a:srgbClr val="EEFAF4"/>
            </a:solidFill>
            <a:ln w="38100">
              <a:solidFill>
                <a:srgbClr val="319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3D2C73-84C6-EE93-EB35-682ED3109269}"/>
                </a:ext>
              </a:extLst>
            </p:cNvPr>
            <p:cNvSpPr/>
            <p:nvPr/>
          </p:nvSpPr>
          <p:spPr>
            <a:xfrm>
              <a:off x="7565428" y="374677"/>
              <a:ext cx="818323" cy="962534"/>
            </a:xfrm>
            <a:prstGeom prst="ellipse">
              <a:avLst/>
            </a:prstGeom>
            <a:solidFill>
              <a:srgbClr val="D6D6F6"/>
            </a:solidFill>
            <a:ln w="38100">
              <a:solidFill>
                <a:srgbClr val="191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2F2262-BD16-F796-34B8-C9EAA3E11241}"/>
                </a:ext>
              </a:extLst>
            </p:cNvPr>
            <p:cNvSpPr/>
            <p:nvPr/>
          </p:nvSpPr>
          <p:spPr>
            <a:xfrm>
              <a:off x="7757966" y="662505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AC1CC-0C38-82C5-FEAB-AD3C7E4E555A}"/>
                </a:ext>
              </a:extLst>
            </p:cNvPr>
            <p:cNvSpPr/>
            <p:nvPr/>
          </p:nvSpPr>
          <p:spPr>
            <a:xfrm>
              <a:off x="6840470" y="651166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solidFill>
                  <a:srgbClr val="31946A"/>
                </a:solidFill>
                <a:latin typeface="+mn-lt"/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0C77-3AAE-2BD4-6FB8-11A088F15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8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B0E5-FC16-7550-5C8A-9CB3FC14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>
                <a:solidFill>
                  <a:srgbClr val="0070C0"/>
                </a:solidFill>
              </a:rPr>
              <a:t>Immutable</a:t>
            </a:r>
            <a:r>
              <a:rPr lang="en-US" dirty="0"/>
              <a:t> 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8C2D-C54F-4E83-3C35-5BBB1A0EE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M1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M1.getValue("one");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r>
              <a:rPr lang="en-US" sz="2800" dirty="0"/>
              <a:t>Let's check that this code is correct…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1033D-9FA8-E986-8EA6-EDA8B979E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a Specification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f: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endParaRPr lang="en-US" sz="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x &gt;= 0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g: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/>
          </a:p>
          <a:p>
            <a:r>
              <a:rPr lang="en-US" sz="2600" dirty="0"/>
              <a:t>Stronger specs promise more (or same) outputs</a:t>
            </a:r>
          </a:p>
          <a:p>
            <a:pPr lvl="1"/>
            <a:r>
              <a:rPr lang="en-US" sz="2200" dirty="0"/>
              <a:t>more specific return type (or thrown type)</a:t>
            </a:r>
          </a:p>
          <a:p>
            <a:pPr lvl="1"/>
            <a:r>
              <a:rPr lang="en-US" sz="2200" dirty="0"/>
              <a:t>more facts included in  @returns and @effects</a:t>
            </a:r>
          </a:p>
          <a:p>
            <a:pPr lvl="2"/>
            <a:endParaRPr lang="en-US" sz="800" dirty="0"/>
          </a:p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x &gt;= 0</a:t>
            </a:r>
          </a:p>
          <a:p>
            <a:pPr lvl="2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@returns an even integer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g: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fewer objects listed in @modifies</a:t>
            </a:r>
          </a:p>
        </p:txBody>
      </p:sp>
      <p:grpSp>
        <p:nvGrpSpPr>
          <p:cNvPr id="9" name="Group 8" descr="A venn diagram with two assertions, Q_1 and Q_2. Q_2 is entirely contained within Q_1, so it is a stronger assertion (as it represents less states).">
            <a:extLst>
              <a:ext uri="{FF2B5EF4-FFF2-40B4-BE49-F238E27FC236}">
                <a16:creationId xmlns:a16="http://schemas.microsoft.com/office/drawing/2014/main" id="{6097BA18-7A06-FD11-6383-3939A8FAD58E}"/>
              </a:ext>
            </a:extLst>
          </p:cNvPr>
          <p:cNvGrpSpPr/>
          <p:nvPr/>
        </p:nvGrpSpPr>
        <p:grpSpPr>
          <a:xfrm>
            <a:off x="6718072" y="473040"/>
            <a:ext cx="2214534" cy="1457885"/>
            <a:chOff x="6472266" y="152337"/>
            <a:chExt cx="2214534" cy="14578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458052-E111-98F9-437F-E2A2C257BFA6}"/>
                </a:ext>
              </a:extLst>
            </p:cNvPr>
            <p:cNvSpPr/>
            <p:nvPr/>
          </p:nvSpPr>
          <p:spPr>
            <a:xfrm>
              <a:off x="6472266" y="152337"/>
              <a:ext cx="2214534" cy="1457885"/>
            </a:xfrm>
            <a:prstGeom prst="ellipse">
              <a:avLst/>
            </a:prstGeom>
            <a:solidFill>
              <a:srgbClr val="EEFAF4"/>
            </a:solidFill>
            <a:ln w="38100">
              <a:solidFill>
                <a:srgbClr val="319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4148D6-6CFD-E052-BB79-EF04B75B9F27}"/>
                </a:ext>
              </a:extLst>
            </p:cNvPr>
            <p:cNvSpPr/>
            <p:nvPr/>
          </p:nvSpPr>
          <p:spPr>
            <a:xfrm>
              <a:off x="7565428" y="374677"/>
              <a:ext cx="818323" cy="962534"/>
            </a:xfrm>
            <a:prstGeom prst="ellipse">
              <a:avLst/>
            </a:prstGeom>
            <a:solidFill>
              <a:srgbClr val="D6D6F6"/>
            </a:solidFill>
            <a:ln w="38100">
              <a:solidFill>
                <a:srgbClr val="191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73F7FC-F917-4DF7-FCD7-D203B86D9854}"/>
                </a:ext>
              </a:extLst>
            </p:cNvPr>
            <p:cNvSpPr/>
            <p:nvPr/>
          </p:nvSpPr>
          <p:spPr>
            <a:xfrm>
              <a:off x="7757966" y="662505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BF7E17-ABF1-5E48-F5CC-A9A0DE809BBE}"/>
                </a:ext>
              </a:extLst>
            </p:cNvPr>
            <p:cNvSpPr/>
            <p:nvPr/>
          </p:nvSpPr>
          <p:spPr>
            <a:xfrm>
              <a:off x="6840470" y="651166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solidFill>
                  <a:srgbClr val="31946A"/>
                </a:solidFill>
                <a:latin typeface="+mn-lt"/>
              </a:endParaRP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9FD801-0492-A3B0-120D-67C5E2ACE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a Specification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f: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endParaRPr lang="en-US" sz="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x &gt;= 0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g: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/>
          </a:p>
          <a:p>
            <a:r>
              <a:rPr lang="en-US" sz="2600" dirty="0"/>
              <a:t>Stronger specs allow more (or same) inputs</a:t>
            </a:r>
          </a:p>
          <a:p>
            <a:pPr lvl="1"/>
            <a:r>
              <a:rPr lang="en-US" sz="2200" dirty="0"/>
              <a:t>allowed argument types are supersets</a:t>
            </a:r>
          </a:p>
          <a:p>
            <a:pPr lvl="2"/>
            <a:endParaRPr lang="en-US" sz="800" dirty="0"/>
          </a:p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f: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/>
          </a:p>
          <a:p>
            <a:pPr lvl="1"/>
            <a:r>
              <a:rPr lang="en-US" sz="2200" dirty="0"/>
              <a:t>fewer requirements on arguments</a:t>
            </a:r>
          </a:p>
          <a:p>
            <a:pPr lvl="2"/>
            <a:endParaRPr lang="en-US" sz="800" dirty="0"/>
          </a:p>
          <a:p>
            <a:pPr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A {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g: (x: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x can be negative</a:t>
            </a:r>
          </a:p>
          <a:p>
            <a:pPr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200" dirty="0"/>
          </a:p>
        </p:txBody>
      </p:sp>
      <p:grpSp>
        <p:nvGrpSpPr>
          <p:cNvPr id="9" name="Group 8" descr="A venn diagram with two assertions, Q_1 and Q_2. Q_2 is entirely contained within Q_1, so it is a stronger assertion (as it represents less states).">
            <a:extLst>
              <a:ext uri="{FF2B5EF4-FFF2-40B4-BE49-F238E27FC236}">
                <a16:creationId xmlns:a16="http://schemas.microsoft.com/office/drawing/2014/main" id="{CCDDDAC5-D888-385F-F22B-0849CBF9D1E9}"/>
              </a:ext>
            </a:extLst>
          </p:cNvPr>
          <p:cNvGrpSpPr/>
          <p:nvPr/>
        </p:nvGrpSpPr>
        <p:grpSpPr>
          <a:xfrm>
            <a:off x="6718072" y="473040"/>
            <a:ext cx="2214534" cy="1457885"/>
            <a:chOff x="6472266" y="152337"/>
            <a:chExt cx="2214534" cy="14578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1AEB08-588B-41E4-C898-253B171772EC}"/>
                </a:ext>
              </a:extLst>
            </p:cNvPr>
            <p:cNvSpPr/>
            <p:nvPr/>
          </p:nvSpPr>
          <p:spPr>
            <a:xfrm>
              <a:off x="6472266" y="152337"/>
              <a:ext cx="2214534" cy="1457885"/>
            </a:xfrm>
            <a:prstGeom prst="ellipse">
              <a:avLst/>
            </a:prstGeom>
            <a:solidFill>
              <a:srgbClr val="EEFAF4"/>
            </a:solidFill>
            <a:ln w="38100">
              <a:solidFill>
                <a:srgbClr val="319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954106-430F-25FC-38CE-E53369430509}"/>
                </a:ext>
              </a:extLst>
            </p:cNvPr>
            <p:cNvSpPr/>
            <p:nvPr/>
          </p:nvSpPr>
          <p:spPr>
            <a:xfrm>
              <a:off x="7565428" y="374677"/>
              <a:ext cx="818323" cy="962534"/>
            </a:xfrm>
            <a:prstGeom prst="ellipse">
              <a:avLst/>
            </a:prstGeom>
            <a:solidFill>
              <a:srgbClr val="D6D6F6"/>
            </a:solidFill>
            <a:ln w="38100">
              <a:solidFill>
                <a:srgbClr val="191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1EF9C-5CBB-1E1B-7B55-EE7F402B64CD}"/>
                </a:ext>
              </a:extLst>
            </p:cNvPr>
            <p:cNvSpPr/>
            <p:nvPr/>
          </p:nvSpPr>
          <p:spPr>
            <a:xfrm>
              <a:off x="7757966" y="662505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4A8242-21FB-DA41-EC34-A3E9C93D8522}"/>
                </a:ext>
              </a:extLst>
            </p:cNvPr>
            <p:cNvSpPr/>
            <p:nvPr/>
          </p:nvSpPr>
          <p:spPr>
            <a:xfrm>
              <a:off x="6840470" y="651166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solidFill>
                  <a:srgbClr val="31946A"/>
                </a:solidFill>
                <a:latin typeface="+mn-lt"/>
              </a:endParaRP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3DD4E58-0D6D-D684-34C4-A79FF8EB0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Rectangle and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Is Square a subtype of Rectangle?</a:t>
            </a:r>
          </a:p>
          <a:p>
            <a:pPr lvl="1"/>
            <a:r>
              <a:rPr lang="en-US" sz="2200" dirty="0"/>
              <a:t>math intuition says yes</a:t>
            </a:r>
          </a:p>
          <a:p>
            <a:pPr lvl="1"/>
            <a:r>
              <a:rPr lang="en-US" sz="2200" dirty="0"/>
              <a:t>a square “is a” rectangle</a:t>
            </a:r>
          </a:p>
          <a:p>
            <a:pPr lvl="1"/>
            <a:endParaRPr lang="en-US" sz="2200" dirty="0"/>
          </a:p>
          <a:p>
            <a:r>
              <a:rPr lang="en-US" sz="2600" dirty="0"/>
              <a:t>Let’s check this with substitutability…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9A5ED-ADD0-F3C0-2515-21A638B42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04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Immutable Rectangle and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getHeight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rectangle with width = height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Square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getSideLength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Is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2600" dirty="0"/>
              <a:t> substitutable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sz="2600" dirty="0"/>
              <a:t>?</a:t>
            </a:r>
          </a:p>
          <a:p>
            <a:pPr lvl="1"/>
            <a:r>
              <a:rPr lang="en-US" sz="2200" dirty="0"/>
              <a:t>allows the same inputs (none)</a:t>
            </a:r>
          </a:p>
          <a:p>
            <a:pPr lvl="1"/>
            <a:r>
              <a:rPr lang="en-US" sz="2200" dirty="0"/>
              <a:t>makes the same promises about outputs (numbers)</a:t>
            </a:r>
          </a:p>
          <a:p>
            <a:pPr lvl="1"/>
            <a:r>
              <a:rPr lang="en-US" sz="2200" dirty="0"/>
              <a:t>adds another promise: both methods return same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43AF1-FA53-8323-D39D-5B93F856774B}"/>
              </a:ext>
            </a:extLst>
          </p:cNvPr>
          <p:cNvSpPr txBox="1"/>
          <p:nvPr/>
        </p:nvSpPr>
        <p:spPr>
          <a:xfrm>
            <a:off x="7540831" y="4255798"/>
            <a:ext cx="599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D09E2-EFED-FDC8-193E-D57D33C1C14A}"/>
              </a:ext>
            </a:extLst>
          </p:cNvPr>
          <p:cNvSpPr txBox="1"/>
          <p:nvPr/>
        </p:nvSpPr>
        <p:spPr>
          <a:xfrm>
            <a:off x="6575823" y="2806419"/>
            <a:ext cx="2529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extra invariant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on abstract state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(an “abstract invariant”)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0DB53-984A-4200-64F1-B2EC7A91B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Mutable Rectangle and Square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getHeight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(width: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height: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rectangle with width = height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Square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 {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@requires width = height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resize: (width: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height: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Is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2600" dirty="0"/>
              <a:t> substitutable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sz="2600" dirty="0"/>
              <a:t>?</a:t>
            </a:r>
          </a:p>
          <a:p>
            <a:pPr lvl="1"/>
            <a:r>
              <a:rPr lang="en-US" sz="2200" dirty="0"/>
              <a:t>allows fewer inputs to resize!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43AF1-FA53-8323-D39D-5B93F856774B}"/>
              </a:ext>
            </a:extLst>
          </p:cNvPr>
          <p:cNvSpPr txBox="1"/>
          <p:nvPr/>
        </p:nvSpPr>
        <p:spPr>
          <a:xfrm>
            <a:off x="7327075" y="5277075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No!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9A3E2-FC12-C14A-BCB0-D356CF6B8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Mutable Rectangle and Square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None of these work: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width = height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resize: (width: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height: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@throws Error if width != height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resize: (width: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height: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height = width also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resize: (width: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, height: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Mutation sometimes makes subtyping impossible</a:t>
            </a:r>
          </a:p>
          <a:p>
            <a:pPr lvl="1"/>
            <a:r>
              <a:rPr lang="en-US" sz="2200" dirty="0"/>
              <a:t>yet another reason to avoid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B6D4-A087-192A-5961-1E67D9111B69}"/>
              </a:ext>
            </a:extLst>
          </p:cNvPr>
          <p:cNvSpPr txBox="1"/>
          <p:nvPr/>
        </p:nvSpPr>
        <p:spPr>
          <a:xfrm>
            <a:off x="6513274" y="3629894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incomparable specs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5DD03-052D-5DE1-6AA3-FADD5C61464A}"/>
              </a:ext>
            </a:extLst>
          </p:cNvPr>
          <p:cNvSpPr txBox="1"/>
          <p:nvPr/>
        </p:nvSpPr>
        <p:spPr>
          <a:xfrm>
            <a:off x="6516013" y="172497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weaker spec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61B9-EA94-9D21-2CFB-00799471C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1490-DFFE-003E-B387-5CCB96130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Subclasses &amp; Subtyping</a:t>
            </a:r>
          </a:p>
        </p:txBody>
      </p:sp>
    </p:spTree>
    <p:extLst>
      <p:ext uri="{BB962C8B-B14F-4D97-AF65-F5344CB8AC3E}">
        <p14:creationId xmlns:p14="http://schemas.microsoft.com/office/powerpoint/2010/main" val="9113107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Subclasses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Subclassing is a means of sharing code</a:t>
            </a:r>
          </a:p>
          <a:p>
            <a:pPr lvl="1"/>
            <a:r>
              <a:rPr lang="en-US" sz="2200" dirty="0"/>
              <a:t>subclass gets parent fields &amp; methods (unless overridden)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name;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price;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name;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price;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SaleProduct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discount;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(1 – discount) *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1D991-3351-9FA9-9817-C5BABB4ED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89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 are not always Subtypes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291209" cy="5140800"/>
          </a:xfrm>
        </p:spPr>
        <p:txBody>
          <a:bodyPr/>
          <a:lstStyle/>
          <a:p>
            <a:r>
              <a:rPr lang="en-US" sz="2600" dirty="0"/>
              <a:t>Subclassing does not guarantee subtyping relationship</a:t>
            </a: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...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true iff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obj’s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price &lt; p’s price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isCheaperThan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(Product p)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WackyProduct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some boolean value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isCheaperThan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(Product p)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FF811-681C-CD9B-650D-132FC9A1371F}"/>
              </a:ext>
            </a:extLst>
          </p:cNvPr>
          <p:cNvSpPr txBox="1"/>
          <p:nvPr/>
        </p:nvSpPr>
        <p:spPr>
          <a:xfrm>
            <a:off x="5639556" y="6015628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Legal Java, but not a subtype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B54F-A652-6109-99F5-5BB478774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 in Java (and other OOP languages)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 subclassing is a means of sharing code</a:t>
            </a:r>
          </a:p>
          <a:p>
            <a:pPr lvl="1"/>
            <a:r>
              <a:rPr lang="en-US" sz="2200" dirty="0"/>
              <a:t>subclass gets parent fields &amp; methods (unless overridden)</a:t>
            </a:r>
          </a:p>
          <a:p>
            <a:pPr lvl="1"/>
            <a:endParaRPr lang="en-US" sz="2200" dirty="0"/>
          </a:p>
          <a:p>
            <a:r>
              <a:rPr lang="en-US" sz="2600" dirty="0"/>
              <a:t>Does not guarantee subtyping</a:t>
            </a:r>
          </a:p>
          <a:p>
            <a:pPr lvl="1"/>
            <a:r>
              <a:rPr lang="en-US" sz="2200" dirty="0"/>
              <a:t>up to you to check that method specs are stronger</a:t>
            </a:r>
          </a:p>
          <a:p>
            <a:pPr lvl="1"/>
            <a:endParaRPr lang="en-US" sz="2200" dirty="0"/>
          </a:p>
          <a:p>
            <a:r>
              <a:rPr lang="en-US" sz="2600" dirty="0"/>
              <a:t>Java </a:t>
            </a:r>
            <a:r>
              <a:rPr lang="en-US" sz="2600" dirty="0">
                <a:solidFill>
                  <a:srgbClr val="C00000"/>
                </a:solidFill>
              </a:rPr>
              <a:t>treats</a:t>
            </a:r>
            <a:r>
              <a:rPr lang="en-US" sz="2600" dirty="0"/>
              <a:t> it as a subtype</a:t>
            </a:r>
          </a:p>
          <a:p>
            <a:pPr lvl="1"/>
            <a:r>
              <a:rPr lang="en-US" sz="2200" dirty="0"/>
              <a:t>will let you pass subclasses where superclass is expected</a:t>
            </a:r>
          </a:p>
          <a:p>
            <a:pPr lvl="1"/>
            <a:endParaRPr lang="en-US" sz="2200" dirty="0"/>
          </a:p>
          <a:p>
            <a:r>
              <a:rPr lang="en-US" sz="2600" dirty="0"/>
              <a:t>Subclassing is a surprisingly dangerous feature</a:t>
            </a:r>
          </a:p>
          <a:p>
            <a:pPr lvl="1"/>
            <a:r>
              <a:rPr lang="en-US" sz="2200" dirty="0"/>
              <a:t>that’s not the only reason…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AF2C-D57A-C519-8BD5-AC64106F3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80447-C538-FAE2-730A-29033F46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943A-8DFF-673D-2480-43E10F08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Correct Use of </a:t>
            </a:r>
            <a:r>
              <a:rPr lang="en-US" dirty="0">
                <a:solidFill>
                  <a:srgbClr val="0070C0"/>
                </a:solidFill>
              </a:rPr>
              <a:t>Immutable</a:t>
            </a:r>
            <a:r>
              <a:rPr lang="en-US" dirty="0"/>
              <a:t> Map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DA816-4983-9821-7B60-683959694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a positive number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 = (M: Map&lt;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M1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M.setValue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("one", 2);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M1.getValue("one");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Post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 &gt; 0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64293-21BE-7DCA-2364-70F99FBB6FE0}"/>
              </a:ext>
            </a:extLst>
          </p:cNvPr>
          <p:cNvSpPr txBox="1"/>
          <p:nvPr/>
        </p:nvSpPr>
        <p:spPr>
          <a:xfrm>
            <a:off x="3952812" y="4514127"/>
            <a:ext cx="4733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@requires contains-key(x, obj)</a:t>
            </a:r>
          </a:p>
          <a:p>
            <a:pPr marL="0" lvl="2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get-value(x, obj)</a:t>
            </a:r>
          </a:p>
          <a:p>
            <a:pPr marL="0"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(x: K): V;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D1F1-E54D-FFC8-51FA-426834F3D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 &amp;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Subclassing is a surprisingly dangerous feature</a:t>
            </a:r>
          </a:p>
          <a:p>
            <a:pPr lvl="1"/>
            <a:endParaRPr lang="en-US" sz="2200" dirty="0"/>
          </a:p>
          <a:p>
            <a:r>
              <a:rPr lang="en-US" sz="2600" dirty="0"/>
              <a:t>Subclassing tends to break modularity</a:t>
            </a:r>
          </a:p>
          <a:p>
            <a:pPr lvl="1"/>
            <a:r>
              <a:rPr lang="en-US" sz="2200" dirty="0"/>
              <a:t>creates </a:t>
            </a:r>
            <a:r>
              <a:rPr lang="en-US" sz="2200" dirty="0">
                <a:solidFill>
                  <a:srgbClr val="C00000"/>
                </a:solidFill>
              </a:rPr>
              <a:t>tight coupling</a:t>
            </a:r>
            <a:r>
              <a:rPr lang="en-US" sz="2200" dirty="0"/>
              <a:t> between super- and sub-class</a:t>
            </a:r>
          </a:p>
          <a:p>
            <a:pPr lvl="1"/>
            <a:r>
              <a:rPr lang="en-US" sz="2200" dirty="0"/>
              <a:t>often see the “fragile base class” problem</a:t>
            </a:r>
          </a:p>
          <a:p>
            <a:pPr lvl="2"/>
            <a:r>
              <a:rPr lang="en-US" sz="1800" dirty="0"/>
              <a:t>changes to super class often break subclasses</a:t>
            </a:r>
          </a:p>
          <a:p>
            <a:pPr lvl="1"/>
            <a:endParaRPr lang="en-US" sz="2200" dirty="0"/>
          </a:p>
          <a:p>
            <a:r>
              <a:rPr lang="en-US" sz="2600" dirty="0"/>
              <a:t>Let’s see some </a:t>
            </a:r>
            <a:r>
              <a:rPr lang="en-US" sz="2600" b="1" dirty="0">
                <a:solidFill>
                  <a:srgbClr val="0070C0"/>
                </a:solidFill>
              </a:rPr>
              <a:t>Java</a:t>
            </a:r>
            <a:r>
              <a:rPr lang="en-US" sz="2600" dirty="0"/>
              <a:t> examples…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A41B9-6B8C-DB16-7421-D9C39B680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Tight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price;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price;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true iff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obj’s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price &lt; p’s price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isCheaperThan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(Product p)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SaleProduct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(1 – discount) *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looks okay so far…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9ECC0-4756-0C3D-B735-8CB2EA02E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71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Tight Coupling Gone Wrong!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price;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price;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@returns true iff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obj’s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price &lt; p’s price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isCheaperThan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(Product p)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SaleProduct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(1 – discount) *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.getPrice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E0FBF-7C74-2C95-EB9A-DDB44571E1DA}"/>
              </a:ext>
            </a:extLst>
          </p:cNvPr>
          <p:cNvSpPr txBox="1"/>
          <p:nvPr/>
        </p:nvSpPr>
        <p:spPr>
          <a:xfrm>
            <a:off x="4200700" y="3546767"/>
            <a:ext cx="465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Made it “faster” by eliminating a method call!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D3698-5163-8055-6436-B10444AA0BBB}"/>
              </a:ext>
            </a:extLst>
          </p:cNvPr>
          <p:cNvSpPr txBox="1"/>
          <p:nvPr/>
        </p:nvSpPr>
        <p:spPr>
          <a:xfrm>
            <a:off x="4200700" y="5617256"/>
            <a:ext cx="16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What’s wrong?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EC742-50B7-D98A-5B32-F998DABB41A2}"/>
              </a:ext>
            </a:extLst>
          </p:cNvPr>
          <p:cNvSpPr txBox="1"/>
          <p:nvPr/>
        </p:nvSpPr>
        <p:spPr>
          <a:xfrm>
            <a:off x="4200700" y="6085560"/>
            <a:ext cx="26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Oops! Broke the subclass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8B7C1-C958-1921-C2B9-AA6BFA620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Tight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InstrumentedHashSet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HashSet&lt;Integer&gt;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static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count = 0;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add(Integer e)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+= 1;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(Collection&lt;Integer&gt; c)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+=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super.addAll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getCount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count;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what could possibly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189CC-4BEA-070C-EFD5-412C6BCE9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Tight Coupling Gone Wrong!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InstrumentedHashSet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InstrumentedHashSet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S.getCount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S.addAll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Arrays.asList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(1, 2));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S.getCount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what does this print?</a:t>
            </a:r>
          </a:p>
          <a:p>
            <a:pPr lvl="1"/>
            <a:endParaRPr lang="en-US" sz="2200" dirty="0"/>
          </a:p>
          <a:p>
            <a:r>
              <a:rPr lang="en-US" sz="2600" dirty="0"/>
              <a:t>What is printed depends on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US" sz="2600" dirty="0"/>
              <a:t>’s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US" sz="2600" dirty="0"/>
              <a:t>:</a:t>
            </a:r>
          </a:p>
          <a:p>
            <a:pPr lvl="1"/>
            <a:r>
              <a:rPr lang="en-US" sz="2200" dirty="0"/>
              <a:t>if it calls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200" dirty="0"/>
              <a:t>, then this prints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  <a:p>
            <a:pPr lvl="1"/>
            <a:r>
              <a:rPr lang="en-US" sz="2200" dirty="0"/>
              <a:t>if it does not call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200" dirty="0"/>
              <a:t>, then this prints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  <a:p>
            <a:pPr lvl="1"/>
            <a:endParaRPr lang="en-US" sz="2200" dirty="0"/>
          </a:p>
          <a:p>
            <a:r>
              <a:rPr lang="en-US" sz="2600" dirty="0"/>
              <a:t>Also possible to be dependent on </a:t>
            </a:r>
            <a:r>
              <a:rPr lang="en-US" sz="2600" i="1" dirty="0"/>
              <a:t>order</a:t>
            </a:r>
            <a:r>
              <a:rPr lang="en-US" sz="2600" dirty="0"/>
              <a:t> of calls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FB038-4735-6C93-FF2D-4455DF6B5BDC}"/>
              </a:ext>
            </a:extLst>
          </p:cNvPr>
          <p:cNvSpPr txBox="1"/>
          <p:nvPr/>
        </p:nvSpPr>
        <p:spPr>
          <a:xfrm>
            <a:off x="6136378" y="224466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4?!?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3365C-B825-D8AE-797C-081F9BFDB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Generalizing Examples 1 &amp;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Creates tight coupling between super- and sub-class</a:t>
            </a:r>
          </a:p>
          <a:p>
            <a:pPr lvl="1"/>
            <a:endParaRPr lang="en-US" sz="2200" dirty="0"/>
          </a:p>
          <a:p>
            <a:r>
              <a:rPr lang="en-US" sz="2600" dirty="0"/>
              <a:t>Example 1: super-class needs to know about subclass</a:t>
            </a:r>
          </a:p>
          <a:p>
            <a:pPr lvl="1"/>
            <a:r>
              <a:rPr lang="en-US" sz="2200" dirty="0"/>
              <a:t>direct field access in parent breaks subclass</a:t>
            </a:r>
          </a:p>
          <a:p>
            <a:pPr lvl="1"/>
            <a:endParaRPr lang="en-US" sz="2200" dirty="0"/>
          </a:p>
          <a:p>
            <a:r>
              <a:rPr lang="en-US" sz="2600" dirty="0"/>
              <a:t>Example 2: subclass needs to know about super-class</a:t>
            </a:r>
          </a:p>
          <a:p>
            <a:pPr lvl="1"/>
            <a:r>
              <a:rPr lang="en-US" sz="2200" dirty="0"/>
              <a:t>subclass dependent on which methods call each other</a:t>
            </a:r>
          </a:p>
          <a:p>
            <a:pPr lvl="1"/>
            <a:endParaRPr lang="en-US" sz="2200" dirty="0"/>
          </a:p>
          <a:p>
            <a:r>
              <a:rPr lang="en-US" sz="2800" dirty="0"/>
              <a:t>But wait… There’s more!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02BD-0087-B297-EB9D-0AF5E05B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Tight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RI: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(names)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(times) and total = sum(times)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names;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times;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 total;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addWork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(Job job)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addToLists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+=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addToLists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int time)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(time);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D8F18-923C-E989-15AD-B12FE1724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391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Tight Coupling … Okay So Far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Makes sure no task is too large compared to rest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BalancedWorkList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addToLists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int time)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times.size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&lt;= 3 || 2*time &lt; total)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super.addToLists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(name, time);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okay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 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ImbalancedWorkException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(name, time);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prevents item from being added if too big</a:t>
            </a:r>
          </a:p>
          <a:p>
            <a:pPr lvl="1"/>
            <a:r>
              <a:rPr lang="en-US" sz="2200" dirty="0"/>
              <a:t>(also: this subclass is not a subtype!)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C735B-AD7F-E6DD-F00D-D9A118AE2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Tight Coupling Gone Wrong!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RI: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(names) =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(times) and total = sum(times)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names;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times;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 total;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addWork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(Job job)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time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just one call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+= time;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addToLists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job.getName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(), time);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reordering the updates breaks the subclass!</a:t>
            </a:r>
          </a:p>
          <a:p>
            <a:pPr lvl="1"/>
            <a:r>
              <a:rPr lang="en-US" sz="2200" dirty="0"/>
              <a:t>subclass is using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total</a:t>
            </a:r>
            <a:r>
              <a:rPr lang="en-US" sz="2200" dirty="0"/>
              <a:t> that includes the new 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EF9E1-3732-E7AA-C2F4-C52312EB8196}"/>
              </a:ext>
            </a:extLst>
          </p:cNvPr>
          <p:cNvSpPr txBox="1"/>
          <p:nvPr/>
        </p:nvSpPr>
        <p:spPr>
          <a:xfrm>
            <a:off x="5663307" y="4436210"/>
            <a:ext cx="269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RI not true in method call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06569-E48B-228D-82D5-BAA0D9E1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RI can be false in calls to non-public methods</a:t>
            </a:r>
          </a:p>
          <a:p>
            <a:pPr lvl="1"/>
            <a:r>
              <a:rPr lang="en-US" sz="2200" dirty="0"/>
              <a:t>only needs to hold at end of the public method</a:t>
            </a:r>
          </a:p>
          <a:p>
            <a:pPr lvl="1"/>
            <a:endParaRPr lang="en-US" sz="2200" dirty="0"/>
          </a:p>
          <a:p>
            <a:r>
              <a:rPr lang="en-US" sz="2600" dirty="0"/>
              <a:t>Requires extra care to get it right</a:t>
            </a:r>
          </a:p>
          <a:p>
            <a:pPr lvl="1"/>
            <a:r>
              <a:rPr lang="en-US" sz="2200" dirty="0"/>
              <a:t>method is tightly coupled with the ones that call it</a:t>
            </a:r>
          </a:p>
          <a:p>
            <a:pPr lvl="1"/>
            <a:r>
              <a:rPr lang="en-US" sz="2200" dirty="0"/>
              <a:t>needs to know what is true in those methods</a:t>
            </a:r>
          </a:p>
          <a:p>
            <a:pPr lvl="2"/>
            <a:r>
              <a:rPr lang="en-US" sz="1800" dirty="0"/>
              <a:t>not enough to just know the RI</a:t>
            </a:r>
          </a:p>
          <a:p>
            <a:pPr lvl="1"/>
            <a:endParaRPr lang="en-US" sz="2200" dirty="0"/>
          </a:p>
          <a:p>
            <a:r>
              <a:rPr lang="en-US" sz="2600" dirty="0"/>
              <a:t>Hard for multiple people to communicate this clearly</a:t>
            </a:r>
          </a:p>
          <a:p>
            <a:pPr lvl="1"/>
            <a:r>
              <a:rPr lang="en-US" sz="2200" dirty="0"/>
              <a:t>can be okay when it’s all your code</a:t>
            </a:r>
          </a:p>
          <a:p>
            <a:pPr lvl="1"/>
            <a:r>
              <a:rPr lang="en-US" sz="2200" dirty="0"/>
              <a:t>very error prone when methods are written by others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16D8C-2E16-D33F-B3F0-7AD618964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C00000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51637</TotalTime>
  <Words>17094</Words>
  <Application>Microsoft Macintosh PowerPoint</Application>
  <PresentationFormat>On-screen Show (4:3)</PresentationFormat>
  <Paragraphs>2847</Paragraphs>
  <Slides>188</Slides>
  <Notes>136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188</vt:i4>
      </vt:variant>
    </vt:vector>
  </HeadingPairs>
  <TitlesOfParts>
    <vt:vector size="195" baseType="lpstr">
      <vt:lpstr>Arial</vt:lpstr>
      <vt:lpstr>Calibri</vt:lpstr>
      <vt:lpstr>Cambria Math</vt:lpstr>
      <vt:lpstr>Courier New</vt:lpstr>
      <vt:lpstr>Franklin Gothic Medium</vt:lpstr>
      <vt:lpstr>Franklin Gothic Medium Cond</vt:lpstr>
      <vt:lpstr>Office Theme</vt:lpstr>
      <vt:lpstr>Mutable ADTs</vt:lpstr>
      <vt:lpstr>Administrivia (05/30)</vt:lpstr>
      <vt:lpstr>Final Exam: Logistics</vt:lpstr>
      <vt:lpstr>Final Exam: Studying</vt:lpstr>
      <vt:lpstr>Final Exam: Other Resources</vt:lpstr>
      <vt:lpstr>Specifying &amp; Using Mutable ADTs</vt:lpstr>
      <vt:lpstr>Recall: Immutable Map ADT</vt:lpstr>
      <vt:lpstr>Using the Immutable Map ADT</vt:lpstr>
      <vt:lpstr>Proving Correct Use of Immutable Map (1/4)</vt:lpstr>
      <vt:lpstr>Proving Correct Use of Immutable Map (2/4)</vt:lpstr>
      <vt:lpstr>Proving Correct Use of Immutable Map (3/4)</vt:lpstr>
      <vt:lpstr>Proving Correct Use of Immutable Map (4/4)</vt:lpstr>
      <vt:lpstr>Recall: Mutable Map</vt:lpstr>
      <vt:lpstr>Using the Mutable Map</vt:lpstr>
      <vt:lpstr>Proving Correct Use of Mutable Map (1/4)</vt:lpstr>
      <vt:lpstr>Proving Correct Use of Mutable Map (2/4)</vt:lpstr>
      <vt:lpstr>Proving Correct Use of Mutable Map (3/4)</vt:lpstr>
      <vt:lpstr>Proving Correct Use of Mutable Map (4/4)</vt:lpstr>
      <vt:lpstr>Implementing Mutable ADTs</vt:lpstr>
      <vt:lpstr>ADTs in Topic 7</vt:lpstr>
      <vt:lpstr>ADTs With Mutability</vt:lpstr>
      <vt:lpstr>Recall: List ADT with a Fast getLast</vt:lpstr>
      <vt:lpstr>Mutable List ADT with a Fast getLast</vt:lpstr>
      <vt:lpstr>Recall: One Concrete Rep for FastList</vt:lpstr>
      <vt:lpstr>Mutable List ADT Implementation</vt:lpstr>
      <vt:lpstr>Proving MutableFastListImpl Correct (1/9)</vt:lpstr>
      <vt:lpstr>Proving MutableFastListImpl Correct (2/9)</vt:lpstr>
      <vt:lpstr>Proving MutableFastListImpl Correct (3/9)</vt:lpstr>
      <vt:lpstr>Proving MutableFastListImpl Correct (4/9)</vt:lpstr>
      <vt:lpstr>Proving MutableFastListImpl Correct (5/9)</vt:lpstr>
      <vt:lpstr>Proving MutableFastListImpl Correct (6/9)</vt:lpstr>
      <vt:lpstr>Proving MutableFastListImpl Correct (7/9)</vt:lpstr>
      <vt:lpstr>Proving MutableFastListImpl Correct (8/9)</vt:lpstr>
      <vt:lpstr>Proving MutableFastListImpl Correct (9/9)</vt:lpstr>
      <vt:lpstr>Adding getFirst to MutableFastList</vt:lpstr>
      <vt:lpstr>More Complex Uses of Mutable Map: extend</vt:lpstr>
      <vt:lpstr>Proving extend Correct (1/5)</vt:lpstr>
      <vt:lpstr>Proving extend Correct (2/5)</vt:lpstr>
      <vt:lpstr>Proving extend Correct (3/5)</vt:lpstr>
      <vt:lpstr>Proving extend Correct (4/5)</vt:lpstr>
      <vt:lpstr>Proving extend Correct (5/5)</vt:lpstr>
      <vt:lpstr>WWDKS? (What Would Don Knuth Say?)</vt:lpstr>
      <vt:lpstr>Trying extend (1/2)</vt:lpstr>
      <vt:lpstr>Trying extend (2/2)</vt:lpstr>
      <vt:lpstr>Reasoning with Aliases</vt:lpstr>
      <vt:lpstr>Demo: New HW8 Features</vt:lpstr>
      <vt:lpstr>Reasoning with (all-too-common) Aliasing!</vt:lpstr>
      <vt:lpstr>Aliasing and Mutation Don’t Mix</vt:lpstr>
      <vt:lpstr>Implementing More Mutable ADTs</vt:lpstr>
      <vt:lpstr>Recall: Immutable Queue ADT</vt:lpstr>
      <vt:lpstr>Mutable Queue ADT</vt:lpstr>
      <vt:lpstr>Recall: Implementing a Queue with Two Lists</vt:lpstr>
      <vt:lpstr>Implementing Mutable Queue with Two Arrays</vt:lpstr>
      <vt:lpstr>Proving ArrayPairQueue Correct (1/2)</vt:lpstr>
      <vt:lpstr>Proving ArrayPairQueue Correct (2/2)</vt:lpstr>
      <vt:lpstr>Defensive Programming: Copy-on-Read</vt:lpstr>
      <vt:lpstr>Faster elements (in Mutable Queue)</vt:lpstr>
      <vt:lpstr>elements Reasoning</vt:lpstr>
      <vt:lpstr>Defensive Programming: Copy-on-Write</vt:lpstr>
      <vt:lpstr>Moral of the Story for Mutable Heap State</vt:lpstr>
      <vt:lpstr>Need for Mutable Heap State</vt:lpstr>
      <vt:lpstr>Subtyping</vt:lpstr>
      <vt:lpstr>Administrivia (06/02)</vt:lpstr>
      <vt:lpstr>Object-Oriented Programming</vt:lpstr>
      <vt:lpstr>Subtypes</vt:lpstr>
      <vt:lpstr>Subtypes of Concrete Types (in math)</vt:lpstr>
      <vt:lpstr>Subtypes of Concrete Types (in TypeScript)</vt:lpstr>
      <vt:lpstr>Subtypes of Concrete Types (for records)</vt:lpstr>
      <vt:lpstr>Subtyping Used by TypeScript: Parameters</vt:lpstr>
      <vt:lpstr>Subtyping Used by TypeScript: Returns</vt:lpstr>
      <vt:lpstr>Subtyping Used by TypeScript: Invariants (1/2)</vt:lpstr>
      <vt:lpstr>Subtyping Used by TypeScript: Invariants (2/2)</vt:lpstr>
      <vt:lpstr>Subtypes of Abstract Types</vt:lpstr>
      <vt:lpstr>Subtypes Are Substitutable</vt:lpstr>
      <vt:lpstr>Liskov Substitution Principle</vt:lpstr>
      <vt:lpstr>Liskov’s Linked Lists</vt:lpstr>
      <vt:lpstr>Defining Substitutable Abstract Types</vt:lpstr>
      <vt:lpstr>Review: Stronger Assertions vs Specifications</vt:lpstr>
      <vt:lpstr>Strengthening a Specification (1/3)</vt:lpstr>
      <vt:lpstr>Strengthening a Specification (2/3)</vt:lpstr>
      <vt:lpstr>Strengthening a Specification (3/3)</vt:lpstr>
      <vt:lpstr>Example: Rectangle and Square</vt:lpstr>
      <vt:lpstr>Example: Immutable Rectangle and Square</vt:lpstr>
      <vt:lpstr>Example: Mutable Rectangle and Square (1/2)</vt:lpstr>
      <vt:lpstr>Example: Mutable Rectangle and Square (2/2)</vt:lpstr>
      <vt:lpstr>Subclasses &amp; Subtyping</vt:lpstr>
      <vt:lpstr>Review: Subclasses</vt:lpstr>
      <vt:lpstr>Subclasses are not always Subtypes</vt:lpstr>
      <vt:lpstr>Subclasses in Java (and other OOP languages)</vt:lpstr>
      <vt:lpstr>Subclasses &amp; Coupling</vt:lpstr>
      <vt:lpstr>Example 1: Tight Coupling</vt:lpstr>
      <vt:lpstr>Example 1: Tight Coupling Gone Wrong!</vt:lpstr>
      <vt:lpstr>Example 2: Tight Coupling</vt:lpstr>
      <vt:lpstr>Example 2: Tight Coupling Gone Wrong!</vt:lpstr>
      <vt:lpstr>Generalizing Examples 1 &amp; 2</vt:lpstr>
      <vt:lpstr>Example 3: Tight Coupling</vt:lpstr>
      <vt:lpstr>Example 3: Tight Coupling … Okay So Far …</vt:lpstr>
      <vt:lpstr>Example 3: Tight Coupling Gone Wrong!</vt:lpstr>
      <vt:lpstr>Generalizing Example 3</vt:lpstr>
      <vt:lpstr>Subclassing Creates Tight Coupling</vt:lpstr>
      <vt:lpstr>Subclassing is Best Avoided</vt:lpstr>
      <vt:lpstr>Equality &amp; Constructors</vt:lpstr>
      <vt:lpstr>Administrivia (06/04)</vt:lpstr>
      <vt:lpstr>Equality</vt:lpstr>
      <vt:lpstr>Equality of User-Defined Types</vt:lpstr>
      <vt:lpstr>Recall: Queue With Two Lists</vt:lpstr>
      <vt:lpstr>Defining Equality Methods</vt:lpstr>
      <vt:lpstr>Properties of Equality Functions</vt:lpstr>
      <vt:lpstr>Equality in Java</vt:lpstr>
      <vt:lpstr>Example: Duration &amp; Equality</vt:lpstr>
      <vt:lpstr>Example: Duration &amp; Checking Equality (1/2)</vt:lpstr>
      <vt:lpstr>Example: Duration &amp; Checking Equality (2/2)</vt:lpstr>
      <vt:lpstr>Non-Example: “==” in JavaScript</vt:lpstr>
      <vt:lpstr>Example: List Equality (1/3)</vt:lpstr>
      <vt:lpstr>Example: List Equality (2/3)</vt:lpstr>
      <vt:lpstr>Example: List Equality (3/3)</vt:lpstr>
      <vt:lpstr>Recall: Abstract Data Types (ADTs)</vt:lpstr>
      <vt:lpstr>Example: Duration as an ADT</vt:lpstr>
      <vt:lpstr>Recall: Subtypes vs Subclasses</vt:lpstr>
      <vt:lpstr>Example: NanoDuration</vt:lpstr>
      <vt:lpstr>Example: NanoDuration &amp; Equality</vt:lpstr>
      <vt:lpstr>Example: NanoDuration &amp; Equality, Gone Wrong</vt:lpstr>
      <vt:lpstr>Example: NanoDuration &amp; Equality, Round 2</vt:lpstr>
      <vt:lpstr>Example: NanoDuration &amp; Equality, Still Wrong</vt:lpstr>
      <vt:lpstr>Subclasses and Equals Don’t Always Mix</vt:lpstr>
      <vt:lpstr>NanoDuration isn’t a Duration?</vt:lpstr>
      <vt:lpstr>Constructors</vt:lpstr>
      <vt:lpstr>Public Constructors</vt:lpstr>
      <vt:lpstr>Recall: Tight Coupling (Example 3)</vt:lpstr>
      <vt:lpstr>Method Calls from Constructors</vt:lpstr>
      <vt:lpstr>Limitations of Constructors</vt:lpstr>
      <vt:lpstr>Singleton</vt:lpstr>
      <vt:lpstr>Example Singleton</vt:lpstr>
      <vt:lpstr>Returning a Subtype</vt:lpstr>
      <vt:lpstr>Recall: Multiple Constructors</vt:lpstr>
      <vt:lpstr>Constructors Have No Name</vt:lpstr>
      <vt:lpstr>Example: Distinguishing Constructors (1/3)</vt:lpstr>
      <vt:lpstr>Example: Distinguishing Constructors (2/3)</vt:lpstr>
      <vt:lpstr>Example: Distinguishing Constructors (3/3)</vt:lpstr>
      <vt:lpstr>Argument Order Bugs</vt:lpstr>
      <vt:lpstr>Use Records to Force Call-By-Name</vt:lpstr>
      <vt:lpstr>Design Patterns</vt:lpstr>
      <vt:lpstr>Administrivia (06/06)</vt:lpstr>
      <vt:lpstr>First: Wrapping Up</vt:lpstr>
      <vt:lpstr>What We Hope You Got From 331: The Core</vt:lpstr>
      <vt:lpstr>What We Hope You Got From 331: Bonuses</vt:lpstr>
      <vt:lpstr>If you want more…</vt:lpstr>
      <vt:lpstr>Course Evals</vt:lpstr>
      <vt:lpstr>Design Patterns</vt:lpstr>
      <vt:lpstr>Recall: Design Patterns</vt:lpstr>
      <vt:lpstr>Parts of a Design Patterns</vt:lpstr>
      <vt:lpstr>Java Example: Iterator</vt:lpstr>
      <vt:lpstr>Categories of Design Patterns (1/2)</vt:lpstr>
      <vt:lpstr>Categories of Design Patterns (2/2)</vt:lpstr>
      <vt:lpstr>Creational Patterns</vt:lpstr>
      <vt:lpstr>Why Creational Patterns?</vt:lpstr>
      <vt:lpstr>Creational Pattern: Builder</vt:lpstr>
      <vt:lpstr>Builders and “Mutation XOR Aliasing”</vt:lpstr>
      <vt:lpstr>Writing a Builder</vt:lpstr>
      <vt:lpstr>Recall: Argument Order Bugs</vt:lpstr>
      <vt:lpstr>Argument Builder</vt:lpstr>
      <vt:lpstr>Writing an Argument Builder</vt:lpstr>
      <vt:lpstr>Structural Patterns</vt:lpstr>
      <vt:lpstr>Recall: Java and Interoperability</vt:lpstr>
      <vt:lpstr>Structural Pattern: Adapter</vt:lpstr>
      <vt:lpstr>Adapters and Type Systems</vt:lpstr>
      <vt:lpstr>Behavioral Patterns</vt:lpstr>
      <vt:lpstr>Trees</vt:lpstr>
      <vt:lpstr>Parse Tree Example</vt:lpstr>
      <vt:lpstr>Defining Parse Trees Inductively</vt:lpstr>
      <vt:lpstr>Operations on Parse Trees (1/2)</vt:lpstr>
      <vt:lpstr>Operations on Parse Trees (2/2)</vt:lpstr>
      <vt:lpstr>Interpreter Pattern Example</vt:lpstr>
      <vt:lpstr>Interpreter Pattern Tradeoffs</vt:lpstr>
      <vt:lpstr>Procedural Pattern Example</vt:lpstr>
      <vt:lpstr>Procedural Pattern Tradeoffs</vt:lpstr>
      <vt:lpstr>Interpreter vs Procedural Pattern</vt:lpstr>
      <vt:lpstr>Problems with Procedural Pattern in OO</vt:lpstr>
      <vt:lpstr>Dynamic Dispatch (good case in Java)</vt:lpstr>
      <vt:lpstr>Dynamic Dispatch (bad case in Java)</vt:lpstr>
      <vt:lpstr>“Fixing” Impossible Dynamic Dispatch</vt:lpstr>
      <vt:lpstr>Implementing Double Dispatch</vt:lpstr>
      <vt:lpstr>Using Double Dispatch</vt:lpstr>
      <vt:lpstr>Multiple Dispatch?</vt:lpstr>
      <vt:lpstr>Traversing Trees</vt:lpstr>
      <vt:lpstr>Visitor Pattern</vt:lpstr>
      <vt:lpstr>Visitor Pattern (with child nodes)</vt:lpstr>
      <vt:lpstr>Visitor Pattern (in steps)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</dc:title>
  <dc:subject/>
  <dc:creator>Kevin Zatloukal</dc:creator>
  <cp:keywords/>
  <dc:description/>
  <cp:lastModifiedBy>Matthew Wang</cp:lastModifiedBy>
  <cp:revision>960</cp:revision>
  <cp:lastPrinted>2024-10-11T18:46:20Z</cp:lastPrinted>
  <dcterms:created xsi:type="dcterms:W3CDTF">2013-01-07T07:20:47Z</dcterms:created>
  <dcterms:modified xsi:type="dcterms:W3CDTF">2025-06-06T16:48:18Z</dcterms:modified>
  <cp:category/>
</cp:coreProperties>
</file>