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771" r:id="rId2"/>
    <p:sldId id="802" r:id="rId3"/>
    <p:sldId id="680" r:id="rId4"/>
    <p:sldId id="681" r:id="rId5"/>
    <p:sldId id="682" r:id="rId6"/>
    <p:sldId id="683" r:id="rId7"/>
    <p:sldId id="520" r:id="rId8"/>
    <p:sldId id="835" r:id="rId9"/>
    <p:sldId id="836" r:id="rId10"/>
    <p:sldId id="870" r:id="rId11"/>
    <p:sldId id="684" r:id="rId12"/>
    <p:sldId id="685" r:id="rId13"/>
    <p:sldId id="686" r:id="rId14"/>
    <p:sldId id="837" r:id="rId15"/>
    <p:sldId id="830" r:id="rId16"/>
    <p:sldId id="689" r:id="rId17"/>
    <p:sldId id="831" r:id="rId18"/>
    <p:sldId id="832" r:id="rId19"/>
    <p:sldId id="839" r:id="rId20"/>
    <p:sldId id="840" r:id="rId21"/>
    <p:sldId id="841" r:id="rId22"/>
    <p:sldId id="842" r:id="rId23"/>
    <p:sldId id="843" r:id="rId24"/>
    <p:sldId id="844" r:id="rId25"/>
    <p:sldId id="849" r:id="rId26"/>
    <p:sldId id="850" r:id="rId27"/>
    <p:sldId id="851" r:id="rId28"/>
    <p:sldId id="845" r:id="rId29"/>
    <p:sldId id="846" r:id="rId30"/>
    <p:sldId id="847" r:id="rId31"/>
    <p:sldId id="852" r:id="rId32"/>
    <p:sldId id="853" r:id="rId33"/>
    <p:sldId id="854" r:id="rId34"/>
    <p:sldId id="855" r:id="rId35"/>
    <p:sldId id="856" r:id="rId36"/>
    <p:sldId id="857" r:id="rId37"/>
    <p:sldId id="859" r:id="rId38"/>
    <p:sldId id="858" r:id="rId39"/>
    <p:sldId id="860" r:id="rId40"/>
    <p:sldId id="523" r:id="rId41"/>
    <p:sldId id="679" r:id="rId42"/>
    <p:sldId id="687" r:id="rId43"/>
    <p:sldId id="688" r:id="rId44"/>
    <p:sldId id="861" r:id="rId45"/>
    <p:sldId id="865" r:id="rId46"/>
    <p:sldId id="866" r:id="rId47"/>
    <p:sldId id="867" r:id="rId48"/>
    <p:sldId id="904" r:id="rId49"/>
    <p:sldId id="869" r:id="rId50"/>
    <p:sldId id="905" r:id="rId51"/>
    <p:sldId id="863" r:id="rId52"/>
    <p:sldId id="864" r:id="rId53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ank" initials="adb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4D00"/>
    <a:srgbClr val="E4B28E"/>
    <a:srgbClr val="005923"/>
    <a:srgbClr val="006B2D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04" autoAdjust="0"/>
    <p:restoredTop sz="87654" autoAdjust="0"/>
  </p:normalViewPr>
  <p:slideViewPr>
    <p:cSldViewPr snapToGrid="0" snapToObjects="1">
      <p:cViewPr varScale="1">
        <p:scale>
          <a:sx n="124" d="100"/>
          <a:sy n="124" d="100"/>
        </p:scale>
        <p:origin x="136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3CCED9B-6553-E946-85D3-BF6504D6DEB8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D7DEAAA-90D5-564F-8AC7-C45D513AD5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75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3FB922-F127-5E47-9B2E-CA730A74DCAB}" type="datetimeFigureOut">
              <a:rPr lang="en-US" smtClean="0"/>
              <a:t>5/23/25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0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6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91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035250-F85E-8A62-B101-5E84B20FDC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AF990D3-1278-34C4-001A-ACFA70DBAE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00A078E-5B84-D8B5-8C5A-C9EAE7B492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2A532-FCAB-016D-9C9D-F6A32D9935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25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657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79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990B506C-7399-87D9-1AAB-0C88DF5DB7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DF808AB4-879A-0905-A54C-7A5D37F40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6CADE6-B25D-70B2-54F6-1D842E2B8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C694913-18AA-3C6D-4AEF-CE749FAE22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Franklin Gothic Medium" panose="020B0603020102020204" pitchFamily="34" charset="0"/>
              </a:defRPr>
            </a:lvl1pPr>
          </a:lstStyle>
          <a:p>
            <a:fld id="{60F4F636-6A27-E649-AEDF-9DE4D4E586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7997E-2A8E-37E1-1B4C-3203BE182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244162"/>
            <a:ext cx="3494590" cy="2006561"/>
          </a:xfrm>
        </p:spPr>
        <p:txBody>
          <a:bodyPr/>
          <a:lstStyle/>
          <a:p>
            <a:pPr algn="l"/>
            <a:r>
              <a:rPr lang="en-US" sz="3800" dirty="0">
                <a:solidFill>
                  <a:srgbClr val="7030A0"/>
                </a:solidFill>
              </a:rPr>
              <a:t>Arrays I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8C0A688-BC38-5406-4B86-4D270A616529}"/>
              </a:ext>
            </a:extLst>
          </p:cNvPr>
          <p:cNvSpPr txBox="1">
            <a:spLocks/>
          </p:cNvSpPr>
          <p:nvPr/>
        </p:nvSpPr>
        <p:spPr>
          <a:xfrm>
            <a:off x="685800" y="5251355"/>
            <a:ext cx="2184722" cy="60093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3200" dirty="0"/>
              <a:t>Matt Wang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891C57D-56ED-22FF-FC36-71081233A538}"/>
              </a:ext>
            </a:extLst>
          </p:cNvPr>
          <p:cNvSpPr txBox="1">
            <a:spLocks/>
          </p:cNvSpPr>
          <p:nvPr/>
        </p:nvSpPr>
        <p:spPr>
          <a:xfrm>
            <a:off x="685800" y="5839936"/>
            <a:ext cx="3886200" cy="889773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&amp; Ali, Alice, Andrew, Anmol, Antonio, Connor, Edison, Helena, Jonathan, Katherine, Lauren, Lawrence, Mayee, Omar, Riva, Saan, and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Franklin Gothic Medium Cond" panose="020B0606030402020204" pitchFamily="34" charset="0"/>
              </a:rPr>
              <a:t>Yusong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889BDC2-E803-9F76-A7EF-D8764234F9F4}"/>
              </a:ext>
            </a:extLst>
          </p:cNvPr>
          <p:cNvSpPr txBox="1">
            <a:spLocks/>
          </p:cNvSpPr>
          <p:nvPr/>
        </p:nvSpPr>
        <p:spPr>
          <a:xfrm>
            <a:off x="685800" y="735865"/>
            <a:ext cx="3886200" cy="153713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pPr algn="l"/>
            <a:r>
              <a:rPr lang="en-US" dirty="0"/>
              <a:t>CSE 331</a:t>
            </a:r>
          </a:p>
          <a:p>
            <a:pPr algn="l"/>
            <a:r>
              <a:rPr lang="en-US" dirty="0"/>
              <a:t>Spring 2025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3429ACC-2FC4-B95E-3FD2-B61454DA2BFF}"/>
              </a:ext>
            </a:extLst>
          </p:cNvPr>
          <p:cNvSpPr txBox="1">
            <a:spLocks/>
          </p:cNvSpPr>
          <p:nvPr/>
        </p:nvSpPr>
        <p:spPr>
          <a:xfrm>
            <a:off x="5380453" y="5172012"/>
            <a:ext cx="2184722" cy="4040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Franklin Gothic Medium"/>
                <a:ea typeface="+mj-ea"/>
                <a:cs typeface="Franklin Gothic Medium"/>
              </a:defRPr>
            </a:lvl1pPr>
          </a:lstStyle>
          <a:p>
            <a:r>
              <a:rPr lang="en-US" sz="1800" dirty="0" err="1"/>
              <a:t>xkcd</a:t>
            </a:r>
            <a:r>
              <a:rPr lang="en-US" sz="1800" dirty="0"/>
              <a:t> #2939</a:t>
            </a:r>
          </a:p>
        </p:txBody>
      </p:sp>
      <p:pic>
        <p:nvPicPr>
          <p:cNvPr id="1026" name="Picture 2" descr="xkcd #2939: Complexity Analysis&#10;&#10;Transcript from explain xkcd: [Cueball is holding a presentation pointer stick, pointing to a table behind him that towers above him. The table has a heading above it and then two columns and three rows. The first column is slim and the second much broader.]&#10;[Table Heading]&#10;Results of algorithm complexity analysis:&#10;[Row 1]&#10;Average case&#10;O(n log n)&#10;[Row 2]&#10;Best case&#10;Algorithm turns out to be unnecessary and is halted, then Congress enacts surprise daylight saving time and we gain an hour&#10;[Row 3]&#10;Worst case&#10;Town in which hardware is located enters a Groundhog Day scenario, algorithm never terminates">
            <a:extLst>
              <a:ext uri="{FF2B5EF4-FFF2-40B4-BE49-F238E27FC236}">
                <a16:creationId xmlns:a16="http://schemas.microsoft.com/office/drawing/2014/main" id="{8F96A7EB-D8FD-1029-31D3-4F074B1A2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390" y="1322872"/>
            <a:ext cx="4584848" cy="3849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456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61172-4681-C23E-0CDE-14617D22B2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7704A-D0B3-84C7-0C01-FBD99F0BE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by Index: compared to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sum-acc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3BE02-E08D-1DA5-AB31-36C888BAC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sum-acc : (List,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ℤ) → ℤ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sum-acc(S, j, r)	:= r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j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sum-acc(S, j, r)	:= sum-acc(S, j+1, S[j] + r)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j ≠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</a:t>
            </a:r>
            <a:endParaRPr lang="en-US" sz="1200" dirty="0"/>
          </a:p>
          <a:p>
            <a:r>
              <a:rPr lang="en-US" sz="2600" dirty="0"/>
              <a:t>Change to using an array and accessing by index</a:t>
            </a:r>
          </a:p>
          <a:p>
            <a:pPr lvl="2"/>
            <a:endParaRPr lang="en-US" sz="12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Inv: …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98C03-CEFC-97A1-67F3-8FBAF1DA1D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786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351C68-9025-2727-8DB4-060D641D1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F084A-3291-34A8-5408-E82F3A046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Sublists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A150BB-10AD-3E5F-C3B9-A25E53283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90030" cy="5140800"/>
          </a:xfrm>
        </p:spPr>
        <p:txBody>
          <a:bodyPr/>
          <a:lstStyle/>
          <a:p>
            <a:r>
              <a:rPr lang="en-US" sz="2600" dirty="0"/>
              <a:t>Use indexes to refer to a section of a list (a "sublist"):</a:t>
            </a:r>
            <a:endParaRPr lang="en-US" sz="2600" u="sng" dirty="0"/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sublist : (List&lt;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&gt;,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ℤ)  → List&lt;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sublist(L,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j)		:=  nil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j &lt;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sublist(L,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j)		:=  L[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] :: sublist(L,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+ 1, j)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≤ j</a:t>
            </a:r>
          </a:p>
          <a:p>
            <a:pPr lvl="2"/>
            <a:endParaRPr lang="en-US" sz="1800" dirty="0"/>
          </a:p>
          <a:p>
            <a:r>
              <a:rPr lang="en-US" sz="2600" dirty="0"/>
              <a:t>Useful for </a:t>
            </a:r>
            <a:r>
              <a:rPr lang="en-US" sz="2600" i="1" dirty="0"/>
              <a:t>reasoning</a:t>
            </a:r>
            <a:r>
              <a:rPr lang="en-US" sz="2600" dirty="0"/>
              <a:t> about lists and indexes</a:t>
            </a:r>
          </a:p>
          <a:p>
            <a:pPr lvl="2"/>
            <a:endParaRPr lang="en-US" sz="1800" dirty="0"/>
          </a:p>
          <a:p>
            <a:r>
              <a:rPr lang="en-US" sz="2600" dirty="0"/>
              <a:t>This includes </a:t>
            </a:r>
            <a:r>
              <a:rPr lang="en-US" sz="2600" u="sng" dirty="0"/>
              <a:t>both</a:t>
            </a:r>
            <a:r>
              <a:rPr lang="en-US" sz="2600" dirty="0"/>
              <a:t>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L[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en-US" sz="2600" dirty="0"/>
              <a:t> and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L[j]</a:t>
            </a:r>
          </a:p>
          <a:p>
            <a:pPr lvl="2"/>
            <a:endParaRPr lang="en-US" sz="1200" dirty="0"/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sublist(L, 0, 2)	= L[0] :: sublist(L, 1, 2)	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sublist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(since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0 ≤ 2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		= L[0] :: L[1] :: sublist(L, 2, 2)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sublist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(since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1 ≤ 2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		= L[0] :: L[1] :: L[2] :: sublist(L, 3, 2)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sublist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(since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2 ≤ 2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  <a:endParaRPr lang="en-US" sz="1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		= L[0] :: L[1] :: L[2] :: nil				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def of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sublist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(since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3 &lt; 2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lvl="2"/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			= [L[0], L[1], L[2]]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1EE908-EF75-6B77-9EB3-7488CEED0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32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C07988-3B2A-0E74-CF81-430FCF6FB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258A2-214E-896E-6F78-C29A4DCA6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Sublists</a:t>
            </a:r>
            <a:r>
              <a:rPr lang="en-US" dirty="0"/>
              <a:t> and Edge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259AB-59EB-F76D-C58D-DCECE89EE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90030" cy="5140800"/>
          </a:xfrm>
        </p:spPr>
        <p:txBody>
          <a:bodyPr/>
          <a:lstStyle/>
          <a:p>
            <a:r>
              <a:rPr lang="en-US" sz="2600" dirty="0"/>
              <a:t>Use indexes to refer to a section of a list (a "sublist"):</a:t>
            </a:r>
            <a:endParaRPr lang="en-US" sz="2600" u="sng" dirty="0"/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sublist : (List&lt;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&gt;,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ℤ)  → List&lt;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sublist(L,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j)		:=  nil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j &lt;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sublist(L,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j)		:=  L[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] :: sublist(L,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+ 1, j)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≤ j</a:t>
            </a:r>
          </a:p>
          <a:p>
            <a:pPr lvl="2"/>
            <a:endParaRPr lang="en-US" sz="1800" dirty="0"/>
          </a:p>
          <a:p>
            <a:r>
              <a:rPr lang="en-US" sz="2600" dirty="0"/>
              <a:t>The 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sublist</a:t>
            </a:r>
            <a:r>
              <a:rPr lang="en-US" sz="2600" dirty="0">
                <a:latin typeface="Franklin Gothic Medium" panose="020B0603020102020204" pitchFamily="34" charset="0"/>
              </a:rPr>
              <a:t> </a:t>
            </a:r>
            <a:r>
              <a:rPr lang="en-US" sz="2600" dirty="0"/>
              <a:t>is empty when the </a:t>
            </a:r>
            <a:r>
              <a:rPr lang="en-US" sz="2600" b="1" dirty="0"/>
              <a:t>range</a:t>
            </a:r>
            <a:r>
              <a:rPr lang="en-US" sz="2600" dirty="0"/>
              <a:t> is empty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sublist(L, 3, 2) = nil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weird-looking example that comes up a lot: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/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sublist(L, 0, -1) = nil</a:t>
            </a:r>
          </a:p>
          <a:p>
            <a:pPr lvl="2"/>
            <a:endParaRPr lang="en-US" sz="1200" dirty="0"/>
          </a:p>
          <a:p>
            <a:pPr lvl="1"/>
            <a:r>
              <a:rPr lang="en-US" sz="2200" dirty="0"/>
              <a:t>not an array out of bonds error! (this is math, not Java)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D7512D-33CF-D482-226A-13D3DD4CCF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974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1F3366-A4E4-0440-86FC-1821456E0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95807-36C3-EB40-15DA-B0ED69015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Sublist</a:t>
            </a:r>
            <a:r>
              <a:rPr lang="en-US" dirty="0"/>
              <a:t> </a:t>
            </a:r>
            <a:r>
              <a:rPr lang="en-US" dirty="0" err="1"/>
              <a:t>Shorthands</a:t>
            </a:r>
            <a:r>
              <a:rPr lang="en-US" dirty="0"/>
              <a:t> and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7B15E-538D-F180-A2C1-45DB24693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90030" cy="5140800"/>
          </a:xfrm>
        </p:spPr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sublist : (List&lt;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&gt;,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ℤ)  → List&lt;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&gt;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sublist(L,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j)		:=  nil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j &lt;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sublist(L,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, j)		:=  L[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] :: sublist(L,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+ 1, j)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≤ j</a:t>
            </a:r>
          </a:p>
          <a:p>
            <a:pPr lvl="2"/>
            <a:endParaRPr lang="en-US" sz="1800" dirty="0"/>
          </a:p>
          <a:p>
            <a:r>
              <a:rPr lang="en-US" sz="2600" dirty="0"/>
              <a:t>Will use "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L[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 .. j]</a:t>
            </a:r>
            <a:r>
              <a:rPr lang="en-US" sz="2600" dirty="0"/>
              <a:t>" as shorthand for "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sublist(L,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, j)</a:t>
            </a:r>
            <a:r>
              <a:rPr lang="en-US" sz="2600" dirty="0"/>
              <a:t>"</a:t>
            </a:r>
          </a:p>
          <a:p>
            <a:pPr lvl="1"/>
            <a:r>
              <a:rPr lang="en-US" sz="2200" dirty="0"/>
              <a:t>again, using an operator for most common operations</a:t>
            </a:r>
          </a:p>
          <a:p>
            <a:pPr lvl="1"/>
            <a:endParaRPr lang="en-US" sz="2200" dirty="0"/>
          </a:p>
          <a:p>
            <a:r>
              <a:rPr lang="en-US" sz="2600" dirty="0"/>
              <a:t>Some useful facts about sublists: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 = L[0 ..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(L)-1] 			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L[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.. j] = L[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.. k] ⧺ L[k+1 .. j]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k 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with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– 1 ≤ k ≤ j  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(and 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0 ≤ </a:t>
            </a:r>
            <a:r>
              <a:rPr lang="en-US" sz="1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600" dirty="0">
                <a:latin typeface="Cambria Math" panose="02040503050406030204" pitchFamily="18" charset="0"/>
                <a:ea typeface="Cambria Math" panose="02040503050406030204" pitchFamily="18" charset="0"/>
              </a:rPr>
              <a:t> ≤ j &lt; n</a:t>
            </a:r>
            <a:r>
              <a:rPr lang="en-US" sz="1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863948-12A8-853B-8099-0641AC9DB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95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86EF5-70AA-B5B7-3FD2-B6D7FAC77B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32E66-DDD7-C8C0-79D9-F8247E06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by Index: </a:t>
            </a:r>
            <a:r>
              <a:rPr lang="en-US" dirty="0">
                <a:latin typeface="Cambria" panose="02040503050406030204" pitchFamily="18" charset="0"/>
              </a:rPr>
              <a:t>sum-acc</a:t>
            </a:r>
            <a:r>
              <a:rPr lang="en-US" dirty="0"/>
              <a:t>, in 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2D47E-1451-B5C6-B08E-E1683F704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sum-acc(S, j, r)	:= r				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j =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sum-acc(S, j, r)	:= sum-acc(S, j+1, S[j] + r)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j ≠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</a:t>
            </a:r>
            <a:endParaRPr lang="en-US" sz="1800" b="1" dirty="0">
              <a:solidFill>
                <a:srgbClr val="0070C0"/>
              </a:solidFill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endParaRPr lang="en-US" sz="1600" dirty="0"/>
          </a:p>
          <a:p>
            <a:r>
              <a:rPr lang="en-US" sz="2600" dirty="0"/>
              <a:t>Change to using an array and accessing by index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Inv: …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??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…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40E725-15A5-B5FD-6868-DE1D071414F9}"/>
              </a:ext>
            </a:extLst>
          </p:cNvPr>
          <p:cNvSpPr txBox="1"/>
          <p:nvPr/>
        </p:nvSpPr>
        <p:spPr>
          <a:xfrm>
            <a:off x="6220676" y="5648683"/>
            <a:ext cx="2408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Still need to fill in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Inv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C39A04-3027-7150-1E45-4E4CF7324F26}"/>
              </a:ext>
            </a:extLst>
          </p:cNvPr>
          <p:cNvSpPr txBox="1"/>
          <p:nvPr/>
        </p:nvSpPr>
        <p:spPr>
          <a:xfrm>
            <a:off x="5579924" y="6016822"/>
            <a:ext cx="310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Need a version using indexes.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EA475-3955-CB38-34C7-D05E4C642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87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9B79C-2D8A-7B07-15BA-DAEC12962D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E4FBF-6206-57D8-A81A-B189D00C9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Sum List With a Loop, with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02D56-05E8-F154-A1CB-E39EF5CCE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600" dirty="0"/>
          </a:p>
          <a:p>
            <a:r>
              <a:rPr lang="en-US" sz="2600" dirty="0"/>
              <a:t>Tail recursive version is a loop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Inv: sum(S</a:t>
            </a:r>
            <a:r>
              <a:rPr lang="en-US" sz="1800" b="1" baseline="-25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 r + sum(S)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036C5E9-B566-C32B-E260-D27C66735005}"/>
              </a:ext>
            </a:extLst>
          </p:cNvPr>
          <p:cNvSpPr txBox="1"/>
          <p:nvPr/>
        </p:nvSpPr>
        <p:spPr>
          <a:xfrm>
            <a:off x="4112087" y="5613840"/>
            <a:ext cx="4166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Inv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says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sum(S</a:t>
            </a:r>
            <a:r>
              <a:rPr lang="en-US" baseline="-250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0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)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is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r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plus sum of rest (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73AD97-446E-0C10-50A0-6658AFD422F4}"/>
              </a:ext>
            </a:extLst>
          </p:cNvPr>
          <p:cNvSpPr txBox="1"/>
          <p:nvPr/>
        </p:nvSpPr>
        <p:spPr>
          <a:xfrm>
            <a:off x="4112086" y="5976720"/>
            <a:ext cx="4458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Not the most explicit way of explaining "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r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"…</a:t>
            </a:r>
            <a:endParaRPr lang="en-US" dirty="0">
              <a:solidFill>
                <a:schemeClr val="accent3">
                  <a:lumMod val="75000"/>
                </a:schemeClr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EC5F54-A724-ECEE-D58D-CD50B4C80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77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60412C-66AC-5989-1A08-2022D32E4B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4E485-5B1D-FA46-F9FF-83BCBC0C4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Intuition for Sum List Loop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84C25-8173-CE34-C7E5-A709A56CD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28818"/>
            <a:ext cx="8229600" cy="2756141"/>
          </a:xfrm>
        </p:spPr>
        <p:txBody>
          <a:bodyPr/>
          <a:lstStyle/>
          <a:p>
            <a:r>
              <a:rPr lang="en-US" sz="2600" dirty="0"/>
              <a:t>"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600" dirty="0"/>
              <a:t>" contains sum of the part of the list </a:t>
            </a:r>
            <a:r>
              <a:rPr lang="en-US" sz="2600" i="1" dirty="0"/>
              <a:t>seen so far</a:t>
            </a:r>
          </a:p>
          <a:p>
            <a:pPr lvl="1"/>
            <a:endParaRPr lang="en-US" sz="2200" dirty="0"/>
          </a:p>
          <a:p>
            <a:r>
              <a:rPr lang="en-US" sz="2600" dirty="0"/>
              <a:t>Can explain this more simply with indexes…</a:t>
            </a:r>
          </a:p>
          <a:p>
            <a:pPr lvl="1"/>
            <a:r>
              <a:rPr lang="en-US" sz="2200" dirty="0"/>
              <a:t>no longer need to move S</a:t>
            </a:r>
          </a:p>
        </p:txBody>
      </p:sp>
      <p:grpSp>
        <p:nvGrpSpPr>
          <p:cNvPr id="6" name="Group 5" descr="The loop invariant is sum(s_0) = r + sum(S).&#10;&#10;r represents the sum we’ve already done - i.e. between S_0 and S, exclusive. sum(S) is the “rest of the list”.">
            <a:extLst>
              <a:ext uri="{FF2B5EF4-FFF2-40B4-BE49-F238E27FC236}">
                <a16:creationId xmlns:a16="http://schemas.microsoft.com/office/drawing/2014/main" id="{9C60114A-2778-2F4D-4042-27F942372535}"/>
              </a:ext>
            </a:extLst>
          </p:cNvPr>
          <p:cNvGrpSpPr/>
          <p:nvPr/>
        </p:nvGrpSpPr>
        <p:grpSpPr>
          <a:xfrm>
            <a:off x="858412" y="1361054"/>
            <a:ext cx="7267065" cy="1668064"/>
            <a:chOff x="858412" y="1361054"/>
            <a:chExt cx="7267065" cy="1668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06ED176-1908-D981-A40B-76DCAE480F60}"/>
                </a:ext>
              </a:extLst>
            </p:cNvPr>
            <p:cNvSpPr/>
            <p:nvPr/>
          </p:nvSpPr>
          <p:spPr>
            <a:xfrm>
              <a:off x="1921097" y="1361054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7CE8BEF-5744-9F87-9791-0651546624D3}"/>
                </a:ext>
              </a:extLst>
            </p:cNvPr>
            <p:cNvSpPr/>
            <p:nvPr/>
          </p:nvSpPr>
          <p:spPr>
            <a:xfrm>
              <a:off x="5026493" y="1361054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DD9F196-01E9-1C3C-084E-8363BB7D5FFE}"/>
                </a:ext>
              </a:extLst>
            </p:cNvPr>
            <p:cNvSpPr txBox="1"/>
            <p:nvPr/>
          </p:nvSpPr>
          <p:spPr>
            <a:xfrm>
              <a:off x="858412" y="2659786"/>
              <a:ext cx="639950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sum(S</a:t>
              </a:r>
              <a:r>
                <a:rPr lang="en-US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0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 =			    r			       +		        sum(S)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9B4B9C25-851C-3A2B-2884-82DA9D777B50}"/>
                </a:ext>
              </a:extLst>
            </p:cNvPr>
            <p:cNvSpPr txBox="1"/>
            <p:nvPr/>
          </p:nvSpPr>
          <p:spPr>
            <a:xfrm>
              <a:off x="5096256" y="2097513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92AE10FC-FB0C-CC5B-405D-CB89A28317BE}"/>
                </a:ext>
              </a:extLst>
            </p:cNvPr>
            <p:cNvCxnSpPr>
              <a:cxnSpLocks/>
              <a:stCxn id="16" idx="0"/>
            </p:cNvCxnSpPr>
            <p:nvPr/>
          </p:nvCxnSpPr>
          <p:spPr>
            <a:xfrm flipH="1" flipV="1">
              <a:off x="5096256" y="1786472"/>
              <a:ext cx="149240" cy="311041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999E161-A867-D670-0034-39610520BA78}"/>
                </a:ext>
              </a:extLst>
            </p:cNvPr>
            <p:cNvSpPr txBox="1"/>
            <p:nvPr/>
          </p:nvSpPr>
          <p:spPr>
            <a:xfrm>
              <a:off x="1468515" y="2059187"/>
              <a:ext cx="38343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r>
                <a:rPr lang="en-US" baseline="-25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0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1E9B530-DE59-E45F-E60F-404436E29A62}"/>
                </a:ext>
              </a:extLst>
            </p:cNvPr>
            <p:cNvCxnSpPr>
              <a:cxnSpLocks/>
              <a:stCxn id="19" idx="0"/>
            </p:cNvCxnSpPr>
            <p:nvPr/>
          </p:nvCxnSpPr>
          <p:spPr>
            <a:xfrm flipV="1">
              <a:off x="1660234" y="1752779"/>
              <a:ext cx="265726" cy="306408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Left Brace 20">
              <a:extLst>
                <a:ext uri="{FF2B5EF4-FFF2-40B4-BE49-F238E27FC236}">
                  <a16:creationId xmlns:a16="http://schemas.microsoft.com/office/drawing/2014/main" id="{4F201B5C-E834-0147-54B6-C2241FC3339D}"/>
                </a:ext>
              </a:extLst>
            </p:cNvPr>
            <p:cNvSpPr/>
            <p:nvPr/>
          </p:nvSpPr>
          <p:spPr>
            <a:xfrm rot="16200000">
              <a:off x="3366046" y="984992"/>
              <a:ext cx="216118" cy="3104780"/>
            </a:xfrm>
            <a:prstGeom prst="leftBrac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D0D69D-7243-8799-57EF-EC9CF6E07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9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CEC9E-82F3-C9CF-9BB1-DFB882A94A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05AF1-5DC6-FAF7-69C9-4766A1ED2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Visual Intuition for Index &amp; </a:t>
            </a:r>
            <a:r>
              <a:rPr lang="en-US" dirty="0" err="1"/>
              <a:t>Sublist</a:t>
            </a:r>
            <a:r>
              <a:rPr lang="en-US" dirty="0"/>
              <a:t> Loop Invariant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9DFF7-0DCF-705C-0A49-A77F1F69A2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628818"/>
            <a:ext cx="8229600" cy="2756141"/>
          </a:xfrm>
        </p:spPr>
        <p:txBody>
          <a:bodyPr/>
          <a:lstStyle/>
          <a:p>
            <a:r>
              <a:rPr lang="en-US" sz="2600" dirty="0"/>
              <a:t>Sum is the part in "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600" dirty="0"/>
              <a:t>" plus the part left in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S[j .. n-1]</a:t>
            </a:r>
            <a:endParaRPr lang="en-US" sz="26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endParaRPr lang="en-US" sz="2200" dirty="0"/>
          </a:p>
          <a:p>
            <a:r>
              <a:rPr lang="en-US" sz="2600" dirty="0"/>
              <a:t>What sum is in "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r</a:t>
            </a:r>
            <a:r>
              <a:rPr lang="en-US" sz="2600" dirty="0"/>
              <a:t>"?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/>
              <a:t>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r = sum(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S[0 .. j-1]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we can use just this as our invariant! (it's all we need)</a:t>
            </a:r>
          </a:p>
        </p:txBody>
      </p:sp>
      <p:grpSp>
        <p:nvGrpSpPr>
          <p:cNvPr id="6" name="Group 5" descr="The new loop invariant is sum(S) = r + sum(S[j… n - 1]).&#10;&#10;r yet again represents the sum of the portions we’ve seen - this time, starting at S and ending at the index j. Then, S[j… n - 1] is the “rest of the list”">
            <a:extLst>
              <a:ext uri="{FF2B5EF4-FFF2-40B4-BE49-F238E27FC236}">
                <a16:creationId xmlns:a16="http://schemas.microsoft.com/office/drawing/2014/main" id="{BE387079-3D92-5D57-591B-26896614FB08}"/>
              </a:ext>
            </a:extLst>
          </p:cNvPr>
          <p:cNvGrpSpPr/>
          <p:nvPr/>
        </p:nvGrpSpPr>
        <p:grpSpPr>
          <a:xfrm>
            <a:off x="858412" y="1361054"/>
            <a:ext cx="7267065" cy="1668064"/>
            <a:chOff x="858412" y="1361054"/>
            <a:chExt cx="7267065" cy="1668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9AF99A6-EEBF-C429-B6AC-782CD41536A1}"/>
                </a:ext>
              </a:extLst>
            </p:cNvPr>
            <p:cNvSpPr/>
            <p:nvPr/>
          </p:nvSpPr>
          <p:spPr>
            <a:xfrm>
              <a:off x="1921097" y="1361054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CD07CAC-950B-DD4E-5ACD-594D5601229D}"/>
                </a:ext>
              </a:extLst>
            </p:cNvPr>
            <p:cNvSpPr/>
            <p:nvPr/>
          </p:nvSpPr>
          <p:spPr>
            <a:xfrm>
              <a:off x="5026493" y="1361054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523BB5C-8ABA-5450-AFE1-1AC1052CF726}"/>
                </a:ext>
              </a:extLst>
            </p:cNvPr>
            <p:cNvSpPr txBox="1"/>
            <p:nvPr/>
          </p:nvSpPr>
          <p:spPr>
            <a:xfrm>
              <a:off x="858412" y="2659786"/>
              <a:ext cx="674255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sum(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 =			    r			       +		sum(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S[j .. n-1]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)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8970AE5F-82CE-FDF9-D403-D5B08D794432}"/>
                </a:ext>
              </a:extLst>
            </p:cNvPr>
            <p:cNvSpPr txBox="1"/>
            <p:nvPr/>
          </p:nvSpPr>
          <p:spPr>
            <a:xfrm>
              <a:off x="5026493" y="1768939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5FF54D7-1171-7C60-7D7A-E355D8949358}"/>
                </a:ext>
              </a:extLst>
            </p:cNvPr>
            <p:cNvSpPr txBox="1"/>
            <p:nvPr/>
          </p:nvSpPr>
          <p:spPr>
            <a:xfrm>
              <a:off x="1468515" y="2059187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96E96EF0-66F4-6E11-85EB-44422132AFA6}"/>
                </a:ext>
              </a:extLst>
            </p:cNvPr>
            <p:cNvCxnSpPr>
              <a:cxnSpLocks/>
              <a:stCxn id="19" idx="0"/>
            </p:cNvCxnSpPr>
            <p:nvPr/>
          </p:nvCxnSpPr>
          <p:spPr>
            <a:xfrm flipV="1">
              <a:off x="1617755" y="1752779"/>
              <a:ext cx="308205" cy="306408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Left Brace 20">
              <a:extLst>
                <a:ext uri="{FF2B5EF4-FFF2-40B4-BE49-F238E27FC236}">
                  <a16:creationId xmlns:a16="http://schemas.microsoft.com/office/drawing/2014/main" id="{74C57C21-34FE-72BB-C01D-86EC58CF9C1D}"/>
                </a:ext>
              </a:extLst>
            </p:cNvPr>
            <p:cNvSpPr/>
            <p:nvPr/>
          </p:nvSpPr>
          <p:spPr>
            <a:xfrm rot="16200000">
              <a:off x="3366046" y="984992"/>
              <a:ext cx="216118" cy="3104780"/>
            </a:xfrm>
            <a:prstGeom prst="leftBrace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AEBAB9-0404-0329-E7BF-1C516D2C8D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51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14D183-6F2D-D999-9C0B-70B6377B73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558E1-EACC-12A0-5B86-50FFE76FC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an Array: Loop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79F16-A29B-BF62-BEA9-2579F16C6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Array version uses access by index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Inv: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r = sum(S[0 .. j-1])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281CE2-B52B-A0AB-81B3-247A3811CF72}"/>
              </a:ext>
            </a:extLst>
          </p:cNvPr>
          <p:cNvSpPr txBox="1"/>
          <p:nvPr/>
        </p:nvSpPr>
        <p:spPr>
          <a:xfrm>
            <a:off x="6079740" y="5046799"/>
            <a:ext cx="2607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Are we sure this is right?</a:t>
            </a:r>
            <a:endParaRPr lang="en-US" dirty="0">
              <a:solidFill>
                <a:schemeClr val="accent3">
                  <a:lumMod val="50000"/>
                </a:schemeClr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6DDE74-FC5E-595A-AF15-54FBF5E82955}"/>
              </a:ext>
            </a:extLst>
          </p:cNvPr>
          <p:cNvSpPr txBox="1"/>
          <p:nvPr/>
        </p:nvSpPr>
        <p:spPr>
          <a:xfrm>
            <a:off x="6079740" y="5416131"/>
            <a:ext cx="2389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Let's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think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it through…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7C14D-06DE-394D-883C-1CD47F178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35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7CDA27-63F5-C627-8B87-1FCAF5C56F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FAA63-CE7A-F1CD-A31A-F7DB8F71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an Array Floyd Logic: Initialization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3F0D6-A5A3-1012-DAB4-7C90412F6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709805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0 and j = 0 }}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r = sum(S[0 .. j-1])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6" name="Group 5" descr="First, we need to check if the Inv holds initially, i.e. {{ r = 0 and j = 0 }} implies&#13;&#10;  {{ Inv: r = sum(S[0 .. j-1]) }}&#13;&#10;">
            <a:extLst>
              <a:ext uri="{FF2B5EF4-FFF2-40B4-BE49-F238E27FC236}">
                <a16:creationId xmlns:a16="http://schemas.microsoft.com/office/drawing/2014/main" id="{69F5EE98-9D99-2CAB-D831-035D1D02A721}"/>
              </a:ext>
            </a:extLst>
          </p:cNvPr>
          <p:cNvGrpSpPr/>
          <p:nvPr/>
        </p:nvGrpSpPr>
        <p:grpSpPr>
          <a:xfrm>
            <a:off x="5092860" y="2257063"/>
            <a:ext cx="2592188" cy="613458"/>
            <a:chOff x="5092860" y="2257063"/>
            <a:chExt cx="2592188" cy="613458"/>
          </a:xfrm>
        </p:grpSpPr>
        <p:sp>
          <p:nvSpPr>
            <p:cNvPr id="4" name="Right Bracket 3">
              <a:extLst>
                <a:ext uri="{FF2B5EF4-FFF2-40B4-BE49-F238E27FC236}">
                  <a16:creationId xmlns:a16="http://schemas.microsoft.com/office/drawing/2014/main" id="{E04C1F3D-1623-0D83-1F31-59D298107070}"/>
                </a:ext>
              </a:extLst>
            </p:cNvPr>
            <p:cNvSpPr/>
            <p:nvPr/>
          </p:nvSpPr>
          <p:spPr>
            <a:xfrm>
              <a:off x="5092860" y="2257063"/>
              <a:ext cx="61577" cy="613458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97D68C3-524B-7A33-9EE3-D77E7EBC0E7B}"/>
                </a:ext>
              </a:extLst>
            </p:cNvPr>
            <p:cNvSpPr txBox="1"/>
            <p:nvPr/>
          </p:nvSpPr>
          <p:spPr>
            <a:xfrm>
              <a:off x="5292662" y="2379126"/>
              <a:ext cx="2392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Does </a:t>
              </a:r>
              <a:r>
                <a:rPr lang="en-US" dirty="0">
                  <a:solidFill>
                    <a:schemeClr val="accent3">
                      <a:lumMod val="50000"/>
                    </a:schemeClr>
                  </a:solidFill>
                  <a:latin typeface="Franklin Gothic Medium"/>
                  <a:cs typeface="Franklin Gothic Medium"/>
                </a:rPr>
                <a:t>Inv</a:t>
              </a:r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 hold initially?</a:t>
              </a:r>
              <a:endPara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71FD690-3ECD-13A9-130C-BAB1D0A17BE4}"/>
              </a:ext>
            </a:extLst>
          </p:cNvPr>
          <p:cNvSpPr txBox="1"/>
          <p:nvPr/>
        </p:nvSpPr>
        <p:spPr>
          <a:xfrm>
            <a:off x="4570351" y="3987480"/>
            <a:ext cx="38370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sum(S[0 .. j-1])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 = sum(S[0 .. -1])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since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j = 0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  = sum([])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  = 0			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def of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sum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  = 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08C079-F533-54EA-4D04-6119F66223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73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5D5C3-3AA9-5FE8-3717-606A95AE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 (05/23)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ABE67-14AB-9918-4713-432AD6D50C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HW8 is out!</a:t>
            </a:r>
          </a:p>
          <a:p>
            <a:pPr lvl="1"/>
            <a:r>
              <a:rPr lang="en-US" sz="2200" dirty="0"/>
              <a:t>beware: coding portion has a good chunk of math!</a:t>
            </a:r>
          </a:p>
          <a:p>
            <a:pPr lvl="1"/>
            <a:r>
              <a:rPr lang="en-US" sz="2200" dirty="0"/>
              <a:t>but also: very fun app :)</a:t>
            </a:r>
          </a:p>
          <a:p>
            <a:r>
              <a:rPr lang="en-US" sz="2800" dirty="0"/>
              <a:t>Holiday on Monday…</a:t>
            </a:r>
          </a:p>
          <a:p>
            <a:pPr lvl="1"/>
            <a:r>
              <a:rPr lang="en-US" sz="2200" b="1" dirty="0"/>
              <a:t>no class</a:t>
            </a:r>
          </a:p>
          <a:p>
            <a:pPr lvl="1"/>
            <a:r>
              <a:rPr lang="en-US" sz="2200" b="1" dirty="0"/>
              <a:t>no office hours</a:t>
            </a:r>
          </a:p>
          <a:p>
            <a:pPr lvl="1"/>
            <a:r>
              <a:rPr lang="en-US" sz="2200" b="1" dirty="0"/>
              <a:t>some (reduced) Ed activity</a:t>
            </a:r>
          </a:p>
          <a:p>
            <a:r>
              <a:rPr lang="en-US" sz="2800" b="1" dirty="0"/>
              <a:t>Implication: please start HW8 early!!</a:t>
            </a:r>
          </a:p>
          <a:p>
            <a:r>
              <a:rPr lang="en-US" sz="2800" b="1" dirty="0"/>
              <a:t>next Fri: a bit on the final exam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76C941-88BD-1D26-BE6A-F75ED5760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086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C72C6C-B267-CF80-78FB-8401269D9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8825F-E95B-ED14-D05E-863B93CE3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an Array Floyd Logic: Postcondition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3F5D9-96E9-95A9-B70E-A302C79C25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709805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r = sum(S[0 .. j-1])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=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6" name="Group 5" descr="Next, we check if the postcondition holds, i.e. if   {{ r = sum(S[0 .. j-1]) and j = len(S) }} implies&#13;&#10;  {{ r = sum(S) }}&#13;&#10;">
            <a:extLst>
              <a:ext uri="{FF2B5EF4-FFF2-40B4-BE49-F238E27FC236}">
                <a16:creationId xmlns:a16="http://schemas.microsoft.com/office/drawing/2014/main" id="{FE75BBCE-DD15-5D77-BDB8-AB571E707D4D}"/>
              </a:ext>
            </a:extLst>
          </p:cNvPr>
          <p:cNvGrpSpPr/>
          <p:nvPr/>
        </p:nvGrpSpPr>
        <p:grpSpPr>
          <a:xfrm>
            <a:off x="5648445" y="3895612"/>
            <a:ext cx="3257049" cy="613458"/>
            <a:chOff x="5648445" y="3895612"/>
            <a:chExt cx="3257049" cy="613458"/>
          </a:xfrm>
        </p:grpSpPr>
        <p:sp>
          <p:nvSpPr>
            <p:cNvPr id="4" name="Right Bracket 3">
              <a:extLst>
                <a:ext uri="{FF2B5EF4-FFF2-40B4-BE49-F238E27FC236}">
                  <a16:creationId xmlns:a16="http://schemas.microsoft.com/office/drawing/2014/main" id="{028989CE-9130-212E-8F96-D269327AC951}"/>
                </a:ext>
              </a:extLst>
            </p:cNvPr>
            <p:cNvSpPr/>
            <p:nvPr/>
          </p:nvSpPr>
          <p:spPr>
            <a:xfrm>
              <a:off x="5648445" y="3895612"/>
              <a:ext cx="61577" cy="613458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BE92FEC-FE61-0B41-9AB1-EF1A3C430156}"/>
                </a:ext>
              </a:extLst>
            </p:cNvPr>
            <p:cNvSpPr txBox="1"/>
            <p:nvPr/>
          </p:nvSpPr>
          <p:spPr>
            <a:xfrm>
              <a:off x="5848247" y="4017675"/>
              <a:ext cx="30572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Does the postcondition hold?</a:t>
              </a:r>
              <a:endPara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6A7B16A-F844-5569-9E7E-E0F86AEEDDD5}"/>
              </a:ext>
            </a:extLst>
          </p:cNvPr>
          <p:cNvSpPr txBox="1"/>
          <p:nvPr/>
        </p:nvSpPr>
        <p:spPr>
          <a:xfrm>
            <a:off x="3741514" y="5176276"/>
            <a:ext cx="47390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r = sum(S[0 .. j-1])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  = sum(S[0 ..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len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(S)-1])	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since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j =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len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(S)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   = sum(S)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7987BC-272D-3B63-D249-3B3CE2C2EA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1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99DA77-FD47-67A0-483C-9A37FA2821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0190A-5CD0-8E74-3038-F5F56293F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an Array Floyd Logic: Loop Body (1/4)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04456-FB9C-F6AA-8A9B-EDE58FD04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709805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r = sum(S[0 .. j-1])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8EAEE-58D8-903E-4219-89C3B59FB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499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ED9FC-9A4A-6F53-9A4B-8FBD047E8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3BB06-C4E5-44B3-94DE-4C7D133F5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an Array Floyd Logic: Loop Body (2/4)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92E79E-0685-E3E0-F895-41E7A4222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709805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r = sum(S[0 .. j-1])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j]) }}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5" name="Straight Arrow Connector 4" descr="Backwards reasoning - from {{ r = sum(S[0 .. j-1]) }} to {{ r = sum(S[0 .. j]) }}&#13;&#10;">
            <a:extLst>
              <a:ext uri="{FF2B5EF4-FFF2-40B4-BE49-F238E27FC236}">
                <a16:creationId xmlns:a16="http://schemas.microsoft.com/office/drawing/2014/main" id="{E25A05DE-7011-221B-70EF-BA971B2ED347}"/>
              </a:ext>
            </a:extLst>
          </p:cNvPr>
          <p:cNvCxnSpPr/>
          <p:nvPr/>
        </p:nvCxnSpPr>
        <p:spPr>
          <a:xfrm flipV="1">
            <a:off x="1759352" y="3692324"/>
            <a:ext cx="0" cy="71763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C06BCE-C991-9B46-C7F5-A1B1EFB07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165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A012F9-9541-540F-A25D-718F1E943C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C66D1-6357-507C-FBC5-45A8E403A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an Array Floyd Logic: Loop Body (3/4)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BC3E1-8F3C-F06E-A0C1-DE0EE9D9B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r = sum(S[0 .. j-1])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S[j] + r = sum(S[0 .. j])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j]) }}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5" name="Straight Arrow Connector 4" descr="Backwards reasoning - from {{ r = sum(S[0 .. j]) }} to {{ S[j] + r = sum(S[0 .. j]) }}&#13;&#10;">
            <a:extLst>
              <a:ext uri="{FF2B5EF4-FFF2-40B4-BE49-F238E27FC236}">
                <a16:creationId xmlns:a16="http://schemas.microsoft.com/office/drawing/2014/main" id="{FA808112-495B-53E9-0F28-C554B598CBEE}"/>
              </a:ext>
            </a:extLst>
          </p:cNvPr>
          <p:cNvCxnSpPr/>
          <p:nvPr/>
        </p:nvCxnSpPr>
        <p:spPr>
          <a:xfrm flipV="1">
            <a:off x="1747777" y="3429000"/>
            <a:ext cx="0" cy="71763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5CF78A-FC9C-3B3A-8BC1-178BEF4267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9020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2C7B0E-687F-A8BC-3C4E-97C79992EE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89E59-4ECB-C90B-C1BD-122BA410C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of an Array Floyd Logic: Loop Body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2E952-FBB7-C4B8-2195-1968EC6B5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r = sum(S[0 .. j-1])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S[j] + r = sum(S[0 .. j])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j]) }}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5" name="Group 4" descr="Now, we check if  {{ r = sum(S[0 .. j-1]) and j ≠ len(S) }} implies&#13;&#10;    {{ S[j] + r = sum(S[0 .. j]) }}&#13;&#10;">
            <a:extLst>
              <a:ext uri="{FF2B5EF4-FFF2-40B4-BE49-F238E27FC236}">
                <a16:creationId xmlns:a16="http://schemas.microsoft.com/office/drawing/2014/main" id="{F21396E0-C331-5BA2-B45C-E713D37A58EA}"/>
              </a:ext>
            </a:extLst>
          </p:cNvPr>
          <p:cNvGrpSpPr/>
          <p:nvPr/>
        </p:nvGrpSpPr>
        <p:grpSpPr>
          <a:xfrm>
            <a:off x="5972537" y="2903489"/>
            <a:ext cx="1601532" cy="613458"/>
            <a:chOff x="5972537" y="2903489"/>
            <a:chExt cx="1601532" cy="613458"/>
          </a:xfrm>
        </p:grpSpPr>
        <p:sp>
          <p:nvSpPr>
            <p:cNvPr id="4" name="Right Bracket 3">
              <a:extLst>
                <a:ext uri="{FF2B5EF4-FFF2-40B4-BE49-F238E27FC236}">
                  <a16:creationId xmlns:a16="http://schemas.microsoft.com/office/drawing/2014/main" id="{1AD5E78C-4722-E918-5683-00F6B969C5CD}"/>
                </a:ext>
              </a:extLst>
            </p:cNvPr>
            <p:cNvSpPr/>
            <p:nvPr/>
          </p:nvSpPr>
          <p:spPr>
            <a:xfrm>
              <a:off x="5972537" y="2903489"/>
              <a:ext cx="61577" cy="613458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001BDF9-8C09-A71A-F6AC-7E48CB1EB7DA}"/>
                </a:ext>
              </a:extLst>
            </p:cNvPr>
            <p:cNvSpPr txBox="1"/>
            <p:nvPr/>
          </p:nvSpPr>
          <p:spPr>
            <a:xfrm>
              <a:off x="6172339" y="3025552"/>
              <a:ext cx="1401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Is this valid?</a:t>
              </a:r>
              <a:endPara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02BFA-07AA-077F-B945-338B3E325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180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43DC0-D514-B6C2-4050-AE02584108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16B69-DE82-B662-DB00-5F659CACA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Loop Body “Preservation” (1/3)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17DA5-87A9-7A46-E567-E7B4E5BBB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S[j] + r = sum(S[0 .. j])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S[j] + r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S[j] + sum(S[0 .. j-1])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= sum(S[0 .. j-1])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 + S[j]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 + sum([S[j]])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 + sum(S[j .. j])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…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j])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D3D90C-6BC7-243B-882F-CE4D615054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11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E196A0-896D-D8F0-87EE-21A3B74D07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17D26-B05D-4763-5FC8-19EF1E5C2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Loop Body “Preservation” (2/3)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E1EC9-E6DB-7C50-CC0F-A8F40F748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S[j] + r = sum(S[0 .. j])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S[j] + r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S[j] + sum(S[0 .. j-1])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= sum(S[0 .. j-1])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 + S[j]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 + sum([S[j]])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 + sum(S[j .. j])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…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 ⧺ S[j .. j])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j])</a:t>
            </a:r>
          </a:p>
          <a:p>
            <a:pPr lvl="2"/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We saw that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(L ⧺ R) =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2"/>
            <a:endParaRPr lang="en-US" sz="14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Does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sum(L ⧺ R) = sum(L) + sum(R)?</a:t>
            </a:r>
          </a:p>
          <a:p>
            <a:pPr lvl="1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Yes! Very similar proof by structural induction. (Call this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Lemma 3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B0A81-3977-8A14-8B9A-0688AEC355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583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52B0DF-B9CB-CED4-69B6-525EBA634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4A303-4ADC-2D78-7081-14F8E713E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Loop Body “Preservation” (3/3)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87DA0-44A8-5464-1FEB-B9B752204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339202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S[j] + r = sum(S[0 .. j])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S[j] + r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S[j] + sum(S[0 .. j-1])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= sum(S[0 .. j-1])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 + S[j]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 + sum([S[j]])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 + sum(S[j .. j])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= sum(S[0 .. j-1] ⧺ S[j .. j])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by Lemma 3</a:t>
            </a:r>
            <a:endParaRPr lang="en-US" sz="18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j])</a:t>
            </a:r>
          </a:p>
          <a:p>
            <a:pPr lvl="2"/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(The need to reason by induction comes up all the time.)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56280-40FF-4648-AE4E-283E7BEA0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792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AF4B4683-52D4-5A8A-7A13-000719E76A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70EE-CAA8-FDB6-F724-B39988B61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Proof, Forward Reasoning (1/7)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53E00-77F2-C054-8D85-DE97D8B6DA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709805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r = sum(S[0 .. j-1])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– S[j] = sum(S[0 .. j-1]) and j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4" name="Straight Arrow Connector 3" descr="Forwards reasoning from {{ r = sum(S[0 .. j-1]) and j ≠ len(S) }} to {{ r – S[j] = sum(S[0 .. j-1]) and j ≠ len(S) }}&#13;&#10;">
            <a:extLst>
              <a:ext uri="{FF2B5EF4-FFF2-40B4-BE49-F238E27FC236}">
                <a16:creationId xmlns:a16="http://schemas.microsoft.com/office/drawing/2014/main" id="{760D8C05-0CF8-4128-9731-6993E18C602E}"/>
              </a:ext>
            </a:extLst>
          </p:cNvPr>
          <p:cNvCxnSpPr>
            <a:cxnSpLocks/>
          </p:cNvCxnSpPr>
          <p:nvPr/>
        </p:nvCxnSpPr>
        <p:spPr>
          <a:xfrm>
            <a:off x="1794076" y="3025332"/>
            <a:ext cx="0" cy="782739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98925-B00C-DE4C-D6EE-80C20B00DD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5979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BFB8AC76-1ED1-064A-7116-5F71E7F87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8C31B-535E-C54B-03A6-B679A12E0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Proof, Forward Reasoning (2/7)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EE376-F06C-ED13-85C5-25047972B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709805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r = sum(S[0 .. j-1])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– S[j] = sum(S[0 .. j-1]) and j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– S[j-1] = sum(S[0 .. j-2]) and j-1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4" name="Straight Arrow Connector 3" descr="Forwards reasoning from {{ r – S[j] = sum(S[0 .. j-1]) and j ≠ len(S) }}&#13;&#10; to {{ r – S[j-1] = sum(S[0 .. j-2]) and j-1 ≠ len(S) }}&#13;&#10;">
            <a:extLst>
              <a:ext uri="{FF2B5EF4-FFF2-40B4-BE49-F238E27FC236}">
                <a16:creationId xmlns:a16="http://schemas.microsoft.com/office/drawing/2014/main" id="{6AE6847E-0B6E-A7F6-7322-5D2F76E15FF2}"/>
              </a:ext>
            </a:extLst>
          </p:cNvPr>
          <p:cNvCxnSpPr>
            <a:cxnSpLocks/>
          </p:cNvCxnSpPr>
          <p:nvPr/>
        </p:nvCxnSpPr>
        <p:spPr>
          <a:xfrm>
            <a:off x="1794076" y="3638790"/>
            <a:ext cx="0" cy="782739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658247-3EBC-62BF-F294-1977BEC83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459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9304-D848-92B4-6367-7EAC71F3C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Indexing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4FAF0-03F1-498D-6C76-2EF4F87F8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at : (List,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ℕ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) → ℤ</a:t>
            </a:r>
          </a:p>
          <a:p>
            <a:pPr lvl="2"/>
            <a:endParaRPr lang="en-US" sz="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at(nil , n)			:=  undefined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at(x :: L , 0)		:=  x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at(x :: L , n+1)	:=  at(L, n)</a:t>
            </a:r>
          </a:p>
          <a:p>
            <a:pPr lvl="2"/>
            <a:endParaRPr lang="en-US" sz="1800" dirty="0"/>
          </a:p>
          <a:p>
            <a:r>
              <a:rPr lang="en-US" sz="2600" dirty="0"/>
              <a:t>Retrieve an element of the list by </a:t>
            </a:r>
            <a:r>
              <a:rPr lang="en-US" sz="2600" u="sng" dirty="0"/>
              <a:t>index</a:t>
            </a:r>
          </a:p>
          <a:p>
            <a:pPr lvl="1"/>
            <a:r>
              <a:rPr lang="en-US" sz="2200" dirty="0"/>
              <a:t>use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L[j]</a:t>
            </a:r>
            <a:r>
              <a:rPr lang="en-US" sz="2200" dirty="0"/>
              <a:t>" as an abbreviation for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at(j, L)</a:t>
            </a:r>
          </a:p>
          <a:p>
            <a:pPr lvl="1"/>
            <a:endParaRPr lang="en-US" sz="2200" dirty="0"/>
          </a:p>
          <a:p>
            <a:r>
              <a:rPr lang="en-US" sz="2600" dirty="0"/>
              <a:t>Not an efficient operation on lists…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6C0541-6208-839E-2C5C-8FC7C28298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0048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AFA9178-6104-454A-059D-4D356FF333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7A374-4C99-9CF9-210E-4E52E0EF0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Proof, Forward Reasoning (3/7)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D33BD1-907A-4CF4-4DF0-30E51DC71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3709805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r = sum(S[0 .. j-1]) }}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and j ≠ </a:t>
            </a:r>
            <a:r>
              <a:rPr lang="en-US" sz="1800" b="1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S[j] + r;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– S[j] = sum(S[0 .. j-1]) and j ≠ </a:t>
            </a:r>
            <a:r>
              <a:rPr lang="en-US" sz="1800" b="1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– S[j-1] = sum(S[0 .. j-2]) and j-1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  <a:endParaRPr lang="en-US" sz="18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4" name="Group 3" descr="Now must check if {{ r – S[j-1] = sum(S[0 .. j-2]) and j-1 ≠ len(S) }}&#13;&#10; implies     {{ r = sum(S[0 .. j-1]) }}&#13;&#10;">
            <a:extLst>
              <a:ext uri="{FF2B5EF4-FFF2-40B4-BE49-F238E27FC236}">
                <a16:creationId xmlns:a16="http://schemas.microsoft.com/office/drawing/2014/main" id="{9910359B-4105-7F8F-CAF4-E7CB9D8345DD}"/>
              </a:ext>
            </a:extLst>
          </p:cNvPr>
          <p:cNvGrpSpPr/>
          <p:nvPr/>
        </p:nvGrpSpPr>
        <p:grpSpPr>
          <a:xfrm>
            <a:off x="6852213" y="4306573"/>
            <a:ext cx="1601532" cy="613458"/>
            <a:chOff x="6852213" y="4306573"/>
            <a:chExt cx="1601532" cy="613458"/>
          </a:xfrm>
        </p:grpSpPr>
        <p:sp>
          <p:nvSpPr>
            <p:cNvPr id="5" name="Right Bracket 4">
              <a:extLst>
                <a:ext uri="{FF2B5EF4-FFF2-40B4-BE49-F238E27FC236}">
                  <a16:creationId xmlns:a16="http://schemas.microsoft.com/office/drawing/2014/main" id="{A4E46B04-4C81-455A-56A6-42325D39493F}"/>
                </a:ext>
              </a:extLst>
            </p:cNvPr>
            <p:cNvSpPr/>
            <p:nvPr/>
          </p:nvSpPr>
          <p:spPr>
            <a:xfrm>
              <a:off x="6852213" y="4306573"/>
              <a:ext cx="61577" cy="613458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5B80A7A-4BBE-6BEB-50A8-08CDC95D2D13}"/>
                </a:ext>
              </a:extLst>
            </p:cNvPr>
            <p:cNvSpPr txBox="1"/>
            <p:nvPr/>
          </p:nvSpPr>
          <p:spPr>
            <a:xfrm>
              <a:off x="7052015" y="4428636"/>
              <a:ext cx="1401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Is this valid?</a:t>
              </a:r>
              <a:endPara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6BD17D-66D0-DD50-AF05-F48DF2D42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703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C24A4E9D-F5ED-D1D2-116B-1B704FBB20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1CF23-AF91-292C-62F6-F469766E9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Proof, Forward Reasoning (4/7)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D8263-1BF2-222A-727D-535081353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513180" cy="5339202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– S[j-1] = sum(S[0 .. j-2]) and j-1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= S[j-1] + sum(S[0 .. j-2])	 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– S[j-1] = sum(S[0 .. j-2])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S[j-1]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sum([S[j-1]])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sum(S[j-1 .. j-1])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D3B7C-B9D1-837E-7E6B-6B98F2242F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403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F81132FE-465A-A269-4D0D-33A9DBF01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9C4F1-894C-15E9-C4A6-487AD1A3F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Proof, Forward Reasoning (5/7)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7CCDA-AC78-9958-BD38-03A29A3E9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244160"/>
            <a:ext cx="8501605" cy="5339202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– S[j-1] = sum(S[0 .. j-2]) and j-1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= S[j-1] + sum(S[0 .. j-2])	 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– S[j-1] = sum(S[0 .. j-2])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S[j-1]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sum([S[j-1]])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sum(S[j-1 .. j-1])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…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349C7-411B-A45A-EA00-03B3AE6542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1702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ECE91650-C4FD-C449-190D-B9B20743A2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52977-5472-27A9-E10B-C43B7E1F8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Proof, Forward Reasoning (6/7)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87021-460E-66D8-8CCF-3735AEA55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09008" cy="5339202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– S[j-1] = sum(S[0 .. j-2]) and j-1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= S[j-1] + sum(S[0 .. j-2])	 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– S[j-1] = sum(S[0 .. j-2])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S[j-1]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sum([S[j-1]])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sum(S[j-1 .. j-1])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…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 ⧺ S[j-1 .. j-1])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</a:t>
            </a:r>
          </a:p>
          <a:p>
            <a:pPr lvl="2"/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We saw that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(L ⧺ R) =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(L) + </a:t>
            </a:r>
            <a:r>
              <a:rPr lang="en-US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(R)</a:t>
            </a:r>
          </a:p>
          <a:p>
            <a:pPr lvl="2"/>
            <a:endParaRPr lang="en-US" sz="14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Does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sum(L ⧺ R) = sum(L) + sum(R)?</a:t>
            </a:r>
          </a:p>
          <a:p>
            <a:pPr lvl="1"/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Yes! Very similar proof by structural induction. (Call this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Lemma 3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04A107-22E6-CC02-F27F-18CAC6B51D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92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5ECD3E4A-ACD1-5F79-FB8E-A50C73ECFE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3D76C-03EA-EBBF-9BF5-EC25052FA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Proof, Forward Reasoning (7/7)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4D3A5-54FD-1EFF-FEFD-7E5977BB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443732" cy="5339202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– S[j-1] = sum(S[0 .. j-2]) and j-1 ≠ </a:t>
            </a:r>
            <a:r>
              <a:rPr lang="en-US" sz="1800" b="1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r = sum(S[0 .. j-1]) }}</a:t>
            </a:r>
          </a:p>
          <a:p>
            <a:pPr lvl="2"/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= S[j-1] + sum(S[0 .. j-2])	 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since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r – S[j-1] = sum(S[0 .. j-2])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S[j-1]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sum([S[j-1]])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def of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j-2]) + sum(S[j-1 .. j-1])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j-2] ⧺ S[j-1 .. j-1])			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Courier New" panose="02070309020205020404" pitchFamily="49" charset="0"/>
              </a:rPr>
              <a:t>by Lemma 3</a:t>
            </a:r>
          </a:p>
          <a:p>
            <a:pPr lvl="2"/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 = sum(S[0 .. j-1])</a:t>
            </a:r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endParaRPr lang="en-US" sz="1600" dirty="0">
              <a:solidFill>
                <a:schemeClr val="accent3">
                  <a:lumMod val="75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2"/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</a:rPr>
              <a:t>(The need to reason by induction comes up all the time.)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A786E2-17B6-5E45-03B0-A19CAB0A03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699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EEDB4-9717-F865-4570-67AB14E786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764FC-B968-9807-7D28-2C9FC9CCF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of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6EE86E-D686-950E-F6E1-1DCF9F3A8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contains(nil, y) 	:= false				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contains(x :: L, y)	:= true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contains(x :: L, y)	:= contains(L, y)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</a:p>
          <a:p>
            <a:pPr lvl="2"/>
            <a:endParaRPr lang="en-US" sz="1600" dirty="0"/>
          </a:p>
          <a:p>
            <a:r>
              <a:rPr lang="en-US" sz="2600" dirty="0"/>
              <a:t>Tail-recursive definition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contains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(S: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Inv: contains(S</a:t>
            </a:r>
            <a:r>
              <a:rPr lang="en-US" sz="1800" b="1" baseline="-25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y) = contains(S, y)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 &amp;&amp;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y)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"nil";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implies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S.hd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=== y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6358727-BF79-F4F5-BA5C-59A2BD756258}"/>
              </a:ext>
            </a:extLst>
          </p:cNvPr>
          <p:cNvSpPr txBox="1"/>
          <p:nvPr/>
        </p:nvSpPr>
        <p:spPr>
          <a:xfrm>
            <a:off x="4572000" y="5992597"/>
            <a:ext cx="4078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Change to a version that uses indexes…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78095-3664-DF63-14FD-F1B9E17873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53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5A95C-AD1D-4BE9-9A61-7AC996C10F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2F5ED-DC8A-0E9D-49B0-3EFB4D796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of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DE425-1897-5541-BFF2-F386E8FBE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contains(nil, y) 	:= false				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contains(x :: L, y)	:= true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contains(x :: L, y)	:= contains(L, y)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</a:p>
          <a:p>
            <a:pPr lvl="2"/>
            <a:endParaRPr lang="en-US" sz="1600" dirty="0"/>
          </a:p>
          <a:p>
            <a:r>
              <a:rPr lang="en-US" sz="2600" dirty="0"/>
              <a:t>Change to using an array and accessing by index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contains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Inv: …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S[j] !== 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A94879-D9E4-881E-0341-3B5FD41CE657}"/>
              </a:ext>
            </a:extLst>
          </p:cNvPr>
          <p:cNvSpPr txBox="1"/>
          <p:nvPr/>
        </p:nvSpPr>
        <p:spPr>
          <a:xfrm>
            <a:off x="5423214" y="5290674"/>
            <a:ext cx="32635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S.hd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with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changing becomes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S[j]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with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changing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9345EB-EC60-C41B-D881-28F00E9D87DD}"/>
              </a:ext>
            </a:extLst>
          </p:cNvPr>
          <p:cNvSpPr txBox="1"/>
          <p:nvPr/>
        </p:nvSpPr>
        <p:spPr>
          <a:xfrm>
            <a:off x="5882506" y="6054939"/>
            <a:ext cx="2804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What is the invariant now?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8EDB8-E149-0CD2-B83D-B06F0FED97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52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1C7C3F-A4C9-CF8C-646C-8EF960EE6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918B-D077-109C-72EC-067D791DD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of an Array: Loop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D7565-E10A-D6C3-69B8-029E2CC0F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contains(nil, y) 	:= false						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contains(x :: L, y)	:= true	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= y</a:t>
            </a:r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contains(x :: L, y)	:= contains(L, y)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if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x ≠ y</a:t>
            </a:r>
          </a:p>
          <a:p>
            <a:pPr lvl="2"/>
            <a:endParaRPr lang="en-US" sz="1600" dirty="0"/>
          </a:p>
          <a:p>
            <a:r>
              <a:rPr lang="en-US" sz="2600" dirty="0"/>
              <a:t>Change to using an array and accessing by index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contains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(S: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Inv: contains(S, y) = contains(S[j .. n-1], y)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S[j] !== y)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E6ED45-2161-00C9-5217-2E1653D0EA56}"/>
              </a:ext>
            </a:extLst>
          </p:cNvPr>
          <p:cNvSpPr txBox="1"/>
          <p:nvPr/>
        </p:nvSpPr>
        <p:spPr>
          <a:xfrm>
            <a:off x="5917230" y="5613840"/>
            <a:ext cx="2851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Can we explain this better?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41A7ED-3698-3337-86DF-EE1A8B026B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08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D2BA4-F0E0-06B3-CB38-B48A9DF55A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85F05-1924-9231-620C-BECDBABFE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of an Array: Visual Intuition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8AA8BF-CAED-70F0-A681-D2BB39DE6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986816"/>
            <a:ext cx="8229600" cy="1573609"/>
          </a:xfrm>
        </p:spPr>
        <p:txBody>
          <a:bodyPr/>
          <a:lstStyle/>
          <a:p>
            <a:r>
              <a:rPr lang="en-US" sz="2600" dirty="0"/>
              <a:t>What do we know about the left segment?</a:t>
            </a:r>
            <a:endParaRPr lang="en-US" sz="2600" i="1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lvl="1"/>
            <a:r>
              <a:rPr lang="en-US" sz="2200" dirty="0"/>
              <a:t>it does not contain "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  <a:r>
              <a:rPr lang="en-US" sz="2200" dirty="0"/>
              <a:t>"</a:t>
            </a:r>
          </a:p>
          <a:p>
            <a:pPr lvl="1"/>
            <a:r>
              <a:rPr lang="en-US" sz="2200" dirty="0"/>
              <a:t>that's why we kept searching</a:t>
            </a:r>
          </a:p>
        </p:txBody>
      </p:sp>
      <p:grpSp>
        <p:nvGrpSpPr>
          <p:cNvPr id="4" name="Group 3" descr="Our loop invariant is contains(S, y) = contains(S[j .. n-1], y). In other words, if we haven’t found y yet, we need to keep looking.&#13;&#10;">
            <a:extLst>
              <a:ext uri="{FF2B5EF4-FFF2-40B4-BE49-F238E27FC236}">
                <a16:creationId xmlns:a16="http://schemas.microsoft.com/office/drawing/2014/main" id="{91749495-EB26-4631-1F04-0BBF1574DC19}"/>
              </a:ext>
            </a:extLst>
          </p:cNvPr>
          <p:cNvGrpSpPr/>
          <p:nvPr/>
        </p:nvGrpSpPr>
        <p:grpSpPr>
          <a:xfrm>
            <a:off x="282021" y="1361054"/>
            <a:ext cx="7843456" cy="1318548"/>
            <a:chOff x="282021" y="1361054"/>
            <a:chExt cx="7843456" cy="131854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E311F537-F18B-B753-8ED2-244B0828F647}"/>
                </a:ext>
              </a:extLst>
            </p:cNvPr>
            <p:cNvSpPr/>
            <p:nvPr/>
          </p:nvSpPr>
          <p:spPr>
            <a:xfrm>
              <a:off x="1921097" y="1361054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1CFF3C2-26F6-5ECB-DE1E-609CB378F0FC}"/>
                </a:ext>
              </a:extLst>
            </p:cNvPr>
            <p:cNvSpPr/>
            <p:nvPr/>
          </p:nvSpPr>
          <p:spPr>
            <a:xfrm>
              <a:off x="5026493" y="1361054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C3A53F4-9F9E-5637-E1EE-34A9E83E7747}"/>
                </a:ext>
              </a:extLst>
            </p:cNvPr>
            <p:cNvSpPr txBox="1"/>
            <p:nvPr/>
          </p:nvSpPr>
          <p:spPr>
            <a:xfrm>
              <a:off x="282021" y="2310270"/>
              <a:ext cx="701345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contains(S, y) =							  contains(S[j .. n-1], y)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552886C-BF0F-C7FD-DD93-0AD9986EE0FC}"/>
                </a:ext>
              </a:extLst>
            </p:cNvPr>
            <p:cNvSpPr txBox="1"/>
            <p:nvPr/>
          </p:nvSpPr>
          <p:spPr>
            <a:xfrm>
              <a:off x="5026493" y="1768939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B3E589A-46BD-EF2E-54A1-2F2FF02DCB23}"/>
                </a:ext>
              </a:extLst>
            </p:cNvPr>
            <p:cNvSpPr txBox="1"/>
            <p:nvPr/>
          </p:nvSpPr>
          <p:spPr>
            <a:xfrm>
              <a:off x="1056432" y="1361054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16F8CEEF-EDE7-56AA-EBBF-774A2F20E3ED}"/>
                </a:ext>
              </a:extLst>
            </p:cNvPr>
            <p:cNvCxnSpPr>
              <a:cxnSpLocks/>
            </p:cNvCxnSpPr>
            <p:nvPr/>
          </p:nvCxnSpPr>
          <p:spPr>
            <a:xfrm>
              <a:off x="1359774" y="1557824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 descr="In other words, we know that all the items in S before index j are not equal to y">
            <a:extLst>
              <a:ext uri="{FF2B5EF4-FFF2-40B4-BE49-F238E27FC236}">
                <a16:creationId xmlns:a16="http://schemas.microsoft.com/office/drawing/2014/main" id="{6EF04909-63E0-E7B3-087F-5807126F1B05}"/>
              </a:ext>
            </a:extLst>
          </p:cNvPr>
          <p:cNvGrpSpPr/>
          <p:nvPr/>
        </p:nvGrpSpPr>
        <p:grpSpPr>
          <a:xfrm>
            <a:off x="1056432" y="5294407"/>
            <a:ext cx="7069045" cy="782986"/>
            <a:chOff x="1056432" y="5294407"/>
            <a:chExt cx="7069045" cy="78298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A08B39A-82B6-8E09-9CF5-16F6B31A3301}"/>
                </a:ext>
              </a:extLst>
            </p:cNvPr>
            <p:cNvSpPr/>
            <p:nvPr/>
          </p:nvSpPr>
          <p:spPr>
            <a:xfrm>
              <a:off x="1921097" y="530017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AFEAEAFB-EF42-0A32-45E0-DC98CB84715B}"/>
                </a:ext>
              </a:extLst>
            </p:cNvPr>
            <p:cNvSpPr/>
            <p:nvPr/>
          </p:nvSpPr>
          <p:spPr>
            <a:xfrm>
              <a:off x="5026493" y="530017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7849D88-BE8F-6897-4F02-A6B0AD0720E0}"/>
                </a:ext>
              </a:extLst>
            </p:cNvPr>
            <p:cNvSpPr txBox="1"/>
            <p:nvPr/>
          </p:nvSpPr>
          <p:spPr>
            <a:xfrm>
              <a:off x="5026493" y="570806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4EB1431-7C8D-E094-81D7-B62D1E39A0DE}"/>
                </a:ext>
              </a:extLst>
            </p:cNvPr>
            <p:cNvSpPr txBox="1"/>
            <p:nvPr/>
          </p:nvSpPr>
          <p:spPr>
            <a:xfrm>
              <a:off x="1056432" y="530017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C02D551B-4B6A-075D-EA65-6A158131BA43}"/>
                </a:ext>
              </a:extLst>
            </p:cNvPr>
            <p:cNvCxnSpPr>
              <a:cxnSpLocks/>
            </p:cNvCxnSpPr>
            <p:nvPr/>
          </p:nvCxnSpPr>
          <p:spPr>
            <a:xfrm>
              <a:off x="1359774" y="549694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CE27FC2-A302-9D98-63B2-F0F32BECD86E}"/>
                </a:ext>
              </a:extLst>
            </p:cNvPr>
            <p:cNvSpPr txBox="1"/>
            <p:nvPr/>
          </p:nvSpPr>
          <p:spPr>
            <a:xfrm>
              <a:off x="3038419" y="529440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88385C7-1212-19EE-9D88-9214DB406A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35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91082-34D0-E481-DF1F-FF52F732FF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94A0F-D45B-9DF3-3338-0D49C5E81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of an Array: Refined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256778-4DDF-D6CE-9447-80ED0F9F70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82787"/>
            <a:ext cx="8229600" cy="4000575"/>
          </a:xfrm>
        </p:spPr>
        <p:txBody>
          <a:bodyPr/>
          <a:lstStyle/>
          <a:p>
            <a:r>
              <a:rPr lang="en-US" sz="2600" dirty="0"/>
              <a:t>Update the invariant to be more informative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contains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(S: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Inv: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≠ y for any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 .. j-1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S[j] !== y)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6" name="Group 5" descr="We have that S[i] is not equal to y for all i between 0 and j - 1, inclusive">
            <a:extLst>
              <a:ext uri="{FF2B5EF4-FFF2-40B4-BE49-F238E27FC236}">
                <a16:creationId xmlns:a16="http://schemas.microsoft.com/office/drawing/2014/main" id="{2F156810-77E7-F02F-6AAB-A216D3D4B6BE}"/>
              </a:ext>
            </a:extLst>
          </p:cNvPr>
          <p:cNvGrpSpPr/>
          <p:nvPr/>
        </p:nvGrpSpPr>
        <p:grpSpPr>
          <a:xfrm>
            <a:off x="1218477" y="1521060"/>
            <a:ext cx="7069045" cy="782986"/>
            <a:chOff x="1218477" y="1521060"/>
            <a:chExt cx="7069045" cy="7829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587FB94-5AD3-1B8A-E1DF-9DB321531D0F}"/>
                </a:ext>
              </a:extLst>
            </p:cNvPr>
            <p:cNvSpPr/>
            <p:nvPr/>
          </p:nvSpPr>
          <p:spPr>
            <a:xfrm>
              <a:off x="2083142" y="1526829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C6585F2-DB8B-64A7-E4E3-048A0E510A09}"/>
                </a:ext>
              </a:extLst>
            </p:cNvPr>
            <p:cNvSpPr/>
            <p:nvPr/>
          </p:nvSpPr>
          <p:spPr>
            <a:xfrm>
              <a:off x="5188538" y="1526829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AF315E9-83DE-A290-EA76-B58241586AA9}"/>
                </a:ext>
              </a:extLst>
            </p:cNvPr>
            <p:cNvSpPr txBox="1"/>
            <p:nvPr/>
          </p:nvSpPr>
          <p:spPr>
            <a:xfrm>
              <a:off x="5188538" y="1934714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A1806645-75A8-D453-F647-481A9B182EB8}"/>
                </a:ext>
              </a:extLst>
            </p:cNvPr>
            <p:cNvSpPr txBox="1"/>
            <p:nvPr/>
          </p:nvSpPr>
          <p:spPr>
            <a:xfrm>
              <a:off x="1218477" y="1526829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947185EF-96DC-6A7E-D591-C99BA8DE0861}"/>
                </a:ext>
              </a:extLst>
            </p:cNvPr>
            <p:cNvCxnSpPr>
              <a:cxnSpLocks/>
            </p:cNvCxnSpPr>
            <p:nvPr/>
          </p:nvCxnSpPr>
          <p:spPr>
            <a:xfrm>
              <a:off x="1521819" y="1723599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83E0C0D-32E1-6565-848B-7D3DAF7CA8D3}"/>
                </a:ext>
              </a:extLst>
            </p:cNvPr>
            <p:cNvSpPr txBox="1"/>
            <p:nvPr/>
          </p:nvSpPr>
          <p:spPr>
            <a:xfrm>
              <a:off x="3200464" y="1521060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5652FB63-F70B-99D1-03CA-31747E619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33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DE2D-5A74-766D-6D76-9E153562B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 in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A53CD-38B8-6315-FD2A-C7750ED79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450466"/>
            <a:ext cx="8229600" cy="1934493"/>
          </a:xfrm>
        </p:spPr>
        <p:txBody>
          <a:bodyPr/>
          <a:lstStyle/>
          <a:p>
            <a:r>
              <a:rPr lang="en-US" sz="2600" dirty="0"/>
              <a:t>Must follow the "next" pointers to find elements</a:t>
            </a:r>
          </a:p>
          <a:p>
            <a:pPr lvl="1"/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at(L, n)</a:t>
            </a:r>
            <a:r>
              <a:rPr lang="en-US" sz="2200" dirty="0"/>
              <a:t> is an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O(n)</a:t>
            </a:r>
            <a:r>
              <a:rPr lang="en-US" sz="2200" dirty="0"/>
              <a:t> operation</a:t>
            </a:r>
          </a:p>
          <a:p>
            <a:pPr lvl="1"/>
            <a:r>
              <a:rPr lang="en-US" sz="2200" dirty="0"/>
              <a:t>no faster way to do this</a:t>
            </a:r>
          </a:p>
        </p:txBody>
      </p:sp>
      <p:grpSp>
        <p:nvGrpSpPr>
          <p:cNvPr id="6" name="Group 5" descr="An example linked list [1, 2, 3, 4, 5]. The nodes aren’t stored beside each other in memory - so to navigate through all elements, 5 pointers must be followed.">
            <a:extLst>
              <a:ext uri="{FF2B5EF4-FFF2-40B4-BE49-F238E27FC236}">
                <a16:creationId xmlns:a16="http://schemas.microsoft.com/office/drawing/2014/main" id="{F161F680-7238-D0A6-AE75-8E4C8E78C945}"/>
              </a:ext>
            </a:extLst>
          </p:cNvPr>
          <p:cNvGrpSpPr/>
          <p:nvPr/>
        </p:nvGrpSpPr>
        <p:grpSpPr>
          <a:xfrm>
            <a:off x="925975" y="1490245"/>
            <a:ext cx="6969177" cy="2618775"/>
            <a:chOff x="925975" y="1490245"/>
            <a:chExt cx="6969177" cy="2618775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4587F314-BF95-244C-6F45-E4C8405B37ED}"/>
                </a:ext>
              </a:extLst>
            </p:cNvPr>
            <p:cNvSpPr/>
            <p:nvPr/>
          </p:nvSpPr>
          <p:spPr>
            <a:xfrm>
              <a:off x="1944549" y="1610691"/>
              <a:ext cx="659756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E0B9E12-1B2D-07F5-B8F7-47A2AC95A263}"/>
                </a:ext>
              </a:extLst>
            </p:cNvPr>
            <p:cNvSpPr txBox="1"/>
            <p:nvPr/>
          </p:nvSpPr>
          <p:spPr>
            <a:xfrm>
              <a:off x="1956121" y="1610689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63837252-345F-8BAF-BC2E-3CD54AE1E66F}"/>
                </a:ext>
              </a:extLst>
            </p:cNvPr>
            <p:cNvCxnSpPr/>
            <p:nvPr/>
          </p:nvCxnSpPr>
          <p:spPr>
            <a:xfrm>
              <a:off x="2291469" y="1610689"/>
              <a:ext cx="0" cy="393541"/>
            </a:xfrm>
            <a:prstGeom prst="line">
              <a:avLst/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Frame 10">
              <a:extLst>
                <a:ext uri="{FF2B5EF4-FFF2-40B4-BE49-F238E27FC236}">
                  <a16:creationId xmlns:a16="http://schemas.microsoft.com/office/drawing/2014/main" id="{DDF1E087-6E6F-498D-BDC5-1A8AADC15E94}"/>
                </a:ext>
              </a:extLst>
            </p:cNvPr>
            <p:cNvSpPr/>
            <p:nvPr/>
          </p:nvSpPr>
          <p:spPr>
            <a:xfrm>
              <a:off x="2444189" y="2955282"/>
              <a:ext cx="659756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31781B47-518D-5F64-6B4E-9C163C002B57}"/>
                </a:ext>
              </a:extLst>
            </p:cNvPr>
            <p:cNvSpPr txBox="1"/>
            <p:nvPr/>
          </p:nvSpPr>
          <p:spPr>
            <a:xfrm>
              <a:off x="2455761" y="2955280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7544A1F-2EB8-EFE8-3A0C-01621F83E296}"/>
                </a:ext>
              </a:extLst>
            </p:cNvPr>
            <p:cNvCxnSpPr/>
            <p:nvPr/>
          </p:nvCxnSpPr>
          <p:spPr>
            <a:xfrm>
              <a:off x="2791109" y="2955280"/>
              <a:ext cx="0" cy="393541"/>
            </a:xfrm>
            <a:prstGeom prst="line">
              <a:avLst/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Frame 13">
              <a:extLst>
                <a:ext uri="{FF2B5EF4-FFF2-40B4-BE49-F238E27FC236}">
                  <a16:creationId xmlns:a16="http://schemas.microsoft.com/office/drawing/2014/main" id="{49CFF4BC-40F3-EE9F-4B15-4E3AC8385B1E}"/>
                </a:ext>
              </a:extLst>
            </p:cNvPr>
            <p:cNvSpPr/>
            <p:nvPr/>
          </p:nvSpPr>
          <p:spPr>
            <a:xfrm>
              <a:off x="4377160" y="1693644"/>
              <a:ext cx="659756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9ABF9D9-39D6-B86C-3D88-90B5670E3A8D}"/>
                </a:ext>
              </a:extLst>
            </p:cNvPr>
            <p:cNvSpPr txBox="1"/>
            <p:nvPr/>
          </p:nvSpPr>
          <p:spPr>
            <a:xfrm>
              <a:off x="4388732" y="1693642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1E4428F-5257-6B02-9A99-B6EDFF1D5E29}"/>
                </a:ext>
              </a:extLst>
            </p:cNvPr>
            <p:cNvCxnSpPr/>
            <p:nvPr/>
          </p:nvCxnSpPr>
          <p:spPr>
            <a:xfrm>
              <a:off x="4724080" y="1693642"/>
              <a:ext cx="0" cy="393541"/>
            </a:xfrm>
            <a:prstGeom prst="line">
              <a:avLst/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rame 16">
              <a:extLst>
                <a:ext uri="{FF2B5EF4-FFF2-40B4-BE49-F238E27FC236}">
                  <a16:creationId xmlns:a16="http://schemas.microsoft.com/office/drawing/2014/main" id="{CAAD56C6-000F-F9E4-514F-4F778179FB83}"/>
                </a:ext>
              </a:extLst>
            </p:cNvPr>
            <p:cNvSpPr/>
            <p:nvPr/>
          </p:nvSpPr>
          <p:spPr>
            <a:xfrm>
              <a:off x="4747550" y="3140478"/>
              <a:ext cx="659756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062688A-9BE1-69DB-8080-6B21363F95F9}"/>
                </a:ext>
              </a:extLst>
            </p:cNvPr>
            <p:cNvSpPr txBox="1"/>
            <p:nvPr/>
          </p:nvSpPr>
          <p:spPr>
            <a:xfrm>
              <a:off x="4759122" y="314047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2AA0D08-20D0-F344-8FCB-035D9E8194AD}"/>
                </a:ext>
              </a:extLst>
            </p:cNvPr>
            <p:cNvCxnSpPr/>
            <p:nvPr/>
          </p:nvCxnSpPr>
          <p:spPr>
            <a:xfrm>
              <a:off x="5094470" y="3140476"/>
              <a:ext cx="0" cy="393541"/>
            </a:xfrm>
            <a:prstGeom prst="line">
              <a:avLst/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ame 19">
              <a:extLst>
                <a:ext uri="{FF2B5EF4-FFF2-40B4-BE49-F238E27FC236}">
                  <a16:creationId xmlns:a16="http://schemas.microsoft.com/office/drawing/2014/main" id="{69BE3483-3A4E-9881-D6A7-D2BDBD0F2EEE}"/>
                </a:ext>
              </a:extLst>
            </p:cNvPr>
            <p:cNvSpPr/>
            <p:nvPr/>
          </p:nvSpPr>
          <p:spPr>
            <a:xfrm>
              <a:off x="6830998" y="2272379"/>
              <a:ext cx="659756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02D019C-F0EA-E1E7-AB17-DE341271F307}"/>
                </a:ext>
              </a:extLst>
            </p:cNvPr>
            <p:cNvSpPr txBox="1"/>
            <p:nvPr/>
          </p:nvSpPr>
          <p:spPr>
            <a:xfrm>
              <a:off x="6842570" y="2272377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0FBCA14-268C-6703-79D5-A78BDAF77190}"/>
                </a:ext>
              </a:extLst>
            </p:cNvPr>
            <p:cNvCxnSpPr/>
            <p:nvPr/>
          </p:nvCxnSpPr>
          <p:spPr>
            <a:xfrm>
              <a:off x="7177918" y="2272377"/>
              <a:ext cx="0" cy="393541"/>
            </a:xfrm>
            <a:prstGeom prst="line">
              <a:avLst/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B884EC5-8591-BAD6-161D-A42958C785F1}"/>
                </a:ext>
              </a:extLst>
            </p:cNvPr>
            <p:cNvSpPr txBox="1"/>
            <p:nvPr/>
          </p:nvSpPr>
          <p:spPr>
            <a:xfrm>
              <a:off x="925975" y="2349660"/>
              <a:ext cx="32252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4981F291-4934-551A-1663-31845B6190DA}"/>
                </a:ext>
              </a:extLst>
            </p:cNvPr>
            <p:cNvCxnSpPr>
              <a:cxnSpLocks/>
              <a:stCxn id="24" idx="3"/>
            </p:cNvCxnSpPr>
            <p:nvPr/>
          </p:nvCxnSpPr>
          <p:spPr>
            <a:xfrm flipV="1">
              <a:off x="1248499" y="2093752"/>
              <a:ext cx="591876" cy="455963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094D8AC2-1CC1-80C0-4A17-0FA15886E602}"/>
                </a:ext>
              </a:extLst>
            </p:cNvPr>
            <p:cNvSpPr/>
            <p:nvPr/>
          </p:nvSpPr>
          <p:spPr>
            <a:xfrm>
              <a:off x="2465408" y="1782501"/>
              <a:ext cx="2152891" cy="1562583"/>
            </a:xfrm>
            <a:custGeom>
              <a:avLst/>
              <a:gdLst>
                <a:gd name="connsiteX0" fmla="*/ 0 w 2152891"/>
                <a:gd name="connsiteY0" fmla="*/ 0 h 1562583"/>
                <a:gd name="connsiteX1" fmla="*/ 972273 w 2152891"/>
                <a:gd name="connsiteY1" fmla="*/ 381965 h 1562583"/>
                <a:gd name="connsiteX2" fmla="*/ 1423686 w 2152891"/>
                <a:gd name="connsiteY2" fmla="*/ 1342664 h 1562583"/>
                <a:gd name="connsiteX3" fmla="*/ 2152891 w 2152891"/>
                <a:gd name="connsiteY3" fmla="*/ 1562583 h 15625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52891" h="1562583">
                  <a:moveTo>
                    <a:pt x="0" y="0"/>
                  </a:moveTo>
                  <a:cubicBezTo>
                    <a:pt x="367496" y="79094"/>
                    <a:pt x="734992" y="158188"/>
                    <a:pt x="972273" y="381965"/>
                  </a:cubicBezTo>
                  <a:cubicBezTo>
                    <a:pt x="1209554" y="605742"/>
                    <a:pt x="1226916" y="1145894"/>
                    <a:pt x="1423686" y="1342664"/>
                  </a:cubicBezTo>
                  <a:cubicBezTo>
                    <a:pt x="1620456" y="1539434"/>
                    <a:pt x="1886673" y="1551008"/>
                    <a:pt x="2152891" y="1562583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FF019E50-52A9-5514-0539-BED38D5CBA70}"/>
                </a:ext>
              </a:extLst>
            </p:cNvPr>
            <p:cNvSpPr/>
            <p:nvPr/>
          </p:nvSpPr>
          <p:spPr>
            <a:xfrm>
              <a:off x="3252486" y="3171463"/>
              <a:ext cx="2781046" cy="937557"/>
            </a:xfrm>
            <a:custGeom>
              <a:avLst/>
              <a:gdLst>
                <a:gd name="connsiteX0" fmla="*/ 2025570 w 2781046"/>
                <a:gd name="connsiteY0" fmla="*/ 173621 h 937557"/>
                <a:gd name="connsiteX1" fmla="*/ 2777924 w 2781046"/>
                <a:gd name="connsiteY1" fmla="*/ 544010 h 937557"/>
                <a:gd name="connsiteX2" fmla="*/ 1770927 w 2781046"/>
                <a:gd name="connsiteY2" fmla="*/ 891251 h 937557"/>
                <a:gd name="connsiteX3" fmla="*/ 520861 w 2781046"/>
                <a:gd name="connsiteY3" fmla="*/ 856527 h 937557"/>
                <a:gd name="connsiteX4" fmla="*/ 358815 w 2781046"/>
                <a:gd name="connsiteY4" fmla="*/ 185195 h 937557"/>
                <a:gd name="connsiteX5" fmla="*/ 0 w 2781046"/>
                <a:gd name="connsiteY5" fmla="*/ 0 h 9375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81046" h="937557">
                  <a:moveTo>
                    <a:pt x="2025570" y="173621"/>
                  </a:moveTo>
                  <a:cubicBezTo>
                    <a:pt x="2422967" y="299013"/>
                    <a:pt x="2820365" y="424405"/>
                    <a:pt x="2777924" y="544010"/>
                  </a:cubicBezTo>
                  <a:cubicBezTo>
                    <a:pt x="2735483" y="663615"/>
                    <a:pt x="2147104" y="839165"/>
                    <a:pt x="1770927" y="891251"/>
                  </a:cubicBezTo>
                  <a:cubicBezTo>
                    <a:pt x="1394750" y="943337"/>
                    <a:pt x="756213" y="974203"/>
                    <a:pt x="520861" y="856527"/>
                  </a:cubicBezTo>
                  <a:cubicBezTo>
                    <a:pt x="285509" y="738851"/>
                    <a:pt x="445625" y="327949"/>
                    <a:pt x="358815" y="185195"/>
                  </a:cubicBezTo>
                  <a:cubicBezTo>
                    <a:pt x="272005" y="42441"/>
                    <a:pt x="136002" y="21220"/>
                    <a:pt x="0" y="0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56D3205D-ADD6-A8A8-7B8C-0CE42E813689}"/>
                </a:ext>
              </a:extLst>
            </p:cNvPr>
            <p:cNvSpPr/>
            <p:nvPr/>
          </p:nvSpPr>
          <p:spPr>
            <a:xfrm>
              <a:off x="5173884" y="1490245"/>
              <a:ext cx="2721268" cy="1021461"/>
            </a:xfrm>
            <a:custGeom>
              <a:avLst/>
              <a:gdLst>
                <a:gd name="connsiteX0" fmla="*/ 2222339 w 2721268"/>
                <a:gd name="connsiteY0" fmla="*/ 1021461 h 1021461"/>
                <a:gd name="connsiteX1" fmla="*/ 2720050 w 2721268"/>
                <a:gd name="connsiteY1" fmla="*/ 766818 h 1021461"/>
                <a:gd name="connsiteX2" fmla="*/ 2095017 w 2721268"/>
                <a:gd name="connsiteY2" fmla="*/ 2889 h 1021461"/>
                <a:gd name="connsiteX3" fmla="*/ 1157468 w 2721268"/>
                <a:gd name="connsiteY3" fmla="*/ 500601 h 1021461"/>
                <a:gd name="connsiteX4" fmla="*/ 0 w 2721268"/>
                <a:gd name="connsiteY4" fmla="*/ 373279 h 1021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21268" h="1021461">
                  <a:moveTo>
                    <a:pt x="2222339" y="1021461"/>
                  </a:moveTo>
                  <a:cubicBezTo>
                    <a:pt x="2481804" y="979020"/>
                    <a:pt x="2741270" y="936580"/>
                    <a:pt x="2720050" y="766818"/>
                  </a:cubicBezTo>
                  <a:cubicBezTo>
                    <a:pt x="2698830" y="597056"/>
                    <a:pt x="2355447" y="47258"/>
                    <a:pt x="2095017" y="2889"/>
                  </a:cubicBezTo>
                  <a:cubicBezTo>
                    <a:pt x="1834587" y="-41480"/>
                    <a:pt x="1506637" y="438869"/>
                    <a:pt x="1157468" y="500601"/>
                  </a:cubicBezTo>
                  <a:cubicBezTo>
                    <a:pt x="808298" y="562333"/>
                    <a:pt x="404149" y="467806"/>
                    <a:pt x="0" y="373279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7B4A7281-BD61-4ED4-4496-C4F1FCFB562E}"/>
                </a:ext>
              </a:extLst>
            </p:cNvPr>
            <p:cNvSpPr/>
            <p:nvPr/>
          </p:nvSpPr>
          <p:spPr>
            <a:xfrm>
              <a:off x="2928395" y="2476982"/>
              <a:ext cx="3784921" cy="682907"/>
            </a:xfrm>
            <a:custGeom>
              <a:avLst/>
              <a:gdLst>
                <a:gd name="connsiteX0" fmla="*/ 0 w 3784921"/>
                <a:gd name="connsiteY0" fmla="*/ 682907 h 682907"/>
                <a:gd name="connsiteX1" fmla="*/ 1076446 w 3784921"/>
                <a:gd name="connsiteY1" fmla="*/ 289367 h 682907"/>
                <a:gd name="connsiteX2" fmla="*/ 3784921 w 3784921"/>
                <a:gd name="connsiteY2" fmla="*/ 0 h 6829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784921" h="682907">
                  <a:moveTo>
                    <a:pt x="0" y="682907"/>
                  </a:moveTo>
                  <a:cubicBezTo>
                    <a:pt x="222813" y="543046"/>
                    <a:pt x="445626" y="403185"/>
                    <a:pt x="1076446" y="289367"/>
                  </a:cubicBezTo>
                  <a:cubicBezTo>
                    <a:pt x="1707266" y="175549"/>
                    <a:pt x="2746093" y="87774"/>
                    <a:pt x="3784921" y="0"/>
                  </a:cubicBezTo>
                </a:path>
              </a:pathLst>
            </a:custGeom>
            <a:noFill/>
            <a:ln>
              <a:solidFill>
                <a:schemeClr val="accent3">
                  <a:lumMod val="60000"/>
                  <a:lumOff val="40000"/>
                </a:schemeClr>
              </a:solidFill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4E148E6-BF9E-5D74-280E-ABA1BF658D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0138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Sublist</a:t>
            </a:r>
            <a:r>
              <a:rPr lang="en-US" dirty="0"/>
              <a:t> “For any”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“With great power, comes great responsibility” </a:t>
            </a:r>
          </a:p>
          <a:p>
            <a:pPr lvl="1"/>
            <a:endParaRPr lang="en-US" sz="2200" dirty="0"/>
          </a:p>
          <a:p>
            <a:r>
              <a:rPr lang="en-US" sz="2600" dirty="0"/>
              <a:t>Since we can easily access any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L[j]</a:t>
            </a:r>
            <a:r>
              <a:rPr lang="en-US" sz="2600" dirty="0"/>
              <a:t>,</a:t>
            </a:r>
            <a:br>
              <a:rPr lang="en-US" sz="2600" dirty="0"/>
            </a:br>
            <a:r>
              <a:rPr lang="en-US" sz="2600" dirty="0"/>
              <a:t>may need to keep track of facts about it</a:t>
            </a:r>
          </a:p>
          <a:p>
            <a:pPr lvl="1"/>
            <a:r>
              <a:rPr lang="en-US" sz="2200" dirty="0"/>
              <a:t>may need facts about </a:t>
            </a:r>
            <a:r>
              <a:rPr lang="en-US" sz="2200" i="1" dirty="0"/>
              <a:t>every</a:t>
            </a:r>
            <a:r>
              <a:rPr lang="en-US" sz="2200" dirty="0"/>
              <a:t> element in the list</a:t>
            </a:r>
          </a:p>
          <a:p>
            <a:pPr lvl="2"/>
            <a:r>
              <a:rPr lang="en-US" sz="1800" dirty="0"/>
              <a:t>applies to preconditions, postconditions, and intermediate assertions</a:t>
            </a:r>
          </a:p>
          <a:p>
            <a:pPr lvl="2"/>
            <a:endParaRPr lang="en-US" sz="1800" dirty="0"/>
          </a:p>
          <a:p>
            <a:r>
              <a:rPr lang="en-US" sz="2600" dirty="0"/>
              <a:t>We can write facts about several elements at once:</a:t>
            </a:r>
          </a:p>
          <a:p>
            <a:pPr lvl="1"/>
            <a:r>
              <a:rPr lang="en-US" sz="2200" dirty="0"/>
              <a:t>this says that elements at indexes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0 .. j-1</a:t>
            </a:r>
            <a:r>
              <a:rPr lang="en-US" sz="2200" dirty="0"/>
              <a:t> are not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] ≠ y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0 ≤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&lt; j</a:t>
            </a:r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shorthand for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j</a:t>
            </a:r>
            <a:r>
              <a:rPr lang="en-US" sz="2200" dirty="0"/>
              <a:t> facts: 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S[0] ≠ y, …, S[j-1] ≠ y</a:t>
            </a:r>
            <a:endParaRPr lang="en-US" sz="2200" dirty="0">
              <a:latin typeface="Franklin Gothic Medium" panose="020B06030201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A930A-7CD0-E252-075C-EE5DF70DA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61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Toolkit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CE80238-0D5E-08A8-D57D-1EE4D1379481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458435"/>
          <a:ext cx="8229600" cy="2931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493024">
                  <a:extLst>
                    <a:ext uri="{9D8B030D-6E8A-4147-A177-3AD203B41FA5}">
                      <a16:colId xmlns:a16="http://schemas.microsoft.com/office/drawing/2014/main" val="2298765321"/>
                    </a:ext>
                  </a:extLst>
                </a:gridCol>
                <a:gridCol w="1912192">
                  <a:extLst>
                    <a:ext uri="{9D8B030D-6E8A-4147-A177-3AD203B41FA5}">
                      <a16:colId xmlns:a16="http://schemas.microsoft.com/office/drawing/2014/main" val="962255539"/>
                    </a:ext>
                  </a:extLst>
                </a:gridCol>
                <a:gridCol w="1912192">
                  <a:extLst>
                    <a:ext uri="{9D8B030D-6E8A-4147-A177-3AD203B41FA5}">
                      <a16:colId xmlns:a16="http://schemas.microsoft.com/office/drawing/2014/main" val="3772765395"/>
                    </a:ext>
                  </a:extLst>
                </a:gridCol>
                <a:gridCol w="1912192">
                  <a:extLst>
                    <a:ext uri="{9D8B030D-6E8A-4147-A177-3AD203B41FA5}">
                      <a16:colId xmlns:a16="http://schemas.microsoft.com/office/drawing/2014/main" val="5317886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Reasoning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6559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 mutation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full coverage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type checker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calculation</a:t>
                      </a:r>
                    </a:p>
                    <a:p>
                      <a:pPr algn="ctr"/>
                      <a:r>
                        <a:rPr lang="en-US" dirty="0"/>
                        <a:t>induction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1433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local variable mutation</a:t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Floyd logic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8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heap state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rep invariants</a:t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9287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arrays</a:t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for-any facts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4045149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02920-6EAA-47E9-16FD-9DCE89642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839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5CB92-D25D-1EE5-94BF-6B38F6DD81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952B4-114B-97AB-1891-76DF1E95B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Sublist</a:t>
            </a:r>
            <a:r>
              <a:rPr lang="en-US" dirty="0"/>
              <a:t> “For any” Facts &amp; Pictures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F83E4-0F7A-3E89-FFAA-CDDFF2A39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/>
              <a:t>“With great power, comes great responsibility” </a:t>
            </a:r>
          </a:p>
          <a:p>
            <a:pPr lvl="1"/>
            <a:r>
              <a:rPr lang="en-US" sz="2200" dirty="0"/>
              <a:t>since we can easily access any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L[j]</a:t>
            </a:r>
            <a:r>
              <a:rPr lang="en-US" sz="2200" dirty="0"/>
              <a:t>, may need facts about it</a:t>
            </a:r>
          </a:p>
          <a:p>
            <a:pPr lvl="1"/>
            <a:endParaRPr lang="en-US" sz="2200" dirty="0"/>
          </a:p>
          <a:p>
            <a:r>
              <a:rPr lang="en-US" sz="2600" dirty="0"/>
              <a:t>We can write facts about several elements at once:</a:t>
            </a:r>
          </a:p>
          <a:p>
            <a:pPr lvl="1"/>
            <a:r>
              <a:rPr lang="en-US" sz="2200" dirty="0"/>
              <a:t>this says that elements at indexes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0 .. j-1</a:t>
            </a:r>
            <a:r>
              <a:rPr lang="en-US" sz="2200" dirty="0"/>
              <a:t> are not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S[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] ≠ y		</a:t>
            </a:r>
            <a:r>
              <a:rPr lang="en-US" sz="18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for any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0 ≤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&lt; j</a:t>
            </a:r>
          </a:p>
          <a:p>
            <a:pPr lvl="2"/>
            <a:endParaRPr lang="en-US" sz="1800" dirty="0"/>
          </a:p>
          <a:p>
            <a:r>
              <a:rPr lang="en-US" sz="2600" dirty="0"/>
              <a:t>These facts get hard to write down!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</a:rPr>
              <a:t>we will need to find ways to make this </a:t>
            </a:r>
            <a:r>
              <a:rPr lang="en-US" sz="2200" u="sng" dirty="0">
                <a:latin typeface="Franklin Gothic Medium" panose="020B0603020102020204" pitchFamily="34" charset="0"/>
              </a:rPr>
              <a:t>easier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</a:rPr>
              <a:t>a common trick is to </a:t>
            </a:r>
            <a:r>
              <a:rPr lang="en-US" sz="22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draw pictures</a:t>
            </a:r>
            <a:r>
              <a:rPr lang="en-US" sz="2200" dirty="0">
                <a:latin typeface="Franklin Gothic Medium" panose="020B0603020102020204" pitchFamily="34" charset="0"/>
              </a:rPr>
              <a:t> instead…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37385-92B4-727C-ADE9-FBBA859F5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8330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0160E-A2C2-44D3-154E-34CF5ADDB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 Presentation of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E4B68-94BF-0A42-F5E3-F48BE44C2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91727"/>
            <a:ext cx="8229600" cy="3793231"/>
          </a:xfrm>
        </p:spPr>
        <p:txBody>
          <a:bodyPr/>
          <a:lstStyle/>
          <a:p>
            <a:r>
              <a:rPr lang="en-US" sz="2600" dirty="0"/>
              <a:t>Just saw this example</a:t>
            </a:r>
          </a:p>
          <a:p>
            <a:pPr lvl="1"/>
            <a:endParaRPr lang="en-US" sz="2200" dirty="0"/>
          </a:p>
          <a:p>
            <a:r>
              <a:rPr lang="en-US" sz="2600" dirty="0"/>
              <a:t>But we have seen "for any" facts with BSTs…</a:t>
            </a:r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2"/>
            <a:endParaRPr lang="en-US" sz="1800" dirty="0"/>
          </a:p>
          <a:p>
            <a:pPr lvl="1"/>
            <a:r>
              <a:rPr lang="en-US" sz="2200" dirty="0"/>
              <a:t>"for any" facts are common in more complex code</a:t>
            </a:r>
          </a:p>
          <a:p>
            <a:pPr lvl="1"/>
            <a:r>
              <a:rPr lang="en-US" sz="2200" dirty="0"/>
              <a:t>drawing pictures is a typical coping mechanism</a:t>
            </a:r>
          </a:p>
        </p:txBody>
      </p:sp>
      <p:grpSp>
        <p:nvGrpSpPr>
          <p:cNvPr id="4" name="Group 3" descr="We have that S[i] is not equal to y for all i between 0 and j - 1, inclusive">
            <a:extLst>
              <a:ext uri="{FF2B5EF4-FFF2-40B4-BE49-F238E27FC236}">
                <a16:creationId xmlns:a16="http://schemas.microsoft.com/office/drawing/2014/main" id="{1D3647D3-8F31-3EF0-50BD-D07FC4430DBD}"/>
              </a:ext>
            </a:extLst>
          </p:cNvPr>
          <p:cNvGrpSpPr/>
          <p:nvPr/>
        </p:nvGrpSpPr>
        <p:grpSpPr>
          <a:xfrm>
            <a:off x="1218477" y="1521060"/>
            <a:ext cx="7069045" cy="782986"/>
            <a:chOff x="1218477" y="1521060"/>
            <a:chExt cx="7069045" cy="782986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A2D4A92-704C-1268-EC82-F9CD99B95BDB}"/>
                </a:ext>
              </a:extLst>
            </p:cNvPr>
            <p:cNvSpPr/>
            <p:nvPr/>
          </p:nvSpPr>
          <p:spPr>
            <a:xfrm>
              <a:off x="2083142" y="1526829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D2CB40B-2212-64AF-BD3B-5B53C315046A}"/>
                </a:ext>
              </a:extLst>
            </p:cNvPr>
            <p:cNvSpPr/>
            <p:nvPr/>
          </p:nvSpPr>
          <p:spPr>
            <a:xfrm>
              <a:off x="5188538" y="1526829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131E333-B560-7F3B-AB7F-E63C40B83671}"/>
                </a:ext>
              </a:extLst>
            </p:cNvPr>
            <p:cNvSpPr txBox="1"/>
            <p:nvPr/>
          </p:nvSpPr>
          <p:spPr>
            <a:xfrm>
              <a:off x="5188538" y="1934714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C7205BE-E387-CA4D-9899-FB8FC830C76B}"/>
                </a:ext>
              </a:extLst>
            </p:cNvPr>
            <p:cNvSpPr txBox="1"/>
            <p:nvPr/>
          </p:nvSpPr>
          <p:spPr>
            <a:xfrm>
              <a:off x="1218477" y="1526829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C384A06-A874-91C5-E0ED-42C9B5FC59DA}"/>
                </a:ext>
              </a:extLst>
            </p:cNvPr>
            <p:cNvCxnSpPr>
              <a:cxnSpLocks/>
            </p:cNvCxnSpPr>
            <p:nvPr/>
          </p:nvCxnSpPr>
          <p:spPr>
            <a:xfrm>
              <a:off x="1521819" y="1723599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929073D-AEE5-4A52-71BB-B625061AE10F}"/>
                </a:ext>
              </a:extLst>
            </p:cNvPr>
            <p:cNvSpPr txBox="1"/>
            <p:nvPr/>
          </p:nvSpPr>
          <p:spPr>
            <a:xfrm>
              <a:off x="3200464" y="1521060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</p:grpSp>
      <p:grpSp>
        <p:nvGrpSpPr>
          <p:cNvPr id="6" name="Group 5" descr="For any binary search tree with value x and subtrees L and R, in the previous lecture we introduced the rep invariants contains-key(y, L)  →  (y &lt; x) and&#13;&#10;contains-key(z, R)  →  (x &lt; z)&#13;&#10;">
            <a:extLst>
              <a:ext uri="{FF2B5EF4-FFF2-40B4-BE49-F238E27FC236}">
                <a16:creationId xmlns:a16="http://schemas.microsoft.com/office/drawing/2014/main" id="{CEE37264-E104-0F1D-211C-D32782A74796}"/>
              </a:ext>
            </a:extLst>
          </p:cNvPr>
          <p:cNvGrpSpPr/>
          <p:nvPr/>
        </p:nvGrpSpPr>
        <p:grpSpPr>
          <a:xfrm>
            <a:off x="1579828" y="4234129"/>
            <a:ext cx="5851788" cy="1159808"/>
            <a:chOff x="1579828" y="4234129"/>
            <a:chExt cx="5851788" cy="1159808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DB56551-B2A4-E192-1EFE-CB38FE5B1D6F}"/>
                </a:ext>
              </a:extLst>
            </p:cNvPr>
            <p:cNvGrpSpPr/>
            <p:nvPr/>
          </p:nvGrpSpPr>
          <p:grpSpPr>
            <a:xfrm>
              <a:off x="6075046" y="4234129"/>
              <a:ext cx="1356570" cy="1159808"/>
              <a:chOff x="6075046" y="4234129"/>
              <a:chExt cx="1356570" cy="1159808"/>
            </a:xfrm>
          </p:grpSpPr>
          <p:sp>
            <p:nvSpPr>
              <p:cNvPr id="23" name="Frame 22">
                <a:extLst>
                  <a:ext uri="{FF2B5EF4-FFF2-40B4-BE49-F238E27FC236}">
                    <a16:creationId xmlns:a16="http://schemas.microsoft.com/office/drawing/2014/main" id="{072FCA57-2147-300E-237E-276A0DA3E1BA}"/>
                  </a:ext>
                </a:extLst>
              </p:cNvPr>
              <p:cNvSpPr/>
              <p:nvPr/>
            </p:nvSpPr>
            <p:spPr>
              <a:xfrm>
                <a:off x="6550947" y="4234129"/>
                <a:ext cx="395416" cy="407772"/>
              </a:xfrm>
              <a:prstGeom prst="frame">
                <a:avLst>
                  <a:gd name="adj1" fmla="val 0"/>
                </a:avLst>
              </a:prstGeom>
              <a:noFill/>
              <a:ln>
                <a:solidFill>
                  <a:schemeClr val="accent3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accent3">
                      <a:lumMod val="60000"/>
                      <a:lumOff val="40000"/>
                    </a:schemeClr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BD1FD12-F829-7CF1-D02B-1A8A0E720D01}"/>
                  </a:ext>
                </a:extLst>
              </p:cNvPr>
              <p:cNvSpPr txBox="1"/>
              <p:nvPr/>
            </p:nvSpPr>
            <p:spPr>
              <a:xfrm>
                <a:off x="6580557" y="4241791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x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A17B95E-A231-1F40-6705-F4BF54C6E456}"/>
                  </a:ext>
                </a:extLst>
              </p:cNvPr>
              <p:cNvSpPr txBox="1"/>
              <p:nvPr/>
            </p:nvSpPr>
            <p:spPr>
              <a:xfrm>
                <a:off x="6075046" y="4986165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L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8EFA82F3-25D8-EA77-ECD2-55371FA26275}"/>
                  </a:ext>
                </a:extLst>
              </p:cNvPr>
              <p:cNvSpPr txBox="1"/>
              <p:nvPr/>
            </p:nvSpPr>
            <p:spPr>
              <a:xfrm>
                <a:off x="7065810" y="4993827"/>
                <a:ext cx="3658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solidFill>
                      <a:schemeClr val="accent3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Franklin Gothic Medium"/>
                  </a:rPr>
                  <a:t>R</a:t>
                </a:r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A7548322-273B-026B-52E7-461EA985DCCE}"/>
                  </a:ext>
                </a:extLst>
              </p:cNvPr>
              <p:cNvCxnSpPr>
                <a:cxnSpLocks/>
                <a:endCxn id="25" idx="0"/>
              </p:cNvCxnSpPr>
              <p:nvPr/>
            </p:nvCxnSpPr>
            <p:spPr>
              <a:xfrm flipH="1">
                <a:off x="6257949" y="4641901"/>
                <a:ext cx="292998" cy="344264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720D1B35-102F-247D-7965-B4A58F1B47EA}"/>
                  </a:ext>
                </a:extLst>
              </p:cNvPr>
              <p:cNvCxnSpPr>
                <a:cxnSpLocks/>
                <a:endCxn id="26" idx="0"/>
              </p:cNvCxnSpPr>
              <p:nvPr/>
            </p:nvCxnSpPr>
            <p:spPr>
              <a:xfrm>
                <a:off x="6946363" y="4623285"/>
                <a:ext cx="302350" cy="370542"/>
              </a:xfrm>
              <a:prstGeom prst="straightConnector1">
                <a:avLst/>
              </a:prstGeom>
              <a:ln>
                <a:solidFill>
                  <a:schemeClr val="accent3">
                    <a:lumMod val="60000"/>
                    <a:lumOff val="40000"/>
                  </a:schemeClr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3B4CB024-5BEA-19DC-7D4C-A3632EFC559A}"/>
                </a:ext>
              </a:extLst>
            </p:cNvPr>
            <p:cNvSpPr txBox="1"/>
            <p:nvPr/>
          </p:nvSpPr>
          <p:spPr>
            <a:xfrm>
              <a:off x="1579828" y="4313138"/>
              <a:ext cx="337259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2"/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contains-key(y, L)  →  (y &lt; x)</a:t>
              </a:r>
            </a:p>
            <a:p>
              <a:pPr marL="0" lvl="2"/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rPr>
                <a:t>contains-key(z, R)  →  (x &lt; z)</a:t>
              </a: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8B3BA0-8027-CC24-F69D-E40E0E3A66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3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339A7-8197-641B-1922-D41A80F82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862A8-BDC1-BA4C-DA86-36B969A17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Proving Linear Search of an Array: Initialization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F483E-C005-E2CA-C7C9-C99A657CA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11272"/>
            <a:ext cx="8229600" cy="4272091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contains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(S: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j = 0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Inv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: 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 }}</a:t>
            </a:r>
            <a:endParaRPr lang="en-US" sz="18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S[j] !== y)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11" name="Group 10" descr="We’ll use a similar loop invariant idea from before: for all items in S between 0 and j - 1, they are not the item we are looking for. In other words, {{ Inv: S[i] ≠ y  for any 0 ≤ i ≤ j – 1 }}&#13;&#10;">
            <a:extLst>
              <a:ext uri="{FF2B5EF4-FFF2-40B4-BE49-F238E27FC236}">
                <a16:creationId xmlns:a16="http://schemas.microsoft.com/office/drawing/2014/main" id="{2CA6A765-9CA3-0BE1-1DDA-C3C4BD0259FA}"/>
              </a:ext>
            </a:extLst>
          </p:cNvPr>
          <p:cNvGrpSpPr/>
          <p:nvPr/>
        </p:nvGrpSpPr>
        <p:grpSpPr>
          <a:xfrm>
            <a:off x="1172176" y="1393737"/>
            <a:ext cx="7069045" cy="782986"/>
            <a:chOff x="1172176" y="1393737"/>
            <a:chExt cx="7069045" cy="7829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9F34B00-124E-FEE3-144B-38AB80EE45C5}"/>
                </a:ext>
              </a:extLst>
            </p:cNvPr>
            <p:cNvSpPr/>
            <p:nvPr/>
          </p:nvSpPr>
          <p:spPr>
            <a:xfrm>
              <a:off x="2036841" y="139950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2E87C62-4DDE-31A0-8AF2-E3358A7FA40B}"/>
                </a:ext>
              </a:extLst>
            </p:cNvPr>
            <p:cNvSpPr/>
            <p:nvPr/>
          </p:nvSpPr>
          <p:spPr>
            <a:xfrm>
              <a:off x="5142237" y="139950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4F716A1-43AE-64E7-01D2-E3C3562DDFAB}"/>
                </a:ext>
              </a:extLst>
            </p:cNvPr>
            <p:cNvSpPr txBox="1"/>
            <p:nvPr/>
          </p:nvSpPr>
          <p:spPr>
            <a:xfrm>
              <a:off x="5142237" y="180739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3B5FBA4-86F3-9424-BEB7-2B535969790B}"/>
                </a:ext>
              </a:extLst>
            </p:cNvPr>
            <p:cNvSpPr txBox="1"/>
            <p:nvPr/>
          </p:nvSpPr>
          <p:spPr>
            <a:xfrm>
              <a:off x="1172176" y="139950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F45A13E2-E61D-3D26-34AD-3B9FDF6E2CFA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159627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F71B5C-A27B-8EE4-855E-F33E58D57E7A}"/>
                </a:ext>
              </a:extLst>
            </p:cNvPr>
            <p:cNvSpPr txBox="1"/>
            <p:nvPr/>
          </p:nvSpPr>
          <p:spPr>
            <a:xfrm>
              <a:off x="3154163" y="139373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461AE24-F6C4-BE01-71BA-B424E0B38722}"/>
              </a:ext>
            </a:extLst>
          </p:cNvPr>
          <p:cNvSpPr txBox="1"/>
          <p:nvPr/>
        </p:nvSpPr>
        <p:spPr>
          <a:xfrm>
            <a:off x="5265027" y="4769318"/>
            <a:ext cx="3280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What is the picture when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j = 0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?</a:t>
            </a:r>
          </a:p>
        </p:txBody>
      </p:sp>
      <p:grpSp>
        <p:nvGrpSpPr>
          <p:cNvPr id="17" name="Group 16" descr="In the case where j = 0, there are no items between 0 and j - 1 = -1. So, the invariant holds vacuously.">
            <a:extLst>
              <a:ext uri="{FF2B5EF4-FFF2-40B4-BE49-F238E27FC236}">
                <a16:creationId xmlns:a16="http://schemas.microsoft.com/office/drawing/2014/main" id="{B60B5245-6573-3669-7554-006D4E025058}"/>
              </a:ext>
            </a:extLst>
          </p:cNvPr>
          <p:cNvGrpSpPr/>
          <p:nvPr/>
        </p:nvGrpSpPr>
        <p:grpSpPr>
          <a:xfrm>
            <a:off x="1172176" y="5935318"/>
            <a:ext cx="7069045" cy="775298"/>
            <a:chOff x="1172176" y="5935318"/>
            <a:chExt cx="7069045" cy="775298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61DCA47-CDD7-5EAD-F135-3A9A45E1631F}"/>
                </a:ext>
              </a:extLst>
            </p:cNvPr>
            <p:cNvSpPr/>
            <p:nvPr/>
          </p:nvSpPr>
          <p:spPr>
            <a:xfrm>
              <a:off x="2036841" y="5935318"/>
              <a:ext cx="6204380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6833F45F-F0A9-34A6-EE32-F8ABE6269149}"/>
                </a:ext>
              </a:extLst>
            </p:cNvPr>
            <p:cNvSpPr txBox="1"/>
            <p:nvPr/>
          </p:nvSpPr>
          <p:spPr>
            <a:xfrm>
              <a:off x="2036841" y="6341284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01E5FB1-1F27-EB5B-1961-F54CD09CC356}"/>
                </a:ext>
              </a:extLst>
            </p:cNvPr>
            <p:cNvSpPr txBox="1"/>
            <p:nvPr/>
          </p:nvSpPr>
          <p:spPr>
            <a:xfrm>
              <a:off x="1172176" y="5935318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EED0378-BF3F-29AA-1E84-CB29F8B96709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6132088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62FA9392-AF08-64DE-B540-1C13E1E077C9}"/>
              </a:ext>
            </a:extLst>
          </p:cNvPr>
          <p:cNvSpPr txBox="1"/>
          <p:nvPr/>
        </p:nvSpPr>
        <p:spPr>
          <a:xfrm>
            <a:off x="4931595" y="5208489"/>
            <a:ext cx="3866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Inv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holds because no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i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is in [0, -1]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(“vacuously true”)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08E29F8A-1F2F-D8BC-39EA-0F4D72DC6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9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5A826-F83D-B240-5CCF-B88C7AFD2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9F201-5E23-B8F2-2780-BD08DB2B2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of an Array: Preservation (1/4)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3B0387-55D3-9383-C3FE-F5061EA0F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11272"/>
            <a:ext cx="8229600" cy="4272091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contains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(S: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Inv: S[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S[j] !== y) {</a:t>
            </a:r>
          </a:p>
          <a:p>
            <a:pPr lvl="2"/>
            <a:r>
              <a:rPr lang="en-US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(S[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1) and j ≠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and S[j] ≠ y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6" name="Group 5" descr="The loop invariant {{ Inv: S[i] ≠ y  for any 0 ≤ i ≤ j – 1 }}">
            <a:extLst>
              <a:ext uri="{FF2B5EF4-FFF2-40B4-BE49-F238E27FC236}">
                <a16:creationId xmlns:a16="http://schemas.microsoft.com/office/drawing/2014/main" id="{1495AC2B-1344-1903-DC05-B3C57768CCFD}"/>
              </a:ext>
            </a:extLst>
          </p:cNvPr>
          <p:cNvGrpSpPr/>
          <p:nvPr/>
        </p:nvGrpSpPr>
        <p:grpSpPr>
          <a:xfrm>
            <a:off x="1172176" y="1393737"/>
            <a:ext cx="7069045" cy="782986"/>
            <a:chOff x="1172176" y="1393737"/>
            <a:chExt cx="7069045" cy="7829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E55AA47-B9F7-8C03-01D5-1AE52C0126A0}"/>
                </a:ext>
              </a:extLst>
            </p:cNvPr>
            <p:cNvSpPr/>
            <p:nvPr/>
          </p:nvSpPr>
          <p:spPr>
            <a:xfrm>
              <a:off x="2036841" y="139950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730E22F-1987-186D-E339-5958292D6E35}"/>
                </a:ext>
              </a:extLst>
            </p:cNvPr>
            <p:cNvSpPr/>
            <p:nvPr/>
          </p:nvSpPr>
          <p:spPr>
            <a:xfrm>
              <a:off x="5142237" y="139950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6C8378A-96B0-EE36-A3E6-8FE9A56707D9}"/>
                </a:ext>
              </a:extLst>
            </p:cNvPr>
            <p:cNvSpPr txBox="1"/>
            <p:nvPr/>
          </p:nvSpPr>
          <p:spPr>
            <a:xfrm>
              <a:off x="5142237" y="180739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1BE6F3B-A462-8837-50A5-FADBC1F804B8}"/>
                </a:ext>
              </a:extLst>
            </p:cNvPr>
            <p:cNvSpPr txBox="1"/>
            <p:nvPr/>
          </p:nvSpPr>
          <p:spPr>
            <a:xfrm>
              <a:off x="1172176" y="139950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CFAFC9E-CE37-6FBC-AC6D-80C37738DE8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159627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0939004-5488-D1DD-B493-58C2251EEF6B}"/>
                </a:ext>
              </a:extLst>
            </p:cNvPr>
            <p:cNvSpPr txBox="1"/>
            <p:nvPr/>
          </p:nvSpPr>
          <p:spPr>
            <a:xfrm>
              <a:off x="3154163" y="139373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</p:grp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49FF93A5-DFB2-32F4-9365-E676822D9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1269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56F2D7-C819-1ADA-2E7B-222EF5C5C3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772F6-5E95-BAA7-375E-910BB524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of an Array: Preservation (2/4)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8620-843F-8379-8E5A-5CD36C595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11272"/>
            <a:ext cx="8229600" cy="4272091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contains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(S: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Inv: S[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S[j] !== y) {</a:t>
            </a:r>
          </a:p>
          <a:p>
            <a:pPr lvl="2"/>
            <a:r>
              <a:rPr lang="en-US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(S[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1) and j ≠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and S[j] ≠ y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11" name="Group 10" descr="The loop invariant {{ Inv: S[i] ≠ y  for any 0 ≤ i ≤ j – 1 }}">
            <a:extLst>
              <a:ext uri="{FF2B5EF4-FFF2-40B4-BE49-F238E27FC236}">
                <a16:creationId xmlns:a16="http://schemas.microsoft.com/office/drawing/2014/main" id="{1C6BDADF-4348-CEC7-6751-C946CF7D5592}"/>
              </a:ext>
            </a:extLst>
          </p:cNvPr>
          <p:cNvGrpSpPr/>
          <p:nvPr/>
        </p:nvGrpSpPr>
        <p:grpSpPr>
          <a:xfrm>
            <a:off x="1172176" y="1393737"/>
            <a:ext cx="7069045" cy="782986"/>
            <a:chOff x="1172176" y="1393737"/>
            <a:chExt cx="7069045" cy="7829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89D7743-46D8-6C07-5B12-CFC963DF3725}"/>
                </a:ext>
              </a:extLst>
            </p:cNvPr>
            <p:cNvSpPr/>
            <p:nvPr/>
          </p:nvSpPr>
          <p:spPr>
            <a:xfrm>
              <a:off x="2036841" y="139950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25C74B9-7A3B-AC44-B91A-DF2BE9397B82}"/>
                </a:ext>
              </a:extLst>
            </p:cNvPr>
            <p:cNvSpPr/>
            <p:nvPr/>
          </p:nvSpPr>
          <p:spPr>
            <a:xfrm>
              <a:off x="5142237" y="139950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5907C2F-939F-DC51-AB43-ED0E8EF88157}"/>
                </a:ext>
              </a:extLst>
            </p:cNvPr>
            <p:cNvSpPr txBox="1"/>
            <p:nvPr/>
          </p:nvSpPr>
          <p:spPr>
            <a:xfrm>
              <a:off x="5142237" y="180739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FCB11CC-A1E9-A4C7-1587-B5DEA8C4FFF9}"/>
                </a:ext>
              </a:extLst>
            </p:cNvPr>
            <p:cNvSpPr txBox="1"/>
            <p:nvPr/>
          </p:nvSpPr>
          <p:spPr>
            <a:xfrm>
              <a:off x="1172176" y="139950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4985C6B-79C0-10CA-9D5B-8A83FF072F8F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159627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83A1D60-DE17-3C71-26AF-3801B06DF7A0}"/>
                </a:ext>
              </a:extLst>
            </p:cNvPr>
            <p:cNvSpPr txBox="1"/>
            <p:nvPr/>
          </p:nvSpPr>
          <p:spPr>
            <a:xfrm>
              <a:off x="3154163" y="139373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</p:grpSp>
      <p:cxnSp>
        <p:nvCxnSpPr>
          <p:cNvPr id="6" name="Straight Arrow Connector 5" descr="Backwards reasoning from {{ S[i] ≠ y  for any 0 ≤ i ≤ j – 1 }}&#13;&#10; to {{ S[i] ≠ y  for any 0 ≤ i ≤ j }}&#13;&#10;">
            <a:extLst>
              <a:ext uri="{FF2B5EF4-FFF2-40B4-BE49-F238E27FC236}">
                <a16:creationId xmlns:a16="http://schemas.microsoft.com/office/drawing/2014/main" id="{AAB7D50A-B2D8-A7A4-39D1-1D74D25B3C15}"/>
              </a:ext>
            </a:extLst>
          </p:cNvPr>
          <p:cNvCxnSpPr>
            <a:cxnSpLocks/>
          </p:cNvCxnSpPr>
          <p:nvPr/>
        </p:nvCxnSpPr>
        <p:spPr>
          <a:xfrm flipV="1">
            <a:off x="1794076" y="4421529"/>
            <a:ext cx="0" cy="740780"/>
          </a:xfrm>
          <a:prstGeom prst="straightConnector1">
            <a:avLst/>
          </a:prstGeom>
          <a:ln>
            <a:solidFill>
              <a:schemeClr val="accent3">
                <a:lumMod val="75000"/>
              </a:schemeClr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Group 13" descr="Now we must check that     {{ (S[i] ≠ y  for any 0 ≤ i ≤ j – 1) and j ≠ len(S) and S[j] ≠ y }} implies&#13;&#10;    {{ S[i] ≠ y  for any 0 ≤ i ≤ j }}&#13;&#10;">
            <a:extLst>
              <a:ext uri="{FF2B5EF4-FFF2-40B4-BE49-F238E27FC236}">
                <a16:creationId xmlns:a16="http://schemas.microsoft.com/office/drawing/2014/main" id="{BDBC6F3E-3131-6AC4-84C4-FE608983ED68}"/>
              </a:ext>
            </a:extLst>
          </p:cNvPr>
          <p:cNvGrpSpPr/>
          <p:nvPr/>
        </p:nvGrpSpPr>
        <p:grpSpPr>
          <a:xfrm>
            <a:off x="7402011" y="3993795"/>
            <a:ext cx="1401730" cy="982790"/>
            <a:chOff x="7402011" y="3993795"/>
            <a:chExt cx="1401730" cy="982790"/>
          </a:xfrm>
        </p:grpSpPr>
        <p:sp>
          <p:nvSpPr>
            <p:cNvPr id="12" name="Right Bracket 11">
              <a:extLst>
                <a:ext uri="{FF2B5EF4-FFF2-40B4-BE49-F238E27FC236}">
                  <a16:creationId xmlns:a16="http://schemas.microsoft.com/office/drawing/2014/main" id="{F7DCD627-FF3C-291F-51AF-353B1E3E7AAE}"/>
                </a:ext>
              </a:extLst>
            </p:cNvPr>
            <p:cNvSpPr/>
            <p:nvPr/>
          </p:nvSpPr>
          <p:spPr>
            <a:xfrm>
              <a:off x="7940233" y="3993795"/>
              <a:ext cx="61577" cy="613458"/>
            </a:xfrm>
            <a:prstGeom prst="rightBracket">
              <a:avLst/>
            </a:prstGeom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422F05F-340A-C95F-5195-E3A6B64A322B}"/>
                </a:ext>
              </a:extLst>
            </p:cNvPr>
            <p:cNvSpPr txBox="1"/>
            <p:nvPr/>
          </p:nvSpPr>
          <p:spPr>
            <a:xfrm>
              <a:off x="7402011" y="4607253"/>
              <a:ext cx="1401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75000"/>
                    </a:schemeClr>
                  </a:solidFill>
                  <a:latin typeface="Franklin Gothic Medium"/>
                  <a:cs typeface="Franklin Gothic Medium"/>
                </a:rPr>
                <a:t>Is this valid?</a:t>
              </a:r>
              <a:endPara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endParaRPr>
            </a:p>
          </p:txBody>
        </p:sp>
      </p:grp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F230F611-A356-5944-5744-B26784311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64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8A431-5F86-2B69-D0DD-A27FD0875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4561D-C6A0-F749-AFED-A449832FD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of an Array: Preservation (3/4)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4EF8C-6A86-C5A8-9477-6443D4906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08042"/>
            <a:ext cx="8229600" cy="720515"/>
          </a:xfrm>
        </p:spPr>
        <p:txBody>
          <a:bodyPr/>
          <a:lstStyle/>
          <a:p>
            <a:pPr lvl="2"/>
            <a:r>
              <a:rPr lang="en-US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(S[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1) and j ≠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and S[j] ≠ y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600" dirty="0"/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What does the top assertion say about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S[j]</a:t>
            </a:r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?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it is not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y</a:t>
            </a:r>
          </a:p>
        </p:txBody>
      </p:sp>
      <p:grpSp>
        <p:nvGrpSpPr>
          <p:cNvPr id="11" name="Group 10" descr="Now that we know S[j] is not equal to y, we can extend our invariant - {{ S[i] ≠ y  for any 0 ≤ i ≤ j }}&#13;&#10;">
            <a:extLst>
              <a:ext uri="{FF2B5EF4-FFF2-40B4-BE49-F238E27FC236}">
                <a16:creationId xmlns:a16="http://schemas.microsoft.com/office/drawing/2014/main" id="{496FDC7F-142F-B471-C273-A6319E6CB4DC}"/>
              </a:ext>
            </a:extLst>
          </p:cNvPr>
          <p:cNvGrpSpPr/>
          <p:nvPr/>
        </p:nvGrpSpPr>
        <p:grpSpPr>
          <a:xfrm>
            <a:off x="1172176" y="1393737"/>
            <a:ext cx="7069045" cy="782986"/>
            <a:chOff x="1172176" y="1393737"/>
            <a:chExt cx="7069045" cy="7829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5BE556B9-95D1-F118-333F-DB57301BF2C4}"/>
                </a:ext>
              </a:extLst>
            </p:cNvPr>
            <p:cNvSpPr/>
            <p:nvPr/>
          </p:nvSpPr>
          <p:spPr>
            <a:xfrm>
              <a:off x="2036841" y="139950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CDBFDBC-B724-114B-113B-4E9F2824EC92}"/>
                </a:ext>
              </a:extLst>
            </p:cNvPr>
            <p:cNvSpPr/>
            <p:nvPr/>
          </p:nvSpPr>
          <p:spPr>
            <a:xfrm>
              <a:off x="5142237" y="139950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208D9C9-5596-B980-2F89-113FFF62B84A}"/>
                </a:ext>
              </a:extLst>
            </p:cNvPr>
            <p:cNvSpPr txBox="1"/>
            <p:nvPr/>
          </p:nvSpPr>
          <p:spPr>
            <a:xfrm>
              <a:off x="5142237" y="180739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676FF9-564E-4BCC-9BB3-15ECE9FBA6A6}"/>
                </a:ext>
              </a:extLst>
            </p:cNvPr>
            <p:cNvSpPr txBox="1"/>
            <p:nvPr/>
          </p:nvSpPr>
          <p:spPr>
            <a:xfrm>
              <a:off x="1172176" y="139950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8979E0CD-E759-039A-1E24-3BCB29003BF4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159627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0F24253-DABD-2AD6-C96F-1F3A5BD9C379}"/>
                </a:ext>
              </a:extLst>
            </p:cNvPr>
            <p:cNvSpPr txBox="1"/>
            <p:nvPr/>
          </p:nvSpPr>
          <p:spPr>
            <a:xfrm>
              <a:off x="3154163" y="139373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64DA142F-70CD-1307-B13C-80D823FBF95D}"/>
                </a:ext>
              </a:extLst>
            </p:cNvPr>
            <p:cNvSpPr/>
            <p:nvPr/>
          </p:nvSpPr>
          <p:spPr>
            <a:xfrm>
              <a:off x="5135825" y="1401245"/>
              <a:ext cx="362150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F8FD751-8A97-945B-07EE-EB6A20B7EA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00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90E625-BBBA-F3D3-118A-2D32847561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2E29B-97D4-8A0C-AF2F-90AB5D2C4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Search of an Array: Preservation (4/4)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BBBD-8EAE-E231-668C-32A8D7595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08042"/>
            <a:ext cx="8229600" cy="720515"/>
          </a:xfrm>
        </p:spPr>
        <p:txBody>
          <a:bodyPr/>
          <a:lstStyle/>
          <a:p>
            <a:pPr lvl="2"/>
            <a:r>
              <a:rPr lang="en-US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(S[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1) and j ≠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and S[j] ≠ y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600" dirty="0"/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What is the picture for the bottom assertion?</a:t>
            </a: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Do the facts above imply this holds?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Yes! It's the same picture</a:t>
            </a:r>
          </a:p>
        </p:txBody>
      </p:sp>
      <p:grpSp>
        <p:nvGrpSpPr>
          <p:cNvPr id="20" name="Group 19" descr="The loop invariant     {{ S[i] ≠ y  for any 0 ≤ i ≤ j }}&#13;&#10;">
            <a:extLst>
              <a:ext uri="{FF2B5EF4-FFF2-40B4-BE49-F238E27FC236}">
                <a16:creationId xmlns:a16="http://schemas.microsoft.com/office/drawing/2014/main" id="{8074E5F5-3BBC-5D31-B982-E54FEEF952C8}"/>
              </a:ext>
            </a:extLst>
          </p:cNvPr>
          <p:cNvGrpSpPr/>
          <p:nvPr/>
        </p:nvGrpSpPr>
        <p:grpSpPr>
          <a:xfrm>
            <a:off x="1172176" y="4454398"/>
            <a:ext cx="7069045" cy="800219"/>
            <a:chOff x="1172176" y="4454398"/>
            <a:chExt cx="7069045" cy="80021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E28DB0D-E4F9-4C61-090C-A403450B747A}"/>
                </a:ext>
              </a:extLst>
            </p:cNvPr>
            <p:cNvSpPr/>
            <p:nvPr/>
          </p:nvSpPr>
          <p:spPr>
            <a:xfrm>
              <a:off x="2036841" y="4460167"/>
              <a:ext cx="3461134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EEFC166-9F12-D6A6-8793-61ED9114DFED}"/>
                </a:ext>
              </a:extLst>
            </p:cNvPr>
            <p:cNvSpPr/>
            <p:nvPr/>
          </p:nvSpPr>
          <p:spPr>
            <a:xfrm>
              <a:off x="5497975" y="4460167"/>
              <a:ext cx="2743246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A9BEA12-A4BD-24B8-9AA5-8904F40F6233}"/>
                </a:ext>
              </a:extLst>
            </p:cNvPr>
            <p:cNvSpPr txBox="1"/>
            <p:nvPr/>
          </p:nvSpPr>
          <p:spPr>
            <a:xfrm>
              <a:off x="5142237" y="4868052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01C8D02-A5D9-2FC0-2509-B8F16B0541E9}"/>
                </a:ext>
              </a:extLst>
            </p:cNvPr>
            <p:cNvSpPr txBox="1"/>
            <p:nvPr/>
          </p:nvSpPr>
          <p:spPr>
            <a:xfrm>
              <a:off x="1172176" y="4460167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8E1F976-66D5-23FE-6467-1AC9AFC20C3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4656937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2D66870-F4FB-0DA1-0D2D-67ABEA55FD4B}"/>
                </a:ext>
              </a:extLst>
            </p:cNvPr>
            <p:cNvSpPr txBox="1"/>
            <p:nvPr/>
          </p:nvSpPr>
          <p:spPr>
            <a:xfrm>
              <a:off x="3154163" y="4454398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C12D970-81E6-161B-0F35-31D1180AC628}"/>
                </a:ext>
              </a:extLst>
            </p:cNvPr>
            <p:cNvSpPr txBox="1"/>
            <p:nvPr/>
          </p:nvSpPr>
          <p:spPr>
            <a:xfrm>
              <a:off x="5497975" y="4885285"/>
              <a:ext cx="54694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j+1</a:t>
              </a:r>
            </a:p>
          </p:txBody>
        </p:sp>
      </p:grpSp>
      <p:grpSp>
        <p:nvGrpSpPr>
          <p:cNvPr id="19" name="Group 18" descr="Now that we know S[j] is not equal to y, we can extend our invariant - {{ S[i] ≠ y  for any 0 ≤ i ≤ j }}&#13;&#10;">
            <a:extLst>
              <a:ext uri="{FF2B5EF4-FFF2-40B4-BE49-F238E27FC236}">
                <a16:creationId xmlns:a16="http://schemas.microsoft.com/office/drawing/2014/main" id="{3AB9189B-25A6-787A-8D3E-10C9249C6035}"/>
              </a:ext>
            </a:extLst>
          </p:cNvPr>
          <p:cNvGrpSpPr/>
          <p:nvPr/>
        </p:nvGrpSpPr>
        <p:grpSpPr>
          <a:xfrm>
            <a:off x="1172176" y="1393737"/>
            <a:ext cx="7069045" cy="782986"/>
            <a:chOff x="1172176" y="1393737"/>
            <a:chExt cx="7069045" cy="7829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198C74B-40D2-4C0B-5CD5-174A26C774F0}"/>
                </a:ext>
              </a:extLst>
            </p:cNvPr>
            <p:cNvSpPr/>
            <p:nvPr/>
          </p:nvSpPr>
          <p:spPr>
            <a:xfrm>
              <a:off x="2036841" y="139950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2FB8CB7-5344-F9F2-4D6E-D46772EA84B8}"/>
                </a:ext>
              </a:extLst>
            </p:cNvPr>
            <p:cNvSpPr/>
            <p:nvPr/>
          </p:nvSpPr>
          <p:spPr>
            <a:xfrm>
              <a:off x="5142237" y="139950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83D927B-D69A-1497-F1D5-1A19721F5465}"/>
                </a:ext>
              </a:extLst>
            </p:cNvPr>
            <p:cNvSpPr txBox="1"/>
            <p:nvPr/>
          </p:nvSpPr>
          <p:spPr>
            <a:xfrm>
              <a:off x="5142237" y="180739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63FF20B-87D0-D09C-0607-D7FF219A3591}"/>
                </a:ext>
              </a:extLst>
            </p:cNvPr>
            <p:cNvSpPr txBox="1"/>
            <p:nvPr/>
          </p:nvSpPr>
          <p:spPr>
            <a:xfrm>
              <a:off x="1172176" y="139950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655B34AE-3EB4-5CC8-97C1-D2BDA52FFB02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159627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42D6F58-767C-1139-BC52-4C325DC80B7B}"/>
                </a:ext>
              </a:extLst>
            </p:cNvPr>
            <p:cNvSpPr txBox="1"/>
            <p:nvPr/>
          </p:nvSpPr>
          <p:spPr>
            <a:xfrm>
              <a:off x="3154163" y="139373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8CD2ABE-F765-B892-32D3-64D4F1E2C17E}"/>
                </a:ext>
              </a:extLst>
            </p:cNvPr>
            <p:cNvSpPr/>
            <p:nvPr/>
          </p:nvSpPr>
          <p:spPr>
            <a:xfrm>
              <a:off x="5135825" y="1401245"/>
              <a:ext cx="362150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4BD51C2-76A1-362F-2AD4-0C5B22E190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C24C03-20E5-1BFD-10E8-ACBB30A32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33144-6EAD-7BA1-BC0F-43142D0DB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Indexing &amp; Off-By-One Bugs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52B44-1BEA-E7AF-BC2C-E40E76A5B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3657"/>
            <a:ext cx="8229600" cy="720515"/>
          </a:xfrm>
        </p:spPr>
        <p:txBody>
          <a:bodyPr/>
          <a:lstStyle/>
          <a:p>
            <a:pPr lvl="2"/>
            <a:r>
              <a:rPr lang="en-US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(S[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1) and j ≠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and S[j] ≠ y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600" dirty="0"/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What is the picture for the bottom assertion?</a:t>
            </a: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Most likely bug is an off-by-one error</a:t>
            </a:r>
          </a:p>
          <a:p>
            <a:pPr lvl="1"/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must check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S[j]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, not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S[j-1]</a:t>
            </a:r>
            <a:r>
              <a:rPr lang="en-US" sz="22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 or </a:t>
            </a:r>
            <a:r>
              <a:rPr lang="en-US" sz="2200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S[j+1]</a:t>
            </a:r>
            <a:endParaRPr lang="en-US" sz="22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</p:txBody>
      </p:sp>
      <p:grpSp>
        <p:nvGrpSpPr>
          <p:cNvPr id="20" name="Group 19" descr="The loop invariant     {{ S[i] ≠ y  for any 0 ≤ i ≤ j }}&#13;&#10;">
            <a:extLst>
              <a:ext uri="{FF2B5EF4-FFF2-40B4-BE49-F238E27FC236}">
                <a16:creationId xmlns:a16="http://schemas.microsoft.com/office/drawing/2014/main" id="{9169AEBD-13A8-46B0-42BD-81F2EB119B12}"/>
              </a:ext>
            </a:extLst>
          </p:cNvPr>
          <p:cNvGrpSpPr/>
          <p:nvPr/>
        </p:nvGrpSpPr>
        <p:grpSpPr>
          <a:xfrm>
            <a:off x="1172176" y="4454398"/>
            <a:ext cx="7069045" cy="800219"/>
            <a:chOff x="1172176" y="4454398"/>
            <a:chExt cx="7069045" cy="80021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43A0328-9D37-7730-7774-1EB973270571}"/>
                </a:ext>
              </a:extLst>
            </p:cNvPr>
            <p:cNvSpPr/>
            <p:nvPr/>
          </p:nvSpPr>
          <p:spPr>
            <a:xfrm>
              <a:off x="2036841" y="4460167"/>
              <a:ext cx="3461134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C7141FC-F38B-A9FF-4B00-2F638831BBF2}"/>
                </a:ext>
              </a:extLst>
            </p:cNvPr>
            <p:cNvSpPr/>
            <p:nvPr/>
          </p:nvSpPr>
          <p:spPr>
            <a:xfrm>
              <a:off x="5497975" y="4460167"/>
              <a:ext cx="2743246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969797A-359A-C423-BF05-C55A36E73B0C}"/>
                </a:ext>
              </a:extLst>
            </p:cNvPr>
            <p:cNvSpPr txBox="1"/>
            <p:nvPr/>
          </p:nvSpPr>
          <p:spPr>
            <a:xfrm>
              <a:off x="5142237" y="4868052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205EC99-035B-D685-828A-9CDA664BD16E}"/>
                </a:ext>
              </a:extLst>
            </p:cNvPr>
            <p:cNvSpPr txBox="1"/>
            <p:nvPr/>
          </p:nvSpPr>
          <p:spPr>
            <a:xfrm>
              <a:off x="1172176" y="4460167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9A115990-F400-C578-C52D-E2CB707569CB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4656937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9D973BF-89E4-3B55-E288-7AAF7C88224F}"/>
                </a:ext>
              </a:extLst>
            </p:cNvPr>
            <p:cNvSpPr txBox="1"/>
            <p:nvPr/>
          </p:nvSpPr>
          <p:spPr>
            <a:xfrm>
              <a:off x="3154163" y="4454398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AB98025B-8A09-1162-40EB-78728897091F}"/>
                </a:ext>
              </a:extLst>
            </p:cNvPr>
            <p:cNvSpPr txBox="1"/>
            <p:nvPr/>
          </p:nvSpPr>
          <p:spPr>
            <a:xfrm>
              <a:off x="5497975" y="4885285"/>
              <a:ext cx="54694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j+1</a:t>
              </a:r>
            </a:p>
          </p:txBody>
        </p:sp>
      </p:grpSp>
      <p:grpSp>
        <p:nvGrpSpPr>
          <p:cNvPr id="19" name="Group 18" descr="Now that we know S[j] is not equal to y, we can extend our invariant - {{ S[i] ≠ y  for any 0 ≤ i ≤ j }}&#13;&#10;">
            <a:extLst>
              <a:ext uri="{FF2B5EF4-FFF2-40B4-BE49-F238E27FC236}">
                <a16:creationId xmlns:a16="http://schemas.microsoft.com/office/drawing/2014/main" id="{DE63366D-8E81-D573-D073-F6D64DD7274E}"/>
              </a:ext>
            </a:extLst>
          </p:cNvPr>
          <p:cNvGrpSpPr/>
          <p:nvPr/>
        </p:nvGrpSpPr>
        <p:grpSpPr>
          <a:xfrm>
            <a:off x="1172176" y="1393737"/>
            <a:ext cx="7069045" cy="782986"/>
            <a:chOff x="1172176" y="1393737"/>
            <a:chExt cx="7069045" cy="7829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9CE1AA2-8C4A-DC5D-CA22-B2C0DDC43EE4}"/>
                </a:ext>
              </a:extLst>
            </p:cNvPr>
            <p:cNvSpPr/>
            <p:nvPr/>
          </p:nvSpPr>
          <p:spPr>
            <a:xfrm>
              <a:off x="2036841" y="139950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CFDE1E9-EFCC-5219-3F89-F14961ACF4A3}"/>
                </a:ext>
              </a:extLst>
            </p:cNvPr>
            <p:cNvSpPr/>
            <p:nvPr/>
          </p:nvSpPr>
          <p:spPr>
            <a:xfrm>
              <a:off x="5142237" y="139950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A2A72E8-0407-EEBC-C4AF-46AD11B967D0}"/>
                </a:ext>
              </a:extLst>
            </p:cNvPr>
            <p:cNvSpPr txBox="1"/>
            <p:nvPr/>
          </p:nvSpPr>
          <p:spPr>
            <a:xfrm>
              <a:off x="5142237" y="180739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25B9E2E-7CBC-B916-D3D3-436204107CEB}"/>
                </a:ext>
              </a:extLst>
            </p:cNvPr>
            <p:cNvSpPr txBox="1"/>
            <p:nvPr/>
          </p:nvSpPr>
          <p:spPr>
            <a:xfrm>
              <a:off x="1172176" y="139950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1F68BDA-3885-E6FA-1A9C-7394EA63570F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159627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18B6F70-FA7B-9268-92CA-39DA2BCFB7E5}"/>
                </a:ext>
              </a:extLst>
            </p:cNvPr>
            <p:cNvSpPr txBox="1"/>
            <p:nvPr/>
          </p:nvSpPr>
          <p:spPr>
            <a:xfrm>
              <a:off x="3154163" y="139373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727D8F9-5B45-720D-21E6-56ACDF2AF293}"/>
                </a:ext>
              </a:extLst>
            </p:cNvPr>
            <p:cNvSpPr/>
            <p:nvPr/>
          </p:nvSpPr>
          <p:spPr>
            <a:xfrm>
              <a:off x="5135825" y="1401245"/>
              <a:ext cx="362150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0F1A8880-1FB6-D534-51CA-DFC8E7FF89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91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6BCDE9-62B2-1AE6-5565-4DE3B1CEBD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0CDC1-24F3-D23A-78CC-AB1D8A97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Faster Implementation of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30718A-DB22-28D3-A473-EDCA3B205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223272"/>
            <a:ext cx="8229600" cy="3161688"/>
          </a:xfrm>
        </p:spPr>
        <p:txBody>
          <a:bodyPr/>
          <a:lstStyle/>
          <a:p>
            <a:r>
              <a:rPr lang="en-US" sz="2600" dirty="0"/>
              <a:t>Alternative: store the elements next to each other</a:t>
            </a:r>
          </a:p>
          <a:p>
            <a:pPr lvl="1"/>
            <a:r>
              <a:rPr lang="en-US" sz="2200" dirty="0"/>
              <a:t>can find the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</a:t>
            </a:r>
            <a:r>
              <a:rPr lang="en-US" sz="2200" dirty="0"/>
              <a:t>-</a:t>
            </a:r>
            <a:r>
              <a:rPr lang="en-US" sz="2200" dirty="0" err="1"/>
              <a:t>th</a:t>
            </a:r>
            <a:r>
              <a:rPr lang="en-US" sz="2200" dirty="0"/>
              <a:t> entry by arithmetic:</a:t>
            </a:r>
          </a:p>
          <a:p>
            <a:pPr lvl="2"/>
            <a:endParaRPr lang="en-US" sz="1200" dirty="0"/>
          </a:p>
          <a:p>
            <a:pPr lvl="2"/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location of L[4]  =  (location of L) + 4 * </a:t>
            </a:r>
            <a:r>
              <a:rPr lang="en-US" sz="1800" dirty="0" err="1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sizeof</a:t>
            </a:r>
            <a:r>
              <a:rPr lang="en-US" sz="1800" dirty="0">
                <a:solidFill>
                  <a:schemeClr val="accent3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(data)</a:t>
            </a:r>
          </a:p>
          <a:p>
            <a:pPr lvl="1"/>
            <a:endParaRPr lang="en-US" sz="2200" dirty="0"/>
          </a:p>
          <a:p>
            <a:r>
              <a:rPr lang="en-US" sz="2600" dirty="0"/>
              <a:t>Resulting data structure is an </a:t>
            </a:r>
            <a:r>
              <a:rPr lang="en-US" sz="2600" b="1" dirty="0"/>
              <a:t>array</a:t>
            </a:r>
          </a:p>
          <a:p>
            <a:pPr lvl="1"/>
            <a:r>
              <a:rPr lang="en-US" sz="2200" dirty="0"/>
              <a:t>consider: arrays can be an implementation of the List ADT</a:t>
            </a:r>
          </a:p>
        </p:txBody>
      </p:sp>
      <p:grpSp>
        <p:nvGrpSpPr>
          <p:cNvPr id="7" name="Group 6" descr="An array L = [1, 2, 3, 4, 5]. To access L[4], we can take the pointer at L[0] = L, and then add 4 * the size of our data type.">
            <a:extLst>
              <a:ext uri="{FF2B5EF4-FFF2-40B4-BE49-F238E27FC236}">
                <a16:creationId xmlns:a16="http://schemas.microsoft.com/office/drawing/2014/main" id="{C8ADBB78-B450-BB88-091E-9F0C174E92A9}"/>
              </a:ext>
            </a:extLst>
          </p:cNvPr>
          <p:cNvGrpSpPr/>
          <p:nvPr/>
        </p:nvGrpSpPr>
        <p:grpSpPr>
          <a:xfrm>
            <a:off x="925975" y="1600626"/>
            <a:ext cx="2918487" cy="1265484"/>
            <a:chOff x="925975" y="1600626"/>
            <a:chExt cx="2918487" cy="1265484"/>
          </a:xfrm>
        </p:grpSpPr>
        <p:sp>
          <p:nvSpPr>
            <p:cNvPr id="13" name="Frame 12">
              <a:extLst>
                <a:ext uri="{FF2B5EF4-FFF2-40B4-BE49-F238E27FC236}">
                  <a16:creationId xmlns:a16="http://schemas.microsoft.com/office/drawing/2014/main" id="{F79C6570-B5A3-3421-0F18-0BA1A4526CBB}"/>
                </a:ext>
              </a:extLst>
            </p:cNvPr>
            <p:cNvSpPr/>
            <p:nvPr/>
          </p:nvSpPr>
          <p:spPr>
            <a:xfrm>
              <a:off x="1944549" y="1603912"/>
              <a:ext cx="335348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1097405-5163-26B9-8A01-14235BB58424}"/>
                </a:ext>
              </a:extLst>
            </p:cNvPr>
            <p:cNvSpPr txBox="1"/>
            <p:nvPr/>
          </p:nvSpPr>
          <p:spPr>
            <a:xfrm>
              <a:off x="1950335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19" name="Frame 18">
              <a:extLst>
                <a:ext uri="{FF2B5EF4-FFF2-40B4-BE49-F238E27FC236}">
                  <a16:creationId xmlns:a16="http://schemas.microsoft.com/office/drawing/2014/main" id="{FD41CFE6-F71A-59B5-F2E7-5449616FA8F0}"/>
                </a:ext>
              </a:extLst>
            </p:cNvPr>
            <p:cNvSpPr/>
            <p:nvPr/>
          </p:nvSpPr>
          <p:spPr>
            <a:xfrm>
              <a:off x="2651577" y="1603912"/>
              <a:ext cx="346920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4319C50-41DD-CFCF-C97A-51584AD34CA6}"/>
                </a:ext>
              </a:extLst>
            </p:cNvPr>
            <p:cNvSpPr txBox="1"/>
            <p:nvPr/>
          </p:nvSpPr>
          <p:spPr>
            <a:xfrm>
              <a:off x="2663149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23" name="Frame 22">
              <a:extLst>
                <a:ext uri="{FF2B5EF4-FFF2-40B4-BE49-F238E27FC236}">
                  <a16:creationId xmlns:a16="http://schemas.microsoft.com/office/drawing/2014/main" id="{E2FAACBE-F2D2-A4D6-B3E7-A1CEC7686CD3}"/>
                </a:ext>
              </a:extLst>
            </p:cNvPr>
            <p:cNvSpPr/>
            <p:nvPr/>
          </p:nvSpPr>
          <p:spPr>
            <a:xfrm>
              <a:off x="3348638" y="1607407"/>
              <a:ext cx="346920" cy="38654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CD89875-3FB8-AD1E-E072-8F28F989658F}"/>
                </a:ext>
              </a:extLst>
            </p:cNvPr>
            <p:cNvSpPr txBox="1"/>
            <p:nvPr/>
          </p:nvSpPr>
          <p:spPr>
            <a:xfrm>
              <a:off x="3358599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</a:p>
          </p:txBody>
        </p:sp>
        <p:sp>
          <p:nvSpPr>
            <p:cNvPr id="25" name="Frame 24">
              <a:extLst>
                <a:ext uri="{FF2B5EF4-FFF2-40B4-BE49-F238E27FC236}">
                  <a16:creationId xmlns:a16="http://schemas.microsoft.com/office/drawing/2014/main" id="{C6E097C4-529C-CC6A-3DAA-58C742A6E778}"/>
                </a:ext>
              </a:extLst>
            </p:cNvPr>
            <p:cNvSpPr/>
            <p:nvPr/>
          </p:nvSpPr>
          <p:spPr>
            <a:xfrm>
              <a:off x="2291469" y="1603912"/>
              <a:ext cx="346920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1DB810D-63AB-05D4-471D-8DEDF74A1B07}"/>
                </a:ext>
              </a:extLst>
            </p:cNvPr>
            <p:cNvSpPr txBox="1"/>
            <p:nvPr/>
          </p:nvSpPr>
          <p:spPr>
            <a:xfrm>
              <a:off x="2303041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27" name="Frame 26">
              <a:extLst>
                <a:ext uri="{FF2B5EF4-FFF2-40B4-BE49-F238E27FC236}">
                  <a16:creationId xmlns:a16="http://schemas.microsoft.com/office/drawing/2014/main" id="{E325A672-E6E1-5E75-289F-9B65454E87EB}"/>
                </a:ext>
              </a:extLst>
            </p:cNvPr>
            <p:cNvSpPr/>
            <p:nvPr/>
          </p:nvSpPr>
          <p:spPr>
            <a:xfrm>
              <a:off x="3000107" y="1603912"/>
              <a:ext cx="346920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DF5BC76D-1371-3BA2-9839-B62007E545E9}"/>
                </a:ext>
              </a:extLst>
            </p:cNvPr>
            <p:cNvSpPr txBox="1"/>
            <p:nvPr/>
          </p:nvSpPr>
          <p:spPr>
            <a:xfrm>
              <a:off x="3011679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AC29D05-487B-533E-4A7E-5E9657568687}"/>
                </a:ext>
              </a:extLst>
            </p:cNvPr>
            <p:cNvSpPr txBox="1"/>
            <p:nvPr/>
          </p:nvSpPr>
          <p:spPr>
            <a:xfrm>
              <a:off x="925975" y="2349660"/>
              <a:ext cx="32252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B59D4425-F56F-EA9F-B439-095A777CA469}"/>
                </a:ext>
              </a:extLst>
            </p:cNvPr>
            <p:cNvCxnSpPr>
              <a:cxnSpLocks/>
              <a:stCxn id="29" idx="3"/>
            </p:cNvCxnSpPr>
            <p:nvPr/>
          </p:nvCxnSpPr>
          <p:spPr>
            <a:xfrm flipV="1">
              <a:off x="1248499" y="2093752"/>
              <a:ext cx="591876" cy="455963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19D8801-3227-F955-B996-E92D31A4FE13}"/>
                </a:ext>
              </a:extLst>
            </p:cNvPr>
            <p:cNvSpPr txBox="1"/>
            <p:nvPr/>
          </p:nvSpPr>
          <p:spPr>
            <a:xfrm>
              <a:off x="3199734" y="2466000"/>
              <a:ext cx="64472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L[4]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A8E879F3-B990-E55B-1F0C-2119BF6A14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22098" y="2062883"/>
              <a:ext cx="0" cy="411565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Slide Number Placeholder 32">
            <a:extLst>
              <a:ext uri="{FF2B5EF4-FFF2-40B4-BE49-F238E27FC236}">
                <a16:creationId xmlns:a16="http://schemas.microsoft.com/office/drawing/2014/main" id="{B28E3220-907A-0581-658E-F7A0569A8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65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B6EB64-616D-6E78-443C-D09A5F5513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46015-E9D7-A415-E3B1-43EE12536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Indexing &amp; Off-By-One Bugs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959D2-E175-739F-96CF-3B4BD554B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3657"/>
            <a:ext cx="8229600" cy="720515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S[j+1] !== 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lvl="2"/>
            <a:r>
              <a:rPr lang="en-US" sz="1800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(S[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1) and j ≠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and S[j+1] ≠ y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S[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600" dirty="0"/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What is the picture for the bottom assertion?</a:t>
            </a: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endParaRPr lang="en-US" sz="2600" dirty="0">
              <a:latin typeface="Franklin Gothic Medium" panose="020B0603020102020204" pitchFamily="34" charset="0"/>
              <a:ea typeface="Cambria Math" panose="02040503050406030204" pitchFamily="18" charset="0"/>
            </a:endParaRPr>
          </a:p>
          <a:p>
            <a:r>
              <a:rPr lang="en-US" sz="2600" dirty="0">
                <a:latin typeface="Franklin Gothic Medium" panose="020B0603020102020204" pitchFamily="34" charset="0"/>
                <a:ea typeface="Cambria Math" panose="02040503050406030204" pitchFamily="18" charset="0"/>
              </a:rPr>
              <a:t>Reasoning would verify that this is not correct</a:t>
            </a:r>
          </a:p>
        </p:txBody>
      </p:sp>
      <p:grpSp>
        <p:nvGrpSpPr>
          <p:cNvPr id="20" name="Group 19" descr="The loop invariant     {{ S[i] ≠ y  for any 0 ≤ i ≤ j }}&#13;&#10;">
            <a:extLst>
              <a:ext uri="{FF2B5EF4-FFF2-40B4-BE49-F238E27FC236}">
                <a16:creationId xmlns:a16="http://schemas.microsoft.com/office/drawing/2014/main" id="{DA934033-9185-6067-8054-0F2FA8FF4D50}"/>
              </a:ext>
            </a:extLst>
          </p:cNvPr>
          <p:cNvGrpSpPr/>
          <p:nvPr/>
        </p:nvGrpSpPr>
        <p:grpSpPr>
          <a:xfrm>
            <a:off x="1172176" y="4674317"/>
            <a:ext cx="7069045" cy="800219"/>
            <a:chOff x="1172176" y="4674317"/>
            <a:chExt cx="7069045" cy="800219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D786512-5690-E26A-C849-653E6833A7C8}"/>
                </a:ext>
              </a:extLst>
            </p:cNvPr>
            <p:cNvSpPr/>
            <p:nvPr/>
          </p:nvSpPr>
          <p:spPr>
            <a:xfrm>
              <a:off x="2036841" y="4680086"/>
              <a:ext cx="3461134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F956244-9D5E-AE9C-69D0-5DB09F0F1AC3}"/>
                </a:ext>
              </a:extLst>
            </p:cNvPr>
            <p:cNvSpPr/>
            <p:nvPr/>
          </p:nvSpPr>
          <p:spPr>
            <a:xfrm>
              <a:off x="5497975" y="4680086"/>
              <a:ext cx="2743246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87C76C2-E6F7-4FA8-E395-AFACD50DA1CC}"/>
                </a:ext>
              </a:extLst>
            </p:cNvPr>
            <p:cNvSpPr txBox="1"/>
            <p:nvPr/>
          </p:nvSpPr>
          <p:spPr>
            <a:xfrm>
              <a:off x="5142237" y="508797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B09C5EE-75E5-3A91-DE15-B6D6B23199D4}"/>
                </a:ext>
              </a:extLst>
            </p:cNvPr>
            <p:cNvSpPr txBox="1"/>
            <p:nvPr/>
          </p:nvSpPr>
          <p:spPr>
            <a:xfrm>
              <a:off x="1172176" y="468008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ACAA9876-67D9-9516-FA5F-9491C3143DD6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487685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4F36742-B1EF-AB10-2120-B021EF622FCC}"/>
                </a:ext>
              </a:extLst>
            </p:cNvPr>
            <p:cNvSpPr txBox="1"/>
            <p:nvPr/>
          </p:nvSpPr>
          <p:spPr>
            <a:xfrm>
              <a:off x="3154163" y="467431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B85D039-EDC1-A1E1-7A60-15B7940A2BD7}"/>
                </a:ext>
              </a:extLst>
            </p:cNvPr>
            <p:cNvSpPr txBox="1"/>
            <p:nvPr/>
          </p:nvSpPr>
          <p:spPr>
            <a:xfrm>
              <a:off x="5497975" y="5105204"/>
              <a:ext cx="54694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j+1</a:t>
              </a:r>
            </a:p>
          </p:txBody>
        </p:sp>
      </p:grpSp>
      <p:grpSp>
        <p:nvGrpSpPr>
          <p:cNvPr id="19" name="Group 18" descr="Combining S[i] ≠ y  for any 0 ≤ i ≤ j – 1 and S[j+1] ≠ y leaves a “gap” at S[j] - which is a discontinuity">
            <a:extLst>
              <a:ext uri="{FF2B5EF4-FFF2-40B4-BE49-F238E27FC236}">
                <a16:creationId xmlns:a16="http://schemas.microsoft.com/office/drawing/2014/main" id="{8A766BBC-BCD7-934D-3141-FE3CEC924B60}"/>
              </a:ext>
            </a:extLst>
          </p:cNvPr>
          <p:cNvGrpSpPr/>
          <p:nvPr/>
        </p:nvGrpSpPr>
        <p:grpSpPr>
          <a:xfrm>
            <a:off x="1172176" y="1393737"/>
            <a:ext cx="7069045" cy="797550"/>
            <a:chOff x="1172176" y="1393737"/>
            <a:chExt cx="7069045" cy="7975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70C4039-2E26-BA4D-9116-CED0684F479B}"/>
                </a:ext>
              </a:extLst>
            </p:cNvPr>
            <p:cNvSpPr/>
            <p:nvPr/>
          </p:nvSpPr>
          <p:spPr>
            <a:xfrm>
              <a:off x="2036841" y="139950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EE10C88-DB7A-84C6-2781-D303B8052DA6}"/>
                </a:ext>
              </a:extLst>
            </p:cNvPr>
            <p:cNvSpPr/>
            <p:nvPr/>
          </p:nvSpPr>
          <p:spPr>
            <a:xfrm>
              <a:off x="5142237" y="139950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439CB96-E7DB-5240-6E0B-6289B1F76424}"/>
                </a:ext>
              </a:extLst>
            </p:cNvPr>
            <p:cNvSpPr txBox="1"/>
            <p:nvPr/>
          </p:nvSpPr>
          <p:spPr>
            <a:xfrm>
              <a:off x="5142237" y="180739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576A5E4-A013-1B42-1202-3FB2E4634578}"/>
                </a:ext>
              </a:extLst>
            </p:cNvPr>
            <p:cNvSpPr txBox="1"/>
            <p:nvPr/>
          </p:nvSpPr>
          <p:spPr>
            <a:xfrm>
              <a:off x="1172176" y="139950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B0CA047-A44A-132B-E3C3-08BC09D749B5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159627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6BD9B1A-D68F-D555-9B35-D86251E326AD}"/>
                </a:ext>
              </a:extLst>
            </p:cNvPr>
            <p:cNvSpPr txBox="1"/>
            <p:nvPr/>
          </p:nvSpPr>
          <p:spPr>
            <a:xfrm>
              <a:off x="3154163" y="139373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77D22E5-3E08-5E2A-A735-A82B223A3765}"/>
                </a:ext>
              </a:extLst>
            </p:cNvPr>
            <p:cNvSpPr/>
            <p:nvPr/>
          </p:nvSpPr>
          <p:spPr>
            <a:xfrm>
              <a:off x="5527346" y="1401638"/>
              <a:ext cx="362150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E49602B-7DB4-F7E4-F1D3-B1D9B6D55EA6}"/>
                </a:ext>
              </a:extLst>
            </p:cNvPr>
            <p:cNvSpPr txBox="1"/>
            <p:nvPr/>
          </p:nvSpPr>
          <p:spPr>
            <a:xfrm>
              <a:off x="5497975" y="1821955"/>
              <a:ext cx="54694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j+1</a:t>
              </a:r>
            </a:p>
          </p:txBody>
        </p:sp>
      </p:grp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9B53F75E-CB9B-3DEF-4821-D22B1BF65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6783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EF6B48-A17E-843E-018E-F227CA6188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9ABF4-3CF2-3E9A-E42F-27C6DF95A1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Proving Linear Search of an Array: Exit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54940-D7DB-E97D-A987-D304F9934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11272"/>
            <a:ext cx="8229600" cy="4272091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contains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(S: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Inv: S[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S[j] !== y)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Inv and (j =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or S[j] = y)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contains(S, y) = (j ≠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(S))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pSp>
        <p:nvGrpSpPr>
          <p:cNvPr id="12" name="Group 11" descr="The invariant {{ Inv: S[i] ≠ y  for any 0 ≤ i ≤ j – 1 }}">
            <a:extLst>
              <a:ext uri="{FF2B5EF4-FFF2-40B4-BE49-F238E27FC236}">
                <a16:creationId xmlns:a16="http://schemas.microsoft.com/office/drawing/2014/main" id="{B956F648-DB07-BE91-E3E3-EDB5E784D5E9}"/>
              </a:ext>
            </a:extLst>
          </p:cNvPr>
          <p:cNvGrpSpPr/>
          <p:nvPr/>
        </p:nvGrpSpPr>
        <p:grpSpPr>
          <a:xfrm>
            <a:off x="1172176" y="1393737"/>
            <a:ext cx="7069045" cy="782986"/>
            <a:chOff x="1172176" y="1393737"/>
            <a:chExt cx="7069045" cy="7829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5368C78-99F3-7745-01FF-AFEFC8D9E50C}"/>
                </a:ext>
              </a:extLst>
            </p:cNvPr>
            <p:cNvSpPr/>
            <p:nvPr/>
          </p:nvSpPr>
          <p:spPr>
            <a:xfrm>
              <a:off x="2036841" y="139950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BA923F2-BCE3-0C84-4607-953C67717BD0}"/>
                </a:ext>
              </a:extLst>
            </p:cNvPr>
            <p:cNvSpPr/>
            <p:nvPr/>
          </p:nvSpPr>
          <p:spPr>
            <a:xfrm>
              <a:off x="5142237" y="139950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DDA3E08-1172-D6C3-9BE0-DF5820984C9E}"/>
                </a:ext>
              </a:extLst>
            </p:cNvPr>
            <p:cNvSpPr txBox="1"/>
            <p:nvPr/>
          </p:nvSpPr>
          <p:spPr>
            <a:xfrm>
              <a:off x="5142237" y="180739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1A626B9-A2DE-A8A9-B348-10C5A1721FA8}"/>
                </a:ext>
              </a:extLst>
            </p:cNvPr>
            <p:cNvSpPr txBox="1"/>
            <p:nvPr/>
          </p:nvSpPr>
          <p:spPr>
            <a:xfrm>
              <a:off x="1172176" y="139950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F4B0521-967E-44CF-FB9B-882A81FB651C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159627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4E3D112-7AE1-6D94-1789-1DC87375710F}"/>
                </a:ext>
              </a:extLst>
            </p:cNvPr>
            <p:cNvSpPr txBox="1"/>
            <p:nvPr/>
          </p:nvSpPr>
          <p:spPr>
            <a:xfrm>
              <a:off x="3154163" y="139373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06B2AEB7-1591-D4ED-6963-27D1543B6513}"/>
              </a:ext>
            </a:extLst>
          </p:cNvPr>
          <p:cNvSpPr txBox="1"/>
          <p:nvPr/>
        </p:nvSpPr>
        <p:spPr>
          <a:xfrm>
            <a:off x="5387817" y="4086839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"or" means cases…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6F181E6-FEC4-80B5-8301-AE4421D12762}"/>
              </a:ext>
            </a:extLst>
          </p:cNvPr>
          <p:cNvSpPr txBox="1"/>
          <p:nvPr/>
        </p:nvSpPr>
        <p:spPr>
          <a:xfrm>
            <a:off x="5387817" y="4473914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Case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j ≠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len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(S)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4300C3-FF59-B3B1-0EE0-3E3F6047595F}"/>
              </a:ext>
            </a:extLst>
          </p:cNvPr>
          <p:cNvSpPr txBox="1"/>
          <p:nvPr/>
        </p:nvSpPr>
        <p:spPr>
          <a:xfrm>
            <a:off x="5387817" y="4854568"/>
            <a:ext cx="2040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Must have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S[j] = y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2A0628-FC9C-5004-4920-6AA64BC1E5A9}"/>
              </a:ext>
            </a:extLst>
          </p:cNvPr>
          <p:cNvSpPr txBox="1"/>
          <p:nvPr/>
        </p:nvSpPr>
        <p:spPr>
          <a:xfrm>
            <a:off x="5387817" y="5232735"/>
            <a:ext cx="26304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What is the picture now?</a:t>
            </a:r>
          </a:p>
        </p:txBody>
      </p:sp>
      <p:grpSp>
        <p:nvGrpSpPr>
          <p:cNvPr id="17" name="Group 16" descr="If S[j] = y, then we’ve found the item and should return true.">
            <a:extLst>
              <a:ext uri="{FF2B5EF4-FFF2-40B4-BE49-F238E27FC236}">
                <a16:creationId xmlns:a16="http://schemas.microsoft.com/office/drawing/2014/main" id="{8AD9DF9D-932E-8E18-FCD2-8789D65B730C}"/>
              </a:ext>
            </a:extLst>
          </p:cNvPr>
          <p:cNvGrpSpPr/>
          <p:nvPr/>
        </p:nvGrpSpPr>
        <p:grpSpPr>
          <a:xfrm>
            <a:off x="2036841" y="6052258"/>
            <a:ext cx="6123311" cy="814564"/>
            <a:chOff x="2036841" y="6052258"/>
            <a:chExt cx="6123311" cy="81456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F54A42B-99E9-8D5C-F55B-26AD9ED0DE54}"/>
                </a:ext>
              </a:extLst>
            </p:cNvPr>
            <p:cNvSpPr/>
            <p:nvPr/>
          </p:nvSpPr>
          <p:spPr>
            <a:xfrm>
              <a:off x="2036841" y="6089605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8C07FCC-7815-8D3E-479D-A4E6B9C3CAC1}"/>
                </a:ext>
              </a:extLst>
            </p:cNvPr>
            <p:cNvSpPr/>
            <p:nvPr/>
          </p:nvSpPr>
          <p:spPr>
            <a:xfrm>
              <a:off x="5142237" y="6089605"/>
              <a:ext cx="3017915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210C185-BC68-E9BD-1B24-2565230ABB6E}"/>
                </a:ext>
              </a:extLst>
            </p:cNvPr>
            <p:cNvSpPr txBox="1"/>
            <p:nvPr/>
          </p:nvSpPr>
          <p:spPr>
            <a:xfrm>
              <a:off x="5142237" y="6497490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91E3F7A-B4D1-58F9-3281-68A170F6E6FC}"/>
                </a:ext>
              </a:extLst>
            </p:cNvPr>
            <p:cNvSpPr txBox="1"/>
            <p:nvPr/>
          </p:nvSpPr>
          <p:spPr>
            <a:xfrm>
              <a:off x="3154163" y="6083836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A85F6A9-66D4-7D60-8BAA-3F1BA3430793}"/>
                </a:ext>
              </a:extLst>
            </p:cNvPr>
            <p:cNvSpPr/>
            <p:nvPr/>
          </p:nvSpPr>
          <p:spPr>
            <a:xfrm>
              <a:off x="5143060" y="6083836"/>
              <a:ext cx="326510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B2F734A-98B2-0345-CD17-10BA9A6E8498}"/>
                </a:ext>
              </a:extLst>
            </p:cNvPr>
            <p:cNvSpPr txBox="1"/>
            <p:nvPr/>
          </p:nvSpPr>
          <p:spPr>
            <a:xfrm>
              <a:off x="5142236" y="6052258"/>
              <a:ext cx="32733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y</a:t>
              </a: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588B673-6A8A-2CEE-3452-D4F363673E24}"/>
              </a:ext>
            </a:extLst>
          </p:cNvPr>
          <p:cNvSpPr txBox="1"/>
          <p:nvPr/>
        </p:nvSpPr>
        <p:spPr>
          <a:xfrm>
            <a:off x="5387816" y="5627203"/>
            <a:ext cx="353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Code should and does return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true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.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A9D9FCF1-85E8-4A98-0679-03A0C8EFBC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67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6" grpId="0"/>
      <p:bldP spid="13" grpId="0"/>
      <p:bldP spid="2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5387D2-C1F6-3132-605A-13CEBBF6E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F314F-41B9-FAEA-3C96-F9E4E94F4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Linear Search of an Array: Exit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AA973-F8DF-873D-B61E-A749FCEA5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11272"/>
            <a:ext cx="8229600" cy="4272091"/>
          </a:xfrm>
        </p:spPr>
        <p:txBody>
          <a:bodyPr/>
          <a:lstStyle/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contains =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(S: Array&lt;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&gt;, y: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</a:p>
          <a:p>
            <a:pPr lvl="2"/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Inv: S[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] ≠ y  for any 0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≤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 j – 1 }}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S[j] !== y)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Inv and (j =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 or S[j] = y)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{{ contains(S, y) = (j ≠ </a:t>
            </a:r>
            <a:r>
              <a:rPr lang="en-US" sz="1800" dirty="0" err="1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len</a:t>
            </a:r>
            <a:r>
              <a:rPr lang="en-US" sz="1800" dirty="0">
                <a:solidFill>
                  <a:srgbClr val="7030A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(S)) }}</a:t>
            </a:r>
            <a:endParaRPr lang="en-US" sz="1800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!==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917BA4-8270-C1D4-FA57-2E89FCE9C5BB}"/>
              </a:ext>
            </a:extLst>
          </p:cNvPr>
          <p:cNvSpPr txBox="1"/>
          <p:nvPr/>
        </p:nvSpPr>
        <p:spPr>
          <a:xfrm>
            <a:off x="5387817" y="4473121"/>
            <a:ext cx="1786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Case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j =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len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rPr>
              <a:t>(S)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: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9F83FC-13C7-3C42-82CA-D08C0CA6484A}"/>
              </a:ext>
            </a:extLst>
          </p:cNvPr>
          <p:cNvSpPr txBox="1"/>
          <p:nvPr/>
        </p:nvSpPr>
        <p:spPr>
          <a:xfrm>
            <a:off x="5414846" y="4828243"/>
            <a:ext cx="25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What does Inv say now?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0A3FD1-1981-FFD5-BD35-C763FE636D40}"/>
              </a:ext>
            </a:extLst>
          </p:cNvPr>
          <p:cNvSpPr txBox="1"/>
          <p:nvPr/>
        </p:nvSpPr>
        <p:spPr>
          <a:xfrm>
            <a:off x="5387817" y="4086839"/>
            <a:ext cx="2082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"or" means cases…</a:t>
            </a:r>
          </a:p>
        </p:txBody>
      </p:sp>
      <p:grpSp>
        <p:nvGrpSpPr>
          <p:cNvPr id="11" name="Group 10" descr="If j = len(S), then we know for all 0 &lt;= i &lt;= j - 1 = len(S), y is not in the array. Thus, the entire array doesn’t have y!">
            <a:extLst>
              <a:ext uri="{FF2B5EF4-FFF2-40B4-BE49-F238E27FC236}">
                <a16:creationId xmlns:a16="http://schemas.microsoft.com/office/drawing/2014/main" id="{540EE91E-E1E1-D2B4-D9AA-48CFC9E81759}"/>
              </a:ext>
            </a:extLst>
          </p:cNvPr>
          <p:cNvGrpSpPr/>
          <p:nvPr/>
        </p:nvGrpSpPr>
        <p:grpSpPr>
          <a:xfrm>
            <a:off x="1882739" y="6016294"/>
            <a:ext cx="7146946" cy="750768"/>
            <a:chOff x="1882739" y="6016294"/>
            <a:chExt cx="7146946" cy="750768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924DA44-C2ED-72C1-FBC4-F1AE33129476}"/>
                </a:ext>
              </a:extLst>
            </p:cNvPr>
            <p:cNvSpPr/>
            <p:nvPr/>
          </p:nvSpPr>
          <p:spPr>
            <a:xfrm>
              <a:off x="1882739" y="6034968"/>
              <a:ext cx="6204380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66CA9A5E-C8F8-4BDA-D1A2-2A151D386E75}"/>
                </a:ext>
              </a:extLst>
            </p:cNvPr>
            <p:cNvSpPr txBox="1"/>
            <p:nvPr/>
          </p:nvSpPr>
          <p:spPr>
            <a:xfrm>
              <a:off x="8004116" y="6428508"/>
              <a:ext cx="1025569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B49992F-0096-4E41-B902-179DD749179A}"/>
                </a:ext>
              </a:extLst>
            </p:cNvPr>
            <p:cNvSpPr txBox="1"/>
            <p:nvPr/>
          </p:nvSpPr>
          <p:spPr>
            <a:xfrm>
              <a:off x="4706861" y="6016294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80FB715-A1DB-B495-E598-A8E221221E43}"/>
              </a:ext>
            </a:extLst>
          </p:cNvPr>
          <p:cNvSpPr txBox="1"/>
          <p:nvPr/>
        </p:nvSpPr>
        <p:spPr>
          <a:xfrm>
            <a:off x="5414845" y="5200315"/>
            <a:ext cx="2624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Says y is not in the array!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52AF01-E48D-DC89-2BD2-9D03B5EDA93F}"/>
              </a:ext>
            </a:extLst>
          </p:cNvPr>
          <p:cNvSpPr txBox="1"/>
          <p:nvPr/>
        </p:nvSpPr>
        <p:spPr>
          <a:xfrm>
            <a:off x="5414845" y="5531135"/>
            <a:ext cx="3717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Code should and does return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false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 panose="020B0603020102020204" pitchFamily="34" charset="0"/>
                <a:ea typeface="Cambria Math" panose="02040503050406030204" pitchFamily="18" charset="0"/>
                <a:cs typeface="Franklin Gothic Medium"/>
              </a:rPr>
              <a:t>.</a:t>
            </a:r>
          </a:p>
        </p:txBody>
      </p:sp>
      <p:grpSp>
        <p:nvGrpSpPr>
          <p:cNvPr id="20" name="Group 19" descr="The invariant {{ Inv: S[i] ≠ y  for any 0 ≤ i ≤ j – 1 }}, paired with S[j] != y (as S[j] = y was handled on the previous slide)">
            <a:extLst>
              <a:ext uri="{FF2B5EF4-FFF2-40B4-BE49-F238E27FC236}">
                <a16:creationId xmlns:a16="http://schemas.microsoft.com/office/drawing/2014/main" id="{A3F60D95-EEC6-D651-70F2-F1DC147F36F6}"/>
              </a:ext>
            </a:extLst>
          </p:cNvPr>
          <p:cNvGrpSpPr/>
          <p:nvPr/>
        </p:nvGrpSpPr>
        <p:grpSpPr>
          <a:xfrm>
            <a:off x="1172176" y="1393737"/>
            <a:ext cx="7069045" cy="782986"/>
            <a:chOff x="1172176" y="1393737"/>
            <a:chExt cx="7069045" cy="78298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7575670-6761-8D47-56AA-D9F1D40BD790}"/>
                </a:ext>
              </a:extLst>
            </p:cNvPr>
            <p:cNvSpPr/>
            <p:nvPr/>
          </p:nvSpPr>
          <p:spPr>
            <a:xfrm>
              <a:off x="2036841" y="1399506"/>
              <a:ext cx="3105396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FC496ED-61E2-AB3A-6653-D9595C9C573A}"/>
                </a:ext>
              </a:extLst>
            </p:cNvPr>
            <p:cNvSpPr/>
            <p:nvPr/>
          </p:nvSpPr>
          <p:spPr>
            <a:xfrm>
              <a:off x="5142237" y="1399506"/>
              <a:ext cx="3098984" cy="393540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E583F78-8B87-517C-7CA2-610B235F165B}"/>
                </a:ext>
              </a:extLst>
            </p:cNvPr>
            <p:cNvSpPr txBox="1"/>
            <p:nvPr/>
          </p:nvSpPr>
          <p:spPr>
            <a:xfrm>
              <a:off x="5142237" y="1807391"/>
              <a:ext cx="2455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j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BB752B27-3079-2173-B186-2D8F24B3247E}"/>
                </a:ext>
              </a:extLst>
            </p:cNvPr>
            <p:cNvSpPr txBox="1"/>
            <p:nvPr/>
          </p:nvSpPr>
          <p:spPr>
            <a:xfrm>
              <a:off x="1172176" y="1399506"/>
              <a:ext cx="29848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S</a:t>
              </a:r>
              <a:endParaRPr lang="en-US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Franklin Gothic Medium"/>
              </a:endParaRP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E86A1711-80BF-AB76-A3F5-4C57629815A2}"/>
                </a:ext>
              </a:extLst>
            </p:cNvPr>
            <p:cNvCxnSpPr>
              <a:cxnSpLocks/>
            </p:cNvCxnSpPr>
            <p:nvPr/>
          </p:nvCxnSpPr>
          <p:spPr>
            <a:xfrm>
              <a:off x="1475518" y="1596276"/>
              <a:ext cx="407221" cy="0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2214E2B8-C0C9-CADC-0E48-70FE24F13628}"/>
                </a:ext>
              </a:extLst>
            </p:cNvPr>
            <p:cNvSpPr txBox="1"/>
            <p:nvPr/>
          </p:nvSpPr>
          <p:spPr>
            <a:xfrm>
              <a:off x="3154163" y="1393737"/>
              <a:ext cx="8707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__ ≠ y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4866EB7-B2C1-5317-6DB6-C5CB1834BE7A}"/>
                </a:ext>
              </a:extLst>
            </p:cNvPr>
            <p:cNvSpPr/>
            <p:nvPr/>
          </p:nvSpPr>
          <p:spPr>
            <a:xfrm>
              <a:off x="5135825" y="1401245"/>
              <a:ext cx="362150" cy="39354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53C71037-05EE-BAF8-A438-4D15605A86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01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BDFCB1-5F70-77FF-9C70-1B4A9DC4AF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AB415-1BCF-46C3-CA0B-E54A42339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Efficiency</a:t>
            </a:r>
            <a:endParaRPr lang="en-US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C1DE2-276B-EA82-215F-CD9054DE7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152887"/>
            <a:ext cx="8229600" cy="3232073"/>
          </a:xfrm>
        </p:spPr>
        <p:txBody>
          <a:bodyPr/>
          <a:lstStyle/>
          <a:p>
            <a:r>
              <a:rPr lang="en-US" sz="2600" dirty="0"/>
              <a:t>Resulting data structure is an </a:t>
            </a:r>
            <a:r>
              <a:rPr lang="en-US" sz="2600" b="1" dirty="0"/>
              <a:t>array</a:t>
            </a:r>
          </a:p>
          <a:p>
            <a:pPr lvl="2"/>
            <a:endParaRPr lang="en-US" sz="1800" b="1" dirty="0"/>
          </a:p>
          <a:p>
            <a:r>
              <a:rPr lang="en-US" sz="2600" dirty="0"/>
              <a:t> </a:t>
            </a:r>
            <a:r>
              <a:rPr lang="en-US" sz="2600" dirty="0">
                <a:solidFill>
                  <a:srgbClr val="0070C0"/>
                </a:solidFill>
              </a:rPr>
              <a:t>Efficient</a:t>
            </a:r>
            <a:r>
              <a:rPr lang="en-US" sz="2600" dirty="0"/>
              <a:t> to read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L[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i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</a:p>
          <a:p>
            <a:pPr lvl="2"/>
            <a:endParaRPr lang="en-US" sz="1800" dirty="0"/>
          </a:p>
          <a:p>
            <a:r>
              <a:rPr lang="en-US" sz="2600" dirty="0"/>
              <a:t> </a:t>
            </a:r>
            <a:r>
              <a:rPr lang="en-US" sz="2600" dirty="0">
                <a:solidFill>
                  <a:srgbClr val="C00000"/>
                </a:solidFill>
              </a:rPr>
              <a:t>Inefficient</a:t>
            </a:r>
            <a:r>
              <a:rPr lang="en-US" sz="2600" dirty="0"/>
              <a:t> to…</a:t>
            </a:r>
          </a:p>
          <a:p>
            <a:pPr lvl="1"/>
            <a:r>
              <a:rPr lang="en-US" sz="2200" dirty="0"/>
              <a:t>insert elements anywhere but the end</a:t>
            </a:r>
          </a:p>
          <a:p>
            <a:pPr lvl="1"/>
            <a:r>
              <a:rPr lang="en-US" sz="2200" dirty="0"/>
              <a:t>write operations with an immutable ADT</a:t>
            </a:r>
            <a:endParaRPr lang="en-US" sz="1800" dirty="0"/>
          </a:p>
          <a:p>
            <a:pPr lvl="1"/>
            <a:r>
              <a:rPr lang="en-US" sz="2200" dirty="0"/>
              <a:t>trees can do </a:t>
            </a:r>
            <a:r>
              <a:rPr lang="en-US" sz="2200" u="sng" dirty="0"/>
              <a:t>all of this</a:t>
            </a:r>
            <a:r>
              <a:rPr lang="en-US" sz="2200" dirty="0"/>
              <a:t> in </a:t>
            </a:r>
            <a:r>
              <a:rPr lang="en-US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O(log n)</a:t>
            </a:r>
            <a:r>
              <a:rPr lang="en-US" sz="2200" dirty="0"/>
              <a:t> time</a:t>
            </a:r>
          </a:p>
        </p:txBody>
      </p:sp>
      <p:grpSp>
        <p:nvGrpSpPr>
          <p:cNvPr id="7" name="Group 6" descr="An array L = [1, 2, 3, 4, 5]. To access L[4], we can take the pointer at L[0] = L, and then add 4 * the size of our data type.">
            <a:extLst>
              <a:ext uri="{FF2B5EF4-FFF2-40B4-BE49-F238E27FC236}">
                <a16:creationId xmlns:a16="http://schemas.microsoft.com/office/drawing/2014/main" id="{0B53EA2F-B8E4-33FC-5FDD-82D90774C638}"/>
              </a:ext>
            </a:extLst>
          </p:cNvPr>
          <p:cNvGrpSpPr/>
          <p:nvPr/>
        </p:nvGrpSpPr>
        <p:grpSpPr>
          <a:xfrm>
            <a:off x="925975" y="1600626"/>
            <a:ext cx="2918487" cy="1265484"/>
            <a:chOff x="925975" y="1600626"/>
            <a:chExt cx="2918487" cy="1265484"/>
          </a:xfrm>
        </p:grpSpPr>
        <p:sp>
          <p:nvSpPr>
            <p:cNvPr id="4" name="Frame 3">
              <a:extLst>
                <a:ext uri="{FF2B5EF4-FFF2-40B4-BE49-F238E27FC236}">
                  <a16:creationId xmlns:a16="http://schemas.microsoft.com/office/drawing/2014/main" id="{4CA77AAF-41A1-33B7-CA04-E091093CD0BE}"/>
                </a:ext>
              </a:extLst>
            </p:cNvPr>
            <p:cNvSpPr/>
            <p:nvPr/>
          </p:nvSpPr>
          <p:spPr>
            <a:xfrm>
              <a:off x="1944549" y="1603912"/>
              <a:ext cx="335348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5EEAA21-2DDF-729B-C71F-32BF7779ACEA}"/>
                </a:ext>
              </a:extLst>
            </p:cNvPr>
            <p:cNvSpPr txBox="1"/>
            <p:nvPr/>
          </p:nvSpPr>
          <p:spPr>
            <a:xfrm>
              <a:off x="1950335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1</a:t>
              </a:r>
            </a:p>
          </p:txBody>
        </p:sp>
        <p:sp>
          <p:nvSpPr>
            <p:cNvPr id="11" name="Frame 10">
              <a:extLst>
                <a:ext uri="{FF2B5EF4-FFF2-40B4-BE49-F238E27FC236}">
                  <a16:creationId xmlns:a16="http://schemas.microsoft.com/office/drawing/2014/main" id="{87F7A81A-5A06-02B3-FD9D-D2E1E06C4B71}"/>
                </a:ext>
              </a:extLst>
            </p:cNvPr>
            <p:cNvSpPr/>
            <p:nvPr/>
          </p:nvSpPr>
          <p:spPr>
            <a:xfrm>
              <a:off x="2651577" y="1603912"/>
              <a:ext cx="346920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A9C84F9-E1E9-6598-558F-FB71644473ED}"/>
                </a:ext>
              </a:extLst>
            </p:cNvPr>
            <p:cNvSpPr txBox="1"/>
            <p:nvPr/>
          </p:nvSpPr>
          <p:spPr>
            <a:xfrm>
              <a:off x="2663149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3</a:t>
              </a:r>
            </a:p>
          </p:txBody>
        </p:sp>
        <p:sp>
          <p:nvSpPr>
            <p:cNvPr id="14" name="Frame 13">
              <a:extLst>
                <a:ext uri="{FF2B5EF4-FFF2-40B4-BE49-F238E27FC236}">
                  <a16:creationId xmlns:a16="http://schemas.microsoft.com/office/drawing/2014/main" id="{C29B3AE4-7C5B-AF92-AC84-A6C5BF38723B}"/>
                </a:ext>
              </a:extLst>
            </p:cNvPr>
            <p:cNvSpPr/>
            <p:nvPr/>
          </p:nvSpPr>
          <p:spPr>
            <a:xfrm>
              <a:off x="3348638" y="1607407"/>
              <a:ext cx="346920" cy="38654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B3033AF-6182-52BD-876D-D2B4725D9098}"/>
                </a:ext>
              </a:extLst>
            </p:cNvPr>
            <p:cNvSpPr txBox="1"/>
            <p:nvPr/>
          </p:nvSpPr>
          <p:spPr>
            <a:xfrm>
              <a:off x="3358599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5</a:t>
              </a:r>
            </a:p>
          </p:txBody>
        </p:sp>
        <p:sp>
          <p:nvSpPr>
            <p:cNvPr id="17" name="Frame 16">
              <a:extLst>
                <a:ext uri="{FF2B5EF4-FFF2-40B4-BE49-F238E27FC236}">
                  <a16:creationId xmlns:a16="http://schemas.microsoft.com/office/drawing/2014/main" id="{E01A3679-C6DE-7822-3F8D-932F0687C8F9}"/>
                </a:ext>
              </a:extLst>
            </p:cNvPr>
            <p:cNvSpPr/>
            <p:nvPr/>
          </p:nvSpPr>
          <p:spPr>
            <a:xfrm>
              <a:off x="2291469" y="1603912"/>
              <a:ext cx="346920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B4C37C3-17F1-CF1D-E6D2-ED26BE24C593}"/>
                </a:ext>
              </a:extLst>
            </p:cNvPr>
            <p:cNvSpPr txBox="1"/>
            <p:nvPr/>
          </p:nvSpPr>
          <p:spPr>
            <a:xfrm>
              <a:off x="2303041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2</a:t>
              </a:r>
            </a:p>
          </p:txBody>
        </p:sp>
        <p:sp>
          <p:nvSpPr>
            <p:cNvPr id="20" name="Frame 19">
              <a:extLst>
                <a:ext uri="{FF2B5EF4-FFF2-40B4-BE49-F238E27FC236}">
                  <a16:creationId xmlns:a16="http://schemas.microsoft.com/office/drawing/2014/main" id="{DC2E7884-32C5-4AC4-DF26-6B8E06BF244C}"/>
                </a:ext>
              </a:extLst>
            </p:cNvPr>
            <p:cNvSpPr/>
            <p:nvPr/>
          </p:nvSpPr>
          <p:spPr>
            <a:xfrm>
              <a:off x="3000107" y="1603912"/>
              <a:ext cx="346920" cy="393539"/>
            </a:xfrm>
            <a:prstGeom prst="frame">
              <a:avLst>
                <a:gd name="adj1" fmla="val 0"/>
              </a:avLst>
            </a:prstGeom>
            <a:ln>
              <a:solidFill>
                <a:schemeClr val="accent3">
                  <a:lumMod val="50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1AC69EC-72E6-14B1-4E31-261468599561}"/>
                </a:ext>
              </a:extLst>
            </p:cNvPr>
            <p:cNvSpPr txBox="1"/>
            <p:nvPr/>
          </p:nvSpPr>
          <p:spPr>
            <a:xfrm>
              <a:off x="3011679" y="1600626"/>
              <a:ext cx="3353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4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69D160E-E7B1-8EBB-8DB9-0812CB335A59}"/>
                </a:ext>
              </a:extLst>
            </p:cNvPr>
            <p:cNvSpPr txBox="1"/>
            <p:nvPr/>
          </p:nvSpPr>
          <p:spPr>
            <a:xfrm>
              <a:off x="925975" y="2349660"/>
              <a:ext cx="322524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5EBA0B-1870-C444-DDF8-C1E4494E3B55}"/>
                </a:ext>
              </a:extLst>
            </p:cNvPr>
            <p:cNvCxnSpPr>
              <a:cxnSpLocks/>
              <a:stCxn id="6" idx="3"/>
            </p:cNvCxnSpPr>
            <p:nvPr/>
          </p:nvCxnSpPr>
          <p:spPr>
            <a:xfrm flipV="1">
              <a:off x="1248499" y="2093752"/>
              <a:ext cx="591876" cy="455963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0FCDE01-1822-2EAD-CA33-1C8BEED84F29}"/>
                </a:ext>
              </a:extLst>
            </p:cNvPr>
            <p:cNvSpPr txBox="1"/>
            <p:nvPr/>
          </p:nvSpPr>
          <p:spPr>
            <a:xfrm>
              <a:off x="3199734" y="2466000"/>
              <a:ext cx="64472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3">
                      <a:lumMod val="75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Franklin Gothic Medium"/>
                </a:rPr>
                <a:t>L[4]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75CCE89B-8B31-B02C-A593-140664C215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22098" y="2062883"/>
              <a:ext cx="0" cy="411565"/>
            </a:xfrm>
            <a:prstGeom prst="straightConnector1">
              <a:avLst/>
            </a:prstGeom>
            <a:ln>
              <a:solidFill>
                <a:schemeClr val="accent3">
                  <a:lumMod val="60000"/>
                  <a:lumOff val="40000"/>
                </a:schemeClr>
              </a:solidFill>
              <a:prstDash val="sysDot"/>
              <a:tailEnd type="triangle" w="lg" len="lg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4EBCC98-B317-79A4-E9EA-7C18DC9FD5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4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9AEA-72E3-E148-A5F9-EFA5310C1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By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0E9AC-52DB-D549-9BA7-9499926A4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4160"/>
            <a:ext cx="8342416" cy="5140800"/>
          </a:xfrm>
        </p:spPr>
        <p:txBody>
          <a:bodyPr/>
          <a:lstStyle/>
          <a:p>
            <a:r>
              <a:rPr lang="en-US" sz="2600" dirty="0"/>
              <a:t>Easily access both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L[0]</a:t>
            </a:r>
            <a:r>
              <a:rPr lang="en-US" sz="2600" dirty="0"/>
              <a:t> and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L[n-1]</a:t>
            </a:r>
            <a:r>
              <a:rPr lang="en-US" sz="2600" dirty="0"/>
              <a:t>, where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n = </a:t>
            </a:r>
            <a:r>
              <a:rPr lang="en-US" sz="26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len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(L)</a:t>
            </a:r>
          </a:p>
          <a:p>
            <a:pPr lvl="1"/>
            <a:r>
              <a:rPr lang="en-US" sz="2200" dirty="0"/>
              <a:t>can process a list in either direction</a:t>
            </a:r>
          </a:p>
          <a:p>
            <a:pPr lvl="1"/>
            <a:endParaRPr lang="en-US" sz="2200" dirty="0"/>
          </a:p>
          <a:p>
            <a:r>
              <a:rPr lang="en-US" sz="2600" dirty="0"/>
              <a:t>“With great power, comes great responsibility”</a:t>
            </a:r>
          </a:p>
          <a:p>
            <a:pPr lvl="2"/>
            <a:r>
              <a:rPr lang="en-US" sz="1800" dirty="0"/>
              <a:t>— the Peter Parker Principle</a:t>
            </a:r>
          </a:p>
          <a:p>
            <a:pPr lvl="1"/>
            <a:endParaRPr lang="en-US" sz="2200" dirty="0"/>
          </a:p>
          <a:p>
            <a:r>
              <a:rPr lang="en-US" sz="2600" dirty="0"/>
              <a:t>Whenever we write “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A[j]</a:t>
            </a:r>
            <a:r>
              <a:rPr lang="en-US" sz="2600" dirty="0"/>
              <a:t>”, we must check 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0 ≤ j &lt; n</a:t>
            </a:r>
          </a:p>
          <a:p>
            <a:pPr lvl="1"/>
            <a:r>
              <a:rPr lang="en-US" sz="2200" dirty="0"/>
              <a:t>new bug just dropped!</a:t>
            </a:r>
          </a:p>
          <a:p>
            <a:pPr lvl="2"/>
            <a:r>
              <a:rPr lang="en-US" sz="1800" dirty="0"/>
              <a:t>with list, we only need to worry about nil and non-nil</a:t>
            </a:r>
          </a:p>
          <a:p>
            <a:pPr lvl="2"/>
            <a:r>
              <a:rPr lang="en-US" sz="1800" dirty="0"/>
              <a:t>once we know L is non-nil, we know </a:t>
            </a:r>
            <a:r>
              <a:rPr lang="en-US" sz="1800" dirty="0" err="1"/>
              <a:t>L.hd</a:t>
            </a:r>
            <a:r>
              <a:rPr lang="en-US" sz="1800" dirty="0"/>
              <a:t> exists</a:t>
            </a:r>
          </a:p>
          <a:p>
            <a:pPr lvl="1"/>
            <a:r>
              <a:rPr lang="en-US" sz="2200" dirty="0"/>
              <a:t>TypeScript will not help us with this!</a:t>
            </a:r>
          </a:p>
          <a:p>
            <a:pPr lvl="2"/>
            <a:r>
              <a:rPr lang="en-US" sz="1800" dirty="0"/>
              <a:t>type checker does catch “could be nil” bugs, but not this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DA48A-C5E6-E0B0-395D-4F7E5A5C9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0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E5EAC-252B-5D32-22FF-2813F9EA6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F53E-7CB2-0E72-2758-0B362DA2A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Sum List With a Loop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912D22-30A9-456A-0F68-8F12B1EEF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sum-acc(nil, r)	:= r</a:t>
            </a:r>
          </a:p>
          <a:p>
            <a:pPr marL="1188720" lvl="2"/>
            <a:r>
              <a:rPr lang="en-US" sz="1800" dirty="0">
                <a:latin typeface="Cambria Math" panose="02040503050406030204" pitchFamily="18" charset="0"/>
                <a:ea typeface="Cambria Math" panose="02040503050406030204" pitchFamily="18" charset="0"/>
                <a:cs typeface="Courier New" panose="02070309020205020404" pitchFamily="49" charset="0"/>
              </a:rPr>
              <a:t>	sum-acc(x :: L, r)	:= sum-acc(L, x + r)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600" dirty="0"/>
          </a:p>
          <a:p>
            <a:r>
              <a:rPr lang="en-US" sz="2600" dirty="0"/>
              <a:t>Tail recursive version is a loop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List&lt;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Inv: sum(S</a:t>
            </a:r>
            <a:r>
              <a:rPr lang="en-US" sz="1800" b="1" baseline="-25000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 r + sum(S)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S.kind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!== "nil") {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S.hd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S =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S.tl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CE4EB7-890B-612A-E19D-84C5FE53BEDD}"/>
              </a:ext>
            </a:extLst>
          </p:cNvPr>
          <p:cNvSpPr txBox="1"/>
          <p:nvPr/>
        </p:nvSpPr>
        <p:spPr>
          <a:xfrm>
            <a:off x="4572000" y="5992597"/>
            <a:ext cx="4078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Change to a version that uses indexes…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9DC741-29F4-2236-2C90-7CFF9E5E93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854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7BD458-2A8C-3C0E-F74E-BAC455708E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E3356-D6A3-7164-6271-D23CAC79A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 Array by Index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50343-9A59-8CAA-887F-FEECA78FB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0" lvl="2"/>
            <a:endParaRPr lang="en-US" sz="1800" dirty="0">
              <a:latin typeface="Cambria Math" panose="02040503050406030204" pitchFamily="18" charset="0"/>
              <a:ea typeface="Cambria Math" panose="02040503050406030204" pitchFamily="18" charset="0"/>
              <a:cs typeface="Courier New" panose="02070309020205020404" pitchFamily="49" charset="0"/>
            </a:endParaRPr>
          </a:p>
          <a:p>
            <a:pPr marL="1188720" lvl="2"/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sz="1600" dirty="0"/>
          </a:p>
          <a:p>
            <a:r>
              <a:rPr lang="en-US" sz="2600" dirty="0"/>
              <a:t>Change to using an array and accessing by index</a:t>
            </a:r>
          </a:p>
          <a:p>
            <a:pPr lvl="2"/>
            <a:endParaRPr lang="en-US" sz="1600" dirty="0"/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sum = (S: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&gt;): </a:t>
            </a:r>
            <a:r>
              <a:rPr lang="en-US" sz="1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bigint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=&gt; {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r = 0;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let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j = 0;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Inv: …</a:t>
            </a:r>
            <a:endParaRPr lang="en-US" sz="18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while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(j !==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…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S.kind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!== "nil"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r =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S[j]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+ r;	     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… r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S.hd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r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  j = j + 1;             </a:t>
            </a:r>
            <a:r>
              <a:rPr lang="en-US" sz="1800" b="1" dirty="0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… S = </a:t>
            </a:r>
            <a:r>
              <a:rPr lang="en-US" sz="1800" b="1" dirty="0" err="1">
                <a:solidFill>
                  <a:schemeClr val="accent3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S.tl</a:t>
            </a:r>
            <a:endParaRPr lang="en-US" sz="1800" b="1" dirty="0">
              <a:solidFill>
                <a:schemeClr val="accent3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lvl="2"/>
            <a:r>
              <a:rPr lang="en-US" sz="18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r;</a:t>
            </a:r>
          </a:p>
          <a:p>
            <a:pPr lvl="2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pPr lvl="2"/>
            <a:endParaRPr lang="en-US" sz="1600" dirty="0"/>
          </a:p>
          <a:p>
            <a:endParaRPr lang="en-US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1E3315-992D-BB1F-B8E3-8E2049936AA6}"/>
              </a:ext>
            </a:extLst>
          </p:cNvPr>
          <p:cNvSpPr txBox="1"/>
          <p:nvPr/>
        </p:nvSpPr>
        <p:spPr>
          <a:xfrm>
            <a:off x="5228866" y="6015628"/>
            <a:ext cx="345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Note that 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  <a:latin typeface="Franklin Gothic Medium"/>
                <a:cs typeface="Franklin Gothic Medium"/>
              </a:rPr>
              <a:t>S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  <a:latin typeface="Franklin Gothic Medium"/>
                <a:cs typeface="Franklin Gothic Medium"/>
              </a:rPr>
              <a:t> is no longer changing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0E6ED7-B83A-507D-A51E-0834D8E31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0F4F636-6A27-E649-AEDF-9DE4D4E58670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71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C00000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43115</TotalTime>
  <Words>6675</Words>
  <Application>Microsoft Macintosh PowerPoint</Application>
  <PresentationFormat>On-screen Show (4:3)</PresentationFormat>
  <Paragraphs>831</Paragraphs>
  <Slides>52</Slides>
  <Notes>6</Notes>
  <HiddenSlides>7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60" baseType="lpstr">
      <vt:lpstr>Arial</vt:lpstr>
      <vt:lpstr>Calibri</vt:lpstr>
      <vt:lpstr>Cambria</vt:lpstr>
      <vt:lpstr>Cambria Math</vt:lpstr>
      <vt:lpstr>Courier New</vt:lpstr>
      <vt:lpstr>Franklin Gothic Medium</vt:lpstr>
      <vt:lpstr>Franklin Gothic Medium Cond</vt:lpstr>
      <vt:lpstr>Office Theme</vt:lpstr>
      <vt:lpstr>Arrays I</vt:lpstr>
      <vt:lpstr>Administrivia (05/23)</vt:lpstr>
      <vt:lpstr>List Indexing</vt:lpstr>
      <vt:lpstr>Linked Lists in Memory</vt:lpstr>
      <vt:lpstr>Faster Implementation of at</vt:lpstr>
      <vt:lpstr>Array Efficiency</vt:lpstr>
      <vt:lpstr>Access By Index</vt:lpstr>
      <vt:lpstr>Recall: Sum List With a Loop</vt:lpstr>
      <vt:lpstr>Sum Array by Index</vt:lpstr>
      <vt:lpstr>Sum Array by Index: compared to sum-acc</vt:lpstr>
      <vt:lpstr>Sublists</vt:lpstr>
      <vt:lpstr>Sublists and Edge Cases</vt:lpstr>
      <vt:lpstr>Sublist Shorthands and Facts</vt:lpstr>
      <vt:lpstr>Sum Array by Index: sum-acc, in math</vt:lpstr>
      <vt:lpstr>Recall: Sum List With a Loop, with Invariant</vt:lpstr>
      <vt:lpstr>Visual Intuition for Sum List Loop Invariant</vt:lpstr>
      <vt:lpstr>Visual Intuition for Index &amp; Sublist Loop Invariant </vt:lpstr>
      <vt:lpstr>Sum of an Array: Loop Invariant</vt:lpstr>
      <vt:lpstr>Sum of an Array Floyd Logic: Initialization</vt:lpstr>
      <vt:lpstr>Sum of an Array Floyd Logic: Postcondition</vt:lpstr>
      <vt:lpstr>Sum of an Array Floyd Logic: Loop Body (1/4)</vt:lpstr>
      <vt:lpstr>Sum of an Array Floyd Logic: Loop Body (2/4)</vt:lpstr>
      <vt:lpstr>Sum of an Array Floyd Logic: Loop Body (3/4)</vt:lpstr>
      <vt:lpstr>Sum of an Array Floyd Logic: Loop Body (4/4)</vt:lpstr>
      <vt:lpstr>Proving Loop Body “Preservation” (1/3)</vt:lpstr>
      <vt:lpstr>Proving Loop Body “Preservation” (2/3)</vt:lpstr>
      <vt:lpstr>Proving Loop Body “Preservation” (3/3)</vt:lpstr>
      <vt:lpstr>Sum Array Proof, Forward Reasoning (1/7)</vt:lpstr>
      <vt:lpstr>Sum Array Proof, Forward Reasoning (2/7)</vt:lpstr>
      <vt:lpstr>Sum Array Proof, Forward Reasoning (3/7)</vt:lpstr>
      <vt:lpstr>Sum Array Proof, Forward Reasoning (4/7)</vt:lpstr>
      <vt:lpstr>Sum Array Proof, Forward Reasoning (5/7)</vt:lpstr>
      <vt:lpstr>Sum Array Proof, Forward Reasoning (6/7)</vt:lpstr>
      <vt:lpstr>Sum Array Proof, Forward Reasoning (7/7)</vt:lpstr>
      <vt:lpstr>Linear Search of a List</vt:lpstr>
      <vt:lpstr>Linear Search of an Array</vt:lpstr>
      <vt:lpstr>Linear Search of an Array: Loop Invariant</vt:lpstr>
      <vt:lpstr>Linear Search of an Array: Visual Intuition</vt:lpstr>
      <vt:lpstr>Linear Search of an Array: Refined Invariant</vt:lpstr>
      <vt:lpstr>Sublist “For any” Facts</vt:lpstr>
      <vt:lpstr>Reasoning Toolkit</vt:lpstr>
      <vt:lpstr>Sublist “For any” Facts &amp; Pictures</vt:lpstr>
      <vt:lpstr>Visual Presentation of Facts</vt:lpstr>
      <vt:lpstr>Proving Linear Search of an Array: Initialization</vt:lpstr>
      <vt:lpstr>Linear Search of an Array: Preservation (1/4)</vt:lpstr>
      <vt:lpstr>Linear Search of an Array: Preservation (2/4)</vt:lpstr>
      <vt:lpstr>Linear Search of an Array: Preservation (3/4)</vt:lpstr>
      <vt:lpstr>Linear Search of an Array: Preservation (4/4)</vt:lpstr>
      <vt:lpstr>Array Indexing &amp; Off-By-One Bugs (1/2)</vt:lpstr>
      <vt:lpstr>Array Indexing &amp; Off-By-One Bugs (2/2)</vt:lpstr>
      <vt:lpstr>Proving Linear Search of an Array: Exit (1/2)</vt:lpstr>
      <vt:lpstr>Proving Linear Search of an Array: Exit (2/2)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311</dc:title>
  <dc:subject/>
  <dc:creator>Kevin Zatloukal</dc:creator>
  <cp:keywords/>
  <dc:description/>
  <cp:lastModifiedBy>Matthew Wang</cp:lastModifiedBy>
  <cp:revision>837</cp:revision>
  <cp:lastPrinted>2024-10-11T18:46:20Z</cp:lastPrinted>
  <dcterms:created xsi:type="dcterms:W3CDTF">2013-01-07T07:20:47Z</dcterms:created>
  <dcterms:modified xsi:type="dcterms:W3CDTF">2025-05-24T03:22:15Z</dcterms:modified>
  <cp:category/>
</cp:coreProperties>
</file>