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7"/>
  </p:notesMasterIdLst>
  <p:handoutMasterIdLst>
    <p:handoutMasterId r:id="rId118"/>
  </p:handoutMasterIdLst>
  <p:sldIdLst>
    <p:sldId id="771" r:id="rId2"/>
    <p:sldId id="802" r:id="rId3"/>
    <p:sldId id="654" r:id="rId4"/>
    <p:sldId id="477" r:id="rId5"/>
    <p:sldId id="563" r:id="rId6"/>
    <p:sldId id="507" r:id="rId7"/>
    <p:sldId id="564" r:id="rId8"/>
    <p:sldId id="499" r:id="rId9"/>
    <p:sldId id="604" r:id="rId10"/>
    <p:sldId id="605" r:id="rId11"/>
    <p:sldId id="478" r:id="rId12"/>
    <p:sldId id="480" r:id="rId13"/>
    <p:sldId id="481" r:id="rId14"/>
    <p:sldId id="482" r:id="rId15"/>
    <p:sldId id="483" r:id="rId16"/>
    <p:sldId id="484" r:id="rId17"/>
    <p:sldId id="485" r:id="rId18"/>
    <p:sldId id="503" r:id="rId19"/>
    <p:sldId id="479" r:id="rId20"/>
    <p:sldId id="514" r:id="rId21"/>
    <p:sldId id="487" r:id="rId22"/>
    <p:sldId id="501" r:id="rId23"/>
    <p:sldId id="502" r:id="rId24"/>
    <p:sldId id="488" r:id="rId25"/>
    <p:sldId id="489" r:id="rId26"/>
    <p:sldId id="491" r:id="rId27"/>
    <p:sldId id="516" r:id="rId28"/>
    <p:sldId id="515" r:id="rId29"/>
    <p:sldId id="504" r:id="rId30"/>
    <p:sldId id="492" r:id="rId31"/>
    <p:sldId id="505" r:id="rId32"/>
    <p:sldId id="494" r:id="rId33"/>
    <p:sldId id="486" r:id="rId34"/>
    <p:sldId id="493" r:id="rId35"/>
    <p:sldId id="497" r:id="rId36"/>
    <p:sldId id="498" r:id="rId37"/>
    <p:sldId id="660" r:id="rId38"/>
    <p:sldId id="496" r:id="rId39"/>
    <p:sldId id="803" r:id="rId40"/>
    <p:sldId id="804" r:id="rId41"/>
    <p:sldId id="661" r:id="rId42"/>
    <p:sldId id="544" r:id="rId43"/>
    <p:sldId id="606" r:id="rId44"/>
    <p:sldId id="607" r:id="rId45"/>
    <p:sldId id="608" r:id="rId46"/>
    <p:sldId id="609" r:id="rId47"/>
    <p:sldId id="610" r:id="rId48"/>
    <p:sldId id="611" r:id="rId49"/>
    <p:sldId id="539" r:id="rId50"/>
    <p:sldId id="612" r:id="rId51"/>
    <p:sldId id="655" r:id="rId52"/>
    <p:sldId id="540" r:id="rId53"/>
    <p:sldId id="545" r:id="rId54"/>
    <p:sldId id="613" r:id="rId55"/>
    <p:sldId id="614" r:id="rId56"/>
    <p:sldId id="534" r:id="rId57"/>
    <p:sldId id="548" r:id="rId58"/>
    <p:sldId id="533" r:id="rId59"/>
    <p:sldId id="549" r:id="rId60"/>
    <p:sldId id="535" r:id="rId61"/>
    <p:sldId id="550" r:id="rId62"/>
    <p:sldId id="518" r:id="rId63"/>
    <p:sldId id="519" r:id="rId64"/>
    <p:sldId id="541" r:id="rId65"/>
    <p:sldId id="542" r:id="rId66"/>
    <p:sldId id="520" r:id="rId67"/>
    <p:sldId id="546" r:id="rId68"/>
    <p:sldId id="521" r:id="rId69"/>
    <p:sldId id="551" r:id="rId70"/>
    <p:sldId id="522" r:id="rId71"/>
    <p:sldId id="543" r:id="rId72"/>
    <p:sldId id="525" r:id="rId73"/>
    <p:sldId id="526" r:id="rId74"/>
    <p:sldId id="527" r:id="rId75"/>
    <p:sldId id="805" r:id="rId76"/>
    <p:sldId id="831" r:id="rId77"/>
    <p:sldId id="834" r:id="rId78"/>
    <p:sldId id="829" r:id="rId79"/>
    <p:sldId id="745" r:id="rId80"/>
    <p:sldId id="832" r:id="rId81"/>
    <p:sldId id="833" r:id="rId82"/>
    <p:sldId id="837" r:id="rId83"/>
    <p:sldId id="838" r:id="rId84"/>
    <p:sldId id="656" r:id="rId85"/>
    <p:sldId id="511" r:id="rId86"/>
    <p:sldId id="786" r:id="rId87"/>
    <p:sldId id="787" r:id="rId88"/>
    <p:sldId id="788" r:id="rId89"/>
    <p:sldId id="789" r:id="rId90"/>
    <p:sldId id="791" r:id="rId91"/>
    <p:sldId id="824" r:id="rId92"/>
    <p:sldId id="826" r:id="rId93"/>
    <p:sldId id="785" r:id="rId94"/>
    <p:sldId id="827" r:id="rId95"/>
    <p:sldId id="657" r:id="rId96"/>
    <p:sldId id="839" r:id="rId97"/>
    <p:sldId id="808" r:id="rId98"/>
    <p:sldId id="810" r:id="rId99"/>
    <p:sldId id="806" r:id="rId100"/>
    <p:sldId id="840" r:id="rId101"/>
    <p:sldId id="841" r:id="rId102"/>
    <p:sldId id="811" r:id="rId103"/>
    <p:sldId id="812" r:id="rId104"/>
    <p:sldId id="813" r:id="rId105"/>
    <p:sldId id="814" r:id="rId106"/>
    <p:sldId id="815" r:id="rId107"/>
    <p:sldId id="843" r:id="rId108"/>
    <p:sldId id="816" r:id="rId109"/>
    <p:sldId id="817" r:id="rId110"/>
    <p:sldId id="818" r:id="rId111"/>
    <p:sldId id="819" r:id="rId112"/>
    <p:sldId id="821" r:id="rId113"/>
    <p:sldId id="822" r:id="rId114"/>
    <p:sldId id="823" r:id="rId115"/>
    <p:sldId id="842" r:id="rId1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4D00"/>
    <a:srgbClr val="E4B28E"/>
    <a:srgbClr val="005923"/>
    <a:srgbClr val="006B2D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01" autoAdjust="0"/>
    <p:restoredTop sz="87554" autoAdjust="0"/>
  </p:normalViewPr>
  <p:slideViewPr>
    <p:cSldViewPr snapToGrid="0" snapToObjects="1">
      <p:cViewPr varScale="1">
        <p:scale>
          <a:sx n="92" d="100"/>
          <a:sy n="92" d="100"/>
        </p:scale>
        <p:origin x="184" y="4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handoutMaster" Target="handoutMasters/handoutMaster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commentAuthors" Target="commentAuthors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5/20/25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5/20/25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66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57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77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13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40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72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34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107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56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483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2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575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05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456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61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769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119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018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089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420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885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E451F-82C7-BC88-7A2F-F96C29C54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9A8995-63E7-0B90-B689-3CC2B9A178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F5BBEE-4046-FF90-F0FD-E86D334F82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3FA96-1D29-11AD-553D-B9CC415468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6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933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522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182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038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420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662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758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336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2925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253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32117-72F3-E267-D219-0A5169C80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D6BAFA-7073-D35D-D818-483ED69864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F53658-C999-B049-18F9-AAA3F54F85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0C8E9-6C23-96CB-9E68-BD63B2104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73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1825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948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534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0993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8802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05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5533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1015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5583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662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40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3600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4218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6910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0679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3989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3651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807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28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7223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0860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55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16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A55E0-FA4E-9CBE-F0A8-50FAD68FA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F42DA0-F0B7-C7D0-5556-48433067BD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70A69B-D34F-E913-B426-1A7DC2D8C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4FCE1-7329-FDEC-2990-C27A72D33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4420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BB8910-2AC8-55DA-BCD1-E0B21A940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B9ECCE-E428-7EA1-9760-6AA66F3379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B43F1E-A11C-8F20-86B5-524111ABC5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01E4FB-FFCF-413D-7063-C8CE25C778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0389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DC5AE-EEF6-0A44-50D9-2E35C75E3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896B27-7EC8-AC38-7575-8FC46AD0D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73F6CE-8756-DBB1-4A4F-BFAAA31ACE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369DC-AB87-432B-B5C7-867479C329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4745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6099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137AE7-B513-7A0E-AA1F-E2E1C31A5D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02BFC0-ED92-FE75-DEDA-B71FCF4AC3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3F919A-E33A-197E-3AE2-86761195C9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27C26-62E0-5C1D-5DA1-F07E8B31A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608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006AD-C6FB-5B49-EAA9-ADBB3E437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900A8E-6745-43C6-9234-BFEDD170D2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AD24C4-8698-A8A4-11FA-A9896F679C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708CC-69A6-19F7-9108-5685AADDD6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7541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5D40D-6874-AAF7-792F-C2829FE30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C0C832-07F4-4431-AB48-C64B1D3BE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E549BE-2DD3-2664-2AF8-A40E6DAB1F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E0910-BE29-C9BC-1FAF-C63C83844D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3911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A17EF7-26CB-515E-38D4-AC02F129F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CB5255-0031-1E77-7816-2FA1799A4A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F1599F-930B-A8E4-3D98-635911776C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7FAFE-DC5C-A2C7-2E01-44856BC700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1153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7AE98-BD64-1315-8896-A8057B1B8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F16E6C-DAEE-5AA0-F4A4-791E4CC3E4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F73EDD-5D06-1643-0ED7-CE318D1C3E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73602-2F0D-14AB-0E5A-E8B3580FE0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27587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9854B1-A81F-E0DF-C654-680A0FA2C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93A637-F0EC-3034-1D8B-14E1E3EF52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84BD1D-3457-F39D-5B43-22F55E4B32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F3FC9-7255-F642-93D0-B60D28F52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19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2646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A3953-9471-CCF2-C316-A64EC56A3A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532C73-C9A1-FF48-6A01-1F44CC33FE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604F3B-9F44-7F21-5998-3602AE9F38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6D546-BC62-D28E-F33F-84A6FB2D51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7447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5601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1087F-9EAB-8C69-6613-F59F2A72E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BDEF55-D460-644C-DC9E-898C2F9A86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E5BBBC-19F6-70E9-D1BC-7A6A4EE103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F4C05-6ACD-3881-9EC6-88B3CCCF44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4449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C6FB5-1071-8B5F-F412-27ACE47EC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4766C7-712F-BE16-B091-D759699D31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53215D-41C4-3DDE-1D50-1F7784460D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9F4FB-7D56-D0F3-C6A5-E85177E3C5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4720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470E66-B332-1E55-5DB9-E68BB6E06D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7D9390-BE52-7287-2C34-313A927B61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263986-4F13-BF24-0493-2B27894FBE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834F1-96D0-40D0-5E9B-AABD4EAB64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6761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CE0AC-17EF-BC7E-BBD9-697D4FCD3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DB93D4-6906-9FE6-E99C-74A0947424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08DEBE-86B7-F57B-1F9B-F760B911AB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1ED94-2632-0EAC-683C-3C0736C35A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63005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A7C2A-DF6C-FFC0-092E-29B01A436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57E31C-ED7A-6DAA-EE45-DF018755DD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F1C360-20E7-64A0-FB32-8EB99B2E59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EF584-2C96-E897-9568-A1C5CCB8C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4677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46433-4DB4-CD12-2A46-74DAE5493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CBA368-AB0E-A704-F1AB-96B2CE3219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BFA5C4-35D9-E511-99D4-67AAAE49A7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EE48D-3861-1BDA-CFAD-75EE634829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86463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A35BB-4453-83B3-6369-904AD8C2D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F2DABD-E8A3-E439-211C-F1400A8098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088E0BE-3A6A-9BB2-B3F7-3143029954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0252A-7F18-69F4-4374-737A106BA4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0358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A4B538-E0B7-4499-26DB-E47AB4B5E2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127D99-0FB3-3173-3E93-B15033D7E2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D973EC-50F8-F4BC-E040-C3A319B8A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52EC2-FF8D-53E8-E44A-9FAEBBDAC0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5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15979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6422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0D9B3-086E-AC94-A9B1-5C62AF92C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166A50-3D69-70F3-29B0-2B54F6C772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3F94BA-F103-6D29-1741-5DB26FEE58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E1B2D-E84B-97DE-4AAE-22A3EAD82C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07668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BEC7D9-954B-B072-4D5A-E4F0D02CB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959459-4E8B-5403-94CE-73AA65D488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FD7F8B-A47F-6E6D-02F6-BE1C6FF7E2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14970C-B4C3-1C20-5174-03A06AC6E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30936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E946B-333D-6921-29E9-CFAC3E29D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75E0DB-542D-157E-6700-5A94BE0D62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C75004-0E52-10BE-3565-6ABF2EA6FE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6DA6E-D9DD-1C32-FDC1-988DC437BB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77985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F4E17-C9B9-B316-B6B8-34713CB72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D39FBB-ADA6-D131-348E-A949A00E91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535B4F-6BA0-4CB8-63C3-FA7402CB61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5D5CA-6F5E-8140-CF65-CEE29816B8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35464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9BA228-BCC4-382E-F5FD-98BBDBA52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653F47-F6F1-FF5A-9EC3-7A66E03459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89A35B-D60C-06EC-D76F-E7CBA3D6B6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35CFD-26F0-B511-B234-A634B57BB9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22998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1C0CA9-3F12-5723-24E6-BECCCA98D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E74842-134D-397D-C02E-547F2D6838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EDFE4B-C215-F1BD-5384-1C4862026A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F1CC8-D2F8-09E3-D067-0D29C491AE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21491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6E143-C1AA-B11D-9E3C-FDE87AEB3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D2020F-72E6-92DB-C61C-6B4E69195C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791FF0-3272-1580-073B-426FD14774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30CA7-BFE0-8BEE-4D17-94B114D49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12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8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990B506C-7399-87D9-1AAB-0C88DF5DB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F808AB4-879A-0905-A54C-7A5D37F40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6CADE6-B25D-70B2-54F6-1D842E2B8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94913-18AA-3C6D-4AEF-CE749FAE2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edstem.org/us/courses/77409/discussion/6707102" TargetMode="External"/><Relationship Id="rId2" Type="http://schemas.openxmlformats.org/officeDocument/2006/relationships/hyperlink" Target="https://edstem.org/us/courses/77409/discussion/6711638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997E-2A8E-37E1-1B4C-3203BE18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2"/>
            <a:ext cx="3494590" cy="2006561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Abstraction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C0A688-BC38-5406-4B86-4D270A616529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Matt Wang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91C57D-56ED-22FF-FC36-71081233A538}"/>
              </a:ext>
            </a:extLst>
          </p:cNvPr>
          <p:cNvSpPr txBox="1">
            <a:spLocks/>
          </p:cNvSpPr>
          <p:nvPr/>
        </p:nvSpPr>
        <p:spPr>
          <a:xfrm>
            <a:off x="685800" y="5839936"/>
            <a:ext cx="3886200" cy="88977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&amp; Ali, Alice, Andrew, Anmol, Antonio, Connor, Edison, Helena, Jonathan, Katherine, Lauren, Lawrence, Mayee, Omar, Riva, Saan, and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Yusong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89BDC2-E803-9F76-A7EF-D8764234F9F4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Spring 2025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3429ACC-2FC4-B95E-3FD2-B61454DA2BFF}"/>
              </a:ext>
            </a:extLst>
          </p:cNvPr>
          <p:cNvSpPr txBox="1">
            <a:spLocks/>
          </p:cNvSpPr>
          <p:nvPr/>
        </p:nvSpPr>
        <p:spPr>
          <a:xfrm>
            <a:off x="5814351" y="5943328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#1172</a:t>
            </a:r>
          </a:p>
        </p:txBody>
      </p:sp>
      <p:pic>
        <p:nvPicPr>
          <p:cNvPr id="3" name="Picture 2" descr="xkcd #1172: workflow.&#10;Transcript from explainxkcd:&#10;[Changelog for version 10.17 of a piece of software.]&#10;One change listed: &quot;The CPU no longer overheats when you hold down the spacebar&quot;&#10;Comments: LongtimeUser4 writes: This update broke my workflow! My control key is hard to reach, so I hold spacebar instead, and I configured Emacs to interpret a rapid temperature rise as &quot;control&quot;.&#10;Admin writes: That's horrifying.&#10;LongtimeUser4 writes: Look, my setup works for me. Just add an option to reenable spacebar heating.&#10;Every change breaks someone's workflow.&#10;">
            <a:extLst>
              <a:ext uri="{FF2B5EF4-FFF2-40B4-BE49-F238E27FC236}">
                <a16:creationId xmlns:a16="http://schemas.microsoft.com/office/drawing/2014/main" id="{385E280E-2FEB-98BC-E37D-949CD1C29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612" y="443989"/>
            <a:ext cx="3886200" cy="539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45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Last Element of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55306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last(nil)			:=  undefined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last(x :: nil)		:=  x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last(x :: y :: L)		:= last(y :: L)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r>
              <a:rPr lang="en-US" sz="2600" dirty="0"/>
              <a:t>Runs in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ϴ(n)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time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walks down to the end of the list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 faster way to do this on a list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We could cache the last element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new data type just dropped: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{list: List, last: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5BC915-FE8D-448E-0996-66BEAF88ED7B}"/>
              </a:ext>
            </a:extLst>
          </p:cNvPr>
          <p:cNvSpPr txBox="1"/>
          <p:nvPr/>
        </p:nvSpPr>
        <p:spPr>
          <a:xfrm>
            <a:off x="4938816" y="6214030"/>
            <a:ext cx="3038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empty list has undefined last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862305-3102-5BB3-93AD-395AB561FDB6}"/>
              </a:ext>
            </a:extLst>
          </p:cNvPr>
          <p:cNvSpPr txBox="1"/>
          <p:nvPr/>
        </p:nvSpPr>
        <p:spPr>
          <a:xfrm>
            <a:off x="6227347" y="4633859"/>
            <a:ext cx="26851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analogous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 idea: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store references to both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“front” and “back” nodes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5E98F-A1C6-0AFF-7008-D65E58415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90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CCF18-A9D1-26BB-C790-173BFD453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B2F14-DDB9-98EA-4AD9-4D0AFBA6A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Mutable</a:t>
            </a:r>
            <a:r>
              <a:rPr lang="en-US" dirty="0"/>
              <a:t> Map Teaser (more next week)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5F316-FF80-6CD9-6904-A0CDA1E82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An "association list" also called a "map"</a:t>
            </a:r>
          </a:p>
          <a:p>
            <a:pPr lvl="2"/>
            <a:endParaRPr lang="en-US" sz="18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List of (key, value) pairs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Map&lt;K, V&gt;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contains-key(x,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containsKey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contains-key(x, obj)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get-value(x,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K): V;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@modifies obj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@effects obj = set-value(x, v,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K, v: V): void;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3F701A-0F7C-0540-DB7A-25A9C5E117E1}"/>
              </a:ext>
            </a:extLst>
          </p:cNvPr>
          <p:cNvSpPr txBox="1"/>
          <p:nvPr/>
        </p:nvSpPr>
        <p:spPr>
          <a:xfrm>
            <a:off x="109283" y="2964478"/>
            <a:ext cx="103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5A8F92-5B17-51D8-170C-01865B382546}"/>
              </a:ext>
            </a:extLst>
          </p:cNvPr>
          <p:cNvSpPr txBox="1"/>
          <p:nvPr/>
        </p:nvSpPr>
        <p:spPr>
          <a:xfrm>
            <a:off x="92451" y="3916970"/>
            <a:ext cx="1072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036FC4-3BDD-3A03-ABBD-47A0199BCD2F}"/>
              </a:ext>
            </a:extLst>
          </p:cNvPr>
          <p:cNvSpPr txBox="1"/>
          <p:nvPr/>
        </p:nvSpPr>
        <p:spPr>
          <a:xfrm>
            <a:off x="92451" y="5150965"/>
            <a:ext cx="1010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mutator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B09235-C083-34E7-E075-BFC1A2587683}"/>
              </a:ext>
            </a:extLst>
          </p:cNvPr>
          <p:cNvSpPr txBox="1"/>
          <p:nvPr/>
        </p:nvSpPr>
        <p:spPr>
          <a:xfrm>
            <a:off x="4572000" y="5613840"/>
            <a:ext cx="411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This version saves some memory and …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makes debugging harder and…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A4A3EB-1035-5DC0-0E7A-2D50C624AF6F}"/>
              </a:ext>
            </a:extLst>
          </p:cNvPr>
          <p:cNvSpPr txBox="1"/>
          <p:nvPr/>
        </p:nvSpPr>
        <p:spPr>
          <a:xfrm>
            <a:off x="4572000" y="6264245"/>
            <a:ext cx="3519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Introduces possible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aliasing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bugs!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0D180-EE64-47F1-7AFC-D119DA05F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9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E54A33-EF34-A42E-677F-5CC25FBF7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B0307-49DC-81A3-35BB-C0E647292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ADTs as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B03CD-4C21-2F00-1EC1-BF0F4436F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Some commonly used ADTs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stack</a:t>
            </a:r>
            <a:r>
              <a:rPr lang="en-US" sz="2400" dirty="0"/>
              <a:t>: add &amp; remove from one end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queue</a:t>
            </a:r>
            <a:r>
              <a:rPr lang="en-US" sz="2400" dirty="0"/>
              <a:t>: add to one end, remove from other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set</a:t>
            </a:r>
            <a:r>
              <a:rPr lang="en-US" sz="2400" dirty="0"/>
              <a:t>: add, remove, &amp; check if contained in list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map</a:t>
            </a:r>
            <a:r>
              <a:rPr lang="en-US" sz="2400" dirty="0"/>
              <a:t>: add, remove, &amp; get value for (key, value) pair</a:t>
            </a:r>
          </a:p>
          <a:p>
            <a:pPr lvl="1"/>
            <a:endParaRPr lang="en-US" sz="2400" dirty="0"/>
          </a:p>
          <a:p>
            <a:r>
              <a:rPr lang="en-US" sz="2800" dirty="0"/>
              <a:t>All of these are specified as lists</a:t>
            </a:r>
          </a:p>
          <a:p>
            <a:pPr lvl="1"/>
            <a:r>
              <a:rPr lang="en-US" sz="2400" dirty="0"/>
              <a:t>maps are "association lists" (lists of pairs)</a:t>
            </a:r>
          </a:p>
          <a:p>
            <a:pPr lvl="1"/>
            <a:endParaRPr lang="en-US" sz="2400" dirty="0"/>
          </a:p>
          <a:p>
            <a:r>
              <a:rPr lang="en-US" sz="2800" dirty="0"/>
              <a:t>Set and Map can be implemented with </a:t>
            </a:r>
            <a:r>
              <a:rPr lang="en-US" sz="2800" dirty="0">
                <a:solidFill>
                  <a:srgbClr val="0070C0"/>
                </a:solidFill>
              </a:rPr>
              <a:t>trees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1ACBB-9472-5001-9AB4-FF0B2DCBA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29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1374F-818B-B82A-BEAF-EBBB398AA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5A160-B876-BFC7-AEF6-233FDD314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02595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pPr lvl="1"/>
            <a:r>
              <a:rPr lang="en-US" sz="2200" dirty="0"/>
              <a:t>stores a value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sz="2200" dirty="0"/>
              <a:t>" as well as a key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2200" dirty="0"/>
              <a:t>"</a:t>
            </a:r>
          </a:p>
          <a:p>
            <a:pPr lvl="1"/>
            <a:endParaRPr lang="en-US" sz="2200" dirty="0"/>
          </a:p>
          <a:p>
            <a:r>
              <a:rPr lang="en-US" sz="2600" dirty="0"/>
              <a:t>BSTs add an extra </a:t>
            </a:r>
            <a:r>
              <a:rPr lang="en-US" sz="2600" dirty="0">
                <a:solidFill>
                  <a:srgbClr val="7030A0"/>
                </a:solidFill>
              </a:rPr>
              <a:t>rep invariant</a:t>
            </a:r>
            <a:r>
              <a:rPr lang="en-US" sz="2600" dirty="0"/>
              <a:t> to every node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contains-key(y, L)  →  (y &lt; x)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contains-key(z, R)  →  (x &lt; z)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2E8F9-689A-FE3A-FA56-ED88F13B1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 (BSTs)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8B077-ED41-4883-4D58-481DB80D2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102</a:t>
            </a:fld>
            <a:endParaRPr lang="en-US" dirty="0"/>
          </a:p>
        </p:txBody>
      </p:sp>
      <p:grpSp>
        <p:nvGrpSpPr>
          <p:cNvPr id="6" name="Group 5" descr="A binary tree rooted at a node x, with a left child L and a right child R.&#10;">
            <a:extLst>
              <a:ext uri="{FF2B5EF4-FFF2-40B4-BE49-F238E27FC236}">
                <a16:creationId xmlns:a16="http://schemas.microsoft.com/office/drawing/2014/main" id="{6F518C94-FCAC-351C-538E-C6B1A22ED6E5}"/>
              </a:ext>
            </a:extLst>
          </p:cNvPr>
          <p:cNvGrpSpPr/>
          <p:nvPr/>
        </p:nvGrpSpPr>
        <p:grpSpPr>
          <a:xfrm>
            <a:off x="6128834" y="4454032"/>
            <a:ext cx="1357816" cy="1159808"/>
            <a:chOff x="3398333" y="4974460"/>
            <a:chExt cx="1357816" cy="1159808"/>
          </a:xfrm>
        </p:grpSpPr>
        <p:sp>
          <p:nvSpPr>
            <p:cNvPr id="7" name="Frame 6">
              <a:extLst>
                <a:ext uri="{FF2B5EF4-FFF2-40B4-BE49-F238E27FC236}">
                  <a16:creationId xmlns:a16="http://schemas.microsoft.com/office/drawing/2014/main" id="{BDDD7615-C880-2364-7D8A-66F7F08CF64D}"/>
                </a:ext>
              </a:extLst>
            </p:cNvPr>
            <p:cNvSpPr/>
            <p:nvPr/>
          </p:nvSpPr>
          <p:spPr>
            <a:xfrm>
              <a:off x="3874234" y="497446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9B9D03C-5CCF-F65D-8679-9AB9A90E2561}"/>
                </a:ext>
              </a:extLst>
            </p:cNvPr>
            <p:cNvSpPr txBox="1"/>
            <p:nvPr/>
          </p:nvSpPr>
          <p:spPr>
            <a:xfrm>
              <a:off x="3889989" y="498212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x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B8D2C25-C6F4-BB68-497A-04AC735ABB34}"/>
                </a:ext>
              </a:extLst>
            </p:cNvPr>
            <p:cNvSpPr txBox="1"/>
            <p:nvPr/>
          </p:nvSpPr>
          <p:spPr>
            <a:xfrm>
              <a:off x="3398333" y="5726496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CC28FB0-CC74-F84D-A23A-2891893C6024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 flipH="1">
              <a:off x="3581236" y="5382232"/>
              <a:ext cx="292998" cy="34426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87B3644-6FDD-6F5D-A461-6207E0286391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4269650" y="5363616"/>
              <a:ext cx="303596" cy="370542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1684171-C4C5-70E6-A62F-3F55B376A58D}"/>
                </a:ext>
              </a:extLst>
            </p:cNvPr>
            <p:cNvSpPr txBox="1"/>
            <p:nvPr/>
          </p:nvSpPr>
          <p:spPr>
            <a:xfrm>
              <a:off x="4390343" y="573415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425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1058E-DCDE-52B4-42FE-AC0291CFA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0D8FE5-F659-8E41-795E-2E772B2C90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199" y="1244160"/>
                <a:ext cx="8402595" cy="5140800"/>
              </a:xfrm>
            </p:spPr>
            <p:txBody>
              <a:bodyPr/>
              <a:lstStyle/>
              <a:p>
                <a:pPr lvl="2"/>
                <a:endParaRPr lang="en-US" sz="1800" b="1" dirty="0">
                  <a:latin typeface="Franklin Gothic Medium" panose="020B0603020102020204" pitchFamily="34" charset="0"/>
                </a:endParaRPr>
              </a:p>
              <a:p>
                <a:pPr lvl="2"/>
                <a:r>
                  <a:rPr lang="en-US" sz="1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type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BST :=  empty |  node(x : </a:t>
                </a:r>
                <a:r>
                  <a:rPr lang="en-US" sz="1800" b="1" dirty="0"/>
                  <a:t>ℤ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v : </a:t>
                </a:r>
                <a:r>
                  <a:rPr lang="en-US" sz="1800" b="1" dirty="0"/>
                  <a:t>ℤ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L : BST, R : BST)</a:t>
                </a:r>
              </a:p>
              <a:p>
                <a:pPr lvl="2"/>
                <a:endParaRPr lang="en-US" sz="1800" dirty="0">
                  <a:latin typeface="Franklin Gothic Medium" panose="020B0603020102020204" pitchFamily="34" charset="0"/>
                </a:endParaRPr>
              </a:p>
              <a:p>
                <a:r>
                  <a:rPr lang="en-US" sz="2600" dirty="0"/>
                  <a:t>See if a key is in the tree:</a:t>
                </a:r>
              </a:p>
              <a:p>
                <a:pPr lvl="2"/>
                <a:endParaRPr lang="en-US" sz="1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 : (</a:t>
                </a:r>
                <a:r>
                  <a:rPr lang="en-US" sz="1800" b="1" dirty="0"/>
                  <a:t>ℤ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BST) →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𝔹</m:t>
                    </m:r>
                  </m:oMath>
                </a14:m>
                <a:endParaRPr lang="en-US" sz="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/>
                <a:endParaRPr lang="en-US" sz="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contains-key(x, empty) 		:= false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contains-key(x, node(y, w, L, R))	:= true				</a:t>
                </a:r>
                <a:r>
                  <a:rPr lang="en-US" sz="1800" dirty="0">
                    <a:latin typeface="Franklin Gothic Medium" panose="020B0603020102020204" pitchFamily="34" charset="0"/>
                    <a:ea typeface="Cambria Math" panose="02040503050406030204" pitchFamily="18" charset="0"/>
                  </a:rPr>
                  <a:t>if 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x = y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contains-key(x, node(y, w, L, R))	:= contains-key(x, L)	</a:t>
                </a:r>
                <a:r>
                  <a:rPr lang="en-US" sz="1800" dirty="0">
                    <a:latin typeface="Franklin Gothic Medium" panose="020B0603020102020204" pitchFamily="34" charset="0"/>
                    <a:ea typeface="Cambria Math" panose="02040503050406030204" pitchFamily="18" charset="0"/>
                  </a:rPr>
                  <a:t>if 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x &lt; y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contains-key(x, node(y, w, L, R))	:= contains-key(x, R)	</a:t>
                </a:r>
                <a:r>
                  <a:rPr lang="en-US" sz="1800" dirty="0">
                    <a:latin typeface="Franklin Gothic Medium" panose="020B0603020102020204" pitchFamily="34" charset="0"/>
                    <a:ea typeface="Cambria Math" panose="02040503050406030204" pitchFamily="18" charset="0"/>
                  </a:rPr>
                  <a:t>if 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y &lt; x</a:t>
                </a:r>
              </a:p>
              <a:p>
                <a:pPr lvl="2"/>
                <a:endParaRPr lang="en-US" sz="1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0D8FE5-F659-8E41-795E-2E772B2C90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244160"/>
                <a:ext cx="8402595" cy="5140800"/>
              </a:xfrm>
              <a:blipFill>
                <a:blip r:embed="rId3"/>
                <a:stretch>
                  <a:fillRect l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134D18ED-F0E7-6700-BF25-6EDA97CFA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AA49E4-8DBD-7D19-A16B-BF9379B96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4473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B09E0-9330-C362-BDA8-F3DDEE345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EF553-7125-9797-4433-F011CF476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02595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r>
              <a:rPr lang="en-US" sz="2600" dirty="0"/>
              <a:t>Get the value associated with a key in the tree: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 : (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BST) → </a:t>
            </a:r>
            <a:r>
              <a:rPr lang="en-US" sz="1800" b="1" dirty="0"/>
              <a:t>ℤ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empty) 			:= undefined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	:= w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	:= get-value(x, L)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	:= get-value(x, R)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0EF600-F345-805C-E806-76F398AE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88754-F1AF-0097-353B-C90AA4AE7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1015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5445B-A26B-8E5E-404E-80EA9F2FF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54FD-DD09-6657-6BFB-95A007036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542422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r>
              <a:rPr lang="en-US" sz="2600" dirty="0"/>
              <a:t>Set a (key, value) in the tree: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: (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BST) → BST</a:t>
            </a: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		:= node(x, v, empty, empty)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node(x, v, L, R)				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node(y, w, set-value(x, v, L), R)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node(y, w, L, set-value(x, v, R))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add a new node if the key is not present</a:t>
            </a:r>
          </a:p>
          <a:p>
            <a:pPr lvl="1"/>
            <a:r>
              <a:rPr lang="en-US" sz="2200" dirty="0"/>
              <a:t>replace the value if the key is present*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B7E234-08F0-14FE-E2B1-16A0B7D1C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(1/2)*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0C7BB-7BF9-2E2D-BC78-849450F61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3797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CD92AF-F990-6E48-1BBB-3FCF16FFA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53846-90A4-BDBB-53D6-5E3A86130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0390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r>
              <a:rPr lang="en-US" sz="2600" dirty="0"/>
              <a:t>Set a (key, value) in the tree: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: (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BST) → BST</a:t>
            </a: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		:= node(x, v, empty, empty)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node(x, v, L, R)				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node(y, w, set-value(x, v, L), R)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node(y, w, L, set-value(x, v, R))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note that this does </a:t>
            </a:r>
            <a:r>
              <a:rPr lang="en-US" sz="2200" b="1" u="sng" dirty="0"/>
              <a:t>not</a:t>
            </a:r>
            <a:r>
              <a:rPr lang="en-US" sz="2200" b="1" dirty="0"/>
              <a:t> mutate</a:t>
            </a:r>
            <a:r>
              <a:rPr lang="en-US" sz="2200" dirty="0"/>
              <a:t> the existing tree</a:t>
            </a:r>
          </a:p>
          <a:p>
            <a:pPr lvl="1"/>
            <a:r>
              <a:rPr lang="en-US" sz="2200" dirty="0"/>
              <a:t>the old tree is still around and unchanged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F873-71BD-2478-398D-BEDC99B8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(2/2)*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C9199-1829-39AB-0277-6039D6C56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07134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B064A-E95E-01D9-4F1A-E7294544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Think, Pair, Share: Tree Tea of Washington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6D4AE-83B3-BFCD-97F6-D3D3D1C2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 err="1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 err="1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Consider  </a:t>
            </a:r>
            <a:r>
              <a:rPr lang="en-US" sz="1800" dirty="0">
                <a:latin typeface="Cambria" panose="02040503050406030204" pitchFamily="18" charset="0"/>
              </a:rPr>
              <a:t>L = node(6, …,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node(3, …, 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	node(1, …, empty, empty), 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	node(5, 2, empty, empty)),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node(8, …,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	empty,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node(9, …, empty, empty)))</a:t>
            </a:r>
          </a:p>
          <a:p>
            <a:pPr marL="0" indent="0"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dirty="0"/>
              <a:t>After calling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set-value(5, 7, L), </a:t>
            </a:r>
            <a:b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2200" dirty="0"/>
              <a:t>which nodes need to be recreated?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just node 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nodes 6, 3, 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nodes 6, 3, 1, 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all nodes</a:t>
            </a:r>
          </a:p>
          <a:p>
            <a:pPr marL="0" indent="0">
              <a:buNone/>
            </a:pPr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6EE4A-F474-934C-B0A2-30D6EAD090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4948" y="5464364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107</a:t>
            </a:fld>
            <a:endParaRPr lang="en-US" dirty="0"/>
          </a:p>
        </p:txBody>
      </p:sp>
      <p:grpSp>
        <p:nvGrpSpPr>
          <p:cNvPr id="32" name="Group 31" descr="A BST rooted at 6, with:&#10;- a left subtree, rooted at 3 with a left child 1 and a right child 5&#10;- a right subtree, rooted at 8 with a right child 9">
            <a:extLst>
              <a:ext uri="{FF2B5EF4-FFF2-40B4-BE49-F238E27FC236}">
                <a16:creationId xmlns:a16="http://schemas.microsoft.com/office/drawing/2014/main" id="{663A4F91-0697-F2D9-0926-02197D731A6F}"/>
              </a:ext>
            </a:extLst>
          </p:cNvPr>
          <p:cNvGrpSpPr/>
          <p:nvPr/>
        </p:nvGrpSpPr>
        <p:grpSpPr>
          <a:xfrm>
            <a:off x="5470927" y="3623370"/>
            <a:ext cx="2752368" cy="1875642"/>
            <a:chOff x="5934432" y="4455928"/>
            <a:chExt cx="2752368" cy="1875642"/>
          </a:xfrm>
        </p:grpSpPr>
        <p:grpSp>
          <p:nvGrpSpPr>
            <p:cNvPr id="5" name="Group 4" descr="The root of the original binary tree, with key value 6. Its left child is L_1, and its right child is R_1.">
              <a:extLst>
                <a:ext uri="{FF2B5EF4-FFF2-40B4-BE49-F238E27FC236}">
                  <a16:creationId xmlns:a16="http://schemas.microsoft.com/office/drawing/2014/main" id="{21CC8D31-5444-343C-8B8E-8F9017FD1D67}"/>
                </a:ext>
              </a:extLst>
            </p:cNvPr>
            <p:cNvGrpSpPr/>
            <p:nvPr/>
          </p:nvGrpSpPr>
          <p:grpSpPr>
            <a:xfrm>
              <a:off x="6527556" y="4455928"/>
              <a:ext cx="1500997" cy="773126"/>
              <a:chOff x="6527556" y="4455928"/>
              <a:chExt cx="1500997" cy="773126"/>
            </a:xfrm>
          </p:grpSpPr>
          <p:sp>
            <p:nvSpPr>
              <p:cNvPr id="6" name="Frame 5">
                <a:extLst>
                  <a:ext uri="{FF2B5EF4-FFF2-40B4-BE49-F238E27FC236}">
                    <a16:creationId xmlns:a16="http://schemas.microsoft.com/office/drawing/2014/main" id="{CB5C0665-1320-1AEC-D208-60B2D5902037}"/>
                  </a:ext>
                </a:extLst>
              </p:cNvPr>
              <p:cNvSpPr/>
              <p:nvPr/>
            </p:nvSpPr>
            <p:spPr>
              <a:xfrm>
                <a:off x="7060865" y="4455928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C274A30-E9A0-1C32-DC04-D9B441A508E2}"/>
                  </a:ext>
                </a:extLst>
              </p:cNvPr>
              <p:cNvSpPr txBox="1"/>
              <p:nvPr/>
            </p:nvSpPr>
            <p:spPr>
              <a:xfrm>
                <a:off x="7090475" y="4523749"/>
                <a:ext cx="36580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6..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891A2F7D-FF87-B075-A160-6785B6D854C6}"/>
                  </a:ext>
                </a:extLst>
              </p:cNvPr>
              <p:cNvCxnSpPr>
                <a:cxnSpLocks/>
                <a:endCxn id="18" idx="0"/>
              </p:cNvCxnSpPr>
              <p:nvPr/>
            </p:nvCxnSpPr>
            <p:spPr>
              <a:xfrm flipH="1">
                <a:off x="6527556" y="4873484"/>
                <a:ext cx="483844" cy="313602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54EAD1A7-D34D-69EF-20C7-10B32597919F}"/>
                  </a:ext>
                </a:extLst>
              </p:cNvPr>
              <p:cNvCxnSpPr>
                <a:cxnSpLocks/>
                <a:endCxn id="11" idx="0"/>
              </p:cNvCxnSpPr>
              <p:nvPr/>
            </p:nvCxnSpPr>
            <p:spPr>
              <a:xfrm>
                <a:off x="7456281" y="4863700"/>
                <a:ext cx="572272" cy="365354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Frame 10">
              <a:extLst>
                <a:ext uri="{FF2B5EF4-FFF2-40B4-BE49-F238E27FC236}">
                  <a16:creationId xmlns:a16="http://schemas.microsoft.com/office/drawing/2014/main" id="{95EF9302-2752-731C-035F-1CE9581BFC7F}"/>
                </a:ext>
              </a:extLst>
            </p:cNvPr>
            <p:cNvSpPr/>
            <p:nvPr/>
          </p:nvSpPr>
          <p:spPr>
            <a:xfrm>
              <a:off x="7830845" y="5229054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85863F3-9EC1-8D73-9FAD-D14C3717BD15}"/>
                </a:ext>
              </a:extLst>
            </p:cNvPr>
            <p:cNvSpPr txBox="1"/>
            <p:nvPr/>
          </p:nvSpPr>
          <p:spPr>
            <a:xfrm>
              <a:off x="7860455" y="5272812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8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sp>
          <p:nvSpPr>
            <p:cNvPr id="13" name="Frame 12">
              <a:extLst>
                <a:ext uri="{FF2B5EF4-FFF2-40B4-BE49-F238E27FC236}">
                  <a16:creationId xmlns:a16="http://schemas.microsoft.com/office/drawing/2014/main" id="{D2D7478A-5F94-9877-89D0-B99E9074AB5E}"/>
                </a:ext>
              </a:extLst>
            </p:cNvPr>
            <p:cNvSpPr/>
            <p:nvPr/>
          </p:nvSpPr>
          <p:spPr>
            <a:xfrm>
              <a:off x="8291384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3C61428-79A1-1F2E-1011-AEA0FB44DDEE}"/>
                </a:ext>
              </a:extLst>
            </p:cNvPr>
            <p:cNvSpPr txBox="1"/>
            <p:nvPr/>
          </p:nvSpPr>
          <p:spPr>
            <a:xfrm>
              <a:off x="8320994" y="5967556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9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9305ADF-2DEF-CF02-A7AB-62151AAB59F7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8226261" y="5558347"/>
              <a:ext cx="262831" cy="365451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rame 17">
              <a:extLst>
                <a:ext uri="{FF2B5EF4-FFF2-40B4-BE49-F238E27FC236}">
                  <a16:creationId xmlns:a16="http://schemas.microsoft.com/office/drawing/2014/main" id="{BFEC6BCA-81FD-C826-201D-6D2D51531522}"/>
                </a:ext>
              </a:extLst>
            </p:cNvPr>
            <p:cNvSpPr/>
            <p:nvPr/>
          </p:nvSpPr>
          <p:spPr>
            <a:xfrm>
              <a:off x="6329848" y="518708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A6FABAA-E466-964C-0AC6-30B68758F729}"/>
                </a:ext>
              </a:extLst>
            </p:cNvPr>
            <p:cNvSpPr txBox="1"/>
            <p:nvPr/>
          </p:nvSpPr>
          <p:spPr>
            <a:xfrm>
              <a:off x="6359458" y="5253658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9DE1CFD-9401-E8F7-2E78-EFFEC5540A93}"/>
                </a:ext>
              </a:extLst>
            </p:cNvPr>
            <p:cNvCxnSpPr>
              <a:cxnSpLocks/>
              <a:endCxn id="24" idx="0"/>
            </p:cNvCxnSpPr>
            <p:nvPr/>
          </p:nvCxnSpPr>
          <p:spPr>
            <a:xfrm flipH="1">
              <a:off x="6132140" y="5613840"/>
              <a:ext cx="176642" cy="309958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4B71BB5-376F-4DFB-A11A-92C7BA10F64E}"/>
                </a:ext>
              </a:extLst>
            </p:cNvPr>
            <p:cNvCxnSpPr>
              <a:cxnSpLocks/>
            </p:cNvCxnSpPr>
            <p:nvPr/>
          </p:nvCxnSpPr>
          <p:spPr>
            <a:xfrm>
              <a:off x="6725264" y="5585316"/>
              <a:ext cx="277636" cy="34802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ame 23">
              <a:extLst>
                <a:ext uri="{FF2B5EF4-FFF2-40B4-BE49-F238E27FC236}">
                  <a16:creationId xmlns:a16="http://schemas.microsoft.com/office/drawing/2014/main" id="{E6E46C6C-DA96-5DF6-96EC-C169A53945A3}"/>
                </a:ext>
              </a:extLst>
            </p:cNvPr>
            <p:cNvSpPr/>
            <p:nvPr/>
          </p:nvSpPr>
          <p:spPr>
            <a:xfrm>
              <a:off x="5934432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FC7FE80-C951-3AAA-EAC9-BDDE9312DBCA}"/>
                </a:ext>
              </a:extLst>
            </p:cNvPr>
            <p:cNvSpPr txBox="1"/>
            <p:nvPr/>
          </p:nvSpPr>
          <p:spPr>
            <a:xfrm>
              <a:off x="5964042" y="5979588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sp>
          <p:nvSpPr>
            <p:cNvPr id="28" name="Frame 27">
              <a:extLst>
                <a:ext uri="{FF2B5EF4-FFF2-40B4-BE49-F238E27FC236}">
                  <a16:creationId xmlns:a16="http://schemas.microsoft.com/office/drawing/2014/main" id="{C248D75B-216B-24A7-10C6-BAC3FE245C8A}"/>
                </a:ext>
              </a:extLst>
            </p:cNvPr>
            <p:cNvSpPr/>
            <p:nvPr/>
          </p:nvSpPr>
          <p:spPr>
            <a:xfrm>
              <a:off x="6763059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412D073-686F-81A9-D221-09467A2B7615}"/>
                </a:ext>
              </a:extLst>
            </p:cNvPr>
            <p:cNvSpPr txBox="1"/>
            <p:nvPr/>
          </p:nvSpPr>
          <p:spPr>
            <a:xfrm>
              <a:off x="6734580" y="5979588"/>
              <a:ext cx="52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r>
                <a:rPr lang="en-US" sz="6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D84D935-3ED5-021A-2429-748FBEEDC677}"/>
              </a:ext>
            </a:extLst>
          </p:cNvPr>
          <p:cNvSpPr txBox="1"/>
          <p:nvPr/>
        </p:nvSpPr>
        <p:spPr>
          <a:xfrm>
            <a:off x="2905810" y="5861892"/>
            <a:ext cx="62864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	       :=  node(x, v, empty, empty)</a:t>
            </a:r>
          </a:p>
          <a:p>
            <a:pPr marL="0" lvl="2"/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	</a:t>
            </a:r>
            <a:r>
              <a:rPr lang="en-US" sz="15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5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5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500" dirty="0">
              <a:latin typeface="Franklin Gothic Medium"/>
              <a:cs typeface="Franklin Gothic Medium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1F44DD3-2A44-43A6-353D-77C614443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905810" y="5861892"/>
            <a:ext cx="623819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2B3F964-ED53-B3BB-B9E2-156E38B3D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418267" y="5861892"/>
            <a:ext cx="0" cy="982345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25F3944-C921-EEEC-6778-376809BC8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905810" y="5861892"/>
            <a:ext cx="0" cy="982345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" name="Group 45" descr="Respond to this question on sli.do with code #cse331">
            <a:extLst>
              <a:ext uri="{FF2B5EF4-FFF2-40B4-BE49-F238E27FC236}">
                <a16:creationId xmlns:a16="http://schemas.microsoft.com/office/drawing/2014/main" id="{88A79935-8A53-4639-F3E0-D488A3F436FB}"/>
              </a:ext>
            </a:extLst>
          </p:cNvPr>
          <p:cNvGrpSpPr/>
          <p:nvPr/>
        </p:nvGrpSpPr>
        <p:grpSpPr>
          <a:xfrm>
            <a:off x="6478408" y="1011773"/>
            <a:ext cx="2416969" cy="2407711"/>
            <a:chOff x="5844172" y="1466628"/>
            <a:chExt cx="3262650" cy="3250152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009F53EC-AEB5-6D54-CA7A-53EE4615D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6165231" y="1466628"/>
              <a:ext cx="2620537" cy="2620536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B8BB2E0-9D7A-CDAD-9B24-B6D9C9A0DCB3}"/>
                </a:ext>
              </a:extLst>
            </p:cNvPr>
            <p:cNvSpPr txBox="1"/>
            <p:nvPr/>
          </p:nvSpPr>
          <p:spPr>
            <a:xfrm>
              <a:off x="5844172" y="4093582"/>
              <a:ext cx="3262650" cy="62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latin typeface="Franklin Gothic Medium"/>
                  <a:cs typeface="Franklin Gothic Medium"/>
                </a:rPr>
                <a:t>sli.do</a:t>
              </a:r>
              <a:r>
                <a:rPr lang="en-US" sz="2400" dirty="0">
                  <a:latin typeface="Franklin Gothic Medium"/>
                  <a:cs typeface="Franklin Gothic Medium"/>
                </a:rPr>
                <a:t> #cse331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056662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E2A90A-016B-270B-F43D-ADCFC001F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BCBAF-20C9-5B65-EA72-9E8A2DE73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06327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set-value(5, 7, node(6, a,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node(6, a, set-value(5, 7, node(3, b,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(5 &lt; 6)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node(6, a, node(3, b,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set-value(5, 7, node(5, 2, empty, empty))),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…  (5 &gt; 3)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node(6, a, node(3, b,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node(5, 7, empty, empty))),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  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pPr lvl="1"/>
            <a:r>
              <a:rPr lang="en-US" sz="2000" dirty="0"/>
              <a:t>only copies the </a:t>
            </a:r>
            <a:r>
              <a:rPr lang="en-US" sz="2000" u="sng" dirty="0"/>
              <a:t>path to</a:t>
            </a:r>
            <a:r>
              <a:rPr lang="en-US" sz="2000" dirty="0"/>
              <a:t> 5 in the tree</a:t>
            </a:r>
          </a:p>
          <a:p>
            <a:pPr lvl="2"/>
            <a:r>
              <a:rPr lang="en-US" sz="1600" dirty="0"/>
              <a:t>only O(log n) extra memory for a balanced tree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734592-CF0E-FC07-0175-F0E60DA4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BST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  <a:endParaRPr lang="en-US" dirty="0"/>
          </a:p>
        </p:txBody>
      </p:sp>
      <p:grpSp>
        <p:nvGrpSpPr>
          <p:cNvPr id="26" name="Group 25" descr="The root of the original binary tree, with key value 6. Its left child is L_1, and its right child is R_1.">
            <a:extLst>
              <a:ext uri="{FF2B5EF4-FFF2-40B4-BE49-F238E27FC236}">
                <a16:creationId xmlns:a16="http://schemas.microsoft.com/office/drawing/2014/main" id="{9BAC5C1A-B4A4-5BA3-AF7D-CB1BECDF4393}"/>
              </a:ext>
            </a:extLst>
          </p:cNvPr>
          <p:cNvGrpSpPr/>
          <p:nvPr/>
        </p:nvGrpSpPr>
        <p:grpSpPr>
          <a:xfrm>
            <a:off x="6527556" y="4455928"/>
            <a:ext cx="1500997" cy="773126"/>
            <a:chOff x="6527556" y="4455928"/>
            <a:chExt cx="1500997" cy="773126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9156AB4E-0FD5-6206-5459-DB9401CFCF97}"/>
                </a:ext>
              </a:extLst>
            </p:cNvPr>
            <p:cNvSpPr/>
            <p:nvPr/>
          </p:nvSpPr>
          <p:spPr>
            <a:xfrm>
              <a:off x="7060865" y="445592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F68B42D-1BF9-FD08-2FD9-BDD8093D7E3C}"/>
                </a:ext>
              </a:extLst>
            </p:cNvPr>
            <p:cNvSpPr txBox="1"/>
            <p:nvPr/>
          </p:nvSpPr>
          <p:spPr>
            <a:xfrm>
              <a:off x="7090475" y="4523749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6..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A47325F-602B-FC4C-8524-D32E79B973F5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 flipH="1">
              <a:off x="6527556" y="4879309"/>
              <a:ext cx="533309" cy="307777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8E50EAD-934E-ADDB-C170-8B9D8DF773AB}"/>
                </a:ext>
              </a:extLst>
            </p:cNvPr>
            <p:cNvCxnSpPr>
              <a:cxnSpLocks/>
              <a:endCxn id="8" idx="0"/>
            </p:cNvCxnSpPr>
            <p:nvPr/>
          </p:nvCxnSpPr>
          <p:spPr>
            <a:xfrm>
              <a:off x="7456281" y="4863700"/>
              <a:ext cx="572272" cy="36535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 descr="The subtree R_1, which is rooted at node 8 with one right child, the node 9.">
            <a:extLst>
              <a:ext uri="{FF2B5EF4-FFF2-40B4-BE49-F238E27FC236}">
                <a16:creationId xmlns:a16="http://schemas.microsoft.com/office/drawing/2014/main" id="{0C859774-EC72-A8D0-0CB3-CEDEDBC40DBF}"/>
              </a:ext>
            </a:extLst>
          </p:cNvPr>
          <p:cNvGrpSpPr/>
          <p:nvPr/>
        </p:nvGrpSpPr>
        <p:grpSpPr>
          <a:xfrm>
            <a:off x="7830845" y="4941080"/>
            <a:ext cx="855955" cy="1443880"/>
            <a:chOff x="7830845" y="4941080"/>
            <a:chExt cx="855955" cy="1443880"/>
          </a:xfrm>
        </p:grpSpPr>
        <p:sp>
          <p:nvSpPr>
            <p:cNvPr id="8" name="Frame 7">
              <a:extLst>
                <a:ext uri="{FF2B5EF4-FFF2-40B4-BE49-F238E27FC236}">
                  <a16:creationId xmlns:a16="http://schemas.microsoft.com/office/drawing/2014/main" id="{99C257D4-199B-16B4-1FB9-41F9A3ACFC63}"/>
                </a:ext>
              </a:extLst>
            </p:cNvPr>
            <p:cNvSpPr/>
            <p:nvPr/>
          </p:nvSpPr>
          <p:spPr>
            <a:xfrm>
              <a:off x="7830845" y="5229054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416D238-A489-49B4-993E-E83ED88C4510}"/>
                </a:ext>
              </a:extLst>
            </p:cNvPr>
            <p:cNvSpPr txBox="1"/>
            <p:nvPr/>
          </p:nvSpPr>
          <p:spPr>
            <a:xfrm>
              <a:off x="7860455" y="5272812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8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sp>
          <p:nvSpPr>
            <p:cNvPr id="12" name="Frame 11">
              <a:extLst>
                <a:ext uri="{FF2B5EF4-FFF2-40B4-BE49-F238E27FC236}">
                  <a16:creationId xmlns:a16="http://schemas.microsoft.com/office/drawing/2014/main" id="{B6BF9EC2-3AAE-201F-2D42-A893D3688D0A}"/>
                </a:ext>
              </a:extLst>
            </p:cNvPr>
            <p:cNvSpPr/>
            <p:nvPr/>
          </p:nvSpPr>
          <p:spPr>
            <a:xfrm>
              <a:off x="8291384" y="597718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DF8522E-9947-9A19-C125-5C71043CAE90}"/>
                </a:ext>
              </a:extLst>
            </p:cNvPr>
            <p:cNvSpPr txBox="1"/>
            <p:nvPr/>
          </p:nvSpPr>
          <p:spPr>
            <a:xfrm>
              <a:off x="8320994" y="6020946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9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9865374-DA66-B3D7-608D-AA2A37FDAEAE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8226261" y="5611737"/>
              <a:ext cx="277636" cy="409209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BD9881B-ACC2-4B22-0010-DC55E982B341}"/>
                </a:ext>
              </a:extLst>
            </p:cNvPr>
            <p:cNvSpPr txBox="1"/>
            <p:nvPr/>
          </p:nvSpPr>
          <p:spPr>
            <a:xfrm>
              <a:off x="8043358" y="4941080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</a:t>
              </a:r>
              <a:r>
                <a:rPr lang="en-US" sz="1400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</p:grpSp>
      <p:grpSp>
        <p:nvGrpSpPr>
          <p:cNvPr id="28" name="Group 27" descr="The subtree L_1, with key 3, left child L_2, and right child R_2">
            <a:extLst>
              <a:ext uri="{FF2B5EF4-FFF2-40B4-BE49-F238E27FC236}">
                <a16:creationId xmlns:a16="http://schemas.microsoft.com/office/drawing/2014/main" id="{14628CA1-2A1E-EE10-B8E2-5F294D37223E}"/>
              </a:ext>
            </a:extLst>
          </p:cNvPr>
          <p:cNvGrpSpPr/>
          <p:nvPr/>
        </p:nvGrpSpPr>
        <p:grpSpPr>
          <a:xfrm>
            <a:off x="6132140" y="4889890"/>
            <a:ext cx="870760" cy="1043450"/>
            <a:chOff x="6132140" y="4889890"/>
            <a:chExt cx="870760" cy="1043450"/>
          </a:xfrm>
        </p:grpSpPr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A5DFC291-3C4F-1B3B-A319-9E1A8B39AFE0}"/>
                </a:ext>
              </a:extLst>
            </p:cNvPr>
            <p:cNvSpPr/>
            <p:nvPr/>
          </p:nvSpPr>
          <p:spPr>
            <a:xfrm>
              <a:off x="6329848" y="518708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2575288-0C81-EA1F-5D21-E107F1495C56}"/>
                </a:ext>
              </a:extLst>
            </p:cNvPr>
            <p:cNvSpPr txBox="1"/>
            <p:nvPr/>
          </p:nvSpPr>
          <p:spPr>
            <a:xfrm>
              <a:off x="6359458" y="5253658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B6D6724-A12A-764F-F148-24E5032ABA65}"/>
                </a:ext>
              </a:extLst>
            </p:cNvPr>
            <p:cNvCxnSpPr>
              <a:cxnSpLocks/>
              <a:endCxn id="16" idx="0"/>
            </p:cNvCxnSpPr>
            <p:nvPr/>
          </p:nvCxnSpPr>
          <p:spPr>
            <a:xfrm flipH="1">
              <a:off x="6132140" y="5613840"/>
              <a:ext cx="176642" cy="309958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CE9D3B3-E83D-7012-1DD0-E835F4108778}"/>
                </a:ext>
              </a:extLst>
            </p:cNvPr>
            <p:cNvCxnSpPr>
              <a:cxnSpLocks/>
            </p:cNvCxnSpPr>
            <p:nvPr/>
          </p:nvCxnSpPr>
          <p:spPr>
            <a:xfrm>
              <a:off x="6725264" y="5585316"/>
              <a:ext cx="277636" cy="34802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152FC56-3CF1-CAE1-21F3-0F89D9DF8194}"/>
                </a:ext>
              </a:extLst>
            </p:cNvPr>
            <p:cNvSpPr txBox="1"/>
            <p:nvPr/>
          </p:nvSpPr>
          <p:spPr>
            <a:xfrm>
              <a:off x="6211408" y="4889890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  <a:r>
                <a:rPr lang="en-US" sz="1400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</p:grpSp>
      <p:grpSp>
        <p:nvGrpSpPr>
          <p:cNvPr id="27" name="Group 26" descr="The subtree L_2, a node with key 1 and no children.">
            <a:extLst>
              <a:ext uri="{FF2B5EF4-FFF2-40B4-BE49-F238E27FC236}">
                <a16:creationId xmlns:a16="http://schemas.microsoft.com/office/drawing/2014/main" id="{CC897720-3716-29B3-D2BD-92087774C05C}"/>
              </a:ext>
            </a:extLst>
          </p:cNvPr>
          <p:cNvGrpSpPr/>
          <p:nvPr/>
        </p:nvGrpSpPr>
        <p:grpSpPr>
          <a:xfrm>
            <a:off x="5749681" y="5635402"/>
            <a:ext cx="580167" cy="696168"/>
            <a:chOff x="5749681" y="5635402"/>
            <a:chExt cx="580167" cy="696168"/>
          </a:xfrm>
        </p:grpSpPr>
        <p:sp>
          <p:nvSpPr>
            <p:cNvPr id="16" name="Frame 15">
              <a:extLst>
                <a:ext uri="{FF2B5EF4-FFF2-40B4-BE49-F238E27FC236}">
                  <a16:creationId xmlns:a16="http://schemas.microsoft.com/office/drawing/2014/main" id="{8D2F3B22-BD7D-B923-981E-3173E3CBE5F5}"/>
                </a:ext>
              </a:extLst>
            </p:cNvPr>
            <p:cNvSpPr/>
            <p:nvPr/>
          </p:nvSpPr>
          <p:spPr>
            <a:xfrm>
              <a:off x="5934432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78FB989-ADD6-29B7-11A5-23A22CB5D9C5}"/>
                </a:ext>
              </a:extLst>
            </p:cNvPr>
            <p:cNvSpPr txBox="1"/>
            <p:nvPr/>
          </p:nvSpPr>
          <p:spPr>
            <a:xfrm>
              <a:off x="5964042" y="5979588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FC59F05-80BF-F36F-CA3D-3DBC6334F6A5}"/>
                </a:ext>
              </a:extLst>
            </p:cNvPr>
            <p:cNvSpPr txBox="1"/>
            <p:nvPr/>
          </p:nvSpPr>
          <p:spPr>
            <a:xfrm>
              <a:off x="5749681" y="5635402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  <a:r>
                <a:rPr lang="en-US" sz="1400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</p:grpSp>
      <p:grpSp>
        <p:nvGrpSpPr>
          <p:cNvPr id="25" name="Group 24" descr="The subtree R_2, a node with key 5 and value 2">
            <a:extLst>
              <a:ext uri="{FF2B5EF4-FFF2-40B4-BE49-F238E27FC236}">
                <a16:creationId xmlns:a16="http://schemas.microsoft.com/office/drawing/2014/main" id="{D562B853-93A0-CA7A-183F-FA34F828D436}"/>
              </a:ext>
            </a:extLst>
          </p:cNvPr>
          <p:cNvGrpSpPr/>
          <p:nvPr/>
        </p:nvGrpSpPr>
        <p:grpSpPr>
          <a:xfrm>
            <a:off x="6734580" y="5625563"/>
            <a:ext cx="600654" cy="706007"/>
            <a:chOff x="6734580" y="5625563"/>
            <a:chExt cx="600654" cy="706007"/>
          </a:xfrm>
        </p:grpSpPr>
        <p:sp>
          <p:nvSpPr>
            <p:cNvPr id="20" name="Frame 19">
              <a:extLst>
                <a:ext uri="{FF2B5EF4-FFF2-40B4-BE49-F238E27FC236}">
                  <a16:creationId xmlns:a16="http://schemas.microsoft.com/office/drawing/2014/main" id="{C5B20031-8C68-994F-70B9-74A63F41F820}"/>
                </a:ext>
              </a:extLst>
            </p:cNvPr>
            <p:cNvSpPr/>
            <p:nvPr/>
          </p:nvSpPr>
          <p:spPr>
            <a:xfrm>
              <a:off x="6763059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B0C17F8-F763-3A74-903A-7B1BB142A651}"/>
                </a:ext>
              </a:extLst>
            </p:cNvPr>
            <p:cNvSpPr txBox="1"/>
            <p:nvPr/>
          </p:nvSpPr>
          <p:spPr>
            <a:xfrm>
              <a:off x="6734580" y="5979588"/>
              <a:ext cx="52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r>
                <a:rPr lang="en-US" sz="6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FD35C57-9CA4-4100-BDFA-6B2EBEACD349}"/>
                </a:ext>
              </a:extLst>
            </p:cNvPr>
            <p:cNvSpPr txBox="1"/>
            <p:nvPr/>
          </p:nvSpPr>
          <p:spPr>
            <a:xfrm>
              <a:off x="6969428" y="5625563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</a:t>
              </a:r>
              <a:r>
                <a:rPr lang="en-US" sz="1400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</p:grpSp>
      <p:grpSp>
        <p:nvGrpSpPr>
          <p:cNvPr id="32" name="Group 31" descr="The “new” R_2, with key 5 and value 7.">
            <a:extLst>
              <a:ext uri="{FF2B5EF4-FFF2-40B4-BE49-F238E27FC236}">
                <a16:creationId xmlns:a16="http://schemas.microsoft.com/office/drawing/2014/main" id="{4C90843E-622E-4FEC-E13E-DAB1FE60BE0F}"/>
              </a:ext>
            </a:extLst>
          </p:cNvPr>
          <p:cNvGrpSpPr/>
          <p:nvPr/>
        </p:nvGrpSpPr>
        <p:grpSpPr>
          <a:xfrm>
            <a:off x="2362702" y="5824413"/>
            <a:ext cx="521818" cy="407772"/>
            <a:chOff x="2362702" y="5824413"/>
            <a:chExt cx="521818" cy="407772"/>
          </a:xfrm>
        </p:grpSpPr>
        <p:sp>
          <p:nvSpPr>
            <p:cNvPr id="54" name="Frame 53">
              <a:extLst>
                <a:ext uri="{FF2B5EF4-FFF2-40B4-BE49-F238E27FC236}">
                  <a16:creationId xmlns:a16="http://schemas.microsoft.com/office/drawing/2014/main" id="{EB5C8A60-0570-E689-97E2-04E736CBF402}"/>
                </a:ext>
              </a:extLst>
            </p:cNvPr>
            <p:cNvSpPr/>
            <p:nvPr/>
          </p:nvSpPr>
          <p:spPr>
            <a:xfrm>
              <a:off x="2391181" y="5824413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D78B9BD-DAF6-7BE7-63C6-34B954778C88}"/>
                </a:ext>
              </a:extLst>
            </p:cNvPr>
            <p:cNvSpPr txBox="1"/>
            <p:nvPr/>
          </p:nvSpPr>
          <p:spPr>
            <a:xfrm>
              <a:off x="2362702" y="5880203"/>
              <a:ext cx="52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r>
                <a:rPr lang="en-US" sz="6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7</a:t>
              </a:r>
            </a:p>
          </p:txBody>
        </p:sp>
      </p:grpSp>
      <p:grpSp>
        <p:nvGrpSpPr>
          <p:cNvPr id="29" name="Group 28" descr="The root of the new BST, still with key 6. Its right child is the old R_1, while its left child is the “new” L_1.">
            <a:extLst>
              <a:ext uri="{FF2B5EF4-FFF2-40B4-BE49-F238E27FC236}">
                <a16:creationId xmlns:a16="http://schemas.microsoft.com/office/drawing/2014/main" id="{D3315B65-B0DB-AC64-AE12-0CA20AF20CE3}"/>
              </a:ext>
            </a:extLst>
          </p:cNvPr>
          <p:cNvGrpSpPr/>
          <p:nvPr/>
        </p:nvGrpSpPr>
        <p:grpSpPr>
          <a:xfrm>
            <a:off x="2155678" y="4090977"/>
            <a:ext cx="5997106" cy="1036608"/>
            <a:chOff x="2155678" y="4090977"/>
            <a:chExt cx="5997106" cy="1036608"/>
          </a:xfrm>
        </p:grpSpPr>
        <p:sp>
          <p:nvSpPr>
            <p:cNvPr id="40" name="Frame 39">
              <a:extLst>
                <a:ext uri="{FF2B5EF4-FFF2-40B4-BE49-F238E27FC236}">
                  <a16:creationId xmlns:a16="http://schemas.microsoft.com/office/drawing/2014/main" id="{5E5851F4-CD09-5609-4296-12521ABAE6F1}"/>
                </a:ext>
              </a:extLst>
            </p:cNvPr>
            <p:cNvSpPr/>
            <p:nvPr/>
          </p:nvSpPr>
          <p:spPr>
            <a:xfrm>
              <a:off x="2688987" y="4356543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5CFB4F9-BF45-280C-F0FD-5779F0D2F989}"/>
                </a:ext>
              </a:extLst>
            </p:cNvPr>
            <p:cNvSpPr txBox="1"/>
            <p:nvPr/>
          </p:nvSpPr>
          <p:spPr>
            <a:xfrm>
              <a:off x="2718597" y="4424364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6..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CD3D38C1-61B0-33A5-0936-A79693A67669}"/>
                </a:ext>
              </a:extLst>
            </p:cNvPr>
            <p:cNvCxnSpPr>
              <a:cxnSpLocks/>
              <a:endCxn id="42" idx="0"/>
            </p:cNvCxnSpPr>
            <p:nvPr/>
          </p:nvCxnSpPr>
          <p:spPr>
            <a:xfrm flipH="1">
              <a:off x="2155678" y="4779924"/>
              <a:ext cx="533309" cy="307777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8E1D9AAA-6531-64A5-2703-D73632BCD142}"/>
                </a:ext>
              </a:extLst>
            </p:cNvPr>
            <p:cNvSpPr/>
            <p:nvPr/>
          </p:nvSpPr>
          <p:spPr>
            <a:xfrm>
              <a:off x="3090441" y="4090977"/>
              <a:ext cx="5062343" cy="1036608"/>
            </a:xfrm>
            <a:custGeom>
              <a:avLst/>
              <a:gdLst>
                <a:gd name="connsiteX0" fmla="*/ 0 w 5062343"/>
                <a:gd name="connsiteY0" fmla="*/ 677793 h 1036608"/>
                <a:gd name="connsiteX1" fmla="*/ 4433103 w 5062343"/>
                <a:gd name="connsiteY1" fmla="*/ 6461 h 1036608"/>
                <a:gd name="connsiteX2" fmla="*/ 4930815 w 5062343"/>
                <a:gd name="connsiteY2" fmla="*/ 1036608 h 1036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62343" h="1036608">
                  <a:moveTo>
                    <a:pt x="0" y="677793"/>
                  </a:moveTo>
                  <a:cubicBezTo>
                    <a:pt x="1805650" y="312226"/>
                    <a:pt x="3611301" y="-53341"/>
                    <a:pt x="4433103" y="6461"/>
                  </a:cubicBezTo>
                  <a:cubicBezTo>
                    <a:pt x="5254905" y="66263"/>
                    <a:pt x="5092860" y="551435"/>
                    <a:pt x="4930815" y="1036608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 descr="The “new” L_1, with left-child L_2 (the old one), and right-child “new” R_2.">
            <a:extLst>
              <a:ext uri="{FF2B5EF4-FFF2-40B4-BE49-F238E27FC236}">
                <a16:creationId xmlns:a16="http://schemas.microsoft.com/office/drawing/2014/main" id="{001A7D97-57A1-231D-E417-3A60E33D771D}"/>
              </a:ext>
            </a:extLst>
          </p:cNvPr>
          <p:cNvGrpSpPr/>
          <p:nvPr/>
        </p:nvGrpSpPr>
        <p:grpSpPr>
          <a:xfrm>
            <a:off x="1717795" y="5087701"/>
            <a:ext cx="4069394" cy="1594247"/>
            <a:chOff x="1717795" y="5087701"/>
            <a:chExt cx="4069394" cy="1594247"/>
          </a:xfrm>
        </p:grpSpPr>
        <p:sp>
          <p:nvSpPr>
            <p:cNvPr id="42" name="Frame 41">
              <a:extLst>
                <a:ext uri="{FF2B5EF4-FFF2-40B4-BE49-F238E27FC236}">
                  <a16:creationId xmlns:a16="http://schemas.microsoft.com/office/drawing/2014/main" id="{26E42171-4ABA-39D8-B5B6-20D34416764D}"/>
                </a:ext>
              </a:extLst>
            </p:cNvPr>
            <p:cNvSpPr/>
            <p:nvPr/>
          </p:nvSpPr>
          <p:spPr>
            <a:xfrm>
              <a:off x="1957970" y="5087701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D0EED8D-EE39-7C06-0D37-7CA29A207AF4}"/>
                </a:ext>
              </a:extLst>
            </p:cNvPr>
            <p:cNvSpPr txBox="1"/>
            <p:nvPr/>
          </p:nvSpPr>
          <p:spPr>
            <a:xfrm>
              <a:off x="1987580" y="5154273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5E3834C1-143A-F1A0-EAF6-5E5722EC07A8}"/>
                </a:ext>
              </a:extLst>
            </p:cNvPr>
            <p:cNvCxnSpPr>
              <a:cxnSpLocks/>
            </p:cNvCxnSpPr>
            <p:nvPr/>
          </p:nvCxnSpPr>
          <p:spPr>
            <a:xfrm>
              <a:off x="2353386" y="5485931"/>
              <a:ext cx="277636" cy="34802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F49D7D38-BD5E-35FD-572D-ED527A20C729}"/>
                </a:ext>
              </a:extLst>
            </p:cNvPr>
            <p:cNvSpPr/>
            <p:nvPr/>
          </p:nvSpPr>
          <p:spPr>
            <a:xfrm>
              <a:off x="1717795" y="5498432"/>
              <a:ext cx="4069394" cy="1183516"/>
            </a:xfrm>
            <a:custGeom>
              <a:avLst/>
              <a:gdLst>
                <a:gd name="connsiteX0" fmla="*/ 243352 w 4069394"/>
                <a:gd name="connsiteY0" fmla="*/ 0 h 1183516"/>
                <a:gd name="connsiteX1" fmla="*/ 411794 w 4069394"/>
                <a:gd name="connsiteY1" fmla="*/ 1167063 h 1183516"/>
                <a:gd name="connsiteX2" fmla="*/ 4069394 w 4069394"/>
                <a:gd name="connsiteY2" fmla="*/ 577515 h 1183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9394" h="1183516">
                  <a:moveTo>
                    <a:pt x="243352" y="0"/>
                  </a:moveTo>
                  <a:cubicBezTo>
                    <a:pt x="8736" y="535405"/>
                    <a:pt x="-225880" y="1070811"/>
                    <a:pt x="411794" y="1167063"/>
                  </a:cubicBezTo>
                  <a:cubicBezTo>
                    <a:pt x="1049468" y="1263315"/>
                    <a:pt x="2559431" y="920415"/>
                    <a:pt x="4069394" y="577515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1565695-8E94-E18B-37F6-8DB92FD53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0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F8A8E-C850-C281-E6B7-5D9E7A394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A14F-F3A2-5DD2-5F03-F34E60FB0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BSTs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62C7F-3DAC-3ECC-BF3B-E20B5E1C7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37884" cy="5140800"/>
          </a:xfrm>
        </p:spPr>
        <p:txBody>
          <a:bodyPr/>
          <a:lstStyle/>
          <a:p>
            <a:r>
              <a:rPr lang="en-US" sz="2800" dirty="0"/>
              <a:t>Use </a:t>
            </a:r>
            <a:r>
              <a:rPr lang="en-US" sz="2800" dirty="0">
                <a:solidFill>
                  <a:srgbClr val="0070C0"/>
                </a:solidFill>
              </a:rPr>
              <a:t>reasoning</a:t>
            </a:r>
            <a:r>
              <a:rPr lang="en-US" sz="2800" dirty="0"/>
              <a:t> to make sure this works…</a:t>
            </a:r>
          </a:p>
          <a:p>
            <a:pPr lvl="1"/>
            <a:r>
              <a:rPr lang="en-US" sz="2400" dirty="0"/>
              <a:t>easier to reason than to </a:t>
            </a:r>
            <a:r>
              <a:rPr lang="en-US" sz="2400" i="1" dirty="0"/>
              <a:t>debug and then reason</a:t>
            </a:r>
          </a:p>
          <a:p>
            <a:pPr lvl="1"/>
            <a:r>
              <a:rPr lang="en-US" sz="2400" dirty="0"/>
              <a:t>get the value just set (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sz="2400" dirty="0"/>
              <a:t>):</a:t>
            </a:r>
          </a:p>
          <a:p>
            <a:pPr lvl="2"/>
            <a:endParaRPr lang="en-US" sz="16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 =  v  ??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400" dirty="0"/>
              <a:t>get the value of a key not just set (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  <a:r>
              <a:rPr lang="en-US" sz="2400" dirty="0"/>
              <a:t>):</a:t>
            </a:r>
          </a:p>
          <a:p>
            <a:pPr lvl="2"/>
            <a:endParaRPr lang="en-US" sz="2000" dirty="0"/>
          </a:p>
          <a:p>
            <a:pPr lvl="2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get-value(y, set-value(x, v, T))  =  get-value(y, T)  ??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how do we prove this for all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T : BST</a:t>
            </a:r>
            <a:r>
              <a:rPr lang="en-US" sz="2400" dirty="0"/>
              <a:t>?</a:t>
            </a:r>
          </a:p>
          <a:p>
            <a:pPr lvl="2"/>
            <a:r>
              <a:rPr lang="en-US" sz="2000" dirty="0"/>
              <a:t>last time, it was just a calculation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D3540-145A-BB76-758B-65B82CEAD8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3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Fast-Last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{list: List, last: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r>
              <a:rPr lang="en-US" sz="2600" dirty="0"/>
              <a:t>How do we switch to this type?</a:t>
            </a:r>
          </a:p>
          <a:p>
            <a:pPr lvl="1"/>
            <a:r>
              <a:rPr lang="en-US" sz="2200" dirty="0"/>
              <a:t>change every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/>
              <a:t> 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200" dirty="0"/>
          </a:p>
          <a:p>
            <a:r>
              <a:rPr lang="en-US" sz="2600" dirty="0"/>
              <a:t>Will still have functions that operate on List</a:t>
            </a:r>
          </a:p>
          <a:p>
            <a:pPr lvl="1"/>
            <a:r>
              <a:rPr lang="en-US" sz="2200" dirty="0"/>
              <a:t>e.g.,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, sum, concat, rev</a:t>
            </a:r>
          </a:p>
          <a:p>
            <a:pPr lvl="1"/>
            <a:endParaRPr lang="en-US" sz="2200" dirty="0"/>
          </a:p>
          <a:p>
            <a:r>
              <a:rPr lang="en-US" sz="2600" dirty="0"/>
              <a:t>Suppose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600" dirty="0"/>
              <a:t> is 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instead of calling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rev(F)</a:t>
            </a:r>
            <a:r>
              <a:rPr lang="en-US" sz="2200" dirty="0"/>
              <a:t>, we have call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rev(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sz="2200" dirty="0"/>
              <a:t>cleaner to introduce a helper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63321-C764-D163-5CCE-77EC29A8E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08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7698E4-EF6C-498C-D6CE-1A7A95416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927B-76E5-3192-2A23-3707EE140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Induction on BSTs: Base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556F4-0E3E-F011-45C2-A2A24C29B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Let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600" dirty="0"/>
              <a:t> be the claim "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</a:t>
            </a:r>
            <a:r>
              <a:rPr lang="en-US" sz="2600" dirty="0"/>
              <a:t>"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dirty="0"/>
              <a:t>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600" dirty="0"/>
              <a:t> holds for </a:t>
            </a:r>
            <a:r>
              <a:rPr lang="en-US" sz="2600" u="sng" dirty="0"/>
              <a:t>any</a:t>
            </a:r>
            <a:r>
              <a:rPr lang="en-US" sz="2600" dirty="0"/>
              <a:t> BST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600" dirty="0"/>
              <a:t> by structural induction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Base Case</a:t>
            </a:r>
            <a:r>
              <a:rPr lang="en-US" sz="2600" dirty="0"/>
              <a:t>: 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P(empty)</a:t>
            </a:r>
            <a:endParaRPr lang="en-US" sz="2600" dirty="0"/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empty))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node(x, v, empty, empty))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288A56-91AD-5FC4-ABDE-B4177320BD4B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6B3D5A-0F28-10E1-302B-7D3534935C38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3CBF158-C92B-9836-01F2-1F3C02AFC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239A194-D778-FBD9-8A9F-A9CED762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338E3E-B7DB-A6A9-2FF4-A9435793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DE169E4-A803-2D6B-438C-5307470B3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65448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514A7-880B-CF68-91C0-B6F1A3B2A8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D9D62-09DA-1567-E90A-74E36B4B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Induction on BSTs: Induction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C0F94-40BB-3EC6-6943-5F3DC6A8C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0070C0"/>
                </a:solidFill>
              </a:rPr>
              <a:t>Inductive Hypothesis</a:t>
            </a:r>
            <a:r>
              <a:rPr lang="en-US" sz="2600" dirty="0"/>
              <a:t>: assume </a:t>
            </a:r>
            <a:r>
              <a:rPr lang="en-US" sz="2600" dirty="0">
                <a:solidFill>
                  <a:srgbClr val="0070C0"/>
                </a:solidFill>
              </a:rPr>
              <a:t>P(L)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0070C0"/>
                </a:solidFill>
              </a:rPr>
              <a:t>P(R)</a:t>
            </a:r>
            <a:endParaRPr lang="en-US" sz="2600" dirty="0"/>
          </a:p>
          <a:p>
            <a:pPr lvl="1"/>
            <a:r>
              <a:rPr lang="en-US" sz="2200" dirty="0"/>
              <a:t>assume P for </a:t>
            </a:r>
            <a:r>
              <a:rPr lang="en-US" sz="2200" u="sng" dirty="0"/>
              <a:t>both</a:t>
            </a:r>
            <a:r>
              <a:rPr lang="en-US" sz="2200" dirty="0"/>
              <a:t> subtrees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914400" lvl="1"/>
            <a:r>
              <a:rPr lang="en-US" sz="2200" dirty="0"/>
              <a:t>use known facts and definitions and </a:t>
            </a:r>
            <a:r>
              <a:rPr lang="en-US" sz="2200" u="sng" dirty="0"/>
              <a:t>Inductive Hypotheses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3D62A-18B3-D9A5-3BFB-517CA4C56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92831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B4821-77F3-8C47-A73A-4742A4AF4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068D-464A-0FD9-DEA9-A7720265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Induction on BSTs: Inductive Step (1/4)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3CE65-DDA6-3718-9CE3-6E5FD1A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node(y, w, L, R)))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E11B05-5183-76F7-CD0C-35C2C3EFE4B3}"/>
              </a:ext>
            </a:extLst>
          </p:cNvPr>
          <p:cNvSpPr txBox="1"/>
          <p:nvPr/>
        </p:nvSpPr>
        <p:spPr>
          <a:xfrm>
            <a:off x="3056021" y="4030578"/>
            <a:ext cx="4430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Don't know which rule of definition applies!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1796E9-8D4C-7134-3E1A-6281A6170AC8}"/>
              </a:ext>
            </a:extLst>
          </p:cNvPr>
          <p:cNvSpPr txBox="1"/>
          <p:nvPr/>
        </p:nvSpPr>
        <p:spPr>
          <a:xfrm>
            <a:off x="3056021" y="4399910"/>
            <a:ext cx="2825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Need to continue by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cases.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83F717-B8A7-2204-5D77-CF6EC65B4F3C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F03380-3E29-DF6A-5F95-529109225798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C3959E-447C-22C4-4BAE-F4651A524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C66B389-6684-E115-32B2-F26B3B58F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B422EA-E157-7C39-3342-9D0E2CDAD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55FA68F-DC82-8162-1918-92D6B9FB4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63204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7EBA0-34C9-EC02-76BE-74722FE377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9A5AF-D45B-5502-9B6D-7A18B529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Induction on BSTs: Inductive Step (2/4)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B9ACE-1EDF-FB70-0C7C-EC8C21D02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0" indent="0">
              <a:buNone/>
            </a:pP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Suppose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node(y, w, L, R)))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node(x, v, L, R))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x=y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A6B6B2-8C69-7920-001A-00F519085679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1BB76E-1245-7BF6-3FE6-68D03F598127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9940FD-8122-D76F-2894-6A4CDAD9F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7FE601B-9B27-4B78-8783-1BCA45E4B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99A72C-3495-33F8-0C06-9AA6D9E75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FFFAC-612A-D8E6-4D56-E05AA7A1D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82940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22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D478AC-808B-3DCB-6461-7B01C3E93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DC91E-D07F-7E6E-C3CD-FB5CB929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Induction on BSTs: Inductive Step (3/4)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CDFF9-318F-DFA1-46B3-9C6990E0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19319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0" indent="0">
              <a:buNone/>
            </a:pP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Suppose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node(y, w, L, R)))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node(y, w, set-value(x, v, L), R))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x&lt;y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set-value(x, v, L))			  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x&lt;y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  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108585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Suppose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&gt; y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 … (Analogous)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D13228-6CCD-C093-0B6A-B03774B45257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2A833F-B93D-2C62-6A25-B53D520D37DB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75CDB9B-6765-4CD7-ACFD-95D066A9A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E538C8-976F-9D35-2C91-409CCCAB1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3F6EEF-D211-2C70-7D73-897F919FE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A13CEC-7142-DDDF-E0BB-0B429234C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63204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2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6202C6-393D-FF35-E304-2379E69FA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B71CA-D73A-F905-B23F-648A0F8D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Induction on BSTs: Inductive Step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BE46C-98E6-AA2E-F5F1-559271935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19319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0" indent="0">
              <a:buNone/>
            </a:pP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Suppose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&gt; y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node(y, w, L, R)))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node(y, w, L, set-value(x, v, R)))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x&gt;y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set-value(x, v, R))			  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x&gt;y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  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909E87-3A8D-B357-A43C-F1AEF4CA38EE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8DCB4F-55CB-F1C9-968A-02190F5F8738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2B7DBD-7161-C116-E3D3-CBCE15DFB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0605F2-54DF-2D22-6C53-2B897ADB9B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301A7D2-F3F8-8E1A-6B1A-13BF87482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13085-3C70-116D-23ED-F71C21E38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63204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1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Fast-Last List Helpers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{list: List, last: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undefined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How do we switch to this type?</a:t>
            </a:r>
          </a:p>
          <a:p>
            <a:pPr lvl="1"/>
            <a:r>
              <a:rPr lang="en-US" sz="2200" dirty="0"/>
              <a:t>change every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/>
              <a:t> 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replace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200" dirty="0"/>
              <a:t> with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(F)</a:t>
            </a:r>
            <a:r>
              <a:rPr lang="en-US" sz="2200" dirty="0"/>
              <a:t> where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/>
              <a:t> is expected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713A5-9150-5155-6D09-592D4CDF7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5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Fast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891338" cy="5140800"/>
          </a:xfrm>
        </p:spPr>
        <p:txBody>
          <a:bodyPr/>
          <a:lstStyle/>
          <a:p>
            <a:r>
              <a:rPr lang="en-US" sz="2600" dirty="0"/>
              <a:t>Suppose we often need the 2</a:t>
            </a:r>
            <a:r>
              <a:rPr lang="en-US" sz="2600" baseline="30000" dirty="0"/>
              <a:t>nd</a:t>
            </a:r>
            <a:r>
              <a:rPr lang="en-US" sz="2600" dirty="0"/>
              <a:t> to last, 3</a:t>
            </a:r>
            <a:r>
              <a:rPr lang="en-US" sz="2600" baseline="30000" dirty="0"/>
              <a:t>rd</a:t>
            </a:r>
            <a:r>
              <a:rPr lang="en-US" sz="2600" dirty="0"/>
              <a:t> to last, …</a:t>
            </a:r>
            <a:br>
              <a:rPr lang="en-US" sz="2600" dirty="0"/>
            </a:br>
            <a:r>
              <a:rPr lang="en-US" sz="2600" dirty="0"/>
              <a:t>(back of the list). How can we make it faster?</a:t>
            </a:r>
          </a:p>
          <a:p>
            <a:pPr lvl="1"/>
            <a:r>
              <a:rPr lang="en-US" sz="2200" dirty="0"/>
              <a:t>store the list in </a:t>
            </a:r>
            <a:r>
              <a:rPr lang="en-US" sz="2200" b="1" i="1" dirty="0"/>
              <a:t>reverse</a:t>
            </a:r>
            <a:r>
              <a:rPr lang="en-US" sz="2200" dirty="0"/>
              <a:t> order!</a:t>
            </a:r>
            <a:endParaRPr lang="en-US" sz="1800" dirty="0"/>
          </a:p>
          <a:p>
            <a:pPr marL="274320" lvl="1" indent="0"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74320" lvl="1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 undefined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274320" lvl="1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getSecondToLast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 undefined :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F.tl.kind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 undefined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F.tl.hd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274320" lvl="1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rev(F);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99215-7560-B264-0875-D97611CE0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Fast List Gone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 undefined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rev(F);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Problems with this solution…</a:t>
            </a:r>
          </a:p>
          <a:p>
            <a:pPr lvl="1"/>
            <a:r>
              <a:rPr lang="en-US" sz="2200" dirty="0"/>
              <a:t>no type errors if someone forgets to call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200" dirty="0"/>
              <a:t>!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concat(F, cons(1, nil));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bad!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C2818-E232-266D-6DA5-5FBC3B2A0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23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Yet Another Fast List?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{list: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List&lt;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&gt;};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“nil”) ? undefined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F.origList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Still some problems…</a:t>
            </a:r>
          </a:p>
          <a:p>
            <a:pPr lvl="1"/>
            <a:r>
              <a:rPr lang="en-US" sz="2200" dirty="0"/>
              <a:t>no type errors if someone grabs the field directly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concat(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cons(1, nil));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bad!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8C44E-212C-B07F-0E0D-96F589BBD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6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Fast List — Take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concat(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cons(1, nil));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bad!</a:t>
            </a:r>
          </a:p>
          <a:p>
            <a:pPr lvl="2"/>
            <a:endParaRPr lang="en-US" sz="1800" dirty="0"/>
          </a:p>
          <a:p>
            <a:r>
              <a:rPr lang="en-US" sz="2600" dirty="0"/>
              <a:t>Only way to completely stop this is to hide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do not give them the data, just the functions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() =&gt;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() =&gt;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the only way to get the list is to call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F.toList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200" dirty="0"/>
              <a:t>seems weird… but we can make it look familiar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5EEB8-F4F3-DA5C-135D-E305B1FB1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01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List as an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r>
              <a:rPr lang="en-US" sz="2400" dirty="0"/>
              <a:t>In TypeScript, “interface” is synonym for “record type”</a:t>
            </a:r>
          </a:p>
          <a:p>
            <a:pPr lvl="1"/>
            <a:endParaRPr lang="en-US" sz="2000" dirty="0"/>
          </a:p>
          <a:p>
            <a:r>
              <a:rPr lang="en-US" sz="2400" dirty="0"/>
              <a:t>You’ve seen this in Java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List&lt;Integer&gt;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in 331, our interfaces will only include functions (methods)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0AB7BE-758A-E13F-DF87-868BAF000FCC}"/>
              </a:ext>
            </a:extLst>
          </p:cNvPr>
          <p:cNvSpPr txBox="1"/>
          <p:nvPr/>
        </p:nvSpPr>
        <p:spPr>
          <a:xfrm>
            <a:off x="5071843" y="3845747"/>
            <a:ext cx="3723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Java interface is a record where field values are functions (methods)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902B8-C43C-81CC-CC45-0B01A544E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5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EF4D-BBC3-7522-1D82-B76FF394F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Abstraction</a:t>
            </a:r>
          </a:p>
        </p:txBody>
      </p:sp>
    </p:spTree>
    <p:extLst>
      <p:ext uri="{BB962C8B-B14F-4D97-AF65-F5344CB8AC3E}">
        <p14:creationId xmlns:p14="http://schemas.microsoft.com/office/powerpoint/2010/main" val="3134937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Abstraction &amp; ADTs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Give clients only operations, not data</a:t>
            </a:r>
          </a:p>
          <a:p>
            <a:pPr lvl="1"/>
            <a:r>
              <a:rPr lang="en-US" sz="2200" dirty="0"/>
              <a:t>operations are “public”, data is “private”</a:t>
            </a:r>
          </a:p>
          <a:p>
            <a:pPr lvl="1"/>
            <a:endParaRPr lang="en-US" sz="1600" dirty="0"/>
          </a:p>
          <a:p>
            <a:r>
              <a:rPr lang="en-US" sz="2600" dirty="0"/>
              <a:t>We call this an Abstract Data Type (ADT)</a:t>
            </a:r>
          </a:p>
          <a:p>
            <a:pPr lvl="1"/>
            <a:r>
              <a:rPr lang="en-US" sz="2200" dirty="0"/>
              <a:t>invented by Barbara </a:t>
            </a:r>
            <a:r>
              <a:rPr lang="en-US" sz="2200" dirty="0" err="1"/>
              <a:t>Liskov</a:t>
            </a:r>
            <a:r>
              <a:rPr lang="en-US" sz="2200" dirty="0"/>
              <a:t> in the 1970s</a:t>
            </a:r>
          </a:p>
          <a:p>
            <a:pPr lvl="1"/>
            <a:r>
              <a:rPr lang="en-US" sz="2200" dirty="0"/>
              <a:t>fundamental concept in computer science</a:t>
            </a:r>
          </a:p>
          <a:p>
            <a:pPr lvl="2"/>
            <a:r>
              <a:rPr lang="en-US" sz="1800" dirty="0"/>
              <a:t>built into Java, JavaScript, etc.</a:t>
            </a:r>
          </a:p>
          <a:p>
            <a:pPr lvl="1"/>
            <a:r>
              <a:rPr lang="en-US" sz="2200" dirty="0"/>
              <a:t>data abstraction via procedural abstraction</a:t>
            </a:r>
          </a:p>
          <a:p>
            <a:pPr lvl="1"/>
            <a:endParaRPr lang="en-US" sz="1600" dirty="0"/>
          </a:p>
          <a:p>
            <a:r>
              <a:rPr lang="en-US" sz="2600" dirty="0"/>
              <a:t>Critical for the properties we want</a:t>
            </a:r>
          </a:p>
          <a:p>
            <a:pPr lvl="1"/>
            <a:r>
              <a:rPr lang="en-US" sz="2200" dirty="0"/>
              <a:t>easier to change data structure</a:t>
            </a:r>
          </a:p>
          <a:p>
            <a:pPr lvl="1"/>
            <a:r>
              <a:rPr lang="en-US" sz="2200" dirty="0"/>
              <a:t>easier to understand (hides details)</a:t>
            </a:r>
          </a:p>
          <a:p>
            <a:pPr lvl="1"/>
            <a:r>
              <a:rPr lang="en-US" sz="2200" dirty="0"/>
              <a:t>more modular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E8AB4-8C67-0769-5A9B-57FBBA3D7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7" name="Group 6" descr="Barbara Liskov, an earlier pioneer of computing, standing in front of a blackboard with systems diagrams. She’s smiling at the camera. Photo courtesy MIT.">
            <a:extLst>
              <a:ext uri="{FF2B5EF4-FFF2-40B4-BE49-F238E27FC236}">
                <a16:creationId xmlns:a16="http://schemas.microsoft.com/office/drawing/2014/main" id="{8ECA0580-4200-5653-2872-E78AC3657662}"/>
              </a:ext>
            </a:extLst>
          </p:cNvPr>
          <p:cNvGrpSpPr/>
          <p:nvPr/>
        </p:nvGrpSpPr>
        <p:grpSpPr>
          <a:xfrm>
            <a:off x="6848143" y="2664917"/>
            <a:ext cx="2024009" cy="2386889"/>
            <a:chOff x="6662791" y="2788251"/>
            <a:chExt cx="2024009" cy="2386889"/>
          </a:xfrm>
        </p:grpSpPr>
        <p:pic>
          <p:nvPicPr>
            <p:cNvPr id="2050" name="Picture 2" descr="Barbara Liskov">
              <a:extLst>
                <a:ext uri="{FF2B5EF4-FFF2-40B4-BE49-F238E27FC236}">
                  <a16:creationId xmlns:a16="http://schemas.microsoft.com/office/drawing/2014/main" id="{1BE4525C-53E0-232C-0A72-281CC86AA5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2791" y="2788251"/>
              <a:ext cx="2024009" cy="2024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A1865EA-1FB6-38E2-79D2-382077C7C6DD}"/>
                </a:ext>
              </a:extLst>
            </p:cNvPr>
            <p:cNvSpPr txBox="1"/>
            <p:nvPr/>
          </p:nvSpPr>
          <p:spPr>
            <a:xfrm>
              <a:off x="6856269" y="4867363"/>
              <a:ext cx="16370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Franklin Gothic Medium"/>
                  <a:cs typeface="Franklin Gothic Medium"/>
                </a:rPr>
                <a:t>photo courtesy MIT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362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5D5C3-3AA9-5FE8-3717-606A95AE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(05/16)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ABE67-14AB-9918-4713-432AD6D5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HW7 is out!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6C941-88BD-1D26-BE6A-F75ED5760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86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Make a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dirty="0"/>
              <a:t> — Attempt One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pPr marL="73152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73152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last = last(list);</a:t>
            </a:r>
          </a:p>
          <a:p>
            <a:pPr marL="73152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73152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last; },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list;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pPr marL="73152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731520" lvl="2"/>
            <a:endParaRPr lang="en-US" sz="1800" dirty="0"/>
          </a:p>
          <a:p>
            <a:r>
              <a:rPr lang="en-US" sz="2600" dirty="0"/>
              <a:t>Values in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2600" dirty="0"/>
              <a:t> and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600" dirty="0"/>
              <a:t> fields are functions </a:t>
            </a:r>
          </a:p>
          <a:p>
            <a:endParaRPr lang="en-US" sz="2600" dirty="0"/>
          </a:p>
          <a:p>
            <a:r>
              <a:rPr lang="en-US" sz="2600" dirty="0"/>
              <a:t>Note: </a:t>
            </a:r>
            <a:r>
              <a:rPr lang="en-US" sz="2600" dirty="0" err="1"/>
              <a:t>getLast</a:t>
            </a:r>
            <a:r>
              <a:rPr lang="en-US" sz="2600" dirty="0"/>
              <a:t> is </a:t>
            </a:r>
            <a:r>
              <a:rPr lang="en-US" sz="2600" i="1" dirty="0"/>
              <a:t>not</a:t>
            </a:r>
            <a:r>
              <a:rPr lang="en-US" sz="2600" dirty="0"/>
              <a:t> linear-time, but the constructor is!</a:t>
            </a:r>
          </a:p>
          <a:p>
            <a:pPr lvl="1"/>
            <a:endParaRPr lang="en-US" sz="2000" dirty="0"/>
          </a:p>
          <a:p>
            <a:r>
              <a:rPr lang="en-US" sz="2600" dirty="0">
                <a:cs typeface="Courier New" panose="02070309020205020404" pitchFamily="49" charset="0"/>
              </a:rPr>
              <a:t>There is a cleaner way to do this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will also look more familiar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5F87F-48E0-BDAC-3977-9E0E6ED72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0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Make a </a:t>
            </a:r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3200" dirty="0"/>
              <a:t> — As a Class (1/3)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last: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should be "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last(list);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list;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Can create a new record using “</a:t>
            </a:r>
            <a:r>
              <a:rPr lang="en-US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each record has fields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last</a:t>
            </a:r>
            <a:r>
              <a:rPr lang="en-US" sz="2200" dirty="0"/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2200" dirty="0"/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</a:rPr>
              <a:t>bodies of functions use “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200" dirty="0">
                <a:latin typeface="Franklin Gothic Medium" panose="020B0603020102020204" pitchFamily="34" charset="0"/>
              </a:rPr>
              <a:t>” to refer to the record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E6169-5B2B-A44B-6F8E-B3B9036D4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27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Make a </a:t>
            </a:r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3200" dirty="0"/>
              <a:t> — As a Class (2/3)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last: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should be "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last(list);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list;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Can create a new record using “</a:t>
            </a:r>
            <a:r>
              <a:rPr lang="en-US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all four assignments are executed on each call to “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/>
              <a:t>”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2200" dirty="0"/>
              <a:t>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200" dirty="0"/>
              <a:t> are always the same functions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68FE8-CE31-CF32-8E5F-0872CEEA2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73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Make a </a:t>
            </a:r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3200" dirty="0"/>
              <a:t> — As a Class (3/3)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last: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should be "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last(list);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list;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Implements the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2600" dirty="0"/>
              <a:t> interface</a:t>
            </a:r>
          </a:p>
          <a:p>
            <a:pPr lvl="1"/>
            <a:r>
              <a:rPr lang="en-US" sz="2200" dirty="0"/>
              <a:t>i.e., it has the expected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2200" dirty="0"/>
              <a:t>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200" dirty="0"/>
              <a:t> fields</a:t>
            </a:r>
          </a:p>
          <a:p>
            <a:pPr lvl="1"/>
            <a:r>
              <a:rPr lang="en-US" sz="2200" dirty="0"/>
              <a:t>(okay for records to have more fields than required)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84422F-4D19-BCD2-2C0C-8FED2E8B1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718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to Make a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original: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reversed: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reverse order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.original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list;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.reversed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rev(list);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.reversed.kind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undefined :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.reversed.hd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.original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88E2E-5DE5-0469-BBE9-F5A7B49F7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3882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Clients Get a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pPr marL="73152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73152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(list);</a:t>
            </a:r>
          </a:p>
          <a:p>
            <a:pPr marL="73152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731520" lvl="2"/>
            <a:endParaRPr lang="en-US" sz="1200" dirty="0"/>
          </a:p>
          <a:p>
            <a:r>
              <a:rPr lang="en-US" sz="2600" dirty="0"/>
              <a:t>Export only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2600" dirty="0"/>
              <a:t> and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completely hides the data representation from clients</a:t>
            </a:r>
          </a:p>
          <a:p>
            <a:pPr lvl="1"/>
            <a:endParaRPr lang="en-US" sz="2200" dirty="0"/>
          </a:p>
          <a:p>
            <a:r>
              <a:rPr lang="en-US" sz="2600" dirty="0"/>
              <a:t>This is called a “factory function”</a:t>
            </a:r>
          </a:p>
          <a:p>
            <a:pPr lvl="1"/>
            <a:r>
              <a:rPr lang="en-US" sz="2200" dirty="0"/>
              <a:t>another </a:t>
            </a:r>
            <a:r>
              <a:rPr lang="en-US" sz="2200" dirty="0">
                <a:solidFill>
                  <a:srgbClr val="7030A0"/>
                </a:solidFill>
              </a:rPr>
              <a:t>design pattern</a:t>
            </a:r>
          </a:p>
          <a:p>
            <a:pPr lvl="1"/>
            <a:r>
              <a:rPr lang="en-US" sz="2200" dirty="0"/>
              <a:t>can change implementations easily in the future</a:t>
            </a:r>
          </a:p>
          <a:p>
            <a:pPr lvl="2"/>
            <a:r>
              <a:rPr lang="en-US" sz="1800" dirty="0"/>
              <a:t>becomes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/>
              <a:t> with a one-line change</a:t>
            </a:r>
          </a:p>
          <a:p>
            <a:pPr lvl="1"/>
            <a:endParaRPr lang="en-US" sz="2200" dirty="0"/>
          </a:p>
          <a:p>
            <a:r>
              <a:rPr lang="en-US" sz="2600" dirty="0"/>
              <a:t>Difficult to add to the list with this interface</a:t>
            </a:r>
          </a:p>
          <a:p>
            <a:pPr lvl="1"/>
            <a:r>
              <a:rPr lang="en-US" sz="2200" dirty="0"/>
              <a:t>requires three calls: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2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  <a:r>
              <a:rPr lang="en-US" sz="2200" dirty="0"/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B27AF-A15B-C55F-1361-2F7367CC4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82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Convenient Cons (via Interface)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):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(nil);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New method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  <a:r>
              <a:rPr lang="en-US" sz="2600" dirty="0"/>
              <a:t> returns list with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600" dirty="0"/>
              <a:t> in front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example of a “producer” method (others are “observers”)</a:t>
            </a:r>
          </a:p>
          <a:p>
            <a:pPr lvl="2"/>
            <a:r>
              <a:rPr lang="en-US" sz="1800" dirty="0">
                <a:cs typeface="Courier New" panose="02070309020205020404" pitchFamily="49" charset="0"/>
              </a:rPr>
              <a:t>produces a new list for you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now, we only need to make an empty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cs typeface="Courier New" panose="02070309020205020404" pitchFamily="49" charset="0"/>
              </a:rPr>
              <a:t>anything else can be built via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EEA1B3-F796-FE24-137E-4FFF30666E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22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Re-using the Empty List (as a “Singleton”)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cons(x: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):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nilList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(nil);</a:t>
            </a:r>
          </a:p>
          <a:p>
            <a:pPr lvl="2"/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nilList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No need to create a new object using “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600" dirty="0"/>
              <a:t>” </a:t>
            </a:r>
            <a:r>
              <a:rPr lang="en-US" sz="2600" i="1" dirty="0"/>
              <a:t>every time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can reuse the same instance</a:t>
            </a:r>
          </a:p>
          <a:p>
            <a:pPr lvl="2"/>
            <a:r>
              <a:rPr lang="en-US" sz="1800" dirty="0">
                <a:cs typeface="Courier New" panose="02070309020205020404" pitchFamily="49" charset="0"/>
              </a:rPr>
              <a:t>only possible since these are immutable!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example of the “singleton” </a:t>
            </a:r>
            <a:r>
              <a:rPr lang="en-US" sz="2200" b="1" dirty="0">
                <a:solidFill>
                  <a:srgbClr val="7030A0"/>
                </a:solidFill>
                <a:latin typeface="Franklin Gothic Medium" panose="020B0603020102020204" pitchFamily="34" charset="0"/>
                <a:cs typeface="Courier New" panose="02070309020205020404" pitchFamily="49" charset="0"/>
              </a:rPr>
              <a:t>design pattern</a:t>
            </a:r>
            <a:endParaRPr lang="en-US" sz="1800" b="1" dirty="0">
              <a:solidFill>
                <a:srgbClr val="7030A0"/>
              </a:solidFill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47925-0497-10F6-73E8-D6841CDA2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9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20DC0-0563-8877-2968-E73B2963B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331 ADT Design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09B41-5C19-CA8F-58DA-549416368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We will use the following </a:t>
            </a:r>
            <a:r>
              <a:rPr lang="en-US" sz="2800" dirty="0">
                <a:solidFill>
                  <a:srgbClr val="7030A0"/>
                </a:solidFill>
              </a:rPr>
              <a:t>design pattern</a:t>
            </a:r>
            <a:r>
              <a:rPr lang="en-US" sz="2800" dirty="0"/>
              <a:t> for ADTs:</a:t>
            </a:r>
          </a:p>
          <a:p>
            <a:pPr lvl="2"/>
            <a:endParaRPr lang="en-US" sz="1600" dirty="0"/>
          </a:p>
          <a:p>
            <a:r>
              <a:rPr lang="en-US" sz="2800" dirty="0"/>
              <a:t>“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2800" dirty="0"/>
              <a:t>” used for defining ADTs</a:t>
            </a:r>
          </a:p>
          <a:p>
            <a:pPr lvl="1"/>
            <a:r>
              <a:rPr lang="en-US" sz="2400" dirty="0"/>
              <a:t>declares the methods available</a:t>
            </a:r>
          </a:p>
          <a:p>
            <a:pPr lvl="2"/>
            <a:endParaRPr lang="en-US" sz="1600" dirty="0"/>
          </a:p>
          <a:p>
            <a:r>
              <a:rPr lang="en-US" sz="2800" dirty="0"/>
              <a:t>“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dirty="0"/>
              <a:t>” used for implementing ADTs</a:t>
            </a:r>
          </a:p>
          <a:p>
            <a:pPr lvl="1"/>
            <a:r>
              <a:rPr lang="en-US" sz="2400" dirty="0"/>
              <a:t>defines the fields and methods</a:t>
            </a:r>
          </a:p>
          <a:p>
            <a:pPr lvl="1"/>
            <a:r>
              <a:rPr lang="en-US" sz="2400" dirty="0"/>
              <a:t>implements the ADT interface above</a:t>
            </a:r>
          </a:p>
          <a:p>
            <a:pPr lvl="1"/>
            <a:r>
              <a:rPr lang="en-US" sz="2400" i="1" dirty="0"/>
              <a:t>not</a:t>
            </a:r>
            <a:r>
              <a:rPr lang="en-US" sz="2400" dirty="0"/>
              <a:t> exported! (~ private)</a:t>
            </a:r>
            <a:endParaRPr lang="en-US" sz="2400" i="1" dirty="0"/>
          </a:p>
          <a:p>
            <a:pPr lvl="2"/>
            <a:endParaRPr lang="en-US" sz="1600" dirty="0"/>
          </a:p>
          <a:p>
            <a:r>
              <a:rPr lang="en-US" sz="2800" dirty="0"/>
              <a:t>Factory function used to create instances</a:t>
            </a:r>
          </a:p>
          <a:p>
            <a:pPr lvl="2"/>
            <a:endParaRPr lang="en-US" sz="1600" dirty="0"/>
          </a:p>
          <a:p>
            <a:pPr marL="0" indent="0">
              <a:buNone/>
            </a:pPr>
            <a:r>
              <a:rPr lang="en-US" sz="2800" dirty="0"/>
              <a:t>Stick to regular functions for rest of the code!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64142-3888-63DA-1694-2A49D0147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9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EF4D-BBC3-7522-1D82-B76FF394F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Specifications for ADTs</a:t>
            </a:r>
          </a:p>
        </p:txBody>
      </p:sp>
    </p:spTree>
    <p:extLst>
      <p:ext uri="{BB962C8B-B14F-4D97-AF65-F5344CB8AC3E}">
        <p14:creationId xmlns:p14="http://schemas.microsoft.com/office/powerpoint/2010/main" val="1262026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89A7C-AA7D-1D10-52E7-687E8AF6F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Third Leg of the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09C73-E009-39A7-8C76-21EABA0A0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HW1–3: write more </a:t>
            </a:r>
            <a:r>
              <a:rPr lang="en-US" sz="2800" dirty="0">
                <a:solidFill>
                  <a:srgbClr val="0070C0"/>
                </a:solidFill>
              </a:rPr>
              <a:t>realistic</a:t>
            </a:r>
            <a:r>
              <a:rPr lang="en-US" sz="2800" dirty="0"/>
              <a:t> applications</a:t>
            </a:r>
          </a:p>
          <a:p>
            <a:pPr lvl="1"/>
            <a:r>
              <a:rPr lang="en-US" sz="2400" dirty="0"/>
              <a:t>saw how </a:t>
            </a:r>
            <a:r>
              <a:rPr lang="en-US" sz="2400" dirty="0">
                <a:solidFill>
                  <a:srgbClr val="C00000"/>
                </a:solidFill>
              </a:rPr>
              <a:t>debugging</a:t>
            </a:r>
            <a:r>
              <a:rPr lang="en-US" sz="2400" dirty="0"/>
              <a:t> gets harder</a:t>
            </a:r>
          </a:p>
          <a:p>
            <a:pPr lvl="1"/>
            <a:endParaRPr lang="en-US" sz="2400" dirty="0"/>
          </a:p>
          <a:p>
            <a:r>
              <a:rPr lang="en-US" sz="2800" dirty="0"/>
              <a:t>HW4–6: write code </a:t>
            </a:r>
            <a:r>
              <a:rPr lang="en-US" sz="2800" dirty="0">
                <a:solidFill>
                  <a:srgbClr val="7030A0"/>
                </a:solidFill>
              </a:rPr>
              <a:t>correctly</a:t>
            </a:r>
            <a:r>
              <a:rPr lang="en-US" sz="2800" dirty="0"/>
              <a:t> the first time</a:t>
            </a:r>
          </a:p>
          <a:p>
            <a:pPr lvl="1"/>
            <a:r>
              <a:rPr lang="en-US" sz="2400" dirty="0"/>
              <a:t>checked correctness without a computer</a:t>
            </a:r>
          </a:p>
          <a:p>
            <a:pPr lvl="1"/>
            <a:endParaRPr lang="en-US" sz="2400" dirty="0"/>
          </a:p>
          <a:p>
            <a:r>
              <a:rPr lang="en-US" sz="2800" dirty="0"/>
              <a:t>HW7–9: write more </a:t>
            </a:r>
            <a:r>
              <a:rPr lang="en-US" sz="2800" dirty="0">
                <a:solidFill>
                  <a:srgbClr val="0070C0"/>
                </a:solidFill>
              </a:rPr>
              <a:t>complex</a:t>
            </a:r>
            <a:r>
              <a:rPr lang="en-US" sz="2800" dirty="0"/>
              <a:t> applications</a:t>
            </a:r>
          </a:p>
          <a:p>
            <a:pPr lvl="1"/>
            <a:r>
              <a:rPr lang="en-US" sz="2400" dirty="0"/>
              <a:t>most applications have a core, tricky part</a:t>
            </a:r>
          </a:p>
          <a:p>
            <a:pPr lvl="1"/>
            <a:r>
              <a:rPr lang="en-US" sz="2400" dirty="0"/>
              <a:t>use the </a:t>
            </a:r>
            <a:r>
              <a:rPr lang="en-US" sz="2400" dirty="0">
                <a:solidFill>
                  <a:srgbClr val="7030A0"/>
                </a:solidFill>
              </a:rPr>
              <a:t>correctness toolkit</a:t>
            </a:r>
            <a:r>
              <a:rPr lang="en-US" sz="2400" dirty="0"/>
              <a:t> to get that right</a:t>
            </a:r>
          </a:p>
          <a:p>
            <a:pPr lvl="1"/>
            <a:r>
              <a:rPr lang="en-US" sz="2400" dirty="0"/>
              <a:t>can work faster where debugging is easier</a:t>
            </a:r>
          </a:p>
          <a:p>
            <a:pPr lvl="2"/>
            <a:r>
              <a:rPr lang="en-US" sz="2000" dirty="0"/>
              <a:t>only way to really know the UI is right is to try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0D19E-A567-E4A2-EF05-7A50291BC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2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Specifications for ADTs?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Run into problems when we try to write specs</a:t>
            </a:r>
          </a:p>
          <a:p>
            <a:pPr lvl="1"/>
            <a:r>
              <a:rPr lang="en-US" sz="2200" dirty="0"/>
              <a:t>for example, what goes after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US" sz="2200" dirty="0"/>
              <a:t>?</a:t>
            </a:r>
          </a:p>
          <a:p>
            <a:pPr lvl="2"/>
            <a:r>
              <a:rPr lang="en-US" sz="1800" dirty="0"/>
              <a:t>don’t want to say returns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/>
              <a:t> field (or reverse of that)</a:t>
            </a:r>
          </a:p>
          <a:p>
            <a:pPr lvl="2"/>
            <a:r>
              <a:rPr lang="en-US" sz="1800" dirty="0"/>
              <a:t>we want to hide those details from clients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* Returns the last element of the list.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()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};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Need some terminology to clear up confusion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55CD3-2518-26A4-38A1-92E8510E2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0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ADT Terminology: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New terminology for specifying ADTs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Concrete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actual fields of the record and the data stored in them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{list: List, last: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Abstract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how clients should </a:t>
            </a:r>
            <a:r>
              <a:rPr lang="en-US" sz="1800" i="1" dirty="0"/>
              <a:t>think</a:t>
            </a:r>
            <a:r>
              <a:rPr lang="en-US" sz="1800" dirty="0"/>
              <a:t> about the object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List</a:t>
            </a:r>
            <a:r>
              <a:rPr lang="en-US" sz="1800" dirty="0"/>
              <a:t> (i.e., nil or cons)</a:t>
            </a:r>
          </a:p>
          <a:p>
            <a:pPr lvl="2"/>
            <a:endParaRPr lang="en-US" sz="1800" dirty="0"/>
          </a:p>
          <a:p>
            <a:pPr marL="347472" lvl="3" indent="-347472">
              <a:buFont typeface="Arial" panose="020B0604020202020204" pitchFamily="34" charset="0"/>
              <a:buChar char="•"/>
            </a:pPr>
            <a:r>
              <a:rPr lang="en-US" sz="2200" dirty="0">
                <a:latin typeface="Franklin Gothic Medium" panose="020B0603020102020204" pitchFamily="34" charset="0"/>
              </a:rPr>
              <a:t>We’ve had different abstract and concrete types all along!</a:t>
            </a:r>
          </a:p>
          <a:p>
            <a:pPr marL="740664" lvl="4" indent="-283464">
              <a:spcBef>
                <a:spcPts val="300"/>
              </a:spcBef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in our math,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List</a:t>
            </a:r>
            <a:r>
              <a:rPr lang="en-US" sz="2200" dirty="0">
                <a:latin typeface="Franklin Gothic Medium" panose="020B0603020102020204" pitchFamily="34" charset="0"/>
              </a:rPr>
              <a:t> is an inductive type (abstract)</a:t>
            </a:r>
          </a:p>
          <a:p>
            <a:pPr marL="740664" lvl="4" indent="-283464">
              <a:spcBef>
                <a:spcPts val="300"/>
              </a:spcBef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in our code,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>
                <a:latin typeface="Franklin Gothic Medium" panose="020B0603020102020204" pitchFamily="34" charset="0"/>
              </a:rPr>
              <a:t> is a record (concrete)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48A18-73DC-54AA-F925-E218B4C71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State: Concrete vs 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Inductive types also differ in abstract / concrete states: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Concrete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actual fields of the record and the data stored in them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{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kind:"nil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"} | {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kind:"cons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",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hd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tl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List}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Abstract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how clients should </a:t>
            </a:r>
            <a:r>
              <a:rPr lang="en-US" sz="1800" i="1" dirty="0"/>
              <a:t>think</a:t>
            </a:r>
            <a:r>
              <a:rPr lang="en-US" sz="1800" dirty="0"/>
              <a:t> about the object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List</a:t>
            </a:r>
            <a:r>
              <a:rPr lang="en-US" sz="1800" dirty="0"/>
              <a:t> (i.e., nil or cons)</a:t>
            </a:r>
          </a:p>
          <a:p>
            <a:pPr lvl="2"/>
            <a:endParaRPr lang="en-US" sz="1800" dirty="0"/>
          </a:p>
          <a:p>
            <a:pPr marL="347472" lvl="3" indent="-347472">
              <a:buFont typeface="Arial" panose="020B0604020202020204" pitchFamily="34" charset="0"/>
              <a:buChar char="•"/>
            </a:pPr>
            <a:r>
              <a:rPr lang="en-US" sz="2200" dirty="0">
                <a:latin typeface="Franklin Gothic Medium" panose="020B0603020102020204" pitchFamily="34" charset="0"/>
              </a:rPr>
              <a:t>Inductive types also use a </a:t>
            </a:r>
            <a:r>
              <a:rPr lang="en-US" sz="2200" dirty="0">
                <a:solidFill>
                  <a:srgbClr val="7030A0"/>
                </a:solidFill>
                <a:latin typeface="Franklin Gothic Medium" panose="020B0603020102020204" pitchFamily="34" charset="0"/>
              </a:rPr>
              <a:t>design pattern</a:t>
            </a:r>
            <a:r>
              <a:rPr lang="en-US" sz="2200" dirty="0">
                <a:latin typeface="Franklin Gothic Medium" panose="020B0603020102020204" pitchFamily="34" charset="0"/>
              </a:rPr>
              <a:t> to work in TypeScript</a:t>
            </a:r>
            <a:endParaRPr lang="en-US" sz="2200" dirty="0">
              <a:solidFill>
                <a:srgbClr val="7030A0"/>
              </a:solidFill>
              <a:latin typeface="Franklin Gothic Medium" panose="020B0603020102020204" pitchFamily="34" charset="0"/>
            </a:endParaRPr>
          </a:p>
          <a:p>
            <a:pPr marL="740664" lvl="4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details are different than ADTs (e.g., no interfaces)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0CC1D-B738-AFC3-1D51-D7E8C0E42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182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ADT Terminology: “object” (or “obj”)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686801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New terminology for specifying ADTs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Concrete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actual fields of the record and the data stored in them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{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kind:"nil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"} | {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kind:"cons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",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hd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tl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List}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Abstract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how clients should </a:t>
            </a:r>
            <a:r>
              <a:rPr lang="en-US" sz="1800" i="1" dirty="0"/>
              <a:t>think</a:t>
            </a:r>
            <a:r>
              <a:rPr lang="en-US" sz="1800" dirty="0"/>
              <a:t> about the object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List</a:t>
            </a:r>
            <a:r>
              <a:rPr lang="en-US" sz="1800" dirty="0"/>
              <a:t> (i.e., nil or cons)</a:t>
            </a:r>
          </a:p>
          <a:p>
            <a:pPr lvl="2"/>
            <a:endParaRPr lang="en-US" sz="1800" dirty="0"/>
          </a:p>
          <a:p>
            <a:pPr marL="347472" lvl="3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</a:rPr>
              <a:t>Term “</a:t>
            </a:r>
            <a:r>
              <a:rPr lang="en-US" sz="26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object</a:t>
            </a:r>
            <a:r>
              <a:rPr lang="en-US" sz="2600" dirty="0">
                <a:latin typeface="Franklin Gothic Medium" panose="020B0603020102020204" pitchFamily="34" charset="0"/>
              </a:rPr>
              <a:t>” (or “</a:t>
            </a:r>
            <a:r>
              <a:rPr lang="en-US" sz="26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obj</a:t>
            </a:r>
            <a:r>
              <a:rPr lang="en-US" sz="2600" dirty="0">
                <a:latin typeface="Franklin Gothic Medium" panose="020B0603020102020204" pitchFamily="34" charset="0"/>
              </a:rPr>
              <a:t>”) will refer to abstract state</a:t>
            </a:r>
          </a:p>
          <a:p>
            <a:pPr marL="740664" lvl="4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“object” means mathematical object</a:t>
            </a:r>
          </a:p>
          <a:p>
            <a:pPr marL="740664" lvl="4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“obj” is the mathematical value that the record represents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A44F1-4B2F-B0E0-0481-5D8B8C77B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878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</a:t>
            </a:r>
            <a:r>
              <a:rPr lang="en-US" dirty="0" err="1"/>
              <a:t>getLast</a:t>
            </a:r>
            <a:r>
              <a:rPr lang="en-US" dirty="0"/>
              <a:t> with “obj”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Returns the last element of the list (O(1) time).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last(obj)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600" dirty="0"/>
              <a:t>” refers to the abstract state (the list, in this case)</a:t>
            </a:r>
          </a:p>
          <a:p>
            <a:pPr lvl="1"/>
            <a:r>
              <a:rPr lang="en-US" sz="2200" dirty="0"/>
              <a:t>actual state will be a record with fields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last</a:t>
            </a:r>
            <a:r>
              <a:rPr lang="en-US" sz="2200" dirty="0"/>
              <a:t> and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383FA-528E-43F8-0B0A-F9D0887EA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2608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cons with “obj”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list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Returns a new list with x in front of this list.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cons(x, obj)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):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Producer method: makes a new list for you</a:t>
            </a:r>
          </a:p>
          <a:p>
            <a:pPr lvl="1"/>
            <a:r>
              <a:rPr lang="en-US" sz="2200" dirty="0"/>
              <a:t>“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200" dirty="0"/>
              <a:t>” above is a list, so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cons(x, obj)</a:t>
            </a:r>
            <a:r>
              <a:rPr lang="en-US" sz="2200" dirty="0"/>
              <a:t> makes sense in math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B0EB5-42AF-BC8A-09B3-E7474E81E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915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cons with “obj”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list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Returns a new list with x in front of this list.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cons(x, obj)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):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Specification does not talk about fields, just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fields are </a:t>
            </a:r>
            <a:r>
              <a:rPr lang="en-US" sz="2200" b="1" i="1" dirty="0"/>
              <a:t>hidden </a:t>
            </a:r>
            <a:r>
              <a:rPr lang="en-US" sz="2200" dirty="0"/>
              <a:t>from clients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09AA7-D973-B363-71AD-DF50924ED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231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CBDA65-E336-72D2-9291-AF62DFAE9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D94ED-D342-FF61-B8EE-877855432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</a:t>
            </a:r>
            <a:r>
              <a:rPr lang="en-US" dirty="0" err="1"/>
              <a:t>toList</a:t>
            </a:r>
            <a:r>
              <a:rPr lang="en-US" dirty="0"/>
              <a:t> with “obj”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E42C9-5821-697C-AFEF-21A08EE84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list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??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??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How do we specify this?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B75F5-F356-396F-1A3B-BA28CBDA6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661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</a:t>
            </a:r>
            <a:r>
              <a:rPr lang="en-US" dirty="0" err="1"/>
              <a:t>toList</a:t>
            </a:r>
            <a:r>
              <a:rPr lang="en-US" dirty="0"/>
              <a:t> with “obj”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list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Returns the object as a regular list of items.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In math, this function does nothing (“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@returns obj</a:t>
            </a:r>
            <a:r>
              <a:rPr lang="en-US" sz="2600" dirty="0"/>
              <a:t>”)</a:t>
            </a:r>
          </a:p>
          <a:p>
            <a:pPr lvl="1"/>
            <a:r>
              <a:rPr lang="en-US" sz="2200" dirty="0"/>
              <a:t>two </a:t>
            </a:r>
            <a:r>
              <a:rPr lang="en-US" sz="2200" i="1" dirty="0"/>
              <a:t>different</a:t>
            </a:r>
            <a:r>
              <a:rPr lang="en-US" sz="2200" dirty="0"/>
              <a:t> concrete representations of the same idea</a:t>
            </a:r>
          </a:p>
          <a:p>
            <a:pPr lvl="1"/>
            <a:r>
              <a:rPr lang="en-US" sz="2200" dirty="0"/>
              <a:t>details of the representations are </a:t>
            </a:r>
            <a:r>
              <a:rPr lang="en-US" sz="2200" b="1" i="1" dirty="0"/>
              <a:t>hidden </a:t>
            </a:r>
            <a:r>
              <a:rPr lang="en-US" sz="2200" dirty="0"/>
              <a:t>from clients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7DE56-D2D1-3EF8-53D8-293F44C4F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596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3ADC2-1455-7E16-ACB0-43E00A6316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CF750-22C2-B07D-E275-8FE4082E1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2"/>
            <a:ext cx="3494590" cy="2663504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Abstraction Functions &amp; Representation Invariants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C1522F7-2F23-5963-5117-6CBEC838DA2C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Matt Wang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C0118A0-9DA9-9960-2ABB-D54FAB0A3782}"/>
              </a:ext>
            </a:extLst>
          </p:cNvPr>
          <p:cNvSpPr txBox="1">
            <a:spLocks/>
          </p:cNvSpPr>
          <p:nvPr/>
        </p:nvSpPr>
        <p:spPr>
          <a:xfrm>
            <a:off x="685800" y="5839936"/>
            <a:ext cx="3886200" cy="88977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&amp; Ali, Alice, Andrew, Anmol, Antonio, Connor, Edison, Helena, Jonathan, Katherine, Lauren, Lawrence, Mayee, Omar, Riva, Saan, and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Yusong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2B2DEE-3580-FFCF-466C-8D3C5FD49049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Spring 2025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B53C36-1BD1-2E98-D952-8D460E9109A8}"/>
              </a:ext>
            </a:extLst>
          </p:cNvPr>
          <p:cNvSpPr txBox="1">
            <a:spLocks/>
          </p:cNvSpPr>
          <p:nvPr/>
        </p:nvSpPr>
        <p:spPr>
          <a:xfrm>
            <a:off x="5742005" y="5718045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#676</a:t>
            </a:r>
          </a:p>
        </p:txBody>
      </p:sp>
      <p:pic>
        <p:nvPicPr>
          <p:cNvPr id="1026" name="Picture 2" descr="xkcd #676, “Abstraction”. Transcript from explainxkcd: [Cueball is sitting at a computer.]&#10;An x64 processor is screaming along at billions of cycles per second to run the XNU kernel, which is frantically working through all the POSIX-specified abstraction to create the Darwin system underlying OS X, which in turn is straining itself to run Firefox and its Gecko renderer, which creates a Flash object which renders dozens of video frames every second&#10;because I wanted to see a cat jump into a box and fall over.&#10;I am a god.">
            <a:extLst>
              <a:ext uri="{FF2B5EF4-FFF2-40B4-BE49-F238E27FC236}">
                <a16:creationId xmlns:a16="http://schemas.microsoft.com/office/drawing/2014/main" id="{59275F18-6672-9018-2E5E-E1685067E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66634"/>
            <a:ext cx="4524732" cy="452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77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Hide the details of the function from the caller</a:t>
            </a:r>
          </a:p>
          <a:p>
            <a:pPr lvl="1"/>
            <a:r>
              <a:rPr lang="en-US" sz="2200" dirty="0"/>
              <a:t>caller only needs to read the </a:t>
            </a:r>
            <a:r>
              <a:rPr lang="en-US" sz="2200" b="1" dirty="0"/>
              <a:t>specification</a:t>
            </a:r>
          </a:p>
          <a:p>
            <a:pPr lvl="1"/>
            <a:r>
              <a:rPr lang="en-US" sz="2200" dirty="0"/>
              <a:t>(“procedure” means function)</a:t>
            </a:r>
          </a:p>
          <a:p>
            <a:pPr lvl="1"/>
            <a:endParaRPr lang="en-US" sz="2200" dirty="0"/>
          </a:p>
          <a:p>
            <a:r>
              <a:rPr lang="en-US" sz="2600" dirty="0"/>
              <a:t>Caller promises to pass valid inputs</a:t>
            </a:r>
          </a:p>
          <a:p>
            <a:pPr lvl="1"/>
            <a:r>
              <a:rPr lang="en-US" sz="2200" dirty="0"/>
              <a:t>no promises on invalid inputs</a:t>
            </a:r>
          </a:p>
          <a:p>
            <a:pPr lvl="1"/>
            <a:endParaRPr lang="en-US" sz="2200" dirty="0"/>
          </a:p>
          <a:p>
            <a:r>
              <a:rPr lang="en-US" sz="2600" dirty="0"/>
              <a:t>Implementer then promises to return correct outputs</a:t>
            </a:r>
          </a:p>
          <a:p>
            <a:pPr lvl="1"/>
            <a:r>
              <a:rPr lang="en-US" sz="2200" dirty="0"/>
              <a:t>does not matter how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554BD-8A0D-1C20-F323-3AAEE5B03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8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95392-4E2C-9324-89FF-15DC14B6E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AB10F-BE6A-CB7D-3574-6127D9A20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(05/19)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4D431-F243-4921-DD0D-481794D51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HW7 LaTeX template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is out!</a:t>
            </a:r>
          </a:p>
          <a:p>
            <a:pPr lvl="1"/>
            <a:r>
              <a:rPr lang="en-US" dirty="0"/>
              <a:t>also s/o to </a:t>
            </a:r>
            <a:r>
              <a:rPr lang="en-US" dirty="0">
                <a:solidFill>
                  <a:srgbClr val="7030A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anonymous student’s Floyd Logic formatting template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(~ macro)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A7FAA7-644F-8043-03E6-A4450E466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153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9AD73-BFE3-3FC2-EE8B-1E1DCC296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B3D6-4823-3F7D-DEB1-9C944DFAE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ADTs &amp; Data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A5B49-7D91-3111-A51A-C31C313DF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Abstraction over data</a:t>
            </a:r>
          </a:p>
          <a:p>
            <a:pPr lvl="1"/>
            <a:r>
              <a:rPr lang="en-US" sz="2400" dirty="0"/>
              <a:t>hide the details of the data representation</a:t>
            </a:r>
          </a:p>
          <a:p>
            <a:pPr lvl="1"/>
            <a:r>
              <a:rPr lang="en-US" sz="2400" dirty="0"/>
              <a:t>only give users a set of </a:t>
            </a:r>
            <a:r>
              <a:rPr lang="en-US" sz="2400" dirty="0">
                <a:solidFill>
                  <a:srgbClr val="0070C0"/>
                </a:solidFill>
              </a:rPr>
              <a:t>operations</a:t>
            </a:r>
            <a:r>
              <a:rPr lang="en-US" sz="2400" dirty="0"/>
              <a:t> (the interface)</a:t>
            </a:r>
          </a:p>
          <a:p>
            <a:pPr lvl="2"/>
            <a:r>
              <a:rPr lang="en-US" sz="2000" dirty="0"/>
              <a:t>data abstraction via procedural abstraction</a:t>
            </a:r>
          </a:p>
          <a:p>
            <a:pPr lvl="2"/>
            <a:endParaRPr lang="en-US" sz="2000" dirty="0"/>
          </a:p>
          <a:p>
            <a:r>
              <a:rPr lang="en-US" sz="2800" dirty="0"/>
              <a:t>Interface can make clever data structures possible</a:t>
            </a:r>
          </a:p>
          <a:p>
            <a:pPr lvl="2"/>
            <a:endParaRPr lang="en-US" sz="2000" dirty="0"/>
          </a:p>
          <a:p>
            <a:r>
              <a:rPr lang="en-US" sz="2800" dirty="0"/>
              <a:t>Some commonly used ADTs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stack</a:t>
            </a:r>
            <a:r>
              <a:rPr lang="en-US" sz="2400" dirty="0"/>
              <a:t>: add &amp; remove from one end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queue</a:t>
            </a:r>
            <a:r>
              <a:rPr lang="en-US" sz="2400" dirty="0"/>
              <a:t>: add to one end, remove from other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set</a:t>
            </a:r>
            <a:r>
              <a:rPr lang="en-US" sz="2400" dirty="0"/>
              <a:t>: add, remove, &amp; check if contained in list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map</a:t>
            </a:r>
            <a:r>
              <a:rPr lang="en-US" sz="2400" dirty="0"/>
              <a:t>: add, remove, &amp; get value for (key, value) pair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CD83E-D227-DFA9-2A7C-1E7E69F1C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6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EF4D-BBC3-7522-1D82-B76FF394F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50170"/>
            <a:ext cx="7772400" cy="2157660"/>
          </a:xfrm>
        </p:spPr>
        <p:txBody>
          <a:bodyPr/>
          <a:lstStyle/>
          <a:p>
            <a:r>
              <a:rPr lang="en-US" dirty="0"/>
              <a:t>(Internally)</a:t>
            </a:r>
            <a:br>
              <a:rPr lang="en-US" dirty="0"/>
            </a:br>
            <a:r>
              <a:rPr lang="en-US" dirty="0"/>
              <a:t>Documenting an</a:t>
            </a:r>
            <a:br>
              <a:rPr lang="en-US" dirty="0"/>
            </a:br>
            <a:r>
              <a:rPr lang="en-US" dirty="0"/>
              <a:t>ADT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0724430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Abstract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Last lecture, we saw how to write an ADT spec</a:t>
            </a:r>
          </a:p>
          <a:p>
            <a:pPr lvl="1"/>
            <a:endParaRPr lang="en-US" sz="2200" dirty="0"/>
          </a:p>
          <a:p>
            <a:r>
              <a:rPr lang="en-US" sz="2600" dirty="0"/>
              <a:t>Key idea is the “</a:t>
            </a:r>
            <a:r>
              <a:rPr lang="en-US" sz="2600" dirty="0">
                <a:solidFill>
                  <a:srgbClr val="7030A0"/>
                </a:solidFill>
              </a:rPr>
              <a:t>abstract state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simple definition of the object (easier to think about)</a:t>
            </a:r>
          </a:p>
          <a:p>
            <a:pPr lvl="1"/>
            <a:r>
              <a:rPr lang="en-US" sz="2200" dirty="0"/>
              <a:t>clients use that to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reason</a:t>
            </a:r>
            <a:r>
              <a:rPr lang="en-US" sz="2200" dirty="0"/>
              <a:t> about calls to this code</a:t>
            </a:r>
          </a:p>
          <a:p>
            <a:pPr lvl="1"/>
            <a:endParaRPr lang="en-US" sz="2200" dirty="0"/>
          </a:p>
          <a:p>
            <a:r>
              <a:rPr lang="en-US" sz="2600" dirty="0"/>
              <a:t>Write specifications in terms of the abstract state</a:t>
            </a:r>
          </a:p>
          <a:p>
            <a:pPr lvl="1"/>
            <a:r>
              <a:rPr lang="en-US" sz="2200" dirty="0"/>
              <a:t>describe the return value in terms of “</a:t>
            </a:r>
            <a:r>
              <a:rPr lang="en-US" sz="2200" dirty="0">
                <a:solidFill>
                  <a:srgbClr val="0070C0"/>
                </a:solidFill>
              </a:rPr>
              <a:t>obj</a:t>
            </a:r>
            <a:r>
              <a:rPr lang="en-US" sz="22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We also need to reason about ADT implementation</a:t>
            </a:r>
          </a:p>
          <a:p>
            <a:pPr lvl="1"/>
            <a:r>
              <a:rPr lang="en-US" sz="2200" dirty="0"/>
              <a:t>for this, we do want to talk about fields</a:t>
            </a:r>
          </a:p>
          <a:p>
            <a:pPr lvl="1"/>
            <a:r>
              <a:rPr lang="en-US" sz="2200" dirty="0"/>
              <a:t>fields are hidden from clients, but visible to implementers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B19A5-87E3-22C6-8E02-74A804C76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3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Documenting ADT </a:t>
            </a:r>
            <a:r>
              <a:rPr lang="en-US" dirty="0" err="1"/>
              <a:t>Impls</a:t>
            </a:r>
            <a:r>
              <a:rPr lang="en-US" dirty="0"/>
              <a:t>: Abstraction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We also need to document the ADT implementation</a:t>
            </a:r>
          </a:p>
          <a:p>
            <a:pPr lvl="1"/>
            <a:r>
              <a:rPr lang="en-US" sz="2200" dirty="0"/>
              <a:t>for this, we need two new tools</a:t>
            </a:r>
          </a:p>
          <a:p>
            <a:pPr lvl="1"/>
            <a:endParaRPr lang="en-US" sz="2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Abstraction Function</a:t>
            </a:r>
            <a:endParaRPr lang="en-US" sz="2600" dirty="0"/>
          </a:p>
          <a:p>
            <a:pPr lvl="2"/>
            <a:r>
              <a:rPr lang="en-US" sz="1800" dirty="0"/>
              <a:t>defines what abstract state the field values currently represent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r>
              <a:rPr lang="en-US" sz="2600" dirty="0">
                <a:latin typeface="Franklin Gothic Medium" panose="020B0603020102020204" pitchFamily="34" charset="0"/>
              </a:rPr>
              <a:t>Maps the field values to the object they represent</a:t>
            </a:r>
            <a:endParaRPr lang="en-US" sz="2600" dirty="0"/>
          </a:p>
          <a:p>
            <a:pPr lvl="1"/>
            <a:r>
              <a:rPr lang="en-US" sz="2200" dirty="0">
                <a:latin typeface="Franklin Gothic Medium" panose="020B0603020102020204" pitchFamily="34" charset="0"/>
              </a:rPr>
              <a:t>object is math, so this is a </a:t>
            </a:r>
            <a:r>
              <a:rPr lang="en-US" sz="2200" i="1" dirty="0">
                <a:latin typeface="Franklin Gothic Medium" panose="020B0603020102020204" pitchFamily="34" charset="0"/>
              </a:rPr>
              <a:t>mathematical </a:t>
            </a:r>
            <a:r>
              <a:rPr lang="en-US" sz="2200" dirty="0">
                <a:latin typeface="Franklin Gothic Medium" panose="020B0603020102020204" pitchFamily="34" charset="0"/>
              </a:rPr>
              <a:t>function</a:t>
            </a:r>
          </a:p>
          <a:p>
            <a:pPr lvl="2"/>
            <a:r>
              <a:rPr lang="en-US" sz="1800" dirty="0"/>
              <a:t>there is no such function in the code — just a tool for reasoning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</a:rPr>
              <a:t>will usually write this as an </a:t>
            </a:r>
            <a:r>
              <a:rPr lang="en-US" sz="2200" i="1" dirty="0">
                <a:latin typeface="Franklin Gothic Medium" panose="020B0603020102020204" pitchFamily="34" charset="0"/>
              </a:rPr>
              <a:t>equation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obj = …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right-hand side uses the fields</a:t>
            </a:r>
          </a:p>
          <a:p>
            <a:pPr lvl="2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519E7-C2EB-C1BB-9018-61B754BB3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6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Abstraction Function: </a:t>
            </a:r>
            <a:r>
              <a:rPr lang="en-US" dirty="0" err="1"/>
              <a:t>FastLastList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//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AF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last: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Abstraction Function (AF) gives the abstract state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200" dirty="0"/>
              <a:t> = abstract state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this</a:t>
            </a:r>
            <a:r>
              <a:rPr lang="en-US" sz="2200" dirty="0"/>
              <a:t> = concrete state (record with fields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.last</a:t>
            </a:r>
            <a:r>
              <a:rPr lang="en-US" sz="2200" dirty="0"/>
              <a:t> and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.list</a:t>
            </a:r>
            <a:r>
              <a:rPr lang="en-US" sz="2200" dirty="0"/>
              <a:t>)</a:t>
            </a:r>
          </a:p>
          <a:p>
            <a:pPr lvl="1"/>
            <a:r>
              <a:rPr lang="en-US" sz="2200" dirty="0"/>
              <a:t>AF relates abstract state to the current concrete state</a:t>
            </a:r>
          </a:p>
          <a:p>
            <a:pPr lvl="2"/>
            <a:r>
              <a:rPr lang="en-US" sz="1800" dirty="0"/>
              <a:t>okay that “last” is not involved here</a:t>
            </a:r>
          </a:p>
          <a:p>
            <a:pPr lvl="1"/>
            <a:r>
              <a:rPr lang="en-US" sz="2200" dirty="0"/>
              <a:t>specifications only talk about “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200" dirty="0"/>
              <a:t>”, not “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this</a:t>
            </a:r>
            <a:r>
              <a:rPr lang="en-US" sz="2200" dirty="0"/>
              <a:t>”</a:t>
            </a:r>
          </a:p>
          <a:p>
            <a:pPr lvl="2"/>
            <a:r>
              <a:rPr lang="en-US" sz="1800" dirty="0"/>
              <a:t>“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this</a:t>
            </a:r>
            <a:r>
              <a:rPr lang="en-US" sz="1800" dirty="0"/>
              <a:t>” will appear in our reasoning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2CA52-B3C1-FA44-9F88-070399FE3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1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Documenting ADT </a:t>
            </a:r>
            <a:r>
              <a:rPr lang="en-US" dirty="0" err="1"/>
              <a:t>Impls</a:t>
            </a:r>
            <a:r>
              <a:rPr lang="en-US" dirty="0"/>
              <a:t>: Representation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We also need to document the ADT implementation</a:t>
            </a:r>
          </a:p>
          <a:p>
            <a:pPr lvl="1"/>
            <a:r>
              <a:rPr lang="en-US" sz="2200" dirty="0"/>
              <a:t>for this, we need two new tools</a:t>
            </a:r>
          </a:p>
          <a:p>
            <a:pPr lvl="1"/>
            <a:endParaRPr lang="en-US" sz="2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Abstraction Function</a:t>
            </a:r>
            <a:endParaRPr lang="en-US" sz="2600" dirty="0"/>
          </a:p>
          <a:p>
            <a:pPr lvl="2"/>
            <a:r>
              <a:rPr lang="en-US" sz="1800" dirty="0"/>
              <a:t>defines what abstract state the field values currently represent</a:t>
            </a:r>
          </a:p>
          <a:p>
            <a:pPr lvl="2"/>
            <a:r>
              <a:rPr lang="en-US" sz="1800" dirty="0"/>
              <a:t>only needs to be defined when RI is true</a:t>
            </a:r>
          </a:p>
          <a:p>
            <a:pPr lvl="2"/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Representation Invariants (RI)</a:t>
            </a:r>
            <a:endParaRPr lang="en-US" sz="2600" dirty="0"/>
          </a:p>
          <a:p>
            <a:pPr lvl="2"/>
            <a:r>
              <a:rPr lang="en-US" sz="1800" dirty="0"/>
              <a:t>facts about the field values that should always be true</a:t>
            </a:r>
          </a:p>
          <a:p>
            <a:pPr lvl="2"/>
            <a:r>
              <a:rPr lang="en-US" sz="1800" dirty="0"/>
              <a:t>defines what field values are allowed</a:t>
            </a:r>
          </a:p>
          <a:p>
            <a:pPr lvl="2"/>
            <a:r>
              <a:rPr lang="en-US" sz="1800" dirty="0"/>
              <a:t>AF only needs to apply when RI is true</a:t>
            </a:r>
          </a:p>
          <a:p>
            <a:pPr marL="0" indent="0">
              <a:buNone/>
            </a:pPr>
            <a:endParaRPr lang="en-US" sz="2600" dirty="0">
              <a:latin typeface="Franklin Gothic Medium" panose="020B06030201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E89C4-5437-FFDD-44E2-549076712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2086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Representation Invariant: </a:t>
            </a:r>
            <a:r>
              <a:rPr lang="en-US" dirty="0" err="1"/>
              <a:t>FastLastList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RI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AF: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last: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Representation Invariant (RI) holds info about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this.last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fields cannot have </a:t>
            </a:r>
            <a:r>
              <a:rPr lang="en-US" sz="2200" i="1" dirty="0"/>
              <a:t>just any</a:t>
            </a:r>
            <a:r>
              <a:rPr lang="en-US" sz="2200" dirty="0"/>
              <a:t> number and list of numbers</a:t>
            </a:r>
          </a:p>
          <a:p>
            <a:pPr lvl="1"/>
            <a:r>
              <a:rPr lang="en-US" sz="2200" dirty="0"/>
              <a:t>they must fit together by satisfying RI</a:t>
            </a:r>
          </a:p>
          <a:p>
            <a:pPr lvl="2"/>
            <a:r>
              <a:rPr lang="en-US" sz="1800" dirty="0"/>
              <a:t>last must be the last number in the list stored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D7FD1-3ACB-1378-95C0-274AEAEDE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208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</a:t>
            </a:r>
            <a:r>
              <a:rPr lang="en-US" dirty="0" err="1"/>
              <a:t>FastList</a:t>
            </a:r>
            <a:r>
              <a:rPr lang="en-US" dirty="0"/>
              <a:t> Constructor: 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RI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AF: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last: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</a:p>
          <a:p>
            <a:pPr marL="457200" lvl="2"/>
            <a:endParaRPr lang="en-US" sz="12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(L: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&gt;)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}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Constructor must ensure that RI holds at end</a:t>
            </a:r>
          </a:p>
          <a:p>
            <a:pPr lvl="1"/>
            <a:r>
              <a:rPr lang="en-US" sz="2200" dirty="0"/>
              <a:t>we can see that it does in this case</a:t>
            </a:r>
          </a:p>
          <a:p>
            <a:pPr lvl="1"/>
            <a:r>
              <a:rPr lang="en-US" sz="2200" dirty="0"/>
              <a:t>since we </a:t>
            </a:r>
            <a:r>
              <a:rPr lang="en-US" sz="2200" b="1" dirty="0"/>
              <a:t>don’t mutate</a:t>
            </a:r>
            <a:r>
              <a:rPr lang="en-US" sz="2200" dirty="0"/>
              <a:t>, they will </a:t>
            </a:r>
            <a:r>
              <a:rPr lang="en-US" sz="2200" i="1" dirty="0"/>
              <a:t>always</a:t>
            </a:r>
            <a:r>
              <a:rPr lang="en-US" sz="2200" dirty="0"/>
              <a:t> be true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02894-253D-6C99-A18F-DCA74A519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296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</a:t>
            </a:r>
            <a:r>
              <a:rPr lang="en-US" dirty="0" err="1"/>
              <a:t>FastList</a:t>
            </a:r>
            <a:r>
              <a:rPr lang="en-US" dirty="0"/>
              <a:t> Constructor: 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RI: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AF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last: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</a:p>
          <a:p>
            <a:pPr marL="457200" lvl="2"/>
            <a:endParaRPr lang="en-US" sz="12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makes obj = L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(L: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&gt;)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Constructor must create the requested abstract state</a:t>
            </a:r>
          </a:p>
          <a:p>
            <a:pPr lvl="1"/>
            <a:r>
              <a:rPr lang="en-US" sz="2200" dirty="0"/>
              <a:t>client wants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200" dirty="0"/>
              <a:t> to be the passed in list</a:t>
            </a:r>
          </a:p>
          <a:p>
            <a:pPr lvl="1"/>
            <a:r>
              <a:rPr lang="en-US" sz="2200" dirty="0"/>
              <a:t>we can see that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 =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this.list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= 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A8E55-5BC8-BF70-C8D8-9E24456F7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8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Abstraction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78456" cy="5140800"/>
          </a:xfrm>
        </p:spPr>
        <p:txBody>
          <a:bodyPr/>
          <a:lstStyle/>
          <a:p>
            <a:r>
              <a:rPr lang="en-US" sz="2600" dirty="0"/>
              <a:t>Specification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  <a:r>
              <a:rPr lang="en-US" sz="2600" dirty="0"/>
              <a:t> is imperative:</a:t>
            </a:r>
            <a:endParaRPr lang="en-US" sz="2000" dirty="0"/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same numbers but in reverse order, i.e.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rev(nil) := nil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rev(cons(x, L)) := rev(L) ++ [x]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rev = (L: List): List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rev_acc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(L, nil);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faster way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pPr lvl="1"/>
            <a:r>
              <a:rPr lang="en-US" sz="2000" dirty="0"/>
              <a:t>code implements a different function</a:t>
            </a:r>
          </a:p>
          <a:p>
            <a:pPr lvl="1"/>
            <a:r>
              <a:rPr lang="en-US" sz="2000" dirty="0"/>
              <a:t>need to use reasoning to check that these two match</a:t>
            </a:r>
          </a:p>
          <a:p>
            <a:pPr lvl="2"/>
            <a:r>
              <a:rPr lang="en-US" sz="1600" dirty="0"/>
              <a:t>we proved that </a:t>
            </a:r>
            <a:r>
              <a:rPr lang="en-US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rev_acc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(L, nil) = rev(L)</a:t>
            </a:r>
            <a:r>
              <a:rPr lang="en-US" sz="1600" dirty="0"/>
              <a:t> for all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sz="1600" dirty="0"/>
              <a:t> by structural induction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10F74-750D-56FB-EB3D-7B6B1BE4C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7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</a:t>
            </a:r>
            <a:r>
              <a:rPr lang="en-US" dirty="0" err="1"/>
              <a:t>getLast</a:t>
            </a:r>
            <a:r>
              <a:rPr lang="en-US" dirty="0"/>
              <a:t>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RI: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AF: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@returns last(obj)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():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=&gt;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};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Use both RI and AF to check correctness</a:t>
            </a:r>
          </a:p>
          <a:p>
            <a:pPr lvl="2"/>
            <a:endParaRPr lang="en-US" sz="14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last(obj)	=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FCA88-A411-F133-9486-F94CF94997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088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80718-D8DE-C6FB-0047-BE5E0D681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A178-25A1-B5AB-CF12-A1A59BAC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</a:t>
            </a:r>
            <a:r>
              <a:rPr lang="en-US" dirty="0" err="1"/>
              <a:t>getLast</a:t>
            </a:r>
            <a:r>
              <a:rPr lang="en-US" dirty="0"/>
              <a:t>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676F0-CD58-1A27-70C1-906F7CBD1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RI: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AF: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@returns last(obj)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():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=&gt;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};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Use both RI and AF to check correctness</a:t>
            </a:r>
          </a:p>
          <a:p>
            <a:pPr lvl="2"/>
            <a:endParaRPr lang="en-US" sz="14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last(obj)		= last(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this.list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this.last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9698E-791E-57B5-B382-01E2A4DE1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5D5A-C92C-F7E8-214F-D530AC4E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ADT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D15E3-936E-403C-FDF0-D85457070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Check that the constructor…</a:t>
            </a:r>
          </a:p>
          <a:p>
            <a:pPr lvl="1"/>
            <a:r>
              <a:rPr lang="en-US" sz="2200" dirty="0"/>
              <a:t>creates a concrete state satisfying RI</a:t>
            </a:r>
          </a:p>
          <a:p>
            <a:pPr lvl="1"/>
            <a:r>
              <a:rPr lang="en-US" sz="2200" dirty="0"/>
              <a:t>creates the abstract state required by the spec</a:t>
            </a:r>
          </a:p>
          <a:p>
            <a:pPr lvl="1"/>
            <a:endParaRPr lang="en-US" sz="2200" dirty="0"/>
          </a:p>
          <a:p>
            <a:r>
              <a:rPr lang="en-US" sz="2600" dirty="0"/>
              <a:t>Check the correctness of each method…</a:t>
            </a:r>
          </a:p>
          <a:p>
            <a:pPr lvl="1"/>
            <a:r>
              <a:rPr lang="en-US" sz="2200" dirty="0"/>
              <a:t>check value returned is the one stated by the spec</a:t>
            </a:r>
          </a:p>
          <a:p>
            <a:pPr lvl="1"/>
            <a:r>
              <a:rPr lang="en-US" sz="2200" dirty="0"/>
              <a:t>may need to use both RI and AF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E6D2E-34C7-09D0-009D-7AC81C3F4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24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CFCBF-83DC-3216-0203-355AE5D5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ADTs: the Good and the Bad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D230-254D-18E7-3C3A-016452335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Provides data abstraction</a:t>
            </a:r>
          </a:p>
          <a:p>
            <a:pPr lvl="1"/>
            <a:r>
              <a:rPr lang="en-US" sz="2200" dirty="0"/>
              <a:t>can change data structures without breaking clients</a:t>
            </a:r>
          </a:p>
          <a:p>
            <a:pPr lvl="1"/>
            <a:endParaRPr lang="en-US" sz="2200" dirty="0"/>
          </a:p>
          <a:p>
            <a:r>
              <a:rPr lang="en-US" sz="2600" dirty="0"/>
              <a:t>Comes at a cost</a:t>
            </a:r>
          </a:p>
          <a:p>
            <a:pPr lvl="1"/>
            <a:r>
              <a:rPr lang="en-US" sz="2200" dirty="0"/>
              <a:t>more work to specify and check correctness</a:t>
            </a:r>
          </a:p>
          <a:p>
            <a:pPr lvl="1"/>
            <a:endParaRPr lang="en-US" sz="2200" dirty="0"/>
          </a:p>
          <a:p>
            <a:r>
              <a:rPr lang="en-US" sz="2600" dirty="0"/>
              <a:t>Not everything needs to be an ADT</a:t>
            </a:r>
          </a:p>
          <a:p>
            <a:pPr lvl="1"/>
            <a:r>
              <a:rPr lang="en-US" sz="2200" dirty="0"/>
              <a:t>don’t be like Java and make everything a class</a:t>
            </a:r>
          </a:p>
          <a:p>
            <a:pPr lvl="1"/>
            <a:endParaRPr lang="en-US" sz="2200" dirty="0"/>
          </a:p>
          <a:p>
            <a:r>
              <a:rPr lang="en-US" sz="2600" dirty="0"/>
              <a:t>Prefer concrete types for most things</a:t>
            </a:r>
          </a:p>
          <a:p>
            <a:pPr lvl="1"/>
            <a:r>
              <a:rPr lang="en-US" sz="2200" dirty="0"/>
              <a:t>concrete types are easier to think about</a:t>
            </a:r>
          </a:p>
          <a:p>
            <a:pPr lvl="1"/>
            <a:r>
              <a:rPr lang="en-US" sz="2200" dirty="0"/>
              <a:t>introduce ADTs when the first </a:t>
            </a:r>
            <a:r>
              <a:rPr lang="en-US" sz="2200" i="1" dirty="0"/>
              <a:t>change</a:t>
            </a:r>
            <a:r>
              <a:rPr lang="en-US" sz="2200" dirty="0"/>
              <a:t> occurs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7A78D-EB2D-C652-C0B7-744969FEBD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1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5E4AF-8357-D6D0-0200-A6A2498F1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52910"/>
            <a:ext cx="7772400" cy="1552179"/>
          </a:xfrm>
        </p:spPr>
        <p:txBody>
          <a:bodyPr/>
          <a:lstStyle/>
          <a:p>
            <a:r>
              <a:rPr lang="en-US" dirty="0"/>
              <a:t>Worked Example:</a:t>
            </a:r>
            <a:br>
              <a:rPr lang="en-US" dirty="0"/>
            </a:br>
            <a:r>
              <a:rPr lang="en-US" dirty="0"/>
              <a:t>Immutable Queues</a:t>
            </a:r>
          </a:p>
        </p:txBody>
      </p:sp>
    </p:spTree>
    <p:extLst>
      <p:ext uri="{BB962C8B-B14F-4D97-AF65-F5344CB8AC3E}">
        <p14:creationId xmlns:p14="http://schemas.microsoft.com/office/powerpoint/2010/main" val="34186507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Immutable Queue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 queue is a list that can </a:t>
            </a:r>
            <a:r>
              <a:rPr lang="en-US" sz="2600" i="1" dirty="0"/>
              <a:t>only</a:t>
            </a:r>
            <a:r>
              <a:rPr lang="en-US" sz="2600" dirty="0"/>
              <a:t> be changed two ways:</a:t>
            </a:r>
          </a:p>
          <a:p>
            <a:pPr lvl="1"/>
            <a:r>
              <a:rPr lang="en-US" sz="2200" dirty="0"/>
              <a:t>add elements to the front</a:t>
            </a:r>
          </a:p>
          <a:p>
            <a:pPr lvl="1"/>
            <a:r>
              <a:rPr lang="en-US" sz="2200" dirty="0"/>
              <a:t>remove elements from the back</a:t>
            </a:r>
          </a:p>
          <a:p>
            <a:pPr lvl="2"/>
            <a:endParaRPr lang="en-US" sz="18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List that only supports adding to the front and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removing from the end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size():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[x] ++ obj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enqueue(x: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 &gt; 0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(x, Q) with obj = Q ++ [x]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dequeue(): [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6AC3E2-2CF9-A1D1-12D0-04FE2236ACD3}"/>
              </a:ext>
            </a:extLst>
          </p:cNvPr>
          <p:cNvSpPr txBox="1"/>
          <p:nvPr/>
        </p:nvSpPr>
        <p:spPr>
          <a:xfrm>
            <a:off x="109283" y="3914973"/>
            <a:ext cx="103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DF1478-DD5F-730F-F7E6-39BD8B520405}"/>
              </a:ext>
            </a:extLst>
          </p:cNvPr>
          <p:cNvSpPr txBox="1"/>
          <p:nvPr/>
        </p:nvSpPr>
        <p:spPr>
          <a:xfrm>
            <a:off x="109283" y="4714088"/>
            <a:ext cx="1063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producer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950830-63DE-3ED1-311A-53975206687D}"/>
              </a:ext>
            </a:extLst>
          </p:cNvPr>
          <p:cNvSpPr txBox="1"/>
          <p:nvPr/>
        </p:nvSpPr>
        <p:spPr>
          <a:xfrm>
            <a:off x="109283" y="5513204"/>
            <a:ext cx="1063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producer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91DDF-0199-70F6-3C07-3011A4226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5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a List (“Easiest”)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Easiest implementation is concrete = abstract state</a:t>
            </a:r>
          </a:p>
          <a:p>
            <a:pPr lvl="1"/>
            <a:r>
              <a:rPr lang="en-US" sz="2200" dirty="0"/>
              <a:t>just store the abstract state in a field</a:t>
            </a:r>
          </a:p>
          <a:p>
            <a:pPr lvl="1"/>
            <a:endParaRPr lang="en-US" sz="2200" dirty="0"/>
          </a:p>
          <a:p>
            <a:r>
              <a:rPr lang="en-US" sz="2600" dirty="0"/>
              <a:t>Still requires extra work to check correctness…</a:t>
            </a:r>
          </a:p>
          <a:p>
            <a:pPr lvl="1"/>
            <a:r>
              <a:rPr lang="en-US" sz="2200" dirty="0"/>
              <a:t>abstraction barrier comes with a cost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1D0A0-731C-4D25-687A-59E961DB1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4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a List: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4416728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size = ():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Correctness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600" dirty="0"/>
              <a:t>: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this.items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(obj)	</a:t>
            </a:r>
            <a:r>
              <a:rPr lang="en-US" sz="1800" dirty="0"/>
              <a:t>			</a:t>
            </a:r>
            <a:r>
              <a:rPr lang="en-US" sz="1800" dirty="0">
                <a:latin typeface="Franklin Gothic Medium" panose="020B0603020102020204" pitchFamily="34" charset="0"/>
              </a:rPr>
              <a:t>by AF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B32C5E-21A1-CB3D-93EA-364D05EB5E22}"/>
              </a:ext>
            </a:extLst>
          </p:cNvPr>
          <p:cNvSpPr txBox="1"/>
          <p:nvPr/>
        </p:nvSpPr>
        <p:spPr>
          <a:xfrm>
            <a:off x="2658298" y="5823953"/>
            <a:ext cx="448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nothing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is "straight from the spec" anymore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59857-30F6-C3C7-9D25-EBEC64F7C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66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a Queue with a List: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makes obj = items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items;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Correctness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2600" dirty="0"/>
              <a:t>: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items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this.items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  <a:r>
              <a:rPr lang="en-US" sz="1800" i="1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(from code)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obj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C0439-96BB-AF97-A081-C4E3712FF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3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a List: Enqueue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[x] ++ obj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enqueue = (x: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(cons(x,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Correctness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2600" dirty="0"/>
              <a:t>: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return value	= x ::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this.items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spec of constructor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= x :: obj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= [] ⧺ (x :: obj)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= [x] ⧺ obj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96903-E421-4DFA-07DD-F18281EFB0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7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3B399-361F-EB16-DFBD-D42C5DB9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Properties of High-Quality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97F60-2436-2D84-0D62-D1F5A6F78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Professionals are expected to write </a:t>
            </a:r>
            <a:r>
              <a:rPr lang="en-US" sz="2400" dirty="0">
                <a:solidFill>
                  <a:srgbClr val="7030A0"/>
                </a:solidFill>
              </a:rPr>
              <a:t>high-quality</a:t>
            </a:r>
            <a:r>
              <a:rPr lang="en-US" sz="2400" dirty="0"/>
              <a:t> code</a:t>
            </a:r>
          </a:p>
          <a:p>
            <a:pPr lvl="1"/>
            <a:endParaRPr lang="en-US" sz="2000" dirty="0"/>
          </a:p>
          <a:p>
            <a:r>
              <a:rPr lang="en-US" sz="2400" dirty="0"/>
              <a:t>Correctness is the most important part of quality</a:t>
            </a:r>
          </a:p>
          <a:p>
            <a:pPr lvl="1"/>
            <a:r>
              <a:rPr lang="en-US" sz="2000" dirty="0"/>
              <a:t>users </a:t>
            </a:r>
            <a:r>
              <a:rPr lang="en-US" sz="2000" b="1" dirty="0">
                <a:solidFill>
                  <a:srgbClr val="C00000"/>
                </a:solidFill>
              </a:rPr>
              <a:t>hate</a:t>
            </a:r>
            <a:r>
              <a:rPr lang="en-US" sz="2000" dirty="0"/>
              <a:t> products that do not work properly</a:t>
            </a:r>
          </a:p>
          <a:p>
            <a:pPr lvl="1"/>
            <a:endParaRPr lang="en-US" sz="2000" dirty="0"/>
          </a:p>
          <a:p>
            <a:r>
              <a:rPr lang="en-US" sz="2400" dirty="0"/>
              <a:t>Also includes the following</a:t>
            </a:r>
          </a:p>
          <a:p>
            <a:pPr lvl="1"/>
            <a:r>
              <a:rPr lang="en-US" sz="2000" dirty="0"/>
              <a:t>easy to change</a:t>
            </a:r>
          </a:p>
          <a:p>
            <a:pPr lvl="1"/>
            <a:r>
              <a:rPr lang="en-US" sz="2000" dirty="0"/>
              <a:t>easy to understand</a:t>
            </a:r>
          </a:p>
          <a:p>
            <a:pPr lvl="1"/>
            <a:r>
              <a:rPr lang="en-US" sz="2000" dirty="0"/>
              <a:t>modular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406A283-19D9-B0E3-8081-27C0A8E19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1803" y="3646727"/>
            <a:ext cx="2673751" cy="115676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4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D3C792-DDDF-966D-F2BA-BDE0F82ECDCA}"/>
              </a:ext>
            </a:extLst>
          </p:cNvPr>
          <p:cNvSpPr txBox="1"/>
          <p:nvPr/>
        </p:nvSpPr>
        <p:spPr>
          <a:xfrm>
            <a:off x="4126832" y="4967509"/>
            <a:ext cx="370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start with rev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straight from the spec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later change it to a faster version</a:t>
            </a:r>
          </a:p>
        </p:txBody>
      </p:sp>
      <p:grpSp>
        <p:nvGrpSpPr>
          <p:cNvPr id="9" name="Group 8" descr="Abstraction provides code that is easy to change, easy to understand, and modular">
            <a:extLst>
              <a:ext uri="{FF2B5EF4-FFF2-40B4-BE49-F238E27FC236}">
                <a16:creationId xmlns:a16="http://schemas.microsoft.com/office/drawing/2014/main" id="{25B396E2-B5B8-7EC9-EC78-A1F519F70127}"/>
              </a:ext>
            </a:extLst>
          </p:cNvPr>
          <p:cNvGrpSpPr/>
          <p:nvPr/>
        </p:nvGrpSpPr>
        <p:grpSpPr>
          <a:xfrm>
            <a:off x="3801979" y="3646727"/>
            <a:ext cx="2734680" cy="1156768"/>
            <a:chOff x="3801979" y="3646727"/>
            <a:chExt cx="2734680" cy="115676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2BB6879-D1B9-79FE-0EC8-B1BC858FA309}"/>
                </a:ext>
              </a:extLst>
            </p:cNvPr>
            <p:cNvSpPr txBox="1"/>
            <p:nvPr/>
          </p:nvSpPr>
          <p:spPr>
            <a:xfrm>
              <a:off x="4126832" y="3871168"/>
              <a:ext cx="24098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Franklin Gothic Medium"/>
                  <a:cs typeface="Franklin Gothic Medium"/>
                </a:rPr>
                <a:t>abstraction</a:t>
              </a:r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 provides</a:t>
              </a:r>
            </a:p>
            <a:p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all three properties</a:t>
              </a:r>
            </a:p>
          </p:txBody>
        </p:sp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9FFCF840-006C-9968-93E7-9BA1ADFD4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801979" y="3646727"/>
              <a:ext cx="168442" cy="1156768"/>
            </a:xfrm>
            <a:prstGeom prst="rightBrace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5A060F8-27B7-39C9-93FC-812F0904B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6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a List: Dequeue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008359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 &gt; 0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(x, Q) with obj = Q ++ [x]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dequeue = (): [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=&gt; {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[last(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prefix(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– 1n,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)];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Handwave: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prefix(n, L) </a:t>
            </a:r>
            <a:r>
              <a:rPr lang="en-US" sz="2400" dirty="0"/>
              <a:t>gives first n items of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</a:p>
          <a:p>
            <a:r>
              <a:rPr lang="en-US" sz="2400" dirty="0"/>
              <a:t>Declarative spec, so more reasoning is required!</a:t>
            </a:r>
          </a:p>
          <a:p>
            <a:pPr lvl="1"/>
            <a:r>
              <a:rPr lang="en-US" sz="2000" dirty="0"/>
              <a:t>also, slower than necessary (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ϴ(n)</a:t>
            </a:r>
            <a:r>
              <a:rPr lang="en-US" sz="2000" dirty="0"/>
              <a:t> dequeue)</a:t>
            </a:r>
          </a:p>
          <a:p>
            <a:pPr lvl="1"/>
            <a:r>
              <a:rPr lang="en-US" sz="2000" dirty="0"/>
              <a:t>we’ll skip correctness here and do something faster in a moment...</a:t>
            </a:r>
          </a:p>
          <a:p>
            <a:pPr lvl="2"/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2CBDD-E1A2-66C8-7DAC-42C13AEA5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6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7DD8-346F-F747-A3C4-F937586E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2D1D3-660B-EDDA-77BA-9B5C6CFEF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Simplest possible implementation of ADT</a:t>
            </a:r>
          </a:p>
          <a:p>
            <a:pPr lvl="1"/>
            <a:r>
              <a:rPr lang="en-US" sz="2200" dirty="0"/>
              <a:t>abstract state = concrete state of one field</a:t>
            </a:r>
          </a:p>
          <a:p>
            <a:pPr lvl="1"/>
            <a:endParaRPr lang="en-US" sz="2200" dirty="0"/>
          </a:p>
          <a:p>
            <a:r>
              <a:rPr lang="en-US" sz="2600" dirty="0"/>
              <a:t>Reasoning about every method is more complex</a:t>
            </a:r>
          </a:p>
          <a:p>
            <a:pPr lvl="1"/>
            <a:r>
              <a:rPr lang="en-US" sz="2200" dirty="0"/>
              <a:t>must apply AF to relate return value to spec’s postcondition</a:t>
            </a:r>
          </a:p>
          <a:p>
            <a:pPr lvl="2"/>
            <a:r>
              <a:rPr lang="en-US" sz="1800" dirty="0"/>
              <a:t>code uses fields, but postcondition uses “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1800" dirty="0"/>
              <a:t>”</a:t>
            </a:r>
          </a:p>
          <a:p>
            <a:pPr lvl="1"/>
            <a:r>
              <a:rPr lang="en-US" sz="2200" dirty="0"/>
              <a:t>this is the cost of the abstraction barrier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12014-ABB1-5B7E-9765-6CB352DE7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83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Two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292214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using two lists.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AF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 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reverse order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Back part stored in reverse order</a:t>
            </a:r>
          </a:p>
          <a:p>
            <a:pPr lvl="1"/>
            <a:r>
              <a:rPr lang="en-US" sz="2200" dirty="0"/>
              <a:t>head of front is the first element</a:t>
            </a:r>
          </a:p>
          <a:p>
            <a:pPr lvl="1"/>
            <a:r>
              <a:rPr lang="en-US" sz="2200" dirty="0"/>
              <a:t>head of back is the </a:t>
            </a:r>
            <a:r>
              <a:rPr lang="en-US" sz="2200" i="1" dirty="0"/>
              <a:t>last</a:t>
            </a:r>
            <a:r>
              <a:rPr lang="en-US" sz="2200" dirty="0"/>
              <a:t> element</a:t>
            </a:r>
          </a:p>
        </p:txBody>
      </p:sp>
      <p:grpSp>
        <p:nvGrpSpPr>
          <p:cNvPr id="5" name="Group 4" descr="this.front = 1 :: 2 :: nil">
            <a:extLst>
              <a:ext uri="{FF2B5EF4-FFF2-40B4-BE49-F238E27FC236}">
                <a16:creationId xmlns:a16="http://schemas.microsoft.com/office/drawing/2014/main" id="{2ABB91BF-E16B-0465-2704-CEFDCAC245E2}"/>
              </a:ext>
            </a:extLst>
          </p:cNvPr>
          <p:cNvGrpSpPr/>
          <p:nvPr/>
        </p:nvGrpSpPr>
        <p:grpSpPr>
          <a:xfrm>
            <a:off x="558460" y="4946408"/>
            <a:ext cx="3749461" cy="411603"/>
            <a:chOff x="558460" y="4946408"/>
            <a:chExt cx="3749461" cy="411603"/>
          </a:xfrm>
        </p:grpSpPr>
        <p:sp>
          <p:nvSpPr>
            <p:cNvPr id="8" name="Frame 7">
              <a:extLst>
                <a:ext uri="{FF2B5EF4-FFF2-40B4-BE49-F238E27FC236}">
                  <a16:creationId xmlns:a16="http://schemas.microsoft.com/office/drawing/2014/main" id="{4519550C-6070-CE0D-F246-19037E3833A1}"/>
                </a:ext>
              </a:extLst>
            </p:cNvPr>
            <p:cNvSpPr/>
            <p:nvPr/>
          </p:nvSpPr>
          <p:spPr>
            <a:xfrm>
              <a:off x="2094646" y="4950239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89202CF-214B-1D3E-3AF4-C2D37A3B36D4}"/>
                </a:ext>
              </a:extLst>
            </p:cNvPr>
            <p:cNvSpPr txBox="1"/>
            <p:nvPr/>
          </p:nvSpPr>
          <p:spPr>
            <a:xfrm>
              <a:off x="2124256" y="4957901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11" name="Frame 10">
              <a:extLst>
                <a:ext uri="{FF2B5EF4-FFF2-40B4-BE49-F238E27FC236}">
                  <a16:creationId xmlns:a16="http://schemas.microsoft.com/office/drawing/2014/main" id="{3FF58424-31C9-BE9C-55D4-F663690386B8}"/>
                </a:ext>
              </a:extLst>
            </p:cNvPr>
            <p:cNvSpPr/>
            <p:nvPr/>
          </p:nvSpPr>
          <p:spPr>
            <a:xfrm>
              <a:off x="2948933" y="494640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3DD2CF-525E-7C16-5F69-AA916EB4E438}"/>
                </a:ext>
              </a:extLst>
            </p:cNvPr>
            <p:cNvSpPr txBox="1"/>
            <p:nvPr/>
          </p:nvSpPr>
          <p:spPr>
            <a:xfrm>
              <a:off x="2978543" y="495407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9378EE-423B-CEF1-E7BA-9A7F43E3B056}"/>
                </a:ext>
              </a:extLst>
            </p:cNvPr>
            <p:cNvSpPr txBox="1"/>
            <p:nvPr/>
          </p:nvSpPr>
          <p:spPr>
            <a:xfrm>
              <a:off x="3725539" y="4957901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5415138-EDD0-6623-FF65-9D70DE6235C7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>
              <a:off x="2490062" y="515795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B568418-2775-34D2-AF92-A64320D041DD}"/>
                </a:ext>
              </a:extLst>
            </p:cNvPr>
            <p:cNvCxnSpPr>
              <a:cxnSpLocks/>
            </p:cNvCxnSpPr>
            <p:nvPr/>
          </p:nvCxnSpPr>
          <p:spPr>
            <a:xfrm>
              <a:off x="3344349" y="515795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CEB389F-3013-D1C5-B2F6-610251D4491B}"/>
                </a:ext>
              </a:extLst>
            </p:cNvPr>
            <p:cNvSpPr txBox="1"/>
            <p:nvPr/>
          </p:nvSpPr>
          <p:spPr>
            <a:xfrm>
              <a:off x="558460" y="4961797"/>
              <a:ext cx="1317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this.front</a:t>
              </a:r>
              <a:r>
                <a:rPr lang="en-US" b="1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=</a:t>
              </a:r>
            </a:p>
          </p:txBody>
        </p:sp>
      </p:grpSp>
      <p:grpSp>
        <p:nvGrpSpPr>
          <p:cNvPr id="6" name="Group 5" descr="this.back = 4 :: 3 :: nil">
            <a:extLst>
              <a:ext uri="{FF2B5EF4-FFF2-40B4-BE49-F238E27FC236}">
                <a16:creationId xmlns:a16="http://schemas.microsoft.com/office/drawing/2014/main" id="{309A69A3-C754-2B9C-042E-E224864DC47E}"/>
              </a:ext>
            </a:extLst>
          </p:cNvPr>
          <p:cNvGrpSpPr/>
          <p:nvPr/>
        </p:nvGrpSpPr>
        <p:grpSpPr>
          <a:xfrm>
            <a:off x="577023" y="5748825"/>
            <a:ext cx="3730898" cy="411603"/>
            <a:chOff x="577023" y="5748825"/>
            <a:chExt cx="3730898" cy="411603"/>
          </a:xfrm>
        </p:grpSpPr>
        <p:sp>
          <p:nvSpPr>
            <p:cNvPr id="16" name="Frame 15">
              <a:extLst>
                <a:ext uri="{FF2B5EF4-FFF2-40B4-BE49-F238E27FC236}">
                  <a16:creationId xmlns:a16="http://schemas.microsoft.com/office/drawing/2014/main" id="{FBA238BF-E2A0-A706-F047-E0FF642AE053}"/>
                </a:ext>
              </a:extLst>
            </p:cNvPr>
            <p:cNvSpPr/>
            <p:nvPr/>
          </p:nvSpPr>
          <p:spPr>
            <a:xfrm>
              <a:off x="2094646" y="575265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E3B99EB-57B7-0851-0E7A-CBBE186056D4}"/>
                </a:ext>
              </a:extLst>
            </p:cNvPr>
            <p:cNvSpPr txBox="1"/>
            <p:nvPr/>
          </p:nvSpPr>
          <p:spPr>
            <a:xfrm>
              <a:off x="2124256" y="576031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18" name="Frame 17">
              <a:extLst>
                <a:ext uri="{FF2B5EF4-FFF2-40B4-BE49-F238E27FC236}">
                  <a16:creationId xmlns:a16="http://schemas.microsoft.com/office/drawing/2014/main" id="{5A997BB2-6539-CFDD-7B7A-F119D291BEFC}"/>
                </a:ext>
              </a:extLst>
            </p:cNvPr>
            <p:cNvSpPr/>
            <p:nvPr/>
          </p:nvSpPr>
          <p:spPr>
            <a:xfrm>
              <a:off x="2948933" y="5748825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9483AE0-78EA-44AF-3538-3EE50E36C9FC}"/>
                </a:ext>
              </a:extLst>
            </p:cNvPr>
            <p:cNvSpPr txBox="1"/>
            <p:nvPr/>
          </p:nvSpPr>
          <p:spPr>
            <a:xfrm>
              <a:off x="2978543" y="5756487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67A98AA-6770-A32C-68A9-99FCF627E543}"/>
                </a:ext>
              </a:extLst>
            </p:cNvPr>
            <p:cNvSpPr txBox="1"/>
            <p:nvPr/>
          </p:nvSpPr>
          <p:spPr>
            <a:xfrm>
              <a:off x="3725539" y="5760318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41FA288-1A41-BE2E-28A8-A9FC94BBE32B}"/>
                </a:ext>
              </a:extLst>
            </p:cNvPr>
            <p:cNvCxnSpPr>
              <a:cxnSpLocks/>
              <a:stCxn id="17" idx="3"/>
            </p:cNvCxnSpPr>
            <p:nvPr/>
          </p:nvCxnSpPr>
          <p:spPr>
            <a:xfrm>
              <a:off x="2490062" y="5960373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899130B-AB5D-BE02-0136-78B4A668501C}"/>
                </a:ext>
              </a:extLst>
            </p:cNvPr>
            <p:cNvCxnSpPr>
              <a:cxnSpLocks/>
            </p:cNvCxnSpPr>
            <p:nvPr/>
          </p:nvCxnSpPr>
          <p:spPr>
            <a:xfrm>
              <a:off x="3344349" y="5960373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2705990-D92A-4808-455F-DD34992119E7}"/>
                </a:ext>
              </a:extLst>
            </p:cNvPr>
            <p:cNvSpPr txBox="1"/>
            <p:nvPr/>
          </p:nvSpPr>
          <p:spPr>
            <a:xfrm>
              <a:off x="577023" y="5748825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this.back</a:t>
              </a:r>
              <a:r>
                <a:rPr lang="en-US" b="1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=</a:t>
              </a:r>
            </a:p>
          </p:txBody>
        </p:sp>
      </p:grpSp>
      <p:grpSp>
        <p:nvGrpSpPr>
          <p:cNvPr id="7" name="Group 6" descr="obj = 1 :: 2 :: 3 :: 4 :: nil &#10;note that this is this.front ++ rev(this.back)">
            <a:extLst>
              <a:ext uri="{FF2B5EF4-FFF2-40B4-BE49-F238E27FC236}">
                <a16:creationId xmlns:a16="http://schemas.microsoft.com/office/drawing/2014/main" id="{6933227B-9DB8-8797-C2A0-7E233B70F3A1}"/>
              </a:ext>
            </a:extLst>
          </p:cNvPr>
          <p:cNvGrpSpPr/>
          <p:nvPr/>
        </p:nvGrpSpPr>
        <p:grpSpPr>
          <a:xfrm>
            <a:off x="4845699" y="4957901"/>
            <a:ext cx="2730884" cy="1214020"/>
            <a:chOff x="4845699" y="4957901"/>
            <a:chExt cx="2730884" cy="1214020"/>
          </a:xfrm>
        </p:grpSpPr>
        <p:sp>
          <p:nvSpPr>
            <p:cNvPr id="28" name="Frame 27">
              <a:extLst>
                <a:ext uri="{FF2B5EF4-FFF2-40B4-BE49-F238E27FC236}">
                  <a16:creationId xmlns:a16="http://schemas.microsoft.com/office/drawing/2014/main" id="{73396E4C-7616-4ACF-D78D-25D0F51CF150}"/>
                </a:ext>
              </a:extLst>
            </p:cNvPr>
            <p:cNvSpPr/>
            <p:nvPr/>
          </p:nvSpPr>
          <p:spPr>
            <a:xfrm>
              <a:off x="5866177" y="496173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E0AB754-5F26-667C-D0B0-CF6063B9DAB4}"/>
                </a:ext>
              </a:extLst>
            </p:cNvPr>
            <p:cNvSpPr txBox="1"/>
            <p:nvPr/>
          </p:nvSpPr>
          <p:spPr>
            <a:xfrm>
              <a:off x="5895787" y="496939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30" name="Frame 29">
              <a:extLst>
                <a:ext uri="{FF2B5EF4-FFF2-40B4-BE49-F238E27FC236}">
                  <a16:creationId xmlns:a16="http://schemas.microsoft.com/office/drawing/2014/main" id="{82D2326D-B286-C29F-2010-AF3C47E40FA7}"/>
                </a:ext>
              </a:extLst>
            </p:cNvPr>
            <p:cNvSpPr/>
            <p:nvPr/>
          </p:nvSpPr>
          <p:spPr>
            <a:xfrm>
              <a:off x="6720464" y="4957901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4E574FC-E315-3E0D-9CE4-8B64EA69C609}"/>
                </a:ext>
              </a:extLst>
            </p:cNvPr>
            <p:cNvSpPr txBox="1"/>
            <p:nvPr/>
          </p:nvSpPr>
          <p:spPr>
            <a:xfrm>
              <a:off x="6750074" y="4965563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1290B0B7-C3E8-C55F-14BD-C510DDEE0FC6}"/>
                </a:ext>
              </a:extLst>
            </p:cNvPr>
            <p:cNvCxnSpPr>
              <a:cxnSpLocks/>
              <a:stCxn id="29" idx="3"/>
            </p:cNvCxnSpPr>
            <p:nvPr/>
          </p:nvCxnSpPr>
          <p:spPr>
            <a:xfrm>
              <a:off x="6261593" y="5169449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Frame 34">
              <a:extLst>
                <a:ext uri="{FF2B5EF4-FFF2-40B4-BE49-F238E27FC236}">
                  <a16:creationId xmlns:a16="http://schemas.microsoft.com/office/drawing/2014/main" id="{51BB42F5-88E4-A1A0-1D62-9AA3A1EE412C}"/>
                </a:ext>
              </a:extLst>
            </p:cNvPr>
            <p:cNvSpPr/>
            <p:nvPr/>
          </p:nvSpPr>
          <p:spPr>
            <a:xfrm>
              <a:off x="5866177" y="5764149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D5FB7B9-25BA-58E9-D571-3DAF6271D126}"/>
                </a:ext>
              </a:extLst>
            </p:cNvPr>
            <p:cNvSpPr txBox="1"/>
            <p:nvPr/>
          </p:nvSpPr>
          <p:spPr>
            <a:xfrm>
              <a:off x="5895787" y="5771811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37" name="Frame 36">
              <a:extLst>
                <a:ext uri="{FF2B5EF4-FFF2-40B4-BE49-F238E27FC236}">
                  <a16:creationId xmlns:a16="http://schemas.microsoft.com/office/drawing/2014/main" id="{88C7929A-0A61-BAAE-F411-95189C2280F7}"/>
                </a:ext>
              </a:extLst>
            </p:cNvPr>
            <p:cNvSpPr/>
            <p:nvPr/>
          </p:nvSpPr>
          <p:spPr>
            <a:xfrm>
              <a:off x="6720464" y="576031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6FDC963-98C4-6532-FAD9-F4EC2947C008}"/>
                </a:ext>
              </a:extLst>
            </p:cNvPr>
            <p:cNvSpPr txBox="1"/>
            <p:nvPr/>
          </p:nvSpPr>
          <p:spPr>
            <a:xfrm>
              <a:off x="6750074" y="576798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86ABCB8-FD81-0710-740C-E39AF3C0732E}"/>
                </a:ext>
              </a:extLst>
            </p:cNvPr>
            <p:cNvSpPr txBox="1"/>
            <p:nvPr/>
          </p:nvSpPr>
          <p:spPr>
            <a:xfrm>
              <a:off x="5040099" y="5760318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09EA634F-EDFB-0DF0-2857-33EA579BB3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91203" y="5968035"/>
              <a:ext cx="45887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10F4FB5E-84E6-BC80-CAA2-C9A622B95CE6}"/>
                </a:ext>
              </a:extLst>
            </p:cNvPr>
            <p:cNvCxnSpPr>
              <a:cxnSpLocks/>
              <a:stCxn id="36" idx="1"/>
            </p:cNvCxnSpPr>
            <p:nvPr/>
          </p:nvCxnSpPr>
          <p:spPr>
            <a:xfrm flipH="1">
              <a:off x="5436916" y="5971866"/>
              <a:ext cx="45887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E07CF33-B376-10ED-4A50-73C1B79E2EAE}"/>
                </a:ext>
              </a:extLst>
            </p:cNvPr>
            <p:cNvSpPr txBox="1"/>
            <p:nvPr/>
          </p:nvSpPr>
          <p:spPr>
            <a:xfrm>
              <a:off x="4845699" y="4996341"/>
              <a:ext cx="718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obj =</a:t>
              </a: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FA3F72E5-D244-A6F4-9AB2-184B7618D121}"/>
                </a:ext>
              </a:extLst>
            </p:cNvPr>
            <p:cNvSpPr/>
            <p:nvPr/>
          </p:nvSpPr>
          <p:spPr>
            <a:xfrm>
              <a:off x="7137070" y="5165766"/>
              <a:ext cx="439513" cy="783772"/>
            </a:xfrm>
            <a:custGeom>
              <a:avLst/>
              <a:gdLst>
                <a:gd name="connsiteX0" fmla="*/ 0 w 439513"/>
                <a:gd name="connsiteY0" fmla="*/ 0 h 783772"/>
                <a:gd name="connsiteX1" fmla="*/ 439387 w 439513"/>
                <a:gd name="connsiteY1" fmla="*/ 498764 h 783772"/>
                <a:gd name="connsiteX2" fmla="*/ 35626 w 439513"/>
                <a:gd name="connsiteY2" fmla="*/ 783772 h 783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9513" h="783772">
                  <a:moveTo>
                    <a:pt x="0" y="0"/>
                  </a:moveTo>
                  <a:cubicBezTo>
                    <a:pt x="216724" y="184067"/>
                    <a:pt x="433449" y="368135"/>
                    <a:pt x="439387" y="498764"/>
                  </a:cubicBezTo>
                  <a:cubicBezTo>
                    <a:pt x="445325" y="629393"/>
                    <a:pt x="240475" y="706582"/>
                    <a:pt x="35626" y="783772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C107F-5531-1E5F-8B6D-3F002F3D6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Two-Queue List: Representation Invariant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using two lists.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Self-imposed RI: If back is nil, then the queue is </a:t>
            </a:r>
            <a:r>
              <a:rPr lang="en-US" sz="2600" i="1" dirty="0"/>
              <a:t>empty</a:t>
            </a:r>
          </a:p>
          <a:p>
            <a:pPr lvl="1"/>
            <a:r>
              <a:rPr lang="en-US" sz="2200" dirty="0"/>
              <a:t>if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back = nil</a:t>
            </a:r>
            <a:r>
              <a:rPr lang="en-US" sz="2200" dirty="0"/>
              <a:t>, then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front = nil</a:t>
            </a:r>
            <a:r>
              <a:rPr lang="en-US" sz="2200" dirty="0"/>
              <a:t> (by RI) and thus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obj	=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3856C-27AB-1194-FB3B-72AAE870C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5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Two-Queue List: Representation Invariant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using two lists.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Self-imposed RI: If back is nil, then the queue is </a:t>
            </a:r>
            <a:r>
              <a:rPr lang="en-US" sz="2600" i="1" dirty="0"/>
              <a:t>empty</a:t>
            </a:r>
          </a:p>
          <a:p>
            <a:pPr lvl="1"/>
            <a:r>
              <a:rPr lang="en-US" sz="2200" dirty="0"/>
              <a:t>if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back = nil</a:t>
            </a:r>
            <a:r>
              <a:rPr lang="en-US" sz="2200" dirty="0"/>
              <a:t>, then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front = nil</a:t>
            </a:r>
            <a:r>
              <a:rPr lang="en-US" sz="2200" dirty="0"/>
              <a:t> (by RI) and thus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obj	= nil ⧺ rev(nil)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rev(nil)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nil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  <a:p>
            <a:pPr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if the queue is not empty, then back is not nil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DDAD3-BE3D-D43A-C04D-2B4F9BD74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4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Constructor (for now)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using two lists.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makes obj = front ++ rev(back)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Will implement this later…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A3C58-0983-135C-1CA9-68D31054F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549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Size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 = ():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2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Correctness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: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(obj)	=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D5D27-BD4A-4FB6-5F31-A7D397236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8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Size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 = ():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2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Correctness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: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(obj)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earlier Ex.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another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											     induction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2781C-C817-5DBB-8960-C637AC5C9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43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Enqueue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59"/>
            <a:ext cx="8389917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[x] ++ obj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enqueue = (x: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(cons(x,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2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Correctness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: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ret value	=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98068-E9AA-54A8-9090-F443821B9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8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Enqueue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[x] ++ obj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enqueue = (x: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(cons(x,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2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Correctness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: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ret value	= (x ::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spec of constructor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		= x :: 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x :: obj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[] ⧺ (x :: obj)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[x] ⧺ obj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76DC72-FDB8-D917-C157-277893049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53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Clear specifications help with </a:t>
            </a:r>
            <a:r>
              <a:rPr lang="en-US" sz="2600" dirty="0">
                <a:solidFill>
                  <a:srgbClr val="0070C0"/>
                </a:solidFill>
              </a:rPr>
              <a:t>understandability</a:t>
            </a:r>
            <a:r>
              <a:rPr lang="en-US" sz="2600" dirty="0"/>
              <a:t> and</a:t>
            </a:r>
          </a:p>
          <a:p>
            <a:pPr marL="0" indent="0">
              <a:buNone/>
            </a:pPr>
            <a:endParaRPr lang="en-US" sz="1200" dirty="0"/>
          </a:p>
          <a:p>
            <a:pPr marL="457200"/>
            <a:r>
              <a:rPr lang="en-US" sz="2600" b="1" dirty="0"/>
              <a:t>Correctness</a:t>
            </a:r>
          </a:p>
          <a:p>
            <a:pPr marL="857250" lvl="1"/>
            <a:r>
              <a:rPr lang="en-US" sz="2200" dirty="0"/>
              <a:t>reasoning requires clear definition of what the function does</a:t>
            </a:r>
          </a:p>
          <a:p>
            <a:pPr marL="857250" lvl="1"/>
            <a:endParaRPr lang="en-US" sz="2200" dirty="0"/>
          </a:p>
          <a:p>
            <a:pPr marL="457200"/>
            <a:r>
              <a:rPr lang="en-US" sz="2600" b="1" dirty="0"/>
              <a:t>Changeability</a:t>
            </a:r>
          </a:p>
          <a:p>
            <a:pPr marL="857250" lvl="1"/>
            <a:r>
              <a:rPr lang="en-US" sz="2200" dirty="0"/>
              <a:t>implementer is free to write any code that meets spec</a:t>
            </a:r>
          </a:p>
          <a:p>
            <a:pPr marL="857250" lvl="1"/>
            <a:r>
              <a:rPr lang="en-US" sz="2200" dirty="0"/>
              <a:t>client can pass any inputs that satisfy requirements</a:t>
            </a:r>
          </a:p>
          <a:p>
            <a:pPr marL="857250" lvl="1"/>
            <a:endParaRPr lang="en-US" sz="2200" dirty="0"/>
          </a:p>
          <a:p>
            <a:pPr marL="457200"/>
            <a:r>
              <a:rPr lang="en-US" sz="2600" b="1" dirty="0"/>
              <a:t>Modularity</a:t>
            </a:r>
          </a:p>
          <a:p>
            <a:pPr marL="857250" lvl="1"/>
            <a:r>
              <a:rPr lang="en-US" sz="2200" dirty="0"/>
              <a:t>people can work on different parts once specs are agreed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7876F-67F4-F3B6-F6B7-1069748C4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5110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Dequeue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@requires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 &gt; 0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(x, Q) with obj = Q ++ [x]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dequeue = (): [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.back.tl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)];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0664" lvl="3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as noted previously, precondition means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≠ nil</a:t>
            </a:r>
          </a:p>
          <a:p>
            <a:pPr marL="740664" lvl="3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as we know, this means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= x :: L</a:t>
            </a:r>
            <a:b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</a:b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where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x =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this.back.hd</a:t>
            </a:r>
            <a:r>
              <a:rPr lang="en-US" sz="2000" b="1" dirty="0"/>
              <a:t> 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and some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 =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this.back.tl</a:t>
            </a:r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740664" lvl="3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note that TypeScript would </a:t>
            </a:r>
            <a:r>
              <a:rPr lang="en-US" sz="2200" i="1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not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allow this! why?</a:t>
            </a:r>
          </a:p>
          <a:p>
            <a:pPr marL="1197864" lvl="4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TypeScript can’t read our preconditions :(</a:t>
            </a:r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D1F19-6AB5-6AD2-C5B6-AB15AE2C5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2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Dequeue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550876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@requires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 &gt; 0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(x, Q) with obj = Q ++ [x]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dequeue = (): [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.back.tl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)];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0664" lvl="3" indent="-283464">
              <a:buFont typeface="System Font Regular"/>
              <a:buChar char="–"/>
            </a:pP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= x :: L</a:t>
            </a:r>
            <a:r>
              <a:rPr lang="en-US" sz="18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where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x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this.back.hd</a:t>
            </a:r>
            <a:r>
              <a:rPr lang="en-US" sz="1800" b="1" dirty="0"/>
              <a:t> </a:t>
            </a:r>
            <a:r>
              <a:rPr lang="en-US" sz="18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and some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this.back.tl</a:t>
            </a:r>
            <a:b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</a:b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obj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AF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rev(x :: L)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back = x :: L</a:t>
            </a: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(rev(L) ⧺ [x])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rev(L)) ⧺ [x]					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(list assoc.)</a:t>
            </a: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	= 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rev(L)) ⧺ 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this.back.hd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]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x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this.back.hd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this.back.tl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 ⧺ 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this.back.hd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]  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L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this.back.tl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932B6-CD58-39FE-8CA7-D417F1E30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0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Constructor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makes obj = front ++ rev(back)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nil;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rev(front);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front;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back;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2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Need to check that RI holds at end of constructor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24424F-48C7-2678-544C-91EC64D7CA2D}"/>
              </a:ext>
            </a:extLst>
          </p:cNvPr>
          <p:cNvSpPr txBox="1"/>
          <p:nvPr/>
        </p:nvSpPr>
        <p:spPr>
          <a:xfrm>
            <a:off x="5402179" y="4417525"/>
            <a:ext cx="2755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holds since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≠ nil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A56C67-3F03-BC03-BA90-7651812E0FD3}"/>
              </a:ext>
            </a:extLst>
          </p:cNvPr>
          <p:cNvSpPr txBox="1"/>
          <p:nvPr/>
        </p:nvSpPr>
        <p:spPr>
          <a:xfrm>
            <a:off x="5402179" y="3685314"/>
            <a:ext cx="2786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holds since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this.front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= nil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5F024-10FC-F5B1-4D26-E7F51B016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00C325-F0F1-ED8C-B658-059976B7A622}"/>
              </a:ext>
            </a:extLst>
          </p:cNvPr>
          <p:cNvSpPr txBox="1"/>
          <p:nvPr/>
        </p:nvSpPr>
        <p:spPr>
          <a:xfrm>
            <a:off x="5881816" y="1877583"/>
            <a:ext cx="252646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RI: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this.front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= nil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or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≠ nil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32193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Constructor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makes obj = front ++ rev(back)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nil;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rev(front);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front;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back;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2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Need to check this creates correct abstract state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7E38A5-F250-61EB-5B25-293D0D515B1F}"/>
              </a:ext>
            </a:extLst>
          </p:cNvPr>
          <p:cNvSpPr txBox="1"/>
          <p:nvPr/>
        </p:nvSpPr>
        <p:spPr>
          <a:xfrm>
            <a:off x="5265820" y="4417525"/>
            <a:ext cx="2511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obj = front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rev(back)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1D67FD-0859-B274-1B0B-A3C3EB5FF975}"/>
              </a:ext>
            </a:extLst>
          </p:cNvPr>
          <p:cNvSpPr txBox="1"/>
          <p:nvPr/>
        </p:nvSpPr>
        <p:spPr>
          <a:xfrm>
            <a:off x="5265820" y="3685314"/>
            <a:ext cx="3114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obj = nil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rev(rev(front))  ??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9E050-9B5C-F33E-E0B9-05DCBC757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Constructor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378042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nil;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rev(front);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obj	= nil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rev(rev(front))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AF</a:t>
            </a: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nil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front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because L = rev(rev(L))*</a:t>
            </a: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front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concat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front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nil							</a:t>
            </a: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front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rev(nil)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rev</a:t>
            </a: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front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rev(back)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back = nil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7F7F3-D406-34DF-3E54-32CA7040B7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07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25A2B-553A-18A6-008D-E71228D8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DB9E3-F99A-EC5A-A069-79DD77116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2"/>
            <a:ext cx="3494590" cy="2663504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More Inductive ADTs &amp; Proofs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C5BE170-7088-18ED-B1F7-C63C91DD1C1C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Matt Wang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9D1406A-6D02-7243-D564-9239E4666132}"/>
              </a:ext>
            </a:extLst>
          </p:cNvPr>
          <p:cNvSpPr txBox="1">
            <a:spLocks/>
          </p:cNvSpPr>
          <p:nvPr/>
        </p:nvSpPr>
        <p:spPr>
          <a:xfrm>
            <a:off x="685800" y="5839936"/>
            <a:ext cx="3886200" cy="88977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&amp; Ali, Alice, Andrew, Anmol, Antonio, Connor, Edison, Helena, Jonathan, Katherine, Lauren, Lawrence, Mayee, Omar, Riva, Saan, and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Yusong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4E8F9AB-BFF4-01CB-DF99-26E7BF48CFA0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Spring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CB68CB-DF22-2C49-2B17-19B443D51430}"/>
              </a:ext>
            </a:extLst>
          </p:cNvPr>
          <p:cNvSpPr txBox="1"/>
          <p:nvPr/>
        </p:nvSpPr>
        <p:spPr>
          <a:xfrm>
            <a:off x="4768172" y="755169"/>
            <a:ext cx="4109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Weekly Wack (JS) Wednesday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56A8A4-25DE-F243-6978-7A5210C8446F}"/>
              </a:ext>
            </a:extLst>
          </p:cNvPr>
          <p:cNvSpPr txBox="1"/>
          <p:nvPr/>
        </p:nvSpPr>
        <p:spPr>
          <a:xfrm>
            <a:off x="4572000" y="1236137"/>
            <a:ext cx="4502253" cy="530696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buNone/>
            </a:pPr>
            <a:r>
              <a:rPr lang="en-US" dirty="0" err="1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typeof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32F6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"str"</a:t>
            </a:r>
            <a:endParaRPr lang="en-US" dirty="0">
              <a:solidFill>
                <a:srgbClr val="24292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2400"/>
              </a:lnSpc>
            </a:pPr>
            <a:r>
              <a:rPr lang="en-US" dirty="0">
                <a:solidFill>
                  <a:srgbClr val="6A737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returns 'string'</a:t>
            </a:r>
            <a:endParaRPr lang="en-US" dirty="0">
              <a:solidFill>
                <a:srgbClr val="24292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2400"/>
              </a:lnSpc>
              <a:buNone/>
            </a:pPr>
            <a:endParaRPr lang="en-US" dirty="0">
              <a:solidFill>
                <a:srgbClr val="24292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2400"/>
              </a:lnSpc>
              <a:buNone/>
            </a:pPr>
            <a:b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solidFill>
                  <a:srgbClr val="032F6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"str"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5CC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</a:p>
          <a:p>
            <a:pPr>
              <a:lnSpc>
                <a:spcPts val="2400"/>
              </a:lnSpc>
            </a:pPr>
            <a:r>
              <a:rPr lang="en-US" dirty="0">
                <a:solidFill>
                  <a:srgbClr val="6A737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returns false</a:t>
            </a:r>
            <a:endParaRPr lang="en-US" dirty="0">
              <a:solidFill>
                <a:srgbClr val="005CC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2400"/>
              </a:lnSpc>
            </a:pPr>
            <a:endParaRPr lang="en-US" dirty="0">
              <a:solidFill>
                <a:srgbClr val="005CC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2400"/>
              </a:lnSpc>
            </a:pPr>
            <a:endParaRPr lang="en-US" dirty="0">
              <a:solidFill>
                <a:srgbClr val="005CC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2400"/>
              </a:lnSpc>
              <a:buNone/>
            </a:pPr>
            <a:r>
              <a:rPr lang="en-US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F42C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Foo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extends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5CC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>
              <a:lnSpc>
                <a:spcPts val="2400"/>
              </a:lnSpc>
              <a:buNone/>
            </a:pPr>
            <a:r>
              <a:rPr lang="en-US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constructor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E362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>
              <a:lnSpc>
                <a:spcPts val="2400"/>
              </a:lnSpc>
              <a:buNone/>
            </a:pPr>
            <a:r>
              <a:rPr lang="en-US" dirty="0">
                <a:solidFill>
                  <a:srgbClr val="005CC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super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>
              <a:lnSpc>
                <a:spcPts val="2400"/>
              </a:lnSpc>
              <a:buNone/>
            </a:pPr>
            <a:r>
              <a:rPr lang="en-US" dirty="0">
                <a:solidFill>
                  <a:srgbClr val="005CC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5CC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5CC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prototype</a:t>
            </a:r>
            <a:r>
              <a:rPr lang="en-US" dirty="0" err="1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.val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E362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endParaRPr lang="en-US" dirty="0">
              <a:solidFill>
                <a:srgbClr val="24292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2400"/>
              </a:lnSpc>
              <a:buNone/>
            </a:pP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>
              <a:lnSpc>
                <a:spcPts val="2400"/>
              </a:lnSpc>
              <a:buNone/>
            </a:pP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ts val="2400"/>
              </a:lnSpc>
              <a:buNone/>
            </a:pPr>
            <a:b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F42C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Foo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32F6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":))"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)().</a:t>
            </a:r>
            <a:r>
              <a:rPr lang="en-US" dirty="0" err="1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endParaRPr lang="en-US" dirty="0">
              <a:solidFill>
                <a:srgbClr val="24292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2400"/>
              </a:lnSpc>
            </a:pPr>
            <a:r>
              <a:rPr lang="en-US" dirty="0">
                <a:solidFill>
                  <a:srgbClr val="6A737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returns ':))'</a:t>
            </a:r>
            <a:endParaRPr lang="en-US" dirty="0">
              <a:solidFill>
                <a:srgbClr val="24292E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8833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CD28F9-8B57-E184-FDFD-68E4F8F58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B4F3-DFB1-A09D-D370-C22A31AA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Inductive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8B11F-9A26-1671-9FA4-553811931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Describe a set by ways of creating its elements</a:t>
            </a:r>
          </a:p>
          <a:p>
            <a:pPr lvl="1"/>
            <a:r>
              <a:rPr lang="en-US" sz="2200" dirty="0"/>
              <a:t>each is a “constructor”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  |  C(x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 | D(x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t : T) | E(s : T, t : T)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constructors taking arguments of type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are "recursive"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A, B, C</a:t>
            </a:r>
            <a:r>
              <a:rPr lang="en-US" sz="1800" dirty="0"/>
              <a:t> have no recursive arguments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1800" dirty="0"/>
              <a:t> has one recursive argument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n-US" sz="1800" dirty="0"/>
              <a:t> has two recursive arguments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E7262F-1CF0-1691-C7D7-F17C76537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476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87153-C7F5-51A3-DE8E-E238DAD84C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43E7F-685F-E794-63A9-489719BD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Categorizing Inductive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F9E39-F336-09B6-AF80-E68353707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Generalized "</a:t>
            </a:r>
            <a:r>
              <a:rPr lang="en-US" sz="2600" dirty="0" err="1">
                <a:solidFill>
                  <a:srgbClr val="0070C0"/>
                </a:solidFill>
              </a:rPr>
              <a:t>enum</a:t>
            </a:r>
            <a:r>
              <a:rPr lang="en-US" sz="2600" dirty="0"/>
              <a:t>":</a:t>
            </a:r>
          </a:p>
          <a:p>
            <a:pPr lvl="1"/>
            <a:r>
              <a:rPr lang="en-US" sz="2000" dirty="0"/>
              <a:t>no constructors with recursive arguments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  |  C(x : </a:t>
            </a:r>
            <a:r>
              <a:rPr lang="en-US" sz="1600" b="1" dirty="0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endParaRPr lang="en-US" sz="1600" dirty="0"/>
          </a:p>
          <a:p>
            <a:r>
              <a:rPr lang="en-US" sz="2400" dirty="0"/>
              <a:t>Generalized "</a:t>
            </a:r>
            <a:r>
              <a:rPr lang="en-US" sz="2400" dirty="0">
                <a:solidFill>
                  <a:srgbClr val="7030A0"/>
                </a:solidFill>
              </a:rPr>
              <a:t>list</a:t>
            </a:r>
            <a:r>
              <a:rPr lang="en-US" sz="2400" dirty="0"/>
              <a:t>":</a:t>
            </a:r>
          </a:p>
          <a:p>
            <a:pPr lvl="1"/>
            <a:r>
              <a:rPr lang="en-US" sz="2000" dirty="0"/>
              <a:t>constructor with 1 recursive arguments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  |  C(x : </a:t>
            </a:r>
            <a:r>
              <a:rPr lang="en-US" sz="1600" b="1" dirty="0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  | D(x : </a:t>
            </a:r>
            <a:r>
              <a:rPr lang="en-US" sz="16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6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sz="1600" dirty="0"/>
          </a:p>
          <a:p>
            <a:pPr lvl="2"/>
            <a:endParaRPr lang="en-US" sz="1600" dirty="0"/>
          </a:p>
          <a:p>
            <a:r>
              <a:rPr lang="en-US" sz="2600" dirty="0"/>
              <a:t>Generalized "</a:t>
            </a:r>
            <a:r>
              <a:rPr lang="en-US" sz="2600" dirty="0">
                <a:solidFill>
                  <a:srgbClr val="C00000"/>
                </a:solidFill>
              </a:rPr>
              <a:t>tree</a:t>
            </a:r>
            <a:r>
              <a:rPr lang="en-US" sz="2600" dirty="0"/>
              <a:t>":</a:t>
            </a:r>
          </a:p>
          <a:p>
            <a:pPr lvl="1"/>
            <a:r>
              <a:rPr lang="en-US" sz="2000" dirty="0"/>
              <a:t>constructor with 2+ recursive arguments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  |  C(x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 | D(x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t : T) | E(</a:t>
            </a:r>
            <a:r>
              <a:rPr lang="en-US" sz="18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266D5-5508-B25D-AAF7-629EB384C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4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EACEA5-4B2B-7B9F-EEB6-A97F3E409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863DD-5354-E446-5FD9-F220AB8D8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Enums</a:t>
            </a:r>
          </a:p>
        </p:txBody>
      </p:sp>
    </p:spTree>
    <p:extLst>
      <p:ext uri="{BB962C8B-B14F-4D97-AF65-F5344CB8AC3E}">
        <p14:creationId xmlns:p14="http://schemas.microsoft.com/office/powerpoint/2010/main" val="31791574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91742-5076-FF88-F2B1-573AC94E9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A0D7F-5EB2-A159-A449-A9D1A6AB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Enums Example: Auction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23190-26D1-E0EA-F655-EACAFF5E2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893398"/>
          </a:xfrm>
        </p:spPr>
        <p:txBody>
          <a:bodyPr/>
          <a:lstStyle/>
          <a:p>
            <a:r>
              <a:rPr lang="en-US" sz="2600" dirty="0"/>
              <a:t>Auction site has three different “pages”</a:t>
            </a:r>
          </a:p>
        </p:txBody>
      </p:sp>
      <p:grpSp>
        <p:nvGrpSpPr>
          <p:cNvPr id="20" name="Group 19" descr="A “Current Auctions” page, with a list of items on auction &amp; a “new auction” button">
            <a:extLst>
              <a:ext uri="{FF2B5EF4-FFF2-40B4-BE49-F238E27FC236}">
                <a16:creationId xmlns:a16="http://schemas.microsoft.com/office/drawing/2014/main" id="{DD5EFFAA-3882-9AF0-5AA4-935556256F85}"/>
              </a:ext>
            </a:extLst>
          </p:cNvPr>
          <p:cNvGrpSpPr/>
          <p:nvPr/>
        </p:nvGrpSpPr>
        <p:grpSpPr>
          <a:xfrm>
            <a:off x="457200" y="2137558"/>
            <a:ext cx="4085111" cy="2090057"/>
            <a:chOff x="457200" y="2137558"/>
            <a:chExt cx="4085111" cy="209005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E79840A-039D-6131-5D49-71324923BB7D}"/>
                </a:ext>
              </a:extLst>
            </p:cNvPr>
            <p:cNvSpPr txBox="1"/>
            <p:nvPr/>
          </p:nvSpPr>
          <p:spPr>
            <a:xfrm>
              <a:off x="457200" y="2137558"/>
              <a:ext cx="23767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Current Auctions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43DD06E-26CF-ADE2-7FF2-82635B39F915}"/>
                </a:ext>
              </a:extLst>
            </p:cNvPr>
            <p:cNvSpPr/>
            <p:nvPr/>
          </p:nvSpPr>
          <p:spPr>
            <a:xfrm>
              <a:off x="457200" y="2137558"/>
              <a:ext cx="4085111" cy="2090057"/>
            </a:xfrm>
            <a:prstGeom prst="rect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D512A53-FF06-7961-FDA6-72FD23028287}"/>
                </a:ext>
              </a:extLst>
            </p:cNvPr>
            <p:cNvSpPr txBox="1"/>
            <p:nvPr/>
          </p:nvSpPr>
          <p:spPr>
            <a:xfrm>
              <a:off x="457200" y="2599223"/>
              <a:ext cx="334578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182880">
                <a:buFont typeface="Arial" panose="020B0604020202020204" pitchFamily="34" charset="0"/>
                <a:buChar char="•"/>
              </a:pPr>
              <a:r>
                <a:rPr lang="en-US" sz="1600" u="sng" dirty="0">
                  <a:latin typeface="Franklin Gothic Medium"/>
                  <a:cs typeface="Franklin Gothic Medium"/>
                </a:rPr>
                <a:t>Oak Cabinet</a:t>
              </a:r>
              <a:r>
                <a:rPr lang="en-US" sz="1600" dirty="0">
                  <a:latin typeface="Franklin Gothic Medium"/>
                  <a:cs typeface="Franklin Gothic Medium"/>
                </a:rPr>
                <a:t> 	ends in 10 min</a:t>
              </a:r>
            </a:p>
            <a:p>
              <a:pPr marL="285750" indent="-182880">
                <a:buFont typeface="Arial" panose="020B0604020202020204" pitchFamily="34" charset="0"/>
                <a:buChar char="•"/>
              </a:pPr>
              <a:r>
                <a:rPr lang="en-US" sz="1600" u="sng" dirty="0">
                  <a:latin typeface="Franklin Gothic Medium"/>
                  <a:cs typeface="Franklin Gothic Medium"/>
                </a:rPr>
                <a:t>Red Couch</a:t>
              </a:r>
              <a:r>
                <a:rPr lang="en-US" sz="1600" dirty="0">
                  <a:latin typeface="Franklin Gothic Medium"/>
                  <a:cs typeface="Franklin Gothic Medium"/>
                </a:rPr>
                <a:t>		ends in 15 min</a:t>
              </a:r>
            </a:p>
            <a:p>
              <a:pPr marL="285750" indent="-182880">
                <a:buFont typeface="Arial" panose="020B0604020202020204" pitchFamily="34" charset="0"/>
                <a:buChar char="•"/>
              </a:pPr>
              <a:r>
                <a:rPr lang="en-US" sz="1600" u="sng" dirty="0">
                  <a:latin typeface="Franklin Gothic Medium"/>
                  <a:cs typeface="Franklin Gothic Medium"/>
                </a:rPr>
                <a:t>Blue Bicycle</a:t>
              </a:r>
              <a:r>
                <a:rPr lang="en-US" sz="1600" dirty="0">
                  <a:latin typeface="Franklin Gothic Medium"/>
                  <a:cs typeface="Franklin Gothic Medium"/>
                </a:rPr>
                <a:t>		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99063969-9335-C1F9-BC6C-E7622CE87A7D}"/>
                </a:ext>
              </a:extLst>
            </p:cNvPr>
            <p:cNvSpPr/>
            <p:nvPr/>
          </p:nvSpPr>
          <p:spPr>
            <a:xfrm>
              <a:off x="857660" y="3550721"/>
              <a:ext cx="624118" cy="34116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New</a:t>
              </a:r>
            </a:p>
          </p:txBody>
        </p:sp>
      </p:grpSp>
      <p:grpSp>
        <p:nvGrpSpPr>
          <p:cNvPr id="22" name="Group 21" descr="A page for bidding on an individual item. Importantly, the page’s structure is the same for every item, and so only one abstract “page” needs to exist.">
            <a:extLst>
              <a:ext uri="{FF2B5EF4-FFF2-40B4-BE49-F238E27FC236}">
                <a16:creationId xmlns:a16="http://schemas.microsoft.com/office/drawing/2014/main" id="{438C13C3-9258-53AA-EE6B-4D880C8302B5}"/>
              </a:ext>
            </a:extLst>
          </p:cNvPr>
          <p:cNvGrpSpPr/>
          <p:nvPr/>
        </p:nvGrpSpPr>
        <p:grpSpPr>
          <a:xfrm>
            <a:off x="4821382" y="2137558"/>
            <a:ext cx="4085111" cy="2612571"/>
            <a:chOff x="4821382" y="2137558"/>
            <a:chExt cx="4085111" cy="261257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85E60D0-19E9-573C-53E2-E258627213A2}"/>
                </a:ext>
              </a:extLst>
            </p:cNvPr>
            <p:cNvSpPr txBox="1"/>
            <p:nvPr/>
          </p:nvSpPr>
          <p:spPr>
            <a:xfrm>
              <a:off x="4821382" y="2137558"/>
              <a:ext cx="18019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Oak Cabinet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64E0270-B29D-B063-F30D-7498F4A8B759}"/>
                </a:ext>
              </a:extLst>
            </p:cNvPr>
            <p:cNvSpPr/>
            <p:nvPr/>
          </p:nvSpPr>
          <p:spPr>
            <a:xfrm>
              <a:off x="4821382" y="2137558"/>
              <a:ext cx="4085111" cy="2612571"/>
            </a:xfrm>
            <a:prstGeom prst="rect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A037F6D-A62C-520B-79DE-AAF05364B8D0}"/>
                </a:ext>
              </a:extLst>
            </p:cNvPr>
            <p:cNvSpPr txBox="1"/>
            <p:nvPr/>
          </p:nvSpPr>
          <p:spPr>
            <a:xfrm>
              <a:off x="4858404" y="2574000"/>
              <a:ext cx="3798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A beautiful solid oak cabinet. Perfect for any bedroom. Dimensions are 42” x 60”.</a:t>
              </a: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24CEE8BD-DD6C-DF1C-3BBD-380225477872}"/>
                </a:ext>
              </a:extLst>
            </p:cNvPr>
            <p:cNvSpPr/>
            <p:nvPr/>
          </p:nvSpPr>
          <p:spPr>
            <a:xfrm>
              <a:off x="7327079" y="4146086"/>
              <a:ext cx="929576" cy="34116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Submit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87BCE38-C324-1B00-FE8F-98DD7E2E475E}"/>
                </a:ext>
              </a:extLst>
            </p:cNvPr>
            <p:cNvSpPr txBox="1"/>
            <p:nvPr/>
          </p:nvSpPr>
          <p:spPr>
            <a:xfrm>
              <a:off x="4858404" y="3206415"/>
              <a:ext cx="37987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Current Bid: </a:t>
              </a:r>
              <a:r>
                <a:rPr lang="en-US" sz="1600" dirty="0">
                  <a:solidFill>
                    <a:srgbClr val="0070C0"/>
                  </a:solidFill>
                  <a:latin typeface="Franklin Gothic Medium"/>
                  <a:cs typeface="Franklin Gothic Medium"/>
                </a:rPr>
                <a:t>$250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6A70937-16DD-272F-45B2-B60269943723}"/>
                </a:ext>
              </a:extLst>
            </p:cNvPr>
            <p:cNvSpPr txBox="1"/>
            <p:nvPr/>
          </p:nvSpPr>
          <p:spPr>
            <a:xfrm>
              <a:off x="5051011" y="3719998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latin typeface="Franklin Gothic Medium"/>
                  <a:cs typeface="Franklin Gothic Medium"/>
                </a:rPr>
                <a:t>Name</a:t>
              </a:r>
              <a:endParaRPr lang="en-US" sz="1600" dirty="0">
                <a:solidFill>
                  <a:srgbClr val="0070C0"/>
                </a:solidFill>
                <a:latin typeface="Franklin Gothic Medium"/>
                <a:cs typeface="Franklin Gothic Medium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04A1D70-A427-EF6F-FD08-B4109E29700A}"/>
                </a:ext>
              </a:extLst>
            </p:cNvPr>
            <p:cNvSpPr txBox="1"/>
            <p:nvPr/>
          </p:nvSpPr>
          <p:spPr>
            <a:xfrm>
              <a:off x="5051011" y="4127152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latin typeface="Franklin Gothic Medium"/>
                  <a:cs typeface="Franklin Gothic Medium"/>
                </a:rPr>
                <a:t>Bid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895B2210-662B-9B71-F07E-0C916A35E66C}"/>
                </a:ext>
              </a:extLst>
            </p:cNvPr>
            <p:cNvSpPr/>
            <p:nvPr/>
          </p:nvSpPr>
          <p:spPr>
            <a:xfrm>
              <a:off x="5890315" y="3737997"/>
              <a:ext cx="1199253" cy="341164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Fred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7EA47797-009A-9858-0B81-3BBC9B723540}"/>
                </a:ext>
              </a:extLst>
            </p:cNvPr>
            <p:cNvSpPr/>
            <p:nvPr/>
          </p:nvSpPr>
          <p:spPr>
            <a:xfrm>
              <a:off x="5890314" y="4146086"/>
              <a:ext cx="1199253" cy="341164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251</a:t>
              </a:r>
            </a:p>
          </p:txBody>
        </p:sp>
      </p:grpSp>
      <p:grpSp>
        <p:nvGrpSpPr>
          <p:cNvPr id="21" name="Group 20" descr="A “New Auction” page, where the user can input their name, the item they want to list, …">
            <a:extLst>
              <a:ext uri="{FF2B5EF4-FFF2-40B4-BE49-F238E27FC236}">
                <a16:creationId xmlns:a16="http://schemas.microsoft.com/office/drawing/2014/main" id="{7D8F0B89-D7A3-F2FB-72C0-76138CD7FE43}"/>
              </a:ext>
            </a:extLst>
          </p:cNvPr>
          <p:cNvGrpSpPr/>
          <p:nvPr/>
        </p:nvGrpSpPr>
        <p:grpSpPr>
          <a:xfrm>
            <a:off x="457200" y="4499831"/>
            <a:ext cx="4085111" cy="1972221"/>
            <a:chOff x="457200" y="4499831"/>
            <a:chExt cx="4085111" cy="197222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D35DA27-C901-DE8F-884A-599F69E3D7D8}"/>
                </a:ext>
              </a:extLst>
            </p:cNvPr>
            <p:cNvSpPr txBox="1"/>
            <p:nvPr/>
          </p:nvSpPr>
          <p:spPr>
            <a:xfrm>
              <a:off x="457200" y="4499831"/>
              <a:ext cx="18338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New Auction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810D0FE-07E6-A95C-DD92-0B8EDBEDE1AD}"/>
                </a:ext>
              </a:extLst>
            </p:cNvPr>
            <p:cNvSpPr/>
            <p:nvPr/>
          </p:nvSpPr>
          <p:spPr>
            <a:xfrm>
              <a:off x="457200" y="4499832"/>
              <a:ext cx="4085111" cy="1972220"/>
            </a:xfrm>
            <a:prstGeom prst="rect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E3E799E-4D17-0F03-8C9C-9ECAAEC8BBDA}"/>
                </a:ext>
              </a:extLst>
            </p:cNvPr>
            <p:cNvSpPr txBox="1"/>
            <p:nvPr/>
          </p:nvSpPr>
          <p:spPr>
            <a:xfrm>
              <a:off x="1007461" y="5010422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latin typeface="Franklin Gothic Medium"/>
                  <a:cs typeface="Franklin Gothic Medium"/>
                </a:rPr>
                <a:t>Name</a:t>
              </a:r>
              <a:endParaRPr lang="en-US" sz="1600" dirty="0">
                <a:solidFill>
                  <a:srgbClr val="0070C0"/>
                </a:solidFill>
                <a:latin typeface="Franklin Gothic Medium"/>
                <a:cs typeface="Franklin Gothic Medium"/>
              </a:endParaRPr>
            </a:p>
          </p:txBody>
        </p:sp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23BD564A-26F5-7F1B-D359-0A5699260381}"/>
                </a:ext>
              </a:extLst>
            </p:cNvPr>
            <p:cNvSpPr/>
            <p:nvPr/>
          </p:nvSpPr>
          <p:spPr>
            <a:xfrm>
              <a:off x="1846765" y="5028421"/>
              <a:ext cx="1199253" cy="341164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Bob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19002F6-2333-5E96-7CE9-994D13FEB556}"/>
                </a:ext>
              </a:extLst>
            </p:cNvPr>
            <p:cNvSpPr txBox="1"/>
            <p:nvPr/>
          </p:nvSpPr>
          <p:spPr>
            <a:xfrm>
              <a:off x="1007461" y="5466895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latin typeface="Franklin Gothic Medium"/>
                  <a:cs typeface="Franklin Gothic Medium"/>
                </a:rPr>
                <a:t>Item</a:t>
              </a:r>
              <a:endParaRPr lang="en-US" sz="1600" dirty="0">
                <a:solidFill>
                  <a:srgbClr val="0070C0"/>
                </a:solidFill>
                <a:latin typeface="Franklin Gothic Medium"/>
                <a:cs typeface="Franklin Gothic Medium"/>
              </a:endParaRP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85F63E5A-8689-4DDB-2B36-5FA2FF1A72D8}"/>
                </a:ext>
              </a:extLst>
            </p:cNvPr>
            <p:cNvSpPr/>
            <p:nvPr/>
          </p:nvSpPr>
          <p:spPr>
            <a:xfrm>
              <a:off x="1846765" y="5484894"/>
              <a:ext cx="1199253" cy="341164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Table Lamp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185E193-5C6E-5F15-2576-85550C25C82D}"/>
                </a:ext>
              </a:extLst>
            </p:cNvPr>
            <p:cNvSpPr txBox="1"/>
            <p:nvPr/>
          </p:nvSpPr>
          <p:spPr>
            <a:xfrm>
              <a:off x="1408233" y="5974749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Franklin Gothic Medium"/>
                  <a:cs typeface="Franklin Gothic Medium"/>
                </a:rPr>
                <a:t>…</a:t>
              </a:r>
              <a:endParaRPr lang="en-US" sz="1600" dirty="0">
                <a:solidFill>
                  <a:srgbClr val="0070C0"/>
                </a:solidFill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926971D-C22D-5612-C43A-FCBB98628E74}"/>
              </a:ext>
            </a:extLst>
          </p:cNvPr>
          <p:cNvSpPr txBox="1"/>
          <p:nvPr/>
        </p:nvSpPr>
        <p:spPr>
          <a:xfrm>
            <a:off x="5431324" y="5179699"/>
            <a:ext cx="3316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App component needs to show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one of these components.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2A0E41-FA4D-338A-B7A9-B55D6FD7AEA9}"/>
              </a:ext>
            </a:extLst>
          </p:cNvPr>
          <p:cNvSpPr txBox="1"/>
          <p:nvPr/>
        </p:nvSpPr>
        <p:spPr>
          <a:xfrm>
            <a:off x="5431324" y="5805449"/>
            <a:ext cx="3095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Must keep track of which one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we are currently showing.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F9FF153E-5168-8138-0D20-38193549B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94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21B7B-B09E-EC8E-EF69-1969763C4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 Barrier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EC867-4661-47D4-A818-DE0AD8AB2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Specification is an…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specification is the “barrier” between the sides</a:t>
            </a:r>
          </a:p>
          <a:p>
            <a:pPr lvl="1"/>
            <a:r>
              <a:rPr lang="en-US" sz="2200" dirty="0"/>
              <a:t>clients depend only on the spec</a:t>
            </a:r>
          </a:p>
          <a:p>
            <a:pPr lvl="1"/>
            <a:r>
              <a:rPr lang="en-US" sz="2200" dirty="0"/>
              <a:t>implementer can write any code that satisfies the spec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00A673B-B72A-66B6-8E67-88DA615A3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8626" y="2536524"/>
            <a:ext cx="2645093" cy="1219200"/>
            <a:chOff x="5118626" y="2536524"/>
            <a:chExt cx="2645093" cy="121920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BAD0243A-5902-B054-737A-93212A065502}"/>
                </a:ext>
              </a:extLst>
            </p:cNvPr>
            <p:cNvCxnSpPr>
              <a:cxnSpLocks/>
            </p:cNvCxnSpPr>
            <p:nvPr/>
          </p:nvCxnSpPr>
          <p:spPr>
            <a:xfrm>
              <a:off x="5118626" y="3146124"/>
              <a:ext cx="892493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026D65A-D4E2-D117-ADC6-BBCA26622A7C}"/>
                </a:ext>
              </a:extLst>
            </p:cNvPr>
            <p:cNvSpPr/>
            <p:nvPr/>
          </p:nvSpPr>
          <p:spPr>
            <a:xfrm>
              <a:off x="6011119" y="2536524"/>
              <a:ext cx="1752600" cy="1219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Client</a:t>
              </a:r>
            </a:p>
            <a:p>
              <a:pPr algn="ctr"/>
              <a:r>
                <a:rPr lang="en-US" sz="1600" dirty="0"/>
                <a:t>Function Call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D9DD7F-B224-9901-CE34-330E028B1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39119" y="2536524"/>
            <a:ext cx="2895375" cy="1219200"/>
            <a:chOff x="1439119" y="2536524"/>
            <a:chExt cx="2895375" cy="12192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5048C7C-13DC-A341-2132-661F4F68B013}"/>
                </a:ext>
              </a:extLst>
            </p:cNvPr>
            <p:cNvSpPr/>
            <p:nvPr/>
          </p:nvSpPr>
          <p:spPr>
            <a:xfrm>
              <a:off x="1439119" y="2536524"/>
              <a:ext cx="1752600" cy="1219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Function</a:t>
              </a:r>
            </a:p>
            <a:p>
              <a:pPr algn="ctr"/>
              <a:r>
                <a:rPr lang="en-US" sz="1600" dirty="0"/>
                <a:t>Implementation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10631DE-A4BD-D949-8E6C-4B939BA4E443}"/>
                </a:ext>
              </a:extLst>
            </p:cNvPr>
            <p:cNvCxnSpPr>
              <a:cxnSpLocks/>
            </p:cNvCxnSpPr>
            <p:nvPr/>
          </p:nvCxnSpPr>
          <p:spPr>
            <a:xfrm>
              <a:off x="3191719" y="3163254"/>
              <a:ext cx="1142775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1BDA597-4821-DEF6-AA1B-98634E186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5" name="Group 14" descr="The spec is an abstraction barrier between a client function call &amp; the function implementation.">
            <a:extLst>
              <a:ext uri="{FF2B5EF4-FFF2-40B4-BE49-F238E27FC236}">
                <a16:creationId xmlns:a16="http://schemas.microsoft.com/office/drawing/2014/main" id="{004472AA-5696-8447-A4C7-F7E83C25589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469088" y="2164184"/>
            <a:ext cx="2147830" cy="2127248"/>
            <a:chOff x="3469088" y="2164184"/>
            <a:chExt cx="2147830" cy="2127248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B773DA41-20F4-74CD-DF09-E1B6B8694A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/>
          </p:blipFill>
          <p:spPr bwMode="auto">
            <a:xfrm>
              <a:off x="3967380" y="2618126"/>
              <a:ext cx="1151246" cy="11512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2B1C708-88C0-28FB-C01A-A93DC0380ABB}"/>
                </a:ext>
              </a:extLst>
            </p:cNvPr>
            <p:cNvSpPr txBox="1"/>
            <p:nvPr/>
          </p:nvSpPr>
          <p:spPr>
            <a:xfrm>
              <a:off x="3469088" y="2164184"/>
              <a:ext cx="21478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+mn-lt"/>
                </a:rPr>
                <a:t>Abstraction Barrier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2F86010-11AE-B2DA-5BF5-1AD9968A83AA}"/>
                </a:ext>
              </a:extLst>
            </p:cNvPr>
            <p:cNvSpPr txBox="1"/>
            <p:nvPr/>
          </p:nvSpPr>
          <p:spPr>
            <a:xfrm>
              <a:off x="3469088" y="3952878"/>
              <a:ext cx="21478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Specification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89249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85586-7CDB-910E-C468-1E97C493E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Auction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App.tsx</a:t>
            </a:r>
            <a:r>
              <a:rPr lang="en-US" sz="3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– Pages as Enums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3301A-1E9B-1772-F3FD-4C88A4BC2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Page = {kind: "list"}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{kind: "new"}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{kind: "details", name: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{page: Page};</a:t>
            </a:r>
          </a:p>
          <a:p>
            <a:pPr lvl="2"/>
            <a:endParaRPr lang="en-US" sz="1800" dirty="0"/>
          </a:p>
          <a:p>
            <a:r>
              <a:rPr lang="en-US" sz="2600" dirty="0"/>
              <a:t>Page is an inductive data type: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Page := list | new | details(name: 𝕊*)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App keeps track of the current page</a:t>
            </a:r>
          </a:p>
          <a:p>
            <a:pPr lvl="1"/>
            <a:r>
              <a:rPr lang="en-US" sz="2200" dirty="0"/>
              <a:t>note that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details</a:t>
            </a:r>
            <a:r>
              <a:rPr lang="en-US" sz="2200" dirty="0"/>
              <a:t>" has an argument (which auction's details)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E8202-F2FA-579E-B89F-8EB75AC7F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8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A4C7A5-1161-917A-126E-332368E73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4D3F6-67CA-9B8C-103D-52FAC8087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Auction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App.tsx</a:t>
            </a:r>
            <a:r>
              <a:rPr lang="en-US" sz="3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– Rendering Enum Pages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BF5E4-C866-FCAB-C2C3-15829743F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Page = {kind: "list"}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{kind: "new"}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{kind: "details", name: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{page: Page};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App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Component&lt;{},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render = ():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JSX.Element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.state.page.kind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"list")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AuctionList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.state.page.kind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"new")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NewAuction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AuctionDetails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.state.page.name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}/&gt;;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24070-ED2E-C999-32CF-58B43880E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739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1E982-AD7D-62EE-8871-8F64C8E94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1DDC-9948-0A2D-7A84-E0C1DEF3E5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</p:spTree>
    <p:extLst>
      <p:ext uri="{BB962C8B-B14F-4D97-AF65-F5344CB8AC3E}">
        <p14:creationId xmlns:p14="http://schemas.microsoft.com/office/powerpoint/2010/main" val="27939618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14753-250A-6258-5D85-98120C2B0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2E794-B29A-E99D-3F14-1C78AD069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Lists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99463-196B-3805-0922-F4AE4C6DB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616598"/>
          </a:xfrm>
        </p:spPr>
        <p:txBody>
          <a:bodyPr/>
          <a:lstStyle/>
          <a:p>
            <a:r>
              <a:rPr lang="en-US" sz="2600" dirty="0"/>
              <a:t>Lists can have multiple recursive constructors</a:t>
            </a:r>
          </a:p>
          <a:p>
            <a:pPr lvl="2"/>
            <a:endParaRPr lang="en-US" sz="1800" dirty="0"/>
          </a:p>
          <a:p>
            <a:pPr marL="57150" indent="0">
              <a:buNone/>
            </a:pP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ShapeList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:= nil | square(x: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L: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ShapeList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| diamond(y: 𝕊*,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L: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ShapeList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two different ways to add to the front</a:t>
            </a:r>
          </a:p>
          <a:p>
            <a:pPr lvl="1"/>
            <a:endParaRPr lang="en-US" sz="2200" dirty="0"/>
          </a:p>
          <a:p>
            <a:r>
              <a:rPr lang="en-US" sz="2600" dirty="0"/>
              <a:t>Still not much more complicated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square(1, diamond("hi", square(3, nil))) =</a:t>
            </a:r>
            <a:endParaRPr lang="en-US" sz="1800" dirty="0"/>
          </a:p>
        </p:txBody>
      </p:sp>
      <p:grpSp>
        <p:nvGrpSpPr>
          <p:cNvPr id="13" name="Group 12" descr="A “list” with three nodes:&#10;1. a “square” node with value 1&#10;2. a “diamond” node with value “hi”&#10;3. a square node with value 3">
            <a:extLst>
              <a:ext uri="{FF2B5EF4-FFF2-40B4-BE49-F238E27FC236}">
                <a16:creationId xmlns:a16="http://schemas.microsoft.com/office/drawing/2014/main" id="{5435776B-4F5B-AAAA-9C2A-42710A811DDF}"/>
              </a:ext>
            </a:extLst>
          </p:cNvPr>
          <p:cNvGrpSpPr/>
          <p:nvPr/>
        </p:nvGrpSpPr>
        <p:grpSpPr>
          <a:xfrm>
            <a:off x="3385753" y="5567527"/>
            <a:ext cx="2382963" cy="500465"/>
            <a:chOff x="3385753" y="5567527"/>
            <a:chExt cx="2382963" cy="500465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066FFD52-D26C-B85C-38A7-CAE2D21A2F16}"/>
                </a:ext>
              </a:extLst>
            </p:cNvPr>
            <p:cNvSpPr/>
            <p:nvPr/>
          </p:nvSpPr>
          <p:spPr>
            <a:xfrm>
              <a:off x="3385753" y="561384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A94A6BD-9A54-1DDE-0F91-1EDA548374AE}"/>
                </a:ext>
              </a:extLst>
            </p:cNvPr>
            <p:cNvSpPr txBox="1"/>
            <p:nvPr/>
          </p:nvSpPr>
          <p:spPr>
            <a:xfrm>
              <a:off x="3415363" y="562150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F5664015-8A54-16F4-E630-5C784E95D944}"/>
                </a:ext>
              </a:extLst>
            </p:cNvPr>
            <p:cNvSpPr/>
            <p:nvPr/>
          </p:nvSpPr>
          <p:spPr>
            <a:xfrm rot="2602143">
              <a:off x="4293075" y="5567527"/>
              <a:ext cx="529309" cy="500465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0D8ADC0-BB99-0361-BA8A-41119643AC0C}"/>
                </a:ext>
              </a:extLst>
            </p:cNvPr>
            <p:cNvSpPr txBox="1"/>
            <p:nvPr/>
          </p:nvSpPr>
          <p:spPr>
            <a:xfrm>
              <a:off x="4269649" y="5617671"/>
              <a:ext cx="6031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"hi"</a:t>
              </a:r>
            </a:p>
          </p:txBody>
        </p:sp>
        <p:sp>
          <p:nvSpPr>
            <p:cNvPr id="8" name="Frame 7">
              <a:extLst>
                <a:ext uri="{FF2B5EF4-FFF2-40B4-BE49-F238E27FC236}">
                  <a16:creationId xmlns:a16="http://schemas.microsoft.com/office/drawing/2014/main" id="{729D8DFB-D792-D4B2-B31A-76A8A808B59C}"/>
                </a:ext>
              </a:extLst>
            </p:cNvPr>
            <p:cNvSpPr/>
            <p:nvPr/>
          </p:nvSpPr>
          <p:spPr>
            <a:xfrm>
              <a:off x="5373300" y="562150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483742B-4A33-D7AA-695D-9DACA97B5C2B}"/>
                </a:ext>
              </a:extLst>
            </p:cNvPr>
            <p:cNvSpPr txBox="1"/>
            <p:nvPr/>
          </p:nvSpPr>
          <p:spPr>
            <a:xfrm>
              <a:off x="5402910" y="562916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1824E04-3550-8F71-6FE2-821A408BC469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3781169" y="582155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F05D048-D105-5A3F-4AA9-474C5AD58D36}"/>
                </a:ext>
              </a:extLst>
            </p:cNvPr>
            <p:cNvCxnSpPr>
              <a:cxnSpLocks/>
            </p:cNvCxnSpPr>
            <p:nvPr/>
          </p:nvCxnSpPr>
          <p:spPr>
            <a:xfrm>
              <a:off x="4914429" y="582155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AB474AE-B4C3-D84A-0B26-737C9E028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3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5C5F6-7315-6A7B-A2ED-8FA06D8B2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5511-BC85-6C7A-D50B-7BB22732DC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</p:spTree>
    <p:extLst>
      <p:ext uri="{BB962C8B-B14F-4D97-AF65-F5344CB8AC3E}">
        <p14:creationId xmlns:p14="http://schemas.microsoft.com/office/powerpoint/2010/main" val="308389577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in the Wild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Trees are the most general case…</a:t>
            </a:r>
            <a:endParaRPr lang="en-US" sz="2200" dirty="0"/>
          </a:p>
          <a:p>
            <a:pPr lvl="1"/>
            <a:endParaRPr lang="en-US" sz="2200" dirty="0"/>
          </a:p>
          <a:p>
            <a:r>
              <a:rPr lang="en-US" sz="2600" dirty="0"/>
              <a:t>Some prominent examples of trees:</a:t>
            </a:r>
          </a:p>
          <a:p>
            <a:pPr lvl="1"/>
            <a:r>
              <a:rPr lang="en-US" sz="2200" dirty="0"/>
              <a:t>HTML: used to describe UI</a:t>
            </a:r>
          </a:p>
          <a:p>
            <a:pPr lvl="1"/>
            <a:r>
              <a:rPr lang="en-US" sz="2200" dirty="0"/>
              <a:t>JSON: used to describe just about any data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90C2B-0D95-2C08-4171-0BB22E577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5291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41B4C-8C63-05BB-E8D7-634056C7E2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44533-1DA3-91D4-A616-24EA9C69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 for Trees…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A4934-58AD-8713-04C2-5A9587CF9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B 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C(x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D(x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t : T)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E(s : T, t : T)</a:t>
            </a:r>
          </a:p>
          <a:p>
            <a:pPr lvl="2"/>
            <a:endParaRPr lang="en-US" sz="1800" dirty="0"/>
          </a:p>
          <a:p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To prove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all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400" dirty="0"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P(A)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P(B)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P(C(x))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P(D(x, t))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P(E(s, t))</a:t>
            </a: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(this is proof by cases)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D38DC-AD72-730C-6C57-031B74D2A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8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4303E5-3364-F234-39AB-4D96D6D2D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F19A-C09A-03D4-26ED-5D2E23B73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 for Trees… Use Structural Induction!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97742-D395-0225-E559-C5588A265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B 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C(x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D(x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E(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endParaRPr lang="en-US" sz="1800" dirty="0"/>
          </a:p>
          <a:p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To prove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all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400" dirty="0"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P(A)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P(B)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P(C(x))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P(D(x, t))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assuming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P(E(s, t))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assuming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P(s)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and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this is structural induction!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52886-B846-48AD-5F65-7158F5261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38094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0FA8B-44AD-4C3D-8896-E424673F6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A6666-09F8-1354-1DCA-B0AE1AE1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02595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Tree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Tree, R : Tree)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sz="2600" dirty="0"/>
              <a:t>Inductive definition of binary trees of integers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node(1, node(2, empty, empty),  node(3, empty, node(4, empty, empty))))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72DB5F-4EAF-1308-82F9-C731D333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Inductive Binary Trees</a:t>
            </a:r>
          </a:p>
        </p:txBody>
      </p:sp>
      <p:grpSp>
        <p:nvGrpSpPr>
          <p:cNvPr id="6" name="Group 5" descr="A binary tree rooted at a node 1. Its left child is a node 2, with no children; its right child is a node 3, which itself has a right child (a node 4).">
            <a:extLst>
              <a:ext uri="{FF2B5EF4-FFF2-40B4-BE49-F238E27FC236}">
                <a16:creationId xmlns:a16="http://schemas.microsoft.com/office/drawing/2014/main" id="{C326A9B7-42F6-C4EB-F2C1-48A7FB46B53A}"/>
              </a:ext>
            </a:extLst>
          </p:cNvPr>
          <p:cNvGrpSpPr/>
          <p:nvPr/>
        </p:nvGrpSpPr>
        <p:grpSpPr>
          <a:xfrm>
            <a:off x="3368723" y="4477018"/>
            <a:ext cx="1846719" cy="1907942"/>
            <a:chOff x="3368723" y="4477018"/>
            <a:chExt cx="1846719" cy="1907942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33CFACB7-D686-86CA-E671-3C03FD9DC03F}"/>
                </a:ext>
              </a:extLst>
            </p:cNvPr>
            <p:cNvSpPr/>
            <p:nvPr/>
          </p:nvSpPr>
          <p:spPr>
            <a:xfrm>
              <a:off x="3874234" y="447701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7E4A43A-4624-569A-8FD6-8FDF738B1314}"/>
                </a:ext>
              </a:extLst>
            </p:cNvPr>
            <p:cNvSpPr txBox="1"/>
            <p:nvPr/>
          </p:nvSpPr>
          <p:spPr>
            <a:xfrm>
              <a:off x="3889989" y="448468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9" name="Frame 8">
              <a:extLst>
                <a:ext uri="{FF2B5EF4-FFF2-40B4-BE49-F238E27FC236}">
                  <a16:creationId xmlns:a16="http://schemas.microsoft.com/office/drawing/2014/main" id="{404D9D4C-1D53-4523-967E-EFAF0AED5E74}"/>
                </a:ext>
              </a:extLst>
            </p:cNvPr>
            <p:cNvSpPr/>
            <p:nvPr/>
          </p:nvSpPr>
          <p:spPr>
            <a:xfrm>
              <a:off x="3368723" y="522139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683A829-EA3B-60B0-7ABF-D9509D6C140C}"/>
                </a:ext>
              </a:extLst>
            </p:cNvPr>
            <p:cNvSpPr txBox="1"/>
            <p:nvPr/>
          </p:nvSpPr>
          <p:spPr>
            <a:xfrm>
              <a:off x="3384478" y="522905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11" name="Frame 10">
              <a:extLst>
                <a:ext uri="{FF2B5EF4-FFF2-40B4-BE49-F238E27FC236}">
                  <a16:creationId xmlns:a16="http://schemas.microsoft.com/office/drawing/2014/main" id="{1502437E-5A2E-A8BA-ABB2-5C193786D7D9}"/>
                </a:ext>
              </a:extLst>
            </p:cNvPr>
            <p:cNvSpPr/>
            <p:nvPr/>
          </p:nvSpPr>
          <p:spPr>
            <a:xfrm>
              <a:off x="4359487" y="5229054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C09DBAD-7D74-1354-E27C-971F5F3E51DF}"/>
                </a:ext>
              </a:extLst>
            </p:cNvPr>
            <p:cNvSpPr txBox="1"/>
            <p:nvPr/>
          </p:nvSpPr>
          <p:spPr>
            <a:xfrm>
              <a:off x="4375242" y="5236716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DC3DB3A-5C68-F002-A010-0026E488FBEE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 flipH="1">
              <a:off x="3567381" y="4884790"/>
              <a:ext cx="292998" cy="34426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655A8E7-A6F1-65B0-1A67-A63306F75952}"/>
                </a:ext>
              </a:extLst>
            </p:cNvPr>
            <p:cNvCxnSpPr>
              <a:cxnSpLocks/>
              <a:endCxn id="12" idx="0"/>
            </p:cNvCxnSpPr>
            <p:nvPr/>
          </p:nvCxnSpPr>
          <p:spPr>
            <a:xfrm>
              <a:off x="4255795" y="4866174"/>
              <a:ext cx="302350" cy="370542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ame 21">
              <a:extLst>
                <a:ext uri="{FF2B5EF4-FFF2-40B4-BE49-F238E27FC236}">
                  <a16:creationId xmlns:a16="http://schemas.microsoft.com/office/drawing/2014/main" id="{D3FBAE73-BAE1-84BD-8014-DED8CDE1B732}"/>
                </a:ext>
              </a:extLst>
            </p:cNvPr>
            <p:cNvSpPr/>
            <p:nvPr/>
          </p:nvSpPr>
          <p:spPr>
            <a:xfrm>
              <a:off x="4820026" y="597718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50820DF-863D-CC79-D1DE-510C75D3DCE0}"/>
                </a:ext>
              </a:extLst>
            </p:cNvPr>
            <p:cNvSpPr txBox="1"/>
            <p:nvPr/>
          </p:nvSpPr>
          <p:spPr>
            <a:xfrm>
              <a:off x="4835781" y="598485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C64BEC6-F125-B2B4-C008-3EC74FD48F71}"/>
                </a:ext>
              </a:extLst>
            </p:cNvPr>
            <p:cNvCxnSpPr>
              <a:cxnSpLocks/>
              <a:endCxn id="23" idx="0"/>
            </p:cNvCxnSpPr>
            <p:nvPr/>
          </p:nvCxnSpPr>
          <p:spPr>
            <a:xfrm>
              <a:off x="4741048" y="5636826"/>
              <a:ext cx="277636" cy="34802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8B5CA-467E-DFBE-D72E-1907F5EC6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108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E7A21B-F66F-0B50-D3C8-E56EEBF6E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7744A-2686-48E4-ECDF-0CB5DF4A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on Binary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8624C-6B74-EB05-AFC0-3E5139B26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Tree :=  empty |  node(x: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L: Tree, R: Tree)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 : Tree →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num-nodes(empty)		:=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num-nodes(node(x, L, R))	:= 1 + num-nodes(L) + num-nodes(R)</a:t>
            </a:r>
          </a:p>
          <a:p>
            <a:pPr lvl="2"/>
            <a:endParaRPr lang="en-US" sz="1800" dirty="0"/>
          </a:p>
          <a:p>
            <a:r>
              <a:rPr lang="en-US" sz="2600" dirty="0"/>
              <a:t>How many nodes are in the tree?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80B7A-A78B-7500-4239-BD633964F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07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Before, we saw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</a:t>
            </a:r>
            <a:r>
              <a:rPr lang="en-US" sz="2600" dirty="0"/>
              <a:t>, which is faster than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  <a:p>
            <a:pPr lvl="1"/>
            <a:r>
              <a:rPr lang="en-US" sz="2200" dirty="0"/>
              <a:t>faster </a:t>
            </a:r>
            <a:r>
              <a:rPr lang="en-US" sz="2200" i="1" dirty="0"/>
              <a:t>algorithm</a:t>
            </a:r>
            <a:r>
              <a:rPr lang="en-US" sz="2200" dirty="0"/>
              <a:t> for reversing a list</a:t>
            </a:r>
          </a:p>
          <a:p>
            <a:pPr lvl="1"/>
            <a:r>
              <a:rPr lang="en-US" sz="2200" dirty="0"/>
              <a:t>rare to see this</a:t>
            </a:r>
          </a:p>
          <a:p>
            <a:pPr lvl="1"/>
            <a:endParaRPr lang="en-US" sz="2200" dirty="0"/>
          </a:p>
          <a:p>
            <a:r>
              <a:rPr lang="en-US" sz="2600" dirty="0"/>
              <a:t>Most perf improvements change </a:t>
            </a:r>
            <a:r>
              <a:rPr lang="en-US" sz="2600" b="1" i="1" dirty="0"/>
              <a:t>data structures</a:t>
            </a:r>
          </a:p>
          <a:p>
            <a:pPr lvl="1"/>
            <a:r>
              <a:rPr lang="en-US" sz="2200" dirty="0"/>
              <a:t>different kind of abstraction barrier for data</a:t>
            </a:r>
          </a:p>
          <a:p>
            <a:pPr lvl="1"/>
            <a:endParaRPr lang="en-US" sz="2200" dirty="0"/>
          </a:p>
          <a:p>
            <a:r>
              <a:rPr lang="en-US" sz="2600" dirty="0"/>
              <a:t>Let’s see an example…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EA6F0-5DB8-47C1-7E2F-56B3B492A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4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9AE5FD-E9D0-6FB7-CDA2-C91D4CDE7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D4B7E-5EB0-6D35-DF59-DAB0F44CB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on Binary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198EF-193C-57C0-2032-4DDA246B1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Tree :=  empty |  node(x: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L: Tree, R: Tree)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 : Tree → </a:t>
            </a:r>
            <a:r>
              <a:rPr lang="en-US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num-edges(empty)			:= -1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L, R))		:= 2 + num-edges(L) + num-edges(R)</a:t>
            </a:r>
          </a:p>
          <a:p>
            <a:pPr lvl="2"/>
            <a:endParaRPr lang="en-US" sz="1800" dirty="0"/>
          </a:p>
          <a:p>
            <a:r>
              <a:rPr lang="en-US" sz="2600" dirty="0"/>
              <a:t>How many edges are in the tree?</a:t>
            </a:r>
          </a:p>
          <a:p>
            <a:pPr lvl="1"/>
            <a:r>
              <a:rPr lang="en-US" sz="2200" dirty="0"/>
              <a:t>"edge" is a move from one node to another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</p:txBody>
      </p:sp>
      <p:grpSp>
        <p:nvGrpSpPr>
          <p:cNvPr id="12" name="Group 11" descr="A binary tree rooted at a node x, with a left child L and a right child R.&#10;">
            <a:extLst>
              <a:ext uri="{FF2B5EF4-FFF2-40B4-BE49-F238E27FC236}">
                <a16:creationId xmlns:a16="http://schemas.microsoft.com/office/drawing/2014/main" id="{DC62A472-CA22-BDD7-9713-64D165241660}"/>
              </a:ext>
            </a:extLst>
          </p:cNvPr>
          <p:cNvGrpSpPr/>
          <p:nvPr/>
        </p:nvGrpSpPr>
        <p:grpSpPr>
          <a:xfrm>
            <a:off x="3398333" y="4974460"/>
            <a:ext cx="1357816" cy="1159808"/>
            <a:chOff x="3398333" y="4974460"/>
            <a:chExt cx="1357816" cy="1159808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93E895AC-E91D-2FE7-E4A1-36A460E9D1EA}"/>
                </a:ext>
              </a:extLst>
            </p:cNvPr>
            <p:cNvSpPr/>
            <p:nvPr/>
          </p:nvSpPr>
          <p:spPr>
            <a:xfrm>
              <a:off x="3874234" y="497446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4695566-F47F-439C-6C2F-9DEAA09877E2}"/>
                </a:ext>
              </a:extLst>
            </p:cNvPr>
            <p:cNvSpPr txBox="1"/>
            <p:nvPr/>
          </p:nvSpPr>
          <p:spPr>
            <a:xfrm>
              <a:off x="3889989" y="498212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x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4B86786-6462-D3F1-F4BD-D5E25CD746BA}"/>
                </a:ext>
              </a:extLst>
            </p:cNvPr>
            <p:cNvSpPr txBox="1"/>
            <p:nvPr/>
          </p:nvSpPr>
          <p:spPr>
            <a:xfrm>
              <a:off x="3398333" y="5726496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94349993-FB9A-5A72-163C-81E230556617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 flipH="1">
              <a:off x="3581236" y="5382232"/>
              <a:ext cx="292998" cy="34426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65A09D6-6F37-649D-BF0E-05D5CFB0941D}"/>
                </a:ext>
              </a:extLst>
            </p:cNvPr>
            <p:cNvCxnSpPr>
              <a:cxnSpLocks/>
              <a:endCxn id="9" idx="0"/>
            </p:cNvCxnSpPr>
            <p:nvPr/>
          </p:nvCxnSpPr>
          <p:spPr>
            <a:xfrm>
              <a:off x="4269650" y="5363616"/>
              <a:ext cx="303596" cy="370542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6E4CDBF-67D8-7FB5-7AD3-96C591993D8E}"/>
                </a:ext>
              </a:extLst>
            </p:cNvPr>
            <p:cNvSpPr txBox="1"/>
            <p:nvPr/>
          </p:nvSpPr>
          <p:spPr>
            <a:xfrm>
              <a:off x="4390343" y="573415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</a:t>
              </a:r>
            </a:p>
          </p:txBody>
        </p: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0DEC6F5-C051-8EEA-9375-7CBA9ED4F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9818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C2262-676F-28D9-15D6-8B7FFD3AE0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3649-1655-8ECF-7640-E5CA6EB3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Tracing Through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8B5D5-DDFE-2C0B-E20B-D742A8DDC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 : Tree → </a:t>
            </a:r>
            <a:r>
              <a:rPr lang="en-US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num-edges(empty)			:= -1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L, R))		:= 2 + num-edges(L) + num-edges(R)</a:t>
            </a:r>
          </a:p>
          <a:p>
            <a:pPr lvl="2"/>
            <a:endParaRPr lang="en-US" sz="1800" dirty="0"/>
          </a:p>
          <a:p>
            <a:r>
              <a:rPr lang="en-US" sz="2600" dirty="0"/>
              <a:t>Why a "-1" here?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L, empty))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 + num-edges(L) + num-edges(empty)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 + num-edges(L) + -1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+ num-edges(L)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empty, empty))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 + num-edges(empty) + num-edges(empty)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 + -1 + -1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0</a:t>
            </a:r>
          </a:p>
        </p:txBody>
      </p:sp>
      <p:grpSp>
        <p:nvGrpSpPr>
          <p:cNvPr id="15" name="Group 14" descr="A binary tree that consists of a single node with label 1 (with no children).">
            <a:extLst>
              <a:ext uri="{FF2B5EF4-FFF2-40B4-BE49-F238E27FC236}">
                <a16:creationId xmlns:a16="http://schemas.microsoft.com/office/drawing/2014/main" id="{70685DAA-33F8-2414-E383-9E705386F40E}"/>
              </a:ext>
            </a:extLst>
          </p:cNvPr>
          <p:cNvGrpSpPr/>
          <p:nvPr/>
        </p:nvGrpSpPr>
        <p:grpSpPr>
          <a:xfrm>
            <a:off x="7811708" y="5580755"/>
            <a:ext cx="395416" cy="407772"/>
            <a:chOff x="7811708" y="5580755"/>
            <a:chExt cx="395416" cy="407772"/>
          </a:xfrm>
        </p:grpSpPr>
        <p:sp>
          <p:nvSpPr>
            <p:cNvPr id="12" name="Frame 11">
              <a:extLst>
                <a:ext uri="{FF2B5EF4-FFF2-40B4-BE49-F238E27FC236}">
                  <a16:creationId xmlns:a16="http://schemas.microsoft.com/office/drawing/2014/main" id="{92B6A38F-05E7-5D8B-6D47-5114921BE972}"/>
                </a:ext>
              </a:extLst>
            </p:cNvPr>
            <p:cNvSpPr/>
            <p:nvPr/>
          </p:nvSpPr>
          <p:spPr>
            <a:xfrm>
              <a:off x="7811708" y="5580755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E4473F-B1FC-47A6-7C91-66AF452DAF5C}"/>
                </a:ext>
              </a:extLst>
            </p:cNvPr>
            <p:cNvSpPr txBox="1"/>
            <p:nvPr/>
          </p:nvSpPr>
          <p:spPr>
            <a:xfrm>
              <a:off x="7841318" y="5588417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</p:grpSp>
      <p:grpSp>
        <p:nvGrpSpPr>
          <p:cNvPr id="5" name="Group 4" descr="A binary tree rooted at a node 1, with only one left child: a node with the label 2">
            <a:extLst>
              <a:ext uri="{FF2B5EF4-FFF2-40B4-BE49-F238E27FC236}">
                <a16:creationId xmlns:a16="http://schemas.microsoft.com/office/drawing/2014/main" id="{E4E91066-56CC-A52B-59B6-C0E4F97371BD}"/>
              </a:ext>
            </a:extLst>
          </p:cNvPr>
          <p:cNvGrpSpPr/>
          <p:nvPr/>
        </p:nvGrpSpPr>
        <p:grpSpPr>
          <a:xfrm>
            <a:off x="7166492" y="3429000"/>
            <a:ext cx="1011022" cy="1152146"/>
            <a:chOff x="7166492" y="3429000"/>
            <a:chExt cx="1011022" cy="1152146"/>
          </a:xfrm>
        </p:grpSpPr>
        <p:sp>
          <p:nvSpPr>
            <p:cNvPr id="7" name="Frame 6">
              <a:extLst>
                <a:ext uri="{FF2B5EF4-FFF2-40B4-BE49-F238E27FC236}">
                  <a16:creationId xmlns:a16="http://schemas.microsoft.com/office/drawing/2014/main" id="{B7467557-FC42-F6D0-DE2D-C625BC1D7F93}"/>
                </a:ext>
              </a:extLst>
            </p:cNvPr>
            <p:cNvSpPr/>
            <p:nvPr/>
          </p:nvSpPr>
          <p:spPr>
            <a:xfrm>
              <a:off x="7782098" y="342900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2732C30-944B-B174-87D2-83451E755369}"/>
                </a:ext>
              </a:extLst>
            </p:cNvPr>
            <p:cNvSpPr txBox="1"/>
            <p:nvPr/>
          </p:nvSpPr>
          <p:spPr>
            <a:xfrm>
              <a:off x="7797853" y="343666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9" name="Frame 8">
              <a:extLst>
                <a:ext uri="{FF2B5EF4-FFF2-40B4-BE49-F238E27FC236}">
                  <a16:creationId xmlns:a16="http://schemas.microsoft.com/office/drawing/2014/main" id="{8539740B-F323-FAD0-7358-156E56637A0D}"/>
                </a:ext>
              </a:extLst>
            </p:cNvPr>
            <p:cNvSpPr/>
            <p:nvPr/>
          </p:nvSpPr>
          <p:spPr>
            <a:xfrm>
              <a:off x="7276587" y="4173374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57308-86C4-909D-01ED-20011BB43265}"/>
                </a:ext>
              </a:extLst>
            </p:cNvPr>
            <p:cNvSpPr txBox="1"/>
            <p:nvPr/>
          </p:nvSpPr>
          <p:spPr>
            <a:xfrm>
              <a:off x="7292342" y="4181036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2F63E24-80EE-9DFF-68EB-F6480499EDEF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 flipH="1">
              <a:off x="7475245" y="3836772"/>
              <a:ext cx="292998" cy="34426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45D7412-37D8-8843-D681-18252B3D5EB1}"/>
                </a:ext>
              </a:extLst>
            </p:cNvPr>
            <p:cNvSpPr txBox="1"/>
            <p:nvPr/>
          </p:nvSpPr>
          <p:spPr>
            <a:xfrm>
              <a:off x="7166492" y="3873260"/>
              <a:ext cx="3658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70B33-2617-020F-5A8A-4A7CCB4BB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0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364A21-C0F5-39E5-AD76-B10E512C6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2146-7D03-6A04-CC8F-0678DBA17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Proving Claims on Trees Example (Base Case)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1AA58-44B8-296E-4A99-1EF5BA638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Let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/>
              <a:t> be the claim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num-nodes(T) = num-edges(T) + 1</a:t>
            </a:r>
            <a:r>
              <a:rPr lang="en-US" sz="2400" dirty="0"/>
              <a:t>"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dirty="0"/>
              <a:t>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600" dirty="0"/>
              <a:t> holds for </a:t>
            </a:r>
            <a:r>
              <a:rPr lang="en-US" sz="2600" u="sng" dirty="0"/>
              <a:t>any</a:t>
            </a:r>
            <a:r>
              <a:rPr lang="en-US" sz="2600" dirty="0"/>
              <a:t> tree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600" dirty="0"/>
              <a:t> by structural induction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Base Case</a:t>
            </a:r>
            <a:r>
              <a:rPr lang="en-US" sz="2600" dirty="0"/>
              <a:t>: 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P(empty)</a:t>
            </a:r>
            <a:endParaRPr lang="en-US" sz="2600" dirty="0"/>
          </a:p>
          <a:p>
            <a:pPr marL="1085850" lvl="2"/>
            <a:endParaRPr lang="en-US" sz="18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num-nodes(empty)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0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-1 + 1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num-edges(empty) + 1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43CAAB-1198-862B-55D6-287F5D486C96}"/>
              </a:ext>
            </a:extLst>
          </p:cNvPr>
          <p:cNvSpPr txBox="1"/>
          <p:nvPr/>
        </p:nvSpPr>
        <p:spPr>
          <a:xfrm>
            <a:off x="6691084" y="6519446"/>
            <a:ext cx="24529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num-edges(empty)  :=  -1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5B294A-B485-C372-D32E-6F058DD7CF91}"/>
              </a:ext>
            </a:extLst>
          </p:cNvPr>
          <p:cNvSpPr txBox="1"/>
          <p:nvPr/>
        </p:nvSpPr>
        <p:spPr>
          <a:xfrm>
            <a:off x="0" y="6515638"/>
            <a:ext cx="2406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num-nodes(empty)  :=  0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55E19F-EE67-A2A1-2DE2-3B5018EE62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651563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390D9-2E5B-821F-0270-1F3300EB3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6152417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7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Claims on Trees Example (Induction Setup)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Let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/>
              <a:t> be the claim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num-nodes(T) = num-edges(T) + 1</a:t>
            </a:r>
            <a:r>
              <a:rPr lang="en-US" sz="2400" dirty="0"/>
              <a:t>"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0070C0"/>
                </a:solidFill>
              </a:rPr>
              <a:t>Inductive Hypothesis</a:t>
            </a:r>
            <a:r>
              <a:rPr lang="en-US" sz="2600" dirty="0"/>
              <a:t>: assume </a:t>
            </a:r>
            <a:r>
              <a:rPr lang="en-US" sz="2600" dirty="0">
                <a:solidFill>
                  <a:srgbClr val="0070C0"/>
                </a:solidFill>
              </a:rPr>
              <a:t>P(L)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0070C0"/>
                </a:solidFill>
              </a:rPr>
              <a:t>P(R)</a:t>
            </a:r>
            <a:endParaRPr lang="en-US" sz="2600" dirty="0"/>
          </a:p>
          <a:p>
            <a:pPr lvl="1"/>
            <a:r>
              <a:rPr lang="en-US" sz="2200" dirty="0"/>
              <a:t>assume P for </a:t>
            </a:r>
            <a:r>
              <a:rPr lang="en-US" sz="2200" u="sng" dirty="0"/>
              <a:t>both</a:t>
            </a:r>
            <a:r>
              <a:rPr lang="en-US" sz="2200" dirty="0"/>
              <a:t> subtrees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P(node(x, L, R))</a:t>
            </a:r>
          </a:p>
          <a:p>
            <a:pPr marL="914400" lvl="1"/>
            <a:r>
              <a:rPr lang="en-US" sz="2200" dirty="0"/>
              <a:t>use known facts and definitions and </a:t>
            </a:r>
            <a:r>
              <a:rPr lang="en-US" sz="2200" u="sng" dirty="0"/>
              <a:t>Inductive Hypotheses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EBD94-8E47-7721-578C-307A4BDA9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349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37ED0-F236-21ED-1D4B-BE8AB8C64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6EF4C-0848-2849-8C43-7930BDFD4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Claims on Trees Example (Inductive Step)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5C11D-DE18-6CE2-B1D8-464ACD6B1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Let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/>
              <a:t> be the claim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num-nodes(T) = num-edges(T) + 1</a:t>
            </a:r>
            <a:r>
              <a:rPr lang="en-US" sz="2400" dirty="0"/>
              <a:t>"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>
                <a:solidFill>
                  <a:srgbClr val="7030A0"/>
                </a:solidFill>
              </a:rPr>
              <a:t>    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P(node(x, L, R))</a:t>
            </a:r>
          </a:p>
          <a:p>
            <a:pPr marL="0" indent="0">
              <a:buNone/>
            </a:pP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num-nodes(node(x, L, R))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+ num-nodes(L) + num-nodes(R)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+ num-edges(L) + 1 + num-nodes(R) 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	+ num-edges(L) + 1 + num-edges(R) + 1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	+ num-edges(L) + num-edges(R) + 1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num-edges(node(x, L, R)) + 1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040BFC-7312-6643-93E3-DAD1E1DACD15}"/>
              </a:ext>
            </a:extLst>
          </p:cNvPr>
          <p:cNvSpPr txBox="1"/>
          <p:nvPr/>
        </p:nvSpPr>
        <p:spPr>
          <a:xfrm>
            <a:off x="0" y="6519446"/>
            <a:ext cx="5864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L, R)   := 2 + num-edges(L) + num-edges(R)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1E2CD6-9A10-902B-6630-7488DDB899FC}"/>
              </a:ext>
            </a:extLst>
          </p:cNvPr>
          <p:cNvSpPr txBox="1"/>
          <p:nvPr/>
        </p:nvSpPr>
        <p:spPr>
          <a:xfrm>
            <a:off x="0" y="6221496"/>
            <a:ext cx="5926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num-nodes(node(x, L, R)) := 1 + num-nodes(L) + num-nodes(R)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FC79254-F74B-677E-0D8B-60600223D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6213467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1111D-9300-AFC1-D599-8CB18CF30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8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352BE-1675-5069-ED4A-19102B2F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ADTs as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69288-C487-3A0D-679C-9DE3D96C0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Some commonly used ADTs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stack</a:t>
            </a:r>
            <a:r>
              <a:rPr lang="en-US" sz="2400" dirty="0"/>
              <a:t>: add &amp; remove from one end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queue</a:t>
            </a:r>
            <a:r>
              <a:rPr lang="en-US" sz="2400" dirty="0"/>
              <a:t>: add to one end, remove from other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set</a:t>
            </a:r>
            <a:r>
              <a:rPr lang="en-US" sz="2400" dirty="0"/>
              <a:t>: add, remove, &amp; check if contained in list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map</a:t>
            </a:r>
            <a:r>
              <a:rPr lang="en-US" sz="2400" dirty="0"/>
              <a:t>: add, remove, &amp; get value for (key, value) pair</a:t>
            </a:r>
          </a:p>
          <a:p>
            <a:pPr lvl="1"/>
            <a:endParaRPr lang="en-US" sz="2400" dirty="0"/>
          </a:p>
          <a:p>
            <a:r>
              <a:rPr lang="en-US" sz="2800" dirty="0"/>
              <a:t>All of these are specified as lists</a:t>
            </a:r>
          </a:p>
          <a:p>
            <a:pPr lvl="1"/>
            <a:r>
              <a:rPr lang="en-US" sz="2400" dirty="0"/>
              <a:t>maps are "association lists" (lists of pairs)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8A0C0-478D-35F0-4A78-8AE29E312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9530-3064-13E6-A4B0-AC47FFF68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7566A-7612-EAEA-1949-1DC0D0CC2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Lists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91DF5-9938-C9A2-E685-5176C856B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list of pairs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List&lt;(K,V)&gt;</a:t>
            </a:r>
            <a:r>
              <a:rPr lang="en-US" sz="2800" dirty="0"/>
              <a:t> is an "association list"</a:t>
            </a:r>
          </a:p>
          <a:p>
            <a:pPr lvl="1"/>
            <a:r>
              <a:rPr lang="en-US" sz="2000" dirty="0"/>
              <a:t>can be used to describe a map from keys to values</a:t>
            </a:r>
          </a:p>
          <a:p>
            <a:pPr lvl="1"/>
            <a:r>
              <a:rPr lang="en-US" sz="2000" dirty="0"/>
              <a:t>set the value associated with a key: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: (K, V, List&lt;(K, V)&gt;) → List&lt;(K, V)&gt;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L)  :=  (x, v) :: L</a:t>
            </a:r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first pair with that key has the current value</a:t>
            </a:r>
          </a:p>
          <a:p>
            <a:pPr lvl="1"/>
            <a:r>
              <a:rPr lang="en-US" sz="2000" dirty="0"/>
              <a:t>could choose to remove any later pairs with this key</a:t>
            </a:r>
          </a:p>
          <a:p>
            <a:pPr lvl="2"/>
            <a:r>
              <a:rPr lang="en-US" sz="1600" dirty="0"/>
              <a:t>saves memory and makes debugging harder (hooray!)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DD93C-60E5-94BB-B1BC-BC2526748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6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EB748-4BE3-38EF-1873-A6ED7A6D4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2B769-041D-62C4-56C1-D5B36D3A7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Lists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24F76-6B7B-5678-1B0B-0B7600253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list of pairs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List&lt;(K,V)&gt;</a:t>
            </a:r>
            <a:r>
              <a:rPr lang="en-US" sz="2800" dirty="0"/>
              <a:t> is an "association list"</a:t>
            </a:r>
          </a:p>
          <a:p>
            <a:pPr lvl="1"/>
            <a:r>
              <a:rPr lang="en-US" sz="2000" dirty="0"/>
              <a:t>can be used to describe a map from keys to values</a:t>
            </a:r>
          </a:p>
          <a:p>
            <a:pPr lvl="1"/>
            <a:r>
              <a:rPr lang="en-US" sz="2000" dirty="0"/>
              <a:t>retrieve the (first) value associated with a key: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 : (K, List&lt;(K, V)&gt;) → V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nil)		:= undefined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(y, v) :: L)	:= v			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(y, v) :: L)	:= get-value(x, L)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 : (K, List&lt;(K, V)&gt;) → 𝔹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contains-key(x, nil)		:= false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contains-key(x, (y, v) :: L)	:= true		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contains-key(x, (y, v) :: L)	:= contains-key(x, L)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</a:p>
          <a:p>
            <a:pPr lvl="2"/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71EF13-AF57-BEDA-AF56-3F1341A9BF55}"/>
              </a:ext>
            </a:extLst>
          </p:cNvPr>
          <p:cNvSpPr txBox="1"/>
          <p:nvPr/>
        </p:nvSpPr>
        <p:spPr>
          <a:xfrm>
            <a:off x="3657600" y="6015628"/>
            <a:ext cx="4037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Notice anything about these functions?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3DFAD-84BB-7292-FD99-636B0673E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1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22E99-374B-A205-F3F5-7F7FE8413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111CE-91FC-3D46-73B4-45E83348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Lists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E2741-457F-2294-DDD0-2A4247E17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37884" cy="5140800"/>
          </a:xfrm>
        </p:spPr>
        <p:txBody>
          <a:bodyPr/>
          <a:lstStyle/>
          <a:p>
            <a:r>
              <a:rPr lang="en-US" sz="2800" dirty="0"/>
              <a:t>Can see that get/set work as expected:</a:t>
            </a:r>
          </a:p>
          <a:p>
            <a:pPr lvl="1"/>
            <a:r>
              <a:rPr lang="en-US" sz="2400" dirty="0"/>
              <a:t>get the value just set (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sz="2400" dirty="0"/>
              <a:t>):</a:t>
            </a:r>
          </a:p>
          <a:p>
            <a:pPr lvl="2"/>
            <a:endParaRPr lang="en-US" sz="16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L))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(x, v) :: 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400" dirty="0"/>
              <a:t>get the value of a key not just set (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  <a:r>
              <a:rPr lang="en-US" sz="2400" dirty="0"/>
              <a:t>):</a:t>
            </a:r>
          </a:p>
          <a:p>
            <a:pPr lvl="2"/>
            <a:endParaRPr lang="en-US" sz="2000" dirty="0"/>
          </a:p>
          <a:p>
            <a:pPr lvl="2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get-value(y, set-value(x, v, L))</a:t>
            </a:r>
          </a:p>
          <a:p>
            <a:pPr lvl="2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get-value(y, (x, v) :: L)				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</a:p>
          <a:p>
            <a:pPr lvl="2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get-value(y, L)					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(since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lvl="1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24559F-EF63-71E1-E8F8-6D82C2FECD2A}"/>
              </a:ext>
            </a:extLst>
          </p:cNvPr>
          <p:cNvSpPr txBox="1"/>
          <p:nvPr/>
        </p:nvSpPr>
        <p:spPr>
          <a:xfrm>
            <a:off x="0" y="6488668"/>
            <a:ext cx="311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L)  :=  (x, v) :: L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F58458-4578-6C3B-13C3-CF2FB38AC843}"/>
              </a:ext>
            </a:extLst>
          </p:cNvPr>
          <p:cNvSpPr txBox="1"/>
          <p:nvPr/>
        </p:nvSpPr>
        <p:spPr>
          <a:xfrm>
            <a:off x="4113456" y="6211669"/>
            <a:ext cx="5030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(y, v) :: L)	:= v			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(y, v) :: L)	:= get-value(x, L)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9B5293-C816-C18E-A91B-8C3F7D486C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6211669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479A27C-330B-4FAA-C08B-F944348569D3}"/>
              </a:ext>
            </a:extLst>
          </p:cNvPr>
          <p:cNvSpPr txBox="1"/>
          <p:nvPr/>
        </p:nvSpPr>
        <p:spPr>
          <a:xfrm>
            <a:off x="4626142" y="234949"/>
            <a:ext cx="4199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Two association lists are "the same" if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they return the same values for each key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4AF80-9056-FED9-4D3D-C548761A4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846543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8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D52237-32A8-596F-231E-EA374F21E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07A7B-2C9B-7F80-DCF5-5E8D2F7E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Immutable</a:t>
            </a:r>
            <a:r>
              <a:rPr lang="en-US" dirty="0"/>
              <a:t>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6EA0A-9C68-23AD-3249-00061153F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An "association list" also called a "map"</a:t>
            </a:r>
          </a:p>
          <a:p>
            <a:pPr lvl="2"/>
            <a:endParaRPr lang="en-US" sz="18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List of (key, value) pairs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Map&lt;K, V&gt;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contains-key(x,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containsKey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contains-key(x, obj)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get-value(x,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K): V;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set-value(x, v,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K, v: V): Map&lt;K, V&gt;;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0388FA-D1B3-4B4D-4642-27ED7F08B6C6}"/>
              </a:ext>
            </a:extLst>
          </p:cNvPr>
          <p:cNvSpPr txBox="1"/>
          <p:nvPr/>
        </p:nvSpPr>
        <p:spPr>
          <a:xfrm>
            <a:off x="109283" y="2964478"/>
            <a:ext cx="103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FC27B4-D179-C9F3-370A-A737B45064FC}"/>
              </a:ext>
            </a:extLst>
          </p:cNvPr>
          <p:cNvSpPr txBox="1"/>
          <p:nvPr/>
        </p:nvSpPr>
        <p:spPr>
          <a:xfrm>
            <a:off x="92451" y="3916970"/>
            <a:ext cx="1072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1FBE3D-D915-1A73-AAAA-679D3D2E0FDC}"/>
              </a:ext>
            </a:extLst>
          </p:cNvPr>
          <p:cNvSpPr txBox="1"/>
          <p:nvPr/>
        </p:nvSpPr>
        <p:spPr>
          <a:xfrm>
            <a:off x="109283" y="4869462"/>
            <a:ext cx="1063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producer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014E2-9DA7-3DBB-8174-3A762A60D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42984</TotalTime>
  <Words>12503</Words>
  <Application>Microsoft Macintosh PowerPoint</Application>
  <PresentationFormat>On-screen Show (4:3)</PresentationFormat>
  <Paragraphs>1793</Paragraphs>
  <Slides>115</Slides>
  <Notes>87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115</vt:i4>
      </vt:variant>
    </vt:vector>
  </HeadingPairs>
  <TitlesOfParts>
    <vt:vector size="125" baseType="lpstr">
      <vt:lpstr>Arial</vt:lpstr>
      <vt:lpstr>Calibri</vt:lpstr>
      <vt:lpstr>Cambria</vt:lpstr>
      <vt:lpstr>Cambria Math</vt:lpstr>
      <vt:lpstr>Consolas</vt:lpstr>
      <vt:lpstr>Courier New</vt:lpstr>
      <vt:lpstr>Franklin Gothic Medium</vt:lpstr>
      <vt:lpstr>Franklin Gothic Medium Cond</vt:lpstr>
      <vt:lpstr>System Font Regular</vt:lpstr>
      <vt:lpstr>Office Theme</vt:lpstr>
      <vt:lpstr>Abstraction</vt:lpstr>
      <vt:lpstr>Administrivia (05/16)</vt:lpstr>
      <vt:lpstr>The Third Leg of the Class</vt:lpstr>
      <vt:lpstr>Procedural Abstraction</vt:lpstr>
      <vt:lpstr>Procedural Abstraction Example</vt:lpstr>
      <vt:lpstr>Other Properties of High-Quality Code</vt:lpstr>
      <vt:lpstr>Benefits of Specifications</vt:lpstr>
      <vt:lpstr>Abstraction Barrier</vt:lpstr>
      <vt:lpstr>Performance Improvements</vt:lpstr>
      <vt:lpstr>Recall: Last Element of a List</vt:lpstr>
      <vt:lpstr>Defining Fast-Last List</vt:lpstr>
      <vt:lpstr>Implementing Fast-Last List Helpers</vt:lpstr>
      <vt:lpstr>Another Fast List</vt:lpstr>
      <vt:lpstr>Another Fast List Gone Wrong</vt:lpstr>
      <vt:lpstr>Yet Another Fast List?</vt:lpstr>
      <vt:lpstr>Another Fast List — Take Three</vt:lpstr>
      <vt:lpstr>Fast List as an Interface</vt:lpstr>
      <vt:lpstr>Data Abstraction</vt:lpstr>
      <vt:lpstr>Data Abstraction &amp; ADTs</vt:lpstr>
      <vt:lpstr>How to Make a FastList — Attempt One</vt:lpstr>
      <vt:lpstr>How to Make a FastList — As a Class (1/3)</vt:lpstr>
      <vt:lpstr>How to Make a FastList — As a Class (2/3)</vt:lpstr>
      <vt:lpstr>How to Make a FastList — As a Class (3/3)</vt:lpstr>
      <vt:lpstr>Another Way to Make a FastList</vt:lpstr>
      <vt:lpstr>How Do Clients Get a FastList</vt:lpstr>
      <vt:lpstr>More Convenient Cons (via Interface)</vt:lpstr>
      <vt:lpstr>Re-using the Empty List (as a “Singleton”)</vt:lpstr>
      <vt:lpstr>The 331 ADT Design Pattern</vt:lpstr>
      <vt:lpstr>Specifications for ADTs</vt:lpstr>
      <vt:lpstr>How to Specifications for ADTs?</vt:lpstr>
      <vt:lpstr>New ADT Terminology: States</vt:lpstr>
      <vt:lpstr>List State: Concrete vs Abstract</vt:lpstr>
      <vt:lpstr>New ADT Terminology: “object” (or “obj”)</vt:lpstr>
      <vt:lpstr>Specifying FastList &amp; getLast with “obj”</vt:lpstr>
      <vt:lpstr>Specifying FastList &amp; cons with “obj” (1/2)</vt:lpstr>
      <vt:lpstr>Specifying FastList &amp; cons with “obj” (2/2)</vt:lpstr>
      <vt:lpstr>Specifying FastList &amp; toList with “obj” (1/2)</vt:lpstr>
      <vt:lpstr>Specifying FastList &amp; toList with “obj” (2/2)</vt:lpstr>
      <vt:lpstr>Abstraction Functions &amp; Representation Invariants</vt:lpstr>
      <vt:lpstr>Administrivia (05/19)</vt:lpstr>
      <vt:lpstr>Recall: ADTs &amp; Data Abstraction</vt:lpstr>
      <vt:lpstr>(Internally) Documenting an ADT Implementation</vt:lpstr>
      <vt:lpstr>Recall: Abstract State</vt:lpstr>
      <vt:lpstr>Documenting ADT Impls: Abstraction Function</vt:lpstr>
      <vt:lpstr>Example Abstraction Function: FastLastList</vt:lpstr>
      <vt:lpstr>Documenting ADT Impls: Representation Invariant</vt:lpstr>
      <vt:lpstr>Example Representation Invariant: FastLastList</vt:lpstr>
      <vt:lpstr>Correctness of FastList Constructor: RI</vt:lpstr>
      <vt:lpstr>Correctness of FastList Constructor: AF</vt:lpstr>
      <vt:lpstr>Correctness of getLast (1/2)</vt:lpstr>
      <vt:lpstr>Correctness of getLast (2/2)</vt:lpstr>
      <vt:lpstr>Correctness of ADT implementation</vt:lpstr>
      <vt:lpstr>ADTs: the Good and the Bad</vt:lpstr>
      <vt:lpstr>Worked Example: Immutable Queues</vt:lpstr>
      <vt:lpstr>Immutable Queue Interface</vt:lpstr>
      <vt:lpstr>Implementing a Queue with a List (“Easiest”)</vt:lpstr>
      <vt:lpstr>Implementing a Queue with a List: Size</vt:lpstr>
      <vt:lpstr>Implementing a Queue with a List: Constructor</vt:lpstr>
      <vt:lpstr>Implementing a Queue with a List: Enqueue</vt:lpstr>
      <vt:lpstr>Implementing a Queue with a List: Dequeue</vt:lpstr>
      <vt:lpstr>Summary of ListQueue</vt:lpstr>
      <vt:lpstr>Implementing a Queue with Two Lists</vt:lpstr>
      <vt:lpstr>Two-Queue List: Representation Invariant (1/2)</vt:lpstr>
      <vt:lpstr>Two-Queue List: Representation Invariant (2/2)</vt:lpstr>
      <vt:lpstr>Two-Queue List: Constructor (for now)</vt:lpstr>
      <vt:lpstr>Two-Queue List: Size (1/2)</vt:lpstr>
      <vt:lpstr>Two-Queue List: Size (2/2)</vt:lpstr>
      <vt:lpstr>Two-Queue List: Enqueue (1/2)</vt:lpstr>
      <vt:lpstr>Two-Queue List: Enqueue (2/2)</vt:lpstr>
      <vt:lpstr>Two-Queue List: Dequeue (1/2)</vt:lpstr>
      <vt:lpstr>Two-Queue List: Dequeue (2/2)</vt:lpstr>
      <vt:lpstr>Two-Queue List: Constructor (1/3)</vt:lpstr>
      <vt:lpstr>Two-Queue List: Constructor (2/3)</vt:lpstr>
      <vt:lpstr>Two-Queue List: Constructor (3/3)</vt:lpstr>
      <vt:lpstr>More Inductive ADTs &amp; Proofs</vt:lpstr>
      <vt:lpstr>Recall: Inductive Data Types</vt:lpstr>
      <vt:lpstr>Categorizing Inductive Data Types</vt:lpstr>
      <vt:lpstr>Enums</vt:lpstr>
      <vt:lpstr>Enums Example: Auction pages</vt:lpstr>
      <vt:lpstr>Auction App.tsx – Pages as Enums</vt:lpstr>
      <vt:lpstr>Auction App.tsx – Rendering Enum Pages</vt:lpstr>
      <vt:lpstr>Lists</vt:lpstr>
      <vt:lpstr>Generalized Lists</vt:lpstr>
      <vt:lpstr>Trees</vt:lpstr>
      <vt:lpstr>Trees in the Wild</vt:lpstr>
      <vt:lpstr>Proofs for Trees…</vt:lpstr>
      <vt:lpstr>Proofs for Trees… Use Structural Induction!</vt:lpstr>
      <vt:lpstr>Inductive Binary Trees</vt:lpstr>
      <vt:lpstr>Functions on Binary Trees: num-nodes</vt:lpstr>
      <vt:lpstr>Functions on Binary Trees: num-edges</vt:lpstr>
      <vt:lpstr>Tracing Through num-edges</vt:lpstr>
      <vt:lpstr>Proving Claims on Trees Example (Base Case)</vt:lpstr>
      <vt:lpstr>Proving Claims on Trees Example (Induction Setup)</vt:lpstr>
      <vt:lpstr>Proving Claims on Trees Example (Inductive Step)</vt:lpstr>
      <vt:lpstr>Common ADTs as Lists</vt:lpstr>
      <vt:lpstr>Association Lists (1/3)</vt:lpstr>
      <vt:lpstr>Association Lists (2/3)</vt:lpstr>
      <vt:lpstr>Association Lists (3/3)</vt:lpstr>
      <vt:lpstr>Immutable Map</vt:lpstr>
      <vt:lpstr>Mutable Map Teaser (more next week)</vt:lpstr>
      <vt:lpstr>Common ADTs as Trees</vt:lpstr>
      <vt:lpstr>Defining Binary Search Trees (BSTs)</vt:lpstr>
      <vt:lpstr>Binary Search Trees: contains-key</vt:lpstr>
      <vt:lpstr>Binary Search Trees: get-value</vt:lpstr>
      <vt:lpstr>Binary Search Trees: set-value (1/2)*</vt:lpstr>
      <vt:lpstr>Binary Search Trees: set-value (2/2)*</vt:lpstr>
      <vt:lpstr>Think, Pair, Share: Tree Tea of Washington</vt:lpstr>
      <vt:lpstr>Visualizing BST set-value</vt:lpstr>
      <vt:lpstr>Reasoning about BSTs</vt:lpstr>
      <vt:lpstr>Structural Induction on BSTs: Base Case</vt:lpstr>
      <vt:lpstr>Structural Induction on BSTs: Induction Setup</vt:lpstr>
      <vt:lpstr>Structural Induction on BSTs: Inductive Step (1/4)</vt:lpstr>
      <vt:lpstr>Structural Induction on BSTs: Inductive Step (2/4)</vt:lpstr>
      <vt:lpstr>Structural Induction on BSTs: Inductive Step (3/4)</vt:lpstr>
      <vt:lpstr>Structural Induction on BSTs: Inductive Step (4/4)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Kevin Zatloukal</dc:creator>
  <cp:keywords/>
  <dc:description/>
  <cp:lastModifiedBy>Matthew Wang</cp:lastModifiedBy>
  <cp:revision>809</cp:revision>
  <cp:lastPrinted>2024-10-11T18:46:20Z</cp:lastPrinted>
  <dcterms:created xsi:type="dcterms:W3CDTF">2013-01-07T07:20:47Z</dcterms:created>
  <dcterms:modified xsi:type="dcterms:W3CDTF">2025-05-21T22:37:28Z</dcterms:modified>
  <cp:category/>
</cp:coreProperties>
</file>