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771" r:id="rId2"/>
    <p:sldId id="802" r:id="rId3"/>
    <p:sldId id="687" r:id="rId4"/>
    <p:sldId id="717" r:id="rId5"/>
    <p:sldId id="718" r:id="rId6"/>
    <p:sldId id="719" r:id="rId7"/>
    <p:sldId id="722" r:id="rId8"/>
    <p:sldId id="720" r:id="rId9"/>
    <p:sldId id="721" r:id="rId10"/>
    <p:sldId id="723" r:id="rId11"/>
    <p:sldId id="724" r:id="rId12"/>
    <p:sldId id="864" r:id="rId13"/>
    <p:sldId id="865" r:id="rId14"/>
    <p:sldId id="866" r:id="rId15"/>
    <p:sldId id="867" r:id="rId16"/>
    <p:sldId id="725" r:id="rId17"/>
    <p:sldId id="726" r:id="rId18"/>
    <p:sldId id="863" r:id="rId19"/>
    <p:sldId id="729" r:id="rId20"/>
    <p:sldId id="727" r:id="rId21"/>
    <p:sldId id="740" r:id="rId22"/>
    <p:sldId id="741" r:id="rId23"/>
    <p:sldId id="730" r:id="rId24"/>
    <p:sldId id="728" r:id="rId25"/>
    <p:sldId id="742" r:id="rId26"/>
    <p:sldId id="743" r:id="rId27"/>
    <p:sldId id="736" r:id="rId28"/>
    <p:sldId id="744" r:id="rId29"/>
    <p:sldId id="745" r:id="rId30"/>
    <p:sldId id="735" r:id="rId31"/>
    <p:sldId id="868" r:id="rId32"/>
    <p:sldId id="870" r:id="rId33"/>
    <p:sldId id="869" r:id="rId34"/>
    <p:sldId id="871" r:id="rId35"/>
    <p:sldId id="876" r:id="rId36"/>
    <p:sldId id="805" r:id="rId37"/>
    <p:sldId id="824" r:id="rId38"/>
    <p:sldId id="872" r:id="rId39"/>
    <p:sldId id="873" r:id="rId40"/>
    <p:sldId id="874" r:id="rId41"/>
    <p:sldId id="875" r:id="rId42"/>
    <p:sldId id="829" r:id="rId43"/>
    <p:sldId id="820" r:id="rId44"/>
    <p:sldId id="819" r:id="rId45"/>
    <p:sldId id="831" r:id="rId46"/>
    <p:sldId id="830" r:id="rId47"/>
    <p:sldId id="734" r:id="rId48"/>
    <p:sldId id="842" r:id="rId49"/>
    <p:sldId id="843" r:id="rId50"/>
    <p:sldId id="844" r:id="rId51"/>
    <p:sldId id="594" r:id="rId52"/>
    <p:sldId id="597" r:id="rId53"/>
    <p:sldId id="848" r:id="rId54"/>
    <p:sldId id="849" r:id="rId55"/>
    <p:sldId id="850" r:id="rId56"/>
    <p:sldId id="851" r:id="rId57"/>
    <p:sldId id="607" r:id="rId58"/>
    <p:sldId id="604" r:id="rId59"/>
    <p:sldId id="812" r:id="rId60"/>
    <p:sldId id="588" r:id="rId61"/>
    <p:sldId id="795" r:id="rId62"/>
    <p:sldId id="877" r:id="rId63"/>
    <p:sldId id="658" r:id="rId64"/>
    <p:sldId id="836" r:id="rId65"/>
    <p:sldId id="837" r:id="rId66"/>
    <p:sldId id="838" r:id="rId67"/>
    <p:sldId id="839" r:id="rId68"/>
    <p:sldId id="846" r:id="rId69"/>
    <p:sldId id="853" r:id="rId70"/>
    <p:sldId id="854" r:id="rId71"/>
    <p:sldId id="855" r:id="rId72"/>
    <p:sldId id="856" r:id="rId73"/>
    <p:sldId id="852" r:id="rId74"/>
    <p:sldId id="878" r:id="rId75"/>
    <p:sldId id="879" r:id="rId76"/>
    <p:sldId id="880" r:id="rId77"/>
    <p:sldId id="881" r:id="rId78"/>
    <p:sldId id="882" r:id="rId79"/>
    <p:sldId id="883" r:id="rId80"/>
    <p:sldId id="884" r:id="rId81"/>
    <p:sldId id="857" r:id="rId82"/>
    <p:sldId id="894" r:id="rId83"/>
    <p:sldId id="895" r:id="rId84"/>
    <p:sldId id="888" r:id="rId85"/>
    <p:sldId id="896" r:id="rId86"/>
    <p:sldId id="889" r:id="rId87"/>
    <p:sldId id="893" r:id="rId88"/>
    <p:sldId id="898" r:id="rId89"/>
    <p:sldId id="892" r:id="rId90"/>
    <p:sldId id="897" r:id="rId91"/>
    <p:sldId id="899" r:id="rId92"/>
    <p:sldId id="900" r:id="rId93"/>
    <p:sldId id="901" r:id="rId94"/>
    <p:sldId id="904" r:id="rId95"/>
    <p:sldId id="905" r:id="rId96"/>
    <p:sldId id="902" r:id="rId97"/>
    <p:sldId id="903" r:id="rId98"/>
    <p:sldId id="906" r:id="rId99"/>
    <p:sldId id="885" r:id="rId100"/>
    <p:sldId id="909" r:id="rId101"/>
    <p:sldId id="910" r:id="rId102"/>
    <p:sldId id="911" r:id="rId103"/>
    <p:sldId id="912" r:id="rId104"/>
    <p:sldId id="914" r:id="rId105"/>
    <p:sldId id="913" r:id="rId106"/>
    <p:sldId id="915" r:id="rId107"/>
    <p:sldId id="916" r:id="rId108"/>
    <p:sldId id="917" r:id="rId109"/>
    <p:sldId id="918" r:id="rId110"/>
    <p:sldId id="922" r:id="rId111"/>
    <p:sldId id="919" r:id="rId112"/>
    <p:sldId id="921" r:id="rId113"/>
    <p:sldId id="886" r:id="rId114"/>
    <p:sldId id="908" r:id="rId115"/>
    <p:sldId id="907" r:id="rId116"/>
    <p:sldId id="677" r:id="rId1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k" initials="ad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4D00"/>
    <a:srgbClr val="E4B28E"/>
    <a:srgbClr val="005923"/>
    <a:srgbClr val="006B2D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7654" autoAdjust="0"/>
  </p:normalViewPr>
  <p:slideViewPr>
    <p:cSldViewPr snapToGrid="0" snapToObjects="1">
      <p:cViewPr varScale="1">
        <p:scale>
          <a:sx n="124" d="100"/>
          <a:sy n="124" d="100"/>
        </p:scale>
        <p:origin x="15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CCED9B-6553-E946-85D3-BF6504D6DEB8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DEAAA-90D5-564F-8AC7-C45D513A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19FC-D42D-6CBF-2DEF-A363F467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07F38-98B3-59B2-1C4B-4B6C2C84B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87E4E-2134-8A07-3DA0-2B13E1927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574AC-0344-E26D-3A21-1080ADE14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AEDC-920B-CFBF-8801-A81F2DC21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463F3-1C36-08B0-5F5A-DA72D1959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AC0A0-E185-6D25-F5B3-2C2F2008A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2A4C-6006-320A-C595-E8FCED47D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0250C-826A-4339-FDEA-E4B052CF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64E25-3CB1-3E49-767D-E93003572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AFA7F-D644-BFFA-A702-51B5AAD23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CD1D8-E39E-4465-8857-2D96A8D6E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C1B0-FDED-BC07-B39F-F85C3281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D7913-E97B-F998-9218-216ECFF6F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06F5D-3333-A9E0-A220-8E5950141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897E-5132-F5E2-D518-5FF18C785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68FC5-4808-ECFC-B67B-F1BB18C2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62F3F-75A8-7126-9C7F-8EBF41A4E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5B629-69E0-E243-8D71-BD6BF1776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27324-9862-A9C5-9564-A879571C1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3312-E38A-773E-4809-B52E3F28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9DAF0-32C0-4BAF-4DC9-743DB035F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398F4-9153-5477-BF19-6CC44CAEC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AE409-B26F-B013-F392-19A062A6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5DA7A-DED4-867A-2897-D85D30BCB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A57FF-4B6F-9581-8A55-1378F6082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13D45-A7CF-8CD8-5229-BA4F359EA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9A62-10CB-2B81-7287-0D183D277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A6F1D-1A78-FCD3-1ACD-E7503431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46CE4-68DC-6F82-05E0-D8844F9F9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3E411-3C62-90D7-7C9F-749194CE2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FA47-B090-6BDE-7047-DE884F937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3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14E9-FA0B-0A8A-3134-12A76F88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19481-BF5C-E208-8F60-B6F29490B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D58F1-2DE9-9AE7-46FD-4335DABF8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68927-50AE-8303-31D8-5EABA86F4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7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FAD86-36EA-601C-EE2E-BB2EA3E2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BC482-EFA7-7A51-6F3D-2D35B8A49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9925A-0F3A-B545-A6EB-84A390FA2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4CCA-D1E8-D08F-58BA-1F0960E69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4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2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9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428EE-98AA-8553-BAF8-55C2F1908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8148F-C2B5-0272-CCCF-85D4CEBA7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D847C-D391-C0E1-46B8-483FC5553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D439-3956-ADF5-199F-9DCEEDA57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6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C829-DB2C-186E-0498-B52655641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9A218-7113-E570-28D1-C59F7B118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F0B8D-9080-9DBF-838C-8A0561A3F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27C1B-07C4-96F5-8FDF-CF9D05B0C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1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9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9A4F-9BF6-37A9-E504-68774E9E1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95B5E-ADED-06A4-AAAB-9EE37E46D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9BB93-44C3-BFFD-7986-1317ED64F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CE2CB-AA4D-3965-D4E4-DF6C11B8D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8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0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06C16-D24E-D906-77B4-575540C9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41C5F-DB0B-D3C9-755A-E68F801C9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67F5A-79D7-DC45-140E-10943BD5D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30266-2CC5-B061-589A-8693FE5F3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D144-FB08-DDAE-8BFF-47104EBC3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3EC46-3312-9A82-89E8-AE97D3ECA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BF0CE-45A0-CAF1-4C04-B44A4F1C5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4F4C1-29FA-1429-63CF-2A9FAFE7B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6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7FEC-C5BB-0EA6-BA3D-BC5078C1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AA8B6-4473-BF86-75C4-398D0DD45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22F52-B5AD-8303-B06E-570A1AF90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EC641-ADF7-751E-E862-4E5D5C6AE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9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E396-B277-646B-C715-3A5A5C3A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74C5-0D08-02C5-AF02-FBEB696F4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95E80-5C95-3DAD-2DBD-FE32C64CE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29401-CA8E-9999-77EF-47924C7AF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A88F5-5647-6C9B-3189-A2945EF2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CF8AB-26F9-68A7-BBCC-9351DB339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7DCA4-4CA8-59CE-73FC-64169F1CB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04D80-9E34-DB4E-5576-2D3B9B1B8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2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0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117C-60F6-CF19-99C6-6A3EDC73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32F28-23A2-F385-8D56-1E5BA9EF8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2FB99-FE1C-DA14-8F6F-2A1294F17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8F8C-8965-68F4-2707-E9BA322C1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BC5A4-CEE0-4BAF-EB56-9B335FDD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2AC1B-183B-8222-4AF6-6FAC4264A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03A31-316F-4DD1-CB2D-792714516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BD74-CE92-1122-6A9E-943D2B312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3C48-64B2-CDF9-F65D-FBD0BCDF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8A72F-F90F-3930-EC8F-5B0532865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1A500-B127-06C6-B331-BE02AE6D7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B901A-138D-B5A4-978F-21D993D39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273B-5252-EA52-C343-430EF7B80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1B9BF-8C37-6F80-FC4D-DF345A532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94334-0D35-24F9-F545-11824187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A52E9-9D3F-462C-55FE-AC60F5734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90B506C-7399-87D9-1AAB-0C88DF5DB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F808AB4-879A-0905-A54C-7A5D37F4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CADE6-B25D-70B2-54F6-1D842E2B8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94913-18AA-3C6D-4AEF-CE749FAE2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0F4F636-6A27-E649-AEDF-9DE4D4E58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migroup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il_call#Tail_recursion_modulo_con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c39/proposal-ptc-syntax/issues/22" TargetMode="External"/><Relationship Id="rId3" Type="http://schemas.openxmlformats.org/officeDocument/2006/relationships/hyperlink" Target="https://v8.dev/blog/modern-javascript#proper-tail-calls" TargetMode="External"/><Relationship Id="rId7" Type="http://schemas.openxmlformats.org/officeDocument/2006/relationships/hyperlink" Target="https://github.com/tc39/proposal-ptc-syntax" TargetMode="External"/><Relationship Id="rId2" Type="http://schemas.openxmlformats.org/officeDocument/2006/relationships/hyperlink" Target="https://262.ecma-international.org/6.0/#sec-tail-position-cal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webkit.org/Deep%20Dive/JSC/JavaScriptCore.html" TargetMode="External"/><Relationship Id="rId5" Type="http://schemas.openxmlformats.org/officeDocument/2006/relationships/hyperlink" Target="https://bun.sh/" TargetMode="External"/><Relationship Id="rId4" Type="http://schemas.openxmlformats.org/officeDocument/2006/relationships/hyperlink" Target="https://webkit.org/blog/6240/ecmascript-6-proper-tail-calls-in-webki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1/25sp/resources/math-convention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31/25sp/resources/math-convention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997E-2A8E-37E1-1B4C-3203BE182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Tail Recursion 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C0A688-BC38-5406-4B86-4D270A616529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91C57D-56ED-22FF-FC36-71081233A538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9BDC2-E803-9F76-A7EF-D8764234F9F4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429ACC-2FC4-B95E-3FD2-B61454DA2BFF}"/>
              </a:ext>
            </a:extLst>
          </p:cNvPr>
          <p:cNvSpPr txBox="1">
            <a:spLocks/>
          </p:cNvSpPr>
          <p:nvPr/>
        </p:nvSpPr>
        <p:spPr>
          <a:xfrm>
            <a:off x="5875150" y="5585694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#244</a:t>
            </a:r>
          </a:p>
        </p:txBody>
      </p:sp>
      <p:pic>
        <p:nvPicPr>
          <p:cNvPr id="3" name="Picture 2" descr="xkcd #244: tabletop roleplaying. &#10;Transcript from explainxkcd: [Four people sit around a table. Megan has an open gamebook in front of her.]&#10;Megan: Your party enters the tavern.&#10;Cueball: I gather everyone around a table. I have the elves start whittling dice and get out some parchment for character sheets.&#10;Megan: Hey, no recursing.">
            <a:extLst>
              <a:ext uri="{FF2B5EF4-FFF2-40B4-BE49-F238E27FC236}">
                <a16:creationId xmlns:a16="http://schemas.microsoft.com/office/drawing/2014/main" id="{D78C6AFA-7BF8-3BA4-DA97-0799BC22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12" y="1036843"/>
            <a:ext cx="4007798" cy="4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5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43E9-B0C5-DB6A-7E2F-B326D858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First, we call sum_acc with L = 1 :: 2 :: 3 :: nil and r = 0. We make a recursive call on Line 4 (and collapse our stack frame)…">
            <a:extLst>
              <a:ext uri="{FF2B5EF4-FFF2-40B4-BE49-F238E27FC236}">
                <a16:creationId xmlns:a16="http://schemas.microsoft.com/office/drawing/2014/main" id="{983B853B-BD49-CACC-C720-47060FCE4BDF}"/>
              </a:ext>
            </a:extLst>
          </p:cNvPr>
          <p:cNvGrpSpPr/>
          <p:nvPr/>
        </p:nvGrpSpPr>
        <p:grpSpPr>
          <a:xfrm>
            <a:off x="742534" y="4527145"/>
            <a:ext cx="2381327" cy="1289015"/>
            <a:chOff x="742534" y="4527145"/>
            <a:chExt cx="2381327" cy="12890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04FAA3-8A5E-EAE9-D6D2-21AA83424B0D}"/>
                </a:ext>
              </a:extLst>
            </p:cNvPr>
            <p:cNvSpPr txBox="1"/>
            <p:nvPr/>
          </p:nvSpPr>
          <p:spPr>
            <a:xfrm>
              <a:off x="1227188" y="4527145"/>
              <a:ext cx="1896673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1 :: 2 ::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0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4AF0676-9853-E2F5-07A4-2127A797FA66}"/>
                </a:ext>
              </a:extLst>
            </p:cNvPr>
            <p:cNvSpPr/>
            <p:nvPr/>
          </p:nvSpPr>
          <p:spPr>
            <a:xfrm>
              <a:off x="742534" y="4948059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6C0C82-C9B3-5253-6D1C-6737F7AA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Tail-Recursive Version of Sum, Optimized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9AF0C-268B-5DC5-0D72-D5FD4CEF3357}"/>
              </a:ext>
            </a:extLst>
          </p:cNvPr>
          <p:cNvSpPr txBox="1">
            <a:spLocks/>
          </p:cNvSpPr>
          <p:nvPr/>
        </p:nvSpPr>
        <p:spPr>
          <a:xfrm>
            <a:off x="4767465" y="1151198"/>
            <a:ext cx="4376535" cy="25523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(L: List, r: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0"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"nil") {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2  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3  }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+ r);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5  }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A9155E-E0AE-D323-0767-57A987266C98}"/>
              </a:ext>
            </a:extLst>
          </p:cNvPr>
          <p:cNvSpPr txBox="1">
            <a:spLocks/>
          </p:cNvSpPr>
          <p:nvPr/>
        </p:nvSpPr>
        <p:spPr>
          <a:xfrm>
            <a:off x="94527" y="5897184"/>
            <a:ext cx="5033057" cy="4458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 :: 2 :: 3 :: nil, 0) …</a:t>
            </a:r>
          </a:p>
        </p:txBody>
      </p:sp>
      <p:grpSp>
        <p:nvGrpSpPr>
          <p:cNvPr id="12" name="Group 11" descr="Next, we call sum_acc with L = 2 :: 3 :: nil and r = 1. We make a recursive call on Line 4 (and collapse our stack frame)…">
            <a:extLst>
              <a:ext uri="{FF2B5EF4-FFF2-40B4-BE49-F238E27FC236}">
                <a16:creationId xmlns:a16="http://schemas.microsoft.com/office/drawing/2014/main" id="{00FAFB08-2329-4E5E-97D2-3C16C47CC1A6}"/>
              </a:ext>
            </a:extLst>
          </p:cNvPr>
          <p:cNvGrpSpPr/>
          <p:nvPr/>
        </p:nvGrpSpPr>
        <p:grpSpPr>
          <a:xfrm>
            <a:off x="783921" y="4449689"/>
            <a:ext cx="2427876" cy="977274"/>
            <a:chOff x="783921" y="4449689"/>
            <a:chExt cx="2427876" cy="9772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99797F-8E4D-6906-2E75-49A8D56743A6}"/>
                </a:ext>
              </a:extLst>
            </p:cNvPr>
            <p:cNvSpPr txBox="1"/>
            <p:nvPr/>
          </p:nvSpPr>
          <p:spPr>
            <a:xfrm>
              <a:off x="1315125" y="4449689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2 ::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1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24248C-3410-C05B-5463-F274B81CF7CA}"/>
                </a:ext>
              </a:extLst>
            </p:cNvPr>
            <p:cNvSpPr/>
            <p:nvPr/>
          </p:nvSpPr>
          <p:spPr>
            <a:xfrm>
              <a:off x="783921" y="4558862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 descr="We can now return 6 to our original caller - as every intermediate stack frame returns 6.">
            <a:extLst>
              <a:ext uri="{FF2B5EF4-FFF2-40B4-BE49-F238E27FC236}">
                <a16:creationId xmlns:a16="http://schemas.microsoft.com/office/drawing/2014/main" id="{A3FE90BC-5F00-BC21-E9C3-22824FDA5D70}"/>
              </a:ext>
            </a:extLst>
          </p:cNvPr>
          <p:cNvGrpSpPr/>
          <p:nvPr/>
        </p:nvGrpSpPr>
        <p:grpSpPr>
          <a:xfrm>
            <a:off x="3496771" y="4687749"/>
            <a:ext cx="1347324" cy="1128410"/>
            <a:chOff x="3496771" y="4687749"/>
            <a:chExt cx="1347324" cy="112841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DB2F64-17A7-42E3-7467-CBF968A6E9BC}"/>
                </a:ext>
              </a:extLst>
            </p:cNvPr>
            <p:cNvSpPr/>
            <p:nvPr/>
          </p:nvSpPr>
          <p:spPr>
            <a:xfrm rot="10800000">
              <a:off x="3496771" y="4687749"/>
              <a:ext cx="370390" cy="1128410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705FC3-5B8D-BFCA-9943-18F83022E0AE}"/>
                </a:ext>
              </a:extLst>
            </p:cNvPr>
            <p:cNvSpPr txBox="1"/>
            <p:nvPr/>
          </p:nvSpPr>
          <p:spPr>
            <a:xfrm>
              <a:off x="3867161" y="5105391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CC55E23-B398-8FA2-C8A4-7FDD5DB2860D}"/>
              </a:ext>
            </a:extLst>
          </p:cNvPr>
          <p:cNvSpPr txBox="1"/>
          <p:nvPr/>
        </p:nvSpPr>
        <p:spPr>
          <a:xfrm>
            <a:off x="5232381" y="4597149"/>
            <a:ext cx="358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Tail call optimization reuses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stack frames so only O(1) memory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grpSp>
        <p:nvGrpSpPr>
          <p:cNvPr id="13" name="Group 12" descr="Next, we call sum_acc with L = 3 :: nil and r = 3. We make a recursive call on Line 4 (and collapse our stack frame)…">
            <a:extLst>
              <a:ext uri="{FF2B5EF4-FFF2-40B4-BE49-F238E27FC236}">
                <a16:creationId xmlns:a16="http://schemas.microsoft.com/office/drawing/2014/main" id="{FF3EAA06-F97E-A74B-FD4D-E997D98769BB}"/>
              </a:ext>
            </a:extLst>
          </p:cNvPr>
          <p:cNvGrpSpPr/>
          <p:nvPr/>
        </p:nvGrpSpPr>
        <p:grpSpPr>
          <a:xfrm>
            <a:off x="798111" y="4355038"/>
            <a:ext cx="2496460" cy="946047"/>
            <a:chOff x="798111" y="4355038"/>
            <a:chExt cx="2496460" cy="946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70E30D-3FBA-E25B-674C-CDB9FD564298}"/>
                </a:ext>
              </a:extLst>
            </p:cNvPr>
            <p:cNvSpPr txBox="1"/>
            <p:nvPr/>
          </p:nvSpPr>
          <p:spPr>
            <a:xfrm>
              <a:off x="1397899" y="4355038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3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0D52E5-3FBF-F9BB-0B48-0F20404C4D57}"/>
                </a:ext>
              </a:extLst>
            </p:cNvPr>
            <p:cNvSpPr/>
            <p:nvPr/>
          </p:nvSpPr>
          <p:spPr>
            <a:xfrm>
              <a:off x="798111" y="4432984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 descr="Next, we call sum_acc with L = nil and r = 6. This is our base case, so we don’t recurse. Instead,…">
            <a:extLst>
              <a:ext uri="{FF2B5EF4-FFF2-40B4-BE49-F238E27FC236}">
                <a16:creationId xmlns:a16="http://schemas.microsoft.com/office/drawing/2014/main" id="{90ECDB08-815A-019C-6B55-7500FA352FC3}"/>
              </a:ext>
            </a:extLst>
          </p:cNvPr>
          <p:cNvGrpSpPr/>
          <p:nvPr/>
        </p:nvGrpSpPr>
        <p:grpSpPr>
          <a:xfrm>
            <a:off x="811725" y="4274972"/>
            <a:ext cx="2583946" cy="923330"/>
            <a:chOff x="811725" y="4274972"/>
            <a:chExt cx="258394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625723-6A51-6D99-DA21-F02A43795743}"/>
                </a:ext>
              </a:extLst>
            </p:cNvPr>
            <p:cNvSpPr txBox="1"/>
            <p:nvPr/>
          </p:nvSpPr>
          <p:spPr>
            <a:xfrm>
              <a:off x="1498999" y="4274972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6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2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F82E3DB-1A3F-6576-8620-3FBA870ECDE8}"/>
                </a:ext>
              </a:extLst>
            </p:cNvPr>
            <p:cNvSpPr/>
            <p:nvPr/>
          </p:nvSpPr>
          <p:spPr>
            <a:xfrm>
              <a:off x="811725" y="4307106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CA9D88A-6967-D69F-5E11-4691FBA2CC28}"/>
              </a:ext>
            </a:extLst>
          </p:cNvPr>
          <p:cNvSpPr txBox="1"/>
          <p:nvPr/>
        </p:nvSpPr>
        <p:spPr>
          <a:xfrm>
            <a:off x="5232381" y="5450475"/>
            <a:ext cx="26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What does this look like?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5B6B40-B5CB-B087-7DE4-9F5C734676DA}"/>
              </a:ext>
            </a:extLst>
          </p:cNvPr>
          <p:cNvSpPr txBox="1"/>
          <p:nvPr/>
        </p:nvSpPr>
        <p:spPr>
          <a:xfrm>
            <a:off x="7842416" y="545047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A loop!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0AF6B-99E6-EDB4-F912-1607AC5DF3D7}"/>
              </a:ext>
            </a:extLst>
          </p:cNvPr>
          <p:cNvSpPr txBox="1"/>
          <p:nvPr/>
        </p:nvSpPr>
        <p:spPr>
          <a:xfrm>
            <a:off x="5232381" y="5935448"/>
            <a:ext cx="38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sum_acc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 calculates the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same values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in the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same order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 as the loop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7E2DB-8F0A-F182-77A4-738D2EB0B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A8209-7FD5-8336-FDE0-AE129B32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8889-449C-240B-2F3E-A6185017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Round: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642E-CC0F-020D-9681-8B4A288B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Do you think this tail-recursive version is correct?</a:t>
            </a: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Normal version:</a:t>
            </a:r>
          </a:p>
          <a:p>
            <a:pPr marL="0" indent="0">
              <a:buNone/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sum(nil)			:= 0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sum(x :: L)			:= x + sum(L)</a:t>
            </a:r>
            <a:endParaRPr lang="en-US" sz="2200" dirty="0"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“Tail-Recursive Version”:</a:t>
            </a:r>
          </a:p>
          <a:p>
            <a:pPr marL="0" indent="0">
              <a:buNone/>
            </a:pP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sum-a(nil, r)		:= r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sum-a(x :: L, r)		:= sum-a(L, x + r)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sum(S) 			~ sum-a(S, 0)</a:t>
            </a:r>
          </a:p>
          <a:p>
            <a:pPr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9D28A-30DE-9C17-6118-E6E15E55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100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05FECD54-5422-0869-C365-94EB74DFE18A}"/>
              </a:ext>
            </a:extLst>
          </p:cNvPr>
          <p:cNvGrpSpPr/>
          <p:nvPr/>
        </p:nvGrpSpPr>
        <p:grpSpPr>
          <a:xfrm>
            <a:off x="6457950" y="1814738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F1DE2B-EA39-1597-EC8C-41731CEE5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D18B28-B82E-5D1B-9C82-BA736FE0C682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506482-B57C-1A53-23DD-1920E55521DE}"/>
              </a:ext>
            </a:extLst>
          </p:cNvPr>
          <p:cNvSpPr txBox="1"/>
          <p:nvPr/>
        </p:nvSpPr>
        <p:spPr>
          <a:xfrm>
            <a:off x="457199" y="5078279"/>
            <a:ext cx="8491591" cy="1661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Yes! Proof left for the reader, but let’s trace: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sum([1, 3, 5]) = 1 + sum([3, 5]) = 1 + 3 + sum([5]) = 1 + 3 + 5 + sum([]) = … = 9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sum-a([1, 3, 5], 0) = sum-a([3, 5], 1) = sum-a([5], 4) = sum-a([], 9) = 9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45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7B36-BCCC-7375-E5FC-489E62C0B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71C3-8A1E-6794-6D06-4C4B8878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Round: Sub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FE5C-FF91-828A-646C-ECBFE730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Do you think this tail-recursive version is correct?</a:t>
            </a: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Normal version:</a:t>
            </a:r>
          </a:p>
          <a:p>
            <a:pPr marL="0" indent="0">
              <a:buNone/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sub(nil)			:= 0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sub(x :: L)			:= x - sub(L)</a:t>
            </a:r>
            <a:endParaRPr lang="en-US" sz="2200" dirty="0"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“Tail-Recursive Version”:</a:t>
            </a:r>
          </a:p>
          <a:p>
            <a:pPr marL="0" indent="0">
              <a:buNone/>
            </a:pP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sub-a(nil, r)		:= r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sub-a(x :: L, r)		:= sub-a(L, r - x)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sub(S) 			~ sub-a(S, 0)</a:t>
            </a:r>
          </a:p>
          <a:p>
            <a:pPr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BDD8E-6179-D79C-29DF-BACCFC31B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101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C04AA236-0379-D67A-7F95-EE8739BF6EB5}"/>
              </a:ext>
            </a:extLst>
          </p:cNvPr>
          <p:cNvGrpSpPr/>
          <p:nvPr/>
        </p:nvGrpSpPr>
        <p:grpSpPr>
          <a:xfrm>
            <a:off x="6457950" y="1814738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AFFC55-38E4-962F-6C41-2D48CDD7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492A86-3D7F-65B3-43FE-15D45BE9F521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B8A94B-D64D-1F13-BCDC-9109A8CC96B4}"/>
              </a:ext>
            </a:extLst>
          </p:cNvPr>
          <p:cNvSpPr txBox="1"/>
          <p:nvPr/>
        </p:nvSpPr>
        <p:spPr>
          <a:xfrm>
            <a:off x="457199" y="5078279"/>
            <a:ext cx="8491591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No! Let’s try a smaller-than-previous example: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sub([1, 3]) = 1 - sub([3]) = 1 – (3 - sub([])) = 1 – (3 – 0) = -2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sub-a([1, 3], 0) = sub-a([3], -1) = sub-a([], -4) = -4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19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51B72-8B6B-8937-F849-256063B3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4D0F-6A57-02AF-A9E9-0A9A0CDE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Round: Sub, But Fixed!!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D0B7-7ECF-EE2C-1814-78DD891C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Do you think this tail-recursive version is correct?</a:t>
            </a: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Normal version:</a:t>
            </a:r>
          </a:p>
          <a:p>
            <a:pPr marL="0" indent="0">
              <a:buNone/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sub(nil)			:= 0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sub(x :: L)			:= x - sub(L)</a:t>
            </a:r>
            <a:endParaRPr lang="en-US" sz="2200" dirty="0"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“Tail-Recursive Version”:</a:t>
            </a:r>
          </a:p>
          <a:p>
            <a:pPr marL="0" indent="0">
              <a:buNone/>
            </a:pP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sub-b(nil, r)		:= r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sub-b(x :: L, r)		:= sub-b(L, x - r)</a:t>
            </a:r>
          </a:p>
          <a:p>
            <a:pPr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  sub(S) 			~ sub-b(S, 0)</a:t>
            </a:r>
          </a:p>
          <a:p>
            <a:pPr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DEDBB-2E21-E366-0D9C-2BAF4C254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102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F428C9E8-199D-EC94-94D6-717A18F0AD11}"/>
              </a:ext>
            </a:extLst>
          </p:cNvPr>
          <p:cNvGrpSpPr/>
          <p:nvPr/>
        </p:nvGrpSpPr>
        <p:grpSpPr>
          <a:xfrm>
            <a:off x="6457950" y="1814738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54C7B1-54A3-1C51-A780-9AD660AE3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C2C8D7-A741-736B-D8D7-DCB9B8789CE9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453270-A4CB-ED01-E52E-65364742B6BE}"/>
              </a:ext>
            </a:extLst>
          </p:cNvPr>
          <p:cNvSpPr txBox="1"/>
          <p:nvPr/>
        </p:nvSpPr>
        <p:spPr>
          <a:xfrm>
            <a:off x="457199" y="5078279"/>
            <a:ext cx="8491591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No! Let’s try a smaller-than-previous example: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sub([1, 3]) = 1 - sub([3]) = 1 – (3 - sub([])) = 1 – (3 – 0) = -2 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sub-b([1, 3], 0) = sub-b([3], 1) = sub-b([], 2) = 2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66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6871-5523-4026-53A7-4359AF11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EEA6-24FD-F3D6-E81B-78CFDFC1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Round: Flatten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2D4C-FBE1-69F8-E014-0CF11148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Do you think this tail-recursive version is correct?</a:t>
            </a: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Normal version:</a:t>
            </a:r>
          </a:p>
          <a:p>
            <a:pPr marL="0" indent="0">
              <a:buNone/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flatten(nil)		:= []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flatten(x :: L)		:= x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flatten(L)</a:t>
            </a:r>
            <a:endParaRPr lang="en-US" sz="2200" dirty="0"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800" dirty="0">
                <a:latin typeface="Franklin Gothic Medium" panose="020B0603020102020204" pitchFamily="34" charset="0"/>
                <a:cs typeface="Consolas" panose="020B0609020204030204" pitchFamily="49" charset="0"/>
              </a:rPr>
              <a:t>“Tail-Recursive Version”:</a:t>
            </a:r>
          </a:p>
          <a:p>
            <a:pPr marL="0" indent="0">
              <a:buNone/>
            </a:pP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flatten-acc(nil, r)		:= r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flatten-acc(x :: L, r)	:= flatten-acc(L, r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x)</a:t>
            </a:r>
          </a:p>
          <a:p>
            <a:pPr marL="0" indent="0"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flatten(x) 				~ flatten-acc(x, [])</a:t>
            </a:r>
          </a:p>
          <a:p>
            <a:pPr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B5F0D-1999-F49E-AC11-82110C11D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103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EBCB89AD-A7CE-5813-3021-A19F68FA5268}"/>
              </a:ext>
            </a:extLst>
          </p:cNvPr>
          <p:cNvGrpSpPr/>
          <p:nvPr/>
        </p:nvGrpSpPr>
        <p:grpSpPr>
          <a:xfrm>
            <a:off x="6457950" y="1814738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492CC6-558A-6ECF-289A-DD1845D5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0D6AE4-EACE-A8A2-0AEF-A82845DA9BFA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5CB0C8-7AFD-B364-61A0-372A7905FF9A}"/>
              </a:ext>
            </a:extLst>
          </p:cNvPr>
          <p:cNvSpPr txBox="1"/>
          <p:nvPr/>
        </p:nvSpPr>
        <p:spPr>
          <a:xfrm>
            <a:off x="457200" y="5224733"/>
            <a:ext cx="84915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Example Flatten: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flatten([[1, 2, 3], [2, 4, 6, 8], [7, 8, 9]]) = [1, 2, 3, 2, 4, 6, 8, 7, 8, 9]</a:t>
            </a:r>
          </a:p>
        </p:txBody>
      </p:sp>
    </p:spTree>
    <p:extLst>
      <p:ext uri="{BB962C8B-B14F-4D97-AF65-F5344CB8AC3E}">
        <p14:creationId xmlns:p14="http://schemas.microsoft.com/office/powerpoint/2010/main" val="1949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2A5C9-C180-82C8-9A09-658E2275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6C02-97FE-103C-C40B-F3492A64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flatten (Bottom-Up Recursion)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42984-1DB0-2D86-3394-4A74BBFD5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2B72C1-BD24-2C5B-3B9C-3CCDAEB02C56}"/>
              </a:ext>
            </a:extLst>
          </p:cNvPr>
          <p:cNvSpPr txBox="1">
            <a:spLocks/>
          </p:cNvSpPr>
          <p:nvPr/>
        </p:nvSpPr>
        <p:spPr>
          <a:xfrm>
            <a:off x="457200" y="1162549"/>
            <a:ext cx="7957014" cy="4912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flatten(nil)		:= []</a:t>
            </a:r>
          </a:p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flatten(x :: L)		:= x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flatten(L)</a:t>
            </a:r>
            <a:endParaRPr lang="en-US" sz="1800" dirty="0"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([[1, 2, 3], [2, 4, 6, 8], [7, 8, 9]]) 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([[2, 4, 6, 8], [7, 8, 9]])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([[7, 8, 9]])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[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7, 8, 9]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nil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[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7, 8, 9]				resolve 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8, 7, 8, 9]					resolve 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[1, 2, 3, 2, 4, 6, 8, 7, 8, 9]						resolve flatten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43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AB33-4E45-38D1-34B3-E03F1496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flatten-acc (Tail Recursion)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5D61-F8C5-175D-9D19-EF79244F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flatten-acc(nil, r)		:= r</a:t>
            </a:r>
          </a:p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flatten-acc(x :: L, r)	:= flatten-acc(L, r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x)</a:t>
            </a:r>
          </a:p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flatten(x) 			~ flatten-acc(x, [])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flatten-acc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([[1, 2, 3], [2, 4, 6, 8], [7, 8, 9]], [])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= flatten-acc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([[2, 4, 6, 8], [7, 8, 9]],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[] 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[1, 2, 3])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= flatten-acc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([[7, 8, 9]],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[1, 2, 3] 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[2, 4, 6, 8] 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= flatten-acc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([],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[1, 2, 3,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2, 4, 6, 8]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[7, 8, 9])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=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[1, 2, 3,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2, 4, 6, 8, 7, 8, 9]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D1EE7-CF1E-125E-733D-915ECDDC3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B966-2FCA-857F-9025-B57E0B6DD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06E-F85E-BCA0-087F-B0D1A67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Flattens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3FC23-8C3E-1A90-11AC-869766E0B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AF95C7-0F81-A70E-FBFD-A7AE9AC3AE24}"/>
              </a:ext>
            </a:extLst>
          </p:cNvPr>
          <p:cNvSpPr txBox="1">
            <a:spLocks/>
          </p:cNvSpPr>
          <p:nvPr/>
        </p:nvSpPr>
        <p:spPr>
          <a:xfrm>
            <a:off x="457200" y="1162549"/>
            <a:ext cx="7957014" cy="1210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“Abstract” Flatten:</a:t>
            </a:r>
          </a:p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[1, 2, 3]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[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7, 8, 9]</a:t>
            </a:r>
            <a:endParaRPr lang="en-US" sz="24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F42B7-8177-FB75-A4AA-1D483940AA9E}"/>
              </a:ext>
            </a:extLst>
          </p:cNvPr>
          <p:cNvSpPr txBox="1"/>
          <p:nvPr/>
        </p:nvSpPr>
        <p:spPr>
          <a:xfrm>
            <a:off x="199491" y="3127376"/>
            <a:ext cx="4429418" cy="96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flatten (bottom-up recursion)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[1, 2, 3]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(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([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7, 8, 9]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[])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9DE59-8439-24C2-A283-7CE88CDCC207}"/>
              </a:ext>
            </a:extLst>
          </p:cNvPr>
          <p:cNvSpPr txBox="1"/>
          <p:nvPr/>
        </p:nvSpPr>
        <p:spPr>
          <a:xfrm>
            <a:off x="4567995" y="3121134"/>
            <a:ext cx="4429418" cy="96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flatten-acc (top-down recursion)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(([]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[1, 2, 3])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[2, 4, 6, 8])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⧺ [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7, 8, 9]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68DA95-31B8-5CFF-3EC1-C51668E0F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2"/>
            <a:endCxn id="3" idx="0"/>
          </p:cNvCxnSpPr>
          <p:nvPr/>
        </p:nvCxnSpPr>
        <p:spPr>
          <a:xfrm flipH="1">
            <a:off x="2414200" y="2373330"/>
            <a:ext cx="2021507" cy="7540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ABE541-BF1E-04D9-D407-ABD45793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435707" y="2373330"/>
            <a:ext cx="2346997" cy="74780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FA1864-6300-EEA2-6CFA-0243555475A8}"/>
              </a:ext>
            </a:extLst>
          </p:cNvPr>
          <p:cNvSpPr txBox="1">
            <a:spLocks/>
          </p:cNvSpPr>
          <p:nvPr/>
        </p:nvSpPr>
        <p:spPr>
          <a:xfrm>
            <a:off x="593493" y="4484670"/>
            <a:ext cx="7957014" cy="18716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[1, 2, 3, 2, 4, 6, 8, 7, 8, 9]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same answer! why?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is </a:t>
            </a:r>
            <a:r>
              <a:rPr lang="en-US" sz="2400" b="1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associative</a:t>
            </a: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(a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b) ⧺ c = a ⧺ (b ⧺ c)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DB3973-BB66-4668-1BCA-BBDAADA96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414200" y="4095974"/>
            <a:ext cx="606402" cy="57876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BC2D6B-4C5D-6569-F9E6-0735F34AA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123400" y="4089732"/>
            <a:ext cx="659304" cy="57876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8A8EC-D4CC-9146-BDCD-C611FD92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F19A-C898-0D75-3091-142A55CA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the Rising 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96EC-DE5E-E7FF-8A33-FCA0FB10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09552-AB5A-E5BA-7091-0C0DCF94A1F9}"/>
              </a:ext>
            </a:extLst>
          </p:cNvPr>
          <p:cNvSpPr txBox="1">
            <a:spLocks/>
          </p:cNvSpPr>
          <p:nvPr/>
        </p:nvSpPr>
        <p:spPr>
          <a:xfrm>
            <a:off x="457200" y="1162549"/>
            <a:ext cx="7957014" cy="1210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“Abstract” Sum:</a:t>
            </a:r>
          </a:p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 + 3 + 5</a:t>
            </a:r>
            <a:endParaRPr lang="en-US" sz="24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1FD1A-5C55-CF98-1BF0-925236BE7135}"/>
              </a:ext>
            </a:extLst>
          </p:cNvPr>
          <p:cNvSpPr txBox="1"/>
          <p:nvPr/>
        </p:nvSpPr>
        <p:spPr>
          <a:xfrm>
            <a:off x="866916" y="3127376"/>
            <a:ext cx="3094565" cy="96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sum (bottom-up recursion)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 + (3 + (5 + 0))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6AD95-95A3-3982-5ADA-2690D5DD0DB3}"/>
              </a:ext>
            </a:extLst>
          </p:cNvPr>
          <p:cNvSpPr txBox="1"/>
          <p:nvPr/>
        </p:nvSpPr>
        <p:spPr>
          <a:xfrm>
            <a:off x="5078808" y="3121134"/>
            <a:ext cx="3407792" cy="96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sum-acc (top-down recursion)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((0 + 1) + 3) + 5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80588E-1751-1DFC-C4B9-E652F12D9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2"/>
            <a:endCxn id="3" idx="0"/>
          </p:cNvCxnSpPr>
          <p:nvPr/>
        </p:nvCxnSpPr>
        <p:spPr>
          <a:xfrm flipH="1">
            <a:off x="2414199" y="2373330"/>
            <a:ext cx="2021508" cy="7540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1D955F-BBF7-528F-B82A-9A84DB6AF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435707" y="2373330"/>
            <a:ext cx="2346997" cy="74780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7363A2-662F-9902-6DAA-E2D232BDF99E}"/>
              </a:ext>
            </a:extLst>
          </p:cNvPr>
          <p:cNvSpPr txBox="1">
            <a:spLocks/>
          </p:cNvSpPr>
          <p:nvPr/>
        </p:nvSpPr>
        <p:spPr>
          <a:xfrm>
            <a:off x="593493" y="4484670"/>
            <a:ext cx="7957014" cy="18716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same answer! why?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addition is </a:t>
            </a:r>
            <a:r>
              <a:rPr lang="en-US" sz="2400" b="1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associative</a:t>
            </a: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(a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+ b) + c = a + (b + c)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D50248-76B9-26AB-4DC5-CD11E15E3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414199" y="4095974"/>
            <a:ext cx="2075609" cy="74315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A00B3E-35E8-ADE9-3623-8AF736E7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654193" y="4089732"/>
            <a:ext cx="2128511" cy="74939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F669-92B6-365D-3B40-660011DB3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A947-DD8C-3DFB-3028-FBF5B1E5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Subs, Please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F89A-20AB-2FB4-0500-5350AA5F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EBEDD5-D442-0084-2F5C-8B65886CAC45}"/>
              </a:ext>
            </a:extLst>
          </p:cNvPr>
          <p:cNvSpPr txBox="1">
            <a:spLocks/>
          </p:cNvSpPr>
          <p:nvPr/>
        </p:nvSpPr>
        <p:spPr>
          <a:xfrm>
            <a:off x="457200" y="881281"/>
            <a:ext cx="7957014" cy="12980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“Abstract” Sub:</a:t>
            </a:r>
          </a:p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1 - 3</a:t>
            </a:r>
            <a:endParaRPr lang="en-US" sz="24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0C2D1-1928-9B07-B78B-C3DA7EB11195}"/>
              </a:ext>
            </a:extLst>
          </p:cNvPr>
          <p:cNvSpPr txBox="1"/>
          <p:nvPr/>
        </p:nvSpPr>
        <p:spPr>
          <a:xfrm>
            <a:off x="0" y="3078253"/>
            <a:ext cx="3009606" cy="189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sub (bottom-up recursion)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 – (3 – 0)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9A822-EC8E-C5B1-C2A8-B09B0637C6B2}"/>
              </a:ext>
            </a:extLst>
          </p:cNvPr>
          <p:cNvSpPr txBox="1"/>
          <p:nvPr/>
        </p:nvSpPr>
        <p:spPr>
          <a:xfrm>
            <a:off x="2894320" y="3079521"/>
            <a:ext cx="3082382" cy="189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sub-a (top-down recursion)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(0 – 1) – 3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 – 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43D05A-2DDC-7DAF-2448-73CED571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 flipH="1">
            <a:off x="1504803" y="2179303"/>
            <a:ext cx="2930904" cy="89895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70379C-F192-15E0-387B-DCD0EDAB3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435511" y="2179303"/>
            <a:ext cx="196" cy="90021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B1AD022-9A10-2536-2E36-39C89F05E4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493" y="5058328"/>
                <a:ext cx="7957014" cy="166314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different answers! why?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subtraction is </a:t>
                </a:r>
                <a:r>
                  <a:rPr lang="en-US" sz="2400" u="sng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not</a:t>
                </a: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associative</a:t>
                </a: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: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(a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- b) - 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a - (b - c)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(*and, the 0’s – more of a technicality)</a:t>
                </a:r>
                <a:endParaRPr lang="en-US" sz="2400" dirty="0">
                  <a:latin typeface="Franklin Gothic Medium" panose="020B06030201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B1AD022-9A10-2536-2E36-39C89F05E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3" y="5058328"/>
                <a:ext cx="7957014" cy="1663147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237C94-538E-D093-072D-68CF1C284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14849" y="4129045"/>
            <a:ext cx="0" cy="39493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E9BAEF-075B-D18C-199C-F00620F5F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78299" y="4132524"/>
            <a:ext cx="0" cy="3949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2CFEC2-E9C8-8D91-C3D2-81D0C00DFD0B}"/>
              </a:ext>
            </a:extLst>
          </p:cNvPr>
          <p:cNvSpPr txBox="1"/>
          <p:nvPr/>
        </p:nvSpPr>
        <p:spPr>
          <a:xfrm>
            <a:off x="6061618" y="3074259"/>
            <a:ext cx="3082382" cy="189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sub-b (top-down recursion)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 – (1 – 0)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4F522C-2F9C-64B8-64AE-7FF50C09B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5276" y="4127262"/>
            <a:ext cx="0" cy="3949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FCA2F5-177F-DBA9-AB38-432FE9979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435707" y="2179303"/>
            <a:ext cx="3167102" cy="89495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5F5927-32AD-5F7A-F268-FBF565268677}"/>
              </a:ext>
            </a:extLst>
          </p:cNvPr>
          <p:cNvSpPr txBox="1"/>
          <p:nvPr/>
        </p:nvSpPr>
        <p:spPr>
          <a:xfrm>
            <a:off x="7028564" y="2321622"/>
            <a:ext cx="1959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"/>
                <a:cs typeface="Franklin Gothic Medium"/>
              </a:rPr>
              <a:t>sub-b is like</a:t>
            </a:r>
          </a:p>
          <a:p>
            <a:r>
              <a:rPr lang="en-US" dirty="0">
                <a:latin typeface="Franklin Gothic Medium"/>
                <a:cs typeface="Franklin Gothic Medium"/>
              </a:rPr>
              <a:t>our “reverse” trick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CDB35-34E8-2A19-383B-716840850E64}"/>
              </a:ext>
            </a:extLst>
          </p:cNvPr>
          <p:cNvSpPr txBox="1"/>
          <p:nvPr/>
        </p:nvSpPr>
        <p:spPr>
          <a:xfrm>
            <a:off x="6911192" y="4966187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"/>
                <a:cs typeface="Franklin Gothic Medium"/>
              </a:rPr>
              <a:t>answer is “reversed”</a:t>
            </a:r>
          </a:p>
        </p:txBody>
      </p:sp>
    </p:spTree>
    <p:extLst>
      <p:ext uri="{BB962C8B-B14F-4D97-AF65-F5344CB8AC3E}">
        <p14:creationId xmlns:p14="http://schemas.microsoft.com/office/powerpoint/2010/main" val="3035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24" grpId="0"/>
      <p:bldP spid="2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6734-B742-87E5-2C27-875E0527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Associativity (Loosely)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AC0E0-37BA-A8F9-A1FD-8FD93FAF83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an operator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800" dirty="0"/>
                  <a:t> is left-associative, then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an operator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800" dirty="0"/>
                  <a:t> is right-associative, then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an operator that is both left &amp; right-associative is just “associative”, and thus, we get</a:t>
                </a: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AC0E0-37BA-A8F9-A1FD-8FD93FAF8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9958-8045-EB2D-C25E-2AE29018C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E164-3A2A-CA24-1C50-CE96AAEE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Tail-Call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EFA6-F690-7CB8-DF95-D2FB5FDA1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Tail-call optimization turns tail recursion into a </a:t>
            </a:r>
            <a:r>
              <a:rPr lang="en-US" sz="2600" u="sng" dirty="0"/>
              <a:t>loop</a:t>
            </a:r>
          </a:p>
          <a:p>
            <a:pPr lvl="1"/>
            <a:endParaRPr lang="en-US" sz="2200" dirty="0"/>
          </a:p>
          <a:p>
            <a:r>
              <a:rPr lang="en-US" sz="2600" dirty="0"/>
              <a:t>Functional languages implement tail-call optimization</a:t>
            </a:r>
          </a:p>
          <a:p>
            <a:pPr lvl="1"/>
            <a:r>
              <a:rPr lang="en-US" sz="2200" dirty="0"/>
              <a:t>standard feature of such languages</a:t>
            </a:r>
          </a:p>
          <a:p>
            <a:pPr lvl="1"/>
            <a:r>
              <a:rPr lang="en-US" sz="2200" dirty="0"/>
              <a:t>you don't write loops; you write tail recursive functions</a:t>
            </a:r>
          </a:p>
          <a:p>
            <a:endParaRPr lang="en-US" sz="2600" dirty="0"/>
          </a:p>
          <a:p>
            <a:r>
              <a:rPr lang="en-US" sz="2600" dirty="0"/>
              <a:t>More on JS &amp; tail-calls in a moment! But first…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CF240-E955-5BD6-E950-3A92FDE08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191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DE69-C176-8AAF-2D12-C165674D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Back to Tail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58C03-514E-5A8C-FE00-05566F20B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our loop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tail recursion trick works particularly well for all associative operators (and, functions!)</a:t>
                </a:r>
              </a:p>
              <a:p>
                <a:pPr lvl="1"/>
                <a:r>
                  <a:rPr lang="en-US" sz="2400" dirty="0"/>
                  <a:t>also: multiplication, “max of list” examples from earlier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can apply this elsewhere, e.g.</a:t>
                </a:r>
              </a:p>
              <a:p>
                <a:pPr lvl="1"/>
                <a:r>
                  <a:rPr lang="en-US" sz="2400" dirty="0"/>
                  <a:t>string concatenation</a:t>
                </a:r>
              </a:p>
              <a:p>
                <a:pPr lvl="1"/>
                <a:r>
                  <a:rPr lang="en-US" sz="2400" dirty="0"/>
                  <a:t>set intersection &amp; union</a:t>
                </a:r>
              </a:p>
              <a:p>
                <a:pPr lvl="1"/>
                <a:r>
                  <a:rPr lang="en-US" sz="2400" dirty="0"/>
                  <a:t>standard </a:t>
                </a:r>
                <a:r>
                  <a:rPr lang="en-US" sz="2400" dirty="0" err="1"/>
                  <a:t>boolean</a:t>
                </a:r>
                <a:r>
                  <a:rPr lang="en-US" sz="2400" dirty="0"/>
                  <a:t> &amp; bitwise ops (AND, OR, XOR)</a:t>
                </a:r>
              </a:p>
              <a:p>
                <a:pPr lvl="1"/>
                <a:r>
                  <a:rPr lang="en-US" sz="2400" dirty="0"/>
                  <a:t>modular arithmetic</a:t>
                </a:r>
              </a:p>
              <a:p>
                <a:pPr lvl="1"/>
                <a:r>
                  <a:rPr lang="en-US" sz="2400" dirty="0"/>
                  <a:t>function composition (!!)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58C03-514E-5A8C-FE00-05566F20B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1B86-BB48-AA6E-89F5-D3EAD1203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E239-20AA-1D71-7363-F30A96AC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4AE2-0AAC-B0DC-0F3F-3D492FD1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 Buddy, But Does This Get Me a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F812-13CD-8FB2-B1D9-EF12DE56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common post-123 question:</a:t>
            </a:r>
            <a:br>
              <a:rPr lang="en-US" sz="2800" dirty="0"/>
            </a:br>
            <a:r>
              <a:rPr lang="en-US" sz="2800" dirty="0"/>
              <a:t>“when should I use a loop vs recursion?”</a:t>
            </a:r>
          </a:p>
          <a:p>
            <a:pPr lvl="1"/>
            <a:r>
              <a:rPr lang="en-US" sz="2400" dirty="0"/>
              <a:t>one common (imperfect) answer: </a:t>
            </a:r>
            <a:br>
              <a:rPr lang="en-US" sz="2400" dirty="0"/>
            </a:br>
            <a:r>
              <a:rPr lang="en-US" sz="2400" dirty="0"/>
              <a:t>“use the strategy that mirrors your data”</a:t>
            </a:r>
            <a:br>
              <a:rPr lang="en-US" sz="2400" dirty="0"/>
            </a:br>
            <a:endParaRPr lang="en-US" sz="2800" dirty="0"/>
          </a:p>
          <a:p>
            <a:r>
              <a:rPr lang="en-US" sz="2800" dirty="0"/>
              <a:t>now have vocabulary for one interesting framing</a:t>
            </a:r>
          </a:p>
          <a:p>
            <a:pPr lvl="1"/>
            <a:r>
              <a:rPr lang="en-US" sz="2400" b="1" dirty="0"/>
              <a:t>left-associative</a:t>
            </a:r>
            <a:r>
              <a:rPr lang="en-US" sz="2400" dirty="0"/>
              <a:t> operations lend themselves to </a:t>
            </a:r>
            <a:br>
              <a:rPr lang="en-US" sz="2400" dirty="0"/>
            </a:br>
            <a:r>
              <a:rPr lang="en-US" sz="2400" dirty="0"/>
              <a:t>top-down recursion (aka loops or tail-recursion)</a:t>
            </a:r>
          </a:p>
          <a:p>
            <a:pPr lvl="1"/>
            <a:r>
              <a:rPr lang="en-US" sz="2400" b="1" dirty="0"/>
              <a:t>right-associative</a:t>
            </a:r>
            <a:r>
              <a:rPr lang="en-US" sz="2400" dirty="0"/>
              <a:t> operations lend themselves to </a:t>
            </a:r>
            <a:br>
              <a:rPr lang="en-US" sz="2400" dirty="0"/>
            </a:br>
            <a:r>
              <a:rPr lang="en-US" sz="2400" dirty="0"/>
              <a:t>bottom-up recursion (aka “natural” recursion)</a:t>
            </a:r>
          </a:p>
          <a:p>
            <a:pPr lvl="1"/>
            <a:r>
              <a:rPr lang="en-US" sz="2400" dirty="0"/>
              <a:t>for operations that are both (</a:t>
            </a:r>
            <a:r>
              <a:rPr lang="en-US" sz="2400" b="1" dirty="0"/>
              <a:t>associative</a:t>
            </a:r>
            <a:r>
              <a:rPr lang="en-US" sz="2400" dirty="0"/>
              <a:t>), go wild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E98A3-7C91-48BA-FB23-E581B9A60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028AB-C276-22E1-3571-38EC2885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CDE6-259A-7282-C4AC-5FB80333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Brief Footnotes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8ED3-478E-9738-02D9-96E02D6C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left &amp; right-associativity are programming languages terms</a:t>
            </a:r>
          </a:p>
          <a:p>
            <a:pPr lvl="1"/>
            <a:r>
              <a:rPr lang="en-US" sz="2000" dirty="0"/>
              <a:t>very common consideration in compiler &amp; parser implementation</a:t>
            </a:r>
          </a:p>
          <a:p>
            <a:pPr lvl="1"/>
            <a:r>
              <a:rPr lang="en-US" sz="2000" dirty="0"/>
              <a:t>in functional programming languages, this conversation generalizes to “</a:t>
            </a:r>
            <a:r>
              <a:rPr lang="en-US" sz="2000" dirty="0" err="1"/>
              <a:t>foldl</a:t>
            </a:r>
            <a:r>
              <a:rPr lang="en-US" sz="2000" dirty="0"/>
              <a:t>” versus “</a:t>
            </a:r>
            <a:r>
              <a:rPr lang="en-US" sz="2000" dirty="0" err="1"/>
              <a:t>foldr</a:t>
            </a:r>
            <a:r>
              <a:rPr lang="en-US" sz="2000" dirty="0"/>
              <a:t>” (with performance implications)</a:t>
            </a:r>
          </a:p>
          <a:p>
            <a:endParaRPr lang="en-US" sz="2400" dirty="0"/>
          </a:p>
          <a:p>
            <a:r>
              <a:rPr lang="en-US" sz="2400" dirty="0"/>
              <a:t>in math, this is one motivation for studying </a:t>
            </a:r>
            <a:r>
              <a:rPr lang="en-US" sz="24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semigroups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000" dirty="0"/>
              <a:t>though this is probably beyond what you need now (or … ever?)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92C-7BA0-37F1-0FEF-91B722162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E8C7-3BB0-4E8E-C3A1-AB121EA8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0A88-EF9F-39A8-CBF0-74AD54E2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Tail Recursion “modulo cons”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A191-0DF2-60B1-1915-B4B915EC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very smart programming languages &amp; compilers engineers think about fast tail calls</a:t>
            </a:r>
          </a:p>
          <a:p>
            <a:endParaRPr lang="en-US" sz="2800" dirty="0"/>
          </a:p>
          <a:p>
            <a:r>
              <a:rPr lang="en-US" sz="2800" dirty="0"/>
              <a:t>Functional languages like </a:t>
            </a:r>
            <a:r>
              <a:rPr lang="en-US" sz="2800" dirty="0" err="1"/>
              <a:t>OCaml</a:t>
            </a:r>
            <a:r>
              <a:rPr lang="en-US" sz="2800" dirty="0"/>
              <a:t> &amp; Haskell* have all sorts of tricks to make tail recursion </a:t>
            </a:r>
            <a:r>
              <a:rPr lang="en-US" sz="2800" i="1" dirty="0"/>
              <a:t>very</a:t>
            </a:r>
            <a:r>
              <a:rPr lang="en-US" sz="2800" dirty="0"/>
              <a:t> fast</a:t>
            </a:r>
          </a:p>
          <a:p>
            <a:pPr lvl="1"/>
            <a:r>
              <a:rPr lang="en-US" sz="2400" dirty="0"/>
              <a:t>includes some “cheating” with language design</a:t>
            </a:r>
          </a:p>
          <a:p>
            <a:pPr lvl="1"/>
            <a:r>
              <a:rPr lang="en-US" sz="2400" dirty="0"/>
              <a:t>some also present in GCC, LLVM (and thus, C, C++, …)</a:t>
            </a:r>
          </a:p>
          <a:p>
            <a:endParaRPr lang="en-US" sz="2800" dirty="0"/>
          </a:p>
          <a:p>
            <a:r>
              <a:rPr lang="en-US" sz="2800" dirty="0"/>
              <a:t>Common bag of tricks: tail recursion “modulo ___”</a:t>
            </a:r>
          </a:p>
          <a:p>
            <a:pPr lvl="1"/>
            <a:r>
              <a:rPr lang="en-US" sz="2400" dirty="0"/>
              <a:t>most famous: “</a:t>
            </a:r>
            <a:r>
              <a:rPr lang="en-US" sz="2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 recursion modulo cons</a:t>
            </a:r>
            <a:r>
              <a:rPr lang="en-US" sz="2400" dirty="0"/>
              <a:t>” (~1970s)</a:t>
            </a:r>
          </a:p>
          <a:p>
            <a:pPr lvl="1"/>
            <a:r>
              <a:rPr lang="en-US" sz="2400" dirty="0"/>
              <a:t>also: tail recursion modulo addition, multiplication,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B743-C1C4-433F-7E41-A0A921A08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3D6C-EEAF-4935-DB33-8DF2433E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Tail Recursion “modulo cons”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1B11-652E-7D56-D5EC-7932F9B1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Discovering Tail Recursion modulo cons yourself is </a:t>
            </a:r>
            <a:r>
              <a:rPr lang="en-US" sz="2800" i="1" dirty="0"/>
              <a:t>very</a:t>
            </a:r>
            <a:r>
              <a:rPr lang="en-US" sz="2800" dirty="0"/>
              <a:t> rewarding, so I won’t spoil all of it for you</a:t>
            </a:r>
          </a:p>
          <a:p>
            <a:pPr lvl="1"/>
            <a:r>
              <a:rPr lang="en-US" sz="2400" dirty="0"/>
              <a:t>it requires some knowledge of what’s in the call stack &amp; how function calls work – the stuff in CSE 351</a:t>
            </a:r>
          </a:p>
          <a:p>
            <a:pPr lvl="1"/>
            <a:r>
              <a:rPr lang="en-US" sz="2400" dirty="0"/>
              <a:t>but, you </a:t>
            </a:r>
            <a:r>
              <a:rPr lang="en-US" sz="2400" i="1" dirty="0"/>
              <a:t>technically</a:t>
            </a:r>
            <a:r>
              <a:rPr lang="en-US" sz="2400" dirty="0"/>
              <a:t> know enough already :)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Here’s a hint:</a:t>
            </a:r>
          </a:p>
          <a:p>
            <a:pPr lvl="1"/>
            <a:r>
              <a:rPr lang="en-US" sz="2400" dirty="0"/>
              <a:t>if you know that every function returns either a direct value, a function call, </a:t>
            </a:r>
            <a:r>
              <a:rPr lang="en-US" sz="2400" i="1" dirty="0"/>
              <a:t>or</a:t>
            </a:r>
            <a:r>
              <a:rPr lang="en-US" sz="2400" dirty="0"/>
              <a:t> cons on one of the two…</a:t>
            </a:r>
          </a:p>
          <a:p>
            <a:pPr lvl="1"/>
            <a:r>
              <a:rPr lang="en-US" sz="2400" dirty="0"/>
              <a:t>can you “shift” the cons to the next function call (plumbing required) to go back to being tail-recursive?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7C7E-E2CF-D9E9-E7CF-2C46A87F2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0E20D-9842-7E04-48C7-F1C065F2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B253-BEEC-13AF-0BF5-629FA08A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Tail Recursion “modulo cons” (3/3)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AE45F-92FC-A61C-25F2-4F060085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6" name="Picture 5" descr="The search results for “tail recursion modulo cons” on Google">
            <a:extLst>
              <a:ext uri="{FF2B5EF4-FFF2-40B4-BE49-F238E27FC236}">
                <a16:creationId xmlns:a16="http://schemas.microsoft.com/office/drawing/2014/main" id="{30A6BC6B-630E-ABE9-F2B4-A0CA41EF3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3735"/>
            <a:ext cx="7875142" cy="5157446"/>
          </a:xfrm>
          <a:prstGeom prst="rect">
            <a:avLst/>
          </a:prstGeom>
        </p:spPr>
      </p:pic>
      <p:sp>
        <p:nvSpPr>
          <p:cNvPr id="7" name="Rectangle 6" descr="Highlighting James’ post “Tail Recursion Modulo cons”, with the peek text “Tail recursion modulo cons, which allows post-processing the result of the recursive call with a call to cons”.">
            <a:extLst>
              <a:ext uri="{FF2B5EF4-FFF2-40B4-BE49-F238E27FC236}">
                <a16:creationId xmlns:a16="http://schemas.microsoft.com/office/drawing/2014/main" id="{BFFA276F-ED4A-410A-1B78-E99318E91B99}"/>
              </a:ext>
            </a:extLst>
          </p:cNvPr>
          <p:cNvSpPr/>
          <p:nvPr/>
        </p:nvSpPr>
        <p:spPr>
          <a:xfrm>
            <a:off x="1407560" y="1633591"/>
            <a:ext cx="5661060" cy="121235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James Wilcox, Assistant Teaching Professor at UW CSE &amp; prior instructor of CSE 331.">
            <a:extLst>
              <a:ext uri="{FF2B5EF4-FFF2-40B4-BE49-F238E27FC236}">
                <a16:creationId xmlns:a16="http://schemas.microsoft.com/office/drawing/2014/main" id="{691AE557-BE03-E077-D6DC-2643E7DA9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/>
          <a:stretch/>
        </p:blipFill>
        <p:spPr bwMode="auto">
          <a:xfrm>
            <a:off x="7302360" y="2026319"/>
            <a:ext cx="1589924" cy="15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C289E-F981-C544-5709-AB7AC62C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068620" y="2239767"/>
            <a:ext cx="233740" cy="582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212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Recursion vs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There is a fundamental tension between: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Natural recursive order (bottom-up, aka back-to-front)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Natural loop order (front-to-back)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Some problems lean towards one or the other;</a:t>
            </a:r>
            <a:b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</a:b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highly related to their </a:t>
            </a:r>
            <a:r>
              <a:rPr lang="en-US" sz="2200" b="1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associativity</a:t>
            </a:r>
            <a:endParaRPr lang="en-US" sz="22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1"/>
            <a:endParaRPr lang="en-US" sz="22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Three ways to bridge this gap: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Make the loop serve the recursion</a:t>
            </a:r>
          </a:p>
          <a:p>
            <a:pPr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Bottom-up list loop template calling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rev(L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 (and other complex things)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Make the recursion serve the loop</a:t>
            </a:r>
          </a:p>
          <a:p>
            <a:pPr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Tail recursion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Change the data structure</a:t>
            </a:r>
          </a:p>
          <a:p>
            <a:pPr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that’s our next unit :))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A4A49-D8D2-7E39-7D0C-56506385C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2493-3ABC-CFE0-E395-0351A199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Leaf Me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3A71-D6BA-801C-DB80-34589265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6936059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Is this function tail-recursive?</a:t>
            </a:r>
            <a:endParaRPr lang="en-US" sz="2400" dirty="0">
              <a:solidFill>
                <a:srgbClr val="D73A49"/>
              </a:solidFill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 kind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"leaf"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value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bigint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}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 kind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"branch"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left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right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 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>
              <a:buNone/>
            </a:pPr>
            <a:endParaRPr lang="en-US" sz="20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.kind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"leaf"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.value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.left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.right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C11F-6635-98AC-924A-DB5756B93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47574500-2539-0505-3546-81F7A9A5A6A8}"/>
              </a:ext>
            </a:extLst>
          </p:cNvPr>
          <p:cNvGrpSpPr/>
          <p:nvPr/>
        </p:nvGrpSpPr>
        <p:grpSpPr>
          <a:xfrm>
            <a:off x="6457950" y="3309235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E8F846-3365-DEA7-E90A-266AE76F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0D51AC-DA51-7319-20D2-F20B241C5372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C366DE-949E-F5CF-B283-BB9D7AAEAE00}"/>
              </a:ext>
            </a:extLst>
          </p:cNvPr>
          <p:cNvSpPr txBox="1"/>
          <p:nvPr/>
        </p:nvSpPr>
        <p:spPr>
          <a:xfrm>
            <a:off x="1789203" y="5860722"/>
            <a:ext cx="4297780" cy="461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No! The last thing we do is add!</a:t>
            </a:r>
          </a:p>
        </p:txBody>
      </p:sp>
    </p:spTree>
    <p:extLst>
      <p:ext uri="{BB962C8B-B14F-4D97-AF65-F5344CB8AC3E}">
        <p14:creationId xmlns:p14="http://schemas.microsoft.com/office/powerpoint/2010/main" val="42419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639E-42F3-23AB-D2FF-F4E4853C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1172-64F4-C4D8-E418-D8563020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Tail Me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1E97-8F58-B6C8-83A3-B6D600E3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Is this function tail-recursive?</a:t>
            </a:r>
            <a:endParaRPr lang="en-US" sz="2400" dirty="0">
              <a:solidFill>
                <a:srgbClr val="D73A49"/>
              </a:solidFill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bigint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bigint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nil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nil)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nil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nil)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.hd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.hd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buNone/>
            </a:pP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.tl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.tl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51F9F-56F1-B0E1-901F-85088A968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AE0AD8AF-6625-F388-8EEC-39E8C235E716}"/>
              </a:ext>
            </a:extLst>
          </p:cNvPr>
          <p:cNvGrpSpPr/>
          <p:nvPr/>
        </p:nvGrpSpPr>
        <p:grpSpPr>
          <a:xfrm>
            <a:off x="6066263" y="2796279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331D43-A5B4-7AD6-62B4-52A4C93E6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A066F-EAFD-659D-AB0D-A7BDEE6C06AE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35E841-1531-9B0B-9489-A667A2829ED1}"/>
              </a:ext>
            </a:extLst>
          </p:cNvPr>
          <p:cNvSpPr txBox="1"/>
          <p:nvPr/>
        </p:nvSpPr>
        <p:spPr>
          <a:xfrm>
            <a:off x="2479375" y="6259810"/>
            <a:ext cx="468647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Yes! The last thing we do is return!</a:t>
            </a:r>
          </a:p>
        </p:txBody>
      </p:sp>
    </p:spTree>
    <p:extLst>
      <p:ext uri="{BB962C8B-B14F-4D97-AF65-F5344CB8AC3E}">
        <p14:creationId xmlns:p14="http://schemas.microsoft.com/office/powerpoint/2010/main" val="13420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56CB-F999-9065-2869-DC18E337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80F3-B2AB-EC1F-B27C-48ACEAF6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Be Mean or Be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8542-57D0-6A41-5103-A9CE0BAD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396167" cy="5140800"/>
          </a:xfrm>
        </p:spPr>
        <p:txBody>
          <a:bodyPr/>
          <a:lstStyle/>
          <a:p>
            <a:pPr>
              <a:buNone/>
            </a:pPr>
            <a:r>
              <a:rPr lang="en-US" sz="2800" b="0" dirty="0">
                <a:effectLst/>
                <a:latin typeface="Franklin Gothic Medium" panose="020B0603020102020204" pitchFamily="34" charset="0"/>
                <a:cs typeface="Consolas" panose="020B0609020204030204" pitchFamily="49" charset="0"/>
              </a:rPr>
              <a:t>Is this function tail-recursive?</a:t>
            </a:r>
            <a:endParaRPr lang="en-US" sz="2400" dirty="0">
              <a:solidFill>
                <a:srgbClr val="D73A49"/>
              </a:solidFill>
              <a:latin typeface="Franklin Gothic Medium" panose="020B0603020102020204" pitchFamily="34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4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nil) {</a:t>
            </a:r>
          </a:p>
          <a:p>
            <a:pPr>
              <a:buNone/>
            </a:pP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buNone/>
            </a:pP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buNone/>
            </a:pP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.tl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2400" b="0" dirty="0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pow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E3620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.hd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6674-A5F9-8036-356E-924B558AB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 descr="Respond to this question on sli.do with code #cse331">
            <a:extLst>
              <a:ext uri="{FF2B5EF4-FFF2-40B4-BE49-F238E27FC236}">
                <a16:creationId xmlns:a16="http://schemas.microsoft.com/office/drawing/2014/main" id="{51BB9169-54D4-5D1B-7D90-52492FCE8A2E}"/>
              </a:ext>
            </a:extLst>
          </p:cNvPr>
          <p:cNvGrpSpPr/>
          <p:nvPr/>
        </p:nvGrpSpPr>
        <p:grpSpPr>
          <a:xfrm>
            <a:off x="6367345" y="3031255"/>
            <a:ext cx="2620537" cy="3047115"/>
            <a:chOff x="6165230" y="1466628"/>
            <a:chExt cx="2620537" cy="3047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BBD5B3-2A89-7769-7730-62D527F7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5230" y="1466628"/>
              <a:ext cx="2620537" cy="2620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3902A-9C4B-67FF-0ACA-38C4A835CEED}"/>
                </a:ext>
              </a:extLst>
            </p:cNvPr>
            <p:cNvSpPr txBox="1"/>
            <p:nvPr/>
          </p:nvSpPr>
          <p:spPr>
            <a:xfrm>
              <a:off x="6446799" y="4052078"/>
              <a:ext cx="2113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Franklin Gothic Medium"/>
                  <a:cs typeface="Franklin Gothic Medium"/>
                </a:rPr>
                <a:t>sli.do</a:t>
              </a:r>
              <a:r>
                <a:rPr lang="en-US" sz="2400" dirty="0">
                  <a:latin typeface="Franklin Gothic Medium"/>
                  <a:cs typeface="Franklin Gothic Medium"/>
                </a:rPr>
                <a:t> #cse331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18F32D-EA80-A665-E8CE-AC19FE4A38F2}"/>
              </a:ext>
            </a:extLst>
          </p:cNvPr>
          <p:cNvSpPr txBox="1"/>
          <p:nvPr/>
        </p:nvSpPr>
        <p:spPr>
          <a:xfrm>
            <a:off x="2479375" y="6259810"/>
            <a:ext cx="468647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Yes! The last thing we do is return!</a:t>
            </a:r>
          </a:p>
        </p:txBody>
      </p:sp>
    </p:spTree>
    <p:extLst>
      <p:ext uri="{BB962C8B-B14F-4D97-AF65-F5344CB8AC3E}">
        <p14:creationId xmlns:p14="http://schemas.microsoft.com/office/powerpoint/2010/main" val="666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A3E51-0E27-F26E-BBE4-8DFECF47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0880-656B-59FD-29CA-D4C59B11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Tail-Call Optimization &amp;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3133-76C2-E263-97D7-138151A7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technically, JavaScript’s spec since ~ 2015 (</a:t>
            </a:r>
            <a:r>
              <a:rPr lang="en-US" sz="26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TC39 v6</a:t>
            </a:r>
            <a:r>
              <a:rPr lang="en-US" sz="2600" dirty="0"/>
              <a:t>) </a:t>
            </a:r>
            <a:r>
              <a:rPr lang="en-US" sz="2600" i="1" dirty="0"/>
              <a:t>says</a:t>
            </a:r>
            <a:r>
              <a:rPr lang="en-US" sz="2600" dirty="0"/>
              <a:t> it should have tail-call optimization (TCO), but…</a:t>
            </a:r>
          </a:p>
          <a:p>
            <a:pPr lvl="1"/>
            <a:r>
              <a:rPr lang="en-US" sz="2200" dirty="0"/>
              <a:t>Chrome added tail-call optimization… then </a:t>
            </a:r>
            <a:r>
              <a:rPr lang="en-US" sz="2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undid it</a:t>
            </a:r>
            <a:r>
              <a:rPr lang="en-US" sz="2200" dirty="0"/>
              <a:t>!*</a:t>
            </a:r>
          </a:p>
          <a:p>
            <a:pPr lvl="1"/>
            <a:r>
              <a:rPr lang="en-US" sz="2200" dirty="0"/>
              <a:t>other major browsers (e.g. Firefox) </a:t>
            </a:r>
            <a:r>
              <a:rPr lang="en-US" sz="2200" i="1" dirty="0"/>
              <a:t>never</a:t>
            </a:r>
            <a:r>
              <a:rPr lang="en-US" sz="2200" dirty="0"/>
              <a:t> implemented it!</a:t>
            </a:r>
          </a:p>
          <a:p>
            <a:pPr lvl="1"/>
            <a:r>
              <a:rPr lang="en-US" sz="2200" dirty="0"/>
              <a:t>one reason: loops / tail-call optimization have downsides (more later today …)</a:t>
            </a:r>
          </a:p>
          <a:p>
            <a:r>
              <a:rPr lang="en-US" sz="2600" dirty="0"/>
              <a:t>in 2025,</a:t>
            </a:r>
          </a:p>
          <a:p>
            <a:pPr lvl="1"/>
            <a:r>
              <a:rPr lang="en-US" sz="2200" dirty="0"/>
              <a:t>Safari’s engine (WebKit) </a:t>
            </a:r>
            <a:r>
              <a:rPr lang="en-US" sz="22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supports TCO</a:t>
            </a:r>
            <a:r>
              <a:rPr lang="en-US" sz="2200" dirty="0"/>
              <a:t>, as do derivative runtimes (e.g. </a:t>
            </a:r>
            <a:r>
              <a:rPr lang="en-US" sz="22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</a:t>
            </a:r>
            <a:r>
              <a:rPr lang="en-US" sz="2200" dirty="0"/>
              <a:t>, which uses </a:t>
            </a:r>
            <a:r>
              <a:rPr lang="en-US" sz="22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JavaScriptCore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Chrome has put forward a (mostly-inactive) </a:t>
            </a:r>
            <a:r>
              <a:rPr lang="en-US" sz="22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 for opt-in (explicit) TCO</a:t>
            </a:r>
            <a:r>
              <a:rPr lang="en-US" sz="2200" dirty="0"/>
              <a:t>; it has a </a:t>
            </a:r>
            <a:r>
              <a:rPr lang="en-US" sz="22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and hotly debated history</a:t>
            </a:r>
            <a:endParaRPr lang="en-US" sz="2200" dirty="0">
              <a:solidFill>
                <a:srgbClr val="002060"/>
              </a:solidFill>
            </a:endParaRPr>
          </a:p>
          <a:p>
            <a:pPr lvl="1"/>
            <a:r>
              <a:rPr lang="en-US" sz="2200" dirty="0"/>
              <a:t>Firefox does not have TCO</a:t>
            </a:r>
          </a:p>
          <a:p>
            <a:r>
              <a:rPr lang="en-US" sz="2600" dirty="0" err="1"/>
              <a:t>tl;dr</a:t>
            </a:r>
            <a:r>
              <a:rPr lang="en-US" sz="2600" dirty="0"/>
              <a:t>: you probably can’t rely on it for browser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1E81E-FC93-14D6-666E-7B6756C75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2233-5F37-664B-3281-6A7AF783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1120-4D20-633D-1625-0FAF497C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vs Tail Recursion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53C9-7200-2948-8EC4-7B45A443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Ordinary Loops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≤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   Tail Recursion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(with tail-call optimization)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600" dirty="0"/>
              <a:t>Tail recursion can solve all problems loop can</a:t>
            </a:r>
          </a:p>
          <a:p>
            <a:pPr lvl="1"/>
            <a:r>
              <a:rPr lang="en-US" sz="2200" dirty="0"/>
              <a:t>any loop can be </a:t>
            </a:r>
            <a:r>
              <a:rPr lang="en-US" sz="2200" dirty="0">
                <a:solidFill>
                  <a:srgbClr val="0070C0"/>
                </a:solidFill>
              </a:rPr>
              <a:t>translated to</a:t>
            </a:r>
            <a:r>
              <a:rPr lang="en-US" sz="2200" dirty="0"/>
              <a:t> tail recursion</a:t>
            </a:r>
          </a:p>
          <a:p>
            <a:pPr lvl="1"/>
            <a:r>
              <a:rPr lang="en-US" sz="2200" dirty="0"/>
              <a:t>both use O(1) memory with tail-call optimization</a:t>
            </a:r>
          </a:p>
          <a:p>
            <a:pPr lvl="1"/>
            <a:endParaRPr lang="en-US" sz="2200" dirty="0"/>
          </a:p>
          <a:p>
            <a:r>
              <a:rPr lang="en-US" sz="2600" dirty="0"/>
              <a:t>Translation is simple and important to understand</a:t>
            </a:r>
          </a:p>
          <a:p>
            <a:pPr lvl="1"/>
            <a:endParaRPr lang="en-US" sz="2200" dirty="0"/>
          </a:p>
          <a:p>
            <a:r>
              <a:rPr lang="en-US" sz="2600" dirty="0"/>
              <a:t>Tells us that Ordinary Loops ≪ Recursion</a:t>
            </a:r>
          </a:p>
          <a:p>
            <a:pPr lvl="1"/>
            <a:r>
              <a:rPr lang="en-US" sz="2200" dirty="0"/>
              <a:t>correspond to the </a:t>
            </a:r>
            <a:r>
              <a:rPr lang="en-US" sz="2200" i="1" dirty="0"/>
              <a:t>special</a:t>
            </a:r>
            <a:r>
              <a:rPr lang="en-US" sz="2200" dirty="0"/>
              <a:t> case of tail recursion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92CBA-D99E-D5E4-63AB-1D3F12529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2605-8BBD-2177-8E96-D4F60097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E67E-55CE-69B3-F822-60A0D811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 to Tail Recursion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2498-DFD1-07B8-82F4-A299285C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myLoop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T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Tail-recursive function that does same calculation: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my-acc(nil, s)		:= </a:t>
            </a:r>
            <a:r>
              <a:rPr lang="en-US" sz="1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(s)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after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my-acc(x :: L, s)	:= my-acc(L, </a:t>
            </a:r>
            <a:r>
              <a:rPr lang="en-US" sz="1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(s, x))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loop body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my-func(L)	:= my-acc(L, </a:t>
            </a:r>
            <a:r>
              <a:rPr lang="en-US" sz="1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(L))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before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002AC-5131-84FF-378F-84BD45FA5995}"/>
              </a:ext>
            </a:extLst>
          </p:cNvPr>
          <p:cNvSpPr txBox="1"/>
          <p:nvPr/>
        </p:nvSpPr>
        <p:spPr>
          <a:xfrm>
            <a:off x="4713661" y="2573532"/>
            <a:ext cx="39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{{ Inv: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my-acc(R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 = my-acc(R, 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}}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709C-DEDF-E4B5-E0E6-E1A9F9CA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EAF6F-9595-BBA7-4987-1C0EB36E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8E5F-A552-3276-7EF5-4F65843F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to Tail Recursion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8E02-E71D-1EC2-5289-142CEC1A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myLoop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T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(R);</a:t>
            </a: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Tail-recursive function that does same calculation: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my-acc(nil, s)		:= </a:t>
            </a:r>
            <a:r>
              <a:rPr lang="en-US" sz="1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(s)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after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my-acc(x :: L, s)	:= my-acc(L, </a:t>
            </a:r>
            <a:r>
              <a:rPr lang="en-US" sz="1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(s, x))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loop body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my-func(L)	:= my-acc(L, </a:t>
            </a:r>
            <a:r>
              <a:rPr lang="en-US" sz="1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(L))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before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C5E80-F55E-C324-0587-79F9F3B51550}"/>
              </a:ext>
            </a:extLst>
          </p:cNvPr>
          <p:cNvSpPr txBox="1"/>
          <p:nvPr/>
        </p:nvSpPr>
        <p:spPr>
          <a:xfrm>
            <a:off x="1472750" y="1864584"/>
            <a:ext cx="39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{{ Inv: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my-acc(R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 = my-acc(R, 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}}</a:t>
            </a:r>
          </a:p>
        </p:txBody>
      </p:sp>
      <p:grpSp>
        <p:nvGrpSpPr>
          <p:cNvPr id="11" name="Group 10" descr="The loop body should be converted to a recursive case (that should become a tail call).&#10;">
            <a:extLst>
              <a:ext uri="{FF2B5EF4-FFF2-40B4-BE49-F238E27FC236}">
                <a16:creationId xmlns:a16="http://schemas.microsoft.com/office/drawing/2014/main" id="{B05F6558-C8A5-AAD8-1703-5EE938A95561}"/>
              </a:ext>
            </a:extLst>
          </p:cNvPr>
          <p:cNvGrpSpPr/>
          <p:nvPr/>
        </p:nvGrpSpPr>
        <p:grpSpPr>
          <a:xfrm>
            <a:off x="5567423" y="2233916"/>
            <a:ext cx="2882182" cy="1284790"/>
            <a:chOff x="5567423" y="2233916"/>
            <a:chExt cx="2882182" cy="128479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57E788AC-0566-8811-B492-14754E6ABAF4}"/>
                </a:ext>
              </a:extLst>
            </p:cNvPr>
            <p:cNvSpPr/>
            <p:nvPr/>
          </p:nvSpPr>
          <p:spPr>
            <a:xfrm>
              <a:off x="5567423" y="2233916"/>
              <a:ext cx="138896" cy="128479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B17C0B-F1A3-080A-26F2-6BA7BF10B581}"/>
                </a:ext>
              </a:extLst>
            </p:cNvPr>
            <p:cNvSpPr txBox="1"/>
            <p:nvPr/>
          </p:nvSpPr>
          <p:spPr>
            <a:xfrm>
              <a:off x="5741043" y="2697430"/>
              <a:ext cx="270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recursive cases (tail calls)</a:t>
              </a:r>
            </a:p>
          </p:txBody>
        </p:sp>
      </p:grpSp>
      <p:grpSp>
        <p:nvGrpSpPr>
          <p:cNvPr id="12" name="Group 11" descr="The final return statement of an iterative approach becomes a base case">
            <a:extLst>
              <a:ext uri="{FF2B5EF4-FFF2-40B4-BE49-F238E27FC236}">
                <a16:creationId xmlns:a16="http://schemas.microsoft.com/office/drawing/2014/main" id="{27EC4F55-80EB-D16B-5628-6A5EFE7024E3}"/>
              </a:ext>
            </a:extLst>
          </p:cNvPr>
          <p:cNvGrpSpPr/>
          <p:nvPr/>
        </p:nvGrpSpPr>
        <p:grpSpPr>
          <a:xfrm>
            <a:off x="5567423" y="3518706"/>
            <a:ext cx="1454740" cy="369332"/>
            <a:chOff x="5567423" y="3518706"/>
            <a:chExt cx="1454740" cy="369332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4E921CA-9EB4-36DC-6A92-2DDC82DA9860}"/>
                </a:ext>
              </a:extLst>
            </p:cNvPr>
            <p:cNvSpPr/>
            <p:nvPr/>
          </p:nvSpPr>
          <p:spPr>
            <a:xfrm>
              <a:off x="5567423" y="3589026"/>
              <a:ext cx="152400" cy="29256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E24F34-17AC-1E39-AC9F-79C14026A2A0}"/>
                </a:ext>
              </a:extLst>
            </p:cNvPr>
            <p:cNvSpPr txBox="1"/>
            <p:nvPr/>
          </p:nvSpPr>
          <p:spPr>
            <a:xfrm>
              <a:off x="5741043" y="3518706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B6244A-2A5C-455C-B44A-628E10622162}"/>
              </a:ext>
            </a:extLst>
          </p:cNvPr>
          <p:cNvSpPr txBox="1"/>
          <p:nvPr/>
        </p:nvSpPr>
        <p:spPr>
          <a:xfrm>
            <a:off x="5706319" y="1625405"/>
            <a:ext cx="28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Inv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formalizes the fact that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we loop on tail recursion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497450-8C2B-07D0-3D1C-F96AC8B59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3A7E8-E14B-3A82-E37D-A1049E2A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918F-5F1B-A229-7B12-2646B025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Iterative Sum to Tail Recursion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A10B-F44D-6CA7-BC0E-D773F9DD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sumLoop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+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Tail-recursive function that does same calculation: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sum-acc(nil, s)	:= </a:t>
            </a:r>
            <a:r>
              <a:rPr lang="en-US" sz="1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(s)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h(s) → s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sum-acc(x :: L, s)	:= my-acc(L, </a:t>
            </a:r>
            <a:r>
              <a:rPr lang="en-US" sz="1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(s, x))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g(s, x) → s + x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sum-func(L)	:= my-acc(L, </a:t>
            </a:r>
            <a:r>
              <a:rPr lang="en-US" sz="1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(L))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f(L) → 0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5977-7A41-F425-D611-83052C322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D5C3-3AA9-5FE8-3717-606A95AE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(05/09)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E67-14AB-9918-4713-432AD6D5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is out!</a:t>
            </a:r>
            <a:endParaRPr lang="en-US" b="1" dirty="0"/>
          </a:p>
          <a:p>
            <a:r>
              <a:rPr lang="en-US" dirty="0"/>
              <a:t>note: will quickly wrap up one last Topic 6 example, </a:t>
            </a:r>
            <a:r>
              <a:rPr lang="en-US" i="1" dirty="0"/>
              <a:t>then</a:t>
            </a:r>
            <a:r>
              <a:rPr lang="en-US" dirty="0"/>
              <a:t> move on to Topic 7</a:t>
            </a:r>
          </a:p>
          <a:p>
            <a:pPr lvl="1"/>
            <a:r>
              <a:rPr lang="en-US" dirty="0"/>
              <a:t>this example is </a:t>
            </a:r>
            <a:r>
              <a:rPr lang="en-US" u="sng" dirty="0"/>
              <a:t>very relevant</a:t>
            </a:r>
            <a:r>
              <a:rPr lang="en-US" dirty="0"/>
              <a:t> to your HW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C941-88BD-1D26-BE6A-F75ED576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8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E962-1654-E5E2-F2DF-F6037ADF9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B517-2F77-A04C-C748-26D1CDCE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Iterative Sum to Tail Recursion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5796-6B76-E90C-EE51-CD327AF6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sumLoop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0;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s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Tail-recursive function that does same calculation: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sum-acc(nil, s)	:=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sum-acc(x :: L, s)	:= sum-acc(L,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+ x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sum-func(L)	:=  sum-acc(L,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E3A81-EB49-ECF1-73D0-D9928A113CDA}"/>
              </a:ext>
            </a:extLst>
          </p:cNvPr>
          <p:cNvSpPr txBox="1"/>
          <p:nvPr/>
        </p:nvSpPr>
        <p:spPr>
          <a:xfrm>
            <a:off x="4595231" y="2573532"/>
            <a:ext cx="409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{{ Inv: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sum-acc(R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 = sum-acc(R, 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}}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A220E-A14F-B8D7-2362-CF939DC16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14A32-60F0-282B-1AC1-7BBF5C53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A1A6-08F9-11DC-CCDC-78231085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Iterative Max Value in a List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8CF0-B5EF-A214-F313-B72FDD9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5168096" cy="5140800"/>
          </a:xfrm>
        </p:spPr>
        <p:txBody>
          <a:bodyPr/>
          <a:lstStyle/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0B125-FCF5-927F-C1E6-15E67532B548}"/>
              </a:ext>
            </a:extLst>
          </p:cNvPr>
          <p:cNvSpPr txBox="1"/>
          <p:nvPr/>
        </p:nvSpPr>
        <p:spPr>
          <a:xfrm>
            <a:off x="4646753" y="3814560"/>
            <a:ext cx="29891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maxLoop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(1 :: 3 :: 4 :: 2 :: nil)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99742E-4505-3036-4CD8-E88FEEBD397E}"/>
              </a:ext>
            </a:extLst>
          </p:cNvPr>
          <p:cNvGraphicFramePr>
            <a:graphicFrameLocks noGrp="1"/>
          </p:cNvGraphicFramePr>
          <p:nvPr/>
        </p:nvGraphicFramePr>
        <p:xfrm>
          <a:off x="3595869" y="4625078"/>
          <a:ext cx="509093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0060">
                  <a:extLst>
                    <a:ext uri="{9D8B030D-6E8A-4147-A177-3AD203B41FA5}">
                      <a16:colId xmlns:a16="http://schemas.microsoft.com/office/drawing/2014/main" val="1815159661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792642208"/>
                    </a:ext>
                  </a:extLst>
                </a:gridCol>
                <a:gridCol w="1556795">
                  <a:extLst>
                    <a:ext uri="{9D8B030D-6E8A-4147-A177-3AD203B41FA5}">
                      <a16:colId xmlns:a16="http://schemas.microsoft.com/office/drawing/2014/main" val="2079924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6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4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6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4138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9E4F-9AF5-EFF4-1E3A-8595AC8E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0490-FE5A-D2D9-434A-83ADD886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8A78-E300-D936-D654-34D8881E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Iterative Max Value in a List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4A4C-048F-2ABC-82D5-E2C1B664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5168096" cy="5140800"/>
          </a:xfrm>
        </p:spPr>
        <p:txBody>
          <a:bodyPr/>
          <a:lstStyle/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68727-1A97-0A27-3658-E11AC8D4DAF7}"/>
              </a:ext>
            </a:extLst>
          </p:cNvPr>
          <p:cNvSpPr txBox="1"/>
          <p:nvPr/>
        </p:nvSpPr>
        <p:spPr>
          <a:xfrm>
            <a:off x="4646753" y="3814560"/>
            <a:ext cx="29891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maxLoop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(1 :: 3 :: 4 :: 2 :: nil)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83CDDE-50C9-7624-2105-7A3716B8103B}"/>
              </a:ext>
            </a:extLst>
          </p:cNvPr>
          <p:cNvGraphicFramePr>
            <a:graphicFrameLocks noGrp="1"/>
          </p:cNvGraphicFramePr>
          <p:nvPr/>
        </p:nvGraphicFramePr>
        <p:xfrm>
          <a:off x="3595869" y="4625078"/>
          <a:ext cx="509093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0060">
                  <a:extLst>
                    <a:ext uri="{9D8B030D-6E8A-4147-A177-3AD203B41FA5}">
                      <a16:colId xmlns:a16="http://schemas.microsoft.com/office/drawing/2014/main" val="1815159661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792642208"/>
                    </a:ext>
                  </a:extLst>
                </a:gridCol>
                <a:gridCol w="1556795">
                  <a:extLst>
                    <a:ext uri="{9D8B030D-6E8A-4147-A177-3AD203B41FA5}">
                      <a16:colId xmlns:a16="http://schemas.microsoft.com/office/drawing/2014/main" val="2079924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6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:: 4 :: 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:: 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4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6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4138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5D13-AC7A-3592-0224-A7E0DABB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4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DFF2C-51E9-E7E5-83A9-56D12C39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E6BC-AB29-4386-AA9B-AFF5EC4B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Tail-Recursive Max Value in a List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A1CF-A679-6C9C-AB69-6D5BE685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8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max-acc(nil, s)	:= h(s)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h(s) → s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max-acc(x :: L, s)	:= max-acc(L, g(s, x))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g(s, x) → x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if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x &gt; s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			s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if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x ≤ s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max-func(L)	:= max-acc(L, f(L))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f(L) →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L.hd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if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 ≠ nil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92F0-033D-74C6-B184-15B938D72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5D9A-2B52-6860-F5FB-347BDD521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37EF-217B-1A88-2CCA-F0247533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Tail-Recursive Max Value in a List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CA56-EF3D-1538-925F-C7F13033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max-acc(nil, s)	:=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max-acc(x :: L, s)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x &gt; s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max-acc(x :: L, s)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x ≤ s</a:t>
            </a: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max-func(nil)		:=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undefined</a:t>
            </a:r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max-func(x ::L)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01CC1-44CC-C977-837A-41455898BFA2}"/>
              </a:ext>
            </a:extLst>
          </p:cNvPr>
          <p:cNvSpPr txBox="1"/>
          <p:nvPr/>
        </p:nvSpPr>
        <p:spPr>
          <a:xfrm>
            <a:off x="4619725" y="3059668"/>
            <a:ext cx="406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{{ Inv: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max-acc(R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 = max-acc(R, 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}}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D845F-195D-B7EA-4C8A-82FEE83F0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AA7C-7F7A-E292-44E9-40B86EDCD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B40A-E82F-F0FE-0106-984EB9C9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Tail-Recursive Max Value in a List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8A8F-4A6C-067D-3BBD-B44FEBBE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44160"/>
            <a:ext cx="4832430" cy="5140800"/>
          </a:xfrm>
        </p:spPr>
        <p:txBody>
          <a:bodyPr/>
          <a:lstStyle/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max-acc(nil, s)	:=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max-acc(x :: L, s)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x &gt; s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max-acc(x :: L, s)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x ≤ s</a:t>
            </a:r>
          </a:p>
          <a:p>
            <a:pPr marL="0" lvl="2"/>
            <a:endParaRPr lang="en-US" sz="800" dirty="0"/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max-func(nil)		:=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undefined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max-func(x ::L)	:= max-acc(L,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0"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98AE-FFD1-25A8-220F-2A9BFFB3F368}"/>
              </a:ext>
            </a:extLst>
          </p:cNvPr>
          <p:cNvSpPr txBox="1"/>
          <p:nvPr/>
        </p:nvSpPr>
        <p:spPr>
          <a:xfrm>
            <a:off x="4322662" y="2194104"/>
            <a:ext cx="29891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max-func(1 :: 3 :: 4 :: 2 :: nil)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309D1-0BBD-A0B9-45DE-20F56CCC745A}"/>
              </a:ext>
            </a:extLst>
          </p:cNvPr>
          <p:cNvSpPr txBox="1"/>
          <p:nvPr/>
        </p:nvSpPr>
        <p:spPr>
          <a:xfrm>
            <a:off x="4322662" y="2734519"/>
            <a:ext cx="4728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max-func(1 :: 3 :: 4 :: 2 :: nil)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max-acc(3 :: 4 :: 2 :: nil, 1)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def of …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max-acc(4 :: 2 :: nil, 3)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3 &gt; 1)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max-acc(2 :: nil, 4)	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4 &gt; 3)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max-acc(nil, 4)		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2 ≤ 4)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B7B09-15DE-F3D6-5948-8E1C09E84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9DD2-BD40-0942-E4F0-35BBAFBE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CD1E-FFA3-5E63-762E-5905CA5F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vs Tail Recursion in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D716-40ED-62AB-6571-555B901F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Tail recursion gives </a:t>
            </a:r>
            <a:r>
              <a:rPr lang="en-US" sz="2600" dirty="0">
                <a:solidFill>
                  <a:srgbClr val="7030A0"/>
                </a:solidFill>
              </a:rPr>
              <a:t>nicer notation</a:t>
            </a:r>
            <a:r>
              <a:rPr lang="en-US" sz="2600" dirty="0"/>
              <a:t> for loop operation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Loops are hard to describe with math</a:t>
            </a:r>
          </a:p>
          <a:p>
            <a:pPr lvl="1"/>
            <a:r>
              <a:rPr lang="en-US" sz="2000" dirty="0"/>
              <a:t>math never mutates anything, so loops are not a good fit</a:t>
            </a:r>
          </a:p>
          <a:p>
            <a:pPr lvl="1"/>
            <a:r>
              <a:rPr lang="en-US" sz="2000" dirty="0"/>
              <a:t>tail recursive notation shows loop operation in calculation block</a:t>
            </a:r>
          </a:p>
          <a:p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4E67D-AA94-3511-EDEC-3F067B9A3A79}"/>
              </a:ext>
            </a:extLst>
          </p:cNvPr>
          <p:cNvSpPr txBox="1"/>
          <p:nvPr/>
        </p:nvSpPr>
        <p:spPr>
          <a:xfrm>
            <a:off x="785392" y="2129984"/>
            <a:ext cx="29891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maxLoop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(1 :: 3 :: 4 :: 2 :: nil)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4736AB-BF3C-D0F9-BCFA-B4DB589714A3}"/>
              </a:ext>
            </a:extLst>
          </p:cNvPr>
          <p:cNvGraphicFramePr>
            <a:graphicFrameLocks noGrp="1"/>
          </p:cNvGraphicFramePr>
          <p:nvPr/>
        </p:nvGraphicFramePr>
        <p:xfrm>
          <a:off x="460820" y="2680756"/>
          <a:ext cx="3638307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1920">
                  <a:extLst>
                    <a:ext uri="{9D8B030D-6E8A-4147-A177-3AD203B41FA5}">
                      <a16:colId xmlns:a16="http://schemas.microsoft.com/office/drawing/2014/main" val="1815159661"/>
                    </a:ext>
                  </a:extLst>
                </a:gridCol>
                <a:gridCol w="1737600">
                  <a:extLst>
                    <a:ext uri="{9D8B030D-6E8A-4147-A177-3AD203B41FA5}">
                      <a16:colId xmlns:a16="http://schemas.microsoft.com/office/drawing/2014/main" val="792642208"/>
                    </a:ext>
                  </a:extLst>
                </a:gridCol>
                <a:gridCol w="878787">
                  <a:extLst>
                    <a:ext uri="{9D8B030D-6E8A-4147-A177-3AD203B41FA5}">
                      <a16:colId xmlns:a16="http://schemas.microsoft.com/office/drawing/2014/main" val="2079924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6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:: 4 :: 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:: 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4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:: 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6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413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8EC716-2565-E78E-97D0-43FF339FF134}"/>
              </a:ext>
            </a:extLst>
          </p:cNvPr>
          <p:cNvSpPr txBox="1"/>
          <p:nvPr/>
        </p:nvSpPr>
        <p:spPr>
          <a:xfrm>
            <a:off x="4955171" y="2146990"/>
            <a:ext cx="29891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max-func(1 :: 3 :: 4 :: 2 :: nil)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84FD3-78C1-1B2E-229D-7A3D64304DDF}"/>
              </a:ext>
            </a:extLst>
          </p:cNvPr>
          <p:cNvSpPr txBox="1"/>
          <p:nvPr/>
        </p:nvSpPr>
        <p:spPr>
          <a:xfrm>
            <a:off x="4478921" y="2680916"/>
            <a:ext cx="4665079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max-func(1 :: 3 :: 4 :: 2 :: nil)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max-acc(3 :: 4 :: 2 :: nil, 1)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def of …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max-acc(4 :: 2 :: nil, 3)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3 &gt; 1)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max-acc(2 :: nil, 4)	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4 &gt; 3)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max-acc(nil, 4)				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2 ≤ 4)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EBF62E-6793-5362-050E-5CB3FB6AD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84B83-50F4-8FE5-C0E6-925CC92D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8AA2-C815-058E-8F19-14AF1732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vs Tail Recursion as a 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9EC58-BCDE-EDA8-B757-3EDB7F8A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Ordinary oops use less memory than</a:t>
            </a:r>
            <a:br>
              <a:rPr lang="en-US" sz="2600" dirty="0"/>
            </a:br>
            <a:r>
              <a:rPr lang="en-US" sz="2600" dirty="0"/>
              <a:t>(non-tail) recursion</a:t>
            </a:r>
          </a:p>
          <a:p>
            <a:pPr lvl="1"/>
            <a:endParaRPr lang="en-US" sz="2200" dirty="0"/>
          </a:p>
          <a:p>
            <a:r>
              <a:rPr lang="en-US" sz="2600" dirty="0"/>
              <a:t>This is a </a:t>
            </a:r>
            <a:r>
              <a:rPr lang="en-US" sz="2600" dirty="0">
                <a:solidFill>
                  <a:srgbClr val="7030A0"/>
                </a:solidFill>
              </a:rPr>
              <a:t>tradeoff</a:t>
            </a:r>
          </a:p>
          <a:p>
            <a:pPr lvl="1"/>
            <a:r>
              <a:rPr lang="en-US" sz="2200" dirty="0"/>
              <a:t>save memory at the loss of information…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5DF92-5752-4767-FCEB-FF0C97639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0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EC09-0B6A-4D0F-B0B9-78F3CE0A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DB44-DD34-BA57-4FE4-00F7503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“Pausing” Iterative Max Value in a List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FDA9-668D-733D-2FDA-0C62A5DC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5168096" cy="5140800"/>
          </a:xfrm>
        </p:spPr>
        <p:txBody>
          <a:bodyPr/>
          <a:lstStyle/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1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7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8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0A818-AC97-E4A9-BB1D-E711D247672B}"/>
              </a:ext>
            </a:extLst>
          </p:cNvPr>
          <p:cNvSpPr txBox="1"/>
          <p:nvPr/>
        </p:nvSpPr>
        <p:spPr>
          <a:xfrm>
            <a:off x="3669175" y="2721114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Suppose we are at line 5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with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 = 4 :: 2 :: nil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 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A17FB-89A4-4CA0-F237-334206438C2B}"/>
              </a:ext>
            </a:extLst>
          </p:cNvPr>
          <p:cNvSpPr txBox="1"/>
          <p:nvPr/>
        </p:nvSpPr>
        <p:spPr>
          <a:xfrm>
            <a:off x="3669174" y="3429000"/>
            <a:ext cx="3373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Could have started out with…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3D675-AB9F-95A5-B580-4C0562383D3A}"/>
              </a:ext>
            </a:extLst>
          </p:cNvPr>
          <p:cNvSpPr txBox="1"/>
          <p:nvPr/>
        </p:nvSpPr>
        <p:spPr>
          <a:xfrm>
            <a:off x="3940459" y="3936831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 = 1 :: 3 :: 4 :: 2 :: nil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3B828-2BF7-AD08-2DCE-D79F3234A607}"/>
              </a:ext>
            </a:extLst>
          </p:cNvPr>
          <p:cNvSpPr txBox="1"/>
          <p:nvPr/>
        </p:nvSpPr>
        <p:spPr>
          <a:xfrm>
            <a:off x="3940459" y="4336941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 = 3 :: 4 :: 2 :: nil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B4039-4E5C-0A3E-4B3E-CD1EFE639CC2}"/>
              </a:ext>
            </a:extLst>
          </p:cNvPr>
          <p:cNvSpPr txBox="1"/>
          <p:nvPr/>
        </p:nvSpPr>
        <p:spPr>
          <a:xfrm>
            <a:off x="3940459" y="4770063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 = 0 :: 1 :: 3 :: 3 :: 1 :: 1 :: 1 :: 0 :: 4 :: 2 :: nil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E1E5F-9F46-60CA-638D-D43D31B129B6}"/>
              </a:ext>
            </a:extLst>
          </p:cNvPr>
          <p:cNvSpPr txBox="1"/>
          <p:nvPr/>
        </p:nvSpPr>
        <p:spPr>
          <a:xfrm>
            <a:off x="3940459" y="5170173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B50D5-C4E4-9678-5973-4F5D95F296AE}"/>
              </a:ext>
            </a:extLst>
          </p:cNvPr>
          <p:cNvSpPr txBox="1"/>
          <p:nvPr/>
        </p:nvSpPr>
        <p:spPr>
          <a:xfrm>
            <a:off x="3669174" y="5678004"/>
            <a:ext cx="500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Could have been one of infinitely many lists!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84B7C-E4A1-AFC0-EB85-B84B9CB7A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9E9A-414B-36BE-C6F0-5B34ED5F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37D1E9-9CC7-B559-30AE-824F8FE64A3C}"/>
              </a:ext>
            </a:extLst>
          </p:cNvPr>
          <p:cNvSpPr txBox="1"/>
          <p:nvPr/>
        </p:nvSpPr>
        <p:spPr>
          <a:xfrm>
            <a:off x="3669173" y="3429000"/>
            <a:ext cx="500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Could have been one of infinitely many lists!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155ED-17E4-45F0-DE52-E2AF7417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“Pausing” Iterative Max Value in a List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E79E-84E9-345F-B254-11C8E2B5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5168096" cy="5140800"/>
          </a:xfrm>
        </p:spPr>
        <p:txBody>
          <a:bodyPr/>
          <a:lstStyle/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maxLoop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bigint =&gt;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1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=== "nil")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throw </a:t>
            </a:r>
            <a:r>
              <a:rPr lang="en-US" sz="16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…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s)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     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7  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8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7355E-8666-1830-C869-687DBF77B38B}"/>
              </a:ext>
            </a:extLst>
          </p:cNvPr>
          <p:cNvSpPr txBox="1"/>
          <p:nvPr/>
        </p:nvSpPr>
        <p:spPr>
          <a:xfrm>
            <a:off x="3669175" y="2721114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Suppose we are at line 4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with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 = 4 :: 2 :: nil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s 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2CA59-EAC4-EA0C-AAFD-6DCC856E018A}"/>
              </a:ext>
            </a:extLst>
          </p:cNvPr>
          <p:cNvSpPr txBox="1"/>
          <p:nvPr/>
        </p:nvSpPr>
        <p:spPr>
          <a:xfrm>
            <a:off x="3669173" y="3829110"/>
            <a:ext cx="3960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Is there a situation where knowing</a:t>
            </a:r>
          </a:p>
          <a:p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how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 we got to a line is important?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C0C1E-F256-6421-C985-77A3C5917992}"/>
              </a:ext>
            </a:extLst>
          </p:cNvPr>
          <p:cNvSpPr txBox="1"/>
          <p:nvPr/>
        </p:nvSpPr>
        <p:spPr>
          <a:xfrm>
            <a:off x="3669173" y="4536996"/>
            <a:ext cx="320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It matters when </a:t>
            </a:r>
            <a:r>
              <a:rPr lang="en-US" sz="20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debugging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!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233B3-1FFF-94A4-028C-FA4622C5825D}"/>
              </a:ext>
            </a:extLst>
          </p:cNvPr>
          <p:cNvSpPr txBox="1"/>
          <p:nvPr/>
        </p:nvSpPr>
        <p:spPr>
          <a:xfrm>
            <a:off x="1367790" y="5213730"/>
            <a:ext cx="595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Loop saves memory at the cost of harder debugging.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ADF4C-8C16-4E7F-5DC4-0BE3AFB4270A}"/>
              </a:ext>
            </a:extLst>
          </p:cNvPr>
          <p:cNvSpPr txBox="1"/>
          <p:nvPr/>
        </p:nvSpPr>
        <p:spPr>
          <a:xfrm>
            <a:off x="1367789" y="5613840"/>
            <a:ext cx="614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This is why (I think) Chrome removed the optimization.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F77866-E2B3-8E9E-F476-CE33A1D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CB72-14A6-D3E3-3F8D-D181AFD2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Mutation &amp; Memory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48F5-A0B2-1F7E-33BF-E9EC27B4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With only straight-line code &amp; conditionals…</a:t>
            </a:r>
          </a:p>
          <a:p>
            <a:pPr lvl="1"/>
            <a:r>
              <a:rPr lang="en-US" sz="2200" dirty="0"/>
              <a:t>it seems like it saves memory</a:t>
            </a:r>
          </a:p>
          <a:p>
            <a:pPr lvl="1"/>
            <a:r>
              <a:rPr lang="en-US" sz="2200" dirty="0"/>
              <a:t>but it does not (compiler would fix anyway)</a:t>
            </a:r>
          </a:p>
          <a:p>
            <a:pPr lvl="1"/>
            <a:endParaRPr lang="en-US" sz="2200" dirty="0"/>
          </a:p>
          <a:p>
            <a:r>
              <a:rPr lang="en-US" sz="2600" dirty="0"/>
              <a:t>With loops…</a:t>
            </a:r>
          </a:p>
          <a:p>
            <a:pPr lvl="1"/>
            <a:r>
              <a:rPr lang="en-US" sz="2200" dirty="0"/>
              <a:t>it really does save memory</a:t>
            </a:r>
          </a:p>
          <a:p>
            <a:pPr lvl="2"/>
            <a:r>
              <a:rPr lang="en-US" sz="1800" dirty="0"/>
              <a:t>no improvement in </a:t>
            </a:r>
            <a:r>
              <a:rPr lang="en-US" sz="1800" b="1" dirty="0"/>
              <a:t>running time</a:t>
            </a:r>
          </a:p>
          <a:p>
            <a:pPr lvl="1"/>
            <a:r>
              <a:rPr lang="en-US" sz="2200" dirty="0"/>
              <a:t>but loops cannot be used in all cases</a:t>
            </a:r>
          </a:p>
          <a:p>
            <a:pPr lvl="2"/>
            <a:r>
              <a:rPr lang="en-US" sz="1800" dirty="0"/>
              <a:t>some problems really do require more memory</a:t>
            </a:r>
          </a:p>
          <a:p>
            <a:pPr lvl="1"/>
            <a:endParaRPr lang="en-US" sz="2200" dirty="0"/>
          </a:p>
          <a:p>
            <a:r>
              <a:rPr lang="en-US" sz="2600" dirty="0"/>
              <a:t>When can loops be used and when not?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75952-089C-ED01-FA47-B1613505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FC15-3CF6-B662-5342-6C6F60B1A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C021-1A7E-10B9-453A-D6B428C1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AFFD-C867-239A-CA29-D9227061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Any loop can be translated to tail recursion</a:t>
            </a:r>
          </a:p>
          <a:p>
            <a:pPr lvl="1"/>
            <a:r>
              <a:rPr lang="en-US" sz="2200" dirty="0"/>
              <a:t>they describe the same </a:t>
            </a:r>
            <a:r>
              <a:rPr lang="en-US" sz="2200" i="1" dirty="0"/>
              <a:t>calculation</a:t>
            </a:r>
          </a:p>
          <a:p>
            <a:pPr lvl="2"/>
            <a:r>
              <a:rPr lang="en-US" sz="1800" dirty="0"/>
              <a:t>tail recursive version </a:t>
            </a:r>
            <a:r>
              <a:rPr lang="en-US" sz="1800" i="1" dirty="0"/>
              <a:t>is a</a:t>
            </a:r>
            <a:r>
              <a:rPr lang="en-US" sz="1800" dirty="0"/>
              <a:t> loop</a:t>
            </a:r>
            <a:r>
              <a:rPr lang="en-US" sz="1400" dirty="0"/>
              <a:t> (with tail call optimization)</a:t>
            </a:r>
          </a:p>
          <a:p>
            <a:pPr lvl="1"/>
            <a:r>
              <a:rPr lang="en-US" sz="2200" dirty="0"/>
              <a:t>tail recursive notation is also useful for analyzing the loop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Ordinary loops are strictly </a:t>
            </a:r>
            <a:r>
              <a:rPr lang="en-US" sz="2600" i="1" dirty="0"/>
              <a:t>less powerful</a:t>
            </a:r>
            <a:r>
              <a:rPr lang="en-US" sz="2600" dirty="0"/>
              <a:t> than recursion</a:t>
            </a:r>
          </a:p>
          <a:p>
            <a:pPr lvl="1"/>
            <a:r>
              <a:rPr lang="en-US" sz="2200" dirty="0"/>
              <a:t>not all recursive functions can be written as tail recursion</a:t>
            </a:r>
          </a:p>
          <a:p>
            <a:pPr lvl="1"/>
            <a:r>
              <a:rPr lang="en-US" sz="2200" dirty="0"/>
              <a:t>many problems cannot be solved in O(1) memory</a:t>
            </a:r>
          </a:p>
          <a:p>
            <a:pPr lvl="2"/>
            <a:r>
              <a:rPr lang="en-US" sz="1800" dirty="0"/>
              <a:t>e.g., tree traversals </a:t>
            </a:r>
            <a:r>
              <a:rPr lang="en-US" sz="1800" i="1" dirty="0"/>
              <a:t>require</a:t>
            </a:r>
            <a:r>
              <a:rPr lang="en-US" sz="1800" dirty="0"/>
              <a:t> extra space</a:t>
            </a:r>
          </a:p>
          <a:p>
            <a:pPr lvl="2"/>
            <a:r>
              <a:rPr lang="en-US" sz="1800" dirty="0"/>
              <a:t>many (most?) list operations require extra space</a:t>
            </a:r>
          </a:p>
          <a:p>
            <a:pPr lvl="2"/>
            <a:endParaRPr lang="en-US" sz="1800" dirty="0"/>
          </a:p>
          <a:p>
            <a:r>
              <a:rPr lang="en-US" sz="2600" dirty="0"/>
              <a:t>Ordinary loops save </a:t>
            </a:r>
            <a:r>
              <a:rPr lang="en-US" sz="2600" dirty="0">
                <a:solidFill>
                  <a:srgbClr val="0070C0"/>
                </a:solidFill>
              </a:rPr>
              <a:t>memory</a:t>
            </a:r>
            <a:r>
              <a:rPr lang="en-US" sz="2600" dirty="0"/>
              <a:t> but are harder to </a:t>
            </a:r>
            <a:r>
              <a:rPr lang="en-US" sz="2600" dirty="0">
                <a:solidFill>
                  <a:srgbClr val="C00000"/>
                </a:solidFill>
              </a:rPr>
              <a:t>debug</a:t>
            </a:r>
          </a:p>
          <a:p>
            <a:pPr lvl="1"/>
            <a:r>
              <a:rPr lang="en-US" sz="2200" dirty="0"/>
              <a:t>information thrown away tells you how you got there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F7D9-7E86-6F1C-50A8-D241160AA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5196-BCFF-EC74-A616-C3B484C3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C55F-63F9-AE1D-C23F-A447B2399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4162"/>
            <a:ext cx="3494590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Tail Recursion II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1CEB-DE68-8887-1D12-C26F7FACDF0A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104514-C68E-6B71-8264-682FA8DE5712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92B59A-5351-A257-92A1-E2C8D0957B9F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E37503-EDF2-B841-1678-082CC8DA6FE9}"/>
              </a:ext>
            </a:extLst>
          </p:cNvPr>
          <p:cNvSpPr txBox="1">
            <a:spLocks/>
          </p:cNvSpPr>
          <p:nvPr/>
        </p:nvSpPr>
        <p:spPr>
          <a:xfrm>
            <a:off x="5875150" y="5585694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#1270</a:t>
            </a:r>
          </a:p>
        </p:txBody>
      </p:sp>
      <p:pic>
        <p:nvPicPr>
          <p:cNvPr id="1026" name="Picture 2" descr="xkcd #1270: functional.&#10;transcript from explain xkcd:&#10;[White Hat stands behind Cueball, who is sitting at a computer.]&#10;White Hat: Why do you like functional programming so much? What does it actually get you?&#10;Cueball: Tail recursion is its own reward.&#10;">
            <a:extLst>
              <a:ext uri="{FF2B5EF4-FFF2-40B4-BE49-F238E27FC236}">
                <a16:creationId xmlns:a16="http://schemas.microsoft.com/office/drawing/2014/main" id="{612DF8DD-ADF0-492D-C8CC-C03FC2AD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11" y="868216"/>
            <a:ext cx="3886200" cy="46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63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8EE8-0EEE-D305-1BDA-33B8BC30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54DF-A7CD-58D6-FC6F-D46731EE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(05/12)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B29-D3E6-F797-D194-88441094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New: </a:t>
            </a:r>
            <a:r>
              <a:rPr lang="en-US" sz="28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 conventions page</a:t>
            </a: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US" sz="2200" dirty="0"/>
              <a:t>nothing should come as a surprise</a:t>
            </a:r>
          </a:p>
          <a:p>
            <a:pPr lvl="1"/>
            <a:r>
              <a:rPr lang="en-US" sz="2200" dirty="0"/>
              <a:t>Work-in-progress – please give us feedback!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A0763-BC82-462E-5382-D76469DB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18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2530-202B-1989-C6FE-A5BC2372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8240-8416-B3BD-36CD-D6E2C4A4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A127-FB2E-B542-5D8D-42DC8A78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Any loop can be translated to tail recursion</a:t>
            </a:r>
          </a:p>
          <a:p>
            <a:pPr lvl="1"/>
            <a:r>
              <a:rPr lang="en-US" sz="2200" dirty="0"/>
              <a:t>they describe the same </a:t>
            </a:r>
            <a:r>
              <a:rPr lang="en-US" sz="2200" i="1" dirty="0"/>
              <a:t>calculation</a:t>
            </a:r>
          </a:p>
          <a:p>
            <a:pPr lvl="2"/>
            <a:r>
              <a:rPr lang="en-US" sz="1800" dirty="0"/>
              <a:t>tail recursive version </a:t>
            </a:r>
            <a:r>
              <a:rPr lang="en-US" sz="1800" i="1" dirty="0"/>
              <a:t>is a</a:t>
            </a:r>
            <a:r>
              <a:rPr lang="en-US" sz="1800" dirty="0"/>
              <a:t> loop</a:t>
            </a:r>
            <a:r>
              <a:rPr lang="en-US" sz="1400" dirty="0"/>
              <a:t> (with tail call optimization)</a:t>
            </a:r>
          </a:p>
          <a:p>
            <a:pPr lvl="1"/>
            <a:r>
              <a:rPr lang="en-US" sz="2200" dirty="0"/>
              <a:t>tail recursive notation is also useful for analyzing the loop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Ordinary loops are strictly </a:t>
            </a:r>
            <a:r>
              <a:rPr lang="en-US" sz="2600" i="1" dirty="0"/>
              <a:t>less powerful</a:t>
            </a:r>
            <a:r>
              <a:rPr lang="en-US" sz="2600" dirty="0"/>
              <a:t> than recursion</a:t>
            </a:r>
          </a:p>
          <a:p>
            <a:pPr lvl="1"/>
            <a:r>
              <a:rPr lang="en-US" sz="2200" dirty="0"/>
              <a:t>“ordinary loops” being loops with constant memory</a:t>
            </a:r>
          </a:p>
          <a:p>
            <a:pPr lvl="1"/>
            <a:r>
              <a:rPr lang="en-US" sz="2200" dirty="0"/>
              <a:t>not all recursive functions can be written as tail recursion</a:t>
            </a:r>
          </a:p>
          <a:p>
            <a:pPr lvl="1"/>
            <a:r>
              <a:rPr lang="en-US" sz="2200" dirty="0"/>
              <a:t>many problems cannot be solved in O(1) memory</a:t>
            </a:r>
          </a:p>
          <a:p>
            <a:pPr lvl="2"/>
            <a:r>
              <a:rPr lang="en-US" sz="1800" dirty="0"/>
              <a:t>e.g., tree traversals </a:t>
            </a:r>
            <a:r>
              <a:rPr lang="en-US" sz="1800" i="1" dirty="0"/>
              <a:t>require</a:t>
            </a:r>
            <a:r>
              <a:rPr lang="en-US" sz="1800" dirty="0"/>
              <a:t> extra space</a:t>
            </a:r>
          </a:p>
          <a:p>
            <a:pPr lvl="2"/>
            <a:r>
              <a:rPr lang="en-US" sz="1800" dirty="0"/>
              <a:t>many (most?) list operations require extra space</a:t>
            </a:r>
          </a:p>
          <a:p>
            <a:pPr lvl="2"/>
            <a:endParaRPr lang="en-US" sz="1800" dirty="0"/>
          </a:p>
          <a:p>
            <a:r>
              <a:rPr lang="en-US" sz="2600" dirty="0"/>
              <a:t>Ordinary loops save </a:t>
            </a:r>
            <a:r>
              <a:rPr lang="en-US" sz="2600" dirty="0">
                <a:solidFill>
                  <a:srgbClr val="0070C0"/>
                </a:solidFill>
              </a:rPr>
              <a:t>memory</a:t>
            </a:r>
            <a:r>
              <a:rPr lang="en-US" sz="2600" dirty="0"/>
              <a:t> but are harder to </a:t>
            </a:r>
            <a:r>
              <a:rPr lang="en-US" sz="2600" dirty="0">
                <a:solidFill>
                  <a:srgbClr val="C00000"/>
                </a:solidFill>
              </a:rPr>
              <a:t>debug</a:t>
            </a:r>
          </a:p>
          <a:p>
            <a:pPr lvl="1"/>
            <a:r>
              <a:rPr lang="en-US" sz="2200" dirty="0"/>
              <a:t>information thrown away tells you how you got there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30825-9A5B-C2E8-9525-0A5EA8101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32748-1236-64F6-0759-03BCF730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E4F2-10F6-37DE-A711-449D6BA4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Loop to Tail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7C0A-EE04-B045-F281-744A0D68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myLoop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(R: List): T =&gt; {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(R);</a:t>
            </a:r>
          </a:p>
          <a:p>
            <a:pPr lvl="2"/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Tail-recursive function that does same calculation: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my-acc(nil, s)		:= </a:t>
            </a:r>
            <a:r>
              <a:rPr lang="en-US" sz="1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(s)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after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my-acc(x :: L, s)	:= my-acc(L, </a:t>
            </a:r>
            <a:r>
              <a:rPr lang="en-US" sz="1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(s, x))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loop body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800" dirty="0"/>
          </a:p>
          <a:p>
            <a:pPr lvl="2"/>
            <a:r>
              <a:rPr lang="en-US" sz="1800" dirty="0"/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my-func(L)	:= my-acc(L, </a:t>
            </a:r>
            <a:r>
              <a:rPr lang="en-US" sz="1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(L))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before loop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6A7C2-7787-D0B2-970E-C6CC683CAFC2}"/>
              </a:ext>
            </a:extLst>
          </p:cNvPr>
          <p:cNvSpPr txBox="1"/>
          <p:nvPr/>
        </p:nvSpPr>
        <p:spPr>
          <a:xfrm>
            <a:off x="1472750" y="1864584"/>
            <a:ext cx="39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{{ Inv: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my-acc(R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 = my-acc(R, 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}}</a:t>
            </a:r>
          </a:p>
        </p:txBody>
      </p:sp>
      <p:grpSp>
        <p:nvGrpSpPr>
          <p:cNvPr id="11" name="Group 10" descr="The loop body should be converted to a recursive case (that should become a tail call).&#10;">
            <a:extLst>
              <a:ext uri="{FF2B5EF4-FFF2-40B4-BE49-F238E27FC236}">
                <a16:creationId xmlns:a16="http://schemas.microsoft.com/office/drawing/2014/main" id="{85400FBA-5994-AA12-857E-FC9FBDDB22DF}"/>
              </a:ext>
            </a:extLst>
          </p:cNvPr>
          <p:cNvGrpSpPr/>
          <p:nvPr/>
        </p:nvGrpSpPr>
        <p:grpSpPr>
          <a:xfrm>
            <a:off x="5567423" y="2233916"/>
            <a:ext cx="2882182" cy="1284790"/>
            <a:chOff x="5567423" y="2233916"/>
            <a:chExt cx="2882182" cy="128479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1AE052A8-88F5-6260-5FD8-704744ABDE16}"/>
                </a:ext>
              </a:extLst>
            </p:cNvPr>
            <p:cNvSpPr/>
            <p:nvPr/>
          </p:nvSpPr>
          <p:spPr>
            <a:xfrm>
              <a:off x="5567423" y="2233916"/>
              <a:ext cx="138896" cy="128479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644691-B32C-C8FE-DEEA-0F7ACBC8EB2A}"/>
                </a:ext>
              </a:extLst>
            </p:cNvPr>
            <p:cNvSpPr txBox="1"/>
            <p:nvPr/>
          </p:nvSpPr>
          <p:spPr>
            <a:xfrm>
              <a:off x="5741043" y="2697430"/>
              <a:ext cx="270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recursive cases (tail calls)</a:t>
              </a:r>
            </a:p>
          </p:txBody>
        </p:sp>
      </p:grpSp>
      <p:grpSp>
        <p:nvGrpSpPr>
          <p:cNvPr id="12" name="Group 11" descr="The final return statement of an iterative approach becomes a base case">
            <a:extLst>
              <a:ext uri="{FF2B5EF4-FFF2-40B4-BE49-F238E27FC236}">
                <a16:creationId xmlns:a16="http://schemas.microsoft.com/office/drawing/2014/main" id="{035CF789-8011-053E-830B-54AE2CE4E147}"/>
              </a:ext>
            </a:extLst>
          </p:cNvPr>
          <p:cNvGrpSpPr/>
          <p:nvPr/>
        </p:nvGrpSpPr>
        <p:grpSpPr>
          <a:xfrm>
            <a:off x="5567423" y="3518706"/>
            <a:ext cx="1454740" cy="369332"/>
            <a:chOff x="5567423" y="3518706"/>
            <a:chExt cx="1454740" cy="369332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7034CCA-8DD6-279F-5F52-C757D26BE3B3}"/>
                </a:ext>
              </a:extLst>
            </p:cNvPr>
            <p:cNvSpPr/>
            <p:nvPr/>
          </p:nvSpPr>
          <p:spPr>
            <a:xfrm>
              <a:off x="5567423" y="3589026"/>
              <a:ext cx="152400" cy="29256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89D914-D101-2ADD-738E-F8ECD648B6CB}"/>
                </a:ext>
              </a:extLst>
            </p:cNvPr>
            <p:cNvSpPr txBox="1"/>
            <p:nvPr/>
          </p:nvSpPr>
          <p:spPr>
            <a:xfrm>
              <a:off x="5741043" y="3518706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A77AF2-6B1F-2DF2-AFE7-9997375857BB}"/>
              </a:ext>
            </a:extLst>
          </p:cNvPr>
          <p:cNvSpPr txBox="1"/>
          <p:nvPr/>
        </p:nvSpPr>
        <p:spPr>
          <a:xfrm>
            <a:off x="5706319" y="1625405"/>
            <a:ext cx="28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Inv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formalizes the fact that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we loop on tail recursion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70C360-E4A1-92F4-EC0D-D8D519883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3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FE5D-FC0F-90B4-159E-3E4E39F28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40-18BC-03FD-539F-49FDEF8C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Loop &amp; Recursion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B644-8F6C-27A9-8B46-29EDE88D7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Ordinary Loops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≈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   Tail Recursion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(with tail-call optimization)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600" dirty="0"/>
              <a:t>Can solve </a:t>
            </a:r>
            <a:r>
              <a:rPr lang="en-US" sz="2600" u="sng" dirty="0"/>
              <a:t>exactly</a:t>
            </a:r>
            <a:r>
              <a:rPr lang="en-US" sz="2600" dirty="0"/>
              <a:t> the same problems</a:t>
            </a:r>
          </a:p>
          <a:p>
            <a:pPr lvl="1"/>
            <a:r>
              <a:rPr lang="en-US" sz="2200" dirty="0"/>
              <a:t>can translate any loop </a:t>
            </a:r>
            <a:r>
              <a:rPr lang="en-US" sz="2200" dirty="0">
                <a:solidFill>
                  <a:srgbClr val="0070C0"/>
                </a:solidFill>
              </a:rPr>
              <a:t>to tail recursion</a:t>
            </a:r>
          </a:p>
          <a:p>
            <a:pPr lvl="1"/>
            <a:r>
              <a:rPr lang="en-US" sz="2200" dirty="0"/>
              <a:t>can translate any tail recursive function </a:t>
            </a:r>
            <a:r>
              <a:rPr lang="en-US" sz="2200" dirty="0">
                <a:solidFill>
                  <a:srgbClr val="0070C0"/>
                </a:solidFill>
              </a:rPr>
              <a:t>to an ordinary loop</a:t>
            </a:r>
          </a:p>
          <a:p>
            <a:pPr lvl="1"/>
            <a:endParaRPr lang="en-US" sz="2200" dirty="0"/>
          </a:p>
          <a:p>
            <a:r>
              <a:rPr lang="en-US" sz="2600" dirty="0"/>
              <a:t>Translation is simple and important to understand</a:t>
            </a:r>
          </a:p>
          <a:p>
            <a:pPr lvl="1"/>
            <a:r>
              <a:rPr lang="en-US" sz="2200" dirty="0"/>
              <a:t>do this if your recursion runs out of stack space in Chrome</a:t>
            </a:r>
          </a:p>
          <a:p>
            <a:pPr lvl="1"/>
            <a:endParaRPr lang="en-US" sz="2200" dirty="0"/>
          </a:p>
          <a:p>
            <a:r>
              <a:rPr lang="en-US" sz="2600" dirty="0"/>
              <a:t>Let's look at an example…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9D8B-F86D-7998-6CAE-C32DEAB2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CB134-DF8B-E65F-5250-2FC5899D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A4AE-A3F5-6D35-2B89-D6664148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28D0-8CFD-F943-DED3-1A0EC9E8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(nil)		:= 0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(x :: L)	:= 1 +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(L)</a:t>
            </a:r>
          </a:p>
          <a:p>
            <a:pPr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Both versions are recursive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O(n)</a:t>
            </a:r>
            <a:r>
              <a:rPr lang="en-US" sz="2600" dirty="0"/>
              <a:t> time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200" u="sng" dirty="0"/>
              <a:t>second</a:t>
            </a:r>
            <a:r>
              <a:rPr lang="en-US" sz="2200" dirty="0"/>
              <a:t> version is tail recursive</a:t>
            </a:r>
          </a:p>
          <a:p>
            <a:pPr lvl="1"/>
            <a:endParaRPr lang="en-US" sz="2200" dirty="0"/>
          </a:p>
          <a:p>
            <a:r>
              <a:rPr lang="en-US" sz="2600" dirty="0"/>
              <a:t>Can show that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-acc(S, r) =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(S) + 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proved by structural induction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tells us that </a:t>
            </a:r>
            <a:r>
              <a:rPr lang="en-US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-acc(S, 0) = </a:t>
            </a:r>
            <a:r>
              <a:rPr lang="en-US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4EEDD-C8B5-6091-61B0-2D38953DD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4AC61-5CD2-24B1-F2B0-19A3EE60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6F96-3C76-1F27-38B8-9FE9259B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Faster Len to a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D408-F045-3FF0-445C-530C5647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Could implement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</a:t>
            </a:r>
            <a:r>
              <a:rPr lang="en-US" sz="2600" dirty="0"/>
              <a:t> with a loop as: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(S: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r + 1;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clear that the invariant holds initially</a:t>
            </a:r>
          </a:p>
        </p:txBody>
      </p:sp>
      <p:grpSp>
        <p:nvGrpSpPr>
          <p:cNvPr id="9" name="Group 8" descr="The body of the while loop governs all the recursive cases (tail calls)">
            <a:extLst>
              <a:ext uri="{FF2B5EF4-FFF2-40B4-BE49-F238E27FC236}">
                <a16:creationId xmlns:a16="http://schemas.microsoft.com/office/drawing/2014/main" id="{5F9199F1-802C-A449-8374-70D2A954AC6F}"/>
              </a:ext>
            </a:extLst>
          </p:cNvPr>
          <p:cNvGrpSpPr/>
          <p:nvPr/>
        </p:nvGrpSpPr>
        <p:grpSpPr>
          <a:xfrm>
            <a:off x="5497975" y="3784924"/>
            <a:ext cx="2882182" cy="1284790"/>
            <a:chOff x="5497975" y="3784924"/>
            <a:chExt cx="2882182" cy="128479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6C7E1405-93CE-5208-026C-D3FD5216E7B3}"/>
                </a:ext>
              </a:extLst>
            </p:cNvPr>
            <p:cNvSpPr/>
            <p:nvPr/>
          </p:nvSpPr>
          <p:spPr>
            <a:xfrm>
              <a:off x="5497975" y="3784924"/>
              <a:ext cx="138896" cy="128479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464A6B-FCAF-AB2E-EAFB-564A9CA2D469}"/>
                </a:ext>
              </a:extLst>
            </p:cNvPr>
            <p:cNvSpPr txBox="1"/>
            <p:nvPr/>
          </p:nvSpPr>
          <p:spPr>
            <a:xfrm>
              <a:off x="5671595" y="4248438"/>
              <a:ext cx="270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recursive cases (tail calls)</a:t>
              </a:r>
            </a:p>
          </p:txBody>
        </p:sp>
      </p:grpSp>
      <p:grpSp>
        <p:nvGrpSpPr>
          <p:cNvPr id="10" name="Group 9" descr="The return statement handles the base case">
            <a:extLst>
              <a:ext uri="{FF2B5EF4-FFF2-40B4-BE49-F238E27FC236}">
                <a16:creationId xmlns:a16="http://schemas.microsoft.com/office/drawing/2014/main" id="{4566A609-0CFB-8047-0B9E-C12C901440B7}"/>
              </a:ext>
            </a:extLst>
          </p:cNvPr>
          <p:cNvGrpSpPr/>
          <p:nvPr/>
        </p:nvGrpSpPr>
        <p:grpSpPr>
          <a:xfrm>
            <a:off x="5497975" y="5069714"/>
            <a:ext cx="1454740" cy="369332"/>
            <a:chOff x="5497975" y="5069714"/>
            <a:chExt cx="1454740" cy="369332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69520881-6958-7EF1-459D-6CFF65C24A51}"/>
                </a:ext>
              </a:extLst>
            </p:cNvPr>
            <p:cNvSpPr/>
            <p:nvPr/>
          </p:nvSpPr>
          <p:spPr>
            <a:xfrm>
              <a:off x="5497975" y="5140034"/>
              <a:ext cx="152400" cy="292560"/>
            </a:xfrm>
            <a:prstGeom prst="righ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9C4867-F2B7-8D14-03C9-42504D83FE26}"/>
                </a:ext>
              </a:extLst>
            </p:cNvPr>
            <p:cNvSpPr txBox="1"/>
            <p:nvPr/>
          </p:nvSpPr>
          <p:spPr>
            <a:xfrm>
              <a:off x="5671595" y="5069714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FCB3CB-6B56-5280-2268-DF7B56E5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14196-FEDE-1B45-7682-5ACD22AB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9D35-7318-FFDA-55FE-1DBEFDA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 err="1"/>
              <a:t>len_acc</a:t>
            </a:r>
            <a:r>
              <a:rPr lang="en-US" dirty="0"/>
              <a:t> Correct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9FAE-8A31-37AE-F674-90816110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Could implement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</a:t>
            </a:r>
            <a:r>
              <a:rPr lang="en-US" sz="2600" dirty="0"/>
              <a:t> with a loop as: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(S: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r + 1;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and S = nil }}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r }}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999A7-F98A-15ED-ACB4-E9BEDA3CF1D8}"/>
              </a:ext>
            </a:extLst>
          </p:cNvPr>
          <p:cNvSpPr txBox="1"/>
          <p:nvPr/>
        </p:nvSpPr>
        <p:spPr>
          <a:xfrm>
            <a:off x="4155312" y="5403756"/>
            <a:ext cx="4738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	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-acc(nil, r)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 = nil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		 = r		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268A0-129E-7A22-AD59-DB2D03D3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AF27-E054-31B9-4889-02A395DDB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0019-5507-AF96-3189-96F0596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 err="1"/>
              <a:t>len_acc</a:t>
            </a:r>
            <a:r>
              <a:rPr lang="en-US" dirty="0"/>
              <a:t> Correct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8FEE-644D-7482-9EC5-FAF72B47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Could implement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</a:t>
            </a:r>
            <a:r>
              <a:rPr lang="en-US" sz="2600" dirty="0"/>
              <a:t> with a loop as: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(S: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and S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r + 1;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6B73-852D-1B8E-4A9B-8F242CEB8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List: Recursive Math vs Iterative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Recursive function to calculate sum of list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sum(nil)		:= 0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sum(x :: L)	:= x + sum(L)</a:t>
            </a:r>
          </a:p>
          <a:p>
            <a:pPr lvl="2"/>
            <a:endParaRPr lang="en-US" sz="1800" dirty="0"/>
          </a:p>
          <a:p>
            <a:r>
              <a:rPr lang="en-US" sz="2600" dirty="0"/>
              <a:t>Loop to calculate sum of a list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L = 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0n;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sum(L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s + sum(L) }}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 = s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s = sum(L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15B55-69D5-30C3-F988-0B688926BF3F}"/>
              </a:ext>
            </a:extLst>
          </p:cNvPr>
          <p:cNvSpPr txBox="1"/>
          <p:nvPr/>
        </p:nvSpPr>
        <p:spPr>
          <a:xfrm>
            <a:off x="5741043" y="2025570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Recursion can be directly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translated into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A1388-5C7F-E3DD-E454-FC83E557B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6208-4079-C7E0-2A2F-5BA7C323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F683-3EDD-2ADC-5D9A-6B483D0A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 err="1"/>
              <a:t>len_acc</a:t>
            </a:r>
            <a:r>
              <a:rPr lang="en-US" dirty="0"/>
              <a:t> Correct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E37A-7530-BA49-7362-67D73EAF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Could implement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</a:t>
            </a:r>
            <a:r>
              <a:rPr lang="en-US" sz="2600" dirty="0"/>
              <a:t> with a loop as: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(S: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and S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 + 1)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r + 1;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cxnSp>
        <p:nvCxnSpPr>
          <p:cNvPr id="4" name="Straight Arrow Connector 3" descr="Backwards reasoning from {{ len-acc(S0, r0) = len-acc(S, r) }} to {{ len-acc(S0, r0) = len-acc(S.tl, r + 1) }}&#13;&#10;{{ len-acc(S0, r0) = len-acc(S.tl, r + 1) }}&#13;&#10;">
            <a:extLst>
              <a:ext uri="{FF2B5EF4-FFF2-40B4-BE49-F238E27FC236}">
                <a16:creationId xmlns:a16="http://schemas.microsoft.com/office/drawing/2014/main" id="{2DA6E0CB-27F2-1FB3-77B4-ED2267347EA6}"/>
              </a:ext>
            </a:extLst>
          </p:cNvPr>
          <p:cNvCxnSpPr/>
          <p:nvPr/>
        </p:nvCxnSpPr>
        <p:spPr>
          <a:xfrm flipV="1">
            <a:off x="1736203" y="4525701"/>
            <a:ext cx="0" cy="9491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A4718-00FD-C8FE-354E-D1DCE0CB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60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CD07A-5C70-BE3F-314D-47705B30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53C6-8E6E-4487-1E6E-4FEA17B5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</a:t>
            </a:r>
            <a:r>
              <a:rPr lang="en-US" dirty="0" err="1"/>
              <a:t>len_acc</a:t>
            </a:r>
            <a:r>
              <a:rPr lang="en-US" dirty="0"/>
              <a:t> Correct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57FD-A483-2CAE-7427-88E2B215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-acc(x :: L, r)	:=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-acc(L, r + 1)</a:t>
            </a:r>
          </a:p>
          <a:p>
            <a:pPr lvl="2"/>
            <a:endParaRPr lang="en-US" sz="1800" dirty="0"/>
          </a:p>
          <a:p>
            <a:r>
              <a:rPr lang="en-US" sz="2600" dirty="0"/>
              <a:t>Could implement 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-acc</a:t>
            </a:r>
            <a:r>
              <a:rPr lang="en-US" sz="2600" dirty="0"/>
              <a:t> with a loop as: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(S: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 and S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</a:t>
            </a:r>
            <a:r>
              <a:rPr lang="en-US" sz="18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 + 1) }}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r + 1;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3A6A7-F3D5-CC63-59DC-21AFE4FB4C82}"/>
              </a:ext>
            </a:extLst>
          </p:cNvPr>
          <p:cNvSpPr txBox="1"/>
          <p:nvPr/>
        </p:nvSpPr>
        <p:spPr>
          <a:xfrm>
            <a:off x="3826174" y="5184631"/>
            <a:ext cx="486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-acc(S, r)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S.hd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since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S.hd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S.tl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 + 1)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def 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-acc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62225-11D5-C75F-7A40-0C302605D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5A61-8B97-F9BA-C981-26AE0A15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074-C9CF-43E3-01E8-1BD6A9FB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Generallizing</a:t>
            </a:r>
            <a:r>
              <a:rPr lang="en-US" dirty="0"/>
              <a:t> Tail Recursion to a Loop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8FF5-981A-2848-600F-CD81FF34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sum-acc(nil, r)  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sum-acc(x :: L, r)	:= sum-acc(L, x + r)</a:t>
            </a:r>
          </a:p>
          <a:p>
            <a:pPr lvl="2"/>
            <a:endParaRPr lang="en-US" sz="1800" dirty="0"/>
          </a:p>
          <a:p>
            <a:r>
              <a:rPr lang="en-US" sz="2600" dirty="0"/>
              <a:t>Two types of rules in the definition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base case</a:t>
            </a:r>
            <a:r>
              <a:rPr lang="en-US" sz="2200" dirty="0"/>
              <a:t>: calculate an answer from the argument</a:t>
            </a:r>
          </a:p>
          <a:p>
            <a:pPr lvl="1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recursive case</a:t>
            </a:r>
            <a:r>
              <a:rPr lang="en-US" sz="2200" dirty="0"/>
              <a:t>: recurses with new arguments</a:t>
            </a:r>
          </a:p>
          <a:p>
            <a:pPr lvl="2"/>
            <a:r>
              <a:rPr lang="en-US" sz="1800" dirty="0"/>
              <a:t>tail recursion requires that we return whatever that call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71C28-ACD7-BE1E-5BEF-FF35B674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63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2A30-BFE3-AFEB-EDFE-914C102F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F370-9C2B-8068-3854-DAE7B325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Generallizing</a:t>
            </a:r>
            <a:r>
              <a:rPr lang="en-US" dirty="0"/>
              <a:t> Tail Recursion to a Loop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6E66-DD9F-C5BC-B568-F4D74EDA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f(… </a:t>
            </a:r>
            <a:r>
              <a:rPr lang="en-US" sz="1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..., r)	:= …</a:t>
            </a:r>
          </a:p>
          <a:p>
            <a:pPr lvl="2"/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f(… </a:t>
            </a:r>
            <a:r>
              <a:rPr lang="en-US" sz="1800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baseline="-25000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..., r)	:= …</a:t>
            </a:r>
          </a:p>
          <a:p>
            <a:pPr lvl="2"/>
            <a:endParaRPr lang="en-US" sz="4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f(…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..., r)	:= f(…)</a:t>
            </a:r>
          </a:p>
          <a:p>
            <a:pPr lvl="2"/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f(… 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..., r)	:= f(…)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Tail-recursive function becomes a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f(args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f(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/* match some 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pattern */)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/* right-side of appropriate 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pattern */;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/* right-side of appropriate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pattern */;</a:t>
            </a:r>
          </a:p>
        </p:txBody>
      </p:sp>
      <p:grpSp>
        <p:nvGrpSpPr>
          <p:cNvPr id="9" name="Group 8" descr="Base cases evaluate to a constant value, and don’t contain a recursive call.">
            <a:extLst>
              <a:ext uri="{FF2B5EF4-FFF2-40B4-BE49-F238E27FC236}">
                <a16:creationId xmlns:a16="http://schemas.microsoft.com/office/drawing/2014/main" id="{623B94E5-FC79-3993-AFE2-30F2E5072D52}"/>
              </a:ext>
            </a:extLst>
          </p:cNvPr>
          <p:cNvGrpSpPr/>
          <p:nvPr/>
        </p:nvGrpSpPr>
        <p:grpSpPr>
          <a:xfrm>
            <a:off x="3889094" y="1284790"/>
            <a:ext cx="1697807" cy="787078"/>
            <a:chOff x="3889094" y="1284790"/>
            <a:chExt cx="1697807" cy="787078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94E32F3A-3CCE-8E68-2372-F60E46A19F64}"/>
                </a:ext>
              </a:extLst>
            </p:cNvPr>
            <p:cNvSpPr/>
            <p:nvPr/>
          </p:nvSpPr>
          <p:spPr>
            <a:xfrm>
              <a:off x="3889094" y="1284790"/>
              <a:ext cx="92597" cy="787078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5630BC-0721-FC8F-3B08-B61FEFF34AB4}"/>
                </a:ext>
              </a:extLst>
            </p:cNvPr>
            <p:cNvSpPr txBox="1"/>
            <p:nvPr/>
          </p:nvSpPr>
          <p:spPr>
            <a:xfrm>
              <a:off x="4305781" y="1493663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grpSp>
        <p:nvGrpSpPr>
          <p:cNvPr id="10" name="Group 9" descr="Recursive cases include recursive calls, but *only* tail calls.">
            <a:extLst>
              <a:ext uri="{FF2B5EF4-FFF2-40B4-BE49-F238E27FC236}">
                <a16:creationId xmlns:a16="http://schemas.microsoft.com/office/drawing/2014/main" id="{F5B9A54C-10B9-ADC3-E563-F161F7260B93}"/>
              </a:ext>
            </a:extLst>
          </p:cNvPr>
          <p:cNvGrpSpPr/>
          <p:nvPr/>
        </p:nvGrpSpPr>
        <p:grpSpPr>
          <a:xfrm>
            <a:off x="3889094" y="2112498"/>
            <a:ext cx="3588517" cy="787078"/>
            <a:chOff x="3889094" y="2112498"/>
            <a:chExt cx="3588517" cy="787078"/>
          </a:xfrm>
        </p:grpSpPr>
        <p:sp>
          <p:nvSpPr>
            <p:cNvPr id="5" name="Right Bracket 4">
              <a:extLst>
                <a:ext uri="{FF2B5EF4-FFF2-40B4-BE49-F238E27FC236}">
                  <a16:creationId xmlns:a16="http://schemas.microsoft.com/office/drawing/2014/main" id="{AD105070-22F0-25F1-9849-1EBA9CF8E295}"/>
                </a:ext>
              </a:extLst>
            </p:cNvPr>
            <p:cNvSpPr/>
            <p:nvPr/>
          </p:nvSpPr>
          <p:spPr>
            <a:xfrm>
              <a:off x="3889094" y="2112498"/>
              <a:ext cx="92597" cy="787078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80FC3A-F6C2-D5D6-BF4E-C5329BC0DF5B}"/>
                </a:ext>
              </a:extLst>
            </p:cNvPr>
            <p:cNvSpPr txBox="1"/>
            <p:nvPr/>
          </p:nvSpPr>
          <p:spPr>
            <a:xfrm>
              <a:off x="4305781" y="2321371"/>
              <a:ext cx="3171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recursive cases (tail calls 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only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)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33F2C5-6CE8-0110-7D4C-1B88E87F2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8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8C343-DD44-D492-97EB-6A289CC88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CDCF-05B2-5B5C-1520-5C9E013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the Invariant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9E1D-06C6-E8AD-3EEF-6C96563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sum-acc(S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sum-acc(S, r)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endParaRPr lang="en-US" sz="1800" dirty="0"/>
          </a:p>
          <a:p>
            <a:r>
              <a:rPr lang="en-US" sz="2600" dirty="0"/>
              <a:t>This is the most direct invariant</a:t>
            </a:r>
          </a:p>
          <a:p>
            <a:pPr lvl="1"/>
            <a:r>
              <a:rPr lang="en-US" sz="2200" dirty="0"/>
              <a:t>says answer with current arguments is the original answer</a:t>
            </a:r>
          </a:p>
          <a:p>
            <a:pPr lvl="1"/>
            <a:r>
              <a:rPr lang="en-US" sz="2200" dirty="0"/>
              <a:t>shows that this implements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</a:t>
            </a:r>
            <a:r>
              <a:rPr lang="en-US" sz="2200" dirty="0"/>
              <a:t> but not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Can be rewritten to show it implements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endParaRPr lang="en-US" sz="2600" dirty="0"/>
          </a:p>
          <a:p>
            <a:pPr lvl="1"/>
            <a:r>
              <a:rPr lang="en-US" sz="2200" dirty="0"/>
              <a:t>use the relationship we proved between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</a:t>
            </a:r>
            <a:r>
              <a:rPr lang="en-US" sz="2200" dirty="0"/>
              <a:t> and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6361-009F-2C7E-E1D5-433551C41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A0CA-3A5F-E5F2-8AFC-E77E104C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B7D5-2837-4E73-2D20-D55127AD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the Invariant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F1A16-0323-60A9-99EA-A72F9BD1D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sum-acc(S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sum-acc(S, r)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r>
              <a:rPr lang="en-US" sz="2600" dirty="0"/>
              <a:t>Can be rewritten using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sum-acc(S, r) = sum(S) + r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sum(S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sum(S) + r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Can use the fact that we set the initial value of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 = 0;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sum(S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sum(S) + r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518A-DC96-3B6F-6325-FB2F42AD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9B79C-2D8A-7B07-15BA-DAEC1296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4FBF-6206-57D8-A81A-B189D00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the Invariant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2D56-05E8-F154-A1CB-E39EF5CC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sum(nil)		:= 0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sum(x :: L)	:= x + sum(L)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600" dirty="0"/>
          </a:p>
          <a:p>
            <a:r>
              <a:rPr lang="en-US" sz="2600" dirty="0"/>
              <a:t>Final version of the loop:</a:t>
            </a:r>
          </a:p>
          <a:p>
            <a:pPr lvl="2"/>
            <a:endParaRPr lang="en-US" sz="16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 = 0;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Inv: sum(S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sum(S) + r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endParaRPr lang="en-US" sz="1600" dirty="0"/>
          </a:p>
          <a:p>
            <a:r>
              <a:rPr lang="en-US" sz="2600" dirty="0"/>
              <a:t>Erased all evidence of our tail recursive version ;)</a:t>
            </a:r>
          </a:p>
          <a:p>
            <a:pPr lvl="1"/>
            <a:r>
              <a:rPr lang="en-US" sz="2200" dirty="0"/>
              <a:t>will practice this on the homework</a:t>
            </a: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053A0-6F8D-7108-652C-66D23F1B3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97C4F-C47B-706F-C0A4-016FF363D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66EC-810E-25B7-8781-830A891F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Example: Last Element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10233-61EC-EA27-F30A-DB3969A9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last(nil)			:= undefined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nil)		:= x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y :: L)		:= last(y :: L)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Returns the last element of the list</a:t>
            </a:r>
          </a:p>
          <a:p>
            <a:pPr lvl="1"/>
            <a:r>
              <a:rPr lang="en-US" sz="2200" dirty="0"/>
              <a:t>only defined if the list is non-empty</a:t>
            </a:r>
          </a:p>
          <a:p>
            <a:pPr lvl="2"/>
            <a:r>
              <a:rPr lang="en-US" sz="1800" dirty="0"/>
              <a:t>otherwise, there is no last element</a:t>
            </a:r>
          </a:p>
          <a:p>
            <a:pPr lvl="1"/>
            <a:endParaRPr lang="en-US" sz="2200" dirty="0"/>
          </a:p>
          <a:p>
            <a:r>
              <a:rPr lang="en-US" sz="2600" dirty="0"/>
              <a:t>This is already tail recursive</a:t>
            </a:r>
          </a:p>
          <a:p>
            <a:pPr lvl="1"/>
            <a:r>
              <a:rPr lang="en-US" sz="2200" dirty="0"/>
              <a:t>so we can translate it into a loop…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56805-B1F5-61FF-563E-7B8D24E98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24936-AA18-8BD2-7D0E-B2F290F2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35D-07EE-E956-3AB3-4BBADCDF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Example: Last Element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A257-F759-0590-B459-A0964B8B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last(nil)			:= undefined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nil)		:= x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y :: L)		:= last(y :: L)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Translate to a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@param S a non-empty list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last = (S: List)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last(S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last(S)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/* match some recursive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pattern */)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/* right-side of recursive pattern */;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/* right-side of base case pattern */;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</p:txBody>
      </p:sp>
      <p:grpSp>
        <p:nvGrpSpPr>
          <p:cNvPr id="7" name="Group 6" descr="The case last(x :: y :: L)&#9;&#9;:= last(y :: L)&#13;&#10; is tail-recursive">
            <a:extLst>
              <a:ext uri="{FF2B5EF4-FFF2-40B4-BE49-F238E27FC236}">
                <a16:creationId xmlns:a16="http://schemas.microsoft.com/office/drawing/2014/main" id="{30950827-068F-F5A8-79BC-7CE590A068B0}"/>
              </a:ext>
            </a:extLst>
          </p:cNvPr>
          <p:cNvGrpSpPr/>
          <p:nvPr/>
        </p:nvGrpSpPr>
        <p:grpSpPr>
          <a:xfrm>
            <a:off x="5185459" y="1890738"/>
            <a:ext cx="2378250" cy="440621"/>
            <a:chOff x="5185459" y="1890738"/>
            <a:chExt cx="2378250" cy="440621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73B7E9C0-F1FC-C788-63A8-84C75F7E60BF}"/>
                </a:ext>
              </a:extLst>
            </p:cNvPr>
            <p:cNvSpPr/>
            <p:nvPr/>
          </p:nvSpPr>
          <p:spPr>
            <a:xfrm>
              <a:off x="5185459" y="1962027"/>
              <a:ext cx="92597" cy="36933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393D4E-71B6-02AE-4A00-309DD9A7E356}"/>
                </a:ext>
              </a:extLst>
            </p:cNvPr>
            <p:cNvSpPr txBox="1"/>
            <p:nvPr/>
          </p:nvSpPr>
          <p:spPr>
            <a:xfrm>
              <a:off x="5602146" y="1890738"/>
              <a:ext cx="1961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tail recursive case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62D8E-9C51-517A-4983-2DB252006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D6C86-5B80-A72E-A494-C7575FB13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B46-4419-15FF-7D0A-43221A08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Example: Last Element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8516-9FE1-8415-5F2B-C7224464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last(nil)			:= undefined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nil)		:= x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y :: L)		:= last(y :: L)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Translate to a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@param S a non-empty list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last = (S: List)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last(S</a:t>
            </a:r>
            <a:r>
              <a:rPr lang="en-US" sz="1800" b="1" baseline="-250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last(S)</a:t>
            </a:r>
            <a:endParaRPr lang="en-US" sz="1600" dirty="0">
              <a:solidFill>
                <a:schemeClr val="accent3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 &amp;&amp;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S.tl.kind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/* right-side of base case pattern */;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</p:txBody>
      </p:sp>
      <p:grpSp>
        <p:nvGrpSpPr>
          <p:cNvPr id="9" name="Group 8" descr="The case last(x :: y :: L)&#9;&#9;:= last(y :: L)&#13;&#10; is tail-recursive">
            <a:extLst>
              <a:ext uri="{FF2B5EF4-FFF2-40B4-BE49-F238E27FC236}">
                <a16:creationId xmlns:a16="http://schemas.microsoft.com/office/drawing/2014/main" id="{111D62CC-D8BA-A438-D034-1BEDB8DFCA3E}"/>
              </a:ext>
            </a:extLst>
          </p:cNvPr>
          <p:cNvGrpSpPr/>
          <p:nvPr/>
        </p:nvGrpSpPr>
        <p:grpSpPr>
          <a:xfrm>
            <a:off x="5185459" y="1890738"/>
            <a:ext cx="2379853" cy="440621"/>
            <a:chOff x="5185459" y="1890738"/>
            <a:chExt cx="2379853" cy="440621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EF5EECE7-6313-F4F4-C874-0E321C3F2EF1}"/>
                </a:ext>
              </a:extLst>
            </p:cNvPr>
            <p:cNvSpPr/>
            <p:nvPr/>
          </p:nvSpPr>
          <p:spPr>
            <a:xfrm>
              <a:off x="5185459" y="1962027"/>
              <a:ext cx="92597" cy="36933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B60F2B-4540-DE49-50A6-66A310628E0C}"/>
                </a:ext>
              </a:extLst>
            </p:cNvPr>
            <p:cNvSpPr txBox="1"/>
            <p:nvPr/>
          </p:nvSpPr>
          <p:spPr>
            <a:xfrm>
              <a:off x="5602146" y="1890738"/>
              <a:ext cx="1963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tail recursive case</a:t>
              </a:r>
            </a:p>
          </p:txBody>
        </p:sp>
      </p:grpSp>
      <p:grpSp>
        <p:nvGrpSpPr>
          <p:cNvPr id="10" name="Group 9" descr="There are two base cases: &#9;last(nil)&#9;&#9;&#9;:= undefined&#13;&#10;&#9;last(x :: nil)&#9;&#9;:= x&#13;&#10;">
            <a:extLst>
              <a:ext uri="{FF2B5EF4-FFF2-40B4-BE49-F238E27FC236}">
                <a16:creationId xmlns:a16="http://schemas.microsoft.com/office/drawing/2014/main" id="{5860BEC8-2871-1579-2038-55BE2101AEA3}"/>
              </a:ext>
            </a:extLst>
          </p:cNvPr>
          <p:cNvGrpSpPr/>
          <p:nvPr/>
        </p:nvGrpSpPr>
        <p:grpSpPr>
          <a:xfrm>
            <a:off x="5185459" y="1134319"/>
            <a:ext cx="1697807" cy="787078"/>
            <a:chOff x="5185459" y="1134319"/>
            <a:chExt cx="1697807" cy="787078"/>
          </a:xfrm>
        </p:grpSpPr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D460A1FB-9E22-220E-CE57-259D2470DCF1}"/>
                </a:ext>
              </a:extLst>
            </p:cNvPr>
            <p:cNvSpPr/>
            <p:nvPr/>
          </p:nvSpPr>
          <p:spPr>
            <a:xfrm>
              <a:off x="5185459" y="1134319"/>
              <a:ext cx="92597" cy="787078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D5205-8990-A619-A9A9-9F8BC88B778A}"/>
                </a:ext>
              </a:extLst>
            </p:cNvPr>
            <p:cNvSpPr txBox="1"/>
            <p:nvPr/>
          </p:nvSpPr>
          <p:spPr>
            <a:xfrm>
              <a:off x="5602146" y="1343192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9CA43-46DF-43E2-1841-FB2804825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3FF8-ECCB-C418-41DC-1DC96476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4EC3-A807-7302-8C16-173BC6B0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List: Recursion vs Loops,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5655F-4B6D-8DE2-110E-E3B75D07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4114800" cy="514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/>
              <a:t>Loop</a:t>
            </a:r>
          </a:p>
          <a:p>
            <a:pPr marL="0"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L = 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</a:p>
          <a:p>
            <a:pPr marL="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0n;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sum(L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s + sum(L) }}</a:t>
            </a:r>
          </a:p>
          <a:p>
            <a:pPr marL="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 = s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s = sum(L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}}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F4C8A-5F1D-135A-DC88-1782A2C8D2A4}"/>
              </a:ext>
            </a:extLst>
          </p:cNvPr>
          <p:cNvSpPr txBox="1">
            <a:spLocks/>
          </p:cNvSpPr>
          <p:nvPr/>
        </p:nvSpPr>
        <p:spPr>
          <a:xfrm>
            <a:off x="4282633" y="1244160"/>
            <a:ext cx="4861367" cy="5140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/>
              <a:t>Recursion</a:t>
            </a:r>
          </a:p>
          <a:p>
            <a:pPr marL="0"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sum = (L: List):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0"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"nil") {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0n;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sum(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FA0C-7B68-E823-7BD8-31D64F14AE88}"/>
              </a:ext>
            </a:extLst>
          </p:cNvPr>
          <p:cNvSpPr txBox="1"/>
          <p:nvPr/>
        </p:nvSpPr>
        <p:spPr>
          <a:xfrm>
            <a:off x="2663361" y="5209902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Both run in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O(n)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time where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n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len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28A3C-BD00-C1C4-54A9-8C2B96526BB7}"/>
              </a:ext>
            </a:extLst>
          </p:cNvPr>
          <p:cNvSpPr txBox="1"/>
          <p:nvPr/>
        </p:nvSpPr>
        <p:spPr>
          <a:xfrm>
            <a:off x="2663361" y="5612765"/>
            <a:ext cx="517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Loop uses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O(1)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extra memory, but right does not…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4AF00-1357-2148-9DAA-9089111D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DDC8C-8468-5E65-21B3-B1D31522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4CCA-056C-7F01-9659-3090F181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Example: Last Element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E3B0-49A6-F0A3-4D6C-DC03B871F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last(nil)			:= undefined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nil)		:= x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last(x :: y :: L)		:= last(y :: L)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600" dirty="0"/>
              <a:t>Translate to a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@param S a non-empty list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last = (S: List) =&gt;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last(S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last(S)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 &amp;&amp;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throw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Error("no last element!");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</p:txBody>
      </p:sp>
      <p:grpSp>
        <p:nvGrpSpPr>
          <p:cNvPr id="10" name="Group 9" descr="The case last(x :: y :: L)&#9;&#9;:= last(y :: L)&#13;&#10; is tail-recursive">
            <a:extLst>
              <a:ext uri="{FF2B5EF4-FFF2-40B4-BE49-F238E27FC236}">
                <a16:creationId xmlns:a16="http://schemas.microsoft.com/office/drawing/2014/main" id="{5DF69BF6-8EBD-E23A-422C-46DB17C4F551}"/>
              </a:ext>
            </a:extLst>
          </p:cNvPr>
          <p:cNvGrpSpPr/>
          <p:nvPr/>
        </p:nvGrpSpPr>
        <p:grpSpPr>
          <a:xfrm>
            <a:off x="5185459" y="1890738"/>
            <a:ext cx="2378250" cy="440621"/>
            <a:chOff x="5185459" y="1890738"/>
            <a:chExt cx="2378250" cy="440621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61C592B1-F1AC-26AF-4F5F-4FEC1E4D2271}"/>
                </a:ext>
              </a:extLst>
            </p:cNvPr>
            <p:cNvSpPr/>
            <p:nvPr/>
          </p:nvSpPr>
          <p:spPr>
            <a:xfrm>
              <a:off x="5185459" y="1962027"/>
              <a:ext cx="92597" cy="36933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C461E0-8B11-738A-A1DB-4795F497889C}"/>
                </a:ext>
              </a:extLst>
            </p:cNvPr>
            <p:cNvSpPr txBox="1"/>
            <p:nvPr/>
          </p:nvSpPr>
          <p:spPr>
            <a:xfrm>
              <a:off x="5602146" y="1890738"/>
              <a:ext cx="1961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tail recursive case</a:t>
              </a:r>
            </a:p>
          </p:txBody>
        </p:sp>
      </p:grpSp>
      <p:grpSp>
        <p:nvGrpSpPr>
          <p:cNvPr id="9" name="Group 8" descr="&#9;last(nil)&#9;&#9;&#9;:= undefined&#13;&#10;&#9;last(x :: nil)&#9;&#9;:= x&#13;&#10;">
            <a:extLst>
              <a:ext uri="{FF2B5EF4-FFF2-40B4-BE49-F238E27FC236}">
                <a16:creationId xmlns:a16="http://schemas.microsoft.com/office/drawing/2014/main" id="{32D335EB-F0D6-4691-60C4-C8B78C834A8A}"/>
              </a:ext>
            </a:extLst>
          </p:cNvPr>
          <p:cNvGrpSpPr/>
          <p:nvPr/>
        </p:nvGrpSpPr>
        <p:grpSpPr>
          <a:xfrm>
            <a:off x="5185459" y="1134319"/>
            <a:ext cx="1697807" cy="787078"/>
            <a:chOff x="5185459" y="1134319"/>
            <a:chExt cx="1697807" cy="787078"/>
          </a:xfrm>
        </p:grpSpPr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1ED46F8C-A240-0561-BFD3-A0DC17F5016A}"/>
                </a:ext>
              </a:extLst>
            </p:cNvPr>
            <p:cNvSpPr/>
            <p:nvPr/>
          </p:nvSpPr>
          <p:spPr>
            <a:xfrm>
              <a:off x="5185459" y="1134319"/>
              <a:ext cx="92597" cy="787078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DC5E98-8B65-86D8-8A68-4AB6B54015D0}"/>
                </a:ext>
              </a:extLst>
            </p:cNvPr>
            <p:cNvSpPr txBox="1"/>
            <p:nvPr/>
          </p:nvSpPr>
          <p:spPr>
            <a:xfrm>
              <a:off x="5602146" y="1343192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base cases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79080-E026-6015-4069-69B3D806E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5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362709" cy="5140800"/>
          </a:xfrm>
        </p:spPr>
        <p:txBody>
          <a:bodyPr/>
          <a:lstStyle/>
          <a:p>
            <a:r>
              <a:rPr lang="en-US" sz="2600" dirty="0"/>
              <a:t>Mathematical definition of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</a:t>
            </a:r>
          </a:p>
          <a:p>
            <a:pPr lvl="2"/>
            <a:endParaRPr lang="en-US" sz="1800" b="1" dirty="0">
              <a:latin typeface="Franklin Gothic Medium" panose="020B0603020102020204" pitchFamily="34" charset="0"/>
            </a:endParaRPr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1800" dirty="0"/>
              <a:t>rev(nil)	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:=  nil				 	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rev(x :: L)	:=  rev(L) ⧺ [x]</a:t>
            </a:r>
            <a:endParaRPr lang="en-US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note that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  <a:r>
              <a:rPr lang="en-US" sz="2200" dirty="0"/>
              <a:t> uses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2200" dirty="0"/>
              <a:t> (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⧺</a:t>
            </a:r>
            <a:r>
              <a:rPr lang="en-US" sz="2200" dirty="0"/>
              <a:t>) as a helper function</a:t>
            </a:r>
          </a:p>
        </p:txBody>
      </p:sp>
      <p:grpSp>
        <p:nvGrpSpPr>
          <p:cNvPr id="6" name="Group 5" descr="The linked list 1 :: 2 :: 3 :: nil">
            <a:extLst>
              <a:ext uri="{FF2B5EF4-FFF2-40B4-BE49-F238E27FC236}">
                <a16:creationId xmlns:a16="http://schemas.microsoft.com/office/drawing/2014/main" id="{82023296-89FB-256B-B645-13FD38FE6173}"/>
              </a:ext>
            </a:extLst>
          </p:cNvPr>
          <p:cNvGrpSpPr/>
          <p:nvPr/>
        </p:nvGrpSpPr>
        <p:grpSpPr>
          <a:xfrm>
            <a:off x="2803861" y="4803679"/>
            <a:ext cx="2103990" cy="419265"/>
            <a:chOff x="2803861" y="4803679"/>
            <a:chExt cx="2103990" cy="419265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9D34F44-CFFE-6FEA-5FAB-91ACD3E455DF}"/>
                </a:ext>
              </a:extLst>
            </p:cNvPr>
            <p:cNvSpPr/>
            <p:nvPr/>
          </p:nvSpPr>
          <p:spPr>
            <a:xfrm>
              <a:off x="2803861" y="480751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5878CF-F1F6-C8AF-6777-5665C449997D}"/>
                </a:ext>
              </a:extLst>
            </p:cNvPr>
            <p:cNvSpPr txBox="1"/>
            <p:nvPr/>
          </p:nvSpPr>
          <p:spPr>
            <a:xfrm>
              <a:off x="2833471" y="481517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71AC83DD-6CC3-923F-9B78-5D43C3545541}"/>
                </a:ext>
              </a:extLst>
            </p:cNvPr>
            <p:cNvSpPr/>
            <p:nvPr/>
          </p:nvSpPr>
          <p:spPr>
            <a:xfrm>
              <a:off x="3658148" y="480367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65B5E8-980B-B63C-F1D7-C47923F8D84E}"/>
                </a:ext>
              </a:extLst>
            </p:cNvPr>
            <p:cNvSpPr txBox="1"/>
            <p:nvPr/>
          </p:nvSpPr>
          <p:spPr>
            <a:xfrm>
              <a:off x="3687758" y="481134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A885A0F1-0D7A-A6DA-D538-191D602E2DA1}"/>
                </a:ext>
              </a:extLst>
            </p:cNvPr>
            <p:cNvSpPr/>
            <p:nvPr/>
          </p:nvSpPr>
          <p:spPr>
            <a:xfrm>
              <a:off x="4512435" y="481517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A034D1-39C4-52B5-2B61-4DAD46E619CE}"/>
                </a:ext>
              </a:extLst>
            </p:cNvPr>
            <p:cNvSpPr txBox="1"/>
            <p:nvPr/>
          </p:nvSpPr>
          <p:spPr>
            <a:xfrm>
              <a:off x="4542045" y="482283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2836896-BCB1-614B-9C90-B1B79B71AD53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3199277" y="501522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8AE1CB6-BDE7-4841-3E45-B54782F903D9}"/>
                </a:ext>
              </a:extLst>
            </p:cNvPr>
            <p:cNvCxnSpPr>
              <a:cxnSpLocks/>
            </p:cNvCxnSpPr>
            <p:nvPr/>
          </p:nvCxnSpPr>
          <p:spPr>
            <a:xfrm>
              <a:off x="4053564" y="501522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 descr="When reversing 1 :: 2 :: 3 :: nil, first the 1 should be moved to the end">
            <a:extLst>
              <a:ext uri="{FF2B5EF4-FFF2-40B4-BE49-F238E27FC236}">
                <a16:creationId xmlns:a16="http://schemas.microsoft.com/office/drawing/2014/main" id="{12317CB1-2CE4-F990-709C-272C8D9E7801}"/>
              </a:ext>
            </a:extLst>
          </p:cNvPr>
          <p:cNvGrpSpPr/>
          <p:nvPr/>
        </p:nvGrpSpPr>
        <p:grpSpPr>
          <a:xfrm>
            <a:off x="3026084" y="5309429"/>
            <a:ext cx="2341562" cy="1075531"/>
            <a:chOff x="3026084" y="5309429"/>
            <a:chExt cx="2341562" cy="1075531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01CD10B-E49E-7565-63B4-7C3BCCC07E2F}"/>
                </a:ext>
              </a:extLst>
            </p:cNvPr>
            <p:cNvSpPr/>
            <p:nvPr/>
          </p:nvSpPr>
          <p:spPr>
            <a:xfrm>
              <a:off x="3063833" y="5309429"/>
              <a:ext cx="2303813" cy="819769"/>
            </a:xfrm>
            <a:custGeom>
              <a:avLst/>
              <a:gdLst>
                <a:gd name="connsiteX0" fmla="*/ 0 w 2303813"/>
                <a:gd name="connsiteY0" fmla="*/ 83127 h 819769"/>
                <a:gd name="connsiteX1" fmla="*/ 1520042 w 2303813"/>
                <a:gd name="connsiteY1" fmla="*/ 819397 h 819769"/>
                <a:gd name="connsiteX2" fmla="*/ 2303813 w 2303813"/>
                <a:gd name="connsiteY2" fmla="*/ 0 h 81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3813" h="819769">
                  <a:moveTo>
                    <a:pt x="0" y="83127"/>
                  </a:moveTo>
                  <a:cubicBezTo>
                    <a:pt x="568036" y="458189"/>
                    <a:pt x="1136073" y="833251"/>
                    <a:pt x="1520042" y="819397"/>
                  </a:cubicBezTo>
                  <a:cubicBezTo>
                    <a:pt x="1904011" y="805543"/>
                    <a:pt x="2103912" y="402771"/>
                    <a:pt x="2303813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917656-D66A-205E-D062-BEEE360EFDD8}"/>
                </a:ext>
              </a:extLst>
            </p:cNvPr>
            <p:cNvSpPr txBox="1"/>
            <p:nvPr/>
          </p:nvSpPr>
          <p:spPr>
            <a:xfrm>
              <a:off x="3026084" y="6046406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move 1 to end</a:t>
              </a:r>
            </a:p>
          </p:txBody>
        </p:sp>
      </p:grpSp>
      <p:grpSp>
        <p:nvGrpSpPr>
          <p:cNvPr id="8" name="Group 7" descr="Then, the rest of the list is reversed (in this case, 2 :: 3)">
            <a:extLst>
              <a:ext uri="{FF2B5EF4-FFF2-40B4-BE49-F238E27FC236}">
                <a16:creationId xmlns:a16="http://schemas.microsoft.com/office/drawing/2014/main" id="{1849E948-B86D-FCF1-6F33-F2658D40035E}"/>
              </a:ext>
            </a:extLst>
          </p:cNvPr>
          <p:cNvGrpSpPr/>
          <p:nvPr/>
        </p:nvGrpSpPr>
        <p:grpSpPr>
          <a:xfrm>
            <a:off x="3405446" y="4142328"/>
            <a:ext cx="1757548" cy="1309897"/>
            <a:chOff x="3405446" y="4142328"/>
            <a:chExt cx="1757548" cy="1309897"/>
          </a:xfrm>
        </p:grpSpPr>
        <p:sp>
          <p:nvSpPr>
            <p:cNvPr id="37" name="Donut 36">
              <a:extLst>
                <a:ext uri="{FF2B5EF4-FFF2-40B4-BE49-F238E27FC236}">
                  <a16:creationId xmlns:a16="http://schemas.microsoft.com/office/drawing/2014/main" id="{79E32ABC-5126-2F07-E2B6-C95527E2CA36}"/>
                </a:ext>
              </a:extLst>
            </p:cNvPr>
            <p:cNvSpPr/>
            <p:nvPr/>
          </p:nvSpPr>
          <p:spPr>
            <a:xfrm>
              <a:off x="3405446" y="4541014"/>
              <a:ext cx="1757548" cy="911211"/>
            </a:xfrm>
            <a:prstGeom prst="donut">
              <a:avLst>
                <a:gd name="adj" fmla="val 1294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F21A22-2D28-7ABC-336A-03776ACBD7F0}"/>
                </a:ext>
              </a:extLst>
            </p:cNvPr>
            <p:cNvSpPr txBox="1"/>
            <p:nvPr/>
          </p:nvSpPr>
          <p:spPr>
            <a:xfrm>
              <a:off x="3531830" y="4142328"/>
              <a:ext cx="1525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reverse this too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B66CA-217D-71E1-AA2E-F7A241DAB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 (Slowly)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rev(nil)		:= nil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rev(x :: L)	:= rev(L) ⧺ [x]</a:t>
            </a:r>
          </a:p>
          <a:p>
            <a:pPr lvl="2"/>
            <a:endParaRPr lang="en-US" sz="1800" dirty="0"/>
          </a:p>
          <a:p>
            <a:r>
              <a:rPr lang="en-US" sz="2600" dirty="0"/>
              <a:t>This correctly reverses a list but is slow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concat takes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ϴ(n)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time, where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is length of L</a:t>
            </a:r>
          </a:p>
          <a:p>
            <a:pPr lvl="1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calls to concat takes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ϴ(n</a:t>
            </a:r>
            <a:r>
              <a:rPr lang="en-US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time</a:t>
            </a:r>
          </a:p>
          <a:p>
            <a:pPr lvl="1"/>
            <a:endParaRPr lang="en-US" sz="22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Can we do this faster?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yes, but we need a helper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AB723-5BED-78EE-68CC-E0AA17590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1D63B-A48F-2BC6-56CF-39CF7D53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77ED-BC1E-0B1F-AA41-09AB3043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Faster List Reversal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DA6B-2103-5D63-BBA6-D088629B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1906521"/>
          </a:xfrm>
        </p:spPr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Helper function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for any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S, R : List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	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59B93-A5F6-E3C9-1416-17719C9FC7FC}"/>
              </a:ext>
            </a:extLst>
          </p:cNvPr>
          <p:cNvSpPr txBox="1"/>
          <p:nvPr/>
        </p:nvSpPr>
        <p:spPr>
          <a:xfrm>
            <a:off x="2012457" y="2974952"/>
            <a:ext cx="526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F2003F-4F0D-37F1-2C75-012B2D4151F7}"/>
              </a:ext>
            </a:extLst>
          </p:cNvPr>
          <p:cNvSpPr txBox="1"/>
          <p:nvPr/>
        </p:nvSpPr>
        <p:spPr>
          <a:xfrm>
            <a:off x="5758852" y="2974952"/>
            <a:ext cx="526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</a:t>
            </a:r>
          </a:p>
        </p:txBody>
      </p:sp>
      <p:grpSp>
        <p:nvGrpSpPr>
          <p:cNvPr id="12" name="Group 11" descr="rev-acc(1 :: 2 :: 3 :: nil, nil)">
            <a:extLst>
              <a:ext uri="{FF2B5EF4-FFF2-40B4-BE49-F238E27FC236}">
                <a16:creationId xmlns:a16="http://schemas.microsoft.com/office/drawing/2014/main" id="{7C86DB6A-5397-7C5B-1821-4D863239F385}"/>
              </a:ext>
            </a:extLst>
          </p:cNvPr>
          <p:cNvGrpSpPr/>
          <p:nvPr/>
        </p:nvGrpSpPr>
        <p:grpSpPr>
          <a:xfrm>
            <a:off x="1032250" y="3389611"/>
            <a:ext cx="5116172" cy="571328"/>
            <a:chOff x="1032250" y="3389611"/>
            <a:chExt cx="5116172" cy="57132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C4D03CD2-188D-DD72-0CC8-90C35D681A49}"/>
                </a:ext>
              </a:extLst>
            </p:cNvPr>
            <p:cNvSpPr/>
            <p:nvPr/>
          </p:nvSpPr>
          <p:spPr>
            <a:xfrm>
              <a:off x="3339579" y="339844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227031-5ECF-557E-8DE8-7749EF06C074}"/>
                </a:ext>
              </a:extLst>
            </p:cNvPr>
            <p:cNvSpPr txBox="1"/>
            <p:nvPr/>
          </p:nvSpPr>
          <p:spPr>
            <a:xfrm>
              <a:off x="3369189" y="340610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8B4E0119-B71B-E72E-07C0-029E0C5AAFFF}"/>
                </a:ext>
              </a:extLst>
            </p:cNvPr>
            <p:cNvSpPr/>
            <p:nvPr/>
          </p:nvSpPr>
          <p:spPr>
            <a:xfrm>
              <a:off x="4193866" y="339460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9DCCDD-5C2E-A685-8E45-38BA0078BE6A}"/>
                </a:ext>
              </a:extLst>
            </p:cNvPr>
            <p:cNvSpPr txBox="1"/>
            <p:nvPr/>
          </p:nvSpPr>
          <p:spPr>
            <a:xfrm>
              <a:off x="4223476" y="340227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EAF505-9CE5-5195-C12C-9C31D072C7AA}"/>
                </a:ext>
              </a:extLst>
            </p:cNvPr>
            <p:cNvSpPr txBox="1"/>
            <p:nvPr/>
          </p:nvSpPr>
          <p:spPr>
            <a:xfrm>
              <a:off x="4970472" y="340610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51DB6C-B615-0918-DA2A-7F56DE0FB53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734995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1D045D-CD58-1442-A995-2A036D50D271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82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23283B45-0459-A94D-3372-7C7CC40910C1}"/>
                </a:ext>
              </a:extLst>
            </p:cNvPr>
            <p:cNvSpPr/>
            <p:nvPr/>
          </p:nvSpPr>
          <p:spPr>
            <a:xfrm>
              <a:off x="2499269" y="33957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BBF8A8-818D-0626-634F-E113A346BC59}"/>
                </a:ext>
              </a:extLst>
            </p:cNvPr>
            <p:cNvSpPr txBox="1"/>
            <p:nvPr/>
          </p:nvSpPr>
          <p:spPr>
            <a:xfrm>
              <a:off x="2528879" y="34034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8E3E4-72A4-BC55-BBE1-00538D623AC2}"/>
                </a:ext>
              </a:extLst>
            </p:cNvPr>
            <p:cNvSpPr txBox="1"/>
            <p:nvPr/>
          </p:nvSpPr>
          <p:spPr>
            <a:xfrm>
              <a:off x="5566040" y="3410051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2E2A3D-F2B5-B2BB-9F77-7F0DA1F328BE}"/>
                </a:ext>
              </a:extLst>
            </p:cNvPr>
            <p:cNvCxnSpPr>
              <a:cxnSpLocks/>
            </p:cNvCxnSpPr>
            <p:nvPr/>
          </p:nvCxnSpPr>
          <p:spPr>
            <a:xfrm>
              <a:off x="2894685" y="36072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23A22E-6FCF-7C89-007E-F082E5A56076}"/>
                </a:ext>
              </a:extLst>
            </p:cNvPr>
            <p:cNvSpPr txBox="1"/>
            <p:nvPr/>
          </p:nvSpPr>
          <p:spPr>
            <a:xfrm>
              <a:off x="5313528" y="3499274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94457F-FB1A-6CA1-D958-92F3941ED393}"/>
                </a:ext>
              </a:extLst>
            </p:cNvPr>
            <p:cNvSpPr txBox="1"/>
            <p:nvPr/>
          </p:nvSpPr>
          <p:spPr>
            <a:xfrm>
              <a:off x="1032250" y="3389611"/>
              <a:ext cx="113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8256B2-BF24-5BC3-DF90-CBD2EEEA3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4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1BB9-D252-28B3-854F-CB2455D35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42CE-6CD7-B128-1186-B1BE9DAA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Faster List Reversal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0DFB-45B1-75C2-9287-872D19F0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1906521"/>
          </a:xfrm>
        </p:spPr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Helper function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for any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S, R : List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	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grpSp>
        <p:nvGrpSpPr>
          <p:cNvPr id="35" name="Group 34" descr="rev-acc(1 :: 2 :: 3 :: nil, nil)">
            <a:extLst>
              <a:ext uri="{FF2B5EF4-FFF2-40B4-BE49-F238E27FC236}">
                <a16:creationId xmlns:a16="http://schemas.microsoft.com/office/drawing/2014/main" id="{995987F0-06B2-C2B5-C383-232674D788C0}"/>
              </a:ext>
            </a:extLst>
          </p:cNvPr>
          <p:cNvGrpSpPr/>
          <p:nvPr/>
        </p:nvGrpSpPr>
        <p:grpSpPr>
          <a:xfrm>
            <a:off x="1032250" y="2974952"/>
            <a:ext cx="5252708" cy="1077218"/>
            <a:chOff x="1032250" y="2974952"/>
            <a:chExt cx="5252708" cy="107721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B3F8A0C-EC4C-9EB6-3281-9F0D068CDB02}"/>
                </a:ext>
              </a:extLst>
            </p:cNvPr>
            <p:cNvSpPr/>
            <p:nvPr/>
          </p:nvSpPr>
          <p:spPr>
            <a:xfrm>
              <a:off x="3339579" y="339844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1FA0DF-5889-6669-C89F-EE379F28FD09}"/>
                </a:ext>
              </a:extLst>
            </p:cNvPr>
            <p:cNvSpPr txBox="1"/>
            <p:nvPr/>
          </p:nvSpPr>
          <p:spPr>
            <a:xfrm>
              <a:off x="3369189" y="340610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D7506E4B-1A6C-F7C7-BF92-B4A4D6CB6881}"/>
                </a:ext>
              </a:extLst>
            </p:cNvPr>
            <p:cNvSpPr/>
            <p:nvPr/>
          </p:nvSpPr>
          <p:spPr>
            <a:xfrm>
              <a:off x="4193866" y="339460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5060D7-2CDD-8AD5-1353-C5AEC60E3B52}"/>
                </a:ext>
              </a:extLst>
            </p:cNvPr>
            <p:cNvSpPr txBox="1"/>
            <p:nvPr/>
          </p:nvSpPr>
          <p:spPr>
            <a:xfrm>
              <a:off x="4223476" y="340227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3D8F51-F787-48ED-3008-ADD3EC48374B}"/>
                </a:ext>
              </a:extLst>
            </p:cNvPr>
            <p:cNvSpPr txBox="1"/>
            <p:nvPr/>
          </p:nvSpPr>
          <p:spPr>
            <a:xfrm>
              <a:off x="4970472" y="340610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2E0DC65-00F9-4C17-A1CA-A9C63497517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734995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372B240-C1AF-915B-6AEC-1B7B245B7B17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82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B5F5ADAD-DABC-49D1-3F68-ED7AAFC06CEF}"/>
                </a:ext>
              </a:extLst>
            </p:cNvPr>
            <p:cNvSpPr/>
            <p:nvPr/>
          </p:nvSpPr>
          <p:spPr>
            <a:xfrm>
              <a:off x="2499269" y="33957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9A9B30-2580-0C7E-6829-B088782F5ADD}"/>
                </a:ext>
              </a:extLst>
            </p:cNvPr>
            <p:cNvSpPr txBox="1"/>
            <p:nvPr/>
          </p:nvSpPr>
          <p:spPr>
            <a:xfrm>
              <a:off x="2528879" y="34034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52FB8-3062-F3D0-9C3C-D8AFF28B4987}"/>
                </a:ext>
              </a:extLst>
            </p:cNvPr>
            <p:cNvSpPr txBox="1"/>
            <p:nvPr/>
          </p:nvSpPr>
          <p:spPr>
            <a:xfrm>
              <a:off x="5566040" y="3410051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1DF430-7D87-C97B-BEBB-652A214F67A6}"/>
                </a:ext>
              </a:extLst>
            </p:cNvPr>
            <p:cNvCxnSpPr>
              <a:cxnSpLocks/>
            </p:cNvCxnSpPr>
            <p:nvPr/>
          </p:nvCxnSpPr>
          <p:spPr>
            <a:xfrm>
              <a:off x="2894685" y="36072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36F9EC-A5B2-536F-9439-B23EF7B0EED4}"/>
                </a:ext>
              </a:extLst>
            </p:cNvPr>
            <p:cNvSpPr txBox="1"/>
            <p:nvPr/>
          </p:nvSpPr>
          <p:spPr>
            <a:xfrm>
              <a:off x="2012457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1A5552-F095-FFEA-F104-FA52FCDF5E72}"/>
                </a:ext>
              </a:extLst>
            </p:cNvPr>
            <p:cNvSpPr txBox="1"/>
            <p:nvPr/>
          </p:nvSpPr>
          <p:spPr>
            <a:xfrm>
              <a:off x="5758852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6F423D-1623-2D55-67FB-729FAABB3C77}"/>
                </a:ext>
              </a:extLst>
            </p:cNvPr>
            <p:cNvSpPr txBox="1"/>
            <p:nvPr/>
          </p:nvSpPr>
          <p:spPr>
            <a:xfrm>
              <a:off x="5313528" y="3499274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11BF03-AD9D-E28C-291E-520E04FD9C85}"/>
                </a:ext>
              </a:extLst>
            </p:cNvPr>
            <p:cNvSpPr txBox="1"/>
            <p:nvPr/>
          </p:nvSpPr>
          <p:spPr>
            <a:xfrm>
              <a:off x="1032250" y="3389611"/>
              <a:ext cx="113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36" name="Group 35" descr="= rev-acc(2 :: 3 :: nil, 1 :: nil)">
            <a:extLst>
              <a:ext uri="{FF2B5EF4-FFF2-40B4-BE49-F238E27FC236}">
                <a16:creationId xmlns:a16="http://schemas.microsoft.com/office/drawing/2014/main" id="{4A8A9358-8A7A-7891-EECB-08BF844B5076}"/>
              </a:ext>
            </a:extLst>
          </p:cNvPr>
          <p:cNvGrpSpPr/>
          <p:nvPr/>
        </p:nvGrpSpPr>
        <p:grpSpPr>
          <a:xfrm>
            <a:off x="1661452" y="3810043"/>
            <a:ext cx="5494159" cy="1077218"/>
            <a:chOff x="1661452" y="3810043"/>
            <a:chExt cx="549415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7E7B0B-9D30-265B-E52B-A67ED8BABE86}"/>
                </a:ext>
              </a:extLst>
            </p:cNvPr>
            <p:cNvSpPr txBox="1"/>
            <p:nvPr/>
          </p:nvSpPr>
          <p:spPr>
            <a:xfrm>
              <a:off x="1661452" y="4152047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12C40954-DD8D-9647-D743-22A1B2D7ACA2}"/>
                </a:ext>
              </a:extLst>
            </p:cNvPr>
            <p:cNvSpPr/>
            <p:nvPr/>
          </p:nvSpPr>
          <p:spPr>
            <a:xfrm>
              <a:off x="3328004" y="420727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F5D589-183E-FA66-6A68-86C44E8EE885}"/>
                </a:ext>
              </a:extLst>
            </p:cNvPr>
            <p:cNvSpPr txBox="1"/>
            <p:nvPr/>
          </p:nvSpPr>
          <p:spPr>
            <a:xfrm>
              <a:off x="3357614" y="421493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881A9508-5B67-833A-A900-B8DEFD544F09}"/>
                </a:ext>
              </a:extLst>
            </p:cNvPr>
            <p:cNvSpPr/>
            <p:nvPr/>
          </p:nvSpPr>
          <p:spPr>
            <a:xfrm>
              <a:off x="4182291" y="4203445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151B2-94FF-2E7A-0CFD-40F0C69FC924}"/>
                </a:ext>
              </a:extLst>
            </p:cNvPr>
            <p:cNvSpPr txBox="1"/>
            <p:nvPr/>
          </p:nvSpPr>
          <p:spPr>
            <a:xfrm>
              <a:off x="4211901" y="4211107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2FFC8E-841B-66E0-AD55-BC8AE8159DBB}"/>
                </a:ext>
              </a:extLst>
            </p:cNvPr>
            <p:cNvSpPr txBox="1"/>
            <p:nvPr/>
          </p:nvSpPr>
          <p:spPr>
            <a:xfrm>
              <a:off x="4958897" y="4214938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CBEA0AB-FC3A-52EE-D7AB-75DD356AEB6E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723420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3EE6C9-0F84-E722-1CD2-56B90400121A}"/>
                </a:ext>
              </a:extLst>
            </p:cNvPr>
            <p:cNvCxnSpPr>
              <a:cxnSpLocks/>
            </p:cNvCxnSpPr>
            <p:nvPr/>
          </p:nvCxnSpPr>
          <p:spPr>
            <a:xfrm>
              <a:off x="4577707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4496A7F1-5F44-7E1F-E3E9-9012C861A897}"/>
                </a:ext>
              </a:extLst>
            </p:cNvPr>
            <p:cNvSpPr/>
            <p:nvPr/>
          </p:nvSpPr>
          <p:spPr>
            <a:xfrm>
              <a:off x="5694872" y="419227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E19B92-AB79-82AE-22ED-2F98FD3C9327}"/>
                </a:ext>
              </a:extLst>
            </p:cNvPr>
            <p:cNvSpPr txBox="1"/>
            <p:nvPr/>
          </p:nvSpPr>
          <p:spPr>
            <a:xfrm>
              <a:off x="5724482" y="419993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A49270-3EF6-43F2-2D94-50F54B0DDC40}"/>
                </a:ext>
              </a:extLst>
            </p:cNvPr>
            <p:cNvSpPr txBox="1"/>
            <p:nvPr/>
          </p:nvSpPr>
          <p:spPr>
            <a:xfrm>
              <a:off x="6436693" y="424514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16E264-3D94-ACCA-298C-75195B7C0D49}"/>
                </a:ext>
              </a:extLst>
            </p:cNvPr>
            <p:cNvCxnSpPr>
              <a:cxnSpLocks/>
            </p:cNvCxnSpPr>
            <p:nvPr/>
          </p:nvCxnSpPr>
          <p:spPr>
            <a:xfrm>
              <a:off x="6090288" y="4403820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3D06AB-5204-71AE-A09B-35EA6B91BB42}"/>
                </a:ext>
              </a:extLst>
            </p:cNvPr>
            <p:cNvSpPr txBox="1"/>
            <p:nvPr/>
          </p:nvSpPr>
          <p:spPr>
            <a:xfrm>
              <a:off x="2883110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1B5EAF-E129-D006-3E90-84B2146D204E}"/>
                </a:ext>
              </a:extLst>
            </p:cNvPr>
            <p:cNvSpPr txBox="1"/>
            <p:nvPr/>
          </p:nvSpPr>
          <p:spPr>
            <a:xfrm>
              <a:off x="6629505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63885B-18A6-F9B6-4098-4C09674E9B44}"/>
                </a:ext>
              </a:extLst>
            </p:cNvPr>
            <p:cNvSpPr txBox="1"/>
            <p:nvPr/>
          </p:nvSpPr>
          <p:spPr>
            <a:xfrm>
              <a:off x="5301953" y="4308110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49D11AB-AB2E-6DBE-4656-8DE9FA752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56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6F9D4-D90C-4EBF-56EC-0DAD9696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6FDD-523C-B464-C816-552B3449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Faster List Reversal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DDF8-ADF3-B122-6047-A9D09DDC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1906521"/>
          </a:xfrm>
        </p:spPr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Helper function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for any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S, R : List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	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grpSp>
        <p:nvGrpSpPr>
          <p:cNvPr id="50" name="Group 49" descr="rev-acc(1 :: 2 :: 3 :: nil, nil)">
            <a:extLst>
              <a:ext uri="{FF2B5EF4-FFF2-40B4-BE49-F238E27FC236}">
                <a16:creationId xmlns:a16="http://schemas.microsoft.com/office/drawing/2014/main" id="{0F19F94E-82EE-2CB7-7D9C-75771A44BBD6}"/>
              </a:ext>
            </a:extLst>
          </p:cNvPr>
          <p:cNvGrpSpPr/>
          <p:nvPr/>
        </p:nvGrpSpPr>
        <p:grpSpPr>
          <a:xfrm>
            <a:off x="1032250" y="2974952"/>
            <a:ext cx="5252708" cy="1077218"/>
            <a:chOff x="1032250" y="2974952"/>
            <a:chExt cx="5252708" cy="107721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940B7F7-E96B-FD25-0B2B-64BAC477EFB7}"/>
                </a:ext>
              </a:extLst>
            </p:cNvPr>
            <p:cNvSpPr/>
            <p:nvPr/>
          </p:nvSpPr>
          <p:spPr>
            <a:xfrm>
              <a:off x="3339579" y="339844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818C5-32CC-2ECB-66DF-0860BB3F6BE7}"/>
                </a:ext>
              </a:extLst>
            </p:cNvPr>
            <p:cNvSpPr txBox="1"/>
            <p:nvPr/>
          </p:nvSpPr>
          <p:spPr>
            <a:xfrm>
              <a:off x="3369189" y="340610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03ED50D-6792-4D24-85D9-D51312BC23E7}"/>
                </a:ext>
              </a:extLst>
            </p:cNvPr>
            <p:cNvSpPr/>
            <p:nvPr/>
          </p:nvSpPr>
          <p:spPr>
            <a:xfrm>
              <a:off x="4193866" y="339460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F921A9-F783-9950-C7F5-579E87908AFE}"/>
                </a:ext>
              </a:extLst>
            </p:cNvPr>
            <p:cNvSpPr txBox="1"/>
            <p:nvPr/>
          </p:nvSpPr>
          <p:spPr>
            <a:xfrm>
              <a:off x="4223476" y="340227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1FDF2D-EFCD-CFFF-77BE-65A8DCE98453}"/>
                </a:ext>
              </a:extLst>
            </p:cNvPr>
            <p:cNvSpPr txBox="1"/>
            <p:nvPr/>
          </p:nvSpPr>
          <p:spPr>
            <a:xfrm>
              <a:off x="4970472" y="340610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3AE946-2ECB-0264-2058-7247C92A2CE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734995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60C403-6AB1-4E77-BF44-5F2D1F7D0C12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82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ECBCA49B-58D2-7019-000F-539DB6555142}"/>
                </a:ext>
              </a:extLst>
            </p:cNvPr>
            <p:cNvSpPr/>
            <p:nvPr/>
          </p:nvSpPr>
          <p:spPr>
            <a:xfrm>
              <a:off x="2499269" y="33957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1B2B3F-DD15-B6AA-2F85-F12ED122AAD1}"/>
                </a:ext>
              </a:extLst>
            </p:cNvPr>
            <p:cNvSpPr txBox="1"/>
            <p:nvPr/>
          </p:nvSpPr>
          <p:spPr>
            <a:xfrm>
              <a:off x="2528879" y="34034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9508C3-8F77-001D-6000-BAF41FADE0B2}"/>
                </a:ext>
              </a:extLst>
            </p:cNvPr>
            <p:cNvSpPr txBox="1"/>
            <p:nvPr/>
          </p:nvSpPr>
          <p:spPr>
            <a:xfrm>
              <a:off x="5566040" y="3410051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5D07E8-F1BA-89E2-7A75-591F54E1ACBA}"/>
                </a:ext>
              </a:extLst>
            </p:cNvPr>
            <p:cNvCxnSpPr>
              <a:cxnSpLocks/>
            </p:cNvCxnSpPr>
            <p:nvPr/>
          </p:nvCxnSpPr>
          <p:spPr>
            <a:xfrm>
              <a:off x="2894685" y="36072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39CF8C-958B-79C9-65FE-E563547757D7}"/>
                </a:ext>
              </a:extLst>
            </p:cNvPr>
            <p:cNvSpPr txBox="1"/>
            <p:nvPr/>
          </p:nvSpPr>
          <p:spPr>
            <a:xfrm>
              <a:off x="2012457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59CDB2-5444-EA64-5D87-B9F304C6D73D}"/>
                </a:ext>
              </a:extLst>
            </p:cNvPr>
            <p:cNvSpPr txBox="1"/>
            <p:nvPr/>
          </p:nvSpPr>
          <p:spPr>
            <a:xfrm>
              <a:off x="5758852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DCC1CE-98BE-4838-306A-68250987B0D9}"/>
                </a:ext>
              </a:extLst>
            </p:cNvPr>
            <p:cNvSpPr txBox="1"/>
            <p:nvPr/>
          </p:nvSpPr>
          <p:spPr>
            <a:xfrm>
              <a:off x="5313528" y="3499274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1B38A-E8BA-A416-FF80-38C99049BA87}"/>
                </a:ext>
              </a:extLst>
            </p:cNvPr>
            <p:cNvSpPr txBox="1"/>
            <p:nvPr/>
          </p:nvSpPr>
          <p:spPr>
            <a:xfrm>
              <a:off x="1032250" y="3389611"/>
              <a:ext cx="113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51" name="Group 50" descr="= rev-acc(2 :: 3 :: nil, 1 :: nil)">
            <a:extLst>
              <a:ext uri="{FF2B5EF4-FFF2-40B4-BE49-F238E27FC236}">
                <a16:creationId xmlns:a16="http://schemas.microsoft.com/office/drawing/2014/main" id="{6F42BE2C-0E57-01C2-846F-7B6DBA3DC9FF}"/>
              </a:ext>
            </a:extLst>
          </p:cNvPr>
          <p:cNvGrpSpPr/>
          <p:nvPr/>
        </p:nvGrpSpPr>
        <p:grpSpPr>
          <a:xfrm>
            <a:off x="1661452" y="3810043"/>
            <a:ext cx="5494159" cy="1077218"/>
            <a:chOff x="1661452" y="3810043"/>
            <a:chExt cx="549415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5A183A-DA4A-9269-A375-F61F23F06D04}"/>
                </a:ext>
              </a:extLst>
            </p:cNvPr>
            <p:cNvSpPr txBox="1"/>
            <p:nvPr/>
          </p:nvSpPr>
          <p:spPr>
            <a:xfrm>
              <a:off x="1661452" y="4152047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0DD2E249-CD86-DAD0-BFD7-B67FC74E8D86}"/>
                </a:ext>
              </a:extLst>
            </p:cNvPr>
            <p:cNvSpPr/>
            <p:nvPr/>
          </p:nvSpPr>
          <p:spPr>
            <a:xfrm>
              <a:off x="3328004" y="420727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64FEE-8DCD-F7E8-D63B-3F5B66FC4D00}"/>
                </a:ext>
              </a:extLst>
            </p:cNvPr>
            <p:cNvSpPr txBox="1"/>
            <p:nvPr/>
          </p:nvSpPr>
          <p:spPr>
            <a:xfrm>
              <a:off x="3357614" y="421493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4F01E0AB-24F5-B6B9-8644-53DD1C899AA7}"/>
                </a:ext>
              </a:extLst>
            </p:cNvPr>
            <p:cNvSpPr/>
            <p:nvPr/>
          </p:nvSpPr>
          <p:spPr>
            <a:xfrm>
              <a:off x="4182291" y="4203445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B412F5-5778-795F-65C2-EDDB072410D5}"/>
                </a:ext>
              </a:extLst>
            </p:cNvPr>
            <p:cNvSpPr txBox="1"/>
            <p:nvPr/>
          </p:nvSpPr>
          <p:spPr>
            <a:xfrm>
              <a:off x="4211901" y="4211107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CEAD70-96B0-02F8-B784-57E35C5CB98D}"/>
                </a:ext>
              </a:extLst>
            </p:cNvPr>
            <p:cNvSpPr txBox="1"/>
            <p:nvPr/>
          </p:nvSpPr>
          <p:spPr>
            <a:xfrm>
              <a:off x="4958897" y="4214938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3A83A7-887D-C944-499E-4631FFB38BB5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723420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CA2E29-37D7-2BBD-0F83-659800E3898F}"/>
                </a:ext>
              </a:extLst>
            </p:cNvPr>
            <p:cNvCxnSpPr>
              <a:cxnSpLocks/>
            </p:cNvCxnSpPr>
            <p:nvPr/>
          </p:nvCxnSpPr>
          <p:spPr>
            <a:xfrm>
              <a:off x="4577707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FB60FD50-8BE4-224C-9CB6-5080139C764E}"/>
                </a:ext>
              </a:extLst>
            </p:cNvPr>
            <p:cNvSpPr/>
            <p:nvPr/>
          </p:nvSpPr>
          <p:spPr>
            <a:xfrm>
              <a:off x="5694872" y="419227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5AC866-A5B1-3E90-81F9-80E9F8FFD171}"/>
                </a:ext>
              </a:extLst>
            </p:cNvPr>
            <p:cNvSpPr txBox="1"/>
            <p:nvPr/>
          </p:nvSpPr>
          <p:spPr>
            <a:xfrm>
              <a:off x="5724482" y="419993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6752E6-28AF-3A0D-719C-4791C5567662}"/>
                </a:ext>
              </a:extLst>
            </p:cNvPr>
            <p:cNvSpPr txBox="1"/>
            <p:nvPr/>
          </p:nvSpPr>
          <p:spPr>
            <a:xfrm>
              <a:off x="6436693" y="424514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AE15FE4-1E77-207E-8F62-D7628E4E404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288" y="4403820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D749B2-68FD-DFE9-7542-5E85F3A272B0}"/>
                </a:ext>
              </a:extLst>
            </p:cNvPr>
            <p:cNvSpPr txBox="1"/>
            <p:nvPr/>
          </p:nvSpPr>
          <p:spPr>
            <a:xfrm>
              <a:off x="2883110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77CF38-B868-B471-E6AC-BED43EE5E155}"/>
                </a:ext>
              </a:extLst>
            </p:cNvPr>
            <p:cNvSpPr txBox="1"/>
            <p:nvPr/>
          </p:nvSpPr>
          <p:spPr>
            <a:xfrm>
              <a:off x="6629505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946B86-9DBB-D409-09EC-DDC4673595FD}"/>
                </a:ext>
              </a:extLst>
            </p:cNvPr>
            <p:cNvSpPr txBox="1"/>
            <p:nvPr/>
          </p:nvSpPr>
          <p:spPr>
            <a:xfrm>
              <a:off x="5301953" y="4308110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52" name="Group 51" descr="= rev-acc(3 :: nil, 2 :: 1 :: nil)">
            <a:extLst>
              <a:ext uri="{FF2B5EF4-FFF2-40B4-BE49-F238E27FC236}">
                <a16:creationId xmlns:a16="http://schemas.microsoft.com/office/drawing/2014/main" id="{BCB88FA5-D6F2-8534-BE37-6CFE94ADC19B}"/>
              </a:ext>
            </a:extLst>
          </p:cNvPr>
          <p:cNvGrpSpPr/>
          <p:nvPr/>
        </p:nvGrpSpPr>
        <p:grpSpPr>
          <a:xfrm>
            <a:off x="1661452" y="4611217"/>
            <a:ext cx="5397347" cy="1111253"/>
            <a:chOff x="1661452" y="4611217"/>
            <a:chExt cx="5397347" cy="11112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2E1D20-343B-D2C4-DE1B-964B763E3737}"/>
                </a:ext>
              </a:extLst>
            </p:cNvPr>
            <p:cNvSpPr txBox="1"/>
            <p:nvPr/>
          </p:nvSpPr>
          <p:spPr>
            <a:xfrm>
              <a:off x="1661452" y="4987256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E12F7F7B-F784-4EF3-016B-DF68A88EE590}"/>
                </a:ext>
              </a:extLst>
            </p:cNvPr>
            <p:cNvSpPr/>
            <p:nvPr/>
          </p:nvSpPr>
          <p:spPr>
            <a:xfrm>
              <a:off x="4744470" y="4999547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CB0217-F5E6-9467-B45B-C0216346A00D}"/>
                </a:ext>
              </a:extLst>
            </p:cNvPr>
            <p:cNvSpPr txBox="1"/>
            <p:nvPr/>
          </p:nvSpPr>
          <p:spPr>
            <a:xfrm>
              <a:off x="4774080" y="5007209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D4075EFE-D3FE-AB7C-8E9B-B197B2F9C6E6}"/>
                </a:ext>
              </a:extLst>
            </p:cNvPr>
            <p:cNvSpPr/>
            <p:nvPr/>
          </p:nvSpPr>
          <p:spPr>
            <a:xfrm>
              <a:off x="3338949" y="502742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3691AB-85FE-BA59-052F-34472CD947FE}"/>
                </a:ext>
              </a:extLst>
            </p:cNvPr>
            <p:cNvSpPr txBox="1"/>
            <p:nvPr/>
          </p:nvSpPr>
          <p:spPr>
            <a:xfrm>
              <a:off x="3368559" y="503508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035B19-3886-9E89-872F-8E72FB731E6E}"/>
                </a:ext>
              </a:extLst>
            </p:cNvPr>
            <p:cNvSpPr txBox="1"/>
            <p:nvPr/>
          </p:nvSpPr>
          <p:spPr>
            <a:xfrm>
              <a:off x="4115555" y="5038915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EA30A7-C725-6898-8B76-3DA4109CECD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5139886" y="5207264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FECD321-D37C-B1E7-2022-114CBCF342D4}"/>
                </a:ext>
              </a:extLst>
            </p:cNvPr>
            <p:cNvCxnSpPr>
              <a:cxnSpLocks/>
            </p:cNvCxnSpPr>
            <p:nvPr/>
          </p:nvCxnSpPr>
          <p:spPr>
            <a:xfrm>
              <a:off x="3734365" y="5238970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D932141C-9BFE-D747-ED0E-3E2986011590}"/>
                </a:ext>
              </a:extLst>
            </p:cNvPr>
            <p:cNvSpPr/>
            <p:nvPr/>
          </p:nvSpPr>
          <p:spPr>
            <a:xfrm>
              <a:off x="5598060" y="499344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9B56E6-3D7E-5745-9002-E7F2F5F2F8C7}"/>
                </a:ext>
              </a:extLst>
            </p:cNvPr>
            <p:cNvSpPr txBox="1"/>
            <p:nvPr/>
          </p:nvSpPr>
          <p:spPr>
            <a:xfrm>
              <a:off x="5627670" y="500110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46F17C-80A4-AA97-0DE8-7C1E4A39DF98}"/>
                </a:ext>
              </a:extLst>
            </p:cNvPr>
            <p:cNvSpPr txBox="1"/>
            <p:nvPr/>
          </p:nvSpPr>
          <p:spPr>
            <a:xfrm>
              <a:off x="6339881" y="5046316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7E152B8-FDCB-7A8C-368F-2598E02E95B5}"/>
                </a:ext>
              </a:extLst>
            </p:cNvPr>
            <p:cNvCxnSpPr>
              <a:cxnSpLocks/>
            </p:cNvCxnSpPr>
            <p:nvPr/>
          </p:nvCxnSpPr>
          <p:spPr>
            <a:xfrm>
              <a:off x="5993476" y="5204994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BB3BA3-4C6E-5436-9128-12AB44F12BA2}"/>
                </a:ext>
              </a:extLst>
            </p:cNvPr>
            <p:cNvSpPr txBox="1"/>
            <p:nvPr/>
          </p:nvSpPr>
          <p:spPr>
            <a:xfrm>
              <a:off x="2883110" y="46452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D54FDB-70E7-881A-E9D1-15CDAD06161D}"/>
                </a:ext>
              </a:extLst>
            </p:cNvPr>
            <p:cNvSpPr txBox="1"/>
            <p:nvPr/>
          </p:nvSpPr>
          <p:spPr>
            <a:xfrm>
              <a:off x="6532693" y="4611217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7AB724-855C-3265-2725-5BC447308CF7}"/>
                </a:ext>
              </a:extLst>
            </p:cNvPr>
            <p:cNvSpPr txBox="1"/>
            <p:nvPr/>
          </p:nvSpPr>
          <p:spPr>
            <a:xfrm>
              <a:off x="4458611" y="5132087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35182224-2931-DAFC-461B-68041F88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90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9C0D6-89BE-02E2-6405-F3DD08A4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9784-1028-747B-2D3F-8C109A94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Faster List Reversal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CF21-C933-A487-10BC-BA7E7F9F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1906521"/>
          </a:xfrm>
        </p:spPr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Helper function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for any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S, R : List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	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lvl="2"/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grpSp>
        <p:nvGrpSpPr>
          <p:cNvPr id="65" name="Group 64" descr="rev-acc(1 :: 2 :: 3 :: nil, nil)">
            <a:extLst>
              <a:ext uri="{FF2B5EF4-FFF2-40B4-BE49-F238E27FC236}">
                <a16:creationId xmlns:a16="http://schemas.microsoft.com/office/drawing/2014/main" id="{5012BBB8-6820-C654-F9D7-29497A72843E}"/>
              </a:ext>
            </a:extLst>
          </p:cNvPr>
          <p:cNvGrpSpPr/>
          <p:nvPr/>
        </p:nvGrpSpPr>
        <p:grpSpPr>
          <a:xfrm>
            <a:off x="1032250" y="2974952"/>
            <a:ext cx="5252708" cy="1077218"/>
            <a:chOff x="1032250" y="2974952"/>
            <a:chExt cx="5252708" cy="107721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0021DD3-6A37-A8EB-40F2-F21E59F91DE7}"/>
                </a:ext>
              </a:extLst>
            </p:cNvPr>
            <p:cNvSpPr/>
            <p:nvPr/>
          </p:nvSpPr>
          <p:spPr>
            <a:xfrm>
              <a:off x="3339579" y="339844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659FA-6678-8E72-6157-00D10E17A23D}"/>
                </a:ext>
              </a:extLst>
            </p:cNvPr>
            <p:cNvSpPr txBox="1"/>
            <p:nvPr/>
          </p:nvSpPr>
          <p:spPr>
            <a:xfrm>
              <a:off x="3369189" y="340610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BA0A25EC-2FD8-75B9-AEF5-DF825B19D6F6}"/>
                </a:ext>
              </a:extLst>
            </p:cNvPr>
            <p:cNvSpPr/>
            <p:nvPr/>
          </p:nvSpPr>
          <p:spPr>
            <a:xfrm>
              <a:off x="4193866" y="339460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D0B048-6DD9-BDF1-F623-A7232212B00E}"/>
                </a:ext>
              </a:extLst>
            </p:cNvPr>
            <p:cNvSpPr txBox="1"/>
            <p:nvPr/>
          </p:nvSpPr>
          <p:spPr>
            <a:xfrm>
              <a:off x="4223476" y="340227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736AF1-37A6-97FF-98A8-3A1B205D894F}"/>
                </a:ext>
              </a:extLst>
            </p:cNvPr>
            <p:cNvSpPr txBox="1"/>
            <p:nvPr/>
          </p:nvSpPr>
          <p:spPr>
            <a:xfrm>
              <a:off x="4970472" y="340610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F7118D6-5603-560A-ABA1-FDE1A33E744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734995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82DE91-81B9-EBDC-B3A1-CEFD70883D13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82" y="360615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CD67529-A6E0-3C50-03BD-1318978EBD20}"/>
                </a:ext>
              </a:extLst>
            </p:cNvPr>
            <p:cNvSpPr/>
            <p:nvPr/>
          </p:nvSpPr>
          <p:spPr>
            <a:xfrm>
              <a:off x="2499269" y="339575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7203A-A37E-2272-DFB6-CCB74311456D}"/>
                </a:ext>
              </a:extLst>
            </p:cNvPr>
            <p:cNvSpPr txBox="1"/>
            <p:nvPr/>
          </p:nvSpPr>
          <p:spPr>
            <a:xfrm>
              <a:off x="2528879" y="340341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584B7D-6B6C-A0F7-488C-2A20C5AF0C35}"/>
                </a:ext>
              </a:extLst>
            </p:cNvPr>
            <p:cNvSpPr txBox="1"/>
            <p:nvPr/>
          </p:nvSpPr>
          <p:spPr>
            <a:xfrm>
              <a:off x="5566040" y="3410051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043068-92CD-EE42-F3F0-F38D213B63DC}"/>
                </a:ext>
              </a:extLst>
            </p:cNvPr>
            <p:cNvCxnSpPr>
              <a:cxnSpLocks/>
            </p:cNvCxnSpPr>
            <p:nvPr/>
          </p:nvCxnSpPr>
          <p:spPr>
            <a:xfrm>
              <a:off x="2894685" y="3607298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7B5B9-9DA6-1C80-DCC3-5818A995C0FD}"/>
                </a:ext>
              </a:extLst>
            </p:cNvPr>
            <p:cNvSpPr txBox="1"/>
            <p:nvPr/>
          </p:nvSpPr>
          <p:spPr>
            <a:xfrm>
              <a:off x="2012457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00BCB-C64F-8D94-8EA8-D0EE44910DB1}"/>
                </a:ext>
              </a:extLst>
            </p:cNvPr>
            <p:cNvSpPr txBox="1"/>
            <p:nvPr/>
          </p:nvSpPr>
          <p:spPr>
            <a:xfrm>
              <a:off x="5758852" y="29749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5CDEB-6428-D548-0A6A-3140CDEC2412}"/>
                </a:ext>
              </a:extLst>
            </p:cNvPr>
            <p:cNvSpPr txBox="1"/>
            <p:nvPr/>
          </p:nvSpPr>
          <p:spPr>
            <a:xfrm>
              <a:off x="5313528" y="3499274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46AA81-4952-C0E2-609E-8EEFE7FC9116}"/>
                </a:ext>
              </a:extLst>
            </p:cNvPr>
            <p:cNvSpPr txBox="1"/>
            <p:nvPr/>
          </p:nvSpPr>
          <p:spPr>
            <a:xfrm>
              <a:off x="1032250" y="3389611"/>
              <a:ext cx="113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66" name="Group 65" descr="= rev-acc(2 :: 3 :: nil, 1 :: nil)">
            <a:extLst>
              <a:ext uri="{FF2B5EF4-FFF2-40B4-BE49-F238E27FC236}">
                <a16:creationId xmlns:a16="http://schemas.microsoft.com/office/drawing/2014/main" id="{03908366-0D94-9500-9AB8-9B8457589754}"/>
              </a:ext>
            </a:extLst>
          </p:cNvPr>
          <p:cNvGrpSpPr/>
          <p:nvPr/>
        </p:nvGrpSpPr>
        <p:grpSpPr>
          <a:xfrm>
            <a:off x="1661452" y="3810043"/>
            <a:ext cx="5494159" cy="1077218"/>
            <a:chOff x="1661452" y="3810043"/>
            <a:chExt cx="549415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100DA6-4C04-2BE6-3095-1136EA2434C5}"/>
                </a:ext>
              </a:extLst>
            </p:cNvPr>
            <p:cNvSpPr txBox="1"/>
            <p:nvPr/>
          </p:nvSpPr>
          <p:spPr>
            <a:xfrm>
              <a:off x="1661452" y="4152047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7B6054A0-9453-1819-B6DB-FCE5A85A8388}"/>
                </a:ext>
              </a:extLst>
            </p:cNvPr>
            <p:cNvSpPr/>
            <p:nvPr/>
          </p:nvSpPr>
          <p:spPr>
            <a:xfrm>
              <a:off x="3328004" y="420727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ACCB7-4D66-BB89-4BAC-069212059C49}"/>
                </a:ext>
              </a:extLst>
            </p:cNvPr>
            <p:cNvSpPr txBox="1"/>
            <p:nvPr/>
          </p:nvSpPr>
          <p:spPr>
            <a:xfrm>
              <a:off x="3357614" y="421493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6E1AD389-9283-A5A7-33EF-A1465CF7060D}"/>
                </a:ext>
              </a:extLst>
            </p:cNvPr>
            <p:cNvSpPr/>
            <p:nvPr/>
          </p:nvSpPr>
          <p:spPr>
            <a:xfrm>
              <a:off x="4182291" y="4203445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1008F-C1B3-6AA8-FA53-C7F5791E46AD}"/>
                </a:ext>
              </a:extLst>
            </p:cNvPr>
            <p:cNvSpPr txBox="1"/>
            <p:nvPr/>
          </p:nvSpPr>
          <p:spPr>
            <a:xfrm>
              <a:off x="4211901" y="4211107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5E4C6F-824B-E4B2-529E-476C22091AD7}"/>
                </a:ext>
              </a:extLst>
            </p:cNvPr>
            <p:cNvSpPr txBox="1"/>
            <p:nvPr/>
          </p:nvSpPr>
          <p:spPr>
            <a:xfrm>
              <a:off x="4958897" y="4214938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426D827-46BE-D513-E819-D3301781697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723420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5BDE46-61B9-E8A7-4EDA-24870BF57A1E}"/>
                </a:ext>
              </a:extLst>
            </p:cNvPr>
            <p:cNvCxnSpPr>
              <a:cxnSpLocks/>
            </p:cNvCxnSpPr>
            <p:nvPr/>
          </p:nvCxnSpPr>
          <p:spPr>
            <a:xfrm>
              <a:off x="4577707" y="4414993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6E896DDE-9359-744E-36BB-586526B632C0}"/>
                </a:ext>
              </a:extLst>
            </p:cNvPr>
            <p:cNvSpPr/>
            <p:nvPr/>
          </p:nvSpPr>
          <p:spPr>
            <a:xfrm>
              <a:off x="5694872" y="419227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3A9293-9F61-3E5E-61DF-A1FDB63653DF}"/>
                </a:ext>
              </a:extLst>
            </p:cNvPr>
            <p:cNvSpPr txBox="1"/>
            <p:nvPr/>
          </p:nvSpPr>
          <p:spPr>
            <a:xfrm>
              <a:off x="5724482" y="419993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198470-2120-CF66-6AAC-069C12820351}"/>
                </a:ext>
              </a:extLst>
            </p:cNvPr>
            <p:cNvSpPr txBox="1"/>
            <p:nvPr/>
          </p:nvSpPr>
          <p:spPr>
            <a:xfrm>
              <a:off x="6436693" y="4245142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1CD8FA-68A5-D602-6C44-5EBD86064509}"/>
                </a:ext>
              </a:extLst>
            </p:cNvPr>
            <p:cNvCxnSpPr>
              <a:cxnSpLocks/>
            </p:cNvCxnSpPr>
            <p:nvPr/>
          </p:nvCxnSpPr>
          <p:spPr>
            <a:xfrm>
              <a:off x="6090288" y="4403820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3761F1-7EA8-9309-A7A2-E66035F96671}"/>
                </a:ext>
              </a:extLst>
            </p:cNvPr>
            <p:cNvSpPr txBox="1"/>
            <p:nvPr/>
          </p:nvSpPr>
          <p:spPr>
            <a:xfrm>
              <a:off x="2883110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76D7A3-D8DD-1F37-91C8-7EDE73B9B077}"/>
                </a:ext>
              </a:extLst>
            </p:cNvPr>
            <p:cNvSpPr txBox="1"/>
            <p:nvPr/>
          </p:nvSpPr>
          <p:spPr>
            <a:xfrm>
              <a:off x="6629505" y="3810043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14CCFE-3337-338D-39D0-0BA61B5BCD05}"/>
                </a:ext>
              </a:extLst>
            </p:cNvPr>
            <p:cNvSpPr txBox="1"/>
            <p:nvPr/>
          </p:nvSpPr>
          <p:spPr>
            <a:xfrm>
              <a:off x="5301953" y="4308110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67" name="Group 66" descr="= rev-acc(3 :: nil, 2 :: 1 :: nil)">
            <a:extLst>
              <a:ext uri="{FF2B5EF4-FFF2-40B4-BE49-F238E27FC236}">
                <a16:creationId xmlns:a16="http://schemas.microsoft.com/office/drawing/2014/main" id="{964BD5C2-CE3A-AF2F-7D6D-0E16848EB374}"/>
              </a:ext>
            </a:extLst>
          </p:cNvPr>
          <p:cNvGrpSpPr/>
          <p:nvPr/>
        </p:nvGrpSpPr>
        <p:grpSpPr>
          <a:xfrm>
            <a:off x="1661452" y="4611217"/>
            <a:ext cx="5397347" cy="1111253"/>
            <a:chOff x="1661452" y="4611217"/>
            <a:chExt cx="5397347" cy="11112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4BFE44-05B4-FD02-1A1A-284F7D559F8A}"/>
                </a:ext>
              </a:extLst>
            </p:cNvPr>
            <p:cNvSpPr txBox="1"/>
            <p:nvPr/>
          </p:nvSpPr>
          <p:spPr>
            <a:xfrm>
              <a:off x="1661452" y="4987256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14658D07-88F2-E0F9-5833-9F1E559D14FF}"/>
                </a:ext>
              </a:extLst>
            </p:cNvPr>
            <p:cNvSpPr/>
            <p:nvPr/>
          </p:nvSpPr>
          <p:spPr>
            <a:xfrm>
              <a:off x="4744470" y="4999547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F53DE0-A810-397C-0834-218463B4D0C2}"/>
                </a:ext>
              </a:extLst>
            </p:cNvPr>
            <p:cNvSpPr txBox="1"/>
            <p:nvPr/>
          </p:nvSpPr>
          <p:spPr>
            <a:xfrm>
              <a:off x="4774080" y="5007209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D7E14CD6-7549-DBC1-3D36-DEA30753E538}"/>
                </a:ext>
              </a:extLst>
            </p:cNvPr>
            <p:cNvSpPr/>
            <p:nvPr/>
          </p:nvSpPr>
          <p:spPr>
            <a:xfrm>
              <a:off x="3338949" y="5027422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844A6F-4F34-3206-2818-5CA9AD4D8B6C}"/>
                </a:ext>
              </a:extLst>
            </p:cNvPr>
            <p:cNvSpPr txBox="1"/>
            <p:nvPr/>
          </p:nvSpPr>
          <p:spPr>
            <a:xfrm>
              <a:off x="3368559" y="5035084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CF30C0-CA44-39B5-65ED-3F6120775C3C}"/>
                </a:ext>
              </a:extLst>
            </p:cNvPr>
            <p:cNvSpPr txBox="1"/>
            <p:nvPr/>
          </p:nvSpPr>
          <p:spPr>
            <a:xfrm>
              <a:off x="4115555" y="5038915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E98C75F-A734-FD91-7CA9-A907743AE1B3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5139886" y="5207264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18F25E-63C6-2131-68AF-CB9184561A5E}"/>
                </a:ext>
              </a:extLst>
            </p:cNvPr>
            <p:cNvCxnSpPr>
              <a:cxnSpLocks/>
            </p:cNvCxnSpPr>
            <p:nvPr/>
          </p:nvCxnSpPr>
          <p:spPr>
            <a:xfrm>
              <a:off x="3734365" y="5238970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E420F7F6-53DC-D669-B222-6B6192941749}"/>
                </a:ext>
              </a:extLst>
            </p:cNvPr>
            <p:cNvSpPr/>
            <p:nvPr/>
          </p:nvSpPr>
          <p:spPr>
            <a:xfrm>
              <a:off x="5598060" y="4993446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D0EA06-EB93-AD04-4E11-66F0B58C63E7}"/>
                </a:ext>
              </a:extLst>
            </p:cNvPr>
            <p:cNvSpPr txBox="1"/>
            <p:nvPr/>
          </p:nvSpPr>
          <p:spPr>
            <a:xfrm>
              <a:off x="5627670" y="5001108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EFB9CB-D490-0834-4BCD-E1767D5AA14D}"/>
                </a:ext>
              </a:extLst>
            </p:cNvPr>
            <p:cNvSpPr txBox="1"/>
            <p:nvPr/>
          </p:nvSpPr>
          <p:spPr>
            <a:xfrm>
              <a:off x="6339881" y="5046316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D4B813B-1ACE-4048-AD43-AACF3A292249}"/>
                </a:ext>
              </a:extLst>
            </p:cNvPr>
            <p:cNvCxnSpPr>
              <a:cxnSpLocks/>
            </p:cNvCxnSpPr>
            <p:nvPr/>
          </p:nvCxnSpPr>
          <p:spPr>
            <a:xfrm>
              <a:off x="5993476" y="5204994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639258-B2ED-8C2A-BF00-B83DCDBE52F1}"/>
                </a:ext>
              </a:extLst>
            </p:cNvPr>
            <p:cNvSpPr txBox="1"/>
            <p:nvPr/>
          </p:nvSpPr>
          <p:spPr>
            <a:xfrm>
              <a:off x="2883110" y="4645252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A9D69F-1C99-AA11-48AF-0D7FEA7E016C}"/>
                </a:ext>
              </a:extLst>
            </p:cNvPr>
            <p:cNvSpPr txBox="1"/>
            <p:nvPr/>
          </p:nvSpPr>
          <p:spPr>
            <a:xfrm>
              <a:off x="6532693" y="4611217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3BBAD8-B677-DC4D-7BCA-6ACE69E1A4F4}"/>
                </a:ext>
              </a:extLst>
            </p:cNvPr>
            <p:cNvSpPr txBox="1"/>
            <p:nvPr/>
          </p:nvSpPr>
          <p:spPr>
            <a:xfrm>
              <a:off x="4458611" y="5132087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grpSp>
        <p:nvGrpSpPr>
          <p:cNvPr id="68" name="Group 67" descr="= rev-acc(nil, 3 :: 2 :: 1 :: nil)">
            <a:extLst>
              <a:ext uri="{FF2B5EF4-FFF2-40B4-BE49-F238E27FC236}">
                <a16:creationId xmlns:a16="http://schemas.microsoft.com/office/drawing/2014/main" id="{892FFB2D-9C1D-DB1D-EA40-02EE832D6FDD}"/>
              </a:ext>
            </a:extLst>
          </p:cNvPr>
          <p:cNvGrpSpPr/>
          <p:nvPr/>
        </p:nvGrpSpPr>
        <p:grpSpPr>
          <a:xfrm>
            <a:off x="1661452" y="5411060"/>
            <a:ext cx="5494159" cy="1146618"/>
            <a:chOff x="1661452" y="5411060"/>
            <a:chExt cx="5494159" cy="114661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745B7E-344E-D766-745C-81EFCCBAB000}"/>
                </a:ext>
              </a:extLst>
            </p:cNvPr>
            <p:cNvSpPr txBox="1"/>
            <p:nvPr/>
          </p:nvSpPr>
          <p:spPr>
            <a:xfrm>
              <a:off x="1661452" y="5822464"/>
              <a:ext cx="142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= rev-acc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  <p:sp>
          <p:nvSpPr>
            <p:cNvPr id="50" name="Frame 49">
              <a:extLst>
                <a:ext uri="{FF2B5EF4-FFF2-40B4-BE49-F238E27FC236}">
                  <a16:creationId xmlns:a16="http://schemas.microsoft.com/office/drawing/2014/main" id="{32B90B84-40CF-3FEC-7EC4-E572470721D3}"/>
                </a:ext>
              </a:extLst>
            </p:cNvPr>
            <p:cNvSpPr/>
            <p:nvPr/>
          </p:nvSpPr>
          <p:spPr>
            <a:xfrm>
              <a:off x="4841282" y="5799390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7C2325-92D8-767C-BEFE-7EFC94FDDEAA}"/>
                </a:ext>
              </a:extLst>
            </p:cNvPr>
            <p:cNvSpPr txBox="1"/>
            <p:nvPr/>
          </p:nvSpPr>
          <p:spPr>
            <a:xfrm>
              <a:off x="4870892" y="5807052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52" name="Frame 51">
              <a:extLst>
                <a:ext uri="{FF2B5EF4-FFF2-40B4-BE49-F238E27FC236}">
                  <a16:creationId xmlns:a16="http://schemas.microsoft.com/office/drawing/2014/main" id="{13B80F79-024F-5AC0-3DAD-C60EAA974FB2}"/>
                </a:ext>
              </a:extLst>
            </p:cNvPr>
            <p:cNvSpPr/>
            <p:nvPr/>
          </p:nvSpPr>
          <p:spPr>
            <a:xfrm>
              <a:off x="3987692" y="579406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BE81BDE-A1C8-2021-E652-E502ADA253ED}"/>
                </a:ext>
              </a:extLst>
            </p:cNvPr>
            <p:cNvSpPr txBox="1"/>
            <p:nvPr/>
          </p:nvSpPr>
          <p:spPr>
            <a:xfrm>
              <a:off x="4017302" y="580173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C9C2BB3-8FA9-8B89-5748-36280E6F1398}"/>
                </a:ext>
              </a:extLst>
            </p:cNvPr>
            <p:cNvSpPr txBox="1"/>
            <p:nvPr/>
          </p:nvSpPr>
          <p:spPr>
            <a:xfrm>
              <a:off x="3260843" y="5842791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26822FF-74EB-814D-5BDB-1039C0BF6528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5236698" y="600710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79BE515-32F0-02F9-A6C3-89D23CF68374}"/>
                </a:ext>
              </a:extLst>
            </p:cNvPr>
            <p:cNvCxnSpPr>
              <a:cxnSpLocks/>
            </p:cNvCxnSpPr>
            <p:nvPr/>
          </p:nvCxnSpPr>
          <p:spPr>
            <a:xfrm>
              <a:off x="4383108" y="600561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ame 56">
              <a:extLst>
                <a:ext uri="{FF2B5EF4-FFF2-40B4-BE49-F238E27FC236}">
                  <a16:creationId xmlns:a16="http://schemas.microsoft.com/office/drawing/2014/main" id="{C0253572-4396-DF3D-CF8B-4B543E5DCDA9}"/>
                </a:ext>
              </a:extLst>
            </p:cNvPr>
            <p:cNvSpPr/>
            <p:nvPr/>
          </p:nvSpPr>
          <p:spPr>
            <a:xfrm>
              <a:off x="5694872" y="5793289"/>
              <a:ext cx="395416" cy="407772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DE0809-3FC8-C42B-C3B5-3FAE9059E1D2}"/>
                </a:ext>
              </a:extLst>
            </p:cNvPr>
            <p:cNvSpPr txBox="1"/>
            <p:nvPr/>
          </p:nvSpPr>
          <p:spPr>
            <a:xfrm>
              <a:off x="5724482" y="5800951"/>
              <a:ext cx="365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BF59DB-F5F4-DAF8-A371-DC6729332B93}"/>
                </a:ext>
              </a:extLst>
            </p:cNvPr>
            <p:cNvSpPr txBox="1"/>
            <p:nvPr/>
          </p:nvSpPr>
          <p:spPr>
            <a:xfrm>
              <a:off x="6436693" y="5846159"/>
              <a:ext cx="58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nil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665C1C9-38DF-47B4-C4BD-88C85D735FAC}"/>
                </a:ext>
              </a:extLst>
            </p:cNvPr>
            <p:cNvCxnSpPr>
              <a:cxnSpLocks/>
            </p:cNvCxnSpPr>
            <p:nvPr/>
          </p:nvCxnSpPr>
          <p:spPr>
            <a:xfrm>
              <a:off x="6090288" y="6004837"/>
              <a:ext cx="412338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CBE406-7034-8D69-4C4E-D5D05FF617F5}"/>
                </a:ext>
              </a:extLst>
            </p:cNvPr>
            <p:cNvSpPr txBox="1"/>
            <p:nvPr/>
          </p:nvSpPr>
          <p:spPr>
            <a:xfrm>
              <a:off x="2883110" y="5480460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(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6401A4-6969-97B6-A474-CFD559DCB28C}"/>
                </a:ext>
              </a:extLst>
            </p:cNvPr>
            <p:cNvSpPr txBox="1"/>
            <p:nvPr/>
          </p:nvSpPr>
          <p:spPr>
            <a:xfrm>
              <a:off x="6629505" y="5411060"/>
              <a:ext cx="526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4546CE-CD21-5E6C-59DA-2BF9B05DB7CB}"/>
                </a:ext>
              </a:extLst>
            </p:cNvPr>
            <p:cNvSpPr txBox="1"/>
            <p:nvPr/>
          </p:nvSpPr>
          <p:spPr>
            <a:xfrm>
              <a:off x="3603899" y="5935963"/>
              <a:ext cx="24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,</a:t>
              </a:r>
              <a:endParaRPr lang="en-US" sz="6400" dirty="0"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endParaRPr>
            </a:p>
          </p:txBody>
        </p: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1615162D-C359-C711-7601-122FD32A2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1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 Quickly: Proof Setup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rev(nil)		:= nil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rev(x :: L)	:= rev(L) ⧺ [x]</a:t>
            </a:r>
          </a:p>
          <a:p>
            <a:pPr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To show the relationship between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  <a:r>
              <a:rPr lang="en-US" sz="2600" dirty="0"/>
              <a:t>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</a:t>
            </a:r>
            <a:r>
              <a:rPr lang="en-US" sz="2600" dirty="0"/>
              <a:t>,</a:t>
            </a:r>
            <a:br>
              <a:rPr lang="en-US" sz="2600" dirty="0"/>
            </a:br>
            <a:r>
              <a:rPr lang="en-US" sz="2600" dirty="0"/>
              <a:t>we need a few properties of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⧺)</a:t>
            </a:r>
            <a:r>
              <a:rPr lang="en-US" sz="2600" dirty="0"/>
              <a:t>:</a:t>
            </a:r>
            <a:endParaRPr lang="en-US" sz="22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endParaRPr lang="en-US" sz="12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A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[] = A							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Identity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A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(B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C) = (A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B)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C				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Associativity</a:t>
            </a:r>
          </a:p>
          <a:p>
            <a:pPr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both are familiar properties for numbers and strings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these say the same facts hold for lists with "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"</a:t>
            </a:r>
          </a:p>
          <a:p>
            <a:pPr lvl="2"/>
            <a:r>
              <a:rPr lang="en-US" sz="1800" dirty="0">
                <a:ea typeface="Cambria Math" panose="02040503050406030204" pitchFamily="18" charset="0"/>
              </a:rPr>
              <a:t>these and other properties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ea typeface="Cambria Math" panose="02040503050406030204" pitchFamily="18" charset="0"/>
              </a:rPr>
              <a:t> are mentioned in the notes on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9878-8410-CAC0-8588-DCA206A0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 Quickly: Proof Setup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rev(nil)		:= nil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rev(x :: L)	:= rev(L) ⧺ [x]</a:t>
            </a:r>
          </a:p>
          <a:p>
            <a:pPr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400" dirty="0"/>
              <a:t>The general relationship between the two is this:</a:t>
            </a:r>
          </a:p>
          <a:p>
            <a:pPr lvl="1"/>
            <a:endParaRPr lang="en-US" sz="20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rev-acc(S, R) = rev(S)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				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Lemma</a:t>
            </a:r>
          </a:p>
          <a:p>
            <a:pPr lvl="1"/>
            <a:endParaRPr lang="en-US" sz="20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1"/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same issue arose with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we had: 	 sum-acc(S, r) = sum(S) + r</a:t>
            </a:r>
          </a:p>
          <a:p>
            <a:pPr lvl="2"/>
            <a:endParaRPr lang="en-US" sz="16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lvl="1"/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need to explain the role of the "accumulator variable" also</a:t>
            </a:r>
            <a:endParaRPr lang="en-US" sz="1600" dirty="0">
              <a:ea typeface="Cambria Math" panose="02040503050406030204" pitchFamily="18" charset="0"/>
            </a:endParaRPr>
          </a:p>
          <a:p>
            <a:pPr lvl="1"/>
            <a:endParaRPr lang="en-US" sz="20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B5B33-0CB7-D5D4-0C78-5887449C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AECC-F8FF-2037-910C-FABE28BA4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7ACC-0A4D-F5C9-AFFD-11406A1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 Quickly: Proof Setup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331C-C0D3-5A0C-F97C-150C5B22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rev(nil)		:= nil</a:t>
            </a:r>
          </a:p>
          <a:p>
            <a:pPr marL="118872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rev(x :: L)	:= rev(L) ⧺ [x]</a:t>
            </a:r>
          </a:p>
          <a:p>
            <a:pPr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400" dirty="0"/>
              <a:t>The general relationship between the two is this:</a:t>
            </a:r>
          </a:p>
          <a:p>
            <a:pPr lvl="1"/>
            <a:endParaRPr lang="en-US" sz="20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rev-acc(S, R) = rev(S)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				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Lemma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sz="2000" dirty="0"/>
          </a:p>
          <a:p>
            <a:r>
              <a:rPr lang="en-US" sz="2400" dirty="0"/>
              <a:t>This shows us that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 = rev-acc(S, [])</a:t>
            </a:r>
          </a:p>
          <a:p>
            <a:pPr lvl="2"/>
            <a:endParaRPr lang="en-US" sz="1200" dirty="0"/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rev-acc(S, [])	= rev(S)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[]				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Lemma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rev(S)</a:t>
            </a:r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7AD4-9B9E-DB35-9E5C-B48F00C84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F507-58B5-D86B-B5E6-D462FE92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Version of Sum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1B2BB-4AE5-7318-1399-F7C14BAB5148}"/>
              </a:ext>
            </a:extLst>
          </p:cNvPr>
          <p:cNvSpPr txBox="1">
            <a:spLocks/>
          </p:cNvSpPr>
          <p:nvPr/>
        </p:nvSpPr>
        <p:spPr>
          <a:xfrm>
            <a:off x="4767465" y="1151198"/>
            <a:ext cx="4861367" cy="25523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 = (L: List):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0"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"nil")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0n;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  }</a:t>
            </a:r>
          </a:p>
          <a:p>
            <a:pPr marL="0"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710604-F0CD-1731-72BB-EDDC40ED13F7}"/>
              </a:ext>
            </a:extLst>
          </p:cNvPr>
          <p:cNvSpPr txBox="1">
            <a:spLocks/>
          </p:cNvSpPr>
          <p:nvPr/>
        </p:nvSpPr>
        <p:spPr>
          <a:xfrm>
            <a:off x="94528" y="5897184"/>
            <a:ext cx="4350152" cy="4458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 :: 2 :: 3 :: nil) …</a:t>
            </a:r>
          </a:p>
        </p:txBody>
      </p:sp>
      <p:grpSp>
        <p:nvGrpSpPr>
          <p:cNvPr id="25" name="Group 24" descr="Next, we process the recursive case where L = 2 :: 3 :: nil. At line 4, we need to make a recursive call - but are not “done” yet.">
            <a:extLst>
              <a:ext uri="{FF2B5EF4-FFF2-40B4-BE49-F238E27FC236}">
                <a16:creationId xmlns:a16="http://schemas.microsoft.com/office/drawing/2014/main" id="{C4DC722E-AAA6-3D52-2DCC-17A6A38C07A9}"/>
              </a:ext>
            </a:extLst>
          </p:cNvPr>
          <p:cNvGrpSpPr/>
          <p:nvPr/>
        </p:nvGrpSpPr>
        <p:grpSpPr>
          <a:xfrm>
            <a:off x="729205" y="3593935"/>
            <a:ext cx="2407711" cy="1197984"/>
            <a:chOff x="729205" y="3593935"/>
            <a:chExt cx="2407711" cy="11979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2A65CB-EB1C-497C-FBAB-F4B5A3B2E9D9}"/>
                </a:ext>
              </a:extLst>
            </p:cNvPr>
            <p:cNvSpPr txBox="1"/>
            <p:nvPr/>
          </p:nvSpPr>
          <p:spPr>
            <a:xfrm>
              <a:off x="1240244" y="3593935"/>
              <a:ext cx="1896672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2 :: 3 :: nil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EC72248-8676-C967-099D-988319A13ADF}"/>
                </a:ext>
              </a:extLst>
            </p:cNvPr>
            <p:cNvSpPr/>
            <p:nvPr/>
          </p:nvSpPr>
          <p:spPr>
            <a:xfrm>
              <a:off x="729205" y="3923818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Next, we process the recursive case where L = 3 :: nil. At line 4, we need to make a recursive call - but are not “done” yet.">
            <a:extLst>
              <a:ext uri="{FF2B5EF4-FFF2-40B4-BE49-F238E27FC236}">
                <a16:creationId xmlns:a16="http://schemas.microsoft.com/office/drawing/2014/main" id="{0001E424-CEA2-0B52-4AAB-970ABA0EE030}"/>
              </a:ext>
            </a:extLst>
          </p:cNvPr>
          <p:cNvGrpSpPr/>
          <p:nvPr/>
        </p:nvGrpSpPr>
        <p:grpSpPr>
          <a:xfrm>
            <a:off x="729205" y="2633876"/>
            <a:ext cx="2407711" cy="1208918"/>
            <a:chOff x="729205" y="2633876"/>
            <a:chExt cx="2407711" cy="1208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B67D45-3CC0-1CE2-2181-87C3D8959AA8}"/>
                </a:ext>
              </a:extLst>
            </p:cNvPr>
            <p:cNvSpPr txBox="1"/>
            <p:nvPr/>
          </p:nvSpPr>
          <p:spPr>
            <a:xfrm>
              <a:off x="1240244" y="2633876"/>
              <a:ext cx="1896672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3 :: nil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36B35C1-8425-02F3-C744-8209E3049024}"/>
                </a:ext>
              </a:extLst>
            </p:cNvPr>
            <p:cNvSpPr/>
            <p:nvPr/>
          </p:nvSpPr>
          <p:spPr>
            <a:xfrm>
              <a:off x="729205" y="2974693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 descr="Next, we process the recursive case where L = nil. This is a base case, so there is no recursive call - we’re now in line 2.">
            <a:extLst>
              <a:ext uri="{FF2B5EF4-FFF2-40B4-BE49-F238E27FC236}">
                <a16:creationId xmlns:a16="http://schemas.microsoft.com/office/drawing/2014/main" id="{3B093AA3-BD4C-F65A-1975-06FC683328E8}"/>
              </a:ext>
            </a:extLst>
          </p:cNvPr>
          <p:cNvGrpSpPr/>
          <p:nvPr/>
        </p:nvGrpSpPr>
        <p:grpSpPr>
          <a:xfrm>
            <a:off x="729205" y="1654004"/>
            <a:ext cx="2407711" cy="1207413"/>
            <a:chOff x="729205" y="1654004"/>
            <a:chExt cx="2407711" cy="12074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02ED47-FCD4-9B6B-F76B-C1D837249409}"/>
                </a:ext>
              </a:extLst>
            </p:cNvPr>
            <p:cNvSpPr txBox="1"/>
            <p:nvPr/>
          </p:nvSpPr>
          <p:spPr>
            <a:xfrm>
              <a:off x="1240244" y="1654004"/>
              <a:ext cx="1896672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nil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2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24FC694-184A-3425-ECA2-5AF180D580F5}"/>
                </a:ext>
              </a:extLst>
            </p:cNvPr>
            <p:cNvSpPr/>
            <p:nvPr/>
          </p:nvSpPr>
          <p:spPr>
            <a:xfrm>
              <a:off x="729205" y="1993316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 descr="Now, the L = nil case returns 0. We go back to the previous recursive call.">
            <a:extLst>
              <a:ext uri="{FF2B5EF4-FFF2-40B4-BE49-F238E27FC236}">
                <a16:creationId xmlns:a16="http://schemas.microsoft.com/office/drawing/2014/main" id="{46B661B9-B206-20FC-5E3C-A6EFDEDA7A8A}"/>
              </a:ext>
            </a:extLst>
          </p:cNvPr>
          <p:cNvGrpSpPr/>
          <p:nvPr/>
        </p:nvGrpSpPr>
        <p:grpSpPr>
          <a:xfrm>
            <a:off x="3208117" y="1970977"/>
            <a:ext cx="1418524" cy="868101"/>
            <a:chOff x="3208117" y="1970977"/>
            <a:chExt cx="1418524" cy="86810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CF6B392-FC91-44FF-2C0F-3EF189C45D8A}"/>
                </a:ext>
              </a:extLst>
            </p:cNvPr>
            <p:cNvSpPr/>
            <p:nvPr/>
          </p:nvSpPr>
          <p:spPr>
            <a:xfrm rot="10800000">
              <a:off x="3208117" y="1970977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DF1161-1D03-809B-0507-19EC960F185F}"/>
                </a:ext>
              </a:extLst>
            </p:cNvPr>
            <p:cNvSpPr txBox="1"/>
            <p:nvPr/>
          </p:nvSpPr>
          <p:spPr>
            <a:xfrm>
              <a:off x="3649707" y="2199644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0</a:t>
              </a:r>
            </a:p>
          </p:txBody>
        </p:sp>
      </p:grpSp>
      <p:grpSp>
        <p:nvGrpSpPr>
          <p:cNvPr id="29" name="Group 28" descr="Now that we have received a 0 from the previous recursive call, we now calculate the sum (3) and then return it.">
            <a:extLst>
              <a:ext uri="{FF2B5EF4-FFF2-40B4-BE49-F238E27FC236}">
                <a16:creationId xmlns:a16="http://schemas.microsoft.com/office/drawing/2014/main" id="{23050045-A411-B9E4-2824-22BDCAC1C093}"/>
              </a:ext>
            </a:extLst>
          </p:cNvPr>
          <p:cNvGrpSpPr/>
          <p:nvPr/>
        </p:nvGrpSpPr>
        <p:grpSpPr>
          <a:xfrm>
            <a:off x="3208117" y="2974346"/>
            <a:ext cx="1418524" cy="868101"/>
            <a:chOff x="3208117" y="2974346"/>
            <a:chExt cx="1418524" cy="86810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7E371C1-4C33-5778-525E-F7CAE8B7FBB8}"/>
                </a:ext>
              </a:extLst>
            </p:cNvPr>
            <p:cNvSpPr/>
            <p:nvPr/>
          </p:nvSpPr>
          <p:spPr>
            <a:xfrm rot="10800000">
              <a:off x="3208117" y="2974346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61D40E-D51A-FCF4-5A6C-FA049978F760}"/>
                </a:ext>
              </a:extLst>
            </p:cNvPr>
            <p:cNvSpPr txBox="1"/>
            <p:nvPr/>
          </p:nvSpPr>
          <p:spPr>
            <a:xfrm>
              <a:off x="3649707" y="3255381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3</a:t>
              </a:r>
            </a:p>
          </p:txBody>
        </p:sp>
      </p:grpSp>
      <p:grpSp>
        <p:nvGrpSpPr>
          <p:cNvPr id="30" name="Group 29" descr="Now that we have received a 3 from the previous recursive call, we now calculate the sum (5) and then return it.">
            <a:extLst>
              <a:ext uri="{FF2B5EF4-FFF2-40B4-BE49-F238E27FC236}">
                <a16:creationId xmlns:a16="http://schemas.microsoft.com/office/drawing/2014/main" id="{E33CE1D1-B855-DDDB-83A8-752CC7E453B8}"/>
              </a:ext>
            </a:extLst>
          </p:cNvPr>
          <p:cNvGrpSpPr/>
          <p:nvPr/>
        </p:nvGrpSpPr>
        <p:grpSpPr>
          <a:xfrm>
            <a:off x="3208117" y="3923818"/>
            <a:ext cx="1405197" cy="868101"/>
            <a:chOff x="3208117" y="3923818"/>
            <a:chExt cx="1405197" cy="86810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EB8492D-D194-C283-3586-E15D6088C2F9}"/>
                </a:ext>
              </a:extLst>
            </p:cNvPr>
            <p:cNvSpPr/>
            <p:nvPr/>
          </p:nvSpPr>
          <p:spPr>
            <a:xfrm rot="10800000">
              <a:off x="3208117" y="3923818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FC1EAE-82CA-FEC1-4176-142A0655FCAA}"/>
                </a:ext>
              </a:extLst>
            </p:cNvPr>
            <p:cNvSpPr txBox="1"/>
            <p:nvPr/>
          </p:nvSpPr>
          <p:spPr>
            <a:xfrm>
              <a:off x="3636380" y="4188591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5</a:t>
              </a:r>
            </a:p>
          </p:txBody>
        </p:sp>
      </p:grpSp>
      <p:grpSp>
        <p:nvGrpSpPr>
          <p:cNvPr id="31" name="Group 30" descr="Now that we have received a 5 from the previous recursive call, we now calculate the sum (6) and then return it. Our call is now finally finished!">
            <a:extLst>
              <a:ext uri="{FF2B5EF4-FFF2-40B4-BE49-F238E27FC236}">
                <a16:creationId xmlns:a16="http://schemas.microsoft.com/office/drawing/2014/main" id="{ED4D6E9F-DE57-6139-D137-82991B259499}"/>
              </a:ext>
            </a:extLst>
          </p:cNvPr>
          <p:cNvGrpSpPr/>
          <p:nvPr/>
        </p:nvGrpSpPr>
        <p:grpSpPr>
          <a:xfrm>
            <a:off x="3208117" y="4933529"/>
            <a:ext cx="1405197" cy="868101"/>
            <a:chOff x="3208117" y="4933529"/>
            <a:chExt cx="1405197" cy="8681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0E752B6-8601-5A32-7D66-BCEB721B4EEA}"/>
                </a:ext>
              </a:extLst>
            </p:cNvPr>
            <p:cNvSpPr/>
            <p:nvPr/>
          </p:nvSpPr>
          <p:spPr>
            <a:xfrm rot="10800000">
              <a:off x="3208117" y="4933529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F156CF-EB36-F151-D222-F29F1CBC7F57}"/>
                </a:ext>
              </a:extLst>
            </p:cNvPr>
            <p:cNvSpPr txBox="1"/>
            <p:nvPr/>
          </p:nvSpPr>
          <p:spPr>
            <a:xfrm>
              <a:off x="3636380" y="5198302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grpSp>
        <p:nvGrpSpPr>
          <p:cNvPr id="24" name="Group 23" descr="First, we process the recursive case where L = 1 :: 2 :: 3 :: nil. At line 4, we need to make a recursive call - but are not “done” yet.">
            <a:extLst>
              <a:ext uri="{FF2B5EF4-FFF2-40B4-BE49-F238E27FC236}">
                <a16:creationId xmlns:a16="http://schemas.microsoft.com/office/drawing/2014/main" id="{555F520E-AA18-942C-7140-80DD34410C45}"/>
              </a:ext>
            </a:extLst>
          </p:cNvPr>
          <p:cNvGrpSpPr/>
          <p:nvPr/>
        </p:nvGrpSpPr>
        <p:grpSpPr>
          <a:xfrm>
            <a:off x="742534" y="4565165"/>
            <a:ext cx="2394384" cy="1250995"/>
            <a:chOff x="742534" y="4565165"/>
            <a:chExt cx="2394384" cy="125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F0CFCF-7FCE-D49E-799E-6E22770AC0B0}"/>
                </a:ext>
              </a:extLst>
            </p:cNvPr>
            <p:cNvSpPr txBox="1"/>
            <p:nvPr/>
          </p:nvSpPr>
          <p:spPr>
            <a:xfrm>
              <a:off x="1240245" y="4565165"/>
              <a:ext cx="1896673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1 :: 2 :: 3 :: nil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1F818CE-23E6-45DC-7FE2-12B2721B1024}"/>
                </a:ext>
              </a:extLst>
            </p:cNvPr>
            <p:cNvSpPr/>
            <p:nvPr/>
          </p:nvSpPr>
          <p:spPr>
            <a:xfrm>
              <a:off x="742534" y="4948059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6EC205-9F42-CF97-104E-6925200B0698}"/>
              </a:ext>
            </a:extLst>
          </p:cNvPr>
          <p:cNvSpPr txBox="1"/>
          <p:nvPr/>
        </p:nvSpPr>
        <p:spPr>
          <a:xfrm>
            <a:off x="5245437" y="3923818"/>
            <a:ext cx="3304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List of length 3 takes 4 calls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List of length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takes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n+1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calls.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478CF3-D5CC-7E39-CB5F-C14F54BE4BE3}"/>
              </a:ext>
            </a:extLst>
          </p:cNvPr>
          <p:cNvSpPr txBox="1"/>
          <p:nvPr/>
        </p:nvSpPr>
        <p:spPr>
          <a:xfrm>
            <a:off x="5245439" y="4788369"/>
            <a:ext cx="253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Call uses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O(n)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memory,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where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n =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len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(L)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D19C63-5157-3DAE-29F2-67D80D6E8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Helper Lemma: Base Case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 = rev(S)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prove by induction on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 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(so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remains a variable)</a:t>
            </a:r>
          </a:p>
          <a:p>
            <a:pPr lvl="1"/>
            <a:endParaRPr lang="en-US" sz="1800" dirty="0"/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Base Case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=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marL="457200"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concat(rev(nil), R)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CC6B5-B630-8669-AA72-EB770BF30F37}"/>
              </a:ext>
            </a:extLst>
          </p:cNvPr>
          <p:cNvSpPr txBox="1"/>
          <p:nvPr/>
        </p:nvSpPr>
        <p:spPr>
          <a:xfrm>
            <a:off x="0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80B3B-F680-F0E6-8DA5-B68091BE4080}"/>
              </a:ext>
            </a:extLst>
          </p:cNvPr>
          <p:cNvSpPr txBox="1"/>
          <p:nvPr/>
        </p:nvSpPr>
        <p:spPr>
          <a:xfrm>
            <a:off x="4572000" y="6273225"/>
            <a:ext cx="4661661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rev(nil)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rev(x :: L)	:= rev(L)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[x]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B15E9-E028-245B-6EBA-CF190E73C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68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Helper Lemma: Base Case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 = rev(S)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prove by induction on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 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(so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remains a variable)</a:t>
            </a:r>
          </a:p>
          <a:p>
            <a:pPr lvl="2"/>
            <a:endParaRPr lang="en-US" sz="1800" dirty="0"/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Base Case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= R			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concat(nil, R)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concat(rev(nil),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1DBA3-58AE-47DA-8671-9552CC431FAB}"/>
              </a:ext>
            </a:extLst>
          </p:cNvPr>
          <p:cNvSpPr txBox="1"/>
          <p:nvPr/>
        </p:nvSpPr>
        <p:spPr>
          <a:xfrm>
            <a:off x="0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98E0F-6887-5730-FF34-143FC04D2722}"/>
              </a:ext>
            </a:extLst>
          </p:cNvPr>
          <p:cNvSpPr txBox="1"/>
          <p:nvPr/>
        </p:nvSpPr>
        <p:spPr>
          <a:xfrm>
            <a:off x="4572001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rev(nil)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rev(x :: L)	:= rev(L)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[x]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A77B-5835-0BBB-F3AF-B648B906E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Helper Lemma: Inductive Step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 = concat(rev(S), R)</a:t>
            </a:r>
            <a:endParaRPr lang="en-US" sz="800" dirty="0"/>
          </a:p>
          <a:p>
            <a:pPr marL="457200" lvl="2"/>
            <a:r>
              <a:rPr lang="en-US" sz="1800" dirty="0">
                <a:solidFill>
                  <a:srgbClr val="0070C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Hypothesis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assume that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rev-acc(L, R) = concat(rev(L), R)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for any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Step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 :: 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rev-acc(x :: L, R)	=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b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b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concat(rev(x :: L), R)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779C-8E54-C41F-FD4C-4F6810E2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6E194-D781-9DF9-BAA0-2944A48EFD18}"/>
              </a:ext>
            </a:extLst>
          </p:cNvPr>
          <p:cNvSpPr txBox="1"/>
          <p:nvPr/>
        </p:nvSpPr>
        <p:spPr>
          <a:xfrm>
            <a:off x="0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F3EA0-1EEE-A49C-8586-232C6C108BBF}"/>
              </a:ext>
            </a:extLst>
          </p:cNvPr>
          <p:cNvSpPr txBox="1"/>
          <p:nvPr/>
        </p:nvSpPr>
        <p:spPr>
          <a:xfrm>
            <a:off x="4572001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rev(nil)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rev(x :: L)	:= rev(L)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[x]</a:t>
            </a:r>
          </a:p>
        </p:txBody>
      </p:sp>
    </p:spTree>
    <p:extLst>
      <p:ext uri="{BB962C8B-B14F-4D97-AF65-F5344CB8AC3E}">
        <p14:creationId xmlns:p14="http://schemas.microsoft.com/office/powerpoint/2010/main" val="3473516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1A8-D953-D4BA-F8E1-33D6E70F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Helper Lemma: Inductive Step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CE1A-7324-F337-868E-6478E0A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514080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rev-acc(S, R) = concat(rev(S), R)</a:t>
            </a:r>
            <a:endParaRPr lang="en-US" sz="800" dirty="0"/>
          </a:p>
          <a:p>
            <a:pPr marL="457200" lvl="2"/>
            <a:r>
              <a:rPr lang="en-US" sz="1800" dirty="0">
                <a:solidFill>
                  <a:srgbClr val="0070C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Hypothesis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assume that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rev-acc(L, R) = concat(rev(L), R)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for any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Step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 :: 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rev-acc(x :: L, R)		= rev-acc(L, x :: R)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rev-acc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concat(rev(L), x ::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Ind.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Hyp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.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rev(L)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(x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::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R)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rev(L)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(x ::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(nil, R))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rev(L)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([x]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(rev(L)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[x])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assoc.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concat(rev(L)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[x], R)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concat(rev(x :: L),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A1BAC-BA51-9B1B-B3A0-881DF85F513F}"/>
              </a:ext>
            </a:extLst>
          </p:cNvPr>
          <p:cNvSpPr txBox="1"/>
          <p:nvPr/>
        </p:nvSpPr>
        <p:spPr>
          <a:xfrm>
            <a:off x="0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5B94-8133-6337-D5C8-6B18D062F0D6}"/>
              </a:ext>
            </a:extLst>
          </p:cNvPr>
          <p:cNvSpPr txBox="1"/>
          <p:nvPr/>
        </p:nvSpPr>
        <p:spPr>
          <a:xfrm>
            <a:off x="4572001" y="6273225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rev(nil)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rev(x :: L)	:= rev(L)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[x]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D0A21-D891-06E6-3797-646478E2B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188D-581D-68CE-6D8E-7EAE4E3E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B6E9-FDE7-6729-8272-35A65211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rev-acc</a:t>
            </a:r>
            <a:r>
              <a:rPr lang="en-US" dirty="0"/>
              <a:t> as a Loop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862A3-8650-6F19-CDEF-F91DF0E0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Tail-recursive function becomes a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rev-acc(S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rev-acc(S, R)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cons(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Now, use this to calculate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 = rev-acc(S, nil)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EA270-8788-B7CF-B130-C88FC65420C0}"/>
              </a:ext>
            </a:extLst>
          </p:cNvPr>
          <p:cNvSpPr txBox="1"/>
          <p:nvPr/>
        </p:nvSpPr>
        <p:spPr>
          <a:xfrm>
            <a:off x="6089422" y="1435261"/>
            <a:ext cx="259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how do we implement this?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B6CBB-5A46-4482-1248-E2C0A025D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D0BB-AC15-A454-ADD3-CF6BB63C8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EFA5-26E3-1905-82F3-9C1FDADC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Tightening the Loop Invariant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948D-FB2E-85C4-D9A9-BD0FD249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Calculate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</a:t>
            </a:r>
            <a:r>
              <a:rPr lang="en-US" sz="2600" dirty="0"/>
              <a:t> with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rev = (S: List): List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rev-acc(S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rev-acc(S, R)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cons(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DF975-8577-CBF6-488C-77ABA14A716D}"/>
              </a:ext>
            </a:extLst>
          </p:cNvPr>
          <p:cNvSpPr txBox="1"/>
          <p:nvPr/>
        </p:nvSpPr>
        <p:spPr>
          <a:xfrm>
            <a:off x="5069712" y="4741355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Invariant still mentions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rev-acc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6CDF6-5EF6-85EB-F719-0184421E54E0}"/>
              </a:ext>
            </a:extLst>
          </p:cNvPr>
          <p:cNvSpPr txBox="1"/>
          <p:nvPr/>
        </p:nvSpPr>
        <p:spPr>
          <a:xfrm>
            <a:off x="5069712" y="5150643"/>
            <a:ext cx="23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Destroy the evidence!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751D2-2258-9B10-A816-045093BE6FC3}"/>
              </a:ext>
            </a:extLst>
          </p:cNvPr>
          <p:cNvSpPr txBox="1"/>
          <p:nvPr/>
        </p:nvSpPr>
        <p:spPr>
          <a:xfrm>
            <a:off x="5430457" y="5559931"/>
            <a:ext cx="276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rev-acc(S, R) = rev(S)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EACCA-B9BF-F20B-2A8F-2D8D0A62D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C49E-93D3-AFD6-D088-FFC25C2C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DFD1-59BD-5216-7002-53257866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Tightening the Invariant Some More…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6484-44FD-A420-3FB4-09142734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Calculate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</a:t>
            </a:r>
            <a:r>
              <a:rPr lang="en-US" sz="2600" dirty="0"/>
              <a:t> with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rev = (S: List): List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rev(S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R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rev(S) ++ R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cons(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EFE13-B13B-93F4-4245-A29A81E81CA5}"/>
              </a:ext>
            </a:extLst>
          </p:cNvPr>
          <p:cNvSpPr txBox="1"/>
          <p:nvPr/>
        </p:nvSpPr>
        <p:spPr>
          <a:xfrm>
            <a:off x="5069712" y="4741355"/>
            <a:ext cx="18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We know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R</a:t>
            </a:r>
            <a:r>
              <a:rPr lang="en-US" b="1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= []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5C83A-D399-AD9F-0044-10EC3966DC4D}"/>
              </a:ext>
            </a:extLst>
          </p:cNvPr>
          <p:cNvSpPr txBox="1"/>
          <p:nvPr/>
        </p:nvSpPr>
        <p:spPr>
          <a:xfrm>
            <a:off x="5069712" y="5150643"/>
            <a:ext cx="265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And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rev(S)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[] = rev(S)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C416-3368-7B93-A7C2-4F3F5C39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5557-A249-72F5-7A3C-88E4E82E9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FF74-E0EB-AB0E-30F5-B0109DB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Finalized Loop Version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rev-acc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639F-B03A-AD98-1FD1-B111F228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rev-acc(nil, R)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rev-acc(x :: L, R)	:=  rev-acc(L, x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Calculate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rev(S)</a:t>
            </a:r>
            <a:r>
              <a:rPr lang="en-US" sz="2600" dirty="0"/>
              <a:t> with loop: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rev = (S: List): List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Inv: rev(S</a:t>
            </a:r>
            <a:r>
              <a:rPr lang="en-US" sz="1800" b="1" baseline="-250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rev(S) ++ R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cons(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1D05-5AA9-D9E3-DF65-81F33E65690F}"/>
              </a:ext>
            </a:extLst>
          </p:cNvPr>
          <p:cNvSpPr txBox="1"/>
          <p:nvPr/>
        </p:nvSpPr>
        <p:spPr>
          <a:xfrm>
            <a:off x="3726683" y="4980443"/>
            <a:ext cx="54173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Options for proving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correctness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: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Prove relationship btw two recursive functions.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Then, implement tail recursion with template.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Prove loop correct with Floyd logic.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0978-AB7B-BA5B-690D-2B0C4937A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3A80-664B-D459-F9C9-85BD95D1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out on Loops &amp;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E473-1693-970C-BAEE-DECA328B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Ordinary loops are a special case of recursion</a:t>
            </a:r>
          </a:p>
          <a:p>
            <a:pPr lvl="1"/>
            <a:r>
              <a:rPr lang="en-US" sz="2200" dirty="0"/>
              <a:t>recursion is more powerful</a:t>
            </a:r>
          </a:p>
          <a:p>
            <a:pPr lvl="1"/>
            <a:r>
              <a:rPr lang="en-US" sz="2200" dirty="0"/>
              <a:t>recursion is necessary in many cases (e.g., tree traversals)</a:t>
            </a:r>
          </a:p>
          <a:p>
            <a:pPr lvl="2"/>
            <a:r>
              <a:rPr lang="en-US" sz="1800" dirty="0"/>
              <a:t>even most list functions </a:t>
            </a:r>
            <a:r>
              <a:rPr lang="en-US" sz="1800" i="1" dirty="0"/>
              <a:t>require</a:t>
            </a:r>
            <a:r>
              <a:rPr lang="en-US" sz="1800" dirty="0"/>
              <a:t> extra space</a:t>
            </a:r>
          </a:p>
          <a:p>
            <a:pPr lvl="1"/>
            <a:endParaRPr lang="en-US" sz="2200" dirty="0"/>
          </a:p>
          <a:p>
            <a:r>
              <a:rPr lang="en-US" sz="2600" dirty="0"/>
              <a:t>Likely lingering questions…</a:t>
            </a:r>
          </a:p>
          <a:p>
            <a:pPr lvl="1"/>
            <a:r>
              <a:rPr lang="en-US" sz="2200" dirty="0"/>
              <a:t>does this conversion work for </a:t>
            </a:r>
            <a:r>
              <a:rPr lang="en-US" sz="2200" i="1" dirty="0"/>
              <a:t>all</a:t>
            </a:r>
            <a:r>
              <a:rPr lang="en-US" sz="2200" dirty="0"/>
              <a:t> list functions?</a:t>
            </a:r>
          </a:p>
          <a:p>
            <a:pPr lvl="1"/>
            <a:r>
              <a:rPr lang="en-US" sz="2200" dirty="0"/>
              <a:t>what about functions on other data types?</a:t>
            </a:r>
          </a:p>
          <a:p>
            <a:pPr lvl="1"/>
            <a:r>
              <a:rPr lang="en-US" sz="2200" dirty="0"/>
              <a:t>what kinds of problems can neither really solve?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DBBD-C36F-ECB3-0321-E8763E2B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DB8E-815C-AC10-8293-38DFCFC63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3453-0F18-12A8-829B-3A6E9963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"Bottom Up" Functions on Lists (1/4)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07CB-0769-EFA2-133A-5CA909FB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The opposite of "tail recursion" is purely "bottom up"</a:t>
            </a:r>
          </a:p>
          <a:p>
            <a:pPr lvl="1"/>
            <a:r>
              <a:rPr lang="en-US" sz="2200" dirty="0"/>
              <a:t>tail recursion does the work "top down"</a:t>
            </a:r>
          </a:p>
          <a:p>
            <a:pPr lvl="2"/>
            <a:r>
              <a:rPr lang="en-US" sz="1800" dirty="0"/>
              <a:t>all the work is done as we move down the list</a:t>
            </a:r>
          </a:p>
          <a:p>
            <a:pPr lvl="1"/>
            <a:r>
              <a:rPr lang="en-US" sz="2200" dirty="0"/>
              <a:t>this definition is "bottom up"</a:t>
            </a:r>
          </a:p>
          <a:p>
            <a:pPr lvl="2"/>
            <a:r>
              <a:rPr lang="en-US" sz="1800" dirty="0"/>
              <a:t>all the work is done as we work back from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/>
              <a:t> to the full list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D7D1-F280-1C74-639D-EF6508F2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CCB2-7EC4-3D6C-63A7-735E5B76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space efficiency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07FE9-C41C-35B2-456E-CF612CD4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principle, this extra memory usually not a problem</a:t>
            </a:r>
          </a:p>
          <a:p>
            <a:pPr lvl="1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O(n)</a:t>
            </a:r>
            <a:r>
              <a:rPr lang="en-US" sz="2200" dirty="0"/>
              <a:t> time is usually the more important constraint</a:t>
            </a:r>
          </a:p>
          <a:p>
            <a:pPr lvl="1"/>
            <a:endParaRPr lang="en-US" sz="2200" dirty="0"/>
          </a:p>
          <a:p>
            <a:r>
              <a:rPr lang="en-US" sz="2600" dirty="0"/>
              <a:t>In practice, sometimes we are memory constrained</a:t>
            </a:r>
          </a:p>
          <a:p>
            <a:pPr lvl="1"/>
            <a:r>
              <a:rPr lang="en-US" sz="2200" dirty="0"/>
              <a:t>in the browser,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sum(L)</a:t>
            </a:r>
            <a:r>
              <a:rPr lang="en-US" sz="2200" dirty="0"/>
              <a:t> exceeds stack size at </a:t>
            </a:r>
            <a:r>
              <a:rPr lang="en-US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(L) = 10,000</a:t>
            </a:r>
          </a:p>
          <a:p>
            <a:pPr lvl="1"/>
            <a:endParaRPr lang="en-US" sz="2200" dirty="0"/>
          </a:p>
          <a:p>
            <a:r>
              <a:rPr lang="en-US" sz="2600" dirty="0"/>
              <a:t>Loops ≫ Recursion?</a:t>
            </a:r>
          </a:p>
          <a:p>
            <a:pPr lvl="1"/>
            <a:endParaRPr lang="en-US" sz="2200" dirty="0"/>
          </a:p>
          <a:p>
            <a:r>
              <a:rPr lang="en-US" sz="2600" dirty="0"/>
              <a:t>Nope!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Loops do not </a:t>
            </a:r>
            <a:r>
              <a:rPr lang="en-US" sz="2200" u="sng" dirty="0"/>
              <a:t>always</a:t>
            </a:r>
            <a:r>
              <a:rPr lang="en-US" sz="2200" dirty="0"/>
              <a:t> use less memory.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Recursion can solve </a:t>
            </a:r>
            <a:r>
              <a:rPr lang="en-US" sz="2200" u="sng" dirty="0"/>
              <a:t>more problems</a:t>
            </a:r>
            <a:r>
              <a:rPr lang="en-US" sz="2200" dirty="0"/>
              <a:t> than loops.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Extra memory use pays for some other benefits.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9A37-5FEC-970F-F760-86DC7276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2102-0B9E-3F8F-CEFD-39083A950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12C6-0257-1ECD-EC74-1DCCF2AA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"Bottom Up" Functions on Lists (2/4)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DD8C-9090-E6DC-AB70-0D956906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this could be implemented with a loop</a:t>
            </a:r>
          </a:p>
          <a:p>
            <a:pPr lvl="1"/>
            <a:r>
              <a:rPr lang="en-US" sz="2200" dirty="0"/>
              <a:t>but it's incorrect…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9F800-14FA-15B7-0C89-564B93E71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5A59-C982-9449-87BE-FF1839A9D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2A83-1493-5951-7AF6-CF7FFB4A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"Bottom Up" Functions on Lists (3/4)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51983-B97F-F986-69FE-828F27DB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twice(1 :: 2 :: 3 :: nil)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twice(2 :: 3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twice(3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6 :: twice(nil)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6 :: nil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568A-BFA6-7A28-41F0-8E8187F5D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CF3D-640F-3000-B80A-32FD295C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5602-18B6-65FF-7F3C-A2E98BCA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"Bottom Up" Functions on Lists (4/4)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0634-F2D1-9E64-156C-0355949D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twice(1 :: 2 :: 3 :: nil) = … 2 :: 4 :: 6 :: nil</a:t>
            </a:r>
            <a:endParaRPr lang="en-US" sz="1800" dirty="0"/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twice-acc(1 :: 2 :: 3 :: nil, nil)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twice-acc(2 :: 3 :: nil,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twice-acc(3 :: nil, 4 ::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twice-acc(nil, 6 :: 4 ::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6 :: 4 :: 2 :: nil	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E5226-10BB-5A1F-7F71-363A91044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D199-0660-6BF6-7811-ABBFE7C85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FA3B-36EB-217C-9AFD-5E21BBE2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Clickbait 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E0F7-5335-6A14-433B-175DEA58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Ordinary loops are a special case of recursion</a:t>
            </a:r>
          </a:p>
          <a:p>
            <a:pPr lvl="1"/>
            <a:r>
              <a:rPr lang="en-US" sz="2200" dirty="0"/>
              <a:t>recursion is more powerful</a:t>
            </a:r>
          </a:p>
          <a:p>
            <a:pPr lvl="1"/>
            <a:r>
              <a:rPr lang="en-US" sz="2200" dirty="0"/>
              <a:t>recursion is necessary in many cases (e.g., tree traversals)</a:t>
            </a:r>
          </a:p>
          <a:p>
            <a:pPr lvl="2"/>
            <a:r>
              <a:rPr lang="en-US" sz="1800" dirty="0"/>
              <a:t>even most list functions </a:t>
            </a:r>
            <a:r>
              <a:rPr lang="en-US" sz="1800" i="1" dirty="0"/>
              <a:t>require</a:t>
            </a:r>
            <a:r>
              <a:rPr lang="en-US" sz="1800" dirty="0"/>
              <a:t> extra space</a:t>
            </a:r>
          </a:p>
          <a:p>
            <a:endParaRPr lang="en-US" sz="2600" dirty="0"/>
          </a:p>
          <a:p>
            <a:r>
              <a:rPr lang="en-US" sz="2600" dirty="0"/>
              <a:t>Likely lingering questions…</a:t>
            </a:r>
          </a:p>
          <a:p>
            <a:pPr lvl="1"/>
            <a:r>
              <a:rPr lang="en-US" sz="2200" dirty="0"/>
              <a:t>does this conversion work for </a:t>
            </a:r>
            <a:r>
              <a:rPr lang="en-US" sz="2200" i="1" dirty="0"/>
              <a:t>all</a:t>
            </a:r>
            <a:r>
              <a:rPr lang="en-US" sz="2200" dirty="0"/>
              <a:t> list functions?</a:t>
            </a:r>
          </a:p>
          <a:p>
            <a:pPr lvl="2"/>
            <a:r>
              <a:rPr lang="en-US" sz="2200" dirty="0">
                <a:latin typeface="Franklin Gothic Medium" panose="020B0603020102020204" pitchFamily="34" charset="0"/>
              </a:rPr>
              <a:t>by default, no – it seems not all problems are tail-recursive</a:t>
            </a:r>
          </a:p>
          <a:p>
            <a:pPr lvl="2"/>
            <a:r>
              <a:rPr lang="en-US" sz="2200" dirty="0">
                <a:latin typeface="Franklin Gothic Medium" panose="020B0603020102020204" pitchFamily="34" charset="0"/>
              </a:rPr>
              <a:t>but, a tool we learned today </a:t>
            </a:r>
            <a:r>
              <a:rPr lang="en-US" sz="2200" i="1" dirty="0">
                <a:latin typeface="Franklin Gothic Medium" panose="020B0603020102020204" pitchFamily="34" charset="0"/>
              </a:rPr>
              <a:t>could</a:t>
            </a:r>
            <a:r>
              <a:rPr lang="en-US" sz="2200" dirty="0">
                <a:latin typeface="Franklin Gothic Medium" panose="020B0603020102020204" pitchFamily="34" charset="0"/>
              </a:rPr>
              <a:t> fix that problem for us…</a:t>
            </a:r>
          </a:p>
          <a:p>
            <a:pPr lvl="1"/>
            <a:r>
              <a:rPr lang="en-US" sz="2200" dirty="0"/>
              <a:t>what about functions on other data types?</a:t>
            </a:r>
          </a:p>
          <a:p>
            <a:pPr lvl="1"/>
            <a:r>
              <a:rPr lang="en-US" sz="2200" dirty="0"/>
              <a:t>what kinds of problems can neither really solve?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475BE-BF16-8545-A2FC-9F00E5370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5B750-2D7D-3BFA-82AE-0C3AB7F8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42D-90AD-F56F-1A93-5E3C91E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44162"/>
            <a:ext cx="3701265" cy="2006561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Tail &amp; Bottom-up</a:t>
            </a:r>
            <a:br>
              <a:rPr lang="en-US" sz="3800" dirty="0">
                <a:solidFill>
                  <a:srgbClr val="7030A0"/>
                </a:solidFill>
              </a:rPr>
            </a:br>
            <a:r>
              <a:rPr lang="en-US" sz="3800" dirty="0">
                <a:solidFill>
                  <a:srgbClr val="7030A0"/>
                </a:solidFill>
              </a:rPr>
              <a:t>Recursion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38FF87-D1F4-B528-35A5-E13875D3E49A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EE0DE0-4AF6-03EC-7301-E8F920EA9675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E51C3-44EA-7050-B008-48E507E2D728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23EE30-AEEF-F89F-7CEB-CFDF2AA8C6EF}"/>
              </a:ext>
            </a:extLst>
          </p:cNvPr>
          <p:cNvSpPr txBox="1">
            <a:spLocks/>
          </p:cNvSpPr>
          <p:nvPr/>
        </p:nvSpPr>
        <p:spPr>
          <a:xfrm>
            <a:off x="5875150" y="5585694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#1270</a:t>
            </a:r>
          </a:p>
        </p:txBody>
      </p:sp>
      <p:pic>
        <p:nvPicPr>
          <p:cNvPr id="1026" name="Picture 2" descr="xkcd #1270: functional.&#10;transcript from explain xkcd:&#10;[White Hat stands behind Cueball, who is sitting at a computer.]&#10;White Hat: Why do you like functional programming so much? What does it actually get you?&#10;Cueball: Tail recursion is its own reward.&#10;">
            <a:extLst>
              <a:ext uri="{FF2B5EF4-FFF2-40B4-BE49-F238E27FC236}">
                <a16:creationId xmlns:a16="http://schemas.microsoft.com/office/drawing/2014/main" id="{A3F0D26A-6084-B8C4-A768-153E018B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11" y="868216"/>
            <a:ext cx="3886200" cy="46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44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4846-DE43-CD8C-2E22-32B8FA63D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1AFE-4DFA-4997-E042-6A842250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(05/14)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7352-6ECD-3A67-6D93-257DBBFA0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Reminder: new </a:t>
            </a:r>
            <a:r>
              <a:rPr lang="en-US" sz="28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 conventions page</a:t>
            </a: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US" sz="2200" dirty="0"/>
              <a:t>nothing should come as a surprise</a:t>
            </a:r>
          </a:p>
          <a:p>
            <a:pPr lvl="1"/>
            <a:r>
              <a:rPr lang="en-US" sz="2200" dirty="0"/>
              <a:t>Work-in-progress – please give us feedback!</a:t>
            </a:r>
          </a:p>
          <a:p>
            <a:r>
              <a:rPr lang="en-US" sz="2800" dirty="0"/>
              <a:t>Previous Ed announcement on better (hopefully!) explanation of rev-acc inductive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48E38-58CE-09AF-5C21-BC6C06BF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C2F1-0920-106E-50C5-5A0107AA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C343-E52F-638D-58E4-DA35A46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Loops, Recursion, and Cliffhangers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EA3F-9954-6111-12AF-D46177DE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Ordinary loops are a special case of recursion</a:t>
            </a:r>
          </a:p>
          <a:p>
            <a:pPr lvl="1"/>
            <a:r>
              <a:rPr lang="en-US" sz="2200" dirty="0"/>
              <a:t>recursion is more powerful</a:t>
            </a:r>
          </a:p>
          <a:p>
            <a:pPr lvl="1"/>
            <a:r>
              <a:rPr lang="en-US" sz="2200" dirty="0"/>
              <a:t>recursion is necessary in many cases (e.g., tree traversals)</a:t>
            </a:r>
          </a:p>
          <a:p>
            <a:pPr lvl="2"/>
            <a:r>
              <a:rPr lang="en-US" sz="1800" dirty="0"/>
              <a:t>even most list functions </a:t>
            </a:r>
            <a:r>
              <a:rPr lang="en-US" sz="1800" i="1" dirty="0"/>
              <a:t>require</a:t>
            </a:r>
            <a:r>
              <a:rPr lang="en-US" sz="1800" dirty="0"/>
              <a:t> extra space</a:t>
            </a:r>
          </a:p>
          <a:p>
            <a:pPr lvl="1"/>
            <a:endParaRPr lang="en-US" sz="2200" dirty="0"/>
          </a:p>
          <a:p>
            <a:r>
              <a:rPr lang="en-US" sz="2600" dirty="0"/>
              <a:t>Likely lingering questions…</a:t>
            </a:r>
          </a:p>
          <a:p>
            <a:pPr lvl="1"/>
            <a:r>
              <a:rPr lang="en-US" sz="2200" dirty="0"/>
              <a:t>does this conversion work for </a:t>
            </a:r>
            <a:r>
              <a:rPr lang="en-US" sz="2200" i="1" dirty="0"/>
              <a:t>all</a:t>
            </a:r>
            <a:r>
              <a:rPr lang="en-US" sz="2200" dirty="0"/>
              <a:t> list functions?</a:t>
            </a:r>
          </a:p>
          <a:p>
            <a:pPr lvl="1"/>
            <a:r>
              <a:rPr lang="en-US" sz="2200" dirty="0"/>
              <a:t>what about functions on other data types?</a:t>
            </a:r>
          </a:p>
          <a:p>
            <a:pPr lvl="1"/>
            <a:r>
              <a:rPr lang="en-US" sz="2200" dirty="0"/>
              <a:t>what kinds of problems can neither really solve?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97CE5-3A90-67CF-01E0-583EB4AF0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83C9E-710F-0DBD-EB42-4258E4E5B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66FD-19C2-6AB7-2533-92809D48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"Bottom Up" Functions on Lists (1/4)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5858-F54C-3FF1-C64F-99D568C00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The opposite of "tail recursion" is purely "bottom up"</a:t>
            </a:r>
          </a:p>
          <a:p>
            <a:pPr lvl="1"/>
            <a:r>
              <a:rPr lang="en-US" sz="2200" dirty="0"/>
              <a:t>tail recursion does the work "top down"</a:t>
            </a:r>
          </a:p>
          <a:p>
            <a:pPr lvl="2"/>
            <a:r>
              <a:rPr lang="en-US" sz="1800" dirty="0"/>
              <a:t>all the work is done as we move down the list</a:t>
            </a:r>
          </a:p>
          <a:p>
            <a:pPr lvl="1"/>
            <a:r>
              <a:rPr lang="en-US" sz="2200" dirty="0"/>
              <a:t>this definition is "bottom up"</a:t>
            </a:r>
          </a:p>
          <a:p>
            <a:pPr lvl="2"/>
            <a:r>
              <a:rPr lang="en-US" sz="1800" dirty="0"/>
              <a:t>all the work is done as we work back from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/>
              <a:t> to the full list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D3FD-18D2-D96F-BAD3-F054835F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822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5F938-3A9E-B315-43C1-B25A1A55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3813-1D74-9DD9-D032-211FDE1C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"Bottom Up" Functions on Lists (2/4)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94B5-ABA8-B640-AF90-D4190500F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this could be implemented with a loop</a:t>
            </a:r>
          </a:p>
          <a:p>
            <a:pPr lvl="1"/>
            <a:r>
              <a:rPr lang="en-US" sz="2200" dirty="0"/>
              <a:t>but it's incorrect…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97A23-CF61-6E59-A69D-686C7C851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14D5-E4F5-32D3-4B00-EAE3917E5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F695-150A-C7F8-B8D8-CEFFAC3D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"Bottom Up" Functions on Lists (3/4)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13B42-B450-77C6-B073-49F9EE4F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twice(1 :: 2 :: 3 :: nil)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twice(2 :: 3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twice(3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6 :: twice(nil)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2 :: 4 :: 6 :: nil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8507-892A-274F-F1F7-EFD4BC069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6EEF-5672-3EDF-6F7D-8AFCD2D4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0AEA-3C29-49BD-DDB1-84C3C0AD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Sum of the Values in a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9587F-A5DD-92FD-8A25-C1F467C8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Saw another summation function in Topic 5 Extras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sum-acc(nil, r)	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 sum-acc(x :: L, r)	:= sum-acc(L, x + r)</a:t>
            </a:r>
          </a:p>
          <a:p>
            <a:pPr lvl="2"/>
            <a:endParaRPr lang="en-US" sz="1800" dirty="0"/>
          </a:p>
          <a:p>
            <a:r>
              <a:rPr lang="en-US" sz="2600" dirty="0"/>
              <a:t>Translates to the following code</a:t>
            </a: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(L: List, r: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"nil")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r);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928C-9425-E7AB-D567-3197B2958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162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15ECA-35D0-E546-2ABB-9E465303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8233-AFFF-6CB4-E98B-7A4D2B9D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"Bottom Up" Functions on Lists (4/4)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C852-B0FA-8AA0-D579-A05DDB23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339202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twice(1 :: 2 :: 3 :: nil) = … 2 :: 4 :: 6 :: nil</a:t>
            </a:r>
            <a:endParaRPr lang="en-US" sz="1800" dirty="0"/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twice-acc(1 :: 2 :: 3 :: nil, nil)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twice-acc(2 :: 3 :: nil,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twice-acc(3 :: nil, 4 ::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twice-acc(nil, 6 :: 4 :: 2 :: nil)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= 6 :: 4 :: 2 :: nil						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</a:t>
            </a:r>
          </a:p>
          <a:p>
            <a:pPr lvl="2"/>
            <a:endParaRPr lang="en-US" sz="1800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CB1FA-A82A-D5A3-45A0-21FB0007F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1B9D-3383-9A10-5694-C84275CD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CCBD-42B0-32C4-EFC8-6A053B1F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Twice Is (not) Right!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FFC6-9737-6100-7AA4-7E6BA21B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twice(nil)	:=  nil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twice(x :: L)	:=  (2x) :: twice(L)</a:t>
            </a:r>
          </a:p>
          <a:p>
            <a:pPr lvl="2"/>
            <a:endParaRPr lang="en-US" sz="1800" dirty="0"/>
          </a:p>
          <a:p>
            <a:r>
              <a:rPr lang="en-US" sz="2600" dirty="0"/>
              <a:t>Attempt to do this with an accumulator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we end up with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twice-acc(L, nil) = rev(twice(L))</a:t>
            </a:r>
          </a:p>
          <a:p>
            <a:pPr lvl="1"/>
            <a:r>
              <a:rPr lang="en-US" sz="2200" dirty="0"/>
              <a:t>we can fix this by reversing the result when we're done</a:t>
            </a:r>
          </a:p>
          <a:p>
            <a:pPr lvl="2"/>
            <a:r>
              <a:rPr lang="en-US" sz="1800" dirty="0"/>
              <a:t>we return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rev(twice-acc(L, nil))</a:t>
            </a:r>
          </a:p>
          <a:p>
            <a:pPr lvl="1"/>
            <a:r>
              <a:rPr lang="en-US" sz="2200" dirty="0"/>
              <a:t>or, we can reverse the list (once) before we recurse</a:t>
            </a:r>
          </a:p>
          <a:p>
            <a:pPr lvl="1"/>
            <a:r>
              <a:rPr lang="en-US" sz="2200" dirty="0"/>
              <a:t>either lets us use a loop, but neither is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O(1)</a:t>
            </a:r>
            <a:r>
              <a:rPr lang="en-US" sz="2200" dirty="0"/>
              <a:t>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BE5B-92A2-7D90-6713-DE22CC674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3302-E84D-C1D1-D8AE-4ED4BA8E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Twice by “Cheating”: Rev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BC39-0BC1-EF7C-8C3A-6063AAA6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twice(L)	:=  twice-acc(rev(L), nil)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575C3-1BD8-47C3-DF28-99B1762E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399C6-950A-070D-8D5E-EEFBA1B00FF7}"/>
              </a:ext>
            </a:extLst>
          </p:cNvPr>
          <p:cNvSpPr txBox="1"/>
          <p:nvPr/>
        </p:nvSpPr>
        <p:spPr>
          <a:xfrm>
            <a:off x="1834816" y="2986263"/>
            <a:ext cx="5474368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twice = (L: List): List =&gt; {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 = rev(L);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cons(2n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twice(L)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04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8E4F6-8946-BF39-6F01-E6083E0E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06D-611A-20A6-A3AB-C1A43942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Twice by “Cheating”: Rev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A7C7A-15E5-D929-45FD-2DB8F70B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twice-acc(nil, R)	  :=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twice-acc(x :: L, R)	  := twice-acc(L, (2x)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twice(L)	:=  rev(twice-acc(L,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7B2D4-97A1-80B2-2684-A409B7E7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C08FB-7AEA-FB94-2B92-C974F548E8F7}"/>
              </a:ext>
            </a:extLst>
          </p:cNvPr>
          <p:cNvSpPr txBox="1"/>
          <p:nvPr/>
        </p:nvSpPr>
        <p:spPr>
          <a:xfrm>
            <a:off x="1834816" y="2986263"/>
            <a:ext cx="5474368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twice = (L: List): List =&gt; {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cons(2n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rev(R);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twice(L)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70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F26B-D941-B4F6-63DA-759AF436C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0205-9BBC-2CA6-D76B-2493447C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“The Twice is Right”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5ABC1-D8E3-FDED-C9E2-DA006CDC2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28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marL="914400" lvl="4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f(nil)		:=  nil</a:t>
                </a:r>
              </a:p>
              <a:p>
                <a:pPr marL="914400" lvl="4"/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f(x :: L)	:=  g(x) :: f(L)</a:t>
                </a:r>
                <a:endParaRPr lang="en-US" sz="2800" dirty="0"/>
              </a:p>
              <a:p>
                <a:pPr marL="457200" lvl="3"/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we can define</a:t>
                </a:r>
              </a:p>
              <a:p>
                <a:pPr lvl="2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f-acc(nil, R)		:=  R</a:t>
                </a:r>
              </a:p>
              <a:p>
                <a:pPr lvl="2"/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f-acc(x :: L, R)		:=  f-acc(L, g(x) :: R)</a:t>
                </a:r>
                <a:endParaRPr lang="en-US" sz="2800" dirty="0">
                  <a:latin typeface="Franklin Gothic Medium" panose="020B0603020102020204" pitchFamily="34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and show that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f-acc(L, R) = rev(f(L))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⧺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	thus</a:t>
                </a: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f-acc(L, nil) = rev(f(L))		</a:t>
                </a:r>
                <a:r>
                  <a:rPr lang="en-US" sz="22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(“reversing before”)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			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f(L) = rev(f-acc(L, nil))		</a:t>
                </a:r>
                <a:r>
                  <a:rPr lang="en-US" sz="2200" dirty="0">
                    <a:latin typeface="Franklin Gothic Medium" panose="020B0603020102020204" pitchFamily="34" charset="0"/>
                    <a:ea typeface="Cambria Math" panose="02040503050406030204" pitchFamily="18" charset="0"/>
                  </a:rPr>
                  <a:t>(“reversing after”*)</a:t>
                </a:r>
              </a:p>
              <a:p>
                <a:pPr marL="0" indent="0">
                  <a:buNone/>
                </a:pP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5ABC1-D8E3-FDED-C9E2-DA006CDC2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232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AE87-3982-79A5-BE28-2FC1990DB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D398-448D-823B-0E75-50195611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Proof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35C0-560C-3075-E1D1-08342A2C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prove by structural induction on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L 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(so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remains a variable)</a:t>
            </a:r>
            <a:endParaRPr lang="en-US" sz="1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Will use prior definitions of </a:t>
            </a:r>
            <a:r>
              <a:rPr lang="en-US" sz="26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2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&amp; rev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these are very commonly used in recursive list code</a:t>
            </a:r>
          </a:p>
          <a:p>
            <a:endParaRPr lang="en-US" sz="26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E9BE5-31BE-6A96-98DD-A2A76758B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68963-1B00-FE39-6B4A-402E46E28062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93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C192-62A0-0367-A4C9-F4BE3F695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CE4D-9D76-853C-D7EC-F96FB869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Base Case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5A74-B39A-5868-BD07-A353214F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489254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endParaRPr lang="en-US" sz="1800" dirty="0"/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Base Case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BAFE-5CAD-5B83-201A-7BF7D9451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23187-39F9-EB3E-4877-D29842617858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6712A-8940-73F6-5AEC-40FEF25C9AAA}"/>
              </a:ext>
            </a:extLst>
          </p:cNvPr>
          <p:cNvSpPr txBox="1"/>
          <p:nvPr/>
        </p:nvSpPr>
        <p:spPr>
          <a:xfrm>
            <a:off x="3298004" y="6273224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51355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0B70-D084-7938-5176-D6658FD9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2C53-5B25-5C2C-4814-7A30A8CB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Base Case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A46D8-181C-5C1B-6AEA-4E77EEBA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536329" cy="489254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  <a:endParaRPr lang="en-US" sz="1800" dirty="0"/>
          </a:p>
          <a:p>
            <a:pPr marL="457200" lvl="2"/>
            <a:endParaRPr lang="en-US" sz="1800" dirty="0">
              <a:solidFill>
                <a:srgbClr val="7030A0"/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Base Case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nil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= R			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(nil, R)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(rev(nil),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(rev(f(nil)), R) 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E78A5-F496-4410-6428-635CA18CB511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132FD-0A47-344A-FCF3-528940A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86C2E-789D-294F-B866-546519B1CA45}"/>
              </a:ext>
            </a:extLst>
          </p:cNvPr>
          <p:cNvSpPr txBox="1"/>
          <p:nvPr/>
        </p:nvSpPr>
        <p:spPr>
          <a:xfrm>
            <a:off x="3298004" y="6273224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89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6426-637F-DE76-E006-25EF8639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E538-63EA-8E86-46DB-0C559233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Inductive Step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FE86-A671-3063-94D3-E184587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34"/>
            <a:ext cx="8536329" cy="489254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800" dirty="0">
              <a:solidFill>
                <a:srgbClr val="0070C0"/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0070C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Hypothesis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assume that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for any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Step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 :: 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f-acc(x :: L, R)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93990-4CD8-B1AF-4BB0-82CB8C01F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A9474-F842-58A4-A364-52A48E3C18B7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CD782-863B-7AAD-5E12-A3606007ECAD}"/>
              </a:ext>
            </a:extLst>
          </p:cNvPr>
          <p:cNvSpPr txBox="1"/>
          <p:nvPr/>
        </p:nvSpPr>
        <p:spPr>
          <a:xfrm>
            <a:off x="3298004" y="6273224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10523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2E52-3AC5-EC5F-9B94-C19924FAE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A9AD-1075-8CE5-E1E6-EFC26122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Inductive Step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B119-1ED8-EF8A-51F3-D5C39AC6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34"/>
            <a:ext cx="8536329" cy="489254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800" dirty="0">
              <a:solidFill>
                <a:srgbClr val="0070C0"/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0070C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Hypothesis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assume that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for any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Step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 :: 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f-acc(x :: L, R)			= f-acc(L, g(x) ::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g(x) ::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Ind.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Hyp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.</a:t>
            </a:r>
          </a:p>
          <a:p>
            <a:pPr marL="457200"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g(x) :: nil 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(1)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[g(x)] ⧺ R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(2)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24EE2-C442-D2AA-DF83-E93469E3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120AE-1F7D-B308-7CA6-629F7B28271D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25ECF-DFD0-96E4-270D-FE1597AE9400}"/>
              </a:ext>
            </a:extLst>
          </p:cNvPr>
          <p:cNvSpPr txBox="1"/>
          <p:nvPr/>
        </p:nvSpPr>
        <p:spPr>
          <a:xfrm>
            <a:off x="3298004" y="6273224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concat(nil, R)	:=  R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concat(x :: L, R)	:=  x :: concat(L, R)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21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4E035-BCDC-94C6-7F6B-A3E1FEF07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FE14-CCB4-5D1D-FC7E-33AB1E06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Tail-Recursive Version of Sum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F42E78-5B11-22AA-142F-B01D1D9C2679}"/>
              </a:ext>
            </a:extLst>
          </p:cNvPr>
          <p:cNvSpPr txBox="1">
            <a:spLocks/>
          </p:cNvSpPr>
          <p:nvPr/>
        </p:nvSpPr>
        <p:spPr>
          <a:xfrm>
            <a:off x="4767465" y="1151198"/>
            <a:ext cx="4376535" cy="25523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(L: List, r: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0" lvl="2"/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=== "nil") {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2  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3  }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+ r);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5  }</a:t>
            </a:r>
          </a:p>
          <a:p>
            <a:pPr marL="0" lvl="2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81B51-6A72-3DFC-D4CE-1796749D53FF}"/>
              </a:ext>
            </a:extLst>
          </p:cNvPr>
          <p:cNvSpPr txBox="1">
            <a:spLocks/>
          </p:cNvSpPr>
          <p:nvPr/>
        </p:nvSpPr>
        <p:spPr>
          <a:xfrm>
            <a:off x="94527" y="5897184"/>
            <a:ext cx="5033057" cy="4458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sum_acc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 :: 2 :: 3 :: nil, 0) …</a:t>
            </a:r>
          </a:p>
        </p:txBody>
      </p:sp>
      <p:grpSp>
        <p:nvGrpSpPr>
          <p:cNvPr id="26" name="Group 25" descr="Next, we call sum_acc with L = 2 :: 3 :: nil and r = 1. We make a recursive call on Line 4…">
            <a:extLst>
              <a:ext uri="{FF2B5EF4-FFF2-40B4-BE49-F238E27FC236}">
                <a16:creationId xmlns:a16="http://schemas.microsoft.com/office/drawing/2014/main" id="{EEEC85A4-656C-B717-7484-0868CB1A17FE}"/>
              </a:ext>
            </a:extLst>
          </p:cNvPr>
          <p:cNvGrpSpPr/>
          <p:nvPr/>
        </p:nvGrpSpPr>
        <p:grpSpPr>
          <a:xfrm>
            <a:off x="729205" y="3433532"/>
            <a:ext cx="2394655" cy="1358387"/>
            <a:chOff x="729205" y="3433532"/>
            <a:chExt cx="2394655" cy="13583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5D1796-AFA8-0DEF-8A4D-DB3D3693961D}"/>
                </a:ext>
              </a:extLst>
            </p:cNvPr>
            <p:cNvSpPr txBox="1"/>
            <p:nvPr/>
          </p:nvSpPr>
          <p:spPr>
            <a:xfrm>
              <a:off x="1227188" y="3433532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2 ::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1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D3FE33-DDC2-671F-2228-8A7E4A5B757F}"/>
                </a:ext>
              </a:extLst>
            </p:cNvPr>
            <p:cNvSpPr/>
            <p:nvPr/>
          </p:nvSpPr>
          <p:spPr>
            <a:xfrm>
              <a:off x="729205" y="3923818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 descr="Next, we call sum_acc with L = 3 :: nil and r = 3. We make a recursive call on Line 4…">
            <a:extLst>
              <a:ext uri="{FF2B5EF4-FFF2-40B4-BE49-F238E27FC236}">
                <a16:creationId xmlns:a16="http://schemas.microsoft.com/office/drawing/2014/main" id="{B373C8C8-30B3-BC12-2D5F-F4BBBDE5936E}"/>
              </a:ext>
            </a:extLst>
          </p:cNvPr>
          <p:cNvGrpSpPr/>
          <p:nvPr/>
        </p:nvGrpSpPr>
        <p:grpSpPr>
          <a:xfrm>
            <a:off x="729205" y="2340735"/>
            <a:ext cx="2407711" cy="1502059"/>
            <a:chOff x="729205" y="2340735"/>
            <a:chExt cx="2407711" cy="15020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D4C3CF-EA45-E777-574A-5AF0879555B0}"/>
                </a:ext>
              </a:extLst>
            </p:cNvPr>
            <p:cNvSpPr txBox="1"/>
            <p:nvPr/>
          </p:nvSpPr>
          <p:spPr>
            <a:xfrm>
              <a:off x="1240244" y="2340735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3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DD170D-C8D2-779F-B61C-32FEB391796E}"/>
                </a:ext>
              </a:extLst>
            </p:cNvPr>
            <p:cNvSpPr/>
            <p:nvPr/>
          </p:nvSpPr>
          <p:spPr>
            <a:xfrm>
              <a:off x="729205" y="2974693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 descr="Next, we call sum_acc with L = nil and r = 6. This is our base case, so we don’t recurse. Instead,…">
            <a:extLst>
              <a:ext uri="{FF2B5EF4-FFF2-40B4-BE49-F238E27FC236}">
                <a16:creationId xmlns:a16="http://schemas.microsoft.com/office/drawing/2014/main" id="{ED419D22-5A98-E608-EBAB-99B8B8459417}"/>
              </a:ext>
            </a:extLst>
          </p:cNvPr>
          <p:cNvGrpSpPr/>
          <p:nvPr/>
        </p:nvGrpSpPr>
        <p:grpSpPr>
          <a:xfrm>
            <a:off x="729205" y="1253957"/>
            <a:ext cx="2407711" cy="1607460"/>
            <a:chOff x="729205" y="1253957"/>
            <a:chExt cx="2407711" cy="1607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8E25EE-35C2-004C-FAE2-951DD5806976}"/>
                </a:ext>
              </a:extLst>
            </p:cNvPr>
            <p:cNvSpPr txBox="1"/>
            <p:nvPr/>
          </p:nvSpPr>
          <p:spPr>
            <a:xfrm>
              <a:off x="1240244" y="1253957"/>
              <a:ext cx="189667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6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2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E606A9-5A36-0381-B779-B05A9917B831}"/>
                </a:ext>
              </a:extLst>
            </p:cNvPr>
            <p:cNvSpPr/>
            <p:nvPr/>
          </p:nvSpPr>
          <p:spPr>
            <a:xfrm>
              <a:off x="729205" y="1993316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 descr="We return 6 to our caller">
            <a:extLst>
              <a:ext uri="{FF2B5EF4-FFF2-40B4-BE49-F238E27FC236}">
                <a16:creationId xmlns:a16="http://schemas.microsoft.com/office/drawing/2014/main" id="{D9C62AFC-066D-4C3B-E75C-5FF86971889C}"/>
              </a:ext>
            </a:extLst>
          </p:cNvPr>
          <p:cNvGrpSpPr/>
          <p:nvPr/>
        </p:nvGrpSpPr>
        <p:grpSpPr>
          <a:xfrm>
            <a:off x="3208117" y="1970977"/>
            <a:ext cx="1418524" cy="868101"/>
            <a:chOff x="3208117" y="1970977"/>
            <a:chExt cx="1418524" cy="86810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BE74EE-A3E5-B336-9711-672701755211}"/>
                </a:ext>
              </a:extLst>
            </p:cNvPr>
            <p:cNvSpPr/>
            <p:nvPr/>
          </p:nvSpPr>
          <p:spPr>
            <a:xfrm rot="10800000">
              <a:off x="3208117" y="1970977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6AEE11-89D9-C932-B55C-E6AA369D7104}"/>
                </a:ext>
              </a:extLst>
            </p:cNvPr>
            <p:cNvSpPr txBox="1"/>
            <p:nvPr/>
          </p:nvSpPr>
          <p:spPr>
            <a:xfrm>
              <a:off x="3649707" y="2199644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grpSp>
        <p:nvGrpSpPr>
          <p:cNvPr id="30" name="Group 29" descr="Now that we’ve received the return value from our callee, we just return it - so 6 again. No extra work!">
            <a:extLst>
              <a:ext uri="{FF2B5EF4-FFF2-40B4-BE49-F238E27FC236}">
                <a16:creationId xmlns:a16="http://schemas.microsoft.com/office/drawing/2014/main" id="{0FB93951-271B-5DD2-4D4C-7FBBE1E4660C}"/>
              </a:ext>
            </a:extLst>
          </p:cNvPr>
          <p:cNvGrpSpPr/>
          <p:nvPr/>
        </p:nvGrpSpPr>
        <p:grpSpPr>
          <a:xfrm>
            <a:off x="3208117" y="2974346"/>
            <a:ext cx="1418524" cy="868101"/>
            <a:chOff x="3208117" y="2974346"/>
            <a:chExt cx="1418524" cy="86810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9AEA89F-7876-A478-3AFB-2AB304253BF2}"/>
                </a:ext>
              </a:extLst>
            </p:cNvPr>
            <p:cNvSpPr/>
            <p:nvPr/>
          </p:nvSpPr>
          <p:spPr>
            <a:xfrm rot="10800000">
              <a:off x="3208117" y="2974346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597147-7775-CB7A-E9EA-9D3961D94172}"/>
                </a:ext>
              </a:extLst>
            </p:cNvPr>
            <p:cNvSpPr txBox="1"/>
            <p:nvPr/>
          </p:nvSpPr>
          <p:spPr>
            <a:xfrm>
              <a:off x="3649707" y="3255381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grpSp>
        <p:nvGrpSpPr>
          <p:cNvPr id="31" name="Group 30" descr="Now that we’ve received the return value from our callee, we just return it - so 6 again. No extra work!">
            <a:extLst>
              <a:ext uri="{FF2B5EF4-FFF2-40B4-BE49-F238E27FC236}">
                <a16:creationId xmlns:a16="http://schemas.microsoft.com/office/drawing/2014/main" id="{366ED525-0508-0C26-4FB3-35E8442987BE}"/>
              </a:ext>
            </a:extLst>
          </p:cNvPr>
          <p:cNvGrpSpPr/>
          <p:nvPr/>
        </p:nvGrpSpPr>
        <p:grpSpPr>
          <a:xfrm>
            <a:off x="3208117" y="3923818"/>
            <a:ext cx="1405197" cy="868101"/>
            <a:chOff x="3208117" y="3923818"/>
            <a:chExt cx="1405197" cy="86810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16E38-5813-2FC2-F92F-0FB2C6A2E2EC}"/>
                </a:ext>
              </a:extLst>
            </p:cNvPr>
            <p:cNvSpPr/>
            <p:nvPr/>
          </p:nvSpPr>
          <p:spPr>
            <a:xfrm rot="10800000">
              <a:off x="3208117" y="3923818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B3D1E8-E0BB-E3D8-A4F1-192A65DAADA4}"/>
                </a:ext>
              </a:extLst>
            </p:cNvPr>
            <p:cNvSpPr txBox="1"/>
            <p:nvPr/>
          </p:nvSpPr>
          <p:spPr>
            <a:xfrm>
              <a:off x="3636380" y="4188591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grpSp>
        <p:nvGrpSpPr>
          <p:cNvPr id="32" name="Group 31" descr="Now that we’ve received the return value from our callee, we just return it - so 6 again. No extra work!">
            <a:extLst>
              <a:ext uri="{FF2B5EF4-FFF2-40B4-BE49-F238E27FC236}">
                <a16:creationId xmlns:a16="http://schemas.microsoft.com/office/drawing/2014/main" id="{848AD9CD-62B2-6FED-74FB-7CE992E561D0}"/>
              </a:ext>
            </a:extLst>
          </p:cNvPr>
          <p:cNvGrpSpPr/>
          <p:nvPr/>
        </p:nvGrpSpPr>
        <p:grpSpPr>
          <a:xfrm>
            <a:off x="3208117" y="4933529"/>
            <a:ext cx="1405197" cy="868101"/>
            <a:chOff x="3208117" y="4933529"/>
            <a:chExt cx="1405197" cy="8681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D9CA76-6487-4408-BF29-D94C8146DDA6}"/>
                </a:ext>
              </a:extLst>
            </p:cNvPr>
            <p:cNvSpPr/>
            <p:nvPr/>
          </p:nvSpPr>
          <p:spPr>
            <a:xfrm rot="10800000">
              <a:off x="3208117" y="4933529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AD8FD9-B48A-6AA7-DF14-D841E0FDD3C7}"/>
                </a:ext>
              </a:extLst>
            </p:cNvPr>
            <p:cNvSpPr txBox="1"/>
            <p:nvPr/>
          </p:nvSpPr>
          <p:spPr>
            <a:xfrm>
              <a:off x="3636380" y="5198302"/>
              <a:ext cx="9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returns </a:t>
              </a:r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6</a:t>
              </a:r>
            </a:p>
          </p:txBody>
        </p:sp>
      </p:grpSp>
      <p:grpSp>
        <p:nvGrpSpPr>
          <p:cNvPr id="23" name="Group 22" descr="First, we call sum_acc with L = 1 :: 2 :: 3 :: nil and r = 0. We make a recursive call on Line 4…">
            <a:extLst>
              <a:ext uri="{FF2B5EF4-FFF2-40B4-BE49-F238E27FC236}">
                <a16:creationId xmlns:a16="http://schemas.microsoft.com/office/drawing/2014/main" id="{7F3E12C4-0527-593D-7156-749DA6E6BA4C}"/>
              </a:ext>
            </a:extLst>
          </p:cNvPr>
          <p:cNvGrpSpPr/>
          <p:nvPr/>
        </p:nvGrpSpPr>
        <p:grpSpPr>
          <a:xfrm>
            <a:off x="742534" y="4527145"/>
            <a:ext cx="2381327" cy="1289015"/>
            <a:chOff x="742534" y="4527145"/>
            <a:chExt cx="2381327" cy="12890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323B01-A06E-7B81-7996-0413BC63DC33}"/>
                </a:ext>
              </a:extLst>
            </p:cNvPr>
            <p:cNvSpPr txBox="1"/>
            <p:nvPr/>
          </p:nvSpPr>
          <p:spPr>
            <a:xfrm>
              <a:off x="1227188" y="4527145"/>
              <a:ext cx="1896673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L = 1 :: 2 :: 3 :: nil</a:t>
              </a:r>
            </a:p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r = 0</a:t>
              </a:r>
            </a:p>
            <a:p>
              <a:r>
                <a:rPr lang="en-US" dirty="0">
                  <a:latin typeface="Franklin Gothic Medium"/>
                  <a:cs typeface="Franklin Gothic Medium"/>
                </a:rPr>
                <a:t>line 4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BCA192D-2177-C5E9-4A74-E8CC481CFAA5}"/>
                </a:ext>
              </a:extLst>
            </p:cNvPr>
            <p:cNvSpPr/>
            <p:nvPr/>
          </p:nvSpPr>
          <p:spPr>
            <a:xfrm>
              <a:off x="742534" y="4948059"/>
              <a:ext cx="370390" cy="868101"/>
            </a:xfrm>
            <a:custGeom>
              <a:avLst/>
              <a:gdLst>
                <a:gd name="connsiteX0" fmla="*/ 370390 w 370390"/>
                <a:gd name="connsiteY0" fmla="*/ 868101 h 868101"/>
                <a:gd name="connsiteX1" fmla="*/ 0 w 370390"/>
                <a:gd name="connsiteY1" fmla="*/ 428263 h 868101"/>
                <a:gd name="connsiteX2" fmla="*/ 370390 w 370390"/>
                <a:gd name="connsiteY2" fmla="*/ 0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868101">
                  <a:moveTo>
                    <a:pt x="370390" y="868101"/>
                  </a:moveTo>
                  <a:cubicBezTo>
                    <a:pt x="185195" y="720523"/>
                    <a:pt x="0" y="572946"/>
                    <a:pt x="0" y="428263"/>
                  </a:cubicBezTo>
                  <a:cubicBezTo>
                    <a:pt x="0" y="283580"/>
                    <a:pt x="185195" y="141790"/>
                    <a:pt x="370390" y="0"/>
                  </a:cubicBezTo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CD9782-93E6-508C-61D3-9F96AA705728}"/>
              </a:ext>
            </a:extLst>
          </p:cNvPr>
          <p:cNvSpPr txBox="1"/>
          <p:nvPr/>
        </p:nvSpPr>
        <p:spPr>
          <a:xfrm>
            <a:off x="5232381" y="3905327"/>
            <a:ext cx="3594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Same return value means no need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to remember where we were.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10BA00-D464-33CC-639B-B1C409FE60FE}"/>
              </a:ext>
            </a:extLst>
          </p:cNvPr>
          <p:cNvSpPr txBox="1"/>
          <p:nvPr/>
        </p:nvSpPr>
        <p:spPr>
          <a:xfrm>
            <a:off x="5232381" y="4597149"/>
            <a:ext cx="366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No need to keep stack old frames!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ea typeface="Cambria Math" panose="02040503050406030204" pitchFamily="18" charset="0"/>
                <a:cs typeface="Franklin Gothic Medium"/>
              </a:rPr>
              <a:t>Tail call optimization reuses them…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5B8056-6F26-ECD8-EAAF-C7D3186E994A}"/>
              </a:ext>
            </a:extLst>
          </p:cNvPr>
          <p:cNvSpPr txBox="1"/>
          <p:nvPr/>
        </p:nvSpPr>
        <p:spPr>
          <a:xfrm>
            <a:off x="5232381" y="3490504"/>
            <a:ext cx="39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This is a "tail call" and "tail recursion".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2F1E6F6-C367-BCB2-E9C0-6CAAE2894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8361-F251-47C1-5FC2-982F32C0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732E-0186-9AB9-C79B-493A0EF0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f-acc(</a:t>
            </a:r>
            <a:r>
              <a:rPr lang="en-US" dirty="0" err="1"/>
              <a:t>ts</a:t>
            </a:r>
            <a:r>
              <a:rPr lang="en-US" dirty="0"/>
              <a:t>): Inductive Step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AC3E-AE3B-39F5-F05B-7CF6BE68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34"/>
            <a:ext cx="8536329" cy="4892540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/>
          </a:p>
          <a:p>
            <a:r>
              <a:rPr lang="en-US" sz="2600" dirty="0"/>
              <a:t>Prove that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800" dirty="0">
              <a:solidFill>
                <a:srgbClr val="0070C0"/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0070C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Hypothesis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: assume that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 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for any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  <a:p>
            <a:pPr marL="457200" lvl="2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Inductive Step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x :: L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):</a:t>
            </a:r>
          </a:p>
          <a:p>
            <a:pPr marL="457200" lvl="2"/>
            <a:endParaRPr lang="en-US" sz="800" dirty="0"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f-acc(x :: L, R)			= f-acc(L, g(x) :: R)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g(x) ::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Ind.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Hyp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.</a:t>
            </a:r>
          </a:p>
          <a:p>
            <a:pPr marL="457200"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			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g(x) :: nil 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(1)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[g(x)] ⧺ R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 err="1">
                <a:latin typeface="Franklin Gothic Medium" panose="020B0603020102020204" pitchFamily="34" charset="0"/>
                <a:ea typeface="Cambria Math" panose="02040503050406030204" pitchFamily="18" charset="0"/>
              </a:rPr>
              <a:t>concat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(2)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rev(g(x) :: 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R		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rev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rev(f(x :: 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 R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def of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2A0C3-738C-7C0D-2E0C-B1C1D802A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C23B9-FCF9-093C-556B-1F6FFCC47CE1}"/>
              </a:ext>
            </a:extLst>
          </p:cNvPr>
          <p:cNvSpPr txBox="1"/>
          <p:nvPr/>
        </p:nvSpPr>
        <p:spPr>
          <a:xfrm>
            <a:off x="3298004" y="6280146"/>
            <a:ext cx="4572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rev(nil)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rev(x :: L)	:= rev(L)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[x]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E294B-5AB1-7B02-2519-C14993C7F776}"/>
              </a:ext>
            </a:extLst>
          </p:cNvPr>
          <p:cNvSpPr txBox="1"/>
          <p:nvPr/>
        </p:nvSpPr>
        <p:spPr>
          <a:xfrm>
            <a:off x="0" y="6273225"/>
            <a:ext cx="329800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f(nil)		:=  nil</a:t>
            </a:r>
          </a:p>
          <a:p>
            <a:pPr marL="0" lvl="2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f(x :: L)	:=  g(x) :: f(L)</a:t>
            </a:r>
            <a:endParaRPr lang="en-US" sz="1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15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860D4-FE09-2D4E-C225-3FDD8A41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36EF-8F22-B689-ABFF-021A121D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f-acc(</a:t>
            </a:r>
            <a:r>
              <a:rPr lang="en-US" dirty="0" err="1"/>
              <a:t>ts</a:t>
            </a:r>
            <a:r>
              <a:rPr lang="en-US" dirty="0"/>
              <a:t>)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C26C-73DE-F520-4FDE-82DD080A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BC780-3111-C319-D39E-625A9DE5C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16D3B-BD13-094F-9B40-B4AE6B4919B5}"/>
              </a:ext>
            </a:extLst>
          </p:cNvPr>
          <p:cNvSpPr txBox="1"/>
          <p:nvPr/>
        </p:nvSpPr>
        <p:spPr>
          <a:xfrm>
            <a:off x="1680703" y="2974655"/>
            <a:ext cx="6744106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 = (L: List): List =&gt; {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cons(g(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R);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rev(R);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f(L)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1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872C3-8F65-EBE8-2105-6FE22966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DADE-D452-EA33-1DCA-7A491A01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the Loop f-acc(</a:t>
            </a:r>
            <a:r>
              <a:rPr lang="en-US" dirty="0" err="1"/>
              <a:t>ts</a:t>
            </a:r>
            <a:r>
              <a:rPr lang="en-US" dirty="0"/>
              <a:t>) Correct: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2A56-8EE9-6EB5-72BC-5DA19909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486B-8F5C-BF46-0EA8-655AB194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F8B91-435C-F20C-9C77-9022E2BA982A}"/>
              </a:ext>
            </a:extLst>
          </p:cNvPr>
          <p:cNvSpPr txBox="1"/>
          <p:nvPr/>
        </p:nvSpPr>
        <p:spPr>
          <a:xfrm>
            <a:off x="1680703" y="2974655"/>
            <a:ext cx="6744106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 = (L: List): List =&gt; {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cons(g(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R);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rev(R);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f(L)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 descr="The invariant {{ Inv: f-acc(L0, R0) = f-acc(L, R) }}&#13;&#10; holds immediately at initializion, as L_0 is equal to L and R_0 is equal to R">
            <a:extLst>
              <a:ext uri="{FF2B5EF4-FFF2-40B4-BE49-F238E27FC236}">
                <a16:creationId xmlns:a16="http://schemas.microsoft.com/office/drawing/2014/main" id="{6993EC26-72CB-A8B8-8C86-8C538F60F22F}"/>
              </a:ext>
            </a:extLst>
          </p:cNvPr>
          <p:cNvGrpSpPr/>
          <p:nvPr/>
        </p:nvGrpSpPr>
        <p:grpSpPr>
          <a:xfrm>
            <a:off x="5801909" y="3822354"/>
            <a:ext cx="2393510" cy="646331"/>
            <a:chOff x="5185459" y="1890738"/>
            <a:chExt cx="2393510" cy="646331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7E3D6BB6-0089-1538-A82D-6BF06DA4D564}"/>
                </a:ext>
              </a:extLst>
            </p:cNvPr>
            <p:cNvSpPr/>
            <p:nvPr/>
          </p:nvSpPr>
          <p:spPr>
            <a:xfrm>
              <a:off x="5185459" y="1962027"/>
              <a:ext cx="92597" cy="36933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478B94-F376-F1F3-A427-92BCD25B1E9D}"/>
                </a:ext>
              </a:extLst>
            </p:cNvPr>
            <p:cNvSpPr txBox="1"/>
            <p:nvPr/>
          </p:nvSpPr>
          <p:spPr>
            <a:xfrm>
              <a:off x="5602146" y="1890738"/>
              <a:ext cx="1976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initialization holds</a:t>
              </a:r>
            </a:p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immediately!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0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EAC8-3040-43D0-872F-59D85370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3100-50E1-F6F6-1F76-23041916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the Loop f-acc(</a:t>
            </a:r>
            <a:r>
              <a:rPr lang="en-US" dirty="0" err="1"/>
              <a:t>ts</a:t>
            </a:r>
            <a:r>
              <a:rPr lang="en-US" dirty="0"/>
              <a:t>) Correct: 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85B5-3EEF-0562-6FBF-79529F06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2C7BD-1AD9-7AFC-DC35-E7B5D18F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BA35C-BC59-3FB0-4C8E-0B77A3205E18}"/>
              </a:ext>
            </a:extLst>
          </p:cNvPr>
          <p:cNvSpPr txBox="1"/>
          <p:nvPr/>
        </p:nvSpPr>
        <p:spPr>
          <a:xfrm>
            <a:off x="365611" y="2974654"/>
            <a:ext cx="6744106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and L = nil }}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rev(R) = f(L) }}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rev(R);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f(L)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0EF8-9791-A623-23FF-CF10DBEB2CDB}"/>
              </a:ext>
            </a:extLst>
          </p:cNvPr>
          <p:cNvSpPr txBox="1"/>
          <p:nvPr/>
        </p:nvSpPr>
        <p:spPr>
          <a:xfrm>
            <a:off x="5032074" y="3033891"/>
            <a:ext cx="3908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rev(R)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rev(f-acc(nil, R))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def of f-acc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rev(f-acc(L, R)) 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L = nil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rev(f-acc(L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,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)) 	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Inv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rev(f-acc(L, nil))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since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R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= nil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  = f(L)		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Cambria Math" panose="02040503050406030204" pitchFamily="18" charset="0"/>
                <a:cs typeface="Franklin Gothic Medium"/>
              </a:rPr>
              <a:t>	def of f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Franklin Gothic Medium"/>
            </a:endParaRPr>
          </a:p>
        </p:txBody>
      </p:sp>
      <p:grpSp>
        <p:nvGrpSpPr>
          <p:cNvPr id="11" name="Group 10" descr="We need to check that exiting the loop satisfies the postcondition, i.e. {{ f-acc(L0, R0) = f-acc(L, R) and L = nil }}&#13;&#10;{{ rev(R) = f(L) }}&#13;&#10;">
            <a:extLst>
              <a:ext uri="{FF2B5EF4-FFF2-40B4-BE49-F238E27FC236}">
                <a16:creationId xmlns:a16="http://schemas.microsoft.com/office/drawing/2014/main" id="{CD6600D8-4A87-750C-6FE1-465619E45C51}"/>
              </a:ext>
            </a:extLst>
          </p:cNvPr>
          <p:cNvGrpSpPr/>
          <p:nvPr/>
        </p:nvGrpSpPr>
        <p:grpSpPr>
          <a:xfrm>
            <a:off x="5271470" y="5249117"/>
            <a:ext cx="2801876" cy="646331"/>
            <a:chOff x="5195734" y="1890738"/>
            <a:chExt cx="2801876" cy="646331"/>
          </a:xfrm>
        </p:grpSpPr>
        <p:sp>
          <p:nvSpPr>
            <p:cNvPr id="12" name="Right Bracket 11">
              <a:extLst>
                <a:ext uri="{FF2B5EF4-FFF2-40B4-BE49-F238E27FC236}">
                  <a16:creationId xmlns:a16="http://schemas.microsoft.com/office/drawing/2014/main" id="{34299FF7-E3AC-38DA-F5DE-74CCC6223777}"/>
                </a:ext>
              </a:extLst>
            </p:cNvPr>
            <p:cNvSpPr/>
            <p:nvPr/>
          </p:nvSpPr>
          <p:spPr>
            <a:xfrm>
              <a:off x="5195734" y="1890738"/>
              <a:ext cx="45719" cy="57504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B68F64-DE1F-B0E0-5362-88263909A69A}"/>
                </a:ext>
              </a:extLst>
            </p:cNvPr>
            <p:cNvSpPr txBox="1"/>
            <p:nvPr/>
          </p:nvSpPr>
          <p:spPr>
            <a:xfrm>
              <a:off x="5602146" y="1890738"/>
              <a:ext cx="23954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need to check exit </a:t>
              </a:r>
              <a:b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</a:b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satisfies postcondition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0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E1146-5E82-D51C-3EAB-788EF67C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DD54-DC0A-8C80-7F92-EA164D17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the Loop f-acc(</a:t>
            </a:r>
            <a:r>
              <a:rPr lang="en-US" dirty="0" err="1"/>
              <a:t>ts</a:t>
            </a:r>
            <a:r>
              <a:rPr lang="en-US" dirty="0"/>
              <a:t>) Correct: Body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E4F9-9940-DEE0-B946-3D7DC93F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EB9E6-E464-DC23-06EC-C60717880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3AA9D-7256-A874-FC86-C360C6549D70}"/>
                  </a:ext>
                </a:extLst>
              </p:cNvPr>
              <p:cNvSpPr txBox="1"/>
              <p:nvPr/>
            </p:nvSpPr>
            <p:spPr>
              <a:xfrm>
                <a:off x="457200" y="2703891"/>
                <a:ext cx="6744106" cy="379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let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 = nil;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	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{{ </a:t>
                </a:r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Inv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: f-acc(L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 R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) = f-acc(L, R) }}</a:t>
                </a:r>
                <a:endParaRPr lang="en-US" dirty="0">
                  <a:solidFill>
                    <a:srgbClr val="7030A0"/>
                  </a:solidFill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L.kind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!== "nil") {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{{ f-acc(L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 R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) = f-acc(L, R) and 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nil }}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 = cons(g(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L.hd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), R);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L.tl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{{ f-acc(L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 R</a:t>
                </a:r>
                <a:r>
                  <a:rPr lang="en-US" baseline="-25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) = f-acc(L, R) }}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3AA9D-7256-A874-FC86-C360C6549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03891"/>
                <a:ext cx="6744106" cy="3797193"/>
              </a:xfrm>
              <a:prstGeom prst="rect">
                <a:avLst/>
              </a:prstGeom>
              <a:blipFill>
                <a:blip r:embed="rId2"/>
                <a:stretch>
                  <a:fillRect l="-753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6497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7EA24-2296-1FAF-FB0C-03C0F647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8847-2D1E-6586-43CF-9835E1B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the Loop f-acc(</a:t>
            </a:r>
            <a:r>
              <a:rPr lang="en-US" dirty="0" err="1"/>
              <a:t>ts</a:t>
            </a:r>
            <a:r>
              <a:rPr lang="en-US" dirty="0"/>
              <a:t>) Correct: Body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7B1E-5167-6B32-F6A1-ABC45234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F80B0-39E9-5AD6-DC22-10D03F7E1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31AC0-71CF-996B-DED8-D3FFE73AA5DE}"/>
              </a:ext>
            </a:extLst>
          </p:cNvPr>
          <p:cNvSpPr txBox="1"/>
          <p:nvPr/>
        </p:nvSpPr>
        <p:spPr>
          <a:xfrm>
            <a:off x="457200" y="2703891"/>
            <a:ext cx="6744106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{{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and L = </a:t>
            </a:r>
            <a:r>
              <a:rPr lang="en-US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L.hd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:: </a:t>
            </a:r>
            <a:r>
              <a:rPr lang="en-US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L.tl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}}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{{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</a:t>
            </a:r>
            <a:r>
              <a:rPr lang="en-US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L.tl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g(x) :: R) }}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cons(g(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R);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f-acc(L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</p:txBody>
      </p:sp>
      <p:grpSp>
        <p:nvGrpSpPr>
          <p:cNvPr id="5" name="Group 4" descr="We now need to check that      {{ f-acc(L0, R0) = f-acc(L, R) and L = L.hd :: L.tl }}&#13;&#10;implies   {{ f-acc(L0, R0) = f-acc(L.tl, g(x) :: R) }}&#13;&#10;">
            <a:extLst>
              <a:ext uri="{FF2B5EF4-FFF2-40B4-BE49-F238E27FC236}">
                <a16:creationId xmlns:a16="http://schemas.microsoft.com/office/drawing/2014/main" id="{2A690692-3809-7DCF-2A6F-555A92F07166}"/>
              </a:ext>
            </a:extLst>
          </p:cNvPr>
          <p:cNvGrpSpPr/>
          <p:nvPr/>
        </p:nvGrpSpPr>
        <p:grpSpPr>
          <a:xfrm>
            <a:off x="6085712" y="4566619"/>
            <a:ext cx="2208252" cy="575042"/>
            <a:chOff x="5195734" y="1890738"/>
            <a:chExt cx="2208252" cy="575042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F03914C8-63DF-C9A8-59F1-003A38DB3F33}"/>
                </a:ext>
              </a:extLst>
            </p:cNvPr>
            <p:cNvSpPr/>
            <p:nvPr/>
          </p:nvSpPr>
          <p:spPr>
            <a:xfrm>
              <a:off x="5195734" y="1890738"/>
              <a:ext cx="45719" cy="575042"/>
            </a:xfrm>
            <a:prstGeom prst="rightBracke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52C015-7BC6-E162-6103-5942B44AF033}"/>
                </a:ext>
              </a:extLst>
            </p:cNvPr>
            <p:cNvSpPr txBox="1"/>
            <p:nvPr/>
          </p:nvSpPr>
          <p:spPr>
            <a:xfrm>
              <a:off x="5602146" y="1890738"/>
              <a:ext cx="1801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Franklin Gothic Medium"/>
                  <a:cs typeface="Franklin Gothic Medium"/>
                </a:rPr>
                <a:t>need to check …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641006-0160-C819-1089-5CA0732862CE}"/>
              </a:ext>
            </a:extLst>
          </p:cNvPr>
          <p:cNvSpPr txBox="1"/>
          <p:nvPr/>
        </p:nvSpPr>
        <p:spPr>
          <a:xfrm>
            <a:off x="6492124" y="4983688"/>
            <a:ext cx="208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true by def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ranklin Gothic Medium"/>
              </a:rPr>
              <a:t>f-acc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!</a:t>
            </a:r>
          </a:p>
        </p:txBody>
      </p:sp>
      <p:cxnSp>
        <p:nvCxnSpPr>
          <p:cNvPr id="10" name="Straight Arrow Connector 9" descr="Backwards reasoning from {{ f-acc(L0, R0) = f-acc(L, R) }}&#13;&#10;to {{ f-acc(L0, R0) = f-acc(L.tl, g(x) :: R) }}&#13;&#10;&#13;&#10;">
            <a:extLst>
              <a:ext uri="{FF2B5EF4-FFF2-40B4-BE49-F238E27FC236}">
                <a16:creationId xmlns:a16="http://schemas.microsoft.com/office/drawing/2014/main" id="{843E2E60-0D76-2381-73E6-4AED2A56064F}"/>
              </a:ext>
            </a:extLst>
          </p:cNvPr>
          <p:cNvCxnSpPr/>
          <p:nvPr/>
        </p:nvCxnSpPr>
        <p:spPr>
          <a:xfrm flipV="1">
            <a:off x="1017012" y="5141661"/>
            <a:ext cx="0" cy="9491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0F6-2481-23E4-7AD3-CC93C46B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the f-acc(</a:t>
            </a:r>
            <a:r>
              <a:rPr lang="en-US" dirty="0" err="1"/>
              <a:t>ts</a:t>
            </a:r>
            <a:r>
              <a:rPr lang="en-US" dirty="0"/>
              <a:t>)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999F-A394-939D-88C9-7EB61CF63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  <a:endParaRPr lang="en-US" sz="1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457200" lvl="2"/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f-acc(L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R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= f-acc(L, R) }}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				</a:t>
            </a: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f-acc(L, R)			= rev(f(L))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 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by earlier proof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f-acc(L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			= rev(f(L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))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by earlier proof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				= rev(f(L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)) 					</a:t>
            </a:r>
            <a:r>
              <a:rPr lang="en-US" sz="18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as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= nil</a:t>
            </a:r>
          </a:p>
          <a:p>
            <a:pPr marL="457200"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2"/>
            <a:endParaRPr lang="en-US" sz="1800" dirty="0"/>
          </a:p>
          <a:p>
            <a:pPr marL="0" indent="0">
              <a:buNone/>
            </a:pPr>
            <a:r>
              <a:rPr lang="en-US" sz="1800" dirty="0"/>
              <a:t>	therefore…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	{{ </a:t>
            </a:r>
            <a:r>
              <a:rPr lang="en-US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rev(f(L</a:t>
            </a:r>
            <a:r>
              <a:rPr lang="en-US" sz="1800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)) = rev(f(L)) ⧺ R }}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CDC0-B08D-3920-4F45-771FF07D7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90EE2-088F-02AC-CA9F-F17F3F45AFF7}"/>
              </a:ext>
            </a:extLst>
          </p:cNvPr>
          <p:cNvSpPr txBox="1"/>
          <p:nvPr/>
        </p:nvSpPr>
        <p:spPr>
          <a:xfrm>
            <a:off x="0" y="6519446"/>
            <a:ext cx="3298004" cy="33855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f-acc(L, R) = rev(f(L))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⧺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11006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67834-3355-01F4-8980-37C1DEE3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84F9-2333-0A53-CD8C-93165875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f-acc(</a:t>
            </a:r>
            <a:r>
              <a:rPr lang="en-US" dirty="0" err="1"/>
              <a:t>ts</a:t>
            </a:r>
            <a:r>
              <a:rPr lang="en-US" dirty="0"/>
              <a:t>) in Code, Rewritten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F513C-6CD6-C269-A068-277EE934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426851"/>
          </a:xfrm>
        </p:spPr>
        <p:txBody>
          <a:bodyPr/>
          <a:lstStyle/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f-acc(nil, R)			:=  R</a:t>
            </a: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f-acc(x :: L, R)			:=  f-acc(L, g(x) :: R)</a:t>
            </a:r>
          </a:p>
          <a:p>
            <a:pPr lvl="2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f(L)	:=  rev(f-acc(L, nil))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AB24D-51F4-AD8A-8460-B8394F14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003DA-FE1F-9D43-1A2D-EAC291FF826A}"/>
              </a:ext>
            </a:extLst>
          </p:cNvPr>
          <p:cNvSpPr txBox="1"/>
          <p:nvPr/>
        </p:nvSpPr>
        <p:spPr>
          <a:xfrm>
            <a:off x="1680703" y="2974655"/>
            <a:ext cx="6744106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 = (L: List): List =&gt; {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 = nil;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{{ </a:t>
            </a:r>
            <a:r>
              <a:rPr lang="en-US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Inv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rev(f(L</a:t>
            </a:r>
            <a:r>
              <a:rPr lang="en-US" baseline="-25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)) = rev(f(L)) ⧺ R }}</a:t>
            </a:r>
            <a:endParaRPr lang="en-US" dirty="0">
              <a:solidFill>
                <a:srgbClr val="7030A0"/>
              </a:solid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L.kind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!== "nil") {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rev(R);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= f(L)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18927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B2E0-C243-8EC0-1B3C-669B15E1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Stock: Element-wise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EAAD-57CA-177B-4DAC-8973520E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function like</a:t>
            </a:r>
          </a:p>
          <a:p>
            <a:pPr marL="914400" lvl="4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f(nil)		:=  nil</a:t>
            </a:r>
          </a:p>
          <a:p>
            <a:pPr marL="914400" lvl="4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f(x :: L)	:=  g(x) :: f(L)</a:t>
            </a:r>
          </a:p>
          <a:p>
            <a:pPr marL="457200" lvl="3"/>
            <a:r>
              <a:rPr lang="en-US" sz="2800" dirty="0">
                <a:latin typeface="Franklin Gothic Medium" panose="020B0603020102020204" pitchFamily="34" charset="0"/>
              </a:rPr>
              <a:t>can always be written tail-recursively with our “reversal” trick, but it </a:t>
            </a:r>
            <a:r>
              <a:rPr lang="en-US" sz="2800" i="1" dirty="0">
                <a:latin typeface="Franklin Gothic Medium" panose="020B0603020102020204" pitchFamily="34" charset="0"/>
              </a:rPr>
              <a:t>won’t</a:t>
            </a:r>
            <a:r>
              <a:rPr lang="en-US" sz="2800" dirty="0">
                <a:latin typeface="Franklin Gothic Medium" panose="020B0603020102020204" pitchFamily="34" charset="0"/>
              </a:rPr>
              <a:t> be O(1) space</a:t>
            </a:r>
            <a:endParaRPr lang="en-US" sz="2800" dirty="0"/>
          </a:p>
          <a:p>
            <a:r>
              <a:rPr lang="en-US" sz="2800" dirty="0">
                <a:latin typeface="Franklin Gothic Medium" panose="020B0603020102020204" pitchFamily="34" charset="0"/>
              </a:rPr>
              <a:t>O(n) space is reasonable, since it returns a list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loop version is not any better</a:t>
            </a:r>
          </a:p>
          <a:p>
            <a:r>
              <a:rPr lang="en-US" sz="2800" dirty="0">
                <a:latin typeface="Franklin Gothic Medium" panose="020B0603020102020204" pitchFamily="34" charset="0"/>
              </a:rPr>
              <a:t>is this helpful?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yes: can use recursion reasoning while still writing loops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no: feels like … overkill?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also: bread-and-butter in pure functional languages</a:t>
            </a:r>
            <a:br>
              <a:rPr lang="en-US" sz="24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>(e.g. </a:t>
            </a:r>
            <a:r>
              <a:rPr lang="en-US" sz="2400" dirty="0" err="1">
                <a:latin typeface="Franklin Gothic Medium" panose="020B0603020102020204" pitchFamily="34" charset="0"/>
              </a:rPr>
              <a:t>OCaml</a:t>
            </a:r>
            <a:r>
              <a:rPr lang="en-US" sz="2400" dirty="0">
                <a:latin typeface="Franklin Gothic Medium" panose="020B0603020102020204" pitchFamily="34" charset="0"/>
              </a:rPr>
              <a:t>, Haskell*) – see “map” and “fold”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F210-0170-E8C2-D72A-4FB38ABB8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E427-E492-374B-D71F-937C4F9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Tail Recursion Natural (or Efficient)?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2F49-83D7-7080-DDC9-117552CA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there’s been a secret hidden pattern for:</a:t>
            </a:r>
          </a:p>
          <a:p>
            <a:pPr lvl="1"/>
            <a:r>
              <a:rPr lang="en-US" sz="2400" dirty="0"/>
              <a:t>what’s “easy” with tail recursion</a:t>
            </a:r>
            <a:br>
              <a:rPr lang="en-US" sz="2400" dirty="0"/>
            </a:br>
            <a:r>
              <a:rPr lang="en-US" sz="2400" dirty="0"/>
              <a:t>(aka “loop order”, or front-to-back)</a:t>
            </a:r>
          </a:p>
          <a:p>
            <a:pPr lvl="1"/>
            <a:r>
              <a:rPr lang="en-US" sz="2400" dirty="0"/>
              <a:t>what’s “easy” with bottom-up recursion</a:t>
            </a:r>
            <a:br>
              <a:rPr lang="en-US" sz="2400" dirty="0"/>
            </a:br>
            <a:r>
              <a:rPr lang="en-US" sz="2400" dirty="0"/>
              <a:t>(aka “natural recursive order”, or back-to-front)</a:t>
            </a:r>
          </a:p>
          <a:p>
            <a:endParaRPr lang="en-US" sz="2800" dirty="0"/>
          </a:p>
          <a:p>
            <a:r>
              <a:rPr lang="en-US" sz="2800" dirty="0"/>
              <a:t>let’s compare a few examples we’ve seen, </a:t>
            </a:r>
            <a:br>
              <a:rPr lang="en-US" sz="2800" dirty="0"/>
            </a:br>
            <a:r>
              <a:rPr lang="en-US" sz="2800" dirty="0"/>
              <a:t>and contrast to examples that </a:t>
            </a:r>
            <a:r>
              <a:rPr lang="en-US" sz="2800" i="1" dirty="0"/>
              <a:t>won’t</a:t>
            </a:r>
            <a:r>
              <a:rPr lang="en-US" sz="2800" dirty="0"/>
              <a:t> work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B83D4-4C3F-715F-004C-8B6BA4EE5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4F636-6A27-E649-AEDF-9DE4D4E58670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C00000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43078</TotalTime>
  <Words>14902</Words>
  <Application>Microsoft Macintosh PowerPoint</Application>
  <PresentationFormat>On-screen Show (4:3)</PresentationFormat>
  <Paragraphs>1893</Paragraphs>
  <Slides>116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Arial</vt:lpstr>
      <vt:lpstr>Calibri</vt:lpstr>
      <vt:lpstr>Cambria Math</vt:lpstr>
      <vt:lpstr>Consolas</vt:lpstr>
      <vt:lpstr>Courier New</vt:lpstr>
      <vt:lpstr>Franklin Gothic Medium</vt:lpstr>
      <vt:lpstr>Franklin Gothic Medium Cond</vt:lpstr>
      <vt:lpstr>Office Theme</vt:lpstr>
      <vt:lpstr>Tail Recursion I</vt:lpstr>
      <vt:lpstr>Administrivia (05/09)</vt:lpstr>
      <vt:lpstr>Local Variable Mutation &amp; Memory Use</vt:lpstr>
      <vt:lpstr>Sum of List: Recursive Math vs Iterative Code</vt:lpstr>
      <vt:lpstr>Sum of List: Recursion vs Loops, in Code</vt:lpstr>
      <vt:lpstr>Recursive Version of Sum</vt:lpstr>
      <vt:lpstr>How much does space efficiency matter?</vt:lpstr>
      <vt:lpstr>Another Sum of the Values in a List</vt:lpstr>
      <vt:lpstr>Tail-Recursive Version of Sum</vt:lpstr>
      <vt:lpstr>Tail-Recursive Version of Sum, Optimized</vt:lpstr>
      <vt:lpstr>Tail-Call Optimization</vt:lpstr>
      <vt:lpstr>Think-Pair-Share: Leaf Me Alone</vt:lpstr>
      <vt:lpstr>Think-Pair-Share: Tail Me Later</vt:lpstr>
      <vt:lpstr>Think-Pair-Share: Be Mean or Be Square</vt:lpstr>
      <vt:lpstr>Aside: Tail-Call Optimization &amp; JavaScript</vt:lpstr>
      <vt:lpstr>Loops vs Tail Recursion </vt:lpstr>
      <vt:lpstr>Loop to Tail Recursion (1/2)</vt:lpstr>
      <vt:lpstr>Loop to Tail Recursion (2/2)</vt:lpstr>
      <vt:lpstr>Example 1: Iterative Sum to Tail Recursion (1/2)</vt:lpstr>
      <vt:lpstr>Example 1: Iterative Sum to Tail Recursion (2/2)</vt:lpstr>
      <vt:lpstr>Example 2: Iterative Max Value in a List (1/2)</vt:lpstr>
      <vt:lpstr>Example 2: Iterative Max Value in a List (2/2)</vt:lpstr>
      <vt:lpstr>Example 2: Tail-Recursive Max Value in a List (1/3)</vt:lpstr>
      <vt:lpstr>Example 2: Tail-Recursive Max Value in a List (2/3)</vt:lpstr>
      <vt:lpstr>Example 2: Tail-Recursive Max Value in a List (3/3)</vt:lpstr>
      <vt:lpstr>Loops vs Tail Recursion in Math</vt:lpstr>
      <vt:lpstr>Loops vs Tail Recursion as a Tradeoff</vt:lpstr>
      <vt:lpstr>“Pausing” Iterative Max Value in a List (1/2)</vt:lpstr>
      <vt:lpstr>“Pausing” Iterative Max Value in a List (2/2)</vt:lpstr>
      <vt:lpstr>Key Takeaways</vt:lpstr>
      <vt:lpstr>Tail Recursion II</vt:lpstr>
      <vt:lpstr>Administrivia (05/12)</vt:lpstr>
      <vt:lpstr>Recall: Key Takeaways</vt:lpstr>
      <vt:lpstr>Recall: Loop to Tail Recursion</vt:lpstr>
      <vt:lpstr>Ordinary Loop &amp; Recursion Equivalence</vt:lpstr>
      <vt:lpstr>Faster Len</vt:lpstr>
      <vt:lpstr>Translating Faster Len to a Loop</vt:lpstr>
      <vt:lpstr>Proving len_acc Correct (1/4)</vt:lpstr>
      <vt:lpstr>Proving len_acc Correct (2/4)</vt:lpstr>
      <vt:lpstr>Proving len_acc Correct (3/4)</vt:lpstr>
      <vt:lpstr>Proving len_acc Correct (4/4)</vt:lpstr>
      <vt:lpstr>Generallizing Tail Recursion to a Loop (1/2)</vt:lpstr>
      <vt:lpstr>Generallizing Tail Recursion to a Loop (2/2)</vt:lpstr>
      <vt:lpstr>Rewriting the Invariant (1/3)</vt:lpstr>
      <vt:lpstr>Rewriting the Invariant (2/3)</vt:lpstr>
      <vt:lpstr>Rewriting the Invariant (3/3)</vt:lpstr>
      <vt:lpstr>Worked Example: Last Element (1/4)</vt:lpstr>
      <vt:lpstr>Worked Example: Last Element (2/4)</vt:lpstr>
      <vt:lpstr>Worked Example: Last Element (3/4)</vt:lpstr>
      <vt:lpstr>Worked Example: Last Element (4/4)</vt:lpstr>
      <vt:lpstr>Reversing a List</vt:lpstr>
      <vt:lpstr>Reversing a List (Slowly)</vt:lpstr>
      <vt:lpstr>Tracing Through Faster List Reversal (1/4)</vt:lpstr>
      <vt:lpstr>Tracing Through Faster List Reversal (2/4)</vt:lpstr>
      <vt:lpstr>Tracing Through Faster List Reversal (3/4)</vt:lpstr>
      <vt:lpstr>Tracing Through Faster List Reversal (4/4)</vt:lpstr>
      <vt:lpstr>Reversing a List Quickly: Proof Setup (1/3)</vt:lpstr>
      <vt:lpstr>Reversing a List Quickly: Proof Setup (2/3)</vt:lpstr>
      <vt:lpstr>Reversing a List Quickly: Proof Setup (3/3)</vt:lpstr>
      <vt:lpstr>Proving Helper Lemma: Base Case (1/2)</vt:lpstr>
      <vt:lpstr>Proving Helper Lemma: Base Case (2/2)</vt:lpstr>
      <vt:lpstr>Proving Helper Lemma: Inductive Step (1/2)</vt:lpstr>
      <vt:lpstr>Proving Helper Lemma: Inductive Step (2/2)</vt:lpstr>
      <vt:lpstr>Implementing rev-acc as a Loop</vt:lpstr>
      <vt:lpstr>Tightening the Loop Invariant</vt:lpstr>
      <vt:lpstr>Tightening the Invariant Some More…</vt:lpstr>
      <vt:lpstr>Finalized Loop Version of rev-acc</vt:lpstr>
      <vt:lpstr>Zooming out on Loops &amp; Recursion</vt:lpstr>
      <vt:lpstr>"Bottom Up" Functions on Lists (1/4)</vt:lpstr>
      <vt:lpstr>"Bottom Up" Functions on Lists (2/4)</vt:lpstr>
      <vt:lpstr>"Bottom Up" Functions on Lists (3/4)</vt:lpstr>
      <vt:lpstr>"Bottom Up" Functions on Lists (4/4)</vt:lpstr>
      <vt:lpstr>Clickbait Ending</vt:lpstr>
      <vt:lpstr>Tail &amp; Bottom-up Recursion</vt:lpstr>
      <vt:lpstr>Administrivia (05/14)</vt:lpstr>
      <vt:lpstr>Recall: Loops, Recursion, and Cliffhangers</vt:lpstr>
      <vt:lpstr>Recall: "Bottom Up" Functions on Lists (1/4)</vt:lpstr>
      <vt:lpstr>Recall: "Bottom Up" Functions on Lists (2/4)</vt:lpstr>
      <vt:lpstr>Recall: "Bottom Up" Functions on Lists (3/4)</vt:lpstr>
      <vt:lpstr>Recall: "Bottom Up" Functions on Lists (4/4)</vt:lpstr>
      <vt:lpstr>This Twice Is (not) Right!</vt:lpstr>
      <vt:lpstr>Fixing Twice by “Cheating”: Rev Before</vt:lpstr>
      <vt:lpstr>Fixing Twice by “Cheating”: Rev After</vt:lpstr>
      <vt:lpstr>Generalizing “The Twice is Right”</vt:lpstr>
      <vt:lpstr>Proving f-acc(ts): Proof Goal</vt:lpstr>
      <vt:lpstr>Proving f-acc(ts): Base Case (1/2)</vt:lpstr>
      <vt:lpstr>Proving f-acc(ts): Base Case (2/2)</vt:lpstr>
      <vt:lpstr>Proving f-acc(ts): Inductive Step (1/3)</vt:lpstr>
      <vt:lpstr>Proving f-acc(ts): Inductive Step (2/3)</vt:lpstr>
      <vt:lpstr>Proving f-acc(ts): Inductive Step (3/3)</vt:lpstr>
      <vt:lpstr>f-acc(ts) in Code</vt:lpstr>
      <vt:lpstr>Proving the Loop f-acc(ts) Correct: Initialization</vt:lpstr>
      <vt:lpstr>Proving the Loop f-acc(ts) Correct: Exit</vt:lpstr>
      <vt:lpstr>Proving the Loop f-acc(ts) Correct: Body (1/2)</vt:lpstr>
      <vt:lpstr>Proving the Loop f-acc(ts) Correct: Body (2/2)</vt:lpstr>
      <vt:lpstr>Rewriting the f-acc(ts) Invariant</vt:lpstr>
      <vt:lpstr>f-acc(ts) in Code, Rewritten</vt:lpstr>
      <vt:lpstr>Taking Stock: Element-wise Processing</vt:lpstr>
      <vt:lpstr>When is Tail Recursion Natural (or Efficient)?</vt:lpstr>
      <vt:lpstr>Speed Round: Sum</vt:lpstr>
      <vt:lpstr>Speed Round: Sub</vt:lpstr>
      <vt:lpstr>Speed Round: Sub, But Fixed!!</vt:lpstr>
      <vt:lpstr>Speed Round: Flatten</vt:lpstr>
      <vt:lpstr>Tracing flatten (Bottom-Up Recursion)</vt:lpstr>
      <vt:lpstr>Tracing flatten-acc (Tail Recursion)</vt:lpstr>
      <vt:lpstr>A Tale of Two Flattens</vt:lpstr>
      <vt:lpstr>House of the Rising Sum</vt:lpstr>
      <vt:lpstr>No Subs, Please</vt:lpstr>
      <vt:lpstr>Defining Associativity (Loosely)</vt:lpstr>
      <vt:lpstr>Coming Back to Tail Recursion</vt:lpstr>
      <vt:lpstr>Okay Buddy, But Does This Get Me a Job?</vt:lpstr>
      <vt:lpstr>Some Brief Footnotes</vt:lpstr>
      <vt:lpstr>Bonus: Tail Recursion “modulo cons” (1/3)</vt:lpstr>
      <vt:lpstr>Bonus: Tail Recursion “modulo cons” (2/3)</vt:lpstr>
      <vt:lpstr>Bonus: Tail Recursion “modulo cons” (3/3)</vt:lpstr>
      <vt:lpstr>Wrapping up Recursion vs Loops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</dc:title>
  <dc:subject/>
  <dc:creator>Kevin Zatloukal</dc:creator>
  <cp:keywords/>
  <dc:description/>
  <cp:lastModifiedBy>Matthew Wang</cp:lastModifiedBy>
  <cp:revision>826</cp:revision>
  <cp:lastPrinted>2024-10-11T18:46:20Z</cp:lastPrinted>
  <dcterms:created xsi:type="dcterms:W3CDTF">2013-01-07T07:20:47Z</dcterms:created>
  <dcterms:modified xsi:type="dcterms:W3CDTF">2025-05-14T19:24:28Z</dcterms:modified>
  <cp:category/>
</cp:coreProperties>
</file>