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4"/>
  </p:notesMasterIdLst>
  <p:handoutMasterIdLst>
    <p:handoutMasterId r:id="rId165"/>
  </p:handoutMasterIdLst>
  <p:sldIdLst>
    <p:sldId id="771" r:id="rId2"/>
    <p:sldId id="802" r:id="rId3"/>
    <p:sldId id="803" r:id="rId4"/>
    <p:sldId id="804" r:id="rId5"/>
    <p:sldId id="805" r:id="rId6"/>
    <p:sldId id="806" r:id="rId7"/>
    <p:sldId id="807" r:id="rId8"/>
    <p:sldId id="476" r:id="rId9"/>
    <p:sldId id="530" r:id="rId10"/>
    <p:sldId id="584" r:id="rId11"/>
    <p:sldId id="494" r:id="rId12"/>
    <p:sldId id="588" r:id="rId13"/>
    <p:sldId id="589" r:id="rId14"/>
    <p:sldId id="590" r:id="rId15"/>
    <p:sldId id="503" r:id="rId16"/>
    <p:sldId id="488" r:id="rId17"/>
    <p:sldId id="484" r:id="rId18"/>
    <p:sldId id="491" r:id="rId19"/>
    <p:sldId id="506" r:id="rId20"/>
    <p:sldId id="574" r:id="rId21"/>
    <p:sldId id="492" r:id="rId22"/>
    <p:sldId id="666" r:id="rId23"/>
    <p:sldId id="500" r:id="rId24"/>
    <p:sldId id="499" r:id="rId25"/>
    <p:sldId id="664" r:id="rId26"/>
    <p:sldId id="498" r:id="rId27"/>
    <p:sldId id="493" r:id="rId28"/>
    <p:sldId id="504" r:id="rId29"/>
    <p:sldId id="505" r:id="rId30"/>
    <p:sldId id="516" r:id="rId31"/>
    <p:sldId id="502" r:id="rId32"/>
    <p:sldId id="489" r:id="rId33"/>
    <p:sldId id="501" r:id="rId34"/>
    <p:sldId id="507" r:id="rId35"/>
    <p:sldId id="508" r:id="rId36"/>
    <p:sldId id="509" r:id="rId37"/>
    <p:sldId id="510" r:id="rId38"/>
    <p:sldId id="661" r:id="rId39"/>
    <p:sldId id="660" r:id="rId40"/>
    <p:sldId id="591" r:id="rId41"/>
    <p:sldId id="592" r:id="rId42"/>
    <p:sldId id="594" r:id="rId43"/>
    <p:sldId id="593" r:id="rId44"/>
    <p:sldId id="601" r:id="rId45"/>
    <p:sldId id="528" r:id="rId46"/>
    <p:sldId id="729" r:id="rId47"/>
    <p:sldId id="521" r:id="rId48"/>
    <p:sldId id="522" r:id="rId49"/>
    <p:sldId id="523" r:id="rId50"/>
    <p:sldId id="563" r:id="rId51"/>
    <p:sldId id="738" r:id="rId52"/>
    <p:sldId id="810" r:id="rId53"/>
    <p:sldId id="813" r:id="rId54"/>
    <p:sldId id="732" r:id="rId55"/>
    <p:sldId id="740" r:id="rId56"/>
    <p:sldId id="739" r:id="rId57"/>
    <p:sldId id="734" r:id="rId58"/>
    <p:sldId id="741" r:id="rId59"/>
    <p:sldId id="742" r:id="rId60"/>
    <p:sldId id="737" r:id="rId61"/>
    <p:sldId id="811" r:id="rId62"/>
    <p:sldId id="511" r:id="rId63"/>
    <p:sldId id="512" r:id="rId64"/>
    <p:sldId id="513" r:id="rId65"/>
    <p:sldId id="514" r:id="rId66"/>
    <p:sldId id="515" r:id="rId67"/>
    <p:sldId id="607" r:id="rId68"/>
    <p:sldId id="564" r:id="rId69"/>
    <p:sldId id="730" r:id="rId70"/>
    <p:sldId id="608" r:id="rId71"/>
    <p:sldId id="595" r:id="rId72"/>
    <p:sldId id="596" r:id="rId73"/>
    <p:sldId id="598" r:id="rId74"/>
    <p:sldId id="599" r:id="rId75"/>
    <p:sldId id="600" r:id="rId76"/>
    <p:sldId id="613" r:id="rId77"/>
    <p:sldId id="614" r:id="rId78"/>
    <p:sldId id="615" r:id="rId79"/>
    <p:sldId id="612" r:id="rId80"/>
    <p:sldId id="616" r:id="rId81"/>
    <p:sldId id="662" r:id="rId82"/>
    <p:sldId id="663" r:id="rId83"/>
    <p:sldId id="748" r:id="rId84"/>
    <p:sldId id="749" r:id="rId85"/>
    <p:sldId id="665" r:id="rId86"/>
    <p:sldId id="667" r:id="rId87"/>
    <p:sldId id="731" r:id="rId88"/>
    <p:sldId id="766" r:id="rId89"/>
    <p:sldId id="767" r:id="rId90"/>
    <p:sldId id="768" r:id="rId91"/>
    <p:sldId id="769" r:id="rId92"/>
    <p:sldId id="770" r:id="rId93"/>
    <p:sldId id="809" r:id="rId94"/>
    <p:sldId id="772" r:id="rId95"/>
    <p:sldId id="773" r:id="rId96"/>
    <p:sldId id="774" r:id="rId97"/>
    <p:sldId id="775" r:id="rId98"/>
    <p:sldId id="776" r:id="rId99"/>
    <p:sldId id="777" r:id="rId100"/>
    <p:sldId id="778" r:id="rId101"/>
    <p:sldId id="561" r:id="rId102"/>
    <p:sldId id="685" r:id="rId103"/>
    <p:sldId id="814" r:id="rId104"/>
    <p:sldId id="812" r:id="rId105"/>
    <p:sldId id="686" r:id="rId106"/>
    <p:sldId id="684" r:id="rId107"/>
    <p:sldId id="779" r:id="rId108"/>
    <p:sldId id="755" r:id="rId109"/>
    <p:sldId id="756" r:id="rId110"/>
    <p:sldId id="757" r:id="rId111"/>
    <p:sldId id="758" r:id="rId112"/>
    <p:sldId id="759" r:id="rId113"/>
    <p:sldId id="760" r:id="rId114"/>
    <p:sldId id="762" r:id="rId115"/>
    <p:sldId id="761" r:id="rId116"/>
    <p:sldId id="763" r:id="rId117"/>
    <p:sldId id="764" r:id="rId118"/>
    <p:sldId id="546" r:id="rId119"/>
    <p:sldId id="815" r:id="rId120"/>
    <p:sldId id="602" r:id="rId121"/>
    <p:sldId id="617" r:id="rId122"/>
    <p:sldId id="547" r:id="rId123"/>
    <p:sldId id="549" r:id="rId124"/>
    <p:sldId id="550" r:id="rId125"/>
    <p:sldId id="610" r:id="rId126"/>
    <p:sldId id="553" r:id="rId127"/>
    <p:sldId id="554" r:id="rId128"/>
    <p:sldId id="551" r:id="rId129"/>
    <p:sldId id="743" r:id="rId130"/>
    <p:sldId id="689" r:id="rId131"/>
    <p:sldId id="690" r:id="rId132"/>
    <p:sldId id="694" r:id="rId133"/>
    <p:sldId id="691" r:id="rId134"/>
    <p:sldId id="692" r:id="rId135"/>
    <p:sldId id="723" r:id="rId136"/>
    <p:sldId id="724" r:id="rId137"/>
    <p:sldId id="562" r:id="rId138"/>
    <p:sldId id="557" r:id="rId139"/>
    <p:sldId id="560" r:id="rId140"/>
    <p:sldId id="558" r:id="rId141"/>
    <p:sldId id="725" r:id="rId142"/>
    <p:sldId id="726" r:id="rId143"/>
    <p:sldId id="727" r:id="rId144"/>
    <p:sldId id="728" r:id="rId145"/>
    <p:sldId id="696" r:id="rId146"/>
    <p:sldId id="702" r:id="rId147"/>
    <p:sldId id="703" r:id="rId148"/>
    <p:sldId id="704" r:id="rId149"/>
    <p:sldId id="705" r:id="rId150"/>
    <p:sldId id="706" r:id="rId151"/>
    <p:sldId id="707" r:id="rId152"/>
    <p:sldId id="597" r:id="rId153"/>
    <p:sldId id="744" r:id="rId154"/>
    <p:sldId id="708" r:id="rId155"/>
    <p:sldId id="709" r:id="rId156"/>
    <p:sldId id="710" r:id="rId157"/>
    <p:sldId id="711" r:id="rId158"/>
    <p:sldId id="712" r:id="rId159"/>
    <p:sldId id="713" r:id="rId160"/>
    <p:sldId id="714" r:id="rId161"/>
    <p:sldId id="715" r:id="rId162"/>
    <p:sldId id="716" r:id="rId16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nk" initials="ad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4D00"/>
    <a:srgbClr val="E4B28E"/>
    <a:srgbClr val="005923"/>
    <a:srgbClr val="006B2D"/>
    <a:srgbClr val="33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01" autoAdjust="0"/>
    <p:restoredTop sz="87554" autoAdjust="0"/>
  </p:normalViewPr>
  <p:slideViewPr>
    <p:cSldViewPr snapToGrid="0" snapToObjects="1">
      <p:cViewPr varScale="1">
        <p:scale>
          <a:sx n="92" d="100"/>
          <a:sy n="92" d="100"/>
        </p:scale>
        <p:origin x="184" y="4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9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3CCED9B-6553-E946-85D3-BF6504D6DEB8}" type="datetimeFigureOut">
              <a:rPr lang="en-US" smtClean="0"/>
              <a:t>5/8/25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D7DEAAA-90D5-564F-8AC7-C45D513AD510}" type="slidenum">
              <a:rPr lang="en-US" smtClean="0"/>
              <a:t>‹#›</a:t>
            </a:fld>
            <a:endParaRPr lang="en-US"/>
          </a:p>
        </p:txBody>
      </p:sp>
    </p:spTree>
    <p:extLst>
      <p:ext uri="{BB962C8B-B14F-4D97-AF65-F5344CB8AC3E}">
        <p14:creationId xmlns:p14="http://schemas.microsoft.com/office/powerpoint/2010/main" val="3069475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63FB922-F127-5E47-9B2E-CA730A74DCAB}" type="datetimeFigureOut">
              <a:rPr lang="en-US" smtClean="0"/>
              <a:t>5/8/25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FE1A22D-B0DA-7946-9107-1C35E13A8882}" type="slidenum">
              <a:rPr lang="en-US" smtClean="0"/>
              <a:t>‹#›</a:t>
            </a:fld>
            <a:endParaRPr lang="en-US"/>
          </a:p>
        </p:txBody>
      </p:sp>
    </p:spTree>
    <p:extLst>
      <p:ext uri="{BB962C8B-B14F-4D97-AF65-F5344CB8AC3E}">
        <p14:creationId xmlns:p14="http://schemas.microsoft.com/office/powerpoint/2010/main" val="234008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a:t>
            </a:fld>
            <a:endParaRPr lang="en-US"/>
          </a:p>
        </p:txBody>
      </p:sp>
    </p:spTree>
    <p:extLst>
      <p:ext uri="{BB962C8B-B14F-4D97-AF65-F5344CB8AC3E}">
        <p14:creationId xmlns:p14="http://schemas.microsoft.com/office/powerpoint/2010/main" val="111536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17</a:t>
            </a:fld>
            <a:endParaRPr lang="en-US"/>
          </a:p>
        </p:txBody>
      </p:sp>
    </p:spTree>
    <p:extLst>
      <p:ext uri="{BB962C8B-B14F-4D97-AF65-F5344CB8AC3E}">
        <p14:creationId xmlns:p14="http://schemas.microsoft.com/office/powerpoint/2010/main" val="38910588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122</a:t>
            </a:fld>
            <a:endParaRPr lang="en-US"/>
          </a:p>
        </p:txBody>
      </p:sp>
    </p:spTree>
    <p:extLst>
      <p:ext uri="{BB962C8B-B14F-4D97-AF65-F5344CB8AC3E}">
        <p14:creationId xmlns:p14="http://schemas.microsoft.com/office/powerpoint/2010/main" val="82804054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123</a:t>
            </a:fld>
            <a:endParaRPr lang="en-US"/>
          </a:p>
        </p:txBody>
      </p:sp>
    </p:spTree>
    <p:extLst>
      <p:ext uri="{BB962C8B-B14F-4D97-AF65-F5344CB8AC3E}">
        <p14:creationId xmlns:p14="http://schemas.microsoft.com/office/powerpoint/2010/main" val="15281416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124</a:t>
            </a:fld>
            <a:endParaRPr lang="en-US"/>
          </a:p>
        </p:txBody>
      </p:sp>
    </p:spTree>
    <p:extLst>
      <p:ext uri="{BB962C8B-B14F-4D97-AF65-F5344CB8AC3E}">
        <p14:creationId xmlns:p14="http://schemas.microsoft.com/office/powerpoint/2010/main" val="12305000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125</a:t>
            </a:fld>
            <a:endParaRPr lang="en-US"/>
          </a:p>
        </p:txBody>
      </p:sp>
    </p:spTree>
    <p:extLst>
      <p:ext uri="{BB962C8B-B14F-4D97-AF65-F5344CB8AC3E}">
        <p14:creationId xmlns:p14="http://schemas.microsoft.com/office/powerpoint/2010/main" val="219288883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126</a:t>
            </a:fld>
            <a:endParaRPr lang="en-US"/>
          </a:p>
        </p:txBody>
      </p:sp>
    </p:spTree>
    <p:extLst>
      <p:ext uri="{BB962C8B-B14F-4D97-AF65-F5344CB8AC3E}">
        <p14:creationId xmlns:p14="http://schemas.microsoft.com/office/powerpoint/2010/main" val="28826199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127</a:t>
            </a:fld>
            <a:endParaRPr lang="en-US"/>
          </a:p>
        </p:txBody>
      </p:sp>
    </p:spTree>
    <p:extLst>
      <p:ext uri="{BB962C8B-B14F-4D97-AF65-F5344CB8AC3E}">
        <p14:creationId xmlns:p14="http://schemas.microsoft.com/office/powerpoint/2010/main" val="9197121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128</a:t>
            </a:fld>
            <a:endParaRPr lang="en-US"/>
          </a:p>
        </p:txBody>
      </p:sp>
    </p:spTree>
    <p:extLst>
      <p:ext uri="{BB962C8B-B14F-4D97-AF65-F5344CB8AC3E}">
        <p14:creationId xmlns:p14="http://schemas.microsoft.com/office/powerpoint/2010/main" val="20263954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C6602-A579-2A71-AA3E-6A4C8EB49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FF768-05FC-27E4-F4F3-30E757494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1A365-E954-2DEF-94AC-8764113FB4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C3C104-E04D-C735-52A4-3F3F8D899624}"/>
              </a:ext>
            </a:extLst>
          </p:cNvPr>
          <p:cNvSpPr>
            <a:spLocks noGrp="1"/>
          </p:cNvSpPr>
          <p:nvPr>
            <p:ph type="sldNum" sz="quarter" idx="5"/>
          </p:nvPr>
        </p:nvSpPr>
        <p:spPr/>
        <p:txBody>
          <a:bodyPr/>
          <a:lstStyle/>
          <a:p>
            <a:fld id="{4FE1A22D-B0DA-7946-9107-1C35E13A8882}" type="slidenum">
              <a:rPr lang="en-US" smtClean="0"/>
              <a:t>129</a:t>
            </a:fld>
            <a:endParaRPr lang="en-US"/>
          </a:p>
        </p:txBody>
      </p:sp>
    </p:spTree>
    <p:extLst>
      <p:ext uri="{BB962C8B-B14F-4D97-AF65-F5344CB8AC3E}">
        <p14:creationId xmlns:p14="http://schemas.microsoft.com/office/powerpoint/2010/main" val="88383222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899AD-83C0-9BA4-FDAC-6677371E4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E48F1-DA8A-9E45-45DB-CF1B74AC2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6D928F-5982-6EB6-6F48-12AD80328F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EB9C1B-9202-2980-51E0-283AAD51CD15}"/>
              </a:ext>
            </a:extLst>
          </p:cNvPr>
          <p:cNvSpPr>
            <a:spLocks noGrp="1"/>
          </p:cNvSpPr>
          <p:nvPr>
            <p:ph type="sldNum" sz="quarter" idx="5"/>
          </p:nvPr>
        </p:nvSpPr>
        <p:spPr/>
        <p:txBody>
          <a:bodyPr/>
          <a:lstStyle/>
          <a:p>
            <a:fld id="{4FE1A22D-B0DA-7946-9107-1C35E13A8882}" type="slidenum">
              <a:rPr lang="en-US" smtClean="0"/>
              <a:t>130</a:t>
            </a:fld>
            <a:endParaRPr lang="en-US"/>
          </a:p>
        </p:txBody>
      </p:sp>
    </p:spTree>
    <p:extLst>
      <p:ext uri="{BB962C8B-B14F-4D97-AF65-F5344CB8AC3E}">
        <p14:creationId xmlns:p14="http://schemas.microsoft.com/office/powerpoint/2010/main" val="23104509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E98F2-8A3D-3AAA-CAA7-95C88BB65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48526-8117-6A81-CA32-41012D832C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4E7A5-9E7D-71C9-27AB-E428DAD89F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A2A4A7-8781-DE62-F59F-BCCD77CEAE03}"/>
              </a:ext>
            </a:extLst>
          </p:cNvPr>
          <p:cNvSpPr>
            <a:spLocks noGrp="1"/>
          </p:cNvSpPr>
          <p:nvPr>
            <p:ph type="sldNum" sz="quarter" idx="5"/>
          </p:nvPr>
        </p:nvSpPr>
        <p:spPr/>
        <p:txBody>
          <a:bodyPr/>
          <a:lstStyle/>
          <a:p>
            <a:fld id="{4FE1A22D-B0DA-7946-9107-1C35E13A8882}" type="slidenum">
              <a:rPr lang="en-US" smtClean="0"/>
              <a:t>131</a:t>
            </a:fld>
            <a:endParaRPr lang="en-US"/>
          </a:p>
        </p:txBody>
      </p:sp>
    </p:spTree>
    <p:extLst>
      <p:ext uri="{BB962C8B-B14F-4D97-AF65-F5344CB8AC3E}">
        <p14:creationId xmlns:p14="http://schemas.microsoft.com/office/powerpoint/2010/main" val="2605578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18</a:t>
            </a:fld>
            <a:endParaRPr lang="en-US"/>
          </a:p>
        </p:txBody>
      </p:sp>
    </p:spTree>
    <p:extLst>
      <p:ext uri="{BB962C8B-B14F-4D97-AF65-F5344CB8AC3E}">
        <p14:creationId xmlns:p14="http://schemas.microsoft.com/office/powerpoint/2010/main" val="50444940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DE0D0-8967-10BB-2EA5-927B34B71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BE527-5BB1-F3F3-15C7-A9CAB1CA3A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A3273-509A-AC43-5BA2-36AE0061B7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E57209-0040-58BF-849A-A2D1B84EC7B1}"/>
              </a:ext>
            </a:extLst>
          </p:cNvPr>
          <p:cNvSpPr>
            <a:spLocks noGrp="1"/>
          </p:cNvSpPr>
          <p:nvPr>
            <p:ph type="sldNum" sz="quarter" idx="5"/>
          </p:nvPr>
        </p:nvSpPr>
        <p:spPr/>
        <p:txBody>
          <a:bodyPr/>
          <a:lstStyle/>
          <a:p>
            <a:fld id="{4FE1A22D-B0DA-7946-9107-1C35E13A8882}" type="slidenum">
              <a:rPr lang="en-US" smtClean="0"/>
              <a:t>132</a:t>
            </a:fld>
            <a:endParaRPr lang="en-US"/>
          </a:p>
        </p:txBody>
      </p:sp>
    </p:spTree>
    <p:extLst>
      <p:ext uri="{BB962C8B-B14F-4D97-AF65-F5344CB8AC3E}">
        <p14:creationId xmlns:p14="http://schemas.microsoft.com/office/powerpoint/2010/main" val="18072660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1019D-D0DC-4534-51C7-DDED36693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D6BED-0BDE-72CE-2BA1-E8D79A382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E3A9D-EE5F-2D41-6DAD-047AD5BFC6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62CDA4-40C9-0D7F-2C85-7DAAABAD2F80}"/>
              </a:ext>
            </a:extLst>
          </p:cNvPr>
          <p:cNvSpPr>
            <a:spLocks noGrp="1"/>
          </p:cNvSpPr>
          <p:nvPr>
            <p:ph type="sldNum" sz="quarter" idx="5"/>
          </p:nvPr>
        </p:nvSpPr>
        <p:spPr/>
        <p:txBody>
          <a:bodyPr/>
          <a:lstStyle/>
          <a:p>
            <a:fld id="{4FE1A22D-B0DA-7946-9107-1C35E13A8882}" type="slidenum">
              <a:rPr lang="en-US" smtClean="0"/>
              <a:t>133</a:t>
            </a:fld>
            <a:endParaRPr lang="en-US"/>
          </a:p>
        </p:txBody>
      </p:sp>
    </p:spTree>
    <p:extLst>
      <p:ext uri="{BB962C8B-B14F-4D97-AF65-F5344CB8AC3E}">
        <p14:creationId xmlns:p14="http://schemas.microsoft.com/office/powerpoint/2010/main" val="269425671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252A4-3BCE-1B1A-EF01-80B5313EAB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B0968-5229-2638-4F1F-13B1F6920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078228-82E3-EA79-55BB-EE67BA3A27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3DA181-C969-E3A6-FBD2-ADF7065D59A8}"/>
              </a:ext>
            </a:extLst>
          </p:cNvPr>
          <p:cNvSpPr>
            <a:spLocks noGrp="1"/>
          </p:cNvSpPr>
          <p:nvPr>
            <p:ph type="sldNum" sz="quarter" idx="5"/>
          </p:nvPr>
        </p:nvSpPr>
        <p:spPr/>
        <p:txBody>
          <a:bodyPr/>
          <a:lstStyle/>
          <a:p>
            <a:fld id="{4FE1A22D-B0DA-7946-9107-1C35E13A8882}" type="slidenum">
              <a:rPr lang="en-US" smtClean="0"/>
              <a:t>134</a:t>
            </a:fld>
            <a:endParaRPr lang="en-US"/>
          </a:p>
        </p:txBody>
      </p:sp>
    </p:spTree>
    <p:extLst>
      <p:ext uri="{BB962C8B-B14F-4D97-AF65-F5344CB8AC3E}">
        <p14:creationId xmlns:p14="http://schemas.microsoft.com/office/powerpoint/2010/main" val="27431785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0EC4F-F969-28B2-C4A6-59633E6E5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ABA60-9B76-0D7C-6916-8B3C576E04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5B238-68A2-2E92-04DB-4B3A29D34C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EC4F7F-3B31-0C59-3D80-07C5FF9EB99E}"/>
              </a:ext>
            </a:extLst>
          </p:cNvPr>
          <p:cNvSpPr>
            <a:spLocks noGrp="1"/>
          </p:cNvSpPr>
          <p:nvPr>
            <p:ph type="sldNum" sz="quarter" idx="5"/>
          </p:nvPr>
        </p:nvSpPr>
        <p:spPr/>
        <p:txBody>
          <a:bodyPr/>
          <a:lstStyle/>
          <a:p>
            <a:fld id="{4FE1A22D-B0DA-7946-9107-1C35E13A8882}" type="slidenum">
              <a:rPr lang="en-US" smtClean="0"/>
              <a:t>135</a:t>
            </a:fld>
            <a:endParaRPr lang="en-US"/>
          </a:p>
        </p:txBody>
      </p:sp>
    </p:spTree>
    <p:extLst>
      <p:ext uri="{BB962C8B-B14F-4D97-AF65-F5344CB8AC3E}">
        <p14:creationId xmlns:p14="http://schemas.microsoft.com/office/powerpoint/2010/main" val="316431148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8CEBF-8F38-CCB8-8C48-7D88C2596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6121CB-F43D-A943-5EAF-83AA6CD77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A63A8D-1CC0-7C78-DE87-23CCA4C556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B08DDE-5A8F-C597-6958-5872A47D0477}"/>
              </a:ext>
            </a:extLst>
          </p:cNvPr>
          <p:cNvSpPr>
            <a:spLocks noGrp="1"/>
          </p:cNvSpPr>
          <p:nvPr>
            <p:ph type="sldNum" sz="quarter" idx="5"/>
          </p:nvPr>
        </p:nvSpPr>
        <p:spPr/>
        <p:txBody>
          <a:bodyPr/>
          <a:lstStyle/>
          <a:p>
            <a:fld id="{4FE1A22D-B0DA-7946-9107-1C35E13A8882}" type="slidenum">
              <a:rPr lang="en-US" smtClean="0"/>
              <a:t>136</a:t>
            </a:fld>
            <a:endParaRPr lang="en-US"/>
          </a:p>
        </p:txBody>
      </p:sp>
    </p:spTree>
    <p:extLst>
      <p:ext uri="{BB962C8B-B14F-4D97-AF65-F5344CB8AC3E}">
        <p14:creationId xmlns:p14="http://schemas.microsoft.com/office/powerpoint/2010/main" val="133028466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137</a:t>
            </a:fld>
            <a:endParaRPr lang="en-US"/>
          </a:p>
        </p:txBody>
      </p:sp>
    </p:spTree>
    <p:extLst>
      <p:ext uri="{BB962C8B-B14F-4D97-AF65-F5344CB8AC3E}">
        <p14:creationId xmlns:p14="http://schemas.microsoft.com/office/powerpoint/2010/main" val="380666893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138</a:t>
            </a:fld>
            <a:endParaRPr lang="en-US"/>
          </a:p>
        </p:txBody>
      </p:sp>
    </p:spTree>
    <p:extLst>
      <p:ext uri="{BB962C8B-B14F-4D97-AF65-F5344CB8AC3E}">
        <p14:creationId xmlns:p14="http://schemas.microsoft.com/office/powerpoint/2010/main" val="113918575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139</a:t>
            </a:fld>
            <a:endParaRPr lang="en-US"/>
          </a:p>
        </p:txBody>
      </p:sp>
    </p:spTree>
    <p:extLst>
      <p:ext uri="{BB962C8B-B14F-4D97-AF65-F5344CB8AC3E}">
        <p14:creationId xmlns:p14="http://schemas.microsoft.com/office/powerpoint/2010/main" val="341179923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140</a:t>
            </a:fld>
            <a:endParaRPr lang="en-US"/>
          </a:p>
        </p:txBody>
      </p:sp>
    </p:spTree>
    <p:extLst>
      <p:ext uri="{BB962C8B-B14F-4D97-AF65-F5344CB8AC3E}">
        <p14:creationId xmlns:p14="http://schemas.microsoft.com/office/powerpoint/2010/main" val="105142700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B83D0-FB7B-988F-8373-528C7041F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40FE3-64B3-043E-4CD2-0C68E3D75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E35F8B-6465-B8D0-2C2E-270BD8299D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A57591-55B3-A486-6B8C-ED5FE38BD5C3}"/>
              </a:ext>
            </a:extLst>
          </p:cNvPr>
          <p:cNvSpPr>
            <a:spLocks noGrp="1"/>
          </p:cNvSpPr>
          <p:nvPr>
            <p:ph type="sldNum" sz="quarter" idx="5"/>
          </p:nvPr>
        </p:nvSpPr>
        <p:spPr/>
        <p:txBody>
          <a:bodyPr/>
          <a:lstStyle/>
          <a:p>
            <a:fld id="{4FE1A22D-B0DA-7946-9107-1C35E13A8882}" type="slidenum">
              <a:rPr lang="en-US" smtClean="0"/>
              <a:t>141</a:t>
            </a:fld>
            <a:endParaRPr lang="en-US"/>
          </a:p>
        </p:txBody>
      </p:sp>
    </p:spTree>
    <p:extLst>
      <p:ext uri="{BB962C8B-B14F-4D97-AF65-F5344CB8AC3E}">
        <p14:creationId xmlns:p14="http://schemas.microsoft.com/office/powerpoint/2010/main" val="350855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19</a:t>
            </a:fld>
            <a:endParaRPr lang="en-US"/>
          </a:p>
        </p:txBody>
      </p:sp>
    </p:spTree>
    <p:extLst>
      <p:ext uri="{BB962C8B-B14F-4D97-AF65-F5344CB8AC3E}">
        <p14:creationId xmlns:p14="http://schemas.microsoft.com/office/powerpoint/2010/main" val="269671704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C77CB-CF04-D383-B131-3675C3A14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0785D-B5EF-C7FA-35EF-19B5CFB46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578F4-79CC-83C3-A105-E7F75344D2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613FC2-98FD-C22F-B58C-A83A1E33B04B}"/>
              </a:ext>
            </a:extLst>
          </p:cNvPr>
          <p:cNvSpPr>
            <a:spLocks noGrp="1"/>
          </p:cNvSpPr>
          <p:nvPr>
            <p:ph type="sldNum" sz="quarter" idx="5"/>
          </p:nvPr>
        </p:nvSpPr>
        <p:spPr/>
        <p:txBody>
          <a:bodyPr/>
          <a:lstStyle/>
          <a:p>
            <a:fld id="{4FE1A22D-B0DA-7946-9107-1C35E13A8882}" type="slidenum">
              <a:rPr lang="en-US" smtClean="0"/>
              <a:t>142</a:t>
            </a:fld>
            <a:endParaRPr lang="en-US"/>
          </a:p>
        </p:txBody>
      </p:sp>
    </p:spTree>
    <p:extLst>
      <p:ext uri="{BB962C8B-B14F-4D97-AF65-F5344CB8AC3E}">
        <p14:creationId xmlns:p14="http://schemas.microsoft.com/office/powerpoint/2010/main" val="305592133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5F516-6D86-7480-E003-F0CC34577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7E834-7D94-CBA6-CD38-AD59293B6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CEADF-444B-79AB-54AB-6AC6E7B1BC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59818B-4373-3936-D209-58DB5083D5DC}"/>
              </a:ext>
            </a:extLst>
          </p:cNvPr>
          <p:cNvSpPr>
            <a:spLocks noGrp="1"/>
          </p:cNvSpPr>
          <p:nvPr>
            <p:ph type="sldNum" sz="quarter" idx="5"/>
          </p:nvPr>
        </p:nvSpPr>
        <p:spPr/>
        <p:txBody>
          <a:bodyPr/>
          <a:lstStyle/>
          <a:p>
            <a:fld id="{4FE1A22D-B0DA-7946-9107-1C35E13A8882}" type="slidenum">
              <a:rPr lang="en-US" smtClean="0"/>
              <a:t>143</a:t>
            </a:fld>
            <a:endParaRPr lang="en-US"/>
          </a:p>
        </p:txBody>
      </p:sp>
    </p:spTree>
    <p:extLst>
      <p:ext uri="{BB962C8B-B14F-4D97-AF65-F5344CB8AC3E}">
        <p14:creationId xmlns:p14="http://schemas.microsoft.com/office/powerpoint/2010/main" val="131589984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52AFE-CB70-5AAC-1FC5-52FBB5B29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BFF65-63AF-097F-776C-31905C1A9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CFBD3-ED97-52F1-80DC-BBABD93D4B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64EC20-A4D2-7739-D09B-CDB92E957D02}"/>
              </a:ext>
            </a:extLst>
          </p:cNvPr>
          <p:cNvSpPr>
            <a:spLocks noGrp="1"/>
          </p:cNvSpPr>
          <p:nvPr>
            <p:ph type="sldNum" sz="quarter" idx="5"/>
          </p:nvPr>
        </p:nvSpPr>
        <p:spPr/>
        <p:txBody>
          <a:bodyPr/>
          <a:lstStyle/>
          <a:p>
            <a:fld id="{4FE1A22D-B0DA-7946-9107-1C35E13A8882}" type="slidenum">
              <a:rPr lang="en-US" smtClean="0"/>
              <a:t>144</a:t>
            </a:fld>
            <a:endParaRPr lang="en-US"/>
          </a:p>
        </p:txBody>
      </p:sp>
    </p:spTree>
    <p:extLst>
      <p:ext uri="{BB962C8B-B14F-4D97-AF65-F5344CB8AC3E}">
        <p14:creationId xmlns:p14="http://schemas.microsoft.com/office/powerpoint/2010/main" val="85448990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518A6-8BD8-93F2-2731-1FFEC2350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76E5A-B57D-9FC4-6987-98C5B6900A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27698A-213D-868F-C1B7-2EB2AE1D6C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F9E4A6-D71E-2DCB-7471-668F454B849D}"/>
              </a:ext>
            </a:extLst>
          </p:cNvPr>
          <p:cNvSpPr>
            <a:spLocks noGrp="1"/>
          </p:cNvSpPr>
          <p:nvPr>
            <p:ph type="sldNum" sz="quarter" idx="5"/>
          </p:nvPr>
        </p:nvSpPr>
        <p:spPr/>
        <p:txBody>
          <a:bodyPr/>
          <a:lstStyle/>
          <a:p>
            <a:fld id="{4FE1A22D-B0DA-7946-9107-1C35E13A8882}" type="slidenum">
              <a:rPr lang="en-US" smtClean="0"/>
              <a:t>145</a:t>
            </a:fld>
            <a:endParaRPr lang="en-US"/>
          </a:p>
        </p:txBody>
      </p:sp>
    </p:spTree>
    <p:extLst>
      <p:ext uri="{BB962C8B-B14F-4D97-AF65-F5344CB8AC3E}">
        <p14:creationId xmlns:p14="http://schemas.microsoft.com/office/powerpoint/2010/main" val="193503290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A598-5227-922A-CC19-8BDDF1029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7CA6F-B99F-C374-77FE-71CBFD3B2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6D6EC-DBC9-DB60-5A47-97F2496E25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B71ED8-01B8-B534-0F84-19A72E8EA9C6}"/>
              </a:ext>
            </a:extLst>
          </p:cNvPr>
          <p:cNvSpPr>
            <a:spLocks noGrp="1"/>
          </p:cNvSpPr>
          <p:nvPr>
            <p:ph type="sldNum" sz="quarter" idx="5"/>
          </p:nvPr>
        </p:nvSpPr>
        <p:spPr/>
        <p:txBody>
          <a:bodyPr/>
          <a:lstStyle/>
          <a:p>
            <a:fld id="{4FE1A22D-B0DA-7946-9107-1C35E13A8882}" type="slidenum">
              <a:rPr lang="en-US" smtClean="0"/>
              <a:t>146</a:t>
            </a:fld>
            <a:endParaRPr lang="en-US"/>
          </a:p>
        </p:txBody>
      </p:sp>
    </p:spTree>
    <p:extLst>
      <p:ext uri="{BB962C8B-B14F-4D97-AF65-F5344CB8AC3E}">
        <p14:creationId xmlns:p14="http://schemas.microsoft.com/office/powerpoint/2010/main" val="419969044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24406-4BA8-19B5-10AB-C50ED7CE3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8A8A3-17E9-01AB-0BDE-81394E521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DE3AF-709C-787B-8A36-96B341F21A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09EE00-9599-7AF2-D2D8-B95E6BCA6B18}"/>
              </a:ext>
            </a:extLst>
          </p:cNvPr>
          <p:cNvSpPr>
            <a:spLocks noGrp="1"/>
          </p:cNvSpPr>
          <p:nvPr>
            <p:ph type="sldNum" sz="quarter" idx="5"/>
          </p:nvPr>
        </p:nvSpPr>
        <p:spPr/>
        <p:txBody>
          <a:bodyPr/>
          <a:lstStyle/>
          <a:p>
            <a:fld id="{4FE1A22D-B0DA-7946-9107-1C35E13A8882}" type="slidenum">
              <a:rPr lang="en-US" smtClean="0"/>
              <a:t>147</a:t>
            </a:fld>
            <a:endParaRPr lang="en-US"/>
          </a:p>
        </p:txBody>
      </p:sp>
    </p:spTree>
    <p:extLst>
      <p:ext uri="{BB962C8B-B14F-4D97-AF65-F5344CB8AC3E}">
        <p14:creationId xmlns:p14="http://schemas.microsoft.com/office/powerpoint/2010/main" val="401273993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13C81-3E4C-46DB-078D-97C02914C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ACFA9-E301-98F9-AD42-AAA5905DB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FB1BA-5FB6-0CD6-AA0E-3EDD036232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51BF7E-5EB2-F6A1-2F73-9BF4905EEB09}"/>
              </a:ext>
            </a:extLst>
          </p:cNvPr>
          <p:cNvSpPr>
            <a:spLocks noGrp="1"/>
          </p:cNvSpPr>
          <p:nvPr>
            <p:ph type="sldNum" sz="quarter" idx="5"/>
          </p:nvPr>
        </p:nvSpPr>
        <p:spPr/>
        <p:txBody>
          <a:bodyPr/>
          <a:lstStyle/>
          <a:p>
            <a:fld id="{4FE1A22D-B0DA-7946-9107-1C35E13A8882}" type="slidenum">
              <a:rPr lang="en-US" smtClean="0"/>
              <a:t>148</a:t>
            </a:fld>
            <a:endParaRPr lang="en-US"/>
          </a:p>
        </p:txBody>
      </p:sp>
    </p:spTree>
    <p:extLst>
      <p:ext uri="{BB962C8B-B14F-4D97-AF65-F5344CB8AC3E}">
        <p14:creationId xmlns:p14="http://schemas.microsoft.com/office/powerpoint/2010/main" val="237485926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2AE04-5C28-7EC4-6D09-1BB66DEFE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AA6AC-E0E8-F6BE-1BD5-6CD2DA340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8A3AD-7C99-016B-4670-FD201269A4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325C9E-108B-E18E-0869-3338304CDB4C}"/>
              </a:ext>
            </a:extLst>
          </p:cNvPr>
          <p:cNvSpPr>
            <a:spLocks noGrp="1"/>
          </p:cNvSpPr>
          <p:nvPr>
            <p:ph type="sldNum" sz="quarter" idx="5"/>
          </p:nvPr>
        </p:nvSpPr>
        <p:spPr/>
        <p:txBody>
          <a:bodyPr/>
          <a:lstStyle/>
          <a:p>
            <a:fld id="{4FE1A22D-B0DA-7946-9107-1C35E13A8882}" type="slidenum">
              <a:rPr lang="en-US" smtClean="0"/>
              <a:t>149</a:t>
            </a:fld>
            <a:endParaRPr lang="en-US"/>
          </a:p>
        </p:txBody>
      </p:sp>
    </p:spTree>
    <p:extLst>
      <p:ext uri="{BB962C8B-B14F-4D97-AF65-F5344CB8AC3E}">
        <p14:creationId xmlns:p14="http://schemas.microsoft.com/office/powerpoint/2010/main" val="313891267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F8A7E-D043-78AC-D7EA-663D97DC8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02E58-23F4-929E-7FF7-BE6DF37E8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9E7DF-9A0A-6D5C-1F49-298C270237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4A39B5-9152-58F7-FED4-ECB79DB3D819}"/>
              </a:ext>
            </a:extLst>
          </p:cNvPr>
          <p:cNvSpPr>
            <a:spLocks noGrp="1"/>
          </p:cNvSpPr>
          <p:nvPr>
            <p:ph type="sldNum" sz="quarter" idx="5"/>
          </p:nvPr>
        </p:nvSpPr>
        <p:spPr/>
        <p:txBody>
          <a:bodyPr/>
          <a:lstStyle/>
          <a:p>
            <a:fld id="{4FE1A22D-B0DA-7946-9107-1C35E13A8882}" type="slidenum">
              <a:rPr lang="en-US" smtClean="0"/>
              <a:t>150</a:t>
            </a:fld>
            <a:endParaRPr lang="en-US"/>
          </a:p>
        </p:txBody>
      </p:sp>
    </p:spTree>
    <p:extLst>
      <p:ext uri="{BB962C8B-B14F-4D97-AF65-F5344CB8AC3E}">
        <p14:creationId xmlns:p14="http://schemas.microsoft.com/office/powerpoint/2010/main" val="401872424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58D98-F60E-F419-0D61-4A24B3284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449B1-011F-AC49-7BD8-CE01A007C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1A2BBF-EE4E-3321-C010-44A291559A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E5CF9F-99CC-CEAA-5270-72257B44EC31}"/>
              </a:ext>
            </a:extLst>
          </p:cNvPr>
          <p:cNvSpPr>
            <a:spLocks noGrp="1"/>
          </p:cNvSpPr>
          <p:nvPr>
            <p:ph type="sldNum" sz="quarter" idx="5"/>
          </p:nvPr>
        </p:nvSpPr>
        <p:spPr/>
        <p:txBody>
          <a:bodyPr/>
          <a:lstStyle/>
          <a:p>
            <a:fld id="{4FE1A22D-B0DA-7946-9107-1C35E13A8882}" type="slidenum">
              <a:rPr lang="en-US" smtClean="0"/>
              <a:t>151</a:t>
            </a:fld>
            <a:endParaRPr lang="en-US"/>
          </a:p>
        </p:txBody>
      </p:sp>
    </p:spTree>
    <p:extLst>
      <p:ext uri="{BB962C8B-B14F-4D97-AF65-F5344CB8AC3E}">
        <p14:creationId xmlns:p14="http://schemas.microsoft.com/office/powerpoint/2010/main" val="193167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20</a:t>
            </a:fld>
            <a:endParaRPr lang="en-US"/>
          </a:p>
        </p:txBody>
      </p:sp>
    </p:spTree>
    <p:extLst>
      <p:ext uri="{BB962C8B-B14F-4D97-AF65-F5344CB8AC3E}">
        <p14:creationId xmlns:p14="http://schemas.microsoft.com/office/powerpoint/2010/main" val="226581896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152</a:t>
            </a:fld>
            <a:endParaRPr lang="en-US"/>
          </a:p>
        </p:txBody>
      </p:sp>
    </p:spTree>
    <p:extLst>
      <p:ext uri="{BB962C8B-B14F-4D97-AF65-F5344CB8AC3E}">
        <p14:creationId xmlns:p14="http://schemas.microsoft.com/office/powerpoint/2010/main" val="77911582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232AD-8A95-DA26-D5C3-83E1B705D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E157E-FBA4-5336-2C55-6FB028C9A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67232-1F14-02BA-CE0C-6F4B1BE89D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F55835-25D7-6EF1-431D-93022D85B761}"/>
              </a:ext>
            </a:extLst>
          </p:cNvPr>
          <p:cNvSpPr>
            <a:spLocks noGrp="1"/>
          </p:cNvSpPr>
          <p:nvPr>
            <p:ph type="sldNum" sz="quarter" idx="5"/>
          </p:nvPr>
        </p:nvSpPr>
        <p:spPr/>
        <p:txBody>
          <a:bodyPr/>
          <a:lstStyle/>
          <a:p>
            <a:fld id="{4FE1A22D-B0DA-7946-9107-1C35E13A8882}" type="slidenum">
              <a:rPr lang="en-US" smtClean="0"/>
              <a:t>153</a:t>
            </a:fld>
            <a:endParaRPr lang="en-US"/>
          </a:p>
        </p:txBody>
      </p:sp>
    </p:spTree>
    <p:extLst>
      <p:ext uri="{BB962C8B-B14F-4D97-AF65-F5344CB8AC3E}">
        <p14:creationId xmlns:p14="http://schemas.microsoft.com/office/powerpoint/2010/main" val="177809984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9A102-0BDB-81D4-1ABA-E5B8CF052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B72DF-A9D4-B22E-C8F9-AFE85DA049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37042-792F-DBAC-05A4-3F0CF0C4D1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084329-F090-E3FD-5512-8CCF27A4355D}"/>
              </a:ext>
            </a:extLst>
          </p:cNvPr>
          <p:cNvSpPr>
            <a:spLocks noGrp="1"/>
          </p:cNvSpPr>
          <p:nvPr>
            <p:ph type="sldNum" sz="quarter" idx="5"/>
          </p:nvPr>
        </p:nvSpPr>
        <p:spPr/>
        <p:txBody>
          <a:bodyPr/>
          <a:lstStyle/>
          <a:p>
            <a:fld id="{4FE1A22D-B0DA-7946-9107-1C35E13A8882}" type="slidenum">
              <a:rPr lang="en-US" smtClean="0"/>
              <a:t>154</a:t>
            </a:fld>
            <a:endParaRPr lang="en-US"/>
          </a:p>
        </p:txBody>
      </p:sp>
    </p:spTree>
    <p:extLst>
      <p:ext uri="{BB962C8B-B14F-4D97-AF65-F5344CB8AC3E}">
        <p14:creationId xmlns:p14="http://schemas.microsoft.com/office/powerpoint/2010/main" val="277632355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7E695-C472-30FD-075B-6BF376207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5444E-1C9A-F9ED-CBF0-D62CE3D295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DCF912-436D-1CFA-C233-C5F90C62BC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1A0BA4-3C78-046A-D297-18B39B5A8ED8}"/>
              </a:ext>
            </a:extLst>
          </p:cNvPr>
          <p:cNvSpPr>
            <a:spLocks noGrp="1"/>
          </p:cNvSpPr>
          <p:nvPr>
            <p:ph type="sldNum" sz="quarter" idx="5"/>
          </p:nvPr>
        </p:nvSpPr>
        <p:spPr/>
        <p:txBody>
          <a:bodyPr/>
          <a:lstStyle/>
          <a:p>
            <a:fld id="{4FE1A22D-B0DA-7946-9107-1C35E13A8882}" type="slidenum">
              <a:rPr lang="en-US" smtClean="0"/>
              <a:t>155</a:t>
            </a:fld>
            <a:endParaRPr lang="en-US"/>
          </a:p>
        </p:txBody>
      </p:sp>
    </p:spTree>
    <p:extLst>
      <p:ext uri="{BB962C8B-B14F-4D97-AF65-F5344CB8AC3E}">
        <p14:creationId xmlns:p14="http://schemas.microsoft.com/office/powerpoint/2010/main" val="207884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2D613-E9D4-E330-9A1D-377FCC82B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865C7-7202-3F33-738F-F26C5AEAA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2BFEE-D48D-0CC1-DAA5-FDE093A4A5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AFCEBE-BDC8-C302-4CF4-9B9A8A1C29E1}"/>
              </a:ext>
            </a:extLst>
          </p:cNvPr>
          <p:cNvSpPr>
            <a:spLocks noGrp="1"/>
          </p:cNvSpPr>
          <p:nvPr>
            <p:ph type="sldNum" sz="quarter" idx="5"/>
          </p:nvPr>
        </p:nvSpPr>
        <p:spPr/>
        <p:txBody>
          <a:bodyPr/>
          <a:lstStyle/>
          <a:p>
            <a:fld id="{4FE1A22D-B0DA-7946-9107-1C35E13A8882}" type="slidenum">
              <a:rPr lang="en-US" smtClean="0"/>
              <a:t>156</a:t>
            </a:fld>
            <a:endParaRPr lang="en-US"/>
          </a:p>
        </p:txBody>
      </p:sp>
    </p:spTree>
    <p:extLst>
      <p:ext uri="{BB962C8B-B14F-4D97-AF65-F5344CB8AC3E}">
        <p14:creationId xmlns:p14="http://schemas.microsoft.com/office/powerpoint/2010/main" val="52630210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D3162-43B5-244C-01D5-EB94731AF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99D16E-15C4-4F9A-855D-26F5E2983F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7FB39-1CE6-2A25-C8EA-C89663FA13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8CD404-AE5D-500D-78F8-DCDE3616898F}"/>
              </a:ext>
            </a:extLst>
          </p:cNvPr>
          <p:cNvSpPr>
            <a:spLocks noGrp="1"/>
          </p:cNvSpPr>
          <p:nvPr>
            <p:ph type="sldNum" sz="quarter" idx="5"/>
          </p:nvPr>
        </p:nvSpPr>
        <p:spPr/>
        <p:txBody>
          <a:bodyPr/>
          <a:lstStyle/>
          <a:p>
            <a:fld id="{4FE1A22D-B0DA-7946-9107-1C35E13A8882}" type="slidenum">
              <a:rPr lang="en-US" smtClean="0"/>
              <a:t>157</a:t>
            </a:fld>
            <a:endParaRPr lang="en-US"/>
          </a:p>
        </p:txBody>
      </p:sp>
    </p:spTree>
    <p:extLst>
      <p:ext uri="{BB962C8B-B14F-4D97-AF65-F5344CB8AC3E}">
        <p14:creationId xmlns:p14="http://schemas.microsoft.com/office/powerpoint/2010/main" val="422987977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2B552-B189-4676-5F95-7B9A72E14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37870-6BCD-9E20-9284-75211D57C1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10E5B-EAF8-E1B4-4B48-E087717D47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F1FFFE-94BC-39EA-5A40-784AF3C3A621}"/>
              </a:ext>
            </a:extLst>
          </p:cNvPr>
          <p:cNvSpPr>
            <a:spLocks noGrp="1"/>
          </p:cNvSpPr>
          <p:nvPr>
            <p:ph type="sldNum" sz="quarter" idx="5"/>
          </p:nvPr>
        </p:nvSpPr>
        <p:spPr/>
        <p:txBody>
          <a:bodyPr/>
          <a:lstStyle/>
          <a:p>
            <a:fld id="{4FE1A22D-B0DA-7946-9107-1C35E13A8882}" type="slidenum">
              <a:rPr lang="en-US" smtClean="0"/>
              <a:t>158</a:t>
            </a:fld>
            <a:endParaRPr lang="en-US"/>
          </a:p>
        </p:txBody>
      </p:sp>
    </p:spTree>
    <p:extLst>
      <p:ext uri="{BB962C8B-B14F-4D97-AF65-F5344CB8AC3E}">
        <p14:creationId xmlns:p14="http://schemas.microsoft.com/office/powerpoint/2010/main" val="83432979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34F95-70A6-0110-BE8B-663869F9D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D5ACB-5D52-96D9-8509-BBFE71412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4856C-2DF6-4FC6-8DF8-1A257C5913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BCA2B6-CDCE-239F-6D1B-3C26540B88B5}"/>
              </a:ext>
            </a:extLst>
          </p:cNvPr>
          <p:cNvSpPr>
            <a:spLocks noGrp="1"/>
          </p:cNvSpPr>
          <p:nvPr>
            <p:ph type="sldNum" sz="quarter" idx="5"/>
          </p:nvPr>
        </p:nvSpPr>
        <p:spPr/>
        <p:txBody>
          <a:bodyPr/>
          <a:lstStyle/>
          <a:p>
            <a:fld id="{4FE1A22D-B0DA-7946-9107-1C35E13A8882}" type="slidenum">
              <a:rPr lang="en-US" smtClean="0"/>
              <a:t>159</a:t>
            </a:fld>
            <a:endParaRPr lang="en-US"/>
          </a:p>
        </p:txBody>
      </p:sp>
    </p:spTree>
    <p:extLst>
      <p:ext uri="{BB962C8B-B14F-4D97-AF65-F5344CB8AC3E}">
        <p14:creationId xmlns:p14="http://schemas.microsoft.com/office/powerpoint/2010/main" val="216655250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42FE7-7BCB-0234-2D61-04E4CD91E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9AB4E-1AC7-57EC-73D0-CEC47DC84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0241C-885D-8EE2-80D5-5E09736144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880928-C17D-217A-2043-E409866A1A95}"/>
              </a:ext>
            </a:extLst>
          </p:cNvPr>
          <p:cNvSpPr>
            <a:spLocks noGrp="1"/>
          </p:cNvSpPr>
          <p:nvPr>
            <p:ph type="sldNum" sz="quarter" idx="5"/>
          </p:nvPr>
        </p:nvSpPr>
        <p:spPr/>
        <p:txBody>
          <a:bodyPr/>
          <a:lstStyle/>
          <a:p>
            <a:fld id="{4FE1A22D-B0DA-7946-9107-1C35E13A8882}" type="slidenum">
              <a:rPr lang="en-US" smtClean="0"/>
              <a:t>160</a:t>
            </a:fld>
            <a:endParaRPr lang="en-US"/>
          </a:p>
        </p:txBody>
      </p:sp>
    </p:spTree>
    <p:extLst>
      <p:ext uri="{BB962C8B-B14F-4D97-AF65-F5344CB8AC3E}">
        <p14:creationId xmlns:p14="http://schemas.microsoft.com/office/powerpoint/2010/main" val="362861231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5F5EF-F779-71D3-27B7-C0C0FAE2B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E7459-3BBE-1FF2-3D62-39771CE28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1EDBD-2646-9D4F-CC3C-D4FABA38BF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E85CDA-EA10-01BC-11EE-3AF378D11124}"/>
              </a:ext>
            </a:extLst>
          </p:cNvPr>
          <p:cNvSpPr>
            <a:spLocks noGrp="1"/>
          </p:cNvSpPr>
          <p:nvPr>
            <p:ph type="sldNum" sz="quarter" idx="5"/>
          </p:nvPr>
        </p:nvSpPr>
        <p:spPr/>
        <p:txBody>
          <a:bodyPr/>
          <a:lstStyle/>
          <a:p>
            <a:fld id="{4FE1A22D-B0DA-7946-9107-1C35E13A8882}" type="slidenum">
              <a:rPr lang="en-US" smtClean="0"/>
              <a:t>161</a:t>
            </a:fld>
            <a:endParaRPr lang="en-US"/>
          </a:p>
        </p:txBody>
      </p:sp>
    </p:spTree>
    <p:extLst>
      <p:ext uri="{BB962C8B-B14F-4D97-AF65-F5344CB8AC3E}">
        <p14:creationId xmlns:p14="http://schemas.microsoft.com/office/powerpoint/2010/main" val="1562964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21</a:t>
            </a:fld>
            <a:endParaRPr lang="en-US"/>
          </a:p>
        </p:txBody>
      </p:sp>
    </p:spTree>
    <p:extLst>
      <p:ext uri="{BB962C8B-B14F-4D97-AF65-F5344CB8AC3E}">
        <p14:creationId xmlns:p14="http://schemas.microsoft.com/office/powerpoint/2010/main" val="141520537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23F01-B484-31CF-80F0-C63594B8F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74E01-E411-FDD8-D24D-FBBC856AD1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28975E-AD3C-4DCB-5C61-7175F764DD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3D3965-E3CC-6FE1-B1E4-BA0ECA280EF2}"/>
              </a:ext>
            </a:extLst>
          </p:cNvPr>
          <p:cNvSpPr>
            <a:spLocks noGrp="1"/>
          </p:cNvSpPr>
          <p:nvPr>
            <p:ph type="sldNum" sz="quarter" idx="5"/>
          </p:nvPr>
        </p:nvSpPr>
        <p:spPr/>
        <p:txBody>
          <a:bodyPr/>
          <a:lstStyle/>
          <a:p>
            <a:fld id="{4FE1A22D-B0DA-7946-9107-1C35E13A8882}" type="slidenum">
              <a:rPr lang="en-US" smtClean="0"/>
              <a:t>162</a:t>
            </a:fld>
            <a:endParaRPr lang="en-US"/>
          </a:p>
        </p:txBody>
      </p:sp>
    </p:spTree>
    <p:extLst>
      <p:ext uri="{BB962C8B-B14F-4D97-AF65-F5344CB8AC3E}">
        <p14:creationId xmlns:p14="http://schemas.microsoft.com/office/powerpoint/2010/main" val="755967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22</a:t>
            </a:fld>
            <a:endParaRPr lang="en-US"/>
          </a:p>
        </p:txBody>
      </p:sp>
    </p:spTree>
    <p:extLst>
      <p:ext uri="{BB962C8B-B14F-4D97-AF65-F5344CB8AC3E}">
        <p14:creationId xmlns:p14="http://schemas.microsoft.com/office/powerpoint/2010/main" val="3763995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23</a:t>
            </a:fld>
            <a:endParaRPr lang="en-US"/>
          </a:p>
        </p:txBody>
      </p:sp>
    </p:spTree>
    <p:extLst>
      <p:ext uri="{BB962C8B-B14F-4D97-AF65-F5344CB8AC3E}">
        <p14:creationId xmlns:p14="http://schemas.microsoft.com/office/powerpoint/2010/main" val="1588257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26</a:t>
            </a:fld>
            <a:endParaRPr lang="en-US"/>
          </a:p>
        </p:txBody>
      </p:sp>
    </p:spTree>
    <p:extLst>
      <p:ext uri="{BB962C8B-B14F-4D97-AF65-F5344CB8AC3E}">
        <p14:creationId xmlns:p14="http://schemas.microsoft.com/office/powerpoint/2010/main" val="1116034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27</a:t>
            </a:fld>
            <a:endParaRPr lang="en-US"/>
          </a:p>
        </p:txBody>
      </p:sp>
    </p:spTree>
    <p:extLst>
      <p:ext uri="{BB962C8B-B14F-4D97-AF65-F5344CB8AC3E}">
        <p14:creationId xmlns:p14="http://schemas.microsoft.com/office/powerpoint/2010/main" val="2998598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28</a:t>
            </a:fld>
            <a:endParaRPr lang="en-US"/>
          </a:p>
        </p:txBody>
      </p:sp>
    </p:spTree>
    <p:extLst>
      <p:ext uri="{BB962C8B-B14F-4D97-AF65-F5344CB8AC3E}">
        <p14:creationId xmlns:p14="http://schemas.microsoft.com/office/powerpoint/2010/main" val="46089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8</a:t>
            </a:fld>
            <a:endParaRPr lang="en-US"/>
          </a:p>
        </p:txBody>
      </p:sp>
    </p:spTree>
    <p:extLst>
      <p:ext uri="{BB962C8B-B14F-4D97-AF65-F5344CB8AC3E}">
        <p14:creationId xmlns:p14="http://schemas.microsoft.com/office/powerpoint/2010/main" val="1482418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29</a:t>
            </a:fld>
            <a:endParaRPr lang="en-US"/>
          </a:p>
        </p:txBody>
      </p:sp>
    </p:spTree>
    <p:extLst>
      <p:ext uri="{BB962C8B-B14F-4D97-AF65-F5344CB8AC3E}">
        <p14:creationId xmlns:p14="http://schemas.microsoft.com/office/powerpoint/2010/main" val="2897442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30</a:t>
            </a:fld>
            <a:endParaRPr lang="en-US"/>
          </a:p>
        </p:txBody>
      </p:sp>
    </p:spTree>
    <p:extLst>
      <p:ext uri="{BB962C8B-B14F-4D97-AF65-F5344CB8AC3E}">
        <p14:creationId xmlns:p14="http://schemas.microsoft.com/office/powerpoint/2010/main" val="1007430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32</a:t>
            </a:fld>
            <a:endParaRPr lang="en-US"/>
          </a:p>
        </p:txBody>
      </p:sp>
    </p:spTree>
    <p:extLst>
      <p:ext uri="{BB962C8B-B14F-4D97-AF65-F5344CB8AC3E}">
        <p14:creationId xmlns:p14="http://schemas.microsoft.com/office/powerpoint/2010/main" val="4139225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33</a:t>
            </a:fld>
            <a:endParaRPr lang="en-US"/>
          </a:p>
        </p:txBody>
      </p:sp>
    </p:spTree>
    <p:extLst>
      <p:ext uri="{BB962C8B-B14F-4D97-AF65-F5344CB8AC3E}">
        <p14:creationId xmlns:p14="http://schemas.microsoft.com/office/powerpoint/2010/main" val="2521479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34</a:t>
            </a:fld>
            <a:endParaRPr lang="en-US"/>
          </a:p>
        </p:txBody>
      </p:sp>
    </p:spTree>
    <p:extLst>
      <p:ext uri="{BB962C8B-B14F-4D97-AF65-F5344CB8AC3E}">
        <p14:creationId xmlns:p14="http://schemas.microsoft.com/office/powerpoint/2010/main" val="2924720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35</a:t>
            </a:fld>
            <a:endParaRPr lang="en-US"/>
          </a:p>
        </p:txBody>
      </p:sp>
    </p:spTree>
    <p:extLst>
      <p:ext uri="{BB962C8B-B14F-4D97-AF65-F5344CB8AC3E}">
        <p14:creationId xmlns:p14="http://schemas.microsoft.com/office/powerpoint/2010/main" val="2325442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36</a:t>
            </a:fld>
            <a:endParaRPr lang="en-US"/>
          </a:p>
        </p:txBody>
      </p:sp>
    </p:spTree>
    <p:extLst>
      <p:ext uri="{BB962C8B-B14F-4D97-AF65-F5344CB8AC3E}">
        <p14:creationId xmlns:p14="http://schemas.microsoft.com/office/powerpoint/2010/main" val="3345523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37</a:t>
            </a:fld>
            <a:endParaRPr lang="en-US"/>
          </a:p>
        </p:txBody>
      </p:sp>
    </p:spTree>
    <p:extLst>
      <p:ext uri="{BB962C8B-B14F-4D97-AF65-F5344CB8AC3E}">
        <p14:creationId xmlns:p14="http://schemas.microsoft.com/office/powerpoint/2010/main" val="690878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38</a:t>
            </a:fld>
            <a:endParaRPr lang="en-US"/>
          </a:p>
        </p:txBody>
      </p:sp>
    </p:spTree>
    <p:extLst>
      <p:ext uri="{BB962C8B-B14F-4D97-AF65-F5344CB8AC3E}">
        <p14:creationId xmlns:p14="http://schemas.microsoft.com/office/powerpoint/2010/main" val="352264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39</a:t>
            </a:fld>
            <a:endParaRPr lang="en-US"/>
          </a:p>
        </p:txBody>
      </p:sp>
    </p:spTree>
    <p:extLst>
      <p:ext uri="{BB962C8B-B14F-4D97-AF65-F5344CB8AC3E}">
        <p14:creationId xmlns:p14="http://schemas.microsoft.com/office/powerpoint/2010/main" val="147671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a:t>
            </a:fld>
            <a:endParaRPr lang="en-US"/>
          </a:p>
        </p:txBody>
      </p:sp>
    </p:spTree>
    <p:extLst>
      <p:ext uri="{BB962C8B-B14F-4D97-AF65-F5344CB8AC3E}">
        <p14:creationId xmlns:p14="http://schemas.microsoft.com/office/powerpoint/2010/main" val="3141129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45</a:t>
            </a:fld>
            <a:endParaRPr lang="en-US"/>
          </a:p>
        </p:txBody>
      </p:sp>
    </p:spTree>
    <p:extLst>
      <p:ext uri="{BB962C8B-B14F-4D97-AF65-F5344CB8AC3E}">
        <p14:creationId xmlns:p14="http://schemas.microsoft.com/office/powerpoint/2010/main" val="4092650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0D296-573F-EB33-81EF-DC0547E99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DC163A-7C8A-7B9D-BE80-692D8945A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66F06-097B-3002-195F-3D7AC403B9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760EBD-5CFF-92C1-FE61-7153A987114D}"/>
              </a:ext>
            </a:extLst>
          </p:cNvPr>
          <p:cNvSpPr>
            <a:spLocks noGrp="1"/>
          </p:cNvSpPr>
          <p:nvPr>
            <p:ph type="sldNum" sz="quarter" idx="5"/>
          </p:nvPr>
        </p:nvSpPr>
        <p:spPr/>
        <p:txBody>
          <a:bodyPr/>
          <a:lstStyle/>
          <a:p>
            <a:fld id="{4FE1A22D-B0DA-7946-9107-1C35E13A8882}" type="slidenum">
              <a:rPr lang="en-US" smtClean="0"/>
              <a:t>46</a:t>
            </a:fld>
            <a:endParaRPr lang="en-US"/>
          </a:p>
        </p:txBody>
      </p:sp>
    </p:spTree>
    <p:extLst>
      <p:ext uri="{BB962C8B-B14F-4D97-AF65-F5344CB8AC3E}">
        <p14:creationId xmlns:p14="http://schemas.microsoft.com/office/powerpoint/2010/main" val="1956514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47</a:t>
            </a:fld>
            <a:endParaRPr lang="en-US"/>
          </a:p>
        </p:txBody>
      </p:sp>
    </p:spTree>
    <p:extLst>
      <p:ext uri="{BB962C8B-B14F-4D97-AF65-F5344CB8AC3E}">
        <p14:creationId xmlns:p14="http://schemas.microsoft.com/office/powerpoint/2010/main" val="1746907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48</a:t>
            </a:fld>
            <a:endParaRPr lang="en-US"/>
          </a:p>
        </p:txBody>
      </p:sp>
    </p:spTree>
    <p:extLst>
      <p:ext uri="{BB962C8B-B14F-4D97-AF65-F5344CB8AC3E}">
        <p14:creationId xmlns:p14="http://schemas.microsoft.com/office/powerpoint/2010/main" val="3575897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49</a:t>
            </a:fld>
            <a:endParaRPr lang="en-US"/>
          </a:p>
        </p:txBody>
      </p:sp>
    </p:spTree>
    <p:extLst>
      <p:ext uri="{BB962C8B-B14F-4D97-AF65-F5344CB8AC3E}">
        <p14:creationId xmlns:p14="http://schemas.microsoft.com/office/powerpoint/2010/main" val="2596465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50</a:t>
            </a:fld>
            <a:endParaRPr lang="en-US"/>
          </a:p>
        </p:txBody>
      </p:sp>
    </p:spTree>
    <p:extLst>
      <p:ext uri="{BB962C8B-B14F-4D97-AF65-F5344CB8AC3E}">
        <p14:creationId xmlns:p14="http://schemas.microsoft.com/office/powerpoint/2010/main" val="4198091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AB42F-9924-C75C-B137-3427C59CA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A33BE-4C39-1733-C9E1-4B7B7618F8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97F0EC-838C-830E-7F6A-6794A23FA4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A8B7C1-3111-4E62-143B-103834FD96D2}"/>
              </a:ext>
            </a:extLst>
          </p:cNvPr>
          <p:cNvSpPr>
            <a:spLocks noGrp="1"/>
          </p:cNvSpPr>
          <p:nvPr>
            <p:ph type="sldNum" sz="quarter" idx="5"/>
          </p:nvPr>
        </p:nvSpPr>
        <p:spPr/>
        <p:txBody>
          <a:bodyPr/>
          <a:lstStyle/>
          <a:p>
            <a:fld id="{4FE1A22D-B0DA-7946-9107-1C35E13A8882}" type="slidenum">
              <a:rPr lang="en-US" smtClean="0"/>
              <a:t>54</a:t>
            </a:fld>
            <a:endParaRPr lang="en-US"/>
          </a:p>
        </p:txBody>
      </p:sp>
    </p:spTree>
    <p:extLst>
      <p:ext uri="{BB962C8B-B14F-4D97-AF65-F5344CB8AC3E}">
        <p14:creationId xmlns:p14="http://schemas.microsoft.com/office/powerpoint/2010/main" val="362355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D919A-49CA-11F8-9D39-7F40AED7F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429E3D-B8DE-2128-8E3C-7CB29893C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D336F-880C-A754-A0A5-A5FD78CFC2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A06693-110A-3577-D93C-2271CBC0B99F}"/>
              </a:ext>
            </a:extLst>
          </p:cNvPr>
          <p:cNvSpPr>
            <a:spLocks noGrp="1"/>
          </p:cNvSpPr>
          <p:nvPr>
            <p:ph type="sldNum" sz="quarter" idx="5"/>
          </p:nvPr>
        </p:nvSpPr>
        <p:spPr/>
        <p:txBody>
          <a:bodyPr/>
          <a:lstStyle/>
          <a:p>
            <a:fld id="{4FE1A22D-B0DA-7946-9107-1C35E13A8882}" type="slidenum">
              <a:rPr lang="en-US" smtClean="0"/>
              <a:t>56</a:t>
            </a:fld>
            <a:endParaRPr lang="en-US"/>
          </a:p>
        </p:txBody>
      </p:sp>
    </p:spTree>
    <p:extLst>
      <p:ext uri="{BB962C8B-B14F-4D97-AF65-F5344CB8AC3E}">
        <p14:creationId xmlns:p14="http://schemas.microsoft.com/office/powerpoint/2010/main" val="477592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66795-09DE-A9F7-A068-DFC3DED95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C85AD5-735D-C96D-2DA0-0E841A16FB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AF775-B82C-66F5-B280-8DB22C1E40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DDA17D-5B72-D895-DE5D-4F12BB3903BC}"/>
              </a:ext>
            </a:extLst>
          </p:cNvPr>
          <p:cNvSpPr>
            <a:spLocks noGrp="1"/>
          </p:cNvSpPr>
          <p:nvPr>
            <p:ph type="sldNum" sz="quarter" idx="5"/>
          </p:nvPr>
        </p:nvSpPr>
        <p:spPr/>
        <p:txBody>
          <a:bodyPr/>
          <a:lstStyle/>
          <a:p>
            <a:fld id="{4FE1A22D-B0DA-7946-9107-1C35E13A8882}" type="slidenum">
              <a:rPr lang="en-US" smtClean="0"/>
              <a:t>57</a:t>
            </a:fld>
            <a:endParaRPr lang="en-US"/>
          </a:p>
        </p:txBody>
      </p:sp>
    </p:spTree>
    <p:extLst>
      <p:ext uri="{BB962C8B-B14F-4D97-AF65-F5344CB8AC3E}">
        <p14:creationId xmlns:p14="http://schemas.microsoft.com/office/powerpoint/2010/main" val="2077004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3B9F8-635E-0B4A-18B2-6306C8817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EE342-8BC0-888D-B779-7FD2B8479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589BD-12E0-E9DE-4131-37DA06EAF1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190F09-FF7B-3DE4-139E-54C70BDAE9C7}"/>
              </a:ext>
            </a:extLst>
          </p:cNvPr>
          <p:cNvSpPr>
            <a:spLocks noGrp="1"/>
          </p:cNvSpPr>
          <p:nvPr>
            <p:ph type="sldNum" sz="quarter" idx="5"/>
          </p:nvPr>
        </p:nvSpPr>
        <p:spPr/>
        <p:txBody>
          <a:bodyPr/>
          <a:lstStyle/>
          <a:p>
            <a:fld id="{4FE1A22D-B0DA-7946-9107-1C35E13A8882}" type="slidenum">
              <a:rPr lang="en-US" smtClean="0"/>
              <a:t>58</a:t>
            </a:fld>
            <a:endParaRPr lang="en-US"/>
          </a:p>
        </p:txBody>
      </p:sp>
    </p:spTree>
    <p:extLst>
      <p:ext uri="{BB962C8B-B14F-4D97-AF65-F5344CB8AC3E}">
        <p14:creationId xmlns:p14="http://schemas.microsoft.com/office/powerpoint/2010/main" val="998113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10</a:t>
            </a:fld>
            <a:endParaRPr lang="en-US"/>
          </a:p>
        </p:txBody>
      </p:sp>
    </p:spTree>
    <p:extLst>
      <p:ext uri="{BB962C8B-B14F-4D97-AF65-F5344CB8AC3E}">
        <p14:creationId xmlns:p14="http://schemas.microsoft.com/office/powerpoint/2010/main" val="2154894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F05D8-66D3-D44D-B77E-0C288B118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75605-BEE9-C483-8E69-055DB45E9E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01DD5-54EA-E947-964F-B623932100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66BAFF-8BE3-A779-065E-44B6306F3F5E}"/>
              </a:ext>
            </a:extLst>
          </p:cNvPr>
          <p:cNvSpPr>
            <a:spLocks noGrp="1"/>
          </p:cNvSpPr>
          <p:nvPr>
            <p:ph type="sldNum" sz="quarter" idx="5"/>
          </p:nvPr>
        </p:nvSpPr>
        <p:spPr/>
        <p:txBody>
          <a:bodyPr/>
          <a:lstStyle/>
          <a:p>
            <a:fld id="{4FE1A22D-B0DA-7946-9107-1C35E13A8882}" type="slidenum">
              <a:rPr lang="en-US" smtClean="0"/>
              <a:t>59</a:t>
            </a:fld>
            <a:endParaRPr lang="en-US"/>
          </a:p>
        </p:txBody>
      </p:sp>
    </p:spTree>
    <p:extLst>
      <p:ext uri="{BB962C8B-B14F-4D97-AF65-F5344CB8AC3E}">
        <p14:creationId xmlns:p14="http://schemas.microsoft.com/office/powerpoint/2010/main" val="1646507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C840-6FCE-BD2F-B358-FF30A102E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7B68F-179F-54DD-C2AF-CA23AF880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53452-FA28-F9A6-75FE-EDF43750DE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8FD343-B870-A012-B638-FC869CC2E1D4}"/>
              </a:ext>
            </a:extLst>
          </p:cNvPr>
          <p:cNvSpPr>
            <a:spLocks noGrp="1"/>
          </p:cNvSpPr>
          <p:nvPr>
            <p:ph type="sldNum" sz="quarter" idx="5"/>
          </p:nvPr>
        </p:nvSpPr>
        <p:spPr/>
        <p:txBody>
          <a:bodyPr/>
          <a:lstStyle/>
          <a:p>
            <a:fld id="{4FE1A22D-B0DA-7946-9107-1C35E13A8882}" type="slidenum">
              <a:rPr lang="en-US" smtClean="0"/>
              <a:t>60</a:t>
            </a:fld>
            <a:endParaRPr lang="en-US"/>
          </a:p>
        </p:txBody>
      </p:sp>
    </p:spTree>
    <p:extLst>
      <p:ext uri="{BB962C8B-B14F-4D97-AF65-F5344CB8AC3E}">
        <p14:creationId xmlns:p14="http://schemas.microsoft.com/office/powerpoint/2010/main" val="1059218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9000-7DDF-5CA1-DCC2-0E031F305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F7822-6DB2-F17D-9E91-917BA8288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D88E6-FC27-74E5-5C01-7CE0F44FA8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A199D6-A235-E7CC-B8D4-A2D46A43423C}"/>
              </a:ext>
            </a:extLst>
          </p:cNvPr>
          <p:cNvSpPr>
            <a:spLocks noGrp="1"/>
          </p:cNvSpPr>
          <p:nvPr>
            <p:ph type="sldNum" sz="quarter" idx="5"/>
          </p:nvPr>
        </p:nvSpPr>
        <p:spPr/>
        <p:txBody>
          <a:bodyPr/>
          <a:lstStyle/>
          <a:p>
            <a:fld id="{4FE1A22D-B0DA-7946-9107-1C35E13A8882}" type="slidenum">
              <a:rPr lang="en-US" smtClean="0"/>
              <a:t>61</a:t>
            </a:fld>
            <a:endParaRPr lang="en-US"/>
          </a:p>
        </p:txBody>
      </p:sp>
    </p:spTree>
    <p:extLst>
      <p:ext uri="{BB962C8B-B14F-4D97-AF65-F5344CB8AC3E}">
        <p14:creationId xmlns:p14="http://schemas.microsoft.com/office/powerpoint/2010/main" val="108513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62</a:t>
            </a:fld>
            <a:endParaRPr lang="en-US"/>
          </a:p>
        </p:txBody>
      </p:sp>
    </p:spTree>
    <p:extLst>
      <p:ext uri="{BB962C8B-B14F-4D97-AF65-F5344CB8AC3E}">
        <p14:creationId xmlns:p14="http://schemas.microsoft.com/office/powerpoint/2010/main" val="29677031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63</a:t>
            </a:fld>
            <a:endParaRPr lang="en-US"/>
          </a:p>
        </p:txBody>
      </p:sp>
    </p:spTree>
    <p:extLst>
      <p:ext uri="{BB962C8B-B14F-4D97-AF65-F5344CB8AC3E}">
        <p14:creationId xmlns:p14="http://schemas.microsoft.com/office/powerpoint/2010/main" val="1693690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64</a:t>
            </a:fld>
            <a:endParaRPr lang="en-US"/>
          </a:p>
        </p:txBody>
      </p:sp>
    </p:spTree>
    <p:extLst>
      <p:ext uri="{BB962C8B-B14F-4D97-AF65-F5344CB8AC3E}">
        <p14:creationId xmlns:p14="http://schemas.microsoft.com/office/powerpoint/2010/main" val="27070419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65</a:t>
            </a:fld>
            <a:endParaRPr lang="en-US"/>
          </a:p>
        </p:txBody>
      </p:sp>
    </p:spTree>
    <p:extLst>
      <p:ext uri="{BB962C8B-B14F-4D97-AF65-F5344CB8AC3E}">
        <p14:creationId xmlns:p14="http://schemas.microsoft.com/office/powerpoint/2010/main" val="2653329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66</a:t>
            </a:fld>
            <a:endParaRPr lang="en-US"/>
          </a:p>
        </p:txBody>
      </p:sp>
    </p:spTree>
    <p:extLst>
      <p:ext uri="{BB962C8B-B14F-4D97-AF65-F5344CB8AC3E}">
        <p14:creationId xmlns:p14="http://schemas.microsoft.com/office/powerpoint/2010/main" val="471443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67</a:t>
            </a:fld>
            <a:endParaRPr lang="en-US"/>
          </a:p>
        </p:txBody>
      </p:sp>
    </p:spTree>
    <p:extLst>
      <p:ext uri="{BB962C8B-B14F-4D97-AF65-F5344CB8AC3E}">
        <p14:creationId xmlns:p14="http://schemas.microsoft.com/office/powerpoint/2010/main" val="5231989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68</a:t>
            </a:fld>
            <a:endParaRPr lang="en-US"/>
          </a:p>
        </p:txBody>
      </p:sp>
    </p:spTree>
    <p:extLst>
      <p:ext uri="{BB962C8B-B14F-4D97-AF65-F5344CB8AC3E}">
        <p14:creationId xmlns:p14="http://schemas.microsoft.com/office/powerpoint/2010/main" val="338926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11</a:t>
            </a:fld>
            <a:endParaRPr lang="en-US"/>
          </a:p>
        </p:txBody>
      </p:sp>
    </p:spTree>
    <p:extLst>
      <p:ext uri="{BB962C8B-B14F-4D97-AF65-F5344CB8AC3E}">
        <p14:creationId xmlns:p14="http://schemas.microsoft.com/office/powerpoint/2010/main" val="42625085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939AB-D4F8-83A6-68BE-EF5621F13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FB383-BBEA-9D85-45C4-8BBA378D6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6BD9A-002C-EF82-0E68-5A3DF854CA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4AB828-211A-909E-4EF6-A367FBE2A4BD}"/>
              </a:ext>
            </a:extLst>
          </p:cNvPr>
          <p:cNvSpPr>
            <a:spLocks noGrp="1"/>
          </p:cNvSpPr>
          <p:nvPr>
            <p:ph type="sldNum" sz="quarter" idx="5"/>
          </p:nvPr>
        </p:nvSpPr>
        <p:spPr/>
        <p:txBody>
          <a:bodyPr/>
          <a:lstStyle/>
          <a:p>
            <a:fld id="{4FE1A22D-B0DA-7946-9107-1C35E13A8882}" type="slidenum">
              <a:rPr lang="en-US" smtClean="0"/>
              <a:t>69</a:t>
            </a:fld>
            <a:endParaRPr lang="en-US"/>
          </a:p>
        </p:txBody>
      </p:sp>
    </p:spTree>
    <p:extLst>
      <p:ext uri="{BB962C8B-B14F-4D97-AF65-F5344CB8AC3E}">
        <p14:creationId xmlns:p14="http://schemas.microsoft.com/office/powerpoint/2010/main" val="18478316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71</a:t>
            </a:fld>
            <a:endParaRPr lang="en-US"/>
          </a:p>
        </p:txBody>
      </p:sp>
    </p:spTree>
    <p:extLst>
      <p:ext uri="{BB962C8B-B14F-4D97-AF65-F5344CB8AC3E}">
        <p14:creationId xmlns:p14="http://schemas.microsoft.com/office/powerpoint/2010/main" val="42215328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72</a:t>
            </a:fld>
            <a:endParaRPr lang="en-US"/>
          </a:p>
        </p:txBody>
      </p:sp>
    </p:spTree>
    <p:extLst>
      <p:ext uri="{BB962C8B-B14F-4D97-AF65-F5344CB8AC3E}">
        <p14:creationId xmlns:p14="http://schemas.microsoft.com/office/powerpoint/2010/main" val="25982999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73</a:t>
            </a:fld>
            <a:endParaRPr lang="en-US"/>
          </a:p>
        </p:txBody>
      </p:sp>
    </p:spTree>
    <p:extLst>
      <p:ext uri="{BB962C8B-B14F-4D97-AF65-F5344CB8AC3E}">
        <p14:creationId xmlns:p14="http://schemas.microsoft.com/office/powerpoint/2010/main" val="14105245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74</a:t>
            </a:fld>
            <a:endParaRPr lang="en-US"/>
          </a:p>
        </p:txBody>
      </p:sp>
    </p:spTree>
    <p:extLst>
      <p:ext uri="{BB962C8B-B14F-4D97-AF65-F5344CB8AC3E}">
        <p14:creationId xmlns:p14="http://schemas.microsoft.com/office/powerpoint/2010/main" val="4001150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75</a:t>
            </a:fld>
            <a:endParaRPr lang="en-US"/>
          </a:p>
        </p:txBody>
      </p:sp>
    </p:spTree>
    <p:extLst>
      <p:ext uri="{BB962C8B-B14F-4D97-AF65-F5344CB8AC3E}">
        <p14:creationId xmlns:p14="http://schemas.microsoft.com/office/powerpoint/2010/main" val="9013181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76</a:t>
            </a:fld>
            <a:endParaRPr lang="en-US"/>
          </a:p>
        </p:txBody>
      </p:sp>
    </p:spTree>
    <p:extLst>
      <p:ext uri="{BB962C8B-B14F-4D97-AF65-F5344CB8AC3E}">
        <p14:creationId xmlns:p14="http://schemas.microsoft.com/office/powerpoint/2010/main" val="20585521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77</a:t>
            </a:fld>
            <a:endParaRPr lang="en-US"/>
          </a:p>
        </p:txBody>
      </p:sp>
    </p:spTree>
    <p:extLst>
      <p:ext uri="{BB962C8B-B14F-4D97-AF65-F5344CB8AC3E}">
        <p14:creationId xmlns:p14="http://schemas.microsoft.com/office/powerpoint/2010/main" val="26912537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78</a:t>
            </a:fld>
            <a:endParaRPr lang="en-US"/>
          </a:p>
        </p:txBody>
      </p:sp>
    </p:spTree>
    <p:extLst>
      <p:ext uri="{BB962C8B-B14F-4D97-AF65-F5344CB8AC3E}">
        <p14:creationId xmlns:p14="http://schemas.microsoft.com/office/powerpoint/2010/main" val="3367511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79</a:t>
            </a:fld>
            <a:endParaRPr lang="en-US"/>
          </a:p>
        </p:txBody>
      </p:sp>
    </p:spTree>
    <p:extLst>
      <p:ext uri="{BB962C8B-B14F-4D97-AF65-F5344CB8AC3E}">
        <p14:creationId xmlns:p14="http://schemas.microsoft.com/office/powerpoint/2010/main" val="64245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a:t>
            </a:fld>
            <a:endParaRPr lang="en-US"/>
          </a:p>
        </p:txBody>
      </p:sp>
    </p:spTree>
    <p:extLst>
      <p:ext uri="{BB962C8B-B14F-4D97-AF65-F5344CB8AC3E}">
        <p14:creationId xmlns:p14="http://schemas.microsoft.com/office/powerpoint/2010/main" val="34579694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80</a:t>
            </a:fld>
            <a:endParaRPr lang="en-US"/>
          </a:p>
        </p:txBody>
      </p:sp>
    </p:spTree>
    <p:extLst>
      <p:ext uri="{BB962C8B-B14F-4D97-AF65-F5344CB8AC3E}">
        <p14:creationId xmlns:p14="http://schemas.microsoft.com/office/powerpoint/2010/main" val="37277361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81</a:t>
            </a:fld>
            <a:endParaRPr lang="en-US"/>
          </a:p>
        </p:txBody>
      </p:sp>
    </p:spTree>
    <p:extLst>
      <p:ext uri="{BB962C8B-B14F-4D97-AF65-F5344CB8AC3E}">
        <p14:creationId xmlns:p14="http://schemas.microsoft.com/office/powerpoint/2010/main" val="11718535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82</a:t>
            </a:fld>
            <a:endParaRPr lang="en-US"/>
          </a:p>
        </p:txBody>
      </p:sp>
    </p:spTree>
    <p:extLst>
      <p:ext uri="{BB962C8B-B14F-4D97-AF65-F5344CB8AC3E}">
        <p14:creationId xmlns:p14="http://schemas.microsoft.com/office/powerpoint/2010/main" val="39302591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16BEA-89CC-149C-2288-3EAF21DF2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1FE4C4-CFEE-A73A-5464-A388E92FB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3295D-DE15-5E9D-D850-4C2C09D9C2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5F39EB-6021-59CC-75BC-B87AFA83390F}"/>
              </a:ext>
            </a:extLst>
          </p:cNvPr>
          <p:cNvSpPr>
            <a:spLocks noGrp="1"/>
          </p:cNvSpPr>
          <p:nvPr>
            <p:ph type="sldNum" sz="quarter" idx="5"/>
          </p:nvPr>
        </p:nvSpPr>
        <p:spPr/>
        <p:txBody>
          <a:bodyPr/>
          <a:lstStyle/>
          <a:p>
            <a:fld id="{4FE1A22D-B0DA-7946-9107-1C35E13A8882}" type="slidenum">
              <a:rPr lang="en-US" smtClean="0"/>
              <a:t>83</a:t>
            </a:fld>
            <a:endParaRPr lang="en-US"/>
          </a:p>
        </p:txBody>
      </p:sp>
    </p:spTree>
    <p:extLst>
      <p:ext uri="{BB962C8B-B14F-4D97-AF65-F5344CB8AC3E}">
        <p14:creationId xmlns:p14="http://schemas.microsoft.com/office/powerpoint/2010/main" val="39757097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76C1D-03C5-D7D3-6F34-C31F3F421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22346-E839-6DD9-153C-8E8007C74F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BA56A-A456-CC3B-D971-CFC30E5643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10846F-392F-2636-4684-9B80AB4050E4}"/>
              </a:ext>
            </a:extLst>
          </p:cNvPr>
          <p:cNvSpPr>
            <a:spLocks noGrp="1"/>
          </p:cNvSpPr>
          <p:nvPr>
            <p:ph type="sldNum" sz="quarter" idx="5"/>
          </p:nvPr>
        </p:nvSpPr>
        <p:spPr/>
        <p:txBody>
          <a:bodyPr/>
          <a:lstStyle/>
          <a:p>
            <a:fld id="{4FE1A22D-B0DA-7946-9107-1C35E13A8882}" type="slidenum">
              <a:rPr lang="en-US" smtClean="0"/>
              <a:t>84</a:t>
            </a:fld>
            <a:endParaRPr lang="en-US"/>
          </a:p>
        </p:txBody>
      </p:sp>
    </p:spTree>
    <p:extLst>
      <p:ext uri="{BB962C8B-B14F-4D97-AF65-F5344CB8AC3E}">
        <p14:creationId xmlns:p14="http://schemas.microsoft.com/office/powerpoint/2010/main" val="11223017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85</a:t>
            </a:fld>
            <a:endParaRPr lang="en-US"/>
          </a:p>
        </p:txBody>
      </p:sp>
    </p:spTree>
    <p:extLst>
      <p:ext uri="{BB962C8B-B14F-4D97-AF65-F5344CB8AC3E}">
        <p14:creationId xmlns:p14="http://schemas.microsoft.com/office/powerpoint/2010/main" val="2530712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86</a:t>
            </a:fld>
            <a:endParaRPr lang="en-US"/>
          </a:p>
        </p:txBody>
      </p:sp>
    </p:spTree>
    <p:extLst>
      <p:ext uri="{BB962C8B-B14F-4D97-AF65-F5344CB8AC3E}">
        <p14:creationId xmlns:p14="http://schemas.microsoft.com/office/powerpoint/2010/main" val="27788580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F17B5-D389-8A57-0CAE-82F9C520B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D7550-E1CA-AAA5-A123-88E1CA3FF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03E1F4-7554-D43F-3542-1BE1E736E4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38CB2E-4DCE-2B51-9121-34D3182EBA99}"/>
              </a:ext>
            </a:extLst>
          </p:cNvPr>
          <p:cNvSpPr>
            <a:spLocks noGrp="1"/>
          </p:cNvSpPr>
          <p:nvPr>
            <p:ph type="sldNum" sz="quarter" idx="5"/>
          </p:nvPr>
        </p:nvSpPr>
        <p:spPr/>
        <p:txBody>
          <a:bodyPr/>
          <a:lstStyle/>
          <a:p>
            <a:fld id="{4FE1A22D-B0DA-7946-9107-1C35E13A8882}" type="slidenum">
              <a:rPr lang="en-US" smtClean="0"/>
              <a:t>87</a:t>
            </a:fld>
            <a:endParaRPr lang="en-US"/>
          </a:p>
        </p:txBody>
      </p:sp>
    </p:spTree>
    <p:extLst>
      <p:ext uri="{BB962C8B-B14F-4D97-AF65-F5344CB8AC3E}">
        <p14:creationId xmlns:p14="http://schemas.microsoft.com/office/powerpoint/2010/main" val="6358971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0ED94-4E96-52CA-ECA1-D32250F91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F1E41-5403-FABD-E3F1-6C7B4E37D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94FFC-3431-3D96-E967-2BC3FBD977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3644E7-E467-5D9E-7DB4-142C0948131B}"/>
              </a:ext>
            </a:extLst>
          </p:cNvPr>
          <p:cNvSpPr>
            <a:spLocks noGrp="1"/>
          </p:cNvSpPr>
          <p:nvPr>
            <p:ph type="sldNum" sz="quarter" idx="5"/>
          </p:nvPr>
        </p:nvSpPr>
        <p:spPr/>
        <p:txBody>
          <a:bodyPr/>
          <a:lstStyle/>
          <a:p>
            <a:fld id="{4FE1A22D-B0DA-7946-9107-1C35E13A8882}" type="slidenum">
              <a:rPr lang="en-US" smtClean="0"/>
              <a:t>88</a:t>
            </a:fld>
            <a:endParaRPr lang="en-US"/>
          </a:p>
        </p:txBody>
      </p:sp>
    </p:spTree>
    <p:extLst>
      <p:ext uri="{BB962C8B-B14F-4D97-AF65-F5344CB8AC3E}">
        <p14:creationId xmlns:p14="http://schemas.microsoft.com/office/powerpoint/2010/main" val="16694093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41986-C74D-B13B-C950-AF9F4B027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1814D-D006-83E1-9949-AAC89A7B54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2126F-82E3-F8FB-21F7-CAA374843E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2EFDC9-2E66-B7FE-EB43-5BB8941C1AE7}"/>
              </a:ext>
            </a:extLst>
          </p:cNvPr>
          <p:cNvSpPr>
            <a:spLocks noGrp="1"/>
          </p:cNvSpPr>
          <p:nvPr>
            <p:ph type="sldNum" sz="quarter" idx="5"/>
          </p:nvPr>
        </p:nvSpPr>
        <p:spPr/>
        <p:txBody>
          <a:bodyPr/>
          <a:lstStyle/>
          <a:p>
            <a:fld id="{4FE1A22D-B0DA-7946-9107-1C35E13A8882}" type="slidenum">
              <a:rPr lang="en-US" smtClean="0"/>
              <a:t>89</a:t>
            </a:fld>
            <a:endParaRPr lang="en-US"/>
          </a:p>
        </p:txBody>
      </p:sp>
    </p:spTree>
    <p:extLst>
      <p:ext uri="{BB962C8B-B14F-4D97-AF65-F5344CB8AC3E}">
        <p14:creationId xmlns:p14="http://schemas.microsoft.com/office/powerpoint/2010/main" val="339782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13</a:t>
            </a:fld>
            <a:endParaRPr lang="en-US"/>
          </a:p>
        </p:txBody>
      </p:sp>
    </p:spTree>
    <p:extLst>
      <p:ext uri="{BB962C8B-B14F-4D97-AF65-F5344CB8AC3E}">
        <p14:creationId xmlns:p14="http://schemas.microsoft.com/office/powerpoint/2010/main" val="1240720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C8E8D-BFC0-FB4C-111B-0D41A8AA1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7238B-13EE-8DC3-2445-5EDF8FC075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8549F-3929-C204-00B4-3AAF9E5C9C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54B4DD-D6FB-81A9-8ECC-069AB2AA16BA}"/>
              </a:ext>
            </a:extLst>
          </p:cNvPr>
          <p:cNvSpPr>
            <a:spLocks noGrp="1"/>
          </p:cNvSpPr>
          <p:nvPr>
            <p:ph type="sldNum" sz="quarter" idx="5"/>
          </p:nvPr>
        </p:nvSpPr>
        <p:spPr/>
        <p:txBody>
          <a:bodyPr/>
          <a:lstStyle/>
          <a:p>
            <a:fld id="{4FE1A22D-B0DA-7946-9107-1C35E13A8882}" type="slidenum">
              <a:rPr lang="en-US" smtClean="0"/>
              <a:t>90</a:t>
            </a:fld>
            <a:endParaRPr lang="en-US"/>
          </a:p>
        </p:txBody>
      </p:sp>
    </p:spTree>
    <p:extLst>
      <p:ext uri="{BB962C8B-B14F-4D97-AF65-F5344CB8AC3E}">
        <p14:creationId xmlns:p14="http://schemas.microsoft.com/office/powerpoint/2010/main" val="41044975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C8247-8C07-1DD6-840C-7FB681DA0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D95A2-5A32-87E4-827E-F694AEF02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35F18-671B-7054-E916-697AE5F9C6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FFD8B7-700A-6B8E-6A83-0B87E8B4A949}"/>
              </a:ext>
            </a:extLst>
          </p:cNvPr>
          <p:cNvSpPr>
            <a:spLocks noGrp="1"/>
          </p:cNvSpPr>
          <p:nvPr>
            <p:ph type="sldNum" sz="quarter" idx="5"/>
          </p:nvPr>
        </p:nvSpPr>
        <p:spPr/>
        <p:txBody>
          <a:bodyPr/>
          <a:lstStyle/>
          <a:p>
            <a:fld id="{4FE1A22D-B0DA-7946-9107-1C35E13A8882}" type="slidenum">
              <a:rPr lang="en-US" smtClean="0"/>
              <a:t>91</a:t>
            </a:fld>
            <a:endParaRPr lang="en-US"/>
          </a:p>
        </p:txBody>
      </p:sp>
    </p:spTree>
    <p:extLst>
      <p:ext uri="{BB962C8B-B14F-4D97-AF65-F5344CB8AC3E}">
        <p14:creationId xmlns:p14="http://schemas.microsoft.com/office/powerpoint/2010/main" val="32666934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365C4-1692-D4BC-B4E8-D6B0E0F96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CD0BC-EBB5-F773-D9B7-25FE8B9B1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9BC609-7650-A6E8-B5EB-328527BD55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2B47D8-560D-9A51-8297-C0D3C3657EAF}"/>
              </a:ext>
            </a:extLst>
          </p:cNvPr>
          <p:cNvSpPr>
            <a:spLocks noGrp="1"/>
          </p:cNvSpPr>
          <p:nvPr>
            <p:ph type="sldNum" sz="quarter" idx="5"/>
          </p:nvPr>
        </p:nvSpPr>
        <p:spPr/>
        <p:txBody>
          <a:bodyPr/>
          <a:lstStyle/>
          <a:p>
            <a:fld id="{4FE1A22D-B0DA-7946-9107-1C35E13A8882}" type="slidenum">
              <a:rPr lang="en-US" smtClean="0"/>
              <a:t>92</a:t>
            </a:fld>
            <a:endParaRPr lang="en-US"/>
          </a:p>
        </p:txBody>
      </p:sp>
    </p:spTree>
    <p:extLst>
      <p:ext uri="{BB962C8B-B14F-4D97-AF65-F5344CB8AC3E}">
        <p14:creationId xmlns:p14="http://schemas.microsoft.com/office/powerpoint/2010/main" val="27460148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C9CB2-3E42-9A44-0A62-28A612DE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7C11D-6C78-F48A-302C-7D1557594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76A75-DBE2-294B-051F-952CA28C5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3C7DC5-330D-7876-4A2A-C7045E5F8378}"/>
              </a:ext>
            </a:extLst>
          </p:cNvPr>
          <p:cNvSpPr>
            <a:spLocks noGrp="1"/>
          </p:cNvSpPr>
          <p:nvPr>
            <p:ph type="sldNum" sz="quarter" idx="5"/>
          </p:nvPr>
        </p:nvSpPr>
        <p:spPr/>
        <p:txBody>
          <a:bodyPr/>
          <a:lstStyle/>
          <a:p>
            <a:fld id="{4FE1A22D-B0DA-7946-9107-1C35E13A8882}" type="slidenum">
              <a:rPr lang="en-US" smtClean="0"/>
              <a:t>93</a:t>
            </a:fld>
            <a:endParaRPr lang="en-US"/>
          </a:p>
        </p:txBody>
      </p:sp>
    </p:spTree>
    <p:extLst>
      <p:ext uri="{BB962C8B-B14F-4D97-AF65-F5344CB8AC3E}">
        <p14:creationId xmlns:p14="http://schemas.microsoft.com/office/powerpoint/2010/main" val="29934469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36180-B968-AC40-3A2A-C9644FF62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120BD-D53D-2DBD-F636-98211C19F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EAD0C-69BB-31DB-54B4-CCB5CE18D4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304564-809B-075A-609F-5B55D9192E64}"/>
              </a:ext>
            </a:extLst>
          </p:cNvPr>
          <p:cNvSpPr>
            <a:spLocks noGrp="1"/>
          </p:cNvSpPr>
          <p:nvPr>
            <p:ph type="sldNum" sz="quarter" idx="5"/>
          </p:nvPr>
        </p:nvSpPr>
        <p:spPr/>
        <p:txBody>
          <a:bodyPr/>
          <a:lstStyle/>
          <a:p>
            <a:fld id="{4FE1A22D-B0DA-7946-9107-1C35E13A8882}" type="slidenum">
              <a:rPr lang="en-US" smtClean="0"/>
              <a:t>94</a:t>
            </a:fld>
            <a:endParaRPr lang="en-US"/>
          </a:p>
        </p:txBody>
      </p:sp>
    </p:spTree>
    <p:extLst>
      <p:ext uri="{BB962C8B-B14F-4D97-AF65-F5344CB8AC3E}">
        <p14:creationId xmlns:p14="http://schemas.microsoft.com/office/powerpoint/2010/main" val="39856242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2E184-0931-0D31-5477-98EF22FB48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14B25-E08A-53BA-DA8B-3A75F056D8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3810D-A66F-957F-8E06-4ED3897053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FDBDE8-9AA3-2753-6F0B-292BDE928F56}"/>
              </a:ext>
            </a:extLst>
          </p:cNvPr>
          <p:cNvSpPr>
            <a:spLocks noGrp="1"/>
          </p:cNvSpPr>
          <p:nvPr>
            <p:ph type="sldNum" sz="quarter" idx="5"/>
          </p:nvPr>
        </p:nvSpPr>
        <p:spPr/>
        <p:txBody>
          <a:bodyPr/>
          <a:lstStyle/>
          <a:p>
            <a:fld id="{4FE1A22D-B0DA-7946-9107-1C35E13A8882}" type="slidenum">
              <a:rPr lang="en-US" smtClean="0"/>
              <a:t>95</a:t>
            </a:fld>
            <a:endParaRPr lang="en-US"/>
          </a:p>
        </p:txBody>
      </p:sp>
    </p:spTree>
    <p:extLst>
      <p:ext uri="{BB962C8B-B14F-4D97-AF65-F5344CB8AC3E}">
        <p14:creationId xmlns:p14="http://schemas.microsoft.com/office/powerpoint/2010/main" val="14265920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5D910-F913-A8DD-8B6D-741944D6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92702-EF8B-6E79-D5BA-41AB09B44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223C20-4791-81CE-DEB5-30338A6627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9866AC-B793-FF45-783C-33808900CA95}"/>
              </a:ext>
            </a:extLst>
          </p:cNvPr>
          <p:cNvSpPr>
            <a:spLocks noGrp="1"/>
          </p:cNvSpPr>
          <p:nvPr>
            <p:ph type="sldNum" sz="quarter" idx="5"/>
          </p:nvPr>
        </p:nvSpPr>
        <p:spPr/>
        <p:txBody>
          <a:bodyPr/>
          <a:lstStyle/>
          <a:p>
            <a:fld id="{4FE1A22D-B0DA-7946-9107-1C35E13A8882}" type="slidenum">
              <a:rPr lang="en-US" smtClean="0"/>
              <a:t>96</a:t>
            </a:fld>
            <a:endParaRPr lang="en-US"/>
          </a:p>
        </p:txBody>
      </p:sp>
    </p:spTree>
    <p:extLst>
      <p:ext uri="{BB962C8B-B14F-4D97-AF65-F5344CB8AC3E}">
        <p14:creationId xmlns:p14="http://schemas.microsoft.com/office/powerpoint/2010/main" val="41293691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35483-5CB9-4C76-FB7D-BF1B381B9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C85E1-1955-73A6-A815-1B1AB3E29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B1D790-F995-3612-A569-3E6FADC826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4DF8FB-E132-C9F2-F40E-E7027DE76041}"/>
              </a:ext>
            </a:extLst>
          </p:cNvPr>
          <p:cNvSpPr>
            <a:spLocks noGrp="1"/>
          </p:cNvSpPr>
          <p:nvPr>
            <p:ph type="sldNum" sz="quarter" idx="5"/>
          </p:nvPr>
        </p:nvSpPr>
        <p:spPr/>
        <p:txBody>
          <a:bodyPr/>
          <a:lstStyle/>
          <a:p>
            <a:fld id="{4FE1A22D-B0DA-7946-9107-1C35E13A8882}" type="slidenum">
              <a:rPr lang="en-US" smtClean="0"/>
              <a:t>97</a:t>
            </a:fld>
            <a:endParaRPr lang="en-US"/>
          </a:p>
        </p:txBody>
      </p:sp>
    </p:spTree>
    <p:extLst>
      <p:ext uri="{BB962C8B-B14F-4D97-AF65-F5344CB8AC3E}">
        <p14:creationId xmlns:p14="http://schemas.microsoft.com/office/powerpoint/2010/main" val="23492561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3BBBD-A450-0752-5D38-5F7FED3DA4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498EB-BDAD-6948-1E0C-994A72C554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B24E3-2F42-5614-DD6C-20DA84FC27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744857-2D1D-F4AC-80CB-EF561336207D}"/>
              </a:ext>
            </a:extLst>
          </p:cNvPr>
          <p:cNvSpPr>
            <a:spLocks noGrp="1"/>
          </p:cNvSpPr>
          <p:nvPr>
            <p:ph type="sldNum" sz="quarter" idx="5"/>
          </p:nvPr>
        </p:nvSpPr>
        <p:spPr/>
        <p:txBody>
          <a:bodyPr/>
          <a:lstStyle/>
          <a:p>
            <a:fld id="{4FE1A22D-B0DA-7946-9107-1C35E13A8882}" type="slidenum">
              <a:rPr lang="en-US" smtClean="0"/>
              <a:t>98</a:t>
            </a:fld>
            <a:endParaRPr lang="en-US"/>
          </a:p>
        </p:txBody>
      </p:sp>
    </p:spTree>
    <p:extLst>
      <p:ext uri="{BB962C8B-B14F-4D97-AF65-F5344CB8AC3E}">
        <p14:creationId xmlns:p14="http://schemas.microsoft.com/office/powerpoint/2010/main" val="29087767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0CA9B-A7B4-90EF-05CE-FAB51083A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A496E-D223-ACC0-5B60-35FD17765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5C5D18-C2CA-3373-8DF2-14E131F410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7C0929-08DA-2305-33E2-6803D033F8C1}"/>
              </a:ext>
            </a:extLst>
          </p:cNvPr>
          <p:cNvSpPr>
            <a:spLocks noGrp="1"/>
          </p:cNvSpPr>
          <p:nvPr>
            <p:ph type="sldNum" sz="quarter" idx="5"/>
          </p:nvPr>
        </p:nvSpPr>
        <p:spPr/>
        <p:txBody>
          <a:bodyPr/>
          <a:lstStyle/>
          <a:p>
            <a:fld id="{4FE1A22D-B0DA-7946-9107-1C35E13A8882}" type="slidenum">
              <a:rPr lang="en-US" smtClean="0"/>
              <a:t>99</a:t>
            </a:fld>
            <a:endParaRPr lang="en-US"/>
          </a:p>
        </p:txBody>
      </p:sp>
    </p:spTree>
    <p:extLst>
      <p:ext uri="{BB962C8B-B14F-4D97-AF65-F5344CB8AC3E}">
        <p14:creationId xmlns:p14="http://schemas.microsoft.com/office/powerpoint/2010/main" val="373714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14</a:t>
            </a:fld>
            <a:endParaRPr lang="en-US"/>
          </a:p>
        </p:txBody>
      </p:sp>
    </p:spTree>
    <p:extLst>
      <p:ext uri="{BB962C8B-B14F-4D97-AF65-F5344CB8AC3E}">
        <p14:creationId xmlns:p14="http://schemas.microsoft.com/office/powerpoint/2010/main" val="19293371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B6058-0D55-C1CB-5324-B73B35B37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61A5A-83B6-B712-8D25-2A92E2CEC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B8922-38EF-B7EF-466A-CDEE55E6E0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477C60-D7FD-78F7-61CD-0FB6D8C12D7C}"/>
              </a:ext>
            </a:extLst>
          </p:cNvPr>
          <p:cNvSpPr>
            <a:spLocks noGrp="1"/>
          </p:cNvSpPr>
          <p:nvPr>
            <p:ph type="sldNum" sz="quarter" idx="5"/>
          </p:nvPr>
        </p:nvSpPr>
        <p:spPr/>
        <p:txBody>
          <a:bodyPr/>
          <a:lstStyle/>
          <a:p>
            <a:fld id="{4FE1A22D-B0DA-7946-9107-1C35E13A8882}" type="slidenum">
              <a:rPr lang="en-US" smtClean="0"/>
              <a:t>100</a:t>
            </a:fld>
            <a:endParaRPr lang="en-US"/>
          </a:p>
        </p:txBody>
      </p:sp>
    </p:spTree>
    <p:extLst>
      <p:ext uri="{BB962C8B-B14F-4D97-AF65-F5344CB8AC3E}">
        <p14:creationId xmlns:p14="http://schemas.microsoft.com/office/powerpoint/2010/main" val="15567054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695E5-585F-AC2B-A1A2-33706CB59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3F6DB-065F-E8F5-D3A3-12397F0F6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688A0-C7E8-3204-E5ED-F80A3372EF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501520-2071-12E6-C32E-382C24F4F6D7}"/>
              </a:ext>
            </a:extLst>
          </p:cNvPr>
          <p:cNvSpPr>
            <a:spLocks noGrp="1"/>
          </p:cNvSpPr>
          <p:nvPr>
            <p:ph type="sldNum" sz="quarter" idx="5"/>
          </p:nvPr>
        </p:nvSpPr>
        <p:spPr/>
        <p:txBody>
          <a:bodyPr/>
          <a:lstStyle/>
          <a:p>
            <a:fld id="{4FE1A22D-B0DA-7946-9107-1C35E13A8882}" type="slidenum">
              <a:rPr lang="en-US" smtClean="0"/>
              <a:t>102</a:t>
            </a:fld>
            <a:endParaRPr lang="en-US"/>
          </a:p>
        </p:txBody>
      </p:sp>
    </p:spTree>
    <p:extLst>
      <p:ext uri="{BB962C8B-B14F-4D97-AF65-F5344CB8AC3E}">
        <p14:creationId xmlns:p14="http://schemas.microsoft.com/office/powerpoint/2010/main" val="31861180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A7B8-3C63-E3D0-4400-F56883B46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ACF8F-F68A-4730-A018-51A587E17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AED5B-156B-48DB-A389-CD14497866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71D89D-C3CB-B2B7-2537-ABE0BA291B11}"/>
              </a:ext>
            </a:extLst>
          </p:cNvPr>
          <p:cNvSpPr>
            <a:spLocks noGrp="1"/>
          </p:cNvSpPr>
          <p:nvPr>
            <p:ph type="sldNum" sz="quarter" idx="5"/>
          </p:nvPr>
        </p:nvSpPr>
        <p:spPr/>
        <p:txBody>
          <a:bodyPr/>
          <a:lstStyle/>
          <a:p>
            <a:fld id="{4FE1A22D-B0DA-7946-9107-1C35E13A8882}" type="slidenum">
              <a:rPr lang="en-US" smtClean="0"/>
              <a:t>103</a:t>
            </a:fld>
            <a:endParaRPr lang="en-US"/>
          </a:p>
        </p:txBody>
      </p:sp>
    </p:spTree>
    <p:extLst>
      <p:ext uri="{BB962C8B-B14F-4D97-AF65-F5344CB8AC3E}">
        <p14:creationId xmlns:p14="http://schemas.microsoft.com/office/powerpoint/2010/main" val="34262033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104</a:t>
            </a:fld>
            <a:endParaRPr lang="en-US"/>
          </a:p>
        </p:txBody>
      </p:sp>
    </p:spTree>
    <p:extLst>
      <p:ext uri="{BB962C8B-B14F-4D97-AF65-F5344CB8AC3E}">
        <p14:creationId xmlns:p14="http://schemas.microsoft.com/office/powerpoint/2010/main" val="41426124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FD79C-85BF-8B5D-6C8B-4824183F0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7D223-2494-2DAA-A73D-66045DD84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C3755D-8A57-7209-8A17-472FFEB348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69827E-DDC1-EA1F-3075-ABD223C9DB07}"/>
              </a:ext>
            </a:extLst>
          </p:cNvPr>
          <p:cNvSpPr>
            <a:spLocks noGrp="1"/>
          </p:cNvSpPr>
          <p:nvPr>
            <p:ph type="sldNum" sz="quarter" idx="5"/>
          </p:nvPr>
        </p:nvSpPr>
        <p:spPr/>
        <p:txBody>
          <a:bodyPr/>
          <a:lstStyle/>
          <a:p>
            <a:fld id="{4FE1A22D-B0DA-7946-9107-1C35E13A8882}" type="slidenum">
              <a:rPr lang="en-US" smtClean="0"/>
              <a:t>105</a:t>
            </a:fld>
            <a:endParaRPr lang="en-US"/>
          </a:p>
        </p:txBody>
      </p:sp>
    </p:spTree>
    <p:extLst>
      <p:ext uri="{BB962C8B-B14F-4D97-AF65-F5344CB8AC3E}">
        <p14:creationId xmlns:p14="http://schemas.microsoft.com/office/powerpoint/2010/main" val="27202518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E5251-8F6E-9B08-7B03-18CFB8E63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3A9D0-4BD2-7E82-C836-659527701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17AA0-2560-CC51-24A8-1F711FA634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D62026-F434-B5E3-030D-DAE7010AA2E3}"/>
              </a:ext>
            </a:extLst>
          </p:cNvPr>
          <p:cNvSpPr>
            <a:spLocks noGrp="1"/>
          </p:cNvSpPr>
          <p:nvPr>
            <p:ph type="sldNum" sz="quarter" idx="5"/>
          </p:nvPr>
        </p:nvSpPr>
        <p:spPr/>
        <p:txBody>
          <a:bodyPr/>
          <a:lstStyle/>
          <a:p>
            <a:fld id="{4FE1A22D-B0DA-7946-9107-1C35E13A8882}" type="slidenum">
              <a:rPr lang="en-US" smtClean="0"/>
              <a:t>106</a:t>
            </a:fld>
            <a:endParaRPr lang="en-US"/>
          </a:p>
        </p:txBody>
      </p:sp>
    </p:spTree>
    <p:extLst>
      <p:ext uri="{BB962C8B-B14F-4D97-AF65-F5344CB8AC3E}">
        <p14:creationId xmlns:p14="http://schemas.microsoft.com/office/powerpoint/2010/main" val="23371799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107</a:t>
            </a:fld>
            <a:endParaRPr lang="en-US"/>
          </a:p>
        </p:txBody>
      </p:sp>
    </p:spTree>
    <p:extLst>
      <p:ext uri="{BB962C8B-B14F-4D97-AF65-F5344CB8AC3E}">
        <p14:creationId xmlns:p14="http://schemas.microsoft.com/office/powerpoint/2010/main" val="14067035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E45E1-3ABC-97A1-A4AE-2E3DF23B1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93EDA-2CEE-F258-B62A-BF9C106AF0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FA88A-5134-0C8D-C885-60E815EE59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7D1305-9417-A489-268B-9A1004C791C5}"/>
              </a:ext>
            </a:extLst>
          </p:cNvPr>
          <p:cNvSpPr>
            <a:spLocks noGrp="1"/>
          </p:cNvSpPr>
          <p:nvPr>
            <p:ph type="sldNum" sz="quarter" idx="5"/>
          </p:nvPr>
        </p:nvSpPr>
        <p:spPr/>
        <p:txBody>
          <a:bodyPr/>
          <a:lstStyle/>
          <a:p>
            <a:fld id="{4FE1A22D-B0DA-7946-9107-1C35E13A8882}" type="slidenum">
              <a:rPr lang="en-US" smtClean="0"/>
              <a:t>108</a:t>
            </a:fld>
            <a:endParaRPr lang="en-US"/>
          </a:p>
        </p:txBody>
      </p:sp>
    </p:spTree>
    <p:extLst>
      <p:ext uri="{BB962C8B-B14F-4D97-AF65-F5344CB8AC3E}">
        <p14:creationId xmlns:p14="http://schemas.microsoft.com/office/powerpoint/2010/main" val="6223228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2425A-1C6C-47C8-C0B8-0631FACBC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3DE24-CFE3-A848-F341-4F38CA9F24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D1C77-6A1D-F884-357A-00E536C075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E392D6-9DA6-F9BB-306D-46BF3204782A}"/>
              </a:ext>
            </a:extLst>
          </p:cNvPr>
          <p:cNvSpPr>
            <a:spLocks noGrp="1"/>
          </p:cNvSpPr>
          <p:nvPr>
            <p:ph type="sldNum" sz="quarter" idx="5"/>
          </p:nvPr>
        </p:nvSpPr>
        <p:spPr/>
        <p:txBody>
          <a:bodyPr/>
          <a:lstStyle/>
          <a:p>
            <a:fld id="{4FE1A22D-B0DA-7946-9107-1C35E13A8882}" type="slidenum">
              <a:rPr lang="en-US" smtClean="0"/>
              <a:t>109</a:t>
            </a:fld>
            <a:endParaRPr lang="en-US"/>
          </a:p>
        </p:txBody>
      </p:sp>
    </p:spTree>
    <p:extLst>
      <p:ext uri="{BB962C8B-B14F-4D97-AF65-F5344CB8AC3E}">
        <p14:creationId xmlns:p14="http://schemas.microsoft.com/office/powerpoint/2010/main" val="3314249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D641F-F226-DE08-B61E-03F913459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9DFBE-9E6E-DEFC-2067-C59E1AFE8C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3802B-941C-5B38-5B12-120CA01F0B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82FC54-4467-929C-4A16-FE7D908B1188}"/>
              </a:ext>
            </a:extLst>
          </p:cNvPr>
          <p:cNvSpPr>
            <a:spLocks noGrp="1"/>
          </p:cNvSpPr>
          <p:nvPr>
            <p:ph type="sldNum" sz="quarter" idx="5"/>
          </p:nvPr>
        </p:nvSpPr>
        <p:spPr/>
        <p:txBody>
          <a:bodyPr/>
          <a:lstStyle/>
          <a:p>
            <a:fld id="{4FE1A22D-B0DA-7946-9107-1C35E13A8882}" type="slidenum">
              <a:rPr lang="en-US" smtClean="0"/>
              <a:t>110</a:t>
            </a:fld>
            <a:endParaRPr lang="en-US"/>
          </a:p>
        </p:txBody>
      </p:sp>
    </p:spTree>
    <p:extLst>
      <p:ext uri="{BB962C8B-B14F-4D97-AF65-F5344CB8AC3E}">
        <p14:creationId xmlns:p14="http://schemas.microsoft.com/office/powerpoint/2010/main" val="233959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16</a:t>
            </a:fld>
            <a:endParaRPr lang="en-US"/>
          </a:p>
        </p:txBody>
      </p:sp>
    </p:spTree>
    <p:extLst>
      <p:ext uri="{BB962C8B-B14F-4D97-AF65-F5344CB8AC3E}">
        <p14:creationId xmlns:p14="http://schemas.microsoft.com/office/powerpoint/2010/main" val="12066169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6F4AE-E019-1A94-0B3C-9A4EC4D62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F8D06-DB24-43E1-8256-4F8798864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40A2D-A88E-DC65-F699-330978A958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559668-2B66-B156-54F5-128F88871DDE}"/>
              </a:ext>
            </a:extLst>
          </p:cNvPr>
          <p:cNvSpPr>
            <a:spLocks noGrp="1"/>
          </p:cNvSpPr>
          <p:nvPr>
            <p:ph type="sldNum" sz="quarter" idx="5"/>
          </p:nvPr>
        </p:nvSpPr>
        <p:spPr/>
        <p:txBody>
          <a:bodyPr/>
          <a:lstStyle/>
          <a:p>
            <a:fld id="{4FE1A22D-B0DA-7946-9107-1C35E13A8882}" type="slidenum">
              <a:rPr lang="en-US" smtClean="0"/>
              <a:t>111</a:t>
            </a:fld>
            <a:endParaRPr lang="en-US"/>
          </a:p>
        </p:txBody>
      </p:sp>
    </p:spTree>
    <p:extLst>
      <p:ext uri="{BB962C8B-B14F-4D97-AF65-F5344CB8AC3E}">
        <p14:creationId xmlns:p14="http://schemas.microsoft.com/office/powerpoint/2010/main" val="34103696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9DF68-CCB0-14C8-F836-E9A9C0650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D68D5-1E6C-FBD1-CE1C-2B1D2D857E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269F01-ECDC-E7F8-490E-365263DFAF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30D063-D60F-0AC4-9DC6-E38ED2746ADE}"/>
              </a:ext>
            </a:extLst>
          </p:cNvPr>
          <p:cNvSpPr>
            <a:spLocks noGrp="1"/>
          </p:cNvSpPr>
          <p:nvPr>
            <p:ph type="sldNum" sz="quarter" idx="5"/>
          </p:nvPr>
        </p:nvSpPr>
        <p:spPr/>
        <p:txBody>
          <a:bodyPr/>
          <a:lstStyle/>
          <a:p>
            <a:fld id="{4FE1A22D-B0DA-7946-9107-1C35E13A8882}" type="slidenum">
              <a:rPr lang="en-US" smtClean="0"/>
              <a:t>112</a:t>
            </a:fld>
            <a:endParaRPr lang="en-US"/>
          </a:p>
        </p:txBody>
      </p:sp>
    </p:spTree>
    <p:extLst>
      <p:ext uri="{BB962C8B-B14F-4D97-AF65-F5344CB8AC3E}">
        <p14:creationId xmlns:p14="http://schemas.microsoft.com/office/powerpoint/2010/main" val="11900966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F0C0D-5F3B-6A95-D8C3-4266D029A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7B777-F2BE-CC66-4928-98875F9F5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94036-C363-63D9-E0BA-295DDD086A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C4D0FC-971C-B02A-ED29-041C81B990E1}"/>
              </a:ext>
            </a:extLst>
          </p:cNvPr>
          <p:cNvSpPr>
            <a:spLocks noGrp="1"/>
          </p:cNvSpPr>
          <p:nvPr>
            <p:ph type="sldNum" sz="quarter" idx="5"/>
          </p:nvPr>
        </p:nvSpPr>
        <p:spPr/>
        <p:txBody>
          <a:bodyPr/>
          <a:lstStyle/>
          <a:p>
            <a:fld id="{4FE1A22D-B0DA-7946-9107-1C35E13A8882}" type="slidenum">
              <a:rPr lang="en-US" smtClean="0"/>
              <a:t>113</a:t>
            </a:fld>
            <a:endParaRPr lang="en-US"/>
          </a:p>
        </p:txBody>
      </p:sp>
    </p:spTree>
    <p:extLst>
      <p:ext uri="{BB962C8B-B14F-4D97-AF65-F5344CB8AC3E}">
        <p14:creationId xmlns:p14="http://schemas.microsoft.com/office/powerpoint/2010/main" val="3959382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13EF5-B244-3246-CB58-B41E6FB1B2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E0C5B5-2CBE-0537-8320-FA27B6160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141AB-FED6-5CA1-1006-64317F7B3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144E8F-A6FF-2936-7A34-CD0F3B53B606}"/>
              </a:ext>
            </a:extLst>
          </p:cNvPr>
          <p:cNvSpPr>
            <a:spLocks noGrp="1"/>
          </p:cNvSpPr>
          <p:nvPr>
            <p:ph type="sldNum" sz="quarter" idx="5"/>
          </p:nvPr>
        </p:nvSpPr>
        <p:spPr/>
        <p:txBody>
          <a:bodyPr/>
          <a:lstStyle/>
          <a:p>
            <a:fld id="{4FE1A22D-B0DA-7946-9107-1C35E13A8882}" type="slidenum">
              <a:rPr lang="en-US" smtClean="0"/>
              <a:t>114</a:t>
            </a:fld>
            <a:endParaRPr lang="en-US"/>
          </a:p>
        </p:txBody>
      </p:sp>
    </p:spTree>
    <p:extLst>
      <p:ext uri="{BB962C8B-B14F-4D97-AF65-F5344CB8AC3E}">
        <p14:creationId xmlns:p14="http://schemas.microsoft.com/office/powerpoint/2010/main" val="5327722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68C75-2707-03DD-55B2-9A7E62434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3060C-741D-8E76-1CD9-D6678FAEF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5D834A-9BA4-EC02-0B77-7E855B4DE6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D2DEE9-A741-7195-6A59-6220CF347CC1}"/>
              </a:ext>
            </a:extLst>
          </p:cNvPr>
          <p:cNvSpPr>
            <a:spLocks noGrp="1"/>
          </p:cNvSpPr>
          <p:nvPr>
            <p:ph type="sldNum" sz="quarter" idx="5"/>
          </p:nvPr>
        </p:nvSpPr>
        <p:spPr/>
        <p:txBody>
          <a:bodyPr/>
          <a:lstStyle/>
          <a:p>
            <a:fld id="{4FE1A22D-B0DA-7946-9107-1C35E13A8882}" type="slidenum">
              <a:rPr lang="en-US" smtClean="0"/>
              <a:t>115</a:t>
            </a:fld>
            <a:endParaRPr lang="en-US"/>
          </a:p>
        </p:txBody>
      </p:sp>
    </p:spTree>
    <p:extLst>
      <p:ext uri="{BB962C8B-B14F-4D97-AF65-F5344CB8AC3E}">
        <p14:creationId xmlns:p14="http://schemas.microsoft.com/office/powerpoint/2010/main" val="15503952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383FC-9ED6-6B70-DACE-670BB40C8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A2D70-FD44-805D-42FA-673D2B37F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418CC-FCB8-F886-A722-121208C3AB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497457-2C77-3236-EC8F-43617BAF0939}"/>
              </a:ext>
            </a:extLst>
          </p:cNvPr>
          <p:cNvSpPr>
            <a:spLocks noGrp="1"/>
          </p:cNvSpPr>
          <p:nvPr>
            <p:ph type="sldNum" sz="quarter" idx="5"/>
          </p:nvPr>
        </p:nvSpPr>
        <p:spPr/>
        <p:txBody>
          <a:bodyPr/>
          <a:lstStyle/>
          <a:p>
            <a:fld id="{4FE1A22D-B0DA-7946-9107-1C35E13A8882}" type="slidenum">
              <a:rPr lang="en-US" smtClean="0"/>
              <a:t>116</a:t>
            </a:fld>
            <a:endParaRPr lang="en-US"/>
          </a:p>
        </p:txBody>
      </p:sp>
    </p:spTree>
    <p:extLst>
      <p:ext uri="{BB962C8B-B14F-4D97-AF65-F5344CB8AC3E}">
        <p14:creationId xmlns:p14="http://schemas.microsoft.com/office/powerpoint/2010/main" val="41864274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78164-5258-D283-8797-BD396760E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A81F0-CFF9-F5F1-EE1D-606E1554F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417B8-47A9-C2BE-EFEF-E2682C6B7B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BC8410-A4EF-84B3-DEB4-9E6453584240}"/>
              </a:ext>
            </a:extLst>
          </p:cNvPr>
          <p:cNvSpPr>
            <a:spLocks noGrp="1"/>
          </p:cNvSpPr>
          <p:nvPr>
            <p:ph type="sldNum" sz="quarter" idx="5"/>
          </p:nvPr>
        </p:nvSpPr>
        <p:spPr/>
        <p:txBody>
          <a:bodyPr/>
          <a:lstStyle/>
          <a:p>
            <a:fld id="{4FE1A22D-B0DA-7946-9107-1C35E13A8882}" type="slidenum">
              <a:rPr lang="en-US" smtClean="0"/>
              <a:t>117</a:t>
            </a:fld>
            <a:endParaRPr lang="en-US"/>
          </a:p>
        </p:txBody>
      </p:sp>
    </p:spTree>
    <p:extLst>
      <p:ext uri="{BB962C8B-B14F-4D97-AF65-F5344CB8AC3E}">
        <p14:creationId xmlns:p14="http://schemas.microsoft.com/office/powerpoint/2010/main" val="340689007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118</a:t>
            </a:fld>
            <a:endParaRPr lang="en-US"/>
          </a:p>
        </p:txBody>
      </p:sp>
    </p:spTree>
    <p:extLst>
      <p:ext uri="{BB962C8B-B14F-4D97-AF65-F5344CB8AC3E}">
        <p14:creationId xmlns:p14="http://schemas.microsoft.com/office/powerpoint/2010/main" val="4031273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119</a:t>
            </a:fld>
            <a:endParaRPr lang="en-US"/>
          </a:p>
        </p:txBody>
      </p:sp>
    </p:spTree>
    <p:extLst>
      <p:ext uri="{BB962C8B-B14F-4D97-AF65-F5344CB8AC3E}">
        <p14:creationId xmlns:p14="http://schemas.microsoft.com/office/powerpoint/2010/main" val="28477276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121</a:t>
            </a:fld>
            <a:endParaRPr lang="en-US"/>
          </a:p>
        </p:txBody>
      </p:sp>
    </p:spTree>
    <p:extLst>
      <p:ext uri="{BB962C8B-B14F-4D97-AF65-F5344CB8AC3E}">
        <p14:creationId xmlns:p14="http://schemas.microsoft.com/office/powerpoint/2010/main" val="1482418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8037"/>
            <a:ext cx="7772400" cy="815815"/>
          </a:xfrm>
          <a:prstGeom prst="rect">
            <a:avLst/>
          </a:prstGeom>
        </p:spPr>
        <p:txBody>
          <a:bodyPr/>
          <a:lstStyle>
            <a:lvl1pPr>
              <a:defRPr>
                <a:latin typeface="Franklin Gothic Medium"/>
                <a:cs typeface="Franklin Gothic Medium"/>
              </a:defRPr>
            </a:lvl1pPr>
          </a:lstStyle>
          <a:p>
            <a:r>
              <a:rPr lang="en-US" dirty="0"/>
              <a:t>Click to edit Master title style</a:t>
            </a:r>
          </a:p>
        </p:txBody>
      </p:sp>
      <p:sp>
        <p:nvSpPr>
          <p:cNvPr id="3" name="Slide Number Placeholder 1">
            <a:extLst>
              <a:ext uri="{FF2B5EF4-FFF2-40B4-BE49-F238E27FC236}">
                <a16:creationId xmlns:a16="http://schemas.microsoft.com/office/drawing/2014/main" id="{990B506C-7399-87D9-1AAB-0C88DF5DB76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62717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457200" y="1244160"/>
            <a:ext cx="8229600" cy="5140800"/>
          </a:xfrm>
          <a:prstGeom prst="rect">
            <a:avLst/>
          </a:prstGeom>
        </p:spPr>
        <p:txBody>
          <a:bodyPr/>
          <a:lstStyle>
            <a:lvl1pPr>
              <a:defRPr>
                <a:latin typeface="Franklin Gothic Medium"/>
                <a:cs typeface="Franklin Gothic Medium"/>
              </a:defRPr>
            </a:lvl1pPr>
            <a:lvl2pPr>
              <a:defRPr>
                <a:latin typeface="Franklin Gothic Medium"/>
                <a:cs typeface="Franklin Gothic Medium"/>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cxnSp>
        <p:nvCxnSpPr>
          <p:cNvPr id="8" name="Straight Connector 7"/>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1">
            <a:extLst>
              <a:ext uri="{FF2B5EF4-FFF2-40B4-BE49-F238E27FC236}">
                <a16:creationId xmlns:a16="http://schemas.microsoft.com/office/drawing/2014/main" id="{DF808AB4-879A-0905-A54C-7A5D37F4011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424564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cxnSp>
        <p:nvCxnSpPr>
          <p:cNvPr id="7" name="Straight Connector 6"/>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F6CADE6-B25D-70B2-54F6-1D842E2B80D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1453158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94913-18AA-3C6D-4AEF-CE749FAE22E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17382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0.png"/></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n.wikipedia.org/wiki/Tony_Hoare" TargetMode="External"/><Relationship Id="rId5" Type="http://schemas.openxmlformats.org/officeDocument/2006/relationships/hyperlink" Target="https://en.wikipedia.org/wiki/Robert_W._Floyd" TargetMode="External"/><Relationship Id="rId4" Type="http://schemas.openxmlformats.org/officeDocument/2006/relationships/image" Target="../media/image3.jpe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997E-2A8E-37E1-1B4C-3203BE1824FD}"/>
              </a:ext>
            </a:extLst>
          </p:cNvPr>
          <p:cNvSpPr>
            <a:spLocks noGrp="1"/>
          </p:cNvSpPr>
          <p:nvPr>
            <p:ph type="ctrTitle"/>
          </p:nvPr>
        </p:nvSpPr>
        <p:spPr>
          <a:xfrm>
            <a:off x="685800" y="2244162"/>
            <a:ext cx="3494590" cy="2006561"/>
          </a:xfrm>
        </p:spPr>
        <p:txBody>
          <a:bodyPr/>
          <a:lstStyle/>
          <a:p>
            <a:pPr algn="l"/>
            <a:r>
              <a:rPr lang="en-US" sz="3800" dirty="0">
                <a:solidFill>
                  <a:srgbClr val="7030A0"/>
                </a:solidFill>
              </a:rPr>
              <a:t>Floyd Logic,</a:t>
            </a:r>
            <a:br>
              <a:rPr lang="en-US" sz="3800" dirty="0">
                <a:solidFill>
                  <a:srgbClr val="7030A0"/>
                </a:solidFill>
              </a:rPr>
            </a:br>
            <a:r>
              <a:rPr lang="en-US" sz="3800" dirty="0">
                <a:solidFill>
                  <a:srgbClr val="7030A0"/>
                </a:solidFill>
              </a:rPr>
              <a:t>Part I</a:t>
            </a:r>
          </a:p>
        </p:txBody>
      </p:sp>
      <p:sp>
        <p:nvSpPr>
          <p:cNvPr id="5" name="Title 1">
            <a:extLst>
              <a:ext uri="{FF2B5EF4-FFF2-40B4-BE49-F238E27FC236}">
                <a16:creationId xmlns:a16="http://schemas.microsoft.com/office/drawing/2014/main" id="{98C0A688-BC38-5406-4B86-4D270A616529}"/>
              </a:ext>
            </a:extLst>
          </p:cNvPr>
          <p:cNvSpPr txBox="1">
            <a:spLocks/>
          </p:cNvSpPr>
          <p:nvPr/>
        </p:nvSpPr>
        <p:spPr>
          <a:xfrm>
            <a:off x="685800" y="5251355"/>
            <a:ext cx="2184722" cy="600938"/>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3200" dirty="0"/>
              <a:t>Matt Wang</a:t>
            </a:r>
          </a:p>
        </p:txBody>
      </p:sp>
      <p:sp>
        <p:nvSpPr>
          <p:cNvPr id="6" name="Title 1">
            <a:extLst>
              <a:ext uri="{FF2B5EF4-FFF2-40B4-BE49-F238E27FC236}">
                <a16:creationId xmlns:a16="http://schemas.microsoft.com/office/drawing/2014/main" id="{B891C57D-56ED-22FF-FC36-71081233A538}"/>
              </a:ext>
            </a:extLst>
          </p:cNvPr>
          <p:cNvSpPr txBox="1">
            <a:spLocks/>
          </p:cNvSpPr>
          <p:nvPr/>
        </p:nvSpPr>
        <p:spPr>
          <a:xfrm>
            <a:off x="685800" y="5839936"/>
            <a:ext cx="3886200" cy="889773"/>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1600" dirty="0">
                <a:solidFill>
                  <a:schemeClr val="tx1">
                    <a:lumMod val="95000"/>
                    <a:lumOff val="5000"/>
                  </a:schemeClr>
                </a:solidFill>
                <a:latin typeface="Franklin Gothic Medium Cond" panose="020B0606030402020204" pitchFamily="34" charset="0"/>
              </a:rPr>
              <a:t>&amp; Ali, Alice, Andrew, Anmol, Antonio, Connor, Edison, Helena, Jonathan, Katherine, Lauren, Lawrence, Mayee, Omar, Riva, Saan, and </a:t>
            </a:r>
            <a:r>
              <a:rPr lang="en-US" sz="1600" dirty="0" err="1">
                <a:solidFill>
                  <a:schemeClr val="tx1">
                    <a:lumMod val="95000"/>
                    <a:lumOff val="5000"/>
                  </a:schemeClr>
                </a:solidFill>
                <a:latin typeface="Franklin Gothic Medium Cond" panose="020B0606030402020204" pitchFamily="34" charset="0"/>
              </a:rPr>
              <a:t>Yusong</a:t>
            </a:r>
            <a:endParaRPr lang="en-US" sz="1600" dirty="0">
              <a:solidFill>
                <a:schemeClr val="tx1">
                  <a:lumMod val="95000"/>
                  <a:lumOff val="5000"/>
                </a:schemeClr>
              </a:solidFill>
              <a:latin typeface="Franklin Gothic Medium Cond" panose="020B0606030402020204" pitchFamily="34" charset="0"/>
            </a:endParaRPr>
          </a:p>
        </p:txBody>
      </p:sp>
      <p:sp>
        <p:nvSpPr>
          <p:cNvPr id="8" name="Title 1">
            <a:extLst>
              <a:ext uri="{FF2B5EF4-FFF2-40B4-BE49-F238E27FC236}">
                <a16:creationId xmlns:a16="http://schemas.microsoft.com/office/drawing/2014/main" id="{F889BDC2-E803-9F76-A7EF-D8764234F9F4}"/>
              </a:ext>
            </a:extLst>
          </p:cNvPr>
          <p:cNvSpPr txBox="1">
            <a:spLocks/>
          </p:cNvSpPr>
          <p:nvPr/>
        </p:nvSpPr>
        <p:spPr>
          <a:xfrm>
            <a:off x="685800" y="735865"/>
            <a:ext cx="3886200" cy="1537131"/>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dirty="0"/>
              <a:t>CSE 331</a:t>
            </a:r>
          </a:p>
          <a:p>
            <a:pPr algn="l"/>
            <a:r>
              <a:rPr lang="en-US" dirty="0"/>
              <a:t>Spring 2025</a:t>
            </a:r>
          </a:p>
        </p:txBody>
      </p:sp>
      <p:sp>
        <p:nvSpPr>
          <p:cNvPr id="10" name="Title 1">
            <a:extLst>
              <a:ext uri="{FF2B5EF4-FFF2-40B4-BE49-F238E27FC236}">
                <a16:creationId xmlns:a16="http://schemas.microsoft.com/office/drawing/2014/main" id="{E3429ACC-2FC4-B95E-3FD2-B61454DA2BFF}"/>
              </a:ext>
            </a:extLst>
          </p:cNvPr>
          <p:cNvSpPr txBox="1">
            <a:spLocks/>
          </p:cNvSpPr>
          <p:nvPr/>
        </p:nvSpPr>
        <p:spPr>
          <a:xfrm>
            <a:off x="5852450" y="5049310"/>
            <a:ext cx="2184722" cy="404090"/>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r>
              <a:rPr lang="en-US" sz="1800" dirty="0" err="1"/>
              <a:t>xkcd</a:t>
            </a:r>
            <a:r>
              <a:rPr lang="en-US" sz="1800" dirty="0"/>
              <a:t> #1195</a:t>
            </a:r>
          </a:p>
        </p:txBody>
      </p:sp>
      <p:pic>
        <p:nvPicPr>
          <p:cNvPr id="1026" name="Picture 2" descr="xkcd #1195 flowchart. Transcription from explainxkcd:&#10;&#10;[A flow chart is shown with two boxes and two arrows. The first box rectangular:]&#10;Start&#10;[From the first box there is a short arrow straight down to a diamond shaped box:]&#10;Hey, wait, this flowchart is a trap!&#10;[An arrow continues down below from the bottom corner of the diamond box, where there is labeled, and quickly it turns left (in the direction of the arrow), going out under the diamond and then turns left two more times to end up on the right corner of the same box where the arrow points back again.]&#10;Yes">
            <a:extLst>
              <a:ext uri="{FF2B5EF4-FFF2-40B4-BE49-F238E27FC236}">
                <a16:creationId xmlns:a16="http://schemas.microsoft.com/office/drawing/2014/main" id="{0B749AE2-DBF5-EAA9-F656-0FE5B6CBB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516" y="995143"/>
            <a:ext cx="3494589" cy="389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45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Finding Facts at Returns, with Mutation</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400" dirty="0"/>
              <a:t>Consider this code</a:t>
            </a:r>
          </a:p>
          <a:p>
            <a:pPr lvl="2"/>
            <a:endParaRPr lang="en-US" sz="1800" dirty="0"/>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Inputs a and b must be integers.</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 non-negative integer.</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 &gt;= 0n &amp;&amp; b &gt;= 0n) {</a:t>
            </a:r>
          </a:p>
          <a:p>
            <a:pPr lvl="2"/>
            <a:r>
              <a:rPr lang="en-US" sz="1800" dirty="0">
                <a:latin typeface="Courier New" panose="02070309020205020404" pitchFamily="49" charset="0"/>
                <a:cs typeface="Courier New" panose="02070309020205020404" pitchFamily="49" charset="0"/>
              </a:rPr>
              <a:t>    a = a – 1n;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L: List = cons(a, cons(b, nil));</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sum(L);</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p>
          <a:p>
            <a:pPr lvl="2"/>
            <a:endParaRPr lang="en-US" sz="1600" dirty="0"/>
          </a:p>
          <a:p>
            <a:r>
              <a:rPr lang="en-US" sz="2400" dirty="0"/>
              <a:t>Facts no longer hold throughout the function</a:t>
            </a:r>
          </a:p>
          <a:p>
            <a:pPr lvl="2"/>
            <a:endParaRPr lang="en-US" sz="1200" dirty="0"/>
          </a:p>
          <a:p>
            <a:r>
              <a:rPr lang="en-US" sz="2400" dirty="0"/>
              <a:t>When we state a fact, we have to say </a:t>
            </a:r>
            <a:r>
              <a:rPr lang="en-US" sz="2400" u="sng" dirty="0"/>
              <a:t>where</a:t>
            </a:r>
            <a:r>
              <a:rPr lang="en-US" sz="2400" dirty="0"/>
              <a:t> it holds</a:t>
            </a:r>
          </a:p>
        </p:txBody>
      </p:sp>
      <p:grpSp>
        <p:nvGrpSpPr>
          <p:cNvPr id="6" name="Group 5" descr="Immediately after the if statement if(a &gt;= 0n &amp;&amp; b &gt;= 0n), we know that a is &gt;= 0">
            <a:extLst>
              <a:ext uri="{FF2B5EF4-FFF2-40B4-BE49-F238E27FC236}">
                <a16:creationId xmlns:a16="http://schemas.microsoft.com/office/drawing/2014/main" id="{FD3D1631-FF75-B4E8-C3A1-F861BB819506}"/>
              </a:ext>
            </a:extLst>
          </p:cNvPr>
          <p:cNvGrpSpPr/>
          <p:nvPr/>
        </p:nvGrpSpPr>
        <p:grpSpPr>
          <a:xfrm>
            <a:off x="4853927" y="3145035"/>
            <a:ext cx="2574954" cy="369332"/>
            <a:chOff x="4853927" y="3145035"/>
            <a:chExt cx="2574954" cy="369332"/>
          </a:xfrm>
        </p:grpSpPr>
        <p:sp>
          <p:nvSpPr>
            <p:cNvPr id="5" name="TextBox 4">
              <a:extLst>
                <a:ext uri="{FF2B5EF4-FFF2-40B4-BE49-F238E27FC236}">
                  <a16:creationId xmlns:a16="http://schemas.microsoft.com/office/drawing/2014/main" id="{2EC7815E-0761-743F-FD7E-D7A6E6BA1591}"/>
                </a:ext>
              </a:extLst>
            </p:cNvPr>
            <p:cNvSpPr txBox="1"/>
            <p:nvPr/>
          </p:nvSpPr>
          <p:spPr>
            <a:xfrm>
              <a:off x="6713621" y="3145035"/>
              <a:ext cx="715260" cy="369332"/>
            </a:xfrm>
            <a:prstGeom prst="rect">
              <a:avLst/>
            </a:prstGeom>
            <a:noFill/>
          </p:spPr>
          <p:txBody>
            <a:bodyPr wrap="none" rtlCol="0">
              <a:spAutoFit/>
            </a:bodyPr>
            <a:lstStyle/>
            <a:p>
              <a:r>
                <a:rPr lang="en-US" b="1" dirty="0">
                  <a:solidFill>
                    <a:schemeClr val="accent3">
                      <a:lumMod val="50000"/>
                    </a:schemeClr>
                  </a:solidFill>
                  <a:latin typeface="Cambria Math" panose="02040503050406030204" pitchFamily="18" charset="0"/>
                  <a:ea typeface="Cambria Math" panose="02040503050406030204" pitchFamily="18" charset="0"/>
                  <a:cs typeface="Franklin Gothic Medium"/>
                </a:rPr>
                <a:t>a </a:t>
              </a:r>
              <a:r>
                <a:rPr lang="en-US" b="1" dirty="0">
                  <a:solidFill>
                    <a:schemeClr val="accent3">
                      <a:lumMod val="50000"/>
                    </a:schemeClr>
                  </a:solidFill>
                  <a:latin typeface="Cambria Math" panose="02040503050406030204" pitchFamily="18" charset="0"/>
                  <a:ea typeface="Cambria Math" panose="02040503050406030204" pitchFamily="18" charset="0"/>
                </a:rPr>
                <a:t>≥ 0</a:t>
              </a:r>
              <a:endParaRPr lang="en-US" b="1" dirty="0">
                <a:solidFill>
                  <a:schemeClr val="accent3">
                    <a:lumMod val="50000"/>
                  </a:schemeClr>
                </a:solidFill>
                <a:latin typeface="Cambria Math" panose="02040503050406030204" pitchFamily="18" charset="0"/>
                <a:ea typeface="Cambria Math" panose="02040503050406030204" pitchFamily="18" charset="0"/>
                <a:cs typeface="Franklin Gothic Medium"/>
              </a:endParaRPr>
            </a:p>
          </p:txBody>
        </p:sp>
        <p:cxnSp>
          <p:nvCxnSpPr>
            <p:cNvPr id="7" name="Straight Arrow Connector 6">
              <a:extLst>
                <a:ext uri="{FF2B5EF4-FFF2-40B4-BE49-F238E27FC236}">
                  <a16:creationId xmlns:a16="http://schemas.microsoft.com/office/drawing/2014/main" id="{344B67B1-09E8-00F8-F330-0B28509E179B}"/>
                </a:ext>
              </a:extLst>
            </p:cNvPr>
            <p:cNvCxnSpPr>
              <a:cxnSpLocks/>
            </p:cNvCxnSpPr>
            <p:nvPr/>
          </p:nvCxnSpPr>
          <p:spPr>
            <a:xfrm flipH="1">
              <a:off x="4853927" y="3329701"/>
              <a:ext cx="1776567" cy="0"/>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9" name="TextBox 8" descr="After the line a = a - 1n, it is no longer true that a &gt;= 0!">
            <a:extLst>
              <a:ext uri="{FF2B5EF4-FFF2-40B4-BE49-F238E27FC236}">
                <a16:creationId xmlns:a16="http://schemas.microsoft.com/office/drawing/2014/main" id="{EE3BF13E-002E-6288-DBF1-1184C2F58B65}"/>
              </a:ext>
            </a:extLst>
          </p:cNvPr>
          <p:cNvSpPr txBox="1"/>
          <p:nvPr/>
        </p:nvSpPr>
        <p:spPr>
          <a:xfrm>
            <a:off x="7581487" y="4055548"/>
            <a:ext cx="521297"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No!</a:t>
            </a:r>
          </a:p>
        </p:txBody>
      </p:sp>
      <p:grpSp>
        <p:nvGrpSpPr>
          <p:cNvPr id="11" name="Group 10" descr="After the line a = a - 1n, we might ask: is it still true that a &lt;= 0n?">
            <a:extLst>
              <a:ext uri="{FF2B5EF4-FFF2-40B4-BE49-F238E27FC236}">
                <a16:creationId xmlns:a16="http://schemas.microsoft.com/office/drawing/2014/main" id="{61D84237-CAD9-5F78-2318-873D154C13D6}"/>
              </a:ext>
            </a:extLst>
          </p:cNvPr>
          <p:cNvGrpSpPr/>
          <p:nvPr/>
        </p:nvGrpSpPr>
        <p:grpSpPr>
          <a:xfrm>
            <a:off x="4853927" y="3662698"/>
            <a:ext cx="2676264" cy="762182"/>
            <a:chOff x="4853927" y="3662698"/>
            <a:chExt cx="2676264" cy="762182"/>
          </a:xfrm>
        </p:grpSpPr>
        <p:sp>
          <p:nvSpPr>
            <p:cNvPr id="8" name="TextBox 7">
              <a:extLst>
                <a:ext uri="{FF2B5EF4-FFF2-40B4-BE49-F238E27FC236}">
                  <a16:creationId xmlns:a16="http://schemas.microsoft.com/office/drawing/2014/main" id="{B0A16341-8253-1D30-970B-DA6D9312858F}"/>
                </a:ext>
              </a:extLst>
            </p:cNvPr>
            <p:cNvSpPr txBox="1"/>
            <p:nvPr/>
          </p:nvSpPr>
          <p:spPr>
            <a:xfrm>
              <a:off x="6715544" y="4055548"/>
              <a:ext cx="814647" cy="369332"/>
            </a:xfrm>
            <a:prstGeom prst="rect">
              <a:avLst/>
            </a:prstGeom>
            <a:noFill/>
          </p:spPr>
          <p:txBody>
            <a:bodyPr wrap="none" rtlCol="0">
              <a:spAutoFit/>
            </a:bodyPr>
            <a:lstStyle/>
            <a:p>
              <a:r>
                <a:rPr lang="en-US" b="1" dirty="0">
                  <a:solidFill>
                    <a:schemeClr val="accent3">
                      <a:lumMod val="50000"/>
                    </a:schemeClr>
                  </a:solidFill>
                  <a:latin typeface="Cambria Math" panose="02040503050406030204" pitchFamily="18" charset="0"/>
                  <a:ea typeface="Cambria Math" panose="02040503050406030204" pitchFamily="18" charset="0"/>
                  <a:cs typeface="Franklin Gothic Medium"/>
                </a:rPr>
                <a:t>a </a:t>
              </a:r>
              <a:r>
                <a:rPr lang="en-US" b="1" dirty="0">
                  <a:solidFill>
                    <a:schemeClr val="accent3">
                      <a:lumMod val="50000"/>
                    </a:schemeClr>
                  </a:solidFill>
                  <a:latin typeface="Cambria Math" panose="02040503050406030204" pitchFamily="18" charset="0"/>
                  <a:ea typeface="Cambria Math" panose="02040503050406030204" pitchFamily="18" charset="0"/>
                </a:rPr>
                <a:t>≥ 0?</a:t>
              </a:r>
              <a:endParaRPr lang="en-US" b="1" dirty="0">
                <a:solidFill>
                  <a:schemeClr val="accent3">
                    <a:lumMod val="50000"/>
                  </a:schemeClr>
                </a:solidFill>
                <a:latin typeface="Cambria Math" panose="02040503050406030204" pitchFamily="18" charset="0"/>
                <a:ea typeface="Cambria Math" panose="02040503050406030204" pitchFamily="18" charset="0"/>
                <a:cs typeface="Franklin Gothic Medium"/>
              </a:endParaRPr>
            </a:p>
          </p:txBody>
        </p:sp>
        <p:cxnSp>
          <p:nvCxnSpPr>
            <p:cNvPr id="10" name="Straight Arrow Connector 9">
              <a:extLst>
                <a:ext uri="{FF2B5EF4-FFF2-40B4-BE49-F238E27FC236}">
                  <a16:creationId xmlns:a16="http://schemas.microsoft.com/office/drawing/2014/main" id="{427372F5-2B9F-628D-A865-CC25854ECF99}"/>
                </a:ext>
              </a:extLst>
            </p:cNvPr>
            <p:cNvCxnSpPr>
              <a:cxnSpLocks/>
            </p:cNvCxnSpPr>
            <p:nvPr/>
          </p:nvCxnSpPr>
          <p:spPr>
            <a:xfrm flipH="1">
              <a:off x="4853927" y="3662698"/>
              <a:ext cx="1438589" cy="0"/>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CFE5606-E32E-9B0B-97A7-ECD7271D3491}"/>
                </a:ext>
              </a:extLst>
            </p:cNvPr>
            <p:cNvCxnSpPr>
              <a:cxnSpLocks/>
            </p:cNvCxnSpPr>
            <p:nvPr/>
          </p:nvCxnSpPr>
          <p:spPr>
            <a:xfrm>
              <a:off x="6292516" y="3662698"/>
              <a:ext cx="0" cy="620544"/>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3038849-BB67-5117-52F3-AA313F62718E}"/>
                </a:ext>
              </a:extLst>
            </p:cNvPr>
            <p:cNvCxnSpPr>
              <a:cxnSpLocks/>
            </p:cNvCxnSpPr>
            <p:nvPr/>
          </p:nvCxnSpPr>
          <p:spPr>
            <a:xfrm flipH="1">
              <a:off x="6292516" y="4283242"/>
              <a:ext cx="37173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4" name="Slide Number Placeholder 3">
            <a:extLst>
              <a:ext uri="{FF2B5EF4-FFF2-40B4-BE49-F238E27FC236}">
                <a16:creationId xmlns:a16="http://schemas.microsoft.com/office/drawing/2014/main" id="{D073680E-D886-2B68-2A27-7F099E902941}"/>
              </a:ext>
            </a:extLst>
          </p:cNvPr>
          <p:cNvSpPr>
            <a:spLocks noGrp="1"/>
          </p:cNvSpPr>
          <p:nvPr>
            <p:ph type="sldNum" sz="quarter" idx="4"/>
          </p:nvPr>
        </p:nvSpPr>
        <p:spPr/>
        <p:txBody>
          <a:bodyPr/>
          <a:lstStyle/>
          <a:p>
            <a:fld id="{60F4F636-6A27-E649-AEDF-9DE4D4E58670}" type="slidenum">
              <a:rPr lang="en-US" smtClean="0"/>
              <a:pPr/>
              <a:t>10</a:t>
            </a:fld>
            <a:endParaRPr lang="en-US" dirty="0"/>
          </a:p>
        </p:txBody>
      </p:sp>
    </p:spTree>
    <p:extLst>
      <p:ext uri="{BB962C8B-B14F-4D97-AF65-F5344CB8AC3E}">
        <p14:creationId xmlns:p14="http://schemas.microsoft.com/office/powerpoint/2010/main" val="26609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9577A-AD4C-6BC9-533A-C597025273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1E4D6-D813-9240-3758-8DC4D624C56E}"/>
              </a:ext>
            </a:extLst>
          </p:cNvPr>
          <p:cNvSpPr>
            <a:spLocks noGrp="1"/>
          </p:cNvSpPr>
          <p:nvPr>
            <p:ph type="title"/>
          </p:nvPr>
        </p:nvSpPr>
        <p:spPr/>
        <p:txBody>
          <a:bodyPr>
            <a:normAutofit/>
          </a:bodyPr>
          <a:lstStyle/>
          <a:p>
            <a:r>
              <a:rPr lang="en-US" dirty="0"/>
              <a:t>Aside: Proving “Or” Implications by Cases</a:t>
            </a:r>
          </a:p>
        </p:txBody>
      </p:sp>
      <p:sp>
        <p:nvSpPr>
          <p:cNvPr id="8" name="Content Placeholder 2">
            <a:extLst>
              <a:ext uri="{FF2B5EF4-FFF2-40B4-BE49-F238E27FC236}">
                <a16:creationId xmlns:a16="http://schemas.microsoft.com/office/drawing/2014/main" id="{8B0257B8-891B-3EF2-5A2F-8C0FE3FAFB34}"/>
              </a:ext>
            </a:extLst>
          </p:cNvPr>
          <p:cNvSpPr txBox="1">
            <a:spLocks/>
          </p:cNvSpPr>
          <p:nvPr/>
        </p:nvSpPr>
        <p:spPr>
          <a:xfrm>
            <a:off x="457200" y="1259347"/>
            <a:ext cx="8229600" cy="5140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latin typeface="Franklin Gothic Medium" panose="020B0603020102020204" pitchFamily="34" charset="0"/>
                <a:cs typeface="Courier New" panose="02070309020205020404" pitchFamily="49" charset="0"/>
              </a:rPr>
              <a:t>Prove by cases</a:t>
            </a:r>
          </a:p>
          <a:p>
            <a:pPr marL="0" indent="0">
              <a:buNone/>
            </a:pPr>
            <a:endParaRPr lang="en-US" sz="4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marL="0" indent="0">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(m = - x and x &lt; 0) or (x &gt; 0 and m = x) }}</a:t>
            </a:r>
            <a:endParaRPr lang="en-US" sz="1800" b="1" dirty="0">
              <a:latin typeface="Courier New" panose="02070309020205020404" pitchFamily="49" charset="0"/>
              <a:cs typeface="Courier New" panose="02070309020205020404" pitchFamily="49" charset="0"/>
            </a:endParaRPr>
          </a:p>
          <a:p>
            <a:pPr marL="0" indent="0">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m + 1 &gt; 0 }}</a:t>
            </a:r>
          </a:p>
          <a:p>
            <a:pPr marL="0" indent="0">
              <a:buNone/>
            </a:pPr>
            <a:endParaRPr lang="en-US" sz="10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marL="400050" lvl="1" indent="0">
              <a:buNone/>
            </a:pPr>
            <a:r>
              <a:rPr lang="en-US" sz="1800" dirty="0">
                <a:solidFill>
                  <a:schemeClr val="accent3">
                    <a:lumMod val="75000"/>
                  </a:schemeClr>
                </a:solidFill>
                <a:latin typeface="Franklin Gothic Medium"/>
                <a:cs typeface="Franklin Gothic Medium"/>
              </a:rPr>
              <a:t>Case 1: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m = - x and x &lt; 0</a:t>
            </a:r>
          </a:p>
          <a:p>
            <a:pPr marL="400050" lvl="1" indent="0">
              <a:buNone/>
            </a:pPr>
            <a:r>
              <a:rPr lang="en-US" sz="1800" b="1"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m + 1  =  -x + 1	 since m = -x</a:t>
            </a:r>
          </a:p>
          <a:p>
            <a:pPr marL="400050" lvl="1" indent="0">
              <a:buNone/>
            </a:pPr>
            <a:r>
              <a:rPr lang="en-US" sz="1800" b="1"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&gt; 1		 since x &lt; 0</a:t>
            </a:r>
          </a:p>
          <a:p>
            <a:pPr marL="400050" lvl="1" indent="0">
              <a:buNone/>
            </a:pPr>
            <a:r>
              <a:rPr lang="en-US" sz="1800" b="1"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&gt; 0</a:t>
            </a:r>
            <a:endPar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endParaRPr lang="en-US" sz="10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marL="400050" lvl="1" indent="0">
              <a:buNone/>
            </a:pPr>
            <a:r>
              <a:rPr lang="en-US" sz="1800" b="1"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Case 2: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&gt; 0 and m = x</a:t>
            </a:r>
            <a:r>
              <a:rPr lang="en-US" sz="1800" dirty="0">
                <a:latin typeface="Franklin Gothic Medium"/>
                <a:cs typeface="Franklin Gothic Medium"/>
              </a:rPr>
              <a:t> </a:t>
            </a:r>
          </a:p>
          <a:p>
            <a:pPr marL="400050" lvl="1" indent="0">
              <a:buNone/>
            </a:pPr>
            <a:r>
              <a:rPr lang="en-US" sz="1800" b="1"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m + 1  =  x + 1	 since m = x</a:t>
            </a:r>
          </a:p>
          <a:p>
            <a:pPr marL="400050" lvl="1" indent="0">
              <a:buNone/>
            </a:pPr>
            <a:r>
              <a:rPr lang="en-US" sz="1800" b="1"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&gt; 1		 since x &gt; 0</a:t>
            </a:r>
          </a:p>
          <a:p>
            <a:pPr marL="400050" lvl="1" indent="0">
              <a:buNone/>
            </a:pPr>
            <a:r>
              <a:rPr lang="en-US" sz="1800" b="1"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&gt; 0</a:t>
            </a:r>
            <a:endParaRPr lang="en-US" sz="2600" dirty="0">
              <a:latin typeface="Franklin Gothic Medium" panose="020B0603020102020204" pitchFamily="34" charset="0"/>
              <a:cs typeface="Courier New" panose="02070309020205020404" pitchFamily="49" charset="0"/>
            </a:endParaRPr>
          </a:p>
          <a:p>
            <a:r>
              <a:rPr lang="en-US" sz="2600" dirty="0">
                <a:latin typeface="Franklin Gothic Medium" panose="020B0603020102020204" pitchFamily="34" charset="0"/>
                <a:cs typeface="Courier New" panose="02070309020205020404" pitchFamily="49" charset="0"/>
              </a:rPr>
              <a:t>Already proved for the branch with the return, so proved the postcondition holds, in general</a:t>
            </a:r>
          </a:p>
          <a:p>
            <a:endParaRPr lang="en-US" sz="1400" dirty="0"/>
          </a:p>
        </p:txBody>
      </p:sp>
      <p:sp>
        <p:nvSpPr>
          <p:cNvPr id="3" name="Slide Number Placeholder 2">
            <a:extLst>
              <a:ext uri="{FF2B5EF4-FFF2-40B4-BE49-F238E27FC236}">
                <a16:creationId xmlns:a16="http://schemas.microsoft.com/office/drawing/2014/main" id="{E3385EEF-F6C3-0E32-EE74-12FC2039CD69}"/>
              </a:ext>
            </a:extLst>
          </p:cNvPr>
          <p:cNvSpPr>
            <a:spLocks noGrp="1"/>
          </p:cNvSpPr>
          <p:nvPr>
            <p:ph type="sldNum" sz="quarter" idx="4"/>
          </p:nvPr>
        </p:nvSpPr>
        <p:spPr/>
        <p:txBody>
          <a:bodyPr/>
          <a:lstStyle/>
          <a:p>
            <a:fld id="{60F4F636-6A27-E649-AEDF-9DE4D4E58670}" type="slidenum">
              <a:rPr lang="en-US" smtClean="0"/>
              <a:pPr/>
              <a:t>100</a:t>
            </a:fld>
            <a:endParaRPr lang="en-US" dirty="0"/>
          </a:p>
        </p:txBody>
      </p:sp>
    </p:spTree>
    <p:extLst>
      <p:ext uri="{BB962C8B-B14F-4D97-AF65-F5344CB8AC3E}">
        <p14:creationId xmlns:p14="http://schemas.microsoft.com/office/powerpoint/2010/main" val="33483619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1774-BBC7-59DC-D19A-858CD0F42134}"/>
              </a:ext>
            </a:extLst>
          </p:cNvPr>
          <p:cNvSpPr>
            <a:spLocks noGrp="1"/>
          </p:cNvSpPr>
          <p:nvPr>
            <p:ph type="ctrTitle"/>
          </p:nvPr>
        </p:nvSpPr>
        <p:spPr/>
        <p:txBody>
          <a:bodyPr/>
          <a:lstStyle/>
          <a:p>
            <a:r>
              <a:rPr lang="en-US" dirty="0"/>
              <a:t>Function Calls</a:t>
            </a:r>
          </a:p>
        </p:txBody>
      </p:sp>
    </p:spTree>
    <p:extLst>
      <p:ext uri="{BB962C8B-B14F-4D97-AF65-F5344CB8AC3E}">
        <p14:creationId xmlns:p14="http://schemas.microsoft.com/office/powerpoint/2010/main" val="16434342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D7DB2-5D39-E100-0F65-36DD68BA6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91EDBB-9E36-2E48-4C37-FCAA3B456B49}"/>
              </a:ext>
            </a:extLst>
          </p:cNvPr>
          <p:cNvSpPr>
            <a:spLocks noGrp="1"/>
          </p:cNvSpPr>
          <p:nvPr>
            <p:ph type="title"/>
          </p:nvPr>
        </p:nvSpPr>
        <p:spPr/>
        <p:txBody>
          <a:bodyPr/>
          <a:lstStyle/>
          <a:p>
            <a:r>
              <a:rPr lang="en-US" dirty="0"/>
              <a:t>Reasoning about Function Calls</a:t>
            </a:r>
          </a:p>
        </p:txBody>
      </p:sp>
      <p:sp>
        <p:nvSpPr>
          <p:cNvPr id="3" name="Content Placeholder 2">
            <a:extLst>
              <a:ext uri="{FF2B5EF4-FFF2-40B4-BE49-F238E27FC236}">
                <a16:creationId xmlns:a16="http://schemas.microsoft.com/office/drawing/2014/main" id="{61825C01-14AB-3AD2-2C96-B9D84AF099C5}"/>
              </a:ext>
            </a:extLst>
          </p:cNvPr>
          <p:cNvSpPr>
            <a:spLocks noGrp="1"/>
          </p:cNvSpPr>
          <p:nvPr>
            <p:ph idx="1"/>
          </p:nvPr>
        </p:nvSpPr>
        <p:spPr/>
        <p:txBody>
          <a:bodyPr/>
          <a:lstStyle/>
          <a:p>
            <a:r>
              <a:rPr lang="en-US" sz="2600" dirty="0">
                <a:latin typeface="Franklin Gothic Medium" panose="020B0603020102020204" pitchFamily="34" charset="0"/>
                <a:cs typeface="Courier New" panose="02070309020205020404" pitchFamily="49" charset="0"/>
              </a:rPr>
              <a:t>Causes no extra difficulties if…</a:t>
            </a:r>
          </a:p>
          <a:p>
            <a:pPr marL="914400" lvl="1" indent="-457200">
              <a:buFont typeface="+mj-lt"/>
              <a:buAutoNum type="arabicPeriod"/>
            </a:pPr>
            <a:r>
              <a:rPr lang="en-US" sz="2200" dirty="0">
                <a:latin typeface="Franklin Gothic Medium" panose="020B0603020102020204" pitchFamily="34" charset="0"/>
                <a:cs typeface="Courier New" panose="02070309020205020404" pitchFamily="49" charset="0"/>
              </a:rPr>
              <a:t>defined for all inputs</a:t>
            </a:r>
          </a:p>
          <a:p>
            <a:pPr marL="914400" lvl="1" indent="-457200">
              <a:buFont typeface="+mj-lt"/>
              <a:buAutoNum type="arabicPeriod"/>
            </a:pPr>
            <a:r>
              <a:rPr lang="en-US" sz="2200" dirty="0">
                <a:latin typeface="Franklin Gothic Medium" panose="020B0603020102020204" pitchFamily="34" charset="0"/>
                <a:cs typeface="Courier New" panose="02070309020205020404" pitchFamily="49" charset="0"/>
              </a:rPr>
              <a:t>no inputs are mutated			</a:t>
            </a:r>
            <a:r>
              <a:rPr lang="en-US" sz="1600" dirty="0">
                <a:solidFill>
                  <a:schemeClr val="tx1">
                    <a:lumMod val="85000"/>
                    <a:lumOff val="15000"/>
                  </a:schemeClr>
                </a:solidFill>
                <a:latin typeface="Franklin Gothic Medium" panose="020B0603020102020204" pitchFamily="34" charset="0"/>
                <a:cs typeface="Courier New" panose="02070309020205020404" pitchFamily="49" charset="0"/>
              </a:rPr>
              <a:t>(much, much harder with mutation)</a:t>
            </a:r>
          </a:p>
          <a:p>
            <a:pPr lvl="2"/>
            <a:endParaRPr lang="en-US" sz="1200" dirty="0">
              <a:latin typeface="Franklin Gothic Medium" panose="020B0603020102020204" pitchFamily="34" charset="0"/>
              <a:cs typeface="Courier New" panose="02070309020205020404" pitchFamily="49" charset="0"/>
            </a:endParaRPr>
          </a:p>
          <a:p>
            <a:r>
              <a:rPr lang="en-US" sz="2600" dirty="0"/>
              <a:t>Forward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a:t>
            </a:r>
            <a:r>
              <a:rPr lang="en-US" sz="1800" dirty="0" err="1">
                <a:latin typeface="Courier New" panose="02070309020205020404" pitchFamily="49" charset="0"/>
                <a:ea typeface="Cambria Math" panose="02040503050406030204" pitchFamily="18" charset="0"/>
                <a:cs typeface="Courier New" panose="02070309020205020404" pitchFamily="49" charset="0"/>
              </a:rPr>
              <a:t>Math.sin</a:t>
            </a:r>
            <a:r>
              <a:rPr lang="en-US" sz="1800" dirty="0">
                <a:latin typeface="Courier New" panose="02070309020205020404" pitchFamily="49" charset="0"/>
                <a:ea typeface="Cambria Math" panose="02040503050406030204" pitchFamily="18" charset="0"/>
                <a:cs typeface="Courier New" panose="02070309020205020404" pitchFamily="49" charset="0"/>
              </a:rPr>
              <a:t>(a);</a:t>
            </a:r>
          </a:p>
          <a:p>
            <a:pPr lvl="2"/>
            <a:r>
              <a:rPr lang="en-US" sz="1800" dirty="0">
                <a:latin typeface="Cambria Math" panose="02040503050406030204" pitchFamily="18" charset="0"/>
                <a:ea typeface="Cambria Math" panose="02040503050406030204" pitchFamily="18" charset="0"/>
              </a:rPr>
              <a:t>{{ P[x ↦ x</a:t>
            </a:r>
            <a:r>
              <a:rPr lang="en-US" sz="1800"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and x = sin(a) }}</a:t>
            </a:r>
          </a:p>
          <a:p>
            <a:pPr lvl="2"/>
            <a:endParaRPr lang="en-US" sz="1200" dirty="0"/>
          </a:p>
          <a:p>
            <a:r>
              <a:rPr lang="en-US" sz="2600" dirty="0"/>
              <a:t>Backward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Q[x ↦ sin(a)]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a:t>
            </a:r>
            <a:r>
              <a:rPr lang="en-US" sz="1800" dirty="0" err="1">
                <a:latin typeface="Courier New" panose="02070309020205020404" pitchFamily="49" charset="0"/>
                <a:ea typeface="Cambria Math" panose="02040503050406030204" pitchFamily="18" charset="0"/>
                <a:cs typeface="Courier New" panose="02070309020205020404" pitchFamily="49" charset="0"/>
              </a:rPr>
              <a:t>Math.sin</a:t>
            </a:r>
            <a:r>
              <a:rPr lang="en-US" sz="1800" dirty="0">
                <a:latin typeface="Courier New" panose="02070309020205020404" pitchFamily="49" charset="0"/>
                <a:ea typeface="Cambria Math" panose="02040503050406030204" pitchFamily="18" charset="0"/>
                <a:cs typeface="Courier New" panose="02070309020205020404" pitchFamily="49" charset="0"/>
              </a:rPr>
              <a:t>(a);</a:t>
            </a:r>
          </a:p>
          <a:p>
            <a:pPr lvl="2"/>
            <a:r>
              <a:rPr lang="en-US" sz="1800" dirty="0">
                <a:latin typeface="Cambria Math" panose="02040503050406030204" pitchFamily="18" charset="0"/>
                <a:ea typeface="Cambria Math" panose="02040503050406030204" pitchFamily="18" charset="0"/>
              </a:rPr>
              <a:t>{{ Q }}</a:t>
            </a:r>
          </a:p>
          <a:p>
            <a:endParaRPr lang="en-US" sz="1400" dirty="0"/>
          </a:p>
        </p:txBody>
      </p:sp>
      <p:cxnSp>
        <p:nvCxnSpPr>
          <p:cNvPr id="4" name="Straight Arrow Connector 3">
            <a:extLst>
              <a:ext uri="{FF2B5EF4-FFF2-40B4-BE49-F238E27FC236}">
                <a16:creationId xmlns:a16="http://schemas.microsoft.com/office/drawing/2014/main" id="{A30FA46D-0AAF-A04B-8943-A039E05C3834}"/>
              </a:ext>
              <a:ext uri="{C183D7F6-B498-43B3-948B-1728B52AA6E4}">
                <adec:decorative xmlns:adec="http://schemas.microsoft.com/office/drawing/2017/decorative" val="1"/>
              </a:ext>
            </a:extLst>
          </p:cNvPr>
          <p:cNvCxnSpPr>
            <a:cxnSpLocks/>
          </p:cNvCxnSpPr>
          <p:nvPr/>
        </p:nvCxnSpPr>
        <p:spPr>
          <a:xfrm>
            <a:off x="1281935" y="3614195"/>
            <a:ext cx="0" cy="67986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6F790519-016C-E65D-B11B-A06962DC1DA6}"/>
              </a:ext>
              <a:ext uri="{C183D7F6-B498-43B3-948B-1728B52AA6E4}">
                <adec:decorative xmlns:adec="http://schemas.microsoft.com/office/drawing/2017/decorative" val="1"/>
              </a:ext>
            </a:extLst>
          </p:cNvPr>
          <p:cNvCxnSpPr>
            <a:cxnSpLocks/>
          </p:cNvCxnSpPr>
          <p:nvPr/>
        </p:nvCxnSpPr>
        <p:spPr>
          <a:xfrm flipV="1">
            <a:off x="1281935" y="5499754"/>
            <a:ext cx="0" cy="63482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0E6B9061-C9AD-5588-ED85-319B2C72D51B}"/>
              </a:ext>
            </a:extLst>
          </p:cNvPr>
          <p:cNvSpPr>
            <a:spLocks noGrp="1"/>
          </p:cNvSpPr>
          <p:nvPr>
            <p:ph type="sldNum" sz="quarter" idx="4"/>
          </p:nvPr>
        </p:nvSpPr>
        <p:spPr/>
        <p:txBody>
          <a:bodyPr/>
          <a:lstStyle/>
          <a:p>
            <a:fld id="{60F4F636-6A27-E649-AEDF-9DE4D4E58670}" type="slidenum">
              <a:rPr lang="en-US" smtClean="0"/>
              <a:pPr/>
              <a:t>102</a:t>
            </a:fld>
            <a:endParaRPr lang="en-US" dirty="0"/>
          </a:p>
        </p:txBody>
      </p:sp>
    </p:spTree>
    <p:extLst>
      <p:ext uri="{BB962C8B-B14F-4D97-AF65-F5344CB8AC3E}">
        <p14:creationId xmlns:p14="http://schemas.microsoft.com/office/powerpoint/2010/main" val="75744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25FCD-6965-0E78-922C-D4AE9C222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36C97-9572-F0EF-1ED0-C62829DB384E}"/>
              </a:ext>
            </a:extLst>
          </p:cNvPr>
          <p:cNvSpPr>
            <a:spLocks noGrp="1"/>
          </p:cNvSpPr>
          <p:nvPr>
            <p:ph type="title"/>
          </p:nvPr>
        </p:nvSpPr>
        <p:spPr/>
        <p:txBody>
          <a:bodyPr/>
          <a:lstStyle/>
          <a:p>
            <a:r>
              <a:rPr lang="en-US" dirty="0"/>
              <a:t>Pause &amp; Think: “Debugging Logs” (1/2)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E7558C-8988-EED4-2D76-4993FFB62D35}"/>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float (~ real number) a * b</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(note to reader: JS Math.log2 ~ Java Math.log2)</a:t>
                </a:r>
              </a:p>
              <a:p>
                <a:pPr>
                  <a:buNone/>
                </a:pPr>
                <a:r>
                  <a:rPr lang="en-US" sz="1800" b="0" dirty="0">
                    <a:solidFill>
                      <a:srgbClr val="D73A49"/>
                    </a:solidFill>
                    <a:effectLst/>
                    <a:latin typeface="Courier New" panose="02070309020205020404" pitchFamily="49" charset="0"/>
                    <a:cs typeface="Courier New" panose="02070309020205020404" pitchFamily="49" charset="0"/>
                  </a:rPr>
                  <a:t>const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err="1">
                    <a:solidFill>
                      <a:srgbClr val="6F42C1"/>
                    </a:solidFill>
                    <a:effectLst/>
                    <a:latin typeface="Courier New" panose="02070309020205020404" pitchFamily="49" charset="0"/>
                    <a:cs typeface="Courier New" panose="02070309020205020404" pitchFamily="49" charset="0"/>
                  </a:rPr>
                  <a:t>mult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number</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number</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number</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=&gt;</a:t>
                </a:r>
                <a:r>
                  <a:rPr lang="en-US" sz="1800" b="0" dirty="0">
                    <a:solidFill>
                      <a:srgbClr val="24292E"/>
                    </a:solidFill>
                    <a:effectLst/>
                    <a:latin typeface="Courier New" panose="02070309020205020404" pitchFamily="49" charset="0"/>
                    <a:cs typeface="Courier New" panose="02070309020205020404" pitchFamily="49" charset="0"/>
                  </a:rPr>
                  <a:t> {</a:t>
                </a:r>
              </a:p>
              <a:p>
                <a:pPr>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endParaRPr lang="en-US" sz="1800" b="0" dirty="0">
                  <a:solidFill>
                    <a:srgbClr val="24292E"/>
                  </a:solidFill>
                  <a:effectLst/>
                  <a:latin typeface="Courier New" panose="02070309020205020404" pitchFamily="49" charset="0"/>
                  <a:cs typeface="Courier New" panose="02070309020205020404" pitchFamily="49" charset="0"/>
                </a:endParaRPr>
              </a:p>
              <a:p>
                <a:pPr lvl="1">
                  <a:buNone/>
                </a:pP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Math</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6F42C1"/>
                    </a:solidFill>
                    <a:effectLst/>
                    <a:latin typeface="Courier New" panose="02070309020205020404" pitchFamily="49" charset="0"/>
                    <a:cs typeface="Courier New" panose="02070309020205020404" pitchFamily="49" charset="0"/>
                  </a:rPr>
                  <a:t>log2</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endParaRPr lang="en-US" sz="1800" b="0" dirty="0">
                  <a:solidFill>
                    <a:srgbClr val="E36209"/>
                  </a:solidFill>
                  <a:effectLst/>
                  <a:latin typeface="Courier New" panose="02070309020205020404" pitchFamily="49" charset="0"/>
                  <a:cs typeface="Courier New" panose="02070309020205020404" pitchFamily="49" charset="0"/>
                </a:endParaRPr>
              </a:p>
              <a:p>
                <a:pPr lvl="1">
                  <a:buNone/>
                </a:pP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Math</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6F42C1"/>
                    </a:solidFill>
                    <a:effectLst/>
                    <a:latin typeface="Courier New" panose="02070309020205020404" pitchFamily="49" charset="0"/>
                    <a:cs typeface="Courier New" panose="02070309020205020404" pitchFamily="49" charset="0"/>
                  </a:rPr>
                  <a:t>log2</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endParaRPr lang="en-US" sz="1800" b="0" dirty="0">
                  <a:solidFill>
                    <a:srgbClr val="D73A49"/>
                  </a:solidFill>
                  <a:effectLst/>
                  <a:latin typeface="Courier New" panose="02070309020205020404" pitchFamily="49" charset="0"/>
                  <a:cs typeface="Courier New" panose="02070309020205020404" pitchFamily="49" charset="0"/>
                </a:endParaRPr>
              </a:p>
              <a:p>
                <a:pPr lvl="1">
                  <a:buNone/>
                </a:pPr>
                <a:r>
                  <a:rPr lang="en-US" sz="1800" b="0" dirty="0">
                    <a:solidFill>
                      <a:srgbClr val="D73A49"/>
                    </a:solidFill>
                    <a:effectLst/>
                    <a:latin typeface="Courier New" panose="02070309020205020404" pitchFamily="49" charset="0"/>
                    <a:cs typeface="Courier New" panose="02070309020205020404" pitchFamily="49" charset="0"/>
                  </a:rPr>
                  <a:t>const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sum</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endParaRPr lang="en-US" sz="1800" b="0" dirty="0">
                  <a:solidFill>
                    <a:srgbClr val="D73A49"/>
                  </a:solidFill>
                  <a:effectLst/>
                  <a:latin typeface="Courier New" panose="02070309020205020404" pitchFamily="49" charset="0"/>
                  <a:cs typeface="Courier New" panose="02070309020205020404" pitchFamily="49" charset="0"/>
                </a:endParaRPr>
              </a:p>
              <a:p>
                <a:pPr lvl="1">
                  <a:buNone/>
                </a:pPr>
                <a:r>
                  <a:rPr lang="en-US" sz="1800" b="0" dirty="0">
                    <a:solidFill>
                      <a:srgbClr val="D73A49"/>
                    </a:solidFill>
                    <a:effectLst/>
                    <a:latin typeface="Courier New" panose="02070309020205020404" pitchFamily="49" charset="0"/>
                    <a:cs typeface="Courier New" panose="02070309020205020404" pitchFamily="49" charset="0"/>
                  </a:rPr>
                  <a:t>const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prod</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err="1">
                    <a:solidFill>
                      <a:srgbClr val="005CC5"/>
                    </a:solidFill>
                    <a:effectLst/>
                    <a:latin typeface="Courier New" panose="02070309020205020404" pitchFamily="49" charset="0"/>
                    <a:cs typeface="Courier New" panose="02070309020205020404" pitchFamily="49" charset="0"/>
                  </a:rPr>
                  <a:t>Math</a:t>
                </a:r>
                <a:r>
                  <a:rPr lang="en-US" sz="1800" b="0" dirty="0" err="1">
                    <a:solidFill>
                      <a:srgbClr val="24292E"/>
                    </a:solidFill>
                    <a:effectLst/>
                    <a:latin typeface="Courier New" panose="02070309020205020404" pitchFamily="49" charset="0"/>
                    <a:cs typeface="Courier New" panose="02070309020205020404" pitchFamily="49" charset="0"/>
                  </a:rPr>
                  <a:t>.</a:t>
                </a:r>
                <a:r>
                  <a:rPr lang="en-US" sz="1800" b="0" dirty="0" err="1">
                    <a:solidFill>
                      <a:srgbClr val="6F42C1"/>
                    </a:solidFill>
                    <a:effectLst/>
                    <a:latin typeface="Courier New" panose="02070309020205020404" pitchFamily="49" charset="0"/>
                    <a:cs typeface="Courier New" panose="02070309020205020404" pitchFamily="49" charset="0"/>
                  </a:rPr>
                  <a:t>pow</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005CC5"/>
                    </a:solidFill>
                    <a:effectLst/>
                    <a:latin typeface="Courier New" panose="02070309020205020404" pitchFamily="49" charset="0"/>
                    <a:cs typeface="Courier New" panose="02070309020205020404" pitchFamily="49" charset="0"/>
                  </a:rPr>
                  <a:t>2</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sum</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endParaRPr lang="en-US" sz="1800" b="1" dirty="0">
                  <a:solidFill>
                    <a:srgbClr val="7030A0"/>
                  </a:solidFill>
                  <a:effectLst/>
                  <a:latin typeface="Cambria Math" panose="02040503050406030204" pitchFamily="18" charset="0"/>
                  <a:ea typeface="Cambria Math" panose="02040503050406030204" pitchFamily="18" charset="0"/>
                  <a:cs typeface="Courier New" panose="02070309020205020404" pitchFamily="49" charset="0"/>
                </a:endParaRPr>
              </a:p>
              <a:p>
                <a:pPr lvl="1">
                  <a:buNone/>
                </a:pPr>
                <a:r>
                  <a:rPr lang="en-US" sz="1800" b="1" dirty="0">
                    <a:solidFill>
                      <a:srgbClr val="7030A0"/>
                    </a:solidFill>
                    <a:effectLst/>
                    <a:latin typeface="Cambria Math" panose="02040503050406030204" pitchFamily="18" charset="0"/>
                    <a:ea typeface="Cambria Math" panose="02040503050406030204" pitchFamily="18" charset="0"/>
                    <a:cs typeface="Courier New" panose="02070309020205020404" pitchFamily="49" charset="0"/>
                  </a:rPr>
                  <a:t>{{ </a:t>
                </a:r>
                <a14:m>
                  <m:oMath xmlns:m="http://schemas.openxmlformats.org/officeDocument/2006/math">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oMath>
                </a14:m>
                <a:r>
                  <a:rPr lang="en-US" sz="1800" b="1" dirty="0">
                    <a:solidFill>
                      <a:srgbClr val="7030A0"/>
                    </a:solidFill>
                    <a:effectLst/>
                    <a:latin typeface="Cambria Math" panose="02040503050406030204" pitchFamily="18" charset="0"/>
                    <a:ea typeface="Cambria Math" panose="02040503050406030204" pitchFamily="18" charset="0"/>
                    <a:cs typeface="Courier New" panose="02070309020205020404" pitchFamily="49" charset="0"/>
                  </a:rPr>
                  <a:t> }}</a:t>
                </a:r>
                <a:endParaRPr lang="en-US" sz="1800" b="0" dirty="0">
                  <a:solidFill>
                    <a:srgbClr val="D73A49"/>
                  </a:solidFill>
                  <a:effectLst/>
                  <a:latin typeface="Courier New" panose="02070309020205020404" pitchFamily="49" charset="0"/>
                  <a:cs typeface="Courier New" panose="02070309020205020404" pitchFamily="49" charset="0"/>
                </a:endParaRPr>
              </a:p>
              <a:p>
                <a:pPr lvl="1">
                  <a:buNone/>
                </a:pPr>
                <a:r>
                  <a:rPr lang="en-US" sz="1800" b="0" dirty="0">
                    <a:solidFill>
                      <a:srgbClr val="D73A49"/>
                    </a:solidFill>
                    <a:effectLst/>
                    <a:latin typeface="Courier New" panose="02070309020205020404" pitchFamily="49" charset="0"/>
                    <a:cs typeface="Courier New" panose="02070309020205020404" pitchFamily="49" charset="0"/>
                  </a:rPr>
                  <a:t>return</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prod</a:t>
                </a:r>
                <a:r>
                  <a:rPr lang="en-US" sz="1800" b="0" dirty="0">
                    <a:solidFill>
                      <a:srgbClr val="24292E"/>
                    </a:solidFill>
                    <a:effectLst/>
                    <a:latin typeface="Courier New" panose="02070309020205020404" pitchFamily="49" charset="0"/>
                    <a:cs typeface="Courier New" panose="02070309020205020404" pitchFamily="49" charset="0"/>
                  </a:rPr>
                  <a:t>;</a:t>
                </a:r>
              </a:p>
              <a:p>
                <a:pPr marL="0" indent="0">
                  <a:buNone/>
                </a:pPr>
                <a:r>
                  <a:rPr lang="en-US" sz="1800" b="0" dirty="0">
                    <a:solidFill>
                      <a:srgbClr val="24292E"/>
                    </a:solidFill>
                    <a:effectLst/>
                    <a:latin typeface="Courier New" panose="02070309020205020404" pitchFamily="49" charset="0"/>
                    <a:cs typeface="Courier New" panose="02070309020205020404" pitchFamily="49" charset="0"/>
                  </a:rPr>
                  <a:t>}</a:t>
                </a:r>
              </a:p>
            </p:txBody>
          </p:sp>
        </mc:Choice>
        <mc:Fallback xmlns="">
          <p:sp>
            <p:nvSpPr>
              <p:cNvPr id="3" name="Content Placeholder 2">
                <a:extLst>
                  <a:ext uri="{FF2B5EF4-FFF2-40B4-BE49-F238E27FC236}">
                    <a16:creationId xmlns:a16="http://schemas.microsoft.com/office/drawing/2014/main" id="{8AE7558C-8988-EED4-2D76-4993FFB62D35}"/>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D02C41C-0437-91A2-7E79-99D687B1BC08}"/>
              </a:ext>
            </a:extLst>
          </p:cNvPr>
          <p:cNvSpPr>
            <a:spLocks noGrp="1"/>
          </p:cNvSpPr>
          <p:nvPr>
            <p:ph type="sldNum" sz="quarter" idx="4"/>
          </p:nvPr>
        </p:nvSpPr>
        <p:spPr/>
        <p:txBody>
          <a:bodyPr/>
          <a:lstStyle/>
          <a:p>
            <a:fld id="{60F4F636-6A27-E649-AEDF-9DE4D4E58670}" type="slidenum">
              <a:rPr lang="en-US" smtClean="0"/>
              <a:pPr/>
              <a:t>103</a:t>
            </a:fld>
            <a:endParaRPr lang="en-US" dirty="0"/>
          </a:p>
        </p:txBody>
      </p:sp>
    </p:spTree>
    <p:extLst>
      <p:ext uri="{BB962C8B-B14F-4D97-AF65-F5344CB8AC3E}">
        <p14:creationId xmlns:p14="http://schemas.microsoft.com/office/powerpoint/2010/main" val="8304757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ED5A-4BCE-3FE2-B89C-E9EF28918935}"/>
              </a:ext>
            </a:extLst>
          </p:cNvPr>
          <p:cNvSpPr>
            <a:spLocks noGrp="1"/>
          </p:cNvSpPr>
          <p:nvPr>
            <p:ph type="title"/>
          </p:nvPr>
        </p:nvSpPr>
        <p:spPr/>
        <p:txBody>
          <a:bodyPr/>
          <a:lstStyle/>
          <a:p>
            <a:r>
              <a:rPr lang="en-US" dirty="0"/>
              <a:t>Pause &amp; Think: “Debugging Logs” (2/2)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F03D08-E7D1-A3C7-E47A-DF179CD825CE}"/>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float (~ real number) a * b</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(note to reader: JS Math.log2 ~ Java Math.log2)</a:t>
                </a:r>
              </a:p>
              <a:p>
                <a:pPr>
                  <a:buNone/>
                </a:pPr>
                <a:r>
                  <a:rPr lang="en-US" sz="1800" b="0" dirty="0">
                    <a:solidFill>
                      <a:srgbClr val="D73A49"/>
                    </a:solidFill>
                    <a:effectLst/>
                    <a:latin typeface="Courier New" panose="02070309020205020404" pitchFamily="49" charset="0"/>
                    <a:cs typeface="Courier New" panose="02070309020205020404" pitchFamily="49" charset="0"/>
                  </a:rPr>
                  <a:t>const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err="1">
                    <a:solidFill>
                      <a:srgbClr val="6F42C1"/>
                    </a:solidFill>
                    <a:effectLst/>
                    <a:latin typeface="Courier New" panose="02070309020205020404" pitchFamily="49" charset="0"/>
                    <a:cs typeface="Courier New" panose="02070309020205020404" pitchFamily="49" charset="0"/>
                  </a:rPr>
                  <a:t>mult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number</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number</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number</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=&gt;</a:t>
                </a:r>
                <a:r>
                  <a:rPr lang="en-US" sz="1800" b="0" dirty="0">
                    <a:solidFill>
                      <a:srgbClr val="24292E"/>
                    </a:solidFill>
                    <a:effectLst/>
                    <a:latin typeface="Courier New" panose="02070309020205020404" pitchFamily="49" charset="0"/>
                    <a:cs typeface="Courier New" panose="02070309020205020404" pitchFamily="49" charset="0"/>
                  </a:rPr>
                  <a:t> {</a:t>
                </a:r>
              </a:p>
              <a:p>
                <a:pPr>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endParaRPr lang="en-US" sz="1800" b="0" dirty="0">
                  <a:solidFill>
                    <a:srgbClr val="24292E"/>
                  </a:solidFill>
                  <a:effectLst/>
                  <a:latin typeface="Courier New" panose="02070309020205020404" pitchFamily="49" charset="0"/>
                  <a:cs typeface="Courier New" panose="02070309020205020404" pitchFamily="49" charset="0"/>
                </a:endParaRPr>
              </a:p>
              <a:p>
                <a:pPr lvl="1">
                  <a:buNone/>
                </a:pP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Math</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6F42C1"/>
                    </a:solidFill>
                    <a:effectLst/>
                    <a:latin typeface="Courier New" panose="02070309020205020404" pitchFamily="49" charset="0"/>
                    <a:cs typeface="Courier New" panose="02070309020205020404" pitchFamily="49" charset="0"/>
                  </a:rPr>
                  <a:t>log2</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14:m>
                  <m:oMath xmlns:m="http://schemas.openxmlformats.org/officeDocument/2006/math">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14:m>
                  <m:oMath xmlns:m="http://schemas.openxmlformats.org/officeDocument/2006/math">
                    <m:func>
                      <m:func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e>
                    </m:func>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b="0" dirty="0">
                  <a:solidFill>
                    <a:srgbClr val="24292E"/>
                  </a:solidFill>
                  <a:effectLst/>
                  <a:latin typeface="Courier New" panose="02070309020205020404" pitchFamily="49" charset="0"/>
                  <a:cs typeface="Courier New" panose="02070309020205020404" pitchFamily="49" charset="0"/>
                </a:endParaRPr>
              </a:p>
              <a:p>
                <a:pPr lvl="1">
                  <a:buNone/>
                </a:pP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Math</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6F42C1"/>
                    </a:solidFill>
                    <a:effectLst/>
                    <a:latin typeface="Courier New" panose="02070309020205020404" pitchFamily="49" charset="0"/>
                    <a:cs typeface="Courier New" panose="02070309020205020404" pitchFamily="49" charset="0"/>
                  </a:rPr>
                  <a:t>log2</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14:m>
                  <m:oMath xmlns:m="http://schemas.openxmlformats.org/officeDocument/2006/math">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14:m>
                  <m:oMath xmlns:m="http://schemas.openxmlformats.org/officeDocument/2006/math">
                    <m:func>
                      <m:func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1800">
                                <a:solidFill>
                                  <a:srgbClr val="7030A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e>
                    </m:func>
                    <m:r>
                      <m:rPr>
                        <m:nor/>
                      </m:rP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m:t>and</m:t>
                    </m:r>
                    <m:r>
                      <m:rPr>
                        <m:nor/>
                      </m:rPr>
                      <a:rPr lang="en-US" sz="1800" b="1" i="0" dirty="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14:m>
                  <m:oMath xmlns:m="http://schemas.openxmlformats.org/officeDocument/2006/math">
                    <m:func>
                      <m:func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e>
                    </m:func>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t>
                </a:r>
                <a:endParaRPr lang="en-US" sz="1800" b="0" dirty="0">
                  <a:solidFill>
                    <a:srgbClr val="24292E"/>
                  </a:solidFill>
                  <a:effectLst/>
                  <a:latin typeface="Courier New" panose="02070309020205020404" pitchFamily="49" charset="0"/>
                  <a:cs typeface="Courier New" panose="02070309020205020404" pitchFamily="49" charset="0"/>
                </a:endParaRPr>
              </a:p>
              <a:p>
                <a:pPr lvl="1">
                  <a:buNone/>
                </a:pPr>
                <a:r>
                  <a:rPr lang="en-US" sz="1800" b="0" dirty="0">
                    <a:solidFill>
                      <a:srgbClr val="D73A49"/>
                    </a:solidFill>
                    <a:effectLst/>
                    <a:latin typeface="Courier New" panose="02070309020205020404" pitchFamily="49" charset="0"/>
                    <a:cs typeface="Courier New" panose="02070309020205020404" pitchFamily="49" charset="0"/>
                  </a:rPr>
                  <a:t>const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sum</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14:m>
                  <m:oMath xmlns:m="http://schemas.openxmlformats.org/officeDocument/2006/math">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14:m>
                  <m:oMath xmlns:m="http://schemas.openxmlformats.org/officeDocument/2006/math">
                    <m:func>
                      <m:func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1800">
                                <a:solidFill>
                                  <a:srgbClr val="7030A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e>
                    </m:func>
                    <m:r>
                      <m:rPr>
                        <m:nor/>
                      </m:rP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m:t>and</m:t>
                    </m:r>
                    <m:r>
                      <m:rPr>
                        <m:nor/>
                      </m:rPr>
                      <a:rPr lang="en-US" sz="1800" b="1" i="0" dirty="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14:m>
                  <m:oMath xmlns:m="http://schemas.openxmlformats.org/officeDocument/2006/math">
                    <m:func>
                      <m:func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r>
                          <m:rPr>
                            <m:nor/>
                          </m:rPr>
                          <a:rPr lang="en-US" sz="1800" b="1"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
                          <m:rPr>
                            <m:nor/>
                          </m:rP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m:t>and</m:t>
                        </m:r>
                      </m:e>
                    </m:func>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𝒔𝒖𝒎</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t>
                </a:r>
                <a:endParaRPr lang="en-US" sz="1800" b="0" dirty="0">
                  <a:solidFill>
                    <a:srgbClr val="24292E"/>
                  </a:solidFill>
                  <a:effectLst/>
                  <a:latin typeface="Courier New" panose="02070309020205020404" pitchFamily="49" charset="0"/>
                  <a:cs typeface="Courier New" panose="02070309020205020404" pitchFamily="49" charset="0"/>
                </a:endParaRPr>
              </a:p>
              <a:p>
                <a:pPr lvl="1">
                  <a:buNone/>
                </a:pPr>
                <a:r>
                  <a:rPr lang="en-US" sz="1800" b="0" dirty="0">
                    <a:solidFill>
                      <a:srgbClr val="D73A49"/>
                    </a:solidFill>
                    <a:effectLst/>
                    <a:latin typeface="Courier New" panose="02070309020205020404" pitchFamily="49" charset="0"/>
                    <a:cs typeface="Courier New" panose="02070309020205020404" pitchFamily="49" charset="0"/>
                  </a:rPr>
                  <a:t>const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prod</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err="1">
                    <a:solidFill>
                      <a:srgbClr val="005CC5"/>
                    </a:solidFill>
                    <a:effectLst/>
                    <a:latin typeface="Courier New" panose="02070309020205020404" pitchFamily="49" charset="0"/>
                    <a:cs typeface="Courier New" panose="02070309020205020404" pitchFamily="49" charset="0"/>
                  </a:rPr>
                  <a:t>Math</a:t>
                </a:r>
                <a:r>
                  <a:rPr lang="en-US" sz="1800" b="0" dirty="0" err="1">
                    <a:solidFill>
                      <a:srgbClr val="24292E"/>
                    </a:solidFill>
                    <a:effectLst/>
                    <a:latin typeface="Courier New" panose="02070309020205020404" pitchFamily="49" charset="0"/>
                    <a:cs typeface="Courier New" panose="02070309020205020404" pitchFamily="49" charset="0"/>
                  </a:rPr>
                  <a:t>.</a:t>
                </a:r>
                <a:r>
                  <a:rPr lang="en-US" sz="1800" b="0" dirty="0" err="1">
                    <a:solidFill>
                      <a:srgbClr val="6F42C1"/>
                    </a:solidFill>
                    <a:effectLst/>
                    <a:latin typeface="Courier New" panose="02070309020205020404" pitchFamily="49" charset="0"/>
                    <a:cs typeface="Courier New" panose="02070309020205020404" pitchFamily="49" charset="0"/>
                  </a:rPr>
                  <a:t>pow</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005CC5"/>
                    </a:solidFill>
                    <a:effectLst/>
                    <a:latin typeface="Courier New" panose="02070309020205020404" pitchFamily="49" charset="0"/>
                    <a:cs typeface="Courier New" panose="02070309020205020404" pitchFamily="49" charset="0"/>
                  </a:rPr>
                  <a:t>2</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sum</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14:m>
                  <m:oMath xmlns:m="http://schemas.openxmlformats.org/officeDocument/2006/math">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14:m>
                  <m:oMath xmlns:m="http://schemas.openxmlformats.org/officeDocument/2006/math">
                    <m:func>
                      <m:func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1800">
                                <a:solidFill>
                                  <a:srgbClr val="7030A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e>
                    </m:func>
                    <m:r>
                      <m:rPr>
                        <m:nor/>
                      </m:rP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m:t>and</m:t>
                    </m:r>
                    <m:r>
                      <m:rPr>
                        <m:nor/>
                      </m:rPr>
                      <a:rPr lang="en-US" sz="1800" b="1" i="0" dirty="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14:m>
                  <m:oMath xmlns:m="http://schemas.openxmlformats.org/officeDocument/2006/math">
                    <m:func>
                      <m:func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r>
                          <m:rPr>
                            <m:nor/>
                          </m:rPr>
                          <a:rPr lang="en-US" sz="1800" b="1"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
                          <m:rPr>
                            <m:nor/>
                          </m:rP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m:t>and</m:t>
                        </m:r>
                      </m:e>
                    </m:func>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𝒔𝒖𝒎</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t>
                </a:r>
                <a14:m>
                  <m:oMath xmlns:m="http://schemas.openxmlformats.org/officeDocument/2006/math">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𝒑𝒓𝒐𝒅</m:t>
                    </m:r>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sSup>
                      <m:sSup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pPr>
                      <m:e>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𝟐</m:t>
                        </m:r>
                      </m:e>
                      <m:sup>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𝒔𝒖𝒎</m:t>
                        </m:r>
                      </m:sup>
                    </m:sSup>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1">
                  <a:buNone/>
                </a:pPr>
                <a:r>
                  <a:rPr lang="en-US" sz="1800" b="1" dirty="0">
                    <a:solidFill>
                      <a:srgbClr val="7030A0"/>
                    </a:solidFill>
                    <a:effectLst/>
                    <a:latin typeface="Cambria Math" panose="02040503050406030204" pitchFamily="18" charset="0"/>
                    <a:ea typeface="Cambria Math" panose="02040503050406030204" pitchFamily="18" charset="0"/>
                    <a:cs typeface="Courier New" panose="02070309020205020404" pitchFamily="49" charset="0"/>
                  </a:rPr>
                  <a:t>{{ </a:t>
                </a:r>
                <a14:m>
                  <m:oMath xmlns:m="http://schemas.openxmlformats.org/officeDocument/2006/math">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sSub>
                      <m:sSub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oMath>
                </a14:m>
                <a:r>
                  <a:rPr lang="en-US" sz="1800" b="1" dirty="0">
                    <a:solidFill>
                      <a:srgbClr val="7030A0"/>
                    </a:solidFill>
                    <a:effectLst/>
                    <a:latin typeface="Cambria Math" panose="02040503050406030204" pitchFamily="18" charset="0"/>
                    <a:ea typeface="Cambria Math" panose="02040503050406030204" pitchFamily="18" charset="0"/>
                    <a:cs typeface="Courier New" panose="02070309020205020404" pitchFamily="49" charset="0"/>
                  </a:rPr>
                  <a:t> }}</a:t>
                </a:r>
                <a:endParaRPr lang="en-US" sz="1800" b="0" dirty="0">
                  <a:solidFill>
                    <a:srgbClr val="D73A49"/>
                  </a:solidFill>
                  <a:effectLst/>
                  <a:latin typeface="Courier New" panose="02070309020205020404" pitchFamily="49" charset="0"/>
                  <a:cs typeface="Courier New" panose="02070309020205020404" pitchFamily="49" charset="0"/>
                </a:endParaRPr>
              </a:p>
              <a:p>
                <a:pPr lvl="1">
                  <a:buNone/>
                </a:pPr>
                <a:r>
                  <a:rPr lang="en-US" sz="1800" b="0" dirty="0">
                    <a:solidFill>
                      <a:srgbClr val="D73A49"/>
                    </a:solidFill>
                    <a:effectLst/>
                    <a:latin typeface="Courier New" panose="02070309020205020404" pitchFamily="49" charset="0"/>
                    <a:cs typeface="Courier New" panose="02070309020205020404" pitchFamily="49" charset="0"/>
                  </a:rPr>
                  <a:t>return</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prod</a:t>
                </a:r>
                <a:r>
                  <a:rPr lang="en-US" sz="1800" b="0" dirty="0">
                    <a:solidFill>
                      <a:srgbClr val="24292E"/>
                    </a:solidFill>
                    <a:effectLst/>
                    <a:latin typeface="Courier New" panose="02070309020205020404" pitchFamily="49" charset="0"/>
                    <a:cs typeface="Courier New" panose="02070309020205020404" pitchFamily="49" charset="0"/>
                  </a:rPr>
                  <a:t>;</a:t>
                </a:r>
              </a:p>
              <a:p>
                <a:pPr marL="0" indent="0">
                  <a:buNone/>
                </a:pPr>
                <a:r>
                  <a:rPr lang="en-US" sz="1800" b="0" dirty="0">
                    <a:solidFill>
                      <a:srgbClr val="24292E"/>
                    </a:solidFill>
                    <a:effectLst/>
                    <a:latin typeface="Courier New" panose="02070309020205020404" pitchFamily="49" charset="0"/>
                    <a:cs typeface="Courier New" panose="02070309020205020404" pitchFamily="49" charset="0"/>
                  </a:rPr>
                  <a:t>}</a:t>
                </a:r>
              </a:p>
            </p:txBody>
          </p:sp>
        </mc:Choice>
        <mc:Fallback xmlns="">
          <p:sp>
            <p:nvSpPr>
              <p:cNvPr id="3" name="Content Placeholder 2">
                <a:extLst>
                  <a:ext uri="{FF2B5EF4-FFF2-40B4-BE49-F238E27FC236}">
                    <a16:creationId xmlns:a16="http://schemas.microsoft.com/office/drawing/2014/main" id="{12F03D08-E7D1-A3C7-E47A-DF179CD825CE}"/>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8BFBC20-3817-9AB4-1C91-3B2BFB1DE6F7}"/>
              </a:ext>
            </a:extLst>
          </p:cNvPr>
          <p:cNvSpPr>
            <a:spLocks noGrp="1"/>
          </p:cNvSpPr>
          <p:nvPr>
            <p:ph type="sldNum" sz="quarter" idx="4"/>
          </p:nvPr>
        </p:nvSpPr>
        <p:spPr/>
        <p:txBody>
          <a:bodyPr/>
          <a:lstStyle/>
          <a:p>
            <a:fld id="{60F4F636-6A27-E649-AEDF-9DE4D4E58670}" type="slidenum">
              <a:rPr lang="en-US" smtClean="0"/>
              <a:pPr/>
              <a:t>104</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AB96BF8-66C4-744F-4877-BFCFE7ECF460}"/>
                  </a:ext>
                </a:extLst>
              </p:cNvPr>
              <p:cNvSpPr txBox="1"/>
              <p:nvPr/>
            </p:nvSpPr>
            <p:spPr>
              <a:xfrm>
                <a:off x="3365573" y="5253906"/>
                <a:ext cx="5307371" cy="1143000"/>
              </a:xfrm>
              <a:prstGeom prst="rect">
                <a:avLst/>
              </a:prstGeom>
              <a:noFill/>
              <a:ln>
                <a:solidFill>
                  <a:srgbClr val="7F4D00"/>
                </a:solidFill>
              </a:ln>
            </p:spPr>
            <p:txBody>
              <a:bodyPr wrap="square" rtlCol="0">
                <a:spAutoFit/>
              </a:bodyPr>
              <a:lstStyle/>
              <a:p>
                <a:pPr>
                  <a:lnSpc>
                    <a:spcPct val="150000"/>
                  </a:lnSpc>
                </a:pPr>
                <a14:m>
                  <m:oMath xmlns:m="http://schemas.openxmlformats.org/officeDocument/2006/math">
                    <m:func>
                      <m:funcPr>
                        <m:ctrlPr>
                          <a:rPr lang="en-US" sz="2000" b="1" i="1" smtClean="0">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2000">
                                <a:solidFill>
                                  <a:srgbClr val="7F4D0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2000" i="1">
                                <a:solidFill>
                                  <a:srgbClr val="7F4D0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e>
                    </m:func>
                  </m:oMath>
                </a14:m>
                <a:r>
                  <a:rPr lang="en-US" sz="2000" dirty="0">
                    <a:solidFill>
                      <a:srgbClr val="7F4D00"/>
                    </a:solidFill>
                    <a:latin typeface="Cambria Math" panose="02040503050406030204" pitchFamily="18" charset="0"/>
                    <a:ea typeface="Cambria Math" panose="02040503050406030204" pitchFamily="18" charset="0"/>
                    <a:cs typeface="Franklin Gothic Medium"/>
                  </a:rPr>
                  <a:t> + </a:t>
                </a:r>
                <a14:m>
                  <m:oMath xmlns:m="http://schemas.openxmlformats.org/officeDocument/2006/math">
                    <m:func>
                      <m:func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2000">
                                <a:solidFill>
                                  <a:srgbClr val="7F4D0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2000" i="1">
                                <a:solidFill>
                                  <a:srgbClr val="7F4D0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e>
                    </m:func>
                    <m:r>
                      <a:rPr lang="en-US" sz="2000" b="1" i="1" dirty="0" smtClean="0">
                        <a:solidFill>
                          <a:srgbClr val="7F4D00"/>
                        </a:solidFill>
                        <a:latin typeface="Cambria Math" panose="02040503050406030204" pitchFamily="18" charset="0"/>
                        <a:ea typeface="Cambria Math" panose="02040503050406030204" pitchFamily="18" charset="0"/>
                        <a:cs typeface="Courier New" panose="02070309020205020404" pitchFamily="49" charset="0"/>
                      </a:rPr>
                      <m:t> =</m:t>
                    </m:r>
                    <m:func>
                      <m:func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2000">
                                <a:solidFill>
                                  <a:srgbClr val="7F4D0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2000" i="1">
                                <a:solidFill>
                                  <a:srgbClr val="7F4D0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m:t>
                        </m:r>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e>
                    </m:func>
                  </m:oMath>
                </a14:m>
                <a:r>
                  <a:rPr lang="en-US" sz="2000" dirty="0">
                    <a:solidFill>
                      <a:srgbClr val="7F4D00"/>
                    </a:solidFill>
                    <a:latin typeface="Cambria Math" panose="02040503050406030204" pitchFamily="18" charset="0"/>
                    <a:ea typeface="Cambria Math" panose="02040503050406030204" pitchFamily="18" charset="0"/>
                    <a:cs typeface="Franklin Gothic Medium"/>
                  </a:rPr>
                  <a:t>        (log rules)</a:t>
                </a:r>
              </a:p>
              <a:p>
                <a:pPr>
                  <a:lnSpc>
                    <a:spcPct val="150000"/>
                  </a:lnSpc>
                </a:pPr>
                <a14:m>
                  <m:oMath xmlns:m="http://schemas.openxmlformats.org/officeDocument/2006/math">
                    <m:sSup>
                      <m:sSupPr>
                        <m:ctrlPr>
                          <a:rPr lang="en-US" sz="2000" i="1" smtClean="0">
                            <a:solidFill>
                              <a:srgbClr val="7F4D00"/>
                            </a:solidFill>
                            <a:latin typeface="Cambria Math" panose="02040503050406030204" pitchFamily="18" charset="0"/>
                            <a:ea typeface="Cambria Math" panose="02040503050406030204" pitchFamily="18" charset="0"/>
                          </a:rPr>
                        </m:ctrlPr>
                      </m:sSupPr>
                      <m:e>
                        <m:r>
                          <a:rPr lang="en-US" sz="2000" b="0" i="1" smtClean="0">
                            <a:solidFill>
                              <a:srgbClr val="7F4D00"/>
                            </a:solidFill>
                            <a:latin typeface="Cambria Math" panose="02040503050406030204" pitchFamily="18" charset="0"/>
                            <a:ea typeface="Cambria Math" panose="02040503050406030204" pitchFamily="18" charset="0"/>
                          </a:rPr>
                          <m:t>                2</m:t>
                        </m:r>
                      </m:e>
                      <m:sup>
                        <m:func>
                          <m:func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2000">
                                    <a:solidFill>
                                      <a:srgbClr val="7F4D0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2000" i="1">
                                    <a:solidFill>
                                      <a:srgbClr val="7F4D0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m:t>
                            </m:r>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e>
                        </m:func>
                      </m:sup>
                    </m:sSup>
                  </m:oMath>
                </a14:m>
                <a:r>
                  <a:rPr lang="en-US" sz="2000" dirty="0">
                    <a:solidFill>
                      <a:srgbClr val="7F4D00"/>
                    </a:solidFill>
                    <a:latin typeface="Cambria Math" panose="02040503050406030204" pitchFamily="18" charset="0"/>
                    <a:ea typeface="Cambria Math" panose="02040503050406030204" pitchFamily="18" charset="0"/>
                    <a:cs typeface="Franklin Gothic Medium"/>
                  </a:rPr>
                  <a:t> = </a:t>
                </a:r>
                <a14:m>
                  <m:oMath xmlns:m="http://schemas.openxmlformats.org/officeDocument/2006/math">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m:t>
                    </m:r>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oMath>
                </a14:m>
                <a:r>
                  <a:rPr lang="en-US" sz="2000" dirty="0">
                    <a:solidFill>
                      <a:srgbClr val="7F4D00"/>
                    </a:solidFill>
                    <a:latin typeface="Cambria Math" panose="02040503050406030204" pitchFamily="18" charset="0"/>
                    <a:ea typeface="Cambria Math" panose="02040503050406030204" pitchFamily="18" charset="0"/>
                    <a:cs typeface="Franklin Gothic Medium"/>
                  </a:rPr>
                  <a:t>                 (def of log)</a:t>
                </a:r>
              </a:p>
            </p:txBody>
          </p:sp>
        </mc:Choice>
        <mc:Fallback xmlns="">
          <p:sp>
            <p:nvSpPr>
              <p:cNvPr id="5" name="TextBox 4">
                <a:extLst>
                  <a:ext uri="{FF2B5EF4-FFF2-40B4-BE49-F238E27FC236}">
                    <a16:creationId xmlns:a16="http://schemas.microsoft.com/office/drawing/2014/main" id="{DAB96BF8-66C4-744F-4877-BFCFE7ECF460}"/>
                  </a:ext>
                </a:extLst>
              </p:cNvPr>
              <p:cNvSpPr txBox="1">
                <a:spLocks noRot="1" noChangeAspect="1" noMove="1" noResize="1" noEditPoints="1" noAdjustHandles="1" noChangeArrowheads="1" noChangeShapeType="1" noTextEdit="1"/>
              </p:cNvSpPr>
              <p:nvPr/>
            </p:nvSpPr>
            <p:spPr>
              <a:xfrm>
                <a:off x="3365573" y="5253906"/>
                <a:ext cx="5307371" cy="1143000"/>
              </a:xfrm>
              <a:prstGeom prst="rect">
                <a:avLst/>
              </a:prstGeom>
              <a:blipFill>
                <a:blip r:embed="rId4"/>
                <a:stretch>
                  <a:fillRect l="-476" r="-952"/>
                </a:stretch>
              </a:blipFill>
              <a:ln>
                <a:solidFill>
                  <a:srgbClr val="7F4D00"/>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2D982B12-DEF5-64B3-ED3E-92FD0362E8EE}"/>
              </a:ext>
            </a:extLst>
          </p:cNvPr>
          <p:cNvSpPr txBox="1"/>
          <p:nvPr/>
        </p:nvSpPr>
        <p:spPr>
          <a:xfrm>
            <a:off x="4987636" y="2505762"/>
            <a:ext cx="3699163" cy="1200329"/>
          </a:xfrm>
          <a:prstGeom prst="rect">
            <a:avLst/>
          </a:prstGeom>
          <a:noFill/>
        </p:spPr>
        <p:txBody>
          <a:bodyPr wrap="square" rtlCol="0">
            <a:spAutoFit/>
          </a:bodyPr>
          <a:lstStyle/>
          <a:p>
            <a:r>
              <a:rPr lang="en-US" sz="2400" dirty="0">
                <a:latin typeface="Franklin Gothic Medium"/>
                <a:cs typeface="Franklin Gothic Medium"/>
              </a:rPr>
              <a:t>This code is wrong! Why? Hint: it’s not the log rules, but does involve log…</a:t>
            </a:r>
          </a:p>
        </p:txBody>
      </p:sp>
    </p:spTree>
    <p:extLst>
      <p:ext uri="{BB962C8B-B14F-4D97-AF65-F5344CB8AC3E}">
        <p14:creationId xmlns:p14="http://schemas.microsoft.com/office/powerpoint/2010/main" val="24410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5B53D-C978-795A-CEBE-21CF3653B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8CFE96-0669-AB38-A3C1-9FFBF5796611}"/>
              </a:ext>
            </a:extLst>
          </p:cNvPr>
          <p:cNvSpPr>
            <a:spLocks noGrp="1"/>
          </p:cNvSpPr>
          <p:nvPr>
            <p:ph type="title"/>
          </p:nvPr>
        </p:nvSpPr>
        <p:spPr/>
        <p:txBody>
          <a:bodyPr>
            <a:normAutofit fontScale="90000"/>
          </a:bodyPr>
          <a:lstStyle/>
          <a:p>
            <a:r>
              <a:rPr lang="en-US" dirty="0"/>
              <a:t>Reasoning about Function Calls: Preconditions</a:t>
            </a:r>
          </a:p>
        </p:txBody>
      </p:sp>
      <p:sp>
        <p:nvSpPr>
          <p:cNvPr id="3" name="Content Placeholder 2">
            <a:extLst>
              <a:ext uri="{FF2B5EF4-FFF2-40B4-BE49-F238E27FC236}">
                <a16:creationId xmlns:a16="http://schemas.microsoft.com/office/drawing/2014/main" id="{9A472A75-1B9D-2B91-31A3-22B651948D44}"/>
              </a:ext>
            </a:extLst>
          </p:cNvPr>
          <p:cNvSpPr>
            <a:spLocks noGrp="1"/>
          </p:cNvSpPr>
          <p:nvPr>
            <p:ph idx="1"/>
          </p:nvPr>
        </p:nvSpPr>
        <p:spPr/>
        <p:txBody>
          <a:bodyPr/>
          <a:lstStyle/>
          <a:p>
            <a:r>
              <a:rPr lang="en-US" sz="2600" dirty="0">
                <a:latin typeface="Franklin Gothic Medium" panose="020B0603020102020204" pitchFamily="34" charset="0"/>
                <a:cs typeface="Courier New" panose="02070309020205020404" pitchFamily="49" charset="0"/>
              </a:rPr>
              <a:t>Preconditions must be checked</a:t>
            </a:r>
          </a:p>
          <a:p>
            <a:pPr lvl="1"/>
            <a:r>
              <a:rPr lang="en-US" sz="2200" dirty="0">
                <a:latin typeface="Franklin Gothic Medium" panose="020B0603020102020204" pitchFamily="34" charset="0"/>
                <a:cs typeface="Courier New" panose="02070309020205020404" pitchFamily="49" charset="0"/>
              </a:rPr>
              <a:t>not valid to call the function on disallowed inputs</a:t>
            </a:r>
          </a:p>
          <a:p>
            <a:pPr lvl="2"/>
            <a:endParaRPr lang="en-US" sz="1200" dirty="0">
              <a:latin typeface="Franklin Gothic Medium" panose="020B0603020102020204" pitchFamily="34" charset="0"/>
              <a:cs typeface="Courier New" panose="02070309020205020404" pitchFamily="49" charset="0"/>
            </a:endParaRPr>
          </a:p>
          <a:p>
            <a:r>
              <a:rPr lang="en-US" sz="2600" dirty="0"/>
              <a:t>Forward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a:t>
            </a:r>
            <a:r>
              <a:rPr lang="en-US" sz="1800" dirty="0" err="1">
                <a:latin typeface="Courier New" panose="02070309020205020404" pitchFamily="49" charset="0"/>
                <a:ea typeface="Cambria Math" panose="02040503050406030204" pitchFamily="18" charset="0"/>
                <a:cs typeface="Courier New" panose="02070309020205020404" pitchFamily="49" charset="0"/>
              </a:rPr>
              <a:t>Math.log</a:t>
            </a:r>
            <a:r>
              <a:rPr lang="en-US" sz="1800" dirty="0">
                <a:latin typeface="Courier New" panose="02070309020205020404" pitchFamily="49" charset="0"/>
                <a:ea typeface="Cambria Math" panose="02040503050406030204" pitchFamily="18" charset="0"/>
                <a:cs typeface="Courier New" panose="02070309020205020404" pitchFamily="49" charset="0"/>
              </a:rPr>
              <a:t>(a);</a:t>
            </a:r>
          </a:p>
          <a:p>
            <a:pPr lvl="2"/>
            <a:r>
              <a:rPr lang="en-US" sz="1800" dirty="0">
                <a:latin typeface="Cambria Math" panose="02040503050406030204" pitchFamily="18" charset="0"/>
                <a:ea typeface="Cambria Math" panose="02040503050406030204" pitchFamily="18" charset="0"/>
              </a:rPr>
              <a:t>{{ P[x ↦ x</a:t>
            </a:r>
            <a:r>
              <a:rPr lang="en-US" sz="1800"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and x = log(a) }}</a:t>
            </a:r>
          </a:p>
          <a:p>
            <a:pPr lvl="2"/>
            <a:endParaRPr lang="en-US" sz="1200" dirty="0"/>
          </a:p>
          <a:p>
            <a:r>
              <a:rPr lang="en-US" sz="2600" dirty="0"/>
              <a:t>Backward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Q[x ↦ log(a)] and </a:t>
            </a:r>
            <a:r>
              <a:rPr lang="en-US" sz="1800" b="1" dirty="0">
                <a:solidFill>
                  <a:schemeClr val="accent3">
                    <a:lumMod val="75000"/>
                  </a:schemeClr>
                </a:solidFill>
                <a:latin typeface="Cambria Math" panose="02040503050406030204" pitchFamily="18" charset="0"/>
                <a:ea typeface="Cambria Math" panose="02040503050406030204" pitchFamily="18" charset="0"/>
                <a:cs typeface="Franklin Gothic Medium"/>
              </a:rPr>
              <a:t>a &gt; 0</a:t>
            </a:r>
            <a:r>
              <a:rPr lang="en-US" sz="1800" dirty="0">
                <a:latin typeface="Cambria Math" panose="02040503050406030204" pitchFamily="18" charset="0"/>
                <a:ea typeface="Cambria Math" panose="02040503050406030204" pitchFamily="18" charset="0"/>
              </a:rPr>
              <a:t>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a:t>
            </a:r>
            <a:r>
              <a:rPr lang="en-US" sz="1800" dirty="0" err="1">
                <a:latin typeface="Courier New" panose="02070309020205020404" pitchFamily="49" charset="0"/>
                <a:ea typeface="Cambria Math" panose="02040503050406030204" pitchFamily="18" charset="0"/>
                <a:cs typeface="Courier New" panose="02070309020205020404" pitchFamily="49" charset="0"/>
              </a:rPr>
              <a:t>Math.log</a:t>
            </a:r>
            <a:r>
              <a:rPr lang="en-US" sz="1800" dirty="0">
                <a:latin typeface="Courier New" panose="02070309020205020404" pitchFamily="49" charset="0"/>
                <a:ea typeface="Cambria Math" panose="02040503050406030204" pitchFamily="18" charset="0"/>
                <a:cs typeface="Courier New" panose="02070309020205020404" pitchFamily="49" charset="0"/>
              </a:rPr>
              <a:t>(a);</a:t>
            </a:r>
          </a:p>
          <a:p>
            <a:pPr lvl="2"/>
            <a:r>
              <a:rPr lang="en-US" sz="1800" dirty="0">
                <a:latin typeface="Cambria Math" panose="02040503050406030204" pitchFamily="18" charset="0"/>
                <a:ea typeface="Cambria Math" panose="02040503050406030204" pitchFamily="18" charset="0"/>
              </a:rPr>
              <a:t>{{ Q }}</a:t>
            </a:r>
          </a:p>
          <a:p>
            <a:endParaRPr lang="en-US" sz="1400" dirty="0"/>
          </a:p>
        </p:txBody>
      </p:sp>
      <p:cxnSp>
        <p:nvCxnSpPr>
          <p:cNvPr id="4" name="Straight Arrow Connector 3">
            <a:extLst>
              <a:ext uri="{FF2B5EF4-FFF2-40B4-BE49-F238E27FC236}">
                <a16:creationId xmlns:a16="http://schemas.microsoft.com/office/drawing/2014/main" id="{907C3800-D71D-46A5-CFCB-30BE8EEAD9DC}"/>
              </a:ext>
              <a:ext uri="{C183D7F6-B498-43B3-948B-1728B52AA6E4}">
                <adec:decorative xmlns:adec="http://schemas.microsoft.com/office/drawing/2017/decorative" val="1"/>
              </a:ext>
            </a:extLst>
          </p:cNvPr>
          <p:cNvCxnSpPr>
            <a:cxnSpLocks/>
          </p:cNvCxnSpPr>
          <p:nvPr/>
        </p:nvCxnSpPr>
        <p:spPr>
          <a:xfrm>
            <a:off x="1290655" y="3209081"/>
            <a:ext cx="0" cy="67986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37C3366C-1237-D6D0-B4E5-D052A0CF4BCF}"/>
              </a:ext>
              <a:ext uri="{C183D7F6-B498-43B3-948B-1728B52AA6E4}">
                <adec:decorative xmlns:adec="http://schemas.microsoft.com/office/drawing/2017/decorative" val="1"/>
              </a:ext>
            </a:extLst>
          </p:cNvPr>
          <p:cNvCxnSpPr>
            <a:cxnSpLocks/>
          </p:cNvCxnSpPr>
          <p:nvPr/>
        </p:nvCxnSpPr>
        <p:spPr>
          <a:xfrm flipV="1">
            <a:off x="1287800" y="5083066"/>
            <a:ext cx="0" cy="63482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95831564-9D53-9C73-4FB6-6E5E657276E2}"/>
              </a:ext>
            </a:extLst>
          </p:cNvPr>
          <p:cNvSpPr txBox="1"/>
          <p:nvPr/>
        </p:nvSpPr>
        <p:spPr>
          <a:xfrm>
            <a:off x="5041942" y="3364346"/>
            <a:ext cx="2375074" cy="369332"/>
          </a:xfrm>
          <a:prstGeom prst="rect">
            <a:avLst/>
          </a:prstGeom>
          <a:noFill/>
        </p:spPr>
        <p:txBody>
          <a:bodyPr wrap="none" rtlCol="0">
            <a:spAutoFit/>
          </a:bodyPr>
          <a:lstStyle/>
          <a:p>
            <a:r>
              <a:rPr lang="en-US" b="1"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Must</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 also check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a &gt; 0</a:t>
            </a:r>
            <a:endPar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endParaRPr>
          </a:p>
        </p:txBody>
      </p:sp>
      <p:sp>
        <p:nvSpPr>
          <p:cNvPr id="7" name="Slide Number Placeholder 6">
            <a:extLst>
              <a:ext uri="{FF2B5EF4-FFF2-40B4-BE49-F238E27FC236}">
                <a16:creationId xmlns:a16="http://schemas.microsoft.com/office/drawing/2014/main" id="{B53C6B7C-1DEC-D15A-6809-DA4F86AE40DA}"/>
              </a:ext>
            </a:extLst>
          </p:cNvPr>
          <p:cNvSpPr>
            <a:spLocks noGrp="1"/>
          </p:cNvSpPr>
          <p:nvPr>
            <p:ph type="sldNum" sz="quarter" idx="4"/>
          </p:nvPr>
        </p:nvSpPr>
        <p:spPr/>
        <p:txBody>
          <a:bodyPr/>
          <a:lstStyle/>
          <a:p>
            <a:fld id="{60F4F636-6A27-E649-AEDF-9DE4D4E58670}" type="slidenum">
              <a:rPr lang="en-US" smtClean="0"/>
              <a:pPr/>
              <a:t>105</a:t>
            </a:fld>
            <a:endParaRPr lang="en-US" dirty="0"/>
          </a:p>
        </p:txBody>
      </p:sp>
    </p:spTree>
    <p:extLst>
      <p:ext uri="{BB962C8B-B14F-4D97-AF65-F5344CB8AC3E}">
        <p14:creationId xmlns:p14="http://schemas.microsoft.com/office/powerpoint/2010/main" val="31166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F96B4-E958-294A-74D0-7CC27BC56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0C3DC-2C91-CDF9-7824-C1CFA3F51BAD}"/>
              </a:ext>
            </a:extLst>
          </p:cNvPr>
          <p:cNvSpPr>
            <a:spLocks noGrp="1"/>
          </p:cNvSpPr>
          <p:nvPr>
            <p:ph type="title"/>
          </p:nvPr>
        </p:nvSpPr>
        <p:spPr/>
        <p:txBody>
          <a:bodyPr/>
          <a:lstStyle/>
          <a:p>
            <a:r>
              <a:rPr lang="en-US" dirty="0"/>
              <a:t>Function Calls with Imperative Specs</a:t>
            </a:r>
          </a:p>
        </p:txBody>
      </p:sp>
      <p:sp>
        <p:nvSpPr>
          <p:cNvPr id="3" name="Content Placeholder 2">
            <a:extLst>
              <a:ext uri="{FF2B5EF4-FFF2-40B4-BE49-F238E27FC236}">
                <a16:creationId xmlns:a16="http://schemas.microsoft.com/office/drawing/2014/main" id="{F944A322-A7EC-B30B-1403-E089D1867815}"/>
              </a:ext>
            </a:extLst>
          </p:cNvPr>
          <p:cNvSpPr>
            <a:spLocks noGrp="1"/>
          </p:cNvSpPr>
          <p:nvPr>
            <p:ph idx="1"/>
          </p:nvPr>
        </p:nvSpPr>
        <p:spPr/>
        <p:txBody>
          <a:bodyPr/>
          <a:lstStyle/>
          <a:p>
            <a:r>
              <a:rPr lang="en-US" sz="2600" dirty="0"/>
              <a:t>Applies to functions we define with imperative specs</a:t>
            </a:r>
          </a:p>
          <a:p>
            <a:pPr lvl="2"/>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@param n a non-negative integer </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square(n), where</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square(0) :=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square(n+1) := square(n) + 2n + 1</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square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endParaRPr lang="en-US" sz="1800" dirty="0"/>
          </a:p>
          <a:p>
            <a:r>
              <a:rPr lang="en-US" sz="2600" dirty="0"/>
              <a:t>Reasoning is the same. E.g., forward rule is</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square(n);</a:t>
            </a:r>
          </a:p>
          <a:p>
            <a:pPr lvl="2"/>
            <a:r>
              <a:rPr lang="en-US" sz="1800" dirty="0">
                <a:latin typeface="Cambria Math" panose="02040503050406030204" pitchFamily="18" charset="0"/>
                <a:ea typeface="Cambria Math" panose="02040503050406030204" pitchFamily="18" charset="0"/>
              </a:rPr>
              <a:t>{{ P[x ↦ x</a:t>
            </a:r>
            <a:r>
              <a:rPr lang="en-US" sz="1800"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and x = square(n) }}</a:t>
            </a:r>
          </a:p>
          <a:p>
            <a:pPr lvl="2"/>
            <a:endParaRPr lang="en-US" sz="1800" dirty="0"/>
          </a:p>
          <a:p>
            <a:endParaRPr lang="en-US" sz="1400" dirty="0"/>
          </a:p>
        </p:txBody>
      </p:sp>
      <p:cxnSp>
        <p:nvCxnSpPr>
          <p:cNvPr id="4" name="Straight Arrow Connector 3">
            <a:extLst>
              <a:ext uri="{FF2B5EF4-FFF2-40B4-BE49-F238E27FC236}">
                <a16:creationId xmlns:a16="http://schemas.microsoft.com/office/drawing/2014/main" id="{A86DC559-EAF8-235D-CAEA-51E6B23EF467}"/>
              </a:ext>
              <a:ext uri="{C183D7F6-B498-43B3-948B-1728B52AA6E4}">
                <adec:decorative xmlns:adec="http://schemas.microsoft.com/office/drawing/2017/decorative" val="1"/>
              </a:ext>
            </a:extLst>
          </p:cNvPr>
          <p:cNvCxnSpPr>
            <a:cxnSpLocks/>
          </p:cNvCxnSpPr>
          <p:nvPr/>
        </p:nvCxnSpPr>
        <p:spPr>
          <a:xfrm>
            <a:off x="1293510" y="4898985"/>
            <a:ext cx="0" cy="67986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C6733B4-62A1-6544-C68B-EF01FC219A2A}"/>
              </a:ext>
            </a:extLst>
          </p:cNvPr>
          <p:cNvSpPr txBox="1"/>
          <p:nvPr/>
        </p:nvSpPr>
        <p:spPr>
          <a:xfrm>
            <a:off x="4702761" y="4869584"/>
            <a:ext cx="3984039" cy="369332"/>
          </a:xfrm>
          <a:prstGeom prst="rect">
            <a:avLst/>
          </a:prstGeom>
          <a:noFill/>
        </p:spPr>
        <p:txBody>
          <a:bodyPr wrap="none" rtlCol="0">
            <a:spAutoFit/>
          </a:bodyPr>
          <a:lstStyle/>
          <a:p>
            <a:r>
              <a:rPr lang="en-US" b="1"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Must</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 also check that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n </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is non-negative</a:t>
            </a:r>
            <a:endPar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endParaRPr>
          </a:p>
        </p:txBody>
      </p:sp>
      <p:sp>
        <p:nvSpPr>
          <p:cNvPr id="6" name="Slide Number Placeholder 5">
            <a:extLst>
              <a:ext uri="{FF2B5EF4-FFF2-40B4-BE49-F238E27FC236}">
                <a16:creationId xmlns:a16="http://schemas.microsoft.com/office/drawing/2014/main" id="{51968030-E890-F654-2DE5-1DCDA839DA30}"/>
              </a:ext>
            </a:extLst>
          </p:cNvPr>
          <p:cNvSpPr>
            <a:spLocks noGrp="1"/>
          </p:cNvSpPr>
          <p:nvPr>
            <p:ph type="sldNum" sz="quarter" idx="4"/>
          </p:nvPr>
        </p:nvSpPr>
        <p:spPr/>
        <p:txBody>
          <a:bodyPr/>
          <a:lstStyle/>
          <a:p>
            <a:fld id="{60F4F636-6A27-E649-AEDF-9DE4D4E58670}" type="slidenum">
              <a:rPr lang="en-US" smtClean="0"/>
              <a:pPr/>
              <a:t>106</a:t>
            </a:fld>
            <a:endParaRPr lang="en-US" dirty="0"/>
          </a:p>
        </p:txBody>
      </p:sp>
    </p:spTree>
    <p:extLst>
      <p:ext uri="{BB962C8B-B14F-4D97-AF65-F5344CB8AC3E}">
        <p14:creationId xmlns:p14="http://schemas.microsoft.com/office/powerpoint/2010/main" val="276982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567EB-0BBB-2288-2909-6F82D0DA9ACF}"/>
              </a:ext>
            </a:extLst>
          </p:cNvPr>
          <p:cNvSpPr>
            <a:spLocks noGrp="1"/>
          </p:cNvSpPr>
          <p:nvPr>
            <p:ph type="title"/>
          </p:nvPr>
        </p:nvSpPr>
        <p:spPr/>
        <p:txBody>
          <a:bodyPr>
            <a:normAutofit fontScale="90000"/>
          </a:bodyPr>
          <a:lstStyle/>
          <a:p>
            <a:r>
              <a:rPr lang="en-US" dirty="0"/>
              <a:t>Function Call with Imperative Spec: Forward (1/5)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085A32-527A-12A4-D74B-77BCBC988138}"/>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_______________________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a:rPr lang="en-US" sz="1800" b="0" i="1" smtClean="0">
                            <a:latin typeface="Cambria Math" panose="02040503050406030204" pitchFamily="18" charset="0"/>
                            <a:ea typeface="Cambria Math" panose="02040503050406030204" pitchFamily="18" charset="0"/>
                            <a:cs typeface="Courier New" panose="02070309020205020404" pitchFamily="49" charset="0"/>
                          </a:rPr>
                          <m:t>𝑥</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5085A32-527A-12A4-D74B-77BCBC988138}"/>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grpSp>
        <p:nvGrpSpPr>
          <p:cNvPr id="4" name="Group 3" descr="We must check the last implication, from an unknown precondition to {{ r = √(𝑥+2)  + 1 }}&#13;&#10;">
            <a:extLst>
              <a:ext uri="{FF2B5EF4-FFF2-40B4-BE49-F238E27FC236}">
                <a16:creationId xmlns:a16="http://schemas.microsoft.com/office/drawing/2014/main" id="{F3C17A28-5C2C-EED0-9367-1A18A63857AE}"/>
              </a:ext>
            </a:extLst>
          </p:cNvPr>
          <p:cNvGrpSpPr/>
          <p:nvPr/>
        </p:nvGrpSpPr>
        <p:grpSpPr>
          <a:xfrm>
            <a:off x="3517963" y="4621199"/>
            <a:ext cx="2493908" cy="570016"/>
            <a:chOff x="3517963" y="4621199"/>
            <a:chExt cx="2493908" cy="570016"/>
          </a:xfrm>
        </p:grpSpPr>
        <p:sp>
          <p:nvSpPr>
            <p:cNvPr id="5" name="Right Bracket 4">
              <a:extLst>
                <a:ext uri="{FF2B5EF4-FFF2-40B4-BE49-F238E27FC236}">
                  <a16:creationId xmlns:a16="http://schemas.microsoft.com/office/drawing/2014/main" id="{76D3425C-D47F-A170-F19E-DBD32A4BE887}"/>
                </a:ext>
              </a:extLst>
            </p:cNvPr>
            <p:cNvSpPr/>
            <p:nvPr/>
          </p:nvSpPr>
          <p:spPr>
            <a:xfrm>
              <a:off x="3517963" y="4621199"/>
              <a:ext cx="119082" cy="570016"/>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5D9A2D1-615B-C978-8C68-9A0EE9AC0ECA}"/>
                </a:ext>
              </a:extLst>
            </p:cNvPr>
            <p:cNvSpPr txBox="1"/>
            <p:nvPr/>
          </p:nvSpPr>
          <p:spPr>
            <a:xfrm>
              <a:off x="3662445" y="4659868"/>
              <a:ext cx="2349426"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check this implication</a:t>
              </a:r>
            </a:p>
          </p:txBody>
        </p:sp>
      </p:grpSp>
      <p:cxnSp>
        <p:nvCxnSpPr>
          <p:cNvPr id="13" name="Straight Arrow Connector 12">
            <a:extLst>
              <a:ext uri="{FF2B5EF4-FFF2-40B4-BE49-F238E27FC236}">
                <a16:creationId xmlns:a16="http://schemas.microsoft.com/office/drawing/2014/main" id="{4004163C-3742-A392-98DA-3872EE0546F5}"/>
              </a:ext>
              <a:ext uri="{C183D7F6-B498-43B3-948B-1728B52AA6E4}">
                <adec:decorative xmlns:adec="http://schemas.microsoft.com/office/drawing/2017/decorative" val="1"/>
              </a:ext>
            </a:extLst>
          </p:cNvPr>
          <p:cNvCxnSpPr>
            <a:cxnSpLocks/>
          </p:cNvCxnSpPr>
          <p:nvPr/>
        </p:nvCxnSpPr>
        <p:spPr>
          <a:xfrm>
            <a:off x="730501" y="3196493"/>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7" name="Slide Number Placeholder 6">
            <a:extLst>
              <a:ext uri="{FF2B5EF4-FFF2-40B4-BE49-F238E27FC236}">
                <a16:creationId xmlns:a16="http://schemas.microsoft.com/office/drawing/2014/main" id="{E281991B-B1FF-8DBE-0051-288BBF1AC76B}"/>
              </a:ext>
            </a:extLst>
          </p:cNvPr>
          <p:cNvSpPr>
            <a:spLocks noGrp="1"/>
          </p:cNvSpPr>
          <p:nvPr>
            <p:ph type="sldNum" sz="quarter" idx="4"/>
          </p:nvPr>
        </p:nvSpPr>
        <p:spPr/>
        <p:txBody>
          <a:bodyPr/>
          <a:lstStyle/>
          <a:p>
            <a:fld id="{60F4F636-6A27-E649-AEDF-9DE4D4E58670}" type="slidenum">
              <a:rPr lang="en-US" smtClean="0"/>
              <a:pPr/>
              <a:t>107</a:t>
            </a:fld>
            <a:endParaRPr lang="en-US" dirty="0"/>
          </a:p>
        </p:txBody>
      </p:sp>
    </p:spTree>
    <p:extLst>
      <p:ext uri="{BB962C8B-B14F-4D97-AF65-F5344CB8AC3E}">
        <p14:creationId xmlns:p14="http://schemas.microsoft.com/office/powerpoint/2010/main" val="29371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572AD-E455-B473-7638-258783CB94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C5C87-F655-D94E-981E-725D38EB0329}"/>
              </a:ext>
            </a:extLst>
          </p:cNvPr>
          <p:cNvSpPr>
            <a:spLocks noGrp="1"/>
          </p:cNvSpPr>
          <p:nvPr>
            <p:ph type="title"/>
          </p:nvPr>
        </p:nvSpPr>
        <p:spPr/>
        <p:txBody>
          <a:bodyPr>
            <a:normAutofit fontScale="90000"/>
          </a:bodyPr>
          <a:lstStyle/>
          <a:p>
            <a:r>
              <a:rPr lang="en-US" dirty="0"/>
              <a:t>Function Call with Imperative Spec: Forward (2/5)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6581-9ABC-A0FF-3BA7-3658B89E677F}"/>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x + 2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_______________________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a:rPr lang="en-US" sz="1800" b="0" i="1" smtClean="0">
                            <a:latin typeface="Cambria Math" panose="02040503050406030204" pitchFamily="18" charset="0"/>
                            <a:ea typeface="Cambria Math" panose="02040503050406030204" pitchFamily="18" charset="0"/>
                            <a:cs typeface="Courier New" panose="02070309020205020404" pitchFamily="49" charset="0"/>
                          </a:rPr>
                          <m:t>𝑥</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6EFF6581-9ABC-A0FF-3BA7-3658B89E677F}"/>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7FDB7A2-137E-CAC1-BEA5-0CBC95AC090B}"/>
                  </a:ext>
                </a:extLst>
              </p:cNvPr>
              <p:cNvSpPr txBox="1"/>
              <p:nvPr/>
            </p:nvSpPr>
            <p:spPr>
              <a:xfrm>
                <a:off x="4659209" y="3029721"/>
                <a:ext cx="3552511" cy="1049454"/>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x</a:t>
                </a:r>
                <a:r>
                  <a:rPr lang="en-US" sz="1800" dirty="0">
                    <a:latin typeface="Courier New" panose="02070309020205020404" pitchFamily="49" charset="0"/>
                    <a:cs typeface="Courier New" panose="02070309020205020404" pitchFamily="49" charset="0"/>
                  </a:rPr>
                  <a:t>: </a:t>
                </a:r>
                <a:r>
                  <a:rPr lang="en-US" b="0" i="0" dirty="0">
                    <a:solidFill>
                      <a:schemeClr val="accent3">
                        <a:lumMod val="50000"/>
                      </a:schemeClr>
                    </a:solidFill>
                    <a:effectLst/>
                    <a:latin typeface="Franklin Gothic Medium" panose="020B0603020102020204" pitchFamily="34" charset="0"/>
                  </a:rPr>
                  <a:t>“A number greater </a:t>
                </a:r>
              </a:p>
              <a:p>
                <a:r>
                  <a:rPr lang="en-US" b="0" i="0" dirty="0">
                    <a:solidFill>
                      <a:schemeClr val="accent3">
                        <a:lumMod val="50000"/>
                      </a:schemeClr>
                    </a:solidFill>
                    <a:effectLst/>
                    <a:latin typeface="Franklin Gothic Medium" panose="020B0603020102020204" pitchFamily="34" charset="0"/>
                  </a:rPr>
                  <a:t>	than or equal to 0.”</a:t>
                </a:r>
              </a:p>
              <a:p>
                <a:endParaRPr lang="en-US" sz="800" dirty="0">
                  <a:solidFill>
                    <a:schemeClr val="accent3">
                      <a:lumMod val="50000"/>
                    </a:schemeClr>
                  </a:solidFill>
                  <a:latin typeface="Franklin Gothic Medium" panose="020B0603020102020204" pitchFamily="34" charset="0"/>
                  <a:cs typeface="Franklin Gothic Medium"/>
                </a:endParaRPr>
              </a:p>
              <a:p>
                <a:r>
                  <a:rPr lang="en-US" dirty="0">
                    <a:solidFill>
                      <a:schemeClr val="accent3">
                        <a:lumMod val="50000"/>
                      </a:schemeClr>
                    </a:solidFill>
                    <a:latin typeface="Franklin Gothic Medium" panose="020B0603020102020204" pitchFamily="34" charset="0"/>
                    <a:cs typeface="Franklin Gothic Medium"/>
                  </a:rPr>
                  <a:t>Returns </a:t>
                </a:r>
                <a14:m>
                  <m:oMath xmlns:m="http://schemas.openxmlformats.org/officeDocument/2006/math">
                    <m:rad>
                      <m:radPr>
                        <m:degHide m:val="on"/>
                        <m:ctrlPr>
                          <a:rPr lang="en-US" i="1" smtClean="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t>x</m:t>
                        </m:r>
                      </m:e>
                    </m:rad>
                  </m:oMath>
                </a14:m>
                <a:r>
                  <a:rPr lang="en-US" dirty="0">
                    <a:solidFill>
                      <a:schemeClr val="accent3">
                        <a:lumMod val="50000"/>
                      </a:schemeClr>
                    </a:solidFill>
                    <a:latin typeface="Franklin Gothic Medium" panose="020B0603020102020204" pitchFamily="34" charset="0"/>
                    <a:cs typeface="Franklin Gothic Medium"/>
                  </a:rPr>
                  <a:t>, a unique y </a:t>
                </a:r>
                <a14:m>
                  <m:oMath xmlns:m="http://schemas.openxmlformats.org/officeDocument/2006/math">
                    <m:r>
                      <a:rPr lang="en-US" i="1">
                        <a:solidFill>
                          <a:schemeClr val="accent3">
                            <a:lumMod val="50000"/>
                          </a:schemeClr>
                        </a:solidFill>
                        <a:latin typeface="Cambria Math" panose="02040503050406030204" pitchFamily="18" charset="0"/>
                        <a:ea typeface="Cambria Math" panose="02040503050406030204" pitchFamily="18" charset="0"/>
                        <a:cs typeface="Franklin Gothic Medium"/>
                      </a:rPr>
                      <m:t>≥</m:t>
                    </m:r>
                  </m:oMath>
                </a14:m>
                <a:r>
                  <a:rPr lang="en-US" dirty="0">
                    <a:solidFill>
                      <a:schemeClr val="accent3">
                        <a:lumMod val="50000"/>
                      </a:schemeClr>
                    </a:solidFill>
                    <a:latin typeface="Franklin Gothic Medium" panose="020B0603020102020204" pitchFamily="34" charset="0"/>
                    <a:cs typeface="Franklin Gothic Medium"/>
                  </a:rPr>
                  <a:t> 0, y</a:t>
                </a:r>
                <a:r>
                  <a:rPr lang="en-US" baseline="30000" dirty="0">
                    <a:solidFill>
                      <a:schemeClr val="accent3">
                        <a:lumMod val="50000"/>
                      </a:schemeClr>
                    </a:solidFill>
                    <a:latin typeface="Franklin Gothic Medium" panose="020B0603020102020204" pitchFamily="34" charset="0"/>
                    <a:cs typeface="Franklin Gothic Medium"/>
                  </a:rPr>
                  <a:t>2</a:t>
                </a:r>
                <a:r>
                  <a:rPr lang="en-US" dirty="0">
                    <a:solidFill>
                      <a:schemeClr val="accent3">
                        <a:lumMod val="50000"/>
                      </a:schemeClr>
                    </a:solidFill>
                    <a:latin typeface="Franklin Gothic Medium" panose="020B0603020102020204" pitchFamily="34" charset="0"/>
                    <a:cs typeface="Franklin Gothic Medium"/>
                  </a:rPr>
                  <a:t> = x</a:t>
                </a:r>
              </a:p>
            </p:txBody>
          </p:sp>
        </mc:Choice>
        <mc:Fallback xmlns="">
          <p:sp>
            <p:nvSpPr>
              <p:cNvPr id="8" name="TextBox 7">
                <a:extLst>
                  <a:ext uri="{FF2B5EF4-FFF2-40B4-BE49-F238E27FC236}">
                    <a16:creationId xmlns:a16="http://schemas.microsoft.com/office/drawing/2014/main" id="{37FDB7A2-137E-CAC1-BEA5-0CBC95AC090B}"/>
                  </a:ext>
                </a:extLst>
              </p:cNvPr>
              <p:cNvSpPr txBox="1">
                <a:spLocks noRot="1" noChangeAspect="1" noMove="1" noResize="1" noEditPoints="1" noAdjustHandles="1" noChangeArrowheads="1" noChangeShapeType="1" noTextEdit="1"/>
              </p:cNvSpPr>
              <p:nvPr/>
            </p:nvSpPr>
            <p:spPr>
              <a:xfrm>
                <a:off x="4659209" y="3029721"/>
                <a:ext cx="3552511" cy="1049454"/>
              </a:xfrm>
              <a:prstGeom prst="rect">
                <a:avLst/>
              </a:prstGeom>
              <a:blipFill>
                <a:blip r:embed="rId4"/>
                <a:stretch>
                  <a:fillRect l="-1423" t="-3571"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9E9597-798F-741C-7736-C3F82BB01027}"/>
                  </a:ext>
                </a:extLst>
              </p:cNvPr>
              <p:cNvSpPr txBox="1"/>
              <p:nvPr/>
            </p:nvSpPr>
            <p:spPr>
              <a:xfrm>
                <a:off x="4659209" y="4457444"/>
                <a:ext cx="3771218" cy="1015663"/>
              </a:xfrm>
              <a:prstGeom prst="rect">
                <a:avLst/>
              </a:prstGeom>
              <a:noFill/>
            </p:spPr>
            <p:txBody>
              <a:bodyPr wrap="square" rtlCol="0">
                <a:spAutoFit/>
              </a:bodyPr>
              <a:lstStyle/>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r	= x + 2</a:t>
                </a: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14:m>
                  <m:oMath xmlns:m="http://schemas.openxmlformats.org/officeDocument/2006/math">
                    <m:r>
                      <a:rPr lang="en-US" sz="2000" i="1">
                        <a:solidFill>
                          <a:schemeClr val="accent3">
                            <a:lumMod val="75000"/>
                          </a:schemeClr>
                        </a:solidFill>
                        <a:latin typeface="Cambria Math" panose="02040503050406030204" pitchFamily="18" charset="0"/>
                        <a:ea typeface="Cambria Math" panose="02040503050406030204" pitchFamily="18" charset="0"/>
                        <a:cs typeface="Franklin Gothic Medium"/>
                      </a:rPr>
                      <m:t>≥</m:t>
                    </m:r>
                  </m:oMath>
                </a14:m>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0 + 2			</a:t>
                </a:r>
                <a:r>
                  <a:rPr lang="en-US" sz="20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x </a:t>
                </a:r>
                <a14:m>
                  <m:oMath xmlns:m="http://schemas.openxmlformats.org/officeDocument/2006/math">
                    <m:r>
                      <a:rPr lang="en-US" sz="2000" i="1" smtClean="0">
                        <a:solidFill>
                          <a:schemeClr val="accent3">
                            <a:lumMod val="75000"/>
                          </a:schemeClr>
                        </a:solidFill>
                        <a:latin typeface="Cambria Math" panose="02040503050406030204" pitchFamily="18" charset="0"/>
                        <a:ea typeface="Cambria Math" panose="02040503050406030204" pitchFamily="18" charset="0"/>
                        <a:cs typeface="Franklin Gothic Medium"/>
                      </a:rPr>
                      <m:t>≥</m:t>
                    </m:r>
                    <m:r>
                      <a:rPr lang="en-US" sz="2000" b="0" i="1" smtClean="0">
                        <a:solidFill>
                          <a:schemeClr val="accent3">
                            <a:lumMod val="75000"/>
                          </a:schemeClr>
                        </a:solidFill>
                        <a:latin typeface="Cambria Math" panose="02040503050406030204" pitchFamily="18" charset="0"/>
                        <a:ea typeface="Cambria Math" panose="02040503050406030204" pitchFamily="18" charset="0"/>
                        <a:cs typeface="Franklin Gothic Medium"/>
                      </a:rPr>
                      <m:t>0</m:t>
                    </m:r>
                  </m:oMath>
                </a14:m>
                <a:endParaRPr lang="en-US" sz="2000" b="0"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 2</a:t>
                </a:r>
              </a:p>
            </p:txBody>
          </p:sp>
        </mc:Choice>
        <mc:Fallback xmlns="">
          <p:sp>
            <p:nvSpPr>
              <p:cNvPr id="9" name="TextBox 8">
                <a:extLst>
                  <a:ext uri="{FF2B5EF4-FFF2-40B4-BE49-F238E27FC236}">
                    <a16:creationId xmlns:a16="http://schemas.microsoft.com/office/drawing/2014/main" id="{A59E9597-798F-741C-7736-C3F82BB01027}"/>
                  </a:ext>
                </a:extLst>
              </p:cNvPr>
              <p:cNvSpPr txBox="1">
                <a:spLocks noRot="1" noChangeAspect="1" noMove="1" noResize="1" noEditPoints="1" noAdjustHandles="1" noChangeArrowheads="1" noChangeShapeType="1" noTextEdit="1"/>
              </p:cNvSpPr>
              <p:nvPr/>
            </p:nvSpPr>
            <p:spPr>
              <a:xfrm>
                <a:off x="4659209" y="4457444"/>
                <a:ext cx="3771218" cy="1015663"/>
              </a:xfrm>
              <a:prstGeom prst="rect">
                <a:avLst/>
              </a:prstGeom>
              <a:blipFill>
                <a:blip r:embed="rId5"/>
                <a:stretch>
                  <a:fillRect t="-2439" b="-8537"/>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16634F71-1280-3592-43A9-90EDFE6E3C57}"/>
              </a:ext>
              <a:ext uri="{C183D7F6-B498-43B3-948B-1728B52AA6E4}">
                <adec:decorative xmlns:adec="http://schemas.microsoft.com/office/drawing/2017/decorative" val="1"/>
              </a:ext>
            </a:extLst>
          </p:cNvPr>
          <p:cNvCxnSpPr>
            <a:cxnSpLocks/>
          </p:cNvCxnSpPr>
          <p:nvPr/>
        </p:nvCxnSpPr>
        <p:spPr>
          <a:xfrm>
            <a:off x="730501" y="3196493"/>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F7674971-9A87-5491-0D4D-BF8AABC72DDE}"/>
              </a:ext>
            </a:extLst>
          </p:cNvPr>
          <p:cNvSpPr>
            <a:spLocks noGrp="1"/>
          </p:cNvSpPr>
          <p:nvPr>
            <p:ph type="sldNum" sz="quarter" idx="4"/>
          </p:nvPr>
        </p:nvSpPr>
        <p:spPr/>
        <p:txBody>
          <a:bodyPr/>
          <a:lstStyle/>
          <a:p>
            <a:fld id="{60F4F636-6A27-E649-AEDF-9DE4D4E58670}" type="slidenum">
              <a:rPr lang="en-US" smtClean="0"/>
              <a:pPr/>
              <a:t>108</a:t>
            </a:fld>
            <a:endParaRPr lang="en-US" dirty="0"/>
          </a:p>
        </p:txBody>
      </p:sp>
    </p:spTree>
    <p:extLst>
      <p:ext uri="{BB962C8B-B14F-4D97-AF65-F5344CB8AC3E}">
        <p14:creationId xmlns:p14="http://schemas.microsoft.com/office/powerpoint/2010/main" val="341615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DD499-EDDE-5773-117A-EC65F079F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60737-3218-2CAD-6FD8-BF6830D12C9E}"/>
              </a:ext>
            </a:extLst>
          </p:cNvPr>
          <p:cNvSpPr>
            <a:spLocks noGrp="1"/>
          </p:cNvSpPr>
          <p:nvPr>
            <p:ph type="title"/>
          </p:nvPr>
        </p:nvSpPr>
        <p:spPr/>
        <p:txBody>
          <a:bodyPr>
            <a:normAutofit fontScale="90000"/>
          </a:bodyPr>
          <a:lstStyle/>
          <a:p>
            <a:r>
              <a:rPr lang="en-US" dirty="0"/>
              <a:t>Function Call with Imperative Spec: Forward (3/5)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98587A-4178-8844-26D7-54746010990C}"/>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x + 2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a:t>
                </a:r>
                <a14:m>
                  <m:oMath xmlns:m="http://schemas.openxmlformats.org/officeDocument/2006/math">
                    <m:rad>
                      <m:radPr>
                        <m:degHide m:val="on"/>
                        <m:ctrlP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i="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A98587A-4178-8844-26D7-54746010990C}"/>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B8D2991-C2BF-3F81-A2CC-53FEC6DA04E3}"/>
                  </a:ext>
                </a:extLst>
              </p:cNvPr>
              <p:cNvSpPr txBox="1"/>
              <p:nvPr/>
            </p:nvSpPr>
            <p:spPr>
              <a:xfrm>
                <a:off x="4659209" y="4457444"/>
                <a:ext cx="3771218" cy="1015663"/>
              </a:xfrm>
              <a:prstGeom prst="rect">
                <a:avLst/>
              </a:prstGeom>
              <a:noFill/>
            </p:spPr>
            <p:txBody>
              <a:bodyPr wrap="square" rtlCol="0">
                <a:spAutoFit/>
              </a:bodyPr>
              <a:lstStyle/>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r	= x + 2</a:t>
                </a: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14:m>
                  <m:oMath xmlns:m="http://schemas.openxmlformats.org/officeDocument/2006/math">
                    <m:r>
                      <a:rPr lang="en-US" sz="2000" i="1">
                        <a:solidFill>
                          <a:schemeClr val="accent3">
                            <a:lumMod val="75000"/>
                          </a:schemeClr>
                        </a:solidFill>
                        <a:latin typeface="Cambria Math" panose="02040503050406030204" pitchFamily="18" charset="0"/>
                        <a:ea typeface="Cambria Math" panose="02040503050406030204" pitchFamily="18" charset="0"/>
                        <a:cs typeface="Franklin Gothic Medium"/>
                      </a:rPr>
                      <m:t>≥</m:t>
                    </m:r>
                  </m:oMath>
                </a14:m>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0 + 2			</a:t>
                </a:r>
                <a:r>
                  <a:rPr lang="en-US" sz="20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x </a:t>
                </a:r>
                <a14:m>
                  <m:oMath xmlns:m="http://schemas.openxmlformats.org/officeDocument/2006/math">
                    <m:r>
                      <a:rPr lang="en-US" sz="2000" i="1" smtClean="0">
                        <a:solidFill>
                          <a:schemeClr val="accent3">
                            <a:lumMod val="75000"/>
                          </a:schemeClr>
                        </a:solidFill>
                        <a:latin typeface="Cambria Math" panose="02040503050406030204" pitchFamily="18" charset="0"/>
                        <a:ea typeface="Cambria Math" panose="02040503050406030204" pitchFamily="18" charset="0"/>
                        <a:cs typeface="Franklin Gothic Medium"/>
                      </a:rPr>
                      <m:t>≥</m:t>
                    </m:r>
                    <m:r>
                      <a:rPr lang="en-US" sz="2000" b="0" i="1" smtClean="0">
                        <a:solidFill>
                          <a:schemeClr val="accent3">
                            <a:lumMod val="75000"/>
                          </a:schemeClr>
                        </a:solidFill>
                        <a:latin typeface="Cambria Math" panose="02040503050406030204" pitchFamily="18" charset="0"/>
                        <a:ea typeface="Cambria Math" panose="02040503050406030204" pitchFamily="18" charset="0"/>
                        <a:cs typeface="Franklin Gothic Medium"/>
                      </a:rPr>
                      <m:t>0</m:t>
                    </m:r>
                  </m:oMath>
                </a14:m>
                <a:endParaRPr lang="en-US" sz="2000" b="0"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 2</a:t>
                </a:r>
              </a:p>
            </p:txBody>
          </p:sp>
        </mc:Choice>
        <mc:Fallback xmlns="">
          <p:sp>
            <p:nvSpPr>
              <p:cNvPr id="9" name="TextBox 8">
                <a:extLst>
                  <a:ext uri="{FF2B5EF4-FFF2-40B4-BE49-F238E27FC236}">
                    <a16:creationId xmlns:a16="http://schemas.microsoft.com/office/drawing/2014/main" id="{7B8D2991-C2BF-3F81-A2CC-53FEC6DA04E3}"/>
                  </a:ext>
                </a:extLst>
              </p:cNvPr>
              <p:cNvSpPr txBox="1">
                <a:spLocks noRot="1" noChangeAspect="1" noMove="1" noResize="1" noEditPoints="1" noAdjustHandles="1" noChangeArrowheads="1" noChangeShapeType="1" noTextEdit="1"/>
              </p:cNvSpPr>
              <p:nvPr/>
            </p:nvSpPr>
            <p:spPr>
              <a:xfrm>
                <a:off x="4659209" y="4457444"/>
                <a:ext cx="3771218" cy="1015663"/>
              </a:xfrm>
              <a:prstGeom prst="rect">
                <a:avLst/>
              </a:prstGeom>
              <a:blipFill>
                <a:blip r:embed="rId4"/>
                <a:stretch>
                  <a:fillRect t="-2439" b="-8537"/>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040A9457-4C76-2428-DD86-82E9616011B6}"/>
              </a:ext>
              <a:ext uri="{C183D7F6-B498-43B3-948B-1728B52AA6E4}">
                <adec:decorative xmlns:adec="http://schemas.microsoft.com/office/drawing/2017/decorative" val="1"/>
              </a:ext>
            </a:extLst>
          </p:cNvPr>
          <p:cNvCxnSpPr>
            <a:cxnSpLocks/>
          </p:cNvCxnSpPr>
          <p:nvPr/>
        </p:nvCxnSpPr>
        <p:spPr>
          <a:xfrm>
            <a:off x="730501" y="3196493"/>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5BD257-B72A-C794-9CB1-062213F776DD}"/>
                  </a:ext>
                </a:extLst>
              </p:cNvPr>
              <p:cNvSpPr txBox="1"/>
              <p:nvPr/>
            </p:nvSpPr>
            <p:spPr>
              <a:xfrm>
                <a:off x="4659209" y="3029721"/>
                <a:ext cx="3494803" cy="1049454"/>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x</a:t>
                </a:r>
                <a:r>
                  <a:rPr lang="en-US" sz="1800" dirty="0">
                    <a:latin typeface="Courier New" panose="02070309020205020404" pitchFamily="49" charset="0"/>
                    <a:cs typeface="Courier New" panose="02070309020205020404" pitchFamily="49" charset="0"/>
                  </a:rPr>
                  <a:t>: </a:t>
                </a:r>
                <a:r>
                  <a:rPr lang="en-US" b="0" i="0" dirty="0">
                    <a:solidFill>
                      <a:schemeClr val="accent3">
                        <a:lumMod val="50000"/>
                      </a:schemeClr>
                    </a:solidFill>
                    <a:effectLst/>
                    <a:latin typeface="Franklin Gothic Medium" panose="020B0603020102020204" pitchFamily="34" charset="0"/>
                  </a:rPr>
                  <a:t>“A number greater </a:t>
                </a:r>
              </a:p>
              <a:p>
                <a:r>
                  <a:rPr lang="en-US" b="0" i="0" dirty="0">
                    <a:solidFill>
                      <a:schemeClr val="accent3">
                        <a:lumMod val="50000"/>
                      </a:schemeClr>
                    </a:solidFill>
                    <a:effectLst/>
                    <a:latin typeface="Franklin Gothic Medium" panose="020B0603020102020204" pitchFamily="34" charset="0"/>
                  </a:rPr>
                  <a:t>	than or equal to 0.”</a:t>
                </a:r>
              </a:p>
              <a:p>
                <a:endParaRPr lang="en-US" sz="800" dirty="0">
                  <a:solidFill>
                    <a:schemeClr val="accent3">
                      <a:lumMod val="50000"/>
                    </a:schemeClr>
                  </a:solidFill>
                  <a:latin typeface="Franklin Gothic Medium" panose="020B0603020102020204" pitchFamily="34" charset="0"/>
                  <a:cs typeface="Franklin Gothic Medium"/>
                </a:endParaRPr>
              </a:p>
              <a:p>
                <a:r>
                  <a:rPr lang="en-US" dirty="0">
                    <a:solidFill>
                      <a:schemeClr val="accent3">
                        <a:lumMod val="50000"/>
                      </a:schemeClr>
                    </a:solidFill>
                    <a:latin typeface="Franklin Gothic Medium" panose="020B0603020102020204" pitchFamily="34" charset="0"/>
                    <a:cs typeface="Franklin Gothic Medium"/>
                  </a:rPr>
                  <a:t>Returns </a:t>
                </a:r>
                <a14:m>
                  <m:oMath xmlns:m="http://schemas.openxmlformats.org/officeDocument/2006/math">
                    <m:rad>
                      <m:radPr>
                        <m:degHide m:val="on"/>
                        <m:ctrlPr>
                          <a:rPr lang="en-US" i="1">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t>x</m:t>
                        </m:r>
                      </m:e>
                    </m:rad>
                  </m:oMath>
                </a14:m>
                <a:r>
                  <a:rPr lang="en-US" dirty="0">
                    <a:solidFill>
                      <a:schemeClr val="accent3">
                        <a:lumMod val="50000"/>
                      </a:schemeClr>
                    </a:solidFill>
                    <a:latin typeface="Franklin Gothic Medium" panose="020B0603020102020204" pitchFamily="34" charset="0"/>
                    <a:cs typeface="Franklin Gothic Medium"/>
                  </a:rPr>
                  <a:t>, a unique y </a:t>
                </a:r>
                <a14:m>
                  <m:oMath xmlns:m="http://schemas.openxmlformats.org/officeDocument/2006/math">
                    <m:r>
                      <a:rPr lang="en-US" i="1">
                        <a:solidFill>
                          <a:schemeClr val="accent3">
                            <a:lumMod val="50000"/>
                          </a:schemeClr>
                        </a:solidFill>
                        <a:latin typeface="Cambria Math" panose="02040503050406030204" pitchFamily="18" charset="0"/>
                        <a:ea typeface="Cambria Math" panose="02040503050406030204" pitchFamily="18" charset="0"/>
                        <a:cs typeface="Franklin Gothic Medium"/>
                      </a:rPr>
                      <m:t>≥</m:t>
                    </m:r>
                  </m:oMath>
                </a14:m>
                <a:r>
                  <a:rPr lang="en-US" dirty="0">
                    <a:solidFill>
                      <a:schemeClr val="accent3">
                        <a:lumMod val="50000"/>
                      </a:schemeClr>
                    </a:solidFill>
                    <a:latin typeface="Franklin Gothic Medium" panose="020B0603020102020204" pitchFamily="34" charset="0"/>
                    <a:cs typeface="Franklin Gothic Medium"/>
                  </a:rPr>
                  <a:t> 0, y</a:t>
                </a:r>
                <a:r>
                  <a:rPr lang="en-US" baseline="30000" dirty="0">
                    <a:solidFill>
                      <a:schemeClr val="accent3">
                        <a:lumMod val="50000"/>
                      </a:schemeClr>
                    </a:solidFill>
                    <a:latin typeface="Franklin Gothic Medium" panose="020B0603020102020204" pitchFamily="34" charset="0"/>
                    <a:cs typeface="Franklin Gothic Medium"/>
                  </a:rPr>
                  <a:t>2</a:t>
                </a:r>
                <a:r>
                  <a:rPr lang="en-US" dirty="0">
                    <a:solidFill>
                      <a:schemeClr val="accent3">
                        <a:lumMod val="50000"/>
                      </a:schemeClr>
                    </a:solidFill>
                    <a:latin typeface="Franklin Gothic Medium" panose="020B0603020102020204" pitchFamily="34" charset="0"/>
                    <a:cs typeface="Franklin Gothic Medium"/>
                  </a:rPr>
                  <a:t> = x</a:t>
                </a:r>
              </a:p>
            </p:txBody>
          </p:sp>
        </mc:Choice>
        <mc:Fallback xmlns="">
          <p:sp>
            <p:nvSpPr>
              <p:cNvPr id="7" name="TextBox 6">
                <a:extLst>
                  <a:ext uri="{FF2B5EF4-FFF2-40B4-BE49-F238E27FC236}">
                    <a16:creationId xmlns:a16="http://schemas.microsoft.com/office/drawing/2014/main" id="{955BD257-B72A-C794-9CB1-062213F776DD}"/>
                  </a:ext>
                </a:extLst>
              </p:cNvPr>
              <p:cNvSpPr txBox="1">
                <a:spLocks noRot="1" noChangeAspect="1" noMove="1" noResize="1" noEditPoints="1" noAdjustHandles="1" noChangeArrowheads="1" noChangeShapeType="1" noTextEdit="1"/>
              </p:cNvSpPr>
              <p:nvPr/>
            </p:nvSpPr>
            <p:spPr>
              <a:xfrm>
                <a:off x="4659209" y="3029721"/>
                <a:ext cx="3494803" cy="1049454"/>
              </a:xfrm>
              <a:prstGeom prst="rect">
                <a:avLst/>
              </a:prstGeom>
              <a:blipFill>
                <a:blip r:embed="rId5"/>
                <a:stretch>
                  <a:fillRect l="-1444" t="-3571" r="-361" b="-83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89D0D57-E7FD-5172-6071-5A10E74BAF70}"/>
              </a:ext>
            </a:extLst>
          </p:cNvPr>
          <p:cNvSpPr>
            <a:spLocks noGrp="1"/>
          </p:cNvSpPr>
          <p:nvPr>
            <p:ph type="sldNum" sz="quarter" idx="4"/>
          </p:nvPr>
        </p:nvSpPr>
        <p:spPr/>
        <p:txBody>
          <a:bodyPr/>
          <a:lstStyle/>
          <a:p>
            <a:fld id="{60F4F636-6A27-E649-AEDF-9DE4D4E58670}" type="slidenum">
              <a:rPr lang="en-US" smtClean="0"/>
              <a:pPr/>
              <a:t>109</a:t>
            </a:fld>
            <a:endParaRPr lang="en-US" dirty="0"/>
          </a:p>
        </p:txBody>
      </p:sp>
    </p:spTree>
    <p:extLst>
      <p:ext uri="{BB962C8B-B14F-4D97-AF65-F5344CB8AC3E}">
        <p14:creationId xmlns:p14="http://schemas.microsoft.com/office/powerpoint/2010/main" val="281166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Correctness Levels</a:t>
            </a:r>
          </a:p>
        </p:txBody>
      </p:sp>
      <p:graphicFrame>
        <p:nvGraphicFramePr>
          <p:cNvPr id="5" name="Table 4">
            <a:extLst>
              <a:ext uri="{FF2B5EF4-FFF2-40B4-BE49-F238E27FC236}">
                <a16:creationId xmlns:a16="http://schemas.microsoft.com/office/drawing/2014/main" id="{E428E944-9644-2E57-5751-D29B37A54936}"/>
              </a:ext>
            </a:extLst>
          </p:cNvPr>
          <p:cNvGraphicFramePr>
            <a:graphicFrameLocks noGrp="1"/>
          </p:cNvGraphicFramePr>
          <p:nvPr>
            <p:extLst>
              <p:ext uri="{D42A27DB-BD31-4B8C-83A1-F6EECF244321}">
                <p14:modId xmlns:p14="http://schemas.microsoft.com/office/powerpoint/2010/main" val="2873625145"/>
              </p:ext>
            </p:extLst>
          </p:nvPr>
        </p:nvGraphicFramePr>
        <p:xfrm>
          <a:off x="457200" y="1836387"/>
          <a:ext cx="8229600" cy="2931160"/>
        </p:xfrm>
        <a:graphic>
          <a:graphicData uri="http://schemas.openxmlformats.org/drawingml/2006/table">
            <a:tbl>
              <a:tblPr firstRow="1" bandRow="1">
                <a:tableStyleId>{7DF18680-E054-41AD-8BC1-D1AEF772440D}</a:tableStyleId>
              </a:tblPr>
              <a:tblGrid>
                <a:gridCol w="2493024">
                  <a:extLst>
                    <a:ext uri="{9D8B030D-6E8A-4147-A177-3AD203B41FA5}">
                      <a16:colId xmlns:a16="http://schemas.microsoft.com/office/drawing/2014/main" val="2298765321"/>
                    </a:ext>
                  </a:extLst>
                </a:gridCol>
                <a:gridCol w="1912192">
                  <a:extLst>
                    <a:ext uri="{9D8B030D-6E8A-4147-A177-3AD203B41FA5}">
                      <a16:colId xmlns:a16="http://schemas.microsoft.com/office/drawing/2014/main" val="962255539"/>
                    </a:ext>
                  </a:extLst>
                </a:gridCol>
                <a:gridCol w="1912192">
                  <a:extLst>
                    <a:ext uri="{9D8B030D-6E8A-4147-A177-3AD203B41FA5}">
                      <a16:colId xmlns:a16="http://schemas.microsoft.com/office/drawing/2014/main" val="3772765395"/>
                    </a:ext>
                  </a:extLst>
                </a:gridCol>
                <a:gridCol w="1912192">
                  <a:extLst>
                    <a:ext uri="{9D8B030D-6E8A-4147-A177-3AD203B41FA5}">
                      <a16:colId xmlns:a16="http://schemas.microsoft.com/office/drawing/2014/main" val="531788696"/>
                    </a:ext>
                  </a:extLst>
                </a:gridCol>
              </a:tblGrid>
              <a:tr h="370840">
                <a:tc>
                  <a:txBody>
                    <a:bodyPr/>
                    <a:lstStyle/>
                    <a:p>
                      <a:pPr algn="ctr"/>
                      <a:r>
                        <a:rPr lang="en-US" dirty="0"/>
                        <a:t>Description</a:t>
                      </a:r>
                    </a:p>
                  </a:txBody>
                  <a:tcPr/>
                </a:tc>
                <a:tc>
                  <a:txBody>
                    <a:bodyPr/>
                    <a:lstStyle/>
                    <a:p>
                      <a:pPr algn="ctr"/>
                      <a:r>
                        <a:rPr lang="en-US" dirty="0"/>
                        <a:t>Testing</a:t>
                      </a:r>
                    </a:p>
                  </a:txBody>
                  <a:tcPr/>
                </a:tc>
                <a:tc>
                  <a:txBody>
                    <a:bodyPr/>
                    <a:lstStyle/>
                    <a:p>
                      <a:pPr algn="ctr"/>
                      <a:r>
                        <a:rPr lang="en-US" dirty="0"/>
                        <a:t>Tools</a:t>
                      </a:r>
                    </a:p>
                  </a:txBody>
                  <a:tcPr/>
                </a:tc>
                <a:tc>
                  <a:txBody>
                    <a:bodyPr/>
                    <a:lstStyle/>
                    <a:p>
                      <a:pPr algn="ctr"/>
                      <a:r>
                        <a:rPr lang="en-US" dirty="0"/>
                        <a:t>Reasoning</a:t>
                      </a:r>
                    </a:p>
                  </a:txBody>
                  <a:tcPr/>
                </a:tc>
                <a:extLst>
                  <a:ext uri="{0D108BD9-81ED-4DB2-BD59-A6C34878D82A}">
                    <a16:rowId xmlns:a16="http://schemas.microsoft.com/office/drawing/2014/main" val="1156559774"/>
                  </a:ext>
                </a:extLst>
              </a:tr>
              <a:tr h="370840">
                <a:tc>
                  <a:txBody>
                    <a:bodyPr/>
                    <a:lstStyle/>
                    <a:p>
                      <a:pPr algn="ctr"/>
                      <a:r>
                        <a:rPr lang="en-US" dirty="0"/>
                        <a:t>no mutation</a:t>
                      </a:r>
                    </a:p>
                    <a:p>
                      <a:pPr algn="ctr"/>
                      <a:endParaRPr lang="en-US" dirty="0"/>
                    </a:p>
                  </a:txBody>
                  <a:tcPr/>
                </a:tc>
                <a:tc>
                  <a:txBody>
                    <a:bodyPr/>
                    <a:lstStyle/>
                    <a:p>
                      <a:pPr algn="ctr"/>
                      <a:r>
                        <a:rPr lang="en-US" dirty="0"/>
                        <a:t>coverage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type checking</a:t>
                      </a:r>
                    </a:p>
                    <a:p>
                      <a:pPr algn="ctr"/>
                      <a:endParaRPr lang="en-US" dirty="0"/>
                    </a:p>
                  </a:txBody>
                  <a:tcPr/>
                </a:tc>
                <a:tc>
                  <a:txBody>
                    <a:bodyPr/>
                    <a:lstStyle/>
                    <a:p>
                      <a:pPr algn="ctr"/>
                      <a:r>
                        <a:rPr lang="en-US" dirty="0"/>
                        <a:t>calculation</a:t>
                      </a:r>
                    </a:p>
                    <a:p>
                      <a:pPr algn="ctr"/>
                      <a:r>
                        <a:rPr lang="en-US" dirty="0"/>
                        <a:t>induction</a:t>
                      </a:r>
                    </a:p>
                  </a:txBody>
                  <a:tcPr/>
                </a:tc>
                <a:extLst>
                  <a:ext uri="{0D108BD9-81ED-4DB2-BD59-A6C34878D82A}">
                    <a16:rowId xmlns:a16="http://schemas.microsoft.com/office/drawing/2014/main" val="3231433582"/>
                  </a:ext>
                </a:extLst>
              </a:tr>
              <a:tr h="370840">
                <a:tc>
                  <a:txBody>
                    <a:bodyPr/>
                    <a:lstStyle/>
                    <a:p>
                      <a:pPr algn="ctr"/>
                      <a:r>
                        <a:rPr lang="en-US" dirty="0"/>
                        <a:t>local variable mutation</a:t>
                      </a:r>
                      <a:br>
                        <a:rPr lang="en-US" dirty="0"/>
                      </a:br>
                      <a:endParaRPr lang="en-US" dirty="0"/>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Floyd logic</a:t>
                      </a:r>
                    </a:p>
                  </a:txBody>
                  <a:tcPr/>
                </a:tc>
                <a:extLst>
                  <a:ext uri="{0D108BD9-81ED-4DB2-BD59-A6C34878D82A}">
                    <a16:rowId xmlns:a16="http://schemas.microsoft.com/office/drawing/2014/main" val="3654385100"/>
                  </a:ext>
                </a:extLst>
              </a:tr>
              <a:tr h="370840">
                <a:tc>
                  <a:txBody>
                    <a:bodyPr/>
                    <a:lstStyle/>
                    <a:p>
                      <a:pPr algn="ctr"/>
                      <a:r>
                        <a:rPr lang="en-US" dirty="0"/>
                        <a:t>array mutation</a:t>
                      </a:r>
                      <a:br>
                        <a:rPr lang="en-US" dirty="0"/>
                      </a:br>
                      <a:endParaRPr lang="en-US" dirty="0"/>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for-any facts</a:t>
                      </a:r>
                    </a:p>
                  </a:txBody>
                  <a:tcPr/>
                </a:tc>
                <a:extLst>
                  <a:ext uri="{0D108BD9-81ED-4DB2-BD59-A6C34878D82A}">
                    <a16:rowId xmlns:a16="http://schemas.microsoft.com/office/drawing/2014/main" val="2452928737"/>
                  </a:ext>
                </a:extLst>
              </a:tr>
              <a:tr h="370840">
                <a:tc>
                  <a:txBody>
                    <a:bodyPr/>
                    <a:lstStyle/>
                    <a:p>
                      <a:pPr algn="ctr"/>
                      <a:r>
                        <a:rPr lang="en-US" dirty="0"/>
                        <a:t>heap state mutation</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rep invariants</a:t>
                      </a:r>
                      <a:br>
                        <a:rPr lang="en-US" dirty="0"/>
                      </a:br>
                      <a:endParaRPr lang="en-US" dirty="0"/>
                    </a:p>
                  </a:txBody>
                  <a:tcPr/>
                </a:tc>
                <a:extLst>
                  <a:ext uri="{0D108BD9-81ED-4DB2-BD59-A6C34878D82A}">
                    <a16:rowId xmlns:a16="http://schemas.microsoft.com/office/drawing/2014/main" val="3064045149"/>
                  </a:ext>
                </a:extLst>
              </a:tr>
            </a:tbl>
          </a:graphicData>
        </a:graphic>
      </p:graphicFrame>
      <p:sp>
        <p:nvSpPr>
          <p:cNvPr id="3" name="Frame 2" descr="To reason about local variable mutation, we must use learn a new tool: Floyd logic">
            <a:extLst>
              <a:ext uri="{FF2B5EF4-FFF2-40B4-BE49-F238E27FC236}">
                <a16:creationId xmlns:a16="http://schemas.microsoft.com/office/drawing/2014/main" id="{99CC3B40-E9F0-FA8C-A3AD-3C8795188B5A}"/>
              </a:ext>
            </a:extLst>
          </p:cNvPr>
          <p:cNvSpPr/>
          <p:nvPr/>
        </p:nvSpPr>
        <p:spPr>
          <a:xfrm>
            <a:off x="7175879" y="2873557"/>
            <a:ext cx="1139855" cy="364721"/>
          </a:xfrm>
          <a:prstGeom prst="frame">
            <a:avLst>
              <a:gd name="adj1" fmla="val 0"/>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4" name="Slide Number Placeholder 3">
            <a:extLst>
              <a:ext uri="{FF2B5EF4-FFF2-40B4-BE49-F238E27FC236}">
                <a16:creationId xmlns:a16="http://schemas.microsoft.com/office/drawing/2014/main" id="{2D2F54F0-2D77-5E57-8AD6-BD411D3AA3A5}"/>
              </a:ext>
            </a:extLst>
          </p:cNvPr>
          <p:cNvSpPr>
            <a:spLocks noGrp="1"/>
          </p:cNvSpPr>
          <p:nvPr>
            <p:ph type="sldNum" sz="quarter" idx="4"/>
          </p:nvPr>
        </p:nvSpPr>
        <p:spPr/>
        <p:txBody>
          <a:bodyPr/>
          <a:lstStyle/>
          <a:p>
            <a:fld id="{60F4F636-6A27-E649-AEDF-9DE4D4E58670}" type="slidenum">
              <a:rPr lang="en-US" smtClean="0"/>
              <a:pPr/>
              <a:t>11</a:t>
            </a:fld>
            <a:endParaRPr lang="en-US" dirty="0"/>
          </a:p>
        </p:txBody>
      </p:sp>
    </p:spTree>
    <p:extLst>
      <p:ext uri="{BB962C8B-B14F-4D97-AF65-F5344CB8AC3E}">
        <p14:creationId xmlns:p14="http://schemas.microsoft.com/office/powerpoint/2010/main" val="164393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6EAF6-F552-A7B6-30EA-F81B3E611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14725-9A37-74A2-CA8A-CBCC33A44214}"/>
              </a:ext>
            </a:extLst>
          </p:cNvPr>
          <p:cNvSpPr>
            <a:spLocks noGrp="1"/>
          </p:cNvSpPr>
          <p:nvPr>
            <p:ph type="title"/>
          </p:nvPr>
        </p:nvSpPr>
        <p:spPr/>
        <p:txBody>
          <a:bodyPr>
            <a:normAutofit fontScale="90000"/>
          </a:bodyPr>
          <a:lstStyle/>
          <a:p>
            <a:r>
              <a:rPr lang="en-US" dirty="0"/>
              <a:t>Function Call with Imperative Spec: Forward (4/5)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DAE36E-8B17-0446-51AA-241238F4CE18}"/>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x + 2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a:t>
                </a:r>
                <a14:m>
                  <m:oMath xmlns:m="http://schemas.openxmlformats.org/officeDocument/2006/math">
                    <m:rad>
                      <m:radPr>
                        <m:degHide m:val="on"/>
                        <m:ctrlP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i="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1 = </a:t>
                </a:r>
                <a14:m>
                  <m:oMath xmlns:m="http://schemas.openxmlformats.org/officeDocument/2006/math">
                    <m:rad>
                      <m:radPr>
                        <m:degHide m:val="on"/>
                        <m:ctrlP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i="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rPr>
                  <a:t>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4DAE36E-8B17-0446-51AA-241238F4CE18}"/>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grpSp>
        <p:nvGrpSpPr>
          <p:cNvPr id="4" name="Group 3" descr="Our job is to check the implication &#9;{{x ≥ 0 and r – 1 = √(x+2) }}&#13;&#10;&#9;{{ r = √(x+2)  + 1 }}&#13;&#10;">
            <a:extLst>
              <a:ext uri="{FF2B5EF4-FFF2-40B4-BE49-F238E27FC236}">
                <a16:creationId xmlns:a16="http://schemas.microsoft.com/office/drawing/2014/main" id="{17D9A46E-BD09-B757-C837-E91B0684B1EF}"/>
              </a:ext>
            </a:extLst>
          </p:cNvPr>
          <p:cNvGrpSpPr/>
          <p:nvPr/>
        </p:nvGrpSpPr>
        <p:grpSpPr>
          <a:xfrm>
            <a:off x="3848164" y="4667883"/>
            <a:ext cx="2537173" cy="570016"/>
            <a:chOff x="3848164" y="4667883"/>
            <a:chExt cx="2537173" cy="570016"/>
          </a:xfrm>
        </p:grpSpPr>
        <p:sp>
          <p:nvSpPr>
            <p:cNvPr id="5" name="Right Bracket 4">
              <a:extLst>
                <a:ext uri="{FF2B5EF4-FFF2-40B4-BE49-F238E27FC236}">
                  <a16:creationId xmlns:a16="http://schemas.microsoft.com/office/drawing/2014/main" id="{93F91155-533E-433C-9F01-E89761AEFD4A}"/>
                </a:ext>
              </a:extLst>
            </p:cNvPr>
            <p:cNvSpPr/>
            <p:nvPr/>
          </p:nvSpPr>
          <p:spPr>
            <a:xfrm>
              <a:off x="3848164" y="4667883"/>
              <a:ext cx="119082" cy="570016"/>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436EDFF4-1505-B2E1-7187-1AECE6E7F3D3}"/>
                </a:ext>
              </a:extLst>
            </p:cNvPr>
            <p:cNvSpPr txBox="1"/>
            <p:nvPr/>
          </p:nvSpPr>
          <p:spPr>
            <a:xfrm>
              <a:off x="4035911" y="4734357"/>
              <a:ext cx="2349426"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check this implication</a:t>
              </a:r>
            </a:p>
          </p:txBody>
        </p:sp>
      </p:grpSp>
      <p:cxnSp>
        <p:nvCxnSpPr>
          <p:cNvPr id="10" name="Straight Arrow Connector 9">
            <a:extLst>
              <a:ext uri="{FF2B5EF4-FFF2-40B4-BE49-F238E27FC236}">
                <a16:creationId xmlns:a16="http://schemas.microsoft.com/office/drawing/2014/main" id="{6DEE77D2-2BD5-1F96-38E7-DD76CA732E58}"/>
              </a:ext>
              <a:ext uri="{C183D7F6-B498-43B3-948B-1728B52AA6E4}">
                <adec:decorative xmlns:adec="http://schemas.microsoft.com/office/drawing/2017/decorative" val="1"/>
              </a:ext>
            </a:extLst>
          </p:cNvPr>
          <p:cNvCxnSpPr>
            <a:cxnSpLocks/>
          </p:cNvCxnSpPr>
          <p:nvPr/>
        </p:nvCxnSpPr>
        <p:spPr>
          <a:xfrm>
            <a:off x="730501" y="3196493"/>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7" name="Slide Number Placeholder 6">
            <a:extLst>
              <a:ext uri="{FF2B5EF4-FFF2-40B4-BE49-F238E27FC236}">
                <a16:creationId xmlns:a16="http://schemas.microsoft.com/office/drawing/2014/main" id="{DED36380-F6EA-35BD-2F26-DEB4CFC2D03F}"/>
              </a:ext>
            </a:extLst>
          </p:cNvPr>
          <p:cNvSpPr>
            <a:spLocks noGrp="1"/>
          </p:cNvSpPr>
          <p:nvPr>
            <p:ph type="sldNum" sz="quarter" idx="4"/>
          </p:nvPr>
        </p:nvSpPr>
        <p:spPr/>
        <p:txBody>
          <a:bodyPr/>
          <a:lstStyle/>
          <a:p>
            <a:fld id="{60F4F636-6A27-E649-AEDF-9DE4D4E58670}" type="slidenum">
              <a:rPr lang="en-US" smtClean="0"/>
              <a:pPr/>
              <a:t>110</a:t>
            </a:fld>
            <a:endParaRPr lang="en-US" dirty="0"/>
          </a:p>
        </p:txBody>
      </p:sp>
    </p:spTree>
    <p:extLst>
      <p:ext uri="{BB962C8B-B14F-4D97-AF65-F5344CB8AC3E}">
        <p14:creationId xmlns:p14="http://schemas.microsoft.com/office/powerpoint/2010/main" val="139361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B33DB-A120-C4DD-0DEE-9C9214146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2DE4A-A9D9-75D9-2BC2-9207EAA0BD82}"/>
              </a:ext>
            </a:extLst>
          </p:cNvPr>
          <p:cNvSpPr>
            <a:spLocks noGrp="1"/>
          </p:cNvSpPr>
          <p:nvPr>
            <p:ph type="title"/>
          </p:nvPr>
        </p:nvSpPr>
        <p:spPr/>
        <p:txBody>
          <a:bodyPr>
            <a:normAutofit fontScale="90000"/>
          </a:bodyPr>
          <a:lstStyle/>
          <a:p>
            <a:r>
              <a:rPr lang="en-US" dirty="0"/>
              <a:t>Function Call with Imperative Spec: Forward (5/5)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01A3AE-8050-7A65-C0D6-0918418A8A71}"/>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x + 2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a:t>
                </a:r>
                <a14:m>
                  <m:oMath xmlns:m="http://schemas.openxmlformats.org/officeDocument/2006/math">
                    <m:rad>
                      <m:radPr>
                        <m:degHide m:val="on"/>
                        <m:ctrlP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i="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a:t>
                </a:r>
                <a14:m>
                  <m:oMath xmlns:m="http://schemas.openxmlformats.org/officeDocument/2006/math">
                    <m:rad>
                      <m:radPr>
                        <m:degHide m:val="on"/>
                        <m:ctrlP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i="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rPr>
                  <a:t> + 1}}</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2901A3AE-8050-7A65-C0D6-0918418A8A71}"/>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grpSp>
        <p:nvGrpSpPr>
          <p:cNvPr id="4" name="Group 3" descr="&#9;{{x ≥ 0 and r = √(x+2) + 1}}&#13;&#10;&#9;{{ r = √(x+2)  + 1 }}&#13;&#10; holds!">
            <a:extLst>
              <a:ext uri="{FF2B5EF4-FFF2-40B4-BE49-F238E27FC236}">
                <a16:creationId xmlns:a16="http://schemas.microsoft.com/office/drawing/2014/main" id="{AF8D07C8-91DF-C9EB-0547-7FBEA52B4C63}"/>
              </a:ext>
            </a:extLst>
          </p:cNvPr>
          <p:cNvGrpSpPr/>
          <p:nvPr/>
        </p:nvGrpSpPr>
        <p:grpSpPr>
          <a:xfrm>
            <a:off x="3873563" y="4676350"/>
            <a:ext cx="968730" cy="570016"/>
            <a:chOff x="3873563" y="4676350"/>
            <a:chExt cx="968730" cy="570016"/>
          </a:xfrm>
        </p:grpSpPr>
        <p:sp>
          <p:nvSpPr>
            <p:cNvPr id="7" name="Right Bracket 6">
              <a:extLst>
                <a:ext uri="{FF2B5EF4-FFF2-40B4-BE49-F238E27FC236}">
                  <a16:creationId xmlns:a16="http://schemas.microsoft.com/office/drawing/2014/main" id="{C033D7D8-557C-A117-D11C-011BED99FA9F}"/>
                </a:ext>
              </a:extLst>
            </p:cNvPr>
            <p:cNvSpPr/>
            <p:nvPr/>
          </p:nvSpPr>
          <p:spPr>
            <a:xfrm>
              <a:off x="3873563" y="4676350"/>
              <a:ext cx="119082" cy="570016"/>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6C6B89-1CD2-1039-9D2D-BA7E0CF14A7F}"/>
                </a:ext>
              </a:extLst>
            </p:cNvPr>
            <p:cNvSpPr txBox="1"/>
            <p:nvPr/>
          </p:nvSpPr>
          <p:spPr>
            <a:xfrm>
              <a:off x="4061310" y="4759758"/>
              <a:ext cx="780983"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holds!</a:t>
              </a:r>
            </a:p>
          </p:txBody>
        </p:sp>
      </p:grpSp>
      <p:sp>
        <p:nvSpPr>
          <p:cNvPr id="5" name="Slide Number Placeholder 4">
            <a:extLst>
              <a:ext uri="{FF2B5EF4-FFF2-40B4-BE49-F238E27FC236}">
                <a16:creationId xmlns:a16="http://schemas.microsoft.com/office/drawing/2014/main" id="{41A0C76F-1FC4-041A-E66A-4BF29CD87700}"/>
              </a:ext>
            </a:extLst>
          </p:cNvPr>
          <p:cNvSpPr>
            <a:spLocks noGrp="1"/>
          </p:cNvSpPr>
          <p:nvPr>
            <p:ph type="sldNum" sz="quarter" idx="4"/>
          </p:nvPr>
        </p:nvSpPr>
        <p:spPr/>
        <p:txBody>
          <a:bodyPr/>
          <a:lstStyle/>
          <a:p>
            <a:fld id="{60F4F636-6A27-E649-AEDF-9DE4D4E58670}" type="slidenum">
              <a:rPr lang="en-US" smtClean="0"/>
              <a:pPr/>
              <a:t>111</a:t>
            </a:fld>
            <a:endParaRPr lang="en-US" dirty="0"/>
          </a:p>
        </p:txBody>
      </p:sp>
    </p:spTree>
    <p:extLst>
      <p:ext uri="{BB962C8B-B14F-4D97-AF65-F5344CB8AC3E}">
        <p14:creationId xmlns:p14="http://schemas.microsoft.com/office/powerpoint/2010/main" val="92244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2938D-585B-68C8-FEB7-B7530FB69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9EB2F7-E829-E54F-07A1-03284A0A469A}"/>
              </a:ext>
            </a:extLst>
          </p:cNvPr>
          <p:cNvSpPr>
            <a:spLocks noGrp="1"/>
          </p:cNvSpPr>
          <p:nvPr>
            <p:ph type="title"/>
          </p:nvPr>
        </p:nvSpPr>
        <p:spPr>
          <a:xfrm>
            <a:off x="457199" y="274638"/>
            <a:ext cx="8686801" cy="606642"/>
          </a:xfrm>
        </p:spPr>
        <p:txBody>
          <a:bodyPr>
            <a:normAutofit fontScale="90000"/>
          </a:bodyPr>
          <a:lstStyle/>
          <a:p>
            <a:r>
              <a:rPr lang="en-US" dirty="0"/>
              <a:t>Function Call w/ Imperative Spec: Backward (1/6)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B4CE5F-7FD9-3436-026B-8C031FB22D91}"/>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_______________________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1B4CE5F-7FD9-3436-026B-8C031FB22D91}"/>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DE5ECDA9-0735-B2EA-ADF6-9F8F9707EED6}"/>
              </a:ext>
              <a:ext uri="{C183D7F6-B498-43B3-948B-1728B52AA6E4}">
                <adec:decorative xmlns:adec="http://schemas.microsoft.com/office/drawing/2017/decorative" val="1"/>
              </a:ext>
            </a:extLst>
          </p:cNvPr>
          <p:cNvCxnSpPr>
            <a:cxnSpLocks/>
          </p:cNvCxnSpPr>
          <p:nvPr/>
        </p:nvCxnSpPr>
        <p:spPr>
          <a:xfrm flipV="1">
            <a:off x="713568" y="3188026"/>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C6380819-BD86-46F2-68BB-1705DE9FCE1C}"/>
              </a:ext>
            </a:extLst>
          </p:cNvPr>
          <p:cNvSpPr>
            <a:spLocks noGrp="1"/>
          </p:cNvSpPr>
          <p:nvPr>
            <p:ph type="sldNum" sz="quarter" idx="4"/>
          </p:nvPr>
        </p:nvSpPr>
        <p:spPr/>
        <p:txBody>
          <a:bodyPr/>
          <a:lstStyle/>
          <a:p>
            <a:fld id="{60F4F636-6A27-E649-AEDF-9DE4D4E58670}" type="slidenum">
              <a:rPr lang="en-US" smtClean="0"/>
              <a:pPr/>
              <a:t>112</a:t>
            </a:fld>
            <a:endParaRPr lang="en-US" dirty="0"/>
          </a:p>
        </p:txBody>
      </p:sp>
    </p:spTree>
    <p:extLst>
      <p:ext uri="{BB962C8B-B14F-4D97-AF65-F5344CB8AC3E}">
        <p14:creationId xmlns:p14="http://schemas.microsoft.com/office/powerpoint/2010/main" val="6819586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9CFBD-462F-DCDA-B144-DD93C4860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0821B-7FF8-47EE-241D-E354653F0EDA}"/>
              </a:ext>
            </a:extLst>
          </p:cNvPr>
          <p:cNvSpPr>
            <a:spLocks noGrp="1"/>
          </p:cNvSpPr>
          <p:nvPr>
            <p:ph type="title"/>
          </p:nvPr>
        </p:nvSpPr>
        <p:spPr/>
        <p:txBody>
          <a:bodyPr>
            <a:normAutofit fontScale="90000"/>
          </a:bodyPr>
          <a:lstStyle/>
          <a:p>
            <a:r>
              <a:rPr lang="en-US" dirty="0"/>
              <a:t>Function Call w/ Imperative Spec: Backward (2/6)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483604-0109-16F5-18D9-344C3A9E264F}"/>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r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+ 1</a:t>
                </a:r>
                <a:r>
                  <a:rPr lang="en-US" sz="1800"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1483604-0109-16F5-18D9-344C3A9E264F}"/>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2FF119D8-AE18-C5E4-016D-DD3FF48E91FD}"/>
              </a:ext>
              <a:ext uri="{C183D7F6-B498-43B3-948B-1728B52AA6E4}">
                <adec:decorative xmlns:adec="http://schemas.microsoft.com/office/drawing/2017/decorative" val="1"/>
              </a:ext>
            </a:extLst>
          </p:cNvPr>
          <p:cNvCxnSpPr>
            <a:cxnSpLocks/>
          </p:cNvCxnSpPr>
          <p:nvPr/>
        </p:nvCxnSpPr>
        <p:spPr>
          <a:xfrm flipV="1">
            <a:off x="713568" y="3188026"/>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4AFF924A-59AB-9571-60E1-649407C09026}"/>
              </a:ext>
            </a:extLst>
          </p:cNvPr>
          <p:cNvSpPr>
            <a:spLocks noGrp="1"/>
          </p:cNvSpPr>
          <p:nvPr>
            <p:ph type="sldNum" sz="quarter" idx="4"/>
          </p:nvPr>
        </p:nvSpPr>
        <p:spPr/>
        <p:txBody>
          <a:bodyPr/>
          <a:lstStyle/>
          <a:p>
            <a:fld id="{60F4F636-6A27-E649-AEDF-9DE4D4E58670}" type="slidenum">
              <a:rPr lang="en-US" smtClean="0"/>
              <a:pPr/>
              <a:t>113</a:t>
            </a:fld>
            <a:endParaRPr lang="en-US" dirty="0"/>
          </a:p>
        </p:txBody>
      </p:sp>
    </p:spTree>
    <p:extLst>
      <p:ext uri="{BB962C8B-B14F-4D97-AF65-F5344CB8AC3E}">
        <p14:creationId xmlns:p14="http://schemas.microsoft.com/office/powerpoint/2010/main" val="35704007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3F93-EA2B-17FD-1E68-768A81759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F230C-2305-A9AA-174E-A45D401C59C2}"/>
              </a:ext>
            </a:extLst>
          </p:cNvPr>
          <p:cNvSpPr>
            <a:spLocks noGrp="1"/>
          </p:cNvSpPr>
          <p:nvPr>
            <p:ph type="title"/>
          </p:nvPr>
        </p:nvSpPr>
        <p:spPr/>
        <p:txBody>
          <a:bodyPr>
            <a:normAutofit fontScale="90000"/>
          </a:bodyPr>
          <a:lstStyle/>
          <a:p>
            <a:r>
              <a:rPr lang="en-US" dirty="0"/>
              <a:t>Function Call w/ Imperative Spec: Backward (3/6)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595710-E949-BCFF-8785-19226DA2980E}"/>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r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+1 </m:t>
                    </m:r>
                  </m:oMath>
                </a14:m>
                <a:r>
                  <a:rPr lang="en-US" sz="1800" dirty="0">
                    <a:solidFill>
                      <a:srgbClr val="7030A0"/>
                    </a:solidFill>
                    <a:latin typeface="Cambria Math" panose="02040503050406030204" pitchFamily="18" charset="0"/>
                    <a:ea typeface="Cambria Math" panose="02040503050406030204" pitchFamily="18" charset="0"/>
                  </a:rPr>
                  <a:t>}}</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39595710-E949-BCFF-8785-19226DA2980E}"/>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16C74923-DEC4-DAE6-BDAE-C04FC92AB002}"/>
              </a:ext>
              <a:ext uri="{C183D7F6-B498-43B3-948B-1728B52AA6E4}">
                <adec:decorative xmlns:adec="http://schemas.microsoft.com/office/drawing/2017/decorative" val="1"/>
              </a:ext>
            </a:extLst>
          </p:cNvPr>
          <p:cNvCxnSpPr>
            <a:cxnSpLocks/>
          </p:cNvCxnSpPr>
          <p:nvPr/>
        </p:nvCxnSpPr>
        <p:spPr>
          <a:xfrm flipV="1">
            <a:off x="713568" y="3188026"/>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D00E3C7-4B69-70E0-EDE9-971DAC0CCB87}"/>
                  </a:ext>
                </a:extLst>
              </p:cNvPr>
              <p:cNvSpPr txBox="1"/>
              <p:nvPr/>
            </p:nvSpPr>
            <p:spPr>
              <a:xfrm>
                <a:off x="4659209" y="3029721"/>
                <a:ext cx="3494803" cy="1049454"/>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x</a:t>
                </a:r>
                <a:r>
                  <a:rPr lang="en-US" sz="1800" dirty="0">
                    <a:latin typeface="Courier New" panose="02070309020205020404" pitchFamily="49" charset="0"/>
                    <a:cs typeface="Courier New" panose="02070309020205020404" pitchFamily="49" charset="0"/>
                  </a:rPr>
                  <a:t>: </a:t>
                </a:r>
                <a:r>
                  <a:rPr lang="en-US" b="0" i="0" dirty="0">
                    <a:solidFill>
                      <a:schemeClr val="accent3">
                        <a:lumMod val="50000"/>
                      </a:schemeClr>
                    </a:solidFill>
                    <a:effectLst/>
                    <a:latin typeface="Franklin Gothic Medium" panose="020B0603020102020204" pitchFamily="34" charset="0"/>
                  </a:rPr>
                  <a:t>“A number greater </a:t>
                </a:r>
              </a:p>
              <a:p>
                <a:r>
                  <a:rPr lang="en-US" b="0" i="0" dirty="0">
                    <a:solidFill>
                      <a:schemeClr val="accent3">
                        <a:lumMod val="50000"/>
                      </a:schemeClr>
                    </a:solidFill>
                    <a:effectLst/>
                    <a:latin typeface="Franklin Gothic Medium" panose="020B0603020102020204" pitchFamily="34" charset="0"/>
                  </a:rPr>
                  <a:t>	than or equal to 0.”</a:t>
                </a:r>
              </a:p>
              <a:p>
                <a:endParaRPr lang="en-US" sz="800" dirty="0">
                  <a:solidFill>
                    <a:schemeClr val="accent3">
                      <a:lumMod val="50000"/>
                    </a:schemeClr>
                  </a:solidFill>
                  <a:latin typeface="Franklin Gothic Medium" panose="020B0603020102020204" pitchFamily="34" charset="0"/>
                  <a:cs typeface="Franklin Gothic Medium"/>
                </a:endParaRPr>
              </a:p>
              <a:p>
                <a:r>
                  <a:rPr lang="en-US" dirty="0">
                    <a:solidFill>
                      <a:schemeClr val="accent3">
                        <a:lumMod val="50000"/>
                      </a:schemeClr>
                    </a:solidFill>
                    <a:latin typeface="Franklin Gothic Medium" panose="020B0603020102020204" pitchFamily="34" charset="0"/>
                    <a:cs typeface="Franklin Gothic Medium"/>
                  </a:rPr>
                  <a:t>Returns </a:t>
                </a:r>
                <a14:m>
                  <m:oMath xmlns:m="http://schemas.openxmlformats.org/officeDocument/2006/math">
                    <m:rad>
                      <m:radPr>
                        <m:degHide m:val="on"/>
                        <m:ctrlPr>
                          <a:rPr lang="en-US" i="1">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t>x</m:t>
                        </m:r>
                      </m:e>
                    </m:rad>
                  </m:oMath>
                </a14:m>
                <a:r>
                  <a:rPr lang="en-US" dirty="0">
                    <a:solidFill>
                      <a:schemeClr val="accent3">
                        <a:lumMod val="50000"/>
                      </a:schemeClr>
                    </a:solidFill>
                    <a:latin typeface="Franklin Gothic Medium" panose="020B0603020102020204" pitchFamily="34" charset="0"/>
                    <a:cs typeface="Franklin Gothic Medium"/>
                  </a:rPr>
                  <a:t>, a unique y </a:t>
                </a:r>
                <a14:m>
                  <m:oMath xmlns:m="http://schemas.openxmlformats.org/officeDocument/2006/math">
                    <m:r>
                      <a:rPr lang="en-US" i="1">
                        <a:solidFill>
                          <a:schemeClr val="accent3">
                            <a:lumMod val="50000"/>
                          </a:schemeClr>
                        </a:solidFill>
                        <a:latin typeface="Cambria Math" panose="02040503050406030204" pitchFamily="18" charset="0"/>
                        <a:ea typeface="Cambria Math" panose="02040503050406030204" pitchFamily="18" charset="0"/>
                        <a:cs typeface="Franklin Gothic Medium"/>
                      </a:rPr>
                      <m:t>≥</m:t>
                    </m:r>
                  </m:oMath>
                </a14:m>
                <a:r>
                  <a:rPr lang="en-US" dirty="0">
                    <a:solidFill>
                      <a:schemeClr val="accent3">
                        <a:lumMod val="50000"/>
                      </a:schemeClr>
                    </a:solidFill>
                    <a:latin typeface="Franklin Gothic Medium" panose="020B0603020102020204" pitchFamily="34" charset="0"/>
                    <a:cs typeface="Franklin Gothic Medium"/>
                  </a:rPr>
                  <a:t> 0, y</a:t>
                </a:r>
                <a:r>
                  <a:rPr lang="en-US" baseline="30000" dirty="0">
                    <a:solidFill>
                      <a:schemeClr val="accent3">
                        <a:lumMod val="50000"/>
                      </a:schemeClr>
                    </a:solidFill>
                    <a:latin typeface="Franklin Gothic Medium" panose="020B0603020102020204" pitchFamily="34" charset="0"/>
                    <a:cs typeface="Franklin Gothic Medium"/>
                  </a:rPr>
                  <a:t>2</a:t>
                </a:r>
                <a:r>
                  <a:rPr lang="en-US" dirty="0">
                    <a:solidFill>
                      <a:schemeClr val="accent3">
                        <a:lumMod val="50000"/>
                      </a:schemeClr>
                    </a:solidFill>
                    <a:latin typeface="Franklin Gothic Medium" panose="020B0603020102020204" pitchFamily="34" charset="0"/>
                    <a:cs typeface="Franklin Gothic Medium"/>
                  </a:rPr>
                  <a:t> = x</a:t>
                </a:r>
              </a:p>
            </p:txBody>
          </p:sp>
        </mc:Choice>
        <mc:Fallback xmlns="">
          <p:sp>
            <p:nvSpPr>
              <p:cNvPr id="7" name="TextBox 6">
                <a:extLst>
                  <a:ext uri="{FF2B5EF4-FFF2-40B4-BE49-F238E27FC236}">
                    <a16:creationId xmlns:a16="http://schemas.microsoft.com/office/drawing/2014/main" id="{1D00E3C7-4B69-70E0-EDE9-971DAC0CCB87}"/>
                  </a:ext>
                </a:extLst>
              </p:cNvPr>
              <p:cNvSpPr txBox="1">
                <a:spLocks noRot="1" noChangeAspect="1" noMove="1" noResize="1" noEditPoints="1" noAdjustHandles="1" noChangeArrowheads="1" noChangeShapeType="1" noTextEdit="1"/>
              </p:cNvSpPr>
              <p:nvPr/>
            </p:nvSpPr>
            <p:spPr>
              <a:xfrm>
                <a:off x="4659209" y="3029721"/>
                <a:ext cx="3494803" cy="1049454"/>
              </a:xfrm>
              <a:prstGeom prst="rect">
                <a:avLst/>
              </a:prstGeom>
              <a:blipFill>
                <a:blip r:embed="rId4"/>
                <a:stretch>
                  <a:fillRect l="-1444" t="-3571" r="-361" b="-83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A7B592C-BA32-EBD4-BA71-D53FD190730B}"/>
              </a:ext>
            </a:extLst>
          </p:cNvPr>
          <p:cNvSpPr>
            <a:spLocks noGrp="1"/>
          </p:cNvSpPr>
          <p:nvPr>
            <p:ph type="sldNum" sz="quarter" idx="4"/>
          </p:nvPr>
        </p:nvSpPr>
        <p:spPr/>
        <p:txBody>
          <a:bodyPr/>
          <a:lstStyle/>
          <a:p>
            <a:fld id="{60F4F636-6A27-E649-AEDF-9DE4D4E58670}" type="slidenum">
              <a:rPr lang="en-US" smtClean="0"/>
              <a:pPr/>
              <a:t>114</a:t>
            </a:fld>
            <a:endParaRPr lang="en-US" dirty="0"/>
          </a:p>
        </p:txBody>
      </p:sp>
    </p:spTree>
    <p:extLst>
      <p:ext uri="{BB962C8B-B14F-4D97-AF65-F5344CB8AC3E}">
        <p14:creationId xmlns:p14="http://schemas.microsoft.com/office/powerpoint/2010/main" val="21847996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F838B-5820-1C7B-3888-94CC24850C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9B36A-03B6-DE50-308F-DC01916E0B87}"/>
              </a:ext>
            </a:extLst>
          </p:cNvPr>
          <p:cNvSpPr>
            <a:spLocks noGrp="1"/>
          </p:cNvSpPr>
          <p:nvPr>
            <p:ph type="title"/>
          </p:nvPr>
        </p:nvSpPr>
        <p:spPr/>
        <p:txBody>
          <a:bodyPr>
            <a:normAutofit fontScale="90000"/>
          </a:bodyPr>
          <a:lstStyle/>
          <a:p>
            <a:r>
              <a:rPr lang="en-US" dirty="0"/>
              <a:t>Function Call w/ Imperative Spec: Backward (4/6)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1F2D79-B51F-A8E2-BB24-19636E0E5327}"/>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a:t>
                </a:r>
                <a14:m>
                  <m:oMath xmlns:m="http://schemas.openxmlformats.org/officeDocument/2006/math">
                    <m: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ad>
                      <m:radPr>
                        <m:degHide m:val="on"/>
                        <m:ctrlP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r</m:t>
                        </m:r>
                      </m:e>
                    </m:rad>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solidFill>
                      <a:srgbClr val="7030A0"/>
                    </a:solidFill>
                    <a:latin typeface="Cambria Math" panose="02040503050406030204" pitchFamily="18" charset="0"/>
                    <a:ea typeface="Cambria Math" panose="02040503050406030204" pitchFamily="18" charset="0"/>
                  </a:rPr>
                  <a:t> + 1 </a:t>
                </a:r>
                <a:r>
                  <a:rPr lang="en-US" sz="1800" b="1" dirty="0">
                    <a:solidFill>
                      <a:srgbClr val="7030A0"/>
                    </a:solidFill>
                    <a:latin typeface="Cambria Math" panose="02040503050406030204" pitchFamily="18" charset="0"/>
                    <a:ea typeface="Cambria Math" panose="02040503050406030204" pitchFamily="18" charset="0"/>
                  </a:rPr>
                  <a:t>and r </a:t>
                </a:r>
                <a14:m>
                  <m:oMath xmlns:m="http://schemas.openxmlformats.org/officeDocument/2006/math">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b="1" dirty="0">
                    <a:solidFill>
                      <a:srgbClr val="7030A0"/>
                    </a:solidFill>
                    <a:latin typeface="Cambria Math" panose="02040503050406030204" pitchFamily="18" charset="0"/>
                    <a:ea typeface="Cambria Math" panose="02040503050406030204" pitchFamily="18" charset="0"/>
                  </a:rPr>
                  <a:t> 0 </a:t>
                </a:r>
                <a:r>
                  <a:rPr lang="en-US" sz="1800" dirty="0">
                    <a:solidFill>
                      <a:srgbClr val="7030A0"/>
                    </a:solidFill>
                    <a:latin typeface="Cambria Math" panose="02040503050406030204" pitchFamily="18" charset="0"/>
                    <a:ea typeface="Cambria Math" panose="02040503050406030204" pitchFamily="18" charset="0"/>
                  </a:rPr>
                  <a:t>}}</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r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solidFill>
                      <a:srgbClr val="7030A0"/>
                    </a:solidFill>
                    <a:latin typeface="Cambria Math" panose="02040503050406030204" pitchFamily="18" charset="0"/>
                    <a:ea typeface="Cambria Math" panose="02040503050406030204" pitchFamily="18" charset="0"/>
                  </a:rPr>
                  <a:t> + 1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301F2D79-B51F-A8E2-BB24-19636E0E5327}"/>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21B030AC-C3F8-C10B-234B-719CD13E1F2E}"/>
              </a:ext>
              <a:ext uri="{C183D7F6-B498-43B3-948B-1728B52AA6E4}">
                <adec:decorative xmlns:adec="http://schemas.microsoft.com/office/drawing/2017/decorative" val="1"/>
              </a:ext>
            </a:extLst>
          </p:cNvPr>
          <p:cNvCxnSpPr>
            <a:cxnSpLocks/>
          </p:cNvCxnSpPr>
          <p:nvPr/>
        </p:nvCxnSpPr>
        <p:spPr>
          <a:xfrm flipV="1">
            <a:off x="713568" y="3188026"/>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853A5F5F-F323-A5D7-D07B-8CE8A8812520}"/>
              </a:ext>
            </a:extLst>
          </p:cNvPr>
          <p:cNvSpPr>
            <a:spLocks noGrp="1"/>
          </p:cNvSpPr>
          <p:nvPr>
            <p:ph type="sldNum" sz="quarter" idx="4"/>
          </p:nvPr>
        </p:nvSpPr>
        <p:spPr/>
        <p:txBody>
          <a:bodyPr/>
          <a:lstStyle/>
          <a:p>
            <a:fld id="{60F4F636-6A27-E649-AEDF-9DE4D4E58670}" type="slidenum">
              <a:rPr lang="en-US" smtClean="0"/>
              <a:pPr/>
              <a:t>115</a:t>
            </a:fld>
            <a:endParaRPr lang="en-US" dirty="0"/>
          </a:p>
        </p:txBody>
      </p:sp>
    </p:spTree>
    <p:extLst>
      <p:ext uri="{BB962C8B-B14F-4D97-AF65-F5344CB8AC3E}">
        <p14:creationId xmlns:p14="http://schemas.microsoft.com/office/powerpoint/2010/main" val="10552188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3D6DA-64C3-315B-475D-E66B11E37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5EDBC-9FDC-F32A-6234-F115D1DD300D}"/>
              </a:ext>
            </a:extLst>
          </p:cNvPr>
          <p:cNvSpPr>
            <a:spLocks noGrp="1"/>
          </p:cNvSpPr>
          <p:nvPr>
            <p:ph type="title"/>
          </p:nvPr>
        </p:nvSpPr>
        <p:spPr/>
        <p:txBody>
          <a:bodyPr>
            <a:normAutofit fontScale="90000"/>
          </a:bodyPr>
          <a:lstStyle/>
          <a:p>
            <a:r>
              <a:rPr lang="en-US" dirty="0"/>
              <a:t>Function Call w/ Imperative Spec: Backward (5/6)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470AEB-D3BE-7F5A-F65D-5F75CFE5CD5E}"/>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p>
              <a:p>
                <a:pPr marL="0" indent="0">
                  <a:buNone/>
                </a:pPr>
                <a:r>
                  <a:rPr lang="en-US" sz="1800" dirty="0">
                    <a:solidFill>
                      <a:srgbClr val="7030A0"/>
                    </a:solidFill>
                    <a:latin typeface="Cambria Math" panose="02040503050406030204" pitchFamily="18" charset="0"/>
                    <a:ea typeface="Cambria Math" panose="02040503050406030204" pitchFamily="18" charset="0"/>
                  </a:rPr>
                  <a:t>	{{</a:t>
                </a:r>
                <a14:m>
                  <m:oMath xmlns:m="http://schemas.openxmlformats.org/officeDocument/2006/math">
                    <m: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ad>
                      <m:radPr>
                        <m:degHide m:val="on"/>
                        <m:ctrlP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+1</m:t>
                    </m:r>
                  </m:oMath>
                </a14:m>
                <a:r>
                  <a:rPr lang="en-US" sz="1800" dirty="0">
                    <a:solidFill>
                      <a:srgbClr val="7030A0"/>
                    </a:solidFill>
                    <a:latin typeface="Cambria Math" panose="02040503050406030204" pitchFamily="18" charset="0"/>
                    <a:ea typeface="Cambria Math" panose="02040503050406030204" pitchFamily="18" charset="0"/>
                  </a:rPr>
                  <a:t> and x + 2 </a:t>
                </a:r>
                <a14:m>
                  <m:oMath xmlns:m="http://schemas.openxmlformats.org/officeDocument/2006/math">
                    <m: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a:t>
                </a:r>
                <a14:m>
                  <m:oMath xmlns:m="http://schemas.openxmlformats.org/officeDocument/2006/math">
                    <m: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ad>
                      <m:radPr>
                        <m:degHide m:val="on"/>
                        <m:ctrlP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r</m:t>
                        </m:r>
                      </m:e>
                    </m:rad>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solidFill>
                      <a:srgbClr val="7030A0"/>
                    </a:solidFill>
                    <a:latin typeface="Cambria Math" panose="02040503050406030204" pitchFamily="18" charset="0"/>
                    <a:ea typeface="Cambria Math" panose="02040503050406030204" pitchFamily="18" charset="0"/>
                  </a:rPr>
                  <a:t>+ 1 and r </a:t>
                </a:r>
                <a14:m>
                  <m:oMath xmlns:m="http://schemas.openxmlformats.org/officeDocument/2006/math">
                    <m: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r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rPr>
                  <a:t> + 1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20470AEB-D3BE-7F5A-F65D-5F75CFE5CD5E}"/>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35AFABFC-DA4B-A290-34F4-15612D98C936}"/>
              </a:ext>
              <a:ext uri="{C183D7F6-B498-43B3-948B-1728B52AA6E4}">
                <adec:decorative xmlns:adec="http://schemas.microsoft.com/office/drawing/2017/decorative" val="1"/>
              </a:ext>
            </a:extLst>
          </p:cNvPr>
          <p:cNvCxnSpPr>
            <a:cxnSpLocks/>
          </p:cNvCxnSpPr>
          <p:nvPr/>
        </p:nvCxnSpPr>
        <p:spPr>
          <a:xfrm flipV="1">
            <a:off x="713568" y="3188026"/>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1661BF0C-2E95-F23B-9021-66E2F82B6E9D}"/>
              </a:ext>
            </a:extLst>
          </p:cNvPr>
          <p:cNvSpPr>
            <a:spLocks noGrp="1"/>
          </p:cNvSpPr>
          <p:nvPr>
            <p:ph type="sldNum" sz="quarter" idx="4"/>
          </p:nvPr>
        </p:nvSpPr>
        <p:spPr/>
        <p:txBody>
          <a:bodyPr/>
          <a:lstStyle/>
          <a:p>
            <a:fld id="{60F4F636-6A27-E649-AEDF-9DE4D4E58670}" type="slidenum">
              <a:rPr lang="en-US" smtClean="0"/>
              <a:pPr/>
              <a:t>116</a:t>
            </a:fld>
            <a:endParaRPr lang="en-US" dirty="0"/>
          </a:p>
        </p:txBody>
      </p:sp>
    </p:spTree>
    <p:extLst>
      <p:ext uri="{BB962C8B-B14F-4D97-AF65-F5344CB8AC3E}">
        <p14:creationId xmlns:p14="http://schemas.microsoft.com/office/powerpoint/2010/main" val="35534365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997CF-6543-848D-44B7-A5C4426F4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33197-A7E3-2BD7-5788-D3D86389D27A}"/>
              </a:ext>
            </a:extLst>
          </p:cNvPr>
          <p:cNvSpPr>
            <a:spLocks noGrp="1"/>
          </p:cNvSpPr>
          <p:nvPr>
            <p:ph type="title"/>
          </p:nvPr>
        </p:nvSpPr>
        <p:spPr/>
        <p:txBody>
          <a:bodyPr>
            <a:normAutofit fontScale="90000"/>
          </a:bodyPr>
          <a:lstStyle/>
          <a:p>
            <a:r>
              <a:rPr lang="en-US" dirty="0"/>
              <a:t>Function Call w/ Imperative Spec: Backward (6/6)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141F6B-9058-0A00-651D-417E1FCBC071}"/>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p>
              <a:p>
                <a:pPr marL="0" indent="0">
                  <a:buNone/>
                </a:pPr>
                <a:r>
                  <a:rPr lang="en-US" sz="1800" dirty="0">
                    <a:solidFill>
                      <a:srgbClr val="7030A0"/>
                    </a:solidFill>
                    <a:latin typeface="Cambria Math" panose="02040503050406030204" pitchFamily="18" charset="0"/>
                    <a:ea typeface="Cambria Math" panose="02040503050406030204" pitchFamily="18" charset="0"/>
                  </a:rPr>
                  <a:t>	{{</a:t>
                </a:r>
                <a14:m>
                  <m:oMath xmlns:m="http://schemas.openxmlformats.org/officeDocument/2006/math">
                    <m:r>
                      <a:rPr lang="en-US" sz="180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ad>
                      <m:radPr>
                        <m:degHide m:val="on"/>
                        <m:ctrlP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+ 1 = </a:t>
                </a:r>
                <a14:m>
                  <m:oMath xmlns:m="http://schemas.openxmlformats.org/officeDocument/2006/math">
                    <m:rad>
                      <m:radPr>
                        <m:degHide m:val="on"/>
                        <m:ctrlP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+1</m:t>
                    </m:r>
                  </m:oMath>
                </a14:m>
                <a:r>
                  <a:rPr lang="en-US" sz="1800" dirty="0">
                    <a:solidFill>
                      <a:srgbClr val="7030A0"/>
                    </a:solidFill>
                    <a:latin typeface="Cambria Math" panose="02040503050406030204" pitchFamily="18" charset="0"/>
                    <a:ea typeface="Cambria Math" panose="02040503050406030204" pitchFamily="18" charset="0"/>
                  </a:rPr>
                  <a:t> and x + 2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a:t>
                </a:r>
                <a14:m>
                  <m:oMath xmlns:m="http://schemas.openxmlformats.org/officeDocument/2006/math">
                    <m: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ad>
                      <m:radPr>
                        <m:degHide m:val="on"/>
                        <m:ctrlP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r</m:t>
                        </m:r>
                      </m:e>
                    </m:rad>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+1</m:t>
                    </m:r>
                  </m:oMath>
                </a14:m>
                <a:r>
                  <a:rPr lang="en-US" sz="1800" dirty="0">
                    <a:solidFill>
                      <a:srgbClr val="7030A0"/>
                    </a:solidFill>
                    <a:latin typeface="Cambria Math" panose="02040503050406030204" pitchFamily="18" charset="0"/>
                    <a:ea typeface="Cambria Math" panose="02040503050406030204" pitchFamily="18" charset="0"/>
                  </a:rPr>
                  <a:t> and r </a:t>
                </a:r>
                <a14:m>
                  <m:oMath xmlns:m="http://schemas.openxmlformats.org/officeDocument/2006/math">
                    <m: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r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+1</m:t>
                    </m:r>
                  </m:oMath>
                </a14:m>
                <a:r>
                  <a:rPr lang="en-US" sz="1800"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E141F6B-9058-0A00-651D-417E1FCBC071}"/>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300C2755-5EC3-F857-2A6F-4651D4165939}"/>
              </a:ext>
              <a:ext uri="{C183D7F6-B498-43B3-948B-1728B52AA6E4}">
                <adec:decorative xmlns:adec="http://schemas.microsoft.com/office/drawing/2017/decorative" val="1"/>
              </a:ext>
            </a:extLst>
          </p:cNvPr>
          <p:cNvCxnSpPr>
            <a:cxnSpLocks/>
          </p:cNvCxnSpPr>
          <p:nvPr/>
        </p:nvCxnSpPr>
        <p:spPr>
          <a:xfrm flipV="1">
            <a:off x="713568" y="3188026"/>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9E26324-2E15-12F3-3E47-E4467A60D3AC}"/>
                  </a:ext>
                </a:extLst>
              </p:cNvPr>
              <p:cNvSpPr txBox="1"/>
              <p:nvPr/>
            </p:nvSpPr>
            <p:spPr>
              <a:xfrm>
                <a:off x="4986556" y="3570075"/>
                <a:ext cx="3956604" cy="1200329"/>
              </a:xfrm>
              <a:prstGeom prst="rect">
                <a:avLst/>
              </a:prstGeom>
              <a:noFill/>
            </p:spPr>
            <p:txBody>
              <a:bodyPr wrap="squar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rPr>
                  <a:t>{{ </a:t>
                </a:r>
                <a:r>
                  <a:rPr lang="en-US" b="1" dirty="0">
                    <a:solidFill>
                      <a:schemeClr val="accent3">
                        <a:lumMod val="50000"/>
                      </a:schemeClr>
                    </a:solidFill>
                    <a:latin typeface="Cambria Math" panose="02040503050406030204" pitchFamily="18" charset="0"/>
                    <a:ea typeface="Cambria Math" panose="02040503050406030204" pitchFamily="18" charset="0"/>
                  </a:rPr>
                  <a:t>true</a:t>
                </a:r>
                <a:r>
                  <a:rPr lang="en-US" dirty="0">
                    <a:solidFill>
                      <a:schemeClr val="accent3">
                        <a:lumMod val="50000"/>
                      </a:schemeClr>
                    </a:solidFill>
                    <a:latin typeface="Cambria Math" panose="02040503050406030204" pitchFamily="18" charset="0"/>
                    <a:ea typeface="Cambria Math" panose="02040503050406030204" pitchFamily="18" charset="0"/>
                  </a:rPr>
                  <a:t> and x + 2 </a:t>
                </a:r>
                <a14:m>
                  <m:oMath xmlns:m="http://schemas.openxmlformats.org/officeDocument/2006/math">
                    <m:r>
                      <a:rPr lang="en-US" i="1" smtClean="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dirty="0">
                    <a:solidFill>
                      <a:schemeClr val="accent3">
                        <a:lumMod val="50000"/>
                      </a:schemeClr>
                    </a:solidFill>
                    <a:latin typeface="Cambria Math" panose="02040503050406030204" pitchFamily="18" charset="0"/>
                    <a:ea typeface="Cambria Math" panose="02040503050406030204" pitchFamily="18" charset="0"/>
                  </a:rPr>
                  <a:t> 0 }} </a:t>
                </a:r>
              </a:p>
              <a:p>
                <a:r>
                  <a:rPr lang="en-US" dirty="0">
                    <a:solidFill>
                      <a:schemeClr val="accent3">
                        <a:lumMod val="50000"/>
                      </a:schemeClr>
                    </a:solidFill>
                    <a:latin typeface="Cambria Math" panose="02040503050406030204" pitchFamily="18" charset="0"/>
                    <a:ea typeface="Cambria Math" panose="02040503050406030204" pitchFamily="18" charset="0"/>
                  </a:rPr>
                  <a:t>{{x + 2 </a:t>
                </a:r>
                <a14:m>
                  <m:oMath xmlns:m="http://schemas.openxmlformats.org/officeDocument/2006/math">
                    <m:r>
                      <a:rPr lang="en-US" i="1">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dirty="0">
                    <a:solidFill>
                      <a:schemeClr val="accent3">
                        <a:lumMod val="50000"/>
                      </a:schemeClr>
                    </a:solidFill>
                    <a:latin typeface="Cambria Math" panose="02040503050406030204" pitchFamily="18" charset="0"/>
                    <a:ea typeface="Cambria Math" panose="02040503050406030204" pitchFamily="18" charset="0"/>
                  </a:rPr>
                  <a:t> 0 }}</a:t>
                </a:r>
              </a:p>
              <a:p>
                <a:endPar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a:p>
                <a:r>
                  <a:rPr lang="en-US" dirty="0">
                    <a:solidFill>
                      <a:schemeClr val="accent3">
                        <a:lumMod val="75000"/>
                      </a:schemeClr>
                    </a:solidFill>
                    <a:latin typeface="Cambria Math" panose="02040503050406030204" pitchFamily="18" charset="0"/>
                    <a:ea typeface="Cambria Math" panose="02040503050406030204" pitchFamily="18" charset="0"/>
                  </a:rPr>
                  <a:t>x </a:t>
                </a:r>
                <a14:m>
                  <m:oMath xmlns:m="http://schemas.openxmlformats.org/officeDocument/2006/math">
                    <m:r>
                      <a:rPr lang="en-US" i="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dirty="0">
                    <a:solidFill>
                      <a:schemeClr val="accent3">
                        <a:lumMod val="75000"/>
                      </a:schemeClr>
                    </a:solidFill>
                    <a:latin typeface="Cambria Math" panose="02040503050406030204" pitchFamily="18" charset="0"/>
                    <a:ea typeface="Cambria Math" panose="02040503050406030204" pitchFamily="18" charset="0"/>
                  </a:rPr>
                  <a:t> 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r>
                  <a:rPr lang="en-US" dirty="0">
                    <a:solidFill>
                      <a:schemeClr val="accent3">
                        <a:lumMod val="75000"/>
                      </a:schemeClr>
                    </a:solidFill>
                    <a:latin typeface="Franklin Gothic Medium" panose="020B0603020102020204" pitchFamily="34" charset="0"/>
                    <a:ea typeface="Cambria Math" panose="02040503050406030204" pitchFamily="18" charset="0"/>
                  </a:rPr>
                  <a:t>implies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x + 2 </a:t>
                </a:r>
                <a14:m>
                  <m:oMath xmlns:m="http://schemas.openxmlformats.org/officeDocument/2006/math">
                    <m:r>
                      <a:rPr lang="en-US" i="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dirty="0">
                    <a:solidFill>
                      <a:schemeClr val="accent3">
                        <a:lumMod val="75000"/>
                      </a:schemeClr>
                    </a:solidFill>
                    <a:latin typeface="Cambria Math" panose="02040503050406030204" pitchFamily="18" charset="0"/>
                    <a:ea typeface="Cambria Math" panose="02040503050406030204" pitchFamily="18" charset="0"/>
                  </a:rPr>
                  <a:t> 0</a:t>
                </a:r>
                <a:endPar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p:txBody>
          </p:sp>
        </mc:Choice>
        <mc:Fallback xmlns="">
          <p:sp>
            <p:nvSpPr>
              <p:cNvPr id="5" name="TextBox 4">
                <a:extLst>
                  <a:ext uri="{FF2B5EF4-FFF2-40B4-BE49-F238E27FC236}">
                    <a16:creationId xmlns:a16="http://schemas.microsoft.com/office/drawing/2014/main" id="{09E26324-2E15-12F3-3E47-E4467A60D3AC}"/>
                  </a:ext>
                </a:extLst>
              </p:cNvPr>
              <p:cNvSpPr txBox="1">
                <a:spLocks noRot="1" noChangeAspect="1" noMove="1" noResize="1" noEditPoints="1" noAdjustHandles="1" noChangeArrowheads="1" noChangeShapeType="1" noTextEdit="1"/>
              </p:cNvSpPr>
              <p:nvPr/>
            </p:nvSpPr>
            <p:spPr>
              <a:xfrm>
                <a:off x="4986556" y="3570075"/>
                <a:ext cx="3956604" cy="1200329"/>
              </a:xfrm>
              <a:prstGeom prst="rect">
                <a:avLst/>
              </a:prstGeom>
              <a:blipFill>
                <a:blip r:embed="rId4"/>
                <a:stretch>
                  <a:fillRect l="-1278" t="-3158" b="-8421"/>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7AD8EE12-8C25-4F79-9CFF-5232C523C2E3}"/>
              </a:ext>
            </a:extLst>
          </p:cNvPr>
          <p:cNvSpPr>
            <a:spLocks noGrp="1"/>
          </p:cNvSpPr>
          <p:nvPr>
            <p:ph type="sldNum" sz="quarter" idx="4"/>
          </p:nvPr>
        </p:nvSpPr>
        <p:spPr/>
        <p:txBody>
          <a:bodyPr/>
          <a:lstStyle/>
          <a:p>
            <a:fld id="{60F4F636-6A27-E649-AEDF-9DE4D4E58670}" type="slidenum">
              <a:rPr lang="en-US" smtClean="0"/>
              <a:pPr/>
              <a:t>117</a:t>
            </a:fld>
            <a:endParaRPr lang="en-US" dirty="0"/>
          </a:p>
        </p:txBody>
      </p:sp>
    </p:spTree>
    <p:extLst>
      <p:ext uri="{BB962C8B-B14F-4D97-AF65-F5344CB8AC3E}">
        <p14:creationId xmlns:p14="http://schemas.microsoft.com/office/powerpoint/2010/main" val="30860911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Function Calls with Declarative Specs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@requires P</a:t>
            </a:r>
            <a:r>
              <a:rPr lang="en-US" sz="1800" b="1" baseline="-25000" dirty="0">
                <a:solidFill>
                  <a:schemeClr val="accent3">
                    <a:lumMod val="50000"/>
                  </a:schemeClr>
                </a:solidFill>
                <a:latin typeface="Courier New" panose="02070309020205020404" pitchFamily="49" charset="0"/>
                <a:cs typeface="Courier New" panose="02070309020205020404" pitchFamily="49" charset="0"/>
              </a:rPr>
              <a:t>2</a:t>
            </a:r>
            <a:r>
              <a:rPr lang="en-US" sz="1800" b="1" dirty="0">
                <a:solidFill>
                  <a:schemeClr val="accent3">
                    <a:lumMod val="50000"/>
                  </a:schemeClr>
                </a:solidFill>
                <a:latin typeface="Courier New" panose="02070309020205020404" pitchFamily="49" charset="0"/>
                <a:cs typeface="Courier New" panose="02070309020205020404" pitchFamily="49" charset="0"/>
              </a:rPr>
              <a:t>           -- preconditions a, b</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x such that R -- conditions on a, b, x</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endParaRPr lang="en-US" sz="1800" dirty="0">
              <a:latin typeface="Courier New" panose="02070309020205020404" pitchFamily="49" charset="0"/>
              <a:cs typeface="Courier New" panose="02070309020205020404" pitchFamily="49" charset="0"/>
            </a:endParaRPr>
          </a:p>
          <a:p>
            <a:r>
              <a:rPr lang="en-US" sz="2600" dirty="0"/>
              <a:t>Forward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f(a, b);</a:t>
            </a:r>
          </a:p>
          <a:p>
            <a:pPr lvl="2"/>
            <a:r>
              <a:rPr lang="en-US" sz="1800" dirty="0">
                <a:latin typeface="Cambria Math" panose="02040503050406030204" pitchFamily="18" charset="0"/>
                <a:ea typeface="Cambria Math" panose="02040503050406030204" pitchFamily="18" charset="0"/>
              </a:rPr>
              <a:t>{{ P[x ↦ x</a:t>
            </a:r>
            <a:r>
              <a:rPr lang="en-US" sz="1800"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and R }}</a:t>
            </a:r>
          </a:p>
          <a:p>
            <a:pPr lvl="2"/>
            <a:endParaRPr lang="en-US" sz="1800" dirty="0"/>
          </a:p>
          <a:p>
            <a:r>
              <a:rPr lang="en-US" sz="2600" dirty="0"/>
              <a:t>Backward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Q</a:t>
            </a:r>
            <a:r>
              <a:rPr lang="en-US" sz="1800" baseline="-25000" dirty="0">
                <a:latin typeface="Cambria Math" panose="02040503050406030204" pitchFamily="18" charset="0"/>
                <a:ea typeface="Cambria Math" panose="02040503050406030204" pitchFamily="18" charset="0"/>
              </a:rPr>
              <a:t>1</a:t>
            </a:r>
            <a:r>
              <a:rPr lang="en-US" sz="1800" dirty="0">
                <a:latin typeface="Cambria Math" panose="02040503050406030204" pitchFamily="18" charset="0"/>
                <a:ea typeface="Cambria Math" panose="02040503050406030204" pitchFamily="18" charset="0"/>
              </a:rPr>
              <a:t> and P</a:t>
            </a:r>
            <a:r>
              <a:rPr lang="en-US" sz="1800" baseline="-25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f(a, b);</a:t>
            </a:r>
          </a:p>
          <a:p>
            <a:pPr lvl="2"/>
            <a:r>
              <a:rPr lang="en-US" sz="1800" dirty="0">
                <a:latin typeface="Cambria Math" panose="02040503050406030204" pitchFamily="18" charset="0"/>
                <a:ea typeface="Cambria Math" panose="02040503050406030204" pitchFamily="18" charset="0"/>
              </a:rPr>
              <a:t>{{ Q</a:t>
            </a:r>
            <a:r>
              <a:rPr lang="en-US" sz="1800" baseline="-25000" dirty="0">
                <a:latin typeface="Cambria Math" panose="02040503050406030204" pitchFamily="18" charset="0"/>
                <a:ea typeface="Cambria Math" panose="02040503050406030204" pitchFamily="18" charset="0"/>
              </a:rPr>
              <a:t>1</a:t>
            </a:r>
            <a:r>
              <a:rPr lang="en-US" sz="1800" dirty="0">
                <a:latin typeface="Cambria Math" panose="02040503050406030204" pitchFamily="18" charset="0"/>
                <a:ea typeface="Cambria Math" panose="02040503050406030204" pitchFamily="18" charset="0"/>
              </a:rPr>
              <a:t> and Q</a:t>
            </a:r>
            <a:r>
              <a:rPr lang="en-US" sz="1800" baseline="-25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a:t>
            </a:r>
          </a:p>
          <a:p>
            <a:pPr lvl="2"/>
            <a:endParaRPr lang="en-US" sz="1400" dirty="0"/>
          </a:p>
        </p:txBody>
      </p:sp>
      <p:cxnSp>
        <p:nvCxnSpPr>
          <p:cNvPr id="4" name="Straight Arrow Connector 3">
            <a:extLst>
              <a:ext uri="{FF2B5EF4-FFF2-40B4-BE49-F238E27FC236}">
                <a16:creationId xmlns:a16="http://schemas.microsoft.com/office/drawing/2014/main" id="{5EC2A337-14F1-FC5B-607D-227EB02D76E6}"/>
              </a:ext>
              <a:ext uri="{C183D7F6-B498-43B3-948B-1728B52AA6E4}">
                <adec:decorative xmlns:adec="http://schemas.microsoft.com/office/drawing/2017/decorative" val="1"/>
              </a:ext>
            </a:extLst>
          </p:cNvPr>
          <p:cNvCxnSpPr>
            <a:cxnSpLocks/>
          </p:cNvCxnSpPr>
          <p:nvPr/>
        </p:nvCxnSpPr>
        <p:spPr>
          <a:xfrm>
            <a:off x="1281935" y="3429000"/>
            <a:ext cx="0" cy="67986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D339627-B77F-643D-80DF-0196BB5EC9DA}"/>
              </a:ext>
            </a:extLst>
          </p:cNvPr>
          <p:cNvSpPr txBox="1"/>
          <p:nvPr/>
        </p:nvSpPr>
        <p:spPr>
          <a:xfrm>
            <a:off x="4949345" y="3529342"/>
            <a:ext cx="3534044" cy="369332"/>
          </a:xfrm>
          <a:prstGeom prst="rect">
            <a:avLst/>
          </a:prstGeom>
          <a:noFill/>
        </p:spPr>
        <p:txBody>
          <a:bodyPr wrap="none" rtlCol="0">
            <a:spAutoFit/>
          </a:bodyPr>
          <a:lstStyle/>
          <a:p>
            <a:r>
              <a:rPr lang="en-US" b="1"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Must</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 also check that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P</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 implies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P</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2</a:t>
            </a:r>
          </a:p>
        </p:txBody>
      </p:sp>
      <p:cxnSp>
        <p:nvCxnSpPr>
          <p:cNvPr id="9" name="Straight Arrow Connector 8">
            <a:extLst>
              <a:ext uri="{FF2B5EF4-FFF2-40B4-BE49-F238E27FC236}">
                <a16:creationId xmlns:a16="http://schemas.microsoft.com/office/drawing/2014/main" id="{63753420-5011-32D5-D6B0-357370A3E001}"/>
              </a:ext>
              <a:ext uri="{C183D7F6-B498-43B3-948B-1728B52AA6E4}">
                <adec:decorative xmlns:adec="http://schemas.microsoft.com/office/drawing/2017/decorative" val="1"/>
              </a:ext>
            </a:extLst>
          </p:cNvPr>
          <p:cNvCxnSpPr>
            <a:cxnSpLocks/>
          </p:cNvCxnSpPr>
          <p:nvPr/>
        </p:nvCxnSpPr>
        <p:spPr>
          <a:xfrm flipV="1">
            <a:off x="1281935" y="5436920"/>
            <a:ext cx="0" cy="61949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A212B2E-BC2F-87B0-55D8-063F74C4803E}"/>
              </a:ext>
            </a:extLst>
          </p:cNvPr>
          <p:cNvSpPr txBox="1"/>
          <p:nvPr/>
        </p:nvSpPr>
        <p:spPr>
          <a:xfrm>
            <a:off x="4949345" y="5429174"/>
            <a:ext cx="3551678" cy="369332"/>
          </a:xfrm>
          <a:prstGeom prst="rect">
            <a:avLst/>
          </a:prstGeom>
          <a:noFill/>
        </p:spPr>
        <p:txBody>
          <a:bodyPr wrap="none" rtlCol="0">
            <a:spAutoFit/>
          </a:bodyPr>
          <a:lstStyle/>
          <a:p>
            <a:r>
              <a:rPr lang="en-US" b="1"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Must</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 also check that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R</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 implies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Q</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2</a:t>
            </a:r>
          </a:p>
        </p:txBody>
      </p:sp>
      <p:sp>
        <p:nvSpPr>
          <p:cNvPr id="12" name="TextBox 11">
            <a:extLst>
              <a:ext uri="{FF2B5EF4-FFF2-40B4-BE49-F238E27FC236}">
                <a16:creationId xmlns:a16="http://schemas.microsoft.com/office/drawing/2014/main" id="{34DD18F6-2F94-5EF8-D565-321E5D19DFCF}"/>
              </a:ext>
            </a:extLst>
          </p:cNvPr>
          <p:cNvSpPr txBox="1"/>
          <p:nvPr/>
        </p:nvSpPr>
        <p:spPr>
          <a:xfrm>
            <a:off x="4949345" y="5907067"/>
            <a:ext cx="4047711"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Q</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2</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 is the part of postcondition using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x</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a:t>
            </a:r>
            <a:endPar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endParaRPr>
          </a:p>
        </p:txBody>
      </p:sp>
      <p:sp>
        <p:nvSpPr>
          <p:cNvPr id="5" name="Slide Number Placeholder 4">
            <a:extLst>
              <a:ext uri="{FF2B5EF4-FFF2-40B4-BE49-F238E27FC236}">
                <a16:creationId xmlns:a16="http://schemas.microsoft.com/office/drawing/2014/main" id="{38C98F0E-E713-5F19-A65E-34185533AB64}"/>
              </a:ext>
            </a:extLst>
          </p:cNvPr>
          <p:cNvSpPr>
            <a:spLocks noGrp="1"/>
          </p:cNvSpPr>
          <p:nvPr>
            <p:ph type="sldNum" sz="quarter" idx="4"/>
          </p:nvPr>
        </p:nvSpPr>
        <p:spPr/>
        <p:txBody>
          <a:bodyPr/>
          <a:lstStyle/>
          <a:p>
            <a:fld id="{60F4F636-6A27-E649-AEDF-9DE4D4E58670}" type="slidenum">
              <a:rPr lang="en-US" smtClean="0"/>
              <a:pPr/>
              <a:t>118</a:t>
            </a:fld>
            <a:endParaRPr lang="en-US" dirty="0"/>
          </a:p>
        </p:txBody>
      </p:sp>
    </p:spTree>
    <p:extLst>
      <p:ext uri="{BB962C8B-B14F-4D97-AF65-F5344CB8AC3E}">
        <p14:creationId xmlns:p14="http://schemas.microsoft.com/office/powerpoint/2010/main" val="34087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6FAE9-F323-4962-F817-5B2CD9E8D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958F3-FF2F-3BAA-6DAA-CDC84B4BB1BC}"/>
              </a:ext>
            </a:extLst>
          </p:cNvPr>
          <p:cNvSpPr>
            <a:spLocks noGrp="1"/>
          </p:cNvSpPr>
          <p:nvPr>
            <p:ph type="ctrTitle"/>
          </p:nvPr>
        </p:nvSpPr>
        <p:spPr>
          <a:xfrm>
            <a:off x="685800" y="2244162"/>
            <a:ext cx="3494590" cy="2006561"/>
          </a:xfrm>
        </p:spPr>
        <p:txBody>
          <a:bodyPr/>
          <a:lstStyle/>
          <a:p>
            <a:pPr algn="l"/>
            <a:r>
              <a:rPr lang="en-US" sz="3800" dirty="0">
                <a:solidFill>
                  <a:srgbClr val="7030A0"/>
                </a:solidFill>
              </a:rPr>
              <a:t>Floyd Logic,</a:t>
            </a:r>
            <a:br>
              <a:rPr lang="en-US" sz="3800" dirty="0">
                <a:solidFill>
                  <a:srgbClr val="7030A0"/>
                </a:solidFill>
              </a:rPr>
            </a:br>
            <a:r>
              <a:rPr lang="en-US" sz="3800" dirty="0">
                <a:solidFill>
                  <a:srgbClr val="7030A0"/>
                </a:solidFill>
              </a:rPr>
              <a:t>Part III</a:t>
            </a:r>
          </a:p>
        </p:txBody>
      </p:sp>
      <p:sp>
        <p:nvSpPr>
          <p:cNvPr id="5" name="Title 1">
            <a:extLst>
              <a:ext uri="{FF2B5EF4-FFF2-40B4-BE49-F238E27FC236}">
                <a16:creationId xmlns:a16="http://schemas.microsoft.com/office/drawing/2014/main" id="{B67299DE-F365-B8BC-5042-BF00565E99A2}"/>
              </a:ext>
            </a:extLst>
          </p:cNvPr>
          <p:cNvSpPr txBox="1">
            <a:spLocks/>
          </p:cNvSpPr>
          <p:nvPr/>
        </p:nvSpPr>
        <p:spPr>
          <a:xfrm>
            <a:off x="685800" y="5251355"/>
            <a:ext cx="2184722" cy="600938"/>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3200" dirty="0"/>
              <a:t>Matt Wang</a:t>
            </a:r>
          </a:p>
        </p:txBody>
      </p:sp>
      <p:sp>
        <p:nvSpPr>
          <p:cNvPr id="6" name="Title 1">
            <a:extLst>
              <a:ext uri="{FF2B5EF4-FFF2-40B4-BE49-F238E27FC236}">
                <a16:creationId xmlns:a16="http://schemas.microsoft.com/office/drawing/2014/main" id="{0DA9E48E-C5DB-09B8-E53F-3B838A406373}"/>
              </a:ext>
            </a:extLst>
          </p:cNvPr>
          <p:cNvSpPr txBox="1">
            <a:spLocks/>
          </p:cNvSpPr>
          <p:nvPr/>
        </p:nvSpPr>
        <p:spPr>
          <a:xfrm>
            <a:off x="685800" y="5839936"/>
            <a:ext cx="3886200" cy="889773"/>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1600" dirty="0">
                <a:solidFill>
                  <a:schemeClr val="tx1">
                    <a:lumMod val="95000"/>
                    <a:lumOff val="5000"/>
                  </a:schemeClr>
                </a:solidFill>
                <a:latin typeface="Franklin Gothic Medium Cond" panose="020B0606030402020204" pitchFamily="34" charset="0"/>
              </a:rPr>
              <a:t>&amp; Ali, Alice, Andrew, Anmol, Antonio, Connor, Edison, Helena, Jonathan, Katherine, Lauren, Lawrence, Mayee, Omar, Riva, Saan, and </a:t>
            </a:r>
            <a:r>
              <a:rPr lang="en-US" sz="1600" dirty="0" err="1">
                <a:solidFill>
                  <a:schemeClr val="tx1">
                    <a:lumMod val="95000"/>
                    <a:lumOff val="5000"/>
                  </a:schemeClr>
                </a:solidFill>
                <a:latin typeface="Franklin Gothic Medium Cond" panose="020B0606030402020204" pitchFamily="34" charset="0"/>
              </a:rPr>
              <a:t>Yusong</a:t>
            </a:r>
            <a:endParaRPr lang="en-US" sz="1600" dirty="0">
              <a:solidFill>
                <a:schemeClr val="tx1">
                  <a:lumMod val="95000"/>
                  <a:lumOff val="5000"/>
                </a:schemeClr>
              </a:solidFill>
              <a:latin typeface="Franklin Gothic Medium Cond" panose="020B0606030402020204" pitchFamily="34" charset="0"/>
            </a:endParaRPr>
          </a:p>
        </p:txBody>
      </p:sp>
      <p:sp>
        <p:nvSpPr>
          <p:cNvPr id="8" name="Title 1">
            <a:extLst>
              <a:ext uri="{FF2B5EF4-FFF2-40B4-BE49-F238E27FC236}">
                <a16:creationId xmlns:a16="http://schemas.microsoft.com/office/drawing/2014/main" id="{8A10D3EC-801D-DBE2-5FE8-AC413F801DC9}"/>
              </a:ext>
            </a:extLst>
          </p:cNvPr>
          <p:cNvSpPr txBox="1">
            <a:spLocks/>
          </p:cNvSpPr>
          <p:nvPr/>
        </p:nvSpPr>
        <p:spPr>
          <a:xfrm>
            <a:off x="685800" y="735865"/>
            <a:ext cx="3886200" cy="1537131"/>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dirty="0"/>
              <a:t>CSE 331</a:t>
            </a:r>
          </a:p>
          <a:p>
            <a:pPr algn="l"/>
            <a:r>
              <a:rPr lang="en-US" dirty="0"/>
              <a:t>Spring 2025</a:t>
            </a:r>
          </a:p>
        </p:txBody>
      </p:sp>
      <p:pic>
        <p:nvPicPr>
          <p:cNvPr id="7" name="Picture 6" descr="Poster reads “UW CSE Student advisory council presents: undergrad town hall with the director. Speakers are Magdalena Balazinksa (Allen School Director) and Dan Grossman, Yulia Tsvetkov, and Ranjay Krishna. The event is on Thursday, May 15 from 3:30 - 4:30 PM in Zillow Commons (Gates Center, 4th floor). The subtitle is All things AI: UW and Allen School AI efforts, AI curriculum, and research presentations by faculty. Cookies and drinks are provided. to RSVP, please visit https://forms.gle/gcJ3751UYnaiuY138">
            <a:extLst>
              <a:ext uri="{FF2B5EF4-FFF2-40B4-BE49-F238E27FC236}">
                <a16:creationId xmlns:a16="http://schemas.microsoft.com/office/drawing/2014/main" id="{35356FE3-0780-3E79-1F49-FAF02337C0A8}"/>
              </a:ext>
            </a:extLst>
          </p:cNvPr>
          <p:cNvPicPr>
            <a:picLocks noChangeAspect="1"/>
          </p:cNvPicPr>
          <p:nvPr/>
        </p:nvPicPr>
        <p:blipFill>
          <a:blip r:embed="rId3"/>
          <a:stretch>
            <a:fillRect/>
          </a:stretch>
        </p:blipFill>
        <p:spPr>
          <a:xfrm>
            <a:off x="4572000" y="441497"/>
            <a:ext cx="4427495" cy="5709138"/>
          </a:xfrm>
          <a:prstGeom prst="rect">
            <a:avLst/>
          </a:prstGeom>
        </p:spPr>
      </p:pic>
    </p:spTree>
    <p:extLst>
      <p:ext uri="{BB962C8B-B14F-4D97-AF65-F5344CB8AC3E}">
        <p14:creationId xmlns:p14="http://schemas.microsoft.com/office/powerpoint/2010/main" val="296833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Notation: Facts at a Point in Time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Inputs a and b must be integers.</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 non-negative integer.</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 &gt;= 0n &amp;&amp; b &gt;=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 ≥ 0 }}</a:t>
            </a:r>
          </a:p>
          <a:p>
            <a:pPr lvl="2"/>
            <a:r>
              <a:rPr lang="en-US" sz="1800" dirty="0">
                <a:latin typeface="Courier New" panose="02070309020205020404" pitchFamily="49" charset="0"/>
                <a:cs typeface="Courier New" panose="02070309020205020404" pitchFamily="49" charset="0"/>
              </a:rPr>
              <a:t>    a = a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 ≥ –1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L: List = cons(a, cons(b, nil));</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sum(L);</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endParaRPr lang="en-US" sz="1600" dirty="0"/>
          </a:p>
          <a:p>
            <a:r>
              <a:rPr lang="en-US" sz="2600" dirty="0"/>
              <a:t>When we state a fact, we have to say </a:t>
            </a:r>
            <a:r>
              <a:rPr lang="en-US" sz="2600" u="sng" dirty="0"/>
              <a:t>where</a:t>
            </a:r>
            <a:r>
              <a:rPr lang="en-US" sz="2600" dirty="0"/>
              <a:t> it holds</a:t>
            </a:r>
          </a:p>
          <a:p>
            <a:pPr lvl="1"/>
            <a:endParaRPr lang="en-US" sz="1200" dirty="0"/>
          </a:p>
          <a:p>
            <a:r>
              <a:rPr lang="en-US" sz="2600" dirty="0"/>
              <a:t> </a:t>
            </a:r>
            <a:r>
              <a:rPr lang="en-US" sz="2600" dirty="0">
                <a:solidFill>
                  <a:srgbClr val="7030A0"/>
                </a:solidFill>
                <a:latin typeface="Cambria Math" panose="02040503050406030204" pitchFamily="18" charset="0"/>
                <a:ea typeface="Cambria Math" panose="02040503050406030204" pitchFamily="18" charset="0"/>
              </a:rPr>
              <a:t>{{ .. }}</a:t>
            </a:r>
            <a:r>
              <a:rPr lang="en-US" sz="2600" dirty="0"/>
              <a:t> notation indicates facts true at that point</a:t>
            </a:r>
          </a:p>
          <a:p>
            <a:pPr lvl="1"/>
            <a:r>
              <a:rPr lang="en-US" sz="2200" dirty="0"/>
              <a:t>cannot assume those are true anywhere else</a:t>
            </a:r>
          </a:p>
        </p:txBody>
      </p:sp>
      <p:sp>
        <p:nvSpPr>
          <p:cNvPr id="4" name="Slide Number Placeholder 3">
            <a:extLst>
              <a:ext uri="{FF2B5EF4-FFF2-40B4-BE49-F238E27FC236}">
                <a16:creationId xmlns:a16="http://schemas.microsoft.com/office/drawing/2014/main" id="{03B9259D-BC35-0EF3-494D-B36927CAAF7D}"/>
              </a:ext>
            </a:extLst>
          </p:cNvPr>
          <p:cNvSpPr>
            <a:spLocks noGrp="1"/>
          </p:cNvSpPr>
          <p:nvPr>
            <p:ph type="sldNum" sz="quarter" idx="4"/>
          </p:nvPr>
        </p:nvSpPr>
        <p:spPr/>
        <p:txBody>
          <a:bodyPr/>
          <a:lstStyle/>
          <a:p>
            <a:fld id="{60F4F636-6A27-E649-AEDF-9DE4D4E58670}" type="slidenum">
              <a:rPr lang="en-US" smtClean="0"/>
              <a:pPr/>
              <a:t>12</a:t>
            </a:fld>
            <a:endParaRPr lang="en-US" dirty="0"/>
          </a:p>
        </p:txBody>
      </p:sp>
    </p:spTree>
    <p:extLst>
      <p:ext uri="{BB962C8B-B14F-4D97-AF65-F5344CB8AC3E}">
        <p14:creationId xmlns:p14="http://schemas.microsoft.com/office/powerpoint/2010/main" val="25241131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1774-BBC7-59DC-D19A-858CD0F42134}"/>
              </a:ext>
            </a:extLst>
          </p:cNvPr>
          <p:cNvSpPr>
            <a:spLocks noGrp="1"/>
          </p:cNvSpPr>
          <p:nvPr>
            <p:ph type="ctrTitle"/>
          </p:nvPr>
        </p:nvSpPr>
        <p:spPr/>
        <p:txBody>
          <a:bodyPr/>
          <a:lstStyle/>
          <a:p>
            <a:r>
              <a:rPr lang="en-US" dirty="0"/>
              <a:t>Loops</a:t>
            </a:r>
          </a:p>
        </p:txBody>
      </p:sp>
    </p:spTree>
    <p:extLst>
      <p:ext uri="{BB962C8B-B14F-4D97-AF65-F5344CB8AC3E}">
        <p14:creationId xmlns:p14="http://schemas.microsoft.com/office/powerpoint/2010/main" val="34264938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Correctness of Loops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Assignment and condition reasoning is mechanical</a:t>
            </a:r>
          </a:p>
          <a:p>
            <a:pPr lvl="1"/>
            <a:endParaRPr lang="en-US" sz="2200" dirty="0"/>
          </a:p>
          <a:p>
            <a:r>
              <a:rPr lang="en-US" sz="2600" dirty="0"/>
              <a:t>Loop reasoning </a:t>
            </a:r>
            <a:r>
              <a:rPr lang="en-US" sz="2600" b="1" u="sng" dirty="0"/>
              <a:t>cannot</a:t>
            </a:r>
            <a:r>
              <a:rPr lang="en-US" sz="2600" dirty="0"/>
              <a:t> be made mechanical</a:t>
            </a:r>
          </a:p>
          <a:p>
            <a:pPr lvl="1"/>
            <a:r>
              <a:rPr lang="en-US" sz="2200" dirty="0"/>
              <a:t>no way around this</a:t>
            </a:r>
          </a:p>
          <a:p>
            <a:pPr lvl="2"/>
            <a:r>
              <a:rPr lang="en-US" sz="1800" dirty="0"/>
              <a:t>(</a:t>
            </a:r>
            <a:r>
              <a:rPr lang="en-US" sz="1800" b="1" dirty="0"/>
              <a:t>311 alert</a:t>
            </a:r>
            <a:r>
              <a:rPr lang="en-US" sz="1800" dirty="0"/>
              <a:t>: this follows from Rice’s Theorem)</a:t>
            </a:r>
          </a:p>
          <a:p>
            <a:pPr lvl="1"/>
            <a:endParaRPr lang="en-US" sz="2200" dirty="0"/>
          </a:p>
          <a:p>
            <a:r>
              <a:rPr lang="en-US" sz="2600" dirty="0"/>
              <a:t>Thankfully, one </a:t>
            </a:r>
            <a:r>
              <a:rPr lang="en-US" sz="2600" i="1" dirty="0"/>
              <a:t>extra</a:t>
            </a:r>
            <a:r>
              <a:rPr lang="en-US" sz="2600" dirty="0"/>
              <a:t> bit of information fixes this</a:t>
            </a:r>
          </a:p>
          <a:p>
            <a:pPr lvl="1"/>
            <a:r>
              <a:rPr lang="en-US" sz="2200" dirty="0"/>
              <a:t>need to provide a “loop invariant”</a:t>
            </a:r>
          </a:p>
          <a:p>
            <a:pPr lvl="1"/>
            <a:r>
              <a:rPr lang="en-US" sz="2200" dirty="0"/>
              <a:t>with the invariant, reasoning is again mechanical</a:t>
            </a:r>
          </a:p>
        </p:txBody>
      </p:sp>
      <p:sp>
        <p:nvSpPr>
          <p:cNvPr id="4" name="Slide Number Placeholder 3">
            <a:extLst>
              <a:ext uri="{FF2B5EF4-FFF2-40B4-BE49-F238E27FC236}">
                <a16:creationId xmlns:a16="http://schemas.microsoft.com/office/drawing/2014/main" id="{C05EEC51-BD61-531A-1F17-B7A76E83CDD9}"/>
              </a:ext>
            </a:extLst>
          </p:cNvPr>
          <p:cNvSpPr>
            <a:spLocks noGrp="1"/>
          </p:cNvSpPr>
          <p:nvPr>
            <p:ph type="sldNum" sz="quarter" idx="4"/>
          </p:nvPr>
        </p:nvSpPr>
        <p:spPr/>
        <p:txBody>
          <a:bodyPr/>
          <a:lstStyle/>
          <a:p>
            <a:fld id="{60F4F636-6A27-E649-AEDF-9DE4D4E58670}" type="slidenum">
              <a:rPr lang="en-US" smtClean="0"/>
              <a:pPr/>
              <a:t>121</a:t>
            </a:fld>
            <a:endParaRPr lang="en-US" dirty="0"/>
          </a:p>
        </p:txBody>
      </p:sp>
    </p:spTree>
    <p:extLst>
      <p:ext uri="{BB962C8B-B14F-4D97-AF65-F5344CB8AC3E}">
        <p14:creationId xmlns:p14="http://schemas.microsoft.com/office/powerpoint/2010/main" val="268838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Invariants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Loop invariant is true </a:t>
            </a:r>
            <a:r>
              <a:rPr lang="en-US" sz="2600" b="1" u="sng" dirty="0"/>
              <a:t>every time</a:t>
            </a:r>
            <a:r>
              <a:rPr lang="en-US" sz="2600" dirty="0"/>
              <a:t> at the top of the loop</a:t>
            </a:r>
          </a:p>
          <a:p>
            <a:pPr lvl="2"/>
            <a:endParaRPr lang="en-US" sz="1800" dirty="0"/>
          </a:p>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 I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S</a:t>
            </a:r>
          </a:p>
          <a:p>
            <a:pPr lvl="2"/>
            <a:r>
              <a:rPr lang="en-US" sz="1800" dirty="0">
                <a:latin typeface="Courier New" panose="02070309020205020404" pitchFamily="49" charset="0"/>
                <a:cs typeface="Courier New" panose="02070309020205020404" pitchFamily="49" charset="0"/>
              </a:rPr>
              <a:t>}</a:t>
            </a:r>
          </a:p>
          <a:p>
            <a:pPr lvl="2"/>
            <a:endParaRPr lang="en-US" sz="1800" dirty="0"/>
          </a:p>
          <a:p>
            <a:pPr lvl="1"/>
            <a:r>
              <a:rPr lang="en-US" sz="2200" dirty="0"/>
              <a:t>must be true when we get to the top the first time</a:t>
            </a:r>
          </a:p>
          <a:p>
            <a:pPr lvl="1"/>
            <a:r>
              <a:rPr lang="en-US" sz="2200" dirty="0"/>
              <a:t>must remain true each time execute </a:t>
            </a:r>
            <a:r>
              <a:rPr lang="en-US" sz="2200" b="1" dirty="0">
                <a:latin typeface="Courier New" panose="02070309020205020404" pitchFamily="49" charset="0"/>
                <a:cs typeface="Courier New" panose="02070309020205020404" pitchFamily="49" charset="0"/>
              </a:rPr>
              <a:t>S</a:t>
            </a:r>
            <a:r>
              <a:rPr lang="en-US" sz="2200" dirty="0"/>
              <a:t> and loop back up</a:t>
            </a:r>
          </a:p>
          <a:p>
            <a:pPr lvl="1"/>
            <a:endParaRPr lang="en-US" sz="2200" dirty="0"/>
          </a:p>
          <a:p>
            <a:r>
              <a:rPr lang="en-US" sz="2600" dirty="0"/>
              <a:t>Use “</a:t>
            </a:r>
            <a:r>
              <a:rPr lang="en-US" sz="2600" b="1" dirty="0"/>
              <a:t>Inv</a:t>
            </a:r>
            <a:r>
              <a:rPr lang="en-US" sz="2600" dirty="0"/>
              <a:t>:” to indicate a loop invariant</a:t>
            </a:r>
          </a:p>
          <a:p>
            <a:pPr lvl="2"/>
            <a:r>
              <a:rPr lang="en-US" sz="1800" dirty="0"/>
              <a:t>otherwise, this only claims to be true the first time at the loop</a:t>
            </a:r>
          </a:p>
        </p:txBody>
      </p:sp>
      <p:sp>
        <p:nvSpPr>
          <p:cNvPr id="4" name="Slide Number Placeholder 3">
            <a:extLst>
              <a:ext uri="{FF2B5EF4-FFF2-40B4-BE49-F238E27FC236}">
                <a16:creationId xmlns:a16="http://schemas.microsoft.com/office/drawing/2014/main" id="{9C51F863-3DEA-86C2-C5DE-7843F400764F}"/>
              </a:ext>
            </a:extLst>
          </p:cNvPr>
          <p:cNvSpPr>
            <a:spLocks noGrp="1"/>
          </p:cNvSpPr>
          <p:nvPr>
            <p:ph type="sldNum" sz="quarter" idx="4"/>
          </p:nvPr>
        </p:nvSpPr>
        <p:spPr/>
        <p:txBody>
          <a:bodyPr/>
          <a:lstStyle/>
          <a:p>
            <a:fld id="{60F4F636-6A27-E649-AEDF-9DE4D4E58670}" type="slidenum">
              <a:rPr lang="en-US" smtClean="0"/>
              <a:pPr/>
              <a:t>122</a:t>
            </a:fld>
            <a:endParaRPr lang="en-US" dirty="0"/>
          </a:p>
        </p:txBody>
      </p:sp>
    </p:spTree>
    <p:extLst>
      <p:ext uri="{BB962C8B-B14F-4D97-AF65-F5344CB8AC3E}">
        <p14:creationId xmlns:p14="http://schemas.microsoft.com/office/powerpoint/2010/main" val="28259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Invariants (2/2)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Loop invariant is true </a:t>
            </a:r>
            <a:r>
              <a:rPr lang="en-US" sz="2600" b="1" u="sng" dirty="0"/>
              <a:t>every time</a:t>
            </a:r>
            <a:r>
              <a:rPr lang="en-US" sz="2600" dirty="0"/>
              <a:t> at the top of the loop</a:t>
            </a:r>
          </a:p>
          <a:p>
            <a:pPr lvl="2"/>
            <a:endParaRPr lang="en-US" sz="1800" dirty="0"/>
          </a:p>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 I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S</a:t>
            </a:r>
          </a:p>
          <a:p>
            <a:pPr lvl="2"/>
            <a:r>
              <a:rPr lang="en-US" sz="1800" dirty="0">
                <a:latin typeface="Courier New" panose="02070309020205020404" pitchFamily="49" charset="0"/>
                <a:cs typeface="Courier New" panose="02070309020205020404" pitchFamily="49" charset="0"/>
              </a:rPr>
              <a:t>}</a:t>
            </a:r>
          </a:p>
          <a:p>
            <a:pPr lvl="2"/>
            <a:endParaRPr lang="en-US" sz="1800" dirty="0"/>
          </a:p>
          <a:p>
            <a:pPr lvl="1"/>
            <a:r>
              <a:rPr lang="en-US" sz="2200" dirty="0"/>
              <a:t>must be true </a:t>
            </a:r>
            <a:r>
              <a:rPr lang="en-US" sz="2200" dirty="0">
                <a:latin typeface="Cambria Math" panose="02040503050406030204" pitchFamily="18" charset="0"/>
                <a:ea typeface="Cambria Math" panose="02040503050406030204" pitchFamily="18" charset="0"/>
              </a:rPr>
              <a:t>0</a:t>
            </a:r>
            <a:r>
              <a:rPr lang="en-US" sz="2200" dirty="0"/>
              <a:t> times through the loop (at top the first time)</a:t>
            </a:r>
          </a:p>
          <a:p>
            <a:pPr lvl="1"/>
            <a:r>
              <a:rPr lang="en-US" sz="2200" dirty="0"/>
              <a:t>if true </a:t>
            </a:r>
            <a:r>
              <a:rPr lang="en-US" sz="2200" dirty="0">
                <a:latin typeface="Cambria Math" panose="02040503050406030204" pitchFamily="18" charset="0"/>
                <a:ea typeface="Cambria Math" panose="02040503050406030204" pitchFamily="18" charset="0"/>
              </a:rPr>
              <a:t>n</a:t>
            </a:r>
            <a:r>
              <a:rPr lang="en-US" sz="2200" dirty="0"/>
              <a:t> times through, must be true </a:t>
            </a:r>
            <a:r>
              <a:rPr lang="en-US" sz="2200" dirty="0">
                <a:latin typeface="Cambria Math" panose="02040503050406030204" pitchFamily="18" charset="0"/>
                <a:ea typeface="Cambria Math" panose="02040503050406030204" pitchFamily="18" charset="0"/>
              </a:rPr>
              <a:t>n+1</a:t>
            </a:r>
            <a:r>
              <a:rPr lang="en-US" sz="2200" dirty="0"/>
              <a:t> times through</a:t>
            </a:r>
          </a:p>
          <a:p>
            <a:pPr lvl="1"/>
            <a:endParaRPr lang="en-US" sz="2200" dirty="0"/>
          </a:p>
          <a:p>
            <a:r>
              <a:rPr lang="en-US" sz="2600" dirty="0"/>
              <a:t>Why do these imply it is always true?</a:t>
            </a:r>
          </a:p>
          <a:p>
            <a:pPr lvl="1"/>
            <a:r>
              <a:rPr lang="en-US" sz="2200" dirty="0"/>
              <a:t>follows by structural induction (on </a:t>
            </a:r>
            <a:r>
              <a:rPr lang="en-US" sz="2200" b="1" dirty="0" err="1"/>
              <a:t>ℕ</a:t>
            </a:r>
            <a:r>
              <a:rPr lang="en-US" sz="2200" dirty="0"/>
              <a:t>)</a:t>
            </a:r>
          </a:p>
        </p:txBody>
      </p:sp>
      <p:sp>
        <p:nvSpPr>
          <p:cNvPr id="4" name="Slide Number Placeholder 3">
            <a:extLst>
              <a:ext uri="{FF2B5EF4-FFF2-40B4-BE49-F238E27FC236}">
                <a16:creationId xmlns:a16="http://schemas.microsoft.com/office/drawing/2014/main" id="{4C224A7A-3E6F-DB49-10BD-C0AE49FC1CE6}"/>
              </a:ext>
            </a:extLst>
          </p:cNvPr>
          <p:cNvSpPr>
            <a:spLocks noGrp="1"/>
          </p:cNvSpPr>
          <p:nvPr>
            <p:ph type="sldNum" sz="quarter" idx="4"/>
          </p:nvPr>
        </p:nvSpPr>
        <p:spPr/>
        <p:txBody>
          <a:bodyPr/>
          <a:lstStyle/>
          <a:p>
            <a:fld id="{60F4F636-6A27-E649-AEDF-9DE4D4E58670}" type="slidenum">
              <a:rPr lang="en-US" smtClean="0"/>
              <a:pPr/>
              <a:t>123</a:t>
            </a:fld>
            <a:endParaRPr lang="en-US" dirty="0"/>
          </a:p>
        </p:txBody>
      </p:sp>
    </p:spTree>
    <p:extLst>
      <p:ext uri="{BB962C8B-B14F-4D97-AF65-F5344CB8AC3E}">
        <p14:creationId xmlns:p14="http://schemas.microsoft.com/office/powerpoint/2010/main" val="144559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Invariants as Three Distinct Triples (1/5)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P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I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S</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7030A0"/>
                </a:solidFill>
                <a:latin typeface="Cambria Math" panose="02040503050406030204" pitchFamily="18" charset="0"/>
                <a:ea typeface="Cambria Math" panose="02040503050406030204" pitchFamily="18" charset="0"/>
              </a:rPr>
              <a:t>{{ Q }}</a:t>
            </a:r>
          </a:p>
          <a:p>
            <a:pPr lvl="2"/>
            <a:endParaRPr lang="en-US" sz="1800" dirty="0"/>
          </a:p>
          <a:p>
            <a:r>
              <a:rPr lang="en-US" sz="2600" dirty="0"/>
              <a:t>How do we check validity with a loop invariant?</a:t>
            </a:r>
          </a:p>
          <a:p>
            <a:pPr lvl="1"/>
            <a:r>
              <a:rPr lang="en-US" sz="2200" dirty="0"/>
              <a:t>intermediate assertion splits into </a:t>
            </a:r>
            <a:r>
              <a:rPr lang="en-US" sz="2200" i="1" dirty="0"/>
              <a:t>three</a:t>
            </a:r>
            <a:r>
              <a:rPr lang="en-US" sz="2200" dirty="0"/>
              <a:t> triples to check</a:t>
            </a:r>
          </a:p>
        </p:txBody>
      </p:sp>
      <p:sp>
        <p:nvSpPr>
          <p:cNvPr id="4" name="Slide Number Placeholder 3">
            <a:extLst>
              <a:ext uri="{FF2B5EF4-FFF2-40B4-BE49-F238E27FC236}">
                <a16:creationId xmlns:a16="http://schemas.microsoft.com/office/drawing/2014/main" id="{10654BDB-3DB5-D8FC-0BE8-F91C87515287}"/>
              </a:ext>
            </a:extLst>
          </p:cNvPr>
          <p:cNvSpPr>
            <a:spLocks noGrp="1"/>
          </p:cNvSpPr>
          <p:nvPr>
            <p:ph type="sldNum" sz="quarter" idx="4"/>
          </p:nvPr>
        </p:nvSpPr>
        <p:spPr/>
        <p:txBody>
          <a:bodyPr/>
          <a:lstStyle/>
          <a:p>
            <a:fld id="{60F4F636-6A27-E649-AEDF-9DE4D4E58670}" type="slidenum">
              <a:rPr lang="en-US" smtClean="0"/>
              <a:pPr/>
              <a:t>124</a:t>
            </a:fld>
            <a:endParaRPr lang="en-US" dirty="0"/>
          </a:p>
        </p:txBody>
      </p:sp>
    </p:spTree>
    <p:extLst>
      <p:ext uri="{BB962C8B-B14F-4D97-AF65-F5344CB8AC3E}">
        <p14:creationId xmlns:p14="http://schemas.microsoft.com/office/powerpoint/2010/main" val="6471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Invariants as Three Distinct Triples (2/5)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P }}</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Inv</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S</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rPr>
              <a:t>{{ Q }}</a:t>
            </a:r>
          </a:p>
          <a:p>
            <a:pPr lvl="2"/>
            <a:endParaRPr lang="en-US" sz="1800" dirty="0"/>
          </a:p>
          <a:p>
            <a:pPr marL="0" indent="0">
              <a:buNone/>
            </a:pPr>
            <a:r>
              <a:rPr lang="en-US" sz="2600" dirty="0"/>
              <a:t>Splits correctness into three parts</a:t>
            </a:r>
          </a:p>
          <a:p>
            <a:pPr marL="0" indent="0">
              <a:buNone/>
            </a:pPr>
            <a:endParaRPr lang="en-US" sz="1200" dirty="0"/>
          </a:p>
          <a:p>
            <a:pPr marL="914400" lvl="1" indent="-457200">
              <a:buFont typeface="+mj-lt"/>
              <a:buAutoNum type="arabicPeriod"/>
            </a:pPr>
            <a:r>
              <a:rPr lang="en-US" sz="2200" dirty="0">
                <a:latin typeface="Franklin Gothic Medium" panose="020B0603020102020204" pitchFamily="34" charset="0"/>
                <a:ea typeface="Cambria Math" panose="02040503050406030204" pitchFamily="18" charset="0"/>
              </a:rPr>
              <a:t> </a:t>
            </a:r>
            <a:r>
              <a:rPr lang="en-US" sz="2200" dirty="0">
                <a:latin typeface="Cambria Math" panose="02040503050406030204" pitchFamily="18" charset="0"/>
                <a:ea typeface="Cambria Math" panose="02040503050406030204" pitchFamily="18" charset="0"/>
              </a:rPr>
              <a:t>I</a:t>
            </a:r>
            <a:r>
              <a:rPr lang="en-US" sz="2200" dirty="0"/>
              <a:t> holds initially</a:t>
            </a:r>
          </a:p>
          <a:p>
            <a:pPr marL="914400" lvl="1" indent="-457200">
              <a:buFont typeface="+mj-lt"/>
              <a:buAutoNum type="arabicPeriod"/>
            </a:pPr>
            <a:r>
              <a:rPr lang="en-US" sz="2200" b="1" dirty="0">
                <a:latin typeface="Franklin Gothic Medium" panose="020B0603020102020204" pitchFamily="34" charset="0"/>
                <a:ea typeface="Cambria Math" panose="02040503050406030204" pitchFamily="18" charset="0"/>
                <a:cs typeface="Courier New" panose="02070309020205020404" pitchFamily="49" charset="0"/>
              </a:rPr>
              <a:t> </a:t>
            </a:r>
            <a:r>
              <a:rPr lang="en-US" sz="2200" b="1" dirty="0">
                <a:latin typeface="Courier New" panose="02070309020205020404" pitchFamily="49" charset="0"/>
                <a:ea typeface="Cambria Math" panose="02040503050406030204" pitchFamily="18" charset="0"/>
                <a:cs typeface="Courier New" panose="02070309020205020404" pitchFamily="49" charset="0"/>
              </a:rPr>
              <a:t>S</a:t>
            </a:r>
            <a:r>
              <a:rPr lang="en-US" sz="2200" dirty="0">
                <a:latin typeface="Cambria Math" panose="02040503050406030204" pitchFamily="18" charset="0"/>
                <a:ea typeface="Cambria Math" panose="02040503050406030204" pitchFamily="18" charset="0"/>
              </a:rPr>
              <a:t> </a:t>
            </a:r>
            <a:r>
              <a:rPr lang="en-US" sz="2200" dirty="0">
                <a:latin typeface="Franklin Gothic Medium" panose="020B0603020102020204" pitchFamily="34" charset="0"/>
                <a:ea typeface="Cambria Math" panose="02040503050406030204" pitchFamily="18" charset="0"/>
              </a:rPr>
              <a:t>preserves</a:t>
            </a:r>
            <a:r>
              <a:rPr lang="en-US" sz="2200" dirty="0">
                <a:latin typeface="Cambria Math" panose="02040503050406030204" pitchFamily="18" charset="0"/>
                <a:ea typeface="Cambria Math" panose="02040503050406030204" pitchFamily="18" charset="0"/>
              </a:rPr>
              <a:t> I</a:t>
            </a:r>
          </a:p>
          <a:p>
            <a:pPr marL="914400" lvl="1" indent="-457200">
              <a:buFont typeface="+mj-lt"/>
              <a:buAutoNum type="arabicPeriod"/>
            </a:pPr>
            <a:r>
              <a:rPr lang="en-US" sz="2200" dirty="0">
                <a:latin typeface="Franklin Gothic Medium" panose="020B0603020102020204" pitchFamily="34" charset="0"/>
                <a:ea typeface="Cambria Math" panose="02040503050406030204" pitchFamily="18" charset="0"/>
              </a:rPr>
              <a:t> </a:t>
            </a:r>
            <a:r>
              <a:rPr lang="en-US" sz="2200" dirty="0">
                <a:latin typeface="Cambria Math" panose="02040503050406030204" pitchFamily="18" charset="0"/>
                <a:ea typeface="Cambria Math" panose="02040503050406030204" pitchFamily="18" charset="0"/>
              </a:rPr>
              <a:t>Q</a:t>
            </a:r>
            <a:r>
              <a:rPr lang="en-US" sz="2200" dirty="0"/>
              <a:t> holds when loop exits</a:t>
            </a:r>
          </a:p>
        </p:txBody>
      </p:sp>
      <p:grpSp>
        <p:nvGrpSpPr>
          <p:cNvPr id="7" name="Group 6" descr="First, we need to show that {{ P }}&#13;&#10;{{ Inv: I }}&#13;&#10; holds">
            <a:extLst>
              <a:ext uri="{FF2B5EF4-FFF2-40B4-BE49-F238E27FC236}">
                <a16:creationId xmlns:a16="http://schemas.microsoft.com/office/drawing/2014/main" id="{316EDDE2-71C7-A4ED-DB3C-07542FA5BD74}"/>
              </a:ext>
            </a:extLst>
          </p:cNvPr>
          <p:cNvGrpSpPr/>
          <p:nvPr/>
        </p:nvGrpSpPr>
        <p:grpSpPr>
          <a:xfrm>
            <a:off x="4156388" y="1244160"/>
            <a:ext cx="3906957" cy="606642"/>
            <a:chOff x="4156388" y="1244160"/>
            <a:chExt cx="3906957" cy="606642"/>
          </a:xfrm>
        </p:grpSpPr>
        <p:sp>
          <p:nvSpPr>
            <p:cNvPr id="4" name="Right Bracket 3">
              <a:extLst>
                <a:ext uri="{FF2B5EF4-FFF2-40B4-BE49-F238E27FC236}">
                  <a16:creationId xmlns:a16="http://schemas.microsoft.com/office/drawing/2014/main" id="{19852DAB-6DEB-64B6-961B-CAA2D39C9206}"/>
                </a:ext>
              </a:extLst>
            </p:cNvPr>
            <p:cNvSpPr/>
            <p:nvPr/>
          </p:nvSpPr>
          <p:spPr>
            <a:xfrm>
              <a:off x="4156388" y="1244160"/>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2F9FC037-23DC-DA6E-E092-43BF0EDA1D2D}"/>
                </a:ext>
              </a:extLst>
            </p:cNvPr>
            <p:cNvSpPr txBox="1"/>
            <p:nvPr/>
          </p:nvSpPr>
          <p:spPr>
            <a:xfrm>
              <a:off x="4254221" y="1362815"/>
              <a:ext cx="3809124"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1.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I</a:t>
              </a:r>
              <a:r>
                <a:rPr lang="en-US" dirty="0">
                  <a:solidFill>
                    <a:schemeClr val="accent3">
                      <a:lumMod val="75000"/>
                    </a:schemeClr>
                  </a:solidFill>
                  <a:latin typeface="Franklin Gothic Medium"/>
                  <a:cs typeface="Franklin Gothic Medium"/>
                </a:rPr>
                <a:t> holds initially</a:t>
              </a:r>
            </a:p>
          </p:txBody>
        </p:sp>
      </p:grpSp>
      <p:sp>
        <p:nvSpPr>
          <p:cNvPr id="6" name="Slide Number Placeholder 5">
            <a:extLst>
              <a:ext uri="{FF2B5EF4-FFF2-40B4-BE49-F238E27FC236}">
                <a16:creationId xmlns:a16="http://schemas.microsoft.com/office/drawing/2014/main" id="{96ED7AB0-C610-9226-9D0A-77C19605D161}"/>
              </a:ext>
            </a:extLst>
          </p:cNvPr>
          <p:cNvSpPr>
            <a:spLocks noGrp="1"/>
          </p:cNvSpPr>
          <p:nvPr>
            <p:ph type="sldNum" sz="quarter" idx="4"/>
          </p:nvPr>
        </p:nvSpPr>
        <p:spPr/>
        <p:txBody>
          <a:bodyPr/>
          <a:lstStyle/>
          <a:p>
            <a:fld id="{60F4F636-6A27-E649-AEDF-9DE4D4E58670}" type="slidenum">
              <a:rPr lang="en-US" smtClean="0"/>
              <a:pPr/>
              <a:t>125</a:t>
            </a:fld>
            <a:endParaRPr lang="en-US" dirty="0"/>
          </a:p>
        </p:txBody>
      </p:sp>
    </p:spTree>
    <p:extLst>
      <p:ext uri="{BB962C8B-B14F-4D97-AF65-F5344CB8AC3E}">
        <p14:creationId xmlns:p14="http://schemas.microsoft.com/office/powerpoint/2010/main" val="34600323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Invariants as Three Distinct Triples (3/5)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P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I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 and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cond</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S</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 }}</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rPr>
              <a:t>{{ Q }}</a:t>
            </a:r>
          </a:p>
          <a:p>
            <a:pPr lvl="2"/>
            <a:endParaRPr lang="en-US" sz="1800" dirty="0"/>
          </a:p>
          <a:p>
            <a:pPr marL="0" indent="0">
              <a:buNone/>
            </a:pPr>
            <a:r>
              <a:rPr lang="en-US" sz="2600" dirty="0"/>
              <a:t>Splits correctness into three parts</a:t>
            </a:r>
          </a:p>
          <a:p>
            <a:pPr marL="0" indent="0">
              <a:buNone/>
            </a:pPr>
            <a:endParaRPr lang="en-US" sz="1200" dirty="0"/>
          </a:p>
          <a:p>
            <a:pPr marL="914400" lvl="1" indent="-457200">
              <a:buFont typeface="+mj-lt"/>
              <a:buAutoNum type="arabicPeriod"/>
            </a:pPr>
            <a:r>
              <a:rPr lang="en-US" sz="2200" dirty="0">
                <a:latin typeface="Franklin Gothic Medium" panose="020B0603020102020204" pitchFamily="34" charset="0"/>
                <a:ea typeface="Cambria Math" panose="02040503050406030204" pitchFamily="18" charset="0"/>
              </a:rPr>
              <a:t> </a:t>
            </a:r>
            <a:r>
              <a:rPr lang="en-US" sz="2200" dirty="0">
                <a:latin typeface="Cambria Math" panose="02040503050406030204" pitchFamily="18" charset="0"/>
                <a:ea typeface="Cambria Math" panose="02040503050406030204" pitchFamily="18" charset="0"/>
              </a:rPr>
              <a:t>I</a:t>
            </a:r>
            <a:r>
              <a:rPr lang="en-US" sz="2200" dirty="0"/>
              <a:t> holds initially</a:t>
            </a:r>
          </a:p>
          <a:p>
            <a:pPr marL="914400" lvl="1" indent="-457200">
              <a:buFont typeface="+mj-lt"/>
              <a:buAutoNum type="arabicPeriod"/>
            </a:pPr>
            <a:r>
              <a:rPr lang="en-US" sz="2200" b="1" dirty="0">
                <a:latin typeface="Franklin Gothic Medium" panose="020B0603020102020204" pitchFamily="34" charset="0"/>
                <a:ea typeface="Cambria Math" panose="02040503050406030204" pitchFamily="18" charset="0"/>
                <a:cs typeface="Courier New" panose="02070309020205020404" pitchFamily="49" charset="0"/>
              </a:rPr>
              <a:t> </a:t>
            </a:r>
            <a:r>
              <a:rPr lang="en-US" sz="2200" b="1" dirty="0">
                <a:latin typeface="Courier New" panose="02070309020205020404" pitchFamily="49" charset="0"/>
                <a:ea typeface="Cambria Math" panose="02040503050406030204" pitchFamily="18" charset="0"/>
                <a:cs typeface="Courier New" panose="02070309020205020404" pitchFamily="49" charset="0"/>
              </a:rPr>
              <a:t>S</a:t>
            </a:r>
            <a:r>
              <a:rPr lang="en-US" sz="2200" dirty="0">
                <a:latin typeface="Cambria Math" panose="02040503050406030204" pitchFamily="18" charset="0"/>
                <a:ea typeface="Cambria Math" panose="02040503050406030204" pitchFamily="18" charset="0"/>
              </a:rPr>
              <a:t> </a:t>
            </a:r>
            <a:r>
              <a:rPr lang="en-US" sz="2200" dirty="0">
                <a:latin typeface="Franklin Gothic Medium" panose="020B0603020102020204" pitchFamily="34" charset="0"/>
                <a:ea typeface="Cambria Math" panose="02040503050406030204" pitchFamily="18" charset="0"/>
              </a:rPr>
              <a:t>preserves</a:t>
            </a:r>
            <a:r>
              <a:rPr lang="en-US" sz="2200" dirty="0">
                <a:latin typeface="Cambria Math" panose="02040503050406030204" pitchFamily="18" charset="0"/>
                <a:ea typeface="Cambria Math" panose="02040503050406030204" pitchFamily="18" charset="0"/>
              </a:rPr>
              <a:t> I</a:t>
            </a:r>
          </a:p>
          <a:p>
            <a:pPr marL="914400" lvl="1" indent="-457200">
              <a:buFont typeface="+mj-lt"/>
              <a:buAutoNum type="arabicPeriod"/>
            </a:pPr>
            <a:r>
              <a:rPr lang="en-US" sz="2200" dirty="0">
                <a:latin typeface="Franklin Gothic Medium" panose="020B0603020102020204" pitchFamily="34" charset="0"/>
                <a:ea typeface="Cambria Math" panose="02040503050406030204" pitchFamily="18" charset="0"/>
              </a:rPr>
              <a:t> </a:t>
            </a:r>
            <a:r>
              <a:rPr lang="en-US" sz="2200" dirty="0">
                <a:latin typeface="Cambria Math" panose="02040503050406030204" pitchFamily="18" charset="0"/>
                <a:ea typeface="Cambria Math" panose="02040503050406030204" pitchFamily="18" charset="0"/>
              </a:rPr>
              <a:t>Q</a:t>
            </a:r>
            <a:r>
              <a:rPr lang="en-US" sz="2200" dirty="0"/>
              <a:t> holds when loop exits</a:t>
            </a:r>
          </a:p>
        </p:txBody>
      </p:sp>
      <p:grpSp>
        <p:nvGrpSpPr>
          <p:cNvPr id="9" name="Group 8" descr="First, we need to show that {{ P }}&#13;&#10;{{ Inv: I }}&#13;&#10; holds">
            <a:extLst>
              <a:ext uri="{FF2B5EF4-FFF2-40B4-BE49-F238E27FC236}">
                <a16:creationId xmlns:a16="http://schemas.microsoft.com/office/drawing/2014/main" id="{B9691FC9-8255-62BB-0960-7492E9E4DDFB}"/>
              </a:ext>
            </a:extLst>
          </p:cNvPr>
          <p:cNvGrpSpPr/>
          <p:nvPr/>
        </p:nvGrpSpPr>
        <p:grpSpPr>
          <a:xfrm>
            <a:off x="4156388" y="1244160"/>
            <a:ext cx="3906957" cy="606642"/>
            <a:chOff x="4156388" y="1244160"/>
            <a:chExt cx="3906957" cy="606642"/>
          </a:xfrm>
        </p:grpSpPr>
        <p:sp>
          <p:nvSpPr>
            <p:cNvPr id="4" name="Right Bracket 3">
              <a:extLst>
                <a:ext uri="{FF2B5EF4-FFF2-40B4-BE49-F238E27FC236}">
                  <a16:creationId xmlns:a16="http://schemas.microsoft.com/office/drawing/2014/main" id="{19852DAB-6DEB-64B6-961B-CAA2D39C9206}"/>
                </a:ext>
              </a:extLst>
            </p:cNvPr>
            <p:cNvSpPr/>
            <p:nvPr/>
          </p:nvSpPr>
          <p:spPr>
            <a:xfrm>
              <a:off x="4156388" y="1244160"/>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2F9FC037-23DC-DA6E-E092-43BF0EDA1D2D}"/>
                </a:ext>
              </a:extLst>
            </p:cNvPr>
            <p:cNvSpPr txBox="1"/>
            <p:nvPr/>
          </p:nvSpPr>
          <p:spPr>
            <a:xfrm>
              <a:off x="4254221" y="1362815"/>
              <a:ext cx="3809124"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1.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I</a:t>
              </a:r>
              <a:r>
                <a:rPr lang="en-US" dirty="0">
                  <a:solidFill>
                    <a:schemeClr val="accent3">
                      <a:lumMod val="75000"/>
                    </a:schemeClr>
                  </a:solidFill>
                  <a:latin typeface="Franklin Gothic Medium"/>
                  <a:cs typeface="Franklin Gothic Medium"/>
                </a:rPr>
                <a:t> holds initially</a:t>
              </a:r>
            </a:p>
          </p:txBody>
        </p:sp>
      </p:grpSp>
      <p:grpSp>
        <p:nvGrpSpPr>
          <p:cNvPr id="10" name="Group 9" descr="Next, you need to show that the code S “preserves” the loop invariant (from the beginning to the end of the loop); in other words,  {{ I and cond }}&#13;&#10;  S&#13;&#10; {{ I }}&#13;&#10;">
            <a:extLst>
              <a:ext uri="{FF2B5EF4-FFF2-40B4-BE49-F238E27FC236}">
                <a16:creationId xmlns:a16="http://schemas.microsoft.com/office/drawing/2014/main" id="{65E78963-50B1-3141-E921-DC92FA69B941}"/>
              </a:ext>
            </a:extLst>
          </p:cNvPr>
          <p:cNvGrpSpPr/>
          <p:nvPr/>
        </p:nvGrpSpPr>
        <p:grpSpPr>
          <a:xfrm>
            <a:off x="4153533" y="2357051"/>
            <a:ext cx="3906957" cy="813662"/>
            <a:chOff x="4153533" y="2357051"/>
            <a:chExt cx="3906957" cy="813662"/>
          </a:xfrm>
        </p:grpSpPr>
        <p:sp>
          <p:nvSpPr>
            <p:cNvPr id="6" name="Right Bracket 5">
              <a:extLst>
                <a:ext uri="{FF2B5EF4-FFF2-40B4-BE49-F238E27FC236}">
                  <a16:creationId xmlns:a16="http://schemas.microsoft.com/office/drawing/2014/main" id="{4F4AD810-B93D-979A-D8A7-0F9481E31FB8}"/>
                </a:ext>
              </a:extLst>
            </p:cNvPr>
            <p:cNvSpPr/>
            <p:nvPr/>
          </p:nvSpPr>
          <p:spPr>
            <a:xfrm>
              <a:off x="4153533" y="2357051"/>
              <a:ext cx="94978" cy="81366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6E8AE333-05C5-B4C2-40D6-2ADDEC3AECF5}"/>
                </a:ext>
              </a:extLst>
            </p:cNvPr>
            <p:cNvSpPr txBox="1"/>
            <p:nvPr/>
          </p:nvSpPr>
          <p:spPr>
            <a:xfrm>
              <a:off x="4251366" y="2577446"/>
              <a:ext cx="3809124"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2.  </a:t>
              </a:r>
              <a:r>
                <a:rPr lang="en-US" sz="1800" b="1" dirty="0">
                  <a:solidFill>
                    <a:schemeClr val="accent3">
                      <a:lumMod val="75000"/>
                    </a:schemeClr>
                  </a:solidFill>
                  <a:latin typeface="Courier New" panose="02070309020205020404" pitchFamily="49" charset="0"/>
                  <a:ea typeface="Cambria Math" panose="02040503050406030204" pitchFamily="18" charset="0"/>
                  <a:cs typeface="Courier New" panose="02070309020205020404" pitchFamily="49" charset="0"/>
                </a:rPr>
                <a:t>S</a:t>
              </a:r>
              <a:r>
                <a:rPr lang="en-US" sz="1800" dirty="0">
                  <a:solidFill>
                    <a:schemeClr val="accent3">
                      <a:lumMod val="75000"/>
                    </a:schemeClr>
                  </a:solidFill>
                  <a:latin typeface="Cambria Math" panose="02040503050406030204" pitchFamily="18" charset="0"/>
                  <a:ea typeface="Cambria Math" panose="02040503050406030204" pitchFamily="18" charset="0"/>
                </a:rPr>
                <a:t> </a:t>
              </a:r>
              <a:r>
                <a:rPr lang="en-US" sz="1800" dirty="0">
                  <a:solidFill>
                    <a:schemeClr val="accent3">
                      <a:lumMod val="75000"/>
                    </a:schemeClr>
                  </a:solidFill>
                  <a:latin typeface="Franklin Gothic Medium" panose="020B0603020102020204" pitchFamily="34" charset="0"/>
                  <a:ea typeface="Cambria Math" panose="02040503050406030204" pitchFamily="18" charset="0"/>
                </a:rPr>
                <a:t>preserves</a:t>
              </a:r>
              <a:r>
                <a:rPr lang="en-US" sz="1800" dirty="0">
                  <a:solidFill>
                    <a:schemeClr val="accent3">
                      <a:lumMod val="75000"/>
                    </a:schemeClr>
                  </a:solidFill>
                  <a:latin typeface="Cambria Math" panose="02040503050406030204" pitchFamily="18" charset="0"/>
                  <a:ea typeface="Cambria Math" panose="02040503050406030204" pitchFamily="18" charset="0"/>
                </a:rPr>
                <a:t> I</a:t>
              </a:r>
              <a:endParaRPr lang="en-US" dirty="0">
                <a:solidFill>
                  <a:schemeClr val="accent3">
                    <a:lumMod val="75000"/>
                  </a:schemeClr>
                </a:solidFill>
                <a:latin typeface="Franklin Gothic Medium"/>
                <a:cs typeface="Franklin Gothic Medium"/>
              </a:endParaRPr>
            </a:p>
          </p:txBody>
        </p:sp>
      </p:grpSp>
      <p:sp>
        <p:nvSpPr>
          <p:cNvPr id="8" name="Slide Number Placeholder 7">
            <a:extLst>
              <a:ext uri="{FF2B5EF4-FFF2-40B4-BE49-F238E27FC236}">
                <a16:creationId xmlns:a16="http://schemas.microsoft.com/office/drawing/2014/main" id="{71FEB832-BBB9-8961-4986-41742CB8E3CD}"/>
              </a:ext>
            </a:extLst>
          </p:cNvPr>
          <p:cNvSpPr>
            <a:spLocks noGrp="1"/>
          </p:cNvSpPr>
          <p:nvPr>
            <p:ph type="sldNum" sz="quarter" idx="4"/>
          </p:nvPr>
        </p:nvSpPr>
        <p:spPr/>
        <p:txBody>
          <a:bodyPr/>
          <a:lstStyle/>
          <a:p>
            <a:fld id="{60F4F636-6A27-E649-AEDF-9DE4D4E58670}" type="slidenum">
              <a:rPr lang="en-US" smtClean="0"/>
              <a:pPr/>
              <a:t>126</a:t>
            </a:fld>
            <a:endParaRPr lang="en-US" dirty="0"/>
          </a:p>
        </p:txBody>
      </p:sp>
    </p:spTree>
    <p:extLst>
      <p:ext uri="{BB962C8B-B14F-4D97-AF65-F5344CB8AC3E}">
        <p14:creationId xmlns:p14="http://schemas.microsoft.com/office/powerpoint/2010/main" val="41078619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Invariants as Three Distinct Triples (4/5)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P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I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I and </a:t>
            </a:r>
            <a:r>
              <a:rPr lang="en-US" sz="1800" dirty="0" err="1">
                <a:latin typeface="Cambria Math" panose="02040503050406030204" pitchFamily="18" charset="0"/>
                <a:ea typeface="Cambria Math" panose="02040503050406030204" pitchFamily="18" charset="0"/>
                <a:cs typeface="Courier New" panose="02070309020205020404" pitchFamily="49" charset="0"/>
              </a:rPr>
              <a:t>cond</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S</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I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 and not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cond</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rPr>
              <a:t>{{ Q }}</a:t>
            </a:r>
          </a:p>
          <a:p>
            <a:pPr lvl="2"/>
            <a:endParaRPr lang="en-US" sz="1800" dirty="0"/>
          </a:p>
          <a:p>
            <a:pPr marL="0" indent="0">
              <a:buNone/>
            </a:pPr>
            <a:r>
              <a:rPr lang="en-US" sz="2600" dirty="0"/>
              <a:t>Splits correctness into three parts</a:t>
            </a:r>
          </a:p>
          <a:p>
            <a:pPr marL="0" indent="0">
              <a:buNone/>
            </a:pPr>
            <a:endParaRPr lang="en-US" sz="1200" dirty="0"/>
          </a:p>
          <a:p>
            <a:pPr marL="914400" lvl="1" indent="-457200">
              <a:buFont typeface="+mj-lt"/>
              <a:buAutoNum type="arabicPeriod"/>
            </a:pPr>
            <a:r>
              <a:rPr lang="en-US" sz="2200" dirty="0">
                <a:latin typeface="Franklin Gothic Medium" panose="020B0603020102020204" pitchFamily="34" charset="0"/>
                <a:ea typeface="Cambria Math" panose="02040503050406030204" pitchFamily="18" charset="0"/>
              </a:rPr>
              <a:t> </a:t>
            </a:r>
            <a:r>
              <a:rPr lang="en-US" sz="2200" dirty="0">
                <a:latin typeface="Cambria Math" panose="02040503050406030204" pitchFamily="18" charset="0"/>
                <a:ea typeface="Cambria Math" panose="02040503050406030204" pitchFamily="18" charset="0"/>
              </a:rPr>
              <a:t>I</a:t>
            </a:r>
            <a:r>
              <a:rPr lang="en-US" sz="2200" dirty="0"/>
              <a:t> holds initially						</a:t>
            </a:r>
            <a:r>
              <a:rPr lang="en-US" sz="1800" dirty="0">
                <a:latin typeface="+mn-lt"/>
                <a:ea typeface="Cambria Math" panose="02040503050406030204" pitchFamily="18" charset="0"/>
              </a:rPr>
              <a:t>implication</a:t>
            </a:r>
          </a:p>
          <a:p>
            <a:pPr marL="914400" lvl="1" indent="-457200">
              <a:buFont typeface="+mj-lt"/>
              <a:buAutoNum type="arabicPeriod"/>
            </a:pPr>
            <a:r>
              <a:rPr lang="en-US" sz="2200" b="1" dirty="0">
                <a:latin typeface="Franklin Gothic Medium" panose="020B0603020102020204" pitchFamily="34" charset="0"/>
                <a:ea typeface="Cambria Math" panose="02040503050406030204" pitchFamily="18" charset="0"/>
                <a:cs typeface="Courier New" panose="02070309020205020404" pitchFamily="49" charset="0"/>
              </a:rPr>
              <a:t> </a:t>
            </a:r>
            <a:r>
              <a:rPr lang="en-US" sz="2200" b="1" dirty="0">
                <a:latin typeface="Courier New" panose="02070309020205020404" pitchFamily="49" charset="0"/>
                <a:ea typeface="Cambria Math" panose="02040503050406030204" pitchFamily="18" charset="0"/>
                <a:cs typeface="Courier New" panose="02070309020205020404" pitchFamily="49" charset="0"/>
              </a:rPr>
              <a:t>S</a:t>
            </a:r>
            <a:r>
              <a:rPr lang="en-US" sz="2200" dirty="0">
                <a:latin typeface="Cambria Math" panose="02040503050406030204" pitchFamily="18" charset="0"/>
                <a:ea typeface="Cambria Math" panose="02040503050406030204" pitchFamily="18" charset="0"/>
              </a:rPr>
              <a:t> </a:t>
            </a:r>
            <a:r>
              <a:rPr lang="en-US" sz="2200" dirty="0">
                <a:latin typeface="Franklin Gothic Medium" panose="020B0603020102020204" pitchFamily="34" charset="0"/>
                <a:ea typeface="Cambria Math" panose="02040503050406030204" pitchFamily="18" charset="0"/>
              </a:rPr>
              <a:t>preserves</a:t>
            </a:r>
            <a:r>
              <a:rPr lang="en-US" sz="2200" dirty="0">
                <a:latin typeface="Cambria Math" panose="02040503050406030204" pitchFamily="18" charset="0"/>
                <a:ea typeface="Cambria Math" panose="02040503050406030204" pitchFamily="18" charset="0"/>
              </a:rPr>
              <a:t> I						</a:t>
            </a:r>
            <a:r>
              <a:rPr lang="en-US" sz="1800" dirty="0">
                <a:latin typeface="+mn-lt"/>
                <a:ea typeface="Cambria Math" panose="02040503050406030204" pitchFamily="18" charset="0"/>
              </a:rPr>
              <a:t>forward/back then implication</a:t>
            </a:r>
          </a:p>
          <a:p>
            <a:pPr marL="914400" lvl="1" indent="-457200">
              <a:buFont typeface="+mj-lt"/>
              <a:buAutoNum type="arabicPeriod"/>
            </a:pPr>
            <a:r>
              <a:rPr lang="en-US" sz="2200" dirty="0">
                <a:latin typeface="Franklin Gothic Medium" panose="020B0603020102020204" pitchFamily="34" charset="0"/>
                <a:ea typeface="Cambria Math" panose="02040503050406030204" pitchFamily="18" charset="0"/>
              </a:rPr>
              <a:t> </a:t>
            </a:r>
            <a:r>
              <a:rPr lang="en-US" sz="2200" dirty="0">
                <a:latin typeface="Cambria Math" panose="02040503050406030204" pitchFamily="18" charset="0"/>
                <a:ea typeface="Cambria Math" panose="02040503050406030204" pitchFamily="18" charset="0"/>
              </a:rPr>
              <a:t>Q</a:t>
            </a:r>
            <a:r>
              <a:rPr lang="en-US" sz="2200" dirty="0"/>
              <a:t> holds when loop exits			</a:t>
            </a:r>
            <a:r>
              <a:rPr lang="en-US" sz="1800" dirty="0">
                <a:latin typeface="+mn-lt"/>
              </a:rPr>
              <a:t>implication</a:t>
            </a:r>
          </a:p>
        </p:txBody>
      </p:sp>
      <p:grpSp>
        <p:nvGrpSpPr>
          <p:cNvPr id="11" name="Group 10" descr="First, we need to show that {{ P }}&#13;&#10;{{ Inv: I }}&#13;&#10; holds">
            <a:extLst>
              <a:ext uri="{FF2B5EF4-FFF2-40B4-BE49-F238E27FC236}">
                <a16:creationId xmlns:a16="http://schemas.microsoft.com/office/drawing/2014/main" id="{D789CADA-36FF-F638-FEF9-D179E8E6A450}"/>
              </a:ext>
            </a:extLst>
          </p:cNvPr>
          <p:cNvGrpSpPr/>
          <p:nvPr/>
        </p:nvGrpSpPr>
        <p:grpSpPr>
          <a:xfrm>
            <a:off x="4156388" y="1244160"/>
            <a:ext cx="2125659" cy="606642"/>
            <a:chOff x="4156388" y="1244160"/>
            <a:chExt cx="2125659" cy="606642"/>
          </a:xfrm>
        </p:grpSpPr>
        <p:sp>
          <p:nvSpPr>
            <p:cNvPr id="4" name="Right Bracket 3">
              <a:extLst>
                <a:ext uri="{FF2B5EF4-FFF2-40B4-BE49-F238E27FC236}">
                  <a16:creationId xmlns:a16="http://schemas.microsoft.com/office/drawing/2014/main" id="{19852DAB-6DEB-64B6-961B-CAA2D39C9206}"/>
                </a:ext>
              </a:extLst>
            </p:cNvPr>
            <p:cNvSpPr/>
            <p:nvPr/>
          </p:nvSpPr>
          <p:spPr>
            <a:xfrm>
              <a:off x="4156388" y="1244160"/>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2F9FC037-23DC-DA6E-E092-43BF0EDA1D2D}"/>
                </a:ext>
              </a:extLst>
            </p:cNvPr>
            <p:cNvSpPr txBox="1"/>
            <p:nvPr/>
          </p:nvSpPr>
          <p:spPr>
            <a:xfrm>
              <a:off x="4254221" y="1362815"/>
              <a:ext cx="2027826"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1.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I</a:t>
              </a:r>
              <a:r>
                <a:rPr lang="en-US" dirty="0">
                  <a:solidFill>
                    <a:schemeClr val="accent3">
                      <a:lumMod val="75000"/>
                    </a:schemeClr>
                  </a:solidFill>
                  <a:latin typeface="Franklin Gothic Medium"/>
                  <a:cs typeface="Franklin Gothic Medium"/>
                </a:rPr>
                <a:t> holds initially</a:t>
              </a:r>
            </a:p>
          </p:txBody>
        </p:sp>
      </p:grpSp>
      <p:grpSp>
        <p:nvGrpSpPr>
          <p:cNvPr id="12" name="Group 11" descr="Next, you need to show that the code S “preserves” the loop invariant (from the beginning to the end of the loop); in other words,  {{ I and cond }}&#13;&#10;  S&#13;&#10; {{ I }}&#13;&#10;">
            <a:extLst>
              <a:ext uri="{FF2B5EF4-FFF2-40B4-BE49-F238E27FC236}">
                <a16:creationId xmlns:a16="http://schemas.microsoft.com/office/drawing/2014/main" id="{8C93454B-3176-ED0A-9EA0-DE6015035252}"/>
              </a:ext>
            </a:extLst>
          </p:cNvPr>
          <p:cNvGrpSpPr/>
          <p:nvPr/>
        </p:nvGrpSpPr>
        <p:grpSpPr>
          <a:xfrm>
            <a:off x="4153533" y="2357051"/>
            <a:ext cx="3906957" cy="813662"/>
            <a:chOff x="4153533" y="2357051"/>
            <a:chExt cx="3906957" cy="813662"/>
          </a:xfrm>
        </p:grpSpPr>
        <p:sp>
          <p:nvSpPr>
            <p:cNvPr id="6" name="Right Bracket 5">
              <a:extLst>
                <a:ext uri="{FF2B5EF4-FFF2-40B4-BE49-F238E27FC236}">
                  <a16:creationId xmlns:a16="http://schemas.microsoft.com/office/drawing/2014/main" id="{4F4AD810-B93D-979A-D8A7-0F9481E31FB8}"/>
                </a:ext>
              </a:extLst>
            </p:cNvPr>
            <p:cNvSpPr/>
            <p:nvPr/>
          </p:nvSpPr>
          <p:spPr>
            <a:xfrm>
              <a:off x="4153533" y="2357051"/>
              <a:ext cx="94978" cy="81366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6E8AE333-05C5-B4C2-40D6-2ADDEC3AECF5}"/>
                </a:ext>
              </a:extLst>
            </p:cNvPr>
            <p:cNvSpPr txBox="1"/>
            <p:nvPr/>
          </p:nvSpPr>
          <p:spPr>
            <a:xfrm>
              <a:off x="4251366" y="2577446"/>
              <a:ext cx="3809124"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2.  </a:t>
              </a:r>
              <a:r>
                <a:rPr lang="en-US" sz="1800" b="1" dirty="0">
                  <a:solidFill>
                    <a:schemeClr val="accent3">
                      <a:lumMod val="75000"/>
                    </a:schemeClr>
                  </a:solidFill>
                  <a:latin typeface="Courier New" panose="02070309020205020404" pitchFamily="49" charset="0"/>
                  <a:ea typeface="Cambria Math" panose="02040503050406030204" pitchFamily="18" charset="0"/>
                  <a:cs typeface="Courier New" panose="02070309020205020404" pitchFamily="49" charset="0"/>
                </a:rPr>
                <a:t>S</a:t>
              </a:r>
              <a:r>
                <a:rPr lang="en-US" sz="1800" dirty="0">
                  <a:solidFill>
                    <a:schemeClr val="accent3">
                      <a:lumMod val="75000"/>
                    </a:schemeClr>
                  </a:solidFill>
                  <a:latin typeface="Cambria Math" panose="02040503050406030204" pitchFamily="18" charset="0"/>
                  <a:ea typeface="Cambria Math" panose="02040503050406030204" pitchFamily="18" charset="0"/>
                </a:rPr>
                <a:t> </a:t>
              </a:r>
              <a:r>
                <a:rPr lang="en-US" sz="1800" dirty="0">
                  <a:solidFill>
                    <a:schemeClr val="accent3">
                      <a:lumMod val="75000"/>
                    </a:schemeClr>
                  </a:solidFill>
                  <a:latin typeface="Franklin Gothic Medium" panose="020B0603020102020204" pitchFamily="34" charset="0"/>
                  <a:ea typeface="Cambria Math" panose="02040503050406030204" pitchFamily="18" charset="0"/>
                </a:rPr>
                <a:t>preserves</a:t>
              </a:r>
              <a:r>
                <a:rPr lang="en-US" sz="1800" dirty="0">
                  <a:solidFill>
                    <a:schemeClr val="accent3">
                      <a:lumMod val="75000"/>
                    </a:schemeClr>
                  </a:solidFill>
                  <a:latin typeface="Cambria Math" panose="02040503050406030204" pitchFamily="18" charset="0"/>
                  <a:ea typeface="Cambria Math" panose="02040503050406030204" pitchFamily="18" charset="0"/>
                </a:rPr>
                <a:t> I</a:t>
              </a:r>
              <a:endParaRPr lang="en-US" dirty="0">
                <a:solidFill>
                  <a:schemeClr val="accent3">
                    <a:lumMod val="75000"/>
                  </a:schemeClr>
                </a:solidFill>
                <a:latin typeface="Franklin Gothic Medium"/>
                <a:cs typeface="Franklin Gothic Medium"/>
              </a:endParaRPr>
            </a:p>
          </p:txBody>
        </p:sp>
      </p:grpSp>
      <p:grpSp>
        <p:nvGrpSpPr>
          <p:cNvPr id="14" name="Group 13" descr="Finally, must show {{ I and not cond }}&#13;&#10;{{ Q }} (after loop exits)">
            <a:extLst>
              <a:ext uri="{FF2B5EF4-FFF2-40B4-BE49-F238E27FC236}">
                <a16:creationId xmlns:a16="http://schemas.microsoft.com/office/drawing/2014/main" id="{5A504DA7-0DCA-49C1-F1E7-FA22C1CDE6EF}"/>
              </a:ext>
            </a:extLst>
          </p:cNvPr>
          <p:cNvGrpSpPr/>
          <p:nvPr/>
        </p:nvGrpSpPr>
        <p:grpSpPr>
          <a:xfrm>
            <a:off x="4153533" y="3511239"/>
            <a:ext cx="3906957" cy="606642"/>
            <a:chOff x="4153533" y="3511239"/>
            <a:chExt cx="3906957" cy="606642"/>
          </a:xfrm>
        </p:grpSpPr>
        <p:sp>
          <p:nvSpPr>
            <p:cNvPr id="8" name="Right Bracket 7">
              <a:extLst>
                <a:ext uri="{FF2B5EF4-FFF2-40B4-BE49-F238E27FC236}">
                  <a16:creationId xmlns:a16="http://schemas.microsoft.com/office/drawing/2014/main" id="{7BC94599-9826-13EC-9218-7147D6F1F449}"/>
                </a:ext>
              </a:extLst>
            </p:cNvPr>
            <p:cNvSpPr/>
            <p:nvPr/>
          </p:nvSpPr>
          <p:spPr>
            <a:xfrm>
              <a:off x="4153533" y="3511239"/>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1B7BEB5B-BD27-023C-8B43-C088F4E87F7E}"/>
                </a:ext>
              </a:extLst>
            </p:cNvPr>
            <p:cNvSpPr txBox="1"/>
            <p:nvPr/>
          </p:nvSpPr>
          <p:spPr>
            <a:xfrm>
              <a:off x="4251366" y="3629894"/>
              <a:ext cx="3809124"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3.  </a:t>
              </a:r>
              <a:r>
                <a:rPr lang="en-US" sz="1800" b="1" dirty="0">
                  <a:solidFill>
                    <a:schemeClr val="accent3">
                      <a:lumMod val="75000"/>
                    </a:schemeClr>
                  </a:solidFill>
                  <a:latin typeface="Cambria Math" panose="02040503050406030204" pitchFamily="18" charset="0"/>
                  <a:ea typeface="Cambria Math" panose="02040503050406030204" pitchFamily="18" charset="0"/>
                </a:rPr>
                <a:t>Q</a:t>
              </a:r>
              <a:r>
                <a:rPr lang="en-US" sz="1800" b="1" dirty="0">
                  <a:solidFill>
                    <a:schemeClr val="accent3">
                      <a:lumMod val="75000"/>
                    </a:schemeClr>
                  </a:solidFill>
                </a:rPr>
                <a:t> holds when loop exits</a:t>
              </a:r>
              <a:endParaRPr lang="en-US" b="1" dirty="0">
                <a:solidFill>
                  <a:schemeClr val="accent3">
                    <a:lumMod val="75000"/>
                  </a:schemeClr>
                </a:solidFill>
                <a:latin typeface="Franklin Gothic Medium"/>
                <a:cs typeface="Franklin Gothic Medium"/>
              </a:endParaRPr>
            </a:p>
          </p:txBody>
        </p:sp>
      </p:grpSp>
      <p:sp>
        <p:nvSpPr>
          <p:cNvPr id="10" name="Slide Number Placeholder 9">
            <a:extLst>
              <a:ext uri="{FF2B5EF4-FFF2-40B4-BE49-F238E27FC236}">
                <a16:creationId xmlns:a16="http://schemas.microsoft.com/office/drawing/2014/main" id="{57BA4630-0E24-0410-4696-9D31F6F3D1E8}"/>
              </a:ext>
            </a:extLst>
          </p:cNvPr>
          <p:cNvSpPr>
            <a:spLocks noGrp="1"/>
          </p:cNvSpPr>
          <p:nvPr>
            <p:ph type="sldNum" sz="quarter" idx="4"/>
          </p:nvPr>
        </p:nvSpPr>
        <p:spPr/>
        <p:txBody>
          <a:bodyPr/>
          <a:lstStyle/>
          <a:p>
            <a:fld id="{60F4F636-6A27-E649-AEDF-9DE4D4E58670}" type="slidenum">
              <a:rPr lang="en-US" smtClean="0"/>
              <a:pPr/>
              <a:t>127</a:t>
            </a:fld>
            <a:endParaRPr lang="en-US" dirty="0"/>
          </a:p>
        </p:txBody>
      </p:sp>
    </p:spTree>
    <p:extLst>
      <p:ext uri="{BB962C8B-B14F-4D97-AF65-F5344CB8AC3E}">
        <p14:creationId xmlns:p14="http://schemas.microsoft.com/office/powerpoint/2010/main" val="29985629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Invariants as Three Distinct Triples (5/5)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P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I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S</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rPr>
              <a:t>{{ Q }}</a:t>
            </a:r>
          </a:p>
          <a:p>
            <a:pPr lvl="2"/>
            <a:endParaRPr lang="en-US" sz="1800" dirty="0"/>
          </a:p>
          <a:p>
            <a:pPr marL="0" indent="0">
              <a:buNone/>
            </a:pPr>
            <a:r>
              <a:rPr lang="en-US" sz="2600" dirty="0"/>
              <a:t>Formally, invariant split this into three Hoare triples:</a:t>
            </a:r>
          </a:p>
          <a:p>
            <a:pPr marL="0" indent="0">
              <a:buNone/>
            </a:pPr>
            <a:endParaRPr lang="en-US" sz="1200" dirty="0"/>
          </a:p>
          <a:p>
            <a:pPr marL="914400" lvl="1" indent="-457200">
              <a:buFont typeface="+mj-lt"/>
              <a:buAutoNum type="arabicPeriod"/>
            </a:pPr>
            <a:r>
              <a:rPr lang="en-US" sz="2200" dirty="0">
                <a:latin typeface="Cambria Math" panose="02040503050406030204" pitchFamily="18" charset="0"/>
                <a:ea typeface="Cambria Math" panose="02040503050406030204" pitchFamily="18" charset="0"/>
              </a:rPr>
              <a:t>{{ P }}  {{ I }}</a:t>
            </a:r>
            <a:r>
              <a:rPr lang="en-US" sz="2200" dirty="0"/>
              <a:t>					</a:t>
            </a:r>
            <a:r>
              <a:rPr lang="en-US" sz="2200" dirty="0">
                <a:latin typeface="Cambria Math" panose="02040503050406030204" pitchFamily="18" charset="0"/>
                <a:ea typeface="Cambria Math" panose="02040503050406030204" pitchFamily="18" charset="0"/>
              </a:rPr>
              <a:t>I</a:t>
            </a:r>
            <a:r>
              <a:rPr lang="en-US" sz="2200" dirty="0"/>
              <a:t> holds initially</a:t>
            </a:r>
          </a:p>
          <a:p>
            <a:pPr marL="914400" lvl="1" indent="-457200">
              <a:buFont typeface="+mj-lt"/>
              <a:buAutoNum type="arabicPeriod"/>
            </a:pPr>
            <a:r>
              <a:rPr lang="en-US" sz="2200" dirty="0">
                <a:latin typeface="Cambria Math" panose="02040503050406030204" pitchFamily="18" charset="0"/>
                <a:ea typeface="Cambria Math" panose="02040503050406030204" pitchFamily="18" charset="0"/>
              </a:rPr>
              <a:t>{{ I and </a:t>
            </a:r>
            <a:r>
              <a:rPr lang="en-US" sz="2200" dirty="0" err="1">
                <a:latin typeface="Cambria Math" panose="02040503050406030204" pitchFamily="18" charset="0"/>
                <a:ea typeface="Cambria Math" panose="02040503050406030204" pitchFamily="18" charset="0"/>
              </a:rPr>
              <a:t>cond</a:t>
            </a:r>
            <a:r>
              <a:rPr lang="en-US" sz="2200" dirty="0">
                <a:latin typeface="Cambria Math" panose="02040503050406030204" pitchFamily="18" charset="0"/>
                <a:ea typeface="Cambria Math" panose="02040503050406030204" pitchFamily="18" charset="0"/>
              </a:rPr>
              <a:t> }}  </a:t>
            </a:r>
            <a:r>
              <a:rPr lang="en-US" sz="2200" b="1" dirty="0">
                <a:latin typeface="Cambria Math" panose="02040503050406030204" pitchFamily="18" charset="0"/>
                <a:ea typeface="Cambria Math" panose="02040503050406030204" pitchFamily="18" charset="0"/>
              </a:rPr>
              <a:t>S</a:t>
            </a:r>
            <a:r>
              <a:rPr lang="en-US" sz="2200" dirty="0">
                <a:latin typeface="Cambria Math" panose="02040503050406030204" pitchFamily="18" charset="0"/>
                <a:ea typeface="Cambria Math" panose="02040503050406030204" pitchFamily="18" charset="0"/>
              </a:rPr>
              <a:t>  {{ I }}</a:t>
            </a:r>
            <a:r>
              <a:rPr lang="en-US" sz="2200" dirty="0"/>
              <a:t>		</a:t>
            </a:r>
            <a:r>
              <a:rPr lang="en-US" sz="2200" b="1" dirty="0">
                <a:latin typeface="Courier New" panose="02070309020205020404" pitchFamily="49" charset="0"/>
                <a:ea typeface="Cambria Math" panose="02040503050406030204" pitchFamily="18" charset="0"/>
                <a:cs typeface="Courier New" panose="02070309020205020404" pitchFamily="49" charset="0"/>
              </a:rPr>
              <a:t>S</a:t>
            </a:r>
            <a:r>
              <a:rPr lang="en-US" sz="2200" dirty="0">
                <a:latin typeface="Cambria Math" panose="02040503050406030204" pitchFamily="18" charset="0"/>
                <a:ea typeface="Cambria Math" panose="02040503050406030204" pitchFamily="18" charset="0"/>
              </a:rPr>
              <a:t> </a:t>
            </a:r>
            <a:r>
              <a:rPr lang="en-US" sz="2200" dirty="0">
                <a:latin typeface="Franklin Gothic Medium" panose="020B0603020102020204" pitchFamily="34" charset="0"/>
                <a:ea typeface="Cambria Math" panose="02040503050406030204" pitchFamily="18" charset="0"/>
              </a:rPr>
              <a:t>preserves</a:t>
            </a:r>
            <a:r>
              <a:rPr lang="en-US" sz="2200" dirty="0">
                <a:latin typeface="Cambria Math" panose="02040503050406030204" pitchFamily="18" charset="0"/>
                <a:ea typeface="Cambria Math" panose="02040503050406030204" pitchFamily="18" charset="0"/>
              </a:rPr>
              <a:t> I</a:t>
            </a:r>
          </a:p>
          <a:p>
            <a:pPr marL="914400" lvl="1" indent="-457200">
              <a:buFont typeface="+mj-lt"/>
              <a:buAutoNum type="arabicPeriod"/>
            </a:pPr>
            <a:r>
              <a:rPr lang="en-US" sz="2200" dirty="0">
                <a:latin typeface="Cambria Math" panose="02040503050406030204" pitchFamily="18" charset="0"/>
                <a:ea typeface="Cambria Math" panose="02040503050406030204" pitchFamily="18" charset="0"/>
              </a:rPr>
              <a:t>{{ I and not </a:t>
            </a:r>
            <a:r>
              <a:rPr lang="en-US" sz="2200" dirty="0" err="1">
                <a:latin typeface="Cambria Math" panose="02040503050406030204" pitchFamily="18" charset="0"/>
                <a:ea typeface="Cambria Math" panose="02040503050406030204" pitchFamily="18" charset="0"/>
              </a:rPr>
              <a:t>cond</a:t>
            </a:r>
            <a:r>
              <a:rPr lang="en-US" sz="2200" dirty="0">
                <a:latin typeface="Cambria Math" panose="02040503050406030204" pitchFamily="18" charset="0"/>
                <a:ea typeface="Cambria Math" panose="02040503050406030204" pitchFamily="18" charset="0"/>
              </a:rPr>
              <a:t> }}  {{ Q }}</a:t>
            </a:r>
            <a:r>
              <a:rPr lang="en-US" sz="2200" dirty="0"/>
              <a:t>		</a:t>
            </a:r>
            <a:r>
              <a:rPr lang="en-US" sz="2200" dirty="0">
                <a:latin typeface="Cambria Math" panose="02040503050406030204" pitchFamily="18" charset="0"/>
                <a:ea typeface="Cambria Math" panose="02040503050406030204" pitchFamily="18" charset="0"/>
              </a:rPr>
              <a:t>Q</a:t>
            </a:r>
            <a:r>
              <a:rPr lang="en-US" sz="2200" dirty="0"/>
              <a:t> holds when loop exits</a:t>
            </a:r>
          </a:p>
          <a:p>
            <a:pPr marL="914400" lvl="1" indent="-457200">
              <a:buFont typeface="+mj-lt"/>
              <a:buAutoNum type="arabicPeriod"/>
            </a:pPr>
            <a:endParaRPr lang="en-US" sz="2200" dirty="0"/>
          </a:p>
        </p:txBody>
      </p:sp>
      <p:sp>
        <p:nvSpPr>
          <p:cNvPr id="4" name="Slide Number Placeholder 3">
            <a:extLst>
              <a:ext uri="{FF2B5EF4-FFF2-40B4-BE49-F238E27FC236}">
                <a16:creationId xmlns:a16="http://schemas.microsoft.com/office/drawing/2014/main" id="{22AAD2B7-7014-9F9A-BE17-92DDE7393291}"/>
              </a:ext>
            </a:extLst>
          </p:cNvPr>
          <p:cNvSpPr>
            <a:spLocks noGrp="1"/>
          </p:cNvSpPr>
          <p:nvPr>
            <p:ph type="sldNum" sz="quarter" idx="4"/>
          </p:nvPr>
        </p:nvSpPr>
        <p:spPr/>
        <p:txBody>
          <a:bodyPr/>
          <a:lstStyle/>
          <a:p>
            <a:fld id="{60F4F636-6A27-E649-AEDF-9DE4D4E58670}" type="slidenum">
              <a:rPr lang="en-US" smtClean="0"/>
              <a:pPr/>
              <a:t>128</a:t>
            </a:fld>
            <a:endParaRPr lang="en-US" dirty="0"/>
          </a:p>
        </p:txBody>
      </p:sp>
    </p:spTree>
    <p:extLst>
      <p:ext uri="{BB962C8B-B14F-4D97-AF65-F5344CB8AC3E}">
        <p14:creationId xmlns:p14="http://schemas.microsoft.com/office/powerpoint/2010/main" val="7916820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A99E3-C9C8-21E9-DA92-AE2E67A8B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C6F638-28EA-B2AC-90C4-E26BD20A5A14}"/>
              </a:ext>
            </a:extLst>
          </p:cNvPr>
          <p:cNvSpPr>
            <a:spLocks noGrp="1"/>
          </p:cNvSpPr>
          <p:nvPr>
            <p:ph type="title"/>
          </p:nvPr>
        </p:nvSpPr>
        <p:spPr/>
        <p:txBody>
          <a:bodyPr/>
          <a:lstStyle/>
          <a:p>
            <a:r>
              <a:rPr lang="en-US" dirty="0"/>
              <a:t>Loop Invariant Example: Square (1/8)</a:t>
            </a:r>
          </a:p>
        </p:txBody>
      </p:sp>
      <p:sp>
        <p:nvSpPr>
          <p:cNvPr id="3" name="Content Placeholder 2">
            <a:extLst>
              <a:ext uri="{FF2B5EF4-FFF2-40B4-BE49-F238E27FC236}">
                <a16:creationId xmlns:a16="http://schemas.microsoft.com/office/drawing/2014/main" id="{397AF95B-4C3B-1890-5F28-EF834B16CCA4}"/>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s: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latin typeface="Courier New" panose="02070309020205020404" pitchFamily="49" charset="0"/>
                <a:cs typeface="Courier New" panose="02070309020205020404" pitchFamily="49" charset="0"/>
              </a:rPr>
              <a:t>  s = s + j + j - 1;</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p:txBody>
      </p:sp>
      <p:sp>
        <p:nvSpPr>
          <p:cNvPr id="4" name="TextBox 3">
            <a:extLst>
              <a:ext uri="{FF2B5EF4-FFF2-40B4-BE49-F238E27FC236}">
                <a16:creationId xmlns:a16="http://schemas.microsoft.com/office/drawing/2014/main" id="{5BC23C7C-A1A5-75F2-19C7-B3386947904C}"/>
              </a:ext>
            </a:extLst>
          </p:cNvPr>
          <p:cNvSpPr txBox="1"/>
          <p:nvPr/>
        </p:nvSpPr>
        <p:spPr>
          <a:xfrm>
            <a:off x="4007922" y="4459678"/>
            <a:ext cx="5136078" cy="2308324"/>
          </a:xfrm>
          <a:prstGeom prst="rect">
            <a:avLst/>
          </a:prstGeom>
          <a:noFill/>
        </p:spPr>
        <p:txBody>
          <a:bodyPr wrap="square">
            <a:spAutoFit/>
          </a:bodyPr>
          <a:lstStyle/>
          <a:p>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Easy to get this wrong!</a:t>
            </a:r>
          </a:p>
          <a:p>
            <a:pPr marL="285750" indent="-285750">
              <a:buFont typeface="System Font Regular"/>
              <a:buChar char="–"/>
            </a:pPr>
            <a:r>
              <a:rPr lang="en-US" dirty="0">
                <a:solidFill>
                  <a:schemeClr val="accent3">
                    <a:lumMod val="75000"/>
                  </a:schemeClr>
                </a:solidFill>
                <a:latin typeface="Franklin Gothic Medium" panose="020B0603020102020204" pitchFamily="34" charset="0"/>
              </a:rPr>
              <a:t>might be initializing “j” wrong (</a:t>
            </a:r>
            <a:r>
              <a:rPr lang="en-US" dirty="0">
                <a:solidFill>
                  <a:schemeClr val="accent3">
                    <a:lumMod val="75000"/>
                  </a:schemeClr>
                </a:solidFill>
                <a:latin typeface="Cambria Math" panose="02040503050406030204" pitchFamily="18" charset="0"/>
                <a:ea typeface="Cambria Math" panose="02040503050406030204" pitchFamily="18" charset="0"/>
              </a:rPr>
              <a:t>j = 1</a:t>
            </a:r>
            <a:r>
              <a:rPr lang="en-US" dirty="0">
                <a:solidFill>
                  <a:schemeClr val="accent3">
                    <a:lumMod val="75000"/>
                  </a:schemeClr>
                </a:solidFill>
                <a:latin typeface="Franklin Gothic Medium" panose="020B0603020102020204" pitchFamily="34" charset="0"/>
              </a:rPr>
              <a:t>?)</a:t>
            </a:r>
          </a:p>
          <a:p>
            <a:pPr marL="285750" indent="-285750">
              <a:buFont typeface="System Font Regular"/>
              <a:buChar char="–"/>
            </a:pPr>
            <a:r>
              <a:rPr lang="en-US" dirty="0">
                <a:solidFill>
                  <a:schemeClr val="accent3">
                    <a:lumMod val="75000"/>
                  </a:schemeClr>
                </a:solidFill>
                <a:latin typeface="Franklin Gothic Medium" panose="020B0603020102020204" pitchFamily="34" charset="0"/>
              </a:rPr>
              <a:t>might be exiting at the wrong time (</a:t>
            </a:r>
            <a:r>
              <a:rPr lang="en-US" dirty="0">
                <a:solidFill>
                  <a:schemeClr val="accent3">
                    <a:lumMod val="75000"/>
                  </a:schemeClr>
                </a:solidFill>
                <a:latin typeface="Cambria Math" panose="02040503050406030204" pitchFamily="18" charset="0"/>
                <a:ea typeface="Cambria Math" panose="02040503050406030204" pitchFamily="18" charset="0"/>
              </a:rPr>
              <a:t>j ≠ n–1</a:t>
            </a:r>
            <a:r>
              <a:rPr lang="en-US" dirty="0">
                <a:solidFill>
                  <a:schemeClr val="accent3">
                    <a:lumMod val="75000"/>
                  </a:schemeClr>
                </a:solidFill>
                <a:latin typeface="Franklin Gothic Medium" panose="020B0603020102020204" pitchFamily="34" charset="0"/>
              </a:rPr>
              <a:t>?)</a:t>
            </a:r>
          </a:p>
          <a:p>
            <a:pPr marL="285750" indent="-285750">
              <a:buFont typeface="System Font Regular"/>
              <a:buChar char="–"/>
            </a:pPr>
            <a:r>
              <a:rPr lang="en-US" dirty="0">
                <a:solidFill>
                  <a:schemeClr val="accent3">
                    <a:lumMod val="75000"/>
                  </a:schemeClr>
                </a:solidFill>
                <a:latin typeface="Franklin Gothic Medium" panose="020B0603020102020204" pitchFamily="34" charset="0"/>
              </a:rPr>
              <a:t>might have the assignments in wrong order</a:t>
            </a:r>
          </a:p>
          <a:p>
            <a:pPr marL="285750" indent="-285750">
              <a:buFont typeface="System Font Regular"/>
              <a:buChar char="–"/>
            </a:pPr>
            <a:r>
              <a:rPr lang="en-US" dirty="0">
                <a:solidFill>
                  <a:schemeClr val="accent3">
                    <a:lumMod val="75000"/>
                  </a:schemeClr>
                </a:solidFill>
                <a:latin typeface="Franklin Gothic Medium" panose="020B0603020102020204" pitchFamily="34" charset="0"/>
              </a:rPr>
              <a:t>…</a:t>
            </a:r>
          </a:p>
          <a:p>
            <a:pPr marL="285750" indent="-285750">
              <a:buFont typeface="System Font Regular"/>
              <a:buChar char="–"/>
            </a:pPr>
            <a:endParaRPr lang="en-US" dirty="0">
              <a:solidFill>
                <a:schemeClr val="accent3">
                  <a:lumMod val="75000"/>
                </a:schemeClr>
              </a:solidFill>
              <a:latin typeface="Franklin Gothic Medium" panose="020B0603020102020204" pitchFamily="34" charset="0"/>
            </a:endParaRPr>
          </a:p>
          <a:p>
            <a:r>
              <a:rPr lang="en-US" dirty="0">
                <a:solidFill>
                  <a:schemeClr val="accent3">
                    <a:lumMod val="75000"/>
                  </a:schemeClr>
                </a:solidFill>
                <a:latin typeface="Franklin Gothic Medium" panose="020B0603020102020204" pitchFamily="34" charset="0"/>
              </a:rPr>
              <a:t>Fact that we need to check 3 implications is a</a:t>
            </a:r>
          </a:p>
          <a:p>
            <a:r>
              <a:rPr lang="en-US" dirty="0">
                <a:solidFill>
                  <a:schemeClr val="accent3">
                    <a:lumMod val="75000"/>
                  </a:schemeClr>
                </a:solidFill>
                <a:latin typeface="Franklin Gothic Medium" panose="020B0603020102020204" pitchFamily="34" charset="0"/>
              </a:rPr>
              <a:t>strong indication that more bugs are possible.</a:t>
            </a:r>
          </a:p>
        </p:txBody>
      </p:sp>
      <p:sp>
        <p:nvSpPr>
          <p:cNvPr id="5" name="Slide Number Placeholder 4">
            <a:extLst>
              <a:ext uri="{FF2B5EF4-FFF2-40B4-BE49-F238E27FC236}">
                <a16:creationId xmlns:a16="http://schemas.microsoft.com/office/drawing/2014/main" id="{00EF2066-6F73-F23D-FEAD-9E3FA607C9DA}"/>
              </a:ext>
            </a:extLst>
          </p:cNvPr>
          <p:cNvSpPr>
            <a:spLocks noGrp="1"/>
          </p:cNvSpPr>
          <p:nvPr>
            <p:ph type="sldNum" sz="quarter" idx="4"/>
          </p:nvPr>
        </p:nvSpPr>
        <p:spPr/>
        <p:txBody>
          <a:bodyPr/>
          <a:lstStyle/>
          <a:p>
            <a:fld id="{60F4F636-6A27-E649-AEDF-9DE4D4E58670}" type="slidenum">
              <a:rPr lang="en-US" smtClean="0"/>
              <a:pPr/>
              <a:t>129</a:t>
            </a:fld>
            <a:endParaRPr lang="en-US" dirty="0"/>
          </a:p>
        </p:txBody>
      </p:sp>
    </p:spTree>
    <p:extLst>
      <p:ext uri="{BB962C8B-B14F-4D97-AF65-F5344CB8AC3E}">
        <p14:creationId xmlns:p14="http://schemas.microsoft.com/office/powerpoint/2010/main" val="5766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Forwards &amp; Backwards Reasoning, Informally</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Inputs a and b must be integers.</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 non-negative integer.</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 &gt;= 0n &amp;&amp; b &gt;=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 ≥ 0 }}</a:t>
            </a:r>
          </a:p>
          <a:p>
            <a:pPr lvl="2"/>
            <a:r>
              <a:rPr lang="en-US" sz="1800" dirty="0">
                <a:latin typeface="Courier New" panose="02070309020205020404" pitchFamily="49" charset="0"/>
                <a:cs typeface="Courier New" panose="02070309020205020404" pitchFamily="49" charset="0"/>
              </a:rPr>
              <a:t>    a = a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 ≥ –1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L: List = cons(a, cons(b, nil));</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sum(L);</a:t>
            </a:r>
          </a:p>
          <a:p>
            <a:pPr lvl="2"/>
            <a:r>
              <a:rPr lang="en-US" sz="1800" dirty="0">
                <a:latin typeface="Courier New" panose="02070309020205020404" pitchFamily="49" charset="0"/>
                <a:cs typeface="Courier New" panose="02070309020205020404" pitchFamily="49" charset="0"/>
              </a:rPr>
              <a:t>  }</a:t>
            </a:r>
          </a:p>
          <a:p>
            <a:pPr lvl="2"/>
            <a:endParaRPr lang="en-US" sz="1800" dirty="0"/>
          </a:p>
          <a:p>
            <a:r>
              <a:rPr lang="en-US" sz="2600" dirty="0"/>
              <a:t>There are </a:t>
            </a:r>
            <a:r>
              <a:rPr lang="en-US" sz="2600" u="sng" dirty="0"/>
              <a:t>mechanical</a:t>
            </a:r>
            <a:r>
              <a:rPr lang="en-US" sz="2600" dirty="0"/>
              <a:t> tools for moving facts around</a:t>
            </a:r>
          </a:p>
          <a:p>
            <a:pPr lvl="1"/>
            <a:r>
              <a:rPr lang="en-US" sz="2200" dirty="0"/>
              <a:t>“forward reasoning” says how they change as we move down</a:t>
            </a:r>
          </a:p>
          <a:p>
            <a:pPr lvl="1"/>
            <a:r>
              <a:rPr lang="en-US" sz="2200" dirty="0"/>
              <a:t>“backward reasoning” says how they change as we move up</a:t>
            </a:r>
          </a:p>
        </p:txBody>
      </p:sp>
      <p:sp>
        <p:nvSpPr>
          <p:cNvPr id="4" name="Slide Number Placeholder 3">
            <a:extLst>
              <a:ext uri="{FF2B5EF4-FFF2-40B4-BE49-F238E27FC236}">
                <a16:creationId xmlns:a16="http://schemas.microsoft.com/office/drawing/2014/main" id="{F8281703-130A-5932-4837-51C85D7D1633}"/>
              </a:ext>
            </a:extLst>
          </p:cNvPr>
          <p:cNvSpPr>
            <a:spLocks noGrp="1"/>
          </p:cNvSpPr>
          <p:nvPr>
            <p:ph type="sldNum" sz="quarter" idx="4"/>
          </p:nvPr>
        </p:nvSpPr>
        <p:spPr/>
        <p:txBody>
          <a:bodyPr/>
          <a:lstStyle/>
          <a:p>
            <a:fld id="{60F4F636-6A27-E649-AEDF-9DE4D4E58670}" type="slidenum">
              <a:rPr lang="en-US" smtClean="0"/>
              <a:pPr/>
              <a:t>13</a:t>
            </a:fld>
            <a:endParaRPr lang="en-US" dirty="0"/>
          </a:p>
        </p:txBody>
      </p:sp>
    </p:spTree>
    <p:extLst>
      <p:ext uri="{BB962C8B-B14F-4D97-AF65-F5344CB8AC3E}">
        <p14:creationId xmlns:p14="http://schemas.microsoft.com/office/powerpoint/2010/main" val="23277616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E9DC-CE66-0006-9249-E5439E58B1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2ED3E3-877C-695A-CDFE-9F869AB98C70}"/>
              </a:ext>
            </a:extLst>
          </p:cNvPr>
          <p:cNvSpPr>
            <a:spLocks noGrp="1"/>
          </p:cNvSpPr>
          <p:nvPr>
            <p:ph type="title"/>
          </p:nvPr>
        </p:nvSpPr>
        <p:spPr/>
        <p:txBody>
          <a:bodyPr/>
          <a:lstStyle/>
          <a:p>
            <a:r>
              <a:rPr lang="en-US" dirty="0"/>
              <a:t>Loop Invariant Example: Square (2/8)</a:t>
            </a:r>
          </a:p>
        </p:txBody>
      </p:sp>
      <p:sp>
        <p:nvSpPr>
          <p:cNvPr id="3" name="Content Placeholder 2">
            <a:extLst>
              <a:ext uri="{FF2B5EF4-FFF2-40B4-BE49-F238E27FC236}">
                <a16:creationId xmlns:a16="http://schemas.microsoft.com/office/drawing/2014/main" id="{ED6C7A23-8F7D-99C5-08A9-F74858B8D4D2}"/>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s: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latin typeface="Courier New" panose="02070309020205020404" pitchFamily="49" charset="0"/>
                <a:cs typeface="Courier New" panose="02070309020205020404" pitchFamily="49" charset="0"/>
              </a:rPr>
              <a:t>  s = s + j + j - 1;</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p:txBody>
      </p:sp>
      <p:sp>
        <p:nvSpPr>
          <p:cNvPr id="4" name="TextBox 3">
            <a:extLst>
              <a:ext uri="{FF2B5EF4-FFF2-40B4-BE49-F238E27FC236}">
                <a16:creationId xmlns:a16="http://schemas.microsoft.com/office/drawing/2014/main" id="{A5CE5980-5803-0ECA-FA01-4DF893955578}"/>
              </a:ext>
            </a:extLst>
          </p:cNvPr>
          <p:cNvSpPr txBox="1"/>
          <p:nvPr/>
        </p:nvSpPr>
        <p:spPr>
          <a:xfrm>
            <a:off x="5396883" y="1949410"/>
            <a:ext cx="2670670" cy="923330"/>
          </a:xfrm>
          <a:prstGeom prst="rect">
            <a:avLst/>
          </a:prstGeom>
          <a:noFill/>
        </p:spPr>
        <p:txBody>
          <a:bodyPr wrap="square">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Loop Idea</a:t>
            </a: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move </a:t>
            </a:r>
            <a:r>
              <a:rPr lang="en-US" dirty="0">
                <a:solidFill>
                  <a:schemeClr val="accent3">
                    <a:lumMod val="75000"/>
                  </a:schemeClr>
                </a:solidFill>
                <a:latin typeface="Cambria Math" panose="02040503050406030204" pitchFamily="18" charset="0"/>
                <a:ea typeface="Cambria Math" panose="02040503050406030204" pitchFamily="18" charset="0"/>
              </a:rPr>
              <a:t>j</a:t>
            </a:r>
            <a:r>
              <a:rPr lang="en-US" dirty="0">
                <a:solidFill>
                  <a:schemeClr val="accent3">
                    <a:lumMod val="75000"/>
                  </a:schemeClr>
                </a:solidFill>
                <a:latin typeface="Franklin Gothic Medium" panose="020B0603020102020204" pitchFamily="34" charset="0"/>
              </a:rPr>
              <a:t> from </a:t>
            </a:r>
            <a:r>
              <a:rPr lang="en-US" dirty="0">
                <a:solidFill>
                  <a:schemeClr val="accent3">
                    <a:lumMod val="75000"/>
                  </a:schemeClr>
                </a:solidFill>
                <a:latin typeface="Cambria Math" panose="02040503050406030204" pitchFamily="18" charset="0"/>
                <a:ea typeface="Cambria Math" panose="02040503050406030204" pitchFamily="18" charset="0"/>
              </a:rPr>
              <a:t>0</a:t>
            </a:r>
            <a:r>
              <a:rPr lang="en-US" dirty="0">
                <a:solidFill>
                  <a:schemeClr val="accent3">
                    <a:lumMod val="75000"/>
                  </a:schemeClr>
                </a:solidFill>
                <a:latin typeface="Franklin Gothic Medium" panose="020B0603020102020204" pitchFamily="34" charset="0"/>
              </a:rPr>
              <a:t> to </a:t>
            </a:r>
            <a:r>
              <a:rPr lang="en-US" dirty="0">
                <a:solidFill>
                  <a:schemeClr val="accent3">
                    <a:lumMod val="75000"/>
                  </a:schemeClr>
                </a:solidFill>
                <a:latin typeface="Cambria Math" panose="02040503050406030204" pitchFamily="18" charset="0"/>
                <a:ea typeface="Cambria Math" panose="02040503050406030204" pitchFamily="18" charset="0"/>
              </a:rPr>
              <a:t>n</a:t>
            </a: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keep track of </a:t>
            </a:r>
            <a:r>
              <a:rPr lang="en-US" dirty="0">
                <a:solidFill>
                  <a:schemeClr val="accent3">
                    <a:lumMod val="75000"/>
                  </a:schemeClr>
                </a:solidFill>
                <a:latin typeface="Cambria Math" panose="02040503050406030204" pitchFamily="18" charset="0"/>
                <a:ea typeface="Cambria Math" panose="02040503050406030204" pitchFamily="18" charset="0"/>
              </a:rPr>
              <a:t>j</a:t>
            </a:r>
            <a:r>
              <a:rPr lang="en-US" baseline="30000" dirty="0">
                <a:solidFill>
                  <a:schemeClr val="accent3">
                    <a:lumMod val="75000"/>
                  </a:schemeClr>
                </a:solidFill>
                <a:latin typeface="Cambria Math" panose="02040503050406030204" pitchFamily="18" charset="0"/>
                <a:ea typeface="Cambria Math" panose="02040503050406030204" pitchFamily="18" charset="0"/>
              </a:rPr>
              <a:t>2</a:t>
            </a:r>
            <a:r>
              <a:rPr lang="en-US" dirty="0">
                <a:solidFill>
                  <a:schemeClr val="accent3">
                    <a:lumMod val="75000"/>
                  </a:schemeClr>
                </a:solidFill>
                <a:latin typeface="Franklin Gothic Medium" panose="020B0603020102020204" pitchFamily="34" charset="0"/>
              </a:rPr>
              <a:t> in </a:t>
            </a:r>
            <a:r>
              <a:rPr lang="en-US" dirty="0">
                <a:solidFill>
                  <a:schemeClr val="accent3">
                    <a:lumMod val="75000"/>
                  </a:schemeClr>
                </a:solidFill>
                <a:latin typeface="Cambria Math" panose="02040503050406030204" pitchFamily="18" charset="0"/>
                <a:ea typeface="Cambria Math" panose="02040503050406030204" pitchFamily="18" charset="0"/>
              </a:rPr>
              <a:t>s</a:t>
            </a:r>
          </a:p>
        </p:txBody>
      </p:sp>
      <p:graphicFrame>
        <p:nvGraphicFramePr>
          <p:cNvPr id="5" name="Table 4">
            <a:extLst>
              <a:ext uri="{FF2B5EF4-FFF2-40B4-BE49-F238E27FC236}">
                <a16:creationId xmlns:a16="http://schemas.microsoft.com/office/drawing/2014/main" id="{28E36F19-77DB-E9EB-5680-0D4C890AFE7E}"/>
              </a:ext>
            </a:extLst>
          </p:cNvPr>
          <p:cNvGraphicFramePr>
            <a:graphicFrameLocks noGrp="1"/>
          </p:cNvGraphicFramePr>
          <p:nvPr/>
        </p:nvGraphicFramePr>
        <p:xfrm>
          <a:off x="5396883" y="3017960"/>
          <a:ext cx="2670668" cy="2595880"/>
        </p:xfrm>
        <a:graphic>
          <a:graphicData uri="http://schemas.openxmlformats.org/drawingml/2006/table">
            <a:tbl>
              <a:tblPr firstRow="1" bandRow="1">
                <a:tableStyleId>{5C22544A-7EE6-4342-B048-85BDC9FD1C3A}</a:tableStyleId>
              </a:tblPr>
              <a:tblGrid>
                <a:gridCol w="1335334">
                  <a:extLst>
                    <a:ext uri="{9D8B030D-6E8A-4147-A177-3AD203B41FA5}">
                      <a16:colId xmlns:a16="http://schemas.microsoft.com/office/drawing/2014/main" val="2305195239"/>
                    </a:ext>
                  </a:extLst>
                </a:gridCol>
                <a:gridCol w="1335334">
                  <a:extLst>
                    <a:ext uri="{9D8B030D-6E8A-4147-A177-3AD203B41FA5}">
                      <a16:colId xmlns:a16="http://schemas.microsoft.com/office/drawing/2014/main" val="12295286"/>
                    </a:ext>
                  </a:extLst>
                </a:gridCol>
              </a:tblGrid>
              <a:tr h="370840">
                <a:tc>
                  <a:txBody>
                    <a:bodyPr/>
                    <a:lstStyle/>
                    <a:p>
                      <a:pPr algn="ctr"/>
                      <a:r>
                        <a:rPr lang="en-US" sz="1600" b="0" dirty="0">
                          <a:solidFill>
                            <a:schemeClr val="tx1"/>
                          </a:solidFill>
                          <a:latin typeface="Cambria Math" panose="02040503050406030204" pitchFamily="18" charset="0"/>
                          <a:ea typeface="Cambria Math" panose="02040503050406030204" pitchFamily="18" charset="0"/>
                        </a:rPr>
                        <a:t>j</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Cambria Math" panose="02040503050406030204" pitchFamily="18" charset="0"/>
                          <a:ea typeface="Cambria Math" panose="02040503050406030204" pitchFamily="18" charset="0"/>
                        </a:rPr>
                        <a:t>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3492800"/>
                  </a:ext>
                </a:extLst>
              </a:tr>
              <a:tr h="370840">
                <a:tc>
                  <a:txBody>
                    <a:bodyPr/>
                    <a:lstStyle/>
                    <a:p>
                      <a:pPr algn="ctr"/>
                      <a:r>
                        <a:rPr lang="en-US" sz="1600" dirty="0">
                          <a:latin typeface="Cambria Math" panose="02040503050406030204" pitchFamily="18" charset="0"/>
                          <a:ea typeface="Cambria Math" panose="02040503050406030204" pitchFamily="18" charset="0"/>
                        </a:rPr>
                        <a:t>0</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dirty="0">
                          <a:latin typeface="Cambria Math" panose="02040503050406030204" pitchFamily="18" charset="0"/>
                          <a:ea typeface="Cambria Math" panose="02040503050406030204" pitchFamily="18" charset="0"/>
                        </a:rPr>
                        <a:t>0</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647612"/>
                  </a:ext>
                </a:extLst>
              </a:tr>
              <a:tr h="370840">
                <a:tc>
                  <a:txBody>
                    <a:bodyPr/>
                    <a:lstStyle/>
                    <a:p>
                      <a:pPr algn="ctr"/>
                      <a:r>
                        <a:rPr lang="en-US" sz="1600" dirty="0">
                          <a:latin typeface="Cambria Math" panose="02040503050406030204" pitchFamily="18" charset="0"/>
                          <a:ea typeface="Cambria Math" panose="02040503050406030204" pitchFamily="18" charset="0"/>
                        </a:rPr>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ambria Math" panose="02040503050406030204" pitchFamily="18" charset="0"/>
                          <a:ea typeface="Cambria Math" panose="02040503050406030204" pitchFamily="18" charset="0"/>
                        </a:rPr>
                        <a:t>1</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3657148"/>
                  </a:ext>
                </a:extLst>
              </a:tr>
              <a:tr h="370840">
                <a:tc>
                  <a:txBody>
                    <a:bodyPr/>
                    <a:lstStyle/>
                    <a:p>
                      <a:pPr algn="ctr"/>
                      <a:r>
                        <a:rPr lang="en-US" sz="1600" dirty="0">
                          <a:latin typeface="Cambria Math" panose="02040503050406030204" pitchFamily="18" charset="0"/>
                          <a:ea typeface="Cambria Math" panose="02040503050406030204" pitchFamily="18" charset="0"/>
                        </a:rPr>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ambria Math" panose="02040503050406030204" pitchFamily="18" charset="0"/>
                          <a:ea typeface="Cambria Math" panose="02040503050406030204" pitchFamily="18" charset="0"/>
                        </a:rPr>
                        <a:t>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0199192"/>
                  </a:ext>
                </a:extLst>
              </a:tr>
              <a:tr h="370840">
                <a:tc>
                  <a:txBody>
                    <a:bodyPr/>
                    <a:lstStyle/>
                    <a:p>
                      <a:pPr algn="ctr"/>
                      <a:r>
                        <a:rPr lang="en-US" sz="1600" dirty="0">
                          <a:latin typeface="Cambria Math" panose="02040503050406030204" pitchFamily="18" charset="0"/>
                          <a:ea typeface="Cambria Math" panose="02040503050406030204" pitchFamily="18" charset="0"/>
                        </a:rPr>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ambria Math" panose="02040503050406030204" pitchFamily="18" charset="0"/>
                          <a:ea typeface="Cambria Math" panose="02040503050406030204" pitchFamily="18" charset="0"/>
                        </a:rPr>
                        <a:t>9</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2314728"/>
                  </a:ext>
                </a:extLst>
              </a:tr>
              <a:tr h="370840">
                <a:tc>
                  <a:txBody>
                    <a:bodyPr/>
                    <a:lstStyle/>
                    <a:p>
                      <a:pPr algn="ctr"/>
                      <a:r>
                        <a:rPr lang="en-US" sz="1600" dirty="0">
                          <a:latin typeface="Cambria Math" panose="02040503050406030204" pitchFamily="18" charset="0"/>
                          <a:ea typeface="Cambria Math" panose="02040503050406030204" pitchFamily="18" charset="0"/>
                        </a:rPr>
                        <a:t>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ambria Math" panose="02040503050406030204" pitchFamily="18" charset="0"/>
                          <a:ea typeface="Cambria Math" panose="02040503050406030204" pitchFamily="18" charset="0"/>
                        </a:rPr>
                        <a:t>16</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1332751"/>
                  </a:ext>
                </a:extLst>
              </a:tr>
              <a:tr h="370840">
                <a:tc>
                  <a:txBody>
                    <a:bodyPr/>
                    <a:lstStyle/>
                    <a:p>
                      <a:pPr algn="ctr"/>
                      <a:r>
                        <a:rPr lang="en-US" sz="1600" dirty="0">
                          <a:latin typeface="Cambria Math" panose="02040503050406030204" pitchFamily="18" charset="0"/>
                          <a:ea typeface="Cambria Math" panose="02040503050406030204" pitchFamily="18" charset="0"/>
                        </a:rPr>
                        <a: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ambria Math" panose="02040503050406030204" pitchFamily="18" charset="0"/>
                          <a:ea typeface="Cambria Math" panose="02040503050406030204" pitchFamily="18" charset="0"/>
                        </a:rPr>
                        <a: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7737725"/>
                  </a:ext>
                </a:extLst>
              </a:tr>
            </a:tbl>
          </a:graphicData>
        </a:graphic>
      </p:graphicFrame>
      <p:sp>
        <p:nvSpPr>
          <p:cNvPr id="6" name="TextBox 5">
            <a:extLst>
              <a:ext uri="{FF2B5EF4-FFF2-40B4-BE49-F238E27FC236}">
                <a16:creationId xmlns:a16="http://schemas.microsoft.com/office/drawing/2014/main" id="{7DA7005C-A60D-17CE-56F9-696AE953ACAA}"/>
              </a:ext>
            </a:extLst>
          </p:cNvPr>
          <p:cNvSpPr txBox="1"/>
          <p:nvPr/>
        </p:nvSpPr>
        <p:spPr>
          <a:xfrm>
            <a:off x="2450550" y="5976720"/>
            <a:ext cx="4242900" cy="369332"/>
          </a:xfrm>
          <a:prstGeom prst="rect">
            <a:avLst/>
          </a:prstGeom>
          <a:noFill/>
        </p:spPr>
        <p:txBody>
          <a:bodyPr wrap="square">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Loop Invariant </a:t>
            </a:r>
            <a:r>
              <a:rPr lang="en-US" dirty="0">
                <a:solidFill>
                  <a:schemeClr val="accent3">
                    <a:lumMod val="75000"/>
                  </a:schemeClr>
                </a:solidFill>
                <a:latin typeface="Franklin Gothic Medium" panose="020B0603020102020204" pitchFamily="34" charset="0"/>
              </a:rPr>
              <a:t>formalizes the </a:t>
            </a:r>
            <a:r>
              <a:rPr lang="en-US" dirty="0">
                <a:solidFill>
                  <a:schemeClr val="accent3">
                    <a:lumMod val="50000"/>
                  </a:schemeClr>
                </a:solidFill>
                <a:latin typeface="Franklin Gothic Medium" panose="020B0603020102020204" pitchFamily="34" charset="0"/>
              </a:rPr>
              <a:t>Loop Idea</a:t>
            </a:r>
            <a:endParaRPr lang="en-US" dirty="0">
              <a:solidFill>
                <a:schemeClr val="accent3">
                  <a:lumMod val="50000"/>
                </a:schemeClr>
              </a:solidFill>
              <a:latin typeface="Cambria Math" panose="02040503050406030204" pitchFamily="18" charset="0"/>
              <a:ea typeface="Cambria Math" panose="02040503050406030204" pitchFamily="18" charset="0"/>
            </a:endParaRPr>
          </a:p>
        </p:txBody>
      </p:sp>
      <p:sp>
        <p:nvSpPr>
          <p:cNvPr id="7" name="Slide Number Placeholder 6">
            <a:extLst>
              <a:ext uri="{FF2B5EF4-FFF2-40B4-BE49-F238E27FC236}">
                <a16:creationId xmlns:a16="http://schemas.microsoft.com/office/drawing/2014/main" id="{5653B9D4-820B-CEDC-8735-481CBDB9F93D}"/>
              </a:ext>
            </a:extLst>
          </p:cNvPr>
          <p:cNvSpPr>
            <a:spLocks noGrp="1"/>
          </p:cNvSpPr>
          <p:nvPr>
            <p:ph type="sldNum" sz="quarter" idx="4"/>
          </p:nvPr>
        </p:nvSpPr>
        <p:spPr/>
        <p:txBody>
          <a:bodyPr/>
          <a:lstStyle/>
          <a:p>
            <a:fld id="{60F4F636-6A27-E649-AEDF-9DE4D4E58670}" type="slidenum">
              <a:rPr lang="en-US" smtClean="0"/>
              <a:pPr/>
              <a:t>130</a:t>
            </a:fld>
            <a:endParaRPr lang="en-US" dirty="0"/>
          </a:p>
        </p:txBody>
      </p:sp>
    </p:spTree>
    <p:extLst>
      <p:ext uri="{BB962C8B-B14F-4D97-AF65-F5344CB8AC3E}">
        <p14:creationId xmlns:p14="http://schemas.microsoft.com/office/powerpoint/2010/main" val="111056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8DDCB-E78E-8DFC-ABA8-56F750A43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0D18E6-9A25-1857-ADFB-1D0EA0BCAFED}"/>
              </a:ext>
            </a:extLst>
          </p:cNvPr>
          <p:cNvSpPr>
            <a:spLocks noGrp="1"/>
          </p:cNvSpPr>
          <p:nvPr>
            <p:ph type="title"/>
          </p:nvPr>
        </p:nvSpPr>
        <p:spPr/>
        <p:txBody>
          <a:bodyPr/>
          <a:lstStyle/>
          <a:p>
            <a:r>
              <a:rPr lang="en-US" dirty="0"/>
              <a:t>Loop Invariant Example: Square (3/8)</a:t>
            </a:r>
          </a:p>
        </p:txBody>
      </p:sp>
      <p:sp>
        <p:nvSpPr>
          <p:cNvPr id="3" name="Content Placeholder 2">
            <a:extLst>
              <a:ext uri="{FF2B5EF4-FFF2-40B4-BE49-F238E27FC236}">
                <a16:creationId xmlns:a16="http://schemas.microsoft.com/office/drawing/2014/main" id="{9BEC9BC9-BB78-6794-2032-1F42B7D3F647}"/>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s: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 0 and s = 0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latin typeface="Courier New" panose="02070309020205020404" pitchFamily="49" charset="0"/>
                <a:cs typeface="Courier New" panose="02070309020205020404" pitchFamily="49" charset="0"/>
              </a:rPr>
              <a:t>  s = s + j + j - 1;</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p:txBody>
      </p:sp>
      <p:cxnSp>
        <p:nvCxnSpPr>
          <p:cNvPr id="4" name="Straight Arrow Connector 3" descr="In this step, we are forwards reasoning.">
            <a:extLst>
              <a:ext uri="{FF2B5EF4-FFF2-40B4-BE49-F238E27FC236}">
                <a16:creationId xmlns:a16="http://schemas.microsoft.com/office/drawing/2014/main" id="{7D8CF0D9-4A77-1366-A0E7-716E99D3EC7C}"/>
              </a:ext>
              <a:ext uri="{C183D7F6-B498-43B3-948B-1728B52AA6E4}">
                <adec:decorative xmlns:adec="http://schemas.microsoft.com/office/drawing/2017/decorative" val="0"/>
              </a:ext>
            </a:extLst>
          </p:cNvPr>
          <p:cNvCxnSpPr>
            <a:cxnSpLocks/>
          </p:cNvCxnSpPr>
          <p:nvPr/>
        </p:nvCxnSpPr>
        <p:spPr>
          <a:xfrm>
            <a:off x="1248110" y="2040752"/>
            <a:ext cx="0" cy="1021278"/>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7" name="Group 6" descr="To prove {{ j = 0 and s = 0 }}&#13;&#10;{{ Inv: s = j2 }}, we can use proof by calculation:  s = 0&#9;&#9;&#9;&#13;&#10;   = 02 &#9;&#9;&#9;since j = 0&#13;&#10;   = j2&#13;&#10;">
            <a:extLst>
              <a:ext uri="{FF2B5EF4-FFF2-40B4-BE49-F238E27FC236}">
                <a16:creationId xmlns:a16="http://schemas.microsoft.com/office/drawing/2014/main" id="{0969D4B7-3A33-C1E2-0A54-95B6157492E2}"/>
              </a:ext>
            </a:extLst>
          </p:cNvPr>
          <p:cNvGrpSpPr/>
          <p:nvPr/>
        </p:nvGrpSpPr>
        <p:grpSpPr>
          <a:xfrm>
            <a:off x="4419148" y="2953448"/>
            <a:ext cx="4441347" cy="923330"/>
            <a:chOff x="4419148" y="2953448"/>
            <a:chExt cx="4441347" cy="923330"/>
          </a:xfrm>
        </p:grpSpPr>
        <p:sp>
          <p:nvSpPr>
            <p:cNvPr id="8" name="Right Bracket 7">
              <a:extLst>
                <a:ext uri="{FF2B5EF4-FFF2-40B4-BE49-F238E27FC236}">
                  <a16:creationId xmlns:a16="http://schemas.microsoft.com/office/drawing/2014/main" id="{3188C240-077D-98B3-151D-87E10F660D65}"/>
                </a:ext>
              </a:extLst>
            </p:cNvPr>
            <p:cNvSpPr/>
            <p:nvPr/>
          </p:nvSpPr>
          <p:spPr>
            <a:xfrm>
              <a:off x="4419148" y="2953448"/>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1F567E4A-4061-E99F-74B4-EE6A64BE7EE1}"/>
                </a:ext>
              </a:extLst>
            </p:cNvPr>
            <p:cNvSpPr txBox="1"/>
            <p:nvPr/>
          </p:nvSpPr>
          <p:spPr>
            <a:xfrm>
              <a:off x="4790113" y="2953448"/>
              <a:ext cx="4070382" cy="923330"/>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 = 0			</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0</a:t>
              </a:r>
              <a:r>
                <a:rPr lang="en-US"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j = 0</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j</a:t>
              </a:r>
              <a:r>
                <a:rPr lang="en-US"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a:t>
              </a:r>
            </a:p>
          </p:txBody>
        </p:sp>
      </p:grpSp>
      <p:sp>
        <p:nvSpPr>
          <p:cNvPr id="6" name="Slide Number Placeholder 5">
            <a:extLst>
              <a:ext uri="{FF2B5EF4-FFF2-40B4-BE49-F238E27FC236}">
                <a16:creationId xmlns:a16="http://schemas.microsoft.com/office/drawing/2014/main" id="{7F88F288-F20A-72D2-B1B7-C97B016AC6EE}"/>
              </a:ext>
            </a:extLst>
          </p:cNvPr>
          <p:cNvSpPr>
            <a:spLocks noGrp="1"/>
          </p:cNvSpPr>
          <p:nvPr>
            <p:ph type="sldNum" sz="quarter" idx="4"/>
          </p:nvPr>
        </p:nvSpPr>
        <p:spPr/>
        <p:txBody>
          <a:bodyPr/>
          <a:lstStyle/>
          <a:p>
            <a:fld id="{60F4F636-6A27-E649-AEDF-9DE4D4E58670}" type="slidenum">
              <a:rPr lang="en-US" smtClean="0"/>
              <a:pPr/>
              <a:t>131</a:t>
            </a:fld>
            <a:endParaRPr lang="en-US" dirty="0"/>
          </a:p>
        </p:txBody>
      </p:sp>
    </p:spTree>
    <p:extLst>
      <p:ext uri="{BB962C8B-B14F-4D97-AF65-F5344CB8AC3E}">
        <p14:creationId xmlns:p14="http://schemas.microsoft.com/office/powerpoint/2010/main" val="93698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4A702-673C-803A-E94A-06D6481240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FB6A6-CB53-D75F-EBEE-A9B3C90D5307}"/>
              </a:ext>
            </a:extLst>
          </p:cNvPr>
          <p:cNvSpPr>
            <a:spLocks noGrp="1"/>
          </p:cNvSpPr>
          <p:nvPr>
            <p:ph type="title"/>
          </p:nvPr>
        </p:nvSpPr>
        <p:spPr/>
        <p:txBody>
          <a:bodyPr/>
          <a:lstStyle/>
          <a:p>
            <a:r>
              <a:rPr lang="en-US" dirty="0"/>
              <a:t>Loop Invariant Example: Square (4/8)</a:t>
            </a:r>
          </a:p>
        </p:txBody>
      </p:sp>
      <p:sp>
        <p:nvSpPr>
          <p:cNvPr id="3" name="Content Placeholder 2">
            <a:extLst>
              <a:ext uri="{FF2B5EF4-FFF2-40B4-BE49-F238E27FC236}">
                <a16:creationId xmlns:a16="http://schemas.microsoft.com/office/drawing/2014/main" id="{7CDBF364-1DCA-DA98-96D2-280265FDF3B1}"/>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latin typeface="Courier New" panose="02070309020205020404" pitchFamily="49" charset="0"/>
                <a:cs typeface="Courier New" panose="02070309020205020404" pitchFamily="49" charset="0"/>
              </a:rPr>
              <a:t>  s = s + j + j - 1;</a:t>
            </a:r>
          </a:p>
          <a:p>
            <a:pPr lvl="2"/>
            <a:r>
              <a:rPr lang="en-US" sz="1800" dirty="0">
                <a:latin typeface="Courier New" panose="02070309020205020404" pitchFamily="49" charset="0"/>
                <a:cs typeface="Courier New" panose="02070309020205020404" pitchFamily="49" charset="0"/>
              </a:rPr>
              <a:t>}</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j = n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p:txBody>
      </p:sp>
      <p:grpSp>
        <p:nvGrpSpPr>
          <p:cNvPr id="7" name="Group 6" descr="To show {{ s = j2 and j = n }}&#13;&#10;{{ s = n2 }}&#13;&#10;, we can use proof by calculation: s = j2&#13;&#10;   = n2&#9;&#9;since j = n&#13;&#10;">
            <a:extLst>
              <a:ext uri="{FF2B5EF4-FFF2-40B4-BE49-F238E27FC236}">
                <a16:creationId xmlns:a16="http://schemas.microsoft.com/office/drawing/2014/main" id="{716BDDD0-CA81-2383-0BF2-FFB18927DEED}"/>
              </a:ext>
            </a:extLst>
          </p:cNvPr>
          <p:cNvGrpSpPr/>
          <p:nvPr/>
        </p:nvGrpSpPr>
        <p:grpSpPr>
          <a:xfrm>
            <a:off x="3626357" y="3585415"/>
            <a:ext cx="4435410" cy="646331"/>
            <a:chOff x="3626357" y="3585415"/>
            <a:chExt cx="4435410" cy="646331"/>
          </a:xfrm>
        </p:grpSpPr>
        <p:sp>
          <p:nvSpPr>
            <p:cNvPr id="4" name="Right Bracket 3">
              <a:extLst>
                <a:ext uri="{FF2B5EF4-FFF2-40B4-BE49-F238E27FC236}">
                  <a16:creationId xmlns:a16="http://schemas.microsoft.com/office/drawing/2014/main" id="{888003D6-B7D3-7BC6-032E-D315DB37A613}"/>
                </a:ext>
              </a:extLst>
            </p:cNvPr>
            <p:cNvSpPr/>
            <p:nvPr/>
          </p:nvSpPr>
          <p:spPr>
            <a:xfrm>
              <a:off x="3626357" y="3607191"/>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A55E462D-D362-52A4-2A38-04216AB3EE0B}"/>
                </a:ext>
              </a:extLst>
            </p:cNvPr>
            <p:cNvSpPr txBox="1"/>
            <p:nvPr/>
          </p:nvSpPr>
          <p:spPr>
            <a:xfrm>
              <a:off x="3991385" y="3585415"/>
              <a:ext cx="4070382" cy="646331"/>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 = j</a:t>
              </a:r>
              <a:r>
                <a:rPr lang="en-US"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n</a:t>
              </a:r>
              <a:r>
                <a:rPr lang="en-US"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j = n</a:t>
              </a:r>
            </a:p>
          </p:txBody>
        </p:sp>
      </p:grpSp>
      <p:sp>
        <p:nvSpPr>
          <p:cNvPr id="5" name="Slide Number Placeholder 4">
            <a:extLst>
              <a:ext uri="{FF2B5EF4-FFF2-40B4-BE49-F238E27FC236}">
                <a16:creationId xmlns:a16="http://schemas.microsoft.com/office/drawing/2014/main" id="{39CE2EA3-B9CC-4352-467C-AD72A3F511F9}"/>
              </a:ext>
            </a:extLst>
          </p:cNvPr>
          <p:cNvSpPr>
            <a:spLocks noGrp="1"/>
          </p:cNvSpPr>
          <p:nvPr>
            <p:ph type="sldNum" sz="quarter" idx="4"/>
          </p:nvPr>
        </p:nvSpPr>
        <p:spPr/>
        <p:txBody>
          <a:bodyPr/>
          <a:lstStyle/>
          <a:p>
            <a:fld id="{60F4F636-6A27-E649-AEDF-9DE4D4E58670}" type="slidenum">
              <a:rPr lang="en-US" smtClean="0"/>
              <a:pPr/>
              <a:t>132</a:t>
            </a:fld>
            <a:endParaRPr lang="en-US" dirty="0"/>
          </a:p>
        </p:txBody>
      </p:sp>
    </p:spTree>
    <p:extLst>
      <p:ext uri="{BB962C8B-B14F-4D97-AF65-F5344CB8AC3E}">
        <p14:creationId xmlns:p14="http://schemas.microsoft.com/office/powerpoint/2010/main" val="290567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6CB42-5E96-16E7-20BF-C5770D9E6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D550E2-064E-DC38-20D7-697E43C976CA}"/>
              </a:ext>
            </a:extLst>
          </p:cNvPr>
          <p:cNvSpPr>
            <a:spLocks noGrp="1"/>
          </p:cNvSpPr>
          <p:nvPr>
            <p:ph type="title"/>
          </p:nvPr>
        </p:nvSpPr>
        <p:spPr/>
        <p:txBody>
          <a:bodyPr/>
          <a:lstStyle/>
          <a:p>
            <a:r>
              <a:rPr lang="en-US" dirty="0"/>
              <a:t>Loop Invariant Example: Square (5/8)</a:t>
            </a:r>
          </a:p>
        </p:txBody>
      </p:sp>
      <p:sp>
        <p:nvSpPr>
          <p:cNvPr id="3" name="Content Placeholder 2">
            <a:extLst>
              <a:ext uri="{FF2B5EF4-FFF2-40B4-BE49-F238E27FC236}">
                <a16:creationId xmlns:a16="http://schemas.microsoft.com/office/drawing/2014/main" id="{A8FF40AE-C2BB-2642-835B-4AF147C58213}"/>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b="1" dirty="0">
                <a:solidFill>
                  <a:srgbClr val="7030A0"/>
                </a:solidFill>
                <a:latin typeface="Courier New" panose="02070309020205020404" pitchFamily="49"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j</a:t>
            </a:r>
            <a:r>
              <a:rPr lang="en-US" sz="1800" b="1"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latin typeface="Courier New" panose="02070309020205020404" pitchFamily="49" charset="0"/>
                <a:cs typeface="Courier New" panose="02070309020205020404" pitchFamily="49" charset="0"/>
              </a:rPr>
              <a:t>  s = s + j + j - 1;</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j</a:t>
            </a:r>
            <a:r>
              <a:rPr lang="en-US" sz="1800" b="1"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p:txBody>
      </p:sp>
      <p:sp>
        <p:nvSpPr>
          <p:cNvPr id="4" name="Right Bracket 3" descr="We must go from {{ s = j2 and j ≠ n }} to {{ s = j2 }} - but as there is code, we should break this up into smaller reasoning steps.">
            <a:extLst>
              <a:ext uri="{FF2B5EF4-FFF2-40B4-BE49-F238E27FC236}">
                <a16:creationId xmlns:a16="http://schemas.microsoft.com/office/drawing/2014/main" id="{EECB8A53-B473-5321-E8C3-AAD941D3E9E7}"/>
              </a:ext>
            </a:extLst>
          </p:cNvPr>
          <p:cNvSpPr/>
          <p:nvPr/>
        </p:nvSpPr>
        <p:spPr>
          <a:xfrm>
            <a:off x="4757195" y="2655964"/>
            <a:ext cx="94978" cy="129112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1429DD5-184E-6C5F-0D93-5FA00513CF4A}"/>
              </a:ext>
            </a:extLst>
          </p:cNvPr>
          <p:cNvSpPr>
            <a:spLocks noGrp="1"/>
          </p:cNvSpPr>
          <p:nvPr>
            <p:ph type="sldNum" sz="quarter" idx="4"/>
          </p:nvPr>
        </p:nvSpPr>
        <p:spPr/>
        <p:txBody>
          <a:bodyPr/>
          <a:lstStyle/>
          <a:p>
            <a:fld id="{60F4F636-6A27-E649-AEDF-9DE4D4E58670}" type="slidenum">
              <a:rPr lang="en-US" smtClean="0"/>
              <a:pPr/>
              <a:t>133</a:t>
            </a:fld>
            <a:endParaRPr lang="en-US" dirty="0"/>
          </a:p>
        </p:txBody>
      </p:sp>
    </p:spTree>
    <p:extLst>
      <p:ext uri="{BB962C8B-B14F-4D97-AF65-F5344CB8AC3E}">
        <p14:creationId xmlns:p14="http://schemas.microsoft.com/office/powerpoint/2010/main" val="310154932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7BE76-CEAE-EC63-5F9F-2FD59EE7E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3512D-3C97-48BA-44DF-0AEF633198E4}"/>
              </a:ext>
            </a:extLst>
          </p:cNvPr>
          <p:cNvSpPr>
            <a:spLocks noGrp="1"/>
          </p:cNvSpPr>
          <p:nvPr>
            <p:ph type="title"/>
          </p:nvPr>
        </p:nvSpPr>
        <p:spPr/>
        <p:txBody>
          <a:bodyPr/>
          <a:lstStyle/>
          <a:p>
            <a:r>
              <a:rPr lang="en-US" dirty="0"/>
              <a:t>Loop Invariant Example: Square (6/8)</a:t>
            </a:r>
          </a:p>
        </p:txBody>
      </p:sp>
      <p:sp>
        <p:nvSpPr>
          <p:cNvPr id="3" name="Content Placeholder 2">
            <a:extLst>
              <a:ext uri="{FF2B5EF4-FFF2-40B4-BE49-F238E27FC236}">
                <a16:creationId xmlns:a16="http://schemas.microsoft.com/office/drawing/2014/main" id="{8A087EF8-7361-558C-11DF-E6C58BCD924B}"/>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dirty="0">
                <a:solidFill>
                  <a:srgbClr val="7030A0"/>
                </a:solidFill>
                <a:latin typeface="Courier New" panose="02070309020205020404" pitchFamily="49"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(j – 1)</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j – 1 ≠ n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j + j - 1;</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p:txBody>
      </p:sp>
      <p:cxnSp>
        <p:nvCxnSpPr>
          <p:cNvPr id="5" name="Straight Arrow Connector 4" descr="In this step, we are forwards reasoning.">
            <a:extLst>
              <a:ext uri="{FF2B5EF4-FFF2-40B4-BE49-F238E27FC236}">
                <a16:creationId xmlns:a16="http://schemas.microsoft.com/office/drawing/2014/main" id="{F9B6BF6B-6CCC-5A7F-6A75-72F02C43A33B}"/>
              </a:ext>
              <a:ext uri="{C183D7F6-B498-43B3-948B-1728B52AA6E4}">
                <adec:decorative xmlns:adec="http://schemas.microsoft.com/office/drawing/2017/decorative" val="0"/>
              </a:ext>
            </a:extLst>
          </p:cNvPr>
          <p:cNvCxnSpPr>
            <a:cxnSpLocks/>
          </p:cNvCxnSpPr>
          <p:nvPr/>
        </p:nvCxnSpPr>
        <p:spPr>
          <a:xfrm>
            <a:off x="1346118" y="2835797"/>
            <a:ext cx="0" cy="593203"/>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FD56BDB-9BD5-1900-E3AD-99A8933BEC3A}"/>
              </a:ext>
            </a:extLst>
          </p:cNvPr>
          <p:cNvSpPr txBox="1"/>
          <p:nvPr/>
        </p:nvSpPr>
        <p:spPr>
          <a:xfrm>
            <a:off x="5043107" y="2835797"/>
            <a:ext cx="2754775" cy="369332"/>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j = j</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+ 1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means</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j</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j – 1</a:t>
            </a:r>
            <a:endParaRPr lang="en-US"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p:txBody>
      </p:sp>
      <p:sp>
        <p:nvSpPr>
          <p:cNvPr id="4" name="Slide Number Placeholder 3">
            <a:extLst>
              <a:ext uri="{FF2B5EF4-FFF2-40B4-BE49-F238E27FC236}">
                <a16:creationId xmlns:a16="http://schemas.microsoft.com/office/drawing/2014/main" id="{2B01F085-980A-C72A-A480-BE4363C758D6}"/>
              </a:ext>
            </a:extLst>
          </p:cNvPr>
          <p:cNvSpPr>
            <a:spLocks noGrp="1"/>
          </p:cNvSpPr>
          <p:nvPr>
            <p:ph type="sldNum" sz="quarter" idx="4"/>
          </p:nvPr>
        </p:nvSpPr>
        <p:spPr/>
        <p:txBody>
          <a:bodyPr/>
          <a:lstStyle/>
          <a:p>
            <a:fld id="{60F4F636-6A27-E649-AEDF-9DE4D4E58670}" type="slidenum">
              <a:rPr lang="en-US" smtClean="0"/>
              <a:pPr/>
              <a:t>134</a:t>
            </a:fld>
            <a:endParaRPr lang="en-US" dirty="0"/>
          </a:p>
        </p:txBody>
      </p:sp>
    </p:spTree>
    <p:extLst>
      <p:ext uri="{BB962C8B-B14F-4D97-AF65-F5344CB8AC3E}">
        <p14:creationId xmlns:p14="http://schemas.microsoft.com/office/powerpoint/2010/main" val="33129606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FE323-3547-F66F-ECF0-7CA16465FE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CE81E-5377-46B7-FE1A-2CE46FCBEAF6}"/>
              </a:ext>
            </a:extLst>
          </p:cNvPr>
          <p:cNvSpPr>
            <a:spLocks noGrp="1"/>
          </p:cNvSpPr>
          <p:nvPr>
            <p:ph type="title"/>
          </p:nvPr>
        </p:nvSpPr>
        <p:spPr/>
        <p:txBody>
          <a:bodyPr/>
          <a:lstStyle/>
          <a:p>
            <a:r>
              <a:rPr lang="en-US" dirty="0"/>
              <a:t>Loop Invariant Example: Square (7/8)</a:t>
            </a:r>
          </a:p>
        </p:txBody>
      </p:sp>
      <p:sp>
        <p:nvSpPr>
          <p:cNvPr id="3" name="Content Placeholder 2">
            <a:extLst>
              <a:ext uri="{FF2B5EF4-FFF2-40B4-BE49-F238E27FC236}">
                <a16:creationId xmlns:a16="http://schemas.microsoft.com/office/drawing/2014/main" id="{6CF5B120-2A8A-63A3-7823-E54BDB63D746}"/>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and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(j – 1)</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j – 1 ≠ n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j + j - 1;</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2j + 1 = (j – 1)</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j – 1 ≠ n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p:txBody>
      </p:sp>
      <p:cxnSp>
        <p:nvCxnSpPr>
          <p:cNvPr id="5" name="Straight Arrow Connector 4" descr="In this step, we are forwards reasoning.">
            <a:extLst>
              <a:ext uri="{FF2B5EF4-FFF2-40B4-BE49-F238E27FC236}">
                <a16:creationId xmlns:a16="http://schemas.microsoft.com/office/drawing/2014/main" id="{A4F40B7F-7678-1E5D-B7AB-B64FDD2CCA01}"/>
              </a:ext>
              <a:ext uri="{C183D7F6-B498-43B3-948B-1728B52AA6E4}">
                <adec:decorative xmlns:adec="http://schemas.microsoft.com/office/drawing/2017/decorative" val="0"/>
              </a:ext>
            </a:extLst>
          </p:cNvPr>
          <p:cNvCxnSpPr>
            <a:cxnSpLocks/>
          </p:cNvCxnSpPr>
          <p:nvPr/>
        </p:nvCxnSpPr>
        <p:spPr>
          <a:xfrm>
            <a:off x="1322969" y="3429000"/>
            <a:ext cx="0" cy="593203"/>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D81E2FF-3CF8-8D42-BE6A-58155B13E70E}"/>
              </a:ext>
            </a:extLst>
          </p:cNvPr>
          <p:cNvSpPr txBox="1"/>
          <p:nvPr/>
        </p:nvSpPr>
        <p:spPr>
          <a:xfrm>
            <a:off x="5019956" y="3445228"/>
            <a:ext cx="3834667" cy="369332"/>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 = s</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+ 2j – 1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means</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s</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 – 2j + 1</a:t>
            </a:r>
            <a:endParaRPr lang="en-US"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p:txBody>
      </p:sp>
      <p:sp>
        <p:nvSpPr>
          <p:cNvPr id="4" name="Slide Number Placeholder 3">
            <a:extLst>
              <a:ext uri="{FF2B5EF4-FFF2-40B4-BE49-F238E27FC236}">
                <a16:creationId xmlns:a16="http://schemas.microsoft.com/office/drawing/2014/main" id="{C6007A64-32E0-CBC7-153B-443FB6D40350}"/>
              </a:ext>
            </a:extLst>
          </p:cNvPr>
          <p:cNvSpPr>
            <a:spLocks noGrp="1"/>
          </p:cNvSpPr>
          <p:nvPr>
            <p:ph type="sldNum" sz="quarter" idx="4"/>
          </p:nvPr>
        </p:nvSpPr>
        <p:spPr/>
        <p:txBody>
          <a:bodyPr/>
          <a:lstStyle/>
          <a:p>
            <a:fld id="{60F4F636-6A27-E649-AEDF-9DE4D4E58670}" type="slidenum">
              <a:rPr lang="en-US" smtClean="0"/>
              <a:pPr/>
              <a:t>135</a:t>
            </a:fld>
            <a:endParaRPr lang="en-US" dirty="0"/>
          </a:p>
        </p:txBody>
      </p:sp>
    </p:spTree>
    <p:extLst>
      <p:ext uri="{BB962C8B-B14F-4D97-AF65-F5344CB8AC3E}">
        <p14:creationId xmlns:p14="http://schemas.microsoft.com/office/powerpoint/2010/main" val="15624632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2CC2D-43B3-C8F4-2C61-4F3A7C062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736CD-CA03-0EB2-CF05-41290E8C50FE}"/>
              </a:ext>
            </a:extLst>
          </p:cNvPr>
          <p:cNvSpPr>
            <a:spLocks noGrp="1"/>
          </p:cNvSpPr>
          <p:nvPr>
            <p:ph type="title"/>
          </p:nvPr>
        </p:nvSpPr>
        <p:spPr/>
        <p:txBody>
          <a:bodyPr/>
          <a:lstStyle/>
          <a:p>
            <a:r>
              <a:rPr lang="en-US" dirty="0"/>
              <a:t>Loop Invariant Example: Square (8/8)</a:t>
            </a:r>
          </a:p>
        </p:txBody>
      </p:sp>
      <p:sp>
        <p:nvSpPr>
          <p:cNvPr id="3" name="Content Placeholder 2">
            <a:extLst>
              <a:ext uri="{FF2B5EF4-FFF2-40B4-BE49-F238E27FC236}">
                <a16:creationId xmlns:a16="http://schemas.microsoft.com/office/drawing/2014/main" id="{68664D1A-DD28-42F7-6AB3-F6D300699E5A}"/>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and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 = (j – 1)</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and j – 1 ≠ n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j + j - 1;</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2j + 1 = (j – 1)</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j – 1 ≠ n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p:txBody>
      </p:sp>
      <p:sp>
        <p:nvSpPr>
          <p:cNvPr id="4" name="Right Bracket 3" descr="We must now show {{ s – 2j + 1 = (j – 1)2 and j – 1 ≠ n }}&#13;&#10;  {{ s = j2 }}&#13;&#10;, which we can do by proof by calculation.">
            <a:extLst>
              <a:ext uri="{FF2B5EF4-FFF2-40B4-BE49-F238E27FC236}">
                <a16:creationId xmlns:a16="http://schemas.microsoft.com/office/drawing/2014/main" id="{6A2A8145-DF6D-CDC4-7283-F05CA7B05FDC}"/>
              </a:ext>
            </a:extLst>
          </p:cNvPr>
          <p:cNvSpPr/>
          <p:nvPr/>
        </p:nvSpPr>
        <p:spPr>
          <a:xfrm>
            <a:off x="5332224" y="3879661"/>
            <a:ext cx="94978" cy="558040"/>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17B1DA83-56B9-EB4D-4A4F-4B2247DE5D3F}"/>
              </a:ext>
            </a:extLst>
          </p:cNvPr>
          <p:cNvSpPr txBox="1"/>
          <p:nvPr/>
        </p:nvSpPr>
        <p:spPr>
          <a:xfrm>
            <a:off x="3817131" y="4800581"/>
            <a:ext cx="4806008" cy="830997"/>
          </a:xfrm>
          <a:prstGeom prst="rect">
            <a:avLst/>
          </a:prstGeom>
          <a:noFill/>
        </p:spPr>
        <p:txBody>
          <a:bodyPr wrap="square" rtlCol="0">
            <a:spAutoFit/>
          </a:bodyPr>
          <a:lstStyle/>
          <a:p>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s = 2j – 1 + (j – 1)</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s – 2j + 1  = (j – 1)</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2j – 1 + j</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2j + 1</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j</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p>
        </p:txBody>
      </p:sp>
      <p:sp>
        <p:nvSpPr>
          <p:cNvPr id="5" name="Slide Number Placeholder 4">
            <a:extLst>
              <a:ext uri="{FF2B5EF4-FFF2-40B4-BE49-F238E27FC236}">
                <a16:creationId xmlns:a16="http://schemas.microsoft.com/office/drawing/2014/main" id="{4F3EE9EA-F594-B565-CBCB-0ED926A26886}"/>
              </a:ext>
            </a:extLst>
          </p:cNvPr>
          <p:cNvSpPr>
            <a:spLocks noGrp="1"/>
          </p:cNvSpPr>
          <p:nvPr>
            <p:ph type="sldNum" sz="quarter" idx="4"/>
          </p:nvPr>
        </p:nvSpPr>
        <p:spPr/>
        <p:txBody>
          <a:bodyPr/>
          <a:lstStyle/>
          <a:p>
            <a:fld id="{60F4F636-6A27-E649-AEDF-9DE4D4E58670}" type="slidenum">
              <a:rPr lang="en-US" smtClean="0"/>
              <a:pPr/>
              <a:t>136</a:t>
            </a:fld>
            <a:endParaRPr lang="en-US" dirty="0"/>
          </a:p>
        </p:txBody>
      </p:sp>
    </p:spTree>
    <p:extLst>
      <p:ext uri="{BB962C8B-B14F-4D97-AF65-F5344CB8AC3E}">
        <p14:creationId xmlns:p14="http://schemas.microsoft.com/office/powerpoint/2010/main" val="16542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 Example: Sum of List (1/8)</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800" dirty="0"/>
          </a:p>
          <a:p>
            <a:r>
              <a:rPr lang="en-US" sz="2600" dirty="0"/>
              <a:t>This loop claims to calculate it as well:</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L =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s: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s = s +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p:txBody>
      </p:sp>
      <p:sp>
        <p:nvSpPr>
          <p:cNvPr id="4" name="TextBox 3">
            <a:extLst>
              <a:ext uri="{FF2B5EF4-FFF2-40B4-BE49-F238E27FC236}">
                <a16:creationId xmlns:a16="http://schemas.microsoft.com/office/drawing/2014/main" id="{35767000-0066-3244-038B-8CE09A6ACC98}"/>
              </a:ext>
            </a:extLst>
          </p:cNvPr>
          <p:cNvSpPr txBox="1"/>
          <p:nvPr/>
        </p:nvSpPr>
        <p:spPr>
          <a:xfrm>
            <a:off x="5339008" y="3814560"/>
            <a:ext cx="3596647" cy="923330"/>
          </a:xfrm>
          <a:prstGeom prst="rect">
            <a:avLst/>
          </a:prstGeom>
          <a:noFill/>
        </p:spPr>
        <p:txBody>
          <a:bodyPr wrap="square">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Loop Idea</a:t>
            </a: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move through </a:t>
            </a:r>
            <a:r>
              <a:rPr lang="en-US" dirty="0">
                <a:solidFill>
                  <a:schemeClr val="accent3">
                    <a:lumMod val="75000"/>
                  </a:schemeClr>
                </a:solidFill>
                <a:latin typeface="Cambria Math" panose="02040503050406030204" pitchFamily="18" charset="0"/>
                <a:ea typeface="Cambria Math" panose="02040503050406030204" pitchFamily="18" charset="0"/>
              </a:rPr>
              <a:t>L</a:t>
            </a:r>
            <a:r>
              <a:rPr lang="en-US" dirty="0">
                <a:solidFill>
                  <a:schemeClr val="accent3">
                    <a:lumMod val="75000"/>
                  </a:schemeClr>
                </a:solidFill>
                <a:latin typeface="Franklin Gothic Medium" panose="020B0603020102020204" pitchFamily="34" charset="0"/>
              </a:rPr>
              <a:t> front-to-back</a:t>
            </a: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keep sum of </a:t>
            </a:r>
            <a:r>
              <a:rPr lang="en-US" i="1" dirty="0">
                <a:solidFill>
                  <a:schemeClr val="accent3">
                    <a:lumMod val="75000"/>
                  </a:schemeClr>
                </a:solidFill>
                <a:latin typeface="Franklin Gothic Medium" panose="020B0603020102020204" pitchFamily="34" charset="0"/>
              </a:rPr>
              <a:t>prior</a:t>
            </a:r>
            <a:r>
              <a:rPr lang="en-US" dirty="0">
                <a:solidFill>
                  <a:schemeClr val="accent3">
                    <a:lumMod val="75000"/>
                  </a:schemeClr>
                </a:solidFill>
                <a:latin typeface="Franklin Gothic Medium" panose="020B0603020102020204" pitchFamily="34" charset="0"/>
              </a:rPr>
              <a:t> part in </a:t>
            </a:r>
            <a:r>
              <a:rPr lang="en-US" dirty="0">
                <a:solidFill>
                  <a:schemeClr val="accent3">
                    <a:lumMod val="75000"/>
                  </a:schemeClr>
                </a:solidFill>
                <a:latin typeface="Cambria Math" panose="02040503050406030204" pitchFamily="18" charset="0"/>
                <a:ea typeface="Cambria Math" panose="02040503050406030204" pitchFamily="18" charset="0"/>
              </a:rPr>
              <a:t>s</a:t>
            </a:r>
          </a:p>
        </p:txBody>
      </p:sp>
      <p:sp>
        <p:nvSpPr>
          <p:cNvPr id="5" name="Slide Number Placeholder 4">
            <a:extLst>
              <a:ext uri="{FF2B5EF4-FFF2-40B4-BE49-F238E27FC236}">
                <a16:creationId xmlns:a16="http://schemas.microsoft.com/office/drawing/2014/main" id="{997CB35A-ED52-D384-1A26-45C17CA883AB}"/>
              </a:ext>
            </a:extLst>
          </p:cNvPr>
          <p:cNvSpPr>
            <a:spLocks noGrp="1"/>
          </p:cNvSpPr>
          <p:nvPr>
            <p:ph type="sldNum" sz="quarter" idx="4"/>
          </p:nvPr>
        </p:nvSpPr>
        <p:spPr/>
        <p:txBody>
          <a:bodyPr/>
          <a:lstStyle/>
          <a:p>
            <a:fld id="{60F4F636-6A27-E649-AEDF-9DE4D4E58670}" type="slidenum">
              <a:rPr lang="en-US" smtClean="0"/>
              <a:pPr/>
              <a:t>137</a:t>
            </a:fld>
            <a:endParaRPr lang="en-US" dirty="0"/>
          </a:p>
        </p:txBody>
      </p:sp>
    </p:spTree>
    <p:extLst>
      <p:ext uri="{BB962C8B-B14F-4D97-AF65-F5344CB8AC3E}">
        <p14:creationId xmlns:p14="http://schemas.microsoft.com/office/powerpoint/2010/main" val="36235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 Example: Sum of List (2/8)</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800" dirty="0"/>
          </a:p>
          <a:p>
            <a:r>
              <a:rPr lang="en-US" sz="2600" dirty="0"/>
              <a:t>Check that the invariant holds initially</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L =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s: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L = L</a:t>
            </a:r>
            <a:r>
              <a:rPr lang="en-US" sz="1800" baseline="-250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0</a:t>
            </a:r>
            <a:r>
              <a:rPr lang="en-US" sz="1800" b="1"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and s = 0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endParaRPr lang="en-US" sz="1800" dirty="0">
              <a:latin typeface="Cambria Math" panose="02040503050406030204" pitchFamily="18" charset="0"/>
              <a:ea typeface="Cambria Math" panose="02040503050406030204" pitchFamily="18" charset="0"/>
              <a:cs typeface="Courier New" panose="02070309020205020404" pitchFamily="49" charset="0"/>
            </a:endParaRPr>
          </a:p>
        </p:txBody>
      </p:sp>
      <p:cxnSp>
        <p:nvCxnSpPr>
          <p:cNvPr id="4" name="Straight Arrow Connector 3" descr="In this step, we are forwards reasoning.">
            <a:extLst>
              <a:ext uri="{FF2B5EF4-FFF2-40B4-BE49-F238E27FC236}">
                <a16:creationId xmlns:a16="http://schemas.microsoft.com/office/drawing/2014/main" id="{7AC03C45-47B8-8DAB-9CDD-56C8A4408804}"/>
              </a:ext>
              <a:ext uri="{C183D7F6-B498-43B3-948B-1728B52AA6E4}">
                <adec:decorative xmlns:adec="http://schemas.microsoft.com/office/drawing/2017/decorative" val="0"/>
              </a:ext>
            </a:extLst>
          </p:cNvPr>
          <p:cNvCxnSpPr>
            <a:cxnSpLocks/>
          </p:cNvCxnSpPr>
          <p:nvPr/>
        </p:nvCxnSpPr>
        <p:spPr>
          <a:xfrm>
            <a:off x="1294409" y="3800104"/>
            <a:ext cx="0" cy="1021278"/>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8" name="Right Bracket 7" descr="We must show {{ L = L0 and s = 0 }}&#13;&#10;{{ Inv: sum(L0) = s + sum(L) }}&#13;&#10;, which we can do with proof by calculation.">
            <a:extLst>
              <a:ext uri="{FF2B5EF4-FFF2-40B4-BE49-F238E27FC236}">
                <a16:creationId xmlns:a16="http://schemas.microsoft.com/office/drawing/2014/main" id="{3C07F431-46B5-993C-075C-277EC15EC965}"/>
              </a:ext>
            </a:extLst>
          </p:cNvPr>
          <p:cNvSpPr/>
          <p:nvPr/>
        </p:nvSpPr>
        <p:spPr>
          <a:xfrm>
            <a:off x="4572500" y="4310743"/>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57B808DA-B899-6DC2-E002-AC68F81B11A3}"/>
              </a:ext>
            </a:extLst>
          </p:cNvPr>
          <p:cNvSpPr txBox="1"/>
          <p:nvPr/>
        </p:nvSpPr>
        <p:spPr>
          <a:xfrm>
            <a:off x="5309955" y="4221217"/>
            <a:ext cx="3376845" cy="1200329"/>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sum(L</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sum(L)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L = L</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0 + sum(L) 	</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 + sum(L)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s = 0</a:t>
            </a:r>
          </a:p>
        </p:txBody>
      </p:sp>
      <p:sp>
        <p:nvSpPr>
          <p:cNvPr id="6" name="Slide Number Placeholder 5">
            <a:extLst>
              <a:ext uri="{FF2B5EF4-FFF2-40B4-BE49-F238E27FC236}">
                <a16:creationId xmlns:a16="http://schemas.microsoft.com/office/drawing/2014/main" id="{583EA53B-4B62-4941-B795-A577A7752E05}"/>
              </a:ext>
            </a:extLst>
          </p:cNvPr>
          <p:cNvSpPr>
            <a:spLocks noGrp="1"/>
          </p:cNvSpPr>
          <p:nvPr>
            <p:ph type="sldNum" sz="quarter" idx="4"/>
          </p:nvPr>
        </p:nvSpPr>
        <p:spPr/>
        <p:txBody>
          <a:bodyPr/>
          <a:lstStyle/>
          <a:p>
            <a:fld id="{60F4F636-6A27-E649-AEDF-9DE4D4E58670}" type="slidenum">
              <a:rPr lang="en-US" smtClean="0"/>
              <a:pPr/>
              <a:t>138</a:t>
            </a:fld>
            <a:endParaRPr lang="en-US" dirty="0"/>
          </a:p>
        </p:txBody>
      </p:sp>
    </p:spTree>
    <p:extLst>
      <p:ext uri="{BB962C8B-B14F-4D97-AF65-F5344CB8AC3E}">
        <p14:creationId xmlns:p14="http://schemas.microsoft.com/office/powerpoint/2010/main" val="123614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 Example: Sum of List (3/8)</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800" dirty="0"/>
          </a:p>
          <a:p>
            <a:r>
              <a:rPr lang="en-US" sz="2600" dirty="0"/>
              <a:t>Check that the postcondition holds at loop exit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s = s +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sum(L) and L = nil }}</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p:txBody>
      </p:sp>
      <p:sp>
        <p:nvSpPr>
          <p:cNvPr id="4" name="Right Bracket 3" descr="We must now show {{ sum(L0) = s + sum(L) and L = nil }}&#13;&#10;{{ s = sum(L0) }}&#13;&#10;, which we can do with proof by calculation.">
            <a:extLst>
              <a:ext uri="{FF2B5EF4-FFF2-40B4-BE49-F238E27FC236}">
                <a16:creationId xmlns:a16="http://schemas.microsoft.com/office/drawing/2014/main" id="{CA44080A-39AB-CAB6-46F1-CF347BDB44A3}"/>
              </a:ext>
            </a:extLst>
          </p:cNvPr>
          <p:cNvSpPr/>
          <p:nvPr/>
        </p:nvSpPr>
        <p:spPr>
          <a:xfrm>
            <a:off x="5200514" y="5229496"/>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0D8DBA33-17D2-008D-8631-09CA274EE8AE}"/>
              </a:ext>
            </a:extLst>
          </p:cNvPr>
          <p:cNvSpPr txBox="1"/>
          <p:nvPr/>
        </p:nvSpPr>
        <p:spPr>
          <a:xfrm>
            <a:off x="5515372" y="4413511"/>
            <a:ext cx="3339261" cy="1200329"/>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sum(L</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 + sum(L)	</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	+ sum(nil)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L = nil</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def of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sum</a:t>
            </a:r>
          </a:p>
        </p:txBody>
      </p:sp>
      <p:sp>
        <p:nvSpPr>
          <p:cNvPr id="5" name="Slide Number Placeholder 4">
            <a:extLst>
              <a:ext uri="{FF2B5EF4-FFF2-40B4-BE49-F238E27FC236}">
                <a16:creationId xmlns:a16="http://schemas.microsoft.com/office/drawing/2014/main" id="{B33F71A8-EA98-07D7-3A06-DE9BB913F82C}"/>
              </a:ext>
            </a:extLst>
          </p:cNvPr>
          <p:cNvSpPr>
            <a:spLocks noGrp="1"/>
          </p:cNvSpPr>
          <p:nvPr>
            <p:ph type="sldNum" sz="quarter" idx="4"/>
          </p:nvPr>
        </p:nvSpPr>
        <p:spPr/>
        <p:txBody>
          <a:bodyPr/>
          <a:lstStyle/>
          <a:p>
            <a:fld id="{60F4F636-6A27-E649-AEDF-9DE4D4E58670}" type="slidenum">
              <a:rPr lang="en-US" smtClean="0"/>
              <a:pPr/>
              <a:t>139</a:t>
            </a:fld>
            <a:endParaRPr lang="en-US" dirty="0"/>
          </a:p>
        </p:txBody>
      </p:sp>
    </p:spTree>
    <p:extLst>
      <p:ext uri="{BB962C8B-B14F-4D97-AF65-F5344CB8AC3E}">
        <p14:creationId xmlns:p14="http://schemas.microsoft.com/office/powerpoint/2010/main" val="77386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a:bodyPr>
          <a:lstStyle/>
          <a:p>
            <a:r>
              <a:rPr lang="en-US" dirty="0"/>
              <a:t>Reasoning and Programming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Inputs a and b must be integers.</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 non-negative integer.</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 &gt;= 0n &amp;&amp; b &gt;=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 ≥ 0 }}</a:t>
            </a:r>
          </a:p>
          <a:p>
            <a:pPr lvl="2"/>
            <a:r>
              <a:rPr lang="en-US" sz="1800" dirty="0">
                <a:latin typeface="Courier New" panose="02070309020205020404" pitchFamily="49" charset="0"/>
                <a:cs typeface="Courier New" panose="02070309020205020404" pitchFamily="49" charset="0"/>
              </a:rPr>
              <a:t>    a = a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 ≥ –1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L: List = cons(a, cons(b, nil));</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sum(L);</a:t>
            </a:r>
          </a:p>
          <a:p>
            <a:pPr lvl="2"/>
            <a:r>
              <a:rPr lang="en-US" sz="1800" dirty="0">
                <a:latin typeface="Courier New" panose="02070309020205020404" pitchFamily="49" charset="0"/>
                <a:cs typeface="Courier New" panose="02070309020205020404" pitchFamily="49" charset="0"/>
              </a:rPr>
              <a:t>  }</a:t>
            </a:r>
          </a:p>
          <a:p>
            <a:pPr lvl="2"/>
            <a:endParaRPr lang="en-US" sz="1800" dirty="0"/>
          </a:p>
          <a:p>
            <a:r>
              <a:rPr lang="en-US" sz="2600" dirty="0"/>
              <a:t>Professionals are </a:t>
            </a:r>
            <a:r>
              <a:rPr lang="en-US" sz="2600" i="1" dirty="0"/>
              <a:t>absurdly</a:t>
            </a:r>
            <a:r>
              <a:rPr lang="en-US" sz="2600" dirty="0"/>
              <a:t> good at forward reasoning</a:t>
            </a:r>
          </a:p>
          <a:p>
            <a:pPr lvl="1"/>
            <a:r>
              <a:rPr lang="en-US" sz="2000" dirty="0"/>
              <a:t>“programmers are the Olympic athletes of forward reasoning”</a:t>
            </a:r>
          </a:p>
          <a:p>
            <a:pPr lvl="1"/>
            <a:r>
              <a:rPr lang="en-US" sz="2000" dirty="0"/>
              <a:t>you’ll have an edge by learning backward reasoning too</a:t>
            </a:r>
          </a:p>
        </p:txBody>
      </p:sp>
      <p:sp>
        <p:nvSpPr>
          <p:cNvPr id="4" name="Slide Number Placeholder 3">
            <a:extLst>
              <a:ext uri="{FF2B5EF4-FFF2-40B4-BE49-F238E27FC236}">
                <a16:creationId xmlns:a16="http://schemas.microsoft.com/office/drawing/2014/main" id="{6469C6C0-60DE-AAB1-1A3C-8E2A555E58EF}"/>
              </a:ext>
            </a:extLst>
          </p:cNvPr>
          <p:cNvSpPr>
            <a:spLocks noGrp="1"/>
          </p:cNvSpPr>
          <p:nvPr>
            <p:ph type="sldNum" sz="quarter" idx="4"/>
          </p:nvPr>
        </p:nvSpPr>
        <p:spPr/>
        <p:txBody>
          <a:bodyPr/>
          <a:lstStyle/>
          <a:p>
            <a:fld id="{60F4F636-6A27-E649-AEDF-9DE4D4E58670}" type="slidenum">
              <a:rPr lang="en-US" smtClean="0"/>
              <a:pPr/>
              <a:t>14</a:t>
            </a:fld>
            <a:endParaRPr lang="en-US" dirty="0"/>
          </a:p>
        </p:txBody>
      </p:sp>
    </p:spTree>
    <p:extLst>
      <p:ext uri="{BB962C8B-B14F-4D97-AF65-F5344CB8AC3E}">
        <p14:creationId xmlns:p14="http://schemas.microsoft.com/office/powerpoint/2010/main" val="312890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 Example: Sum of List (4/8)</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800" dirty="0"/>
          </a:p>
          <a:p>
            <a:r>
              <a:rPr lang="en-US" sz="2600" dirty="0"/>
              <a:t>Check that the loop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sum(L) and L ≠ nil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sum(L)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04538498-56F3-0436-D840-66ED6B557025}"/>
              </a:ext>
            </a:extLst>
          </p:cNvPr>
          <p:cNvSpPr txBox="1"/>
          <p:nvPr/>
        </p:nvSpPr>
        <p:spPr>
          <a:xfrm>
            <a:off x="5286805" y="4735882"/>
            <a:ext cx="3093265" cy="369332"/>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 ≠ nil</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means</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L = </a:t>
            </a:r>
            <a:r>
              <a:rPr lang="en-US"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L.hd</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a:t>
            </a:r>
            <a:r>
              <a:rPr lang="en-US"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L.tl</a:t>
            </a:r>
            <a:endPar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p:txBody>
      </p:sp>
      <p:sp>
        <p:nvSpPr>
          <p:cNvPr id="4" name="Slide Number Placeholder 3">
            <a:extLst>
              <a:ext uri="{FF2B5EF4-FFF2-40B4-BE49-F238E27FC236}">
                <a16:creationId xmlns:a16="http://schemas.microsoft.com/office/drawing/2014/main" id="{8B0041E0-78B1-68C0-5CF4-D78D33644DF9}"/>
              </a:ext>
            </a:extLst>
          </p:cNvPr>
          <p:cNvSpPr>
            <a:spLocks noGrp="1"/>
          </p:cNvSpPr>
          <p:nvPr>
            <p:ph type="sldNum" sz="quarter" idx="4"/>
          </p:nvPr>
        </p:nvSpPr>
        <p:spPr/>
        <p:txBody>
          <a:bodyPr/>
          <a:lstStyle/>
          <a:p>
            <a:fld id="{60F4F636-6A27-E649-AEDF-9DE4D4E58670}" type="slidenum">
              <a:rPr lang="en-US" smtClean="0"/>
              <a:pPr/>
              <a:t>140</a:t>
            </a:fld>
            <a:endParaRPr lang="en-US" dirty="0"/>
          </a:p>
        </p:txBody>
      </p:sp>
    </p:spTree>
    <p:extLst>
      <p:ext uri="{BB962C8B-B14F-4D97-AF65-F5344CB8AC3E}">
        <p14:creationId xmlns:p14="http://schemas.microsoft.com/office/powerpoint/2010/main" val="14064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3384F-31AA-D9E2-5B13-7674B6E5D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6E83E-AC7B-4BD0-AFF5-8052686DF3ED}"/>
              </a:ext>
            </a:extLst>
          </p:cNvPr>
          <p:cNvSpPr>
            <a:spLocks noGrp="1"/>
          </p:cNvSpPr>
          <p:nvPr>
            <p:ph type="title"/>
          </p:nvPr>
        </p:nvSpPr>
        <p:spPr/>
        <p:txBody>
          <a:bodyPr/>
          <a:lstStyle/>
          <a:p>
            <a:r>
              <a:rPr lang="en-US" dirty="0"/>
              <a:t>Loop Invariant Example: Sum of List (5/8)</a:t>
            </a:r>
          </a:p>
        </p:txBody>
      </p:sp>
      <p:sp>
        <p:nvSpPr>
          <p:cNvPr id="3" name="Content Placeholder 2">
            <a:extLst>
              <a:ext uri="{FF2B5EF4-FFF2-40B4-BE49-F238E27FC236}">
                <a16:creationId xmlns:a16="http://schemas.microsoft.com/office/drawing/2014/main" id="{AF92C599-289E-C161-4049-1A32F0934E09}"/>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800" dirty="0"/>
          </a:p>
          <a:p>
            <a:r>
              <a:rPr lang="en-US" sz="2600" dirty="0"/>
              <a:t>Check that the loop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sum(L) and L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sum(L)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842B5AD4-EE5A-4246-3814-5D3103017518}"/>
              </a:ext>
            </a:extLst>
          </p:cNvPr>
          <p:cNvSpPr>
            <a:spLocks noGrp="1"/>
          </p:cNvSpPr>
          <p:nvPr>
            <p:ph type="sldNum" sz="quarter" idx="4"/>
          </p:nvPr>
        </p:nvSpPr>
        <p:spPr/>
        <p:txBody>
          <a:bodyPr/>
          <a:lstStyle/>
          <a:p>
            <a:fld id="{60F4F636-6A27-E649-AEDF-9DE4D4E58670}" type="slidenum">
              <a:rPr lang="en-US" smtClean="0"/>
              <a:pPr/>
              <a:t>141</a:t>
            </a:fld>
            <a:endParaRPr lang="en-US" dirty="0"/>
          </a:p>
        </p:txBody>
      </p:sp>
    </p:spTree>
    <p:extLst>
      <p:ext uri="{BB962C8B-B14F-4D97-AF65-F5344CB8AC3E}">
        <p14:creationId xmlns:p14="http://schemas.microsoft.com/office/powerpoint/2010/main" val="21931600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05DFB-B628-DC1F-1EF9-93B9B1DD7C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05C97-7A88-2A30-DC25-3F3B690A235A}"/>
              </a:ext>
            </a:extLst>
          </p:cNvPr>
          <p:cNvSpPr>
            <a:spLocks noGrp="1"/>
          </p:cNvSpPr>
          <p:nvPr>
            <p:ph type="title"/>
          </p:nvPr>
        </p:nvSpPr>
        <p:spPr/>
        <p:txBody>
          <a:bodyPr/>
          <a:lstStyle/>
          <a:p>
            <a:r>
              <a:rPr lang="en-US" dirty="0"/>
              <a:t>Loop Invariant Example: Sum of List (6/8)</a:t>
            </a:r>
          </a:p>
        </p:txBody>
      </p:sp>
      <p:sp>
        <p:nvSpPr>
          <p:cNvPr id="3" name="Content Placeholder 2">
            <a:extLst>
              <a:ext uri="{FF2B5EF4-FFF2-40B4-BE49-F238E27FC236}">
                <a16:creationId xmlns:a16="http://schemas.microsoft.com/office/drawing/2014/main" id="{26641C77-90CF-28C9-C0F5-1369B3331FEE}"/>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800" dirty="0"/>
          </a:p>
          <a:p>
            <a:r>
              <a:rPr lang="en-US" sz="2600" dirty="0"/>
              <a:t>Check that the loop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and L = </a:t>
            </a:r>
            <a:r>
              <a:rPr lang="en-US" sz="1800" dirty="0" err="1">
                <a:latin typeface="Cambria Math" panose="02040503050406030204" pitchFamily="18" charset="0"/>
                <a:ea typeface="Cambria Math" panose="02040503050406030204" pitchFamily="18" charset="0"/>
                <a:cs typeface="Courier New" panose="02070309020205020404" pitchFamily="49" charset="0"/>
              </a:rPr>
              <a:t>L.hd</a:t>
            </a:r>
            <a:r>
              <a:rPr lang="en-US" sz="1800" dirty="0">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latin typeface="Cambria Math" panose="02040503050406030204" pitchFamily="18" charset="0"/>
                <a:ea typeface="Cambria Math" panose="02040503050406030204" pitchFamily="18" charset="0"/>
                <a:cs typeface="Courier New" panose="02070309020205020404" pitchFamily="49" charset="0"/>
              </a:rPr>
              <a:t>L.tl</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sum(L)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cxnSp>
        <p:nvCxnSpPr>
          <p:cNvPr id="4" name="Straight Arrow Connector 3" descr="In this step, we are backwards reasoning.">
            <a:extLst>
              <a:ext uri="{FF2B5EF4-FFF2-40B4-BE49-F238E27FC236}">
                <a16:creationId xmlns:a16="http://schemas.microsoft.com/office/drawing/2014/main" id="{CB737830-9105-03AE-8682-73FEE7237EC9}"/>
              </a:ext>
              <a:ext uri="{C183D7F6-B498-43B3-948B-1728B52AA6E4}">
                <adec:decorative xmlns:adec="http://schemas.microsoft.com/office/drawing/2017/decorative" val="0"/>
              </a:ext>
            </a:extLst>
          </p:cNvPr>
          <p:cNvCxnSpPr>
            <a:cxnSpLocks/>
          </p:cNvCxnSpPr>
          <p:nvPr/>
        </p:nvCxnSpPr>
        <p:spPr>
          <a:xfrm flipV="1">
            <a:off x="1294409" y="5029726"/>
            <a:ext cx="0" cy="757615"/>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97E757DD-3BA0-83E5-AC25-2A6E85C97CF7}"/>
              </a:ext>
            </a:extLst>
          </p:cNvPr>
          <p:cNvSpPr>
            <a:spLocks noGrp="1"/>
          </p:cNvSpPr>
          <p:nvPr>
            <p:ph type="sldNum" sz="quarter" idx="4"/>
          </p:nvPr>
        </p:nvSpPr>
        <p:spPr/>
        <p:txBody>
          <a:bodyPr/>
          <a:lstStyle/>
          <a:p>
            <a:fld id="{60F4F636-6A27-E649-AEDF-9DE4D4E58670}" type="slidenum">
              <a:rPr lang="en-US" smtClean="0"/>
              <a:pPr/>
              <a:t>142</a:t>
            </a:fld>
            <a:endParaRPr lang="en-US" dirty="0"/>
          </a:p>
        </p:txBody>
      </p:sp>
    </p:spTree>
    <p:extLst>
      <p:ext uri="{BB962C8B-B14F-4D97-AF65-F5344CB8AC3E}">
        <p14:creationId xmlns:p14="http://schemas.microsoft.com/office/powerpoint/2010/main" val="295452210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31513-E8F0-EC2A-8A35-41BCA6B2F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E39B7-8F67-3EE6-AC05-5E39508515EF}"/>
              </a:ext>
            </a:extLst>
          </p:cNvPr>
          <p:cNvSpPr>
            <a:spLocks noGrp="1"/>
          </p:cNvSpPr>
          <p:nvPr>
            <p:ph type="title"/>
          </p:nvPr>
        </p:nvSpPr>
        <p:spPr/>
        <p:txBody>
          <a:bodyPr/>
          <a:lstStyle/>
          <a:p>
            <a:r>
              <a:rPr lang="en-US" dirty="0"/>
              <a:t>Loop Invariant Example: Sum of List (7/8)</a:t>
            </a:r>
          </a:p>
        </p:txBody>
      </p:sp>
      <p:sp>
        <p:nvSpPr>
          <p:cNvPr id="3" name="Content Placeholder 2">
            <a:extLst>
              <a:ext uri="{FF2B5EF4-FFF2-40B4-BE49-F238E27FC236}">
                <a16:creationId xmlns:a16="http://schemas.microsoft.com/office/drawing/2014/main" id="{E4B1EC63-633C-4222-D33F-4277AA4A1A01}"/>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800" dirty="0"/>
          </a:p>
          <a:p>
            <a:r>
              <a:rPr lang="en-US" sz="2600" dirty="0"/>
              <a:t>Check that the loop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and L = </a:t>
            </a:r>
            <a:r>
              <a:rPr lang="en-US" sz="1800" dirty="0" err="1">
                <a:latin typeface="Cambria Math" panose="02040503050406030204" pitchFamily="18" charset="0"/>
                <a:ea typeface="Cambria Math" panose="02040503050406030204" pitchFamily="18" charset="0"/>
                <a:cs typeface="Courier New" panose="02070309020205020404" pitchFamily="49" charset="0"/>
              </a:rPr>
              <a:t>L.hd</a:t>
            </a:r>
            <a:r>
              <a:rPr lang="en-US" sz="1800" dirty="0">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latin typeface="Cambria Math" panose="02040503050406030204" pitchFamily="18" charset="0"/>
                <a:ea typeface="Cambria Math" panose="02040503050406030204" pitchFamily="18" charset="0"/>
                <a:cs typeface="Courier New" panose="02070309020205020404" pitchFamily="49" charset="0"/>
              </a:rPr>
              <a:t>L.tl</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sum(</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cxnSp>
        <p:nvCxnSpPr>
          <p:cNvPr id="4" name="Straight Arrow Connector 3" descr="In this step, we are backwards reasoning.">
            <a:extLst>
              <a:ext uri="{FF2B5EF4-FFF2-40B4-BE49-F238E27FC236}">
                <a16:creationId xmlns:a16="http://schemas.microsoft.com/office/drawing/2014/main" id="{69DFA1CB-37E8-106A-A08E-7210F71DEFCF}"/>
              </a:ext>
              <a:ext uri="{C183D7F6-B498-43B3-948B-1728B52AA6E4}">
                <adec:decorative xmlns:adec="http://schemas.microsoft.com/office/drawing/2017/decorative" val="0"/>
              </a:ext>
            </a:extLst>
          </p:cNvPr>
          <p:cNvCxnSpPr>
            <a:cxnSpLocks/>
          </p:cNvCxnSpPr>
          <p:nvPr/>
        </p:nvCxnSpPr>
        <p:spPr>
          <a:xfrm flipV="1">
            <a:off x="1282834" y="4694060"/>
            <a:ext cx="0" cy="757615"/>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ADCDD8FF-B8AD-6398-D692-7E0DE9857266}"/>
              </a:ext>
            </a:extLst>
          </p:cNvPr>
          <p:cNvSpPr>
            <a:spLocks noGrp="1"/>
          </p:cNvSpPr>
          <p:nvPr>
            <p:ph type="sldNum" sz="quarter" idx="4"/>
          </p:nvPr>
        </p:nvSpPr>
        <p:spPr/>
        <p:txBody>
          <a:bodyPr/>
          <a:lstStyle/>
          <a:p>
            <a:fld id="{60F4F636-6A27-E649-AEDF-9DE4D4E58670}" type="slidenum">
              <a:rPr lang="en-US" smtClean="0"/>
              <a:pPr/>
              <a:t>143</a:t>
            </a:fld>
            <a:endParaRPr lang="en-US" dirty="0"/>
          </a:p>
        </p:txBody>
      </p:sp>
    </p:spTree>
    <p:extLst>
      <p:ext uri="{BB962C8B-B14F-4D97-AF65-F5344CB8AC3E}">
        <p14:creationId xmlns:p14="http://schemas.microsoft.com/office/powerpoint/2010/main" val="35812536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614C4-6EDC-C51F-C531-BF460DE76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6A39E0-BC37-EDAF-9B52-080E86B151DD}"/>
              </a:ext>
            </a:extLst>
          </p:cNvPr>
          <p:cNvSpPr>
            <a:spLocks noGrp="1"/>
          </p:cNvSpPr>
          <p:nvPr>
            <p:ph type="title"/>
          </p:nvPr>
        </p:nvSpPr>
        <p:spPr/>
        <p:txBody>
          <a:bodyPr/>
          <a:lstStyle/>
          <a:p>
            <a:r>
              <a:rPr lang="en-US" dirty="0"/>
              <a:t>Loop Invariant Example: Sum of List (8/8)</a:t>
            </a:r>
          </a:p>
        </p:txBody>
      </p:sp>
      <p:sp>
        <p:nvSpPr>
          <p:cNvPr id="3" name="Content Placeholder 2">
            <a:extLst>
              <a:ext uri="{FF2B5EF4-FFF2-40B4-BE49-F238E27FC236}">
                <a16:creationId xmlns:a16="http://schemas.microsoft.com/office/drawing/2014/main" id="{2B42BBE7-2CBB-5BCB-A116-5F3DDF903840}"/>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800" dirty="0"/>
          </a:p>
          <a:p>
            <a:r>
              <a:rPr lang="en-US" sz="2600" dirty="0"/>
              <a:t>Check that the loop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sum(L) and L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sum(</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a:t>
            </a:r>
            <a:r>
              <a:rPr lang="en-US" sz="1800" dirty="0" err="1">
                <a:latin typeface="Cambria Math" panose="02040503050406030204" pitchFamily="18" charset="0"/>
                <a:ea typeface="Cambria Math" panose="02040503050406030204" pitchFamily="18" charset="0"/>
                <a:cs typeface="Courier New" panose="02070309020205020404" pitchFamily="49" charset="0"/>
              </a:rPr>
              <a:t>L.tl</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sp>
        <p:nvSpPr>
          <p:cNvPr id="5" name="Right Bracket 4" descr="We can now show   {{ sum(L0) = s + sum(L) and L = L.hd :: L.tl }}&#13;&#10;  {{ sum(L0) = s + L.hd + sum(L.tl) }}&#13;&#10;, which we can do by proof by calculation.">
            <a:extLst>
              <a:ext uri="{FF2B5EF4-FFF2-40B4-BE49-F238E27FC236}">
                <a16:creationId xmlns:a16="http://schemas.microsoft.com/office/drawing/2014/main" id="{E9342E50-AD3A-CE26-FE8C-59FEE15E6ADB}"/>
              </a:ext>
            </a:extLst>
          </p:cNvPr>
          <p:cNvSpPr/>
          <p:nvPr/>
        </p:nvSpPr>
        <p:spPr>
          <a:xfrm>
            <a:off x="6195937" y="4279835"/>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C392FAB4-19CF-D200-BADB-180432A23B2C}"/>
              </a:ext>
            </a:extLst>
          </p:cNvPr>
          <p:cNvSpPr txBox="1"/>
          <p:nvPr/>
        </p:nvSpPr>
        <p:spPr>
          <a:xfrm>
            <a:off x="4786169" y="5097109"/>
            <a:ext cx="4195785" cy="1077218"/>
          </a:xfrm>
          <a:prstGeom prst="rect">
            <a:avLst/>
          </a:prstGeom>
          <a:noFill/>
        </p:spPr>
        <p:txBody>
          <a:bodyPr wrap="square" rtlCol="0">
            <a:spAutoFit/>
          </a:bodyPr>
          <a:lstStyle/>
          <a:p>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sum(L</a:t>
            </a:r>
            <a:r>
              <a:rPr lang="en-US" sz="1600"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s + sum(L)	</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s + sum(</a:t>
            </a:r>
            <a:r>
              <a:rPr lang="en-US" sz="1600"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L.hd</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L.tl</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L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L.hd</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L.tl</a:t>
            </a:r>
            <a:endPar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a:p>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s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L.hd</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sum(</a:t>
            </a:r>
            <a:r>
              <a:rPr lang="en-US" sz="1600"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L.tl</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def of </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sum</a:t>
            </a:r>
          </a:p>
        </p:txBody>
      </p:sp>
      <p:sp>
        <p:nvSpPr>
          <p:cNvPr id="4" name="Slide Number Placeholder 3">
            <a:extLst>
              <a:ext uri="{FF2B5EF4-FFF2-40B4-BE49-F238E27FC236}">
                <a16:creationId xmlns:a16="http://schemas.microsoft.com/office/drawing/2014/main" id="{15142A61-E4C0-4EDB-D4A6-35165865CE7E}"/>
              </a:ext>
            </a:extLst>
          </p:cNvPr>
          <p:cNvSpPr>
            <a:spLocks noGrp="1"/>
          </p:cNvSpPr>
          <p:nvPr>
            <p:ph type="sldNum" sz="quarter" idx="4"/>
          </p:nvPr>
        </p:nvSpPr>
        <p:spPr/>
        <p:txBody>
          <a:bodyPr/>
          <a:lstStyle/>
          <a:p>
            <a:fld id="{60F4F636-6A27-E649-AEDF-9DE4D4E58670}" type="slidenum">
              <a:rPr lang="en-US" smtClean="0"/>
              <a:pPr/>
              <a:t>144</a:t>
            </a:fld>
            <a:endParaRPr lang="en-US" dirty="0"/>
          </a:p>
        </p:txBody>
      </p:sp>
    </p:spTree>
    <p:extLst>
      <p:ext uri="{BB962C8B-B14F-4D97-AF65-F5344CB8AC3E}">
        <p14:creationId xmlns:p14="http://schemas.microsoft.com/office/powerpoint/2010/main" val="197373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7DEC4-D29B-5D3D-BC4A-2D346E944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08C37-0162-C596-F13C-8255146042F9}"/>
              </a:ext>
            </a:extLst>
          </p:cNvPr>
          <p:cNvSpPr>
            <a:spLocks noGrp="1"/>
          </p:cNvSpPr>
          <p:nvPr>
            <p:ph type="title"/>
          </p:nvPr>
        </p:nvSpPr>
        <p:spPr/>
        <p:txBody>
          <a:bodyPr/>
          <a:lstStyle/>
          <a:p>
            <a:r>
              <a:rPr lang="en-US" dirty="0"/>
              <a:t>Loop Invariant Example: List Contains (1/7)</a:t>
            </a:r>
          </a:p>
        </p:txBody>
      </p:sp>
      <p:sp>
        <p:nvSpPr>
          <p:cNvPr id="3" name="Content Placeholder 2">
            <a:extLst>
              <a:ext uri="{FF2B5EF4-FFF2-40B4-BE49-F238E27FC236}">
                <a16:creationId xmlns:a16="http://schemas.microsoft.com/office/drawing/2014/main" id="{0525C674-9FC5-3E18-7939-BBBEF41F5368}"/>
              </a:ext>
            </a:extLst>
          </p:cNvPr>
          <p:cNvSpPr>
            <a:spLocks noGrp="1"/>
          </p:cNvSpPr>
          <p:nvPr>
            <p:ph idx="1"/>
          </p:nvPr>
        </p:nvSpPr>
        <p:spPr/>
        <p:txBody>
          <a:bodyPr/>
          <a:lstStyle/>
          <a:p>
            <a:r>
              <a:rPr lang="en-US" sz="2600" dirty="0"/>
              <a:t>Recursive function to check if </a:t>
            </a:r>
            <a:r>
              <a:rPr lang="en-US" sz="2600" dirty="0">
                <a:latin typeface="Cambria Math" panose="02040503050406030204" pitchFamily="18" charset="0"/>
                <a:ea typeface="Cambria Math" panose="02040503050406030204" pitchFamily="18" charset="0"/>
              </a:rPr>
              <a:t>y</a:t>
            </a:r>
            <a:r>
              <a:rPr lang="en-US" sz="2600" dirty="0"/>
              <a:t> appears in list </a:t>
            </a:r>
            <a:r>
              <a:rPr lang="en-US" sz="2600" dirty="0">
                <a:latin typeface="Cambria Math" panose="02040503050406030204" pitchFamily="18" charset="0"/>
                <a:ea typeface="Cambria Math" panose="02040503050406030204" pitchFamily="18" charset="0"/>
              </a:rPr>
              <a:t>L</a:t>
            </a: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contains(y, nil)	:= false</a:t>
            </a:r>
          </a:p>
          <a:p>
            <a:pPr lvl="2"/>
            <a:r>
              <a:rPr lang="en-US" sz="1800" dirty="0">
                <a:latin typeface="Cambria Math" panose="02040503050406030204" pitchFamily="18" charset="0"/>
                <a:ea typeface="Cambria Math" panose="02040503050406030204" pitchFamily="18" charset="0"/>
              </a:rPr>
              <a:t>	contains(y, x :: L)	:= true				</a:t>
            </a:r>
            <a:r>
              <a:rPr lang="en-US" sz="1800" dirty="0">
                <a:latin typeface="Franklin Gothic Medium" panose="020B0603020102020204" pitchFamily="34" charset="0"/>
                <a:ea typeface="Cambria Math" panose="02040503050406030204" pitchFamily="18" charset="0"/>
              </a:rPr>
              <a:t>if </a:t>
            </a:r>
            <a:r>
              <a:rPr lang="en-US" sz="1800" dirty="0">
                <a:latin typeface="Cambria Math" panose="02040503050406030204" pitchFamily="18" charset="0"/>
                <a:ea typeface="Cambria Math" panose="02040503050406030204" pitchFamily="18" charset="0"/>
              </a:rPr>
              <a:t>x = y</a:t>
            </a:r>
          </a:p>
          <a:p>
            <a:pPr lvl="2"/>
            <a:r>
              <a:rPr lang="en-US" sz="1800" dirty="0">
                <a:latin typeface="Cambria Math" panose="02040503050406030204" pitchFamily="18" charset="0"/>
                <a:ea typeface="Cambria Math" panose="02040503050406030204" pitchFamily="18" charset="0"/>
              </a:rPr>
              <a:t>	contains(y, x :: L)	:= contains(y, L)		</a:t>
            </a:r>
            <a:r>
              <a:rPr lang="en-US" sz="1800" dirty="0">
                <a:latin typeface="Franklin Gothic Medium" panose="020B0603020102020204" pitchFamily="34" charset="0"/>
                <a:ea typeface="Cambria Math" panose="02040503050406030204" pitchFamily="18" charset="0"/>
              </a:rPr>
              <a:t>if </a:t>
            </a:r>
            <a:r>
              <a:rPr lang="en-US" sz="1800" dirty="0">
                <a:latin typeface="Cambria Math" panose="02040503050406030204" pitchFamily="18" charset="0"/>
                <a:ea typeface="Cambria Math" panose="02040503050406030204" pitchFamily="18" charset="0"/>
              </a:rPr>
              <a:t>x </a:t>
            </a:r>
            <a:r>
              <a:rPr lang="en-US" sz="1800" dirty="0">
                <a:latin typeface="Cambria Math" panose="02040503050406030204" pitchFamily="18" charset="0"/>
                <a:ea typeface="Cambria Math" panose="02040503050406030204" pitchFamily="18" charset="0"/>
                <a:cs typeface="Courier New" panose="02070309020205020404" pitchFamily="49" charset="0"/>
              </a:rPr>
              <a:t>≠</a:t>
            </a:r>
            <a:r>
              <a:rPr lang="en-US" sz="1800" dirty="0">
                <a:latin typeface="Cambria Math" panose="02040503050406030204" pitchFamily="18" charset="0"/>
                <a:ea typeface="Cambria Math" panose="02040503050406030204" pitchFamily="18" charset="0"/>
              </a:rPr>
              <a:t> y</a:t>
            </a:r>
          </a:p>
          <a:p>
            <a:pPr lvl="2"/>
            <a:endParaRPr lang="en-US" sz="1800" dirty="0"/>
          </a:p>
          <a:p>
            <a:r>
              <a:rPr lang="en-US" sz="2600" dirty="0"/>
              <a:t>This loop claims to calculate it as well:</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 === y)</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true;</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false;</a:t>
            </a:r>
          </a:p>
        </p:txBody>
      </p:sp>
      <p:sp>
        <p:nvSpPr>
          <p:cNvPr id="4" name="TextBox 3">
            <a:extLst>
              <a:ext uri="{FF2B5EF4-FFF2-40B4-BE49-F238E27FC236}">
                <a16:creationId xmlns:a16="http://schemas.microsoft.com/office/drawing/2014/main" id="{6F486684-AA91-4838-3770-5CC8568C4E19}"/>
              </a:ext>
            </a:extLst>
          </p:cNvPr>
          <p:cNvSpPr txBox="1"/>
          <p:nvPr/>
        </p:nvSpPr>
        <p:spPr>
          <a:xfrm>
            <a:off x="5257986" y="4690510"/>
            <a:ext cx="3886014" cy="1477328"/>
          </a:xfrm>
          <a:prstGeom prst="rect">
            <a:avLst/>
          </a:prstGeom>
          <a:noFill/>
        </p:spPr>
        <p:txBody>
          <a:bodyPr wrap="square">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Loop Idea</a:t>
            </a: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move through </a:t>
            </a:r>
            <a:r>
              <a:rPr lang="en-US" dirty="0">
                <a:solidFill>
                  <a:schemeClr val="accent3">
                    <a:lumMod val="75000"/>
                  </a:schemeClr>
                </a:solidFill>
                <a:latin typeface="Cambria Math" panose="02040503050406030204" pitchFamily="18" charset="0"/>
                <a:ea typeface="Cambria Math" panose="02040503050406030204" pitchFamily="18" charset="0"/>
              </a:rPr>
              <a:t>L</a:t>
            </a:r>
            <a:r>
              <a:rPr lang="en-US" dirty="0">
                <a:solidFill>
                  <a:schemeClr val="accent3">
                    <a:lumMod val="75000"/>
                  </a:schemeClr>
                </a:solidFill>
                <a:latin typeface="Franklin Gothic Medium" panose="020B0603020102020204" pitchFamily="34" charset="0"/>
              </a:rPr>
              <a:t> front-to-back</a:t>
            </a: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answer remains the same as on the original list </a:t>
            </a:r>
            <a:r>
              <a:rPr lang="en-US" dirty="0">
                <a:solidFill>
                  <a:schemeClr val="accent3">
                    <a:lumMod val="75000"/>
                  </a:schemeClr>
                </a:solidFill>
                <a:latin typeface="Cambria Math" panose="02040503050406030204" pitchFamily="18" charset="0"/>
                <a:ea typeface="Cambria Math" panose="02040503050406030204" pitchFamily="18" charset="0"/>
              </a:rPr>
              <a:t>L</a:t>
            </a:r>
            <a:r>
              <a:rPr lang="en-US" baseline="-25000" dirty="0">
                <a:solidFill>
                  <a:schemeClr val="accent3">
                    <a:lumMod val="75000"/>
                  </a:schemeClr>
                </a:solidFill>
                <a:latin typeface="Cambria Math" panose="02040503050406030204" pitchFamily="18" charset="0"/>
                <a:ea typeface="Cambria Math" panose="02040503050406030204" pitchFamily="18" charset="0"/>
              </a:rPr>
              <a:t>0</a:t>
            </a:r>
            <a:endParaRPr lang="en-US" dirty="0">
              <a:solidFill>
                <a:schemeClr val="accent3">
                  <a:lumMod val="75000"/>
                </a:schemeClr>
              </a:solidFill>
              <a:latin typeface="Franklin Gothic Medium" panose="020B0603020102020204" pitchFamily="34" charset="0"/>
            </a:endParaRP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can only do that if </a:t>
            </a:r>
            <a:r>
              <a:rPr lang="en-US" dirty="0">
                <a:solidFill>
                  <a:schemeClr val="accent3">
                    <a:lumMod val="75000"/>
                  </a:schemeClr>
                </a:solidFill>
                <a:latin typeface="Cambria Math" panose="02040503050406030204" pitchFamily="18" charset="0"/>
                <a:ea typeface="Cambria Math" panose="02040503050406030204" pitchFamily="18" charset="0"/>
              </a:rPr>
              <a:t>y</a:t>
            </a:r>
            <a:r>
              <a:rPr lang="en-US" dirty="0">
                <a:solidFill>
                  <a:schemeClr val="accent3">
                    <a:lumMod val="75000"/>
                  </a:schemeClr>
                </a:solidFill>
                <a:latin typeface="Franklin Gothic Medium" panose="020B0603020102020204" pitchFamily="34" charset="0"/>
              </a:rPr>
              <a:t> is </a:t>
            </a:r>
            <a:r>
              <a:rPr lang="en-US" i="1" dirty="0">
                <a:solidFill>
                  <a:schemeClr val="accent3">
                    <a:lumMod val="75000"/>
                  </a:schemeClr>
                </a:solidFill>
                <a:latin typeface="Franklin Gothic Medium" panose="020B0603020102020204" pitchFamily="34" charset="0"/>
              </a:rPr>
              <a:t>not</a:t>
            </a:r>
            <a:r>
              <a:rPr lang="en-US" dirty="0">
                <a:solidFill>
                  <a:schemeClr val="accent3">
                    <a:lumMod val="75000"/>
                  </a:schemeClr>
                </a:solidFill>
                <a:latin typeface="Franklin Gothic Medium" panose="020B0603020102020204" pitchFamily="34" charset="0"/>
              </a:rPr>
              <a:t> found</a:t>
            </a:r>
            <a:endParaRPr lang="en-US" baseline="-25000" dirty="0">
              <a:solidFill>
                <a:schemeClr val="accent3">
                  <a:lumMod val="75000"/>
                </a:schemeClr>
              </a:solidFill>
              <a:latin typeface="Cambria Math" panose="02040503050406030204" pitchFamily="18" charset="0"/>
              <a:ea typeface="Cambria Math" panose="02040503050406030204" pitchFamily="18" charset="0"/>
            </a:endParaRPr>
          </a:p>
        </p:txBody>
      </p:sp>
      <p:sp>
        <p:nvSpPr>
          <p:cNvPr id="5" name="Slide Number Placeholder 4">
            <a:extLst>
              <a:ext uri="{FF2B5EF4-FFF2-40B4-BE49-F238E27FC236}">
                <a16:creationId xmlns:a16="http://schemas.microsoft.com/office/drawing/2014/main" id="{50CC0E98-D18F-3514-A165-53384626EB6D}"/>
              </a:ext>
            </a:extLst>
          </p:cNvPr>
          <p:cNvSpPr>
            <a:spLocks noGrp="1"/>
          </p:cNvSpPr>
          <p:nvPr>
            <p:ph type="sldNum" sz="quarter" idx="4"/>
          </p:nvPr>
        </p:nvSpPr>
        <p:spPr/>
        <p:txBody>
          <a:bodyPr/>
          <a:lstStyle/>
          <a:p>
            <a:fld id="{60F4F636-6A27-E649-AEDF-9DE4D4E58670}" type="slidenum">
              <a:rPr lang="en-US" smtClean="0"/>
              <a:pPr/>
              <a:t>145</a:t>
            </a:fld>
            <a:endParaRPr lang="en-US" dirty="0"/>
          </a:p>
        </p:txBody>
      </p:sp>
    </p:spTree>
    <p:extLst>
      <p:ext uri="{BB962C8B-B14F-4D97-AF65-F5344CB8AC3E}">
        <p14:creationId xmlns:p14="http://schemas.microsoft.com/office/powerpoint/2010/main" val="180731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406DE-E62B-E58D-6E71-48D955446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CD7F9-50F2-D020-D6C2-2E1CFABC3EFD}"/>
              </a:ext>
            </a:extLst>
          </p:cNvPr>
          <p:cNvSpPr>
            <a:spLocks noGrp="1"/>
          </p:cNvSpPr>
          <p:nvPr>
            <p:ph type="title"/>
          </p:nvPr>
        </p:nvSpPr>
        <p:spPr/>
        <p:txBody>
          <a:bodyPr/>
          <a:lstStyle/>
          <a:p>
            <a:r>
              <a:rPr lang="en-US" dirty="0"/>
              <a:t>Loop Invariant Example: List Contains (2/7)</a:t>
            </a:r>
          </a:p>
        </p:txBody>
      </p:sp>
      <p:sp>
        <p:nvSpPr>
          <p:cNvPr id="3" name="Content Placeholder 2">
            <a:extLst>
              <a:ext uri="{FF2B5EF4-FFF2-40B4-BE49-F238E27FC236}">
                <a16:creationId xmlns:a16="http://schemas.microsoft.com/office/drawing/2014/main" id="{0D4F6832-C951-B1A3-9015-D4FE33C63B19}"/>
              </a:ext>
            </a:extLst>
          </p:cNvPr>
          <p:cNvSpPr>
            <a:spLocks noGrp="1"/>
          </p:cNvSpPr>
          <p:nvPr>
            <p:ph idx="1"/>
          </p:nvPr>
        </p:nvSpPr>
        <p:spPr/>
        <p:txBody>
          <a:bodyPr/>
          <a:lstStyle/>
          <a:p>
            <a:r>
              <a:rPr lang="en-US" sz="2600" dirty="0"/>
              <a:t>Check that the invariant holds initially</a:t>
            </a:r>
          </a:p>
          <a:p>
            <a:pPr lvl="2"/>
            <a:endParaRPr lang="en-US" sz="1800" dirty="0">
              <a:latin typeface="Courier New" panose="02070309020205020404" pitchFamily="49" charset="0"/>
              <a:cs typeface="Courier New" panose="02070309020205020404" pitchFamily="49" charset="0"/>
            </a:endParaRP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L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 === y)</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true;</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false;</a:t>
            </a:r>
          </a:p>
        </p:txBody>
      </p:sp>
      <p:sp>
        <p:nvSpPr>
          <p:cNvPr id="4" name="TextBox 3">
            <a:extLst>
              <a:ext uri="{FF2B5EF4-FFF2-40B4-BE49-F238E27FC236}">
                <a16:creationId xmlns:a16="http://schemas.microsoft.com/office/drawing/2014/main" id="{4B9ADD2D-89BB-CAC7-7CEE-52B3980AE671}"/>
              </a:ext>
            </a:extLst>
          </p:cNvPr>
          <p:cNvSpPr txBox="1"/>
          <p:nvPr/>
        </p:nvSpPr>
        <p:spPr>
          <a:xfrm>
            <a:off x="0" y="5940457"/>
            <a:ext cx="5030544" cy="923330"/>
          </a:xfrm>
          <a:prstGeom prst="rect">
            <a:avLst/>
          </a:prstGeom>
          <a:noFill/>
        </p:spPr>
        <p:txBody>
          <a:bodyPr wrap="none" rtlCol="0">
            <a:spAutoFit/>
          </a:bodyPr>
          <a:lstStyle/>
          <a:p>
            <a:pPr marL="0" lvl="2"/>
            <a:r>
              <a:rPr lang="en-US" dirty="0">
                <a:latin typeface="Cambria Math" panose="02040503050406030204" pitchFamily="18" charset="0"/>
                <a:ea typeface="Cambria Math" panose="02040503050406030204" pitchFamily="18" charset="0"/>
              </a:rPr>
              <a:t>contains(y, nil)	:= false</a:t>
            </a:r>
          </a:p>
          <a:p>
            <a:pPr marL="0" lvl="2"/>
            <a:r>
              <a:rPr lang="en-US" dirty="0">
                <a:latin typeface="Cambria Math" panose="02040503050406030204" pitchFamily="18" charset="0"/>
                <a:ea typeface="Cambria Math" panose="02040503050406030204" pitchFamily="18" charset="0"/>
              </a:rPr>
              <a:t>contains(y, x :: L)	:= true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 y</a:t>
            </a:r>
          </a:p>
          <a:p>
            <a:pPr marL="0" lvl="2"/>
            <a:r>
              <a:rPr lang="en-US" dirty="0">
                <a:latin typeface="Cambria Math" panose="02040503050406030204" pitchFamily="18" charset="0"/>
                <a:ea typeface="Cambria Math" panose="02040503050406030204" pitchFamily="18" charset="0"/>
              </a:rPr>
              <a:t>contains(y, x :: L)	:= contains(y, L)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a:t>
            </a:r>
            <a:r>
              <a:rPr lang="en-US" dirty="0">
                <a:latin typeface="Cambria Math" panose="02040503050406030204" pitchFamily="18" charset="0"/>
                <a:ea typeface="Cambria Math" panose="02040503050406030204" pitchFamily="18" charset="0"/>
                <a:cs typeface="Courier New" panose="02070309020205020404" pitchFamily="49" charset="0"/>
              </a:rPr>
              <a:t>≠</a:t>
            </a:r>
            <a:r>
              <a:rPr lang="en-US" dirty="0">
                <a:latin typeface="Cambria Math" panose="02040503050406030204" pitchFamily="18" charset="0"/>
                <a:ea typeface="Cambria Math" panose="02040503050406030204" pitchFamily="18" charset="0"/>
              </a:rPr>
              <a:t> y</a:t>
            </a:r>
          </a:p>
        </p:txBody>
      </p:sp>
      <p:sp>
        <p:nvSpPr>
          <p:cNvPr id="5" name="Right Bracket 4" descr="We must show {{ L0 = L }}&#13;&#10;{{ Inv: contains(y, L0) = contains(y, L) }}&#13;&#10;, which we can do with proof by calculation.">
            <a:extLst>
              <a:ext uri="{FF2B5EF4-FFF2-40B4-BE49-F238E27FC236}">
                <a16:creationId xmlns:a16="http://schemas.microsoft.com/office/drawing/2014/main" id="{B417DC9B-50D9-A650-43AE-73FF4CCA1FAB}"/>
              </a:ext>
            </a:extLst>
          </p:cNvPr>
          <p:cNvSpPr/>
          <p:nvPr/>
        </p:nvSpPr>
        <p:spPr>
          <a:xfrm>
            <a:off x="5432507" y="2121657"/>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1A8BA68-8FD4-9FAC-47EF-6F54033EE78C}"/>
              </a:ext>
            </a:extLst>
          </p:cNvPr>
          <p:cNvSpPr txBox="1"/>
          <p:nvPr/>
        </p:nvSpPr>
        <p:spPr>
          <a:xfrm>
            <a:off x="4593537" y="3352895"/>
            <a:ext cx="4070382" cy="646331"/>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contains(y, L</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contains(y, L)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L</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L</a:t>
            </a:r>
          </a:p>
        </p:txBody>
      </p:sp>
      <p:sp>
        <p:nvSpPr>
          <p:cNvPr id="7" name="Slide Number Placeholder 6">
            <a:extLst>
              <a:ext uri="{FF2B5EF4-FFF2-40B4-BE49-F238E27FC236}">
                <a16:creationId xmlns:a16="http://schemas.microsoft.com/office/drawing/2014/main" id="{17A2137B-4980-A973-12CE-A5C64C05ACA0}"/>
              </a:ext>
            </a:extLst>
          </p:cNvPr>
          <p:cNvSpPr>
            <a:spLocks noGrp="1"/>
          </p:cNvSpPr>
          <p:nvPr>
            <p:ph type="sldNum" sz="quarter" idx="4"/>
          </p:nvPr>
        </p:nvSpPr>
        <p:spPr/>
        <p:txBody>
          <a:bodyPr/>
          <a:lstStyle/>
          <a:p>
            <a:fld id="{60F4F636-6A27-E649-AEDF-9DE4D4E58670}" type="slidenum">
              <a:rPr lang="en-US" smtClean="0"/>
              <a:pPr/>
              <a:t>146</a:t>
            </a:fld>
            <a:endParaRPr lang="en-US" dirty="0"/>
          </a:p>
        </p:txBody>
      </p:sp>
    </p:spTree>
    <p:extLst>
      <p:ext uri="{BB962C8B-B14F-4D97-AF65-F5344CB8AC3E}">
        <p14:creationId xmlns:p14="http://schemas.microsoft.com/office/powerpoint/2010/main" val="171086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B2504-47EC-5029-0787-BCF5002A6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403759-8D0C-22A3-21A4-5242D5FB54A1}"/>
              </a:ext>
            </a:extLst>
          </p:cNvPr>
          <p:cNvSpPr>
            <a:spLocks noGrp="1"/>
          </p:cNvSpPr>
          <p:nvPr>
            <p:ph type="title"/>
          </p:nvPr>
        </p:nvSpPr>
        <p:spPr/>
        <p:txBody>
          <a:bodyPr/>
          <a:lstStyle/>
          <a:p>
            <a:r>
              <a:rPr lang="en-US" dirty="0"/>
              <a:t>Loop Invariant Example: List Contains (3/7)</a:t>
            </a:r>
          </a:p>
        </p:txBody>
      </p:sp>
      <p:sp>
        <p:nvSpPr>
          <p:cNvPr id="3" name="Content Placeholder 2">
            <a:extLst>
              <a:ext uri="{FF2B5EF4-FFF2-40B4-BE49-F238E27FC236}">
                <a16:creationId xmlns:a16="http://schemas.microsoft.com/office/drawing/2014/main" id="{DC47DBDA-E8C1-5D13-7690-B0D69B9868C3}"/>
              </a:ext>
            </a:extLst>
          </p:cNvPr>
          <p:cNvSpPr>
            <a:spLocks noGrp="1"/>
          </p:cNvSpPr>
          <p:nvPr>
            <p:ph idx="1"/>
          </p:nvPr>
        </p:nvSpPr>
        <p:spPr/>
        <p:txBody>
          <a:bodyPr/>
          <a:lstStyle/>
          <a:p>
            <a:r>
              <a:rPr lang="en-US" sz="2600" dirty="0"/>
              <a:t>Check that the invariant implies the postcondition</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 === y)</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true;</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contains(y, L) and L = nil }}</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false }}</a:t>
            </a:r>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false;</a:t>
            </a:r>
          </a:p>
        </p:txBody>
      </p:sp>
      <p:sp>
        <p:nvSpPr>
          <p:cNvPr id="4" name="TextBox 3">
            <a:extLst>
              <a:ext uri="{FF2B5EF4-FFF2-40B4-BE49-F238E27FC236}">
                <a16:creationId xmlns:a16="http://schemas.microsoft.com/office/drawing/2014/main" id="{F616ED75-68F1-2BBC-8DC0-1BAAFD2DD2CC}"/>
              </a:ext>
            </a:extLst>
          </p:cNvPr>
          <p:cNvSpPr txBox="1"/>
          <p:nvPr/>
        </p:nvSpPr>
        <p:spPr>
          <a:xfrm>
            <a:off x="0" y="5952032"/>
            <a:ext cx="5030544" cy="923330"/>
          </a:xfrm>
          <a:prstGeom prst="rect">
            <a:avLst/>
          </a:prstGeom>
          <a:noFill/>
        </p:spPr>
        <p:txBody>
          <a:bodyPr wrap="none" rtlCol="0">
            <a:spAutoFit/>
          </a:bodyPr>
          <a:lstStyle/>
          <a:p>
            <a:pPr marL="0" lvl="2"/>
            <a:r>
              <a:rPr lang="en-US" dirty="0">
                <a:latin typeface="Cambria Math" panose="02040503050406030204" pitchFamily="18" charset="0"/>
                <a:ea typeface="Cambria Math" panose="02040503050406030204" pitchFamily="18" charset="0"/>
              </a:rPr>
              <a:t>contains(y, nil)	:= false</a:t>
            </a:r>
          </a:p>
          <a:p>
            <a:pPr marL="0" lvl="2"/>
            <a:r>
              <a:rPr lang="en-US" dirty="0">
                <a:latin typeface="Cambria Math" panose="02040503050406030204" pitchFamily="18" charset="0"/>
                <a:ea typeface="Cambria Math" panose="02040503050406030204" pitchFamily="18" charset="0"/>
              </a:rPr>
              <a:t>contains(y, x :: L)	:= true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 y</a:t>
            </a:r>
          </a:p>
          <a:p>
            <a:pPr marL="0" lvl="2"/>
            <a:r>
              <a:rPr lang="en-US" dirty="0">
                <a:latin typeface="Cambria Math" panose="02040503050406030204" pitchFamily="18" charset="0"/>
                <a:ea typeface="Cambria Math" panose="02040503050406030204" pitchFamily="18" charset="0"/>
              </a:rPr>
              <a:t>contains(y, x :: L)	:= contains(y, L)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a:t>
            </a:r>
            <a:r>
              <a:rPr lang="en-US" dirty="0">
                <a:latin typeface="Cambria Math" panose="02040503050406030204" pitchFamily="18" charset="0"/>
                <a:ea typeface="Cambria Math" panose="02040503050406030204" pitchFamily="18" charset="0"/>
                <a:cs typeface="Courier New" panose="02070309020205020404" pitchFamily="49" charset="0"/>
              </a:rPr>
              <a:t>≠</a:t>
            </a:r>
            <a:r>
              <a:rPr lang="en-US" dirty="0">
                <a:latin typeface="Cambria Math" panose="02040503050406030204" pitchFamily="18" charset="0"/>
                <a:ea typeface="Cambria Math" panose="02040503050406030204" pitchFamily="18" charset="0"/>
              </a:rPr>
              <a:t> y</a:t>
            </a:r>
          </a:p>
        </p:txBody>
      </p:sp>
      <p:sp>
        <p:nvSpPr>
          <p:cNvPr id="5" name="Right Bracket 4" descr="We must show {{ contains(y, L0) = contains(y, L) and L = nil }}&#13;&#10;{{ contains(y, L0) = false }}&#13;&#10;, which we can do with proof by calculation.">
            <a:extLst>
              <a:ext uri="{FF2B5EF4-FFF2-40B4-BE49-F238E27FC236}">
                <a16:creationId xmlns:a16="http://schemas.microsoft.com/office/drawing/2014/main" id="{5615036F-5C53-457E-26D4-6709BE3044C7}"/>
              </a:ext>
            </a:extLst>
          </p:cNvPr>
          <p:cNvSpPr/>
          <p:nvPr/>
        </p:nvSpPr>
        <p:spPr>
          <a:xfrm>
            <a:off x="6057540" y="4021576"/>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BA869AFC-69A0-12A2-FECF-96121DB52977}"/>
              </a:ext>
            </a:extLst>
          </p:cNvPr>
          <p:cNvSpPr txBox="1"/>
          <p:nvPr/>
        </p:nvSpPr>
        <p:spPr>
          <a:xfrm>
            <a:off x="4529682" y="4815299"/>
            <a:ext cx="4070382" cy="1200329"/>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contains(y, L</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contains(y, L)</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contains(y, nil)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L = nil</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false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def of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contains</a:t>
            </a:r>
          </a:p>
        </p:txBody>
      </p:sp>
      <p:sp>
        <p:nvSpPr>
          <p:cNvPr id="7" name="Slide Number Placeholder 6">
            <a:extLst>
              <a:ext uri="{FF2B5EF4-FFF2-40B4-BE49-F238E27FC236}">
                <a16:creationId xmlns:a16="http://schemas.microsoft.com/office/drawing/2014/main" id="{D11223CA-4066-6AF3-7672-FE294B875A1A}"/>
              </a:ext>
            </a:extLst>
          </p:cNvPr>
          <p:cNvSpPr>
            <a:spLocks noGrp="1"/>
          </p:cNvSpPr>
          <p:nvPr>
            <p:ph type="sldNum" sz="quarter" idx="4"/>
          </p:nvPr>
        </p:nvSpPr>
        <p:spPr/>
        <p:txBody>
          <a:bodyPr/>
          <a:lstStyle/>
          <a:p>
            <a:fld id="{60F4F636-6A27-E649-AEDF-9DE4D4E58670}" type="slidenum">
              <a:rPr lang="en-US" smtClean="0"/>
              <a:pPr/>
              <a:t>147</a:t>
            </a:fld>
            <a:endParaRPr lang="en-US" dirty="0"/>
          </a:p>
        </p:txBody>
      </p:sp>
    </p:spTree>
    <p:extLst>
      <p:ext uri="{BB962C8B-B14F-4D97-AF65-F5344CB8AC3E}">
        <p14:creationId xmlns:p14="http://schemas.microsoft.com/office/powerpoint/2010/main" val="64544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D4A1D-D8A3-3743-A133-A9BEC06EF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FE836C-ABA5-02EE-2A51-161851823CA5}"/>
              </a:ext>
            </a:extLst>
          </p:cNvPr>
          <p:cNvSpPr>
            <a:spLocks noGrp="1"/>
          </p:cNvSpPr>
          <p:nvPr>
            <p:ph type="title"/>
          </p:nvPr>
        </p:nvSpPr>
        <p:spPr/>
        <p:txBody>
          <a:bodyPr/>
          <a:lstStyle/>
          <a:p>
            <a:r>
              <a:rPr lang="en-US" dirty="0"/>
              <a:t>Loop Invariant Example: List Contains (4/7)</a:t>
            </a:r>
          </a:p>
        </p:txBody>
      </p:sp>
      <p:sp>
        <p:nvSpPr>
          <p:cNvPr id="3" name="Content Placeholder 2">
            <a:extLst>
              <a:ext uri="{FF2B5EF4-FFF2-40B4-BE49-F238E27FC236}">
                <a16:creationId xmlns:a16="http://schemas.microsoft.com/office/drawing/2014/main" id="{FAD1CB70-DEC7-5633-DB92-CF5522185D47}"/>
              </a:ext>
            </a:extLst>
          </p:cNvPr>
          <p:cNvSpPr>
            <a:spLocks noGrp="1"/>
          </p:cNvSpPr>
          <p:nvPr>
            <p:ph idx="1"/>
          </p:nvPr>
        </p:nvSpPr>
        <p:spPr/>
        <p:txBody>
          <a:bodyPr/>
          <a:lstStyle/>
          <a:p>
            <a:r>
              <a:rPr lang="en-US" sz="2600" dirty="0"/>
              <a:t>Check that the body preserves the invariant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contains(y, L) and L ≠ nil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 === y)</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true;</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false;</a:t>
            </a:r>
          </a:p>
        </p:txBody>
      </p:sp>
      <p:sp>
        <p:nvSpPr>
          <p:cNvPr id="4" name="TextBox 3">
            <a:extLst>
              <a:ext uri="{FF2B5EF4-FFF2-40B4-BE49-F238E27FC236}">
                <a16:creationId xmlns:a16="http://schemas.microsoft.com/office/drawing/2014/main" id="{12763866-112D-4FD3-4240-F62EFD4F61D6}"/>
              </a:ext>
            </a:extLst>
          </p:cNvPr>
          <p:cNvSpPr txBox="1"/>
          <p:nvPr/>
        </p:nvSpPr>
        <p:spPr>
          <a:xfrm>
            <a:off x="0" y="5952032"/>
            <a:ext cx="5030544" cy="923330"/>
          </a:xfrm>
          <a:prstGeom prst="rect">
            <a:avLst/>
          </a:prstGeom>
          <a:noFill/>
        </p:spPr>
        <p:txBody>
          <a:bodyPr wrap="none" rtlCol="0">
            <a:spAutoFit/>
          </a:bodyPr>
          <a:lstStyle/>
          <a:p>
            <a:pPr marL="0" lvl="2"/>
            <a:r>
              <a:rPr lang="en-US" dirty="0">
                <a:latin typeface="Cambria Math" panose="02040503050406030204" pitchFamily="18" charset="0"/>
                <a:ea typeface="Cambria Math" panose="02040503050406030204" pitchFamily="18" charset="0"/>
              </a:rPr>
              <a:t>contains(y, nil)	:= false</a:t>
            </a:r>
          </a:p>
          <a:p>
            <a:pPr marL="0" lvl="2"/>
            <a:r>
              <a:rPr lang="en-US" dirty="0">
                <a:latin typeface="Cambria Math" panose="02040503050406030204" pitchFamily="18" charset="0"/>
                <a:ea typeface="Cambria Math" panose="02040503050406030204" pitchFamily="18" charset="0"/>
              </a:rPr>
              <a:t>contains(y, x :: L)	:= true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 y</a:t>
            </a:r>
          </a:p>
          <a:p>
            <a:pPr marL="0" lvl="2"/>
            <a:r>
              <a:rPr lang="en-US" dirty="0">
                <a:latin typeface="Cambria Math" panose="02040503050406030204" pitchFamily="18" charset="0"/>
                <a:ea typeface="Cambria Math" panose="02040503050406030204" pitchFamily="18" charset="0"/>
              </a:rPr>
              <a:t>contains(y, x :: L)	:= contains(y, L)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a:t>
            </a:r>
            <a:r>
              <a:rPr lang="en-US" dirty="0">
                <a:latin typeface="Cambria Math" panose="02040503050406030204" pitchFamily="18" charset="0"/>
                <a:ea typeface="Cambria Math" panose="02040503050406030204" pitchFamily="18" charset="0"/>
                <a:cs typeface="Courier New" panose="02070309020205020404" pitchFamily="49" charset="0"/>
              </a:rPr>
              <a:t>≠</a:t>
            </a:r>
            <a:r>
              <a:rPr lang="en-US" dirty="0">
                <a:latin typeface="Cambria Math" panose="02040503050406030204" pitchFamily="18" charset="0"/>
                <a:ea typeface="Cambria Math" panose="02040503050406030204" pitchFamily="18" charset="0"/>
              </a:rPr>
              <a:t> y</a:t>
            </a:r>
          </a:p>
        </p:txBody>
      </p:sp>
      <p:sp>
        <p:nvSpPr>
          <p:cNvPr id="7" name="TextBox 6">
            <a:extLst>
              <a:ext uri="{FF2B5EF4-FFF2-40B4-BE49-F238E27FC236}">
                <a16:creationId xmlns:a16="http://schemas.microsoft.com/office/drawing/2014/main" id="{410B4FB3-6EDA-FD95-C385-7B46B520CBDA}"/>
              </a:ext>
            </a:extLst>
          </p:cNvPr>
          <p:cNvSpPr txBox="1"/>
          <p:nvPr/>
        </p:nvSpPr>
        <p:spPr>
          <a:xfrm>
            <a:off x="5386208" y="3244334"/>
            <a:ext cx="3300592" cy="369332"/>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 ≠ nil</a:t>
            </a:r>
            <a:r>
              <a:rPr lang="en-US"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  means  </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 = </a:t>
            </a:r>
            <a:r>
              <a:rPr lang="en-US"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L.hd</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t>
            </a:r>
            <a:r>
              <a:rPr lang="en-US"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L.tl</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p>
        </p:txBody>
      </p:sp>
      <p:sp>
        <p:nvSpPr>
          <p:cNvPr id="5" name="Slide Number Placeholder 4">
            <a:extLst>
              <a:ext uri="{FF2B5EF4-FFF2-40B4-BE49-F238E27FC236}">
                <a16:creationId xmlns:a16="http://schemas.microsoft.com/office/drawing/2014/main" id="{5235EDD1-8B04-44BC-8112-B6FBD7196758}"/>
              </a:ext>
            </a:extLst>
          </p:cNvPr>
          <p:cNvSpPr>
            <a:spLocks noGrp="1"/>
          </p:cNvSpPr>
          <p:nvPr>
            <p:ph type="sldNum" sz="quarter" idx="4"/>
          </p:nvPr>
        </p:nvSpPr>
        <p:spPr/>
        <p:txBody>
          <a:bodyPr/>
          <a:lstStyle/>
          <a:p>
            <a:fld id="{60F4F636-6A27-E649-AEDF-9DE4D4E58670}" type="slidenum">
              <a:rPr lang="en-US" smtClean="0"/>
              <a:pPr/>
              <a:t>148</a:t>
            </a:fld>
            <a:endParaRPr lang="en-US" dirty="0"/>
          </a:p>
        </p:txBody>
      </p:sp>
    </p:spTree>
    <p:extLst>
      <p:ext uri="{BB962C8B-B14F-4D97-AF65-F5344CB8AC3E}">
        <p14:creationId xmlns:p14="http://schemas.microsoft.com/office/powerpoint/2010/main" val="370578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5B2B4-0DC7-797C-E47A-3F7C8533C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1E8D3-F054-E681-0137-7A221A2806EB}"/>
              </a:ext>
            </a:extLst>
          </p:cNvPr>
          <p:cNvSpPr>
            <a:spLocks noGrp="1"/>
          </p:cNvSpPr>
          <p:nvPr>
            <p:ph type="title"/>
          </p:nvPr>
        </p:nvSpPr>
        <p:spPr/>
        <p:txBody>
          <a:bodyPr/>
          <a:lstStyle/>
          <a:p>
            <a:r>
              <a:rPr lang="en-US" dirty="0"/>
              <a:t>Loop Invariant Example: List Contains (5/7)</a:t>
            </a:r>
          </a:p>
        </p:txBody>
      </p:sp>
      <p:sp>
        <p:nvSpPr>
          <p:cNvPr id="3" name="Content Placeholder 2">
            <a:extLst>
              <a:ext uri="{FF2B5EF4-FFF2-40B4-BE49-F238E27FC236}">
                <a16:creationId xmlns:a16="http://schemas.microsoft.com/office/drawing/2014/main" id="{9A39FB6A-5C16-E9CD-09B0-866016C8EB43}"/>
              </a:ext>
            </a:extLst>
          </p:cNvPr>
          <p:cNvSpPr>
            <a:spLocks noGrp="1"/>
          </p:cNvSpPr>
          <p:nvPr>
            <p:ph idx="1"/>
          </p:nvPr>
        </p:nvSpPr>
        <p:spPr/>
        <p:txBody>
          <a:bodyPr/>
          <a:lstStyle/>
          <a:p>
            <a:r>
              <a:rPr lang="en-US" sz="2600" dirty="0"/>
              <a:t>Check that the body preserves the invariant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and L = </a:t>
            </a:r>
            <a:r>
              <a:rPr lang="en-US" sz="1800" dirty="0" err="1">
                <a:latin typeface="Cambria Math" panose="02040503050406030204" pitchFamily="18" charset="0"/>
                <a:ea typeface="Cambria Math" panose="02040503050406030204" pitchFamily="18" charset="0"/>
                <a:cs typeface="Courier New" panose="02070309020205020404" pitchFamily="49" charset="0"/>
              </a:rPr>
              <a:t>L.hd</a:t>
            </a:r>
            <a:r>
              <a:rPr lang="en-US" sz="1800" dirty="0">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latin typeface="Cambria Math" panose="02040503050406030204" pitchFamily="18" charset="0"/>
                <a:ea typeface="Cambria Math" panose="02040503050406030204" pitchFamily="18" charset="0"/>
                <a:cs typeface="Courier New" panose="02070309020205020404" pitchFamily="49" charset="0"/>
              </a:rPr>
              <a:t>L.tl</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 === y)</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contains(y, L) and L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true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true;</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false;</a:t>
            </a:r>
          </a:p>
        </p:txBody>
      </p:sp>
      <p:sp>
        <p:nvSpPr>
          <p:cNvPr id="4" name="TextBox 3">
            <a:extLst>
              <a:ext uri="{FF2B5EF4-FFF2-40B4-BE49-F238E27FC236}">
                <a16:creationId xmlns:a16="http://schemas.microsoft.com/office/drawing/2014/main" id="{8CE7827F-C76B-F8D9-D869-B070AB5FD6F1}"/>
              </a:ext>
            </a:extLst>
          </p:cNvPr>
          <p:cNvSpPr txBox="1"/>
          <p:nvPr/>
        </p:nvSpPr>
        <p:spPr>
          <a:xfrm>
            <a:off x="0" y="5952032"/>
            <a:ext cx="5030544" cy="923330"/>
          </a:xfrm>
          <a:prstGeom prst="rect">
            <a:avLst/>
          </a:prstGeom>
          <a:noFill/>
        </p:spPr>
        <p:txBody>
          <a:bodyPr wrap="none" rtlCol="0">
            <a:spAutoFit/>
          </a:bodyPr>
          <a:lstStyle/>
          <a:p>
            <a:pPr marL="0" lvl="2"/>
            <a:r>
              <a:rPr lang="en-US" dirty="0">
                <a:latin typeface="Cambria Math" panose="02040503050406030204" pitchFamily="18" charset="0"/>
                <a:ea typeface="Cambria Math" panose="02040503050406030204" pitchFamily="18" charset="0"/>
              </a:rPr>
              <a:t>contains(y, nil)	:= false</a:t>
            </a:r>
          </a:p>
          <a:p>
            <a:pPr marL="0" lvl="2"/>
            <a:r>
              <a:rPr lang="en-US" dirty="0">
                <a:latin typeface="Cambria Math" panose="02040503050406030204" pitchFamily="18" charset="0"/>
                <a:ea typeface="Cambria Math" panose="02040503050406030204" pitchFamily="18" charset="0"/>
              </a:rPr>
              <a:t>contains(y, x :: L)	:= true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 y</a:t>
            </a:r>
          </a:p>
          <a:p>
            <a:pPr marL="0" lvl="2"/>
            <a:r>
              <a:rPr lang="en-US" dirty="0">
                <a:latin typeface="Cambria Math" panose="02040503050406030204" pitchFamily="18" charset="0"/>
                <a:ea typeface="Cambria Math" panose="02040503050406030204" pitchFamily="18" charset="0"/>
              </a:rPr>
              <a:t>contains(y, x :: L)	:= contains(y, L)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a:t>
            </a:r>
            <a:r>
              <a:rPr lang="en-US" dirty="0">
                <a:latin typeface="Cambria Math" panose="02040503050406030204" pitchFamily="18" charset="0"/>
                <a:ea typeface="Cambria Math" panose="02040503050406030204" pitchFamily="18" charset="0"/>
                <a:cs typeface="Courier New" panose="02070309020205020404" pitchFamily="49" charset="0"/>
              </a:rPr>
              <a:t>≠</a:t>
            </a:r>
            <a:r>
              <a:rPr lang="en-US" dirty="0">
                <a:latin typeface="Cambria Math" panose="02040503050406030204" pitchFamily="18" charset="0"/>
                <a:ea typeface="Cambria Math" panose="02040503050406030204" pitchFamily="18" charset="0"/>
              </a:rPr>
              <a:t> y</a:t>
            </a:r>
          </a:p>
        </p:txBody>
      </p:sp>
      <p:sp>
        <p:nvSpPr>
          <p:cNvPr id="7" name="TextBox 6">
            <a:extLst>
              <a:ext uri="{FF2B5EF4-FFF2-40B4-BE49-F238E27FC236}">
                <a16:creationId xmlns:a16="http://schemas.microsoft.com/office/drawing/2014/main" id="{CDE2021F-DC0A-EB2F-D88D-6B2034F88458}"/>
              </a:ext>
            </a:extLst>
          </p:cNvPr>
          <p:cNvSpPr txBox="1"/>
          <p:nvPr/>
        </p:nvSpPr>
        <p:spPr>
          <a:xfrm>
            <a:off x="4011972" y="5090258"/>
            <a:ext cx="4368099" cy="1323439"/>
          </a:xfrm>
          <a:prstGeom prst="rect">
            <a:avLst/>
          </a:prstGeom>
          <a:noFill/>
        </p:spPr>
        <p:txBody>
          <a:bodyPr wrap="square" rtlCol="0">
            <a:spAutoFit/>
          </a:bodyPr>
          <a:lstStyle/>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contains(y, L</a:t>
            </a:r>
            <a:r>
              <a:rPr lang="en-US" sz="1600"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0</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contains(y, L)</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contains(y,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L.hd</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L.tl</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L.hd</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L.tl</a:t>
            </a:r>
            <a:endPar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endParaRP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true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y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L.hd</a:t>
            </a:r>
            <a:endPar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endParaRP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p>
        </p:txBody>
      </p:sp>
      <p:sp>
        <p:nvSpPr>
          <p:cNvPr id="5" name="Right Bracket 4" descr="We must show     {{ contains(y, L0) = contains(y, L) and L = L.hd :: L.tl and L.hd = y }}&#13;&#10;    {{ contains(y, L0) = true }}&#13;&#10;, which we can do with proof by calculation.">
            <a:extLst>
              <a:ext uri="{FF2B5EF4-FFF2-40B4-BE49-F238E27FC236}">
                <a16:creationId xmlns:a16="http://schemas.microsoft.com/office/drawing/2014/main" id="{20031E00-14DF-D65B-9759-573C701FA0E4}"/>
              </a:ext>
            </a:extLst>
          </p:cNvPr>
          <p:cNvSpPr/>
          <p:nvPr/>
        </p:nvSpPr>
        <p:spPr>
          <a:xfrm>
            <a:off x="8591822" y="3429000"/>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4A691DA-6A76-DC8F-2ABA-8563DD6F695E}"/>
              </a:ext>
            </a:extLst>
          </p:cNvPr>
          <p:cNvSpPr>
            <a:spLocks noGrp="1"/>
          </p:cNvSpPr>
          <p:nvPr>
            <p:ph type="sldNum" sz="quarter" idx="4"/>
          </p:nvPr>
        </p:nvSpPr>
        <p:spPr/>
        <p:txBody>
          <a:bodyPr/>
          <a:lstStyle/>
          <a:p>
            <a:fld id="{60F4F636-6A27-E649-AEDF-9DE4D4E58670}" type="slidenum">
              <a:rPr lang="en-US" smtClean="0"/>
              <a:pPr/>
              <a:t>149</a:t>
            </a:fld>
            <a:endParaRPr lang="en-US" dirty="0"/>
          </a:p>
        </p:txBody>
      </p:sp>
    </p:spTree>
    <p:extLst>
      <p:ext uri="{BB962C8B-B14F-4D97-AF65-F5344CB8AC3E}">
        <p14:creationId xmlns:p14="http://schemas.microsoft.com/office/powerpoint/2010/main" val="213488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8B6C-7CDA-03FE-0B1E-C496C26E8C2D}"/>
              </a:ext>
            </a:extLst>
          </p:cNvPr>
          <p:cNvSpPr>
            <a:spLocks noGrp="1"/>
          </p:cNvSpPr>
          <p:nvPr>
            <p:ph type="ctrTitle"/>
          </p:nvPr>
        </p:nvSpPr>
        <p:spPr/>
        <p:txBody>
          <a:bodyPr/>
          <a:lstStyle/>
          <a:p>
            <a:r>
              <a:rPr lang="en-US" dirty="0"/>
              <a:t>Floyd Logic</a:t>
            </a:r>
          </a:p>
        </p:txBody>
      </p:sp>
    </p:spTree>
    <p:extLst>
      <p:ext uri="{BB962C8B-B14F-4D97-AF65-F5344CB8AC3E}">
        <p14:creationId xmlns:p14="http://schemas.microsoft.com/office/powerpoint/2010/main" val="20412855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6BF7D-A775-8515-57E5-BDFCBF546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471A7-5544-CE04-F9F9-FE685566A57E}"/>
              </a:ext>
            </a:extLst>
          </p:cNvPr>
          <p:cNvSpPr>
            <a:spLocks noGrp="1"/>
          </p:cNvSpPr>
          <p:nvPr>
            <p:ph type="title"/>
          </p:nvPr>
        </p:nvSpPr>
        <p:spPr/>
        <p:txBody>
          <a:bodyPr/>
          <a:lstStyle/>
          <a:p>
            <a:r>
              <a:rPr lang="en-US" dirty="0"/>
              <a:t>Loop Invariant Example: List Contains (6/7)</a:t>
            </a:r>
          </a:p>
        </p:txBody>
      </p:sp>
      <p:sp>
        <p:nvSpPr>
          <p:cNvPr id="3" name="Content Placeholder 2">
            <a:extLst>
              <a:ext uri="{FF2B5EF4-FFF2-40B4-BE49-F238E27FC236}">
                <a16:creationId xmlns:a16="http://schemas.microsoft.com/office/drawing/2014/main" id="{1352CE8D-9AA2-56FA-10BB-D578B8AF639A}"/>
              </a:ext>
            </a:extLst>
          </p:cNvPr>
          <p:cNvSpPr>
            <a:spLocks noGrp="1"/>
          </p:cNvSpPr>
          <p:nvPr>
            <p:ph idx="1"/>
          </p:nvPr>
        </p:nvSpPr>
        <p:spPr/>
        <p:txBody>
          <a:bodyPr/>
          <a:lstStyle/>
          <a:p>
            <a:r>
              <a:rPr lang="en-US" sz="2600" dirty="0"/>
              <a:t>Check that the body preserves the invariant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and L = </a:t>
            </a:r>
            <a:r>
              <a:rPr lang="en-US" sz="1800" dirty="0" err="1">
                <a:latin typeface="Cambria Math" panose="02040503050406030204" pitchFamily="18" charset="0"/>
                <a:ea typeface="Cambria Math" panose="02040503050406030204" pitchFamily="18" charset="0"/>
                <a:cs typeface="Courier New" panose="02070309020205020404" pitchFamily="49" charset="0"/>
              </a:rPr>
              <a:t>L.hd</a:t>
            </a:r>
            <a:r>
              <a:rPr lang="en-US" sz="1800" dirty="0">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latin typeface="Cambria Math" panose="02040503050406030204" pitchFamily="18" charset="0"/>
                <a:ea typeface="Cambria Math" panose="02040503050406030204" pitchFamily="18" charset="0"/>
                <a:cs typeface="Courier New" panose="02070309020205020404" pitchFamily="49" charset="0"/>
              </a:rPr>
              <a:t>L.tl</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 === y)</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true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true;</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contains(y, L) and L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false;</a:t>
            </a:r>
          </a:p>
        </p:txBody>
      </p:sp>
      <p:sp>
        <p:nvSpPr>
          <p:cNvPr id="4" name="TextBox 3">
            <a:extLst>
              <a:ext uri="{FF2B5EF4-FFF2-40B4-BE49-F238E27FC236}">
                <a16:creationId xmlns:a16="http://schemas.microsoft.com/office/drawing/2014/main" id="{C149F449-736C-D6C4-25AC-589D349B147B}"/>
              </a:ext>
            </a:extLst>
          </p:cNvPr>
          <p:cNvSpPr txBox="1"/>
          <p:nvPr/>
        </p:nvSpPr>
        <p:spPr>
          <a:xfrm>
            <a:off x="0" y="5952032"/>
            <a:ext cx="5030544" cy="923330"/>
          </a:xfrm>
          <a:prstGeom prst="rect">
            <a:avLst/>
          </a:prstGeom>
          <a:noFill/>
        </p:spPr>
        <p:txBody>
          <a:bodyPr wrap="none" rtlCol="0">
            <a:spAutoFit/>
          </a:bodyPr>
          <a:lstStyle/>
          <a:p>
            <a:pPr marL="0" lvl="2"/>
            <a:r>
              <a:rPr lang="en-US" dirty="0">
                <a:latin typeface="Cambria Math" panose="02040503050406030204" pitchFamily="18" charset="0"/>
                <a:ea typeface="Cambria Math" panose="02040503050406030204" pitchFamily="18" charset="0"/>
              </a:rPr>
              <a:t>contains(y, nil)	:= false</a:t>
            </a:r>
          </a:p>
          <a:p>
            <a:pPr marL="0" lvl="2"/>
            <a:r>
              <a:rPr lang="en-US" dirty="0">
                <a:latin typeface="Cambria Math" panose="02040503050406030204" pitchFamily="18" charset="0"/>
                <a:ea typeface="Cambria Math" panose="02040503050406030204" pitchFamily="18" charset="0"/>
              </a:rPr>
              <a:t>contains(y, x :: L)	:= true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 y</a:t>
            </a:r>
          </a:p>
          <a:p>
            <a:pPr marL="0" lvl="2"/>
            <a:r>
              <a:rPr lang="en-US" dirty="0">
                <a:latin typeface="Cambria Math" panose="02040503050406030204" pitchFamily="18" charset="0"/>
                <a:ea typeface="Cambria Math" panose="02040503050406030204" pitchFamily="18" charset="0"/>
              </a:rPr>
              <a:t>contains(y, x :: L)	:= contains(y, L)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a:t>
            </a:r>
            <a:r>
              <a:rPr lang="en-US" dirty="0">
                <a:latin typeface="Cambria Math" panose="02040503050406030204" pitchFamily="18" charset="0"/>
                <a:ea typeface="Cambria Math" panose="02040503050406030204" pitchFamily="18" charset="0"/>
                <a:cs typeface="Courier New" panose="02070309020205020404" pitchFamily="49" charset="0"/>
              </a:rPr>
              <a:t>≠</a:t>
            </a:r>
            <a:r>
              <a:rPr lang="en-US" dirty="0">
                <a:latin typeface="Cambria Math" panose="02040503050406030204" pitchFamily="18" charset="0"/>
                <a:ea typeface="Cambria Math" panose="02040503050406030204" pitchFamily="18" charset="0"/>
              </a:rPr>
              <a:t> y</a:t>
            </a:r>
          </a:p>
        </p:txBody>
      </p:sp>
      <p:sp>
        <p:nvSpPr>
          <p:cNvPr id="5" name="Slide Number Placeholder 4">
            <a:extLst>
              <a:ext uri="{FF2B5EF4-FFF2-40B4-BE49-F238E27FC236}">
                <a16:creationId xmlns:a16="http://schemas.microsoft.com/office/drawing/2014/main" id="{4DFBC769-A182-78C3-3EDA-28DA58879DD3}"/>
              </a:ext>
            </a:extLst>
          </p:cNvPr>
          <p:cNvSpPr>
            <a:spLocks noGrp="1"/>
          </p:cNvSpPr>
          <p:nvPr>
            <p:ph type="sldNum" sz="quarter" idx="4"/>
          </p:nvPr>
        </p:nvSpPr>
        <p:spPr/>
        <p:txBody>
          <a:bodyPr/>
          <a:lstStyle/>
          <a:p>
            <a:fld id="{60F4F636-6A27-E649-AEDF-9DE4D4E58670}" type="slidenum">
              <a:rPr lang="en-US" smtClean="0"/>
              <a:pPr/>
              <a:t>150</a:t>
            </a:fld>
            <a:endParaRPr lang="en-US" dirty="0"/>
          </a:p>
        </p:txBody>
      </p:sp>
    </p:spTree>
    <p:extLst>
      <p:ext uri="{BB962C8B-B14F-4D97-AF65-F5344CB8AC3E}">
        <p14:creationId xmlns:p14="http://schemas.microsoft.com/office/powerpoint/2010/main" val="24468704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64F51-9587-7923-DABC-3D1DFEE9B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AAA6B-5629-4ED5-327E-5D3BF69AF9E0}"/>
              </a:ext>
            </a:extLst>
          </p:cNvPr>
          <p:cNvSpPr>
            <a:spLocks noGrp="1"/>
          </p:cNvSpPr>
          <p:nvPr>
            <p:ph type="title"/>
          </p:nvPr>
        </p:nvSpPr>
        <p:spPr/>
        <p:txBody>
          <a:bodyPr/>
          <a:lstStyle/>
          <a:p>
            <a:r>
              <a:rPr lang="en-US" dirty="0"/>
              <a:t>Loop Invariant Example: List Contains (7/7)</a:t>
            </a:r>
          </a:p>
        </p:txBody>
      </p:sp>
      <p:sp>
        <p:nvSpPr>
          <p:cNvPr id="3" name="Content Placeholder 2">
            <a:extLst>
              <a:ext uri="{FF2B5EF4-FFF2-40B4-BE49-F238E27FC236}">
                <a16:creationId xmlns:a16="http://schemas.microsoft.com/office/drawing/2014/main" id="{6B27DFED-2FE6-AA62-E6F2-CFE83B5C87D7}"/>
              </a:ext>
            </a:extLst>
          </p:cNvPr>
          <p:cNvSpPr>
            <a:spLocks noGrp="1"/>
          </p:cNvSpPr>
          <p:nvPr>
            <p:ph idx="1"/>
          </p:nvPr>
        </p:nvSpPr>
        <p:spPr/>
        <p:txBody>
          <a:bodyPr/>
          <a:lstStyle/>
          <a:p>
            <a:r>
              <a:rPr lang="en-US" sz="2600" dirty="0"/>
              <a:t>Check that the body preserves the invariant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and L = </a:t>
            </a:r>
            <a:r>
              <a:rPr lang="en-US" sz="1800" dirty="0" err="1">
                <a:latin typeface="Cambria Math" panose="02040503050406030204" pitchFamily="18" charset="0"/>
                <a:ea typeface="Cambria Math" panose="02040503050406030204" pitchFamily="18" charset="0"/>
                <a:cs typeface="Courier New" panose="02070309020205020404" pitchFamily="49" charset="0"/>
              </a:rPr>
              <a:t>L.hd</a:t>
            </a:r>
            <a:r>
              <a:rPr lang="en-US" sz="1800" dirty="0">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latin typeface="Cambria Math" panose="02040503050406030204" pitchFamily="18" charset="0"/>
                <a:ea typeface="Cambria Math" panose="02040503050406030204" pitchFamily="18" charset="0"/>
                <a:cs typeface="Courier New" panose="02070309020205020404" pitchFamily="49" charset="0"/>
              </a:rPr>
              <a:t>L.tl</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 === y)</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true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true;</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contains(y, L) and L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contains(y,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false;</a:t>
            </a:r>
          </a:p>
        </p:txBody>
      </p:sp>
      <p:sp>
        <p:nvSpPr>
          <p:cNvPr id="4" name="TextBox 3">
            <a:extLst>
              <a:ext uri="{FF2B5EF4-FFF2-40B4-BE49-F238E27FC236}">
                <a16:creationId xmlns:a16="http://schemas.microsoft.com/office/drawing/2014/main" id="{2AFE7965-2CAC-CEA4-23E7-451A0B716D2E}"/>
              </a:ext>
            </a:extLst>
          </p:cNvPr>
          <p:cNvSpPr txBox="1"/>
          <p:nvPr/>
        </p:nvSpPr>
        <p:spPr>
          <a:xfrm>
            <a:off x="0" y="5952032"/>
            <a:ext cx="5030544" cy="923330"/>
          </a:xfrm>
          <a:prstGeom prst="rect">
            <a:avLst/>
          </a:prstGeom>
          <a:noFill/>
        </p:spPr>
        <p:txBody>
          <a:bodyPr wrap="none" rtlCol="0">
            <a:spAutoFit/>
          </a:bodyPr>
          <a:lstStyle/>
          <a:p>
            <a:pPr marL="0" lvl="2"/>
            <a:r>
              <a:rPr lang="en-US" dirty="0">
                <a:latin typeface="Cambria Math" panose="02040503050406030204" pitchFamily="18" charset="0"/>
                <a:ea typeface="Cambria Math" panose="02040503050406030204" pitchFamily="18" charset="0"/>
              </a:rPr>
              <a:t>contains(y, nil)	:= false</a:t>
            </a:r>
          </a:p>
          <a:p>
            <a:pPr marL="0" lvl="2"/>
            <a:r>
              <a:rPr lang="en-US" dirty="0">
                <a:latin typeface="Cambria Math" panose="02040503050406030204" pitchFamily="18" charset="0"/>
                <a:ea typeface="Cambria Math" panose="02040503050406030204" pitchFamily="18" charset="0"/>
              </a:rPr>
              <a:t>contains(y, x :: L)	:= true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 y</a:t>
            </a:r>
          </a:p>
          <a:p>
            <a:pPr marL="0" lvl="2"/>
            <a:r>
              <a:rPr lang="en-US" dirty="0">
                <a:latin typeface="Cambria Math" panose="02040503050406030204" pitchFamily="18" charset="0"/>
                <a:ea typeface="Cambria Math" panose="02040503050406030204" pitchFamily="18" charset="0"/>
              </a:rPr>
              <a:t>contains(y, x :: L)	:= contains(y, L)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a:t>
            </a:r>
            <a:r>
              <a:rPr lang="en-US" dirty="0">
                <a:latin typeface="Cambria Math" panose="02040503050406030204" pitchFamily="18" charset="0"/>
                <a:ea typeface="Cambria Math" panose="02040503050406030204" pitchFamily="18" charset="0"/>
                <a:cs typeface="Courier New" panose="02070309020205020404" pitchFamily="49" charset="0"/>
              </a:rPr>
              <a:t>≠</a:t>
            </a:r>
            <a:r>
              <a:rPr lang="en-US" dirty="0">
                <a:latin typeface="Cambria Math" panose="02040503050406030204" pitchFamily="18" charset="0"/>
                <a:ea typeface="Cambria Math" panose="02040503050406030204" pitchFamily="18" charset="0"/>
              </a:rPr>
              <a:t> y</a:t>
            </a:r>
          </a:p>
        </p:txBody>
      </p:sp>
      <p:sp>
        <p:nvSpPr>
          <p:cNvPr id="7" name="TextBox 6">
            <a:extLst>
              <a:ext uri="{FF2B5EF4-FFF2-40B4-BE49-F238E27FC236}">
                <a16:creationId xmlns:a16="http://schemas.microsoft.com/office/drawing/2014/main" id="{D86A0C0F-45CA-78CB-B07B-C0858CAA92B2}"/>
              </a:ext>
            </a:extLst>
          </p:cNvPr>
          <p:cNvSpPr txBox="1"/>
          <p:nvPr/>
        </p:nvSpPr>
        <p:spPr>
          <a:xfrm>
            <a:off x="4856924" y="5306722"/>
            <a:ext cx="4368099" cy="1323439"/>
          </a:xfrm>
          <a:prstGeom prst="rect">
            <a:avLst/>
          </a:prstGeom>
          <a:noFill/>
        </p:spPr>
        <p:txBody>
          <a:bodyPr wrap="square" rtlCol="0">
            <a:spAutoFit/>
          </a:bodyPr>
          <a:lstStyle/>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contains(y, L</a:t>
            </a:r>
            <a:r>
              <a:rPr lang="en-US" sz="1600"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0</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contains(y, L)</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contains(y,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L.hd</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L.tl</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L.hd</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L.tl</a:t>
            </a:r>
            <a:endPar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endParaRP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contains(y,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L.tl</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y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L.hd</a:t>
            </a:r>
            <a:endPar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endParaRP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p>
        </p:txBody>
      </p:sp>
      <p:sp>
        <p:nvSpPr>
          <p:cNvPr id="5" name="Right Bracket 4" descr="We must show {{ contains(y, L0) = contains(y, L) and L = L.hd :: L.tl and L.hd ≠ y }}&#13;&#10;  {{ contains(y, L0) = contains(y, L.tl) }}&#13;&#10;, which we can do with proof by calculation.">
            <a:extLst>
              <a:ext uri="{FF2B5EF4-FFF2-40B4-BE49-F238E27FC236}">
                <a16:creationId xmlns:a16="http://schemas.microsoft.com/office/drawing/2014/main" id="{01974F88-1609-4485-8023-F5BB90207B0E}"/>
              </a:ext>
            </a:extLst>
          </p:cNvPr>
          <p:cNvSpPr/>
          <p:nvPr/>
        </p:nvSpPr>
        <p:spPr>
          <a:xfrm>
            <a:off x="8290880" y="4027775"/>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E29B70D-2DCE-92E2-1D3D-EB64ACDDDE44}"/>
              </a:ext>
            </a:extLst>
          </p:cNvPr>
          <p:cNvSpPr>
            <a:spLocks noGrp="1"/>
          </p:cNvSpPr>
          <p:nvPr>
            <p:ph type="sldNum" sz="quarter" idx="4"/>
          </p:nvPr>
        </p:nvSpPr>
        <p:spPr/>
        <p:txBody>
          <a:bodyPr/>
          <a:lstStyle/>
          <a:p>
            <a:fld id="{60F4F636-6A27-E649-AEDF-9DE4D4E58670}" type="slidenum">
              <a:rPr lang="en-US" smtClean="0"/>
              <a:pPr/>
              <a:t>151</a:t>
            </a:fld>
            <a:endParaRPr lang="en-US" dirty="0"/>
          </a:p>
        </p:txBody>
      </p:sp>
    </p:spTree>
    <p:extLst>
      <p:ext uri="{BB962C8B-B14F-4D97-AF65-F5344CB8AC3E}">
        <p14:creationId xmlns:p14="http://schemas.microsoft.com/office/powerpoint/2010/main" val="47342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Hoare Logic &amp; Termination</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This analysis does not check that the code </a:t>
            </a:r>
            <a:r>
              <a:rPr lang="en-US" sz="2600" b="1" dirty="0"/>
              <a:t>terminates</a:t>
            </a:r>
          </a:p>
          <a:p>
            <a:pPr lvl="1"/>
            <a:r>
              <a:rPr lang="en-US" sz="2200" dirty="0"/>
              <a:t>it shows that the postcondition holds if the loop exits</a:t>
            </a:r>
          </a:p>
          <a:p>
            <a:pPr lvl="1"/>
            <a:r>
              <a:rPr lang="en-US" sz="2200" dirty="0"/>
              <a:t>but we never showed that the loop does exit</a:t>
            </a:r>
          </a:p>
          <a:p>
            <a:pPr lvl="1"/>
            <a:endParaRPr lang="en-US" sz="2200" dirty="0"/>
          </a:p>
          <a:p>
            <a:r>
              <a:rPr lang="en-US" sz="2600" dirty="0"/>
              <a:t>Termination follows from the running time analysis</a:t>
            </a:r>
          </a:p>
          <a:p>
            <a:pPr lvl="1"/>
            <a:r>
              <a:rPr lang="en-US" sz="2200" dirty="0"/>
              <a:t>e.g., if the code runs in O(n</a:t>
            </a:r>
            <a:r>
              <a:rPr lang="en-US" sz="2200" baseline="30000" dirty="0"/>
              <a:t>2</a:t>
            </a:r>
            <a:r>
              <a:rPr lang="en-US" sz="2200" dirty="0"/>
              <a:t>) time, then it terminates</a:t>
            </a:r>
          </a:p>
          <a:p>
            <a:pPr lvl="1"/>
            <a:r>
              <a:rPr lang="en-US" sz="2200" dirty="0"/>
              <a:t>an infinite loop would be O(infinity)</a:t>
            </a:r>
          </a:p>
          <a:p>
            <a:pPr lvl="1"/>
            <a:r>
              <a:rPr lang="en-US" sz="2200" dirty="0"/>
              <a:t>any finite bound on the running time proves it terminates</a:t>
            </a:r>
          </a:p>
          <a:p>
            <a:pPr lvl="1"/>
            <a:endParaRPr lang="en-US" sz="2200" dirty="0"/>
          </a:p>
          <a:p>
            <a:r>
              <a:rPr lang="en-US" sz="2600" dirty="0"/>
              <a:t>Normal to also analyze the running time of our code, and we get termination already from that analysis</a:t>
            </a:r>
          </a:p>
        </p:txBody>
      </p:sp>
      <p:sp>
        <p:nvSpPr>
          <p:cNvPr id="4" name="Slide Number Placeholder 3">
            <a:extLst>
              <a:ext uri="{FF2B5EF4-FFF2-40B4-BE49-F238E27FC236}">
                <a16:creationId xmlns:a16="http://schemas.microsoft.com/office/drawing/2014/main" id="{4C9C9148-5E21-4769-2C66-035D07C1C45C}"/>
              </a:ext>
            </a:extLst>
          </p:cNvPr>
          <p:cNvSpPr>
            <a:spLocks noGrp="1"/>
          </p:cNvSpPr>
          <p:nvPr>
            <p:ph type="sldNum" sz="quarter" idx="4"/>
          </p:nvPr>
        </p:nvSpPr>
        <p:spPr/>
        <p:txBody>
          <a:bodyPr/>
          <a:lstStyle/>
          <a:p>
            <a:fld id="{60F4F636-6A27-E649-AEDF-9DE4D4E58670}" type="slidenum">
              <a:rPr lang="en-US" smtClean="0"/>
              <a:pPr/>
              <a:t>152</a:t>
            </a:fld>
            <a:endParaRPr lang="en-US" dirty="0"/>
          </a:p>
        </p:txBody>
      </p:sp>
    </p:spTree>
    <p:extLst>
      <p:ext uri="{BB962C8B-B14F-4D97-AF65-F5344CB8AC3E}">
        <p14:creationId xmlns:p14="http://schemas.microsoft.com/office/powerpoint/2010/main" val="26250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D7BB8-71C1-B7D4-194A-B03D0C1A9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972C5-FF7C-7624-4C91-6EC1D26E5D8C}"/>
              </a:ext>
            </a:extLst>
          </p:cNvPr>
          <p:cNvSpPr>
            <a:spLocks noGrp="1"/>
          </p:cNvSpPr>
          <p:nvPr>
            <p:ph type="title"/>
          </p:nvPr>
        </p:nvSpPr>
        <p:spPr/>
        <p:txBody>
          <a:bodyPr/>
          <a:lstStyle/>
          <a:p>
            <a:r>
              <a:rPr lang="en-US" dirty="0"/>
              <a:t>Evaluating Correctness of Loops</a:t>
            </a:r>
          </a:p>
        </p:txBody>
      </p:sp>
      <p:sp>
        <p:nvSpPr>
          <p:cNvPr id="3" name="Content Placeholder 2">
            <a:extLst>
              <a:ext uri="{FF2B5EF4-FFF2-40B4-BE49-F238E27FC236}">
                <a16:creationId xmlns:a16="http://schemas.microsoft.com/office/drawing/2014/main" id="{294ABB8E-0B9E-CE3B-80B2-A19FA46CD544}"/>
              </a:ext>
            </a:extLst>
          </p:cNvPr>
          <p:cNvSpPr>
            <a:spLocks noGrp="1"/>
          </p:cNvSpPr>
          <p:nvPr>
            <p:ph idx="1"/>
          </p:nvPr>
        </p:nvSpPr>
        <p:spPr/>
        <p:txBody>
          <a:bodyPr/>
          <a:lstStyle/>
          <a:p>
            <a:r>
              <a:rPr lang="en-US" sz="2600" dirty="0"/>
              <a:t>With straight-line code and conditionals,</a:t>
            </a:r>
            <a:br>
              <a:rPr lang="en-US" sz="2600" dirty="0"/>
            </a:br>
            <a:r>
              <a:rPr lang="en-US" sz="2600" dirty="0"/>
              <a:t>if the triple is not valid…</a:t>
            </a:r>
          </a:p>
          <a:p>
            <a:pPr lvl="1"/>
            <a:r>
              <a:rPr lang="en-US" sz="2200" dirty="0"/>
              <a:t>the code is </a:t>
            </a:r>
            <a:r>
              <a:rPr lang="en-US" sz="2200" b="1" dirty="0">
                <a:solidFill>
                  <a:srgbClr val="C00000"/>
                </a:solidFill>
              </a:rPr>
              <a:t>wrong</a:t>
            </a:r>
          </a:p>
          <a:p>
            <a:pPr lvl="1"/>
            <a:r>
              <a:rPr lang="en-US" sz="2200" dirty="0"/>
              <a:t>there is </a:t>
            </a:r>
            <a:r>
              <a:rPr lang="en-US" sz="2200" i="1" dirty="0"/>
              <a:t>some</a:t>
            </a:r>
            <a:r>
              <a:rPr lang="en-US" sz="2200" dirty="0"/>
              <a:t> test case that will prove it</a:t>
            </a:r>
          </a:p>
          <a:p>
            <a:pPr lvl="2"/>
            <a:r>
              <a:rPr lang="en-US" sz="1800" dirty="0"/>
              <a:t>(doesn't mean we found that case in our tests, but it exists)</a:t>
            </a:r>
          </a:p>
          <a:p>
            <a:pPr lvl="2"/>
            <a:endParaRPr lang="en-US" sz="1800" dirty="0"/>
          </a:p>
          <a:p>
            <a:r>
              <a:rPr lang="en-US" sz="2600" dirty="0"/>
              <a:t>With loops, if the triples are not valid…</a:t>
            </a:r>
          </a:p>
          <a:p>
            <a:pPr lvl="1"/>
            <a:r>
              <a:rPr lang="en-US" sz="2200" dirty="0"/>
              <a:t>the code is </a:t>
            </a:r>
            <a:r>
              <a:rPr lang="en-US" sz="2200" dirty="0">
                <a:solidFill>
                  <a:srgbClr val="C00000"/>
                </a:solidFill>
              </a:rPr>
              <a:t>wrong</a:t>
            </a:r>
            <a:r>
              <a:rPr lang="en-US" sz="2200" dirty="0"/>
              <a:t> </a:t>
            </a:r>
            <a:r>
              <a:rPr lang="en-US" sz="2200" i="1" dirty="0"/>
              <a:t>with that invariant</a:t>
            </a:r>
          </a:p>
          <a:p>
            <a:pPr lvl="1"/>
            <a:r>
              <a:rPr lang="en-US" sz="2200" dirty="0"/>
              <a:t>there may </a:t>
            </a:r>
            <a:r>
              <a:rPr lang="en-US" sz="2200" b="1" u="sng" dirty="0"/>
              <a:t>not</a:t>
            </a:r>
            <a:r>
              <a:rPr lang="en-US" sz="2200" dirty="0"/>
              <a:t> be any test case that proves it</a:t>
            </a:r>
          </a:p>
          <a:p>
            <a:pPr lvl="2"/>
            <a:r>
              <a:rPr lang="en-US" sz="1800" dirty="0"/>
              <a:t>the code may behave correctly on all inputs</a:t>
            </a:r>
          </a:p>
          <a:p>
            <a:pPr lvl="1"/>
            <a:r>
              <a:rPr lang="en-US" sz="2200" dirty="0"/>
              <a:t>the code could be right but with a </a:t>
            </a:r>
            <a:r>
              <a:rPr lang="en-US" sz="2200" i="1" dirty="0"/>
              <a:t>different</a:t>
            </a:r>
            <a:r>
              <a:rPr lang="en-US" sz="2200" dirty="0"/>
              <a:t> invariant</a:t>
            </a:r>
          </a:p>
          <a:p>
            <a:pPr lvl="2"/>
            <a:endParaRPr lang="en-US" sz="1800" dirty="0"/>
          </a:p>
          <a:p>
            <a:r>
              <a:rPr lang="en-US" sz="2600" dirty="0"/>
              <a:t>Loops are inherently more complicated</a:t>
            </a:r>
          </a:p>
        </p:txBody>
      </p:sp>
      <p:sp>
        <p:nvSpPr>
          <p:cNvPr id="4" name="Slide Number Placeholder 3">
            <a:extLst>
              <a:ext uri="{FF2B5EF4-FFF2-40B4-BE49-F238E27FC236}">
                <a16:creationId xmlns:a16="http://schemas.microsoft.com/office/drawing/2014/main" id="{A722CCA2-F40D-0086-D799-C874AE364265}"/>
              </a:ext>
            </a:extLst>
          </p:cNvPr>
          <p:cNvSpPr>
            <a:spLocks noGrp="1"/>
          </p:cNvSpPr>
          <p:nvPr>
            <p:ph type="sldNum" sz="quarter" idx="4"/>
          </p:nvPr>
        </p:nvSpPr>
        <p:spPr/>
        <p:txBody>
          <a:bodyPr/>
          <a:lstStyle/>
          <a:p>
            <a:fld id="{60F4F636-6A27-E649-AEDF-9DE4D4E58670}" type="slidenum">
              <a:rPr lang="en-US" smtClean="0"/>
              <a:pPr/>
              <a:t>153</a:t>
            </a:fld>
            <a:endParaRPr lang="en-US" dirty="0"/>
          </a:p>
        </p:txBody>
      </p:sp>
    </p:spTree>
    <p:extLst>
      <p:ext uri="{BB962C8B-B14F-4D97-AF65-F5344CB8AC3E}">
        <p14:creationId xmlns:p14="http://schemas.microsoft.com/office/powerpoint/2010/main" val="90224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4F64A-A860-55F1-3028-17202343CC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5148D4-E451-C269-0330-92683B144CF8}"/>
              </a:ext>
            </a:extLst>
          </p:cNvPr>
          <p:cNvSpPr>
            <a:spLocks noGrp="1"/>
          </p:cNvSpPr>
          <p:nvPr>
            <p:ph type="title"/>
          </p:nvPr>
        </p:nvSpPr>
        <p:spPr/>
        <p:txBody>
          <a:bodyPr/>
          <a:lstStyle/>
          <a:p>
            <a:r>
              <a:rPr lang="en-US" dirty="0"/>
              <a:t>Loop Invariant Example: sqrt (1/9)</a:t>
            </a:r>
          </a:p>
        </p:txBody>
      </p:sp>
      <p:sp>
        <p:nvSpPr>
          <p:cNvPr id="3" name="Content Placeholder 2">
            <a:extLst>
              <a:ext uri="{FF2B5EF4-FFF2-40B4-BE49-F238E27FC236}">
                <a16:creationId xmlns:a16="http://schemas.microsoft.com/office/drawing/2014/main" id="{E093046C-434D-3588-7EF3-2AECAA7341D5}"/>
              </a:ext>
            </a:extLst>
          </p:cNvPr>
          <p:cNvSpPr>
            <a:spLocks noGrp="1"/>
          </p:cNvSpPr>
          <p:nvPr>
            <p:ph idx="1"/>
          </p:nvPr>
        </p:nvSpPr>
        <p:spPr/>
        <p:txBody>
          <a:bodyPr/>
          <a:lstStyle/>
          <a:p>
            <a:r>
              <a:rPr lang="en-US" sz="2600" dirty="0"/>
              <a:t>Declarative spec of </a:t>
            </a:r>
            <a:r>
              <a:rPr lang="en-US" sz="2600" dirty="0">
                <a:latin typeface="Cambria Math" panose="02040503050406030204" pitchFamily="18" charset="0"/>
                <a:ea typeface="Cambria Math" panose="02040503050406030204" pitchFamily="18" charset="0"/>
              </a:rPr>
              <a:t>sqrt(x)</a:t>
            </a: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800" dirty="0"/>
          </a:p>
          <a:p>
            <a:pPr lvl="1"/>
            <a:r>
              <a:rPr lang="en-US" sz="2200" dirty="0"/>
              <a:t>precondition that </a:t>
            </a:r>
            <a:r>
              <a:rPr lang="en-US" sz="2200" dirty="0">
                <a:latin typeface="Cambria Math" panose="02040503050406030204" pitchFamily="18" charset="0"/>
                <a:ea typeface="Cambria Math" panose="02040503050406030204" pitchFamily="18" charset="0"/>
              </a:rPr>
              <a:t>x</a:t>
            </a:r>
            <a:r>
              <a:rPr lang="en-US" sz="2200" dirty="0"/>
              <a:t> is positive: </a:t>
            </a:r>
            <a:r>
              <a:rPr lang="en-US" sz="2200" dirty="0">
                <a:latin typeface="Cambria Math" panose="02040503050406030204" pitchFamily="18" charset="0"/>
                <a:ea typeface="Cambria Math" panose="02040503050406030204" pitchFamily="18" charset="0"/>
              </a:rPr>
              <a:t>0 &lt; x</a:t>
            </a:r>
          </a:p>
          <a:p>
            <a:pPr lvl="1"/>
            <a:r>
              <a:rPr lang="en-US" sz="2200" dirty="0"/>
              <a:t>precondition that x is not too large: </a:t>
            </a:r>
            <a:r>
              <a:rPr lang="en-US" sz="2200" dirty="0">
                <a:latin typeface="Cambria Math" panose="02040503050406030204" pitchFamily="18" charset="0"/>
                <a:ea typeface="Cambria Math" panose="02040503050406030204" pitchFamily="18" charset="0"/>
              </a:rPr>
              <a:t>x &lt; 10</a:t>
            </a:r>
            <a:r>
              <a:rPr lang="en-US" sz="2200" baseline="30000" dirty="0">
                <a:latin typeface="Cambria Math" panose="02040503050406030204" pitchFamily="18" charset="0"/>
                <a:ea typeface="Cambria Math" panose="02040503050406030204" pitchFamily="18" charset="0"/>
              </a:rPr>
              <a:t>12</a:t>
            </a:r>
            <a:r>
              <a:rPr lang="en-US" sz="2200" dirty="0">
                <a:latin typeface="Cambria Math" panose="02040503050406030204" pitchFamily="18" charset="0"/>
                <a:ea typeface="Cambria Math" panose="02040503050406030204" pitchFamily="18" charset="0"/>
              </a:rPr>
              <a:t> = (10</a:t>
            </a:r>
            <a:r>
              <a:rPr lang="en-US" sz="2200" baseline="30000" dirty="0">
                <a:latin typeface="Cambria Math" panose="02040503050406030204" pitchFamily="18" charset="0"/>
                <a:ea typeface="Cambria Math" panose="02040503050406030204" pitchFamily="18" charset="0"/>
              </a:rPr>
              <a:t>6</a:t>
            </a:r>
            <a:r>
              <a:rPr lang="en-US" sz="2200" dirty="0">
                <a:latin typeface="Cambria Math" panose="02040503050406030204" pitchFamily="18" charset="0"/>
                <a:ea typeface="Cambria Math" panose="02040503050406030204" pitchFamily="18" charset="0"/>
              </a:rPr>
              <a:t>)</a:t>
            </a:r>
            <a:r>
              <a:rPr lang="en-US" sz="2200" baseline="30000" dirty="0">
                <a:latin typeface="Cambria Math" panose="02040503050406030204" pitchFamily="18" charset="0"/>
                <a:ea typeface="Cambria Math" panose="02040503050406030204" pitchFamily="18" charset="0"/>
              </a:rPr>
              <a:t>2</a:t>
            </a:r>
            <a:endParaRPr lang="en-US" sz="2200" baseline="30000" dirty="0"/>
          </a:p>
          <a:p>
            <a:pPr marL="0" indent="0">
              <a:buNone/>
            </a:pPr>
            <a:endParaRPr lang="en-US" sz="2600" dirty="0"/>
          </a:p>
          <a:p>
            <a:pPr lvl="1"/>
            <a:endParaRPr lang="en-US" sz="2200" dirty="0"/>
          </a:p>
        </p:txBody>
      </p:sp>
      <p:sp>
        <p:nvSpPr>
          <p:cNvPr id="4" name="Slide Number Placeholder 3">
            <a:extLst>
              <a:ext uri="{FF2B5EF4-FFF2-40B4-BE49-F238E27FC236}">
                <a16:creationId xmlns:a16="http://schemas.microsoft.com/office/drawing/2014/main" id="{F7B20562-F7B0-0670-174C-14579392B0DF}"/>
              </a:ext>
            </a:extLst>
          </p:cNvPr>
          <p:cNvSpPr>
            <a:spLocks noGrp="1"/>
          </p:cNvSpPr>
          <p:nvPr>
            <p:ph type="sldNum" sz="quarter" idx="4"/>
          </p:nvPr>
        </p:nvSpPr>
        <p:spPr/>
        <p:txBody>
          <a:bodyPr/>
          <a:lstStyle/>
          <a:p>
            <a:fld id="{60F4F636-6A27-E649-AEDF-9DE4D4E58670}" type="slidenum">
              <a:rPr lang="en-US" smtClean="0"/>
              <a:pPr/>
              <a:t>154</a:t>
            </a:fld>
            <a:endParaRPr lang="en-US" dirty="0"/>
          </a:p>
        </p:txBody>
      </p:sp>
    </p:spTree>
    <p:extLst>
      <p:ext uri="{BB962C8B-B14F-4D97-AF65-F5344CB8AC3E}">
        <p14:creationId xmlns:p14="http://schemas.microsoft.com/office/powerpoint/2010/main" val="231164559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F6A0-9253-BB60-F00D-024D69896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9E3AF-9F11-6F73-AC67-E0B512827D56}"/>
              </a:ext>
            </a:extLst>
          </p:cNvPr>
          <p:cNvSpPr>
            <a:spLocks noGrp="1"/>
          </p:cNvSpPr>
          <p:nvPr>
            <p:ph type="title"/>
          </p:nvPr>
        </p:nvSpPr>
        <p:spPr/>
        <p:txBody>
          <a:bodyPr/>
          <a:lstStyle/>
          <a:p>
            <a:r>
              <a:rPr lang="en-US" dirty="0"/>
              <a:t>Loop Invariant Example: sqrt (2/9)</a:t>
            </a:r>
          </a:p>
        </p:txBody>
      </p:sp>
      <p:sp>
        <p:nvSpPr>
          <p:cNvPr id="3" name="Content Placeholder 2">
            <a:extLst>
              <a:ext uri="{FF2B5EF4-FFF2-40B4-BE49-F238E27FC236}">
                <a16:creationId xmlns:a16="http://schemas.microsoft.com/office/drawing/2014/main" id="{08B953DF-5E67-7627-B2D8-EE24BDBA9D2A}"/>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This loop claims to calculate it:</a:t>
            </a:r>
          </a:p>
          <a:p>
            <a:pPr lvl="2"/>
            <a:endParaRPr lang="en-US" sz="12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let</a:t>
            </a:r>
            <a:r>
              <a:rPr lang="en-US" sz="1800" dirty="0">
                <a:latin typeface="Courier New" panose="02070309020205020404" pitchFamily="49" charset="0"/>
                <a:ea typeface="Cambria Math" panose="02040503050406030204" pitchFamily="18" charset="0"/>
                <a:cs typeface="Courier New" panose="02070309020205020404" pitchFamily="49" charset="0"/>
              </a:rPr>
              <a:t> a: </a:t>
            </a:r>
            <a:r>
              <a:rPr lang="en-US" sz="1800" b="1" dirty="0">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r>
              <a:rPr lang="en-US" sz="1800" dirty="0">
                <a:latin typeface="Courier New" panose="02070309020205020404" pitchFamily="49" charset="0"/>
                <a:ea typeface="Cambria Math" panose="02040503050406030204" pitchFamily="18" charset="0"/>
                <a:cs typeface="Courier New" panose="02070309020205020404" pitchFamily="49" charset="0"/>
              </a:rPr>
              <a:t> = 0;</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let</a:t>
            </a:r>
            <a:r>
              <a:rPr lang="en-US" sz="1800" dirty="0">
                <a:latin typeface="Courier New" panose="02070309020205020404" pitchFamily="49" charset="0"/>
                <a:ea typeface="Cambria Math" panose="02040503050406030204" pitchFamily="18" charset="0"/>
                <a:cs typeface="Courier New" panose="02070309020205020404" pitchFamily="49" charset="0"/>
              </a:rPr>
              <a:t> b: </a:t>
            </a:r>
            <a:r>
              <a:rPr lang="en-US" sz="1800" b="1" dirty="0">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r>
              <a:rPr lang="en-US" sz="1800" dirty="0">
                <a:latin typeface="Courier New" panose="02070309020205020404" pitchFamily="49" charset="0"/>
                <a:ea typeface="Cambria Math" panose="02040503050406030204" pitchFamily="18" charset="0"/>
                <a:cs typeface="Courier New" panose="02070309020205020404" pitchFamily="49" charset="0"/>
              </a:rPr>
              <a:t> = 1000000;</a:t>
            </a:r>
            <a:endParaRPr lang="en-US" sz="1800" b="1" dirty="0">
              <a:solidFill>
                <a:schemeClr val="accent3">
                  <a:lumMod val="50000"/>
                </a:schemeClr>
              </a:solidFill>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m = (a + b) / 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(m*m &lt; x) {</a:t>
            </a:r>
          </a:p>
          <a:p>
            <a:pPr lvl="2"/>
            <a:r>
              <a:rPr lang="en-US" sz="1800" dirty="0">
                <a:latin typeface="Courier New" panose="02070309020205020404" pitchFamily="49" charset="0"/>
                <a:cs typeface="Courier New" panose="02070309020205020404" pitchFamily="49" charset="0"/>
              </a:rPr>
              <a:t>    a = m;</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b = m;</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b;</a:t>
            </a:r>
          </a:p>
        </p:txBody>
      </p:sp>
      <p:sp>
        <p:nvSpPr>
          <p:cNvPr id="4" name="TextBox 3">
            <a:extLst>
              <a:ext uri="{FF2B5EF4-FFF2-40B4-BE49-F238E27FC236}">
                <a16:creationId xmlns:a16="http://schemas.microsoft.com/office/drawing/2014/main" id="{BA3C7560-15D4-1A24-83DA-7D02F8937A5C}"/>
              </a:ext>
            </a:extLst>
          </p:cNvPr>
          <p:cNvSpPr txBox="1"/>
          <p:nvPr/>
        </p:nvSpPr>
        <p:spPr>
          <a:xfrm>
            <a:off x="5257986" y="4690510"/>
            <a:ext cx="3758692" cy="923330"/>
          </a:xfrm>
          <a:prstGeom prst="rect">
            <a:avLst/>
          </a:prstGeom>
          <a:noFill/>
        </p:spPr>
        <p:txBody>
          <a:bodyPr wrap="square">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Loop Idea</a:t>
            </a: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maintain a range </a:t>
            </a:r>
            <a:r>
              <a:rPr lang="en-US" dirty="0">
                <a:solidFill>
                  <a:schemeClr val="accent3">
                    <a:lumMod val="75000"/>
                  </a:schemeClr>
                </a:solidFill>
                <a:latin typeface="Cambria Math" panose="02040503050406030204" pitchFamily="18" charset="0"/>
                <a:ea typeface="Cambria Math" panose="02040503050406030204" pitchFamily="18" charset="0"/>
              </a:rPr>
              <a:t>a ... b</a:t>
            </a:r>
            <a:br>
              <a:rPr lang="en-US" dirty="0">
                <a:solidFill>
                  <a:schemeClr val="accent3">
                    <a:lumMod val="75000"/>
                  </a:schemeClr>
                </a:solidFill>
                <a:latin typeface="Franklin Gothic Medium" panose="020B0603020102020204" pitchFamily="34" charset="0"/>
              </a:rPr>
            </a:br>
            <a:r>
              <a:rPr lang="en-US" dirty="0">
                <a:solidFill>
                  <a:schemeClr val="accent3">
                    <a:lumMod val="75000"/>
                  </a:schemeClr>
                </a:solidFill>
                <a:latin typeface="Franklin Gothic Medium" panose="020B0603020102020204" pitchFamily="34" charset="0"/>
              </a:rPr>
              <a:t>with </a:t>
            </a:r>
            <a:r>
              <a:rPr lang="en-US" dirty="0">
                <a:solidFill>
                  <a:schemeClr val="accent3">
                    <a:lumMod val="75000"/>
                  </a:schemeClr>
                </a:solidFill>
                <a:latin typeface="Cambria Math" panose="02040503050406030204" pitchFamily="18" charset="0"/>
                <a:ea typeface="Cambria Math" panose="02040503050406030204" pitchFamily="18" charset="0"/>
              </a:rPr>
              <a:t>x</a:t>
            </a:r>
            <a:r>
              <a:rPr lang="en-US" dirty="0">
                <a:solidFill>
                  <a:schemeClr val="accent3">
                    <a:lumMod val="75000"/>
                  </a:schemeClr>
                </a:solidFill>
                <a:latin typeface="Franklin Gothic Medium" panose="020B0603020102020204" pitchFamily="34" charset="0"/>
              </a:rPr>
              <a:t> in the range </a:t>
            </a:r>
            <a:r>
              <a:rPr lang="en-US" dirty="0">
                <a:solidFill>
                  <a:schemeClr val="accent3">
                    <a:lumMod val="75000"/>
                  </a:schemeClr>
                </a:solidFill>
                <a:latin typeface="Cambria Math" panose="02040503050406030204" pitchFamily="18" charset="0"/>
                <a:ea typeface="Cambria Math" panose="02040503050406030204" pitchFamily="18" charset="0"/>
              </a:rPr>
              <a:t>a</a:t>
            </a:r>
            <a:r>
              <a:rPr lang="en-US" baseline="30000" dirty="0">
                <a:solidFill>
                  <a:schemeClr val="accent3">
                    <a:lumMod val="75000"/>
                  </a:schemeClr>
                </a:solidFill>
                <a:latin typeface="Cambria Math" panose="02040503050406030204" pitchFamily="18" charset="0"/>
                <a:ea typeface="Cambria Math" panose="02040503050406030204" pitchFamily="18" charset="0"/>
              </a:rPr>
              <a:t>2</a:t>
            </a:r>
            <a:r>
              <a:rPr lang="en-US" dirty="0">
                <a:solidFill>
                  <a:schemeClr val="accent3">
                    <a:lumMod val="75000"/>
                  </a:schemeClr>
                </a:solidFill>
                <a:latin typeface="Cambria Math" panose="02040503050406030204" pitchFamily="18" charset="0"/>
                <a:ea typeface="Cambria Math" panose="02040503050406030204" pitchFamily="18" charset="0"/>
              </a:rPr>
              <a:t> ... b</a:t>
            </a:r>
            <a:r>
              <a:rPr lang="en-US" baseline="30000" dirty="0">
                <a:solidFill>
                  <a:schemeClr val="accent3">
                    <a:lumMod val="75000"/>
                  </a:schemeClr>
                </a:solidFill>
                <a:latin typeface="Cambria Math" panose="02040503050406030204" pitchFamily="18" charset="0"/>
                <a:ea typeface="Cambria Math" panose="02040503050406030204" pitchFamily="18" charset="0"/>
              </a:rPr>
              <a:t>2</a:t>
            </a:r>
          </a:p>
        </p:txBody>
      </p:sp>
      <p:sp>
        <p:nvSpPr>
          <p:cNvPr id="5" name="Slide Number Placeholder 4">
            <a:extLst>
              <a:ext uri="{FF2B5EF4-FFF2-40B4-BE49-F238E27FC236}">
                <a16:creationId xmlns:a16="http://schemas.microsoft.com/office/drawing/2014/main" id="{03FC62DC-E816-4947-002E-6B74328BF30E}"/>
              </a:ext>
            </a:extLst>
          </p:cNvPr>
          <p:cNvSpPr>
            <a:spLocks noGrp="1"/>
          </p:cNvSpPr>
          <p:nvPr>
            <p:ph type="sldNum" sz="quarter" idx="4"/>
          </p:nvPr>
        </p:nvSpPr>
        <p:spPr/>
        <p:txBody>
          <a:bodyPr/>
          <a:lstStyle/>
          <a:p>
            <a:fld id="{60F4F636-6A27-E649-AEDF-9DE4D4E58670}" type="slidenum">
              <a:rPr lang="en-US" smtClean="0"/>
              <a:pPr/>
              <a:t>155</a:t>
            </a:fld>
            <a:endParaRPr lang="en-US" dirty="0"/>
          </a:p>
        </p:txBody>
      </p:sp>
    </p:spTree>
    <p:extLst>
      <p:ext uri="{BB962C8B-B14F-4D97-AF65-F5344CB8AC3E}">
        <p14:creationId xmlns:p14="http://schemas.microsoft.com/office/powerpoint/2010/main" val="33555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638C2-F4C9-F8A7-8859-291CBD9812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8B11F-252D-FFAE-1C7E-6D009184F987}"/>
              </a:ext>
            </a:extLst>
          </p:cNvPr>
          <p:cNvSpPr>
            <a:spLocks noGrp="1"/>
          </p:cNvSpPr>
          <p:nvPr>
            <p:ph type="title"/>
          </p:nvPr>
        </p:nvSpPr>
        <p:spPr/>
        <p:txBody>
          <a:bodyPr/>
          <a:lstStyle/>
          <a:p>
            <a:r>
              <a:rPr lang="en-US" dirty="0"/>
              <a:t>Loop Invariant Example: sqrt (3/9)</a:t>
            </a:r>
          </a:p>
        </p:txBody>
      </p:sp>
      <p:sp>
        <p:nvSpPr>
          <p:cNvPr id="3" name="Content Placeholder 2">
            <a:extLst>
              <a:ext uri="{FF2B5EF4-FFF2-40B4-BE49-F238E27FC236}">
                <a16:creationId xmlns:a16="http://schemas.microsoft.com/office/drawing/2014/main" id="{F7D73C83-6E0B-3D93-B72F-5C8A2A165F98}"/>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Check that the invariant holds initially:</a:t>
            </a:r>
          </a:p>
          <a:p>
            <a:pPr lvl="2"/>
            <a:endParaRPr lang="en-US" sz="1200" dirty="0">
              <a:latin typeface="Courier New" panose="02070309020205020404" pitchFamily="49" charset="0"/>
              <a:cs typeface="Courier New" panose="02070309020205020404" pitchFamily="49" charset="0"/>
            </a:endParaRP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Pre</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 &lt; x </a:t>
            </a:r>
            <a:r>
              <a:rPr lang="en-US" sz="1800" dirty="0">
                <a:solidFill>
                  <a:srgbClr val="7030A0"/>
                </a:solidFill>
                <a:latin typeface="Cambria Math" panose="02040503050406030204" pitchFamily="18" charset="0"/>
                <a:ea typeface="Cambria Math" panose="02040503050406030204" pitchFamily="18" charset="0"/>
              </a:rPr>
              <a:t>≤ 10</a:t>
            </a:r>
            <a:r>
              <a:rPr lang="en-US" sz="1800" baseline="30000" dirty="0">
                <a:solidFill>
                  <a:srgbClr val="7030A0"/>
                </a:solidFill>
                <a:latin typeface="Cambria Math" panose="02040503050406030204" pitchFamily="18" charset="0"/>
                <a:ea typeface="Cambria Math" panose="02040503050406030204" pitchFamily="18" charset="0"/>
              </a:rPr>
              <a:t>12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b="1" dirty="0">
              <a:solidFill>
                <a:srgbClr val="7030A0"/>
              </a:solidFill>
              <a:latin typeface="Courier New" panose="02070309020205020404" pitchFamily="49" charset="0"/>
              <a:ea typeface="Cambria Math" panose="02040503050406030204" pitchFamily="18" charset="0"/>
              <a:cs typeface="Courier New" panose="02070309020205020404" pitchFamily="49" charset="0"/>
            </a:endParaRP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let</a:t>
            </a:r>
            <a:r>
              <a:rPr lang="en-US" sz="1800" dirty="0">
                <a:latin typeface="Courier New" panose="02070309020205020404" pitchFamily="49" charset="0"/>
                <a:ea typeface="Cambria Math" panose="02040503050406030204" pitchFamily="18" charset="0"/>
                <a:cs typeface="Courier New" panose="02070309020205020404" pitchFamily="49" charset="0"/>
              </a:rPr>
              <a:t> a: </a:t>
            </a:r>
            <a:r>
              <a:rPr lang="en-US" sz="1800" b="1" dirty="0">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r>
              <a:rPr lang="en-US" sz="1800" dirty="0">
                <a:latin typeface="Courier New" panose="02070309020205020404" pitchFamily="49" charset="0"/>
                <a:ea typeface="Cambria Math" panose="02040503050406030204" pitchFamily="18" charset="0"/>
                <a:cs typeface="Courier New" panose="02070309020205020404" pitchFamily="49" charset="0"/>
              </a:rPr>
              <a:t> = 0;</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let</a:t>
            </a:r>
            <a:r>
              <a:rPr lang="en-US" sz="1800" dirty="0">
                <a:latin typeface="Courier New" panose="02070309020205020404" pitchFamily="49" charset="0"/>
                <a:ea typeface="Cambria Math" panose="02040503050406030204" pitchFamily="18" charset="0"/>
                <a:cs typeface="Courier New" panose="02070309020205020404" pitchFamily="49" charset="0"/>
              </a:rPr>
              <a:t> b: </a:t>
            </a:r>
            <a:r>
              <a:rPr lang="en-US" sz="1800" b="1" dirty="0">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r>
              <a:rPr lang="en-US" sz="1800" dirty="0">
                <a:latin typeface="Courier New" panose="02070309020205020404" pitchFamily="49" charset="0"/>
                <a:ea typeface="Cambria Math" panose="02040503050406030204" pitchFamily="18" charset="0"/>
                <a:cs typeface="Courier New" panose="02070309020205020404" pitchFamily="49" charset="0"/>
              </a:rPr>
              <a:t> = 1000000;</a:t>
            </a:r>
            <a:endParaRPr lang="en-US" sz="1800" b="1" dirty="0">
              <a:solidFill>
                <a:schemeClr val="accent3">
                  <a:lumMod val="50000"/>
                </a:schemeClr>
              </a:solidFill>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b;</a:t>
            </a:r>
          </a:p>
        </p:txBody>
      </p:sp>
      <p:sp>
        <p:nvSpPr>
          <p:cNvPr id="4" name="Slide Number Placeholder 3">
            <a:extLst>
              <a:ext uri="{FF2B5EF4-FFF2-40B4-BE49-F238E27FC236}">
                <a16:creationId xmlns:a16="http://schemas.microsoft.com/office/drawing/2014/main" id="{9114915C-B027-E311-0EAE-5B641ADAC346}"/>
              </a:ext>
            </a:extLst>
          </p:cNvPr>
          <p:cNvSpPr>
            <a:spLocks noGrp="1"/>
          </p:cNvSpPr>
          <p:nvPr>
            <p:ph type="sldNum" sz="quarter" idx="4"/>
          </p:nvPr>
        </p:nvSpPr>
        <p:spPr/>
        <p:txBody>
          <a:bodyPr/>
          <a:lstStyle/>
          <a:p>
            <a:fld id="{60F4F636-6A27-E649-AEDF-9DE4D4E58670}" type="slidenum">
              <a:rPr lang="en-US" smtClean="0"/>
              <a:pPr/>
              <a:t>156</a:t>
            </a:fld>
            <a:endParaRPr lang="en-US" dirty="0"/>
          </a:p>
        </p:txBody>
      </p:sp>
    </p:spTree>
    <p:extLst>
      <p:ext uri="{BB962C8B-B14F-4D97-AF65-F5344CB8AC3E}">
        <p14:creationId xmlns:p14="http://schemas.microsoft.com/office/powerpoint/2010/main" val="64244359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B1E4B-BE3B-2E25-434C-A8E0695EDB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64615-DDD0-A24F-2DD2-88D3E12652D3}"/>
              </a:ext>
            </a:extLst>
          </p:cNvPr>
          <p:cNvSpPr>
            <a:spLocks noGrp="1"/>
          </p:cNvSpPr>
          <p:nvPr>
            <p:ph type="title"/>
          </p:nvPr>
        </p:nvSpPr>
        <p:spPr/>
        <p:txBody>
          <a:bodyPr/>
          <a:lstStyle/>
          <a:p>
            <a:r>
              <a:rPr lang="en-US" dirty="0"/>
              <a:t>Loop Invariant Example: sqrt (4/9)</a:t>
            </a:r>
          </a:p>
        </p:txBody>
      </p:sp>
      <p:sp>
        <p:nvSpPr>
          <p:cNvPr id="3" name="Content Placeholder 2">
            <a:extLst>
              <a:ext uri="{FF2B5EF4-FFF2-40B4-BE49-F238E27FC236}">
                <a16:creationId xmlns:a16="http://schemas.microsoft.com/office/drawing/2014/main" id="{8B970070-2F28-F3C3-63ED-D6803FA9D606}"/>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Check that the invariant holds initially:</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Pre</a:t>
            </a:r>
            <a:r>
              <a:rPr lang="en-US" sz="1800" dirty="0">
                <a:latin typeface="Cambria Math" panose="02040503050406030204" pitchFamily="18" charset="0"/>
                <a:ea typeface="Cambria Math" panose="02040503050406030204" pitchFamily="18" charset="0"/>
                <a:cs typeface="Courier New" panose="02070309020205020404" pitchFamily="49" charset="0"/>
              </a:rPr>
              <a:t>: 0 &lt; x </a:t>
            </a:r>
            <a:r>
              <a:rPr lang="en-US" sz="1800" dirty="0">
                <a:latin typeface="Cambria Math" panose="02040503050406030204" pitchFamily="18" charset="0"/>
                <a:ea typeface="Cambria Math" panose="02040503050406030204" pitchFamily="18" charset="0"/>
              </a:rPr>
              <a:t>≤ 10</a:t>
            </a:r>
            <a:r>
              <a:rPr lang="en-US" sz="1800" baseline="30000" dirty="0">
                <a:latin typeface="Cambria Math" panose="02040503050406030204" pitchFamily="18" charset="0"/>
                <a:ea typeface="Cambria Math" panose="02040503050406030204" pitchFamily="18" charset="0"/>
              </a:rPr>
              <a:t>12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b="1" dirty="0">
              <a:latin typeface="Courier New" panose="02070309020205020404" pitchFamily="49" charset="0"/>
              <a:ea typeface="Cambria Math" panose="02040503050406030204" pitchFamily="18" charset="0"/>
              <a:cs typeface="Courier New" panose="02070309020205020404" pitchFamily="49" charset="0"/>
            </a:endParaRP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let</a:t>
            </a:r>
            <a:r>
              <a:rPr lang="en-US" sz="1800" dirty="0">
                <a:latin typeface="Courier New" panose="02070309020205020404" pitchFamily="49" charset="0"/>
                <a:ea typeface="Cambria Math" panose="02040503050406030204" pitchFamily="18" charset="0"/>
                <a:cs typeface="Courier New" panose="02070309020205020404" pitchFamily="49" charset="0"/>
              </a:rPr>
              <a:t> a: </a:t>
            </a:r>
            <a:r>
              <a:rPr lang="en-US" sz="1800" b="1" dirty="0">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r>
              <a:rPr lang="en-US" sz="1800" dirty="0">
                <a:latin typeface="Courier New" panose="02070309020205020404" pitchFamily="49" charset="0"/>
                <a:ea typeface="Cambria Math" panose="02040503050406030204" pitchFamily="18" charset="0"/>
                <a:cs typeface="Courier New" panose="02070309020205020404" pitchFamily="49" charset="0"/>
              </a:rPr>
              <a:t> = 0;</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let</a:t>
            </a:r>
            <a:r>
              <a:rPr lang="en-US" sz="1800" dirty="0">
                <a:latin typeface="Courier New" panose="02070309020205020404" pitchFamily="49" charset="0"/>
                <a:ea typeface="Cambria Math" panose="02040503050406030204" pitchFamily="18" charset="0"/>
                <a:cs typeface="Courier New" panose="02070309020205020404" pitchFamily="49" charset="0"/>
              </a:rPr>
              <a:t> b: </a:t>
            </a:r>
            <a:r>
              <a:rPr lang="en-US" sz="1800" b="1" dirty="0">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r>
              <a:rPr lang="en-US" sz="1800" dirty="0">
                <a:latin typeface="Courier New" panose="02070309020205020404" pitchFamily="49" charset="0"/>
                <a:ea typeface="Cambria Math" panose="02040503050406030204" pitchFamily="18" charset="0"/>
                <a:cs typeface="Courier New" panose="02070309020205020404" pitchFamily="49" charset="0"/>
              </a:rPr>
              <a:t> = 1000000;</a:t>
            </a:r>
            <a:endParaRPr lang="en-US" sz="1800" b="1" dirty="0">
              <a:solidFill>
                <a:schemeClr val="accent3">
                  <a:lumMod val="50000"/>
                </a:schemeClr>
              </a:solidFill>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&lt; x </a:t>
            </a:r>
            <a:r>
              <a:rPr lang="en-US" sz="1800" dirty="0">
                <a:solidFill>
                  <a:srgbClr val="7030A0"/>
                </a:solidFill>
                <a:latin typeface="Cambria Math" panose="02040503050406030204" pitchFamily="18" charset="0"/>
                <a:ea typeface="Cambria Math" panose="02040503050406030204" pitchFamily="18" charset="0"/>
              </a:rPr>
              <a:t>≤ 10</a:t>
            </a:r>
            <a:r>
              <a:rPr lang="en-US" sz="1800" baseline="30000" dirty="0">
                <a:solidFill>
                  <a:srgbClr val="7030A0"/>
                </a:solidFill>
                <a:latin typeface="Cambria Math" panose="02040503050406030204" pitchFamily="18" charset="0"/>
                <a:ea typeface="Cambria Math" panose="02040503050406030204" pitchFamily="18" charset="0"/>
              </a:rPr>
              <a:t>12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0 and b = 10</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6</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b="1" dirty="0">
              <a:solidFill>
                <a:srgbClr val="7030A0"/>
              </a:solidFill>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b;</a:t>
            </a:r>
          </a:p>
        </p:txBody>
      </p:sp>
      <p:sp>
        <p:nvSpPr>
          <p:cNvPr id="4" name="TextBox 3">
            <a:extLst>
              <a:ext uri="{FF2B5EF4-FFF2-40B4-BE49-F238E27FC236}">
                <a16:creationId xmlns:a16="http://schemas.microsoft.com/office/drawing/2014/main" id="{06F0EE4B-D521-1292-3170-40B55CF09904}"/>
              </a:ext>
            </a:extLst>
          </p:cNvPr>
          <p:cNvSpPr txBox="1"/>
          <p:nvPr/>
        </p:nvSpPr>
        <p:spPr>
          <a:xfrm>
            <a:off x="2981826" y="5075941"/>
            <a:ext cx="2249932" cy="830997"/>
          </a:xfrm>
          <a:prstGeom prst="rect">
            <a:avLst/>
          </a:prstGeom>
          <a:noFill/>
        </p:spPr>
        <p:txBody>
          <a:bodyPr wrap="square" rtlCol="0">
            <a:spAutoFit/>
          </a:bodyPr>
          <a:lstStyle/>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a</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0</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600" b="1"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a = 0</a:t>
            </a:r>
            <a:endPar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endParaRP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0</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&lt; x</a:t>
            </a:r>
          </a:p>
        </p:txBody>
      </p:sp>
      <p:sp>
        <p:nvSpPr>
          <p:cNvPr id="5" name="Right Bracket 4" descr="We must show {{ 0 &lt; x ≤ 1012 and a = 0 and b = 106 }}&#13;&#10;{{ Inv: a2 &lt; x ≤ b2 }}&#13;&#10;, which we can do with proof by calculation (in pieces).">
            <a:extLst>
              <a:ext uri="{FF2B5EF4-FFF2-40B4-BE49-F238E27FC236}">
                <a16:creationId xmlns:a16="http://schemas.microsoft.com/office/drawing/2014/main" id="{E7A6ADF1-02E2-B144-DFC3-88C0F3D0EBBC}"/>
              </a:ext>
            </a:extLst>
          </p:cNvPr>
          <p:cNvSpPr/>
          <p:nvPr/>
        </p:nvSpPr>
        <p:spPr>
          <a:xfrm>
            <a:off x="5327761" y="3511239"/>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E2EEEFC-1222-DBBA-6C0E-92E2FB429852}"/>
              </a:ext>
            </a:extLst>
          </p:cNvPr>
          <p:cNvSpPr txBox="1"/>
          <p:nvPr/>
        </p:nvSpPr>
        <p:spPr>
          <a:xfrm>
            <a:off x="5599632" y="5075940"/>
            <a:ext cx="2849887" cy="830997"/>
          </a:xfrm>
          <a:prstGeom prst="rect">
            <a:avLst/>
          </a:prstGeom>
          <a:noFill/>
        </p:spPr>
        <p:txBody>
          <a:bodyPr wrap="square" rtlCol="0">
            <a:spAutoFit/>
          </a:bodyPr>
          <a:lstStyle/>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x &lt; 10</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12</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endPar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endParaRP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(10</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6</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2</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b</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600" b="1"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 	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b = 10</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6</a:t>
            </a:r>
          </a:p>
        </p:txBody>
      </p:sp>
      <p:sp>
        <p:nvSpPr>
          <p:cNvPr id="7" name="Slide Number Placeholder 6">
            <a:extLst>
              <a:ext uri="{FF2B5EF4-FFF2-40B4-BE49-F238E27FC236}">
                <a16:creationId xmlns:a16="http://schemas.microsoft.com/office/drawing/2014/main" id="{3AF1280B-1135-4E0D-CBF3-A79BA919CE5E}"/>
              </a:ext>
            </a:extLst>
          </p:cNvPr>
          <p:cNvSpPr>
            <a:spLocks noGrp="1"/>
          </p:cNvSpPr>
          <p:nvPr>
            <p:ph type="sldNum" sz="quarter" idx="4"/>
          </p:nvPr>
        </p:nvSpPr>
        <p:spPr/>
        <p:txBody>
          <a:bodyPr/>
          <a:lstStyle/>
          <a:p>
            <a:fld id="{60F4F636-6A27-E649-AEDF-9DE4D4E58670}" type="slidenum">
              <a:rPr lang="en-US" smtClean="0"/>
              <a:pPr/>
              <a:t>157</a:t>
            </a:fld>
            <a:endParaRPr lang="en-US" dirty="0"/>
          </a:p>
        </p:txBody>
      </p:sp>
    </p:spTree>
    <p:extLst>
      <p:ext uri="{BB962C8B-B14F-4D97-AF65-F5344CB8AC3E}">
        <p14:creationId xmlns:p14="http://schemas.microsoft.com/office/powerpoint/2010/main" val="47001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6B856-0781-9E49-9CF7-351363DFB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03D55E-5E09-DD28-A87E-0FA5B9DDA7DE}"/>
              </a:ext>
            </a:extLst>
          </p:cNvPr>
          <p:cNvSpPr>
            <a:spLocks noGrp="1"/>
          </p:cNvSpPr>
          <p:nvPr>
            <p:ph type="title"/>
          </p:nvPr>
        </p:nvSpPr>
        <p:spPr/>
        <p:txBody>
          <a:bodyPr/>
          <a:lstStyle/>
          <a:p>
            <a:r>
              <a:rPr lang="en-US" dirty="0"/>
              <a:t>Loop Invariant Example: sqrt (5/9)</a:t>
            </a:r>
          </a:p>
        </p:txBody>
      </p:sp>
      <p:sp>
        <p:nvSpPr>
          <p:cNvPr id="3" name="Content Placeholder 2">
            <a:extLst>
              <a:ext uri="{FF2B5EF4-FFF2-40B4-BE49-F238E27FC236}">
                <a16:creationId xmlns:a16="http://schemas.microsoft.com/office/drawing/2014/main" id="{38CAC92E-AE02-4B11-BF7F-8D95060E384B}"/>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Check that the postcondition hold after exit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dirty="0">
                <a:latin typeface="Courier New" panose="02070309020205020404" pitchFamily="49" charset="0"/>
                <a:cs typeface="Courier New" panose="02070309020205020404" pitchFamily="49" charset="0"/>
              </a:rPr>
              <a:t>  … </a:t>
            </a:r>
          </a:p>
          <a:p>
            <a:pPr lvl="2"/>
            <a:r>
              <a:rPr lang="en-US" sz="1800" dirty="0">
                <a:latin typeface="Courier New" panose="02070309020205020404" pitchFamily="49" charset="0"/>
                <a:cs typeface="Courier New" panose="02070309020205020404" pitchFamily="49" charset="0"/>
              </a:rPr>
              <a:t>}</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b – 1 }}</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(b – 1)</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b;</a:t>
            </a:r>
          </a:p>
        </p:txBody>
      </p:sp>
      <p:sp>
        <p:nvSpPr>
          <p:cNvPr id="4" name="TextBox 3">
            <a:extLst>
              <a:ext uri="{FF2B5EF4-FFF2-40B4-BE49-F238E27FC236}">
                <a16:creationId xmlns:a16="http://schemas.microsoft.com/office/drawing/2014/main" id="{13100E4A-21DC-8F8C-3BC3-1FB5C01B1E62}"/>
              </a:ext>
            </a:extLst>
          </p:cNvPr>
          <p:cNvSpPr txBox="1"/>
          <p:nvPr/>
        </p:nvSpPr>
        <p:spPr>
          <a:xfrm>
            <a:off x="4092995" y="4828002"/>
            <a:ext cx="2585597" cy="830997"/>
          </a:xfrm>
          <a:prstGeom prst="rect">
            <a:avLst/>
          </a:prstGeom>
          <a:noFill/>
        </p:spPr>
        <p:txBody>
          <a:bodyPr wrap="square" rtlCol="0">
            <a:spAutoFit/>
          </a:bodyPr>
          <a:lstStyle/>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(b – 1)</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a = b – 1</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&lt; x			</a:t>
            </a:r>
          </a:p>
        </p:txBody>
      </p:sp>
      <p:grpSp>
        <p:nvGrpSpPr>
          <p:cNvPr id="8" name="Group 7" descr="We now examine {{ a2 &lt; x ≤ b2 and a = b – 1 }}&#13;&#10;{{ (b – 1)2 &lt; x ≤ b2 }}&#13;&#10;. We can ask: Does  (y – 1)2 &lt; x &lt; y2  hold with y = b? Yes! We can show this with proof by calculation.">
            <a:extLst>
              <a:ext uri="{FF2B5EF4-FFF2-40B4-BE49-F238E27FC236}">
                <a16:creationId xmlns:a16="http://schemas.microsoft.com/office/drawing/2014/main" id="{67E469FB-C0B2-81F7-D7DE-B3B7A78B647E}"/>
              </a:ext>
            </a:extLst>
          </p:cNvPr>
          <p:cNvGrpSpPr/>
          <p:nvPr/>
        </p:nvGrpSpPr>
        <p:grpSpPr>
          <a:xfrm>
            <a:off x="5119416" y="3858480"/>
            <a:ext cx="3836115" cy="618805"/>
            <a:chOff x="5119416" y="3858480"/>
            <a:chExt cx="3836115" cy="618805"/>
          </a:xfrm>
        </p:grpSpPr>
        <p:sp>
          <p:nvSpPr>
            <p:cNvPr id="5" name="Right Bracket 4">
              <a:extLst>
                <a:ext uri="{FF2B5EF4-FFF2-40B4-BE49-F238E27FC236}">
                  <a16:creationId xmlns:a16="http://schemas.microsoft.com/office/drawing/2014/main" id="{79F28930-06DF-4CCF-865E-E9621B16625C}"/>
                </a:ext>
              </a:extLst>
            </p:cNvPr>
            <p:cNvSpPr/>
            <p:nvPr/>
          </p:nvSpPr>
          <p:spPr>
            <a:xfrm>
              <a:off x="5119416" y="3858480"/>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41B667A-E5F9-FE13-2234-BF5449DED09F}"/>
                </a:ext>
              </a:extLst>
            </p:cNvPr>
            <p:cNvSpPr txBox="1"/>
            <p:nvPr/>
          </p:nvSpPr>
          <p:spPr>
            <a:xfrm>
              <a:off x="5214394" y="4138731"/>
              <a:ext cx="3741137" cy="338554"/>
            </a:xfrm>
            <a:prstGeom prst="rect">
              <a:avLst/>
            </a:prstGeom>
            <a:noFill/>
          </p:spPr>
          <p:txBody>
            <a:bodyPr wrap="square" rtlCol="0">
              <a:spAutoFit/>
            </a:bodyPr>
            <a:lstStyle/>
            <a:p>
              <a:r>
                <a:rPr lang="en-US" sz="1600" dirty="0">
                  <a:solidFill>
                    <a:schemeClr val="accent3">
                      <a:lumMod val="50000"/>
                    </a:schemeClr>
                  </a:solidFill>
                  <a:latin typeface="Franklin Gothic Medium" panose="020B0603020102020204" pitchFamily="34" charset="0"/>
                  <a:ea typeface="Cambria Math" panose="02040503050406030204" pitchFamily="18" charset="0"/>
                  <a:cs typeface="Courier New" panose="02070309020205020404" pitchFamily="49" charset="0"/>
                </a:rPr>
                <a:t>Does  </a:t>
              </a:r>
              <a:r>
                <a:rPr lang="en-US" sz="16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(y – 1)</a:t>
              </a:r>
              <a:r>
                <a:rPr lang="en-US" sz="1600" baseline="300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6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 &lt; x &lt; y</a:t>
              </a:r>
              <a:r>
                <a:rPr lang="en-US" sz="1600" baseline="300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6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600" dirty="0">
                  <a:solidFill>
                    <a:schemeClr val="accent3">
                      <a:lumMod val="50000"/>
                    </a:schemeClr>
                  </a:solidFill>
                  <a:latin typeface="Franklin Gothic Medium" panose="020B0603020102020204" pitchFamily="34" charset="0"/>
                  <a:ea typeface="Cambria Math" panose="02040503050406030204" pitchFamily="18" charset="0"/>
                  <a:cs typeface="Courier New" panose="02070309020205020404" pitchFamily="49" charset="0"/>
                </a:rPr>
                <a:t>hold with </a:t>
              </a:r>
              <a:r>
                <a:rPr lang="en-US" sz="16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y = b</a:t>
              </a:r>
              <a:r>
                <a:rPr lang="en-US" sz="1600" dirty="0">
                  <a:solidFill>
                    <a:schemeClr val="accent3">
                      <a:lumMod val="50000"/>
                    </a:schemeClr>
                  </a:solidFill>
                  <a:latin typeface="Franklin Gothic Medium" panose="020B0603020102020204" pitchFamily="34" charset="0"/>
                  <a:ea typeface="Cambria Math" panose="02040503050406030204" pitchFamily="18" charset="0"/>
                  <a:cs typeface="Courier New" panose="02070309020205020404" pitchFamily="49" charset="0"/>
                </a:rPr>
                <a:t>?</a:t>
              </a:r>
            </a:p>
          </p:txBody>
        </p:sp>
      </p:grpSp>
      <p:sp>
        <p:nvSpPr>
          <p:cNvPr id="7" name="Slide Number Placeholder 6">
            <a:extLst>
              <a:ext uri="{FF2B5EF4-FFF2-40B4-BE49-F238E27FC236}">
                <a16:creationId xmlns:a16="http://schemas.microsoft.com/office/drawing/2014/main" id="{CB5849E1-55E1-A6A2-58AA-BD3B1AF2DA3E}"/>
              </a:ext>
            </a:extLst>
          </p:cNvPr>
          <p:cNvSpPr>
            <a:spLocks noGrp="1"/>
          </p:cNvSpPr>
          <p:nvPr>
            <p:ph type="sldNum" sz="quarter" idx="4"/>
          </p:nvPr>
        </p:nvSpPr>
        <p:spPr/>
        <p:txBody>
          <a:bodyPr/>
          <a:lstStyle/>
          <a:p>
            <a:fld id="{60F4F636-6A27-E649-AEDF-9DE4D4E58670}" type="slidenum">
              <a:rPr lang="en-US" smtClean="0"/>
              <a:pPr/>
              <a:t>158</a:t>
            </a:fld>
            <a:endParaRPr lang="en-US" dirty="0"/>
          </a:p>
        </p:txBody>
      </p:sp>
    </p:spTree>
    <p:extLst>
      <p:ext uri="{BB962C8B-B14F-4D97-AF65-F5344CB8AC3E}">
        <p14:creationId xmlns:p14="http://schemas.microsoft.com/office/powerpoint/2010/main" val="21484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59FAA-1381-AF74-D771-4D4BC43284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B1383B-B557-5672-FB78-BE65F207E192}"/>
              </a:ext>
            </a:extLst>
          </p:cNvPr>
          <p:cNvSpPr>
            <a:spLocks noGrp="1"/>
          </p:cNvSpPr>
          <p:nvPr>
            <p:ph type="title"/>
          </p:nvPr>
        </p:nvSpPr>
        <p:spPr/>
        <p:txBody>
          <a:bodyPr/>
          <a:lstStyle/>
          <a:p>
            <a:r>
              <a:rPr lang="en-US" dirty="0"/>
              <a:t>Loop Invariant Example: sqrt (6/9)</a:t>
            </a:r>
          </a:p>
        </p:txBody>
      </p:sp>
      <p:sp>
        <p:nvSpPr>
          <p:cNvPr id="3" name="Content Placeholder 2">
            <a:extLst>
              <a:ext uri="{FF2B5EF4-FFF2-40B4-BE49-F238E27FC236}">
                <a16:creationId xmlns:a16="http://schemas.microsoft.com/office/drawing/2014/main" id="{AD0F840E-B7C1-D803-9679-92007A9129F7}"/>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Check that the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b – 1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m = (a + b) / 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(m*m &lt; x) {</a:t>
            </a:r>
          </a:p>
          <a:p>
            <a:pPr lvl="2"/>
            <a:r>
              <a:rPr lang="en-US" sz="1800" dirty="0">
                <a:latin typeface="Courier New" panose="02070309020205020404" pitchFamily="49" charset="0"/>
                <a:cs typeface="Courier New" panose="02070309020205020404" pitchFamily="49" charset="0"/>
              </a:rPr>
              <a:t>    a = m;</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b = m;</a:t>
            </a:r>
          </a:p>
          <a:p>
            <a:pPr lvl="2"/>
            <a:r>
              <a:rPr lang="en-US" sz="1800" dirty="0">
                <a:latin typeface="Courier New" panose="02070309020205020404" pitchFamily="49" charset="0"/>
                <a:cs typeface="Courier New" panose="02070309020205020404" pitchFamily="49" charset="0"/>
              </a:rPr>
              <a:t>  }</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B1E3FE1C-C8A5-E01F-BA3D-D349FBAC6391}"/>
              </a:ext>
            </a:extLst>
          </p:cNvPr>
          <p:cNvSpPr>
            <a:spLocks noGrp="1"/>
          </p:cNvSpPr>
          <p:nvPr>
            <p:ph type="sldNum" sz="quarter" idx="4"/>
          </p:nvPr>
        </p:nvSpPr>
        <p:spPr/>
        <p:txBody>
          <a:bodyPr/>
          <a:lstStyle/>
          <a:p>
            <a:fld id="{60F4F636-6A27-E649-AEDF-9DE4D4E58670}" type="slidenum">
              <a:rPr lang="en-US" smtClean="0"/>
              <a:pPr/>
              <a:t>159</a:t>
            </a:fld>
            <a:endParaRPr lang="en-US" dirty="0"/>
          </a:p>
        </p:txBody>
      </p:sp>
    </p:spTree>
    <p:extLst>
      <p:ext uri="{BB962C8B-B14F-4D97-AF65-F5344CB8AC3E}">
        <p14:creationId xmlns:p14="http://schemas.microsoft.com/office/powerpoint/2010/main" val="2148358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History of Floyd Logic</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Invented by Robert Floyd and Sir Anthony Hoare</a:t>
            </a:r>
          </a:p>
          <a:p>
            <a:pPr lvl="1"/>
            <a:r>
              <a:rPr lang="en-US" sz="2200" dirty="0"/>
              <a:t>Floyd won the Turing award in 1978</a:t>
            </a:r>
          </a:p>
          <a:p>
            <a:pPr lvl="1"/>
            <a:r>
              <a:rPr lang="en-US" sz="2200" dirty="0"/>
              <a:t>Hoare won the Turing award in 1980</a:t>
            </a:r>
          </a:p>
        </p:txBody>
      </p:sp>
      <p:pic>
        <p:nvPicPr>
          <p:cNvPr id="4" name="Picture 3" descr="Turing Award winner Tony Hoare, a visibly older man smiling at the camera with glasses and a blazer.">
            <a:extLst>
              <a:ext uri="{FF2B5EF4-FFF2-40B4-BE49-F238E27FC236}">
                <a16:creationId xmlns:a16="http://schemas.microsoft.com/office/drawing/2014/main" id="{A1DB1C2E-1A91-8235-18D6-55905CECF159}"/>
              </a:ext>
            </a:extLst>
          </p:cNvPr>
          <p:cNvPicPr>
            <a:picLocks noChangeAspect="1"/>
          </p:cNvPicPr>
          <p:nvPr/>
        </p:nvPicPr>
        <p:blipFill>
          <a:blip r:embed="rId3"/>
          <a:stretch>
            <a:fillRect/>
          </a:stretch>
        </p:blipFill>
        <p:spPr>
          <a:xfrm>
            <a:off x="5257800" y="2989396"/>
            <a:ext cx="2794000" cy="2794000"/>
          </a:xfrm>
          <a:prstGeom prst="rect">
            <a:avLst/>
          </a:prstGeom>
        </p:spPr>
      </p:pic>
      <p:pic>
        <p:nvPicPr>
          <p:cNvPr id="5" name="Picture 2" descr="Turing award winner Robert Floyd in his mid-30s, leaning back in his chair and looking away from the camera.">
            <a:extLst>
              <a:ext uri="{FF2B5EF4-FFF2-40B4-BE49-F238E27FC236}">
                <a16:creationId xmlns:a16="http://schemas.microsoft.com/office/drawing/2014/main" id="{3F5C49A2-98FB-520D-ACCB-7E21528FC2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636" y="2989396"/>
            <a:ext cx="2508727" cy="279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6B0370-DFC6-D632-6452-B2FE45A6E69D}"/>
              </a:ext>
            </a:extLst>
          </p:cNvPr>
          <p:cNvSpPr txBox="1"/>
          <p:nvPr/>
        </p:nvSpPr>
        <p:spPr>
          <a:xfrm>
            <a:off x="1972293" y="6214291"/>
            <a:ext cx="1383712" cy="246221"/>
          </a:xfrm>
          <a:prstGeom prst="rect">
            <a:avLst/>
          </a:prstGeom>
          <a:noFill/>
        </p:spPr>
        <p:txBody>
          <a:bodyPr wrap="none" rtlCol="0">
            <a:spAutoFit/>
          </a:bodyPr>
          <a:lstStyle/>
          <a:p>
            <a:r>
              <a:rPr lang="en-US" sz="1000" dirty="0">
                <a:latin typeface="+mn-lt"/>
              </a:rPr>
              <a:t>picture from </a:t>
            </a:r>
            <a:r>
              <a:rPr lang="en-US" sz="1000" dirty="0">
                <a:solidFill>
                  <a:srgbClr val="7030A0"/>
                </a:solidFill>
                <a:latin typeface="+mn-lt"/>
                <a:hlinkClick r:id="rId5">
                  <a:extLst>
                    <a:ext uri="{A12FA001-AC4F-418D-AE19-62706E023703}">
                      <ahyp:hlinkClr xmlns:ahyp="http://schemas.microsoft.com/office/drawing/2018/hyperlinkcolor" val="tx"/>
                    </a:ext>
                  </a:extLst>
                </a:hlinkClick>
              </a:rPr>
              <a:t>Wikipedia</a:t>
            </a:r>
            <a:endParaRPr lang="en-US" sz="1000" dirty="0">
              <a:solidFill>
                <a:srgbClr val="7030A0"/>
              </a:solidFill>
              <a:latin typeface="+mn-lt"/>
            </a:endParaRPr>
          </a:p>
        </p:txBody>
      </p:sp>
      <p:sp>
        <p:nvSpPr>
          <p:cNvPr id="7" name="TextBox 6">
            <a:extLst>
              <a:ext uri="{FF2B5EF4-FFF2-40B4-BE49-F238E27FC236}">
                <a16:creationId xmlns:a16="http://schemas.microsoft.com/office/drawing/2014/main" id="{6D78B4DC-2342-9115-96AD-E04134A7166F}"/>
              </a:ext>
            </a:extLst>
          </p:cNvPr>
          <p:cNvSpPr txBox="1"/>
          <p:nvPr/>
        </p:nvSpPr>
        <p:spPr>
          <a:xfrm>
            <a:off x="6038445" y="5877604"/>
            <a:ext cx="1232710" cy="338554"/>
          </a:xfrm>
          <a:prstGeom prst="rect">
            <a:avLst/>
          </a:prstGeom>
          <a:noFill/>
        </p:spPr>
        <p:txBody>
          <a:bodyPr wrap="none" rtlCol="0">
            <a:spAutoFit/>
          </a:bodyPr>
          <a:lstStyle/>
          <a:p>
            <a:r>
              <a:rPr lang="en-US" sz="1600" dirty="0">
                <a:latin typeface="+mn-lt"/>
              </a:rPr>
              <a:t>Tony Hoare</a:t>
            </a:r>
          </a:p>
        </p:txBody>
      </p:sp>
      <p:sp>
        <p:nvSpPr>
          <p:cNvPr id="8" name="TextBox 7">
            <a:extLst>
              <a:ext uri="{FF2B5EF4-FFF2-40B4-BE49-F238E27FC236}">
                <a16:creationId xmlns:a16="http://schemas.microsoft.com/office/drawing/2014/main" id="{A01F12E4-044A-1475-C961-D7A7F6CC2133}"/>
              </a:ext>
            </a:extLst>
          </p:cNvPr>
          <p:cNvSpPr txBox="1"/>
          <p:nvPr/>
        </p:nvSpPr>
        <p:spPr>
          <a:xfrm>
            <a:off x="1987966" y="5875348"/>
            <a:ext cx="1358064" cy="338554"/>
          </a:xfrm>
          <a:prstGeom prst="rect">
            <a:avLst/>
          </a:prstGeom>
          <a:noFill/>
        </p:spPr>
        <p:txBody>
          <a:bodyPr wrap="none" rtlCol="0">
            <a:spAutoFit/>
          </a:bodyPr>
          <a:lstStyle/>
          <a:p>
            <a:r>
              <a:rPr lang="en-US" sz="1600" dirty="0">
                <a:latin typeface="+mn-lt"/>
              </a:rPr>
              <a:t>Robert Floyd</a:t>
            </a:r>
          </a:p>
        </p:txBody>
      </p:sp>
      <p:sp>
        <p:nvSpPr>
          <p:cNvPr id="9" name="Slide Number Placeholder 8">
            <a:extLst>
              <a:ext uri="{FF2B5EF4-FFF2-40B4-BE49-F238E27FC236}">
                <a16:creationId xmlns:a16="http://schemas.microsoft.com/office/drawing/2014/main" id="{D95F8353-F0B3-FCC9-C4BD-036E6B21C3CF}"/>
              </a:ext>
            </a:extLst>
          </p:cNvPr>
          <p:cNvSpPr>
            <a:spLocks noGrp="1"/>
          </p:cNvSpPr>
          <p:nvPr>
            <p:ph type="sldNum" sz="quarter" idx="4"/>
          </p:nvPr>
        </p:nvSpPr>
        <p:spPr/>
        <p:txBody>
          <a:bodyPr/>
          <a:lstStyle/>
          <a:p>
            <a:fld id="{60F4F636-6A27-E649-AEDF-9DE4D4E58670}" type="slidenum">
              <a:rPr lang="en-US" smtClean="0"/>
              <a:pPr/>
              <a:t>16</a:t>
            </a:fld>
            <a:endParaRPr lang="en-US" dirty="0"/>
          </a:p>
        </p:txBody>
      </p:sp>
      <p:sp>
        <p:nvSpPr>
          <p:cNvPr id="10" name="TextBox 9">
            <a:extLst>
              <a:ext uri="{FF2B5EF4-FFF2-40B4-BE49-F238E27FC236}">
                <a16:creationId xmlns:a16="http://schemas.microsoft.com/office/drawing/2014/main" id="{B7E494EE-8B9E-EF5D-DC4C-C4E8097DF1DC}"/>
              </a:ext>
            </a:extLst>
          </p:cNvPr>
          <p:cNvSpPr txBox="1"/>
          <p:nvPr/>
        </p:nvSpPr>
        <p:spPr>
          <a:xfrm>
            <a:off x="5930082" y="6208835"/>
            <a:ext cx="1383712" cy="246221"/>
          </a:xfrm>
          <a:prstGeom prst="rect">
            <a:avLst/>
          </a:prstGeom>
          <a:noFill/>
        </p:spPr>
        <p:txBody>
          <a:bodyPr wrap="none" rtlCol="0">
            <a:spAutoFit/>
          </a:bodyPr>
          <a:lstStyle/>
          <a:p>
            <a:r>
              <a:rPr lang="en-US" sz="1000" dirty="0">
                <a:latin typeface="+mn-lt"/>
              </a:rPr>
              <a:t>picture from </a:t>
            </a:r>
            <a:r>
              <a:rPr lang="en-US" sz="1000" dirty="0">
                <a:solidFill>
                  <a:srgbClr val="7030A0"/>
                </a:solidFill>
                <a:latin typeface="+mn-lt"/>
                <a:hlinkClick r:id="rId6">
                  <a:extLst>
                    <a:ext uri="{A12FA001-AC4F-418D-AE19-62706E023703}">
                      <ahyp:hlinkClr xmlns:ahyp="http://schemas.microsoft.com/office/drawing/2018/hyperlinkcolor" val="tx"/>
                    </a:ext>
                  </a:extLst>
                </a:hlinkClick>
              </a:rPr>
              <a:t>Wikipedia</a:t>
            </a:r>
            <a:endParaRPr lang="en-US" sz="1000" dirty="0">
              <a:solidFill>
                <a:srgbClr val="7030A0"/>
              </a:solidFill>
              <a:latin typeface="+mn-lt"/>
            </a:endParaRPr>
          </a:p>
        </p:txBody>
      </p:sp>
    </p:spTree>
    <p:extLst>
      <p:ext uri="{BB962C8B-B14F-4D97-AF65-F5344CB8AC3E}">
        <p14:creationId xmlns:p14="http://schemas.microsoft.com/office/powerpoint/2010/main" val="11665094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70A47-E984-8FA9-A977-E737188A8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04D3A-386A-D18F-DEBB-667C14B54728}"/>
              </a:ext>
            </a:extLst>
          </p:cNvPr>
          <p:cNvSpPr>
            <a:spLocks noGrp="1"/>
          </p:cNvSpPr>
          <p:nvPr>
            <p:ph type="title"/>
          </p:nvPr>
        </p:nvSpPr>
        <p:spPr/>
        <p:txBody>
          <a:bodyPr/>
          <a:lstStyle/>
          <a:p>
            <a:r>
              <a:rPr lang="en-US" dirty="0"/>
              <a:t>Loop Invariant Example: sqrt (7/9)</a:t>
            </a:r>
          </a:p>
        </p:txBody>
      </p:sp>
      <p:sp>
        <p:nvSpPr>
          <p:cNvPr id="3" name="Content Placeholder 2">
            <a:extLst>
              <a:ext uri="{FF2B5EF4-FFF2-40B4-BE49-F238E27FC236}">
                <a16:creationId xmlns:a16="http://schemas.microsoft.com/office/drawing/2014/main" id="{576908AB-A339-6E26-8EA9-9E9F03D5CD14}"/>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Check that the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and a ≠ b – 1 }}</a:t>
            </a:r>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const</a:t>
            </a:r>
            <a:r>
              <a:rPr lang="en-US" sz="1800" dirty="0">
                <a:latin typeface="Courier New" panose="02070309020205020404" pitchFamily="49" charset="0"/>
                <a:cs typeface="Courier New" panose="02070309020205020404" pitchFamily="49" charset="0"/>
              </a:rPr>
              <a:t> m = (a + b) / 2n;</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(m*m &lt; x)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b – 1 and m = (a + b) / 2 and m</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 = m;</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b – 1 and m = (a + b) / 2 and x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b = m;</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8FDD0E62-723C-FBAE-C038-2C3579438B4B}"/>
              </a:ext>
            </a:extLst>
          </p:cNvPr>
          <p:cNvSpPr>
            <a:spLocks noGrp="1"/>
          </p:cNvSpPr>
          <p:nvPr>
            <p:ph type="sldNum" sz="quarter" idx="4"/>
          </p:nvPr>
        </p:nvSpPr>
        <p:spPr/>
        <p:txBody>
          <a:bodyPr/>
          <a:lstStyle/>
          <a:p>
            <a:fld id="{60F4F636-6A27-E649-AEDF-9DE4D4E58670}" type="slidenum">
              <a:rPr lang="en-US" smtClean="0"/>
              <a:pPr/>
              <a:t>160</a:t>
            </a:fld>
            <a:endParaRPr lang="en-US" dirty="0"/>
          </a:p>
        </p:txBody>
      </p:sp>
    </p:spTree>
    <p:extLst>
      <p:ext uri="{BB962C8B-B14F-4D97-AF65-F5344CB8AC3E}">
        <p14:creationId xmlns:p14="http://schemas.microsoft.com/office/powerpoint/2010/main" val="15039815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99D56-F2B8-B027-1B7E-CEAEC474F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220DD0-7351-285D-797A-574508F15E75}"/>
              </a:ext>
            </a:extLst>
          </p:cNvPr>
          <p:cNvSpPr>
            <a:spLocks noGrp="1"/>
          </p:cNvSpPr>
          <p:nvPr>
            <p:ph type="title"/>
          </p:nvPr>
        </p:nvSpPr>
        <p:spPr/>
        <p:txBody>
          <a:bodyPr/>
          <a:lstStyle/>
          <a:p>
            <a:r>
              <a:rPr lang="en-US" dirty="0"/>
              <a:t>Loop Invariant Example: sqrt (8/9)</a:t>
            </a:r>
          </a:p>
        </p:txBody>
      </p:sp>
      <p:sp>
        <p:nvSpPr>
          <p:cNvPr id="3" name="Content Placeholder 2">
            <a:extLst>
              <a:ext uri="{FF2B5EF4-FFF2-40B4-BE49-F238E27FC236}">
                <a16:creationId xmlns:a16="http://schemas.microsoft.com/office/drawing/2014/main" id="{8F0CCAC8-1D6F-DC84-B6FD-E1715524ECD9}"/>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Check that the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b="1" dirty="0">
                <a:solidFill>
                  <a:srgbClr val="0070C0"/>
                </a:solidFill>
                <a:latin typeface="Courier New" panose="02070309020205020404" pitchFamily="49" charset="0"/>
                <a:cs typeface="Courier New" panose="02070309020205020404" pitchFamily="49" charset="0"/>
              </a:rPr>
              <a:t>  const</a:t>
            </a:r>
            <a:r>
              <a:rPr lang="en-US" sz="1800" dirty="0">
                <a:latin typeface="Courier New" panose="02070309020205020404" pitchFamily="49" charset="0"/>
                <a:cs typeface="Courier New" panose="02070309020205020404" pitchFamily="49" charset="0"/>
              </a:rPr>
              <a:t> m = (a + b) / 2n;</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(m*m &lt; x)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b – 1 and m = (a + b) / 2 and m</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 = m;</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b – 1 and m = (a + b) / 2 and x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b = m;</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5EBFD191-73CA-DF2E-A112-9B3AA007EC52}"/>
              </a:ext>
            </a:extLst>
          </p:cNvPr>
          <p:cNvSpPr txBox="1"/>
          <p:nvPr/>
        </p:nvSpPr>
        <p:spPr>
          <a:xfrm>
            <a:off x="6630336" y="4289920"/>
            <a:ext cx="1428129" cy="338554"/>
          </a:xfrm>
          <a:prstGeom prst="rect">
            <a:avLst/>
          </a:prstGeom>
          <a:noFill/>
        </p:spPr>
        <p:txBody>
          <a:bodyPr wrap="square" rtlCol="0">
            <a:spAutoFit/>
          </a:bodyPr>
          <a:lstStyle/>
          <a:p>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Immediate!</a:t>
            </a:r>
          </a:p>
        </p:txBody>
      </p:sp>
      <p:sp>
        <p:nvSpPr>
          <p:cNvPr id="5" name="Right Bracket 4" descr="We claim {{ a2 &lt; x ≤ b2  and a ≠ b – 1 and m = (a + b) / 2 and m2 &lt; x }}&#13;&#10;    {{ m2 &lt; x ≤ b2 }}&#13;&#10;is immediate (and needs no proof).">
            <a:extLst>
              <a:ext uri="{FF2B5EF4-FFF2-40B4-BE49-F238E27FC236}">
                <a16:creationId xmlns:a16="http://schemas.microsoft.com/office/drawing/2014/main" id="{06F52C6F-02BA-9874-E7FD-D21E8A622385}"/>
              </a:ext>
            </a:extLst>
          </p:cNvPr>
          <p:cNvSpPr/>
          <p:nvPr/>
        </p:nvSpPr>
        <p:spPr>
          <a:xfrm>
            <a:off x="8058465" y="3853574"/>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80F1D2-8FE1-18C2-1B7A-B3FE13455EAD}"/>
              </a:ext>
            </a:extLst>
          </p:cNvPr>
          <p:cNvSpPr>
            <a:spLocks noGrp="1"/>
          </p:cNvSpPr>
          <p:nvPr>
            <p:ph type="sldNum" sz="quarter" idx="4"/>
          </p:nvPr>
        </p:nvSpPr>
        <p:spPr/>
        <p:txBody>
          <a:bodyPr/>
          <a:lstStyle/>
          <a:p>
            <a:fld id="{60F4F636-6A27-E649-AEDF-9DE4D4E58670}" type="slidenum">
              <a:rPr lang="en-US" smtClean="0"/>
              <a:pPr/>
              <a:t>161</a:t>
            </a:fld>
            <a:endParaRPr lang="en-US" dirty="0"/>
          </a:p>
        </p:txBody>
      </p:sp>
    </p:spTree>
    <p:extLst>
      <p:ext uri="{BB962C8B-B14F-4D97-AF65-F5344CB8AC3E}">
        <p14:creationId xmlns:p14="http://schemas.microsoft.com/office/powerpoint/2010/main" val="38120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2F02F-C98F-1D0E-24DB-78C69F024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093FB7-9F2E-8D29-F9B0-D34D566F8AF1}"/>
              </a:ext>
            </a:extLst>
          </p:cNvPr>
          <p:cNvSpPr>
            <a:spLocks noGrp="1"/>
          </p:cNvSpPr>
          <p:nvPr>
            <p:ph type="title"/>
          </p:nvPr>
        </p:nvSpPr>
        <p:spPr/>
        <p:txBody>
          <a:bodyPr/>
          <a:lstStyle/>
          <a:p>
            <a:r>
              <a:rPr lang="en-US" dirty="0"/>
              <a:t>Loop Invariant Example: sqrt (9/9)</a:t>
            </a:r>
          </a:p>
        </p:txBody>
      </p:sp>
      <p:sp>
        <p:nvSpPr>
          <p:cNvPr id="3" name="Content Placeholder 2">
            <a:extLst>
              <a:ext uri="{FF2B5EF4-FFF2-40B4-BE49-F238E27FC236}">
                <a16:creationId xmlns:a16="http://schemas.microsoft.com/office/drawing/2014/main" id="{EC406A3C-112E-A36D-54C0-4B3FBFC9CC11}"/>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Check that the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b="1" dirty="0">
                <a:solidFill>
                  <a:srgbClr val="0070C0"/>
                </a:solidFill>
                <a:latin typeface="Courier New" panose="02070309020205020404" pitchFamily="49" charset="0"/>
                <a:cs typeface="Courier New" panose="02070309020205020404" pitchFamily="49" charset="0"/>
              </a:rPr>
              <a:t>  const</a:t>
            </a:r>
            <a:r>
              <a:rPr lang="en-US" sz="1800" dirty="0">
                <a:latin typeface="Courier New" panose="02070309020205020404" pitchFamily="49" charset="0"/>
                <a:cs typeface="Courier New" panose="02070309020205020404" pitchFamily="49" charset="0"/>
              </a:rPr>
              <a:t> m = (a + b) / 2n;</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(m*m &lt; x) {</a:t>
            </a:r>
          </a:p>
          <a:p>
            <a:pPr lvl="2"/>
            <a:r>
              <a:rPr lang="en-US" sz="1800" dirty="0">
                <a:latin typeface="Courier New" panose="02070309020205020404" pitchFamily="49" charset="0"/>
                <a:cs typeface="Courier New" panose="02070309020205020404" pitchFamily="49" charset="0"/>
              </a:rPr>
              <a:t>    a = m;</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b – 1 and m = (a + b) / 2 and x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m</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b = m;</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0428E94F-1205-EA93-A457-9E376882F5B7}"/>
              </a:ext>
            </a:extLst>
          </p:cNvPr>
          <p:cNvSpPr txBox="1"/>
          <p:nvPr/>
        </p:nvSpPr>
        <p:spPr>
          <a:xfrm>
            <a:off x="6706272" y="4945226"/>
            <a:ext cx="1428129" cy="338554"/>
          </a:xfrm>
          <a:prstGeom prst="rect">
            <a:avLst/>
          </a:prstGeom>
          <a:noFill/>
        </p:spPr>
        <p:txBody>
          <a:bodyPr wrap="square" rtlCol="0">
            <a:spAutoFit/>
          </a:bodyPr>
          <a:lstStyle/>
          <a:p>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Immediate!</a:t>
            </a:r>
          </a:p>
        </p:txBody>
      </p:sp>
      <p:sp>
        <p:nvSpPr>
          <p:cNvPr id="5" name="Right Bracket 4" descr="We claim     {{ a2 &lt; x ≤ b2  and a ≠ b – 1 and m = (a + b) / 2 and x ≤ m2 }}&#13;&#10;&#13;&#10; and that we need no proof.">
            <a:extLst>
              <a:ext uri="{FF2B5EF4-FFF2-40B4-BE49-F238E27FC236}">
                <a16:creationId xmlns:a16="http://schemas.microsoft.com/office/drawing/2014/main" id="{D6ACDA7A-09DC-ED45-966B-0CB3F20697C4}"/>
              </a:ext>
            </a:extLst>
          </p:cNvPr>
          <p:cNvSpPr/>
          <p:nvPr/>
        </p:nvSpPr>
        <p:spPr>
          <a:xfrm>
            <a:off x="8049515" y="4499287"/>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23EC788-C7E8-9A4A-958D-7968DF5726FB}"/>
              </a:ext>
            </a:extLst>
          </p:cNvPr>
          <p:cNvSpPr txBox="1"/>
          <p:nvPr/>
        </p:nvSpPr>
        <p:spPr>
          <a:xfrm>
            <a:off x="4725744" y="5800185"/>
            <a:ext cx="3961056" cy="584775"/>
          </a:xfrm>
          <a:prstGeom prst="rect">
            <a:avLst/>
          </a:prstGeom>
          <a:noFill/>
        </p:spPr>
        <p:txBody>
          <a:bodyPr wrap="square" rtlCol="0">
            <a:spAutoFit/>
          </a:bodyPr>
          <a:lstStyle/>
          <a:p>
            <a:r>
              <a:rPr lang="en-US" sz="1600" dirty="0">
                <a:solidFill>
                  <a:schemeClr val="accent3">
                    <a:lumMod val="50000"/>
                  </a:schemeClr>
                </a:solidFill>
                <a:latin typeface="Franklin Gothic Medium" panose="020B0603020102020204" pitchFamily="34" charset="0"/>
                <a:ea typeface="Cambria Math" panose="02040503050406030204" pitchFamily="18" charset="0"/>
                <a:cs typeface="Courier New" panose="02070309020205020404" pitchFamily="49" charset="0"/>
              </a:rPr>
              <a:t>Correctness of binary search is pretty easy</a:t>
            </a:r>
          </a:p>
          <a:p>
            <a:r>
              <a:rPr lang="en-US" sz="1600" i="1" dirty="0">
                <a:solidFill>
                  <a:schemeClr val="accent3">
                    <a:lumMod val="50000"/>
                  </a:schemeClr>
                </a:solidFill>
                <a:latin typeface="Franklin Gothic Medium" panose="020B0603020102020204" pitchFamily="34" charset="0"/>
                <a:ea typeface="Cambria Math" panose="02040503050406030204" pitchFamily="18" charset="0"/>
                <a:cs typeface="Courier New" panose="02070309020205020404" pitchFamily="49" charset="0"/>
              </a:rPr>
              <a:t>once </a:t>
            </a:r>
            <a:r>
              <a:rPr lang="en-US" sz="1600" dirty="0">
                <a:solidFill>
                  <a:schemeClr val="accent3">
                    <a:lumMod val="50000"/>
                  </a:schemeClr>
                </a:solidFill>
                <a:latin typeface="Franklin Gothic Medium" panose="020B0603020102020204" pitchFamily="34" charset="0"/>
                <a:ea typeface="Cambria Math" panose="02040503050406030204" pitchFamily="18" charset="0"/>
                <a:cs typeface="Courier New" panose="02070309020205020404" pitchFamily="49" charset="0"/>
              </a:rPr>
              <a:t>you have the invariant clear!</a:t>
            </a:r>
          </a:p>
        </p:txBody>
      </p:sp>
      <p:sp>
        <p:nvSpPr>
          <p:cNvPr id="7" name="Slide Number Placeholder 6">
            <a:extLst>
              <a:ext uri="{FF2B5EF4-FFF2-40B4-BE49-F238E27FC236}">
                <a16:creationId xmlns:a16="http://schemas.microsoft.com/office/drawing/2014/main" id="{51CB45BF-FB6F-5B05-325B-5142FF0318B1}"/>
              </a:ext>
            </a:extLst>
          </p:cNvPr>
          <p:cNvSpPr>
            <a:spLocks noGrp="1"/>
          </p:cNvSpPr>
          <p:nvPr>
            <p:ph type="sldNum" sz="quarter" idx="4"/>
          </p:nvPr>
        </p:nvSpPr>
        <p:spPr/>
        <p:txBody>
          <a:bodyPr/>
          <a:lstStyle/>
          <a:p>
            <a:fld id="{60F4F636-6A27-E649-AEDF-9DE4D4E58670}" type="slidenum">
              <a:rPr lang="en-US" smtClean="0"/>
              <a:pPr/>
              <a:t>162</a:t>
            </a:fld>
            <a:endParaRPr lang="en-US" dirty="0"/>
          </a:p>
        </p:txBody>
      </p:sp>
    </p:spTree>
    <p:extLst>
      <p:ext uri="{BB962C8B-B14F-4D97-AF65-F5344CB8AC3E}">
        <p14:creationId xmlns:p14="http://schemas.microsoft.com/office/powerpoint/2010/main" val="18142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Floyd Logic Terminology</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The </a:t>
            </a:r>
            <a:r>
              <a:rPr lang="en-US" sz="2600" b="1" dirty="0">
                <a:solidFill>
                  <a:srgbClr val="0070C0"/>
                </a:solidFill>
              </a:rPr>
              <a:t>program state</a:t>
            </a:r>
            <a:r>
              <a:rPr lang="en-US" sz="2600" dirty="0"/>
              <a:t> is the values of the variables</a:t>
            </a:r>
          </a:p>
          <a:p>
            <a:pPr lvl="1"/>
            <a:endParaRPr lang="en-US" sz="2200" dirty="0"/>
          </a:p>
          <a:p>
            <a:r>
              <a:rPr lang="en-US" sz="2600" dirty="0"/>
              <a:t>An </a:t>
            </a:r>
            <a:r>
              <a:rPr lang="en-US" sz="2600" b="1" dirty="0">
                <a:solidFill>
                  <a:srgbClr val="0070C0"/>
                </a:solidFill>
              </a:rPr>
              <a:t>assertion</a:t>
            </a:r>
            <a:r>
              <a:rPr lang="en-US" sz="2600" dirty="0"/>
              <a:t> (in {{ .. }}) is a T/F claim about the state</a:t>
            </a:r>
          </a:p>
          <a:p>
            <a:pPr lvl="1"/>
            <a:r>
              <a:rPr lang="en-US" sz="2200" dirty="0"/>
              <a:t>an assertion “holds” if the claim is true</a:t>
            </a:r>
          </a:p>
          <a:p>
            <a:pPr lvl="1"/>
            <a:r>
              <a:rPr lang="en-US" sz="2200" dirty="0"/>
              <a:t>assertions are </a:t>
            </a:r>
            <a:r>
              <a:rPr lang="en-US" sz="2200" i="1" dirty="0"/>
              <a:t>math</a:t>
            </a:r>
            <a:r>
              <a:rPr lang="en-US" sz="2200" dirty="0"/>
              <a:t> not code</a:t>
            </a:r>
          </a:p>
          <a:p>
            <a:pPr lvl="2"/>
            <a:r>
              <a:rPr lang="en-US" sz="1800" dirty="0"/>
              <a:t>(we do our reasoning in math)</a:t>
            </a:r>
          </a:p>
          <a:p>
            <a:pPr lvl="1"/>
            <a:endParaRPr lang="en-US" sz="2200" dirty="0"/>
          </a:p>
          <a:p>
            <a:r>
              <a:rPr lang="en-US" sz="2600" dirty="0"/>
              <a:t>Most important assertions:</a:t>
            </a:r>
          </a:p>
          <a:p>
            <a:pPr lvl="1"/>
            <a:r>
              <a:rPr lang="en-US" sz="2200" b="1" dirty="0">
                <a:solidFill>
                  <a:srgbClr val="0070C0"/>
                </a:solidFill>
              </a:rPr>
              <a:t>precondition</a:t>
            </a:r>
            <a:r>
              <a:rPr lang="en-US" sz="2200" dirty="0"/>
              <a:t>: claim about the state when the function starts</a:t>
            </a:r>
          </a:p>
          <a:p>
            <a:pPr lvl="1"/>
            <a:r>
              <a:rPr lang="en-US" sz="2200" b="1" dirty="0">
                <a:solidFill>
                  <a:srgbClr val="0070C0"/>
                </a:solidFill>
              </a:rPr>
              <a:t>postcondition</a:t>
            </a:r>
            <a:r>
              <a:rPr lang="en-US" sz="2200" dirty="0"/>
              <a:t>: claim about the state when the function ends</a:t>
            </a:r>
          </a:p>
        </p:txBody>
      </p:sp>
      <p:sp>
        <p:nvSpPr>
          <p:cNvPr id="4" name="Slide Number Placeholder 3">
            <a:extLst>
              <a:ext uri="{FF2B5EF4-FFF2-40B4-BE49-F238E27FC236}">
                <a16:creationId xmlns:a16="http://schemas.microsoft.com/office/drawing/2014/main" id="{CF094118-4E60-78AD-FA48-C863BDDCB562}"/>
              </a:ext>
            </a:extLst>
          </p:cNvPr>
          <p:cNvSpPr>
            <a:spLocks noGrp="1"/>
          </p:cNvSpPr>
          <p:nvPr>
            <p:ph type="sldNum" sz="quarter" idx="4"/>
          </p:nvPr>
        </p:nvSpPr>
        <p:spPr/>
        <p:txBody>
          <a:bodyPr/>
          <a:lstStyle/>
          <a:p>
            <a:fld id="{60F4F636-6A27-E649-AEDF-9DE4D4E58670}" type="slidenum">
              <a:rPr lang="en-US" smtClean="0"/>
              <a:pPr/>
              <a:t>17</a:t>
            </a:fld>
            <a:endParaRPr lang="en-US" dirty="0"/>
          </a:p>
        </p:txBody>
      </p:sp>
    </p:spTree>
    <p:extLst>
      <p:ext uri="{BB962C8B-B14F-4D97-AF65-F5344CB8AC3E}">
        <p14:creationId xmlns:p14="http://schemas.microsoft.com/office/powerpoint/2010/main" val="418069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Hoare Triples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A </a:t>
            </a:r>
            <a:r>
              <a:rPr lang="en-US" sz="2600" b="1" dirty="0">
                <a:solidFill>
                  <a:srgbClr val="0070C0"/>
                </a:solidFill>
              </a:rPr>
              <a:t>Hoare triple</a:t>
            </a:r>
            <a:r>
              <a:rPr lang="en-US" sz="2600" dirty="0"/>
              <a:t> has two assertions and some code</a:t>
            </a:r>
          </a:p>
          <a:p>
            <a:pPr lvl="2"/>
            <a:endParaRPr lang="en-US" sz="800" dirty="0"/>
          </a:p>
          <a:p>
            <a:pPr lvl="2"/>
            <a:r>
              <a:rPr lang="en-US" sz="2400" b="1" dirty="0">
                <a:latin typeface="Cambria Math" panose="02040503050406030204" pitchFamily="18" charset="0"/>
                <a:ea typeface="Cambria Math" panose="02040503050406030204" pitchFamily="18" charset="0"/>
              </a:rPr>
              <a:t>		{{ P }}</a:t>
            </a:r>
          </a:p>
          <a:p>
            <a:pPr lvl="2"/>
            <a:r>
              <a:rPr lang="en-US" b="1" dirty="0">
                <a:latin typeface="Cambria Math" panose="02040503050406030204" pitchFamily="18" charset="0"/>
                <a:ea typeface="Cambria Math" panose="02040503050406030204" pitchFamily="18" charset="0"/>
              </a:rPr>
              <a:t>		</a:t>
            </a:r>
            <a:r>
              <a:rPr lang="en-US" b="1" dirty="0">
                <a:latin typeface="Cambria Math" panose="02040503050406030204" pitchFamily="18" charset="0"/>
                <a:ea typeface="Cambria Math" panose="02040503050406030204" pitchFamily="18" charset="0"/>
                <a:cs typeface="Courier New" panose="02070309020205020404" pitchFamily="49" charset="0"/>
              </a:rPr>
              <a:t>    </a:t>
            </a:r>
            <a:r>
              <a:rPr lang="en-US" sz="2400" b="1" dirty="0">
                <a:latin typeface="Courier New" panose="02070309020205020404" pitchFamily="49" charset="0"/>
                <a:ea typeface="Cambria Math" panose="02040503050406030204" pitchFamily="18" charset="0"/>
                <a:cs typeface="Courier New" panose="02070309020205020404" pitchFamily="49" charset="0"/>
              </a:rPr>
              <a:t>S</a:t>
            </a:r>
            <a:r>
              <a:rPr lang="en-US" sz="2400" b="1" dirty="0">
                <a:latin typeface="Cambria Math" panose="02040503050406030204" pitchFamily="18" charset="0"/>
                <a:ea typeface="Cambria Math" panose="02040503050406030204" pitchFamily="18" charset="0"/>
              </a:rPr>
              <a:t> </a:t>
            </a:r>
          </a:p>
          <a:p>
            <a:pPr lvl="2"/>
            <a:r>
              <a:rPr lang="en-US" b="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 Q }}</a:t>
            </a:r>
            <a:endParaRPr lang="en-US" sz="1800" dirty="0"/>
          </a:p>
          <a:p>
            <a:pPr lvl="2"/>
            <a:endParaRPr lang="en-US" sz="800" dirty="0"/>
          </a:p>
          <a:p>
            <a:pPr lvl="1"/>
            <a:r>
              <a:rPr lang="en-US" sz="2200" dirty="0">
                <a:latin typeface="Cambria Math" panose="02040503050406030204" pitchFamily="18" charset="0"/>
                <a:ea typeface="Cambria Math" panose="02040503050406030204" pitchFamily="18" charset="0"/>
              </a:rPr>
              <a:t>P</a:t>
            </a:r>
            <a:r>
              <a:rPr lang="en-US" sz="2200" dirty="0"/>
              <a:t> is the precondition, </a:t>
            </a:r>
            <a:r>
              <a:rPr lang="en-US" sz="2200" dirty="0">
                <a:latin typeface="Cambria Math" panose="02040503050406030204" pitchFamily="18" charset="0"/>
                <a:ea typeface="Cambria Math" panose="02040503050406030204" pitchFamily="18" charset="0"/>
              </a:rPr>
              <a:t>Q</a:t>
            </a:r>
            <a:r>
              <a:rPr lang="en-US" sz="2200" dirty="0"/>
              <a:t> is the postcondition</a:t>
            </a:r>
          </a:p>
          <a:p>
            <a:pPr lvl="1"/>
            <a:r>
              <a:rPr lang="en-US" sz="2200" dirty="0">
                <a:latin typeface="Courier New" panose="02070309020205020404" pitchFamily="49" charset="0"/>
                <a:ea typeface="Cambria Math" panose="02040503050406030204" pitchFamily="18" charset="0"/>
                <a:cs typeface="Courier New" panose="02070309020205020404" pitchFamily="49" charset="0"/>
              </a:rPr>
              <a:t>S</a:t>
            </a:r>
            <a:r>
              <a:rPr lang="en-US" sz="2200" dirty="0"/>
              <a:t> is the code</a:t>
            </a:r>
          </a:p>
          <a:p>
            <a:pPr lvl="1"/>
            <a:endParaRPr lang="en-US" sz="2200" dirty="0"/>
          </a:p>
          <a:p>
            <a:r>
              <a:rPr lang="en-US" sz="2600" dirty="0"/>
              <a:t>Triple is “</a:t>
            </a:r>
            <a:r>
              <a:rPr lang="en-US" sz="2600" b="1" dirty="0">
                <a:solidFill>
                  <a:srgbClr val="0070C0"/>
                </a:solidFill>
              </a:rPr>
              <a:t>valid</a:t>
            </a:r>
            <a:r>
              <a:rPr lang="en-US" sz="2600" dirty="0"/>
              <a:t>” if the code is correct:</a:t>
            </a:r>
          </a:p>
          <a:p>
            <a:pPr lvl="1"/>
            <a:r>
              <a:rPr lang="en-US" sz="2200" dirty="0">
                <a:latin typeface="Cambria Math" panose="02040503050406030204" pitchFamily="18" charset="0"/>
                <a:ea typeface="Cambria Math" panose="02040503050406030204" pitchFamily="18" charset="0"/>
              </a:rPr>
              <a:t>S</a:t>
            </a:r>
            <a:r>
              <a:rPr lang="en-US" sz="2200" dirty="0"/>
              <a:t> takes </a:t>
            </a:r>
            <a:r>
              <a:rPr lang="en-US" sz="2200" i="1" dirty="0"/>
              <a:t>any</a:t>
            </a:r>
            <a:r>
              <a:rPr lang="en-US" sz="2200" dirty="0"/>
              <a:t> state satisfying </a:t>
            </a:r>
            <a:r>
              <a:rPr lang="en-US" sz="2200" dirty="0">
                <a:latin typeface="Cambria Math" panose="02040503050406030204" pitchFamily="18" charset="0"/>
                <a:ea typeface="Cambria Math" panose="02040503050406030204" pitchFamily="18" charset="0"/>
              </a:rPr>
              <a:t>P</a:t>
            </a:r>
            <a:r>
              <a:rPr lang="en-US" sz="2200" dirty="0"/>
              <a:t> into a state satisfying </a:t>
            </a:r>
            <a:r>
              <a:rPr lang="en-US" sz="2200" dirty="0">
                <a:latin typeface="Cambria Math" panose="02040503050406030204" pitchFamily="18" charset="0"/>
                <a:ea typeface="Cambria Math" panose="02040503050406030204" pitchFamily="18" charset="0"/>
              </a:rPr>
              <a:t>Q</a:t>
            </a:r>
          </a:p>
          <a:p>
            <a:pPr lvl="2"/>
            <a:r>
              <a:rPr lang="en-US" sz="1800" dirty="0"/>
              <a:t>does not matter what the code does if </a:t>
            </a:r>
            <a:r>
              <a:rPr lang="en-US" sz="1800" dirty="0">
                <a:latin typeface="Cambria Math" panose="02040503050406030204" pitchFamily="18" charset="0"/>
                <a:ea typeface="Cambria Math" panose="02040503050406030204" pitchFamily="18" charset="0"/>
              </a:rPr>
              <a:t>P</a:t>
            </a:r>
            <a:r>
              <a:rPr lang="en-US" sz="1800" dirty="0"/>
              <a:t> does not hold initially</a:t>
            </a:r>
          </a:p>
          <a:p>
            <a:pPr lvl="1"/>
            <a:r>
              <a:rPr lang="en-US" sz="2200" dirty="0">
                <a:latin typeface="Franklin Gothic Medium" panose="020B0603020102020204" pitchFamily="34" charset="0"/>
              </a:rPr>
              <a:t>otherwise, the triple is invalid</a:t>
            </a:r>
          </a:p>
        </p:txBody>
      </p:sp>
      <p:sp>
        <p:nvSpPr>
          <p:cNvPr id="4" name="Slide Number Placeholder 3">
            <a:extLst>
              <a:ext uri="{FF2B5EF4-FFF2-40B4-BE49-F238E27FC236}">
                <a16:creationId xmlns:a16="http://schemas.microsoft.com/office/drawing/2014/main" id="{EF6E9F57-F136-6EDF-CAB7-475C01778D71}"/>
              </a:ext>
            </a:extLst>
          </p:cNvPr>
          <p:cNvSpPr>
            <a:spLocks noGrp="1"/>
          </p:cNvSpPr>
          <p:nvPr>
            <p:ph type="sldNum" sz="quarter" idx="4"/>
          </p:nvPr>
        </p:nvSpPr>
        <p:spPr/>
        <p:txBody>
          <a:bodyPr/>
          <a:lstStyle/>
          <a:p>
            <a:fld id="{60F4F636-6A27-E649-AEDF-9DE4D4E58670}" type="slidenum">
              <a:rPr lang="en-US" smtClean="0"/>
              <a:pPr/>
              <a:t>18</a:t>
            </a:fld>
            <a:endParaRPr lang="en-US" dirty="0"/>
          </a:p>
        </p:txBody>
      </p:sp>
    </p:spTree>
    <p:extLst>
      <p:ext uri="{BB962C8B-B14F-4D97-AF65-F5344CB8AC3E}">
        <p14:creationId xmlns:p14="http://schemas.microsoft.com/office/powerpoint/2010/main" val="361784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Correctness with Mutation Example (Setup)</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@param n an integer with n &gt;=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m with m &gt;= 10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n = n + 3n;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Check that value returned, </a:t>
            </a:r>
            <a:r>
              <a:rPr lang="en-US" sz="2600" dirty="0">
                <a:latin typeface="Cambria Math" panose="02040503050406030204" pitchFamily="18" charset="0"/>
                <a:ea typeface="Cambria Math" panose="02040503050406030204" pitchFamily="18" charset="0"/>
              </a:rPr>
              <a:t>m = n</a:t>
            </a:r>
            <a:r>
              <a:rPr lang="en-US" sz="2600" baseline="30000" dirty="0">
                <a:latin typeface="Cambria Math" panose="02040503050406030204" pitchFamily="18" charset="0"/>
                <a:ea typeface="Cambria Math" panose="02040503050406030204" pitchFamily="18" charset="0"/>
              </a:rPr>
              <a:t>2</a:t>
            </a:r>
            <a:r>
              <a:rPr lang="en-US" sz="2600" dirty="0"/>
              <a:t>, satisfies </a:t>
            </a:r>
            <a:r>
              <a:rPr lang="en-US" sz="2600" dirty="0">
                <a:latin typeface="Cambria Math" panose="02040503050406030204" pitchFamily="18" charset="0"/>
                <a:ea typeface="Cambria Math" panose="02040503050406030204" pitchFamily="18" charset="0"/>
              </a:rPr>
              <a:t>m ≥ 10</a:t>
            </a:r>
          </a:p>
        </p:txBody>
      </p:sp>
      <p:sp>
        <p:nvSpPr>
          <p:cNvPr id="4" name="Slide Number Placeholder 3">
            <a:extLst>
              <a:ext uri="{FF2B5EF4-FFF2-40B4-BE49-F238E27FC236}">
                <a16:creationId xmlns:a16="http://schemas.microsoft.com/office/drawing/2014/main" id="{B1B83EDE-F62E-26BC-05BA-B4685EC5AD9A}"/>
              </a:ext>
            </a:extLst>
          </p:cNvPr>
          <p:cNvSpPr>
            <a:spLocks noGrp="1"/>
          </p:cNvSpPr>
          <p:nvPr>
            <p:ph type="sldNum" sz="quarter" idx="4"/>
          </p:nvPr>
        </p:nvSpPr>
        <p:spPr/>
        <p:txBody>
          <a:bodyPr/>
          <a:lstStyle/>
          <a:p>
            <a:fld id="{60F4F636-6A27-E649-AEDF-9DE4D4E58670}" type="slidenum">
              <a:rPr lang="en-US" smtClean="0"/>
              <a:pPr/>
              <a:t>19</a:t>
            </a:fld>
            <a:endParaRPr lang="en-US" dirty="0"/>
          </a:p>
        </p:txBody>
      </p:sp>
    </p:spTree>
    <p:extLst>
      <p:ext uri="{BB962C8B-B14F-4D97-AF65-F5344CB8AC3E}">
        <p14:creationId xmlns:p14="http://schemas.microsoft.com/office/powerpoint/2010/main" val="387911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D5C3-3AA9-5FE8-3717-606A95AE5DD1}"/>
              </a:ext>
            </a:extLst>
          </p:cNvPr>
          <p:cNvSpPr>
            <a:spLocks noGrp="1"/>
          </p:cNvSpPr>
          <p:nvPr>
            <p:ph type="title"/>
          </p:nvPr>
        </p:nvSpPr>
        <p:spPr/>
        <p:txBody>
          <a:bodyPr/>
          <a:lstStyle/>
          <a:p>
            <a:r>
              <a:rPr lang="en-US" dirty="0"/>
              <a:t>Administrivia (05/02)</a:t>
            </a:r>
          </a:p>
        </p:txBody>
      </p:sp>
      <p:sp>
        <p:nvSpPr>
          <p:cNvPr id="3" name="Content Placeholder 2">
            <a:extLst>
              <a:ext uri="{FF2B5EF4-FFF2-40B4-BE49-F238E27FC236}">
                <a16:creationId xmlns:a16="http://schemas.microsoft.com/office/drawing/2014/main" id="{1EEABE67-14AB-9918-4713-432AD6D50CFF}"/>
              </a:ext>
            </a:extLst>
          </p:cNvPr>
          <p:cNvSpPr>
            <a:spLocks noGrp="1"/>
          </p:cNvSpPr>
          <p:nvPr>
            <p:ph idx="1"/>
          </p:nvPr>
        </p:nvSpPr>
        <p:spPr/>
        <p:txBody>
          <a:bodyPr/>
          <a:lstStyle/>
          <a:p>
            <a:r>
              <a:rPr lang="en-US" dirty="0"/>
              <a:t>HW5 is out!</a:t>
            </a:r>
          </a:p>
          <a:p>
            <a:pPr lvl="1"/>
            <a:r>
              <a:rPr lang="en-US" dirty="0"/>
              <a:t>note on </a:t>
            </a:r>
            <a:r>
              <a:rPr lang="en-US" b="1" dirty="0"/>
              <a:t>new</a:t>
            </a:r>
            <a:r>
              <a:rPr lang="en-US" dirty="0"/>
              <a:t> “require invariants” flag &amp; option;</a:t>
            </a:r>
            <a:br>
              <a:rPr lang="en-US" dirty="0"/>
            </a:br>
            <a:r>
              <a:rPr lang="en-US" dirty="0"/>
              <a:t>we won’t require “//Inv:” on your submissions!</a:t>
            </a:r>
          </a:p>
        </p:txBody>
      </p:sp>
      <p:sp>
        <p:nvSpPr>
          <p:cNvPr id="4" name="Slide Number Placeholder 3">
            <a:extLst>
              <a:ext uri="{FF2B5EF4-FFF2-40B4-BE49-F238E27FC236}">
                <a16:creationId xmlns:a16="http://schemas.microsoft.com/office/drawing/2014/main" id="{8676C941-88BD-1D26-BE6A-F75ED57608DB}"/>
              </a:ext>
            </a:extLst>
          </p:cNvPr>
          <p:cNvSpPr>
            <a:spLocks noGrp="1"/>
          </p:cNvSpPr>
          <p:nvPr>
            <p:ph type="sldNum" sz="quarter" idx="4"/>
          </p:nvPr>
        </p:nvSpPr>
        <p:spPr/>
        <p:txBody>
          <a:bodyPr/>
          <a:lstStyle/>
          <a:p>
            <a:fld id="{60F4F636-6A27-E649-AEDF-9DE4D4E58670}" type="slidenum">
              <a:rPr lang="en-US" smtClean="0"/>
              <a:pPr/>
              <a:t>2</a:t>
            </a:fld>
            <a:endParaRPr lang="en-US" dirty="0"/>
          </a:p>
        </p:txBody>
      </p:sp>
    </p:spTree>
    <p:extLst>
      <p:ext uri="{BB962C8B-B14F-4D97-AF65-F5344CB8AC3E}">
        <p14:creationId xmlns:p14="http://schemas.microsoft.com/office/powerpoint/2010/main" val="1943086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Correctness with Mutation Example (Triples)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@param n an integer with n &gt;=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m with m &gt;= 10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a:t>
            </a:r>
            <a:r>
              <a:rPr lang="en-US" sz="1800" b="1" dirty="0">
                <a:solidFill>
                  <a:srgbClr val="7030A0"/>
                </a:solidFill>
                <a:latin typeface="Cambria Math" panose="02040503050406030204" pitchFamily="18" charset="0"/>
                <a:ea typeface="Cambria Math" panose="02040503050406030204" pitchFamily="18" charset="0"/>
              </a:rPr>
              <a:t>≥ 1 }}</a:t>
            </a:r>
          </a:p>
          <a:p>
            <a:pPr lvl="2"/>
            <a:r>
              <a:rPr lang="en-US" sz="1800" dirty="0">
                <a:latin typeface="Courier New" panose="02070309020205020404" pitchFamily="49" charset="0"/>
                <a:cs typeface="Courier New" panose="02070309020205020404" pitchFamily="49" charset="0"/>
              </a:rPr>
              <a:t>  n = n + 3n;</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a:t>
            </a:r>
            <a:r>
              <a:rPr lang="en-US" sz="1800" b="1" baseline="30000" dirty="0">
                <a:solidFill>
                  <a:srgbClr val="7030A0"/>
                </a:solidFill>
                <a:latin typeface="Cambria Math" panose="02040503050406030204" pitchFamily="18" charset="0"/>
                <a:ea typeface="Cambria Math" panose="02040503050406030204" pitchFamily="18"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10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Precondition and postcondition come from spec</a:t>
            </a:r>
          </a:p>
          <a:p>
            <a:pPr lvl="2"/>
            <a:endParaRPr lang="en-US" sz="1800" dirty="0"/>
          </a:p>
          <a:p>
            <a:r>
              <a:rPr lang="en-US" sz="2600" dirty="0"/>
              <a:t>Remains to check that the triple is valid</a:t>
            </a:r>
          </a:p>
        </p:txBody>
      </p:sp>
      <p:sp>
        <p:nvSpPr>
          <p:cNvPr id="4" name="Slide Number Placeholder 3">
            <a:extLst>
              <a:ext uri="{FF2B5EF4-FFF2-40B4-BE49-F238E27FC236}">
                <a16:creationId xmlns:a16="http://schemas.microsoft.com/office/drawing/2014/main" id="{565618BE-1807-4452-5A92-97D348511554}"/>
              </a:ext>
            </a:extLst>
          </p:cNvPr>
          <p:cNvSpPr>
            <a:spLocks noGrp="1"/>
          </p:cNvSpPr>
          <p:nvPr>
            <p:ph type="sldNum" sz="quarter" idx="4"/>
          </p:nvPr>
        </p:nvSpPr>
        <p:spPr/>
        <p:txBody>
          <a:bodyPr/>
          <a:lstStyle/>
          <a:p>
            <a:fld id="{60F4F636-6A27-E649-AEDF-9DE4D4E58670}" type="slidenum">
              <a:rPr lang="en-US" smtClean="0"/>
              <a:pPr/>
              <a:t>20</a:t>
            </a:fld>
            <a:endParaRPr lang="en-US" dirty="0"/>
          </a:p>
        </p:txBody>
      </p:sp>
    </p:spTree>
    <p:extLst>
      <p:ext uri="{BB962C8B-B14F-4D97-AF65-F5344CB8AC3E}">
        <p14:creationId xmlns:p14="http://schemas.microsoft.com/office/powerpoint/2010/main" val="4059798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Hoare Triples with No Code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Code could be empty:</a:t>
            </a:r>
          </a:p>
          <a:p>
            <a:pPr lvl="2"/>
            <a:endParaRPr lang="en-US" sz="800" dirty="0"/>
          </a:p>
          <a:p>
            <a:pPr lvl="2"/>
            <a:r>
              <a:rPr lang="en-US" sz="2400" b="1" dirty="0">
                <a:latin typeface="Cambria Math" panose="02040503050406030204" pitchFamily="18" charset="0"/>
                <a:ea typeface="Cambria Math" panose="02040503050406030204" pitchFamily="18" charset="0"/>
              </a:rPr>
              <a:t>		{{ P }}</a:t>
            </a:r>
          </a:p>
          <a:p>
            <a:pPr lvl="2"/>
            <a:r>
              <a:rPr lang="en-US" b="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 Q }}</a:t>
            </a:r>
            <a:endParaRPr lang="en-US" sz="1800" dirty="0"/>
          </a:p>
          <a:p>
            <a:pPr lvl="2"/>
            <a:endParaRPr lang="en-US" sz="800" dirty="0"/>
          </a:p>
          <a:p>
            <a:pPr lvl="1"/>
            <a:endParaRPr lang="en-US" sz="2200" dirty="0"/>
          </a:p>
          <a:p>
            <a:r>
              <a:rPr lang="en-US" sz="2600" dirty="0"/>
              <a:t>When is such a triple valid?</a:t>
            </a:r>
          </a:p>
          <a:p>
            <a:pPr lvl="1"/>
            <a:r>
              <a:rPr lang="en-US" sz="2200" dirty="0">
                <a:latin typeface="Franklin Gothic Medium" panose="020B0603020102020204" pitchFamily="34" charset="0"/>
              </a:rPr>
              <a:t>valid iff P implies Q</a:t>
            </a:r>
          </a:p>
          <a:p>
            <a:pPr lvl="1"/>
            <a:r>
              <a:rPr lang="en-US" sz="2200" dirty="0">
                <a:latin typeface="Franklin Gothic Medium" panose="020B0603020102020204" pitchFamily="34" charset="0"/>
              </a:rPr>
              <a:t>we already know how to check validity in this case:</a:t>
            </a:r>
            <a:br>
              <a:rPr lang="en-US" sz="2200" dirty="0">
                <a:latin typeface="Franklin Gothic Medium" panose="020B0603020102020204" pitchFamily="34" charset="0"/>
              </a:rPr>
            </a:br>
            <a:r>
              <a:rPr lang="en-US" sz="2200" dirty="0">
                <a:latin typeface="Franklin Gothic Medium" panose="020B0603020102020204" pitchFamily="34" charset="0"/>
              </a:rPr>
              <a:t>prove each fact in Q by calculation, using facts from P</a:t>
            </a:r>
            <a:endParaRPr lang="en-US" sz="2200" b="1"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FBFC1603-1973-509B-2D3F-1984D67EAEF9}"/>
              </a:ext>
            </a:extLst>
          </p:cNvPr>
          <p:cNvSpPr>
            <a:spLocks noGrp="1"/>
          </p:cNvSpPr>
          <p:nvPr>
            <p:ph type="sldNum" sz="quarter" idx="4"/>
          </p:nvPr>
        </p:nvSpPr>
        <p:spPr/>
        <p:txBody>
          <a:bodyPr/>
          <a:lstStyle/>
          <a:p>
            <a:fld id="{60F4F636-6A27-E649-AEDF-9DE4D4E58670}" type="slidenum">
              <a:rPr lang="en-US" smtClean="0"/>
              <a:pPr/>
              <a:t>21</a:t>
            </a:fld>
            <a:endParaRPr lang="en-US" dirty="0"/>
          </a:p>
        </p:txBody>
      </p:sp>
    </p:spTree>
    <p:extLst>
      <p:ext uri="{BB962C8B-B14F-4D97-AF65-F5344CB8AC3E}">
        <p14:creationId xmlns:p14="http://schemas.microsoft.com/office/powerpoint/2010/main" val="339228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Hoare Triples with No Code: Example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Code could be empty:</a:t>
            </a:r>
          </a:p>
          <a:p>
            <a:pPr lvl="2"/>
            <a:endParaRPr lang="en-US" sz="800" dirty="0"/>
          </a:p>
          <a:p>
            <a:pPr lvl="2"/>
            <a:r>
              <a:rPr lang="en-US" sz="2400" b="1" dirty="0">
                <a:latin typeface="Cambria Math" panose="02040503050406030204" pitchFamily="18" charset="0"/>
                <a:ea typeface="Cambria Math" panose="02040503050406030204" pitchFamily="18" charset="0"/>
              </a:rPr>
              <a:t>		{{ </a:t>
            </a:r>
            <a:r>
              <a:rPr lang="en-US" dirty="0">
                <a:solidFill>
                  <a:srgbClr val="7030A0"/>
                </a:solidFill>
                <a:latin typeface="Cambria Math" panose="02040503050406030204" pitchFamily="18" charset="0"/>
                <a:ea typeface="Cambria Math" panose="02040503050406030204" pitchFamily="18" charset="0"/>
              </a:rPr>
              <a:t>a ≥ </a:t>
            </a:r>
            <a:r>
              <a:rPr lang="en-US" sz="2400" dirty="0">
                <a:solidFill>
                  <a:srgbClr val="7030A0"/>
                </a:solidFill>
                <a:latin typeface="Cambria Math" panose="02040503050406030204" pitchFamily="18" charset="0"/>
                <a:ea typeface="Cambria Math" panose="02040503050406030204" pitchFamily="18" charset="0"/>
              </a:rPr>
              <a:t>0,  </a:t>
            </a:r>
            <a:r>
              <a:rPr lang="en-US" dirty="0">
                <a:solidFill>
                  <a:srgbClr val="7030A0"/>
                </a:solidFill>
                <a:latin typeface="Cambria Math" panose="02040503050406030204" pitchFamily="18" charset="0"/>
                <a:ea typeface="Cambria Math" panose="02040503050406030204" pitchFamily="18" charset="0"/>
              </a:rPr>
              <a:t>b ≥ </a:t>
            </a:r>
            <a:r>
              <a:rPr lang="en-US" sz="2400" dirty="0">
                <a:solidFill>
                  <a:srgbClr val="7030A0"/>
                </a:solidFill>
                <a:latin typeface="Cambria Math" panose="02040503050406030204" pitchFamily="18" charset="0"/>
                <a:ea typeface="Cambria Math" panose="02040503050406030204" pitchFamily="18" charset="0"/>
              </a:rPr>
              <a:t>0,  L = cons(a, cons(b, nil))</a:t>
            </a:r>
            <a:r>
              <a:rPr lang="en-US" sz="2400"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a:t>
            </a:r>
          </a:p>
          <a:p>
            <a:pPr lvl="2"/>
            <a:r>
              <a:rPr lang="en-US" b="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 </a:t>
            </a:r>
            <a:r>
              <a:rPr lang="en-US" sz="2400" dirty="0">
                <a:solidFill>
                  <a:srgbClr val="0070C0"/>
                </a:solidFill>
                <a:latin typeface="Cambria Math" panose="02040503050406030204" pitchFamily="18" charset="0"/>
                <a:ea typeface="Cambria Math" panose="02040503050406030204" pitchFamily="18" charset="0"/>
              </a:rPr>
              <a:t>sum(L) ≥ 0</a:t>
            </a:r>
            <a:r>
              <a:rPr lang="en-US" sz="2400" b="1" dirty="0">
                <a:latin typeface="Cambria Math" panose="02040503050406030204" pitchFamily="18" charset="0"/>
                <a:ea typeface="Cambria Math" panose="02040503050406030204" pitchFamily="18" charset="0"/>
              </a:rPr>
              <a:t> }}</a:t>
            </a:r>
            <a:endParaRPr lang="en-US" sz="1800" dirty="0"/>
          </a:p>
          <a:p>
            <a:pPr lvl="2"/>
            <a:endParaRPr lang="en-US" sz="800" dirty="0"/>
          </a:p>
          <a:p>
            <a:pPr lvl="1"/>
            <a:endParaRPr lang="en-US" sz="2200" dirty="0"/>
          </a:p>
          <a:p>
            <a:r>
              <a:rPr lang="en-US" sz="2600" dirty="0"/>
              <a:t>Check that P implies Q by calculation</a:t>
            </a:r>
          </a:p>
          <a:p>
            <a:pPr lvl="2"/>
            <a:endParaRPr lang="en-US" sz="1800" b="1" dirty="0">
              <a:latin typeface="Franklin Gothic Medium" panose="020B0603020102020204" pitchFamily="34" charset="0"/>
            </a:endParaRPr>
          </a:p>
          <a:p>
            <a:pPr lvl="2"/>
            <a:r>
              <a:rPr lang="en-US" sz="1800" dirty="0">
                <a:latin typeface="Cambria Math" panose="02040503050406030204" pitchFamily="18" charset="0"/>
                <a:ea typeface="Cambria Math" panose="02040503050406030204" pitchFamily="18" charset="0"/>
              </a:rPr>
              <a:t>sum(L)	= sum(cons(a, cons(b, nil)))			since L = …</a:t>
            </a:r>
          </a:p>
          <a:p>
            <a:pPr lvl="2"/>
            <a:r>
              <a:rPr lang="en-US" sz="1800" dirty="0">
                <a:latin typeface="Cambria Math" panose="02040503050406030204" pitchFamily="18" charset="0"/>
                <a:ea typeface="Cambria Math" panose="02040503050406030204" pitchFamily="18" charset="0"/>
              </a:rPr>
              <a:t>		= a + sum(cons(b, nil))				def of sum</a:t>
            </a:r>
          </a:p>
          <a:p>
            <a:pPr lvl="2"/>
            <a:r>
              <a:rPr lang="en-US" sz="1800" dirty="0">
                <a:latin typeface="Cambria Math" panose="02040503050406030204" pitchFamily="18" charset="0"/>
                <a:ea typeface="Cambria Math" panose="02040503050406030204" pitchFamily="18" charset="0"/>
              </a:rPr>
              <a:t>		= a + b + sum(nil)					def of sum</a:t>
            </a:r>
          </a:p>
          <a:p>
            <a:pPr lvl="2"/>
            <a:r>
              <a:rPr lang="en-US" sz="1800" dirty="0">
                <a:latin typeface="Cambria Math" panose="02040503050406030204" pitchFamily="18" charset="0"/>
                <a:ea typeface="Cambria Math" panose="02040503050406030204" pitchFamily="18" charset="0"/>
              </a:rPr>
              <a:t>		= a + b								def of sum</a:t>
            </a:r>
          </a:p>
          <a:p>
            <a:pPr lvl="2"/>
            <a:r>
              <a:rPr lang="en-US" sz="1800" dirty="0">
                <a:latin typeface="Cambria Math" panose="02040503050406030204" pitchFamily="18" charset="0"/>
                <a:ea typeface="Cambria Math" panose="02040503050406030204" pitchFamily="18" charset="0"/>
              </a:rPr>
              <a:t>		≥ 0 + b								since a ≥ 0</a:t>
            </a:r>
          </a:p>
          <a:p>
            <a:pPr lvl="2"/>
            <a:r>
              <a:rPr lang="en-US" sz="1800" dirty="0">
                <a:latin typeface="Cambria Math" panose="02040503050406030204" pitchFamily="18" charset="0"/>
                <a:ea typeface="Cambria Math" panose="02040503050406030204" pitchFamily="18" charset="0"/>
              </a:rPr>
              <a:t>		≥ 0 + 0								since b ≥ 0</a:t>
            </a:r>
          </a:p>
          <a:p>
            <a:pPr lvl="2"/>
            <a:r>
              <a:rPr lang="en-US" sz="1800" dirty="0">
                <a:latin typeface="Cambria Math" panose="02040503050406030204" pitchFamily="18" charset="0"/>
                <a:ea typeface="Cambria Math" panose="02040503050406030204" pitchFamily="18" charset="0"/>
              </a:rPr>
              <a:t>		= 0</a:t>
            </a:r>
          </a:p>
        </p:txBody>
      </p:sp>
      <p:sp>
        <p:nvSpPr>
          <p:cNvPr id="4" name="Slide Number Placeholder 3">
            <a:extLst>
              <a:ext uri="{FF2B5EF4-FFF2-40B4-BE49-F238E27FC236}">
                <a16:creationId xmlns:a16="http://schemas.microsoft.com/office/drawing/2014/main" id="{D6DB3DC3-244C-1A87-811A-4E5C8CC2BEB8}"/>
              </a:ext>
            </a:extLst>
          </p:cNvPr>
          <p:cNvSpPr>
            <a:spLocks noGrp="1"/>
          </p:cNvSpPr>
          <p:nvPr>
            <p:ph type="sldNum" sz="quarter" idx="4"/>
          </p:nvPr>
        </p:nvSpPr>
        <p:spPr/>
        <p:txBody>
          <a:bodyPr/>
          <a:lstStyle/>
          <a:p>
            <a:fld id="{60F4F636-6A27-E649-AEDF-9DE4D4E58670}" type="slidenum">
              <a:rPr lang="en-US" smtClean="0"/>
              <a:pPr/>
              <a:t>22</a:t>
            </a:fld>
            <a:endParaRPr lang="en-US" dirty="0"/>
          </a:p>
        </p:txBody>
      </p:sp>
    </p:spTree>
    <p:extLst>
      <p:ext uri="{BB962C8B-B14F-4D97-AF65-F5344CB8AC3E}">
        <p14:creationId xmlns:p14="http://schemas.microsoft.com/office/powerpoint/2010/main" val="205748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Hoare Triples with Multiple Lines of Code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Code with multiple lines:</a:t>
            </a:r>
          </a:p>
          <a:p>
            <a:pPr lvl="2"/>
            <a:endParaRPr lang="en-US" sz="800" dirty="0"/>
          </a:p>
          <a:p>
            <a:pPr lvl="2"/>
            <a:r>
              <a:rPr lang="en-US" sz="2400" b="1" dirty="0">
                <a:latin typeface="Cambria Math" panose="02040503050406030204" pitchFamily="18" charset="0"/>
                <a:ea typeface="Cambria Math" panose="02040503050406030204" pitchFamily="18" charset="0"/>
              </a:rPr>
              <a:t>		{{ P }}</a:t>
            </a:r>
          </a:p>
          <a:p>
            <a:pPr lvl="2"/>
            <a:r>
              <a:rPr lang="en-US" b="1" dirty="0">
                <a:latin typeface="Cambria Math" panose="02040503050406030204" pitchFamily="18" charset="0"/>
                <a:ea typeface="Cambria Math" panose="02040503050406030204" pitchFamily="18" charset="0"/>
              </a:rPr>
              <a:t>		    </a:t>
            </a:r>
            <a:r>
              <a:rPr lang="en-US" b="1" dirty="0">
                <a:latin typeface="Courier New" panose="02070309020205020404" pitchFamily="49" charset="0"/>
                <a:ea typeface="Cambria Math" panose="02040503050406030204" pitchFamily="18" charset="0"/>
                <a:cs typeface="Courier New" panose="02070309020205020404" pitchFamily="49" charset="0"/>
              </a:rPr>
              <a:t>S</a:t>
            </a:r>
            <a:endParaRPr lang="en-US" sz="2400" b="1" baseline="-25000" dirty="0">
              <a:latin typeface="Courier New" panose="02070309020205020404" pitchFamily="49" charset="0"/>
              <a:ea typeface="Cambria Math" panose="02040503050406030204" pitchFamily="18" charset="0"/>
              <a:cs typeface="Courier New" panose="02070309020205020404" pitchFamily="49" charset="0"/>
            </a:endParaRPr>
          </a:p>
          <a:p>
            <a:pPr lvl="2"/>
            <a:r>
              <a:rPr lang="en-US" b="1" dirty="0">
                <a:latin typeface="Cambria Math" panose="02040503050406030204" pitchFamily="18" charset="0"/>
                <a:ea typeface="Cambria Math" panose="02040503050406030204" pitchFamily="18" charset="0"/>
              </a:rPr>
              <a:t>		    </a:t>
            </a:r>
            <a:r>
              <a:rPr lang="en-US" b="1" dirty="0">
                <a:latin typeface="Courier New" panose="02070309020205020404" pitchFamily="49" charset="0"/>
                <a:ea typeface="Cambria Math" panose="02040503050406030204" pitchFamily="18" charset="0"/>
                <a:cs typeface="Courier New" panose="02070309020205020404" pitchFamily="49" charset="0"/>
              </a:rPr>
              <a:t>T</a:t>
            </a:r>
            <a:endParaRPr lang="en-US" b="1" dirty="0">
              <a:latin typeface="Cambria Math" panose="02040503050406030204" pitchFamily="18" charset="0"/>
              <a:ea typeface="Cambria Math" panose="02040503050406030204" pitchFamily="18" charset="0"/>
            </a:endParaRPr>
          </a:p>
          <a:p>
            <a:pPr lvl="2"/>
            <a:r>
              <a:rPr lang="en-US" b="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 Q }}</a:t>
            </a:r>
            <a:endParaRPr lang="en-US" sz="1800" dirty="0"/>
          </a:p>
          <a:p>
            <a:pPr lvl="2"/>
            <a:endParaRPr lang="en-US" sz="800" dirty="0"/>
          </a:p>
          <a:p>
            <a:pPr lvl="1"/>
            <a:endParaRPr lang="en-US" sz="2200" dirty="0"/>
          </a:p>
          <a:p>
            <a:r>
              <a:rPr lang="en-US" sz="2600" dirty="0"/>
              <a:t>Valid iff there exists an </a:t>
            </a:r>
            <a:r>
              <a:rPr lang="en-US" sz="2600" b="1" dirty="0">
                <a:solidFill>
                  <a:srgbClr val="C00000"/>
                </a:solidFill>
                <a:latin typeface="Cambria Math" panose="02040503050406030204" pitchFamily="18" charset="0"/>
                <a:ea typeface="Cambria Math" panose="02040503050406030204" pitchFamily="18" charset="0"/>
              </a:rPr>
              <a:t>R</a:t>
            </a:r>
            <a:r>
              <a:rPr lang="en-US" sz="2600" dirty="0"/>
              <a:t> making both triples valid</a:t>
            </a:r>
          </a:p>
          <a:p>
            <a:pPr lvl="1"/>
            <a:r>
              <a:rPr lang="en-US" sz="2200" dirty="0">
                <a:latin typeface="Franklin Gothic Medium" panose="020B0603020102020204" pitchFamily="34" charset="0"/>
              </a:rPr>
              <a:t>i.e., </a:t>
            </a:r>
            <a:r>
              <a:rPr lang="en-US" sz="2200" dirty="0">
                <a:latin typeface="Cambria Math" panose="02040503050406030204" pitchFamily="18" charset="0"/>
                <a:ea typeface="Cambria Math" panose="02040503050406030204" pitchFamily="18" charset="0"/>
              </a:rPr>
              <a:t>{{ P }} </a:t>
            </a:r>
            <a:r>
              <a:rPr lang="en-US" sz="2200" b="1" dirty="0">
                <a:latin typeface="Courier New" panose="02070309020205020404" pitchFamily="49" charset="0"/>
                <a:ea typeface="Cambria Math" panose="02040503050406030204" pitchFamily="18" charset="0"/>
                <a:cs typeface="Courier New" panose="02070309020205020404" pitchFamily="49" charset="0"/>
              </a:rPr>
              <a:t>S</a:t>
            </a:r>
            <a:r>
              <a:rPr lang="en-US" sz="2200" dirty="0">
                <a:latin typeface="Cambria Math" panose="02040503050406030204" pitchFamily="18" charset="0"/>
                <a:ea typeface="Cambria Math" panose="02040503050406030204" pitchFamily="18" charset="0"/>
              </a:rPr>
              <a:t> {{ </a:t>
            </a:r>
            <a:r>
              <a:rPr lang="en-US" sz="2200" b="1" dirty="0">
                <a:solidFill>
                  <a:srgbClr val="C00000"/>
                </a:solidFill>
                <a:latin typeface="Cambria Math" panose="02040503050406030204" pitchFamily="18" charset="0"/>
                <a:ea typeface="Cambria Math" panose="02040503050406030204" pitchFamily="18" charset="0"/>
              </a:rPr>
              <a:t>R</a:t>
            </a:r>
            <a:r>
              <a:rPr lang="en-US" sz="2200" dirty="0">
                <a:latin typeface="Cambria Math" panose="02040503050406030204" pitchFamily="18" charset="0"/>
                <a:ea typeface="Cambria Math" panose="02040503050406030204" pitchFamily="18" charset="0"/>
              </a:rPr>
              <a:t> }}</a:t>
            </a:r>
            <a:r>
              <a:rPr lang="en-US" sz="2200" dirty="0">
                <a:latin typeface="Franklin Gothic Medium" panose="020B0603020102020204" pitchFamily="34" charset="0"/>
              </a:rPr>
              <a:t> is valid and </a:t>
            </a:r>
            <a:r>
              <a:rPr lang="en-US" sz="2200" dirty="0">
                <a:latin typeface="Cambria Math" panose="02040503050406030204" pitchFamily="18" charset="0"/>
                <a:ea typeface="Cambria Math" panose="02040503050406030204" pitchFamily="18" charset="0"/>
              </a:rPr>
              <a:t>{{ </a:t>
            </a:r>
            <a:r>
              <a:rPr lang="en-US" sz="2200" b="1" dirty="0">
                <a:solidFill>
                  <a:srgbClr val="C00000"/>
                </a:solidFill>
                <a:latin typeface="Cambria Math" panose="02040503050406030204" pitchFamily="18" charset="0"/>
                <a:ea typeface="Cambria Math" panose="02040503050406030204" pitchFamily="18" charset="0"/>
              </a:rPr>
              <a:t>R</a:t>
            </a:r>
            <a:r>
              <a:rPr lang="en-US" sz="2200" dirty="0">
                <a:latin typeface="Cambria Math" panose="02040503050406030204" pitchFamily="18" charset="0"/>
                <a:ea typeface="Cambria Math" panose="02040503050406030204" pitchFamily="18" charset="0"/>
              </a:rPr>
              <a:t> }} </a:t>
            </a:r>
            <a:r>
              <a:rPr lang="en-US" sz="2200" b="1" dirty="0">
                <a:latin typeface="Courier New" panose="02070309020205020404" pitchFamily="49" charset="0"/>
                <a:ea typeface="Cambria Math" panose="02040503050406030204" pitchFamily="18" charset="0"/>
                <a:cs typeface="Courier New" panose="02070309020205020404" pitchFamily="49" charset="0"/>
              </a:rPr>
              <a:t>T</a:t>
            </a:r>
            <a:r>
              <a:rPr lang="en-US" sz="2200" dirty="0">
                <a:latin typeface="Cambria Math" panose="02040503050406030204" pitchFamily="18" charset="0"/>
                <a:ea typeface="Cambria Math" panose="02040503050406030204" pitchFamily="18" charset="0"/>
              </a:rPr>
              <a:t> {{ Q }}</a:t>
            </a:r>
            <a:r>
              <a:rPr lang="en-US" sz="2200" dirty="0">
                <a:latin typeface="Franklin Gothic Medium" panose="020B0603020102020204" pitchFamily="34" charset="0"/>
                <a:ea typeface="Cambria Math" panose="02040503050406030204" pitchFamily="18" charset="0"/>
              </a:rPr>
              <a:t> is valid</a:t>
            </a:r>
          </a:p>
          <a:p>
            <a:pPr lvl="1"/>
            <a:endParaRPr lang="en-US" sz="2200" dirty="0">
              <a:latin typeface="Franklin Gothic Medium" panose="020B0603020102020204" pitchFamily="34" charset="0"/>
              <a:ea typeface="Cambria Math" panose="02040503050406030204" pitchFamily="18" charset="0"/>
            </a:endParaRPr>
          </a:p>
          <a:p>
            <a:r>
              <a:rPr lang="en-US" sz="2600" dirty="0">
                <a:latin typeface="Franklin Gothic Medium" panose="020B0603020102020204" pitchFamily="34" charset="0"/>
                <a:ea typeface="Cambria Math" panose="02040503050406030204" pitchFamily="18" charset="0"/>
              </a:rPr>
              <a:t>Will see next how to put these to good use…</a:t>
            </a:r>
          </a:p>
        </p:txBody>
      </p:sp>
      <p:sp>
        <p:nvSpPr>
          <p:cNvPr id="4" name="TextBox 3">
            <a:extLst>
              <a:ext uri="{FF2B5EF4-FFF2-40B4-BE49-F238E27FC236}">
                <a16:creationId xmlns:a16="http://schemas.microsoft.com/office/drawing/2014/main" id="{6992E233-6ACB-D5EC-0C24-E8E6DF0A6BCE}"/>
              </a:ext>
            </a:extLst>
          </p:cNvPr>
          <p:cNvSpPr txBox="1"/>
          <p:nvPr/>
        </p:nvSpPr>
        <p:spPr>
          <a:xfrm>
            <a:off x="5391397" y="1721679"/>
            <a:ext cx="1069524" cy="2092881"/>
          </a:xfrm>
          <a:prstGeom prst="rect">
            <a:avLst/>
          </a:prstGeom>
          <a:noFill/>
        </p:spPr>
        <p:txBody>
          <a:bodyPr wrap="none" rtlCol="0">
            <a:spAutoFit/>
          </a:bodyPr>
          <a:lstStyle/>
          <a:p>
            <a:pPr marL="0" lvl="2"/>
            <a:r>
              <a:rPr lang="en-US" sz="2600" b="1" dirty="0">
                <a:latin typeface="Cambria Math" panose="02040503050406030204" pitchFamily="18" charset="0"/>
                <a:ea typeface="Cambria Math" panose="02040503050406030204" pitchFamily="18" charset="0"/>
              </a:rPr>
              <a:t>{{ P }}</a:t>
            </a:r>
          </a:p>
          <a:p>
            <a:pPr marL="0" lvl="2"/>
            <a:r>
              <a:rPr lang="en-US" sz="2600" b="1" dirty="0">
                <a:latin typeface="Cambria Math" panose="02040503050406030204" pitchFamily="18" charset="0"/>
                <a:ea typeface="Cambria Math" panose="02040503050406030204" pitchFamily="18" charset="0"/>
                <a:cs typeface="Courier New" panose="02070309020205020404" pitchFamily="49" charset="0"/>
              </a:rPr>
              <a:t>    </a:t>
            </a:r>
            <a:r>
              <a:rPr lang="en-US" sz="2600" b="1" dirty="0">
                <a:latin typeface="Courier New" panose="02070309020205020404" pitchFamily="49" charset="0"/>
                <a:ea typeface="Cambria Math" panose="02040503050406030204" pitchFamily="18" charset="0"/>
                <a:cs typeface="Courier New" panose="02070309020205020404" pitchFamily="49" charset="0"/>
              </a:rPr>
              <a:t>S</a:t>
            </a:r>
            <a:endParaRPr lang="en-US" sz="2600" b="1" baseline="-25000" dirty="0">
              <a:latin typeface="Courier New" panose="02070309020205020404" pitchFamily="49" charset="0"/>
              <a:ea typeface="Cambria Math" panose="02040503050406030204" pitchFamily="18" charset="0"/>
              <a:cs typeface="Courier New" panose="02070309020205020404" pitchFamily="49" charset="0"/>
            </a:endParaRPr>
          </a:p>
          <a:p>
            <a:pPr marL="0" lvl="2"/>
            <a:r>
              <a:rPr lang="en-US" sz="2600" b="1" dirty="0">
                <a:latin typeface="Cambria Math" panose="02040503050406030204" pitchFamily="18" charset="0"/>
                <a:ea typeface="Cambria Math" panose="02040503050406030204" pitchFamily="18" charset="0"/>
              </a:rPr>
              <a:t>{{ </a:t>
            </a:r>
            <a:r>
              <a:rPr lang="en-US" sz="2600" b="1" dirty="0">
                <a:solidFill>
                  <a:srgbClr val="C00000"/>
                </a:solidFill>
                <a:latin typeface="Cambria Math" panose="02040503050406030204" pitchFamily="18" charset="0"/>
                <a:ea typeface="Cambria Math" panose="02040503050406030204" pitchFamily="18" charset="0"/>
              </a:rPr>
              <a:t>R</a:t>
            </a:r>
            <a:r>
              <a:rPr lang="en-US" sz="2600" b="1" dirty="0">
                <a:latin typeface="Cambria Math" panose="02040503050406030204" pitchFamily="18" charset="0"/>
                <a:ea typeface="Cambria Math" panose="02040503050406030204" pitchFamily="18" charset="0"/>
              </a:rPr>
              <a:t> }}</a:t>
            </a:r>
            <a:endParaRPr lang="en-US" sz="2600" dirty="0"/>
          </a:p>
          <a:p>
            <a:pPr marL="0" lvl="2"/>
            <a:r>
              <a:rPr lang="en-US" sz="2600" b="1" dirty="0">
                <a:latin typeface="Cambria Math" panose="02040503050406030204" pitchFamily="18" charset="0"/>
                <a:ea typeface="Cambria Math" panose="02040503050406030204" pitchFamily="18" charset="0"/>
                <a:cs typeface="Courier New" panose="02070309020205020404" pitchFamily="49" charset="0"/>
              </a:rPr>
              <a:t>    </a:t>
            </a:r>
            <a:r>
              <a:rPr lang="en-US" sz="2600" b="1" dirty="0">
                <a:latin typeface="Courier New" panose="02070309020205020404" pitchFamily="49" charset="0"/>
                <a:ea typeface="Cambria Math" panose="02040503050406030204" pitchFamily="18" charset="0"/>
                <a:cs typeface="Courier New" panose="02070309020205020404" pitchFamily="49" charset="0"/>
              </a:rPr>
              <a:t>T</a:t>
            </a:r>
            <a:endParaRPr lang="en-US" sz="2600" b="1" dirty="0">
              <a:latin typeface="Cambria Math" panose="02040503050406030204" pitchFamily="18" charset="0"/>
              <a:ea typeface="Cambria Math" panose="02040503050406030204" pitchFamily="18" charset="0"/>
            </a:endParaRPr>
          </a:p>
          <a:p>
            <a:pPr marL="0" lvl="2"/>
            <a:r>
              <a:rPr lang="en-US" sz="2600" b="1" dirty="0">
                <a:latin typeface="Cambria Math" panose="02040503050406030204" pitchFamily="18" charset="0"/>
                <a:ea typeface="Cambria Math" panose="02040503050406030204" pitchFamily="18" charset="0"/>
              </a:rPr>
              <a:t>{{ Q }}</a:t>
            </a:r>
            <a:endParaRPr lang="en-US" sz="2600" dirty="0"/>
          </a:p>
        </p:txBody>
      </p:sp>
      <p:sp>
        <p:nvSpPr>
          <p:cNvPr id="5" name="Right Arrow 4" descr="We can add intermediate conditions between lines of code, such as “R”">
            <a:extLst>
              <a:ext uri="{FF2B5EF4-FFF2-40B4-BE49-F238E27FC236}">
                <a16:creationId xmlns:a16="http://schemas.microsoft.com/office/drawing/2014/main" id="{9785E3D7-EAC3-2062-9386-13D499044920}"/>
              </a:ext>
            </a:extLst>
          </p:cNvPr>
          <p:cNvSpPr/>
          <p:nvPr/>
        </p:nvSpPr>
        <p:spPr>
          <a:xfrm>
            <a:off x="3978234" y="2600696"/>
            <a:ext cx="593766" cy="344385"/>
          </a:xfrm>
          <a:prstGeom prst="rightArrow">
            <a:avLst/>
          </a:prstGeom>
          <a:solidFill>
            <a:srgbClr val="D6D6F6"/>
          </a:solidFill>
          <a:ln>
            <a:solidFill>
              <a:srgbClr val="19196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9B4F9C-C1E5-66A0-6FB0-DC5AB68D50E0}"/>
              </a:ext>
            </a:extLst>
          </p:cNvPr>
          <p:cNvSpPr>
            <a:spLocks noGrp="1"/>
          </p:cNvSpPr>
          <p:nvPr>
            <p:ph type="sldNum" sz="quarter" idx="4"/>
          </p:nvPr>
        </p:nvSpPr>
        <p:spPr/>
        <p:txBody>
          <a:bodyPr/>
          <a:lstStyle/>
          <a:p>
            <a:fld id="{60F4F636-6A27-E649-AEDF-9DE4D4E58670}" type="slidenum">
              <a:rPr lang="en-US" smtClean="0"/>
              <a:pPr/>
              <a:t>23</a:t>
            </a:fld>
            <a:endParaRPr lang="en-US" dirty="0"/>
          </a:p>
        </p:txBody>
      </p:sp>
    </p:spTree>
    <p:extLst>
      <p:ext uri="{BB962C8B-B14F-4D97-AF65-F5344CB8AC3E}">
        <p14:creationId xmlns:p14="http://schemas.microsoft.com/office/powerpoint/2010/main" val="340792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3AD6-C65F-C55F-B195-432BC2AE54EE}"/>
              </a:ext>
            </a:extLst>
          </p:cNvPr>
          <p:cNvSpPr>
            <a:spLocks noGrp="1"/>
          </p:cNvSpPr>
          <p:nvPr>
            <p:ph type="title"/>
          </p:nvPr>
        </p:nvSpPr>
        <p:spPr/>
        <p:txBody>
          <a:bodyPr/>
          <a:lstStyle/>
          <a:p>
            <a:r>
              <a:rPr lang="en-US" dirty="0"/>
              <a:t>Stronger Assertions vs Specifications</a:t>
            </a:r>
          </a:p>
        </p:txBody>
      </p:sp>
      <p:sp>
        <p:nvSpPr>
          <p:cNvPr id="3" name="Content Placeholder 2">
            <a:extLst>
              <a:ext uri="{FF2B5EF4-FFF2-40B4-BE49-F238E27FC236}">
                <a16:creationId xmlns:a16="http://schemas.microsoft.com/office/drawing/2014/main" id="{B8DC9705-D4DD-784B-6797-99FBE4399A19}"/>
              </a:ext>
            </a:extLst>
          </p:cNvPr>
          <p:cNvSpPr>
            <a:spLocks noGrp="1"/>
          </p:cNvSpPr>
          <p:nvPr>
            <p:ph idx="1"/>
          </p:nvPr>
        </p:nvSpPr>
        <p:spPr/>
        <p:txBody>
          <a:bodyPr/>
          <a:lstStyle/>
          <a:p>
            <a:r>
              <a:rPr lang="en-US" sz="2600" b="1" dirty="0"/>
              <a:t> </a:t>
            </a:r>
            <a:r>
              <a:rPr lang="en-US" sz="2600" b="1" dirty="0">
                <a:solidFill>
                  <a:srgbClr val="0070C0"/>
                </a:solidFill>
              </a:rPr>
              <a:t>Assertion</a:t>
            </a:r>
            <a:r>
              <a:rPr lang="en-US" sz="2600" dirty="0"/>
              <a:t> is </a:t>
            </a:r>
            <a:r>
              <a:rPr lang="en-US" sz="2600" dirty="0">
                <a:solidFill>
                  <a:srgbClr val="7030A0"/>
                </a:solidFill>
              </a:rPr>
              <a:t>stronger</a:t>
            </a:r>
            <a:r>
              <a:rPr lang="en-US" sz="2600" dirty="0"/>
              <a:t> iff it holds in a subset of states</a:t>
            </a:r>
          </a:p>
          <a:p>
            <a:pPr lvl="1"/>
            <a:endParaRPr lang="en-US" sz="2200" dirty="0"/>
          </a:p>
          <a:p>
            <a:pPr lvl="1"/>
            <a:endParaRPr lang="en-US" sz="2200" dirty="0"/>
          </a:p>
          <a:p>
            <a:pPr lvl="1"/>
            <a:endParaRPr lang="en-US" sz="2200" dirty="0"/>
          </a:p>
          <a:p>
            <a:pPr lvl="1"/>
            <a:endParaRPr lang="en-US" sz="2200" dirty="0"/>
          </a:p>
          <a:p>
            <a:pPr lvl="1"/>
            <a:endParaRPr lang="en-US" sz="2200" dirty="0"/>
          </a:p>
          <a:p>
            <a:pPr lvl="1"/>
            <a:endParaRPr lang="en-US" sz="2200" dirty="0"/>
          </a:p>
          <a:p>
            <a:r>
              <a:rPr lang="en-US" sz="2600" dirty="0"/>
              <a:t> </a:t>
            </a:r>
            <a:r>
              <a:rPr lang="en-US" sz="2600" dirty="0">
                <a:solidFill>
                  <a:srgbClr val="7030A0"/>
                </a:solidFill>
              </a:rPr>
              <a:t>Stronger</a:t>
            </a:r>
            <a:r>
              <a:rPr lang="en-US" sz="2600" dirty="0"/>
              <a:t> assertion </a:t>
            </a:r>
            <a:r>
              <a:rPr lang="en-US" sz="2600" u="sng" dirty="0"/>
              <a:t>implies</a:t>
            </a:r>
            <a:r>
              <a:rPr lang="en-US" sz="2600" dirty="0"/>
              <a:t> the </a:t>
            </a:r>
            <a:r>
              <a:rPr lang="en-US" sz="2600" dirty="0">
                <a:solidFill>
                  <a:srgbClr val="7030A0"/>
                </a:solidFill>
              </a:rPr>
              <a:t>weaker</a:t>
            </a:r>
            <a:r>
              <a:rPr lang="en-US" sz="2600" dirty="0"/>
              <a:t> one</a:t>
            </a:r>
          </a:p>
          <a:p>
            <a:pPr lvl="1"/>
            <a:r>
              <a:rPr lang="en-US" sz="2200" dirty="0"/>
              <a:t>stronger is a synonym for “implies”</a:t>
            </a:r>
          </a:p>
          <a:p>
            <a:pPr lvl="1"/>
            <a:r>
              <a:rPr lang="en-US" sz="2200" dirty="0"/>
              <a:t>weaker is a synonym for “is implied by”</a:t>
            </a:r>
          </a:p>
          <a:p>
            <a:pPr lvl="1"/>
            <a:endParaRPr lang="en-US" sz="2200" dirty="0"/>
          </a:p>
        </p:txBody>
      </p:sp>
      <p:grpSp>
        <p:nvGrpSpPr>
          <p:cNvPr id="9" name="Group 8" descr="A Venn diagram, where Q_2 is entirely enclosed in Q_1. In other words, Q_1 is a superset of Q_2.">
            <a:extLst>
              <a:ext uri="{FF2B5EF4-FFF2-40B4-BE49-F238E27FC236}">
                <a16:creationId xmlns:a16="http://schemas.microsoft.com/office/drawing/2014/main" id="{F6D16657-C38A-53D9-31A5-16AE86CBE351}"/>
              </a:ext>
            </a:extLst>
          </p:cNvPr>
          <p:cNvGrpSpPr/>
          <p:nvPr/>
        </p:nvGrpSpPr>
        <p:grpSpPr>
          <a:xfrm>
            <a:off x="2964084" y="2149244"/>
            <a:ext cx="2214534" cy="1457885"/>
            <a:chOff x="2964084" y="2149244"/>
            <a:chExt cx="2214534" cy="1457885"/>
          </a:xfrm>
        </p:grpSpPr>
        <p:sp>
          <p:nvSpPr>
            <p:cNvPr id="5" name="Oval 4">
              <a:extLst>
                <a:ext uri="{FF2B5EF4-FFF2-40B4-BE49-F238E27FC236}">
                  <a16:creationId xmlns:a16="http://schemas.microsoft.com/office/drawing/2014/main" id="{543CFDC2-3B64-8B5A-862B-4AD3A7BF5E5D}"/>
                </a:ext>
              </a:extLst>
            </p:cNvPr>
            <p:cNvSpPr/>
            <p:nvPr/>
          </p:nvSpPr>
          <p:spPr>
            <a:xfrm>
              <a:off x="2964084" y="2149244"/>
              <a:ext cx="2214534" cy="1457885"/>
            </a:xfrm>
            <a:prstGeom prst="ellipse">
              <a:avLst/>
            </a:prstGeom>
            <a:solidFill>
              <a:srgbClr val="EEFAF4"/>
            </a:solidFill>
            <a:ln w="38100">
              <a:solidFill>
                <a:srgbClr val="319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D685BEA-077E-A475-A1E6-EA464C17F32A}"/>
                </a:ext>
              </a:extLst>
            </p:cNvPr>
            <p:cNvSpPr/>
            <p:nvPr/>
          </p:nvSpPr>
          <p:spPr>
            <a:xfrm>
              <a:off x="4057246" y="2371584"/>
              <a:ext cx="818323" cy="962534"/>
            </a:xfrm>
            <a:prstGeom prst="ellipse">
              <a:avLst/>
            </a:prstGeom>
            <a:solidFill>
              <a:srgbClr val="D6D6F6"/>
            </a:solidFill>
            <a:ln w="38100">
              <a:solidFill>
                <a:srgbClr val="191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8D111D-6371-97C9-D79C-F27580AAA083}"/>
                </a:ext>
              </a:extLst>
            </p:cNvPr>
            <p:cNvSpPr/>
            <p:nvPr/>
          </p:nvSpPr>
          <p:spPr>
            <a:xfrm>
              <a:off x="4249784" y="2659412"/>
              <a:ext cx="421910" cy="369332"/>
            </a:xfrm>
            <a:prstGeom prst="rect">
              <a:avLst/>
            </a:prstGeom>
          </p:spPr>
          <p:txBody>
            <a:bodyPr wrap="none">
              <a:spAutoFit/>
            </a:bodyPr>
            <a:lstStyle/>
            <a:p>
              <a:r>
                <a:rPr lang="en-US" b="1" dirty="0">
                  <a:solidFill>
                    <a:srgbClr val="443B80"/>
                  </a:solidFill>
                  <a:latin typeface="+mn-lt"/>
                  <a:ea typeface="Courier" charset="0"/>
                  <a:cs typeface="Courier" charset="0"/>
                </a:rPr>
                <a:t>Q</a:t>
              </a:r>
              <a:r>
                <a:rPr lang="en-US" b="1" baseline="-25000" dirty="0">
                  <a:solidFill>
                    <a:srgbClr val="443B80"/>
                  </a:solidFill>
                  <a:latin typeface="+mn-lt"/>
                  <a:ea typeface="Courier" charset="0"/>
                  <a:cs typeface="Courier" charset="0"/>
                </a:rPr>
                <a:t>2</a:t>
              </a:r>
              <a:endParaRPr lang="en-US" baseline="-25000" dirty="0">
                <a:latin typeface="+mn-lt"/>
              </a:endParaRPr>
            </a:p>
          </p:txBody>
        </p:sp>
        <p:sp>
          <p:nvSpPr>
            <p:cNvPr id="8" name="Rectangle 7">
              <a:extLst>
                <a:ext uri="{FF2B5EF4-FFF2-40B4-BE49-F238E27FC236}">
                  <a16:creationId xmlns:a16="http://schemas.microsoft.com/office/drawing/2014/main" id="{01F40777-1A68-55E5-6BBD-631DB5F74862}"/>
                </a:ext>
              </a:extLst>
            </p:cNvPr>
            <p:cNvSpPr/>
            <p:nvPr/>
          </p:nvSpPr>
          <p:spPr>
            <a:xfrm>
              <a:off x="3332288" y="2648073"/>
              <a:ext cx="421910" cy="369332"/>
            </a:xfrm>
            <a:prstGeom prst="rect">
              <a:avLst/>
            </a:prstGeom>
          </p:spPr>
          <p:txBody>
            <a:bodyPr wrap="none">
              <a:spAutoFit/>
            </a:bodyPr>
            <a:lstStyle/>
            <a:p>
              <a:r>
                <a:rPr lang="en-US" b="1" dirty="0">
                  <a:solidFill>
                    <a:srgbClr val="31946A"/>
                  </a:solidFill>
                  <a:latin typeface="+mn-lt"/>
                  <a:ea typeface="Courier" charset="0"/>
                  <a:cs typeface="Courier" charset="0"/>
                </a:rPr>
                <a:t>Q</a:t>
              </a:r>
              <a:r>
                <a:rPr lang="en-US" b="1" baseline="-25000" dirty="0">
                  <a:solidFill>
                    <a:srgbClr val="31946A"/>
                  </a:solidFill>
                  <a:latin typeface="+mn-lt"/>
                  <a:ea typeface="Courier" charset="0"/>
                  <a:cs typeface="Courier" charset="0"/>
                </a:rPr>
                <a:t>1</a:t>
              </a:r>
              <a:endParaRPr lang="en-US" baseline="-25000" dirty="0">
                <a:solidFill>
                  <a:srgbClr val="31946A"/>
                </a:solidFill>
                <a:latin typeface="+mn-lt"/>
              </a:endParaRPr>
            </a:p>
          </p:txBody>
        </p:sp>
      </p:grpSp>
      <p:sp>
        <p:nvSpPr>
          <p:cNvPr id="4" name="Slide Number Placeholder 3">
            <a:extLst>
              <a:ext uri="{FF2B5EF4-FFF2-40B4-BE49-F238E27FC236}">
                <a16:creationId xmlns:a16="http://schemas.microsoft.com/office/drawing/2014/main" id="{9D3C436C-B511-1731-7640-70C0B1292C4C}"/>
              </a:ext>
            </a:extLst>
          </p:cNvPr>
          <p:cNvSpPr>
            <a:spLocks noGrp="1"/>
          </p:cNvSpPr>
          <p:nvPr>
            <p:ph type="sldNum" sz="quarter" idx="4"/>
          </p:nvPr>
        </p:nvSpPr>
        <p:spPr/>
        <p:txBody>
          <a:bodyPr/>
          <a:lstStyle/>
          <a:p>
            <a:fld id="{60F4F636-6A27-E649-AEDF-9DE4D4E58670}" type="slidenum">
              <a:rPr lang="en-US" smtClean="0"/>
              <a:pPr/>
              <a:t>24</a:t>
            </a:fld>
            <a:endParaRPr lang="en-US" dirty="0"/>
          </a:p>
        </p:txBody>
      </p:sp>
    </p:spTree>
    <p:extLst>
      <p:ext uri="{BB962C8B-B14F-4D97-AF65-F5344CB8AC3E}">
        <p14:creationId xmlns:p14="http://schemas.microsoft.com/office/powerpoint/2010/main" val="133413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3AD6-C65F-C55F-B195-432BC2AE54EE}"/>
              </a:ext>
            </a:extLst>
          </p:cNvPr>
          <p:cNvSpPr>
            <a:spLocks noGrp="1"/>
          </p:cNvSpPr>
          <p:nvPr>
            <p:ph type="title"/>
          </p:nvPr>
        </p:nvSpPr>
        <p:spPr/>
        <p:txBody>
          <a:bodyPr/>
          <a:lstStyle/>
          <a:p>
            <a:r>
              <a:rPr lang="en-US" dirty="0"/>
              <a:t>Weakest &amp; Strongest Assertions</a:t>
            </a:r>
          </a:p>
        </p:txBody>
      </p:sp>
      <p:sp>
        <p:nvSpPr>
          <p:cNvPr id="3" name="Content Placeholder 2">
            <a:extLst>
              <a:ext uri="{FF2B5EF4-FFF2-40B4-BE49-F238E27FC236}">
                <a16:creationId xmlns:a16="http://schemas.microsoft.com/office/drawing/2014/main" id="{B8DC9705-D4DD-784B-6797-99FBE4399A19}"/>
              </a:ext>
            </a:extLst>
          </p:cNvPr>
          <p:cNvSpPr>
            <a:spLocks noGrp="1"/>
          </p:cNvSpPr>
          <p:nvPr>
            <p:ph idx="1"/>
          </p:nvPr>
        </p:nvSpPr>
        <p:spPr/>
        <p:txBody>
          <a:bodyPr/>
          <a:lstStyle/>
          <a:p>
            <a:r>
              <a:rPr lang="en-US" sz="2600" b="1" dirty="0"/>
              <a:t> </a:t>
            </a:r>
            <a:r>
              <a:rPr lang="en-US" sz="2600" b="1" dirty="0">
                <a:solidFill>
                  <a:srgbClr val="0070C0"/>
                </a:solidFill>
              </a:rPr>
              <a:t>Assertion</a:t>
            </a:r>
            <a:r>
              <a:rPr lang="en-US" sz="2600" dirty="0"/>
              <a:t> is </a:t>
            </a:r>
            <a:r>
              <a:rPr lang="en-US" sz="2600" dirty="0">
                <a:solidFill>
                  <a:srgbClr val="7030A0"/>
                </a:solidFill>
              </a:rPr>
              <a:t>stronger</a:t>
            </a:r>
            <a:r>
              <a:rPr lang="en-US" sz="2600" dirty="0"/>
              <a:t> iff it holds in a subset of states</a:t>
            </a:r>
          </a:p>
          <a:p>
            <a:pPr lvl="1"/>
            <a:endParaRPr lang="en-US" sz="2200" dirty="0"/>
          </a:p>
          <a:p>
            <a:pPr lvl="1"/>
            <a:endParaRPr lang="en-US" sz="2200" dirty="0"/>
          </a:p>
          <a:p>
            <a:pPr lvl="1"/>
            <a:endParaRPr lang="en-US" sz="2200" dirty="0"/>
          </a:p>
          <a:p>
            <a:pPr lvl="1"/>
            <a:endParaRPr lang="en-US" sz="2200" dirty="0"/>
          </a:p>
          <a:p>
            <a:pPr lvl="1"/>
            <a:endParaRPr lang="en-US" sz="2200" dirty="0"/>
          </a:p>
          <a:p>
            <a:pPr lvl="1"/>
            <a:endParaRPr lang="en-US" sz="2200" dirty="0"/>
          </a:p>
          <a:p>
            <a:r>
              <a:rPr lang="en-US" sz="2600" dirty="0"/>
              <a:t> </a:t>
            </a:r>
            <a:r>
              <a:rPr lang="en-US" sz="2600" dirty="0">
                <a:solidFill>
                  <a:srgbClr val="7030A0"/>
                </a:solidFill>
              </a:rPr>
              <a:t>Weakest</a:t>
            </a:r>
            <a:r>
              <a:rPr lang="en-US" sz="2600" dirty="0"/>
              <a:t> possible assertion is “true” (all states)</a:t>
            </a:r>
          </a:p>
          <a:p>
            <a:pPr lvl="1"/>
            <a:r>
              <a:rPr lang="en-US" sz="2200" dirty="0"/>
              <a:t>an empty assertion (“”) also means “true”</a:t>
            </a:r>
          </a:p>
          <a:p>
            <a:pPr lvl="1"/>
            <a:endParaRPr lang="en-US" sz="2200" dirty="0"/>
          </a:p>
          <a:p>
            <a:r>
              <a:rPr lang="en-US" sz="2600" dirty="0"/>
              <a:t> </a:t>
            </a:r>
            <a:r>
              <a:rPr lang="en-US" sz="2600" dirty="0">
                <a:solidFill>
                  <a:srgbClr val="7030A0"/>
                </a:solidFill>
              </a:rPr>
              <a:t>Strongest</a:t>
            </a:r>
            <a:r>
              <a:rPr lang="en-US" sz="2600" dirty="0"/>
              <a:t> possible assertion is “false” (no states!)</a:t>
            </a:r>
          </a:p>
          <a:p>
            <a:pPr lvl="1"/>
            <a:endParaRPr lang="en-US" sz="2600" dirty="0"/>
          </a:p>
        </p:txBody>
      </p:sp>
      <p:grpSp>
        <p:nvGrpSpPr>
          <p:cNvPr id="9" name="Group 8" descr="A Venn diagram, where Q_2 is entirely enclosed in Q_1. In other words, Q_1 is a superset of Q_2.">
            <a:extLst>
              <a:ext uri="{FF2B5EF4-FFF2-40B4-BE49-F238E27FC236}">
                <a16:creationId xmlns:a16="http://schemas.microsoft.com/office/drawing/2014/main" id="{D83F76C3-32A9-79C1-58C6-8C041250DA53}"/>
              </a:ext>
            </a:extLst>
          </p:cNvPr>
          <p:cNvGrpSpPr/>
          <p:nvPr/>
        </p:nvGrpSpPr>
        <p:grpSpPr>
          <a:xfrm>
            <a:off x="2964084" y="2149244"/>
            <a:ext cx="2214534" cy="1457885"/>
            <a:chOff x="2964084" y="2149244"/>
            <a:chExt cx="2214534" cy="1457885"/>
          </a:xfrm>
        </p:grpSpPr>
        <p:sp>
          <p:nvSpPr>
            <p:cNvPr id="5" name="Oval 4">
              <a:extLst>
                <a:ext uri="{FF2B5EF4-FFF2-40B4-BE49-F238E27FC236}">
                  <a16:creationId xmlns:a16="http://schemas.microsoft.com/office/drawing/2014/main" id="{543CFDC2-3B64-8B5A-862B-4AD3A7BF5E5D}"/>
                </a:ext>
              </a:extLst>
            </p:cNvPr>
            <p:cNvSpPr/>
            <p:nvPr/>
          </p:nvSpPr>
          <p:spPr>
            <a:xfrm>
              <a:off x="2964084" y="2149244"/>
              <a:ext cx="2214534" cy="1457885"/>
            </a:xfrm>
            <a:prstGeom prst="ellipse">
              <a:avLst/>
            </a:prstGeom>
            <a:solidFill>
              <a:srgbClr val="EEFAF4"/>
            </a:solidFill>
            <a:ln w="38100">
              <a:solidFill>
                <a:srgbClr val="319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D685BEA-077E-A475-A1E6-EA464C17F32A}"/>
                </a:ext>
              </a:extLst>
            </p:cNvPr>
            <p:cNvSpPr/>
            <p:nvPr/>
          </p:nvSpPr>
          <p:spPr>
            <a:xfrm>
              <a:off x="4057246" y="2371584"/>
              <a:ext cx="818323" cy="962534"/>
            </a:xfrm>
            <a:prstGeom prst="ellipse">
              <a:avLst/>
            </a:prstGeom>
            <a:solidFill>
              <a:srgbClr val="D6D6F6"/>
            </a:solidFill>
            <a:ln w="38100">
              <a:solidFill>
                <a:srgbClr val="191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8D111D-6371-97C9-D79C-F27580AAA083}"/>
                </a:ext>
              </a:extLst>
            </p:cNvPr>
            <p:cNvSpPr/>
            <p:nvPr/>
          </p:nvSpPr>
          <p:spPr>
            <a:xfrm>
              <a:off x="4249784" y="2659412"/>
              <a:ext cx="421910" cy="369332"/>
            </a:xfrm>
            <a:prstGeom prst="rect">
              <a:avLst/>
            </a:prstGeom>
          </p:spPr>
          <p:txBody>
            <a:bodyPr wrap="none">
              <a:spAutoFit/>
            </a:bodyPr>
            <a:lstStyle/>
            <a:p>
              <a:r>
                <a:rPr lang="en-US" b="1" dirty="0">
                  <a:solidFill>
                    <a:srgbClr val="443B80"/>
                  </a:solidFill>
                  <a:latin typeface="+mn-lt"/>
                  <a:ea typeface="Courier" charset="0"/>
                  <a:cs typeface="Courier" charset="0"/>
                </a:rPr>
                <a:t>Q</a:t>
              </a:r>
              <a:r>
                <a:rPr lang="en-US" b="1" baseline="-25000" dirty="0">
                  <a:solidFill>
                    <a:srgbClr val="443B80"/>
                  </a:solidFill>
                  <a:latin typeface="+mn-lt"/>
                  <a:ea typeface="Courier" charset="0"/>
                  <a:cs typeface="Courier" charset="0"/>
                </a:rPr>
                <a:t>2</a:t>
              </a:r>
              <a:endParaRPr lang="en-US" baseline="-25000" dirty="0">
                <a:latin typeface="+mn-lt"/>
              </a:endParaRPr>
            </a:p>
          </p:txBody>
        </p:sp>
        <p:sp>
          <p:nvSpPr>
            <p:cNvPr id="8" name="Rectangle 7">
              <a:extLst>
                <a:ext uri="{FF2B5EF4-FFF2-40B4-BE49-F238E27FC236}">
                  <a16:creationId xmlns:a16="http://schemas.microsoft.com/office/drawing/2014/main" id="{01F40777-1A68-55E5-6BBD-631DB5F74862}"/>
                </a:ext>
              </a:extLst>
            </p:cNvPr>
            <p:cNvSpPr/>
            <p:nvPr/>
          </p:nvSpPr>
          <p:spPr>
            <a:xfrm>
              <a:off x="3332288" y="2648073"/>
              <a:ext cx="421910" cy="369332"/>
            </a:xfrm>
            <a:prstGeom prst="rect">
              <a:avLst/>
            </a:prstGeom>
          </p:spPr>
          <p:txBody>
            <a:bodyPr wrap="none">
              <a:spAutoFit/>
            </a:bodyPr>
            <a:lstStyle/>
            <a:p>
              <a:r>
                <a:rPr lang="en-US" b="1" dirty="0">
                  <a:solidFill>
                    <a:srgbClr val="31946A"/>
                  </a:solidFill>
                  <a:latin typeface="+mn-lt"/>
                  <a:ea typeface="Courier" charset="0"/>
                  <a:cs typeface="Courier" charset="0"/>
                </a:rPr>
                <a:t>Q</a:t>
              </a:r>
              <a:r>
                <a:rPr lang="en-US" b="1" baseline="-25000" dirty="0">
                  <a:solidFill>
                    <a:srgbClr val="31946A"/>
                  </a:solidFill>
                  <a:latin typeface="+mn-lt"/>
                  <a:ea typeface="Courier" charset="0"/>
                  <a:cs typeface="Courier" charset="0"/>
                </a:rPr>
                <a:t>1</a:t>
              </a:r>
              <a:endParaRPr lang="en-US" baseline="-25000" dirty="0">
                <a:solidFill>
                  <a:srgbClr val="31946A"/>
                </a:solidFill>
                <a:latin typeface="+mn-lt"/>
              </a:endParaRPr>
            </a:p>
          </p:txBody>
        </p:sp>
      </p:grpSp>
      <p:sp>
        <p:nvSpPr>
          <p:cNvPr id="4" name="Slide Number Placeholder 3">
            <a:extLst>
              <a:ext uri="{FF2B5EF4-FFF2-40B4-BE49-F238E27FC236}">
                <a16:creationId xmlns:a16="http://schemas.microsoft.com/office/drawing/2014/main" id="{B90F47F6-CD87-9140-50A2-1DCC89469A0A}"/>
              </a:ext>
            </a:extLst>
          </p:cNvPr>
          <p:cNvSpPr>
            <a:spLocks noGrp="1"/>
          </p:cNvSpPr>
          <p:nvPr>
            <p:ph type="sldNum" sz="quarter" idx="4"/>
          </p:nvPr>
        </p:nvSpPr>
        <p:spPr/>
        <p:txBody>
          <a:bodyPr/>
          <a:lstStyle/>
          <a:p>
            <a:fld id="{60F4F636-6A27-E649-AEDF-9DE4D4E58670}" type="slidenum">
              <a:rPr lang="en-US" smtClean="0"/>
              <a:pPr/>
              <a:t>25</a:t>
            </a:fld>
            <a:endParaRPr lang="en-US" dirty="0"/>
          </a:p>
        </p:txBody>
      </p:sp>
    </p:spTree>
    <p:extLst>
      <p:ext uri="{BB962C8B-B14F-4D97-AF65-F5344CB8AC3E}">
        <p14:creationId xmlns:p14="http://schemas.microsoft.com/office/powerpoint/2010/main" val="23686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Defining Forward &amp; Backward Reasoning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latin typeface="Franklin Gothic Medium" panose="020B0603020102020204" pitchFamily="34" charset="0"/>
              </a:rPr>
              <a:t>Forward / backward reasoning fill in assertions</a:t>
            </a:r>
          </a:p>
          <a:p>
            <a:pPr lvl="1"/>
            <a:r>
              <a:rPr lang="en-US" sz="2200" dirty="0">
                <a:latin typeface="Franklin Gothic Medium" panose="020B0603020102020204" pitchFamily="34" charset="0"/>
              </a:rPr>
              <a:t>mechanically create valid triples</a:t>
            </a:r>
          </a:p>
          <a:p>
            <a:pPr lvl="1"/>
            <a:endParaRPr lang="en-US" sz="2200" dirty="0">
              <a:latin typeface="Franklin Gothic Medium" panose="020B0603020102020204" pitchFamily="34" charset="0"/>
            </a:endParaRPr>
          </a:p>
          <a:p>
            <a:r>
              <a:rPr lang="en-US" sz="2600" dirty="0"/>
              <a:t> </a:t>
            </a:r>
            <a:r>
              <a:rPr lang="en-US" sz="2600" b="1" dirty="0">
                <a:solidFill>
                  <a:srgbClr val="0070C0"/>
                </a:solidFill>
              </a:rPr>
              <a:t>Forward</a:t>
            </a:r>
            <a:r>
              <a:rPr lang="en-US" sz="2600" dirty="0"/>
              <a:t> reasoning fills in postcondition</a:t>
            </a:r>
          </a:p>
          <a:p>
            <a:pPr lvl="2"/>
            <a:endParaRPr lang="en-US" sz="800" dirty="0"/>
          </a:p>
          <a:p>
            <a:pPr lvl="2"/>
            <a:r>
              <a:rPr lang="en-US" sz="2400" b="1" dirty="0">
                <a:latin typeface="Cambria Math" panose="02040503050406030204" pitchFamily="18" charset="0"/>
                <a:ea typeface="Cambria Math" panose="02040503050406030204" pitchFamily="18" charset="0"/>
              </a:rPr>
              <a:t>		{{ P }}  </a:t>
            </a:r>
            <a:r>
              <a:rPr lang="en-US" sz="2400" b="1" dirty="0">
                <a:latin typeface="Courier New" panose="02070309020205020404" pitchFamily="49" charset="0"/>
                <a:ea typeface="Cambria Math" panose="02040503050406030204" pitchFamily="18" charset="0"/>
                <a:cs typeface="Courier New" panose="02070309020205020404" pitchFamily="49" charset="0"/>
              </a:rPr>
              <a:t>S</a:t>
            </a:r>
            <a:r>
              <a:rPr lang="en-US" sz="2400" b="1" dirty="0">
                <a:latin typeface="Cambria Math" panose="02040503050406030204" pitchFamily="18" charset="0"/>
                <a:ea typeface="Cambria Math" panose="02040503050406030204" pitchFamily="18" charset="0"/>
              </a:rPr>
              <a:t>  {{ ___ }}</a:t>
            </a:r>
            <a:endParaRPr lang="en-US" sz="1800" dirty="0"/>
          </a:p>
          <a:p>
            <a:pPr lvl="2"/>
            <a:endParaRPr lang="en-US" sz="800" dirty="0"/>
          </a:p>
          <a:p>
            <a:pPr lvl="1"/>
            <a:r>
              <a:rPr lang="en-US" sz="2200" dirty="0"/>
              <a:t>gives </a:t>
            </a:r>
            <a:r>
              <a:rPr lang="en-US" sz="2200" i="1" dirty="0"/>
              <a:t>strongest</a:t>
            </a:r>
            <a:r>
              <a:rPr lang="en-US" sz="2200" dirty="0"/>
              <a:t> postcondition making the triple valid</a:t>
            </a:r>
          </a:p>
          <a:p>
            <a:pPr lvl="1"/>
            <a:endParaRPr lang="en-US" sz="2200" dirty="0"/>
          </a:p>
          <a:p>
            <a:r>
              <a:rPr lang="en-US" sz="2600" dirty="0"/>
              <a:t> </a:t>
            </a:r>
            <a:r>
              <a:rPr lang="en-US" sz="2600" b="1" dirty="0">
                <a:solidFill>
                  <a:srgbClr val="0070C0"/>
                </a:solidFill>
              </a:rPr>
              <a:t>Backward</a:t>
            </a:r>
            <a:r>
              <a:rPr lang="en-US" sz="2600" dirty="0"/>
              <a:t> reasoning fills in precondition</a:t>
            </a:r>
          </a:p>
          <a:p>
            <a:pPr lvl="2"/>
            <a:endParaRPr lang="en-US" sz="800" dirty="0"/>
          </a:p>
          <a:p>
            <a:pPr lvl="2"/>
            <a:r>
              <a:rPr lang="en-US" sz="2400" b="1" dirty="0">
                <a:latin typeface="Cambria Math" panose="02040503050406030204" pitchFamily="18" charset="0"/>
                <a:ea typeface="Cambria Math" panose="02040503050406030204" pitchFamily="18" charset="0"/>
              </a:rPr>
              <a:t>		{{ ___ }}  </a:t>
            </a:r>
            <a:r>
              <a:rPr lang="en-US" sz="2400" b="1" dirty="0">
                <a:latin typeface="Courier New" panose="02070309020205020404" pitchFamily="49" charset="0"/>
                <a:ea typeface="Cambria Math" panose="02040503050406030204" pitchFamily="18" charset="0"/>
                <a:cs typeface="Courier New" panose="02070309020205020404" pitchFamily="49" charset="0"/>
              </a:rPr>
              <a:t>S</a:t>
            </a:r>
            <a:r>
              <a:rPr lang="en-US" sz="2400" b="1" dirty="0">
                <a:latin typeface="Cambria Math" panose="02040503050406030204" pitchFamily="18" charset="0"/>
                <a:ea typeface="Cambria Math" panose="02040503050406030204" pitchFamily="18" charset="0"/>
              </a:rPr>
              <a:t>  {{ Q }}</a:t>
            </a:r>
            <a:endParaRPr lang="en-US" sz="1800" dirty="0"/>
          </a:p>
          <a:p>
            <a:pPr lvl="2"/>
            <a:endParaRPr lang="en-US" sz="800" dirty="0"/>
          </a:p>
          <a:p>
            <a:pPr lvl="1"/>
            <a:r>
              <a:rPr lang="en-US" sz="2200" dirty="0"/>
              <a:t>gives </a:t>
            </a:r>
            <a:r>
              <a:rPr lang="en-US" sz="2200" i="1" dirty="0"/>
              <a:t>weakest</a:t>
            </a:r>
            <a:r>
              <a:rPr lang="en-US" sz="2200" dirty="0"/>
              <a:t> precondition making the triple valid</a:t>
            </a:r>
          </a:p>
        </p:txBody>
      </p:sp>
      <p:sp>
        <p:nvSpPr>
          <p:cNvPr id="4" name="Slide Number Placeholder 3">
            <a:extLst>
              <a:ext uri="{FF2B5EF4-FFF2-40B4-BE49-F238E27FC236}">
                <a16:creationId xmlns:a16="http://schemas.microsoft.com/office/drawing/2014/main" id="{702EE660-9FA6-2CBB-92DA-2A0C35929F03}"/>
              </a:ext>
            </a:extLst>
          </p:cNvPr>
          <p:cNvSpPr>
            <a:spLocks noGrp="1"/>
          </p:cNvSpPr>
          <p:nvPr>
            <p:ph type="sldNum" sz="quarter" idx="4"/>
          </p:nvPr>
        </p:nvSpPr>
        <p:spPr/>
        <p:txBody>
          <a:bodyPr/>
          <a:lstStyle/>
          <a:p>
            <a:fld id="{60F4F636-6A27-E649-AEDF-9DE4D4E58670}" type="slidenum">
              <a:rPr lang="en-US" smtClean="0"/>
              <a:pPr/>
              <a:t>26</a:t>
            </a:fld>
            <a:endParaRPr lang="en-US" dirty="0"/>
          </a:p>
        </p:txBody>
      </p:sp>
    </p:spTree>
    <p:extLst>
      <p:ext uri="{BB962C8B-B14F-4D97-AF65-F5344CB8AC3E}">
        <p14:creationId xmlns:p14="http://schemas.microsoft.com/office/powerpoint/2010/main" val="316252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Correctness via Forward Reasoning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Apply forward reasoning</a:t>
            </a:r>
            <a:endParaRPr lang="en-US" sz="2600" b="1" dirty="0">
              <a:solidFill>
                <a:srgbClr val="0070C0"/>
              </a:solidFill>
              <a:latin typeface="Cambria Math" panose="02040503050406030204" pitchFamily="18" charset="0"/>
              <a:ea typeface="Cambria Math" panose="02040503050406030204" pitchFamily="18" charset="0"/>
            </a:endParaRPr>
          </a:p>
          <a:p>
            <a:pPr lvl="2"/>
            <a:endParaRPr lang="en-US" sz="800" dirty="0"/>
          </a:p>
          <a:p>
            <a:pPr lvl="2"/>
            <a:r>
              <a:rPr lang="en-US" b="1" dirty="0">
                <a:latin typeface="Cambria Math" panose="02040503050406030204" pitchFamily="18" charset="0"/>
                <a:ea typeface="Cambria Math" panose="02040503050406030204" pitchFamily="18" charset="0"/>
              </a:rPr>
              <a:t>{{ P }} </a:t>
            </a:r>
            <a:r>
              <a:rPr lang="en-US" sz="2400" b="1" dirty="0">
                <a:latin typeface="Cambria Math" panose="02040503050406030204" pitchFamily="18" charset="0"/>
                <a:ea typeface="Cambria Math" panose="02040503050406030204" pitchFamily="18" charset="0"/>
              </a:rPr>
              <a:t>					{{ P }}</a:t>
            </a:r>
          </a:p>
          <a:p>
            <a:pPr lvl="2"/>
            <a:r>
              <a:rPr lang="en-US" b="1" dirty="0">
                <a:latin typeface="Cambria Math" panose="02040503050406030204" pitchFamily="18" charset="0"/>
                <a:ea typeface="Cambria Math" panose="02040503050406030204" pitchFamily="18" charset="0"/>
              </a:rPr>
              <a:t>    </a:t>
            </a:r>
            <a:r>
              <a:rPr lang="en-US" b="1" dirty="0">
                <a:latin typeface="Courier New" panose="02070309020205020404" pitchFamily="49" charset="0"/>
                <a:ea typeface="Cambria Math" panose="02040503050406030204" pitchFamily="18" charset="0"/>
                <a:cs typeface="Courier New" panose="02070309020205020404" pitchFamily="49" charset="0"/>
              </a:rPr>
              <a:t>S</a:t>
            </a:r>
            <a:r>
              <a:rPr lang="en-US" b="1" dirty="0">
                <a:latin typeface="Cambria Math" panose="02040503050406030204" pitchFamily="18" charset="0"/>
                <a:ea typeface="Cambria Math" panose="02040503050406030204" pitchFamily="18" charset="0"/>
              </a:rPr>
              <a:t>						    </a:t>
            </a:r>
            <a:r>
              <a:rPr lang="en-US" b="1" dirty="0">
                <a:latin typeface="Courier New" panose="02070309020205020404" pitchFamily="49" charset="0"/>
                <a:ea typeface="Cambria Math" panose="02040503050406030204" pitchFamily="18" charset="0"/>
                <a:cs typeface="Courier New" panose="02070309020205020404" pitchFamily="49" charset="0"/>
              </a:rPr>
              <a:t>S</a:t>
            </a:r>
            <a:endParaRPr lang="en-US" b="1" dirty="0">
              <a:latin typeface="Cambria Math" panose="02040503050406030204" pitchFamily="18" charset="0"/>
              <a:ea typeface="Cambria Math" panose="02040503050406030204" pitchFamily="18" charset="0"/>
            </a:endParaRPr>
          </a:p>
          <a:p>
            <a:pPr lvl="2"/>
            <a:r>
              <a:rPr lang="en-US" b="1" dirty="0">
                <a:latin typeface="Cambria Math" panose="02040503050406030204" pitchFamily="18" charset="0"/>
                <a:ea typeface="Cambria Math" panose="02040503050406030204" pitchFamily="18" charset="0"/>
              </a:rPr>
              <a:t>{{ Q }} 					{{ </a:t>
            </a:r>
            <a:r>
              <a:rPr lang="en-US" b="1" dirty="0">
                <a:solidFill>
                  <a:srgbClr val="0070C0"/>
                </a:solidFill>
                <a:latin typeface="Cambria Math" panose="02040503050406030204" pitchFamily="18" charset="0"/>
                <a:ea typeface="Cambria Math" panose="02040503050406030204" pitchFamily="18" charset="0"/>
              </a:rPr>
              <a:t>R</a:t>
            </a:r>
            <a:r>
              <a:rPr lang="en-US" b="1" dirty="0">
                <a:latin typeface="Cambria Math" panose="02040503050406030204" pitchFamily="18" charset="0"/>
                <a:ea typeface="Cambria Math" panose="02040503050406030204" pitchFamily="18" charset="0"/>
              </a:rPr>
              <a:t> }}</a:t>
            </a:r>
          </a:p>
          <a:p>
            <a:pPr lvl="2"/>
            <a:r>
              <a:rPr lang="en-US" b="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 Q }}</a:t>
            </a:r>
            <a:endParaRPr lang="en-US" sz="1800" dirty="0"/>
          </a:p>
          <a:p>
            <a:pPr lvl="2"/>
            <a:endParaRPr lang="en-US" sz="800" dirty="0"/>
          </a:p>
          <a:p>
            <a:pPr lvl="2"/>
            <a:endParaRPr lang="en-US" sz="1800" dirty="0"/>
          </a:p>
          <a:p>
            <a:pPr lvl="1"/>
            <a:r>
              <a:rPr lang="en-US" sz="2200" dirty="0"/>
              <a:t>first triple is always valid</a:t>
            </a:r>
          </a:p>
          <a:p>
            <a:pPr lvl="1"/>
            <a:r>
              <a:rPr lang="en-US" sz="2200" dirty="0"/>
              <a:t>only need to check second triple</a:t>
            </a:r>
          </a:p>
          <a:p>
            <a:pPr lvl="2"/>
            <a:r>
              <a:rPr lang="en-US" sz="1800" dirty="0"/>
              <a:t>just requires proving an implication (since no code is present)</a:t>
            </a:r>
          </a:p>
          <a:p>
            <a:pPr lvl="2"/>
            <a:endParaRPr lang="en-US" sz="1800" dirty="0"/>
          </a:p>
          <a:p>
            <a:r>
              <a:rPr lang="en-US" sz="2600" dirty="0"/>
              <a:t>If second triple is invalid, the code is </a:t>
            </a:r>
            <a:r>
              <a:rPr lang="en-US" sz="2600" b="1" dirty="0">
                <a:solidFill>
                  <a:srgbClr val="C00000"/>
                </a:solidFill>
              </a:rPr>
              <a:t>incorrect</a:t>
            </a:r>
          </a:p>
          <a:p>
            <a:pPr lvl="1"/>
            <a:r>
              <a:rPr lang="en-US" sz="2200" dirty="0"/>
              <a:t>true because </a:t>
            </a:r>
            <a:r>
              <a:rPr lang="en-US" sz="2200" b="1" dirty="0">
                <a:solidFill>
                  <a:srgbClr val="0070C0"/>
                </a:solidFill>
                <a:latin typeface="Cambria Math" panose="02040503050406030204" pitchFamily="18" charset="0"/>
                <a:ea typeface="Cambria Math" panose="02040503050406030204" pitchFamily="18" charset="0"/>
              </a:rPr>
              <a:t>R</a:t>
            </a:r>
            <a:r>
              <a:rPr lang="en-US" sz="2200" dirty="0"/>
              <a:t> is the strongest assertion possible here</a:t>
            </a:r>
          </a:p>
        </p:txBody>
      </p:sp>
      <p:grpSp>
        <p:nvGrpSpPr>
          <p:cNvPr id="7" name="Group 6" descr="The second triple is {{R}} {{Q}} - there is no code!">
            <a:extLst>
              <a:ext uri="{FF2B5EF4-FFF2-40B4-BE49-F238E27FC236}">
                <a16:creationId xmlns:a16="http://schemas.microsoft.com/office/drawing/2014/main" id="{0EF8CE9A-21D6-FF1F-69B7-16DEFD96F6E1}"/>
              </a:ext>
            </a:extLst>
          </p:cNvPr>
          <p:cNvGrpSpPr/>
          <p:nvPr/>
        </p:nvGrpSpPr>
        <p:grpSpPr>
          <a:xfrm>
            <a:off x="5451850" y="2826282"/>
            <a:ext cx="465908" cy="760733"/>
            <a:chOff x="5451850" y="2826282"/>
            <a:chExt cx="465908" cy="760733"/>
          </a:xfrm>
        </p:grpSpPr>
        <p:sp>
          <p:nvSpPr>
            <p:cNvPr id="10" name="Right Bracket 9">
              <a:extLst>
                <a:ext uri="{FF2B5EF4-FFF2-40B4-BE49-F238E27FC236}">
                  <a16:creationId xmlns:a16="http://schemas.microsoft.com/office/drawing/2014/main" id="{73570611-D8FF-3030-CAC6-80871ED4C106}"/>
                </a:ext>
              </a:extLst>
            </p:cNvPr>
            <p:cNvSpPr/>
            <p:nvPr/>
          </p:nvSpPr>
          <p:spPr>
            <a:xfrm>
              <a:off x="5451850" y="2826282"/>
              <a:ext cx="95438" cy="760733"/>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1881883-4915-9F62-96CD-E3A2CAAF7B3B}"/>
                </a:ext>
              </a:extLst>
            </p:cNvPr>
            <p:cNvSpPr txBox="1"/>
            <p:nvPr/>
          </p:nvSpPr>
          <p:spPr>
            <a:xfrm>
              <a:off x="5598440" y="3047046"/>
              <a:ext cx="319318"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2</a:t>
              </a:r>
            </a:p>
          </p:txBody>
        </p:sp>
      </p:grpSp>
      <p:grpSp>
        <p:nvGrpSpPr>
          <p:cNvPr id="5" name="Group 4" descr="The first of two triples is {{P}} S {{R}}. We are “filling in” the R, so we are reasoning forwards.">
            <a:extLst>
              <a:ext uri="{FF2B5EF4-FFF2-40B4-BE49-F238E27FC236}">
                <a16:creationId xmlns:a16="http://schemas.microsoft.com/office/drawing/2014/main" id="{0CBAD95E-BB46-3A6E-937B-0569C25740DA}"/>
              </a:ext>
            </a:extLst>
          </p:cNvPr>
          <p:cNvGrpSpPr/>
          <p:nvPr/>
        </p:nvGrpSpPr>
        <p:grpSpPr>
          <a:xfrm>
            <a:off x="3977007" y="1970590"/>
            <a:ext cx="1507913" cy="1176371"/>
            <a:chOff x="3977007" y="1970590"/>
            <a:chExt cx="1507913" cy="1176371"/>
          </a:xfrm>
        </p:grpSpPr>
        <p:cxnSp>
          <p:nvCxnSpPr>
            <p:cNvPr id="6" name="Straight Arrow Connector 5">
              <a:extLst>
                <a:ext uri="{FF2B5EF4-FFF2-40B4-BE49-F238E27FC236}">
                  <a16:creationId xmlns:a16="http://schemas.microsoft.com/office/drawing/2014/main" id="{25A8D475-09E0-16D6-DC83-135EC54A754A}"/>
                </a:ext>
              </a:extLst>
            </p:cNvPr>
            <p:cNvCxnSpPr>
              <a:cxnSpLocks/>
            </p:cNvCxnSpPr>
            <p:nvPr/>
          </p:nvCxnSpPr>
          <p:spPr>
            <a:xfrm>
              <a:off x="3977007" y="2101932"/>
              <a:ext cx="0" cy="912145"/>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9" name="Right Bracket 8">
              <a:extLst>
                <a:ext uri="{FF2B5EF4-FFF2-40B4-BE49-F238E27FC236}">
                  <a16:creationId xmlns:a16="http://schemas.microsoft.com/office/drawing/2014/main" id="{B6F756FF-B807-65BB-D64D-411CB240E164}"/>
                </a:ext>
              </a:extLst>
            </p:cNvPr>
            <p:cNvSpPr/>
            <p:nvPr/>
          </p:nvSpPr>
          <p:spPr>
            <a:xfrm>
              <a:off x="5070164" y="1970590"/>
              <a:ext cx="95438" cy="1176371"/>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0C989FB6-A1B7-A8D1-0BBD-2615E5AAB0CE}"/>
                </a:ext>
              </a:extLst>
            </p:cNvPr>
            <p:cNvSpPr txBox="1"/>
            <p:nvPr/>
          </p:nvSpPr>
          <p:spPr>
            <a:xfrm>
              <a:off x="5165602" y="2373338"/>
              <a:ext cx="319318"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1</a:t>
              </a:r>
            </a:p>
          </p:txBody>
        </p:sp>
      </p:grpSp>
      <p:sp>
        <p:nvSpPr>
          <p:cNvPr id="4" name="Slide Number Placeholder 3">
            <a:extLst>
              <a:ext uri="{FF2B5EF4-FFF2-40B4-BE49-F238E27FC236}">
                <a16:creationId xmlns:a16="http://schemas.microsoft.com/office/drawing/2014/main" id="{E80AA639-C04A-DD20-0F46-DFBF226A959D}"/>
              </a:ext>
            </a:extLst>
          </p:cNvPr>
          <p:cNvSpPr>
            <a:spLocks noGrp="1"/>
          </p:cNvSpPr>
          <p:nvPr>
            <p:ph type="sldNum" sz="quarter" idx="4"/>
          </p:nvPr>
        </p:nvSpPr>
        <p:spPr/>
        <p:txBody>
          <a:bodyPr/>
          <a:lstStyle/>
          <a:p>
            <a:fld id="{60F4F636-6A27-E649-AEDF-9DE4D4E58670}" type="slidenum">
              <a:rPr lang="en-US" smtClean="0"/>
              <a:pPr/>
              <a:t>27</a:t>
            </a:fld>
            <a:endParaRPr lang="en-US" dirty="0"/>
          </a:p>
        </p:txBody>
      </p:sp>
    </p:spTree>
    <p:extLst>
      <p:ext uri="{BB962C8B-B14F-4D97-AF65-F5344CB8AC3E}">
        <p14:creationId xmlns:p14="http://schemas.microsoft.com/office/powerpoint/2010/main" val="295823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Correctness via Backward Reasoning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Apply backward reasoning</a:t>
            </a:r>
            <a:endParaRPr lang="en-US" sz="2600" b="1" dirty="0">
              <a:solidFill>
                <a:srgbClr val="0070C0"/>
              </a:solidFill>
              <a:latin typeface="Cambria Math" panose="02040503050406030204" pitchFamily="18" charset="0"/>
              <a:ea typeface="Cambria Math" panose="02040503050406030204" pitchFamily="18" charset="0"/>
            </a:endParaRPr>
          </a:p>
          <a:p>
            <a:pPr lvl="2"/>
            <a:endParaRPr lang="en-US" sz="800" dirty="0"/>
          </a:p>
          <a:p>
            <a:pPr lvl="2"/>
            <a:r>
              <a:rPr lang="en-US" b="1" dirty="0">
                <a:latin typeface="Cambria Math" panose="02040503050406030204" pitchFamily="18" charset="0"/>
                <a:ea typeface="Cambria Math" panose="02040503050406030204" pitchFamily="18" charset="0"/>
              </a:rPr>
              <a:t>{{ P }} </a:t>
            </a:r>
            <a:r>
              <a:rPr lang="en-US" sz="2400" b="1" dirty="0">
                <a:latin typeface="Cambria Math" panose="02040503050406030204" pitchFamily="18" charset="0"/>
                <a:ea typeface="Cambria Math" panose="02040503050406030204" pitchFamily="18" charset="0"/>
              </a:rPr>
              <a:t>					{{ P }}</a:t>
            </a:r>
          </a:p>
          <a:p>
            <a:pPr lvl="2"/>
            <a:r>
              <a:rPr lang="en-US" b="1" dirty="0">
                <a:latin typeface="Cambria Math" panose="02040503050406030204" pitchFamily="18" charset="0"/>
                <a:ea typeface="Cambria Math" panose="02040503050406030204" pitchFamily="18" charset="0"/>
              </a:rPr>
              <a:t>    </a:t>
            </a:r>
            <a:r>
              <a:rPr lang="en-US" b="1" dirty="0">
                <a:latin typeface="Courier New" panose="02070309020205020404" pitchFamily="49" charset="0"/>
                <a:ea typeface="Cambria Math" panose="02040503050406030204" pitchFamily="18" charset="0"/>
                <a:cs typeface="Courier New" panose="02070309020205020404" pitchFamily="49" charset="0"/>
              </a:rPr>
              <a:t>S </a:t>
            </a:r>
            <a:r>
              <a:rPr lang="en-US" b="1" dirty="0">
                <a:latin typeface="Cambria Math" panose="02040503050406030204" pitchFamily="18" charset="0"/>
                <a:ea typeface="Cambria Math" panose="02040503050406030204" pitchFamily="18" charset="0"/>
              </a:rPr>
              <a:t>					{{ </a:t>
            </a:r>
            <a:r>
              <a:rPr lang="en-US" b="1" dirty="0">
                <a:solidFill>
                  <a:srgbClr val="0070C0"/>
                </a:solidFill>
                <a:latin typeface="Cambria Math" panose="02040503050406030204" pitchFamily="18" charset="0"/>
                <a:ea typeface="Cambria Math" panose="02040503050406030204" pitchFamily="18" charset="0"/>
              </a:rPr>
              <a:t>R</a:t>
            </a:r>
            <a:r>
              <a:rPr lang="en-US" b="1" dirty="0">
                <a:latin typeface="Cambria Math" panose="02040503050406030204" pitchFamily="18" charset="0"/>
                <a:ea typeface="Cambria Math" panose="02040503050406030204" pitchFamily="18" charset="0"/>
              </a:rPr>
              <a:t> }}</a:t>
            </a:r>
          </a:p>
          <a:p>
            <a:pPr lvl="2"/>
            <a:r>
              <a:rPr lang="en-US" b="1" dirty="0">
                <a:latin typeface="Cambria Math" panose="02040503050406030204" pitchFamily="18" charset="0"/>
                <a:ea typeface="Cambria Math" panose="02040503050406030204" pitchFamily="18" charset="0"/>
              </a:rPr>
              <a:t>{{ Q }} 					    </a:t>
            </a:r>
            <a:r>
              <a:rPr lang="en-US" b="1" dirty="0">
                <a:latin typeface="Courier New" panose="02070309020205020404" pitchFamily="49" charset="0"/>
                <a:ea typeface="Cambria Math" panose="02040503050406030204" pitchFamily="18" charset="0"/>
                <a:cs typeface="Courier New" panose="02070309020205020404" pitchFamily="49" charset="0"/>
              </a:rPr>
              <a:t>S</a:t>
            </a:r>
            <a:endParaRPr lang="en-US" b="1" dirty="0">
              <a:latin typeface="Cambria Math" panose="02040503050406030204" pitchFamily="18" charset="0"/>
              <a:ea typeface="Cambria Math" panose="02040503050406030204" pitchFamily="18" charset="0"/>
            </a:endParaRPr>
          </a:p>
          <a:p>
            <a:pPr lvl="2"/>
            <a:r>
              <a:rPr lang="en-US" b="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 Q }}</a:t>
            </a:r>
            <a:endParaRPr lang="en-US" sz="1800" dirty="0"/>
          </a:p>
          <a:p>
            <a:pPr lvl="2"/>
            <a:endParaRPr lang="en-US" sz="800" dirty="0"/>
          </a:p>
          <a:p>
            <a:pPr lvl="2"/>
            <a:endParaRPr lang="en-US" sz="1800" dirty="0"/>
          </a:p>
          <a:p>
            <a:pPr lvl="1"/>
            <a:r>
              <a:rPr lang="en-US" sz="2200" dirty="0"/>
              <a:t>second triple is always valid</a:t>
            </a:r>
          </a:p>
          <a:p>
            <a:pPr lvl="1"/>
            <a:r>
              <a:rPr lang="en-US" sz="2200" dirty="0"/>
              <a:t>only need to check first triple</a:t>
            </a:r>
          </a:p>
          <a:p>
            <a:pPr lvl="2"/>
            <a:r>
              <a:rPr lang="en-US" sz="1800" dirty="0"/>
              <a:t>just requires proving an implication (since no code is present)</a:t>
            </a:r>
          </a:p>
          <a:p>
            <a:pPr lvl="2"/>
            <a:endParaRPr lang="en-US" sz="1800" dirty="0"/>
          </a:p>
          <a:p>
            <a:r>
              <a:rPr lang="en-US" sz="2600" dirty="0"/>
              <a:t>If first triple is invalid, the code is </a:t>
            </a:r>
            <a:r>
              <a:rPr lang="en-US" sz="2600" b="1" dirty="0">
                <a:solidFill>
                  <a:srgbClr val="C00000"/>
                </a:solidFill>
              </a:rPr>
              <a:t>incorrect</a:t>
            </a:r>
          </a:p>
          <a:p>
            <a:pPr lvl="1"/>
            <a:r>
              <a:rPr lang="en-US" sz="2200" dirty="0"/>
              <a:t>true because </a:t>
            </a:r>
            <a:r>
              <a:rPr lang="en-US" sz="2200" b="1" dirty="0">
                <a:solidFill>
                  <a:srgbClr val="0070C0"/>
                </a:solidFill>
                <a:latin typeface="Cambria Math" panose="02040503050406030204" pitchFamily="18" charset="0"/>
                <a:ea typeface="Cambria Math" panose="02040503050406030204" pitchFamily="18" charset="0"/>
              </a:rPr>
              <a:t>R</a:t>
            </a:r>
            <a:r>
              <a:rPr lang="en-US" sz="2200" dirty="0"/>
              <a:t> is the weakest assertion possible here</a:t>
            </a:r>
          </a:p>
        </p:txBody>
      </p:sp>
      <p:grpSp>
        <p:nvGrpSpPr>
          <p:cNvPr id="5" name="Group 4" descr="The first triple is {{ P }} {{ R }} - with no code!">
            <a:extLst>
              <a:ext uri="{FF2B5EF4-FFF2-40B4-BE49-F238E27FC236}">
                <a16:creationId xmlns:a16="http://schemas.microsoft.com/office/drawing/2014/main" id="{AE90F3E7-5CE9-29F5-1359-B3D9EDAE541A}"/>
              </a:ext>
            </a:extLst>
          </p:cNvPr>
          <p:cNvGrpSpPr/>
          <p:nvPr/>
        </p:nvGrpSpPr>
        <p:grpSpPr>
          <a:xfrm>
            <a:off x="5448822" y="1881648"/>
            <a:ext cx="465908" cy="760733"/>
            <a:chOff x="5448822" y="1881648"/>
            <a:chExt cx="465908" cy="760733"/>
          </a:xfrm>
        </p:grpSpPr>
        <p:sp>
          <p:nvSpPr>
            <p:cNvPr id="10" name="Right Bracket 9">
              <a:extLst>
                <a:ext uri="{FF2B5EF4-FFF2-40B4-BE49-F238E27FC236}">
                  <a16:creationId xmlns:a16="http://schemas.microsoft.com/office/drawing/2014/main" id="{73570611-D8FF-3030-CAC6-80871ED4C106}"/>
                </a:ext>
              </a:extLst>
            </p:cNvPr>
            <p:cNvSpPr/>
            <p:nvPr/>
          </p:nvSpPr>
          <p:spPr>
            <a:xfrm>
              <a:off x="5448822" y="1881648"/>
              <a:ext cx="95438" cy="760733"/>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1881883-4915-9F62-96CD-E3A2CAAF7B3B}"/>
                </a:ext>
              </a:extLst>
            </p:cNvPr>
            <p:cNvSpPr txBox="1"/>
            <p:nvPr/>
          </p:nvSpPr>
          <p:spPr>
            <a:xfrm>
              <a:off x="5595412" y="2102412"/>
              <a:ext cx="319318"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1</a:t>
              </a:r>
            </a:p>
          </p:txBody>
        </p:sp>
      </p:grpSp>
      <p:grpSp>
        <p:nvGrpSpPr>
          <p:cNvPr id="7" name="Group 6" descr="The second triple is {{ R }} S {{ Q }}. Notably, we are “filling in” the R, so reasoning “backwards”">
            <a:extLst>
              <a:ext uri="{FF2B5EF4-FFF2-40B4-BE49-F238E27FC236}">
                <a16:creationId xmlns:a16="http://schemas.microsoft.com/office/drawing/2014/main" id="{E2BB8390-8E58-D37F-D97F-5C3AB1A462D1}"/>
              </a:ext>
            </a:extLst>
          </p:cNvPr>
          <p:cNvGrpSpPr/>
          <p:nvPr/>
        </p:nvGrpSpPr>
        <p:grpSpPr>
          <a:xfrm>
            <a:off x="4036853" y="2324818"/>
            <a:ext cx="1484161" cy="1176371"/>
            <a:chOff x="4036853" y="2324818"/>
            <a:chExt cx="1484161" cy="1176371"/>
          </a:xfrm>
        </p:grpSpPr>
        <p:cxnSp>
          <p:nvCxnSpPr>
            <p:cNvPr id="6" name="Straight Arrow Connector 5">
              <a:extLst>
                <a:ext uri="{FF2B5EF4-FFF2-40B4-BE49-F238E27FC236}">
                  <a16:creationId xmlns:a16="http://schemas.microsoft.com/office/drawing/2014/main" id="{25A8D475-09E0-16D6-DC83-135EC54A754A}"/>
                </a:ext>
              </a:extLst>
            </p:cNvPr>
            <p:cNvCxnSpPr>
              <a:cxnSpLocks/>
            </p:cNvCxnSpPr>
            <p:nvPr/>
          </p:nvCxnSpPr>
          <p:spPr>
            <a:xfrm flipV="1">
              <a:off x="4036853" y="2546126"/>
              <a:ext cx="0" cy="829644"/>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9" name="Right Bracket 8">
              <a:extLst>
                <a:ext uri="{FF2B5EF4-FFF2-40B4-BE49-F238E27FC236}">
                  <a16:creationId xmlns:a16="http://schemas.microsoft.com/office/drawing/2014/main" id="{B6F756FF-B807-65BB-D64D-411CB240E164}"/>
                </a:ext>
              </a:extLst>
            </p:cNvPr>
            <p:cNvSpPr/>
            <p:nvPr/>
          </p:nvSpPr>
          <p:spPr>
            <a:xfrm>
              <a:off x="5106258" y="2324818"/>
              <a:ext cx="95438" cy="1176371"/>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0C989FB6-A1B7-A8D1-0BBD-2615E5AAB0CE}"/>
                </a:ext>
              </a:extLst>
            </p:cNvPr>
            <p:cNvSpPr txBox="1"/>
            <p:nvPr/>
          </p:nvSpPr>
          <p:spPr>
            <a:xfrm>
              <a:off x="5201696" y="2727566"/>
              <a:ext cx="319318"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2</a:t>
              </a:r>
            </a:p>
          </p:txBody>
        </p:sp>
      </p:grpSp>
      <p:sp>
        <p:nvSpPr>
          <p:cNvPr id="4" name="Slide Number Placeholder 3">
            <a:extLst>
              <a:ext uri="{FF2B5EF4-FFF2-40B4-BE49-F238E27FC236}">
                <a16:creationId xmlns:a16="http://schemas.microsoft.com/office/drawing/2014/main" id="{1A87EEBD-6075-CF33-0466-BEB435316E88}"/>
              </a:ext>
            </a:extLst>
          </p:cNvPr>
          <p:cNvSpPr>
            <a:spLocks noGrp="1"/>
          </p:cNvSpPr>
          <p:nvPr>
            <p:ph type="sldNum" sz="quarter" idx="4"/>
          </p:nvPr>
        </p:nvSpPr>
        <p:spPr/>
        <p:txBody>
          <a:bodyPr/>
          <a:lstStyle/>
          <a:p>
            <a:fld id="{60F4F636-6A27-E649-AEDF-9DE4D4E58670}" type="slidenum">
              <a:rPr lang="en-US" smtClean="0"/>
              <a:pPr/>
              <a:t>28</a:t>
            </a:fld>
            <a:endParaRPr lang="en-US" dirty="0"/>
          </a:p>
        </p:txBody>
      </p:sp>
    </p:spTree>
    <p:extLst>
      <p:ext uri="{BB962C8B-B14F-4D97-AF65-F5344CB8AC3E}">
        <p14:creationId xmlns:p14="http://schemas.microsoft.com/office/powerpoint/2010/main" val="371716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Using Mechanical Reasoning Tools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latin typeface="Franklin Gothic Medium" panose="020B0603020102020204" pitchFamily="34" charset="0"/>
              </a:rPr>
              <a:t>Forward / backward reasoning fill in assertions</a:t>
            </a:r>
          </a:p>
          <a:p>
            <a:pPr lvl="1"/>
            <a:r>
              <a:rPr lang="en-US" sz="2200" dirty="0">
                <a:latin typeface="Franklin Gothic Medium" panose="020B0603020102020204" pitchFamily="34" charset="0"/>
              </a:rPr>
              <a:t>mechanically create valid triples</a:t>
            </a:r>
          </a:p>
          <a:p>
            <a:pPr lvl="1"/>
            <a:endParaRPr lang="en-US" sz="2200" dirty="0">
              <a:latin typeface="Franklin Gothic Medium" panose="020B0603020102020204" pitchFamily="34" charset="0"/>
            </a:endParaRPr>
          </a:p>
          <a:p>
            <a:r>
              <a:rPr lang="en-US" sz="2600" dirty="0">
                <a:latin typeface="Franklin Gothic Medium" panose="020B0603020102020204" pitchFamily="34" charset="0"/>
              </a:rPr>
              <a:t>Reduce correctness to proving implications</a:t>
            </a:r>
          </a:p>
          <a:p>
            <a:pPr lvl="1"/>
            <a:r>
              <a:rPr lang="en-US" sz="2200" dirty="0">
                <a:latin typeface="Franklin Gothic Medium" panose="020B0603020102020204" pitchFamily="34" charset="0"/>
              </a:rPr>
              <a:t>this was already true for functional code</a:t>
            </a:r>
          </a:p>
          <a:p>
            <a:pPr lvl="1"/>
            <a:r>
              <a:rPr lang="en-US" sz="2200" dirty="0">
                <a:latin typeface="Franklin Gothic Medium" panose="020B0603020102020204" pitchFamily="34" charset="0"/>
              </a:rPr>
              <a:t>will soon have the same for imperative code</a:t>
            </a:r>
          </a:p>
          <a:p>
            <a:pPr lvl="1"/>
            <a:endParaRPr lang="en-US" sz="2200" dirty="0">
              <a:latin typeface="Franklin Gothic Medium" panose="020B0603020102020204" pitchFamily="34" charset="0"/>
            </a:endParaRPr>
          </a:p>
          <a:p>
            <a:r>
              <a:rPr lang="en-US" sz="2600" dirty="0">
                <a:latin typeface="Franklin Gothic Medium" panose="020B0603020102020204" pitchFamily="34" charset="0"/>
              </a:rPr>
              <a:t>Implication will be false if the code is </a:t>
            </a:r>
            <a:r>
              <a:rPr lang="en-US" sz="2600" b="1" dirty="0">
                <a:solidFill>
                  <a:srgbClr val="C00000"/>
                </a:solidFill>
                <a:latin typeface="Franklin Gothic Medium" panose="020B0603020102020204" pitchFamily="34" charset="0"/>
              </a:rPr>
              <a:t>incorrect</a:t>
            </a:r>
          </a:p>
          <a:p>
            <a:pPr lvl="1"/>
            <a:r>
              <a:rPr lang="en-US" sz="2200" dirty="0">
                <a:latin typeface="Franklin Gothic Medium" panose="020B0603020102020204" pitchFamily="34" charset="0"/>
              </a:rPr>
              <a:t>reasoning can verify correct code</a:t>
            </a:r>
          </a:p>
          <a:p>
            <a:pPr lvl="1"/>
            <a:r>
              <a:rPr lang="en-US" sz="2200" dirty="0">
                <a:latin typeface="Franklin Gothic Medium" panose="020B0603020102020204" pitchFamily="34" charset="0"/>
              </a:rPr>
              <a:t>reasoning will never accept incorrect code</a:t>
            </a:r>
          </a:p>
        </p:txBody>
      </p:sp>
      <p:sp>
        <p:nvSpPr>
          <p:cNvPr id="4" name="Slide Number Placeholder 3">
            <a:extLst>
              <a:ext uri="{FF2B5EF4-FFF2-40B4-BE49-F238E27FC236}">
                <a16:creationId xmlns:a16="http://schemas.microsoft.com/office/drawing/2014/main" id="{B6889188-AE87-3DD5-73F4-8926F437B1C1}"/>
              </a:ext>
            </a:extLst>
          </p:cNvPr>
          <p:cNvSpPr>
            <a:spLocks noGrp="1"/>
          </p:cNvSpPr>
          <p:nvPr>
            <p:ph type="sldNum" sz="quarter" idx="4"/>
          </p:nvPr>
        </p:nvSpPr>
        <p:spPr/>
        <p:txBody>
          <a:bodyPr/>
          <a:lstStyle/>
          <a:p>
            <a:fld id="{60F4F636-6A27-E649-AEDF-9DE4D4E58670}" type="slidenum">
              <a:rPr lang="en-US" smtClean="0"/>
              <a:pPr/>
              <a:t>29</a:t>
            </a:fld>
            <a:endParaRPr lang="en-US" dirty="0"/>
          </a:p>
        </p:txBody>
      </p:sp>
    </p:spTree>
    <p:extLst>
      <p:ext uri="{BB962C8B-B14F-4D97-AF65-F5344CB8AC3E}">
        <p14:creationId xmlns:p14="http://schemas.microsoft.com/office/powerpoint/2010/main" val="181544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3A80-8910-F2CE-B8BF-B2864B7D88A4}"/>
              </a:ext>
            </a:extLst>
          </p:cNvPr>
          <p:cNvSpPr>
            <a:spLocks noGrp="1"/>
          </p:cNvSpPr>
          <p:nvPr>
            <p:ph type="title"/>
          </p:nvPr>
        </p:nvSpPr>
        <p:spPr/>
        <p:txBody>
          <a:bodyPr/>
          <a:lstStyle/>
          <a:p>
            <a:r>
              <a:rPr lang="en-US" dirty="0"/>
              <a:t>Closing the Loop on Feedback: Wins</a:t>
            </a:r>
          </a:p>
        </p:txBody>
      </p:sp>
      <p:sp>
        <p:nvSpPr>
          <p:cNvPr id="3" name="Content Placeholder 2">
            <a:extLst>
              <a:ext uri="{FF2B5EF4-FFF2-40B4-BE49-F238E27FC236}">
                <a16:creationId xmlns:a16="http://schemas.microsoft.com/office/drawing/2014/main" id="{7E9BC781-F051-57A3-0600-FE61C3487EC0}"/>
              </a:ext>
            </a:extLst>
          </p:cNvPr>
          <p:cNvSpPr>
            <a:spLocks noGrp="1"/>
          </p:cNvSpPr>
          <p:nvPr>
            <p:ph idx="1"/>
          </p:nvPr>
        </p:nvSpPr>
        <p:spPr/>
        <p:txBody>
          <a:bodyPr/>
          <a:lstStyle/>
          <a:p>
            <a:r>
              <a:rPr lang="en-US" sz="2800" dirty="0"/>
              <a:t>lectures:</a:t>
            </a:r>
          </a:p>
          <a:p>
            <a:pPr lvl="1"/>
            <a:r>
              <a:rPr lang="en-US" sz="2400" dirty="0"/>
              <a:t>interactivity through questions &amp; peer activities</a:t>
            </a:r>
          </a:p>
          <a:p>
            <a:pPr lvl="1"/>
            <a:r>
              <a:rPr lang="en-US" sz="2400" dirty="0"/>
              <a:t>live code demos with code posted ahead of time</a:t>
            </a:r>
          </a:p>
          <a:p>
            <a:pPr lvl="1"/>
            <a:r>
              <a:rPr lang="en-US" sz="2400" dirty="0"/>
              <a:t>reasonably energetic/engaging/fun, remembers names</a:t>
            </a:r>
          </a:p>
          <a:p>
            <a:r>
              <a:rPr lang="en-US" sz="2800" dirty="0"/>
              <a:t>section:</a:t>
            </a:r>
          </a:p>
          <a:p>
            <a:pPr lvl="1"/>
            <a:r>
              <a:rPr lang="en-US" sz="2400" dirty="0"/>
              <a:t>hands-on review of course materials</a:t>
            </a:r>
          </a:p>
          <a:p>
            <a:pPr lvl="1"/>
            <a:r>
              <a:rPr lang="en-US" sz="2400" dirty="0"/>
              <a:t>generally helpful for homework*</a:t>
            </a:r>
          </a:p>
          <a:p>
            <a:r>
              <a:rPr lang="en-US" sz="2800" dirty="0"/>
              <a:t>infrastructure:</a:t>
            </a:r>
          </a:p>
          <a:p>
            <a:pPr lvl="1"/>
            <a:r>
              <a:rPr lang="en-US" sz="2400" dirty="0"/>
              <a:t>available lecture resources (slides, code, notes, videos)</a:t>
            </a:r>
          </a:p>
          <a:p>
            <a:pPr lvl="1"/>
            <a:r>
              <a:rPr lang="en-US" sz="2400" dirty="0"/>
              <a:t>support via office hours &amp; </a:t>
            </a:r>
            <a:r>
              <a:rPr lang="en-US" sz="2400" dirty="0" err="1"/>
              <a:t>EdStem</a:t>
            </a:r>
            <a:endParaRPr lang="en-US" sz="2400" dirty="0"/>
          </a:p>
          <a:p>
            <a:pPr lvl="1"/>
            <a:endParaRPr lang="en-US" dirty="0"/>
          </a:p>
        </p:txBody>
      </p:sp>
      <p:sp>
        <p:nvSpPr>
          <p:cNvPr id="4" name="Slide Number Placeholder 3">
            <a:extLst>
              <a:ext uri="{FF2B5EF4-FFF2-40B4-BE49-F238E27FC236}">
                <a16:creationId xmlns:a16="http://schemas.microsoft.com/office/drawing/2014/main" id="{A06F251D-90AB-63CC-294C-3CDDC170C32C}"/>
              </a:ext>
            </a:extLst>
          </p:cNvPr>
          <p:cNvSpPr>
            <a:spLocks noGrp="1"/>
          </p:cNvSpPr>
          <p:nvPr>
            <p:ph type="sldNum" sz="quarter" idx="4"/>
          </p:nvPr>
        </p:nvSpPr>
        <p:spPr/>
        <p:txBody>
          <a:bodyPr/>
          <a:lstStyle/>
          <a:p>
            <a:fld id="{60F4F636-6A27-E649-AEDF-9DE4D4E58670}" type="slidenum">
              <a:rPr lang="en-US" smtClean="0"/>
              <a:pPr/>
              <a:t>3</a:t>
            </a:fld>
            <a:endParaRPr lang="en-US" dirty="0"/>
          </a:p>
        </p:txBody>
      </p:sp>
    </p:spTree>
    <p:extLst>
      <p:ext uri="{BB962C8B-B14F-4D97-AF65-F5344CB8AC3E}">
        <p14:creationId xmlns:p14="http://schemas.microsoft.com/office/powerpoint/2010/main" val="141374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Correctness via Forward &amp; Backward Reasoning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Can use both types of reasoning on longer code</a:t>
            </a:r>
            <a:endParaRPr lang="en-US" sz="2600" b="1" dirty="0">
              <a:solidFill>
                <a:srgbClr val="0070C0"/>
              </a:solidFill>
              <a:latin typeface="Cambria Math" panose="02040503050406030204" pitchFamily="18" charset="0"/>
              <a:ea typeface="Cambria Math" panose="02040503050406030204" pitchFamily="18" charset="0"/>
            </a:endParaRPr>
          </a:p>
          <a:p>
            <a:pPr lvl="2"/>
            <a:endParaRPr lang="en-US" sz="800" dirty="0"/>
          </a:p>
          <a:p>
            <a:pPr lvl="2"/>
            <a:r>
              <a:rPr lang="en-US" sz="2400" b="1" dirty="0">
                <a:latin typeface="Cambria Math" panose="02040503050406030204" pitchFamily="18" charset="0"/>
                <a:ea typeface="Cambria Math" panose="02040503050406030204" pitchFamily="18" charset="0"/>
              </a:rPr>
              <a:t>		{{ P }}</a:t>
            </a:r>
          </a:p>
          <a:p>
            <a:pPr lvl="2"/>
            <a:r>
              <a:rPr lang="en-US" b="1" dirty="0">
                <a:latin typeface="Cambria Math" panose="02040503050406030204" pitchFamily="18" charset="0"/>
                <a:ea typeface="Cambria Math" panose="02040503050406030204" pitchFamily="18" charset="0"/>
              </a:rPr>
              <a:t>		    </a:t>
            </a:r>
            <a:r>
              <a:rPr lang="en-US" b="1" dirty="0">
                <a:latin typeface="Courier New" panose="02070309020205020404" pitchFamily="49" charset="0"/>
                <a:ea typeface="Cambria Math" panose="02040503050406030204" pitchFamily="18" charset="0"/>
                <a:cs typeface="Courier New" panose="02070309020205020404" pitchFamily="49" charset="0"/>
              </a:rPr>
              <a:t>S</a:t>
            </a:r>
            <a:endParaRPr lang="en-US" b="1" dirty="0">
              <a:latin typeface="Cambria Math" panose="02040503050406030204" pitchFamily="18" charset="0"/>
              <a:ea typeface="Cambria Math" panose="02040503050406030204" pitchFamily="18" charset="0"/>
            </a:endParaRPr>
          </a:p>
          <a:p>
            <a:pPr lvl="2"/>
            <a:r>
              <a:rPr lang="en-US" b="1" dirty="0">
                <a:latin typeface="Cambria Math" panose="02040503050406030204" pitchFamily="18" charset="0"/>
                <a:ea typeface="Cambria Math" panose="02040503050406030204" pitchFamily="18" charset="0"/>
              </a:rPr>
              <a:t>		{{ </a:t>
            </a:r>
            <a:r>
              <a:rPr lang="en-US" b="1" dirty="0">
                <a:solidFill>
                  <a:srgbClr val="0070C0"/>
                </a:solidFill>
                <a:latin typeface="Cambria Math" panose="02040503050406030204" pitchFamily="18" charset="0"/>
                <a:ea typeface="Cambria Math" panose="02040503050406030204" pitchFamily="18" charset="0"/>
              </a:rPr>
              <a:t>R</a:t>
            </a:r>
            <a:r>
              <a:rPr lang="en-US" b="1" baseline="-25000" dirty="0">
                <a:solidFill>
                  <a:srgbClr val="0070C0"/>
                </a:solidFill>
                <a:latin typeface="Cambria Math" panose="02040503050406030204" pitchFamily="18" charset="0"/>
                <a:ea typeface="Cambria Math" panose="02040503050406030204" pitchFamily="18" charset="0"/>
              </a:rPr>
              <a:t>1</a:t>
            </a:r>
            <a:r>
              <a:rPr lang="en-US" b="1" dirty="0">
                <a:latin typeface="Cambria Math" panose="02040503050406030204" pitchFamily="18" charset="0"/>
                <a:ea typeface="Cambria Math" panose="02040503050406030204" pitchFamily="18" charset="0"/>
              </a:rPr>
              <a:t> }}</a:t>
            </a:r>
          </a:p>
          <a:p>
            <a:pPr lvl="2"/>
            <a:r>
              <a:rPr lang="en-US" b="1" dirty="0">
                <a:latin typeface="Cambria Math" panose="02040503050406030204" pitchFamily="18" charset="0"/>
                <a:ea typeface="Cambria Math" panose="02040503050406030204" pitchFamily="18" charset="0"/>
              </a:rPr>
              <a:t>		{{ </a:t>
            </a:r>
            <a:r>
              <a:rPr lang="en-US" b="1" dirty="0">
                <a:solidFill>
                  <a:srgbClr val="0070C0"/>
                </a:solidFill>
                <a:latin typeface="Cambria Math" panose="02040503050406030204" pitchFamily="18" charset="0"/>
                <a:ea typeface="Cambria Math" panose="02040503050406030204" pitchFamily="18" charset="0"/>
              </a:rPr>
              <a:t>R</a:t>
            </a:r>
            <a:r>
              <a:rPr lang="en-US" b="1" baseline="-25000" dirty="0">
                <a:solidFill>
                  <a:srgbClr val="0070C0"/>
                </a:solidFill>
                <a:latin typeface="Cambria Math" panose="02040503050406030204" pitchFamily="18" charset="0"/>
                <a:ea typeface="Cambria Math" panose="02040503050406030204" pitchFamily="18" charset="0"/>
              </a:rPr>
              <a:t>2</a:t>
            </a:r>
            <a:r>
              <a:rPr lang="en-US" b="1" dirty="0">
                <a:latin typeface="Cambria Math" panose="02040503050406030204" pitchFamily="18" charset="0"/>
                <a:ea typeface="Cambria Math" panose="02040503050406030204" pitchFamily="18" charset="0"/>
              </a:rPr>
              <a:t> }}</a:t>
            </a:r>
          </a:p>
          <a:p>
            <a:pPr lvl="2"/>
            <a:r>
              <a:rPr lang="en-US" b="1" dirty="0">
                <a:latin typeface="Cambria Math" panose="02040503050406030204" pitchFamily="18" charset="0"/>
                <a:ea typeface="Cambria Math" panose="02040503050406030204" pitchFamily="18" charset="0"/>
              </a:rPr>
              <a:t>		    </a:t>
            </a:r>
            <a:r>
              <a:rPr lang="en-US" b="1" dirty="0">
                <a:latin typeface="Courier New" panose="02070309020205020404" pitchFamily="49" charset="0"/>
                <a:ea typeface="Cambria Math" panose="02040503050406030204" pitchFamily="18" charset="0"/>
                <a:cs typeface="Courier New" panose="02070309020205020404" pitchFamily="49" charset="0"/>
              </a:rPr>
              <a:t>T</a:t>
            </a:r>
            <a:endParaRPr lang="en-US" b="1" dirty="0">
              <a:latin typeface="Cambria Math" panose="02040503050406030204" pitchFamily="18" charset="0"/>
              <a:ea typeface="Cambria Math" panose="02040503050406030204" pitchFamily="18" charset="0"/>
            </a:endParaRPr>
          </a:p>
          <a:p>
            <a:pPr lvl="2"/>
            <a:r>
              <a:rPr lang="en-US" b="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 Q }}</a:t>
            </a:r>
            <a:endParaRPr lang="en-US" sz="1800" dirty="0"/>
          </a:p>
          <a:p>
            <a:pPr lvl="2"/>
            <a:endParaRPr lang="en-US" sz="800" dirty="0"/>
          </a:p>
          <a:p>
            <a:pPr lvl="2"/>
            <a:endParaRPr lang="en-US" sz="1800" dirty="0"/>
          </a:p>
          <a:p>
            <a:pPr lvl="1"/>
            <a:r>
              <a:rPr lang="en-US" sz="2200" dirty="0"/>
              <a:t>first and third triples is always valid</a:t>
            </a:r>
          </a:p>
          <a:p>
            <a:pPr lvl="1"/>
            <a:r>
              <a:rPr lang="en-US" sz="2200" dirty="0"/>
              <a:t>only need to check second triple</a:t>
            </a:r>
          </a:p>
          <a:p>
            <a:pPr lvl="2"/>
            <a:r>
              <a:rPr lang="en-US" sz="1800" dirty="0"/>
              <a:t>verify that </a:t>
            </a:r>
            <a:r>
              <a:rPr lang="en-US" sz="1800" dirty="0">
                <a:latin typeface="Cambria Math" panose="02040503050406030204" pitchFamily="18" charset="0"/>
                <a:ea typeface="Cambria Math" panose="02040503050406030204" pitchFamily="18" charset="0"/>
              </a:rPr>
              <a:t>R</a:t>
            </a:r>
            <a:r>
              <a:rPr lang="en-US" sz="1800" baseline="-25000" dirty="0">
                <a:latin typeface="Cambria Math" panose="02040503050406030204" pitchFamily="18" charset="0"/>
                <a:ea typeface="Cambria Math" panose="02040503050406030204" pitchFamily="18" charset="0"/>
              </a:rPr>
              <a:t>1</a:t>
            </a:r>
            <a:r>
              <a:rPr lang="en-US" sz="1800" dirty="0"/>
              <a:t> implies </a:t>
            </a:r>
            <a:r>
              <a:rPr lang="en-US" sz="1800" dirty="0">
                <a:latin typeface="Cambria Math" panose="02040503050406030204" pitchFamily="18" charset="0"/>
                <a:ea typeface="Cambria Math" panose="02040503050406030204" pitchFamily="18" charset="0"/>
              </a:rPr>
              <a:t>R</a:t>
            </a:r>
            <a:r>
              <a:rPr lang="en-US" sz="1800" baseline="-25000" dirty="0">
                <a:latin typeface="Cambria Math" panose="02040503050406030204" pitchFamily="18" charset="0"/>
                <a:ea typeface="Cambria Math" panose="02040503050406030204" pitchFamily="18" charset="0"/>
              </a:rPr>
              <a:t>2</a:t>
            </a:r>
            <a:endParaRPr lang="en-US" sz="1800" dirty="0"/>
          </a:p>
        </p:txBody>
      </p:sp>
      <p:grpSp>
        <p:nvGrpSpPr>
          <p:cNvPr id="12" name="Group 11" descr="The third of three triples is {{R_2}} S {{Q}}. We are “filling in” the R_2.">
            <a:extLst>
              <a:ext uri="{FF2B5EF4-FFF2-40B4-BE49-F238E27FC236}">
                <a16:creationId xmlns:a16="http://schemas.microsoft.com/office/drawing/2014/main" id="{F20DEC6E-9DC4-9842-A7A2-D7E91DF863E9}"/>
              </a:ext>
            </a:extLst>
          </p:cNvPr>
          <p:cNvGrpSpPr/>
          <p:nvPr/>
        </p:nvGrpSpPr>
        <p:grpSpPr>
          <a:xfrm>
            <a:off x="2208210" y="3253875"/>
            <a:ext cx="1508372" cy="1176371"/>
            <a:chOff x="2208210" y="3253875"/>
            <a:chExt cx="1508372" cy="1176371"/>
          </a:xfrm>
        </p:grpSpPr>
        <p:cxnSp>
          <p:nvCxnSpPr>
            <p:cNvPr id="6" name="Straight Arrow Connector 5">
              <a:extLst>
                <a:ext uri="{FF2B5EF4-FFF2-40B4-BE49-F238E27FC236}">
                  <a16:creationId xmlns:a16="http://schemas.microsoft.com/office/drawing/2014/main" id="{25A8D475-09E0-16D6-DC83-135EC54A754A}"/>
                </a:ext>
              </a:extLst>
            </p:cNvPr>
            <p:cNvCxnSpPr>
              <a:cxnSpLocks/>
            </p:cNvCxnSpPr>
            <p:nvPr/>
          </p:nvCxnSpPr>
          <p:spPr>
            <a:xfrm flipV="1">
              <a:off x="2208210" y="3429000"/>
              <a:ext cx="0" cy="829644"/>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9" name="Right Bracket 8">
              <a:extLst>
                <a:ext uri="{FF2B5EF4-FFF2-40B4-BE49-F238E27FC236}">
                  <a16:creationId xmlns:a16="http://schemas.microsoft.com/office/drawing/2014/main" id="{B6F756FF-B807-65BB-D64D-411CB240E164}"/>
                </a:ext>
              </a:extLst>
            </p:cNvPr>
            <p:cNvSpPr/>
            <p:nvPr/>
          </p:nvSpPr>
          <p:spPr>
            <a:xfrm>
              <a:off x="3301826" y="3253875"/>
              <a:ext cx="95438" cy="1176371"/>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0C989FB6-A1B7-A8D1-0BBD-2615E5AAB0CE}"/>
                </a:ext>
              </a:extLst>
            </p:cNvPr>
            <p:cNvSpPr txBox="1"/>
            <p:nvPr/>
          </p:nvSpPr>
          <p:spPr>
            <a:xfrm>
              <a:off x="3397264" y="3656623"/>
              <a:ext cx="319318"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3</a:t>
              </a:r>
            </a:p>
          </p:txBody>
        </p:sp>
      </p:grpSp>
      <p:grpSp>
        <p:nvGrpSpPr>
          <p:cNvPr id="7" name="Group 6" descr="The first of three triples is {{P}} S {{R_1}}. We are “filling in” the R_1.">
            <a:extLst>
              <a:ext uri="{FF2B5EF4-FFF2-40B4-BE49-F238E27FC236}">
                <a16:creationId xmlns:a16="http://schemas.microsoft.com/office/drawing/2014/main" id="{EB131671-D982-05BD-75BF-54ECAB4E1161}"/>
              </a:ext>
            </a:extLst>
          </p:cNvPr>
          <p:cNvGrpSpPr/>
          <p:nvPr/>
        </p:nvGrpSpPr>
        <p:grpSpPr>
          <a:xfrm>
            <a:off x="2208210" y="1994671"/>
            <a:ext cx="1508285" cy="1176371"/>
            <a:chOff x="2208210" y="1994671"/>
            <a:chExt cx="1508285" cy="1176371"/>
          </a:xfrm>
        </p:grpSpPr>
        <p:sp>
          <p:nvSpPr>
            <p:cNvPr id="10" name="Right Bracket 9">
              <a:extLst>
                <a:ext uri="{FF2B5EF4-FFF2-40B4-BE49-F238E27FC236}">
                  <a16:creationId xmlns:a16="http://schemas.microsoft.com/office/drawing/2014/main" id="{73570611-D8FF-3030-CAC6-80871ED4C106}"/>
                </a:ext>
              </a:extLst>
            </p:cNvPr>
            <p:cNvSpPr/>
            <p:nvPr/>
          </p:nvSpPr>
          <p:spPr>
            <a:xfrm>
              <a:off x="3301852" y="1994671"/>
              <a:ext cx="95412" cy="1176371"/>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1881883-4915-9F62-96CD-E3A2CAAF7B3B}"/>
                </a:ext>
              </a:extLst>
            </p:cNvPr>
            <p:cNvSpPr txBox="1"/>
            <p:nvPr/>
          </p:nvSpPr>
          <p:spPr>
            <a:xfrm>
              <a:off x="3397264" y="2379779"/>
              <a:ext cx="319231"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1</a:t>
              </a:r>
            </a:p>
          </p:txBody>
        </p:sp>
        <p:cxnSp>
          <p:nvCxnSpPr>
            <p:cNvPr id="4" name="Straight Arrow Connector 3">
              <a:extLst>
                <a:ext uri="{FF2B5EF4-FFF2-40B4-BE49-F238E27FC236}">
                  <a16:creationId xmlns:a16="http://schemas.microsoft.com/office/drawing/2014/main" id="{DE22732A-43CB-5DF1-8028-A64FD1F51585}"/>
                </a:ext>
              </a:extLst>
            </p:cNvPr>
            <p:cNvCxnSpPr>
              <a:cxnSpLocks/>
            </p:cNvCxnSpPr>
            <p:nvPr/>
          </p:nvCxnSpPr>
          <p:spPr>
            <a:xfrm>
              <a:off x="2208210" y="2136309"/>
              <a:ext cx="0" cy="856273"/>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15" name="Group 14" descr="The second of three triples is {{R_1}} {{R_2}}. Notably, there is no code, and both of these are “filled in” by us.">
            <a:extLst>
              <a:ext uri="{FF2B5EF4-FFF2-40B4-BE49-F238E27FC236}">
                <a16:creationId xmlns:a16="http://schemas.microsoft.com/office/drawing/2014/main" id="{88F9410B-2E32-5034-B452-E40E77CB5FF4}"/>
              </a:ext>
            </a:extLst>
          </p:cNvPr>
          <p:cNvGrpSpPr/>
          <p:nvPr/>
        </p:nvGrpSpPr>
        <p:grpSpPr>
          <a:xfrm>
            <a:off x="3811881" y="2889110"/>
            <a:ext cx="414669" cy="697237"/>
            <a:chOff x="3811881" y="2889110"/>
            <a:chExt cx="414669" cy="697237"/>
          </a:xfrm>
        </p:grpSpPr>
        <p:sp>
          <p:nvSpPr>
            <p:cNvPr id="8" name="Right Bracket 7">
              <a:extLst>
                <a:ext uri="{FF2B5EF4-FFF2-40B4-BE49-F238E27FC236}">
                  <a16:creationId xmlns:a16="http://schemas.microsoft.com/office/drawing/2014/main" id="{3C2E946C-043C-DA5A-E817-AEC9C56D3E64}"/>
                </a:ext>
              </a:extLst>
            </p:cNvPr>
            <p:cNvSpPr/>
            <p:nvPr/>
          </p:nvSpPr>
          <p:spPr>
            <a:xfrm>
              <a:off x="3811881" y="2889110"/>
              <a:ext cx="95438" cy="697237"/>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C35FE7B2-C745-BCC9-D684-B78BC298C8CE}"/>
                </a:ext>
              </a:extLst>
            </p:cNvPr>
            <p:cNvSpPr txBox="1"/>
            <p:nvPr/>
          </p:nvSpPr>
          <p:spPr>
            <a:xfrm>
              <a:off x="3907319" y="3059668"/>
              <a:ext cx="319231"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2</a:t>
              </a:r>
            </a:p>
          </p:txBody>
        </p:sp>
      </p:grpSp>
      <p:sp>
        <p:nvSpPr>
          <p:cNvPr id="5" name="Slide Number Placeholder 4">
            <a:extLst>
              <a:ext uri="{FF2B5EF4-FFF2-40B4-BE49-F238E27FC236}">
                <a16:creationId xmlns:a16="http://schemas.microsoft.com/office/drawing/2014/main" id="{A46454DC-61D1-47BF-D9CC-17AF348F296F}"/>
              </a:ext>
            </a:extLst>
          </p:cNvPr>
          <p:cNvSpPr>
            <a:spLocks noGrp="1"/>
          </p:cNvSpPr>
          <p:nvPr>
            <p:ph type="sldNum" sz="quarter" idx="4"/>
          </p:nvPr>
        </p:nvSpPr>
        <p:spPr/>
        <p:txBody>
          <a:bodyPr/>
          <a:lstStyle/>
          <a:p>
            <a:fld id="{60F4F636-6A27-E649-AEDF-9DE4D4E58670}" type="slidenum">
              <a:rPr lang="en-US" smtClean="0"/>
              <a:pPr/>
              <a:t>30</a:t>
            </a:fld>
            <a:endParaRPr lang="en-US" dirty="0"/>
          </a:p>
        </p:txBody>
      </p:sp>
    </p:spTree>
    <p:extLst>
      <p:ext uri="{BB962C8B-B14F-4D97-AF65-F5344CB8AC3E}">
        <p14:creationId xmlns:p14="http://schemas.microsoft.com/office/powerpoint/2010/main" val="2360416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8B6C-7CDA-03FE-0B1E-C496C26E8C2D}"/>
              </a:ext>
            </a:extLst>
          </p:cNvPr>
          <p:cNvSpPr>
            <a:spLocks noGrp="1"/>
          </p:cNvSpPr>
          <p:nvPr>
            <p:ph type="ctrTitle"/>
          </p:nvPr>
        </p:nvSpPr>
        <p:spPr/>
        <p:txBody>
          <a:bodyPr/>
          <a:lstStyle/>
          <a:p>
            <a:r>
              <a:rPr lang="en-US" dirty="0"/>
              <a:t>Forward &amp; Backward</a:t>
            </a:r>
            <a:br>
              <a:rPr lang="en-US" dirty="0"/>
            </a:br>
            <a:r>
              <a:rPr lang="en-US" dirty="0"/>
              <a:t>Reasoning</a:t>
            </a:r>
          </a:p>
        </p:txBody>
      </p:sp>
    </p:spTree>
    <p:extLst>
      <p:ext uri="{BB962C8B-B14F-4D97-AF65-F5344CB8AC3E}">
        <p14:creationId xmlns:p14="http://schemas.microsoft.com/office/powerpoint/2010/main" val="3355960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Forward and Backward Reasoning in Practice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Imperative code made up of</a:t>
            </a:r>
          </a:p>
          <a:p>
            <a:pPr lvl="1"/>
            <a:r>
              <a:rPr lang="en-US" sz="2200" dirty="0"/>
              <a:t>assignments (mutation)</a:t>
            </a:r>
          </a:p>
          <a:p>
            <a:pPr lvl="1"/>
            <a:r>
              <a:rPr lang="en-US" sz="2200" dirty="0"/>
              <a:t>conditionals</a:t>
            </a:r>
          </a:p>
          <a:p>
            <a:pPr lvl="1"/>
            <a:r>
              <a:rPr lang="en-US" sz="2200" dirty="0"/>
              <a:t>loops</a:t>
            </a:r>
          </a:p>
          <a:p>
            <a:pPr lvl="1"/>
            <a:endParaRPr lang="en-US" sz="2200" dirty="0"/>
          </a:p>
          <a:p>
            <a:r>
              <a:rPr lang="en-US" sz="2600" dirty="0"/>
              <a:t>Anything can be rewritten with just these</a:t>
            </a:r>
          </a:p>
          <a:p>
            <a:pPr lvl="1"/>
            <a:endParaRPr lang="en-US" sz="2200" dirty="0"/>
          </a:p>
          <a:p>
            <a:r>
              <a:rPr lang="en-US" sz="2600" dirty="0"/>
              <a:t>We will learn forward / backward rules to handle them</a:t>
            </a:r>
          </a:p>
          <a:p>
            <a:pPr lvl="1"/>
            <a:r>
              <a:rPr lang="en-US" sz="2200" dirty="0"/>
              <a:t>will also learn a rule for function calls</a:t>
            </a:r>
          </a:p>
          <a:p>
            <a:pPr lvl="1"/>
            <a:r>
              <a:rPr lang="en-US" sz="2200" dirty="0"/>
              <a:t>once we have those, we are done</a:t>
            </a:r>
          </a:p>
        </p:txBody>
      </p:sp>
      <p:sp>
        <p:nvSpPr>
          <p:cNvPr id="4" name="Slide Number Placeholder 3">
            <a:extLst>
              <a:ext uri="{FF2B5EF4-FFF2-40B4-BE49-F238E27FC236}">
                <a16:creationId xmlns:a16="http://schemas.microsoft.com/office/drawing/2014/main" id="{B3C79110-8DE6-F366-2845-2C90C8478A2E}"/>
              </a:ext>
            </a:extLst>
          </p:cNvPr>
          <p:cNvSpPr>
            <a:spLocks noGrp="1"/>
          </p:cNvSpPr>
          <p:nvPr>
            <p:ph type="sldNum" sz="quarter" idx="4"/>
          </p:nvPr>
        </p:nvSpPr>
        <p:spPr/>
        <p:txBody>
          <a:bodyPr/>
          <a:lstStyle/>
          <a:p>
            <a:fld id="{60F4F636-6A27-E649-AEDF-9DE4D4E58670}" type="slidenum">
              <a:rPr lang="en-US" smtClean="0"/>
              <a:pPr/>
              <a:t>32</a:t>
            </a:fld>
            <a:endParaRPr lang="en-US" dirty="0"/>
          </a:p>
        </p:txBody>
      </p:sp>
    </p:spTree>
    <p:extLst>
      <p:ext uri="{BB962C8B-B14F-4D97-AF65-F5344CB8AC3E}">
        <p14:creationId xmlns:p14="http://schemas.microsoft.com/office/powerpoint/2010/main" val="2987977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Ex: Forward Reasoning with Assignments (1/6)</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w &gt; 0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do we know is true after </a:t>
            </a:r>
            <a:r>
              <a:rPr lang="en-US" sz="2400" dirty="0">
                <a:latin typeface="Courier New" panose="02070309020205020404" pitchFamily="49" charset="0"/>
                <a:cs typeface="Courier New" panose="02070309020205020404" pitchFamily="49" charset="0"/>
              </a:rPr>
              <a:t>x = 17</a:t>
            </a:r>
            <a:r>
              <a:rPr lang="en-US" sz="2600" dirty="0"/>
              <a:t> ?</a:t>
            </a:r>
          </a:p>
          <a:p>
            <a:pPr lvl="1"/>
            <a:r>
              <a:rPr lang="en-US" sz="2200" dirty="0"/>
              <a:t>want the strongest postcondition (most precise)</a:t>
            </a:r>
          </a:p>
        </p:txBody>
      </p:sp>
      <p:sp>
        <p:nvSpPr>
          <p:cNvPr id="4" name="Slide Number Placeholder 3">
            <a:extLst>
              <a:ext uri="{FF2B5EF4-FFF2-40B4-BE49-F238E27FC236}">
                <a16:creationId xmlns:a16="http://schemas.microsoft.com/office/drawing/2014/main" id="{20F85CD0-08DC-CC0B-7690-63BD485ECAA2}"/>
              </a:ext>
            </a:extLst>
          </p:cNvPr>
          <p:cNvSpPr>
            <a:spLocks noGrp="1"/>
          </p:cNvSpPr>
          <p:nvPr>
            <p:ph type="sldNum" sz="quarter" idx="4"/>
          </p:nvPr>
        </p:nvSpPr>
        <p:spPr/>
        <p:txBody>
          <a:bodyPr/>
          <a:lstStyle/>
          <a:p>
            <a:fld id="{60F4F636-6A27-E649-AEDF-9DE4D4E58670}" type="slidenum">
              <a:rPr lang="en-US" smtClean="0"/>
              <a:pPr/>
              <a:t>33</a:t>
            </a:fld>
            <a:endParaRPr lang="en-US" dirty="0"/>
          </a:p>
        </p:txBody>
      </p:sp>
    </p:spTree>
    <p:extLst>
      <p:ext uri="{BB962C8B-B14F-4D97-AF65-F5344CB8AC3E}">
        <p14:creationId xmlns:p14="http://schemas.microsoft.com/office/powerpoint/2010/main" val="3407467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Ex: Forward Reasoning with Assignments (2/6)</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w &gt; 0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w &gt; 0 and x = 17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do we know is true after </a:t>
            </a:r>
            <a:r>
              <a:rPr lang="en-US" sz="2400" dirty="0">
                <a:latin typeface="Courier New" panose="02070309020205020404" pitchFamily="49" charset="0"/>
                <a:cs typeface="Courier New" panose="02070309020205020404" pitchFamily="49" charset="0"/>
              </a:rPr>
              <a:t>x = 17</a:t>
            </a:r>
            <a:r>
              <a:rPr lang="en-US" sz="2600" dirty="0"/>
              <a:t> ?</a:t>
            </a:r>
          </a:p>
          <a:p>
            <a:pPr lvl="1"/>
            <a:r>
              <a:rPr lang="en-US" sz="2200" dirty="0">
                <a:latin typeface="Cambria Math" panose="02040503050406030204" pitchFamily="18" charset="0"/>
                <a:ea typeface="Cambria Math" panose="02040503050406030204" pitchFamily="18" charset="0"/>
              </a:rPr>
              <a:t>w</a:t>
            </a:r>
            <a:r>
              <a:rPr lang="en-US" sz="2200" dirty="0"/>
              <a:t> was not changed, so </a:t>
            </a:r>
            <a:r>
              <a:rPr lang="en-US" sz="2200" dirty="0">
                <a:latin typeface="Cambria Math" panose="02040503050406030204" pitchFamily="18" charset="0"/>
                <a:ea typeface="Cambria Math" panose="02040503050406030204" pitchFamily="18" charset="0"/>
              </a:rPr>
              <a:t>w &gt; 0</a:t>
            </a:r>
            <a:r>
              <a:rPr lang="en-US" sz="2200" dirty="0"/>
              <a:t> is still true</a:t>
            </a:r>
          </a:p>
          <a:p>
            <a:pPr lvl="1"/>
            <a:r>
              <a:rPr lang="en-US" sz="2200" dirty="0">
                <a:latin typeface="Cambria Math" panose="02040503050406030204" pitchFamily="18" charset="0"/>
                <a:ea typeface="Cambria Math" panose="02040503050406030204" pitchFamily="18" charset="0"/>
              </a:rPr>
              <a:t>x</a:t>
            </a:r>
            <a:r>
              <a:rPr lang="en-US" sz="2200" dirty="0"/>
              <a:t> is now </a:t>
            </a:r>
            <a:r>
              <a:rPr lang="en-US" sz="2200" dirty="0">
                <a:latin typeface="Cambria Math" panose="02040503050406030204" pitchFamily="18" charset="0"/>
                <a:ea typeface="Cambria Math" panose="02040503050406030204" pitchFamily="18" charset="0"/>
              </a:rPr>
              <a:t>17</a:t>
            </a:r>
          </a:p>
          <a:p>
            <a:pPr lvl="1"/>
            <a:endParaRPr lang="en-US" sz="2200" dirty="0"/>
          </a:p>
          <a:p>
            <a:r>
              <a:rPr lang="en-US" sz="2600" dirty="0"/>
              <a:t>What do we know is true after </a:t>
            </a:r>
            <a:r>
              <a:rPr lang="en-US" sz="2400" dirty="0">
                <a:latin typeface="Courier New" panose="02070309020205020404" pitchFamily="49" charset="0"/>
                <a:cs typeface="Courier New" panose="02070309020205020404" pitchFamily="49" charset="0"/>
              </a:rPr>
              <a:t>y = 42</a:t>
            </a:r>
            <a:r>
              <a:rPr lang="en-US" sz="2600" dirty="0"/>
              <a:t> ?</a:t>
            </a:r>
          </a:p>
        </p:txBody>
      </p:sp>
      <p:cxnSp>
        <p:nvCxnSpPr>
          <p:cNvPr id="4" name="Straight Arrow Connector 3" descr="We start from {{ w &gt; 0 }} and gain a new fact, ending with {{ w &gt; 0 and x = 17 }} - forward reasoning!">
            <a:extLst>
              <a:ext uri="{FF2B5EF4-FFF2-40B4-BE49-F238E27FC236}">
                <a16:creationId xmlns:a16="http://schemas.microsoft.com/office/drawing/2014/main" id="{CF3A737B-AB16-025F-C78F-2B92A3D64721}"/>
              </a:ext>
            </a:extLst>
          </p:cNvPr>
          <p:cNvCxnSpPr>
            <a:cxnSpLocks/>
          </p:cNvCxnSpPr>
          <p:nvPr/>
        </p:nvCxnSpPr>
        <p:spPr>
          <a:xfrm>
            <a:off x="1270058" y="1401288"/>
            <a:ext cx="0" cy="76002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E4095A90-CA6F-FB50-DFA5-F4B49E40E0FF}"/>
              </a:ext>
            </a:extLst>
          </p:cNvPr>
          <p:cNvSpPr>
            <a:spLocks noGrp="1"/>
          </p:cNvSpPr>
          <p:nvPr>
            <p:ph type="sldNum" sz="quarter" idx="4"/>
          </p:nvPr>
        </p:nvSpPr>
        <p:spPr/>
        <p:txBody>
          <a:bodyPr/>
          <a:lstStyle/>
          <a:p>
            <a:fld id="{60F4F636-6A27-E649-AEDF-9DE4D4E58670}" type="slidenum">
              <a:rPr lang="en-US" smtClean="0"/>
              <a:pPr/>
              <a:t>34</a:t>
            </a:fld>
            <a:endParaRPr lang="en-US" dirty="0"/>
          </a:p>
        </p:txBody>
      </p:sp>
    </p:spTree>
    <p:extLst>
      <p:ext uri="{BB962C8B-B14F-4D97-AF65-F5344CB8AC3E}">
        <p14:creationId xmlns:p14="http://schemas.microsoft.com/office/powerpoint/2010/main" val="39714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Ex: Forward Reasoning with Assignments (3/6)</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w &gt; 0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w &gt; 0 and x = 17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w &gt; 0 and x = 17 and y = 42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do we know is true after </a:t>
            </a:r>
            <a:r>
              <a:rPr lang="en-US" sz="2400" dirty="0">
                <a:latin typeface="Courier New" panose="02070309020205020404" pitchFamily="49" charset="0"/>
                <a:cs typeface="Courier New" panose="02070309020205020404" pitchFamily="49" charset="0"/>
              </a:rPr>
              <a:t>y = 42</a:t>
            </a:r>
            <a:r>
              <a:rPr lang="en-US" sz="2600" dirty="0"/>
              <a:t> ?</a:t>
            </a:r>
          </a:p>
          <a:p>
            <a:pPr lvl="1"/>
            <a:r>
              <a:rPr lang="en-US" sz="2200" dirty="0">
                <a:latin typeface="Cambria Math" panose="02040503050406030204" pitchFamily="18" charset="0"/>
                <a:ea typeface="Cambria Math" panose="02040503050406030204" pitchFamily="18" charset="0"/>
              </a:rPr>
              <a:t>w</a:t>
            </a:r>
            <a:r>
              <a:rPr lang="en-US" sz="2200" dirty="0"/>
              <a:t> and </a:t>
            </a:r>
            <a:r>
              <a:rPr lang="en-US" sz="2200" dirty="0">
                <a:latin typeface="Cambria Math" panose="02040503050406030204" pitchFamily="18" charset="0"/>
                <a:ea typeface="Cambria Math" panose="02040503050406030204" pitchFamily="18" charset="0"/>
              </a:rPr>
              <a:t>x</a:t>
            </a:r>
            <a:r>
              <a:rPr lang="en-US" sz="2200" dirty="0"/>
              <a:t> were not changed, so previous facts still true</a:t>
            </a:r>
          </a:p>
          <a:p>
            <a:pPr lvl="1"/>
            <a:r>
              <a:rPr lang="en-US" sz="2200" dirty="0">
                <a:latin typeface="Cambria Math" panose="02040503050406030204" pitchFamily="18" charset="0"/>
                <a:ea typeface="Cambria Math" panose="02040503050406030204" pitchFamily="18" charset="0"/>
              </a:rPr>
              <a:t>y</a:t>
            </a:r>
            <a:r>
              <a:rPr lang="en-US" sz="2200" dirty="0"/>
              <a:t> is now </a:t>
            </a:r>
            <a:r>
              <a:rPr lang="en-US" sz="2200" dirty="0">
                <a:latin typeface="Cambria Math" panose="02040503050406030204" pitchFamily="18" charset="0"/>
                <a:ea typeface="Cambria Math" panose="02040503050406030204" pitchFamily="18" charset="0"/>
              </a:rPr>
              <a:t>42</a:t>
            </a:r>
          </a:p>
          <a:p>
            <a:pPr lvl="1"/>
            <a:endParaRPr lang="en-US" sz="2200" dirty="0"/>
          </a:p>
          <a:p>
            <a:r>
              <a:rPr lang="en-US" sz="2600" dirty="0"/>
              <a:t>What do we know is true after </a:t>
            </a:r>
            <a:r>
              <a:rPr lang="en-US" sz="2400" dirty="0">
                <a:latin typeface="Courier New" panose="02070309020205020404" pitchFamily="49" charset="0"/>
                <a:cs typeface="Courier New" panose="02070309020205020404" pitchFamily="49" charset="0"/>
              </a:rPr>
              <a:t>z = w + x + y</a:t>
            </a:r>
            <a:r>
              <a:rPr lang="en-US" sz="2600" dirty="0"/>
              <a:t> ?</a:t>
            </a:r>
          </a:p>
        </p:txBody>
      </p:sp>
      <p:cxnSp>
        <p:nvCxnSpPr>
          <p:cNvPr id="4" name="Straight Arrow Connector 3" descr="We continue with forward reasoning: going from {{ w &gt; 0 and x = 17 }} to {{ w &gt; 0 and x = 17 and y = 42 }}&#13;&#10;">
            <a:extLst>
              <a:ext uri="{FF2B5EF4-FFF2-40B4-BE49-F238E27FC236}">
                <a16:creationId xmlns:a16="http://schemas.microsoft.com/office/drawing/2014/main" id="{CF3A737B-AB16-025F-C78F-2B92A3D64721}"/>
              </a:ext>
            </a:extLst>
          </p:cNvPr>
          <p:cNvCxnSpPr>
            <a:cxnSpLocks/>
          </p:cNvCxnSpPr>
          <p:nvPr/>
        </p:nvCxnSpPr>
        <p:spPr>
          <a:xfrm>
            <a:off x="1281933" y="2030680"/>
            <a:ext cx="0" cy="76002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D0A5E504-841A-540B-29FB-FECA70592AAF}"/>
              </a:ext>
            </a:extLst>
          </p:cNvPr>
          <p:cNvSpPr>
            <a:spLocks noGrp="1"/>
          </p:cNvSpPr>
          <p:nvPr>
            <p:ph type="sldNum" sz="quarter" idx="4"/>
          </p:nvPr>
        </p:nvSpPr>
        <p:spPr/>
        <p:txBody>
          <a:bodyPr/>
          <a:lstStyle/>
          <a:p>
            <a:fld id="{60F4F636-6A27-E649-AEDF-9DE4D4E58670}" type="slidenum">
              <a:rPr lang="en-US" smtClean="0"/>
              <a:pPr/>
              <a:t>35</a:t>
            </a:fld>
            <a:endParaRPr lang="en-US" dirty="0"/>
          </a:p>
        </p:txBody>
      </p:sp>
    </p:spTree>
    <p:extLst>
      <p:ext uri="{BB962C8B-B14F-4D97-AF65-F5344CB8AC3E}">
        <p14:creationId xmlns:p14="http://schemas.microsoft.com/office/powerpoint/2010/main" val="372400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Ex: Forward Reasoning with Assignments (4/6)</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w &gt; 0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w &gt; 0 and x = 17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w &gt; 0 and x = 17 and y = 42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w &gt; 0 and x = 17 and y = 42 and z = w + x + y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do we know is true after </a:t>
            </a:r>
            <a:r>
              <a:rPr lang="en-US" sz="2400" dirty="0">
                <a:latin typeface="Courier New" panose="02070309020205020404" pitchFamily="49" charset="0"/>
                <a:cs typeface="Courier New" panose="02070309020205020404" pitchFamily="49" charset="0"/>
              </a:rPr>
              <a:t>z = w + x + y</a:t>
            </a:r>
            <a:r>
              <a:rPr lang="en-US" sz="2600" dirty="0"/>
              <a:t> ?</a:t>
            </a:r>
          </a:p>
          <a:p>
            <a:pPr lvl="1"/>
            <a:r>
              <a:rPr lang="en-US" sz="2200" dirty="0">
                <a:latin typeface="Cambria Math" panose="02040503050406030204" pitchFamily="18" charset="0"/>
                <a:ea typeface="Cambria Math" panose="02040503050406030204" pitchFamily="18" charset="0"/>
              </a:rPr>
              <a:t>w</a:t>
            </a:r>
            <a:r>
              <a:rPr lang="en-US" sz="2200" dirty="0"/>
              <a:t>, </a:t>
            </a:r>
            <a:r>
              <a:rPr lang="en-US" sz="2200" dirty="0">
                <a:latin typeface="Cambria Math" panose="02040503050406030204" pitchFamily="18" charset="0"/>
                <a:ea typeface="Cambria Math" panose="02040503050406030204" pitchFamily="18" charset="0"/>
              </a:rPr>
              <a:t>x</a:t>
            </a:r>
            <a:r>
              <a:rPr lang="en-US" sz="2200" dirty="0"/>
              <a:t>, and y were not changed, so previous facts still true</a:t>
            </a:r>
          </a:p>
          <a:p>
            <a:pPr lvl="1"/>
            <a:r>
              <a:rPr lang="en-US" sz="2200" dirty="0">
                <a:latin typeface="Cambria Math" panose="02040503050406030204" pitchFamily="18" charset="0"/>
                <a:ea typeface="Cambria Math" panose="02040503050406030204" pitchFamily="18" charset="0"/>
              </a:rPr>
              <a:t>z</a:t>
            </a:r>
            <a:r>
              <a:rPr lang="en-US" sz="2200" dirty="0"/>
              <a:t> is now </a:t>
            </a:r>
            <a:r>
              <a:rPr lang="en-US" sz="2200" dirty="0">
                <a:latin typeface="Cambria Math" panose="02040503050406030204" pitchFamily="18" charset="0"/>
                <a:ea typeface="Cambria Math" panose="02040503050406030204" pitchFamily="18" charset="0"/>
              </a:rPr>
              <a:t>w + x + y</a:t>
            </a:r>
          </a:p>
          <a:p>
            <a:pPr lvl="1"/>
            <a:endParaRPr lang="en-US" sz="2200" dirty="0"/>
          </a:p>
          <a:p>
            <a:r>
              <a:rPr lang="en-US" sz="2600" dirty="0"/>
              <a:t>Could also write </a:t>
            </a:r>
            <a:r>
              <a:rPr lang="en-US" sz="2600" dirty="0">
                <a:latin typeface="Cambria Math" panose="02040503050406030204" pitchFamily="18" charset="0"/>
                <a:ea typeface="Cambria Math" panose="02040503050406030204" pitchFamily="18" charset="0"/>
              </a:rPr>
              <a:t>z = w + 59</a:t>
            </a:r>
            <a:r>
              <a:rPr lang="en-US" sz="2600" dirty="0"/>
              <a:t> (since </a:t>
            </a:r>
            <a:r>
              <a:rPr lang="en-US" sz="2600" dirty="0">
                <a:latin typeface="Cambria Math" panose="02040503050406030204" pitchFamily="18" charset="0"/>
                <a:ea typeface="Cambria Math" panose="02040503050406030204" pitchFamily="18" charset="0"/>
              </a:rPr>
              <a:t>x = 17</a:t>
            </a:r>
            <a:r>
              <a:rPr lang="en-US" sz="2600" dirty="0"/>
              <a:t> and </a:t>
            </a:r>
            <a:r>
              <a:rPr lang="en-US" sz="2600" dirty="0">
                <a:latin typeface="Cambria Math" panose="02040503050406030204" pitchFamily="18" charset="0"/>
                <a:ea typeface="Cambria Math" panose="02040503050406030204" pitchFamily="18" charset="0"/>
              </a:rPr>
              <a:t>y = 42</a:t>
            </a:r>
            <a:r>
              <a:rPr lang="en-US" sz="2600" dirty="0"/>
              <a:t>)</a:t>
            </a:r>
          </a:p>
        </p:txBody>
      </p:sp>
      <p:cxnSp>
        <p:nvCxnSpPr>
          <p:cNvPr id="4" name="Straight Arrow Connector 3" descr="We continue with forward reasoning: going from  {{ w &gt; 0 and x = 17 and y = 42 }} to &#13;&#10;{{ w &gt; 0 and x = 17 and y = 42 and z = w + x + y }}&#13;&#10;">
            <a:extLst>
              <a:ext uri="{FF2B5EF4-FFF2-40B4-BE49-F238E27FC236}">
                <a16:creationId xmlns:a16="http://schemas.microsoft.com/office/drawing/2014/main" id="{CF3A737B-AB16-025F-C78F-2B92A3D64721}"/>
              </a:ext>
            </a:extLst>
          </p:cNvPr>
          <p:cNvCxnSpPr>
            <a:cxnSpLocks/>
          </p:cNvCxnSpPr>
          <p:nvPr/>
        </p:nvCxnSpPr>
        <p:spPr>
          <a:xfrm>
            <a:off x="1281933" y="2668979"/>
            <a:ext cx="0" cy="76002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2E08CE71-54A7-372A-9EE1-771022017449}"/>
              </a:ext>
            </a:extLst>
          </p:cNvPr>
          <p:cNvSpPr>
            <a:spLocks noGrp="1"/>
          </p:cNvSpPr>
          <p:nvPr>
            <p:ph type="sldNum" sz="quarter" idx="4"/>
          </p:nvPr>
        </p:nvSpPr>
        <p:spPr/>
        <p:txBody>
          <a:bodyPr/>
          <a:lstStyle/>
          <a:p>
            <a:fld id="{60F4F636-6A27-E649-AEDF-9DE4D4E58670}" type="slidenum">
              <a:rPr lang="en-US" smtClean="0"/>
              <a:pPr/>
              <a:t>36</a:t>
            </a:fld>
            <a:endParaRPr lang="en-US" dirty="0"/>
          </a:p>
        </p:txBody>
      </p:sp>
    </p:spTree>
    <p:extLst>
      <p:ext uri="{BB962C8B-B14F-4D97-AF65-F5344CB8AC3E}">
        <p14:creationId xmlns:p14="http://schemas.microsoft.com/office/powerpoint/2010/main" val="421845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Ex: Forward Reasoning with Assignments (5/6)</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w &gt; 0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w &gt; 0 and x = 17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w &gt; 0 and x = 17 and y = 42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w &gt; 0 and x = 17 and y = 42 and z = w + x + y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Could write </a:t>
            </a:r>
            <a:r>
              <a:rPr lang="en-US" sz="2600" dirty="0">
                <a:latin typeface="Cambria Math" panose="02040503050406030204" pitchFamily="18" charset="0"/>
                <a:ea typeface="Cambria Math" panose="02040503050406030204" pitchFamily="18" charset="0"/>
              </a:rPr>
              <a:t>z = w + 59</a:t>
            </a:r>
            <a:r>
              <a:rPr lang="en-US" sz="2600" dirty="0"/>
              <a:t>, but </a:t>
            </a:r>
            <a:r>
              <a:rPr lang="en-US" sz="2600" u="sng" dirty="0"/>
              <a:t>do not</a:t>
            </a:r>
            <a:r>
              <a:rPr lang="en-US" sz="2600" dirty="0"/>
              <a:t> write </a:t>
            </a:r>
            <a:r>
              <a:rPr lang="en-US" sz="2600" dirty="0">
                <a:latin typeface="Cambria Math" panose="02040503050406030204" pitchFamily="18" charset="0"/>
                <a:ea typeface="Cambria Math" panose="02040503050406030204" pitchFamily="18" charset="0"/>
              </a:rPr>
              <a:t>z &gt; 59</a:t>
            </a:r>
            <a:r>
              <a:rPr lang="en-US" sz="2600" dirty="0"/>
              <a:t> !</a:t>
            </a:r>
          </a:p>
          <a:p>
            <a:pPr lvl="1"/>
            <a:r>
              <a:rPr lang="en-US" sz="2200" dirty="0"/>
              <a:t>that is true since </a:t>
            </a:r>
            <a:r>
              <a:rPr lang="en-US" sz="2200" dirty="0">
                <a:latin typeface="Cambria Math" panose="02040503050406030204" pitchFamily="18" charset="0"/>
                <a:ea typeface="Cambria Math" panose="02040503050406030204" pitchFamily="18" charset="0"/>
              </a:rPr>
              <a:t>w &gt; 0</a:t>
            </a:r>
            <a:r>
              <a:rPr lang="en-US" sz="2200" dirty="0"/>
              <a:t>, but…</a:t>
            </a:r>
            <a:endParaRPr lang="en-US" sz="2200" dirty="0">
              <a:latin typeface="Cambria Math" panose="02040503050406030204" pitchFamily="18" charset="0"/>
              <a:ea typeface="Cambria Math" panose="02040503050406030204" pitchFamily="18" charset="0"/>
            </a:endParaRPr>
          </a:p>
          <a:p>
            <a:pPr lvl="1"/>
            <a:endParaRPr lang="en-US" sz="2200" dirty="0"/>
          </a:p>
        </p:txBody>
      </p:sp>
      <p:sp>
        <p:nvSpPr>
          <p:cNvPr id="4" name="Slide Number Placeholder 3">
            <a:extLst>
              <a:ext uri="{FF2B5EF4-FFF2-40B4-BE49-F238E27FC236}">
                <a16:creationId xmlns:a16="http://schemas.microsoft.com/office/drawing/2014/main" id="{2FDDDF42-F63E-6B09-B84F-2A39E016E713}"/>
              </a:ext>
            </a:extLst>
          </p:cNvPr>
          <p:cNvSpPr>
            <a:spLocks noGrp="1"/>
          </p:cNvSpPr>
          <p:nvPr>
            <p:ph type="sldNum" sz="quarter" idx="4"/>
          </p:nvPr>
        </p:nvSpPr>
        <p:spPr/>
        <p:txBody>
          <a:bodyPr/>
          <a:lstStyle/>
          <a:p>
            <a:fld id="{60F4F636-6A27-E649-AEDF-9DE4D4E58670}" type="slidenum">
              <a:rPr lang="en-US" smtClean="0"/>
              <a:pPr/>
              <a:t>37</a:t>
            </a:fld>
            <a:endParaRPr lang="en-US" dirty="0"/>
          </a:p>
        </p:txBody>
      </p:sp>
    </p:spTree>
    <p:extLst>
      <p:ext uri="{BB962C8B-B14F-4D97-AF65-F5344CB8AC3E}">
        <p14:creationId xmlns:p14="http://schemas.microsoft.com/office/powerpoint/2010/main" val="3079381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Ex: Forward Reasoning with Assignments (6/6)</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endParaRPr lang="en-US" sz="1800" dirty="0">
              <a:latin typeface="Cambria Math" panose="02040503050406030204" pitchFamily="18" charset="0"/>
              <a:ea typeface="Cambria Math" panose="02040503050406030204" pitchFamily="18"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Could write </a:t>
            </a:r>
            <a:r>
              <a:rPr lang="en-US" sz="2600" dirty="0">
                <a:latin typeface="Cambria Math" panose="02040503050406030204" pitchFamily="18" charset="0"/>
                <a:ea typeface="Cambria Math" panose="02040503050406030204" pitchFamily="18" charset="0"/>
              </a:rPr>
              <a:t>z = w + 59</a:t>
            </a:r>
            <a:r>
              <a:rPr lang="en-US" sz="2600" dirty="0"/>
              <a:t>, but </a:t>
            </a:r>
            <a:r>
              <a:rPr lang="en-US" sz="2600" u="sng" dirty="0"/>
              <a:t>do not</a:t>
            </a:r>
            <a:r>
              <a:rPr lang="en-US" sz="2600" dirty="0"/>
              <a:t> write </a:t>
            </a:r>
            <a:r>
              <a:rPr lang="en-US" sz="2600" dirty="0">
                <a:latin typeface="Cambria Math" panose="02040503050406030204" pitchFamily="18" charset="0"/>
                <a:ea typeface="Cambria Math" panose="02040503050406030204" pitchFamily="18" charset="0"/>
              </a:rPr>
              <a:t>z &gt; 59</a:t>
            </a:r>
            <a:r>
              <a:rPr lang="en-US" sz="2600" dirty="0"/>
              <a:t> !</a:t>
            </a:r>
          </a:p>
          <a:p>
            <a:pPr lvl="1"/>
            <a:r>
              <a:rPr lang="en-US" sz="2200" dirty="0"/>
              <a:t>that is true since </a:t>
            </a:r>
            <a:r>
              <a:rPr lang="en-US" sz="2200" dirty="0">
                <a:latin typeface="Cambria Math" panose="02040503050406030204" pitchFamily="18" charset="0"/>
                <a:ea typeface="Cambria Math" panose="02040503050406030204" pitchFamily="18" charset="0"/>
              </a:rPr>
              <a:t>w &gt; 0</a:t>
            </a:r>
            <a:r>
              <a:rPr lang="en-US" sz="2200" dirty="0"/>
              <a:t>, but…</a:t>
            </a:r>
            <a:endParaRPr lang="en-US" sz="2200" dirty="0">
              <a:latin typeface="Cambria Math" panose="02040503050406030204" pitchFamily="18" charset="0"/>
              <a:ea typeface="Cambria Math" panose="02040503050406030204" pitchFamily="18" charset="0"/>
            </a:endParaRPr>
          </a:p>
          <a:p>
            <a:pPr lvl="1"/>
            <a:endParaRPr lang="en-US" sz="2200" dirty="0"/>
          </a:p>
        </p:txBody>
      </p:sp>
      <p:grpSp>
        <p:nvGrpSpPr>
          <p:cNvPr id="7" name="Group 6" descr="A graph that “plots” the relationship between w and z. The weaker postcondition, z&gt;59 and w&gt;0, has a large space of states - there is no explicit relationship between z and w, and there are thus two dimensions of movement. In contrast, the condition z = w + 59 and w &gt; 0 has a more restricted state space - given a w, there is only one possible z. This forms a line, not a cartesian plane.">
            <a:extLst>
              <a:ext uri="{FF2B5EF4-FFF2-40B4-BE49-F238E27FC236}">
                <a16:creationId xmlns:a16="http://schemas.microsoft.com/office/drawing/2014/main" id="{3E3B8017-E80E-394F-F35C-0372BA5020E8}"/>
              </a:ext>
            </a:extLst>
          </p:cNvPr>
          <p:cNvGrpSpPr/>
          <p:nvPr/>
        </p:nvGrpSpPr>
        <p:grpSpPr>
          <a:xfrm>
            <a:off x="1804177" y="1064883"/>
            <a:ext cx="6955608" cy="2788840"/>
            <a:chOff x="1804177" y="1064883"/>
            <a:chExt cx="6955608" cy="2788840"/>
          </a:xfrm>
        </p:grpSpPr>
        <p:cxnSp>
          <p:nvCxnSpPr>
            <p:cNvPr id="5" name="Straight Connector 4">
              <a:extLst>
                <a:ext uri="{FF2B5EF4-FFF2-40B4-BE49-F238E27FC236}">
                  <a16:creationId xmlns:a16="http://schemas.microsoft.com/office/drawing/2014/main" id="{81FA08EB-266A-5578-517D-C445BFDAB5E1}"/>
                </a:ext>
              </a:extLst>
            </p:cNvPr>
            <p:cNvCxnSpPr>
              <a:cxnSpLocks/>
            </p:cNvCxnSpPr>
            <p:nvPr/>
          </p:nvCxnSpPr>
          <p:spPr>
            <a:xfrm>
              <a:off x="2187615" y="1458410"/>
              <a:ext cx="0" cy="1970590"/>
            </a:xfrm>
            <a:prstGeom prst="line">
              <a:avLst/>
            </a:prstGeom>
            <a:ln>
              <a:solidFill>
                <a:schemeClr val="accent3">
                  <a:lumMod val="60000"/>
                  <a:lumOff val="40000"/>
                </a:schemeClr>
              </a:solidFill>
              <a:headEnd type="stealth"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1690E94-6814-3755-A789-D22B90DF3170}"/>
                </a:ext>
              </a:extLst>
            </p:cNvPr>
            <p:cNvCxnSpPr>
              <a:cxnSpLocks/>
            </p:cNvCxnSpPr>
            <p:nvPr/>
          </p:nvCxnSpPr>
          <p:spPr>
            <a:xfrm flipH="1">
              <a:off x="2187615" y="3429000"/>
              <a:ext cx="4140996" cy="0"/>
            </a:xfrm>
            <a:prstGeom prst="line">
              <a:avLst/>
            </a:prstGeom>
            <a:ln>
              <a:solidFill>
                <a:schemeClr val="accent3">
                  <a:lumMod val="60000"/>
                  <a:lumOff val="40000"/>
                </a:schemeClr>
              </a:solidFill>
              <a:headEnd type="triangle" w="lg" len="lg"/>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8BDE2C6-5808-D7BF-4B91-716BBDBCEB37}"/>
                </a:ext>
              </a:extLst>
            </p:cNvPr>
            <p:cNvSpPr txBox="1"/>
            <p:nvPr/>
          </p:nvSpPr>
          <p:spPr>
            <a:xfrm>
              <a:off x="1804177" y="2243650"/>
              <a:ext cx="383438" cy="400110"/>
            </a:xfrm>
            <a:prstGeom prst="rect">
              <a:avLst/>
            </a:prstGeom>
            <a:noFill/>
          </p:spPr>
          <p:txBody>
            <a:bodyPr wrap="none" rtlCol="0">
              <a:spAutoFit/>
            </a:bodyPr>
            <a:lstStyle/>
            <a:p>
              <a:r>
                <a:rPr lang="en-US" sz="2000" dirty="0">
                  <a:solidFill>
                    <a:schemeClr val="accent3">
                      <a:lumMod val="50000"/>
                    </a:schemeClr>
                  </a:solidFill>
                  <a:latin typeface="Cambria Math" panose="02040503050406030204" pitchFamily="18" charset="0"/>
                  <a:ea typeface="Cambria Math" panose="02040503050406030204" pitchFamily="18" charset="0"/>
                  <a:cs typeface="Franklin Gothic Medium"/>
                </a:rPr>
                <a:t>w</a:t>
              </a:r>
            </a:p>
          </p:txBody>
        </p:sp>
        <p:sp>
          <p:nvSpPr>
            <p:cNvPr id="11" name="TextBox 10">
              <a:extLst>
                <a:ext uri="{FF2B5EF4-FFF2-40B4-BE49-F238E27FC236}">
                  <a16:creationId xmlns:a16="http://schemas.microsoft.com/office/drawing/2014/main" id="{E9D348B4-1601-32C5-2EFB-327906230CCD}"/>
                </a:ext>
              </a:extLst>
            </p:cNvPr>
            <p:cNvSpPr txBox="1"/>
            <p:nvPr/>
          </p:nvSpPr>
          <p:spPr>
            <a:xfrm>
              <a:off x="3424769" y="3429000"/>
              <a:ext cx="301686" cy="400110"/>
            </a:xfrm>
            <a:prstGeom prst="rect">
              <a:avLst/>
            </a:prstGeom>
            <a:noFill/>
          </p:spPr>
          <p:txBody>
            <a:bodyPr wrap="none" rtlCol="0">
              <a:spAutoFit/>
            </a:bodyPr>
            <a:lstStyle/>
            <a:p>
              <a:r>
                <a:rPr lang="en-US" sz="2000" dirty="0">
                  <a:solidFill>
                    <a:schemeClr val="accent3">
                      <a:lumMod val="50000"/>
                    </a:schemeClr>
                  </a:solidFill>
                  <a:latin typeface="Cambria Math" panose="02040503050406030204" pitchFamily="18" charset="0"/>
                  <a:ea typeface="Cambria Math" panose="02040503050406030204" pitchFamily="18" charset="0"/>
                  <a:cs typeface="Franklin Gothic Medium"/>
                </a:rPr>
                <a:t>z</a:t>
              </a:r>
            </a:p>
          </p:txBody>
        </p:sp>
        <p:sp>
          <p:nvSpPr>
            <p:cNvPr id="13" name="TextBox 12">
              <a:extLst>
                <a:ext uri="{FF2B5EF4-FFF2-40B4-BE49-F238E27FC236}">
                  <a16:creationId xmlns:a16="http://schemas.microsoft.com/office/drawing/2014/main" id="{E40D0251-1F86-DFB6-FF81-9EE8ED548079}"/>
                </a:ext>
              </a:extLst>
            </p:cNvPr>
            <p:cNvSpPr txBox="1"/>
            <p:nvPr/>
          </p:nvSpPr>
          <p:spPr>
            <a:xfrm>
              <a:off x="4348348" y="3484391"/>
              <a:ext cx="441146" cy="369332"/>
            </a:xfrm>
            <a:prstGeom prst="rect">
              <a:avLst/>
            </a:prstGeom>
            <a:noFill/>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60</a:t>
              </a:r>
            </a:p>
          </p:txBody>
        </p:sp>
        <p:sp>
          <p:nvSpPr>
            <p:cNvPr id="14" name="Rectangle 13">
              <a:extLst>
                <a:ext uri="{FF2B5EF4-FFF2-40B4-BE49-F238E27FC236}">
                  <a16:creationId xmlns:a16="http://schemas.microsoft.com/office/drawing/2014/main" id="{9C19313F-C34F-9BBC-BCBC-DD5E1E06F8C5}"/>
                </a:ext>
              </a:extLst>
            </p:cNvPr>
            <p:cNvSpPr/>
            <p:nvPr/>
          </p:nvSpPr>
          <p:spPr>
            <a:xfrm>
              <a:off x="4568921" y="1446378"/>
              <a:ext cx="1627342" cy="1970590"/>
            </a:xfrm>
            <a:prstGeom prst="rect">
              <a:avLst/>
            </a:prstGeom>
            <a:solidFill>
              <a:schemeClr val="accent3">
                <a:lumMod val="20000"/>
                <a:lumOff val="8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D447F86A-90C5-EC78-A990-8EC9DFF058B5}"/>
                </a:ext>
              </a:extLst>
            </p:cNvPr>
            <p:cNvSpPr txBox="1"/>
            <p:nvPr/>
          </p:nvSpPr>
          <p:spPr>
            <a:xfrm>
              <a:off x="4348348" y="1064883"/>
              <a:ext cx="2060179" cy="400110"/>
            </a:xfrm>
            <a:prstGeom prst="rect">
              <a:avLst/>
            </a:prstGeom>
            <a:noFill/>
          </p:spPr>
          <p:txBody>
            <a:bodyPr wrap="none" rtlCol="0">
              <a:spAutoFit/>
            </a:bodyPr>
            <a:lstStyle/>
            <a:p>
              <a:r>
                <a:rPr lang="en-US" sz="2000" dirty="0">
                  <a:solidFill>
                    <a:schemeClr val="accent3">
                      <a:lumMod val="60000"/>
                      <a:lumOff val="40000"/>
                    </a:schemeClr>
                  </a:solidFill>
                  <a:latin typeface="Cambria Math" panose="02040503050406030204" pitchFamily="18" charset="0"/>
                  <a:ea typeface="Cambria Math" panose="02040503050406030204" pitchFamily="18" charset="0"/>
                  <a:cs typeface="Franklin Gothic Medium"/>
                </a:rPr>
                <a:t>z &gt; 59 and w &gt; 0</a:t>
              </a:r>
            </a:p>
          </p:txBody>
        </p:sp>
        <p:cxnSp>
          <p:nvCxnSpPr>
            <p:cNvPr id="16" name="Straight Connector 15">
              <a:extLst>
                <a:ext uri="{FF2B5EF4-FFF2-40B4-BE49-F238E27FC236}">
                  <a16:creationId xmlns:a16="http://schemas.microsoft.com/office/drawing/2014/main" id="{5BB144CA-DB5E-986D-A16A-3486E4E48580}"/>
                </a:ext>
              </a:extLst>
            </p:cNvPr>
            <p:cNvCxnSpPr>
              <a:cxnSpLocks/>
            </p:cNvCxnSpPr>
            <p:nvPr/>
          </p:nvCxnSpPr>
          <p:spPr>
            <a:xfrm flipH="1">
              <a:off x="4568920" y="1827873"/>
              <a:ext cx="1619990" cy="1456748"/>
            </a:xfrm>
            <a:prstGeom prst="line">
              <a:avLst/>
            </a:prstGeom>
            <a:ln>
              <a:solidFill>
                <a:schemeClr val="accent3">
                  <a:lumMod val="75000"/>
                </a:schemeClr>
              </a:solidFill>
              <a:headEnd type="none" w="lg" len="lg"/>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89866400-3CB8-001A-5198-0FE100F92930}"/>
                </a:ext>
              </a:extLst>
            </p:cNvPr>
            <p:cNvSpPr txBox="1"/>
            <p:nvPr/>
          </p:nvSpPr>
          <p:spPr>
            <a:xfrm>
              <a:off x="6196263" y="1628694"/>
              <a:ext cx="2563522" cy="400110"/>
            </a:xfrm>
            <a:prstGeom prst="rect">
              <a:avLst/>
            </a:prstGeom>
            <a:noFill/>
          </p:spPr>
          <p:txBody>
            <a:bodyPr wrap="none" rtlCol="0">
              <a:spAutoFit/>
            </a:bodyPr>
            <a:lstStyle/>
            <a:p>
              <a:r>
                <a:rPr lang="en-US" sz="2000" dirty="0">
                  <a:solidFill>
                    <a:schemeClr val="accent3">
                      <a:lumMod val="50000"/>
                    </a:schemeClr>
                  </a:solidFill>
                  <a:latin typeface="Cambria Math" panose="02040503050406030204" pitchFamily="18" charset="0"/>
                  <a:ea typeface="Cambria Math" panose="02040503050406030204" pitchFamily="18" charset="0"/>
                  <a:cs typeface="Franklin Gothic Medium"/>
                </a:rPr>
                <a:t>z = w + 59 and w &gt; 0</a:t>
              </a:r>
            </a:p>
          </p:txBody>
        </p:sp>
      </p:grpSp>
      <p:sp>
        <p:nvSpPr>
          <p:cNvPr id="4" name="Slide Number Placeholder 3">
            <a:extLst>
              <a:ext uri="{FF2B5EF4-FFF2-40B4-BE49-F238E27FC236}">
                <a16:creationId xmlns:a16="http://schemas.microsoft.com/office/drawing/2014/main" id="{CDA53C9D-18C7-F05E-8A6C-83A3AC831233}"/>
              </a:ext>
            </a:extLst>
          </p:cNvPr>
          <p:cNvSpPr>
            <a:spLocks noGrp="1"/>
          </p:cNvSpPr>
          <p:nvPr>
            <p:ph type="sldNum" sz="quarter" idx="4"/>
          </p:nvPr>
        </p:nvSpPr>
        <p:spPr/>
        <p:txBody>
          <a:bodyPr/>
          <a:lstStyle/>
          <a:p>
            <a:fld id="{60F4F636-6A27-E649-AEDF-9DE4D4E58670}" type="slidenum">
              <a:rPr lang="en-US" smtClean="0"/>
              <a:pPr/>
              <a:t>38</a:t>
            </a:fld>
            <a:endParaRPr lang="en-US" dirty="0"/>
          </a:p>
        </p:txBody>
      </p:sp>
    </p:spTree>
    <p:extLst>
      <p:ext uri="{BB962C8B-B14F-4D97-AF65-F5344CB8AC3E}">
        <p14:creationId xmlns:p14="http://schemas.microsoft.com/office/powerpoint/2010/main" val="1554310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a:bodyPr>
          <a:lstStyle/>
          <a:p>
            <a:r>
              <a:rPr lang="en-US" dirty="0"/>
              <a:t>Picking the Strongest Postcondition</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w &gt; 0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w &gt; 0 and x = 17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w &gt; 0 and x = 17 and y = 42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{{w &gt; 0 and x = 17 and y = 42 and z = w + x + y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Could write </a:t>
            </a:r>
            <a:r>
              <a:rPr lang="en-US" sz="2600" dirty="0">
                <a:latin typeface="Cambria Math" panose="02040503050406030204" pitchFamily="18" charset="0"/>
                <a:ea typeface="Cambria Math" panose="02040503050406030204" pitchFamily="18" charset="0"/>
              </a:rPr>
              <a:t>z = w + 59</a:t>
            </a:r>
            <a:r>
              <a:rPr lang="en-US" sz="2600" dirty="0"/>
              <a:t>, but </a:t>
            </a:r>
            <a:r>
              <a:rPr lang="en-US" sz="2600" u="sng" dirty="0"/>
              <a:t>do not</a:t>
            </a:r>
            <a:r>
              <a:rPr lang="en-US" sz="2600" dirty="0"/>
              <a:t> write </a:t>
            </a:r>
            <a:r>
              <a:rPr lang="en-US" sz="2600" dirty="0">
                <a:latin typeface="Cambria Math" panose="02040503050406030204" pitchFamily="18" charset="0"/>
                <a:ea typeface="Cambria Math" panose="02040503050406030204" pitchFamily="18" charset="0"/>
              </a:rPr>
              <a:t>z &gt; 59</a:t>
            </a:r>
            <a:r>
              <a:rPr lang="en-US" sz="2600" dirty="0"/>
              <a:t> !</a:t>
            </a:r>
          </a:p>
          <a:p>
            <a:pPr lvl="1"/>
            <a:r>
              <a:rPr lang="en-US" sz="2200" dirty="0"/>
              <a:t>that is true since </a:t>
            </a:r>
            <a:r>
              <a:rPr lang="en-US" sz="2200" dirty="0">
                <a:latin typeface="Cambria Math" panose="02040503050406030204" pitchFamily="18" charset="0"/>
                <a:ea typeface="Cambria Math" panose="02040503050406030204" pitchFamily="18" charset="0"/>
              </a:rPr>
              <a:t>w &gt; 0</a:t>
            </a:r>
            <a:r>
              <a:rPr lang="en-US" sz="2200" dirty="0"/>
              <a:t>, but…</a:t>
            </a:r>
            <a:endParaRPr lang="en-US" sz="2200" dirty="0">
              <a:latin typeface="Cambria Math" panose="02040503050406030204" pitchFamily="18" charset="0"/>
              <a:ea typeface="Cambria Math" panose="02040503050406030204" pitchFamily="18" charset="0"/>
            </a:endParaRPr>
          </a:p>
          <a:p>
            <a:pPr lvl="1"/>
            <a:r>
              <a:rPr lang="en-US" sz="2200" dirty="0"/>
              <a:t>that is </a:t>
            </a:r>
            <a:r>
              <a:rPr lang="en-US" sz="2200" u="sng" dirty="0"/>
              <a:t>not</a:t>
            </a:r>
            <a:r>
              <a:rPr lang="en-US" sz="2200" dirty="0"/>
              <a:t> the </a:t>
            </a:r>
            <a:r>
              <a:rPr lang="en-US" sz="2200" b="1" dirty="0">
                <a:solidFill>
                  <a:srgbClr val="0070C0"/>
                </a:solidFill>
              </a:rPr>
              <a:t>strongest</a:t>
            </a:r>
            <a:r>
              <a:rPr lang="en-US" sz="2200" dirty="0"/>
              <a:t> postcondition</a:t>
            </a:r>
          </a:p>
          <a:p>
            <a:pPr lvl="2"/>
            <a:r>
              <a:rPr lang="en-US" sz="1800" dirty="0"/>
              <a:t>correctness check could now fail even if the code is right</a:t>
            </a:r>
          </a:p>
        </p:txBody>
      </p:sp>
      <p:sp>
        <p:nvSpPr>
          <p:cNvPr id="4" name="Slide Number Placeholder 3">
            <a:extLst>
              <a:ext uri="{FF2B5EF4-FFF2-40B4-BE49-F238E27FC236}">
                <a16:creationId xmlns:a16="http://schemas.microsoft.com/office/drawing/2014/main" id="{E9D5544F-5009-DEEB-D2F6-7C1BF28F1603}"/>
              </a:ext>
            </a:extLst>
          </p:cNvPr>
          <p:cNvSpPr>
            <a:spLocks noGrp="1"/>
          </p:cNvSpPr>
          <p:nvPr>
            <p:ph type="sldNum" sz="quarter" idx="4"/>
          </p:nvPr>
        </p:nvSpPr>
        <p:spPr/>
        <p:txBody>
          <a:bodyPr/>
          <a:lstStyle/>
          <a:p>
            <a:fld id="{60F4F636-6A27-E649-AEDF-9DE4D4E58670}" type="slidenum">
              <a:rPr lang="en-US" smtClean="0"/>
              <a:pPr/>
              <a:t>39</a:t>
            </a:fld>
            <a:endParaRPr lang="en-US" dirty="0"/>
          </a:p>
        </p:txBody>
      </p:sp>
    </p:spTree>
    <p:extLst>
      <p:ext uri="{BB962C8B-B14F-4D97-AF65-F5344CB8AC3E}">
        <p14:creationId xmlns:p14="http://schemas.microsoft.com/office/powerpoint/2010/main" val="148420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E8860-1FBB-749E-F815-3E9620616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0EFFF-8D76-9807-DE31-2C40FE55AB18}"/>
              </a:ext>
            </a:extLst>
          </p:cNvPr>
          <p:cNvSpPr>
            <a:spLocks noGrp="1"/>
          </p:cNvSpPr>
          <p:nvPr>
            <p:ph type="title"/>
          </p:nvPr>
        </p:nvSpPr>
        <p:spPr/>
        <p:txBody>
          <a:bodyPr>
            <a:normAutofit/>
          </a:bodyPr>
          <a:lstStyle/>
          <a:p>
            <a:r>
              <a:rPr lang="en-US" dirty="0"/>
              <a:t>Closing the Loop on Feedback: Rough Spots</a:t>
            </a:r>
          </a:p>
        </p:txBody>
      </p:sp>
      <p:sp>
        <p:nvSpPr>
          <p:cNvPr id="3" name="Content Placeholder 2">
            <a:extLst>
              <a:ext uri="{FF2B5EF4-FFF2-40B4-BE49-F238E27FC236}">
                <a16:creationId xmlns:a16="http://schemas.microsoft.com/office/drawing/2014/main" id="{255F0052-3876-2316-8A3C-B89F356F9DFA}"/>
              </a:ext>
            </a:extLst>
          </p:cNvPr>
          <p:cNvSpPr>
            <a:spLocks noGrp="1"/>
          </p:cNvSpPr>
          <p:nvPr>
            <p:ph idx="1"/>
          </p:nvPr>
        </p:nvSpPr>
        <p:spPr/>
        <p:txBody>
          <a:bodyPr/>
          <a:lstStyle/>
          <a:p>
            <a:r>
              <a:rPr lang="en-US" sz="2800" dirty="0"/>
              <a:t>relative consensus on:</a:t>
            </a:r>
          </a:p>
          <a:p>
            <a:pPr lvl="1"/>
            <a:r>
              <a:rPr lang="en-US" sz="2400" dirty="0"/>
              <a:t>micro &amp; macro course pacing (especially Weeks 1 &amp; 2)</a:t>
            </a:r>
          </a:p>
          <a:p>
            <a:pPr lvl="1"/>
            <a:r>
              <a:rPr lang="en-US" sz="2400" dirty="0"/>
              <a:t>steep learning curve into </a:t>
            </a:r>
            <a:r>
              <a:rPr lang="en-US" sz="2400" dirty="0" err="1"/>
              <a:t>homeworks</a:t>
            </a:r>
            <a:endParaRPr lang="en-US" sz="2400" dirty="0"/>
          </a:p>
          <a:p>
            <a:pPr lvl="1"/>
            <a:r>
              <a:rPr lang="en-US" sz="2400" dirty="0"/>
              <a:t>particular disconnect on debugging &amp; debugging log</a:t>
            </a:r>
          </a:p>
          <a:p>
            <a:pPr lvl="1"/>
            <a:r>
              <a:rPr lang="en-US" sz="2400" dirty="0"/>
              <a:t>coding &amp; math conventions clarity</a:t>
            </a:r>
          </a:p>
          <a:p>
            <a:r>
              <a:rPr lang="en-US" sz="2800" dirty="0"/>
              <a:t>discussed, but not with consensus:</a:t>
            </a:r>
          </a:p>
          <a:p>
            <a:pPr lvl="1"/>
            <a:r>
              <a:rPr lang="en-US" sz="2400" dirty="0"/>
              <a:t>homework itself</a:t>
            </a:r>
          </a:p>
          <a:p>
            <a:pPr lvl="1"/>
            <a:r>
              <a:rPr lang="en-US" sz="2400" dirty="0"/>
              <a:t>how helpful lecture is for homework</a:t>
            </a:r>
          </a:p>
          <a:p>
            <a:pPr lvl="1"/>
            <a:r>
              <a:rPr lang="en-US" sz="2400" dirty="0"/>
              <a:t>balance of problem walkthrough vs work time in section</a:t>
            </a:r>
          </a:p>
          <a:p>
            <a:pPr lvl="1"/>
            <a:r>
              <a:rPr lang="en-US" sz="2400" dirty="0"/>
              <a:t>organization of lecture content by day vs topic</a:t>
            </a:r>
          </a:p>
          <a:p>
            <a:pPr lvl="1"/>
            <a:r>
              <a:rPr lang="en-US" sz="2400" dirty="0"/>
              <a:t>non-ideal relationship with 12X &amp; 311*</a:t>
            </a:r>
          </a:p>
        </p:txBody>
      </p:sp>
      <p:sp>
        <p:nvSpPr>
          <p:cNvPr id="4" name="Slide Number Placeholder 3">
            <a:extLst>
              <a:ext uri="{FF2B5EF4-FFF2-40B4-BE49-F238E27FC236}">
                <a16:creationId xmlns:a16="http://schemas.microsoft.com/office/drawing/2014/main" id="{3F925016-6653-5B39-31F4-ABA446B3D4F9}"/>
              </a:ext>
            </a:extLst>
          </p:cNvPr>
          <p:cNvSpPr>
            <a:spLocks noGrp="1"/>
          </p:cNvSpPr>
          <p:nvPr>
            <p:ph type="sldNum" sz="quarter" idx="4"/>
          </p:nvPr>
        </p:nvSpPr>
        <p:spPr/>
        <p:txBody>
          <a:bodyPr/>
          <a:lstStyle/>
          <a:p>
            <a:fld id="{60F4F636-6A27-E649-AEDF-9DE4D4E58670}" type="slidenum">
              <a:rPr lang="en-US" smtClean="0"/>
              <a:pPr/>
              <a:t>4</a:t>
            </a:fld>
            <a:endParaRPr lang="en-US" dirty="0"/>
          </a:p>
        </p:txBody>
      </p:sp>
    </p:spTree>
    <p:extLst>
      <p:ext uri="{BB962C8B-B14F-4D97-AF65-F5344CB8AC3E}">
        <p14:creationId xmlns:p14="http://schemas.microsoft.com/office/powerpoint/2010/main" val="298655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FFBD-79D1-683E-58C3-709C889768DD}"/>
              </a:ext>
            </a:extLst>
          </p:cNvPr>
          <p:cNvSpPr>
            <a:spLocks noGrp="1"/>
          </p:cNvSpPr>
          <p:nvPr>
            <p:ph type="title"/>
          </p:nvPr>
        </p:nvSpPr>
        <p:spPr/>
        <p:txBody>
          <a:bodyPr/>
          <a:lstStyle/>
          <a:p>
            <a:r>
              <a:rPr lang="en-US" dirty="0"/>
              <a:t>Forward Reasoning with Code (1/4)</a:t>
            </a:r>
          </a:p>
        </p:txBody>
      </p:sp>
      <p:sp>
        <p:nvSpPr>
          <p:cNvPr id="3" name="Content Placeholder 2">
            <a:extLst>
              <a:ext uri="{FF2B5EF4-FFF2-40B4-BE49-F238E27FC236}">
                <a16:creationId xmlns:a16="http://schemas.microsoft.com/office/drawing/2014/main" id="{11BC2806-6C3A-CE49-5321-ADFEAEB54A8C}"/>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@param w an integer &gt;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z &gt; 59</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(w: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 17n;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y = 42n;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z = w + x + y;</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z;</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800" dirty="0"/>
              <a:t>Let’s check correctness using Floyd logic…</a:t>
            </a:r>
          </a:p>
        </p:txBody>
      </p:sp>
      <p:sp>
        <p:nvSpPr>
          <p:cNvPr id="4" name="Slide Number Placeholder 3">
            <a:extLst>
              <a:ext uri="{FF2B5EF4-FFF2-40B4-BE49-F238E27FC236}">
                <a16:creationId xmlns:a16="http://schemas.microsoft.com/office/drawing/2014/main" id="{642AD154-9E36-CB19-E956-9F190942A24D}"/>
              </a:ext>
            </a:extLst>
          </p:cNvPr>
          <p:cNvSpPr>
            <a:spLocks noGrp="1"/>
          </p:cNvSpPr>
          <p:nvPr>
            <p:ph type="sldNum" sz="quarter" idx="4"/>
          </p:nvPr>
        </p:nvSpPr>
        <p:spPr/>
        <p:txBody>
          <a:bodyPr/>
          <a:lstStyle/>
          <a:p>
            <a:fld id="{60F4F636-6A27-E649-AEDF-9DE4D4E58670}" type="slidenum">
              <a:rPr lang="en-US" smtClean="0"/>
              <a:pPr/>
              <a:t>40</a:t>
            </a:fld>
            <a:endParaRPr lang="en-US" dirty="0"/>
          </a:p>
        </p:txBody>
      </p:sp>
    </p:spTree>
    <p:extLst>
      <p:ext uri="{BB962C8B-B14F-4D97-AF65-F5344CB8AC3E}">
        <p14:creationId xmlns:p14="http://schemas.microsoft.com/office/powerpoint/2010/main" val="205424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FFBD-79D1-683E-58C3-709C889768DD}"/>
              </a:ext>
            </a:extLst>
          </p:cNvPr>
          <p:cNvSpPr>
            <a:spLocks noGrp="1"/>
          </p:cNvSpPr>
          <p:nvPr>
            <p:ph type="title"/>
          </p:nvPr>
        </p:nvSpPr>
        <p:spPr/>
        <p:txBody>
          <a:bodyPr/>
          <a:lstStyle/>
          <a:p>
            <a:r>
              <a:rPr lang="en-US" dirty="0"/>
              <a:t>Forward Reasoning with Code (2/4)</a:t>
            </a:r>
          </a:p>
        </p:txBody>
      </p:sp>
      <p:sp>
        <p:nvSpPr>
          <p:cNvPr id="3" name="Content Placeholder 2">
            <a:extLst>
              <a:ext uri="{FF2B5EF4-FFF2-40B4-BE49-F238E27FC236}">
                <a16:creationId xmlns:a16="http://schemas.microsoft.com/office/drawing/2014/main" id="{11BC2806-6C3A-CE49-5321-ADFEAEB54A8C}"/>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@param w an integer &gt;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z &gt; 59</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(w: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w &gt; 0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 17n;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y = 42n;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z = w + x + y;</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z &gt; 59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z;</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800" dirty="0"/>
              <a:t>Reason forward…</a:t>
            </a:r>
          </a:p>
        </p:txBody>
      </p:sp>
      <p:sp>
        <p:nvSpPr>
          <p:cNvPr id="4" name="Slide Number Placeholder 3">
            <a:extLst>
              <a:ext uri="{FF2B5EF4-FFF2-40B4-BE49-F238E27FC236}">
                <a16:creationId xmlns:a16="http://schemas.microsoft.com/office/drawing/2014/main" id="{9F54EE6A-99B2-7CF5-F30E-DA7A37C5B08B}"/>
              </a:ext>
            </a:extLst>
          </p:cNvPr>
          <p:cNvSpPr>
            <a:spLocks noGrp="1"/>
          </p:cNvSpPr>
          <p:nvPr>
            <p:ph type="sldNum" sz="quarter" idx="4"/>
          </p:nvPr>
        </p:nvSpPr>
        <p:spPr/>
        <p:txBody>
          <a:bodyPr/>
          <a:lstStyle/>
          <a:p>
            <a:fld id="{60F4F636-6A27-E649-AEDF-9DE4D4E58670}" type="slidenum">
              <a:rPr lang="en-US" smtClean="0"/>
              <a:pPr/>
              <a:t>41</a:t>
            </a:fld>
            <a:endParaRPr lang="en-US" dirty="0"/>
          </a:p>
        </p:txBody>
      </p:sp>
    </p:spTree>
    <p:extLst>
      <p:ext uri="{BB962C8B-B14F-4D97-AF65-F5344CB8AC3E}">
        <p14:creationId xmlns:p14="http://schemas.microsoft.com/office/powerpoint/2010/main" val="190178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FFBD-79D1-683E-58C3-709C889768DD}"/>
              </a:ext>
            </a:extLst>
          </p:cNvPr>
          <p:cNvSpPr>
            <a:spLocks noGrp="1"/>
          </p:cNvSpPr>
          <p:nvPr>
            <p:ph type="title"/>
          </p:nvPr>
        </p:nvSpPr>
        <p:spPr/>
        <p:txBody>
          <a:bodyPr/>
          <a:lstStyle/>
          <a:p>
            <a:r>
              <a:rPr lang="en-US" dirty="0"/>
              <a:t>Forward Reasoning with Code (3/4)</a:t>
            </a:r>
          </a:p>
        </p:txBody>
      </p:sp>
      <p:sp>
        <p:nvSpPr>
          <p:cNvPr id="3" name="Content Placeholder 2">
            <a:extLst>
              <a:ext uri="{FF2B5EF4-FFF2-40B4-BE49-F238E27FC236}">
                <a16:creationId xmlns:a16="http://schemas.microsoft.com/office/drawing/2014/main" id="{11BC2806-6C3A-CE49-5321-ADFEAEB54A8C}"/>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@param w an integer &gt;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z &gt; 59</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(w: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w &gt; 0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 17n;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y = 42n;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z = w + x + y;</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w &gt; 0 and x = 17 and y = 42 and z = w + x + y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z &gt; 59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z;</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800" dirty="0"/>
              <a:t>Check implication:</a:t>
            </a:r>
          </a:p>
        </p:txBody>
      </p:sp>
      <p:cxnSp>
        <p:nvCxnSpPr>
          <p:cNvPr id="4" name="Straight Arrow Connector 3" descr="Forward reasoning from {{ w &gt; 0 }} to {{ w &gt; 0 and x = 17 and y = 42 and z = w + x + y }}&#13;&#10;">
            <a:extLst>
              <a:ext uri="{FF2B5EF4-FFF2-40B4-BE49-F238E27FC236}">
                <a16:creationId xmlns:a16="http://schemas.microsoft.com/office/drawing/2014/main" id="{8B75D6D3-59B2-18D6-B93D-02F5749CF52D}"/>
              </a:ext>
            </a:extLst>
          </p:cNvPr>
          <p:cNvCxnSpPr>
            <a:cxnSpLocks/>
          </p:cNvCxnSpPr>
          <p:nvPr/>
        </p:nvCxnSpPr>
        <p:spPr>
          <a:xfrm>
            <a:off x="1256533" y="2414979"/>
            <a:ext cx="0" cy="139502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31205C5-CDB7-7B4B-CCEE-4A30D42628C1}"/>
              </a:ext>
            </a:extLst>
          </p:cNvPr>
          <p:cNvSpPr txBox="1"/>
          <p:nvPr/>
        </p:nvSpPr>
        <p:spPr>
          <a:xfrm>
            <a:off x="4400049" y="5259923"/>
            <a:ext cx="4286751" cy="1323439"/>
          </a:xfrm>
          <a:prstGeom prst="rect">
            <a:avLst/>
          </a:prstGeom>
          <a:noFill/>
        </p:spPr>
        <p:txBody>
          <a:bodyPr wrap="none" rtlCol="0">
            <a:spAutoFit/>
          </a:bodyPr>
          <a:lstStyle/>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z	= w + x + y</a:t>
            </a: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 w + 17 + y</a:t>
            </a:r>
            <a:r>
              <a:rPr lang="en-US" sz="2000" dirty="0">
                <a:solidFill>
                  <a:schemeClr val="accent3">
                    <a:lumMod val="75000"/>
                  </a:schemeClr>
                </a:solidFill>
                <a:latin typeface="Franklin Gothic Medium"/>
                <a:cs typeface="Franklin Gothic Medium"/>
              </a:rPr>
              <a:t>		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x = 17</a:t>
            </a:r>
            <a:endParaRPr lang="en-US" sz="2000" dirty="0">
              <a:solidFill>
                <a:schemeClr val="accent3">
                  <a:lumMod val="75000"/>
                </a:schemeClr>
              </a:solidFill>
              <a:latin typeface="Franklin Gothic Medium"/>
              <a:cs typeface="Franklin Gothic Medium"/>
            </a:endParaRP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 w + 59</a:t>
            </a:r>
            <a:r>
              <a:rPr lang="en-US" sz="2000" dirty="0">
                <a:solidFill>
                  <a:schemeClr val="accent3">
                    <a:lumMod val="75000"/>
                  </a:schemeClr>
                </a:solidFill>
                <a:latin typeface="Franklin Gothic Medium"/>
                <a:cs typeface="Franklin Gothic Medium"/>
              </a:rPr>
              <a:t>			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y = 42</a:t>
            </a: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&gt; 59</a:t>
            </a:r>
            <a:r>
              <a:rPr lang="en-US" sz="2000" dirty="0">
                <a:solidFill>
                  <a:schemeClr val="accent3">
                    <a:lumMod val="75000"/>
                  </a:schemeClr>
                </a:solidFill>
                <a:latin typeface="Franklin Gothic Medium"/>
                <a:cs typeface="Franklin Gothic Medium"/>
              </a:rPr>
              <a:t>				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w &gt; 0</a:t>
            </a:r>
          </a:p>
        </p:txBody>
      </p:sp>
      <p:sp>
        <p:nvSpPr>
          <p:cNvPr id="5" name="Slide Number Placeholder 4">
            <a:extLst>
              <a:ext uri="{FF2B5EF4-FFF2-40B4-BE49-F238E27FC236}">
                <a16:creationId xmlns:a16="http://schemas.microsoft.com/office/drawing/2014/main" id="{FF54DF1F-8FB0-53C8-E134-9EC1F336A69D}"/>
              </a:ext>
            </a:extLst>
          </p:cNvPr>
          <p:cNvSpPr>
            <a:spLocks noGrp="1"/>
          </p:cNvSpPr>
          <p:nvPr>
            <p:ph type="sldNum" sz="quarter" idx="4"/>
          </p:nvPr>
        </p:nvSpPr>
        <p:spPr/>
        <p:txBody>
          <a:bodyPr/>
          <a:lstStyle/>
          <a:p>
            <a:fld id="{60F4F636-6A27-E649-AEDF-9DE4D4E58670}" type="slidenum">
              <a:rPr lang="en-US" smtClean="0"/>
              <a:pPr/>
              <a:t>42</a:t>
            </a:fld>
            <a:endParaRPr lang="en-US" dirty="0"/>
          </a:p>
        </p:txBody>
      </p:sp>
    </p:spTree>
    <p:extLst>
      <p:ext uri="{BB962C8B-B14F-4D97-AF65-F5344CB8AC3E}">
        <p14:creationId xmlns:p14="http://schemas.microsoft.com/office/powerpoint/2010/main" val="411022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FFBD-79D1-683E-58C3-709C889768DD}"/>
              </a:ext>
            </a:extLst>
          </p:cNvPr>
          <p:cNvSpPr>
            <a:spLocks noGrp="1"/>
          </p:cNvSpPr>
          <p:nvPr>
            <p:ph type="title"/>
          </p:nvPr>
        </p:nvSpPr>
        <p:spPr/>
        <p:txBody>
          <a:bodyPr/>
          <a:lstStyle/>
          <a:p>
            <a:r>
              <a:rPr lang="en-US" dirty="0"/>
              <a:t>Forward Reasoning with Code (4/4)</a:t>
            </a:r>
          </a:p>
        </p:txBody>
      </p:sp>
      <p:sp>
        <p:nvSpPr>
          <p:cNvPr id="3" name="Content Placeholder 2">
            <a:extLst>
              <a:ext uri="{FF2B5EF4-FFF2-40B4-BE49-F238E27FC236}">
                <a16:creationId xmlns:a16="http://schemas.microsoft.com/office/drawing/2014/main" id="{11BC2806-6C3A-CE49-5321-ADFEAEB54A8C}"/>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@param w an integer &gt;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z &gt; 59</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(w: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 17n;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y = 42n;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z = w + x + y;</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z;</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How about if we use our old approach?</a:t>
            </a:r>
          </a:p>
          <a:p>
            <a:pPr lvl="1"/>
            <a:endParaRPr lang="en-US" sz="2200" dirty="0"/>
          </a:p>
          <a:p>
            <a:r>
              <a:rPr lang="en-US" sz="2600" dirty="0"/>
              <a:t>Known facts: </a:t>
            </a:r>
            <a:r>
              <a:rPr lang="en-US" sz="2600" dirty="0">
                <a:latin typeface="Cambria Math" panose="02040503050406030204" pitchFamily="18" charset="0"/>
                <a:ea typeface="Cambria Math" panose="02040503050406030204" pitchFamily="18" charset="0"/>
              </a:rPr>
              <a:t>w &gt; 0</a:t>
            </a:r>
            <a:r>
              <a:rPr lang="en-US" sz="2600" dirty="0"/>
              <a:t>, </a:t>
            </a:r>
            <a:r>
              <a:rPr lang="en-US" sz="2600" dirty="0">
                <a:latin typeface="Cambria Math" panose="02040503050406030204" pitchFamily="18" charset="0"/>
                <a:ea typeface="Cambria Math" panose="02040503050406030204" pitchFamily="18" charset="0"/>
              </a:rPr>
              <a:t>x = 17</a:t>
            </a:r>
            <a:r>
              <a:rPr lang="en-US" sz="2600" dirty="0"/>
              <a:t>, </a:t>
            </a:r>
            <a:r>
              <a:rPr lang="en-US" sz="2600" dirty="0">
                <a:latin typeface="Cambria Math" panose="02040503050406030204" pitchFamily="18" charset="0"/>
                <a:ea typeface="Cambria Math" panose="02040503050406030204" pitchFamily="18" charset="0"/>
              </a:rPr>
              <a:t>y = 42</a:t>
            </a:r>
            <a:r>
              <a:rPr lang="en-US" sz="2600" dirty="0"/>
              <a:t>, and </a:t>
            </a:r>
            <a:r>
              <a:rPr lang="en-US" sz="2600" dirty="0">
                <a:latin typeface="Cambria Math" panose="02040503050406030204" pitchFamily="18" charset="0"/>
                <a:ea typeface="Cambria Math" panose="02040503050406030204" pitchFamily="18" charset="0"/>
              </a:rPr>
              <a:t>z = w + x + y</a:t>
            </a:r>
          </a:p>
          <a:p>
            <a:pPr lvl="2"/>
            <a:endParaRPr lang="en-US" sz="1800" dirty="0"/>
          </a:p>
          <a:p>
            <a:r>
              <a:rPr lang="en-US" sz="2600" dirty="0"/>
              <a:t>Prove that postcondition holds: </a:t>
            </a:r>
            <a:r>
              <a:rPr lang="en-US" sz="2600" dirty="0">
                <a:latin typeface="Cambria Math" panose="02040503050406030204" pitchFamily="18" charset="0"/>
                <a:ea typeface="Cambria Math" panose="02040503050406030204" pitchFamily="18" charset="0"/>
              </a:rPr>
              <a:t>z &gt; 59</a:t>
            </a:r>
          </a:p>
        </p:txBody>
      </p:sp>
      <p:sp>
        <p:nvSpPr>
          <p:cNvPr id="4" name="TextBox 3">
            <a:extLst>
              <a:ext uri="{FF2B5EF4-FFF2-40B4-BE49-F238E27FC236}">
                <a16:creationId xmlns:a16="http://schemas.microsoft.com/office/drawing/2014/main" id="{0C83CC1F-626C-80B0-5C6A-073F18CB7540}"/>
              </a:ext>
            </a:extLst>
          </p:cNvPr>
          <p:cNvSpPr txBox="1"/>
          <p:nvPr/>
        </p:nvSpPr>
        <p:spPr>
          <a:xfrm>
            <a:off x="5324341" y="3323903"/>
            <a:ext cx="3362459" cy="646331"/>
          </a:xfrm>
          <a:prstGeom prst="rect">
            <a:avLst/>
          </a:prstGeom>
          <a:solidFill>
            <a:schemeClr val="accent3">
              <a:lumMod val="20000"/>
              <a:lumOff val="80000"/>
            </a:schemeClr>
          </a:solidFill>
          <a:ln>
            <a:solidFill>
              <a:schemeClr val="accent3">
                <a:lumMod val="75000"/>
              </a:schemeClr>
            </a:solidFill>
          </a:ln>
        </p:spPr>
        <p:txBody>
          <a:bodyPr wrap="none" rtlCol="0">
            <a:spAutoFit/>
          </a:bodyPr>
          <a:lstStyle/>
          <a:p>
            <a:pPr algn="ctr"/>
            <a:r>
              <a:rPr lang="en-US" dirty="0">
                <a:solidFill>
                  <a:schemeClr val="accent3">
                    <a:lumMod val="75000"/>
                  </a:schemeClr>
                </a:solidFill>
                <a:latin typeface="Franklin Gothic Medium"/>
                <a:cs typeface="Franklin Gothic Medium"/>
              </a:rPr>
              <a:t>find facts by reading along </a:t>
            </a:r>
            <a:r>
              <a:rPr lang="en-US" u="sng" dirty="0">
                <a:solidFill>
                  <a:schemeClr val="accent3">
                    <a:lumMod val="50000"/>
                  </a:schemeClr>
                </a:solidFill>
                <a:latin typeface="Franklin Gothic Medium"/>
                <a:cs typeface="Franklin Gothic Medium"/>
              </a:rPr>
              <a:t>path</a:t>
            </a:r>
            <a:r>
              <a:rPr lang="en-US" dirty="0">
                <a:solidFill>
                  <a:schemeClr val="accent3">
                    <a:lumMod val="75000"/>
                  </a:schemeClr>
                </a:solidFill>
                <a:latin typeface="Franklin Gothic Medium"/>
                <a:cs typeface="Franklin Gothic Medium"/>
              </a:rPr>
              <a:t> </a:t>
            </a:r>
          </a:p>
          <a:p>
            <a:pPr algn="ctr"/>
            <a:r>
              <a:rPr lang="en-US" dirty="0">
                <a:solidFill>
                  <a:schemeClr val="accent3">
                    <a:lumMod val="75000"/>
                  </a:schemeClr>
                </a:solidFill>
                <a:latin typeface="Franklin Gothic Medium"/>
                <a:cs typeface="Franklin Gothic Medium"/>
              </a:rPr>
              <a:t>from top to return statement</a:t>
            </a:r>
          </a:p>
        </p:txBody>
      </p:sp>
      <p:sp>
        <p:nvSpPr>
          <p:cNvPr id="5" name="Slide Number Placeholder 4">
            <a:extLst>
              <a:ext uri="{FF2B5EF4-FFF2-40B4-BE49-F238E27FC236}">
                <a16:creationId xmlns:a16="http://schemas.microsoft.com/office/drawing/2014/main" id="{4E422CE0-D9B2-7E68-47AC-F95C914084DB}"/>
              </a:ext>
            </a:extLst>
          </p:cNvPr>
          <p:cNvSpPr>
            <a:spLocks noGrp="1"/>
          </p:cNvSpPr>
          <p:nvPr>
            <p:ph type="sldNum" sz="quarter" idx="4"/>
          </p:nvPr>
        </p:nvSpPr>
        <p:spPr/>
        <p:txBody>
          <a:bodyPr/>
          <a:lstStyle/>
          <a:p>
            <a:fld id="{60F4F636-6A27-E649-AEDF-9DE4D4E58670}" type="slidenum">
              <a:rPr lang="en-US" smtClean="0"/>
              <a:pPr/>
              <a:t>43</a:t>
            </a:fld>
            <a:endParaRPr lang="en-US" dirty="0"/>
          </a:p>
        </p:txBody>
      </p:sp>
    </p:spTree>
    <p:extLst>
      <p:ext uri="{BB962C8B-B14F-4D97-AF65-F5344CB8AC3E}">
        <p14:creationId xmlns:p14="http://schemas.microsoft.com/office/powerpoint/2010/main" val="10396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FFBD-79D1-683E-58C3-709C889768DD}"/>
              </a:ext>
            </a:extLst>
          </p:cNvPr>
          <p:cNvSpPr>
            <a:spLocks noGrp="1"/>
          </p:cNvSpPr>
          <p:nvPr>
            <p:ph type="title"/>
          </p:nvPr>
        </p:nvSpPr>
        <p:spPr/>
        <p:txBody>
          <a:bodyPr>
            <a:normAutofit fontScale="90000"/>
          </a:bodyPr>
          <a:lstStyle/>
          <a:p>
            <a:r>
              <a:rPr lang="en-US" dirty="0"/>
              <a:t>Finding Facts at Returns </a:t>
            </a:r>
            <a:r>
              <a:rPr lang="en-US" i="1" dirty="0"/>
              <a:t>is</a:t>
            </a:r>
            <a:r>
              <a:rPr lang="en-US" dirty="0"/>
              <a:t> Forward Reasoning</a:t>
            </a:r>
          </a:p>
        </p:txBody>
      </p:sp>
      <p:sp>
        <p:nvSpPr>
          <p:cNvPr id="3" name="Content Placeholder 2">
            <a:extLst>
              <a:ext uri="{FF2B5EF4-FFF2-40B4-BE49-F238E27FC236}">
                <a16:creationId xmlns:a16="http://schemas.microsoft.com/office/drawing/2014/main" id="{11BC2806-6C3A-CE49-5321-ADFEAEB54A8C}"/>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@param w an integer &gt;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z &gt; 59</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(w: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 17n;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y = 42n;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z = w + x + y;</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z;</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800" dirty="0"/>
              <a:t>We’ve been doing forward reasoning already!</a:t>
            </a:r>
          </a:p>
          <a:p>
            <a:pPr lvl="1"/>
            <a:r>
              <a:rPr lang="en-US" sz="2400" dirty="0"/>
              <a:t>forward reasoning is (only) “and” with </a:t>
            </a:r>
            <a:r>
              <a:rPr lang="en-US" sz="2400" i="1" dirty="0"/>
              <a:t>no mutation</a:t>
            </a:r>
          </a:p>
          <a:p>
            <a:pPr lvl="1"/>
            <a:endParaRPr lang="en-US" sz="2400" dirty="0"/>
          </a:p>
          <a:p>
            <a:r>
              <a:rPr lang="en-US" sz="2800" dirty="0"/>
              <a:t>Line-by-line facts are for “</a:t>
            </a:r>
            <a:r>
              <a:rPr lang="en-US" sz="2600" b="1" dirty="0">
                <a:solidFill>
                  <a:srgbClr val="0070C0"/>
                </a:solidFill>
                <a:latin typeface="Courier New" panose="02070309020205020404" pitchFamily="49" charset="0"/>
                <a:cs typeface="Courier New" panose="02070309020205020404" pitchFamily="49" charset="0"/>
              </a:rPr>
              <a:t>let</a:t>
            </a:r>
            <a:r>
              <a:rPr lang="en-US" sz="2800" dirty="0"/>
              <a:t>” (not “</a:t>
            </a:r>
            <a:r>
              <a:rPr lang="en-US" sz="2600" b="1" dirty="0">
                <a:solidFill>
                  <a:srgbClr val="0070C0"/>
                </a:solidFill>
                <a:latin typeface="Courier New" panose="02070309020205020404" pitchFamily="49" charset="0"/>
                <a:cs typeface="Courier New" panose="02070309020205020404" pitchFamily="49" charset="0"/>
              </a:rPr>
              <a:t>const</a:t>
            </a:r>
            <a:r>
              <a:rPr lang="en-US" sz="2800" dirty="0"/>
              <a:t>”)</a:t>
            </a:r>
          </a:p>
        </p:txBody>
      </p:sp>
      <p:sp>
        <p:nvSpPr>
          <p:cNvPr id="4" name="Slide Number Placeholder 3">
            <a:extLst>
              <a:ext uri="{FF2B5EF4-FFF2-40B4-BE49-F238E27FC236}">
                <a16:creationId xmlns:a16="http://schemas.microsoft.com/office/drawing/2014/main" id="{7F8C7B51-B188-C845-885F-8E3FD6E83AA8}"/>
              </a:ext>
            </a:extLst>
          </p:cNvPr>
          <p:cNvSpPr>
            <a:spLocks noGrp="1"/>
          </p:cNvSpPr>
          <p:nvPr>
            <p:ph type="sldNum" sz="quarter" idx="4"/>
          </p:nvPr>
        </p:nvSpPr>
        <p:spPr/>
        <p:txBody>
          <a:bodyPr/>
          <a:lstStyle/>
          <a:p>
            <a:fld id="{60F4F636-6A27-E649-AEDF-9DE4D4E58670}" type="slidenum">
              <a:rPr lang="en-US" smtClean="0"/>
              <a:pPr/>
              <a:t>44</a:t>
            </a:fld>
            <a:endParaRPr lang="en-US" dirty="0"/>
          </a:p>
        </p:txBody>
      </p:sp>
    </p:spTree>
    <p:extLst>
      <p:ext uri="{BB962C8B-B14F-4D97-AF65-F5344CB8AC3E}">
        <p14:creationId xmlns:p14="http://schemas.microsoft.com/office/powerpoint/2010/main" val="27644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a:bodyPr>
          <a:lstStyle/>
          <a:p>
            <a:r>
              <a:rPr lang="en-US" dirty="0"/>
              <a:t>Forward Reasoning with Mutation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Forward reasoning is trickier with mutation</a:t>
            </a:r>
          </a:p>
          <a:p>
            <a:pPr lvl="1"/>
            <a:r>
              <a:rPr lang="en-US" sz="2200" dirty="0"/>
              <a:t>gets harder if we mutate a variable</a:t>
            </a:r>
          </a:p>
          <a:p>
            <a:pPr lvl="2"/>
            <a:endParaRPr lang="en-US" sz="1200" dirty="0"/>
          </a:p>
          <a:p>
            <a:pPr lvl="2"/>
            <a:r>
              <a:rPr lang="en-US" sz="1800" dirty="0">
                <a:latin typeface="Courier New" panose="02070309020205020404" pitchFamily="49" charset="0"/>
                <a:cs typeface="Courier New" panose="02070309020205020404" pitchFamily="49" charset="0"/>
              </a:rPr>
              <a:t> w = x + y;</a:t>
            </a:r>
          </a:p>
          <a:p>
            <a:pPr lvl="2"/>
            <a:r>
              <a:rPr lang="en-US" sz="1800" dirty="0">
                <a:latin typeface="Cambria Math" panose="02040503050406030204" pitchFamily="18" charset="0"/>
                <a:ea typeface="Cambria Math" panose="02040503050406030204" pitchFamily="18" charset="0"/>
              </a:rPr>
              <a:t>{{ w = x + y }}</a:t>
            </a:r>
          </a:p>
          <a:p>
            <a:pPr lvl="2"/>
            <a:r>
              <a:rPr lang="en-US" sz="1800" dirty="0">
                <a:latin typeface="Courier New" panose="02070309020205020404" pitchFamily="49" charset="0"/>
                <a:cs typeface="Courier New" panose="02070309020205020404" pitchFamily="49" charset="0"/>
              </a:rPr>
              <a:t> x = 4n;</a:t>
            </a:r>
          </a:p>
          <a:p>
            <a:pPr lvl="2"/>
            <a:r>
              <a:rPr lang="en-US" sz="1800" dirty="0">
                <a:latin typeface="Cambria Math" panose="02040503050406030204" pitchFamily="18" charset="0"/>
                <a:ea typeface="Cambria Math" panose="02040503050406030204" pitchFamily="18" charset="0"/>
              </a:rPr>
              <a:t>{{ w = x + y and x = 4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3n;</a:t>
            </a:r>
          </a:p>
          <a:p>
            <a:pPr lvl="2"/>
            <a:r>
              <a:rPr lang="en-US" sz="1800" dirty="0">
                <a:latin typeface="Cambria Math" panose="02040503050406030204" pitchFamily="18" charset="0"/>
                <a:ea typeface="Cambria Math" panose="02040503050406030204" pitchFamily="18" charset="0"/>
              </a:rPr>
              <a:t>{{ w = x + y and x = 4 and y = 3 }}</a:t>
            </a:r>
            <a:endParaRPr lang="en-US" sz="1800" dirty="0">
              <a:latin typeface="Courier New" panose="02070309020205020404" pitchFamily="49" charset="0"/>
              <a:cs typeface="Courier New" panose="02070309020205020404" pitchFamily="49" charset="0"/>
            </a:endParaRPr>
          </a:p>
          <a:p>
            <a:pPr lvl="2"/>
            <a:endParaRPr lang="en-US" sz="1200" dirty="0"/>
          </a:p>
          <a:p>
            <a:r>
              <a:rPr lang="en-US" sz="2600" dirty="0"/>
              <a:t>Final assertion is not necessarily true</a:t>
            </a:r>
          </a:p>
          <a:p>
            <a:pPr lvl="1"/>
            <a:r>
              <a:rPr lang="en-US" sz="2200" dirty="0">
                <a:latin typeface="Cambria Math" panose="02040503050406030204" pitchFamily="18" charset="0"/>
                <a:ea typeface="Cambria Math" panose="02040503050406030204" pitchFamily="18" charset="0"/>
              </a:rPr>
              <a:t>w = x + y</a:t>
            </a:r>
            <a:r>
              <a:rPr lang="en-US" sz="2200" dirty="0"/>
              <a:t> is true with their old values, not the new ones</a:t>
            </a:r>
          </a:p>
          <a:p>
            <a:pPr lvl="1"/>
            <a:r>
              <a:rPr lang="en-US" sz="2200" dirty="0"/>
              <a:t>changing the value of “</a:t>
            </a:r>
            <a:r>
              <a:rPr lang="en-US" sz="2200" dirty="0">
                <a:latin typeface="Cambria Math" panose="02040503050406030204" pitchFamily="18" charset="0"/>
                <a:ea typeface="Cambria Math" panose="02040503050406030204" pitchFamily="18" charset="0"/>
              </a:rPr>
              <a:t>x</a:t>
            </a:r>
            <a:r>
              <a:rPr lang="en-US" sz="2200" dirty="0"/>
              <a:t>” can invalidate facts about </a:t>
            </a:r>
            <a:r>
              <a:rPr lang="en-US" sz="2200" dirty="0">
                <a:latin typeface="Cambria Math" panose="02040503050406030204" pitchFamily="18" charset="0"/>
                <a:ea typeface="Cambria Math" panose="02040503050406030204" pitchFamily="18" charset="0"/>
              </a:rPr>
              <a:t>x</a:t>
            </a:r>
          </a:p>
          <a:p>
            <a:pPr lvl="2"/>
            <a:r>
              <a:rPr lang="en-US" sz="1800" dirty="0"/>
              <a:t>facts refer to the old value, not the new value</a:t>
            </a:r>
          </a:p>
          <a:p>
            <a:pPr lvl="1"/>
            <a:r>
              <a:rPr lang="en-US" sz="2200" dirty="0"/>
              <a:t>avoid this by using different names for old and new values</a:t>
            </a:r>
            <a:endParaRPr lang="en-US" sz="1800" dirty="0"/>
          </a:p>
        </p:txBody>
      </p:sp>
      <p:cxnSp>
        <p:nvCxnSpPr>
          <p:cNvPr id="4" name="Straight Arrow Connector 3" descr="Failed forward reasoning from {{ w = x + y }}&#13;&#10;to {{ w = x + y and x = 4 and y = 3 }}&#13;&#10;">
            <a:extLst>
              <a:ext uri="{FF2B5EF4-FFF2-40B4-BE49-F238E27FC236}">
                <a16:creationId xmlns:a16="http://schemas.microsoft.com/office/drawing/2014/main" id="{6DA5DA0D-1660-0723-7D1F-6FAA4FDE2B08}"/>
              </a:ext>
            </a:extLst>
          </p:cNvPr>
          <p:cNvCxnSpPr>
            <a:cxnSpLocks/>
          </p:cNvCxnSpPr>
          <p:nvPr/>
        </p:nvCxnSpPr>
        <p:spPr>
          <a:xfrm>
            <a:off x="1193858" y="2494199"/>
            <a:ext cx="0" cy="165669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BE87EEFA-D0CE-4E51-498A-364914096A5E}"/>
              </a:ext>
            </a:extLst>
          </p:cNvPr>
          <p:cNvSpPr>
            <a:spLocks noGrp="1"/>
          </p:cNvSpPr>
          <p:nvPr>
            <p:ph type="sldNum" sz="quarter" idx="4"/>
          </p:nvPr>
        </p:nvSpPr>
        <p:spPr/>
        <p:txBody>
          <a:bodyPr/>
          <a:lstStyle/>
          <a:p>
            <a:fld id="{60F4F636-6A27-E649-AEDF-9DE4D4E58670}" type="slidenum">
              <a:rPr lang="en-US" smtClean="0"/>
              <a:pPr/>
              <a:t>45</a:t>
            </a:fld>
            <a:endParaRPr lang="en-US" dirty="0"/>
          </a:p>
        </p:txBody>
      </p:sp>
    </p:spTree>
    <p:extLst>
      <p:ext uri="{BB962C8B-B14F-4D97-AF65-F5344CB8AC3E}">
        <p14:creationId xmlns:p14="http://schemas.microsoft.com/office/powerpoint/2010/main" val="409932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6D619-3CE1-023B-B666-72D9124F7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12AD0-956D-E41A-7DF4-AF79A0059074}"/>
              </a:ext>
            </a:extLst>
          </p:cNvPr>
          <p:cNvSpPr>
            <a:spLocks noGrp="1"/>
          </p:cNvSpPr>
          <p:nvPr>
            <p:ph type="title"/>
          </p:nvPr>
        </p:nvSpPr>
        <p:spPr/>
        <p:txBody>
          <a:bodyPr/>
          <a:lstStyle/>
          <a:p>
            <a:r>
              <a:rPr lang="en-US" dirty="0"/>
              <a:t>Notation: Subscripts for Variables Across Time</a:t>
            </a:r>
          </a:p>
        </p:txBody>
      </p:sp>
      <p:sp>
        <p:nvSpPr>
          <p:cNvPr id="3" name="Content Placeholder 2">
            <a:extLst>
              <a:ext uri="{FF2B5EF4-FFF2-40B4-BE49-F238E27FC236}">
                <a16:creationId xmlns:a16="http://schemas.microsoft.com/office/drawing/2014/main" id="{C402E5EE-C6E4-419B-8EF4-4C4B3BCF41CE}"/>
              </a:ext>
            </a:extLst>
          </p:cNvPr>
          <p:cNvSpPr>
            <a:spLocks noGrp="1"/>
          </p:cNvSpPr>
          <p:nvPr>
            <p:ph idx="1"/>
          </p:nvPr>
        </p:nvSpPr>
        <p:spPr/>
        <p:txBody>
          <a:bodyPr/>
          <a:lstStyle/>
          <a:p>
            <a:r>
              <a:rPr lang="en-US" sz="2600" dirty="0"/>
              <a:t>Can use subscripts to refer to values at different times</a:t>
            </a:r>
          </a:p>
          <a:p>
            <a:pPr lvl="2"/>
            <a:endParaRPr lang="en-US" sz="1800" dirty="0"/>
          </a:p>
          <a:p>
            <a:pPr lvl="2"/>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x</a:t>
            </a:r>
            <a:r>
              <a:rPr lang="en-US" sz="1600" dirty="0">
                <a:latin typeface="Courier New" panose="02070309020205020404" pitchFamily="49" charset="0"/>
                <a:cs typeface="Courier New" panose="02070309020205020404" pitchFamily="49" charset="0"/>
              </a:rPr>
              <a:t>: </a:t>
            </a:r>
            <a:r>
              <a:rPr lang="en-US" sz="1600" b="1" dirty="0">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x</a:t>
            </a:r>
            <a:r>
              <a:rPr lang="en-US" sz="1800"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0</a:t>
            </a:r>
          </a:p>
          <a:p>
            <a:pPr lvl="2"/>
            <a:endParaRPr lang="en-US" sz="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x</a:t>
            </a:r>
            <a:r>
              <a:rPr lang="en-US" sz="1800" dirty="0">
                <a:latin typeface="Courier New" panose="02070309020205020404" pitchFamily="49" charset="0"/>
                <a:cs typeface="Courier New" panose="02070309020205020404" pitchFamily="49" charset="0"/>
              </a:rPr>
              <a:t> = …</a:t>
            </a:r>
          </a:p>
          <a:p>
            <a:pPr lvl="2"/>
            <a:endParaRPr lang="en-US" sz="4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x</a:t>
            </a:r>
            <a:r>
              <a:rPr lang="en-US" sz="1800"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1</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endParaRPr lang="en-US" sz="4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x</a:t>
            </a:r>
            <a:r>
              <a:rPr lang="en-US" sz="1800" dirty="0">
                <a:latin typeface="Courier New" panose="02070309020205020404" pitchFamily="49" charset="0"/>
                <a:cs typeface="Courier New" panose="02070309020205020404" pitchFamily="49" charset="0"/>
              </a:rPr>
              <a:t> = …</a:t>
            </a:r>
          </a:p>
          <a:p>
            <a:pPr lvl="2"/>
            <a:endParaRPr lang="en-US" sz="4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x</a:t>
            </a:r>
            <a:r>
              <a:rPr lang="en-US" sz="1800"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endParaRPr lang="en-US" sz="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x</a:t>
            </a:r>
            <a:r>
              <a:rPr lang="en-US" sz="1800" dirty="0">
                <a:latin typeface="Courier New" panose="02070309020205020404" pitchFamily="49" charset="0"/>
                <a:cs typeface="Courier New" panose="02070309020205020404" pitchFamily="49" charset="0"/>
              </a:rPr>
              <a:t> = …</a:t>
            </a:r>
          </a:p>
          <a:p>
            <a:pPr lvl="2"/>
            <a:endParaRPr lang="en-US" sz="4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x</a:t>
            </a:r>
            <a:r>
              <a:rPr lang="en-US" sz="1800"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3</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endParaRPr lang="en-US" sz="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x</a:t>
            </a:r>
            <a:r>
              <a:rPr lang="en-US" sz="1800" dirty="0">
                <a:latin typeface="Courier New" panose="02070309020205020404" pitchFamily="49" charset="0"/>
                <a:cs typeface="Courier New" panose="02070309020205020404" pitchFamily="49" charset="0"/>
              </a:rPr>
              <a:t> = …</a:t>
            </a:r>
          </a:p>
          <a:p>
            <a:pPr lvl="2"/>
            <a:endParaRPr lang="en-US" sz="4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x</a:t>
            </a:r>
            <a:r>
              <a:rPr lang="en-US" sz="1800"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4</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p:txBody>
      </p:sp>
      <p:sp>
        <p:nvSpPr>
          <p:cNvPr id="6" name="Right Bracket 5" descr="Before any reassignment, we refer to x as x_0">
            <a:extLst>
              <a:ext uri="{FF2B5EF4-FFF2-40B4-BE49-F238E27FC236}">
                <a16:creationId xmlns:a16="http://schemas.microsoft.com/office/drawing/2014/main" id="{7F7D24CF-4847-300F-344B-842C7E4A9FA5}"/>
              </a:ext>
            </a:extLst>
          </p:cNvPr>
          <p:cNvSpPr/>
          <p:nvPr/>
        </p:nvSpPr>
        <p:spPr>
          <a:xfrm>
            <a:off x="3889096" y="2129212"/>
            <a:ext cx="92598" cy="740781"/>
          </a:xfrm>
          <a:prstGeom prst="rightBracket">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ket 7" descr="After the first reassignment, we refer to x as x_1">
            <a:extLst>
              <a:ext uri="{FF2B5EF4-FFF2-40B4-BE49-F238E27FC236}">
                <a16:creationId xmlns:a16="http://schemas.microsoft.com/office/drawing/2014/main" id="{B389F759-9A81-201C-9CA1-1EC10287DCFC}"/>
              </a:ext>
            </a:extLst>
          </p:cNvPr>
          <p:cNvSpPr/>
          <p:nvPr/>
        </p:nvSpPr>
        <p:spPr>
          <a:xfrm>
            <a:off x="3902600" y="2957505"/>
            <a:ext cx="92598" cy="740781"/>
          </a:xfrm>
          <a:prstGeom prst="rightBracket">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ight Bracket 8" descr="After the second reassignment, we refer to x as x_2">
            <a:extLst>
              <a:ext uri="{FF2B5EF4-FFF2-40B4-BE49-F238E27FC236}">
                <a16:creationId xmlns:a16="http://schemas.microsoft.com/office/drawing/2014/main" id="{D6463C08-24A1-5B95-2C85-470102C9EA60}"/>
              </a:ext>
            </a:extLst>
          </p:cNvPr>
          <p:cNvSpPr/>
          <p:nvPr/>
        </p:nvSpPr>
        <p:spPr>
          <a:xfrm>
            <a:off x="3902600" y="3784802"/>
            <a:ext cx="92598" cy="740781"/>
          </a:xfrm>
          <a:prstGeom prst="rightBracket">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ight Bracket 9" descr="After the third reassignment, we refer to x as x_3">
            <a:extLst>
              <a:ext uri="{FF2B5EF4-FFF2-40B4-BE49-F238E27FC236}">
                <a16:creationId xmlns:a16="http://schemas.microsoft.com/office/drawing/2014/main" id="{AF301162-7A8E-1D95-A5A5-531F38C2E97E}"/>
              </a:ext>
            </a:extLst>
          </p:cNvPr>
          <p:cNvSpPr/>
          <p:nvPr/>
        </p:nvSpPr>
        <p:spPr>
          <a:xfrm>
            <a:off x="3902600" y="4624083"/>
            <a:ext cx="92598" cy="740781"/>
          </a:xfrm>
          <a:prstGeom prst="rightBracket">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ight Bracket 10" descr="After the fourth reassignment, we refer to x as x_4">
            <a:extLst>
              <a:ext uri="{FF2B5EF4-FFF2-40B4-BE49-F238E27FC236}">
                <a16:creationId xmlns:a16="http://schemas.microsoft.com/office/drawing/2014/main" id="{39F5AF8F-F221-9A8A-F0DC-AFF5C70AB777}"/>
              </a:ext>
            </a:extLst>
          </p:cNvPr>
          <p:cNvSpPr/>
          <p:nvPr/>
        </p:nvSpPr>
        <p:spPr>
          <a:xfrm>
            <a:off x="3902600" y="5463364"/>
            <a:ext cx="92598" cy="740781"/>
          </a:xfrm>
          <a:prstGeom prst="rightBracket">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0D0226D1-4B26-97BC-AAE3-38DBB0A969CD}"/>
              </a:ext>
            </a:extLst>
          </p:cNvPr>
          <p:cNvSpPr txBox="1"/>
          <p:nvPr/>
        </p:nvSpPr>
        <p:spPr>
          <a:xfrm>
            <a:off x="5028718" y="2280212"/>
            <a:ext cx="769763"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x = x</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0</a:t>
            </a:r>
          </a:p>
        </p:txBody>
      </p:sp>
      <p:sp>
        <p:nvSpPr>
          <p:cNvPr id="13" name="TextBox 12">
            <a:extLst>
              <a:ext uri="{FF2B5EF4-FFF2-40B4-BE49-F238E27FC236}">
                <a16:creationId xmlns:a16="http://schemas.microsoft.com/office/drawing/2014/main" id="{EA5477E7-D44A-3664-79BB-9024451938C4}"/>
              </a:ext>
            </a:extLst>
          </p:cNvPr>
          <p:cNvSpPr txBox="1"/>
          <p:nvPr/>
        </p:nvSpPr>
        <p:spPr>
          <a:xfrm>
            <a:off x="5028717" y="3190055"/>
            <a:ext cx="769763"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x = x</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1</a:t>
            </a:r>
          </a:p>
        </p:txBody>
      </p:sp>
      <p:sp>
        <p:nvSpPr>
          <p:cNvPr id="14" name="TextBox 13">
            <a:extLst>
              <a:ext uri="{FF2B5EF4-FFF2-40B4-BE49-F238E27FC236}">
                <a16:creationId xmlns:a16="http://schemas.microsoft.com/office/drawing/2014/main" id="{E5C96763-5997-5F25-0AA1-CBF86B4EBC19}"/>
              </a:ext>
            </a:extLst>
          </p:cNvPr>
          <p:cNvSpPr txBox="1"/>
          <p:nvPr/>
        </p:nvSpPr>
        <p:spPr>
          <a:xfrm>
            <a:off x="5028717" y="3963254"/>
            <a:ext cx="769763"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x = x</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2</a:t>
            </a:r>
          </a:p>
        </p:txBody>
      </p:sp>
      <p:sp>
        <p:nvSpPr>
          <p:cNvPr id="15" name="TextBox 14">
            <a:extLst>
              <a:ext uri="{FF2B5EF4-FFF2-40B4-BE49-F238E27FC236}">
                <a16:creationId xmlns:a16="http://schemas.microsoft.com/office/drawing/2014/main" id="{F63AEE91-6621-AAB2-50AF-7FE639F77269}"/>
              </a:ext>
            </a:extLst>
          </p:cNvPr>
          <p:cNvSpPr txBox="1"/>
          <p:nvPr/>
        </p:nvSpPr>
        <p:spPr>
          <a:xfrm>
            <a:off x="5028716" y="4856633"/>
            <a:ext cx="769763"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x = x</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3</a:t>
            </a:r>
          </a:p>
        </p:txBody>
      </p:sp>
      <p:sp>
        <p:nvSpPr>
          <p:cNvPr id="16" name="TextBox 15">
            <a:extLst>
              <a:ext uri="{FF2B5EF4-FFF2-40B4-BE49-F238E27FC236}">
                <a16:creationId xmlns:a16="http://schemas.microsoft.com/office/drawing/2014/main" id="{425DB0C6-F7C7-35E1-954C-49550BCDDEF3}"/>
              </a:ext>
            </a:extLst>
          </p:cNvPr>
          <p:cNvSpPr txBox="1"/>
          <p:nvPr/>
        </p:nvSpPr>
        <p:spPr>
          <a:xfrm>
            <a:off x="5028715" y="5695914"/>
            <a:ext cx="769763"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x = x</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4</a:t>
            </a:r>
          </a:p>
        </p:txBody>
      </p:sp>
      <p:sp>
        <p:nvSpPr>
          <p:cNvPr id="17" name="TextBox 16">
            <a:extLst>
              <a:ext uri="{FF2B5EF4-FFF2-40B4-BE49-F238E27FC236}">
                <a16:creationId xmlns:a16="http://schemas.microsoft.com/office/drawing/2014/main" id="{78342290-C23A-FDF5-8DC1-1B6E1E7F8B84}"/>
              </a:ext>
            </a:extLst>
          </p:cNvPr>
          <p:cNvSpPr txBox="1"/>
          <p:nvPr/>
        </p:nvSpPr>
        <p:spPr>
          <a:xfrm>
            <a:off x="6142129" y="2280212"/>
            <a:ext cx="2544671"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cs typeface="Franklin Gothic Medium"/>
              </a:rPr>
              <a:t>"</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x</a:t>
            </a:r>
            <a:r>
              <a:rPr lang="en-US" dirty="0">
                <a:solidFill>
                  <a:schemeClr val="accent3">
                    <a:lumMod val="50000"/>
                  </a:schemeClr>
                </a:solidFill>
                <a:latin typeface="Franklin Gothic Medium" panose="020B0603020102020204" pitchFamily="34" charset="0"/>
                <a:cs typeface="Franklin Gothic Medium"/>
              </a:rPr>
              <a:t>" means current value</a:t>
            </a:r>
            <a:endParaRPr lang="en-US" baseline="-25000" dirty="0">
              <a:solidFill>
                <a:schemeClr val="accent3">
                  <a:lumMod val="50000"/>
                </a:schemeClr>
              </a:solidFill>
              <a:latin typeface="Franklin Gothic Medium" panose="020B0603020102020204" pitchFamily="34" charset="0"/>
              <a:cs typeface="Franklin Gothic Medium"/>
            </a:endParaRPr>
          </a:p>
        </p:txBody>
      </p:sp>
      <p:sp>
        <p:nvSpPr>
          <p:cNvPr id="4" name="Slide Number Placeholder 3">
            <a:extLst>
              <a:ext uri="{FF2B5EF4-FFF2-40B4-BE49-F238E27FC236}">
                <a16:creationId xmlns:a16="http://schemas.microsoft.com/office/drawing/2014/main" id="{2D9295C5-83DB-2081-882D-403B448E47A8}"/>
              </a:ext>
            </a:extLst>
          </p:cNvPr>
          <p:cNvSpPr>
            <a:spLocks noGrp="1"/>
          </p:cNvSpPr>
          <p:nvPr>
            <p:ph type="sldNum" sz="quarter" idx="4"/>
          </p:nvPr>
        </p:nvSpPr>
        <p:spPr/>
        <p:txBody>
          <a:bodyPr/>
          <a:lstStyle/>
          <a:p>
            <a:fld id="{60F4F636-6A27-E649-AEDF-9DE4D4E58670}" type="slidenum">
              <a:rPr lang="en-US" smtClean="0"/>
              <a:pPr/>
              <a:t>46</a:t>
            </a:fld>
            <a:endParaRPr lang="en-US" dirty="0"/>
          </a:p>
        </p:txBody>
      </p:sp>
    </p:spTree>
    <p:extLst>
      <p:ext uri="{BB962C8B-B14F-4D97-AF65-F5344CB8AC3E}">
        <p14:creationId xmlns:p14="http://schemas.microsoft.com/office/powerpoint/2010/main" val="50891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Forward Reasoning with Mutation (2/2)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u="sng" dirty="0"/>
              <a:t>Rewrite</a:t>
            </a:r>
            <a:r>
              <a:rPr lang="en-US" sz="2600" dirty="0"/>
              <a:t> existing facts to use names of earlier values</a:t>
            </a:r>
          </a:p>
          <a:p>
            <a:pPr lvl="1"/>
            <a:r>
              <a:rPr lang="en-US" sz="2200" dirty="0"/>
              <a:t>will use “</a:t>
            </a:r>
            <a:r>
              <a:rPr lang="en-US" sz="2200" dirty="0">
                <a:latin typeface="Cambria Math" panose="02040503050406030204" pitchFamily="18" charset="0"/>
                <a:ea typeface="Cambria Math" panose="02040503050406030204" pitchFamily="18" charset="0"/>
              </a:rPr>
              <a:t>x</a:t>
            </a:r>
            <a:r>
              <a:rPr lang="en-US" sz="2200" dirty="0"/>
              <a:t>” and “</a:t>
            </a:r>
            <a:r>
              <a:rPr lang="en-US" sz="2200" dirty="0">
                <a:latin typeface="Cambria Math" panose="02040503050406030204" pitchFamily="18" charset="0"/>
                <a:ea typeface="Cambria Math" panose="02040503050406030204" pitchFamily="18" charset="0"/>
              </a:rPr>
              <a:t>y</a:t>
            </a:r>
            <a:r>
              <a:rPr lang="en-US" sz="2200" dirty="0"/>
              <a:t>” to refer to </a:t>
            </a:r>
            <a:r>
              <a:rPr lang="en-US" sz="2200" u="sng" dirty="0"/>
              <a:t>current</a:t>
            </a:r>
            <a:r>
              <a:rPr lang="en-US" sz="2200" dirty="0"/>
              <a:t> values</a:t>
            </a:r>
          </a:p>
          <a:p>
            <a:pPr lvl="1"/>
            <a:r>
              <a:rPr lang="en-US" sz="2200" dirty="0"/>
              <a:t>can use “</a:t>
            </a:r>
            <a:r>
              <a:rPr lang="en-US" sz="2200" dirty="0">
                <a:latin typeface="Cambria Math" panose="02040503050406030204" pitchFamily="18" charset="0"/>
                <a:ea typeface="Cambria Math" panose="02040503050406030204" pitchFamily="18" charset="0"/>
              </a:rPr>
              <a:t>x</a:t>
            </a:r>
            <a:r>
              <a:rPr lang="en-US" sz="2200" baseline="-25000" dirty="0">
                <a:latin typeface="Cambria Math" panose="02040503050406030204" pitchFamily="18" charset="0"/>
                <a:ea typeface="Cambria Math" panose="02040503050406030204" pitchFamily="18" charset="0"/>
              </a:rPr>
              <a:t>0</a:t>
            </a:r>
            <a:r>
              <a:rPr lang="en-US" sz="2200" dirty="0"/>
              <a:t>” and “</a:t>
            </a:r>
            <a:r>
              <a:rPr lang="en-US" sz="2200" dirty="0">
                <a:latin typeface="Cambria Math" panose="02040503050406030204" pitchFamily="18" charset="0"/>
                <a:ea typeface="Cambria Math" panose="02040503050406030204" pitchFamily="18" charset="0"/>
              </a:rPr>
              <a:t>y</a:t>
            </a:r>
            <a:r>
              <a:rPr lang="en-US" sz="2200" baseline="-25000" dirty="0">
                <a:latin typeface="Cambria Math" panose="02040503050406030204" pitchFamily="18" charset="0"/>
                <a:ea typeface="Cambria Math" panose="02040503050406030204" pitchFamily="18" charset="0"/>
              </a:rPr>
              <a:t>0</a:t>
            </a:r>
            <a:r>
              <a:rPr lang="en-US" sz="2200" dirty="0"/>
              <a:t>” (or other subscripts) for earlier values</a:t>
            </a:r>
          </a:p>
          <a:p>
            <a:pPr lvl="2"/>
            <a:endParaRPr lang="en-US" sz="1800" dirty="0"/>
          </a:p>
          <a:p>
            <a:pPr lvl="2"/>
            <a:r>
              <a:rPr lang="en-US" sz="1800" dirty="0">
                <a:latin typeface="Cambria Math" panose="02040503050406030204" pitchFamily="18" charset="0"/>
                <a:ea typeface="Cambria Math" panose="02040503050406030204" pitchFamily="18" charset="0"/>
              </a:rPr>
              <a:t>{{ w = x + y }}</a:t>
            </a:r>
          </a:p>
          <a:p>
            <a:pPr lvl="2"/>
            <a:r>
              <a:rPr lang="en-US" sz="1800" dirty="0">
                <a:latin typeface="Courier New" panose="02070309020205020404" pitchFamily="49" charset="0"/>
                <a:cs typeface="Courier New" panose="02070309020205020404" pitchFamily="49" charset="0"/>
              </a:rPr>
              <a:t> x = 4n;</a:t>
            </a:r>
          </a:p>
          <a:p>
            <a:pPr lvl="2"/>
            <a:r>
              <a:rPr lang="en-US" sz="1800" dirty="0">
                <a:latin typeface="Cambria Math" panose="02040503050406030204" pitchFamily="18" charset="0"/>
                <a:ea typeface="Cambria Math" panose="02040503050406030204" pitchFamily="18" charset="0"/>
              </a:rPr>
              <a:t>{{ w = </a:t>
            </a:r>
            <a:r>
              <a:rPr lang="en-US" sz="1800" b="1" dirty="0">
                <a:latin typeface="Cambria Math" panose="02040503050406030204" pitchFamily="18" charset="0"/>
                <a:ea typeface="Cambria Math" panose="02040503050406030204" pitchFamily="18" charset="0"/>
              </a:rPr>
              <a:t>x</a:t>
            </a:r>
            <a:r>
              <a:rPr lang="en-US" sz="1800" b="1"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 y and </a:t>
            </a:r>
            <a:r>
              <a:rPr lang="en-US" sz="1800" b="1" dirty="0">
                <a:latin typeface="Cambria Math" panose="02040503050406030204" pitchFamily="18" charset="0"/>
                <a:ea typeface="Cambria Math" panose="02040503050406030204" pitchFamily="18" charset="0"/>
              </a:rPr>
              <a:t>x</a:t>
            </a:r>
            <a:r>
              <a:rPr lang="en-US" sz="1800" dirty="0">
                <a:latin typeface="Cambria Math" panose="02040503050406030204" pitchFamily="18" charset="0"/>
                <a:ea typeface="Cambria Math" panose="02040503050406030204" pitchFamily="18" charset="0"/>
              </a:rPr>
              <a:t> = 4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3n;</a:t>
            </a:r>
          </a:p>
          <a:p>
            <a:pPr lvl="2"/>
            <a:r>
              <a:rPr lang="en-US" sz="1800" dirty="0">
                <a:latin typeface="Cambria Math" panose="02040503050406030204" pitchFamily="18" charset="0"/>
                <a:ea typeface="Cambria Math" panose="02040503050406030204" pitchFamily="18" charset="0"/>
              </a:rPr>
              <a:t>{{ w = x</a:t>
            </a:r>
            <a:r>
              <a:rPr lang="en-US" sz="1800"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 </a:t>
            </a:r>
            <a:r>
              <a:rPr lang="en-US" sz="1800" b="1" dirty="0">
                <a:latin typeface="Cambria Math" panose="02040503050406030204" pitchFamily="18" charset="0"/>
                <a:ea typeface="Cambria Math" panose="02040503050406030204" pitchFamily="18" charset="0"/>
              </a:rPr>
              <a:t>y</a:t>
            </a:r>
            <a:r>
              <a:rPr lang="en-US" sz="1800" b="1"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and x = 4 and </a:t>
            </a:r>
            <a:r>
              <a:rPr lang="en-US" sz="1800" b="1" dirty="0">
                <a:latin typeface="Cambria Math" panose="02040503050406030204" pitchFamily="18" charset="0"/>
                <a:ea typeface="Cambria Math" panose="02040503050406030204" pitchFamily="18" charset="0"/>
              </a:rPr>
              <a:t>y</a:t>
            </a:r>
            <a:r>
              <a:rPr lang="en-US" sz="1800" dirty="0">
                <a:latin typeface="Cambria Math" panose="02040503050406030204" pitchFamily="18" charset="0"/>
                <a:ea typeface="Cambria Math" panose="02040503050406030204" pitchFamily="18" charset="0"/>
              </a:rPr>
              <a:t> = 3 }}</a:t>
            </a:r>
            <a:endParaRPr lang="en-US" sz="1800" dirty="0">
              <a:latin typeface="Courier New" panose="02070309020205020404" pitchFamily="49" charset="0"/>
              <a:cs typeface="Courier New" panose="02070309020205020404" pitchFamily="49" charset="0"/>
            </a:endParaRPr>
          </a:p>
          <a:p>
            <a:pPr lvl="2"/>
            <a:endParaRPr lang="en-US" sz="1800" dirty="0"/>
          </a:p>
          <a:p>
            <a:r>
              <a:rPr lang="en-US" sz="2600" dirty="0"/>
              <a:t>Final assertion is now accurate</a:t>
            </a:r>
          </a:p>
          <a:p>
            <a:pPr lvl="1"/>
            <a:r>
              <a:rPr lang="en-US" sz="2200" dirty="0">
                <a:latin typeface="Cambria Math" panose="02040503050406030204" pitchFamily="18" charset="0"/>
                <a:ea typeface="Cambria Math" panose="02040503050406030204" pitchFamily="18" charset="0"/>
              </a:rPr>
              <a:t>w</a:t>
            </a:r>
            <a:r>
              <a:rPr lang="en-US" sz="2200" dirty="0"/>
              <a:t> is equal to the sum of the initial values of </a:t>
            </a:r>
            <a:r>
              <a:rPr lang="en-US" sz="2200" dirty="0">
                <a:latin typeface="Cambria Math" panose="02040503050406030204" pitchFamily="18" charset="0"/>
                <a:ea typeface="Cambria Math" panose="02040503050406030204" pitchFamily="18" charset="0"/>
              </a:rPr>
              <a:t>x</a:t>
            </a:r>
            <a:r>
              <a:rPr lang="en-US" sz="2200" dirty="0"/>
              <a:t> and </a:t>
            </a:r>
            <a:r>
              <a:rPr lang="en-US" sz="2200" dirty="0">
                <a:latin typeface="Cambria Math" panose="02040503050406030204" pitchFamily="18" charset="0"/>
                <a:ea typeface="Cambria Math" panose="02040503050406030204" pitchFamily="18" charset="0"/>
              </a:rPr>
              <a:t>y</a:t>
            </a:r>
            <a:endParaRPr lang="en-US" sz="1400" dirty="0">
              <a:latin typeface="Cambria Math" panose="02040503050406030204" pitchFamily="18" charset="0"/>
              <a:ea typeface="Cambria Math" panose="02040503050406030204" pitchFamily="18" charset="0"/>
            </a:endParaRPr>
          </a:p>
        </p:txBody>
      </p:sp>
      <p:cxnSp>
        <p:nvCxnSpPr>
          <p:cNvPr id="4" name="Straight Arrow Connector 3" descr="Correctly forward reasoning from {{ w = x + y }}&#13;&#10; to {{ w = x0 + y0 and x = 4 and y = 3 }}&#13;&#10;">
            <a:extLst>
              <a:ext uri="{FF2B5EF4-FFF2-40B4-BE49-F238E27FC236}">
                <a16:creationId xmlns:a16="http://schemas.microsoft.com/office/drawing/2014/main" id="{6DA5DA0D-1660-0723-7D1F-6FAA4FDE2B08}"/>
              </a:ext>
            </a:extLst>
          </p:cNvPr>
          <p:cNvCxnSpPr>
            <a:cxnSpLocks/>
          </p:cNvCxnSpPr>
          <p:nvPr/>
        </p:nvCxnSpPr>
        <p:spPr>
          <a:xfrm>
            <a:off x="1194983" y="2962637"/>
            <a:ext cx="0" cy="1309255"/>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CAF4A4FF-DD09-A211-B580-B5E84E94670D}"/>
              </a:ext>
            </a:extLst>
          </p:cNvPr>
          <p:cNvSpPr>
            <a:spLocks noGrp="1"/>
          </p:cNvSpPr>
          <p:nvPr>
            <p:ph type="sldNum" sz="quarter" idx="4"/>
          </p:nvPr>
        </p:nvSpPr>
        <p:spPr/>
        <p:txBody>
          <a:bodyPr/>
          <a:lstStyle/>
          <a:p>
            <a:fld id="{60F4F636-6A27-E649-AEDF-9DE4D4E58670}" type="slidenum">
              <a:rPr lang="en-US" smtClean="0"/>
              <a:pPr/>
              <a:t>47</a:t>
            </a:fld>
            <a:endParaRPr lang="en-US" dirty="0"/>
          </a:p>
        </p:txBody>
      </p:sp>
    </p:spTree>
    <p:extLst>
      <p:ext uri="{BB962C8B-B14F-4D97-AF65-F5344CB8AC3E}">
        <p14:creationId xmlns:p14="http://schemas.microsoft.com/office/powerpoint/2010/main" val="1893622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Generalized Forward Reasoning Rule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For assignments, general forward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y;</a:t>
            </a:r>
          </a:p>
          <a:p>
            <a:pPr lvl="2"/>
            <a:r>
              <a:rPr lang="en-US" sz="1800" dirty="0">
                <a:latin typeface="Cambria Math" panose="02040503050406030204" pitchFamily="18" charset="0"/>
                <a:ea typeface="Cambria Math" panose="02040503050406030204" pitchFamily="18" charset="0"/>
              </a:rPr>
              <a:t>{{ P[x ↦ </a:t>
            </a:r>
            <a:r>
              <a:rPr lang="en-US" sz="1800" dirty="0" err="1">
                <a:latin typeface="Cambria Math" panose="02040503050406030204" pitchFamily="18" charset="0"/>
                <a:ea typeface="Cambria Math" panose="02040503050406030204" pitchFamily="18" charset="0"/>
              </a:rPr>
              <a:t>x</a:t>
            </a:r>
            <a:r>
              <a:rPr lang="en-US" sz="1800" baseline="-25000" dirty="0" err="1">
                <a:latin typeface="Cambria Math" panose="02040503050406030204" pitchFamily="18" charset="0"/>
                <a:ea typeface="Cambria Math" panose="02040503050406030204" pitchFamily="18" charset="0"/>
              </a:rPr>
              <a:t>k</a:t>
            </a:r>
            <a:r>
              <a:rPr lang="en-US" sz="1800" dirty="0">
                <a:latin typeface="Cambria Math" panose="02040503050406030204" pitchFamily="18" charset="0"/>
                <a:ea typeface="Cambria Math" panose="02040503050406030204" pitchFamily="18" charset="0"/>
              </a:rPr>
              <a:t>] and x = y[x ↦ </a:t>
            </a:r>
            <a:r>
              <a:rPr lang="en-US" sz="1800" dirty="0" err="1">
                <a:latin typeface="Cambria Math" panose="02040503050406030204" pitchFamily="18" charset="0"/>
                <a:ea typeface="Cambria Math" panose="02040503050406030204" pitchFamily="18" charset="0"/>
              </a:rPr>
              <a:t>x</a:t>
            </a:r>
            <a:r>
              <a:rPr lang="en-US" sz="1800" baseline="-25000" dirty="0" err="1">
                <a:latin typeface="Cambria Math" panose="02040503050406030204" pitchFamily="18" charset="0"/>
                <a:ea typeface="Cambria Math" panose="02040503050406030204" pitchFamily="18" charset="0"/>
              </a:rPr>
              <a:t>k</a:t>
            </a:r>
            <a:r>
              <a:rPr lang="en-US" sz="1800" dirty="0">
                <a:latin typeface="Cambria Math" panose="02040503050406030204" pitchFamily="18" charset="0"/>
                <a:ea typeface="Cambria Math" panose="02040503050406030204" pitchFamily="18" charset="0"/>
              </a:rPr>
              <a:t>] }}</a:t>
            </a:r>
          </a:p>
          <a:p>
            <a:pPr lvl="2"/>
            <a:endParaRPr lang="en-US" sz="1800" dirty="0"/>
          </a:p>
          <a:p>
            <a:pPr lvl="1"/>
            <a:r>
              <a:rPr lang="en-US" sz="2200" dirty="0"/>
              <a:t>replace all “</a:t>
            </a:r>
            <a:r>
              <a:rPr lang="en-US" sz="2200" dirty="0" err="1">
                <a:latin typeface="Cambria Math" panose="02040503050406030204" pitchFamily="18" charset="0"/>
                <a:ea typeface="Cambria Math" panose="02040503050406030204" pitchFamily="18" charset="0"/>
              </a:rPr>
              <a:t>x</a:t>
            </a:r>
            <a:r>
              <a:rPr lang="en-US" sz="2200" dirty="0" err="1"/>
              <a:t>”s</a:t>
            </a:r>
            <a:r>
              <a:rPr lang="en-US" sz="2200" dirty="0"/>
              <a:t> in </a:t>
            </a:r>
            <a:r>
              <a:rPr lang="en-US" sz="2200" dirty="0">
                <a:latin typeface="Cambria Math" panose="02040503050406030204" pitchFamily="18" charset="0"/>
                <a:ea typeface="Cambria Math" panose="02040503050406030204" pitchFamily="18" charset="0"/>
              </a:rPr>
              <a:t>P</a:t>
            </a:r>
            <a:r>
              <a:rPr lang="en-US" sz="2200" dirty="0"/>
              <a:t> and </a:t>
            </a:r>
            <a:r>
              <a:rPr lang="en-US" sz="2200" dirty="0">
                <a:latin typeface="Cambria Math" panose="02040503050406030204" pitchFamily="18" charset="0"/>
                <a:ea typeface="Cambria Math" panose="02040503050406030204" pitchFamily="18" charset="0"/>
              </a:rPr>
              <a:t>y</a:t>
            </a:r>
            <a:r>
              <a:rPr lang="en-US" sz="2200" dirty="0"/>
              <a:t> with “</a:t>
            </a:r>
            <a:r>
              <a:rPr lang="en-US" sz="2200" dirty="0" err="1">
                <a:latin typeface="Cambria Math" panose="02040503050406030204" pitchFamily="18" charset="0"/>
                <a:ea typeface="Cambria Math" panose="02040503050406030204" pitchFamily="18" charset="0"/>
              </a:rPr>
              <a:t>x</a:t>
            </a:r>
            <a:r>
              <a:rPr lang="en-US" sz="2200" baseline="-25000" dirty="0" err="1">
                <a:latin typeface="Cambria Math" panose="02040503050406030204" pitchFamily="18" charset="0"/>
                <a:ea typeface="Cambria Math" panose="02040503050406030204" pitchFamily="18" charset="0"/>
              </a:rPr>
              <a:t>k</a:t>
            </a:r>
            <a:r>
              <a:rPr lang="en-US" sz="2200" dirty="0" err="1"/>
              <a:t>”s</a:t>
            </a:r>
            <a:endParaRPr lang="en-US" sz="2200" dirty="0"/>
          </a:p>
          <a:p>
            <a:pPr lvl="1"/>
            <a:endParaRPr lang="en-US" sz="2200" dirty="0"/>
          </a:p>
          <a:p>
            <a:r>
              <a:rPr lang="en-US" sz="2600" dirty="0"/>
              <a:t>This process can be simplified in many cases</a:t>
            </a:r>
          </a:p>
          <a:p>
            <a:pPr lvl="1"/>
            <a:r>
              <a:rPr lang="en-US" sz="2200" dirty="0"/>
              <a:t>no need for </a:t>
            </a:r>
            <a:r>
              <a:rPr lang="en-US" sz="2200" dirty="0">
                <a:latin typeface="Cambria Math" panose="02040503050406030204" pitchFamily="18" charset="0"/>
                <a:ea typeface="Cambria Math" panose="02040503050406030204" pitchFamily="18" charset="0"/>
              </a:rPr>
              <a:t>x</a:t>
            </a:r>
            <a:r>
              <a:rPr lang="en-US" sz="2200" baseline="-25000" dirty="0">
                <a:latin typeface="Cambria Math" panose="02040503050406030204" pitchFamily="18" charset="0"/>
                <a:ea typeface="Cambria Math" panose="02040503050406030204" pitchFamily="18" charset="0"/>
              </a:rPr>
              <a:t>0</a:t>
            </a:r>
            <a:r>
              <a:rPr lang="en-US" sz="2200" dirty="0"/>
              <a:t> if we can write it in terms of new value</a:t>
            </a:r>
          </a:p>
          <a:p>
            <a:pPr lvl="1"/>
            <a:r>
              <a:rPr lang="en-US" sz="2200" dirty="0"/>
              <a:t>e.g., if “</a:t>
            </a:r>
            <a:r>
              <a:rPr lang="en-US" sz="2200" dirty="0">
                <a:latin typeface="Cambria Math" panose="02040503050406030204" pitchFamily="18" charset="0"/>
                <a:ea typeface="Cambria Math" panose="02040503050406030204" pitchFamily="18" charset="0"/>
              </a:rPr>
              <a:t>x = x</a:t>
            </a:r>
            <a:r>
              <a:rPr lang="en-US" sz="2200" baseline="-25000" dirty="0">
                <a:latin typeface="Cambria Math" panose="02040503050406030204" pitchFamily="18" charset="0"/>
                <a:ea typeface="Cambria Math" panose="02040503050406030204" pitchFamily="18" charset="0"/>
              </a:rPr>
              <a:t>0</a:t>
            </a:r>
            <a:r>
              <a:rPr lang="en-US" sz="2200" dirty="0">
                <a:latin typeface="Cambria Math" panose="02040503050406030204" pitchFamily="18" charset="0"/>
                <a:ea typeface="Cambria Math" panose="02040503050406030204" pitchFamily="18" charset="0"/>
              </a:rPr>
              <a:t> + 1</a:t>
            </a:r>
            <a:r>
              <a:rPr lang="en-US" sz="2200" dirty="0"/>
              <a:t>”, then “</a:t>
            </a:r>
            <a:r>
              <a:rPr lang="en-US" sz="2200" dirty="0">
                <a:latin typeface="Cambria Math" panose="02040503050406030204" pitchFamily="18" charset="0"/>
                <a:ea typeface="Cambria Math" panose="02040503050406030204" pitchFamily="18" charset="0"/>
              </a:rPr>
              <a:t>x</a:t>
            </a:r>
            <a:r>
              <a:rPr lang="en-US" sz="2200" baseline="-25000" dirty="0">
                <a:latin typeface="Cambria Math" panose="02040503050406030204" pitchFamily="18" charset="0"/>
                <a:ea typeface="Cambria Math" panose="02040503050406030204" pitchFamily="18" charset="0"/>
              </a:rPr>
              <a:t>0</a:t>
            </a:r>
            <a:r>
              <a:rPr lang="en-US" sz="2200" dirty="0">
                <a:latin typeface="Cambria Math" panose="02040503050406030204" pitchFamily="18" charset="0"/>
                <a:ea typeface="Cambria Math" panose="02040503050406030204" pitchFamily="18" charset="0"/>
              </a:rPr>
              <a:t> = x – 1</a:t>
            </a:r>
            <a:r>
              <a:rPr lang="en-US" sz="2200" dirty="0"/>
              <a:t>”</a:t>
            </a:r>
          </a:p>
          <a:p>
            <a:pPr lvl="1"/>
            <a:r>
              <a:rPr lang="en-US" sz="2200" dirty="0"/>
              <a:t>assertions will be easier to read without old values</a:t>
            </a:r>
          </a:p>
          <a:p>
            <a:pPr lvl="2"/>
            <a:r>
              <a:rPr lang="en-US" sz="1800" dirty="0"/>
              <a:t>(Technically, this is weakening, but it’s usually fine</a:t>
            </a:r>
          </a:p>
          <a:p>
            <a:pPr lvl="2"/>
            <a:r>
              <a:rPr lang="en-US" sz="1800" dirty="0"/>
              <a:t> Postconditions usually do not refer to old values of variables.)</a:t>
            </a:r>
          </a:p>
        </p:txBody>
      </p:sp>
      <p:cxnSp>
        <p:nvCxnSpPr>
          <p:cNvPr id="5" name="Straight Arrow Connector 4" descr="Forward reasoning from {{ P }}&#13;&#10; to {{ P[x ↦ xk] and x = y[x ↦ xk] }}&#13;&#10;">
            <a:extLst>
              <a:ext uri="{FF2B5EF4-FFF2-40B4-BE49-F238E27FC236}">
                <a16:creationId xmlns:a16="http://schemas.microsoft.com/office/drawing/2014/main" id="{777F2919-4B20-B092-341B-EEF5076EC29D}"/>
              </a:ext>
            </a:extLst>
          </p:cNvPr>
          <p:cNvCxnSpPr>
            <a:cxnSpLocks/>
          </p:cNvCxnSpPr>
          <p:nvPr/>
        </p:nvCxnSpPr>
        <p:spPr>
          <a:xfrm>
            <a:off x="1222558" y="2117374"/>
            <a:ext cx="0" cy="5700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EE43C0C-D098-E0B1-18DC-AEB28C4B564F}"/>
              </a:ext>
            </a:extLst>
          </p:cNvPr>
          <p:cNvSpPr>
            <a:spLocks noGrp="1"/>
          </p:cNvSpPr>
          <p:nvPr>
            <p:ph type="sldNum" sz="quarter" idx="4"/>
          </p:nvPr>
        </p:nvSpPr>
        <p:spPr/>
        <p:txBody>
          <a:bodyPr/>
          <a:lstStyle/>
          <a:p>
            <a:fld id="{60F4F636-6A27-E649-AEDF-9DE4D4E58670}" type="slidenum">
              <a:rPr lang="en-US" smtClean="0"/>
              <a:pPr/>
              <a:t>48</a:t>
            </a:fld>
            <a:endParaRPr lang="en-US" dirty="0"/>
          </a:p>
        </p:txBody>
      </p:sp>
    </p:spTree>
    <p:extLst>
      <p:ext uri="{BB962C8B-B14F-4D97-AF65-F5344CB8AC3E}">
        <p14:creationId xmlns:p14="http://schemas.microsoft.com/office/powerpoint/2010/main" val="17888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Example of “Shortcut” for Invertible Operations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199" y="1244160"/>
            <a:ext cx="8532422" cy="5140800"/>
          </a:xfrm>
        </p:spPr>
        <p:txBody>
          <a:bodyPr/>
          <a:lstStyle/>
          <a:p>
            <a:r>
              <a:rPr lang="en-US" sz="2600" dirty="0"/>
              <a:t>For assignments, general forward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y;</a:t>
            </a:r>
          </a:p>
          <a:p>
            <a:pPr lvl="2"/>
            <a:r>
              <a:rPr lang="en-US" sz="1800" dirty="0">
                <a:latin typeface="Cambria Math" panose="02040503050406030204" pitchFamily="18" charset="0"/>
                <a:ea typeface="Cambria Math" panose="02040503050406030204" pitchFamily="18" charset="0"/>
              </a:rPr>
              <a:t>{{ P[x ↦ </a:t>
            </a:r>
            <a:r>
              <a:rPr lang="en-US" sz="1800" dirty="0" err="1">
                <a:latin typeface="Cambria Math" panose="02040503050406030204" pitchFamily="18" charset="0"/>
                <a:ea typeface="Cambria Math" panose="02040503050406030204" pitchFamily="18" charset="0"/>
              </a:rPr>
              <a:t>x</a:t>
            </a:r>
            <a:r>
              <a:rPr lang="en-US" sz="1800" baseline="-25000" dirty="0" err="1">
                <a:latin typeface="Cambria Math" panose="02040503050406030204" pitchFamily="18" charset="0"/>
                <a:ea typeface="Cambria Math" panose="02040503050406030204" pitchFamily="18" charset="0"/>
              </a:rPr>
              <a:t>k</a:t>
            </a:r>
            <a:r>
              <a:rPr lang="en-US" sz="1800" dirty="0">
                <a:latin typeface="Cambria Math" panose="02040503050406030204" pitchFamily="18" charset="0"/>
                <a:ea typeface="Cambria Math" panose="02040503050406030204" pitchFamily="18" charset="0"/>
              </a:rPr>
              <a:t>] and x = y[x ↦ </a:t>
            </a:r>
            <a:r>
              <a:rPr lang="en-US" sz="1800" dirty="0" err="1">
                <a:latin typeface="Cambria Math" panose="02040503050406030204" pitchFamily="18" charset="0"/>
                <a:ea typeface="Cambria Math" panose="02040503050406030204" pitchFamily="18" charset="0"/>
              </a:rPr>
              <a:t>x</a:t>
            </a:r>
            <a:r>
              <a:rPr lang="en-US" sz="1800" baseline="-25000" dirty="0" err="1">
                <a:latin typeface="Cambria Math" panose="02040503050406030204" pitchFamily="18" charset="0"/>
                <a:ea typeface="Cambria Math" panose="02040503050406030204" pitchFamily="18" charset="0"/>
              </a:rPr>
              <a:t>k</a:t>
            </a:r>
            <a:r>
              <a:rPr lang="en-US" sz="1800" dirty="0">
                <a:latin typeface="Cambria Math" panose="02040503050406030204" pitchFamily="18" charset="0"/>
                <a:ea typeface="Cambria Math" panose="02040503050406030204" pitchFamily="18" charset="0"/>
              </a:rPr>
              <a:t>] }}			</a:t>
            </a:r>
            <a:r>
              <a:rPr lang="en-US" sz="1400" dirty="0">
                <a:solidFill>
                  <a:schemeClr val="accent3">
                    <a:lumMod val="50000"/>
                  </a:schemeClr>
                </a:solidFill>
                <a:latin typeface="Cambria Math" panose="02040503050406030204" pitchFamily="18" charset="0"/>
                <a:ea typeface="Cambria Math" panose="02040503050406030204" pitchFamily="18" charset="0"/>
                <a:cs typeface="Franklin Gothic Medium"/>
              </a:rPr>
              <a:t> </a:t>
            </a:r>
            <a:r>
              <a:rPr lang="en-US" sz="1800" dirty="0" err="1">
                <a:solidFill>
                  <a:schemeClr val="accent3">
                    <a:lumMod val="50000"/>
                  </a:schemeClr>
                </a:solidFill>
                <a:latin typeface="Cambria Math" panose="02040503050406030204" pitchFamily="18" charset="0"/>
                <a:ea typeface="Cambria Math" panose="02040503050406030204" pitchFamily="18" charset="0"/>
                <a:cs typeface="Franklin Gothic Medium"/>
              </a:rPr>
              <a:t>x</a:t>
            </a:r>
            <a:r>
              <a:rPr lang="en-US" sz="1800" baseline="-25000" dirty="0" err="1">
                <a:solidFill>
                  <a:schemeClr val="accent3">
                    <a:lumMod val="50000"/>
                  </a:schemeClr>
                </a:solidFill>
                <a:latin typeface="Cambria Math" panose="02040503050406030204" pitchFamily="18" charset="0"/>
                <a:ea typeface="Cambria Math" panose="02040503050406030204" pitchFamily="18" charset="0"/>
                <a:cs typeface="Franklin Gothic Medium"/>
              </a:rPr>
              <a:t>k</a:t>
            </a:r>
            <a:r>
              <a:rPr lang="en-US" sz="1800" dirty="0">
                <a:solidFill>
                  <a:schemeClr val="accent3">
                    <a:lumMod val="50000"/>
                  </a:schemeClr>
                </a:solidFill>
                <a:latin typeface="Cambria Math" panose="02040503050406030204" pitchFamily="18" charset="0"/>
                <a:ea typeface="Cambria Math" panose="02040503050406030204" pitchFamily="18" charset="0"/>
                <a:cs typeface="Franklin Gothic Medium"/>
              </a:rPr>
              <a:t> </a:t>
            </a:r>
            <a:r>
              <a:rPr lang="en-US" sz="1800"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is name of previous value</a:t>
            </a:r>
            <a:endParaRPr lang="en-US" sz="1800" dirty="0">
              <a:latin typeface="Cambria Math" panose="02040503050406030204" pitchFamily="18" charset="0"/>
              <a:ea typeface="Cambria Math" panose="02040503050406030204" pitchFamily="18" charset="0"/>
            </a:endParaRPr>
          </a:p>
          <a:p>
            <a:pPr lvl="2"/>
            <a:endParaRPr lang="en-US" sz="1800" dirty="0"/>
          </a:p>
          <a:p>
            <a:r>
              <a:rPr lang="en-US" sz="2600" dirty="0"/>
              <a:t>If </a:t>
            </a:r>
            <a:r>
              <a:rPr lang="en-US" sz="2600" dirty="0">
                <a:latin typeface="Cambria Math" panose="02040503050406030204" pitchFamily="18" charset="0"/>
                <a:ea typeface="Cambria Math" panose="02040503050406030204" pitchFamily="18" charset="0"/>
              </a:rPr>
              <a:t>x</a:t>
            </a:r>
            <a:r>
              <a:rPr lang="en-US" sz="2600" baseline="-25000" dirty="0">
                <a:latin typeface="Cambria Math" panose="02040503050406030204" pitchFamily="18" charset="0"/>
                <a:ea typeface="Cambria Math" panose="02040503050406030204" pitchFamily="18" charset="0"/>
              </a:rPr>
              <a:t>0</a:t>
            </a:r>
            <a:r>
              <a:rPr lang="en-US" sz="2600" dirty="0">
                <a:latin typeface="Cambria Math" panose="02040503050406030204" pitchFamily="18" charset="0"/>
                <a:ea typeface="Cambria Math" panose="02040503050406030204" pitchFamily="18" charset="0"/>
              </a:rPr>
              <a:t> = f(x)</a:t>
            </a:r>
            <a:r>
              <a:rPr lang="en-US" sz="2600" dirty="0"/>
              <a:t>, then we can simplify this to</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a:t>
            </a:r>
            <a:r>
              <a:rPr lang="en-US" sz="1800" dirty="0">
                <a:ea typeface="Cambria Math" panose="02040503050406030204" pitchFamily="18" charset="0"/>
                <a:cs typeface="Courier New" panose="02070309020205020404" pitchFamily="49"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a:t>
            </a:r>
            <a:r>
              <a:rPr lang="en-US" sz="1800" dirty="0">
                <a:ea typeface="Cambria Math" panose="02040503050406030204" pitchFamily="18" charset="0"/>
                <a:cs typeface="Courier New" panose="02070309020205020404" pitchFamily="49"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rPr>
              <a:t>{{ P[x ↦ f(x)] }}						</a:t>
            </a:r>
            <a:r>
              <a:rPr lang="en-US" sz="1800" dirty="0">
                <a:solidFill>
                  <a:schemeClr val="accent3">
                    <a:lumMod val="50000"/>
                  </a:schemeClr>
                </a:solidFill>
                <a:latin typeface="Franklin Gothic Medium" panose="020B0603020102020204" pitchFamily="34" charset="0"/>
                <a:ea typeface="Cambria Math" panose="02040503050406030204" pitchFamily="18" charset="0"/>
              </a:rPr>
              <a:t>no need for, e.g., “</a:t>
            </a:r>
            <a:r>
              <a:rPr lang="en-US" sz="1800" dirty="0">
                <a:solidFill>
                  <a:schemeClr val="accent3">
                    <a:lumMod val="50000"/>
                  </a:schemeClr>
                </a:solidFill>
                <a:latin typeface="Cambria Math" panose="02040503050406030204" pitchFamily="18" charset="0"/>
                <a:ea typeface="Cambria Math" panose="02040503050406030204" pitchFamily="18" charset="0"/>
              </a:rPr>
              <a:t>and x = x</a:t>
            </a:r>
            <a:r>
              <a:rPr lang="en-US" sz="1800" baseline="-25000" dirty="0">
                <a:solidFill>
                  <a:schemeClr val="accent3">
                    <a:lumMod val="50000"/>
                  </a:schemeClr>
                </a:solidFill>
                <a:latin typeface="Cambria Math" panose="02040503050406030204" pitchFamily="18" charset="0"/>
                <a:ea typeface="Cambria Math" panose="02040503050406030204" pitchFamily="18" charset="0"/>
              </a:rPr>
              <a:t>0</a:t>
            </a:r>
            <a:r>
              <a:rPr lang="en-US" sz="1800" dirty="0">
                <a:solidFill>
                  <a:schemeClr val="accent3">
                    <a:lumMod val="50000"/>
                  </a:schemeClr>
                </a:solidFill>
                <a:latin typeface="Cambria Math" panose="02040503050406030204" pitchFamily="18" charset="0"/>
                <a:ea typeface="Cambria Math" panose="02040503050406030204" pitchFamily="18" charset="0"/>
              </a:rPr>
              <a:t> + 1”</a:t>
            </a:r>
          </a:p>
          <a:p>
            <a:pPr lvl="2"/>
            <a:endParaRPr lang="en-US" sz="1800" dirty="0"/>
          </a:p>
          <a:p>
            <a:pPr lvl="1"/>
            <a:r>
              <a:rPr lang="en-US" sz="2200" dirty="0"/>
              <a:t>if assignment is “</a:t>
            </a:r>
            <a:r>
              <a:rPr lang="en-US" sz="2200" dirty="0">
                <a:latin typeface="Cambria Math" panose="02040503050406030204" pitchFamily="18" charset="0"/>
                <a:ea typeface="Cambria Math" panose="02040503050406030204" pitchFamily="18" charset="0"/>
              </a:rPr>
              <a:t>x = x</a:t>
            </a:r>
            <a:r>
              <a:rPr lang="en-US" sz="2200" baseline="-25000" dirty="0">
                <a:latin typeface="Cambria Math" panose="02040503050406030204" pitchFamily="18" charset="0"/>
                <a:ea typeface="Cambria Math" panose="02040503050406030204" pitchFamily="18" charset="0"/>
              </a:rPr>
              <a:t>0</a:t>
            </a:r>
            <a:r>
              <a:rPr lang="en-US" sz="2200" dirty="0">
                <a:latin typeface="Cambria Math" panose="02040503050406030204" pitchFamily="18" charset="0"/>
                <a:ea typeface="Cambria Math" panose="02040503050406030204" pitchFamily="18" charset="0"/>
              </a:rPr>
              <a:t> + 1</a:t>
            </a:r>
            <a:r>
              <a:rPr lang="en-US" sz="2200" dirty="0"/>
              <a:t>”, then “</a:t>
            </a:r>
            <a:r>
              <a:rPr lang="en-US" sz="2200" dirty="0">
                <a:latin typeface="Cambria Math" panose="02040503050406030204" pitchFamily="18" charset="0"/>
                <a:ea typeface="Cambria Math" panose="02040503050406030204" pitchFamily="18" charset="0"/>
              </a:rPr>
              <a:t>x</a:t>
            </a:r>
            <a:r>
              <a:rPr lang="en-US" sz="2200" baseline="-25000" dirty="0">
                <a:latin typeface="Cambria Math" panose="02040503050406030204" pitchFamily="18" charset="0"/>
                <a:ea typeface="Cambria Math" panose="02040503050406030204" pitchFamily="18" charset="0"/>
              </a:rPr>
              <a:t>0</a:t>
            </a:r>
            <a:r>
              <a:rPr lang="en-US" sz="2200" dirty="0">
                <a:latin typeface="Cambria Math" panose="02040503050406030204" pitchFamily="18" charset="0"/>
                <a:ea typeface="Cambria Math" panose="02040503050406030204" pitchFamily="18" charset="0"/>
              </a:rPr>
              <a:t> = x – 1</a:t>
            </a:r>
            <a:r>
              <a:rPr lang="en-US" sz="2200" dirty="0"/>
              <a:t>”</a:t>
            </a:r>
          </a:p>
          <a:p>
            <a:pPr lvl="1"/>
            <a:r>
              <a:rPr lang="en-US" sz="2200" dirty="0"/>
              <a:t>if assignment is “</a:t>
            </a:r>
            <a:r>
              <a:rPr lang="en-US" sz="2200" dirty="0">
                <a:latin typeface="Cambria Math" panose="02040503050406030204" pitchFamily="18" charset="0"/>
                <a:ea typeface="Cambria Math" panose="02040503050406030204" pitchFamily="18" charset="0"/>
              </a:rPr>
              <a:t>x = 2x</a:t>
            </a:r>
            <a:r>
              <a:rPr lang="en-US" sz="2200" baseline="-25000" dirty="0">
                <a:latin typeface="Cambria Math" panose="02040503050406030204" pitchFamily="18" charset="0"/>
                <a:ea typeface="Cambria Math" panose="02040503050406030204" pitchFamily="18" charset="0"/>
              </a:rPr>
              <a:t>0</a:t>
            </a:r>
            <a:r>
              <a:rPr lang="en-US" sz="2200" dirty="0"/>
              <a:t>”, then “</a:t>
            </a:r>
            <a:r>
              <a:rPr lang="en-US" sz="2200" dirty="0">
                <a:latin typeface="Cambria Math" panose="02040503050406030204" pitchFamily="18" charset="0"/>
                <a:ea typeface="Cambria Math" panose="02040503050406030204" pitchFamily="18" charset="0"/>
              </a:rPr>
              <a:t>x</a:t>
            </a:r>
            <a:r>
              <a:rPr lang="en-US" sz="2200" baseline="-25000" dirty="0">
                <a:latin typeface="Cambria Math" panose="02040503050406030204" pitchFamily="18" charset="0"/>
                <a:ea typeface="Cambria Math" panose="02040503050406030204" pitchFamily="18" charset="0"/>
              </a:rPr>
              <a:t>0</a:t>
            </a:r>
            <a:r>
              <a:rPr lang="en-US" sz="2200" dirty="0">
                <a:latin typeface="Cambria Math" panose="02040503050406030204" pitchFamily="18" charset="0"/>
                <a:ea typeface="Cambria Math" panose="02040503050406030204" pitchFamily="18" charset="0"/>
              </a:rPr>
              <a:t> = x/2</a:t>
            </a:r>
            <a:r>
              <a:rPr lang="en-US" sz="2200" dirty="0"/>
              <a:t>”</a:t>
            </a:r>
          </a:p>
          <a:p>
            <a:pPr lvl="1"/>
            <a:r>
              <a:rPr lang="en-US" sz="2200" dirty="0"/>
              <a:t>does not work for integer division (an un-invertible operation)</a:t>
            </a:r>
          </a:p>
        </p:txBody>
      </p:sp>
      <p:cxnSp>
        <p:nvCxnSpPr>
          <p:cNvPr id="4" name="Straight Arrow Connector 3" descr="Forward reasoning from {{ P }}&#13;&#10; to {{ P[x ↦ xk] and x = y[x ↦ xk] }}&#13;&#10;">
            <a:extLst>
              <a:ext uri="{FF2B5EF4-FFF2-40B4-BE49-F238E27FC236}">
                <a16:creationId xmlns:a16="http://schemas.microsoft.com/office/drawing/2014/main" id="{5EC2A337-14F1-FC5B-607D-227EB02D76E6}"/>
              </a:ext>
            </a:extLst>
          </p:cNvPr>
          <p:cNvCxnSpPr>
            <a:cxnSpLocks/>
          </p:cNvCxnSpPr>
          <p:nvPr/>
        </p:nvCxnSpPr>
        <p:spPr>
          <a:xfrm>
            <a:off x="1222558" y="2117374"/>
            <a:ext cx="0" cy="5700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descr="Forward reasoning from {{ P }}&#13;&#10; to {{ P[x ↦ x] }}&#13;&#10;">
            <a:extLst>
              <a:ext uri="{FF2B5EF4-FFF2-40B4-BE49-F238E27FC236}">
                <a16:creationId xmlns:a16="http://schemas.microsoft.com/office/drawing/2014/main" id="{07D011C8-8ECF-12FA-6D49-255683DC784A}"/>
              </a:ext>
            </a:extLst>
          </p:cNvPr>
          <p:cNvCxnSpPr>
            <a:cxnSpLocks/>
          </p:cNvCxnSpPr>
          <p:nvPr/>
        </p:nvCxnSpPr>
        <p:spPr>
          <a:xfrm>
            <a:off x="1222558" y="4157951"/>
            <a:ext cx="0" cy="5700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91A4176B-7368-8879-7F58-63D402C55D54}"/>
              </a:ext>
            </a:extLst>
          </p:cNvPr>
          <p:cNvSpPr>
            <a:spLocks noGrp="1"/>
          </p:cNvSpPr>
          <p:nvPr>
            <p:ph type="sldNum" sz="quarter" idx="4"/>
          </p:nvPr>
        </p:nvSpPr>
        <p:spPr/>
        <p:txBody>
          <a:bodyPr/>
          <a:lstStyle/>
          <a:p>
            <a:fld id="{60F4F636-6A27-E649-AEDF-9DE4D4E58670}" type="slidenum">
              <a:rPr lang="en-US" smtClean="0"/>
              <a:pPr/>
              <a:t>49</a:t>
            </a:fld>
            <a:endParaRPr lang="en-US" dirty="0"/>
          </a:p>
        </p:txBody>
      </p:sp>
    </p:spTree>
    <p:extLst>
      <p:ext uri="{BB962C8B-B14F-4D97-AF65-F5344CB8AC3E}">
        <p14:creationId xmlns:p14="http://schemas.microsoft.com/office/powerpoint/2010/main" val="196369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34403-9C11-33A1-CE18-AA9A1482A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38DFE-F189-FCA9-F233-D1567D7DFCA5}"/>
              </a:ext>
            </a:extLst>
          </p:cNvPr>
          <p:cNvSpPr>
            <a:spLocks noGrp="1"/>
          </p:cNvSpPr>
          <p:nvPr>
            <p:ph type="title"/>
          </p:nvPr>
        </p:nvSpPr>
        <p:spPr/>
        <p:txBody>
          <a:bodyPr>
            <a:normAutofit/>
          </a:bodyPr>
          <a:lstStyle/>
          <a:p>
            <a:r>
              <a:rPr lang="en-US" dirty="0"/>
              <a:t>Closing the Loop on Feedback: What’s Next</a:t>
            </a:r>
          </a:p>
        </p:txBody>
      </p:sp>
      <p:sp>
        <p:nvSpPr>
          <p:cNvPr id="3" name="Content Placeholder 2">
            <a:extLst>
              <a:ext uri="{FF2B5EF4-FFF2-40B4-BE49-F238E27FC236}">
                <a16:creationId xmlns:a16="http://schemas.microsoft.com/office/drawing/2014/main" id="{0510692E-8080-2264-0959-B7655EA1B802}"/>
              </a:ext>
            </a:extLst>
          </p:cNvPr>
          <p:cNvSpPr>
            <a:spLocks noGrp="1"/>
          </p:cNvSpPr>
          <p:nvPr>
            <p:ph idx="1"/>
          </p:nvPr>
        </p:nvSpPr>
        <p:spPr/>
        <p:txBody>
          <a:bodyPr/>
          <a:lstStyle/>
          <a:p>
            <a:r>
              <a:rPr lang="en-US" sz="2800" dirty="0"/>
              <a:t>some concrete commitments:</a:t>
            </a:r>
          </a:p>
          <a:p>
            <a:pPr lvl="1"/>
            <a:r>
              <a:rPr lang="en-US" sz="2400" dirty="0"/>
              <a:t>matt is trying to slow down lecture, focus on depth</a:t>
            </a:r>
          </a:p>
          <a:p>
            <a:pPr lvl="1"/>
            <a:r>
              <a:rPr lang="en-US" sz="2400" dirty="0"/>
              <a:t>more consistent &amp; deliberate use of section as practice</a:t>
            </a:r>
          </a:p>
          <a:p>
            <a:r>
              <a:rPr lang="en-US" sz="2800" dirty="0"/>
              <a:t>course staff actively discussing &amp; working on…</a:t>
            </a:r>
          </a:p>
          <a:p>
            <a:pPr lvl="1"/>
            <a:r>
              <a:rPr lang="en-US" sz="2400" dirty="0"/>
              <a:t>lecture-section-homework relationship (HW6 onwards)</a:t>
            </a:r>
          </a:p>
          <a:p>
            <a:pPr lvl="1"/>
            <a:r>
              <a:rPr lang="en-US" sz="2400" dirty="0"/>
              <a:t>clarity &amp; precision of specs, coding &amp; math conventions</a:t>
            </a:r>
          </a:p>
          <a:p>
            <a:r>
              <a:rPr lang="en-US" sz="2800" dirty="0"/>
              <a:t>micro-changes</a:t>
            </a:r>
          </a:p>
          <a:p>
            <a:pPr lvl="1"/>
            <a:r>
              <a:rPr lang="en-US" sz="2400" dirty="0"/>
              <a:t>listing day “breakdowns” for lecture slides on website</a:t>
            </a:r>
          </a:p>
          <a:p>
            <a:pPr lvl="1"/>
            <a:r>
              <a:rPr lang="en-US" sz="2400" dirty="0"/>
              <a:t>better live-coding “hygiene” (e.g. visibility, contrast, …)</a:t>
            </a:r>
          </a:p>
          <a:p>
            <a:pPr lvl="1"/>
            <a:r>
              <a:rPr lang="en-US" sz="2400" dirty="0"/>
              <a:t>matt needs to get better at iPad :’)</a:t>
            </a:r>
          </a:p>
          <a:p>
            <a:endParaRPr lang="en-US" dirty="0"/>
          </a:p>
        </p:txBody>
      </p:sp>
      <p:sp>
        <p:nvSpPr>
          <p:cNvPr id="4" name="Slide Number Placeholder 3">
            <a:extLst>
              <a:ext uri="{FF2B5EF4-FFF2-40B4-BE49-F238E27FC236}">
                <a16:creationId xmlns:a16="http://schemas.microsoft.com/office/drawing/2014/main" id="{B48AE35E-F507-9228-F03F-7E48D6680558}"/>
              </a:ext>
            </a:extLst>
          </p:cNvPr>
          <p:cNvSpPr>
            <a:spLocks noGrp="1"/>
          </p:cNvSpPr>
          <p:nvPr>
            <p:ph type="sldNum" sz="quarter" idx="4"/>
          </p:nvPr>
        </p:nvSpPr>
        <p:spPr/>
        <p:txBody>
          <a:bodyPr/>
          <a:lstStyle/>
          <a:p>
            <a:fld id="{60F4F636-6A27-E649-AEDF-9DE4D4E58670}" type="slidenum">
              <a:rPr lang="en-US" smtClean="0"/>
              <a:pPr/>
              <a:t>5</a:t>
            </a:fld>
            <a:endParaRPr lang="en-US" dirty="0"/>
          </a:p>
        </p:txBody>
      </p:sp>
    </p:spTree>
    <p:extLst>
      <p:ext uri="{BB962C8B-B14F-4D97-AF65-F5344CB8AC3E}">
        <p14:creationId xmlns:p14="http://schemas.microsoft.com/office/powerpoint/2010/main" val="55023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Revisiting Correctness with Forward Reasoning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@param n an integer with n &gt;=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m with m &gt;= 10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a:t>
            </a:r>
            <a:r>
              <a:rPr lang="en-US" sz="1800" b="1" dirty="0">
                <a:solidFill>
                  <a:srgbClr val="7030A0"/>
                </a:solidFill>
                <a:latin typeface="Cambria Math" panose="02040503050406030204" pitchFamily="18" charset="0"/>
                <a:ea typeface="Cambria Math" panose="02040503050406030204" pitchFamily="18" charset="0"/>
              </a:rPr>
              <a:t>≥ 1 }}</a:t>
            </a:r>
          </a:p>
          <a:p>
            <a:pPr lvl="2"/>
            <a:r>
              <a:rPr lang="en-US" sz="1800" dirty="0">
                <a:latin typeface="Courier New" panose="02070309020205020404" pitchFamily="49" charset="0"/>
                <a:cs typeface="Courier New" panose="02070309020205020404" pitchFamily="49" charset="0"/>
              </a:rPr>
              <a:t>  n = n + 3n;</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3 </a:t>
            </a:r>
            <a:r>
              <a:rPr lang="en-US" sz="1800" b="1" dirty="0">
                <a:solidFill>
                  <a:srgbClr val="7030A0"/>
                </a:solidFill>
                <a:latin typeface="Cambria Math" panose="02040503050406030204" pitchFamily="18" charset="0"/>
                <a:ea typeface="Cambria Math" panose="02040503050406030204" pitchFamily="18" charset="0"/>
              </a:rPr>
              <a:t>≥ 1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a:t>
            </a:r>
            <a:r>
              <a:rPr lang="en-US" sz="1800" b="1" baseline="30000" dirty="0">
                <a:solidFill>
                  <a:srgbClr val="7030A0"/>
                </a:solidFill>
                <a:latin typeface="Cambria Math" panose="02040503050406030204" pitchFamily="18" charset="0"/>
                <a:ea typeface="Cambria Math" panose="02040503050406030204" pitchFamily="18"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10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rPr>
              <a:t>n</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 4</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since </a:t>
            </a:r>
            <a:r>
              <a:rPr lang="en-US" sz="1800" dirty="0">
                <a:latin typeface="Cambria Math" panose="02040503050406030204" pitchFamily="18" charset="0"/>
                <a:ea typeface="Cambria Math" panose="02040503050406030204" pitchFamily="18" charset="0"/>
                <a:cs typeface="Franklin Gothic Medium"/>
              </a:rPr>
              <a:t>n – 3 </a:t>
            </a:r>
            <a:r>
              <a:rPr lang="en-US" sz="1800" dirty="0">
                <a:latin typeface="Cambria Math" panose="02040503050406030204" pitchFamily="18" charset="0"/>
                <a:ea typeface="Cambria Math" panose="02040503050406030204" pitchFamily="18" charset="0"/>
              </a:rPr>
              <a:t>≥ 1 (i.e.,  </a:t>
            </a:r>
            <a:r>
              <a:rPr lang="en-US" sz="1800" dirty="0">
                <a:latin typeface="Cambria Math" panose="02040503050406030204" pitchFamily="18" charset="0"/>
                <a:ea typeface="Cambria Math" panose="02040503050406030204" pitchFamily="18" charset="0"/>
                <a:cs typeface="Franklin Gothic Medium"/>
              </a:rPr>
              <a:t>n </a:t>
            </a:r>
            <a:r>
              <a:rPr lang="en-US" sz="1800" dirty="0">
                <a:latin typeface="Cambria Math" panose="02040503050406030204" pitchFamily="18" charset="0"/>
                <a:ea typeface="Cambria Math" panose="02040503050406030204" pitchFamily="18" charset="0"/>
              </a:rPr>
              <a:t>≥ 4)</a:t>
            </a:r>
          </a:p>
          <a:p>
            <a:pPr lvl="2"/>
            <a:r>
              <a:rPr lang="en-US" sz="1800" dirty="0">
                <a:latin typeface="Cambria Math" panose="02040503050406030204" pitchFamily="18" charset="0"/>
                <a:ea typeface="Cambria Math" panose="02040503050406030204" pitchFamily="18" charset="0"/>
              </a:rPr>
              <a:t>	= 16</a:t>
            </a:r>
          </a:p>
          <a:p>
            <a:pPr lvl="2"/>
            <a:r>
              <a:rPr lang="en-US" sz="1800" dirty="0">
                <a:latin typeface="Cambria Math" panose="02040503050406030204" pitchFamily="18" charset="0"/>
                <a:ea typeface="Cambria Math" panose="02040503050406030204" pitchFamily="18" charset="0"/>
              </a:rPr>
              <a:t>	&gt; 10</a:t>
            </a:r>
          </a:p>
        </p:txBody>
      </p:sp>
      <p:cxnSp>
        <p:nvCxnSpPr>
          <p:cNvPr id="4" name="Straight Arrow Connector 3" descr="Forward reasoning from  {{ n ≥ 1 }} to {{ n – 3 ≥ 1 }}">
            <a:extLst>
              <a:ext uri="{FF2B5EF4-FFF2-40B4-BE49-F238E27FC236}">
                <a16:creationId xmlns:a16="http://schemas.microsoft.com/office/drawing/2014/main" id="{DF091BB4-E4CF-6B53-1FAB-4DCB0A46529E}"/>
              </a:ext>
            </a:extLst>
          </p:cNvPr>
          <p:cNvCxnSpPr>
            <a:cxnSpLocks/>
          </p:cNvCxnSpPr>
          <p:nvPr/>
        </p:nvCxnSpPr>
        <p:spPr>
          <a:xfrm>
            <a:off x="1602569" y="3143992"/>
            <a:ext cx="0" cy="5700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E51E185-3270-79A8-4FE6-C1CBC213371C}"/>
              </a:ext>
            </a:extLst>
          </p:cNvPr>
          <p:cNvSpPr txBox="1"/>
          <p:nvPr/>
        </p:nvSpPr>
        <p:spPr>
          <a:xfrm>
            <a:off x="4753685" y="3244334"/>
            <a:ext cx="3005951"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n = n</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 + 3 </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means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n – 3 = n</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0</a:t>
            </a:r>
            <a:endPar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endParaRPr>
          </a:p>
        </p:txBody>
      </p:sp>
      <p:grpSp>
        <p:nvGrpSpPr>
          <p:cNvPr id="10" name="Group 9" descr="Need to check the last implication after forward reasoning: {{ n – 3 ≥ 1 }}&#13;&#10;  {{ n2 ≥ 10 }}&#13;&#10;">
            <a:extLst>
              <a:ext uri="{FF2B5EF4-FFF2-40B4-BE49-F238E27FC236}">
                <a16:creationId xmlns:a16="http://schemas.microsoft.com/office/drawing/2014/main" id="{4EE5F2EC-EDFF-C2E7-4FD1-A53A83D4C796}"/>
              </a:ext>
            </a:extLst>
          </p:cNvPr>
          <p:cNvGrpSpPr/>
          <p:nvPr/>
        </p:nvGrpSpPr>
        <p:grpSpPr>
          <a:xfrm>
            <a:off x="3230097" y="3613666"/>
            <a:ext cx="2513447" cy="570016"/>
            <a:chOff x="3230097" y="3613666"/>
            <a:chExt cx="2513447" cy="570016"/>
          </a:xfrm>
        </p:grpSpPr>
        <p:sp>
          <p:nvSpPr>
            <p:cNvPr id="6" name="Right Bracket 5">
              <a:extLst>
                <a:ext uri="{FF2B5EF4-FFF2-40B4-BE49-F238E27FC236}">
                  <a16:creationId xmlns:a16="http://schemas.microsoft.com/office/drawing/2014/main" id="{0CB1EF77-AED0-8F14-9B4F-A48CEEE15FAB}"/>
                </a:ext>
              </a:extLst>
            </p:cNvPr>
            <p:cNvSpPr/>
            <p:nvPr/>
          </p:nvSpPr>
          <p:spPr>
            <a:xfrm>
              <a:off x="3230097" y="3613666"/>
              <a:ext cx="119082" cy="570016"/>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CBE0BB21-42E3-97E4-4136-ED615EF162A1}"/>
                </a:ext>
              </a:extLst>
            </p:cNvPr>
            <p:cNvSpPr txBox="1"/>
            <p:nvPr/>
          </p:nvSpPr>
          <p:spPr>
            <a:xfrm>
              <a:off x="3394118" y="3714008"/>
              <a:ext cx="2349426"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check this implication</a:t>
              </a:r>
            </a:p>
          </p:txBody>
        </p:sp>
      </p:grpSp>
      <p:sp>
        <p:nvSpPr>
          <p:cNvPr id="7" name="TextBox 6">
            <a:extLst>
              <a:ext uri="{FF2B5EF4-FFF2-40B4-BE49-F238E27FC236}">
                <a16:creationId xmlns:a16="http://schemas.microsoft.com/office/drawing/2014/main" id="{474EF769-EB76-FDDC-EFCD-16223D578CE7}"/>
              </a:ext>
            </a:extLst>
          </p:cNvPr>
          <p:cNvSpPr txBox="1"/>
          <p:nvPr/>
        </p:nvSpPr>
        <p:spPr>
          <a:xfrm>
            <a:off x="4753685" y="5788800"/>
            <a:ext cx="3300327" cy="646331"/>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pPr algn="ct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This is the preferred approach.</a:t>
            </a:r>
          </a:p>
          <a:p>
            <a:pPr algn="ct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Avoid subscripts</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 when possible.</a:t>
            </a:r>
          </a:p>
        </p:txBody>
      </p:sp>
      <p:sp>
        <p:nvSpPr>
          <p:cNvPr id="9" name="Slide Number Placeholder 8">
            <a:extLst>
              <a:ext uri="{FF2B5EF4-FFF2-40B4-BE49-F238E27FC236}">
                <a16:creationId xmlns:a16="http://schemas.microsoft.com/office/drawing/2014/main" id="{FDF840D0-FE74-9326-E8AF-CA4667E55FD3}"/>
              </a:ext>
            </a:extLst>
          </p:cNvPr>
          <p:cNvSpPr>
            <a:spLocks noGrp="1"/>
          </p:cNvSpPr>
          <p:nvPr>
            <p:ph type="sldNum" sz="quarter" idx="4"/>
          </p:nvPr>
        </p:nvSpPr>
        <p:spPr/>
        <p:txBody>
          <a:bodyPr/>
          <a:lstStyle/>
          <a:p>
            <a:fld id="{60F4F636-6A27-E649-AEDF-9DE4D4E58670}" type="slidenum">
              <a:rPr lang="en-US" smtClean="0"/>
              <a:pPr/>
              <a:t>50</a:t>
            </a:fld>
            <a:endParaRPr lang="en-US" dirty="0"/>
          </a:p>
        </p:txBody>
      </p:sp>
    </p:spTree>
    <p:extLst>
      <p:ext uri="{BB962C8B-B14F-4D97-AF65-F5344CB8AC3E}">
        <p14:creationId xmlns:p14="http://schemas.microsoft.com/office/powerpoint/2010/main" val="129215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51D56-6064-D275-200F-1CF9B8FA4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B0138-8463-BF27-1904-918DAED8CF07}"/>
              </a:ext>
            </a:extLst>
          </p:cNvPr>
          <p:cNvSpPr>
            <a:spLocks noGrp="1"/>
          </p:cNvSpPr>
          <p:nvPr>
            <p:ph type="title"/>
          </p:nvPr>
        </p:nvSpPr>
        <p:spPr/>
        <p:txBody>
          <a:bodyPr/>
          <a:lstStyle/>
          <a:p>
            <a:r>
              <a:rPr lang="en-US" dirty="0"/>
              <a:t>Mutation in Straight-Line Code</a:t>
            </a:r>
          </a:p>
        </p:txBody>
      </p:sp>
      <p:sp>
        <p:nvSpPr>
          <p:cNvPr id="3" name="Content Placeholder 2">
            <a:extLst>
              <a:ext uri="{FF2B5EF4-FFF2-40B4-BE49-F238E27FC236}">
                <a16:creationId xmlns:a16="http://schemas.microsoft.com/office/drawing/2014/main" id="{19EE9045-2F93-292C-81DF-609A89CBE6AF}"/>
              </a:ext>
            </a:extLst>
          </p:cNvPr>
          <p:cNvSpPr>
            <a:spLocks noGrp="1"/>
          </p:cNvSpPr>
          <p:nvPr>
            <p:ph idx="1"/>
          </p:nvPr>
        </p:nvSpPr>
        <p:spPr/>
        <p:txBody>
          <a:bodyPr/>
          <a:lstStyle/>
          <a:p>
            <a:r>
              <a:rPr lang="en-US" sz="2600" dirty="0"/>
              <a:t>Alternative ways of writing this code:</a:t>
            </a:r>
          </a:p>
          <a:p>
            <a:pPr lvl="2"/>
            <a:endParaRPr lang="en-US" sz="1200" dirty="0"/>
          </a:p>
          <a:p>
            <a:pPr lvl="2"/>
            <a:r>
              <a:rPr lang="en-US" sz="1800" dirty="0">
                <a:latin typeface="Courier New" panose="02070309020205020404" pitchFamily="49" charset="0"/>
                <a:cs typeface="Courier New" panose="02070309020205020404" pitchFamily="49" charset="0"/>
              </a:rPr>
              <a:t>n = n + 3n;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n1 = n + 3n;</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n1 * n1;</a:t>
            </a:r>
          </a:p>
          <a:p>
            <a:pPr lvl="2"/>
            <a:endParaRPr lang="en-US" sz="1800" dirty="0"/>
          </a:p>
          <a:p>
            <a:r>
              <a:rPr lang="en-US" sz="2600" dirty="0"/>
              <a:t>Mutation in </a:t>
            </a:r>
            <a:r>
              <a:rPr lang="en-US" sz="2600" i="1" dirty="0"/>
              <a:t>straight-line</a:t>
            </a:r>
            <a:r>
              <a:rPr lang="en-US" sz="2600" dirty="0"/>
              <a:t> code is unnecessary</a:t>
            </a:r>
          </a:p>
          <a:p>
            <a:pPr lvl="1"/>
            <a:r>
              <a:rPr lang="en-US" sz="2200" dirty="0"/>
              <a:t>can always use different names for each value</a:t>
            </a:r>
          </a:p>
          <a:p>
            <a:pPr lvl="1"/>
            <a:endParaRPr lang="en-US" sz="2200" dirty="0"/>
          </a:p>
          <a:p>
            <a:r>
              <a:rPr lang="en-US" sz="2600" dirty="0"/>
              <a:t>Why would we prefer the former?</a:t>
            </a:r>
          </a:p>
          <a:p>
            <a:pPr lvl="1"/>
            <a:r>
              <a:rPr lang="en-US" sz="2200" dirty="0"/>
              <a:t>seems like it might save memory…</a:t>
            </a:r>
          </a:p>
          <a:p>
            <a:pPr lvl="1"/>
            <a:r>
              <a:rPr lang="en-US" sz="2200" dirty="0"/>
              <a:t>but it doesn't!</a:t>
            </a:r>
          </a:p>
          <a:p>
            <a:pPr lvl="2"/>
            <a:r>
              <a:rPr lang="en-US" sz="1800" dirty="0"/>
              <a:t>most compilers will turn the left into the right on their own (SSA form)</a:t>
            </a:r>
          </a:p>
          <a:p>
            <a:pPr lvl="2"/>
            <a:r>
              <a:rPr lang="en-US" sz="1800" dirty="0"/>
              <a:t>it's better at saving memory than you are, so it does it itself</a:t>
            </a:r>
          </a:p>
          <a:p>
            <a:pPr lvl="1"/>
            <a:endParaRPr lang="en-US" sz="2200" dirty="0"/>
          </a:p>
        </p:txBody>
      </p:sp>
      <p:sp>
        <p:nvSpPr>
          <p:cNvPr id="4" name="Slide Number Placeholder 3">
            <a:extLst>
              <a:ext uri="{FF2B5EF4-FFF2-40B4-BE49-F238E27FC236}">
                <a16:creationId xmlns:a16="http://schemas.microsoft.com/office/drawing/2014/main" id="{14B4279E-1BBF-B551-E984-3B21293B4550}"/>
              </a:ext>
            </a:extLst>
          </p:cNvPr>
          <p:cNvSpPr>
            <a:spLocks noGrp="1"/>
          </p:cNvSpPr>
          <p:nvPr>
            <p:ph type="sldNum" sz="quarter" idx="4"/>
          </p:nvPr>
        </p:nvSpPr>
        <p:spPr/>
        <p:txBody>
          <a:bodyPr/>
          <a:lstStyle/>
          <a:p>
            <a:fld id="{60F4F636-6A27-E649-AEDF-9DE4D4E58670}" type="slidenum">
              <a:rPr lang="en-US" smtClean="0"/>
              <a:pPr/>
              <a:t>51</a:t>
            </a:fld>
            <a:endParaRPr lang="en-US" dirty="0"/>
          </a:p>
        </p:txBody>
      </p:sp>
    </p:spTree>
    <p:extLst>
      <p:ext uri="{BB962C8B-B14F-4D97-AF65-F5344CB8AC3E}">
        <p14:creationId xmlns:p14="http://schemas.microsoft.com/office/powerpoint/2010/main" val="17048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4B617-0EBF-282B-2FDC-1AC6EA1BC8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1C4B0F-B98D-46E6-C352-8A6D2CB77A84}"/>
              </a:ext>
            </a:extLst>
          </p:cNvPr>
          <p:cNvSpPr>
            <a:spLocks noGrp="1"/>
          </p:cNvSpPr>
          <p:nvPr>
            <p:ph type="ctrTitle"/>
          </p:nvPr>
        </p:nvSpPr>
        <p:spPr>
          <a:xfrm>
            <a:off x="685800" y="2244162"/>
            <a:ext cx="3494590" cy="2006561"/>
          </a:xfrm>
        </p:spPr>
        <p:txBody>
          <a:bodyPr/>
          <a:lstStyle/>
          <a:p>
            <a:pPr algn="l"/>
            <a:r>
              <a:rPr lang="en-US" sz="3800" dirty="0">
                <a:solidFill>
                  <a:srgbClr val="7030A0"/>
                </a:solidFill>
              </a:rPr>
              <a:t>Floyd Logic,</a:t>
            </a:r>
            <a:br>
              <a:rPr lang="en-US" sz="3800" dirty="0">
                <a:solidFill>
                  <a:srgbClr val="7030A0"/>
                </a:solidFill>
              </a:rPr>
            </a:br>
            <a:r>
              <a:rPr lang="en-US" sz="3800" dirty="0">
                <a:solidFill>
                  <a:srgbClr val="7030A0"/>
                </a:solidFill>
              </a:rPr>
              <a:t>Part II</a:t>
            </a:r>
          </a:p>
        </p:txBody>
      </p:sp>
      <p:sp>
        <p:nvSpPr>
          <p:cNvPr id="5" name="Title 1">
            <a:extLst>
              <a:ext uri="{FF2B5EF4-FFF2-40B4-BE49-F238E27FC236}">
                <a16:creationId xmlns:a16="http://schemas.microsoft.com/office/drawing/2014/main" id="{758F12B1-6C0C-2275-AB1D-2561BD10AAB1}"/>
              </a:ext>
            </a:extLst>
          </p:cNvPr>
          <p:cNvSpPr txBox="1">
            <a:spLocks/>
          </p:cNvSpPr>
          <p:nvPr/>
        </p:nvSpPr>
        <p:spPr>
          <a:xfrm>
            <a:off x="685800" y="5251355"/>
            <a:ext cx="2184722" cy="600938"/>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3200" dirty="0"/>
              <a:t>Matt Wang</a:t>
            </a:r>
          </a:p>
        </p:txBody>
      </p:sp>
      <p:sp>
        <p:nvSpPr>
          <p:cNvPr id="6" name="Title 1">
            <a:extLst>
              <a:ext uri="{FF2B5EF4-FFF2-40B4-BE49-F238E27FC236}">
                <a16:creationId xmlns:a16="http://schemas.microsoft.com/office/drawing/2014/main" id="{EF4005F3-AD7C-7CCC-7E11-FC012C12F18A}"/>
              </a:ext>
            </a:extLst>
          </p:cNvPr>
          <p:cNvSpPr txBox="1">
            <a:spLocks/>
          </p:cNvSpPr>
          <p:nvPr/>
        </p:nvSpPr>
        <p:spPr>
          <a:xfrm>
            <a:off x="685800" y="5839936"/>
            <a:ext cx="3886200" cy="889773"/>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1600" dirty="0">
                <a:solidFill>
                  <a:schemeClr val="tx1">
                    <a:lumMod val="95000"/>
                    <a:lumOff val="5000"/>
                  </a:schemeClr>
                </a:solidFill>
                <a:latin typeface="Franklin Gothic Medium Cond" panose="020B0606030402020204" pitchFamily="34" charset="0"/>
              </a:rPr>
              <a:t>&amp; Ali, Alice, Andrew, Anmol, Antonio, Connor, Edison, Helena, Jonathan, Katherine, Lauren, Lawrence, Mayee, Omar, Riva, Saan, and </a:t>
            </a:r>
            <a:r>
              <a:rPr lang="en-US" sz="1600" dirty="0" err="1">
                <a:solidFill>
                  <a:schemeClr val="tx1">
                    <a:lumMod val="95000"/>
                    <a:lumOff val="5000"/>
                  </a:schemeClr>
                </a:solidFill>
                <a:latin typeface="Franklin Gothic Medium Cond" panose="020B0606030402020204" pitchFamily="34" charset="0"/>
              </a:rPr>
              <a:t>Yusong</a:t>
            </a:r>
            <a:endParaRPr lang="en-US" sz="1600" dirty="0">
              <a:solidFill>
                <a:schemeClr val="tx1">
                  <a:lumMod val="95000"/>
                  <a:lumOff val="5000"/>
                </a:schemeClr>
              </a:solidFill>
              <a:latin typeface="Franklin Gothic Medium Cond" panose="020B0606030402020204" pitchFamily="34" charset="0"/>
            </a:endParaRPr>
          </a:p>
        </p:txBody>
      </p:sp>
      <p:sp>
        <p:nvSpPr>
          <p:cNvPr id="8" name="Title 1">
            <a:extLst>
              <a:ext uri="{FF2B5EF4-FFF2-40B4-BE49-F238E27FC236}">
                <a16:creationId xmlns:a16="http://schemas.microsoft.com/office/drawing/2014/main" id="{9390C156-5ED9-FDAA-7BCB-D59222042C88}"/>
              </a:ext>
            </a:extLst>
          </p:cNvPr>
          <p:cNvSpPr txBox="1">
            <a:spLocks/>
          </p:cNvSpPr>
          <p:nvPr/>
        </p:nvSpPr>
        <p:spPr>
          <a:xfrm>
            <a:off x="685800" y="735865"/>
            <a:ext cx="3886200" cy="1537131"/>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dirty="0"/>
              <a:t>CSE 331</a:t>
            </a:r>
          </a:p>
          <a:p>
            <a:pPr algn="l"/>
            <a:r>
              <a:rPr lang="en-US" dirty="0"/>
              <a:t>Spring 2025</a:t>
            </a:r>
          </a:p>
        </p:txBody>
      </p:sp>
      <p:sp>
        <p:nvSpPr>
          <p:cNvPr id="10" name="Title 1">
            <a:extLst>
              <a:ext uri="{FF2B5EF4-FFF2-40B4-BE49-F238E27FC236}">
                <a16:creationId xmlns:a16="http://schemas.microsoft.com/office/drawing/2014/main" id="{47965E92-2255-8867-B2E4-D7AC2DE33B0E}"/>
              </a:ext>
            </a:extLst>
          </p:cNvPr>
          <p:cNvSpPr txBox="1">
            <a:spLocks/>
          </p:cNvSpPr>
          <p:nvPr/>
        </p:nvSpPr>
        <p:spPr>
          <a:xfrm>
            <a:off x="6018704" y="5897174"/>
            <a:ext cx="2184722" cy="404090"/>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r>
              <a:rPr lang="en-US" sz="1800" dirty="0" err="1"/>
              <a:t>xkcd</a:t>
            </a:r>
            <a:r>
              <a:rPr lang="en-US" sz="1800" dirty="0"/>
              <a:t> #3054</a:t>
            </a:r>
          </a:p>
        </p:txBody>
      </p:sp>
      <p:pic>
        <p:nvPicPr>
          <p:cNvPr id="3" name="Picture 2" descr="xkcd #3054: Scream Cipher&#10;Transcript from explainxkcd:&#10;[The top of the panel has the 26 letters of the alphabet written, each followed by a hyphen and the letter &quot;A&quot; with a unique diacritical mark for each. &quot;A - A&quot; is the only letter in the top row, and the only one where that A on the right side doesn't have a diacritic. The next 25 is sorted in a 5 by 5 grid, with the first five letters after A in the first column, then the next 5 in the second column and so on:]&#10;A - A&#10;B - Ȧ&#9;G - A̋&#9;L - Ă&#9;Q - A̤&#9;V - À&#10;C - A̧&#9;H - A̰&#9;M - Ǎ&#9;R - Ȃ&#9;W - Ȁ&#10;D - A̱&#9;I - Ả&#9;N - Â&#9;S - Ã&#9;X - A̽&#10;E - Á&#9;J - A̓&#9;O - Å&#9;T - Ā&#9;Y - A̦&#10;F - A̮&#9;K - Ạ&#9;P - A̯&#9;U - Ä&#9;Z - Ⱥ&#10;[Beneath these letters we see Cueball and Megan typing on their phones, Cueball with two hands and Megan with one hand, small lines indicating the movement of their hands. Cueball and Megan is turned towards each other but with more separation than if they were engaged in normal discussion. They both look down at their phones not towards each other. The text they type is shown above their phone with a line starting in a starburst at the top of their phones going up the to the text.]&#10;Cueball's phone: A̰ÁĂĂÅ&#10;Megan's phone: A̰Ả&#10;[Caption below the panel:]&#10;In the Scream Cipher, messages consist of all As, with different letters distinguished using diacritics.">
            <a:extLst>
              <a:ext uri="{FF2B5EF4-FFF2-40B4-BE49-F238E27FC236}">
                <a16:creationId xmlns:a16="http://schemas.microsoft.com/office/drawing/2014/main" id="{94D9D7A6-A1AF-B5E7-E36D-9C64211CC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615" y="556736"/>
            <a:ext cx="3644900"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365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E5B5A-D4AF-9481-C615-97E6AEC3A75F}"/>
              </a:ext>
            </a:extLst>
          </p:cNvPr>
          <p:cNvSpPr>
            <a:spLocks noGrp="1"/>
          </p:cNvSpPr>
          <p:nvPr>
            <p:ph type="title"/>
          </p:nvPr>
        </p:nvSpPr>
        <p:spPr/>
        <p:txBody>
          <a:bodyPr/>
          <a:lstStyle/>
          <a:p>
            <a:r>
              <a:rPr lang="en-US" dirty="0"/>
              <a:t>Floyd Logic Agenda</a:t>
            </a:r>
          </a:p>
        </p:txBody>
      </p:sp>
      <p:sp>
        <p:nvSpPr>
          <p:cNvPr id="3" name="Content Placeholder 2">
            <a:extLst>
              <a:ext uri="{FF2B5EF4-FFF2-40B4-BE49-F238E27FC236}">
                <a16:creationId xmlns:a16="http://schemas.microsoft.com/office/drawing/2014/main" id="{A2400BAD-3061-433B-C0F4-44192E891C02}"/>
              </a:ext>
            </a:extLst>
          </p:cNvPr>
          <p:cNvSpPr>
            <a:spLocks noGrp="1"/>
          </p:cNvSpPr>
          <p:nvPr>
            <p:ph idx="1"/>
          </p:nvPr>
        </p:nvSpPr>
        <p:spPr/>
        <p:txBody>
          <a:bodyPr/>
          <a:lstStyle/>
          <a:p>
            <a:r>
              <a:rPr lang="en-US" sz="2800" dirty="0"/>
              <a:t>Last Friday:</a:t>
            </a:r>
          </a:p>
          <a:p>
            <a:pPr lvl="1"/>
            <a:r>
              <a:rPr lang="en-US" dirty="0"/>
              <a:t>vocab: Hoare triple, “stronger” assertions</a:t>
            </a:r>
          </a:p>
          <a:p>
            <a:pPr lvl="1"/>
            <a:r>
              <a:rPr lang="en-US" dirty="0"/>
              <a:t>forward reasoning</a:t>
            </a:r>
          </a:p>
          <a:p>
            <a:r>
              <a:rPr lang="en-US" sz="2800" dirty="0"/>
              <a:t>Today:</a:t>
            </a:r>
          </a:p>
          <a:p>
            <a:pPr lvl="1"/>
            <a:r>
              <a:rPr lang="en-US" dirty="0"/>
              <a:t>backwards reasoning</a:t>
            </a:r>
          </a:p>
          <a:p>
            <a:pPr lvl="1"/>
            <a:r>
              <a:rPr lang="en-US" dirty="0"/>
              <a:t>conditionals</a:t>
            </a:r>
          </a:p>
          <a:p>
            <a:pPr lvl="1"/>
            <a:r>
              <a:rPr lang="en-US" dirty="0"/>
              <a:t>function calls</a:t>
            </a:r>
          </a:p>
          <a:p>
            <a:r>
              <a:rPr lang="en-US" sz="2800" dirty="0"/>
              <a:t>Wednesday:</a:t>
            </a:r>
          </a:p>
          <a:p>
            <a:pPr lvl="1"/>
            <a:r>
              <a:rPr lang="en-US" dirty="0"/>
              <a:t>loops &amp; loop invariants (the “capstone”)</a:t>
            </a:r>
          </a:p>
        </p:txBody>
      </p:sp>
      <p:sp>
        <p:nvSpPr>
          <p:cNvPr id="4" name="Slide Number Placeholder 3">
            <a:extLst>
              <a:ext uri="{FF2B5EF4-FFF2-40B4-BE49-F238E27FC236}">
                <a16:creationId xmlns:a16="http://schemas.microsoft.com/office/drawing/2014/main" id="{2CB22868-B5D8-C604-C408-01BEC9CD1E71}"/>
              </a:ext>
            </a:extLst>
          </p:cNvPr>
          <p:cNvSpPr>
            <a:spLocks noGrp="1"/>
          </p:cNvSpPr>
          <p:nvPr>
            <p:ph type="sldNum" sz="quarter" idx="4"/>
          </p:nvPr>
        </p:nvSpPr>
        <p:spPr/>
        <p:txBody>
          <a:bodyPr/>
          <a:lstStyle/>
          <a:p>
            <a:fld id="{60F4F636-6A27-E649-AEDF-9DE4D4E58670}" type="slidenum">
              <a:rPr lang="en-US" smtClean="0"/>
              <a:pPr/>
              <a:t>53</a:t>
            </a:fld>
            <a:endParaRPr lang="en-US" dirty="0"/>
          </a:p>
        </p:txBody>
      </p:sp>
    </p:spTree>
    <p:extLst>
      <p:ext uri="{BB962C8B-B14F-4D97-AF65-F5344CB8AC3E}">
        <p14:creationId xmlns:p14="http://schemas.microsoft.com/office/powerpoint/2010/main" val="9829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736B9-E8C5-4146-783E-0F472A9D1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608B2E-ED77-CBA9-6DEA-0945B988BEE4}"/>
              </a:ext>
            </a:extLst>
          </p:cNvPr>
          <p:cNvSpPr>
            <a:spLocks noGrp="1"/>
          </p:cNvSpPr>
          <p:nvPr>
            <p:ph type="title"/>
          </p:nvPr>
        </p:nvSpPr>
        <p:spPr/>
        <p:txBody>
          <a:bodyPr>
            <a:normAutofit/>
          </a:bodyPr>
          <a:lstStyle/>
          <a:p>
            <a:r>
              <a:rPr lang="en-US" dirty="0"/>
              <a:t>Recall: Forward Reasoning (adding facts)</a:t>
            </a:r>
          </a:p>
        </p:txBody>
      </p:sp>
      <p:sp>
        <p:nvSpPr>
          <p:cNvPr id="3" name="Content Placeholder 2">
            <a:extLst>
              <a:ext uri="{FF2B5EF4-FFF2-40B4-BE49-F238E27FC236}">
                <a16:creationId xmlns:a16="http://schemas.microsoft.com/office/drawing/2014/main" id="{66D792A3-DBBF-3B30-0F9D-2D304221C7CB}"/>
              </a:ext>
            </a:extLst>
          </p:cNvPr>
          <p:cNvSpPr>
            <a:spLocks noGrp="1"/>
          </p:cNvSpPr>
          <p:nvPr>
            <p:ph idx="1"/>
          </p:nvPr>
        </p:nvSpPr>
        <p:spPr/>
        <p:txBody>
          <a:bodyPr/>
          <a:lstStyle/>
          <a:p>
            <a:r>
              <a:rPr lang="en-US" sz="2600" dirty="0"/>
              <a:t>Each assignment just adds one new fact ("and")</a:t>
            </a:r>
          </a:p>
          <a:p>
            <a:endParaRPr lang="en-US" sz="1800" dirty="0"/>
          </a:p>
          <a:p>
            <a:pPr lvl="2"/>
            <a:r>
              <a:rPr lang="en-US" sz="1800" dirty="0">
                <a:latin typeface="Cambria Math" panose="02040503050406030204" pitchFamily="18" charset="0"/>
                <a:ea typeface="Cambria Math" panose="02040503050406030204" pitchFamily="18" charset="0"/>
              </a:rPr>
              <a:t>{{ w &gt; 0 }}</a:t>
            </a:r>
          </a:p>
          <a:p>
            <a:pPr lvl="2"/>
            <a:r>
              <a:rPr lang="en-US" sz="1800" dirty="0">
                <a:latin typeface="Courier New" panose="02070309020205020404" pitchFamily="49" charset="0"/>
                <a:cs typeface="Courier New" panose="02070309020205020404" pitchFamily="49" charset="0"/>
              </a:rPr>
              <a:t> x = 4n;</a:t>
            </a:r>
          </a:p>
          <a:p>
            <a:pPr lvl="2"/>
            <a:r>
              <a:rPr lang="en-US" sz="1800" dirty="0">
                <a:latin typeface="Cambria Math" panose="02040503050406030204" pitchFamily="18" charset="0"/>
                <a:ea typeface="Cambria Math" panose="02040503050406030204" pitchFamily="18" charset="0"/>
              </a:rPr>
              <a:t>{{ w &gt; 0 and x = 4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3n;</a:t>
            </a:r>
          </a:p>
          <a:p>
            <a:pPr lvl="2"/>
            <a:r>
              <a:rPr lang="en-US" sz="1800" dirty="0">
                <a:latin typeface="Cambria Math" panose="02040503050406030204" pitchFamily="18" charset="0"/>
                <a:ea typeface="Cambria Math" panose="02040503050406030204" pitchFamily="18" charset="0"/>
              </a:rPr>
              <a:t>{{ w &gt; 0 and x = 4 and y = 3 }}</a:t>
            </a:r>
            <a:endParaRPr lang="en-US" sz="1800" dirty="0">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521880B1-1F37-1812-6166-E260C72C89CB}"/>
              </a:ext>
              <a:ext uri="{C183D7F6-B498-43B3-948B-1728B52AA6E4}">
                <adec:decorative xmlns:adec="http://schemas.microsoft.com/office/drawing/2017/decorative" val="1"/>
              </a:ext>
            </a:extLst>
          </p:cNvPr>
          <p:cNvCxnSpPr>
            <a:cxnSpLocks/>
          </p:cNvCxnSpPr>
          <p:nvPr/>
        </p:nvCxnSpPr>
        <p:spPr>
          <a:xfrm>
            <a:off x="1254473" y="2036998"/>
            <a:ext cx="0" cy="165669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E97794E4-CD5B-1926-AF3D-C701BE3365AD}"/>
              </a:ext>
            </a:extLst>
          </p:cNvPr>
          <p:cNvSpPr>
            <a:spLocks noGrp="1"/>
          </p:cNvSpPr>
          <p:nvPr>
            <p:ph type="sldNum" sz="quarter" idx="4"/>
          </p:nvPr>
        </p:nvSpPr>
        <p:spPr/>
        <p:txBody>
          <a:bodyPr/>
          <a:lstStyle/>
          <a:p>
            <a:fld id="{60F4F636-6A27-E649-AEDF-9DE4D4E58670}" type="slidenum">
              <a:rPr lang="en-US" smtClean="0"/>
              <a:pPr/>
              <a:t>54</a:t>
            </a:fld>
            <a:endParaRPr lang="en-US" dirty="0"/>
          </a:p>
        </p:txBody>
      </p:sp>
    </p:spTree>
    <p:extLst>
      <p:ext uri="{BB962C8B-B14F-4D97-AF65-F5344CB8AC3E}">
        <p14:creationId xmlns:p14="http://schemas.microsoft.com/office/powerpoint/2010/main" val="1701009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66F76-90F2-093E-EAC0-8BC63BA9F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2B698-7DB4-A44D-4875-800EE5762B06}"/>
              </a:ext>
            </a:extLst>
          </p:cNvPr>
          <p:cNvSpPr>
            <a:spLocks noGrp="1"/>
          </p:cNvSpPr>
          <p:nvPr>
            <p:ph type="title"/>
          </p:nvPr>
        </p:nvSpPr>
        <p:spPr/>
        <p:txBody>
          <a:bodyPr/>
          <a:lstStyle/>
          <a:p>
            <a:r>
              <a:rPr lang="en-US" dirty="0"/>
              <a:t>Recall: Forward Reasoning (with code)</a:t>
            </a:r>
          </a:p>
        </p:txBody>
      </p:sp>
      <p:sp>
        <p:nvSpPr>
          <p:cNvPr id="3" name="Content Placeholder 2">
            <a:extLst>
              <a:ext uri="{FF2B5EF4-FFF2-40B4-BE49-F238E27FC236}">
                <a16:creationId xmlns:a16="http://schemas.microsoft.com/office/drawing/2014/main" id="{ED337CAB-487B-BAC7-4D4A-824017DBF892}"/>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@param w an integer &gt;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z &gt; 59</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(w: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w &gt; 0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 17n;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y = 42n;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z = w + x + y;</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w &gt; 0 and x = 17 and y = 42 and z = w + x + y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z &gt; 59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z;</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800" dirty="0"/>
              <a:t>"Collecting the facts" was forward reasoning</a:t>
            </a:r>
          </a:p>
          <a:p>
            <a:pPr lvl="1"/>
            <a:r>
              <a:rPr lang="en-US" sz="2400" dirty="0"/>
              <a:t>only this simple because there was </a:t>
            </a:r>
            <a:r>
              <a:rPr lang="en-US" sz="2400" i="1" dirty="0"/>
              <a:t>no mutation</a:t>
            </a:r>
          </a:p>
        </p:txBody>
      </p:sp>
      <p:cxnSp>
        <p:nvCxnSpPr>
          <p:cNvPr id="4" name="Straight Arrow Connector 3">
            <a:extLst>
              <a:ext uri="{FF2B5EF4-FFF2-40B4-BE49-F238E27FC236}">
                <a16:creationId xmlns:a16="http://schemas.microsoft.com/office/drawing/2014/main" id="{F98BAD65-78F7-0873-6B9C-0E8BB870A92F}"/>
              </a:ext>
              <a:ext uri="{C183D7F6-B498-43B3-948B-1728B52AA6E4}">
                <adec:decorative xmlns:adec="http://schemas.microsoft.com/office/drawing/2017/decorative" val="1"/>
              </a:ext>
            </a:extLst>
          </p:cNvPr>
          <p:cNvCxnSpPr>
            <a:cxnSpLocks/>
          </p:cNvCxnSpPr>
          <p:nvPr/>
        </p:nvCxnSpPr>
        <p:spPr>
          <a:xfrm>
            <a:off x="1256533" y="2414979"/>
            <a:ext cx="0" cy="139502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07950AAF-77B5-BEF3-250F-892A2708B497}"/>
              </a:ext>
            </a:extLst>
          </p:cNvPr>
          <p:cNvSpPr>
            <a:spLocks noGrp="1"/>
          </p:cNvSpPr>
          <p:nvPr>
            <p:ph type="sldNum" sz="quarter" idx="4"/>
          </p:nvPr>
        </p:nvSpPr>
        <p:spPr/>
        <p:txBody>
          <a:bodyPr/>
          <a:lstStyle/>
          <a:p>
            <a:fld id="{60F4F636-6A27-E649-AEDF-9DE4D4E58670}" type="slidenum">
              <a:rPr lang="en-US" smtClean="0"/>
              <a:pPr/>
              <a:t>55</a:t>
            </a:fld>
            <a:endParaRPr lang="en-US" dirty="0"/>
          </a:p>
        </p:txBody>
      </p:sp>
    </p:spTree>
    <p:extLst>
      <p:ext uri="{BB962C8B-B14F-4D97-AF65-F5344CB8AC3E}">
        <p14:creationId xmlns:p14="http://schemas.microsoft.com/office/powerpoint/2010/main" val="224046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824A9-6510-0C8E-ECCF-979C239CC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9E04C-4CEF-181F-4C4F-E94FD0950A64}"/>
              </a:ext>
            </a:extLst>
          </p:cNvPr>
          <p:cNvSpPr>
            <a:spLocks noGrp="1"/>
          </p:cNvSpPr>
          <p:nvPr>
            <p:ph type="title"/>
          </p:nvPr>
        </p:nvSpPr>
        <p:spPr/>
        <p:txBody>
          <a:bodyPr>
            <a:normAutofit/>
          </a:bodyPr>
          <a:lstStyle/>
          <a:p>
            <a:r>
              <a:rPr lang="en-US" dirty="0"/>
              <a:t>Recall: Forward Reasoning (with mutation)</a:t>
            </a:r>
          </a:p>
        </p:txBody>
      </p:sp>
      <p:sp>
        <p:nvSpPr>
          <p:cNvPr id="3" name="Content Placeholder 2">
            <a:extLst>
              <a:ext uri="{FF2B5EF4-FFF2-40B4-BE49-F238E27FC236}">
                <a16:creationId xmlns:a16="http://schemas.microsoft.com/office/drawing/2014/main" id="{A58C9E5D-CF39-5924-699F-822824AA4407}"/>
              </a:ext>
            </a:extLst>
          </p:cNvPr>
          <p:cNvSpPr>
            <a:spLocks noGrp="1"/>
          </p:cNvSpPr>
          <p:nvPr>
            <p:ph idx="1"/>
          </p:nvPr>
        </p:nvSpPr>
        <p:spPr/>
        <p:txBody>
          <a:bodyPr/>
          <a:lstStyle/>
          <a:p>
            <a:r>
              <a:rPr lang="en-US" sz="2600" dirty="0"/>
              <a:t>Forward reasoning is trickier with mutation</a:t>
            </a:r>
          </a:p>
          <a:p>
            <a:pPr lvl="1"/>
            <a:r>
              <a:rPr lang="en-US" sz="2200" dirty="0"/>
              <a:t>gets harder if we mutate a variable</a:t>
            </a:r>
          </a:p>
          <a:p>
            <a:pPr lvl="2"/>
            <a:endParaRPr lang="en-US" sz="1200" dirty="0"/>
          </a:p>
          <a:p>
            <a:pPr lvl="2"/>
            <a:r>
              <a:rPr lang="en-US" sz="1800" dirty="0">
                <a:latin typeface="Courier New" panose="02070309020205020404" pitchFamily="49" charset="0"/>
                <a:cs typeface="Courier New" panose="02070309020205020404" pitchFamily="49" charset="0"/>
              </a:rPr>
              <a:t> w = x + y;</a:t>
            </a:r>
          </a:p>
          <a:p>
            <a:pPr lvl="2"/>
            <a:r>
              <a:rPr lang="en-US" sz="1800" dirty="0">
                <a:latin typeface="Cambria Math" panose="02040503050406030204" pitchFamily="18" charset="0"/>
                <a:ea typeface="Cambria Math" panose="02040503050406030204" pitchFamily="18" charset="0"/>
              </a:rPr>
              <a:t>{{ w = x + y }}</a:t>
            </a:r>
          </a:p>
          <a:p>
            <a:pPr lvl="2"/>
            <a:r>
              <a:rPr lang="en-US" sz="1800" dirty="0">
                <a:latin typeface="Courier New" panose="02070309020205020404" pitchFamily="49" charset="0"/>
                <a:cs typeface="Courier New" panose="02070309020205020404" pitchFamily="49" charset="0"/>
              </a:rPr>
              <a:t> x = 4n;</a:t>
            </a:r>
          </a:p>
          <a:p>
            <a:pPr lvl="2"/>
            <a:r>
              <a:rPr lang="en-US" sz="1800" dirty="0">
                <a:latin typeface="Cambria Math" panose="02040503050406030204" pitchFamily="18" charset="0"/>
                <a:ea typeface="Cambria Math" panose="02040503050406030204" pitchFamily="18" charset="0"/>
              </a:rPr>
              <a:t>{{ w = x + y and x = 4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3n;</a:t>
            </a:r>
          </a:p>
          <a:p>
            <a:pPr lvl="2"/>
            <a:r>
              <a:rPr lang="en-US" sz="1800" dirty="0">
                <a:latin typeface="Cambria Math" panose="02040503050406030204" pitchFamily="18" charset="0"/>
                <a:ea typeface="Cambria Math" panose="02040503050406030204" pitchFamily="18" charset="0"/>
              </a:rPr>
              <a:t>{{ w = x + y and x = 4 and y = 3 }}</a:t>
            </a:r>
            <a:endParaRPr lang="en-US" sz="1800" dirty="0">
              <a:latin typeface="Courier New" panose="02070309020205020404" pitchFamily="49" charset="0"/>
              <a:cs typeface="Courier New" panose="02070309020205020404" pitchFamily="49" charset="0"/>
            </a:endParaRPr>
          </a:p>
          <a:p>
            <a:pPr lvl="2"/>
            <a:endParaRPr lang="en-US" sz="1200" dirty="0"/>
          </a:p>
          <a:p>
            <a:r>
              <a:rPr lang="en-US" sz="2600" dirty="0"/>
              <a:t>Final assertion is not necessarily true!</a:t>
            </a:r>
          </a:p>
          <a:p>
            <a:pPr lvl="1"/>
            <a:r>
              <a:rPr lang="en-US" sz="2200" dirty="0"/>
              <a:t>fact </a:t>
            </a:r>
            <a:r>
              <a:rPr lang="en-US" sz="2200" dirty="0">
                <a:latin typeface="Cambria Math" panose="02040503050406030204" pitchFamily="18" charset="0"/>
                <a:ea typeface="Cambria Math" panose="02040503050406030204" pitchFamily="18" charset="0"/>
              </a:rPr>
              <a:t>w = x + y</a:t>
            </a:r>
            <a:r>
              <a:rPr lang="en-US" sz="2200" dirty="0"/>
              <a:t> was about the </a:t>
            </a:r>
            <a:r>
              <a:rPr lang="en-US" sz="2200" i="1" dirty="0"/>
              <a:t>old values</a:t>
            </a:r>
            <a:r>
              <a:rPr lang="en-US" sz="2200" dirty="0"/>
              <a:t> of </a:t>
            </a:r>
            <a:r>
              <a:rPr lang="en-US" sz="2200" dirty="0">
                <a:latin typeface="Cambria Math" panose="02040503050406030204" pitchFamily="18" charset="0"/>
                <a:ea typeface="Cambria Math" panose="02040503050406030204" pitchFamily="18" charset="0"/>
              </a:rPr>
              <a:t>x</a:t>
            </a:r>
            <a:r>
              <a:rPr lang="en-US" sz="2200" dirty="0"/>
              <a:t> and </a:t>
            </a:r>
            <a:r>
              <a:rPr lang="en-US" sz="2200" dirty="0">
                <a:latin typeface="Cambria Math" panose="02040503050406030204" pitchFamily="18" charset="0"/>
                <a:ea typeface="Cambria Math" panose="02040503050406030204" pitchFamily="18" charset="0"/>
              </a:rPr>
              <a:t>y</a:t>
            </a:r>
            <a:endParaRPr lang="en-US" sz="2200" dirty="0"/>
          </a:p>
          <a:p>
            <a:pPr lvl="1"/>
            <a:r>
              <a:rPr lang="en-US" sz="2200" dirty="0"/>
              <a:t>still true if we clarify which value of </a:t>
            </a:r>
            <a:r>
              <a:rPr lang="en-US" sz="2200" dirty="0">
                <a:latin typeface="Cambria Math" panose="02040503050406030204" pitchFamily="18" charset="0"/>
                <a:ea typeface="Cambria Math" panose="02040503050406030204" pitchFamily="18" charset="0"/>
              </a:rPr>
              <a:t>x</a:t>
            </a:r>
            <a:r>
              <a:rPr lang="en-US" sz="2200" dirty="0"/>
              <a:t> and </a:t>
            </a:r>
            <a:r>
              <a:rPr lang="en-US" sz="2200" dirty="0">
                <a:latin typeface="Cambria Math" panose="02040503050406030204" pitchFamily="18" charset="0"/>
                <a:ea typeface="Cambria Math" panose="02040503050406030204" pitchFamily="18" charset="0"/>
              </a:rPr>
              <a:t>y</a:t>
            </a:r>
            <a:r>
              <a:rPr lang="en-US" sz="2200" dirty="0"/>
              <a:t> we mean</a:t>
            </a:r>
            <a:endParaRPr lang="en-US" sz="2200" dirty="0">
              <a:latin typeface="Cambria Math" panose="02040503050406030204" pitchFamily="18" charset="0"/>
              <a:ea typeface="Cambria Math" panose="02040503050406030204" pitchFamily="18" charset="0"/>
            </a:endParaRPr>
          </a:p>
        </p:txBody>
      </p:sp>
      <p:cxnSp>
        <p:nvCxnSpPr>
          <p:cNvPr id="4" name="Straight Arrow Connector 3">
            <a:extLst>
              <a:ext uri="{FF2B5EF4-FFF2-40B4-BE49-F238E27FC236}">
                <a16:creationId xmlns:a16="http://schemas.microsoft.com/office/drawing/2014/main" id="{2498E98F-F4E7-9633-CF62-9D8FC9C24277}"/>
              </a:ext>
              <a:ext uri="{C183D7F6-B498-43B3-948B-1728B52AA6E4}">
                <adec:decorative xmlns:adec="http://schemas.microsoft.com/office/drawing/2017/decorative" val="1"/>
              </a:ext>
            </a:extLst>
          </p:cNvPr>
          <p:cNvCxnSpPr>
            <a:cxnSpLocks/>
          </p:cNvCxnSpPr>
          <p:nvPr/>
        </p:nvCxnSpPr>
        <p:spPr>
          <a:xfrm>
            <a:off x="1193858" y="2494199"/>
            <a:ext cx="0" cy="165669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31F6EB69-3F06-E06B-B61C-B762EB6B8ED2}"/>
              </a:ext>
            </a:extLst>
          </p:cNvPr>
          <p:cNvSpPr>
            <a:spLocks noGrp="1"/>
          </p:cNvSpPr>
          <p:nvPr>
            <p:ph type="sldNum" sz="quarter" idx="4"/>
          </p:nvPr>
        </p:nvSpPr>
        <p:spPr/>
        <p:txBody>
          <a:bodyPr/>
          <a:lstStyle/>
          <a:p>
            <a:fld id="{60F4F636-6A27-E649-AEDF-9DE4D4E58670}" type="slidenum">
              <a:rPr lang="en-US" smtClean="0"/>
              <a:pPr/>
              <a:t>56</a:t>
            </a:fld>
            <a:endParaRPr lang="en-US" dirty="0"/>
          </a:p>
        </p:txBody>
      </p:sp>
    </p:spTree>
    <p:extLst>
      <p:ext uri="{BB962C8B-B14F-4D97-AF65-F5344CB8AC3E}">
        <p14:creationId xmlns:p14="http://schemas.microsoft.com/office/powerpoint/2010/main" val="2358381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6BB72-4877-DC59-302C-A6C50E245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E56082-6888-0719-9803-94E3A4BA74AB}"/>
              </a:ext>
            </a:extLst>
          </p:cNvPr>
          <p:cNvSpPr>
            <a:spLocks noGrp="1"/>
          </p:cNvSpPr>
          <p:nvPr>
            <p:ph type="title"/>
          </p:nvPr>
        </p:nvSpPr>
        <p:spPr/>
        <p:txBody>
          <a:bodyPr>
            <a:normAutofit/>
          </a:bodyPr>
          <a:lstStyle/>
          <a:p>
            <a:r>
              <a:rPr lang="en-US" dirty="0"/>
              <a:t>Recall: Forward Reasoning (with subscripts)</a:t>
            </a:r>
          </a:p>
        </p:txBody>
      </p:sp>
      <p:sp>
        <p:nvSpPr>
          <p:cNvPr id="3" name="Content Placeholder 2">
            <a:extLst>
              <a:ext uri="{FF2B5EF4-FFF2-40B4-BE49-F238E27FC236}">
                <a16:creationId xmlns:a16="http://schemas.microsoft.com/office/drawing/2014/main" id="{F995A4F4-1678-333D-BC4A-1C20FA2BA140}"/>
              </a:ext>
            </a:extLst>
          </p:cNvPr>
          <p:cNvSpPr>
            <a:spLocks noGrp="1"/>
          </p:cNvSpPr>
          <p:nvPr>
            <p:ph idx="1"/>
          </p:nvPr>
        </p:nvSpPr>
        <p:spPr/>
        <p:txBody>
          <a:bodyPr/>
          <a:lstStyle/>
          <a:p>
            <a:r>
              <a:rPr lang="en-US" sz="2600" u="sng" dirty="0"/>
              <a:t>Rewrite</a:t>
            </a:r>
            <a:r>
              <a:rPr lang="en-US" sz="2600" dirty="0"/>
              <a:t> existing facts to use names of earlier values</a:t>
            </a:r>
          </a:p>
          <a:p>
            <a:pPr lvl="1"/>
            <a:r>
              <a:rPr lang="en-US" sz="2200" dirty="0"/>
              <a:t>will use “</a:t>
            </a:r>
            <a:r>
              <a:rPr lang="en-US" sz="2200" dirty="0">
                <a:latin typeface="Cambria Math" panose="02040503050406030204" pitchFamily="18" charset="0"/>
                <a:ea typeface="Cambria Math" panose="02040503050406030204" pitchFamily="18" charset="0"/>
              </a:rPr>
              <a:t>x</a:t>
            </a:r>
            <a:r>
              <a:rPr lang="en-US" sz="2200" dirty="0"/>
              <a:t>” and “</a:t>
            </a:r>
            <a:r>
              <a:rPr lang="en-US" sz="2200" dirty="0">
                <a:latin typeface="Cambria Math" panose="02040503050406030204" pitchFamily="18" charset="0"/>
                <a:ea typeface="Cambria Math" panose="02040503050406030204" pitchFamily="18" charset="0"/>
              </a:rPr>
              <a:t>y</a:t>
            </a:r>
            <a:r>
              <a:rPr lang="en-US" sz="2200" dirty="0"/>
              <a:t>” to refer to </a:t>
            </a:r>
            <a:r>
              <a:rPr lang="en-US" sz="2200" u="sng" dirty="0"/>
              <a:t>current</a:t>
            </a:r>
            <a:r>
              <a:rPr lang="en-US" sz="2200" dirty="0"/>
              <a:t> values</a:t>
            </a:r>
          </a:p>
          <a:p>
            <a:pPr lvl="1"/>
            <a:r>
              <a:rPr lang="en-US" sz="2200" dirty="0"/>
              <a:t>can use “</a:t>
            </a:r>
            <a:r>
              <a:rPr lang="en-US" sz="2200" dirty="0">
                <a:latin typeface="Cambria Math" panose="02040503050406030204" pitchFamily="18" charset="0"/>
                <a:ea typeface="Cambria Math" panose="02040503050406030204" pitchFamily="18" charset="0"/>
              </a:rPr>
              <a:t>x</a:t>
            </a:r>
            <a:r>
              <a:rPr lang="en-US" sz="2200" baseline="-25000" dirty="0">
                <a:latin typeface="Cambria Math" panose="02040503050406030204" pitchFamily="18" charset="0"/>
                <a:ea typeface="Cambria Math" panose="02040503050406030204" pitchFamily="18" charset="0"/>
              </a:rPr>
              <a:t>0</a:t>
            </a:r>
            <a:r>
              <a:rPr lang="en-US" sz="2200" dirty="0"/>
              <a:t>” and “</a:t>
            </a:r>
            <a:r>
              <a:rPr lang="en-US" sz="2200" dirty="0">
                <a:latin typeface="Cambria Math" panose="02040503050406030204" pitchFamily="18" charset="0"/>
                <a:ea typeface="Cambria Math" panose="02040503050406030204" pitchFamily="18" charset="0"/>
              </a:rPr>
              <a:t>y</a:t>
            </a:r>
            <a:r>
              <a:rPr lang="en-US" sz="2200" baseline="-25000" dirty="0">
                <a:latin typeface="Cambria Math" panose="02040503050406030204" pitchFamily="18" charset="0"/>
                <a:ea typeface="Cambria Math" panose="02040503050406030204" pitchFamily="18" charset="0"/>
              </a:rPr>
              <a:t>0</a:t>
            </a:r>
            <a:r>
              <a:rPr lang="en-US" sz="2200" dirty="0"/>
              <a:t>” (or other subscripts) for earlier values</a:t>
            </a:r>
          </a:p>
          <a:p>
            <a:pPr lvl="2"/>
            <a:endParaRPr lang="en-US" sz="1800" dirty="0"/>
          </a:p>
          <a:p>
            <a:pPr lvl="2"/>
            <a:r>
              <a:rPr lang="en-US" sz="1800" dirty="0">
                <a:latin typeface="Cambria Math" panose="02040503050406030204" pitchFamily="18" charset="0"/>
                <a:ea typeface="Cambria Math" panose="02040503050406030204" pitchFamily="18" charset="0"/>
              </a:rPr>
              <a:t>{{ w = x + y }}</a:t>
            </a:r>
          </a:p>
          <a:p>
            <a:pPr lvl="2"/>
            <a:r>
              <a:rPr lang="en-US" sz="1800" dirty="0">
                <a:latin typeface="Courier New" panose="02070309020205020404" pitchFamily="49" charset="0"/>
                <a:cs typeface="Courier New" panose="02070309020205020404" pitchFamily="49" charset="0"/>
              </a:rPr>
              <a:t> x = 4n;</a:t>
            </a:r>
          </a:p>
          <a:p>
            <a:pPr lvl="2"/>
            <a:r>
              <a:rPr lang="en-US" sz="1800" dirty="0">
                <a:latin typeface="Cambria Math" panose="02040503050406030204" pitchFamily="18" charset="0"/>
                <a:ea typeface="Cambria Math" panose="02040503050406030204" pitchFamily="18" charset="0"/>
              </a:rPr>
              <a:t>{{ w = </a:t>
            </a:r>
            <a:r>
              <a:rPr lang="en-US" sz="1800" b="1" dirty="0">
                <a:latin typeface="Cambria Math" panose="02040503050406030204" pitchFamily="18" charset="0"/>
                <a:ea typeface="Cambria Math" panose="02040503050406030204" pitchFamily="18" charset="0"/>
              </a:rPr>
              <a:t>x</a:t>
            </a:r>
            <a:r>
              <a:rPr lang="en-US" sz="1800" b="1"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 y and </a:t>
            </a:r>
            <a:r>
              <a:rPr lang="en-US" sz="1800" b="1" dirty="0">
                <a:latin typeface="Cambria Math" panose="02040503050406030204" pitchFamily="18" charset="0"/>
                <a:ea typeface="Cambria Math" panose="02040503050406030204" pitchFamily="18" charset="0"/>
              </a:rPr>
              <a:t>x</a:t>
            </a:r>
            <a:r>
              <a:rPr lang="en-US" sz="1800" dirty="0">
                <a:latin typeface="Cambria Math" panose="02040503050406030204" pitchFamily="18" charset="0"/>
                <a:ea typeface="Cambria Math" panose="02040503050406030204" pitchFamily="18" charset="0"/>
              </a:rPr>
              <a:t> = 4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3n;</a:t>
            </a:r>
          </a:p>
          <a:p>
            <a:pPr lvl="2"/>
            <a:r>
              <a:rPr lang="en-US" sz="1800" dirty="0">
                <a:latin typeface="Cambria Math" panose="02040503050406030204" pitchFamily="18" charset="0"/>
                <a:ea typeface="Cambria Math" panose="02040503050406030204" pitchFamily="18" charset="0"/>
              </a:rPr>
              <a:t>{{ w = x</a:t>
            </a:r>
            <a:r>
              <a:rPr lang="en-US" sz="1800"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 </a:t>
            </a:r>
            <a:r>
              <a:rPr lang="en-US" sz="1800" b="1" dirty="0">
                <a:latin typeface="Cambria Math" panose="02040503050406030204" pitchFamily="18" charset="0"/>
                <a:ea typeface="Cambria Math" panose="02040503050406030204" pitchFamily="18" charset="0"/>
              </a:rPr>
              <a:t>y</a:t>
            </a:r>
            <a:r>
              <a:rPr lang="en-US" sz="1800" b="1"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and x = 4 and </a:t>
            </a:r>
            <a:r>
              <a:rPr lang="en-US" sz="1800" b="1" dirty="0">
                <a:latin typeface="Cambria Math" panose="02040503050406030204" pitchFamily="18" charset="0"/>
                <a:ea typeface="Cambria Math" panose="02040503050406030204" pitchFamily="18" charset="0"/>
              </a:rPr>
              <a:t>y</a:t>
            </a:r>
            <a:r>
              <a:rPr lang="en-US" sz="1800" dirty="0">
                <a:latin typeface="Cambria Math" panose="02040503050406030204" pitchFamily="18" charset="0"/>
                <a:ea typeface="Cambria Math" panose="02040503050406030204" pitchFamily="18" charset="0"/>
              </a:rPr>
              <a:t> = 3 }}</a:t>
            </a:r>
            <a:endParaRPr lang="en-US" sz="1800" dirty="0">
              <a:latin typeface="Courier New" panose="02070309020205020404" pitchFamily="49" charset="0"/>
              <a:cs typeface="Courier New" panose="02070309020205020404" pitchFamily="49" charset="0"/>
            </a:endParaRPr>
          </a:p>
          <a:p>
            <a:pPr lvl="2"/>
            <a:endParaRPr lang="en-US" sz="1800" dirty="0"/>
          </a:p>
          <a:p>
            <a:r>
              <a:rPr lang="en-US" sz="2600" dirty="0"/>
              <a:t>Final assertion is now accurate</a:t>
            </a:r>
          </a:p>
          <a:p>
            <a:pPr lvl="1"/>
            <a:r>
              <a:rPr lang="en-US" sz="2200" dirty="0">
                <a:latin typeface="Cambria Math" panose="02040503050406030204" pitchFamily="18" charset="0"/>
                <a:ea typeface="Cambria Math" panose="02040503050406030204" pitchFamily="18" charset="0"/>
              </a:rPr>
              <a:t>w</a:t>
            </a:r>
            <a:r>
              <a:rPr lang="en-US" sz="2200" dirty="0"/>
              <a:t> is equal to the sum of the initial values of </a:t>
            </a:r>
            <a:r>
              <a:rPr lang="en-US" sz="2200" dirty="0">
                <a:latin typeface="Cambria Math" panose="02040503050406030204" pitchFamily="18" charset="0"/>
                <a:ea typeface="Cambria Math" panose="02040503050406030204" pitchFamily="18" charset="0"/>
              </a:rPr>
              <a:t>x</a:t>
            </a:r>
            <a:r>
              <a:rPr lang="en-US" sz="2200" dirty="0"/>
              <a:t> and </a:t>
            </a:r>
            <a:r>
              <a:rPr lang="en-US" sz="2200" dirty="0">
                <a:latin typeface="Cambria Math" panose="02040503050406030204" pitchFamily="18" charset="0"/>
                <a:ea typeface="Cambria Math" panose="02040503050406030204" pitchFamily="18" charset="0"/>
              </a:rPr>
              <a:t>y</a:t>
            </a:r>
            <a:endParaRPr lang="en-US" sz="1400" dirty="0">
              <a:latin typeface="Cambria Math" panose="02040503050406030204" pitchFamily="18" charset="0"/>
              <a:ea typeface="Cambria Math" panose="02040503050406030204" pitchFamily="18" charset="0"/>
            </a:endParaRPr>
          </a:p>
        </p:txBody>
      </p:sp>
      <p:cxnSp>
        <p:nvCxnSpPr>
          <p:cNvPr id="4" name="Straight Arrow Connector 3">
            <a:extLst>
              <a:ext uri="{FF2B5EF4-FFF2-40B4-BE49-F238E27FC236}">
                <a16:creationId xmlns:a16="http://schemas.microsoft.com/office/drawing/2014/main" id="{3CE6BAED-7299-3F2F-7AE3-0CECBC425F2D}"/>
              </a:ext>
              <a:ext uri="{C183D7F6-B498-43B3-948B-1728B52AA6E4}">
                <adec:decorative xmlns:adec="http://schemas.microsoft.com/office/drawing/2017/decorative" val="1"/>
              </a:ext>
            </a:extLst>
          </p:cNvPr>
          <p:cNvCxnSpPr>
            <a:cxnSpLocks/>
          </p:cNvCxnSpPr>
          <p:nvPr/>
        </p:nvCxnSpPr>
        <p:spPr>
          <a:xfrm>
            <a:off x="1194983" y="2962637"/>
            <a:ext cx="0" cy="1309255"/>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B8E70AD7-0681-415E-A4BC-C413AF4D198D}"/>
              </a:ext>
            </a:extLst>
          </p:cNvPr>
          <p:cNvSpPr>
            <a:spLocks noGrp="1"/>
          </p:cNvSpPr>
          <p:nvPr>
            <p:ph type="sldNum" sz="quarter" idx="4"/>
          </p:nvPr>
        </p:nvSpPr>
        <p:spPr/>
        <p:txBody>
          <a:bodyPr/>
          <a:lstStyle/>
          <a:p>
            <a:fld id="{60F4F636-6A27-E649-AEDF-9DE4D4E58670}" type="slidenum">
              <a:rPr lang="en-US" smtClean="0"/>
              <a:pPr/>
              <a:t>57</a:t>
            </a:fld>
            <a:endParaRPr lang="en-US" dirty="0"/>
          </a:p>
        </p:txBody>
      </p:sp>
    </p:spTree>
    <p:extLst>
      <p:ext uri="{BB962C8B-B14F-4D97-AF65-F5344CB8AC3E}">
        <p14:creationId xmlns:p14="http://schemas.microsoft.com/office/powerpoint/2010/main" val="3865464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833F4-9C3C-3D0F-AEF8-371C6B34C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70BD0-319A-FEB6-43B1-248E7F6AF4AD}"/>
              </a:ext>
            </a:extLst>
          </p:cNvPr>
          <p:cNvSpPr>
            <a:spLocks noGrp="1"/>
          </p:cNvSpPr>
          <p:nvPr>
            <p:ph type="title"/>
          </p:nvPr>
        </p:nvSpPr>
        <p:spPr/>
        <p:txBody>
          <a:bodyPr>
            <a:normAutofit/>
          </a:bodyPr>
          <a:lstStyle/>
          <a:p>
            <a:r>
              <a:rPr lang="en-US" dirty="0"/>
              <a:t>Recall: General Forward Reasoning Rule</a:t>
            </a:r>
          </a:p>
        </p:txBody>
      </p:sp>
      <p:sp>
        <p:nvSpPr>
          <p:cNvPr id="3" name="Content Placeholder 2">
            <a:extLst>
              <a:ext uri="{FF2B5EF4-FFF2-40B4-BE49-F238E27FC236}">
                <a16:creationId xmlns:a16="http://schemas.microsoft.com/office/drawing/2014/main" id="{7B39E140-4F6E-E616-A06A-171280E1522E}"/>
              </a:ext>
            </a:extLst>
          </p:cNvPr>
          <p:cNvSpPr>
            <a:spLocks noGrp="1"/>
          </p:cNvSpPr>
          <p:nvPr>
            <p:ph idx="1"/>
          </p:nvPr>
        </p:nvSpPr>
        <p:spPr/>
        <p:txBody>
          <a:bodyPr/>
          <a:lstStyle/>
          <a:p>
            <a:r>
              <a:rPr lang="en-US" sz="2600" dirty="0"/>
              <a:t>For assignments, general forward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y;</a:t>
            </a:r>
          </a:p>
          <a:p>
            <a:pPr lvl="2"/>
            <a:r>
              <a:rPr lang="en-US" sz="1800" dirty="0">
                <a:latin typeface="Cambria Math" panose="02040503050406030204" pitchFamily="18" charset="0"/>
                <a:ea typeface="Cambria Math" panose="02040503050406030204" pitchFamily="18" charset="0"/>
              </a:rPr>
              <a:t>{{ P[x ↦ </a:t>
            </a:r>
            <a:r>
              <a:rPr lang="en-US" sz="1800" dirty="0" err="1">
                <a:latin typeface="Cambria Math" panose="02040503050406030204" pitchFamily="18" charset="0"/>
                <a:ea typeface="Cambria Math" panose="02040503050406030204" pitchFamily="18" charset="0"/>
              </a:rPr>
              <a:t>x</a:t>
            </a:r>
            <a:r>
              <a:rPr lang="en-US" sz="1800" baseline="-25000" dirty="0" err="1">
                <a:latin typeface="Cambria Math" panose="02040503050406030204" pitchFamily="18" charset="0"/>
                <a:ea typeface="Cambria Math" panose="02040503050406030204" pitchFamily="18" charset="0"/>
              </a:rPr>
              <a:t>k</a:t>
            </a:r>
            <a:r>
              <a:rPr lang="en-US" sz="1800" dirty="0">
                <a:latin typeface="Cambria Math" panose="02040503050406030204" pitchFamily="18" charset="0"/>
                <a:ea typeface="Cambria Math" panose="02040503050406030204" pitchFamily="18" charset="0"/>
              </a:rPr>
              <a:t>] and x = y[x ↦ </a:t>
            </a:r>
            <a:r>
              <a:rPr lang="en-US" sz="1800" dirty="0" err="1">
                <a:latin typeface="Cambria Math" panose="02040503050406030204" pitchFamily="18" charset="0"/>
                <a:ea typeface="Cambria Math" panose="02040503050406030204" pitchFamily="18" charset="0"/>
              </a:rPr>
              <a:t>x</a:t>
            </a:r>
            <a:r>
              <a:rPr lang="en-US" sz="1800" baseline="-25000" dirty="0" err="1">
                <a:latin typeface="Cambria Math" panose="02040503050406030204" pitchFamily="18" charset="0"/>
                <a:ea typeface="Cambria Math" panose="02040503050406030204" pitchFamily="18" charset="0"/>
              </a:rPr>
              <a:t>k</a:t>
            </a:r>
            <a:r>
              <a:rPr lang="en-US" sz="1800" dirty="0">
                <a:latin typeface="Cambria Math" panose="02040503050406030204" pitchFamily="18" charset="0"/>
                <a:ea typeface="Cambria Math" panose="02040503050406030204" pitchFamily="18" charset="0"/>
              </a:rPr>
              <a:t>] }}</a:t>
            </a:r>
          </a:p>
          <a:p>
            <a:pPr lvl="2"/>
            <a:endParaRPr lang="en-US" sz="1800" dirty="0"/>
          </a:p>
          <a:p>
            <a:pPr lvl="1"/>
            <a:r>
              <a:rPr lang="en-US" sz="2200" dirty="0"/>
              <a:t>replace all “</a:t>
            </a:r>
            <a:r>
              <a:rPr lang="en-US" sz="2200" dirty="0" err="1">
                <a:latin typeface="Cambria Math" panose="02040503050406030204" pitchFamily="18" charset="0"/>
                <a:ea typeface="Cambria Math" panose="02040503050406030204" pitchFamily="18" charset="0"/>
              </a:rPr>
              <a:t>x</a:t>
            </a:r>
            <a:r>
              <a:rPr lang="en-US" sz="2200" dirty="0" err="1"/>
              <a:t>”s</a:t>
            </a:r>
            <a:r>
              <a:rPr lang="en-US" sz="2200" dirty="0"/>
              <a:t> in </a:t>
            </a:r>
            <a:r>
              <a:rPr lang="en-US" sz="2200" dirty="0">
                <a:latin typeface="Cambria Math" panose="02040503050406030204" pitchFamily="18" charset="0"/>
                <a:ea typeface="Cambria Math" panose="02040503050406030204" pitchFamily="18" charset="0"/>
              </a:rPr>
              <a:t>P</a:t>
            </a:r>
            <a:r>
              <a:rPr lang="en-US" sz="2200" dirty="0"/>
              <a:t> and </a:t>
            </a:r>
            <a:r>
              <a:rPr lang="en-US" sz="2200" dirty="0">
                <a:latin typeface="Cambria Math" panose="02040503050406030204" pitchFamily="18" charset="0"/>
                <a:ea typeface="Cambria Math" panose="02040503050406030204" pitchFamily="18" charset="0"/>
              </a:rPr>
              <a:t>y</a:t>
            </a:r>
            <a:r>
              <a:rPr lang="en-US" sz="2200" dirty="0"/>
              <a:t> with “</a:t>
            </a:r>
            <a:r>
              <a:rPr lang="en-US" sz="2200" dirty="0" err="1">
                <a:latin typeface="Cambria Math" panose="02040503050406030204" pitchFamily="18" charset="0"/>
                <a:ea typeface="Cambria Math" panose="02040503050406030204" pitchFamily="18" charset="0"/>
              </a:rPr>
              <a:t>x</a:t>
            </a:r>
            <a:r>
              <a:rPr lang="en-US" sz="2200" baseline="-25000" dirty="0" err="1">
                <a:latin typeface="Cambria Math" panose="02040503050406030204" pitchFamily="18" charset="0"/>
                <a:ea typeface="Cambria Math" panose="02040503050406030204" pitchFamily="18" charset="0"/>
              </a:rPr>
              <a:t>k</a:t>
            </a:r>
            <a:r>
              <a:rPr lang="en-US" sz="2200" dirty="0" err="1"/>
              <a:t>”s</a:t>
            </a:r>
            <a:endParaRPr lang="en-US" sz="2200" dirty="0"/>
          </a:p>
          <a:p>
            <a:pPr lvl="1"/>
            <a:endParaRPr lang="en-US" sz="2200" dirty="0"/>
          </a:p>
          <a:p>
            <a:r>
              <a:rPr lang="en-US" sz="2600" dirty="0"/>
              <a:t>This process can be simplified in many cases…</a:t>
            </a:r>
          </a:p>
          <a:p>
            <a:pPr lvl="1"/>
            <a:endParaRPr lang="en-US" sz="2200" dirty="0"/>
          </a:p>
        </p:txBody>
      </p:sp>
      <p:cxnSp>
        <p:nvCxnSpPr>
          <p:cNvPr id="5" name="Straight Arrow Connector 4">
            <a:extLst>
              <a:ext uri="{FF2B5EF4-FFF2-40B4-BE49-F238E27FC236}">
                <a16:creationId xmlns:a16="http://schemas.microsoft.com/office/drawing/2014/main" id="{73B9E5A0-6C00-A831-3B70-35C72AE6D120}"/>
              </a:ext>
              <a:ext uri="{C183D7F6-B498-43B3-948B-1728B52AA6E4}">
                <adec:decorative xmlns:adec="http://schemas.microsoft.com/office/drawing/2017/decorative" val="1"/>
              </a:ext>
            </a:extLst>
          </p:cNvPr>
          <p:cNvCxnSpPr>
            <a:cxnSpLocks/>
          </p:cNvCxnSpPr>
          <p:nvPr/>
        </p:nvCxnSpPr>
        <p:spPr>
          <a:xfrm>
            <a:off x="1222558" y="2117374"/>
            <a:ext cx="0" cy="5700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2F6B0099-5A40-EAA9-69E9-E371EE197409}"/>
              </a:ext>
            </a:extLst>
          </p:cNvPr>
          <p:cNvSpPr>
            <a:spLocks noGrp="1"/>
          </p:cNvSpPr>
          <p:nvPr>
            <p:ph type="sldNum" sz="quarter" idx="4"/>
          </p:nvPr>
        </p:nvSpPr>
        <p:spPr/>
        <p:txBody>
          <a:bodyPr/>
          <a:lstStyle/>
          <a:p>
            <a:fld id="{60F4F636-6A27-E649-AEDF-9DE4D4E58670}" type="slidenum">
              <a:rPr lang="en-US" smtClean="0"/>
              <a:pPr/>
              <a:t>58</a:t>
            </a:fld>
            <a:endParaRPr lang="en-US" dirty="0"/>
          </a:p>
        </p:txBody>
      </p:sp>
    </p:spTree>
    <p:extLst>
      <p:ext uri="{BB962C8B-B14F-4D97-AF65-F5344CB8AC3E}">
        <p14:creationId xmlns:p14="http://schemas.microsoft.com/office/powerpoint/2010/main" val="35559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3DC1D-DD1E-3B72-3F5F-AB597F7E9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1A945-2610-D5FB-0C3E-0B3BB57191FA}"/>
              </a:ext>
            </a:extLst>
          </p:cNvPr>
          <p:cNvSpPr>
            <a:spLocks noGrp="1"/>
          </p:cNvSpPr>
          <p:nvPr>
            <p:ph type="title"/>
          </p:nvPr>
        </p:nvSpPr>
        <p:spPr/>
        <p:txBody>
          <a:bodyPr>
            <a:normAutofit/>
          </a:bodyPr>
          <a:lstStyle/>
          <a:p>
            <a:r>
              <a:rPr lang="en-US" dirty="0"/>
              <a:t>Recall: Shorthand for Invertible Mutation</a:t>
            </a:r>
          </a:p>
        </p:txBody>
      </p:sp>
      <p:sp>
        <p:nvSpPr>
          <p:cNvPr id="3" name="Content Placeholder 2">
            <a:extLst>
              <a:ext uri="{FF2B5EF4-FFF2-40B4-BE49-F238E27FC236}">
                <a16:creationId xmlns:a16="http://schemas.microsoft.com/office/drawing/2014/main" id="{F9C9212F-141D-BDFE-7727-A4482E90397B}"/>
              </a:ext>
            </a:extLst>
          </p:cNvPr>
          <p:cNvSpPr>
            <a:spLocks noGrp="1"/>
          </p:cNvSpPr>
          <p:nvPr>
            <p:ph idx="1"/>
          </p:nvPr>
        </p:nvSpPr>
        <p:spPr/>
        <p:txBody>
          <a:bodyPr/>
          <a:lstStyle/>
          <a:p>
            <a:r>
              <a:rPr lang="en-US" sz="2600" dirty="0"/>
              <a:t>For assignments, general forward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x + 1;</a:t>
            </a:r>
          </a:p>
          <a:p>
            <a:pPr lvl="2"/>
            <a:r>
              <a:rPr lang="en-US" sz="1800" dirty="0">
                <a:latin typeface="Cambria Math" panose="02040503050406030204" pitchFamily="18" charset="0"/>
                <a:ea typeface="Cambria Math" panose="02040503050406030204" pitchFamily="18" charset="0"/>
              </a:rPr>
              <a:t>{{ P and x = x</a:t>
            </a:r>
            <a:r>
              <a:rPr lang="en-US" sz="1800"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+ 1 }}</a:t>
            </a:r>
          </a:p>
          <a:p>
            <a:pPr lvl="2"/>
            <a:endParaRPr lang="en-US" sz="1800" dirty="0"/>
          </a:p>
          <a:p>
            <a:r>
              <a:rPr lang="en-US" sz="2600" dirty="0"/>
              <a:t>Can express the old value </a:t>
            </a:r>
            <a:r>
              <a:rPr lang="en-US" sz="2600" dirty="0">
                <a:latin typeface="Cambria Math" panose="02040503050406030204" pitchFamily="18" charset="0"/>
                <a:ea typeface="Cambria Math" panose="02040503050406030204" pitchFamily="18" charset="0"/>
              </a:rPr>
              <a:t>x</a:t>
            </a:r>
            <a:r>
              <a:rPr lang="en-US" sz="2600" baseline="-25000" dirty="0">
                <a:latin typeface="Cambria Math" panose="02040503050406030204" pitchFamily="18" charset="0"/>
                <a:ea typeface="Cambria Math" panose="02040503050406030204" pitchFamily="18" charset="0"/>
              </a:rPr>
              <a:t>0</a:t>
            </a:r>
            <a:r>
              <a:rPr lang="en-US" sz="2600" dirty="0">
                <a:latin typeface="Cambria Math" panose="02040503050406030204" pitchFamily="18" charset="0"/>
                <a:ea typeface="Cambria Math" panose="02040503050406030204" pitchFamily="18" charset="0"/>
              </a:rPr>
              <a:t> </a:t>
            </a:r>
            <a:r>
              <a:rPr lang="en-US" sz="2600" dirty="0"/>
              <a:t>in terms of new value</a:t>
            </a:r>
          </a:p>
          <a:p>
            <a:pPr lvl="1"/>
            <a:r>
              <a:rPr lang="en-US" sz="2200" dirty="0"/>
              <a:t>if assignment is “</a:t>
            </a:r>
            <a:r>
              <a:rPr lang="en-US" sz="2200" dirty="0">
                <a:latin typeface="Cambria Math" panose="02040503050406030204" pitchFamily="18" charset="0"/>
                <a:ea typeface="Cambria Math" panose="02040503050406030204" pitchFamily="18" charset="0"/>
              </a:rPr>
              <a:t>x = x</a:t>
            </a:r>
            <a:r>
              <a:rPr lang="en-US" sz="2200" baseline="-25000" dirty="0">
                <a:latin typeface="Cambria Math" panose="02040503050406030204" pitchFamily="18" charset="0"/>
                <a:ea typeface="Cambria Math" panose="02040503050406030204" pitchFamily="18" charset="0"/>
              </a:rPr>
              <a:t>0</a:t>
            </a:r>
            <a:r>
              <a:rPr lang="en-US" sz="2200" dirty="0">
                <a:latin typeface="Cambria Math" panose="02040503050406030204" pitchFamily="18" charset="0"/>
                <a:ea typeface="Cambria Math" panose="02040503050406030204" pitchFamily="18" charset="0"/>
              </a:rPr>
              <a:t> + 1</a:t>
            </a:r>
            <a:r>
              <a:rPr lang="en-US" sz="2200" dirty="0"/>
              <a:t>”, then “</a:t>
            </a:r>
            <a:r>
              <a:rPr lang="en-US" sz="2200" dirty="0">
                <a:latin typeface="Cambria Math" panose="02040503050406030204" pitchFamily="18" charset="0"/>
                <a:ea typeface="Cambria Math" panose="02040503050406030204" pitchFamily="18" charset="0"/>
              </a:rPr>
              <a:t>x</a:t>
            </a:r>
            <a:r>
              <a:rPr lang="en-US" sz="2200" baseline="-25000" dirty="0">
                <a:latin typeface="Cambria Math" panose="02040503050406030204" pitchFamily="18" charset="0"/>
                <a:ea typeface="Cambria Math" panose="02040503050406030204" pitchFamily="18" charset="0"/>
              </a:rPr>
              <a:t>0</a:t>
            </a:r>
            <a:r>
              <a:rPr lang="en-US" sz="2200" dirty="0">
                <a:latin typeface="Cambria Math" panose="02040503050406030204" pitchFamily="18" charset="0"/>
                <a:ea typeface="Cambria Math" panose="02040503050406030204" pitchFamily="18" charset="0"/>
              </a:rPr>
              <a:t> = x – 1</a:t>
            </a:r>
            <a:r>
              <a:rPr lang="en-US" sz="2200" dirty="0"/>
              <a:t>”</a:t>
            </a:r>
          </a:p>
          <a:p>
            <a:pPr lvl="1"/>
            <a:r>
              <a:rPr lang="en-US" sz="2200" dirty="0"/>
              <a:t>if assignment is “</a:t>
            </a:r>
            <a:r>
              <a:rPr lang="en-US" sz="2200" dirty="0">
                <a:latin typeface="Cambria Math" panose="02040503050406030204" pitchFamily="18" charset="0"/>
                <a:ea typeface="Cambria Math" panose="02040503050406030204" pitchFamily="18" charset="0"/>
              </a:rPr>
              <a:t>x = 2x</a:t>
            </a:r>
            <a:r>
              <a:rPr lang="en-US" sz="2200" baseline="-25000" dirty="0">
                <a:latin typeface="Cambria Math" panose="02040503050406030204" pitchFamily="18" charset="0"/>
                <a:ea typeface="Cambria Math" panose="02040503050406030204" pitchFamily="18" charset="0"/>
              </a:rPr>
              <a:t>0</a:t>
            </a:r>
            <a:r>
              <a:rPr lang="en-US" sz="2200" dirty="0"/>
              <a:t>”, then “</a:t>
            </a:r>
            <a:r>
              <a:rPr lang="en-US" sz="2200" dirty="0">
                <a:latin typeface="Cambria Math" panose="02040503050406030204" pitchFamily="18" charset="0"/>
                <a:ea typeface="Cambria Math" panose="02040503050406030204" pitchFamily="18" charset="0"/>
              </a:rPr>
              <a:t>x</a:t>
            </a:r>
            <a:r>
              <a:rPr lang="en-US" sz="2200" baseline="-25000" dirty="0">
                <a:latin typeface="Cambria Math" panose="02040503050406030204" pitchFamily="18" charset="0"/>
                <a:ea typeface="Cambria Math" panose="02040503050406030204" pitchFamily="18" charset="0"/>
              </a:rPr>
              <a:t>0</a:t>
            </a:r>
            <a:r>
              <a:rPr lang="en-US" sz="2200" dirty="0">
                <a:latin typeface="Cambria Math" panose="02040503050406030204" pitchFamily="18" charset="0"/>
                <a:ea typeface="Cambria Math" panose="02040503050406030204" pitchFamily="18" charset="0"/>
              </a:rPr>
              <a:t> = x/2</a:t>
            </a:r>
            <a:r>
              <a:rPr lang="en-US" sz="2200" dirty="0"/>
              <a:t>”</a:t>
            </a:r>
          </a:p>
          <a:p>
            <a:pPr lvl="1"/>
            <a:endParaRPr lang="en-US" sz="2200" dirty="0"/>
          </a:p>
        </p:txBody>
      </p:sp>
      <p:cxnSp>
        <p:nvCxnSpPr>
          <p:cNvPr id="5" name="Straight Arrow Connector 4">
            <a:extLst>
              <a:ext uri="{FF2B5EF4-FFF2-40B4-BE49-F238E27FC236}">
                <a16:creationId xmlns:a16="http://schemas.microsoft.com/office/drawing/2014/main" id="{26E8A89F-8092-5FC6-4AC0-9F7D87577749}"/>
              </a:ext>
              <a:ext uri="{C183D7F6-B498-43B3-948B-1728B52AA6E4}">
                <adec:decorative xmlns:adec="http://schemas.microsoft.com/office/drawing/2017/decorative" val="1"/>
              </a:ext>
            </a:extLst>
          </p:cNvPr>
          <p:cNvCxnSpPr>
            <a:cxnSpLocks/>
          </p:cNvCxnSpPr>
          <p:nvPr/>
        </p:nvCxnSpPr>
        <p:spPr>
          <a:xfrm>
            <a:off x="1222558" y="2117374"/>
            <a:ext cx="0" cy="5700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284D1600-2AFB-B3FE-560B-C1F110D4B5AB}"/>
              </a:ext>
            </a:extLst>
          </p:cNvPr>
          <p:cNvSpPr>
            <a:spLocks noGrp="1"/>
          </p:cNvSpPr>
          <p:nvPr>
            <p:ph type="sldNum" sz="quarter" idx="4"/>
          </p:nvPr>
        </p:nvSpPr>
        <p:spPr/>
        <p:txBody>
          <a:bodyPr/>
          <a:lstStyle/>
          <a:p>
            <a:fld id="{60F4F636-6A27-E649-AEDF-9DE4D4E58670}" type="slidenum">
              <a:rPr lang="en-US" smtClean="0"/>
              <a:pPr/>
              <a:t>59</a:t>
            </a:fld>
            <a:endParaRPr lang="en-US" dirty="0"/>
          </a:p>
        </p:txBody>
      </p:sp>
    </p:spTree>
    <p:extLst>
      <p:ext uri="{BB962C8B-B14F-4D97-AF65-F5344CB8AC3E}">
        <p14:creationId xmlns:p14="http://schemas.microsoft.com/office/powerpoint/2010/main" val="418858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47A66-A0D2-F86D-5579-69D47BAB2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1E8E42-0EAC-53D3-3C75-44BF6DB0A167}"/>
              </a:ext>
            </a:extLst>
          </p:cNvPr>
          <p:cNvSpPr>
            <a:spLocks noGrp="1"/>
          </p:cNvSpPr>
          <p:nvPr>
            <p:ph type="title"/>
          </p:nvPr>
        </p:nvSpPr>
        <p:spPr/>
        <p:txBody>
          <a:bodyPr>
            <a:normAutofit/>
          </a:bodyPr>
          <a:lstStyle/>
          <a:p>
            <a:r>
              <a:rPr lang="en-US" dirty="0"/>
              <a:t>Beyond the Loop</a:t>
            </a:r>
          </a:p>
        </p:txBody>
      </p:sp>
      <p:sp>
        <p:nvSpPr>
          <p:cNvPr id="3" name="Content Placeholder 2">
            <a:extLst>
              <a:ext uri="{FF2B5EF4-FFF2-40B4-BE49-F238E27FC236}">
                <a16:creationId xmlns:a16="http://schemas.microsoft.com/office/drawing/2014/main" id="{AE61F737-906D-306A-CF40-811659C62516}"/>
              </a:ext>
            </a:extLst>
          </p:cNvPr>
          <p:cNvSpPr>
            <a:spLocks noGrp="1"/>
          </p:cNvSpPr>
          <p:nvPr>
            <p:ph idx="1"/>
          </p:nvPr>
        </p:nvSpPr>
        <p:spPr/>
        <p:txBody>
          <a:bodyPr/>
          <a:lstStyle/>
          <a:p>
            <a:r>
              <a:rPr lang="en-US" sz="2800" dirty="0"/>
              <a:t>note: matt is (likely) </a:t>
            </a:r>
            <a:r>
              <a:rPr lang="en-US" sz="2800" i="1" dirty="0"/>
              <a:t>not</a:t>
            </a:r>
            <a:r>
              <a:rPr lang="en-US" sz="2800" dirty="0"/>
              <a:t> teaching 331 next year – so these are all suggestions</a:t>
            </a:r>
          </a:p>
          <a:p>
            <a:r>
              <a:rPr lang="en-US" sz="2800" dirty="0"/>
              <a:t>things for the near future (e.g. 25su, 25au)</a:t>
            </a:r>
          </a:p>
          <a:p>
            <a:pPr lvl="1"/>
            <a:r>
              <a:rPr lang="en-US" sz="2400" dirty="0"/>
              <a:t>revisiting Weeks 1 – 3 (debugging materials + pacing)</a:t>
            </a:r>
          </a:p>
          <a:p>
            <a:pPr lvl="1"/>
            <a:r>
              <a:rPr lang="en-US" sz="2400" dirty="0"/>
              <a:t>improving live coding (in lecture &amp; section)</a:t>
            </a:r>
          </a:p>
          <a:p>
            <a:pPr lvl="1"/>
            <a:r>
              <a:rPr lang="en-US" sz="2400" dirty="0"/>
              <a:t>comfy-* tooling improvements</a:t>
            </a:r>
          </a:p>
          <a:p>
            <a:r>
              <a:rPr lang="en-US" sz="2800" dirty="0"/>
              <a:t>things that are more up in the air</a:t>
            </a:r>
          </a:p>
          <a:p>
            <a:pPr lvl="1"/>
            <a:r>
              <a:rPr lang="en-US" sz="2400" dirty="0"/>
              <a:t>pre-class readings or videos</a:t>
            </a:r>
          </a:p>
          <a:p>
            <a:pPr lvl="1"/>
            <a:r>
              <a:rPr lang="en-US" sz="2400" dirty="0"/>
              <a:t>macro-level course shifts (e.g. breadth of topics)</a:t>
            </a:r>
          </a:p>
          <a:p>
            <a:pPr lvl="1"/>
            <a:r>
              <a:rPr lang="en-US" sz="2400" dirty="0"/>
              <a:t>relationship with 12X, 311, other courses</a:t>
            </a:r>
          </a:p>
        </p:txBody>
      </p:sp>
      <p:sp>
        <p:nvSpPr>
          <p:cNvPr id="4" name="Slide Number Placeholder 3">
            <a:extLst>
              <a:ext uri="{FF2B5EF4-FFF2-40B4-BE49-F238E27FC236}">
                <a16:creationId xmlns:a16="http://schemas.microsoft.com/office/drawing/2014/main" id="{787E8C3F-1C56-4A6C-31FC-8D8F6F2DDB58}"/>
              </a:ext>
            </a:extLst>
          </p:cNvPr>
          <p:cNvSpPr>
            <a:spLocks noGrp="1"/>
          </p:cNvSpPr>
          <p:nvPr>
            <p:ph type="sldNum" sz="quarter" idx="4"/>
          </p:nvPr>
        </p:nvSpPr>
        <p:spPr/>
        <p:txBody>
          <a:bodyPr/>
          <a:lstStyle/>
          <a:p>
            <a:fld id="{60F4F636-6A27-E649-AEDF-9DE4D4E58670}" type="slidenum">
              <a:rPr lang="en-US" smtClean="0"/>
              <a:pPr/>
              <a:t>6</a:t>
            </a:fld>
            <a:endParaRPr lang="en-US" dirty="0"/>
          </a:p>
        </p:txBody>
      </p:sp>
    </p:spTree>
    <p:extLst>
      <p:ext uri="{BB962C8B-B14F-4D97-AF65-F5344CB8AC3E}">
        <p14:creationId xmlns:p14="http://schemas.microsoft.com/office/powerpoint/2010/main" val="291072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925CC-0C6A-DE55-9564-28469BDED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FC6C6-B5A1-BF4F-B5DC-2B80965B655F}"/>
              </a:ext>
            </a:extLst>
          </p:cNvPr>
          <p:cNvSpPr>
            <a:spLocks noGrp="1"/>
          </p:cNvSpPr>
          <p:nvPr>
            <p:ph type="title"/>
          </p:nvPr>
        </p:nvSpPr>
        <p:spPr/>
        <p:txBody>
          <a:bodyPr>
            <a:normAutofit fontScale="90000"/>
          </a:bodyPr>
          <a:lstStyle/>
          <a:p>
            <a:r>
              <a:rPr lang="en-US" dirty="0"/>
              <a:t>Recall: Full Forward Reasoning Example (on code)</a:t>
            </a:r>
          </a:p>
        </p:txBody>
      </p:sp>
      <p:sp>
        <p:nvSpPr>
          <p:cNvPr id="3" name="Content Placeholder 2">
            <a:extLst>
              <a:ext uri="{FF2B5EF4-FFF2-40B4-BE49-F238E27FC236}">
                <a16:creationId xmlns:a16="http://schemas.microsoft.com/office/drawing/2014/main" id="{94AB21D8-6692-4875-F024-B84E143C633F}"/>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@param n an integer with n &gt;=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m with m &gt;= 10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a:t>
            </a:r>
            <a:r>
              <a:rPr lang="en-US" sz="1800" b="1" dirty="0">
                <a:solidFill>
                  <a:srgbClr val="7030A0"/>
                </a:solidFill>
                <a:latin typeface="Cambria Math" panose="02040503050406030204" pitchFamily="18" charset="0"/>
                <a:ea typeface="Cambria Math" panose="02040503050406030204" pitchFamily="18" charset="0"/>
              </a:rPr>
              <a:t>≥ 1 }}</a:t>
            </a:r>
          </a:p>
          <a:p>
            <a:pPr lvl="2"/>
            <a:r>
              <a:rPr lang="en-US" sz="1800" dirty="0">
                <a:latin typeface="Courier New" panose="02070309020205020404" pitchFamily="49" charset="0"/>
                <a:cs typeface="Courier New" panose="02070309020205020404" pitchFamily="49" charset="0"/>
              </a:rPr>
              <a:t>  n = n + 3n;</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3 </a:t>
            </a:r>
            <a:r>
              <a:rPr lang="en-US" sz="1800" b="1" dirty="0">
                <a:solidFill>
                  <a:srgbClr val="7030A0"/>
                </a:solidFill>
                <a:latin typeface="Cambria Math" panose="02040503050406030204" pitchFamily="18" charset="0"/>
                <a:ea typeface="Cambria Math" panose="02040503050406030204" pitchFamily="18" charset="0"/>
              </a:rPr>
              <a:t>≥ 1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a:t>
            </a:r>
            <a:r>
              <a:rPr lang="en-US" sz="1800" b="1" baseline="30000" dirty="0">
                <a:solidFill>
                  <a:srgbClr val="7030A0"/>
                </a:solidFill>
                <a:latin typeface="Cambria Math" panose="02040503050406030204" pitchFamily="18" charset="0"/>
                <a:ea typeface="Cambria Math" panose="02040503050406030204" pitchFamily="18"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10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rPr>
              <a:t>n</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 4</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since </a:t>
            </a:r>
            <a:r>
              <a:rPr lang="en-US" sz="1800" dirty="0">
                <a:latin typeface="Cambria Math" panose="02040503050406030204" pitchFamily="18" charset="0"/>
                <a:ea typeface="Cambria Math" panose="02040503050406030204" pitchFamily="18" charset="0"/>
                <a:cs typeface="Franklin Gothic Medium"/>
              </a:rPr>
              <a:t>n – 3 </a:t>
            </a:r>
            <a:r>
              <a:rPr lang="en-US" sz="1800" dirty="0">
                <a:latin typeface="Cambria Math" panose="02040503050406030204" pitchFamily="18" charset="0"/>
                <a:ea typeface="Cambria Math" panose="02040503050406030204" pitchFamily="18" charset="0"/>
              </a:rPr>
              <a:t>≥ 1 (i.e.,  </a:t>
            </a:r>
            <a:r>
              <a:rPr lang="en-US" sz="1800" dirty="0">
                <a:latin typeface="Cambria Math" panose="02040503050406030204" pitchFamily="18" charset="0"/>
                <a:ea typeface="Cambria Math" panose="02040503050406030204" pitchFamily="18" charset="0"/>
                <a:cs typeface="Franklin Gothic Medium"/>
              </a:rPr>
              <a:t>n </a:t>
            </a:r>
            <a:r>
              <a:rPr lang="en-US" sz="1800" dirty="0">
                <a:latin typeface="Cambria Math" panose="02040503050406030204" pitchFamily="18" charset="0"/>
                <a:ea typeface="Cambria Math" panose="02040503050406030204" pitchFamily="18" charset="0"/>
              </a:rPr>
              <a:t>≥ 4)</a:t>
            </a:r>
          </a:p>
          <a:p>
            <a:pPr lvl="2"/>
            <a:r>
              <a:rPr lang="en-US" sz="1800" dirty="0">
                <a:latin typeface="Cambria Math" panose="02040503050406030204" pitchFamily="18" charset="0"/>
                <a:ea typeface="Cambria Math" panose="02040503050406030204" pitchFamily="18" charset="0"/>
              </a:rPr>
              <a:t>	= 16</a:t>
            </a:r>
          </a:p>
          <a:p>
            <a:pPr lvl="2"/>
            <a:r>
              <a:rPr lang="en-US" sz="1800" dirty="0">
                <a:latin typeface="Cambria Math" panose="02040503050406030204" pitchFamily="18" charset="0"/>
                <a:ea typeface="Cambria Math" panose="02040503050406030204" pitchFamily="18" charset="0"/>
              </a:rPr>
              <a:t>	&gt; 10</a:t>
            </a:r>
          </a:p>
        </p:txBody>
      </p:sp>
      <p:cxnSp>
        <p:nvCxnSpPr>
          <p:cNvPr id="4" name="Straight Arrow Connector 3">
            <a:extLst>
              <a:ext uri="{FF2B5EF4-FFF2-40B4-BE49-F238E27FC236}">
                <a16:creationId xmlns:a16="http://schemas.microsoft.com/office/drawing/2014/main" id="{F5B7D196-8FA6-C354-3D75-832647718D4F}"/>
              </a:ext>
              <a:ext uri="{C183D7F6-B498-43B3-948B-1728B52AA6E4}">
                <adec:decorative xmlns:adec="http://schemas.microsoft.com/office/drawing/2017/decorative" val="1"/>
              </a:ext>
            </a:extLst>
          </p:cNvPr>
          <p:cNvCxnSpPr>
            <a:cxnSpLocks/>
          </p:cNvCxnSpPr>
          <p:nvPr/>
        </p:nvCxnSpPr>
        <p:spPr>
          <a:xfrm>
            <a:off x="1602569" y="3143992"/>
            <a:ext cx="0" cy="5700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DE920BE-D79A-080A-A40A-9973C2BDEB05}"/>
              </a:ext>
            </a:extLst>
          </p:cNvPr>
          <p:cNvSpPr txBox="1"/>
          <p:nvPr/>
        </p:nvSpPr>
        <p:spPr>
          <a:xfrm>
            <a:off x="4753685" y="3244334"/>
            <a:ext cx="3005951"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n = n</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 + 3 </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means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n – 3 = n</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0</a:t>
            </a:r>
            <a:endPar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endParaRPr>
          </a:p>
        </p:txBody>
      </p:sp>
      <p:grpSp>
        <p:nvGrpSpPr>
          <p:cNvPr id="9" name="Group 8" descr="Our responsibility is to check the implication {{ n – 3 ≥ 1 }}&#13;&#10;  {{ n2 ≥ 10 }}&#13;&#10;">
            <a:extLst>
              <a:ext uri="{FF2B5EF4-FFF2-40B4-BE49-F238E27FC236}">
                <a16:creationId xmlns:a16="http://schemas.microsoft.com/office/drawing/2014/main" id="{326D8350-075E-3B7F-D085-AA656D489DF0}"/>
              </a:ext>
            </a:extLst>
          </p:cNvPr>
          <p:cNvGrpSpPr/>
          <p:nvPr/>
        </p:nvGrpSpPr>
        <p:grpSpPr>
          <a:xfrm>
            <a:off x="3230097" y="3613666"/>
            <a:ext cx="2513447" cy="570016"/>
            <a:chOff x="3230097" y="3613666"/>
            <a:chExt cx="2513447" cy="570016"/>
          </a:xfrm>
        </p:grpSpPr>
        <p:sp>
          <p:nvSpPr>
            <p:cNvPr id="6" name="Right Bracket 5">
              <a:extLst>
                <a:ext uri="{FF2B5EF4-FFF2-40B4-BE49-F238E27FC236}">
                  <a16:creationId xmlns:a16="http://schemas.microsoft.com/office/drawing/2014/main" id="{38C1F89E-6862-46A0-453C-D1D80418D2F2}"/>
                </a:ext>
              </a:extLst>
            </p:cNvPr>
            <p:cNvSpPr/>
            <p:nvPr/>
          </p:nvSpPr>
          <p:spPr>
            <a:xfrm>
              <a:off x="3230097" y="3613666"/>
              <a:ext cx="119082" cy="570016"/>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71B2E77-591A-AB94-1E9E-AA7B28B201A4}"/>
                </a:ext>
              </a:extLst>
            </p:cNvPr>
            <p:cNvSpPr txBox="1"/>
            <p:nvPr/>
          </p:nvSpPr>
          <p:spPr>
            <a:xfrm>
              <a:off x="3394118" y="3714008"/>
              <a:ext cx="2349426"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check this implication</a:t>
              </a:r>
            </a:p>
          </p:txBody>
        </p:sp>
      </p:grpSp>
      <p:sp>
        <p:nvSpPr>
          <p:cNvPr id="7" name="TextBox 6">
            <a:extLst>
              <a:ext uri="{FF2B5EF4-FFF2-40B4-BE49-F238E27FC236}">
                <a16:creationId xmlns:a16="http://schemas.microsoft.com/office/drawing/2014/main" id="{9FB1A369-7FE9-D416-5E71-A3A869D49090}"/>
              </a:ext>
            </a:extLst>
          </p:cNvPr>
          <p:cNvSpPr txBox="1"/>
          <p:nvPr/>
        </p:nvSpPr>
        <p:spPr>
          <a:xfrm>
            <a:off x="4753685" y="5788800"/>
            <a:ext cx="3300327" cy="646331"/>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pPr algn="ct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This is the preferred approach.</a:t>
            </a:r>
          </a:p>
          <a:p>
            <a:pPr algn="ct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Avoid subscripts</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 when possible.</a:t>
            </a:r>
          </a:p>
        </p:txBody>
      </p:sp>
      <p:sp>
        <p:nvSpPr>
          <p:cNvPr id="10" name="Slide Number Placeholder 9">
            <a:extLst>
              <a:ext uri="{FF2B5EF4-FFF2-40B4-BE49-F238E27FC236}">
                <a16:creationId xmlns:a16="http://schemas.microsoft.com/office/drawing/2014/main" id="{00EE768F-363D-982A-BEF6-CD9058240F00}"/>
              </a:ext>
            </a:extLst>
          </p:cNvPr>
          <p:cNvSpPr>
            <a:spLocks noGrp="1"/>
          </p:cNvSpPr>
          <p:nvPr>
            <p:ph type="sldNum" sz="quarter" idx="4"/>
          </p:nvPr>
        </p:nvSpPr>
        <p:spPr/>
        <p:txBody>
          <a:bodyPr/>
          <a:lstStyle/>
          <a:p>
            <a:fld id="{60F4F636-6A27-E649-AEDF-9DE4D4E58670}" type="slidenum">
              <a:rPr lang="en-US" smtClean="0"/>
              <a:pPr/>
              <a:t>60</a:t>
            </a:fld>
            <a:endParaRPr lang="en-US" dirty="0"/>
          </a:p>
        </p:txBody>
      </p:sp>
    </p:spTree>
    <p:extLst>
      <p:ext uri="{BB962C8B-B14F-4D97-AF65-F5344CB8AC3E}">
        <p14:creationId xmlns:p14="http://schemas.microsoft.com/office/powerpoint/2010/main" val="239771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4EE98-09F1-FAEB-A159-6421279C2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B8EA0-AF23-A182-73A6-05E641B394AD}"/>
              </a:ext>
            </a:extLst>
          </p:cNvPr>
          <p:cNvSpPr>
            <a:spLocks noGrp="1"/>
          </p:cNvSpPr>
          <p:nvPr>
            <p:ph type="title"/>
          </p:nvPr>
        </p:nvSpPr>
        <p:spPr/>
        <p:txBody>
          <a:bodyPr>
            <a:normAutofit fontScale="90000"/>
          </a:bodyPr>
          <a:lstStyle/>
          <a:p>
            <a:r>
              <a:rPr lang="en-US" dirty="0"/>
              <a:t>Recall: Defining Forward &amp; Backward Reasoning</a:t>
            </a:r>
          </a:p>
        </p:txBody>
      </p:sp>
      <p:sp>
        <p:nvSpPr>
          <p:cNvPr id="3" name="Content Placeholder 2">
            <a:extLst>
              <a:ext uri="{FF2B5EF4-FFF2-40B4-BE49-F238E27FC236}">
                <a16:creationId xmlns:a16="http://schemas.microsoft.com/office/drawing/2014/main" id="{94A400A5-D5E4-94A3-216F-FD9AC762D67A}"/>
              </a:ext>
            </a:extLst>
          </p:cNvPr>
          <p:cNvSpPr>
            <a:spLocks noGrp="1"/>
          </p:cNvSpPr>
          <p:nvPr>
            <p:ph idx="1"/>
          </p:nvPr>
        </p:nvSpPr>
        <p:spPr/>
        <p:txBody>
          <a:bodyPr/>
          <a:lstStyle/>
          <a:p>
            <a:r>
              <a:rPr lang="en-US" sz="2600" dirty="0">
                <a:latin typeface="Franklin Gothic Medium" panose="020B0603020102020204" pitchFamily="34" charset="0"/>
              </a:rPr>
              <a:t>Forward / backward reasoning fill in assertions</a:t>
            </a:r>
          </a:p>
          <a:p>
            <a:pPr lvl="1"/>
            <a:r>
              <a:rPr lang="en-US" sz="2200" dirty="0">
                <a:latin typeface="Franklin Gothic Medium" panose="020B0603020102020204" pitchFamily="34" charset="0"/>
              </a:rPr>
              <a:t>mechanically create valid triples</a:t>
            </a:r>
          </a:p>
          <a:p>
            <a:pPr lvl="1"/>
            <a:endParaRPr lang="en-US" sz="2200" dirty="0">
              <a:latin typeface="Franklin Gothic Medium" panose="020B0603020102020204" pitchFamily="34" charset="0"/>
            </a:endParaRPr>
          </a:p>
          <a:p>
            <a:r>
              <a:rPr lang="en-US" sz="2600" dirty="0"/>
              <a:t> </a:t>
            </a:r>
            <a:r>
              <a:rPr lang="en-US" sz="2600" b="1" dirty="0">
                <a:solidFill>
                  <a:srgbClr val="0070C0"/>
                </a:solidFill>
              </a:rPr>
              <a:t>Forward</a:t>
            </a:r>
            <a:r>
              <a:rPr lang="en-US" sz="2600" dirty="0"/>
              <a:t> reasoning fills in postcondition</a:t>
            </a:r>
          </a:p>
          <a:p>
            <a:pPr lvl="2"/>
            <a:endParaRPr lang="en-US" sz="800" dirty="0"/>
          </a:p>
          <a:p>
            <a:pPr lvl="2"/>
            <a:r>
              <a:rPr lang="en-US" sz="2400" b="1" dirty="0">
                <a:latin typeface="Cambria Math" panose="02040503050406030204" pitchFamily="18" charset="0"/>
                <a:ea typeface="Cambria Math" panose="02040503050406030204" pitchFamily="18" charset="0"/>
              </a:rPr>
              <a:t>		{{ P }}  </a:t>
            </a:r>
            <a:r>
              <a:rPr lang="en-US" sz="2400" b="1" dirty="0">
                <a:latin typeface="Courier New" panose="02070309020205020404" pitchFamily="49" charset="0"/>
                <a:ea typeface="Cambria Math" panose="02040503050406030204" pitchFamily="18" charset="0"/>
                <a:cs typeface="Courier New" panose="02070309020205020404" pitchFamily="49" charset="0"/>
              </a:rPr>
              <a:t>S</a:t>
            </a:r>
            <a:r>
              <a:rPr lang="en-US" sz="2400" b="1" dirty="0">
                <a:latin typeface="Cambria Math" panose="02040503050406030204" pitchFamily="18" charset="0"/>
                <a:ea typeface="Cambria Math" panose="02040503050406030204" pitchFamily="18" charset="0"/>
              </a:rPr>
              <a:t>  {{ ___ }}</a:t>
            </a:r>
            <a:endParaRPr lang="en-US" sz="1800" dirty="0"/>
          </a:p>
          <a:p>
            <a:pPr lvl="2"/>
            <a:endParaRPr lang="en-US" sz="800" dirty="0"/>
          </a:p>
          <a:p>
            <a:pPr lvl="1"/>
            <a:r>
              <a:rPr lang="en-US" sz="2200" dirty="0"/>
              <a:t>gives </a:t>
            </a:r>
            <a:r>
              <a:rPr lang="en-US" sz="2200" i="1" dirty="0"/>
              <a:t>strongest</a:t>
            </a:r>
            <a:r>
              <a:rPr lang="en-US" sz="2200" dirty="0"/>
              <a:t> postcondition making the triple valid</a:t>
            </a:r>
          </a:p>
          <a:p>
            <a:pPr lvl="1"/>
            <a:endParaRPr lang="en-US" sz="2200" dirty="0"/>
          </a:p>
          <a:p>
            <a:r>
              <a:rPr lang="en-US" sz="2600" dirty="0"/>
              <a:t> </a:t>
            </a:r>
            <a:r>
              <a:rPr lang="en-US" sz="2600" b="1" dirty="0">
                <a:solidFill>
                  <a:srgbClr val="0070C0"/>
                </a:solidFill>
              </a:rPr>
              <a:t>Backward</a:t>
            </a:r>
            <a:r>
              <a:rPr lang="en-US" sz="2600" dirty="0"/>
              <a:t> reasoning fills in precondition</a:t>
            </a:r>
          </a:p>
          <a:p>
            <a:pPr lvl="2"/>
            <a:endParaRPr lang="en-US" sz="800" dirty="0"/>
          </a:p>
          <a:p>
            <a:pPr lvl="2"/>
            <a:r>
              <a:rPr lang="en-US" sz="2400" b="1" dirty="0">
                <a:latin typeface="Cambria Math" panose="02040503050406030204" pitchFamily="18" charset="0"/>
                <a:ea typeface="Cambria Math" panose="02040503050406030204" pitchFamily="18" charset="0"/>
              </a:rPr>
              <a:t>		{{ ___ }}  </a:t>
            </a:r>
            <a:r>
              <a:rPr lang="en-US" sz="2400" b="1" dirty="0">
                <a:latin typeface="Courier New" panose="02070309020205020404" pitchFamily="49" charset="0"/>
                <a:ea typeface="Cambria Math" panose="02040503050406030204" pitchFamily="18" charset="0"/>
                <a:cs typeface="Courier New" panose="02070309020205020404" pitchFamily="49" charset="0"/>
              </a:rPr>
              <a:t>S</a:t>
            </a:r>
            <a:r>
              <a:rPr lang="en-US" sz="2400" b="1" dirty="0">
                <a:latin typeface="Cambria Math" panose="02040503050406030204" pitchFamily="18" charset="0"/>
                <a:ea typeface="Cambria Math" panose="02040503050406030204" pitchFamily="18" charset="0"/>
              </a:rPr>
              <a:t>  {{ Q }}</a:t>
            </a:r>
            <a:endParaRPr lang="en-US" sz="1800" dirty="0"/>
          </a:p>
          <a:p>
            <a:pPr lvl="2"/>
            <a:endParaRPr lang="en-US" sz="800" dirty="0"/>
          </a:p>
          <a:p>
            <a:pPr lvl="1"/>
            <a:r>
              <a:rPr lang="en-US" sz="2200" dirty="0"/>
              <a:t>gives </a:t>
            </a:r>
            <a:r>
              <a:rPr lang="en-US" sz="2200" i="1" dirty="0"/>
              <a:t>weakest</a:t>
            </a:r>
            <a:r>
              <a:rPr lang="en-US" sz="2200" dirty="0"/>
              <a:t> precondition making the triple valid</a:t>
            </a:r>
          </a:p>
        </p:txBody>
      </p:sp>
      <p:sp>
        <p:nvSpPr>
          <p:cNvPr id="4" name="Slide Number Placeholder 3">
            <a:extLst>
              <a:ext uri="{FF2B5EF4-FFF2-40B4-BE49-F238E27FC236}">
                <a16:creationId xmlns:a16="http://schemas.microsoft.com/office/drawing/2014/main" id="{11B1D822-1B62-4F48-F263-60CC9B1CBB11}"/>
              </a:ext>
            </a:extLst>
          </p:cNvPr>
          <p:cNvSpPr>
            <a:spLocks noGrp="1"/>
          </p:cNvSpPr>
          <p:nvPr>
            <p:ph type="sldNum" sz="quarter" idx="4"/>
          </p:nvPr>
        </p:nvSpPr>
        <p:spPr/>
        <p:txBody>
          <a:bodyPr/>
          <a:lstStyle/>
          <a:p>
            <a:fld id="{60F4F636-6A27-E649-AEDF-9DE4D4E58670}" type="slidenum">
              <a:rPr lang="en-US" smtClean="0"/>
              <a:pPr/>
              <a:t>61</a:t>
            </a:fld>
            <a:endParaRPr lang="en-US" dirty="0"/>
          </a:p>
        </p:txBody>
      </p:sp>
    </p:spTree>
    <p:extLst>
      <p:ext uri="{BB962C8B-B14F-4D97-AF65-F5344CB8AC3E}">
        <p14:creationId xmlns:p14="http://schemas.microsoft.com/office/powerpoint/2010/main" val="13322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a:bodyPr>
          <a:lstStyle/>
          <a:p>
            <a:r>
              <a:rPr lang="en-US" dirty="0"/>
              <a:t>Backwards Reasoning by Example (1/4) </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_______________________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z &lt; 0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must be true before </a:t>
            </a:r>
            <a:r>
              <a:rPr lang="en-US" sz="2400" dirty="0">
                <a:latin typeface="Courier New" panose="02070309020205020404" pitchFamily="49" charset="0"/>
                <a:cs typeface="Courier New" panose="02070309020205020404" pitchFamily="49" charset="0"/>
              </a:rPr>
              <a:t>z</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w</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x</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y</a:t>
            </a:r>
            <a:r>
              <a:rPr lang="en-US" sz="2600" dirty="0"/>
              <a:t> so </a:t>
            </a:r>
            <a:r>
              <a:rPr lang="en-US" sz="2600" dirty="0">
                <a:latin typeface="Cambria Math" panose="02040503050406030204" pitchFamily="18" charset="0"/>
                <a:ea typeface="Cambria Math" panose="02040503050406030204" pitchFamily="18" charset="0"/>
              </a:rPr>
              <a:t>z &lt; 0</a:t>
            </a:r>
            <a:r>
              <a:rPr lang="en-US" sz="2600" dirty="0"/>
              <a:t> ?</a:t>
            </a:r>
          </a:p>
          <a:p>
            <a:pPr lvl="1"/>
            <a:r>
              <a:rPr lang="en-US" sz="2200" dirty="0"/>
              <a:t>want the weakest precondition (most allowed states)</a:t>
            </a:r>
          </a:p>
        </p:txBody>
      </p:sp>
      <p:sp>
        <p:nvSpPr>
          <p:cNvPr id="4" name="Slide Number Placeholder 3">
            <a:extLst>
              <a:ext uri="{FF2B5EF4-FFF2-40B4-BE49-F238E27FC236}">
                <a16:creationId xmlns:a16="http://schemas.microsoft.com/office/drawing/2014/main" id="{AE7FBE71-D2A0-F514-F9C4-63F6B9C512AA}"/>
              </a:ext>
            </a:extLst>
          </p:cNvPr>
          <p:cNvSpPr>
            <a:spLocks noGrp="1"/>
          </p:cNvSpPr>
          <p:nvPr>
            <p:ph type="sldNum" sz="quarter" idx="4"/>
          </p:nvPr>
        </p:nvSpPr>
        <p:spPr/>
        <p:txBody>
          <a:bodyPr/>
          <a:lstStyle/>
          <a:p>
            <a:fld id="{60F4F636-6A27-E649-AEDF-9DE4D4E58670}" type="slidenum">
              <a:rPr lang="en-US" smtClean="0"/>
              <a:pPr/>
              <a:t>62</a:t>
            </a:fld>
            <a:endParaRPr lang="en-US" dirty="0"/>
          </a:p>
        </p:txBody>
      </p:sp>
    </p:spTree>
    <p:extLst>
      <p:ext uri="{BB962C8B-B14F-4D97-AF65-F5344CB8AC3E}">
        <p14:creationId xmlns:p14="http://schemas.microsoft.com/office/powerpoint/2010/main" val="1827935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a:bodyPr>
          <a:lstStyle/>
          <a:p>
            <a:r>
              <a:rPr lang="en-US" dirty="0"/>
              <a:t>Backwards Reasoning by Example (2/4) </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_______________________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w + x + y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z &lt; 0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must be true before </a:t>
            </a:r>
            <a:r>
              <a:rPr lang="en-US" sz="2400" dirty="0">
                <a:latin typeface="Courier New" panose="02070309020205020404" pitchFamily="49" charset="0"/>
                <a:cs typeface="Courier New" panose="02070309020205020404" pitchFamily="49" charset="0"/>
              </a:rPr>
              <a:t>z</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w</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x</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y</a:t>
            </a:r>
            <a:r>
              <a:rPr lang="en-US" sz="2600" dirty="0"/>
              <a:t> so </a:t>
            </a:r>
            <a:r>
              <a:rPr lang="en-US" sz="2600" dirty="0">
                <a:latin typeface="Cambria Math" panose="02040503050406030204" pitchFamily="18" charset="0"/>
                <a:ea typeface="Cambria Math" panose="02040503050406030204" pitchFamily="18" charset="0"/>
              </a:rPr>
              <a:t>z &lt; 0</a:t>
            </a:r>
            <a:r>
              <a:rPr lang="en-US" sz="2600" dirty="0"/>
              <a:t> ?</a:t>
            </a:r>
          </a:p>
          <a:p>
            <a:pPr lvl="1"/>
            <a:r>
              <a:rPr lang="en-US" sz="2200" dirty="0">
                <a:latin typeface="Franklin Gothic Medium" panose="020B0603020102020204" pitchFamily="34" charset="0"/>
                <a:ea typeface="Cambria Math" panose="02040503050406030204" pitchFamily="18" charset="0"/>
              </a:rPr>
              <a:t>must have </a:t>
            </a:r>
            <a:r>
              <a:rPr lang="en-US" sz="2200" dirty="0">
                <a:latin typeface="Cambria Math" panose="02040503050406030204" pitchFamily="18" charset="0"/>
                <a:ea typeface="Cambria Math" panose="02040503050406030204" pitchFamily="18" charset="0"/>
              </a:rPr>
              <a:t>w + x + y &lt; 0</a:t>
            </a:r>
            <a:r>
              <a:rPr lang="en-US" sz="2200" dirty="0">
                <a:latin typeface="Franklin Gothic Medium" panose="020B0603020102020204" pitchFamily="34" charset="0"/>
                <a:ea typeface="Cambria Math" panose="02040503050406030204" pitchFamily="18" charset="0"/>
              </a:rPr>
              <a:t> beforehand</a:t>
            </a:r>
          </a:p>
          <a:p>
            <a:pPr lvl="1"/>
            <a:endParaRPr lang="en-US" sz="2200" dirty="0"/>
          </a:p>
          <a:p>
            <a:r>
              <a:rPr lang="en-US" sz="2600" dirty="0"/>
              <a:t>What must be true before </a:t>
            </a:r>
            <a:r>
              <a:rPr lang="en-US" sz="2400" dirty="0">
                <a:latin typeface="Courier New" panose="02070309020205020404" pitchFamily="49" charset="0"/>
                <a:cs typeface="Courier New" panose="02070309020205020404" pitchFamily="49" charset="0"/>
              </a:rPr>
              <a:t>y</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42</a:t>
            </a:r>
            <a:r>
              <a:rPr lang="en-US" sz="2600" dirty="0"/>
              <a:t> for </a:t>
            </a:r>
            <a:r>
              <a:rPr lang="en-US" sz="2600" dirty="0">
                <a:latin typeface="Cambria Math" panose="02040503050406030204" pitchFamily="18" charset="0"/>
                <a:ea typeface="Cambria Math" panose="02040503050406030204" pitchFamily="18" charset="0"/>
              </a:rPr>
              <a:t>w + x + y &lt; 0</a:t>
            </a:r>
            <a:r>
              <a:rPr lang="en-US" sz="2600" dirty="0"/>
              <a:t> ?</a:t>
            </a:r>
          </a:p>
        </p:txBody>
      </p:sp>
      <p:cxnSp>
        <p:nvCxnSpPr>
          <p:cNvPr id="4" name="Straight Arrow Connector 3">
            <a:extLst>
              <a:ext uri="{FF2B5EF4-FFF2-40B4-BE49-F238E27FC236}">
                <a16:creationId xmlns:a16="http://schemas.microsoft.com/office/drawing/2014/main" id="{CF3A737B-AB16-025F-C78F-2B92A3D64721}"/>
              </a:ext>
              <a:ext uri="{C183D7F6-B498-43B3-948B-1728B52AA6E4}">
                <adec:decorative xmlns:adec="http://schemas.microsoft.com/office/drawing/2017/decorative" val="1"/>
              </a:ext>
            </a:extLst>
          </p:cNvPr>
          <p:cNvCxnSpPr>
            <a:cxnSpLocks/>
          </p:cNvCxnSpPr>
          <p:nvPr/>
        </p:nvCxnSpPr>
        <p:spPr>
          <a:xfrm flipV="1">
            <a:off x="1270059" y="2790701"/>
            <a:ext cx="0" cy="63829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66281042-5C8D-3EAA-DDF9-41E6650AF90F}"/>
              </a:ext>
            </a:extLst>
          </p:cNvPr>
          <p:cNvSpPr>
            <a:spLocks noGrp="1"/>
          </p:cNvSpPr>
          <p:nvPr>
            <p:ph type="sldNum" sz="quarter" idx="4"/>
          </p:nvPr>
        </p:nvSpPr>
        <p:spPr/>
        <p:txBody>
          <a:bodyPr/>
          <a:lstStyle/>
          <a:p>
            <a:fld id="{60F4F636-6A27-E649-AEDF-9DE4D4E58670}" type="slidenum">
              <a:rPr lang="en-US" smtClean="0"/>
              <a:pPr/>
              <a:t>63</a:t>
            </a:fld>
            <a:endParaRPr lang="en-US" dirty="0"/>
          </a:p>
        </p:txBody>
      </p:sp>
    </p:spTree>
    <p:extLst>
      <p:ext uri="{BB962C8B-B14F-4D97-AF65-F5344CB8AC3E}">
        <p14:creationId xmlns:p14="http://schemas.microsoft.com/office/powerpoint/2010/main" val="52731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a:bodyPr>
          <a:lstStyle/>
          <a:p>
            <a:r>
              <a:rPr lang="en-US" dirty="0"/>
              <a:t>Backwards Reasoning by Example (3/4) </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_______________________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w + x + 42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w + x + y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z &lt; 0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must be true before </a:t>
            </a:r>
            <a:r>
              <a:rPr lang="en-US" sz="2400" dirty="0">
                <a:latin typeface="Courier New" panose="02070309020205020404" pitchFamily="49" charset="0"/>
                <a:cs typeface="Courier New" panose="02070309020205020404" pitchFamily="49" charset="0"/>
              </a:rPr>
              <a:t>y</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42</a:t>
            </a:r>
            <a:r>
              <a:rPr lang="en-US" sz="2600" dirty="0"/>
              <a:t> for </a:t>
            </a:r>
            <a:r>
              <a:rPr lang="en-US" sz="2600" dirty="0">
                <a:latin typeface="Cambria Math" panose="02040503050406030204" pitchFamily="18" charset="0"/>
                <a:ea typeface="Cambria Math" panose="02040503050406030204" pitchFamily="18" charset="0"/>
              </a:rPr>
              <a:t>w + x + y &lt; 0</a:t>
            </a:r>
            <a:r>
              <a:rPr lang="en-US" sz="2600" dirty="0"/>
              <a:t> ?</a:t>
            </a:r>
          </a:p>
          <a:p>
            <a:pPr lvl="1"/>
            <a:r>
              <a:rPr lang="en-US" sz="2200" dirty="0">
                <a:latin typeface="Franklin Gothic Medium" panose="020B0603020102020204" pitchFamily="34" charset="0"/>
                <a:ea typeface="Cambria Math" panose="02040503050406030204" pitchFamily="18" charset="0"/>
              </a:rPr>
              <a:t>must have </a:t>
            </a:r>
            <a:r>
              <a:rPr lang="en-US" sz="2200" dirty="0">
                <a:latin typeface="Cambria Math" panose="02040503050406030204" pitchFamily="18" charset="0"/>
                <a:ea typeface="Cambria Math" panose="02040503050406030204" pitchFamily="18" charset="0"/>
              </a:rPr>
              <a:t>w + x + 42 &lt; 0</a:t>
            </a:r>
            <a:r>
              <a:rPr lang="en-US" sz="2200" dirty="0">
                <a:latin typeface="Franklin Gothic Medium" panose="020B0603020102020204" pitchFamily="34" charset="0"/>
                <a:ea typeface="Cambria Math" panose="02040503050406030204" pitchFamily="18" charset="0"/>
              </a:rPr>
              <a:t> beforehand</a:t>
            </a:r>
          </a:p>
          <a:p>
            <a:pPr lvl="1"/>
            <a:endParaRPr lang="en-US" sz="2200" dirty="0"/>
          </a:p>
          <a:p>
            <a:r>
              <a:rPr lang="en-US" sz="2600" dirty="0"/>
              <a:t>What must be true before </a:t>
            </a:r>
            <a:r>
              <a:rPr lang="en-US" sz="2400" dirty="0">
                <a:latin typeface="Courier New" panose="02070309020205020404" pitchFamily="49" charset="0"/>
                <a:cs typeface="Courier New" panose="02070309020205020404" pitchFamily="49" charset="0"/>
              </a:rPr>
              <a:t>x</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17</a:t>
            </a:r>
            <a:r>
              <a:rPr lang="en-US" sz="2600" dirty="0"/>
              <a:t> for </a:t>
            </a:r>
            <a:r>
              <a:rPr lang="en-US" sz="2600" dirty="0">
                <a:latin typeface="Cambria Math" panose="02040503050406030204" pitchFamily="18" charset="0"/>
                <a:ea typeface="Cambria Math" panose="02040503050406030204" pitchFamily="18" charset="0"/>
              </a:rPr>
              <a:t>w + x + 42 &lt; 0</a:t>
            </a:r>
            <a:r>
              <a:rPr lang="en-US" sz="2600" dirty="0"/>
              <a:t> ?</a:t>
            </a:r>
          </a:p>
        </p:txBody>
      </p:sp>
      <p:cxnSp>
        <p:nvCxnSpPr>
          <p:cNvPr id="4" name="Straight Arrow Connector 3">
            <a:extLst>
              <a:ext uri="{FF2B5EF4-FFF2-40B4-BE49-F238E27FC236}">
                <a16:creationId xmlns:a16="http://schemas.microsoft.com/office/drawing/2014/main" id="{CF3A737B-AB16-025F-C78F-2B92A3D64721}"/>
              </a:ext>
              <a:ext uri="{C183D7F6-B498-43B3-948B-1728B52AA6E4}">
                <adec:decorative xmlns:adec="http://schemas.microsoft.com/office/drawing/2017/decorative" val="1"/>
              </a:ext>
            </a:extLst>
          </p:cNvPr>
          <p:cNvCxnSpPr>
            <a:cxnSpLocks/>
          </p:cNvCxnSpPr>
          <p:nvPr/>
        </p:nvCxnSpPr>
        <p:spPr>
          <a:xfrm flipV="1">
            <a:off x="1258184" y="2030680"/>
            <a:ext cx="0" cy="63829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6C388E76-35B4-43A1-61E7-771AF3651457}"/>
              </a:ext>
            </a:extLst>
          </p:cNvPr>
          <p:cNvSpPr>
            <a:spLocks noGrp="1"/>
          </p:cNvSpPr>
          <p:nvPr>
            <p:ph type="sldNum" sz="quarter" idx="4"/>
          </p:nvPr>
        </p:nvSpPr>
        <p:spPr/>
        <p:txBody>
          <a:bodyPr/>
          <a:lstStyle/>
          <a:p>
            <a:fld id="{60F4F636-6A27-E649-AEDF-9DE4D4E58670}" type="slidenum">
              <a:rPr lang="en-US" smtClean="0"/>
              <a:pPr/>
              <a:t>64</a:t>
            </a:fld>
            <a:endParaRPr lang="en-US" dirty="0"/>
          </a:p>
        </p:txBody>
      </p:sp>
    </p:spTree>
    <p:extLst>
      <p:ext uri="{BB962C8B-B14F-4D97-AF65-F5344CB8AC3E}">
        <p14:creationId xmlns:p14="http://schemas.microsoft.com/office/powerpoint/2010/main" val="132964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a:bodyPr>
          <a:lstStyle/>
          <a:p>
            <a:r>
              <a:rPr lang="en-US" dirty="0"/>
              <a:t>Backwards Reasoning by Example (4/4) </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w + 17 + 42 &lt; 0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w + x + 42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w + x + y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z &lt; 0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must be true before </a:t>
            </a:r>
            <a:r>
              <a:rPr lang="en-US" sz="2400" dirty="0">
                <a:latin typeface="Courier New" panose="02070309020205020404" pitchFamily="49" charset="0"/>
                <a:cs typeface="Courier New" panose="02070309020205020404" pitchFamily="49" charset="0"/>
              </a:rPr>
              <a:t>x</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17</a:t>
            </a:r>
            <a:r>
              <a:rPr lang="en-US" sz="2600" dirty="0"/>
              <a:t> for </a:t>
            </a:r>
            <a:r>
              <a:rPr lang="en-US" sz="2600" dirty="0">
                <a:latin typeface="Cambria Math" panose="02040503050406030204" pitchFamily="18" charset="0"/>
                <a:ea typeface="Cambria Math" panose="02040503050406030204" pitchFamily="18" charset="0"/>
              </a:rPr>
              <a:t>w + x + 42 &lt; 0</a:t>
            </a:r>
            <a:r>
              <a:rPr lang="en-US" sz="2600" dirty="0"/>
              <a:t> ?</a:t>
            </a:r>
          </a:p>
          <a:p>
            <a:pPr lvl="1"/>
            <a:r>
              <a:rPr lang="en-US" sz="2200" dirty="0">
                <a:latin typeface="Franklin Gothic Medium" panose="020B0603020102020204" pitchFamily="34" charset="0"/>
                <a:ea typeface="Cambria Math" panose="02040503050406030204" pitchFamily="18" charset="0"/>
              </a:rPr>
              <a:t>must have </a:t>
            </a:r>
            <a:r>
              <a:rPr lang="en-US" sz="2200" dirty="0">
                <a:latin typeface="Cambria Math" panose="02040503050406030204" pitchFamily="18" charset="0"/>
                <a:ea typeface="Cambria Math" panose="02040503050406030204" pitchFamily="18" charset="0"/>
              </a:rPr>
              <a:t>w + 59 &lt; 0</a:t>
            </a:r>
            <a:r>
              <a:rPr lang="en-US" sz="2200" dirty="0">
                <a:latin typeface="Franklin Gothic Medium" panose="020B0603020102020204" pitchFamily="34" charset="0"/>
                <a:ea typeface="Cambria Math" panose="02040503050406030204" pitchFamily="18" charset="0"/>
              </a:rPr>
              <a:t> beforehand</a:t>
            </a:r>
          </a:p>
          <a:p>
            <a:pPr lvl="1"/>
            <a:endParaRPr lang="en-US" sz="1200" dirty="0">
              <a:latin typeface="Franklin Gothic Medium" panose="020B0603020102020204" pitchFamily="34" charset="0"/>
              <a:ea typeface="Cambria Math" panose="02040503050406030204" pitchFamily="18" charset="0"/>
            </a:endParaRPr>
          </a:p>
          <a:p>
            <a:r>
              <a:rPr lang="en-US" sz="2600" dirty="0">
                <a:latin typeface="Franklin Gothic Medium" panose="020B0603020102020204" pitchFamily="34" charset="0"/>
                <a:ea typeface="Cambria Math" panose="02040503050406030204" pitchFamily="18" charset="0"/>
              </a:rPr>
              <a:t>All we did was </a:t>
            </a:r>
            <a:r>
              <a:rPr lang="en-US" sz="2600" u="sng" dirty="0">
                <a:latin typeface="Franklin Gothic Medium" panose="020B0603020102020204" pitchFamily="34" charset="0"/>
                <a:ea typeface="Cambria Math" panose="02040503050406030204" pitchFamily="18" charset="0"/>
              </a:rPr>
              <a:t>substitute</a:t>
            </a:r>
            <a:r>
              <a:rPr lang="en-US" sz="2600" dirty="0">
                <a:latin typeface="Franklin Gothic Medium" panose="020B0603020102020204" pitchFamily="34" charset="0"/>
                <a:ea typeface="Cambria Math" panose="02040503050406030204" pitchFamily="18" charset="0"/>
              </a:rPr>
              <a:t> right side for the left side</a:t>
            </a:r>
          </a:p>
          <a:p>
            <a:pPr lvl="1"/>
            <a:r>
              <a:rPr lang="en-US" sz="2200" dirty="0">
                <a:latin typeface="Franklin Gothic Medium" panose="020B0603020102020204" pitchFamily="34" charset="0"/>
                <a:ea typeface="Cambria Math" panose="02040503050406030204" pitchFamily="18" charset="0"/>
              </a:rPr>
              <a:t>e.g., substitute “</a:t>
            </a:r>
            <a:r>
              <a:rPr lang="en-US" sz="2200" dirty="0">
                <a:latin typeface="Cambria Math" panose="02040503050406030204" pitchFamily="18" charset="0"/>
                <a:ea typeface="Cambria Math" panose="02040503050406030204" pitchFamily="18" charset="0"/>
              </a:rPr>
              <a:t>w + x + y</a:t>
            </a:r>
            <a:r>
              <a:rPr lang="en-US" sz="2200" dirty="0">
                <a:latin typeface="Franklin Gothic Medium" panose="020B0603020102020204" pitchFamily="34" charset="0"/>
                <a:ea typeface="Cambria Math" panose="02040503050406030204" pitchFamily="18" charset="0"/>
              </a:rPr>
              <a:t>” for “</a:t>
            </a:r>
            <a:r>
              <a:rPr lang="en-US" sz="2200" dirty="0">
                <a:latin typeface="Cambria Math" panose="02040503050406030204" pitchFamily="18" charset="0"/>
                <a:ea typeface="Cambria Math" panose="02040503050406030204" pitchFamily="18" charset="0"/>
              </a:rPr>
              <a:t>z</a:t>
            </a:r>
            <a:r>
              <a:rPr lang="en-US" sz="2200" dirty="0">
                <a:latin typeface="Franklin Gothic Medium" panose="020B0603020102020204" pitchFamily="34" charset="0"/>
                <a:ea typeface="Cambria Math" panose="02040503050406030204" pitchFamily="18" charset="0"/>
              </a:rPr>
              <a:t>” in “</a:t>
            </a:r>
            <a:r>
              <a:rPr lang="en-US" sz="2200" dirty="0">
                <a:latin typeface="Cambria Math" panose="02040503050406030204" pitchFamily="18" charset="0"/>
                <a:ea typeface="Cambria Math" panose="02040503050406030204" pitchFamily="18" charset="0"/>
              </a:rPr>
              <a:t>z &lt; 0</a:t>
            </a:r>
            <a:r>
              <a:rPr lang="en-US" sz="2200" dirty="0">
                <a:latin typeface="Franklin Gothic Medium" panose="020B0603020102020204" pitchFamily="34" charset="0"/>
                <a:ea typeface="Cambria Math" panose="02040503050406030204" pitchFamily="18" charset="0"/>
              </a:rPr>
              <a:t>”</a:t>
            </a:r>
          </a:p>
          <a:p>
            <a:pPr lvl="1"/>
            <a:r>
              <a:rPr lang="en-US" sz="2200" dirty="0">
                <a:latin typeface="Franklin Gothic Medium" panose="020B0603020102020204" pitchFamily="34" charset="0"/>
                <a:ea typeface="Cambria Math" panose="02040503050406030204" pitchFamily="18" charset="0"/>
              </a:rPr>
              <a:t>e.g., substitute “</a:t>
            </a:r>
            <a:r>
              <a:rPr lang="en-US" sz="2200" dirty="0">
                <a:latin typeface="Cambria Math" panose="02040503050406030204" pitchFamily="18" charset="0"/>
                <a:ea typeface="Cambria Math" panose="02040503050406030204" pitchFamily="18" charset="0"/>
              </a:rPr>
              <a:t>42</a:t>
            </a:r>
            <a:r>
              <a:rPr lang="en-US" sz="2200" dirty="0">
                <a:latin typeface="Franklin Gothic Medium" panose="020B0603020102020204" pitchFamily="34" charset="0"/>
                <a:ea typeface="Cambria Math" panose="02040503050406030204" pitchFamily="18" charset="0"/>
              </a:rPr>
              <a:t>” for “</a:t>
            </a:r>
            <a:r>
              <a:rPr lang="en-US" sz="2200" dirty="0">
                <a:latin typeface="Cambria Math" panose="02040503050406030204" pitchFamily="18" charset="0"/>
                <a:ea typeface="Cambria Math" panose="02040503050406030204" pitchFamily="18" charset="0"/>
              </a:rPr>
              <a:t>y</a:t>
            </a:r>
            <a:r>
              <a:rPr lang="en-US" sz="2200" dirty="0">
                <a:latin typeface="Franklin Gothic Medium" panose="020B0603020102020204" pitchFamily="34" charset="0"/>
                <a:ea typeface="Cambria Math" panose="02040503050406030204" pitchFamily="18" charset="0"/>
              </a:rPr>
              <a:t>” in “</a:t>
            </a:r>
            <a:r>
              <a:rPr lang="en-US" sz="2200" dirty="0">
                <a:latin typeface="Cambria Math" panose="02040503050406030204" pitchFamily="18" charset="0"/>
                <a:ea typeface="Cambria Math" panose="02040503050406030204" pitchFamily="18" charset="0"/>
              </a:rPr>
              <a:t>w + x + y &lt; 0</a:t>
            </a:r>
            <a:r>
              <a:rPr lang="en-US" sz="2200" dirty="0">
                <a:latin typeface="Franklin Gothic Medium" panose="020B0603020102020204" pitchFamily="34" charset="0"/>
                <a:ea typeface="Cambria Math" panose="02040503050406030204" pitchFamily="18" charset="0"/>
              </a:rPr>
              <a:t>”</a:t>
            </a:r>
            <a:endParaRPr lang="en-US" sz="2200" dirty="0">
              <a:latin typeface="Franklin Gothic Medium" panose="020B0603020102020204" pitchFamily="34" charset="0"/>
            </a:endParaRPr>
          </a:p>
          <a:p>
            <a:pPr lvl="1"/>
            <a:r>
              <a:rPr lang="en-US" sz="2200" dirty="0">
                <a:latin typeface="Franklin Gothic Medium" panose="020B0603020102020204" pitchFamily="34" charset="0"/>
                <a:ea typeface="Cambria Math" panose="02040503050406030204" pitchFamily="18" charset="0"/>
              </a:rPr>
              <a:t>e.g., substitute “</a:t>
            </a:r>
            <a:r>
              <a:rPr lang="en-US" sz="2200" dirty="0">
                <a:latin typeface="Cambria Math" panose="02040503050406030204" pitchFamily="18" charset="0"/>
                <a:ea typeface="Cambria Math" panose="02040503050406030204" pitchFamily="18" charset="0"/>
              </a:rPr>
              <a:t>17</a:t>
            </a:r>
            <a:r>
              <a:rPr lang="en-US" sz="2200" dirty="0">
                <a:latin typeface="Franklin Gothic Medium" panose="020B0603020102020204" pitchFamily="34" charset="0"/>
                <a:ea typeface="Cambria Math" panose="02040503050406030204" pitchFamily="18" charset="0"/>
              </a:rPr>
              <a:t>” for “</a:t>
            </a:r>
            <a:r>
              <a:rPr lang="en-US" sz="2200" dirty="0">
                <a:latin typeface="Cambria Math" panose="02040503050406030204" pitchFamily="18" charset="0"/>
                <a:ea typeface="Cambria Math" panose="02040503050406030204" pitchFamily="18" charset="0"/>
              </a:rPr>
              <a:t>x</a:t>
            </a:r>
            <a:r>
              <a:rPr lang="en-US" sz="2200" dirty="0">
                <a:latin typeface="Franklin Gothic Medium" panose="020B0603020102020204" pitchFamily="34" charset="0"/>
                <a:ea typeface="Cambria Math" panose="02040503050406030204" pitchFamily="18" charset="0"/>
              </a:rPr>
              <a:t>” in “</a:t>
            </a:r>
            <a:r>
              <a:rPr lang="en-US" sz="2200" dirty="0">
                <a:latin typeface="Cambria Math" panose="02040503050406030204" pitchFamily="18" charset="0"/>
                <a:ea typeface="Cambria Math" panose="02040503050406030204" pitchFamily="18" charset="0"/>
              </a:rPr>
              <a:t>w + x + 42 &lt; 0</a:t>
            </a:r>
            <a:r>
              <a:rPr lang="en-US" sz="2200" dirty="0">
                <a:latin typeface="Franklin Gothic Medium" panose="020B0603020102020204" pitchFamily="34" charset="0"/>
                <a:ea typeface="Cambria Math" panose="02040503050406030204" pitchFamily="18" charset="0"/>
              </a:rPr>
              <a:t>”</a:t>
            </a:r>
            <a:endParaRPr lang="en-US" sz="2200" dirty="0">
              <a:latin typeface="Franklin Gothic Medium" panose="020B0603020102020204" pitchFamily="34" charset="0"/>
            </a:endParaRPr>
          </a:p>
          <a:p>
            <a:pPr lvl="1"/>
            <a:endParaRPr lang="en-US" sz="2200" dirty="0"/>
          </a:p>
        </p:txBody>
      </p:sp>
      <p:cxnSp>
        <p:nvCxnSpPr>
          <p:cNvPr id="4" name="Straight Arrow Connector 3">
            <a:extLst>
              <a:ext uri="{FF2B5EF4-FFF2-40B4-BE49-F238E27FC236}">
                <a16:creationId xmlns:a16="http://schemas.microsoft.com/office/drawing/2014/main" id="{CF3A737B-AB16-025F-C78F-2B92A3D64721}"/>
              </a:ext>
              <a:ext uri="{C183D7F6-B498-43B3-948B-1728B52AA6E4}">
                <adec:decorative xmlns:adec="http://schemas.microsoft.com/office/drawing/2017/decorative" val="1"/>
              </a:ext>
            </a:extLst>
          </p:cNvPr>
          <p:cNvCxnSpPr>
            <a:cxnSpLocks/>
          </p:cNvCxnSpPr>
          <p:nvPr/>
        </p:nvCxnSpPr>
        <p:spPr>
          <a:xfrm flipV="1">
            <a:off x="1222558" y="1377537"/>
            <a:ext cx="0" cy="63829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4C1FA36F-E4FC-7B78-1CAD-E2AFAB16C8E7}"/>
              </a:ext>
            </a:extLst>
          </p:cNvPr>
          <p:cNvSpPr>
            <a:spLocks noGrp="1"/>
          </p:cNvSpPr>
          <p:nvPr>
            <p:ph type="sldNum" sz="quarter" idx="4"/>
          </p:nvPr>
        </p:nvSpPr>
        <p:spPr/>
        <p:txBody>
          <a:bodyPr/>
          <a:lstStyle/>
          <a:p>
            <a:fld id="{60F4F636-6A27-E649-AEDF-9DE4D4E58670}" type="slidenum">
              <a:rPr lang="en-US" smtClean="0"/>
              <a:pPr/>
              <a:t>65</a:t>
            </a:fld>
            <a:endParaRPr lang="en-US" dirty="0"/>
          </a:p>
        </p:txBody>
      </p:sp>
    </p:spTree>
    <p:extLst>
      <p:ext uri="{BB962C8B-B14F-4D97-AF65-F5344CB8AC3E}">
        <p14:creationId xmlns:p14="http://schemas.microsoft.com/office/powerpoint/2010/main" val="89749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Generalized Backwards Reasoning Rule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For assignments, backward reasoning is substitution</a:t>
            </a:r>
          </a:p>
          <a:p>
            <a:pPr lvl="2"/>
            <a:endParaRPr lang="en-US" sz="1800" dirty="0"/>
          </a:p>
          <a:p>
            <a:pPr lvl="2"/>
            <a:r>
              <a:rPr lang="en-US" sz="1800" dirty="0">
                <a:latin typeface="Cambria Math" panose="02040503050406030204" pitchFamily="18" charset="0"/>
                <a:ea typeface="Cambria Math" panose="02040503050406030204" pitchFamily="18" charset="0"/>
              </a:rPr>
              <a:t>{{ Q[x ↦ y]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y;</a:t>
            </a:r>
          </a:p>
          <a:p>
            <a:pPr lvl="2"/>
            <a:r>
              <a:rPr lang="en-US" sz="1800" dirty="0">
                <a:latin typeface="Cambria Math" panose="02040503050406030204" pitchFamily="18" charset="0"/>
                <a:ea typeface="Cambria Math" panose="02040503050406030204" pitchFamily="18" charset="0"/>
              </a:rPr>
              <a:t>{{ Q }}</a:t>
            </a:r>
          </a:p>
          <a:p>
            <a:pPr lvl="2"/>
            <a:endParaRPr lang="en-US" sz="1800" dirty="0"/>
          </a:p>
          <a:p>
            <a:pPr lvl="1"/>
            <a:r>
              <a:rPr lang="en-US" sz="2200" dirty="0"/>
              <a:t>just replace all the “</a:t>
            </a:r>
            <a:r>
              <a:rPr lang="en-US" sz="2200" dirty="0" err="1">
                <a:latin typeface="Cambria Math" panose="02040503050406030204" pitchFamily="18" charset="0"/>
                <a:ea typeface="Cambria Math" panose="02040503050406030204" pitchFamily="18" charset="0"/>
              </a:rPr>
              <a:t>x</a:t>
            </a:r>
            <a:r>
              <a:rPr lang="en-US" sz="2200" dirty="0" err="1"/>
              <a:t>”s</a:t>
            </a:r>
            <a:r>
              <a:rPr lang="en-US" sz="2200" dirty="0"/>
              <a:t> with “</a:t>
            </a:r>
            <a:r>
              <a:rPr lang="en-US" sz="2200" dirty="0" err="1">
                <a:latin typeface="Cambria Math" panose="02040503050406030204" pitchFamily="18" charset="0"/>
                <a:ea typeface="Cambria Math" panose="02040503050406030204" pitchFamily="18" charset="0"/>
              </a:rPr>
              <a:t>y</a:t>
            </a:r>
            <a:r>
              <a:rPr lang="en-US" sz="2200" dirty="0" err="1"/>
              <a:t>”s</a:t>
            </a:r>
            <a:endParaRPr lang="en-US" sz="2200" dirty="0"/>
          </a:p>
          <a:p>
            <a:pPr lvl="1"/>
            <a:r>
              <a:rPr lang="en-US" sz="2200" dirty="0"/>
              <a:t>we will denote this substitution by </a:t>
            </a:r>
            <a:r>
              <a:rPr lang="en-US" sz="2200" dirty="0">
                <a:latin typeface="Cambria Math" panose="02040503050406030204" pitchFamily="18" charset="0"/>
                <a:ea typeface="Cambria Math" panose="02040503050406030204" pitchFamily="18" charset="0"/>
              </a:rPr>
              <a:t>Q[x ↦ y]</a:t>
            </a:r>
            <a:endParaRPr lang="en-US" sz="2200" dirty="0"/>
          </a:p>
          <a:p>
            <a:pPr lvl="1"/>
            <a:endParaRPr lang="en-US" sz="2200" dirty="0"/>
          </a:p>
          <a:p>
            <a:r>
              <a:rPr lang="en-US" sz="2600" dirty="0"/>
              <a:t>Mechanically simpler than forward reasoning</a:t>
            </a:r>
          </a:p>
          <a:p>
            <a:pPr lvl="1"/>
            <a:r>
              <a:rPr lang="en-US" sz="2200" dirty="0"/>
              <a:t>no need for subscripts</a:t>
            </a:r>
          </a:p>
        </p:txBody>
      </p:sp>
      <p:cxnSp>
        <p:nvCxnSpPr>
          <p:cNvPr id="4" name="Straight Arrow Connector 3">
            <a:extLst>
              <a:ext uri="{FF2B5EF4-FFF2-40B4-BE49-F238E27FC236}">
                <a16:creationId xmlns:a16="http://schemas.microsoft.com/office/drawing/2014/main" id="{5EC2A337-14F1-FC5B-607D-227EB02D76E6}"/>
              </a:ext>
              <a:ext uri="{C183D7F6-B498-43B3-948B-1728B52AA6E4}">
                <adec:decorative xmlns:adec="http://schemas.microsoft.com/office/drawing/2017/decorative" val="1"/>
              </a:ext>
            </a:extLst>
          </p:cNvPr>
          <p:cNvCxnSpPr>
            <a:cxnSpLocks/>
          </p:cNvCxnSpPr>
          <p:nvPr/>
        </p:nvCxnSpPr>
        <p:spPr>
          <a:xfrm flipV="1">
            <a:off x="1222558" y="2220685"/>
            <a:ext cx="0" cy="63829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498BE54D-ABA3-9B37-11C4-57661E4105E6}"/>
              </a:ext>
            </a:extLst>
          </p:cNvPr>
          <p:cNvSpPr>
            <a:spLocks noGrp="1"/>
          </p:cNvSpPr>
          <p:nvPr>
            <p:ph type="sldNum" sz="quarter" idx="4"/>
          </p:nvPr>
        </p:nvSpPr>
        <p:spPr/>
        <p:txBody>
          <a:bodyPr/>
          <a:lstStyle/>
          <a:p>
            <a:fld id="{60F4F636-6A27-E649-AEDF-9DE4D4E58670}" type="slidenum">
              <a:rPr lang="en-US" smtClean="0"/>
              <a:pPr/>
              <a:t>66</a:t>
            </a:fld>
            <a:endParaRPr lang="en-US" dirty="0"/>
          </a:p>
        </p:txBody>
      </p:sp>
    </p:spTree>
    <p:extLst>
      <p:ext uri="{BB962C8B-B14F-4D97-AF65-F5344CB8AC3E}">
        <p14:creationId xmlns:p14="http://schemas.microsoft.com/office/powerpoint/2010/main" val="201420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Backwards Reasoning with Code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@param n an integer with n &gt;=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m with m &gt;= 10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a:t>
            </a:r>
            <a:r>
              <a:rPr lang="en-US" sz="1800" b="1" dirty="0">
                <a:solidFill>
                  <a:srgbClr val="7030A0"/>
                </a:solidFill>
                <a:latin typeface="Cambria Math" panose="02040503050406030204" pitchFamily="18" charset="0"/>
                <a:ea typeface="Cambria Math" panose="02040503050406030204" pitchFamily="18" charset="0"/>
              </a:rPr>
              <a:t>≥ 1 }}</a:t>
            </a:r>
          </a:p>
          <a:p>
            <a:pPr lvl="2"/>
            <a:r>
              <a:rPr lang="en-US" sz="1800" dirty="0">
                <a:latin typeface="Courier New" panose="02070309020205020404" pitchFamily="49" charset="0"/>
                <a:cs typeface="Courier New" panose="02070309020205020404" pitchFamily="49" charset="0"/>
              </a:rPr>
              <a:t>  n = n + 3n;</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a:t>
            </a:r>
            <a:r>
              <a:rPr lang="en-US" sz="1800" b="1" baseline="30000" dirty="0">
                <a:solidFill>
                  <a:srgbClr val="7030A0"/>
                </a:solidFill>
                <a:latin typeface="Cambria Math" panose="02040503050406030204" pitchFamily="18" charset="0"/>
                <a:ea typeface="Cambria Math" panose="02040503050406030204" pitchFamily="18"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10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400" dirty="0"/>
              <a:t>Code is correct if this triple is valid…</a:t>
            </a:r>
            <a:endParaRPr lang="en-US" sz="2000" dirty="0"/>
          </a:p>
        </p:txBody>
      </p:sp>
      <p:sp>
        <p:nvSpPr>
          <p:cNvPr id="4" name="Slide Number Placeholder 3">
            <a:extLst>
              <a:ext uri="{FF2B5EF4-FFF2-40B4-BE49-F238E27FC236}">
                <a16:creationId xmlns:a16="http://schemas.microsoft.com/office/drawing/2014/main" id="{BF3914E3-DD22-06C9-008C-F78E3C81A69F}"/>
              </a:ext>
            </a:extLst>
          </p:cNvPr>
          <p:cNvSpPr>
            <a:spLocks noGrp="1"/>
          </p:cNvSpPr>
          <p:nvPr>
            <p:ph type="sldNum" sz="quarter" idx="4"/>
          </p:nvPr>
        </p:nvSpPr>
        <p:spPr/>
        <p:txBody>
          <a:bodyPr/>
          <a:lstStyle/>
          <a:p>
            <a:fld id="{60F4F636-6A27-E649-AEDF-9DE4D4E58670}" type="slidenum">
              <a:rPr lang="en-US" smtClean="0"/>
              <a:pPr/>
              <a:t>67</a:t>
            </a:fld>
            <a:endParaRPr lang="en-US" dirty="0"/>
          </a:p>
        </p:txBody>
      </p:sp>
    </p:spTree>
    <p:extLst>
      <p:ext uri="{BB962C8B-B14F-4D97-AF65-F5344CB8AC3E}">
        <p14:creationId xmlns:p14="http://schemas.microsoft.com/office/powerpoint/2010/main" val="31308306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Backwards Reasoning with Code (2/2)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@param n an integer with n &gt;=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m with m &gt;= 10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a:t>
            </a:r>
            <a:r>
              <a:rPr lang="en-US" sz="1800" b="1" dirty="0">
                <a:solidFill>
                  <a:srgbClr val="7030A0"/>
                </a:solidFill>
                <a:latin typeface="Cambria Math" panose="02040503050406030204" pitchFamily="18" charset="0"/>
                <a:ea typeface="Cambria Math" panose="02040503050406030204" pitchFamily="18" charset="0"/>
              </a:rPr>
              <a:t>≥ 1 }}</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+ 3)</a:t>
            </a:r>
            <a:r>
              <a:rPr lang="en-US" sz="1800" b="1"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10 }}</a:t>
            </a:r>
          </a:p>
          <a:p>
            <a:pPr lvl="2"/>
            <a:r>
              <a:rPr lang="en-US" sz="1800" dirty="0">
                <a:latin typeface="Courier New" panose="02070309020205020404" pitchFamily="49" charset="0"/>
                <a:cs typeface="Courier New" panose="02070309020205020404" pitchFamily="49" charset="0"/>
              </a:rPr>
              <a:t>  n = n + 3n;</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a:t>
            </a:r>
            <a:r>
              <a:rPr lang="en-US" sz="1800" b="1" baseline="30000" dirty="0">
                <a:solidFill>
                  <a:srgbClr val="7030A0"/>
                </a:solidFill>
                <a:latin typeface="Cambria Math" panose="02040503050406030204" pitchFamily="18" charset="0"/>
                <a:ea typeface="Cambria Math" panose="02040503050406030204" pitchFamily="18"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10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rPr>
              <a:t>(n+3)</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 (1 + 3)</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since </a:t>
            </a:r>
            <a:r>
              <a:rPr lang="en-US" sz="1800" dirty="0">
                <a:latin typeface="Cambria Math" panose="02040503050406030204" pitchFamily="18" charset="0"/>
                <a:ea typeface="Cambria Math" panose="02040503050406030204" pitchFamily="18" charset="0"/>
                <a:cs typeface="Franklin Gothic Medium"/>
              </a:rPr>
              <a:t>n </a:t>
            </a:r>
            <a:r>
              <a:rPr lang="en-US" sz="1800" dirty="0">
                <a:latin typeface="Cambria Math" panose="02040503050406030204" pitchFamily="18" charset="0"/>
                <a:ea typeface="Cambria Math" panose="02040503050406030204" pitchFamily="18" charset="0"/>
              </a:rPr>
              <a:t>≥ 1</a:t>
            </a:r>
          </a:p>
          <a:p>
            <a:pPr lvl="2"/>
            <a:r>
              <a:rPr lang="en-US" sz="1800" dirty="0">
                <a:latin typeface="Cambria Math" panose="02040503050406030204" pitchFamily="18" charset="0"/>
                <a:ea typeface="Cambria Math" panose="02040503050406030204" pitchFamily="18" charset="0"/>
              </a:rPr>
              <a:t>		= 16</a:t>
            </a:r>
          </a:p>
          <a:p>
            <a:pPr lvl="2"/>
            <a:r>
              <a:rPr lang="en-US" sz="1800" dirty="0">
                <a:latin typeface="Cambria Math" panose="02040503050406030204" pitchFamily="18" charset="0"/>
                <a:ea typeface="Cambria Math" panose="02040503050406030204" pitchFamily="18" charset="0"/>
              </a:rPr>
              <a:t>		&gt; 10</a:t>
            </a:r>
          </a:p>
        </p:txBody>
      </p:sp>
      <p:cxnSp>
        <p:nvCxnSpPr>
          <p:cNvPr id="4" name="Straight Arrow Connector 3">
            <a:extLst>
              <a:ext uri="{FF2B5EF4-FFF2-40B4-BE49-F238E27FC236}">
                <a16:creationId xmlns:a16="http://schemas.microsoft.com/office/drawing/2014/main" id="{DF091BB4-E4CF-6B53-1FAB-4DCB0A46529E}"/>
              </a:ext>
              <a:ext uri="{C183D7F6-B498-43B3-948B-1728B52AA6E4}">
                <adec:decorative xmlns:adec="http://schemas.microsoft.com/office/drawing/2017/decorative" val="1"/>
              </a:ext>
            </a:extLst>
          </p:cNvPr>
          <p:cNvCxnSpPr>
            <a:cxnSpLocks/>
          </p:cNvCxnSpPr>
          <p:nvPr/>
        </p:nvCxnSpPr>
        <p:spPr>
          <a:xfrm flipV="1">
            <a:off x="1531317" y="3426031"/>
            <a:ext cx="0" cy="632020"/>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5" name="Group 4" descr="Our job is to check the implication   {{ n ≥ 1 }}&#13;&#10;  {{ (n + 3)2 ≥ 10 }}&#13;&#10;">
            <a:extLst>
              <a:ext uri="{FF2B5EF4-FFF2-40B4-BE49-F238E27FC236}">
                <a16:creationId xmlns:a16="http://schemas.microsoft.com/office/drawing/2014/main" id="{3DC6AF62-9A6D-1843-1E17-7F64A10878B1}"/>
              </a:ext>
            </a:extLst>
          </p:cNvPr>
          <p:cNvGrpSpPr/>
          <p:nvPr/>
        </p:nvGrpSpPr>
        <p:grpSpPr>
          <a:xfrm>
            <a:off x="3705110" y="2962552"/>
            <a:ext cx="2550386" cy="570016"/>
            <a:chOff x="3705110" y="2962552"/>
            <a:chExt cx="2550386" cy="570016"/>
          </a:xfrm>
        </p:grpSpPr>
        <p:sp>
          <p:nvSpPr>
            <p:cNvPr id="6" name="Right Bracket 5">
              <a:extLst>
                <a:ext uri="{FF2B5EF4-FFF2-40B4-BE49-F238E27FC236}">
                  <a16:creationId xmlns:a16="http://schemas.microsoft.com/office/drawing/2014/main" id="{0CB1EF77-AED0-8F14-9B4F-A48CEEE15FAB}"/>
                </a:ext>
              </a:extLst>
            </p:cNvPr>
            <p:cNvSpPr/>
            <p:nvPr/>
          </p:nvSpPr>
          <p:spPr>
            <a:xfrm>
              <a:off x="3705110" y="2962552"/>
              <a:ext cx="119082" cy="570016"/>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CBE0BB21-42E3-97E4-4136-ED615EF162A1}"/>
                </a:ext>
              </a:extLst>
            </p:cNvPr>
            <p:cNvSpPr txBox="1"/>
            <p:nvPr/>
          </p:nvSpPr>
          <p:spPr>
            <a:xfrm>
              <a:off x="3906070" y="3056699"/>
              <a:ext cx="2349426"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check this implication</a:t>
              </a:r>
            </a:p>
          </p:txBody>
        </p:sp>
      </p:grpSp>
      <p:sp>
        <p:nvSpPr>
          <p:cNvPr id="7" name="Slide Number Placeholder 6">
            <a:extLst>
              <a:ext uri="{FF2B5EF4-FFF2-40B4-BE49-F238E27FC236}">
                <a16:creationId xmlns:a16="http://schemas.microsoft.com/office/drawing/2014/main" id="{3369708A-1A1E-9F6E-3B32-5AD30DF74D08}"/>
              </a:ext>
            </a:extLst>
          </p:cNvPr>
          <p:cNvSpPr>
            <a:spLocks noGrp="1"/>
          </p:cNvSpPr>
          <p:nvPr>
            <p:ph type="sldNum" sz="quarter" idx="4"/>
          </p:nvPr>
        </p:nvSpPr>
        <p:spPr/>
        <p:txBody>
          <a:bodyPr/>
          <a:lstStyle/>
          <a:p>
            <a:fld id="{60F4F636-6A27-E649-AEDF-9DE4D4E58670}" type="slidenum">
              <a:rPr lang="en-US" smtClean="0"/>
              <a:pPr/>
              <a:t>68</a:t>
            </a:fld>
            <a:endParaRPr lang="en-US" dirty="0"/>
          </a:p>
        </p:txBody>
      </p:sp>
    </p:spTree>
    <p:extLst>
      <p:ext uri="{BB962C8B-B14F-4D97-AF65-F5344CB8AC3E}">
        <p14:creationId xmlns:p14="http://schemas.microsoft.com/office/powerpoint/2010/main" val="141052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8FCB6-9C62-CA45-B06D-BB1BBF4A5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ED182-C4E2-2942-A3CE-EA9346D0E8F7}"/>
              </a:ext>
            </a:extLst>
          </p:cNvPr>
          <p:cNvSpPr>
            <a:spLocks noGrp="1"/>
          </p:cNvSpPr>
          <p:nvPr>
            <p:ph type="title"/>
          </p:nvPr>
        </p:nvSpPr>
        <p:spPr/>
        <p:txBody>
          <a:bodyPr>
            <a:normAutofit/>
          </a:bodyPr>
          <a:lstStyle/>
          <a:p>
            <a:r>
              <a:rPr lang="en-US" dirty="0"/>
              <a:t>Recall: Forwards Reasoning with Code</a:t>
            </a:r>
          </a:p>
        </p:txBody>
      </p:sp>
      <p:sp>
        <p:nvSpPr>
          <p:cNvPr id="3" name="Content Placeholder 2">
            <a:extLst>
              <a:ext uri="{FF2B5EF4-FFF2-40B4-BE49-F238E27FC236}">
                <a16:creationId xmlns:a16="http://schemas.microsoft.com/office/drawing/2014/main" id="{65F1EDBC-9AD3-1396-86A1-550C94D5F8AA}"/>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@param n an integer with n &gt;=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m with m &gt;= 10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a:t>
            </a:r>
            <a:r>
              <a:rPr lang="en-US" sz="1800" b="1" dirty="0">
                <a:solidFill>
                  <a:srgbClr val="7030A0"/>
                </a:solidFill>
                <a:latin typeface="Cambria Math" panose="02040503050406030204" pitchFamily="18" charset="0"/>
                <a:ea typeface="Cambria Math" panose="02040503050406030204" pitchFamily="18" charset="0"/>
              </a:rPr>
              <a:t>≥ 1 }}</a:t>
            </a:r>
          </a:p>
          <a:p>
            <a:pPr lvl="2"/>
            <a:r>
              <a:rPr lang="en-US" sz="1800" dirty="0">
                <a:latin typeface="Courier New" panose="02070309020205020404" pitchFamily="49" charset="0"/>
                <a:cs typeface="Courier New" panose="02070309020205020404" pitchFamily="49" charset="0"/>
              </a:rPr>
              <a:t>  n = n + 3n;</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3 </a:t>
            </a:r>
            <a:r>
              <a:rPr lang="en-US" sz="1800" b="1" dirty="0">
                <a:solidFill>
                  <a:srgbClr val="7030A0"/>
                </a:solidFill>
                <a:latin typeface="Cambria Math" panose="02040503050406030204" pitchFamily="18" charset="0"/>
                <a:ea typeface="Cambria Math" panose="02040503050406030204" pitchFamily="18" charset="0"/>
              </a:rPr>
              <a:t>≥ 1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a:t>
            </a:r>
            <a:r>
              <a:rPr lang="en-US" sz="1800" b="1" baseline="30000" dirty="0">
                <a:solidFill>
                  <a:srgbClr val="7030A0"/>
                </a:solidFill>
                <a:latin typeface="Cambria Math" panose="02040503050406030204" pitchFamily="18" charset="0"/>
                <a:ea typeface="Cambria Math" panose="02040503050406030204" pitchFamily="18"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10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rPr>
              <a:t>n</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 4</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since </a:t>
            </a:r>
            <a:r>
              <a:rPr lang="en-US" sz="1800" dirty="0">
                <a:latin typeface="Cambria Math" panose="02040503050406030204" pitchFamily="18" charset="0"/>
                <a:ea typeface="Cambria Math" panose="02040503050406030204" pitchFamily="18" charset="0"/>
                <a:cs typeface="Franklin Gothic Medium"/>
              </a:rPr>
              <a:t>n – 3 </a:t>
            </a:r>
            <a:r>
              <a:rPr lang="en-US" sz="1800" dirty="0">
                <a:latin typeface="Cambria Math" panose="02040503050406030204" pitchFamily="18" charset="0"/>
                <a:ea typeface="Cambria Math" panose="02040503050406030204" pitchFamily="18" charset="0"/>
              </a:rPr>
              <a:t>≥ 1 (i.e.,  </a:t>
            </a:r>
            <a:r>
              <a:rPr lang="en-US" sz="1800" dirty="0">
                <a:latin typeface="Cambria Math" panose="02040503050406030204" pitchFamily="18" charset="0"/>
                <a:ea typeface="Cambria Math" panose="02040503050406030204" pitchFamily="18" charset="0"/>
                <a:cs typeface="Franklin Gothic Medium"/>
              </a:rPr>
              <a:t>n </a:t>
            </a:r>
            <a:r>
              <a:rPr lang="en-US" sz="1800" dirty="0">
                <a:latin typeface="Cambria Math" panose="02040503050406030204" pitchFamily="18" charset="0"/>
                <a:ea typeface="Cambria Math" panose="02040503050406030204" pitchFamily="18" charset="0"/>
              </a:rPr>
              <a:t>≥ 4)</a:t>
            </a:r>
          </a:p>
          <a:p>
            <a:pPr lvl="2"/>
            <a:r>
              <a:rPr lang="en-US" sz="1800" dirty="0">
                <a:latin typeface="Cambria Math" panose="02040503050406030204" pitchFamily="18" charset="0"/>
                <a:ea typeface="Cambria Math" panose="02040503050406030204" pitchFamily="18" charset="0"/>
              </a:rPr>
              <a:t>	= 16</a:t>
            </a:r>
          </a:p>
          <a:p>
            <a:pPr lvl="2"/>
            <a:r>
              <a:rPr lang="en-US" sz="1800" dirty="0">
                <a:latin typeface="Cambria Math" panose="02040503050406030204" pitchFamily="18" charset="0"/>
                <a:ea typeface="Cambria Math" panose="02040503050406030204" pitchFamily="18" charset="0"/>
              </a:rPr>
              <a:t>	&gt; 10</a:t>
            </a:r>
          </a:p>
        </p:txBody>
      </p:sp>
      <p:cxnSp>
        <p:nvCxnSpPr>
          <p:cNvPr id="4" name="Straight Arrow Connector 3">
            <a:extLst>
              <a:ext uri="{FF2B5EF4-FFF2-40B4-BE49-F238E27FC236}">
                <a16:creationId xmlns:a16="http://schemas.microsoft.com/office/drawing/2014/main" id="{58E21EAF-A618-C168-4136-68B79A05E108}"/>
              </a:ext>
              <a:ext uri="{C183D7F6-B498-43B3-948B-1728B52AA6E4}">
                <adec:decorative xmlns:adec="http://schemas.microsoft.com/office/drawing/2017/decorative" val="1"/>
              </a:ext>
            </a:extLst>
          </p:cNvPr>
          <p:cNvCxnSpPr>
            <a:cxnSpLocks/>
          </p:cNvCxnSpPr>
          <p:nvPr/>
        </p:nvCxnSpPr>
        <p:spPr>
          <a:xfrm>
            <a:off x="1602569" y="3143992"/>
            <a:ext cx="0" cy="5700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5" name="Group 4" descr="Our job is to check the implication {{ n – 3 ≥ 1 }}&#13;&#10;  {{ n2 ≥ 10 }}&#13;&#10;">
            <a:extLst>
              <a:ext uri="{FF2B5EF4-FFF2-40B4-BE49-F238E27FC236}">
                <a16:creationId xmlns:a16="http://schemas.microsoft.com/office/drawing/2014/main" id="{EEA77089-C647-CDB2-D6F5-C570E3C59172}"/>
              </a:ext>
            </a:extLst>
          </p:cNvPr>
          <p:cNvGrpSpPr/>
          <p:nvPr/>
        </p:nvGrpSpPr>
        <p:grpSpPr>
          <a:xfrm>
            <a:off x="3230097" y="3613666"/>
            <a:ext cx="2513447" cy="570016"/>
            <a:chOff x="3230097" y="3613666"/>
            <a:chExt cx="2513447" cy="570016"/>
          </a:xfrm>
        </p:grpSpPr>
        <p:sp>
          <p:nvSpPr>
            <p:cNvPr id="6" name="Right Bracket 5">
              <a:extLst>
                <a:ext uri="{FF2B5EF4-FFF2-40B4-BE49-F238E27FC236}">
                  <a16:creationId xmlns:a16="http://schemas.microsoft.com/office/drawing/2014/main" id="{0FC87B38-3B46-B052-FD0A-69A792DE350F}"/>
                </a:ext>
              </a:extLst>
            </p:cNvPr>
            <p:cNvSpPr/>
            <p:nvPr/>
          </p:nvSpPr>
          <p:spPr>
            <a:xfrm>
              <a:off x="3230097" y="3613666"/>
              <a:ext cx="119082" cy="570016"/>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5A17BCB-584A-044A-4D88-99DDBA765E09}"/>
                </a:ext>
              </a:extLst>
            </p:cNvPr>
            <p:cNvSpPr txBox="1"/>
            <p:nvPr/>
          </p:nvSpPr>
          <p:spPr>
            <a:xfrm>
              <a:off x="3394118" y="3714008"/>
              <a:ext cx="2349426"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check this implication</a:t>
              </a:r>
            </a:p>
          </p:txBody>
        </p:sp>
      </p:grpSp>
      <p:sp>
        <p:nvSpPr>
          <p:cNvPr id="7" name="TextBox 6">
            <a:extLst>
              <a:ext uri="{FF2B5EF4-FFF2-40B4-BE49-F238E27FC236}">
                <a16:creationId xmlns:a16="http://schemas.microsoft.com/office/drawing/2014/main" id="{02794E4F-9496-4DB4-C00C-0947E0D66133}"/>
              </a:ext>
            </a:extLst>
          </p:cNvPr>
          <p:cNvSpPr txBox="1"/>
          <p:nvPr/>
        </p:nvSpPr>
        <p:spPr>
          <a:xfrm>
            <a:off x="4099376" y="5788800"/>
            <a:ext cx="4608955" cy="646331"/>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pPr algn="ct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Forward reasoning produces known facts.</a:t>
            </a:r>
          </a:p>
          <a:p>
            <a:pPr algn="ct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Backward reasoning produces facts to prove.</a:t>
            </a:r>
            <a:endPar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endParaRPr>
          </a:p>
        </p:txBody>
      </p:sp>
      <p:sp>
        <p:nvSpPr>
          <p:cNvPr id="9" name="Slide Number Placeholder 8">
            <a:extLst>
              <a:ext uri="{FF2B5EF4-FFF2-40B4-BE49-F238E27FC236}">
                <a16:creationId xmlns:a16="http://schemas.microsoft.com/office/drawing/2014/main" id="{0C46E392-30E2-5424-656F-1198BE98D595}"/>
              </a:ext>
            </a:extLst>
          </p:cNvPr>
          <p:cNvSpPr>
            <a:spLocks noGrp="1"/>
          </p:cNvSpPr>
          <p:nvPr>
            <p:ph type="sldNum" sz="quarter" idx="4"/>
          </p:nvPr>
        </p:nvSpPr>
        <p:spPr/>
        <p:txBody>
          <a:bodyPr/>
          <a:lstStyle/>
          <a:p>
            <a:fld id="{60F4F636-6A27-E649-AEDF-9DE4D4E58670}" type="slidenum">
              <a:rPr lang="en-US" smtClean="0"/>
              <a:pPr/>
              <a:t>69</a:t>
            </a:fld>
            <a:endParaRPr lang="en-US" dirty="0"/>
          </a:p>
        </p:txBody>
      </p:sp>
    </p:spTree>
    <p:extLst>
      <p:ext uri="{BB962C8B-B14F-4D97-AF65-F5344CB8AC3E}">
        <p14:creationId xmlns:p14="http://schemas.microsoft.com/office/powerpoint/2010/main" val="101339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FFA8-CD6D-64B1-9E79-89242C75C266}"/>
              </a:ext>
            </a:extLst>
          </p:cNvPr>
          <p:cNvSpPr>
            <a:spLocks noGrp="1"/>
          </p:cNvSpPr>
          <p:nvPr>
            <p:ph type="title"/>
          </p:nvPr>
        </p:nvSpPr>
        <p:spPr/>
        <p:txBody>
          <a:bodyPr/>
          <a:lstStyle/>
          <a:p>
            <a:r>
              <a:rPr lang="en-US" dirty="0"/>
              <a:t>Misc Thoughts from Matt + Course Staff</a:t>
            </a:r>
          </a:p>
        </p:txBody>
      </p:sp>
      <p:sp>
        <p:nvSpPr>
          <p:cNvPr id="3" name="Content Placeholder 2">
            <a:extLst>
              <a:ext uri="{FF2B5EF4-FFF2-40B4-BE49-F238E27FC236}">
                <a16:creationId xmlns:a16="http://schemas.microsoft.com/office/drawing/2014/main" id="{E355B073-1F30-D7E2-1785-BC1FC227AA4D}"/>
              </a:ext>
            </a:extLst>
          </p:cNvPr>
          <p:cNvSpPr>
            <a:spLocks noGrp="1"/>
          </p:cNvSpPr>
          <p:nvPr>
            <p:ph idx="1"/>
          </p:nvPr>
        </p:nvSpPr>
        <p:spPr/>
        <p:txBody>
          <a:bodyPr/>
          <a:lstStyle/>
          <a:p>
            <a:r>
              <a:rPr lang="en-US" sz="2800" dirty="0"/>
              <a:t>advice on note-taking (</a:t>
            </a:r>
            <a:r>
              <a:rPr lang="en-US" sz="2800" dirty="0" err="1"/>
              <a:t>w.r.t.</a:t>
            </a:r>
            <a:r>
              <a:rPr lang="en-US" sz="2800" dirty="0"/>
              <a:t> pace)</a:t>
            </a:r>
          </a:p>
          <a:p>
            <a:pPr lvl="1"/>
            <a:r>
              <a:rPr lang="en-US" sz="2400" dirty="0"/>
              <a:t>don’t write down everything I say/type (we give it to you)</a:t>
            </a:r>
          </a:p>
          <a:p>
            <a:pPr lvl="1"/>
            <a:r>
              <a:rPr lang="en-US" sz="2400" dirty="0"/>
              <a:t>don’t write nothing!</a:t>
            </a:r>
          </a:p>
          <a:p>
            <a:pPr lvl="1"/>
            <a:r>
              <a:rPr lang="en-US" sz="2400" dirty="0"/>
              <a:t>actively write down what doesn’t make sense!</a:t>
            </a:r>
          </a:p>
          <a:p>
            <a:pPr lvl="1"/>
            <a:r>
              <a:rPr lang="en-US" sz="2400" dirty="0"/>
              <a:t>reminder: slides are </a:t>
            </a:r>
            <a:r>
              <a:rPr lang="en-US" sz="2400" i="1" dirty="0"/>
              <a:t>not</a:t>
            </a:r>
            <a:r>
              <a:rPr lang="en-US" sz="2400" dirty="0"/>
              <a:t> comprehensive review</a:t>
            </a:r>
          </a:p>
          <a:p>
            <a:r>
              <a:rPr lang="en-US" sz="2800" dirty="0"/>
              <a:t>please continue to engage in interactive learning</a:t>
            </a:r>
          </a:p>
          <a:p>
            <a:pPr lvl="1"/>
            <a:r>
              <a:rPr lang="en-US" sz="2400" dirty="0"/>
              <a:t>interaction </a:t>
            </a:r>
            <a:r>
              <a:rPr lang="en-US" sz="2400" i="1" dirty="0"/>
              <a:t>is</a:t>
            </a:r>
            <a:r>
              <a:rPr lang="en-US" sz="2400" dirty="0"/>
              <a:t> the learning (and the emphasis)</a:t>
            </a:r>
          </a:p>
          <a:p>
            <a:pPr lvl="1"/>
            <a:r>
              <a:rPr lang="en-US" sz="2400" dirty="0"/>
              <a:t>helps everybody around you :))</a:t>
            </a:r>
          </a:p>
          <a:p>
            <a:r>
              <a:rPr lang="en-US" sz="2800" dirty="0"/>
              <a:t>please reach out to us if you’re past </a:t>
            </a:r>
            <a:br>
              <a:rPr lang="en-US" sz="2800" dirty="0"/>
            </a:br>
            <a:r>
              <a:rPr lang="en-US" sz="2800" dirty="0"/>
              <a:t>“productive struggle” – we want to support you!</a:t>
            </a:r>
          </a:p>
          <a:p>
            <a:r>
              <a:rPr lang="en-US" sz="2800" dirty="0"/>
              <a:t>please keep on giving us feedback!</a:t>
            </a:r>
          </a:p>
        </p:txBody>
      </p:sp>
      <p:sp>
        <p:nvSpPr>
          <p:cNvPr id="4" name="Slide Number Placeholder 3">
            <a:extLst>
              <a:ext uri="{FF2B5EF4-FFF2-40B4-BE49-F238E27FC236}">
                <a16:creationId xmlns:a16="http://schemas.microsoft.com/office/drawing/2014/main" id="{186D8347-7CE8-67D4-542F-40F4865ACA84}"/>
              </a:ext>
            </a:extLst>
          </p:cNvPr>
          <p:cNvSpPr>
            <a:spLocks noGrp="1"/>
          </p:cNvSpPr>
          <p:nvPr>
            <p:ph type="sldNum" sz="quarter" idx="4"/>
          </p:nvPr>
        </p:nvSpPr>
        <p:spPr/>
        <p:txBody>
          <a:bodyPr/>
          <a:lstStyle/>
          <a:p>
            <a:fld id="{60F4F636-6A27-E649-AEDF-9DE4D4E58670}" type="slidenum">
              <a:rPr lang="en-US" smtClean="0"/>
              <a:pPr/>
              <a:t>7</a:t>
            </a:fld>
            <a:endParaRPr lang="en-US" dirty="0"/>
          </a:p>
        </p:txBody>
      </p:sp>
    </p:spTree>
    <p:extLst>
      <p:ext uri="{BB962C8B-B14F-4D97-AF65-F5344CB8AC3E}">
        <p14:creationId xmlns:p14="http://schemas.microsoft.com/office/powerpoint/2010/main" val="379587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1774-BBC7-59DC-D19A-858CD0F42134}"/>
              </a:ext>
            </a:extLst>
          </p:cNvPr>
          <p:cNvSpPr>
            <a:spLocks noGrp="1"/>
          </p:cNvSpPr>
          <p:nvPr>
            <p:ph type="ctrTitle"/>
          </p:nvPr>
        </p:nvSpPr>
        <p:spPr/>
        <p:txBody>
          <a:bodyPr/>
          <a:lstStyle/>
          <a:p>
            <a:r>
              <a:rPr lang="en-US" dirty="0"/>
              <a:t>Conditionals</a:t>
            </a:r>
          </a:p>
        </p:txBody>
      </p:sp>
    </p:spTree>
    <p:extLst>
      <p:ext uri="{BB962C8B-B14F-4D97-AF65-F5344CB8AC3E}">
        <p14:creationId xmlns:p14="http://schemas.microsoft.com/office/powerpoint/2010/main" val="22488588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in Floyd Logic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Inputs a and b must be integers.</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 non-negative integer.</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 &gt;= 0n &amp;&amp; b &gt;= 0n) {</a:t>
            </a:r>
          </a:p>
          <a:p>
            <a:pPr lvl="2"/>
            <a:r>
              <a:rPr lang="en-US" sz="1800" b="1" dirty="0">
                <a:solidFill>
                  <a:srgbClr val="0070C0"/>
                </a:solidFill>
                <a:latin typeface="Courier New" panose="02070309020205020404" pitchFamily="49" charset="0"/>
                <a:cs typeface="Courier New" panose="02070309020205020404" pitchFamily="49" charset="0"/>
              </a:rPr>
              <a:t>    const</a:t>
            </a:r>
            <a:r>
              <a:rPr lang="en-US" sz="1800" dirty="0">
                <a:latin typeface="Courier New" panose="02070309020205020404" pitchFamily="49" charset="0"/>
                <a:cs typeface="Courier New" panose="02070309020205020404" pitchFamily="49" charset="0"/>
              </a:rPr>
              <a:t> L: List = cons(a, cons(b, nil));</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sum(L);</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p>
          <a:p>
            <a:pPr lvl="2"/>
            <a:endParaRPr lang="en-US" sz="1600" dirty="0"/>
          </a:p>
          <a:p>
            <a:r>
              <a:rPr lang="en-US" sz="2400" dirty="0"/>
              <a:t>Prior reasoning also included </a:t>
            </a:r>
            <a:r>
              <a:rPr lang="en-US" sz="2400" i="1" dirty="0"/>
              <a:t>conditionals</a:t>
            </a:r>
          </a:p>
          <a:p>
            <a:pPr lvl="1"/>
            <a:r>
              <a:rPr lang="en-US" sz="2000" dirty="0"/>
              <a:t>what does that look like in Floyd logic?</a:t>
            </a:r>
          </a:p>
        </p:txBody>
      </p:sp>
      <p:sp>
        <p:nvSpPr>
          <p:cNvPr id="4" name="Slide Number Placeholder 3">
            <a:extLst>
              <a:ext uri="{FF2B5EF4-FFF2-40B4-BE49-F238E27FC236}">
                <a16:creationId xmlns:a16="http://schemas.microsoft.com/office/drawing/2014/main" id="{8D6AB91B-91A6-9188-E5B1-CE045EAD3ED8}"/>
              </a:ext>
            </a:extLst>
          </p:cNvPr>
          <p:cNvSpPr>
            <a:spLocks noGrp="1"/>
          </p:cNvSpPr>
          <p:nvPr>
            <p:ph type="sldNum" sz="quarter" idx="4"/>
          </p:nvPr>
        </p:nvSpPr>
        <p:spPr/>
        <p:txBody>
          <a:bodyPr/>
          <a:lstStyle/>
          <a:p>
            <a:fld id="{60F4F636-6A27-E649-AEDF-9DE4D4E58670}" type="slidenum">
              <a:rPr lang="en-US" smtClean="0"/>
              <a:pPr/>
              <a:t>71</a:t>
            </a:fld>
            <a:endParaRPr lang="en-US" dirty="0"/>
          </a:p>
        </p:txBody>
      </p:sp>
    </p:spTree>
    <p:extLst>
      <p:ext uri="{BB962C8B-B14F-4D97-AF65-F5344CB8AC3E}">
        <p14:creationId xmlns:p14="http://schemas.microsoft.com/office/powerpoint/2010/main" val="2636103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in Floyd Logic (2/2)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Inputs a and b must be integers.</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 non-negative integer.</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 &gt;= 0n &amp;&amp; b &gt;=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 ≥ 0 and b ≥ 0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const</a:t>
            </a:r>
            <a:r>
              <a:rPr lang="en-US" sz="1800" dirty="0">
                <a:latin typeface="Courier New" panose="02070309020205020404" pitchFamily="49" charset="0"/>
                <a:cs typeface="Courier New" panose="02070309020205020404" pitchFamily="49" charset="0"/>
              </a:rPr>
              <a:t> L: List = cons(a, cons(b, nil));</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sum(L);</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p>
          <a:p>
            <a:pPr lvl="2"/>
            <a:endParaRPr lang="en-US" sz="1600" dirty="0"/>
          </a:p>
          <a:p>
            <a:r>
              <a:rPr lang="en-US" sz="2400" dirty="0"/>
              <a:t>Conditionals introduce extra facts in forward reasoning</a:t>
            </a:r>
            <a:endParaRPr lang="en-US" sz="2400" i="1" dirty="0"/>
          </a:p>
          <a:p>
            <a:pPr lvl="1"/>
            <a:r>
              <a:rPr lang="en-US" sz="2000" dirty="0"/>
              <a:t>simple “and” since nothing is mutated</a:t>
            </a:r>
          </a:p>
        </p:txBody>
      </p:sp>
      <p:cxnSp>
        <p:nvCxnSpPr>
          <p:cNvPr id="4" name="Straight Arrow Connector 3">
            <a:extLst>
              <a:ext uri="{FF2B5EF4-FFF2-40B4-BE49-F238E27FC236}">
                <a16:creationId xmlns:a16="http://schemas.microsoft.com/office/drawing/2014/main" id="{97EE7A6F-F0A3-FD67-4A38-F24ED7966F6E}"/>
              </a:ext>
              <a:ext uri="{C183D7F6-B498-43B3-948B-1728B52AA6E4}">
                <adec:decorative xmlns:adec="http://schemas.microsoft.com/office/drawing/2017/decorative" val="1"/>
              </a:ext>
            </a:extLst>
          </p:cNvPr>
          <p:cNvCxnSpPr>
            <a:cxnSpLocks/>
          </p:cNvCxnSpPr>
          <p:nvPr/>
        </p:nvCxnSpPr>
        <p:spPr>
          <a:xfrm>
            <a:off x="1209858" y="2376384"/>
            <a:ext cx="0" cy="6716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622F3902-8D76-E564-2A4F-440A75E0A33D}"/>
              </a:ext>
            </a:extLst>
          </p:cNvPr>
          <p:cNvSpPr>
            <a:spLocks noGrp="1"/>
          </p:cNvSpPr>
          <p:nvPr>
            <p:ph type="sldNum" sz="quarter" idx="4"/>
          </p:nvPr>
        </p:nvSpPr>
        <p:spPr/>
        <p:txBody>
          <a:bodyPr/>
          <a:lstStyle/>
          <a:p>
            <a:fld id="{60F4F636-6A27-E649-AEDF-9DE4D4E58670}" type="slidenum">
              <a:rPr lang="en-US" smtClean="0"/>
              <a:pPr/>
              <a:t>72</a:t>
            </a:fld>
            <a:endParaRPr lang="en-US" dirty="0"/>
          </a:p>
        </p:txBody>
      </p:sp>
    </p:spTree>
    <p:extLst>
      <p:ext uri="{BB962C8B-B14F-4D97-AF65-F5344CB8AC3E}">
        <p14:creationId xmlns:p14="http://schemas.microsoft.com/office/powerpoint/2010/main" val="61684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Setup</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600" dirty="0"/>
          </a:p>
          <a:p>
            <a:r>
              <a:rPr lang="en-US" sz="2400" dirty="0"/>
              <a:t>Code like this was impossible without mutation</a:t>
            </a:r>
          </a:p>
          <a:p>
            <a:pPr lvl="1"/>
            <a:r>
              <a:rPr lang="en-US" sz="2000" dirty="0"/>
              <a:t>cannot write to a “</a:t>
            </a:r>
            <a:r>
              <a:rPr lang="en-US" sz="1800" b="1" dirty="0">
                <a:solidFill>
                  <a:srgbClr val="0070C0"/>
                </a:solidFill>
                <a:latin typeface="Courier New" panose="02070309020205020404" pitchFamily="49" charset="0"/>
                <a:cs typeface="Courier New" panose="02070309020205020404" pitchFamily="49" charset="0"/>
              </a:rPr>
              <a:t>const</a:t>
            </a:r>
            <a:r>
              <a:rPr lang="en-US" sz="2000" dirty="0"/>
              <a:t>” after its declaration</a:t>
            </a:r>
          </a:p>
          <a:p>
            <a:pPr lvl="2"/>
            <a:endParaRPr lang="en-US" sz="1600" dirty="0"/>
          </a:p>
          <a:p>
            <a:r>
              <a:rPr lang="en-US" sz="2400" dirty="0"/>
              <a:t>How do we handle it now?</a:t>
            </a:r>
            <a:endParaRPr lang="en-US" sz="2000" dirty="0"/>
          </a:p>
        </p:txBody>
      </p:sp>
      <p:sp>
        <p:nvSpPr>
          <p:cNvPr id="4" name="Slide Number Placeholder 3">
            <a:extLst>
              <a:ext uri="{FF2B5EF4-FFF2-40B4-BE49-F238E27FC236}">
                <a16:creationId xmlns:a16="http://schemas.microsoft.com/office/drawing/2014/main" id="{F90A3E81-34EC-19F3-CAFD-6DF640EB9F09}"/>
              </a:ext>
            </a:extLst>
          </p:cNvPr>
          <p:cNvSpPr>
            <a:spLocks noGrp="1"/>
          </p:cNvSpPr>
          <p:nvPr>
            <p:ph type="sldNum" sz="quarter" idx="4"/>
          </p:nvPr>
        </p:nvSpPr>
        <p:spPr/>
        <p:txBody>
          <a:bodyPr/>
          <a:lstStyle/>
          <a:p>
            <a:fld id="{60F4F636-6A27-E649-AEDF-9DE4D4E58670}" type="slidenum">
              <a:rPr lang="en-US" smtClean="0"/>
              <a:pPr/>
              <a:t>73</a:t>
            </a:fld>
            <a:endParaRPr lang="en-US" dirty="0"/>
          </a:p>
        </p:txBody>
      </p:sp>
    </p:spTree>
    <p:extLst>
      <p:ext uri="{BB962C8B-B14F-4D97-AF65-F5344CB8AC3E}">
        <p14:creationId xmlns:p14="http://schemas.microsoft.com/office/powerpoint/2010/main" val="235899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Cases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600" dirty="0"/>
          </a:p>
          <a:p>
            <a:r>
              <a:rPr lang="en-US" sz="2400" dirty="0"/>
              <a:t>Reason </a:t>
            </a:r>
            <a:r>
              <a:rPr lang="en-US" sz="2400" i="1" dirty="0"/>
              <a:t>separately</a:t>
            </a:r>
            <a:r>
              <a:rPr lang="en-US" sz="2400" dirty="0"/>
              <a:t> about each </a:t>
            </a:r>
            <a:r>
              <a:rPr lang="en-US" sz="2400" dirty="0">
                <a:solidFill>
                  <a:schemeClr val="accent3">
                    <a:lumMod val="75000"/>
                  </a:schemeClr>
                </a:solidFill>
              </a:rPr>
              <a:t>path</a:t>
            </a:r>
            <a:r>
              <a:rPr lang="en-US" sz="2400" dirty="0"/>
              <a:t> to a </a:t>
            </a:r>
            <a:r>
              <a:rPr lang="en-US" sz="2200" b="1" dirty="0">
                <a:solidFill>
                  <a:srgbClr val="0070C0"/>
                </a:solidFill>
                <a:latin typeface="Courier New" panose="02070309020205020404" pitchFamily="49" charset="0"/>
                <a:cs typeface="Courier New" panose="02070309020205020404" pitchFamily="49" charset="0"/>
              </a:rPr>
              <a:t>return</a:t>
            </a:r>
          </a:p>
          <a:p>
            <a:pPr lvl="1"/>
            <a:r>
              <a:rPr lang="en-US" sz="2000" dirty="0"/>
              <a:t>handle each path the same as before</a:t>
            </a:r>
          </a:p>
          <a:p>
            <a:pPr lvl="1"/>
            <a:r>
              <a:rPr lang="en-US" sz="2000" dirty="0"/>
              <a:t>but now there can be multiple paths to one </a:t>
            </a:r>
            <a:r>
              <a:rPr lang="en-US" sz="1800" b="1" dirty="0">
                <a:solidFill>
                  <a:srgbClr val="0070C0"/>
                </a:solidFill>
                <a:latin typeface="Courier New" panose="02070309020205020404" pitchFamily="49" charset="0"/>
                <a:cs typeface="Courier New" panose="02070309020205020404" pitchFamily="49" charset="0"/>
              </a:rPr>
              <a:t>return</a:t>
            </a:r>
            <a:endParaRPr lang="en-US" sz="1800" dirty="0"/>
          </a:p>
        </p:txBody>
      </p:sp>
      <p:sp>
        <p:nvSpPr>
          <p:cNvPr id="4" name="Slide Number Placeholder 3">
            <a:extLst>
              <a:ext uri="{FF2B5EF4-FFF2-40B4-BE49-F238E27FC236}">
                <a16:creationId xmlns:a16="http://schemas.microsoft.com/office/drawing/2014/main" id="{13BDF16C-8907-5018-4982-E45E58A8734D}"/>
              </a:ext>
            </a:extLst>
          </p:cNvPr>
          <p:cNvSpPr>
            <a:spLocks noGrp="1"/>
          </p:cNvSpPr>
          <p:nvPr>
            <p:ph type="sldNum" sz="quarter" idx="4"/>
          </p:nvPr>
        </p:nvSpPr>
        <p:spPr/>
        <p:txBody>
          <a:bodyPr/>
          <a:lstStyle/>
          <a:p>
            <a:fld id="{60F4F636-6A27-E649-AEDF-9DE4D4E58670}" type="slidenum">
              <a:rPr lang="en-US" smtClean="0"/>
              <a:pPr/>
              <a:t>74</a:t>
            </a:fld>
            <a:endParaRPr lang="en-US" dirty="0"/>
          </a:p>
        </p:txBody>
      </p:sp>
    </p:spTree>
    <p:extLst>
      <p:ext uri="{BB962C8B-B14F-4D97-AF65-F5344CB8AC3E}">
        <p14:creationId xmlns:p14="http://schemas.microsoft.com/office/powerpoint/2010/main" val="1360591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“Then” (1/5)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200" dirty="0"/>
          </a:p>
          <a:p>
            <a:r>
              <a:rPr lang="en-US" sz="2400" dirty="0"/>
              <a:t>Check correctness path through “then” branch</a:t>
            </a:r>
          </a:p>
        </p:txBody>
      </p:sp>
      <p:grpSp>
        <p:nvGrpSpPr>
          <p:cNvPr id="5" name="Group 4" descr="For now, we will only examine the “then” branch of the if statement - skipping the else branch.">
            <a:extLst>
              <a:ext uri="{FF2B5EF4-FFF2-40B4-BE49-F238E27FC236}">
                <a16:creationId xmlns:a16="http://schemas.microsoft.com/office/drawing/2014/main" id="{D1109DD9-70B5-EAD3-C19E-3CC201BDED18}"/>
              </a:ext>
            </a:extLst>
          </p:cNvPr>
          <p:cNvGrpSpPr/>
          <p:nvPr/>
        </p:nvGrpSpPr>
        <p:grpSpPr>
          <a:xfrm>
            <a:off x="1222215" y="2137719"/>
            <a:ext cx="479242" cy="1964724"/>
            <a:chOff x="1222215" y="2137719"/>
            <a:chExt cx="479242" cy="1964724"/>
          </a:xfrm>
        </p:grpSpPr>
        <p:cxnSp>
          <p:nvCxnSpPr>
            <p:cNvPr id="4" name="Straight Arrow Connector 3">
              <a:extLst>
                <a:ext uri="{FF2B5EF4-FFF2-40B4-BE49-F238E27FC236}">
                  <a16:creationId xmlns:a16="http://schemas.microsoft.com/office/drawing/2014/main" id="{ECF59886-D6C1-0DDD-9A08-30D70FF2F21F}"/>
                </a:ext>
                <a:ext uri="{C183D7F6-B498-43B3-948B-1728B52AA6E4}">
                  <adec:decorative xmlns:adec="http://schemas.microsoft.com/office/drawing/2017/decorative" val="0"/>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384CF87-E2F8-E68F-787E-50B8C9F79890}"/>
                </a:ext>
              </a:extLst>
            </p:cNvPr>
            <p:cNvCxnSpPr>
              <a:cxnSpLocks/>
            </p:cNvCxnSpPr>
            <p:nvPr/>
          </p:nvCxnSpPr>
          <p:spPr>
            <a:xfrm>
              <a:off x="1222215" y="3214682"/>
              <a:ext cx="0" cy="88776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B1F73F1-6FA1-4568-B211-3811990248E1}"/>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ADA02B59-D51E-60C0-FEBD-5243AF5A4504}"/>
                </a:ext>
              </a:extLst>
            </p:cNvPr>
            <p:cNvCxnSpPr>
              <a:cxnSpLocks/>
            </p:cNvCxnSpPr>
            <p:nvPr/>
          </p:nvCxnSpPr>
          <p:spPr>
            <a:xfrm>
              <a:off x="1222215" y="3214682"/>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312D7BC-AD5F-E2EC-8FAE-2290BA200EB2}"/>
                </a:ext>
              </a:extLst>
            </p:cNvPr>
            <p:cNvCxnSpPr>
              <a:cxnSpLocks/>
            </p:cNvCxnSpPr>
            <p:nvPr/>
          </p:nvCxnSpPr>
          <p:spPr>
            <a:xfrm>
              <a:off x="1701457" y="2921098"/>
              <a:ext cx="0" cy="293584"/>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7" name="Slide Number Placeholder 6">
            <a:extLst>
              <a:ext uri="{FF2B5EF4-FFF2-40B4-BE49-F238E27FC236}">
                <a16:creationId xmlns:a16="http://schemas.microsoft.com/office/drawing/2014/main" id="{BD54CFD7-D07F-794C-C51C-11F801AD4231}"/>
              </a:ext>
            </a:extLst>
          </p:cNvPr>
          <p:cNvSpPr>
            <a:spLocks noGrp="1"/>
          </p:cNvSpPr>
          <p:nvPr>
            <p:ph type="sldNum" sz="quarter" idx="4"/>
          </p:nvPr>
        </p:nvSpPr>
        <p:spPr/>
        <p:txBody>
          <a:bodyPr/>
          <a:lstStyle/>
          <a:p>
            <a:fld id="{60F4F636-6A27-E649-AEDF-9DE4D4E58670}" type="slidenum">
              <a:rPr lang="en-US" smtClean="0"/>
              <a:pPr/>
              <a:t>75</a:t>
            </a:fld>
            <a:endParaRPr lang="en-US" dirty="0"/>
          </a:p>
        </p:txBody>
      </p:sp>
    </p:spTree>
    <p:extLst>
      <p:ext uri="{BB962C8B-B14F-4D97-AF65-F5344CB8AC3E}">
        <p14:creationId xmlns:p14="http://schemas.microsoft.com/office/powerpoint/2010/main" val="14308345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“Then” (2/5)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5" name="Group 4" descr="For now, we will only examine the “then” branch of the if statement - skipping the else branch.">
            <a:extLst>
              <a:ext uri="{FF2B5EF4-FFF2-40B4-BE49-F238E27FC236}">
                <a16:creationId xmlns:a16="http://schemas.microsoft.com/office/drawing/2014/main" id="{4758160D-29E2-ED6C-BDB6-2CE8338CB086}"/>
              </a:ext>
            </a:extLst>
          </p:cNvPr>
          <p:cNvGrpSpPr/>
          <p:nvPr/>
        </p:nvGrpSpPr>
        <p:grpSpPr>
          <a:xfrm>
            <a:off x="1222215" y="2137719"/>
            <a:ext cx="479242" cy="1025611"/>
            <a:chOff x="1222215" y="2137719"/>
            <a:chExt cx="479242" cy="1025611"/>
          </a:xfrm>
        </p:grpSpPr>
        <p:cxnSp>
          <p:nvCxnSpPr>
            <p:cNvPr id="4" name="Straight Arrow Connector 3">
              <a:extLst>
                <a:ext uri="{FF2B5EF4-FFF2-40B4-BE49-F238E27FC236}">
                  <a16:creationId xmlns:a16="http://schemas.microsoft.com/office/drawing/2014/main" id="{ECF59886-D6C1-0DDD-9A08-30D70FF2F21F}"/>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384CF87-E2F8-E68F-787E-50B8C9F79890}"/>
                </a:ext>
              </a:extLst>
            </p:cNvPr>
            <p:cNvCxnSpPr>
              <a:cxnSpLocks/>
            </p:cNvCxnSpPr>
            <p:nvPr/>
          </p:nvCxnSpPr>
          <p:spPr>
            <a:xfrm>
              <a:off x="1701457" y="2921098"/>
              <a:ext cx="0" cy="24223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B1F73F1-6FA1-4568-B211-3811990248E1}"/>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7" name="Slide Number Placeholder 6">
            <a:extLst>
              <a:ext uri="{FF2B5EF4-FFF2-40B4-BE49-F238E27FC236}">
                <a16:creationId xmlns:a16="http://schemas.microsoft.com/office/drawing/2014/main" id="{BBB1F583-1B02-8B7A-39A9-3B7B00EC4EB6}"/>
              </a:ext>
            </a:extLst>
          </p:cNvPr>
          <p:cNvSpPr>
            <a:spLocks noGrp="1"/>
          </p:cNvSpPr>
          <p:nvPr>
            <p:ph type="sldNum" sz="quarter" idx="4"/>
          </p:nvPr>
        </p:nvSpPr>
        <p:spPr/>
        <p:txBody>
          <a:bodyPr/>
          <a:lstStyle/>
          <a:p>
            <a:fld id="{60F4F636-6A27-E649-AEDF-9DE4D4E58670}" type="slidenum">
              <a:rPr lang="en-US" smtClean="0"/>
              <a:pPr/>
              <a:t>76</a:t>
            </a:fld>
            <a:endParaRPr lang="en-US" dirty="0"/>
          </a:p>
        </p:txBody>
      </p:sp>
    </p:spTree>
    <p:extLst>
      <p:ext uri="{BB962C8B-B14F-4D97-AF65-F5344CB8AC3E}">
        <p14:creationId xmlns:p14="http://schemas.microsoft.com/office/powerpoint/2010/main" val="10482916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“Then” (3/5)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5" name="Group 4" descr="For now, we will only examine the “then” branch of the if statement - skipping the else branch.">
            <a:extLst>
              <a:ext uri="{FF2B5EF4-FFF2-40B4-BE49-F238E27FC236}">
                <a16:creationId xmlns:a16="http://schemas.microsoft.com/office/drawing/2014/main" id="{9E12A50D-06D6-417A-FE66-3CDE4C946DBC}"/>
              </a:ext>
            </a:extLst>
          </p:cNvPr>
          <p:cNvGrpSpPr/>
          <p:nvPr/>
        </p:nvGrpSpPr>
        <p:grpSpPr>
          <a:xfrm>
            <a:off x="1222215" y="2137719"/>
            <a:ext cx="479242" cy="1606378"/>
            <a:chOff x="1222215" y="2137719"/>
            <a:chExt cx="479242" cy="1606378"/>
          </a:xfrm>
        </p:grpSpPr>
        <p:cxnSp>
          <p:nvCxnSpPr>
            <p:cNvPr id="4" name="Straight Arrow Connector 3">
              <a:extLst>
                <a:ext uri="{FF2B5EF4-FFF2-40B4-BE49-F238E27FC236}">
                  <a16:creationId xmlns:a16="http://schemas.microsoft.com/office/drawing/2014/main" id="{ECF59886-D6C1-0DDD-9A08-30D70FF2F21F}"/>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384CF87-E2F8-E68F-787E-50B8C9F79890}"/>
                </a:ext>
              </a:extLst>
            </p:cNvPr>
            <p:cNvCxnSpPr>
              <a:cxnSpLocks/>
            </p:cNvCxnSpPr>
            <p:nvPr/>
          </p:nvCxnSpPr>
          <p:spPr>
            <a:xfrm>
              <a:off x="1701457" y="2921098"/>
              <a:ext cx="0" cy="82299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B1F73F1-6FA1-4568-B211-3811990248E1}"/>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7" name="Slide Number Placeholder 6">
            <a:extLst>
              <a:ext uri="{FF2B5EF4-FFF2-40B4-BE49-F238E27FC236}">
                <a16:creationId xmlns:a16="http://schemas.microsoft.com/office/drawing/2014/main" id="{DDF46139-1C9F-71AF-E514-0F3DBEBED12C}"/>
              </a:ext>
            </a:extLst>
          </p:cNvPr>
          <p:cNvSpPr>
            <a:spLocks noGrp="1"/>
          </p:cNvSpPr>
          <p:nvPr>
            <p:ph type="sldNum" sz="quarter" idx="4"/>
          </p:nvPr>
        </p:nvSpPr>
        <p:spPr/>
        <p:txBody>
          <a:bodyPr/>
          <a:lstStyle/>
          <a:p>
            <a:fld id="{60F4F636-6A27-E649-AEDF-9DE4D4E58670}" type="slidenum">
              <a:rPr lang="en-US" smtClean="0"/>
              <a:pPr/>
              <a:t>77</a:t>
            </a:fld>
            <a:endParaRPr lang="en-US" dirty="0"/>
          </a:p>
        </p:txBody>
      </p:sp>
    </p:spTree>
    <p:extLst>
      <p:ext uri="{BB962C8B-B14F-4D97-AF65-F5344CB8AC3E}">
        <p14:creationId xmlns:p14="http://schemas.microsoft.com/office/powerpoint/2010/main" val="32506727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“Then” (4/5)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n ≥ 0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4" name="Group 3" descr="For now, we will only examine the “then” branch of the if statement - skipping the else branch.">
            <a:extLst>
              <a:ext uri="{FF2B5EF4-FFF2-40B4-BE49-F238E27FC236}">
                <a16:creationId xmlns:a16="http://schemas.microsoft.com/office/drawing/2014/main" id="{1B10E2CA-20A4-3C46-E1D6-7058BC4B80A8}"/>
              </a:ext>
            </a:extLst>
          </p:cNvPr>
          <p:cNvGrpSpPr/>
          <p:nvPr/>
        </p:nvGrpSpPr>
        <p:grpSpPr>
          <a:xfrm>
            <a:off x="1222215" y="2137719"/>
            <a:ext cx="479242" cy="2879124"/>
            <a:chOff x="1222215" y="2137719"/>
            <a:chExt cx="479242" cy="2879124"/>
          </a:xfrm>
        </p:grpSpPr>
        <p:cxnSp>
          <p:nvCxnSpPr>
            <p:cNvPr id="7" name="Straight Arrow Connector 6">
              <a:extLst>
                <a:ext uri="{FF2B5EF4-FFF2-40B4-BE49-F238E27FC236}">
                  <a16:creationId xmlns:a16="http://schemas.microsoft.com/office/drawing/2014/main" id="{E108342D-A678-C190-12E2-73CD244E169D}"/>
                </a:ext>
              </a:extLst>
            </p:cNvPr>
            <p:cNvCxnSpPr>
              <a:cxnSpLocks/>
            </p:cNvCxnSpPr>
            <p:nvPr/>
          </p:nvCxnSpPr>
          <p:spPr>
            <a:xfrm>
              <a:off x="1222215" y="3758379"/>
              <a:ext cx="0" cy="1258464"/>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572BE61-349A-4432-9CA9-FE76C3EB060D}"/>
                </a:ext>
              </a:extLst>
            </p:cNvPr>
            <p:cNvCxnSpPr>
              <a:cxnSpLocks/>
            </p:cNvCxnSpPr>
            <p:nvPr/>
          </p:nvCxnSpPr>
          <p:spPr>
            <a:xfrm>
              <a:off x="1222215" y="3758379"/>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957DA9E-9A98-7A61-879B-D0888B238727}"/>
                </a:ext>
              </a:extLst>
            </p:cNvPr>
            <p:cNvCxnSpPr>
              <a:cxnSpLocks/>
            </p:cNvCxnSpPr>
            <p:nvPr/>
          </p:nvCxnSpPr>
          <p:spPr>
            <a:xfrm>
              <a:off x="1701457" y="2921098"/>
              <a:ext cx="0" cy="837281"/>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06568B0-4657-5EFB-3E06-BBF5339054EE}"/>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B161E16-40C4-4E6F-C1D1-96226BA28C10}"/>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9" name="TextBox 18">
            <a:extLst>
              <a:ext uri="{FF2B5EF4-FFF2-40B4-BE49-F238E27FC236}">
                <a16:creationId xmlns:a16="http://schemas.microsoft.com/office/drawing/2014/main" id="{01928CEB-6C3E-F028-6C9D-CC2BD7A475F7}"/>
              </a:ext>
            </a:extLst>
          </p:cNvPr>
          <p:cNvSpPr txBox="1"/>
          <p:nvPr/>
        </p:nvSpPr>
        <p:spPr>
          <a:xfrm>
            <a:off x="5086869" y="4864885"/>
            <a:ext cx="3352795" cy="1015663"/>
          </a:xfrm>
          <a:prstGeom prst="rect">
            <a:avLst/>
          </a:prstGeom>
          <a:noFill/>
        </p:spPr>
        <p:txBody>
          <a:bodyPr wrap="square" rtlCol="0">
            <a:spAutoFit/>
          </a:bodyPr>
          <a:lstStyle/>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m	= 2n+1</a:t>
            </a: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&gt; 2n		</a:t>
            </a:r>
            <a:r>
              <a:rPr lang="en-US" sz="20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1 &gt; 0</a:t>
            </a: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 n			</a:t>
            </a:r>
            <a:r>
              <a:rPr lang="en-US" sz="20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n ≥ 0</a:t>
            </a:r>
          </a:p>
        </p:txBody>
      </p:sp>
      <p:sp>
        <p:nvSpPr>
          <p:cNvPr id="5" name="Slide Number Placeholder 4">
            <a:extLst>
              <a:ext uri="{FF2B5EF4-FFF2-40B4-BE49-F238E27FC236}">
                <a16:creationId xmlns:a16="http://schemas.microsoft.com/office/drawing/2014/main" id="{17745F09-9C68-FB21-B51E-8EA000F90B40}"/>
              </a:ext>
            </a:extLst>
          </p:cNvPr>
          <p:cNvSpPr>
            <a:spLocks noGrp="1"/>
          </p:cNvSpPr>
          <p:nvPr>
            <p:ph type="sldNum" sz="quarter" idx="4"/>
          </p:nvPr>
        </p:nvSpPr>
        <p:spPr/>
        <p:txBody>
          <a:bodyPr/>
          <a:lstStyle/>
          <a:p>
            <a:fld id="{60F4F636-6A27-E649-AEDF-9DE4D4E58670}" type="slidenum">
              <a:rPr lang="en-US" smtClean="0"/>
              <a:pPr/>
              <a:t>78</a:t>
            </a:fld>
            <a:endParaRPr lang="en-US" dirty="0"/>
          </a:p>
        </p:txBody>
      </p:sp>
    </p:spTree>
    <p:extLst>
      <p:ext uri="{BB962C8B-B14F-4D97-AF65-F5344CB8AC3E}">
        <p14:creationId xmlns:p14="http://schemas.microsoft.com/office/powerpoint/2010/main" val="191722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“Then” (5/5)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200" dirty="0"/>
          </a:p>
          <a:p>
            <a:r>
              <a:rPr lang="en-US" sz="2400" dirty="0">
                <a:solidFill>
                  <a:schemeClr val="accent4">
                    <a:lumMod val="10000"/>
                  </a:schemeClr>
                </a:solidFill>
              </a:rPr>
              <a:t>Note: </a:t>
            </a:r>
            <a:r>
              <a:rPr lang="en-US" sz="2400" dirty="0">
                <a:solidFill>
                  <a:srgbClr val="0070C0"/>
                </a:solidFill>
              </a:rPr>
              <a:t>no mutation</a:t>
            </a:r>
            <a:r>
              <a:rPr lang="en-US" sz="2400" dirty="0"/>
              <a:t>, so we can do this in our head</a:t>
            </a:r>
          </a:p>
          <a:p>
            <a:pPr lvl="1"/>
            <a:r>
              <a:rPr lang="en-US" sz="2000" dirty="0"/>
              <a:t>read along the </a:t>
            </a:r>
            <a:r>
              <a:rPr lang="en-US" sz="2000" dirty="0">
                <a:solidFill>
                  <a:schemeClr val="accent3">
                    <a:lumMod val="75000"/>
                  </a:schemeClr>
                </a:solidFill>
              </a:rPr>
              <a:t>path</a:t>
            </a:r>
            <a:r>
              <a:rPr lang="en-US" sz="2000" dirty="0"/>
              <a:t>, and collect all the facts</a:t>
            </a:r>
          </a:p>
        </p:txBody>
      </p:sp>
      <p:grpSp>
        <p:nvGrpSpPr>
          <p:cNvPr id="7" name="Group 6" descr="For now, we will only examine the “then” branch of the if statement - skipping the else branch.">
            <a:extLst>
              <a:ext uri="{FF2B5EF4-FFF2-40B4-BE49-F238E27FC236}">
                <a16:creationId xmlns:a16="http://schemas.microsoft.com/office/drawing/2014/main" id="{C80C8816-9ED4-856D-2A82-4F5F02CD7784}"/>
              </a:ext>
            </a:extLst>
          </p:cNvPr>
          <p:cNvGrpSpPr/>
          <p:nvPr/>
        </p:nvGrpSpPr>
        <p:grpSpPr>
          <a:xfrm>
            <a:off x="1222215" y="2137719"/>
            <a:ext cx="479242" cy="2243879"/>
            <a:chOff x="1222215" y="2137719"/>
            <a:chExt cx="479242" cy="2243879"/>
          </a:xfrm>
        </p:grpSpPr>
        <p:cxnSp>
          <p:nvCxnSpPr>
            <p:cNvPr id="4" name="Straight Arrow Connector 3">
              <a:extLst>
                <a:ext uri="{FF2B5EF4-FFF2-40B4-BE49-F238E27FC236}">
                  <a16:creationId xmlns:a16="http://schemas.microsoft.com/office/drawing/2014/main" id="{ECF59886-D6C1-0DDD-9A08-30D70FF2F21F}"/>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384CF87-E2F8-E68F-787E-50B8C9F79890}"/>
                </a:ext>
              </a:extLst>
            </p:cNvPr>
            <p:cNvCxnSpPr>
              <a:cxnSpLocks/>
            </p:cNvCxnSpPr>
            <p:nvPr/>
          </p:nvCxnSpPr>
          <p:spPr>
            <a:xfrm>
              <a:off x="1222215" y="3214682"/>
              <a:ext cx="0" cy="11669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B1F73F1-6FA1-4568-B211-3811990248E1}"/>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ADA02B59-D51E-60C0-FEBD-5243AF5A4504}"/>
                </a:ext>
              </a:extLst>
            </p:cNvPr>
            <p:cNvCxnSpPr>
              <a:cxnSpLocks/>
            </p:cNvCxnSpPr>
            <p:nvPr/>
          </p:nvCxnSpPr>
          <p:spPr>
            <a:xfrm>
              <a:off x="1222215" y="3214682"/>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312D7BC-AD5F-E2EC-8FAE-2290BA200EB2}"/>
                </a:ext>
              </a:extLst>
            </p:cNvPr>
            <p:cNvCxnSpPr>
              <a:cxnSpLocks/>
            </p:cNvCxnSpPr>
            <p:nvPr/>
          </p:nvCxnSpPr>
          <p:spPr>
            <a:xfrm>
              <a:off x="1701457" y="2921098"/>
              <a:ext cx="0" cy="293584"/>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5" name="Slide Number Placeholder 4">
            <a:extLst>
              <a:ext uri="{FF2B5EF4-FFF2-40B4-BE49-F238E27FC236}">
                <a16:creationId xmlns:a16="http://schemas.microsoft.com/office/drawing/2014/main" id="{DF1FC50D-30D1-4BFB-6F62-495ABA88CC3E}"/>
              </a:ext>
            </a:extLst>
          </p:cNvPr>
          <p:cNvSpPr>
            <a:spLocks noGrp="1"/>
          </p:cNvSpPr>
          <p:nvPr>
            <p:ph type="sldNum" sz="quarter" idx="4"/>
          </p:nvPr>
        </p:nvSpPr>
        <p:spPr/>
        <p:txBody>
          <a:bodyPr/>
          <a:lstStyle/>
          <a:p>
            <a:fld id="{60F4F636-6A27-E649-AEDF-9DE4D4E58670}" type="slidenum">
              <a:rPr lang="en-US" smtClean="0"/>
              <a:pPr/>
              <a:t>79</a:t>
            </a:fld>
            <a:endParaRPr lang="en-US" dirty="0"/>
          </a:p>
        </p:txBody>
      </p:sp>
    </p:spTree>
    <p:extLst>
      <p:ext uri="{BB962C8B-B14F-4D97-AF65-F5344CB8AC3E}">
        <p14:creationId xmlns:p14="http://schemas.microsoft.com/office/powerpoint/2010/main" val="135769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Reasoning So Far</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Code so far made up of three elements</a:t>
            </a:r>
          </a:p>
          <a:p>
            <a:pPr lvl="1"/>
            <a:r>
              <a:rPr lang="en-US" sz="2200" dirty="0"/>
              <a:t>straight-line code</a:t>
            </a:r>
          </a:p>
          <a:p>
            <a:pPr lvl="1"/>
            <a:r>
              <a:rPr lang="en-US" sz="2200" dirty="0"/>
              <a:t>conditionals</a:t>
            </a:r>
          </a:p>
          <a:p>
            <a:pPr lvl="1"/>
            <a:r>
              <a:rPr lang="en-US" sz="2200" dirty="0"/>
              <a:t>recursion</a:t>
            </a:r>
          </a:p>
          <a:p>
            <a:pPr lvl="1"/>
            <a:endParaRPr lang="en-US" sz="2200" dirty="0"/>
          </a:p>
          <a:p>
            <a:r>
              <a:rPr lang="en-US" sz="2600" dirty="0"/>
              <a:t>All code without mutation looks like this</a:t>
            </a:r>
          </a:p>
        </p:txBody>
      </p:sp>
      <p:sp>
        <p:nvSpPr>
          <p:cNvPr id="4" name="Slide Number Placeholder 3">
            <a:extLst>
              <a:ext uri="{FF2B5EF4-FFF2-40B4-BE49-F238E27FC236}">
                <a16:creationId xmlns:a16="http://schemas.microsoft.com/office/drawing/2014/main" id="{88AD6A52-2CA4-5604-C7B1-A783AED66B91}"/>
              </a:ext>
            </a:extLst>
          </p:cNvPr>
          <p:cNvSpPr>
            <a:spLocks noGrp="1"/>
          </p:cNvSpPr>
          <p:nvPr>
            <p:ph type="sldNum" sz="quarter" idx="4"/>
          </p:nvPr>
        </p:nvSpPr>
        <p:spPr/>
        <p:txBody>
          <a:bodyPr/>
          <a:lstStyle/>
          <a:p>
            <a:fld id="{60F4F636-6A27-E649-AEDF-9DE4D4E58670}" type="slidenum">
              <a:rPr lang="en-US" smtClean="0"/>
              <a:pPr/>
              <a:t>8</a:t>
            </a:fld>
            <a:endParaRPr lang="en-US" dirty="0"/>
          </a:p>
        </p:txBody>
      </p:sp>
    </p:spTree>
    <p:extLst>
      <p:ext uri="{BB962C8B-B14F-4D97-AF65-F5344CB8AC3E}">
        <p14:creationId xmlns:p14="http://schemas.microsoft.com/office/powerpoint/2010/main" val="20066168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“Else”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&lt; 0 and m = 0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200" dirty="0"/>
          </a:p>
          <a:p>
            <a:r>
              <a:rPr lang="en-US" sz="2400" dirty="0"/>
              <a:t>Check correctness path through “else” branch</a:t>
            </a:r>
          </a:p>
          <a:p>
            <a:pPr lvl="1"/>
            <a:r>
              <a:rPr lang="en-US" sz="2000" dirty="0">
                <a:solidFill>
                  <a:schemeClr val="accent4">
                    <a:lumMod val="10000"/>
                  </a:schemeClr>
                </a:solidFill>
              </a:rPr>
              <a:t>note: </a:t>
            </a:r>
            <a:r>
              <a:rPr lang="en-US" sz="2000" dirty="0">
                <a:solidFill>
                  <a:srgbClr val="0070C0"/>
                </a:solidFill>
              </a:rPr>
              <a:t>no mutation</a:t>
            </a:r>
            <a:r>
              <a:rPr lang="en-US" sz="2000" dirty="0"/>
              <a:t>, so we can do this in our head</a:t>
            </a:r>
          </a:p>
        </p:txBody>
      </p:sp>
      <p:grpSp>
        <p:nvGrpSpPr>
          <p:cNvPr id="5" name="Group 4" descr="Now, we turn our focus to the “else” branch - we’ll only examine hoare triples there (skipping the “then” branch).">
            <a:extLst>
              <a:ext uri="{FF2B5EF4-FFF2-40B4-BE49-F238E27FC236}">
                <a16:creationId xmlns:a16="http://schemas.microsoft.com/office/drawing/2014/main" id="{73BE9257-3B6D-D32A-9688-3CF7AAE1D0A8}"/>
              </a:ext>
            </a:extLst>
          </p:cNvPr>
          <p:cNvGrpSpPr/>
          <p:nvPr/>
        </p:nvGrpSpPr>
        <p:grpSpPr>
          <a:xfrm>
            <a:off x="1209858" y="2137719"/>
            <a:ext cx="479242" cy="2256236"/>
            <a:chOff x="1209858" y="2137719"/>
            <a:chExt cx="479242" cy="2256236"/>
          </a:xfrm>
        </p:grpSpPr>
        <p:cxnSp>
          <p:nvCxnSpPr>
            <p:cNvPr id="4" name="Straight Arrow Connector 3">
              <a:extLst>
                <a:ext uri="{FF2B5EF4-FFF2-40B4-BE49-F238E27FC236}">
                  <a16:creationId xmlns:a16="http://schemas.microsoft.com/office/drawing/2014/main" id="{ECF59886-D6C1-0DDD-9A08-30D70FF2F21F}"/>
                </a:ext>
              </a:extLst>
            </p:cNvPr>
            <p:cNvCxnSpPr>
              <a:cxnSpLocks/>
            </p:cNvCxnSpPr>
            <p:nvPr/>
          </p:nvCxnSpPr>
          <p:spPr>
            <a:xfrm>
              <a:off x="1209858" y="2137719"/>
              <a:ext cx="0" cy="1430736"/>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384CF87-E2F8-E68F-787E-50B8C9F79890}"/>
                </a:ext>
              </a:extLst>
            </p:cNvPr>
            <p:cNvCxnSpPr>
              <a:cxnSpLocks/>
            </p:cNvCxnSpPr>
            <p:nvPr/>
          </p:nvCxnSpPr>
          <p:spPr>
            <a:xfrm>
              <a:off x="1209858" y="3878557"/>
              <a:ext cx="0" cy="515398"/>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B1F73F1-6FA1-4568-B211-3811990248E1}"/>
                </a:ext>
              </a:extLst>
            </p:cNvPr>
            <p:cNvCxnSpPr>
              <a:cxnSpLocks/>
            </p:cNvCxnSpPr>
            <p:nvPr/>
          </p:nvCxnSpPr>
          <p:spPr>
            <a:xfrm>
              <a:off x="1209858" y="3555755"/>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ADA02B59-D51E-60C0-FEBD-5243AF5A4504}"/>
                </a:ext>
              </a:extLst>
            </p:cNvPr>
            <p:cNvCxnSpPr>
              <a:cxnSpLocks/>
            </p:cNvCxnSpPr>
            <p:nvPr/>
          </p:nvCxnSpPr>
          <p:spPr>
            <a:xfrm>
              <a:off x="1209858" y="3878557"/>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312D7BC-AD5F-E2EC-8FAE-2290BA200EB2}"/>
                </a:ext>
              </a:extLst>
            </p:cNvPr>
            <p:cNvCxnSpPr>
              <a:cxnSpLocks/>
            </p:cNvCxnSpPr>
            <p:nvPr/>
          </p:nvCxnSpPr>
          <p:spPr>
            <a:xfrm>
              <a:off x="1689100" y="3568455"/>
              <a:ext cx="0" cy="293584"/>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FD1A7BA4-C8C0-8E68-F180-DF5C265B197A}"/>
              </a:ext>
            </a:extLst>
          </p:cNvPr>
          <p:cNvSpPr txBox="1"/>
          <p:nvPr/>
        </p:nvSpPr>
        <p:spPr>
          <a:xfrm>
            <a:off x="5025086" y="4180057"/>
            <a:ext cx="3352795" cy="707886"/>
          </a:xfrm>
          <a:prstGeom prst="rect">
            <a:avLst/>
          </a:prstGeom>
          <a:noFill/>
        </p:spPr>
        <p:txBody>
          <a:bodyPr wrap="square" rtlCol="0">
            <a:spAutoFit/>
          </a:bodyPr>
          <a:lstStyle/>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m	= 0</a:t>
            </a: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&gt; n			</a:t>
            </a:r>
            <a:r>
              <a:rPr lang="en-US" sz="20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0 &gt; n</a:t>
            </a:r>
          </a:p>
        </p:txBody>
      </p:sp>
      <p:sp>
        <p:nvSpPr>
          <p:cNvPr id="7" name="Slide Number Placeholder 6">
            <a:extLst>
              <a:ext uri="{FF2B5EF4-FFF2-40B4-BE49-F238E27FC236}">
                <a16:creationId xmlns:a16="http://schemas.microsoft.com/office/drawing/2014/main" id="{7693D985-B75D-B1EB-51FD-B74FF89C26C3}"/>
              </a:ext>
            </a:extLst>
          </p:cNvPr>
          <p:cNvSpPr>
            <a:spLocks noGrp="1"/>
          </p:cNvSpPr>
          <p:nvPr>
            <p:ph type="sldNum" sz="quarter" idx="4"/>
          </p:nvPr>
        </p:nvSpPr>
        <p:spPr/>
        <p:txBody>
          <a:bodyPr/>
          <a:lstStyle/>
          <a:p>
            <a:fld id="{60F4F636-6A27-E649-AEDF-9DE4D4E58670}" type="slidenum">
              <a:rPr lang="en-US" smtClean="0"/>
              <a:pPr/>
              <a:t>80</a:t>
            </a:fld>
            <a:endParaRPr lang="en-US" dirty="0"/>
          </a:p>
        </p:txBody>
      </p:sp>
    </p:spTree>
    <p:extLst>
      <p:ext uri="{BB962C8B-B14F-4D97-AF65-F5344CB8AC3E}">
        <p14:creationId xmlns:p14="http://schemas.microsoft.com/office/powerpoint/2010/main" val="415561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a:bodyPr>
          <a:lstStyle/>
          <a:p>
            <a:r>
              <a:rPr lang="en-US" dirty="0"/>
              <a:t>Conditionals Worked Example: Join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&lt; 0 and m =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_________________________________________________________________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200" dirty="0"/>
          </a:p>
          <a:p>
            <a:endParaRPr lang="en-US" sz="2400" dirty="0"/>
          </a:p>
        </p:txBody>
      </p:sp>
      <p:sp>
        <p:nvSpPr>
          <p:cNvPr id="4" name="TextBox 3">
            <a:extLst>
              <a:ext uri="{FF2B5EF4-FFF2-40B4-BE49-F238E27FC236}">
                <a16:creationId xmlns:a16="http://schemas.microsoft.com/office/drawing/2014/main" id="{5CFD25E4-7B55-F61B-B054-53F1B5CC19F0}"/>
              </a:ext>
            </a:extLst>
          </p:cNvPr>
          <p:cNvSpPr txBox="1"/>
          <p:nvPr/>
        </p:nvSpPr>
        <p:spPr>
          <a:xfrm>
            <a:off x="5486400" y="3814560"/>
            <a:ext cx="2687210" cy="923330"/>
          </a:xfrm>
          <a:prstGeom prst="rect">
            <a:avLst/>
          </a:prstGeom>
          <a:noFill/>
        </p:spPr>
        <p:txBody>
          <a:bodyPr wrap="none" rtlCol="0">
            <a:spAutoFit/>
          </a:bodyPr>
          <a:lstStyle/>
          <a:p>
            <a:pPr algn="ctr"/>
            <a:r>
              <a:rPr lang="en-US" dirty="0">
                <a:solidFill>
                  <a:schemeClr val="accent3">
                    <a:lumMod val="75000"/>
                  </a:schemeClr>
                </a:solidFill>
                <a:latin typeface="Franklin Gothic Medium"/>
                <a:cs typeface="Franklin Gothic Medium"/>
              </a:rPr>
              <a:t>What do we know is true</a:t>
            </a:r>
          </a:p>
          <a:p>
            <a:pPr algn="ctr"/>
            <a:r>
              <a:rPr lang="en-US" dirty="0">
                <a:solidFill>
                  <a:schemeClr val="accent3">
                    <a:lumMod val="75000"/>
                  </a:schemeClr>
                </a:solidFill>
                <a:latin typeface="Franklin Gothic Medium"/>
                <a:cs typeface="Franklin Gothic Medium"/>
              </a:rPr>
              <a:t>even if we don't know</a:t>
            </a:r>
          </a:p>
          <a:p>
            <a:pPr algn="ctr"/>
            <a:r>
              <a:rPr lang="en-US" dirty="0">
                <a:solidFill>
                  <a:schemeClr val="accent3">
                    <a:lumMod val="50000"/>
                  </a:schemeClr>
                </a:solidFill>
                <a:latin typeface="Franklin Gothic Medium"/>
                <a:cs typeface="Franklin Gothic Medium"/>
              </a:rPr>
              <a:t>which</a:t>
            </a:r>
            <a:r>
              <a:rPr lang="en-US" dirty="0">
                <a:solidFill>
                  <a:schemeClr val="accent3">
                    <a:lumMod val="75000"/>
                  </a:schemeClr>
                </a:solidFill>
                <a:latin typeface="Franklin Gothic Medium"/>
                <a:cs typeface="Franklin Gothic Medium"/>
              </a:rPr>
              <a:t> branch was taken?</a:t>
            </a:r>
          </a:p>
        </p:txBody>
      </p:sp>
      <p:sp>
        <p:nvSpPr>
          <p:cNvPr id="5" name="Slide Number Placeholder 4">
            <a:extLst>
              <a:ext uri="{FF2B5EF4-FFF2-40B4-BE49-F238E27FC236}">
                <a16:creationId xmlns:a16="http://schemas.microsoft.com/office/drawing/2014/main" id="{6360EF13-2B79-9493-F694-A9BA420A1F4B}"/>
              </a:ext>
            </a:extLst>
          </p:cNvPr>
          <p:cNvSpPr>
            <a:spLocks noGrp="1"/>
          </p:cNvSpPr>
          <p:nvPr>
            <p:ph type="sldNum" sz="quarter" idx="4"/>
          </p:nvPr>
        </p:nvSpPr>
        <p:spPr/>
        <p:txBody>
          <a:bodyPr/>
          <a:lstStyle/>
          <a:p>
            <a:fld id="{60F4F636-6A27-E649-AEDF-9DE4D4E58670}" type="slidenum">
              <a:rPr lang="en-US" smtClean="0"/>
              <a:pPr/>
              <a:t>81</a:t>
            </a:fld>
            <a:endParaRPr lang="en-US" dirty="0"/>
          </a:p>
        </p:txBody>
      </p:sp>
    </p:spTree>
    <p:extLst>
      <p:ext uri="{BB962C8B-B14F-4D97-AF65-F5344CB8AC3E}">
        <p14:creationId xmlns:p14="http://schemas.microsoft.com/office/powerpoint/2010/main" val="41361733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Join (2/2)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 or (n &lt; 0 and m = 0)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200" dirty="0"/>
          </a:p>
          <a:p>
            <a:r>
              <a:rPr lang="en-US" sz="2400" dirty="0"/>
              <a:t>The “or” means we must reason by cases anyway!</a:t>
            </a:r>
          </a:p>
        </p:txBody>
      </p:sp>
      <p:sp>
        <p:nvSpPr>
          <p:cNvPr id="4" name="Slide Number Placeholder 3">
            <a:extLst>
              <a:ext uri="{FF2B5EF4-FFF2-40B4-BE49-F238E27FC236}">
                <a16:creationId xmlns:a16="http://schemas.microsoft.com/office/drawing/2014/main" id="{6E2FE777-623E-E303-C00C-9BE75C8F0262}"/>
              </a:ext>
            </a:extLst>
          </p:cNvPr>
          <p:cNvSpPr>
            <a:spLocks noGrp="1"/>
          </p:cNvSpPr>
          <p:nvPr>
            <p:ph type="sldNum" sz="quarter" idx="4"/>
          </p:nvPr>
        </p:nvSpPr>
        <p:spPr/>
        <p:txBody>
          <a:bodyPr/>
          <a:lstStyle/>
          <a:p>
            <a:fld id="{60F4F636-6A27-E649-AEDF-9DE4D4E58670}" type="slidenum">
              <a:rPr lang="en-US" smtClean="0"/>
              <a:pPr/>
              <a:t>82</a:t>
            </a:fld>
            <a:endParaRPr lang="en-US" dirty="0"/>
          </a:p>
        </p:txBody>
      </p:sp>
    </p:spTree>
    <p:extLst>
      <p:ext uri="{BB962C8B-B14F-4D97-AF65-F5344CB8AC3E}">
        <p14:creationId xmlns:p14="http://schemas.microsoft.com/office/powerpoint/2010/main" val="225381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D3B33-3223-D9B7-B3AD-00CB32ACC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73FF25-2C20-B593-AD33-3863D6B47EB0}"/>
              </a:ext>
            </a:extLst>
          </p:cNvPr>
          <p:cNvSpPr>
            <a:spLocks noGrp="1"/>
          </p:cNvSpPr>
          <p:nvPr>
            <p:ph type="title"/>
          </p:nvPr>
        </p:nvSpPr>
        <p:spPr/>
        <p:txBody>
          <a:bodyPr/>
          <a:lstStyle/>
          <a:p>
            <a:r>
              <a:rPr lang="en-US" dirty="0"/>
              <a:t>Generalizing Conditional Floyd Logic (1/2)</a:t>
            </a:r>
          </a:p>
        </p:txBody>
      </p:sp>
      <p:sp>
        <p:nvSpPr>
          <p:cNvPr id="3" name="Content Placeholder 2">
            <a:extLst>
              <a:ext uri="{FF2B5EF4-FFF2-40B4-BE49-F238E27FC236}">
                <a16:creationId xmlns:a16="http://schemas.microsoft.com/office/drawing/2014/main" id="{D782C615-B37C-FF78-4545-A47CFC88FFA4}"/>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P }} </a:t>
            </a:r>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 P and </a:t>
            </a:r>
            <a:r>
              <a:rPr lang="en-US" sz="1800" b="1" dirty="0" err="1">
                <a:solidFill>
                  <a:srgbClr val="7030A0"/>
                </a:solidFill>
                <a:latin typeface="Cambria Math" panose="02040503050406030204" pitchFamily="18" charset="0"/>
                <a:ea typeface="Cambria Math" panose="02040503050406030204" pitchFamily="18" charset="0"/>
              </a:rPr>
              <a:t>cond</a:t>
            </a:r>
            <a:r>
              <a:rPr lang="en-US" sz="1800" b="1"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a:t>
            </a:r>
            <a:r>
              <a:rPr lang="en-US" sz="1800" baseline="-25000" dirty="0">
                <a:latin typeface="Courier New" panose="02070309020205020404" pitchFamily="49" charset="0"/>
                <a:cs typeface="Courier New" panose="02070309020205020404" pitchFamily="49" charset="0"/>
              </a:rPr>
              <a:t>1</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 P and not </a:t>
            </a:r>
            <a:r>
              <a:rPr lang="en-US" sz="1800" b="1" dirty="0" err="1">
                <a:solidFill>
                  <a:srgbClr val="7030A0"/>
                </a:solidFill>
                <a:latin typeface="Cambria Math" panose="02040503050406030204" pitchFamily="18" charset="0"/>
                <a:ea typeface="Cambria Math" panose="02040503050406030204" pitchFamily="18" charset="0"/>
              </a:rPr>
              <a:t>cond</a:t>
            </a:r>
            <a:r>
              <a:rPr lang="en-US" sz="1800" b="1"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a:t>
            </a:r>
            <a:r>
              <a:rPr lang="en-US" sz="1800" baseline="-25000" dirty="0">
                <a:latin typeface="Courier New" panose="02070309020205020404" pitchFamily="49" charset="0"/>
                <a:cs typeface="Courier New" panose="02070309020205020404" pitchFamily="49" charset="0"/>
              </a:rPr>
              <a:t>2</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7030A0"/>
                </a:solidFill>
                <a:latin typeface="Cambria Math" panose="02040503050406030204" pitchFamily="18" charset="0"/>
                <a:ea typeface="Cambria Math" panose="02040503050406030204" pitchFamily="18" charset="0"/>
              </a:rPr>
              <a:t>{{ R }}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latin typeface="Cambria Math" panose="02040503050406030204" pitchFamily="18" charset="0"/>
                <a:ea typeface="Cambria Math" panose="02040503050406030204" pitchFamily="18" charset="0"/>
              </a:rPr>
              <a:t>{{ Q }} </a:t>
            </a:r>
          </a:p>
          <a:p>
            <a:pPr lvl="2"/>
            <a:endParaRPr lang="en-US" sz="1800" b="1" dirty="0">
              <a:latin typeface="Cambria Math" panose="02040503050406030204" pitchFamily="18" charset="0"/>
              <a:ea typeface="Cambria Math" panose="02040503050406030204" pitchFamily="18" charset="0"/>
            </a:endParaRPr>
          </a:p>
          <a:p>
            <a:r>
              <a:rPr lang="en-US" sz="2400" dirty="0"/>
              <a:t>2 possible paths to execute</a:t>
            </a:r>
          </a:p>
          <a:p>
            <a:r>
              <a:rPr lang="en-US" sz="2400" b="1" dirty="0">
                <a:solidFill>
                  <a:srgbClr val="7030A0"/>
                </a:solidFill>
                <a:latin typeface="Cambria Math" panose="02040503050406030204" pitchFamily="18" charset="0"/>
                <a:ea typeface="Cambria Math" panose="02040503050406030204" pitchFamily="18" charset="0"/>
              </a:rPr>
              <a:t>R</a:t>
            </a:r>
            <a:r>
              <a:rPr lang="en-US" sz="2400" dirty="0"/>
              <a:t> is in the form of </a:t>
            </a:r>
            <a:r>
              <a:rPr lang="en-US" sz="2400" dirty="0">
                <a:solidFill>
                  <a:srgbClr val="7030A0"/>
                </a:solidFill>
                <a:latin typeface="Cambria Math" panose="02040503050406030204" pitchFamily="18" charset="0"/>
                <a:ea typeface="Cambria Math" panose="02040503050406030204" pitchFamily="18" charset="0"/>
              </a:rPr>
              <a:t>{{A or B}}</a:t>
            </a:r>
          </a:p>
          <a:p>
            <a:pPr lvl="1"/>
            <a:r>
              <a:rPr lang="en-US" sz="2000" dirty="0"/>
              <a:t> </a:t>
            </a:r>
            <a:r>
              <a:rPr lang="en-US" sz="2000" dirty="0">
                <a:solidFill>
                  <a:srgbClr val="7030A0"/>
                </a:solidFill>
                <a:latin typeface="Cambria Math" panose="02040503050406030204" pitchFamily="18" charset="0"/>
                <a:ea typeface="Cambria Math" panose="02040503050406030204" pitchFamily="18" charset="0"/>
              </a:rPr>
              <a:t>A</a:t>
            </a:r>
            <a:r>
              <a:rPr lang="en-US" sz="2000" i="1" dirty="0"/>
              <a:t> </a:t>
            </a:r>
            <a:r>
              <a:rPr lang="en-US" sz="2000" dirty="0"/>
              <a:t>being what we know if we had taken the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t> branch</a:t>
            </a:r>
          </a:p>
        </p:txBody>
      </p:sp>
      <p:grpSp>
        <p:nvGrpSpPr>
          <p:cNvPr id="9" name="Group 8" descr="First, we only examine the “then” branch - and within it, assume that cond is true.">
            <a:extLst>
              <a:ext uri="{FF2B5EF4-FFF2-40B4-BE49-F238E27FC236}">
                <a16:creationId xmlns:a16="http://schemas.microsoft.com/office/drawing/2014/main" id="{A0057B50-EA74-D511-DFD9-2B3072BB7860}"/>
              </a:ext>
            </a:extLst>
          </p:cNvPr>
          <p:cNvGrpSpPr/>
          <p:nvPr/>
        </p:nvGrpSpPr>
        <p:grpSpPr>
          <a:xfrm>
            <a:off x="1157821" y="1493949"/>
            <a:ext cx="479242" cy="1694094"/>
            <a:chOff x="1157821" y="1493949"/>
            <a:chExt cx="479242" cy="1694094"/>
          </a:xfrm>
        </p:grpSpPr>
        <p:cxnSp>
          <p:nvCxnSpPr>
            <p:cNvPr id="4" name="Straight Arrow Connector 3">
              <a:extLst>
                <a:ext uri="{FF2B5EF4-FFF2-40B4-BE49-F238E27FC236}">
                  <a16:creationId xmlns:a16="http://schemas.microsoft.com/office/drawing/2014/main" id="{CC8FE0CC-D4C4-6015-980F-A8520C33B19F}"/>
                </a:ext>
              </a:extLst>
            </p:cNvPr>
            <p:cNvCxnSpPr>
              <a:cxnSpLocks/>
            </p:cNvCxnSpPr>
            <p:nvPr/>
          </p:nvCxnSpPr>
          <p:spPr>
            <a:xfrm>
              <a:off x="1157821" y="1493949"/>
              <a:ext cx="0" cy="51274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04D46351-7F6C-F655-7AD2-92954E9CEADC}"/>
                </a:ext>
              </a:extLst>
            </p:cNvPr>
            <p:cNvCxnSpPr>
              <a:cxnSpLocks/>
            </p:cNvCxnSpPr>
            <p:nvPr/>
          </p:nvCxnSpPr>
          <p:spPr>
            <a:xfrm>
              <a:off x="1157821" y="2403313"/>
              <a:ext cx="0" cy="784730"/>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5499B297-A93C-A3F3-18E2-2BE8A367EE39}"/>
                </a:ext>
              </a:extLst>
            </p:cNvPr>
            <p:cNvCxnSpPr>
              <a:cxnSpLocks/>
            </p:cNvCxnSpPr>
            <p:nvPr/>
          </p:nvCxnSpPr>
          <p:spPr>
            <a:xfrm>
              <a:off x="1157821" y="20066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ADA38323-3696-BA9E-629A-E5D558AA6051}"/>
                </a:ext>
              </a:extLst>
            </p:cNvPr>
            <p:cNvCxnSpPr>
              <a:cxnSpLocks/>
            </p:cNvCxnSpPr>
            <p:nvPr/>
          </p:nvCxnSpPr>
          <p:spPr>
            <a:xfrm>
              <a:off x="1157821" y="2403313"/>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DF79DB5-8BFF-16DA-4BA8-7AEEA89F92E8}"/>
                </a:ext>
              </a:extLst>
            </p:cNvPr>
            <p:cNvCxnSpPr>
              <a:cxnSpLocks/>
            </p:cNvCxnSpPr>
            <p:nvPr/>
          </p:nvCxnSpPr>
          <p:spPr>
            <a:xfrm>
              <a:off x="1637063" y="2006698"/>
              <a:ext cx="0" cy="396615"/>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0" name="Slide Number Placeholder 9">
            <a:extLst>
              <a:ext uri="{FF2B5EF4-FFF2-40B4-BE49-F238E27FC236}">
                <a16:creationId xmlns:a16="http://schemas.microsoft.com/office/drawing/2014/main" id="{70908178-4D75-429D-FAD2-D6E85343CDC5}"/>
              </a:ext>
            </a:extLst>
          </p:cNvPr>
          <p:cNvSpPr>
            <a:spLocks noGrp="1"/>
          </p:cNvSpPr>
          <p:nvPr>
            <p:ph type="sldNum" sz="quarter" idx="4"/>
          </p:nvPr>
        </p:nvSpPr>
        <p:spPr/>
        <p:txBody>
          <a:bodyPr/>
          <a:lstStyle/>
          <a:p>
            <a:fld id="{60F4F636-6A27-E649-AEDF-9DE4D4E58670}" type="slidenum">
              <a:rPr lang="en-US" smtClean="0"/>
              <a:pPr/>
              <a:t>83</a:t>
            </a:fld>
            <a:endParaRPr lang="en-US" dirty="0"/>
          </a:p>
        </p:txBody>
      </p:sp>
    </p:spTree>
    <p:extLst>
      <p:ext uri="{BB962C8B-B14F-4D97-AF65-F5344CB8AC3E}">
        <p14:creationId xmlns:p14="http://schemas.microsoft.com/office/powerpoint/2010/main" val="207046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5A7C8-D6A7-2FA5-3F49-3CDA594C3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DF7D2-6A2D-EADB-ECB2-33856C1C313E}"/>
              </a:ext>
            </a:extLst>
          </p:cNvPr>
          <p:cNvSpPr>
            <a:spLocks noGrp="1"/>
          </p:cNvSpPr>
          <p:nvPr>
            <p:ph type="title"/>
          </p:nvPr>
        </p:nvSpPr>
        <p:spPr/>
        <p:txBody>
          <a:bodyPr/>
          <a:lstStyle/>
          <a:p>
            <a:r>
              <a:rPr lang="en-US" dirty="0"/>
              <a:t>Generalizing Conditional Floyd Logic (2/2)</a:t>
            </a:r>
          </a:p>
        </p:txBody>
      </p:sp>
      <p:sp>
        <p:nvSpPr>
          <p:cNvPr id="3" name="Content Placeholder 2">
            <a:extLst>
              <a:ext uri="{FF2B5EF4-FFF2-40B4-BE49-F238E27FC236}">
                <a16:creationId xmlns:a16="http://schemas.microsoft.com/office/drawing/2014/main" id="{B3F548FF-FC44-7E9C-BC1A-260AF0797C2E}"/>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P }} </a:t>
            </a:r>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 P and </a:t>
            </a:r>
            <a:r>
              <a:rPr lang="en-US" sz="1800" b="1" dirty="0" err="1">
                <a:solidFill>
                  <a:srgbClr val="7030A0"/>
                </a:solidFill>
                <a:latin typeface="Cambria Math" panose="02040503050406030204" pitchFamily="18" charset="0"/>
                <a:ea typeface="Cambria Math" panose="02040503050406030204" pitchFamily="18" charset="0"/>
              </a:rPr>
              <a:t>cond</a:t>
            </a:r>
            <a:r>
              <a:rPr lang="en-US" sz="1800" b="1"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a:t>
            </a:r>
            <a:r>
              <a:rPr lang="en-US" sz="1800" baseline="-25000" dirty="0">
                <a:latin typeface="Courier New" panose="02070309020205020404" pitchFamily="49" charset="0"/>
                <a:cs typeface="Courier New" panose="02070309020205020404" pitchFamily="49" charset="0"/>
              </a:rPr>
              <a:t>1</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 P and not </a:t>
            </a:r>
            <a:r>
              <a:rPr lang="en-US" sz="1800" b="1" dirty="0" err="1">
                <a:solidFill>
                  <a:srgbClr val="7030A0"/>
                </a:solidFill>
                <a:latin typeface="Cambria Math" panose="02040503050406030204" pitchFamily="18" charset="0"/>
                <a:ea typeface="Cambria Math" panose="02040503050406030204" pitchFamily="18" charset="0"/>
              </a:rPr>
              <a:t>cond</a:t>
            </a:r>
            <a:r>
              <a:rPr lang="en-US" sz="1800" b="1"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a:t>
            </a:r>
            <a:r>
              <a:rPr lang="en-US" sz="1800" baseline="-25000" dirty="0">
                <a:latin typeface="Courier New" panose="02070309020205020404" pitchFamily="49" charset="0"/>
                <a:cs typeface="Courier New" panose="02070309020205020404" pitchFamily="49" charset="0"/>
              </a:rPr>
              <a:t>2</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7030A0"/>
                </a:solidFill>
                <a:latin typeface="Cambria Math" panose="02040503050406030204" pitchFamily="18" charset="0"/>
                <a:ea typeface="Cambria Math" panose="02040503050406030204" pitchFamily="18" charset="0"/>
              </a:rPr>
              <a:t>{{ R }}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latin typeface="Cambria Math" panose="02040503050406030204" pitchFamily="18" charset="0"/>
                <a:ea typeface="Cambria Math" panose="02040503050406030204" pitchFamily="18" charset="0"/>
              </a:rPr>
              <a:t>{{ Q }} </a:t>
            </a:r>
          </a:p>
          <a:p>
            <a:pPr lvl="2"/>
            <a:endParaRPr lang="en-US" sz="1800" b="1" dirty="0">
              <a:latin typeface="Cambria Math" panose="02040503050406030204" pitchFamily="18" charset="0"/>
              <a:ea typeface="Cambria Math" panose="02040503050406030204" pitchFamily="18" charset="0"/>
            </a:endParaRPr>
          </a:p>
          <a:p>
            <a:r>
              <a:rPr lang="en-US" sz="2400" dirty="0"/>
              <a:t>2 possible paths to execute</a:t>
            </a:r>
          </a:p>
          <a:p>
            <a:r>
              <a:rPr lang="en-US" sz="2400" b="1" dirty="0">
                <a:solidFill>
                  <a:srgbClr val="7030A0"/>
                </a:solidFill>
                <a:latin typeface="Cambria Math" panose="02040503050406030204" pitchFamily="18" charset="0"/>
                <a:ea typeface="Cambria Math" panose="02040503050406030204" pitchFamily="18" charset="0"/>
              </a:rPr>
              <a:t>R</a:t>
            </a:r>
            <a:r>
              <a:rPr lang="en-US" sz="2400" dirty="0"/>
              <a:t> is in the form of </a:t>
            </a:r>
            <a:r>
              <a:rPr lang="en-US" sz="2400" dirty="0">
                <a:solidFill>
                  <a:srgbClr val="7030A0"/>
                </a:solidFill>
                <a:latin typeface="Cambria Math" panose="02040503050406030204" pitchFamily="18" charset="0"/>
                <a:ea typeface="Cambria Math" panose="02040503050406030204" pitchFamily="18" charset="0"/>
              </a:rPr>
              <a:t>{{A or B}}</a:t>
            </a:r>
          </a:p>
          <a:p>
            <a:pPr lvl="1"/>
            <a:r>
              <a:rPr lang="en-US" sz="2000" dirty="0"/>
              <a:t> </a:t>
            </a:r>
            <a:r>
              <a:rPr lang="en-US" sz="2000" dirty="0">
                <a:solidFill>
                  <a:srgbClr val="7030A0"/>
                </a:solidFill>
                <a:latin typeface="Cambria Math" panose="02040503050406030204" pitchFamily="18" charset="0"/>
                <a:ea typeface="Cambria Math" panose="02040503050406030204" pitchFamily="18" charset="0"/>
              </a:rPr>
              <a:t>A</a:t>
            </a:r>
            <a:r>
              <a:rPr lang="en-US" sz="2000" i="1" dirty="0"/>
              <a:t> </a:t>
            </a:r>
            <a:r>
              <a:rPr lang="en-US" sz="2000" dirty="0"/>
              <a:t>being what we know if we had taken the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t> branch</a:t>
            </a:r>
          </a:p>
          <a:p>
            <a:pPr lvl="1"/>
            <a:r>
              <a:rPr lang="en-US" sz="2000" dirty="0"/>
              <a:t> </a:t>
            </a:r>
            <a:r>
              <a:rPr lang="en-US" sz="2000" dirty="0">
                <a:solidFill>
                  <a:srgbClr val="7030A0"/>
                </a:solidFill>
                <a:latin typeface="Cambria Math" panose="02040503050406030204" pitchFamily="18" charset="0"/>
                <a:ea typeface="Cambria Math" panose="02040503050406030204" pitchFamily="18" charset="0"/>
              </a:rPr>
              <a:t>B</a:t>
            </a:r>
            <a:r>
              <a:rPr lang="en-US" sz="2000" i="1" dirty="0"/>
              <a:t> </a:t>
            </a:r>
            <a:r>
              <a:rPr lang="en-US" sz="2000" dirty="0"/>
              <a:t>being what we know if we had taken the </a:t>
            </a:r>
            <a:r>
              <a:rPr lang="en-US" sz="2000" b="1" dirty="0">
                <a:solidFill>
                  <a:srgbClr val="0070C0"/>
                </a:solidFill>
                <a:latin typeface="Courier New" panose="02070309020205020404" pitchFamily="49" charset="0"/>
                <a:cs typeface="Courier New" panose="02070309020205020404" pitchFamily="49" charset="0"/>
              </a:rPr>
              <a:t>else</a:t>
            </a:r>
            <a:endParaRPr lang="en-US" sz="2000" dirty="0"/>
          </a:p>
        </p:txBody>
      </p:sp>
      <p:grpSp>
        <p:nvGrpSpPr>
          <p:cNvPr id="4" name="Group 3" descr="Then, we look at the else branch - and within it, know that cond must be false.">
            <a:extLst>
              <a:ext uri="{FF2B5EF4-FFF2-40B4-BE49-F238E27FC236}">
                <a16:creationId xmlns:a16="http://schemas.microsoft.com/office/drawing/2014/main" id="{065C105F-2013-1BFB-229E-DA3A8169A394}"/>
              </a:ext>
            </a:extLst>
          </p:cNvPr>
          <p:cNvGrpSpPr/>
          <p:nvPr/>
        </p:nvGrpSpPr>
        <p:grpSpPr>
          <a:xfrm>
            <a:off x="1157821" y="1512116"/>
            <a:ext cx="479242" cy="2676115"/>
            <a:chOff x="1157821" y="1512116"/>
            <a:chExt cx="479242" cy="2676115"/>
          </a:xfrm>
        </p:grpSpPr>
        <p:cxnSp>
          <p:nvCxnSpPr>
            <p:cNvPr id="12" name="Straight Arrow Connector 11">
              <a:extLst>
                <a:ext uri="{FF2B5EF4-FFF2-40B4-BE49-F238E27FC236}">
                  <a16:creationId xmlns:a16="http://schemas.microsoft.com/office/drawing/2014/main" id="{FFDA208D-E840-9664-69F5-6F33B4A57210}"/>
                </a:ext>
              </a:extLst>
            </p:cNvPr>
            <p:cNvCxnSpPr>
              <a:cxnSpLocks/>
            </p:cNvCxnSpPr>
            <p:nvPr/>
          </p:nvCxnSpPr>
          <p:spPr>
            <a:xfrm>
              <a:off x="1157821" y="1512116"/>
              <a:ext cx="0" cy="149477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AFBA894-8DE1-45A2-6113-DB4CA4E28909}"/>
                </a:ext>
              </a:extLst>
            </p:cNvPr>
            <p:cNvCxnSpPr>
              <a:cxnSpLocks/>
            </p:cNvCxnSpPr>
            <p:nvPr/>
          </p:nvCxnSpPr>
          <p:spPr>
            <a:xfrm>
              <a:off x="1157821" y="3403501"/>
              <a:ext cx="0" cy="784730"/>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3FC2FD8-1519-8261-03D5-3B89F621F658}"/>
                </a:ext>
              </a:extLst>
            </p:cNvPr>
            <p:cNvCxnSpPr>
              <a:cxnSpLocks/>
            </p:cNvCxnSpPr>
            <p:nvPr/>
          </p:nvCxnSpPr>
          <p:spPr>
            <a:xfrm>
              <a:off x="1157821" y="3006886"/>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9F90020-AF99-4634-10A0-BDE992D5570D}"/>
                </a:ext>
              </a:extLst>
            </p:cNvPr>
            <p:cNvCxnSpPr>
              <a:cxnSpLocks/>
            </p:cNvCxnSpPr>
            <p:nvPr/>
          </p:nvCxnSpPr>
          <p:spPr>
            <a:xfrm>
              <a:off x="1157821" y="3403501"/>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11D5849-F0B5-E2EB-60A3-D98C0D20B2FC}"/>
                </a:ext>
              </a:extLst>
            </p:cNvPr>
            <p:cNvCxnSpPr>
              <a:cxnSpLocks/>
            </p:cNvCxnSpPr>
            <p:nvPr/>
          </p:nvCxnSpPr>
          <p:spPr>
            <a:xfrm>
              <a:off x="1637063" y="3006886"/>
              <a:ext cx="0" cy="396615"/>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5" name="Slide Number Placeholder 4">
            <a:extLst>
              <a:ext uri="{FF2B5EF4-FFF2-40B4-BE49-F238E27FC236}">
                <a16:creationId xmlns:a16="http://schemas.microsoft.com/office/drawing/2014/main" id="{5C567EB2-F64A-4990-5529-40D3223297A7}"/>
              </a:ext>
            </a:extLst>
          </p:cNvPr>
          <p:cNvSpPr>
            <a:spLocks noGrp="1"/>
          </p:cNvSpPr>
          <p:nvPr>
            <p:ph type="sldNum" sz="quarter" idx="4"/>
          </p:nvPr>
        </p:nvSpPr>
        <p:spPr/>
        <p:txBody>
          <a:bodyPr/>
          <a:lstStyle/>
          <a:p>
            <a:fld id="{60F4F636-6A27-E649-AEDF-9DE4D4E58670}" type="slidenum">
              <a:rPr lang="en-US" smtClean="0"/>
              <a:pPr/>
              <a:t>84</a:t>
            </a:fld>
            <a:endParaRPr lang="en-US" dirty="0"/>
          </a:p>
        </p:txBody>
      </p:sp>
    </p:spTree>
    <p:extLst>
      <p:ext uri="{BB962C8B-B14F-4D97-AF65-F5344CB8AC3E}">
        <p14:creationId xmlns:p14="http://schemas.microsoft.com/office/powerpoint/2010/main" val="405595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and Early Returns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0n</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 or (n &lt; 0 and </a:t>
            </a:r>
            <a:r>
              <a:rPr lang="en-US" sz="1800" b="1" dirty="0">
                <a:latin typeface="Cambria Math" panose="02040503050406030204" pitchFamily="18" charset="0"/>
                <a:ea typeface="Cambria Math" panose="02040503050406030204" pitchFamily="18" charset="0"/>
                <a:cs typeface="Courier New" panose="02070309020205020404" pitchFamily="49" charset="0"/>
              </a:rPr>
              <a:t>??</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200" dirty="0"/>
          </a:p>
          <a:p>
            <a:r>
              <a:rPr lang="en-US" sz="2400" dirty="0"/>
              <a:t>What is the state after a “</a:t>
            </a:r>
            <a:r>
              <a:rPr lang="en-US" sz="2200" b="1" dirty="0">
                <a:solidFill>
                  <a:srgbClr val="0070C0"/>
                </a:solidFill>
                <a:latin typeface="Courier New" panose="02070309020205020404" pitchFamily="49" charset="0"/>
                <a:cs typeface="Courier New" panose="02070309020205020404" pitchFamily="49" charset="0"/>
              </a:rPr>
              <a:t>return</a:t>
            </a:r>
            <a:r>
              <a:rPr lang="en-US" sz="2400" dirty="0"/>
              <a:t>”?</a:t>
            </a:r>
          </a:p>
        </p:txBody>
      </p:sp>
      <p:sp>
        <p:nvSpPr>
          <p:cNvPr id="4" name="Slide Number Placeholder 3">
            <a:extLst>
              <a:ext uri="{FF2B5EF4-FFF2-40B4-BE49-F238E27FC236}">
                <a16:creationId xmlns:a16="http://schemas.microsoft.com/office/drawing/2014/main" id="{348FB459-F117-C6E2-2F39-C6679F55AB6B}"/>
              </a:ext>
            </a:extLst>
          </p:cNvPr>
          <p:cNvSpPr>
            <a:spLocks noGrp="1"/>
          </p:cNvSpPr>
          <p:nvPr>
            <p:ph type="sldNum" sz="quarter" idx="4"/>
          </p:nvPr>
        </p:nvSpPr>
        <p:spPr/>
        <p:txBody>
          <a:bodyPr/>
          <a:lstStyle/>
          <a:p>
            <a:fld id="{60F4F636-6A27-E649-AEDF-9DE4D4E58670}" type="slidenum">
              <a:rPr lang="en-US" smtClean="0"/>
              <a:pPr/>
              <a:t>85</a:t>
            </a:fld>
            <a:endParaRPr lang="en-US" dirty="0"/>
          </a:p>
        </p:txBody>
      </p:sp>
    </p:spTree>
    <p:extLst>
      <p:ext uri="{BB962C8B-B14F-4D97-AF65-F5344CB8AC3E}">
        <p14:creationId xmlns:p14="http://schemas.microsoft.com/office/powerpoint/2010/main" val="4361554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and Early Returns (2/2)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0n</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 or (n &lt; 0 and </a:t>
            </a:r>
            <a:r>
              <a:rPr lang="en-US" sz="1800" b="1" dirty="0">
                <a:latin typeface="Cambria Math" panose="02040503050406030204" pitchFamily="18" charset="0"/>
                <a:ea typeface="Cambria Math" panose="02040503050406030204" pitchFamily="18" charset="0"/>
                <a:cs typeface="Courier New" panose="02070309020205020404" pitchFamily="49" charset="0"/>
              </a:rPr>
              <a:t>false</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200" dirty="0"/>
          </a:p>
          <a:p>
            <a:r>
              <a:rPr lang="en-US" sz="2400" dirty="0"/>
              <a:t>State after a “</a:t>
            </a:r>
            <a:r>
              <a:rPr lang="en-US" sz="2200" b="1" dirty="0">
                <a:solidFill>
                  <a:srgbClr val="0070C0"/>
                </a:solidFill>
                <a:latin typeface="Courier New" panose="02070309020205020404" pitchFamily="49" charset="0"/>
                <a:cs typeface="Courier New" panose="02070309020205020404" pitchFamily="49" charset="0"/>
              </a:rPr>
              <a:t>return</a:t>
            </a:r>
            <a:r>
              <a:rPr lang="en-US" sz="2400" dirty="0"/>
              <a:t>” is false (no states)</a:t>
            </a:r>
          </a:p>
        </p:txBody>
      </p:sp>
      <p:sp>
        <p:nvSpPr>
          <p:cNvPr id="4" name="TextBox 3">
            <a:extLst>
              <a:ext uri="{FF2B5EF4-FFF2-40B4-BE49-F238E27FC236}">
                <a16:creationId xmlns:a16="http://schemas.microsoft.com/office/drawing/2014/main" id="{7D2BDEBC-B9EB-ABBA-0ACE-381E27443E6B}"/>
              </a:ext>
            </a:extLst>
          </p:cNvPr>
          <p:cNvSpPr txBox="1"/>
          <p:nvPr/>
        </p:nvSpPr>
        <p:spPr>
          <a:xfrm>
            <a:off x="3994485" y="4610183"/>
            <a:ext cx="4119333" cy="369332"/>
          </a:xfrm>
          <a:prstGeom prst="rect">
            <a:avLst/>
          </a:prstGeom>
          <a:noFill/>
        </p:spPr>
        <p:txBody>
          <a:bodyPr wrap="none" rtlCol="0">
            <a:spAutoFit/>
          </a:bodyPr>
          <a:lstStyle/>
          <a:p>
            <a:r>
              <a:rPr lang="en-US"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simplifies to just </a:t>
            </a:r>
            <a:r>
              <a:rPr lang="en-US"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n ≥ 0 and m = 2n + 1</a:t>
            </a:r>
            <a:endParaRPr lang="en-US" dirty="0">
              <a:latin typeface="Franklin Gothic Medium"/>
              <a:cs typeface="Franklin Gothic Medium"/>
            </a:endParaRPr>
          </a:p>
        </p:txBody>
      </p:sp>
      <p:sp>
        <p:nvSpPr>
          <p:cNvPr id="5" name="Slide Number Placeholder 4">
            <a:extLst>
              <a:ext uri="{FF2B5EF4-FFF2-40B4-BE49-F238E27FC236}">
                <a16:creationId xmlns:a16="http://schemas.microsoft.com/office/drawing/2014/main" id="{1C0C0701-56D3-4091-0B92-48F33B492F5B}"/>
              </a:ext>
            </a:extLst>
          </p:cNvPr>
          <p:cNvSpPr>
            <a:spLocks noGrp="1"/>
          </p:cNvSpPr>
          <p:nvPr>
            <p:ph type="sldNum" sz="quarter" idx="4"/>
          </p:nvPr>
        </p:nvSpPr>
        <p:spPr/>
        <p:txBody>
          <a:bodyPr/>
          <a:lstStyle/>
          <a:p>
            <a:fld id="{60F4F636-6A27-E649-AEDF-9DE4D4E58670}" type="slidenum">
              <a:rPr lang="en-US" smtClean="0"/>
              <a:pPr/>
              <a:t>86</a:t>
            </a:fld>
            <a:endParaRPr lang="en-US" dirty="0"/>
          </a:p>
        </p:txBody>
      </p:sp>
    </p:spTree>
    <p:extLst>
      <p:ext uri="{BB962C8B-B14F-4D97-AF65-F5344CB8AC3E}">
        <p14:creationId xmlns:p14="http://schemas.microsoft.com/office/powerpoint/2010/main" val="174657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A5C69-AEE4-9D36-A9BD-F840D290C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8A09E-925C-233F-F23A-531900FDDD0F}"/>
              </a:ext>
            </a:extLst>
          </p:cNvPr>
          <p:cNvSpPr>
            <a:spLocks noGrp="1"/>
          </p:cNvSpPr>
          <p:nvPr>
            <p:ph type="title"/>
          </p:nvPr>
        </p:nvSpPr>
        <p:spPr/>
        <p:txBody>
          <a:bodyPr>
            <a:normAutofit fontScale="90000"/>
          </a:bodyPr>
          <a:lstStyle/>
          <a:p>
            <a:r>
              <a:rPr lang="en-US" dirty="0"/>
              <a:t>Generalizing Early Returns and Forward Reasoning</a:t>
            </a:r>
          </a:p>
        </p:txBody>
      </p:sp>
      <p:sp>
        <p:nvSpPr>
          <p:cNvPr id="3" name="Content Placeholder 2">
            <a:extLst>
              <a:ext uri="{FF2B5EF4-FFF2-40B4-BE49-F238E27FC236}">
                <a16:creationId xmlns:a16="http://schemas.microsoft.com/office/drawing/2014/main" id="{DA2F64E7-62B9-C13F-781C-0232BE31BFC3}"/>
              </a:ext>
            </a:extLst>
          </p:cNvPr>
          <p:cNvSpPr>
            <a:spLocks noGrp="1"/>
          </p:cNvSpPr>
          <p:nvPr>
            <p:ph idx="1"/>
          </p:nvPr>
        </p:nvSpPr>
        <p:spPr/>
        <p:txBody>
          <a:bodyPr/>
          <a:lstStyle/>
          <a:p>
            <a:r>
              <a:rPr lang="en-US" sz="2400" dirty="0"/>
              <a:t>Latter rule for "</a:t>
            </a:r>
            <a:r>
              <a:rPr lang="en-US" sz="2200" b="1" dirty="0">
                <a:solidFill>
                  <a:srgbClr val="0070C0"/>
                </a:solidFill>
                <a:latin typeface="Courier New" panose="02070309020205020404" pitchFamily="49" charset="0"/>
                <a:cs typeface="Courier New" panose="02070309020205020404" pitchFamily="49" charset="0"/>
              </a:rPr>
              <a:t>if</a:t>
            </a:r>
            <a:r>
              <a:rPr lang="en-US" sz="2400" dirty="0"/>
              <a:t> .. </a:t>
            </a:r>
            <a:r>
              <a:rPr lang="en-US" sz="2200" b="1" dirty="0">
                <a:solidFill>
                  <a:srgbClr val="0070C0"/>
                </a:solidFill>
                <a:latin typeface="Courier New" panose="02070309020205020404" pitchFamily="49" charset="0"/>
                <a:cs typeface="Courier New" panose="02070309020205020404" pitchFamily="49" charset="0"/>
              </a:rPr>
              <a:t>return</a:t>
            </a:r>
            <a:r>
              <a:rPr lang="en-US" sz="2400" dirty="0"/>
              <a:t>" is useful:</a:t>
            </a:r>
          </a:p>
          <a:p>
            <a:pPr lvl="2"/>
            <a:endParaRPr lang="en-US" sz="1600" dirty="0">
              <a:latin typeface="Courier New" panose="02070309020205020404" pitchFamily="49" charset="0"/>
              <a:cs typeface="Courier New" panose="02070309020205020404" pitchFamily="49" charset="0"/>
            </a:endParaRPr>
          </a:p>
          <a:p>
            <a:pPr lvl="2"/>
            <a:r>
              <a:rPr lang="en-US" sz="1600" dirty="0">
                <a:latin typeface="Courier New" panose="02070309020205020404" pitchFamily="49" charset="0"/>
                <a:cs typeface="Courier New" panose="02070309020205020404" pitchFamily="49" charset="0"/>
              </a:rPr>
              <a:t>  </a:t>
            </a:r>
            <a:r>
              <a:rPr lang="en-US" sz="16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P }}</a:t>
            </a:r>
          </a:p>
          <a:p>
            <a:pPr lvl="2"/>
            <a:endParaRPr lang="en-US" sz="3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600" b="1" dirty="0">
                <a:solidFill>
                  <a:srgbClr val="0070C0"/>
                </a:solidFill>
                <a:latin typeface="Courier New" panose="02070309020205020404" pitchFamily="49" charset="0"/>
                <a:cs typeface="Courier New" panose="02070309020205020404" pitchFamily="49" charset="0"/>
              </a:rPr>
              <a:t>  if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cond</a:t>
            </a:r>
            <a:r>
              <a:rPr lang="en-US" sz="1600" dirty="0">
                <a:latin typeface="Courier New" panose="02070309020205020404" pitchFamily="49" charset="0"/>
                <a:cs typeface="Courier New" panose="02070309020205020404" pitchFamily="49" charset="0"/>
              </a:rPr>
              <a:t>)</a:t>
            </a:r>
          </a:p>
          <a:p>
            <a:pPr lvl="2"/>
            <a:r>
              <a:rPr lang="en-US" sz="1600" b="1"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something</a:t>
            </a:r>
            <a:r>
              <a:rPr lang="en-US" sz="1600" b="1" dirty="0">
                <a:latin typeface="Courier New" panose="02070309020205020404" pitchFamily="49" charset="0"/>
                <a:cs typeface="Courier New" panose="02070309020205020404" pitchFamily="49" charset="0"/>
              </a:rPr>
              <a:t>;</a:t>
            </a:r>
          </a:p>
          <a:p>
            <a:pPr lvl="2"/>
            <a:endParaRPr lang="en-US" sz="300" dirty="0">
              <a:latin typeface="Courier New" panose="02070309020205020404" pitchFamily="49" charset="0"/>
              <a:cs typeface="Courier New" panose="02070309020205020404" pitchFamily="49" charset="0"/>
            </a:endParaRPr>
          </a:p>
          <a:p>
            <a:pPr lvl="2"/>
            <a:r>
              <a:rPr lang="en-US" sz="1600" dirty="0">
                <a:latin typeface="Courier New" panose="02070309020205020404" pitchFamily="49" charset="0"/>
                <a:cs typeface="Courier New" panose="02070309020205020404" pitchFamily="49" charset="0"/>
              </a:rPr>
              <a:t>  </a:t>
            </a:r>
            <a:r>
              <a:rPr lang="en-US" sz="16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P and not </a:t>
            </a:r>
            <a:r>
              <a:rPr lang="en-US" sz="16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cond</a:t>
            </a:r>
            <a:r>
              <a:rPr lang="en-US" sz="16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600" b="1" dirty="0">
                <a:latin typeface="Courier New" panose="02070309020205020404" pitchFamily="49" charset="0"/>
                <a:ea typeface="Cambria Math" panose="02040503050406030204" pitchFamily="18" charset="0"/>
                <a:cs typeface="Courier New" panose="02070309020205020404" pitchFamily="49" charset="0"/>
              </a:rPr>
              <a:t>  …</a:t>
            </a:r>
          </a:p>
          <a:p>
            <a:pPr lvl="2"/>
            <a:r>
              <a:rPr lang="en-US" sz="1600" b="1" dirty="0">
                <a:solidFill>
                  <a:srgbClr val="7030A0"/>
                </a:solidFill>
                <a:latin typeface="Courier New" panose="02070309020205020404" pitchFamily="49" charset="0"/>
                <a:ea typeface="Cambria Math" panose="02040503050406030204" pitchFamily="18" charset="0"/>
                <a:cs typeface="Courier New" panose="02070309020205020404" pitchFamily="49" charset="0"/>
              </a:rPr>
              <a:t>  </a:t>
            </a:r>
            <a:r>
              <a:rPr lang="en-US" sz="16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return</a:t>
            </a:r>
            <a:r>
              <a:rPr lang="en-US" sz="1600" dirty="0">
                <a:latin typeface="Courier New" panose="02070309020205020404" pitchFamily="49" charset="0"/>
                <a:ea typeface="Cambria Math" panose="02040503050406030204" pitchFamily="18" charset="0"/>
                <a:cs typeface="Courier New" panose="02070309020205020404" pitchFamily="49" charset="0"/>
              </a:rPr>
              <a:t> something else;</a:t>
            </a:r>
          </a:p>
          <a:p>
            <a:pPr lvl="2"/>
            <a:endParaRPr lang="en-US" sz="1600" dirty="0"/>
          </a:p>
          <a:p>
            <a:r>
              <a:rPr lang="en-US" sz="2400" dirty="0"/>
              <a:t>Only reach the line after the "</a:t>
            </a:r>
            <a:r>
              <a:rPr lang="en-US" sz="2200" b="1" dirty="0">
                <a:solidFill>
                  <a:srgbClr val="0070C0"/>
                </a:solidFill>
                <a:latin typeface="Courier New" panose="02070309020205020404" pitchFamily="49" charset="0"/>
                <a:cs typeface="Courier New" panose="02070309020205020404" pitchFamily="49" charset="0"/>
              </a:rPr>
              <a:t>if</a:t>
            </a:r>
            <a:r>
              <a:rPr lang="en-US" sz="2400" dirty="0"/>
              <a:t>" if </a:t>
            </a:r>
            <a:r>
              <a:rPr lang="en-US" sz="2200" dirty="0" err="1">
                <a:latin typeface="Courier New" panose="02070309020205020404" pitchFamily="49" charset="0"/>
                <a:cs typeface="Courier New" panose="02070309020205020404" pitchFamily="49" charset="0"/>
              </a:rPr>
              <a:t>cond</a:t>
            </a:r>
            <a:r>
              <a:rPr lang="en-US" sz="2400" dirty="0"/>
              <a:t> was false</a:t>
            </a:r>
          </a:p>
          <a:p>
            <a:pPr lvl="1"/>
            <a:endParaRPr lang="en-US" sz="2000" dirty="0"/>
          </a:p>
          <a:p>
            <a:r>
              <a:rPr lang="en-US" sz="2400" dirty="0"/>
              <a:t>Only one path to each "</a:t>
            </a:r>
            <a:r>
              <a:rPr lang="en-US" sz="2200" b="1" dirty="0">
                <a:solidFill>
                  <a:srgbClr val="0070C0"/>
                </a:solidFill>
                <a:latin typeface="Courier New" panose="02070309020205020404" pitchFamily="49" charset="0"/>
                <a:cs typeface="Courier New" panose="02070309020205020404" pitchFamily="49" charset="0"/>
              </a:rPr>
              <a:t>return</a:t>
            </a:r>
            <a:r>
              <a:rPr lang="en-US" sz="2400" dirty="0"/>
              <a:t>" statement</a:t>
            </a:r>
          </a:p>
          <a:p>
            <a:pPr lvl="1"/>
            <a:r>
              <a:rPr lang="en-US" sz="2000" dirty="0"/>
              <a:t>forward reason to the "</a:t>
            </a:r>
            <a:r>
              <a:rPr lang="en-US" sz="1800" b="1" dirty="0">
                <a:solidFill>
                  <a:srgbClr val="0070C0"/>
                </a:solidFill>
                <a:latin typeface="Courier New" panose="02070309020205020404" pitchFamily="49" charset="0"/>
                <a:cs typeface="Courier New" panose="02070309020205020404" pitchFamily="49" charset="0"/>
              </a:rPr>
              <a:t>return</a:t>
            </a:r>
            <a:r>
              <a:rPr lang="en-US" sz="2000" dirty="0"/>
              <a:t>" inside the "</a:t>
            </a:r>
            <a:r>
              <a:rPr lang="en-US" sz="1800" b="1" dirty="0">
                <a:solidFill>
                  <a:srgbClr val="0070C0"/>
                </a:solidFill>
                <a:latin typeface="Courier New" panose="02070309020205020404" pitchFamily="49" charset="0"/>
                <a:cs typeface="Courier New" panose="02070309020205020404" pitchFamily="49" charset="0"/>
              </a:rPr>
              <a:t>if</a:t>
            </a:r>
            <a:r>
              <a:rPr lang="en-US" sz="2000" dirty="0"/>
              <a:t>"</a:t>
            </a:r>
          </a:p>
          <a:p>
            <a:pPr lvl="1"/>
            <a:r>
              <a:rPr lang="en-US" sz="2000" dirty="0"/>
              <a:t>forward reason to the "</a:t>
            </a:r>
            <a:r>
              <a:rPr lang="en-US" sz="1800" b="1" dirty="0">
                <a:solidFill>
                  <a:srgbClr val="0070C0"/>
                </a:solidFill>
                <a:latin typeface="Courier New" panose="02070309020205020404" pitchFamily="49" charset="0"/>
                <a:cs typeface="Courier New" panose="02070309020205020404" pitchFamily="49" charset="0"/>
              </a:rPr>
              <a:t>return</a:t>
            </a:r>
            <a:r>
              <a:rPr lang="en-US" sz="2000" dirty="0"/>
              <a:t>" after the "</a:t>
            </a:r>
            <a:r>
              <a:rPr lang="en-US" sz="1800" b="1" dirty="0">
                <a:solidFill>
                  <a:srgbClr val="0070C0"/>
                </a:solidFill>
                <a:latin typeface="Courier New" panose="02070309020205020404" pitchFamily="49" charset="0"/>
                <a:cs typeface="Courier New" panose="02070309020205020404" pitchFamily="49" charset="0"/>
              </a:rPr>
              <a:t>if</a:t>
            </a:r>
            <a:r>
              <a:rPr lang="en-US" sz="2000" dirty="0"/>
              <a:t>"</a:t>
            </a:r>
          </a:p>
          <a:p>
            <a:endParaRPr lang="en-US" sz="2400" dirty="0"/>
          </a:p>
        </p:txBody>
      </p:sp>
      <p:sp>
        <p:nvSpPr>
          <p:cNvPr id="4" name="Slide Number Placeholder 3">
            <a:extLst>
              <a:ext uri="{FF2B5EF4-FFF2-40B4-BE49-F238E27FC236}">
                <a16:creationId xmlns:a16="http://schemas.microsoft.com/office/drawing/2014/main" id="{5007B8ED-68D9-2BA5-4672-09B6786F1556}"/>
              </a:ext>
            </a:extLst>
          </p:cNvPr>
          <p:cNvSpPr>
            <a:spLocks noGrp="1"/>
          </p:cNvSpPr>
          <p:nvPr>
            <p:ph type="sldNum" sz="quarter" idx="4"/>
          </p:nvPr>
        </p:nvSpPr>
        <p:spPr/>
        <p:txBody>
          <a:bodyPr/>
          <a:lstStyle/>
          <a:p>
            <a:fld id="{60F4F636-6A27-E649-AEDF-9DE4D4E58670}" type="slidenum">
              <a:rPr lang="en-US" smtClean="0"/>
              <a:pPr/>
              <a:t>87</a:t>
            </a:fld>
            <a:endParaRPr lang="en-US" dirty="0"/>
          </a:p>
        </p:txBody>
      </p:sp>
    </p:spTree>
    <p:extLst>
      <p:ext uri="{BB962C8B-B14F-4D97-AF65-F5344CB8AC3E}">
        <p14:creationId xmlns:p14="http://schemas.microsoft.com/office/powerpoint/2010/main" val="23925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F39E2-C645-CF8D-E362-D42A62F882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81F61-0380-CD65-D4AF-964019C8387A}"/>
              </a:ext>
            </a:extLst>
          </p:cNvPr>
          <p:cNvSpPr>
            <a:spLocks noGrp="1"/>
          </p:cNvSpPr>
          <p:nvPr>
            <p:ph type="title"/>
          </p:nvPr>
        </p:nvSpPr>
        <p:spPr/>
        <p:txBody>
          <a:bodyPr/>
          <a:lstStyle/>
          <a:p>
            <a:r>
              <a:rPr lang="en-US" dirty="0"/>
              <a:t>Complex Conditionals Example: Paths? (1/2)</a:t>
            </a:r>
          </a:p>
        </p:txBody>
      </p:sp>
      <p:sp>
        <p:nvSpPr>
          <p:cNvPr id="3" name="Content Placeholder 2">
            <a:extLst>
              <a:ext uri="{FF2B5EF4-FFF2-40B4-BE49-F238E27FC236}">
                <a16:creationId xmlns:a16="http://schemas.microsoft.com/office/drawing/2014/main" id="{5C20D624-FBC0-59BE-BF22-DF475009C5C7}"/>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return 1n;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_________________________________________________________________  }}</a:t>
            </a:r>
          </a:p>
          <a:p>
            <a:pPr lvl="2"/>
            <a:r>
              <a:rPr lang="en-US" sz="1800" dirty="0">
                <a:latin typeface="Courier New" panose="02070309020205020404" pitchFamily="49" charset="0"/>
                <a:cs typeface="Courier New" panose="02070309020205020404" pitchFamily="49" charset="0"/>
              </a:rPr>
              <a:t>  m = m + 1n;</a:t>
            </a:r>
            <a:endPar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7DA9878C-F595-F277-62BD-D2A1415E56CE}"/>
              </a:ext>
            </a:extLst>
          </p:cNvPr>
          <p:cNvSpPr txBox="1"/>
          <p:nvPr/>
        </p:nvSpPr>
        <p:spPr>
          <a:xfrm>
            <a:off x="5856051" y="2538919"/>
            <a:ext cx="2441643" cy="646331"/>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How many paths can the code take?</a:t>
            </a:r>
          </a:p>
        </p:txBody>
      </p:sp>
      <p:sp>
        <p:nvSpPr>
          <p:cNvPr id="5" name="Slide Number Placeholder 4">
            <a:extLst>
              <a:ext uri="{FF2B5EF4-FFF2-40B4-BE49-F238E27FC236}">
                <a16:creationId xmlns:a16="http://schemas.microsoft.com/office/drawing/2014/main" id="{6355DB03-4ADC-5B19-E5B2-3A6DD012135F}"/>
              </a:ext>
            </a:extLst>
          </p:cNvPr>
          <p:cNvSpPr>
            <a:spLocks noGrp="1"/>
          </p:cNvSpPr>
          <p:nvPr>
            <p:ph type="sldNum" sz="quarter" idx="4"/>
          </p:nvPr>
        </p:nvSpPr>
        <p:spPr/>
        <p:txBody>
          <a:bodyPr/>
          <a:lstStyle/>
          <a:p>
            <a:fld id="{60F4F636-6A27-E649-AEDF-9DE4D4E58670}" type="slidenum">
              <a:rPr lang="en-US" smtClean="0"/>
              <a:pPr/>
              <a:t>88</a:t>
            </a:fld>
            <a:endParaRPr lang="en-US" dirty="0"/>
          </a:p>
        </p:txBody>
      </p:sp>
    </p:spTree>
    <p:extLst>
      <p:ext uri="{BB962C8B-B14F-4D97-AF65-F5344CB8AC3E}">
        <p14:creationId xmlns:p14="http://schemas.microsoft.com/office/powerpoint/2010/main" val="3491979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B1AEF-A18C-5E9F-6399-C2423758F4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E65272-FF99-CBC3-C65D-537B640D309B}"/>
              </a:ext>
            </a:extLst>
          </p:cNvPr>
          <p:cNvSpPr>
            <a:spLocks noGrp="1"/>
          </p:cNvSpPr>
          <p:nvPr>
            <p:ph type="title"/>
          </p:nvPr>
        </p:nvSpPr>
        <p:spPr/>
        <p:txBody>
          <a:bodyPr/>
          <a:lstStyle/>
          <a:p>
            <a:r>
              <a:rPr lang="en-US" dirty="0"/>
              <a:t>Complex Conditionals Example: Paths? (2/2)</a:t>
            </a:r>
          </a:p>
        </p:txBody>
      </p:sp>
      <p:sp>
        <p:nvSpPr>
          <p:cNvPr id="3" name="Content Placeholder 2">
            <a:extLst>
              <a:ext uri="{FF2B5EF4-FFF2-40B4-BE49-F238E27FC236}">
                <a16:creationId xmlns:a16="http://schemas.microsoft.com/office/drawing/2014/main" id="{714A410F-DB45-03BC-2AD1-B60C0D87DB1F}"/>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return 1n;</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else</a:t>
            </a:r>
            <a:r>
              <a:rPr lang="en-US" sz="1800" b="1" dirty="0">
                <a:latin typeface="Courier New" panose="02070309020205020404" pitchFamily="49" charset="0"/>
                <a:cs typeface="Courier New" panose="02070309020205020404" pitchFamily="49" charset="0"/>
              </a:rPr>
              <a:t> { </a:t>
            </a:r>
          </a:p>
          <a:p>
            <a:pPr lvl="2"/>
            <a:r>
              <a:rPr lang="en-US" sz="1800" b="1" dirty="0">
                <a:latin typeface="Courier New" panose="02070309020205020404" pitchFamily="49" charset="0"/>
                <a:cs typeface="Courier New" panose="02070309020205020404" pitchFamily="49" charset="0"/>
              </a:rPr>
              <a:t>	 </a:t>
            </a:r>
            <a:r>
              <a:rPr lang="en-US" sz="1800" b="1" dirty="0">
                <a:solidFill>
                  <a:schemeClr val="accent3">
                    <a:lumMod val="50000"/>
                  </a:schemeClr>
                </a:solidFill>
                <a:latin typeface="Courier New" panose="02070309020205020404" pitchFamily="49" charset="0"/>
                <a:cs typeface="Courier New" panose="02070309020205020404" pitchFamily="49" charset="0"/>
              </a:rPr>
              <a:t>// do nothing</a:t>
            </a:r>
          </a:p>
          <a:p>
            <a:pPr lvl="2"/>
            <a:r>
              <a:rPr lang="en-US" sz="1800" b="1"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 or ________________ or ________________ }}</a:t>
            </a:r>
          </a:p>
          <a:p>
            <a:pPr lvl="2"/>
            <a:r>
              <a:rPr lang="en-US" sz="1800" dirty="0">
                <a:latin typeface="Courier New" panose="02070309020205020404" pitchFamily="49" charset="0"/>
                <a:cs typeface="Courier New" panose="02070309020205020404" pitchFamily="49" charset="0"/>
              </a:rPr>
              <a:t>  m = m + 1n;</a:t>
            </a:r>
            <a:endPar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8DAB0A27-2C5F-C73C-BBC1-5A29A882FFCD}"/>
              </a:ext>
            </a:extLst>
          </p:cNvPr>
          <p:cNvSpPr txBox="1"/>
          <p:nvPr/>
        </p:nvSpPr>
        <p:spPr>
          <a:xfrm>
            <a:off x="5340485" y="2502123"/>
            <a:ext cx="3346315" cy="2031325"/>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3 paths! </a:t>
            </a:r>
            <a:r>
              <a:rPr lang="en-US" sz="1800" b="1" dirty="0">
                <a:solidFill>
                  <a:srgbClr val="0070C0"/>
                </a:solidFill>
                <a:latin typeface="Courier New" panose="02070309020205020404" pitchFamily="49" charset="0"/>
                <a:cs typeface="Courier New" panose="02070309020205020404" pitchFamily="49" charset="0"/>
              </a:rPr>
              <a:t>else</a:t>
            </a:r>
            <a:r>
              <a:rPr lang="en-US" dirty="0">
                <a:solidFill>
                  <a:schemeClr val="accent3">
                    <a:lumMod val="75000"/>
                  </a:schemeClr>
                </a:solidFill>
                <a:latin typeface="Franklin Gothic Medium"/>
                <a:cs typeface="Franklin Gothic Medium"/>
              </a:rPr>
              <a:t> branch is not written out, but it’s there implicitly </a:t>
            </a:r>
          </a:p>
          <a:p>
            <a:endParaRPr lang="en-US" dirty="0">
              <a:solidFill>
                <a:schemeClr val="accent3">
                  <a:lumMod val="75000"/>
                </a:schemeClr>
              </a:solidFill>
              <a:latin typeface="Franklin Gothic Medium"/>
              <a:cs typeface="Franklin Gothic Medium"/>
            </a:endParaRPr>
          </a:p>
          <a:p>
            <a:r>
              <a:rPr lang="en-US" dirty="0">
                <a:solidFill>
                  <a:schemeClr val="accent3">
                    <a:lumMod val="75000"/>
                  </a:schemeClr>
                </a:solidFill>
                <a:latin typeface="Franklin Gothic Medium"/>
                <a:cs typeface="Franklin Gothic Medium"/>
              </a:rPr>
              <a:t>After the conditional, there are 3 sets of facts that could be true</a:t>
            </a:r>
          </a:p>
        </p:txBody>
      </p:sp>
      <p:sp>
        <p:nvSpPr>
          <p:cNvPr id="5" name="Slide Number Placeholder 4">
            <a:extLst>
              <a:ext uri="{FF2B5EF4-FFF2-40B4-BE49-F238E27FC236}">
                <a16:creationId xmlns:a16="http://schemas.microsoft.com/office/drawing/2014/main" id="{AD50085B-9DD3-5F1F-7809-7736EF9B06B9}"/>
              </a:ext>
            </a:extLst>
          </p:cNvPr>
          <p:cNvSpPr>
            <a:spLocks noGrp="1"/>
          </p:cNvSpPr>
          <p:nvPr>
            <p:ph type="sldNum" sz="quarter" idx="4"/>
          </p:nvPr>
        </p:nvSpPr>
        <p:spPr/>
        <p:txBody>
          <a:bodyPr/>
          <a:lstStyle/>
          <a:p>
            <a:fld id="{60F4F636-6A27-E649-AEDF-9DE4D4E58670}" type="slidenum">
              <a:rPr lang="en-US" smtClean="0"/>
              <a:pPr/>
              <a:t>89</a:t>
            </a:fld>
            <a:endParaRPr lang="en-US" dirty="0"/>
          </a:p>
        </p:txBody>
      </p:sp>
    </p:spTree>
    <p:extLst>
      <p:ext uri="{BB962C8B-B14F-4D97-AF65-F5344CB8AC3E}">
        <p14:creationId xmlns:p14="http://schemas.microsoft.com/office/powerpoint/2010/main" val="3925102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Recall: Finding Facts at a Return Statement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400" dirty="0"/>
              <a:t>Consider this code</a:t>
            </a:r>
          </a:p>
          <a:p>
            <a:pPr lvl="2"/>
            <a:endParaRPr lang="en-US" sz="1800" dirty="0"/>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Inputs a and b must be integers.</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 non-negative integer.</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 &gt;= 0n &amp;&amp; b &gt;=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L: List = cons(a, cons(b, nil));</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sum(L);</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p>
          <a:p>
            <a:pPr lvl="2"/>
            <a:endParaRPr lang="en-US" sz="1600" dirty="0"/>
          </a:p>
          <a:p>
            <a:r>
              <a:rPr lang="en-US" sz="2400" dirty="0"/>
              <a:t>Known facts include “</a:t>
            </a:r>
            <a:r>
              <a:rPr lang="en-US" sz="2400" dirty="0">
                <a:latin typeface="Cambria Math" panose="02040503050406030204" pitchFamily="18" charset="0"/>
                <a:ea typeface="Cambria Math" panose="02040503050406030204" pitchFamily="18" charset="0"/>
              </a:rPr>
              <a:t>a ≥ 0</a:t>
            </a:r>
            <a:r>
              <a:rPr lang="en-US" sz="2400" dirty="0"/>
              <a:t>”, “</a:t>
            </a:r>
            <a:r>
              <a:rPr lang="en-US" sz="2400" dirty="0">
                <a:latin typeface="Cambria Math" panose="02040503050406030204" pitchFamily="18" charset="0"/>
                <a:ea typeface="Cambria Math" panose="02040503050406030204" pitchFamily="18" charset="0"/>
              </a:rPr>
              <a:t>b ≥ 0</a:t>
            </a:r>
            <a:r>
              <a:rPr lang="en-US" sz="2400" dirty="0"/>
              <a:t>”, and “</a:t>
            </a:r>
            <a:r>
              <a:rPr lang="en-US" sz="2400" dirty="0">
                <a:latin typeface="Cambria Math" panose="02040503050406030204" pitchFamily="18" charset="0"/>
                <a:ea typeface="Cambria Math" panose="02040503050406030204" pitchFamily="18" charset="0"/>
              </a:rPr>
              <a:t>L = cons(…)</a:t>
            </a:r>
            <a:r>
              <a:rPr lang="en-US" sz="2400" dirty="0"/>
              <a:t>”</a:t>
            </a:r>
          </a:p>
          <a:p>
            <a:pPr lvl="1"/>
            <a:endParaRPr lang="en-US" sz="2000" dirty="0">
              <a:latin typeface="Franklin Gothic Medium" panose="020B0603020102020204" pitchFamily="34" charset="0"/>
              <a:cs typeface="Courier New" panose="02070309020205020404" pitchFamily="49" charset="0"/>
            </a:endParaRPr>
          </a:p>
          <a:p>
            <a:r>
              <a:rPr lang="en-US" sz="2400" dirty="0">
                <a:latin typeface="Franklin Gothic Medium" panose="020B0603020102020204" pitchFamily="34" charset="0"/>
                <a:cs typeface="Courier New" panose="02070309020205020404" pitchFamily="49" charset="0"/>
              </a:rPr>
              <a:t>Prove that postcondition holds: “</a:t>
            </a:r>
            <a:r>
              <a:rPr lang="en-US" sz="2400" dirty="0">
                <a:latin typeface="Cambria Math" panose="02040503050406030204" pitchFamily="18" charset="0"/>
                <a:ea typeface="Cambria Math" panose="02040503050406030204" pitchFamily="18" charset="0"/>
                <a:cs typeface="Courier New" panose="02070309020205020404" pitchFamily="49" charset="0"/>
              </a:rPr>
              <a:t>sum(L) </a:t>
            </a:r>
            <a:r>
              <a:rPr lang="en-US" sz="2400" dirty="0">
                <a:latin typeface="Cambria Math" panose="02040503050406030204" pitchFamily="18" charset="0"/>
                <a:ea typeface="Cambria Math" panose="02040503050406030204" pitchFamily="18" charset="0"/>
              </a:rPr>
              <a:t>≥ 0</a:t>
            </a:r>
            <a:r>
              <a:rPr lang="en-US" sz="2400" dirty="0">
                <a:latin typeface="Franklin Gothic Medium" panose="020B0603020102020204" pitchFamily="34" charset="0"/>
                <a:cs typeface="Courier New" panose="02070309020205020404" pitchFamily="49" charset="0"/>
              </a:rPr>
              <a:t>”</a:t>
            </a:r>
            <a:endParaRPr lang="en-US" sz="1800" dirty="0">
              <a:latin typeface="Franklin Gothic Medium" panose="020B0603020102020204" pitchFamily="34" charset="0"/>
              <a:cs typeface="Courier New" panose="02070309020205020404" pitchFamily="49" charset="0"/>
            </a:endParaRPr>
          </a:p>
        </p:txBody>
      </p:sp>
      <p:sp>
        <p:nvSpPr>
          <p:cNvPr id="4" name="TextBox 3">
            <a:extLst>
              <a:ext uri="{FF2B5EF4-FFF2-40B4-BE49-F238E27FC236}">
                <a16:creationId xmlns:a16="http://schemas.microsoft.com/office/drawing/2014/main" id="{5DCAFDF2-7562-1108-77E5-1D6481E5E24B}"/>
              </a:ext>
            </a:extLst>
          </p:cNvPr>
          <p:cNvSpPr txBox="1"/>
          <p:nvPr/>
        </p:nvSpPr>
        <p:spPr>
          <a:xfrm>
            <a:off x="5324341" y="3913451"/>
            <a:ext cx="3362459" cy="646331"/>
          </a:xfrm>
          <a:prstGeom prst="rect">
            <a:avLst/>
          </a:prstGeom>
          <a:solidFill>
            <a:schemeClr val="accent3">
              <a:lumMod val="20000"/>
              <a:lumOff val="80000"/>
            </a:schemeClr>
          </a:solidFill>
          <a:ln>
            <a:solidFill>
              <a:schemeClr val="accent3">
                <a:lumMod val="75000"/>
              </a:schemeClr>
            </a:solidFill>
          </a:ln>
        </p:spPr>
        <p:txBody>
          <a:bodyPr wrap="none" rtlCol="0">
            <a:spAutoFit/>
          </a:bodyPr>
          <a:lstStyle/>
          <a:p>
            <a:pPr algn="ctr"/>
            <a:r>
              <a:rPr lang="en-US" dirty="0">
                <a:solidFill>
                  <a:schemeClr val="accent3">
                    <a:lumMod val="75000"/>
                  </a:schemeClr>
                </a:solidFill>
                <a:latin typeface="Franklin Gothic Medium"/>
                <a:cs typeface="Franklin Gothic Medium"/>
              </a:rPr>
              <a:t>find facts by reading along </a:t>
            </a:r>
            <a:r>
              <a:rPr lang="en-US" u="sng" dirty="0">
                <a:solidFill>
                  <a:schemeClr val="accent3">
                    <a:lumMod val="50000"/>
                  </a:schemeClr>
                </a:solidFill>
                <a:latin typeface="Franklin Gothic Medium"/>
                <a:cs typeface="Franklin Gothic Medium"/>
              </a:rPr>
              <a:t>path</a:t>
            </a:r>
            <a:r>
              <a:rPr lang="en-US" dirty="0">
                <a:solidFill>
                  <a:schemeClr val="accent3">
                    <a:lumMod val="75000"/>
                  </a:schemeClr>
                </a:solidFill>
                <a:latin typeface="Franklin Gothic Medium"/>
                <a:cs typeface="Franklin Gothic Medium"/>
              </a:rPr>
              <a:t> </a:t>
            </a:r>
          </a:p>
          <a:p>
            <a:pPr algn="ctr"/>
            <a:r>
              <a:rPr lang="en-US" dirty="0">
                <a:solidFill>
                  <a:schemeClr val="accent3">
                    <a:lumMod val="75000"/>
                  </a:schemeClr>
                </a:solidFill>
                <a:latin typeface="Franklin Gothic Medium"/>
                <a:cs typeface="Franklin Gothic Medium"/>
              </a:rPr>
              <a:t>from top to return statement</a:t>
            </a:r>
          </a:p>
        </p:txBody>
      </p:sp>
      <p:sp>
        <p:nvSpPr>
          <p:cNvPr id="5" name="Slide Number Placeholder 4">
            <a:extLst>
              <a:ext uri="{FF2B5EF4-FFF2-40B4-BE49-F238E27FC236}">
                <a16:creationId xmlns:a16="http://schemas.microsoft.com/office/drawing/2014/main" id="{8630B233-586C-326A-C07B-671FADBF9AB5}"/>
              </a:ext>
            </a:extLst>
          </p:cNvPr>
          <p:cNvSpPr>
            <a:spLocks noGrp="1"/>
          </p:cNvSpPr>
          <p:nvPr>
            <p:ph type="sldNum" sz="quarter" idx="4"/>
          </p:nvPr>
        </p:nvSpPr>
        <p:spPr/>
        <p:txBody>
          <a:bodyPr/>
          <a:lstStyle/>
          <a:p>
            <a:fld id="{60F4F636-6A27-E649-AEDF-9DE4D4E58670}" type="slidenum">
              <a:rPr lang="en-US" smtClean="0"/>
              <a:pPr/>
              <a:t>9</a:t>
            </a:fld>
            <a:endParaRPr lang="en-US" dirty="0"/>
          </a:p>
        </p:txBody>
      </p:sp>
    </p:spTree>
    <p:extLst>
      <p:ext uri="{BB962C8B-B14F-4D97-AF65-F5344CB8AC3E}">
        <p14:creationId xmlns:p14="http://schemas.microsoft.com/office/powerpoint/2010/main" val="36055998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ADD91-0C9A-CEBF-E658-D6FF44871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A4BD5-5250-4C37-16E4-A5201674C467}"/>
              </a:ext>
            </a:extLst>
          </p:cNvPr>
          <p:cNvSpPr>
            <a:spLocks noGrp="1"/>
          </p:cNvSpPr>
          <p:nvPr>
            <p:ph type="title"/>
          </p:nvPr>
        </p:nvSpPr>
        <p:spPr/>
        <p:txBody>
          <a:bodyPr>
            <a:normAutofit/>
          </a:bodyPr>
          <a:lstStyle/>
          <a:p>
            <a:r>
              <a:rPr lang="en-US" dirty="0"/>
              <a:t>Complex Conditionals Example: “Then” (1/3)</a:t>
            </a:r>
          </a:p>
        </p:txBody>
      </p:sp>
      <p:sp>
        <p:nvSpPr>
          <p:cNvPr id="3" name="Content Placeholder 2">
            <a:extLst>
              <a:ext uri="{FF2B5EF4-FFF2-40B4-BE49-F238E27FC236}">
                <a16:creationId xmlns:a16="http://schemas.microsoft.com/office/drawing/2014/main" id="{5F0662FF-174C-DBF5-ED92-ECAB88D7B06C}"/>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____________________ }}</a:t>
            </a:r>
            <a:endParaRPr lang="en-US" sz="1800" b="1"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 or ________________ or ________________ }}</a:t>
            </a:r>
          </a:p>
          <a:p>
            <a:pPr lvl="2"/>
            <a:r>
              <a:rPr lang="en-US" sz="1800" dirty="0">
                <a:latin typeface="Courier New" panose="02070309020205020404" pitchFamily="49" charset="0"/>
                <a:cs typeface="Courier New" panose="02070309020205020404" pitchFamily="49" charset="0"/>
              </a:rPr>
              <a:t>  m = m + 1n;</a:t>
            </a:r>
            <a:endPar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9" name="Group 8" descr="First, we examine the “then” branch - and know that x &lt; 0n">
            <a:extLst>
              <a:ext uri="{FF2B5EF4-FFF2-40B4-BE49-F238E27FC236}">
                <a16:creationId xmlns:a16="http://schemas.microsoft.com/office/drawing/2014/main" id="{1BB846F4-8BF7-3511-98AD-05213B864B65}"/>
              </a:ext>
            </a:extLst>
          </p:cNvPr>
          <p:cNvGrpSpPr/>
          <p:nvPr/>
        </p:nvGrpSpPr>
        <p:grpSpPr>
          <a:xfrm>
            <a:off x="1222215" y="2137719"/>
            <a:ext cx="479242" cy="2879124"/>
            <a:chOff x="1222215" y="2137719"/>
            <a:chExt cx="479242" cy="2879124"/>
          </a:xfrm>
        </p:grpSpPr>
        <p:cxnSp>
          <p:nvCxnSpPr>
            <p:cNvPr id="4" name="Straight Arrow Connector 3">
              <a:extLst>
                <a:ext uri="{FF2B5EF4-FFF2-40B4-BE49-F238E27FC236}">
                  <a16:creationId xmlns:a16="http://schemas.microsoft.com/office/drawing/2014/main" id="{601269CB-EBF3-8425-590E-149ECB020910}"/>
                </a:ext>
              </a:extLst>
            </p:cNvPr>
            <p:cNvCxnSpPr>
              <a:cxnSpLocks/>
            </p:cNvCxnSpPr>
            <p:nvPr/>
          </p:nvCxnSpPr>
          <p:spPr>
            <a:xfrm>
              <a:off x="1222215" y="3758379"/>
              <a:ext cx="0" cy="1258464"/>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1AEE3256-745A-72C1-1076-275D40B7E97F}"/>
                </a:ext>
              </a:extLst>
            </p:cNvPr>
            <p:cNvCxnSpPr>
              <a:cxnSpLocks/>
            </p:cNvCxnSpPr>
            <p:nvPr/>
          </p:nvCxnSpPr>
          <p:spPr>
            <a:xfrm>
              <a:off x="1222215" y="3758379"/>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C120954C-BA1E-66FC-A919-7FA008D8A46D}"/>
                </a:ext>
              </a:extLst>
            </p:cNvPr>
            <p:cNvCxnSpPr>
              <a:cxnSpLocks/>
            </p:cNvCxnSpPr>
            <p:nvPr/>
          </p:nvCxnSpPr>
          <p:spPr>
            <a:xfrm>
              <a:off x="1701457" y="2921098"/>
              <a:ext cx="0" cy="837281"/>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DBAEAD6A-C14D-246A-38A2-56DD949180AA}"/>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3B929AF3-89BF-0494-62EF-47C16635C6E8}"/>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0" name="Slide Number Placeholder 9">
            <a:extLst>
              <a:ext uri="{FF2B5EF4-FFF2-40B4-BE49-F238E27FC236}">
                <a16:creationId xmlns:a16="http://schemas.microsoft.com/office/drawing/2014/main" id="{E22DE5AD-E0B5-4738-A0FA-AC149412F02E}"/>
              </a:ext>
            </a:extLst>
          </p:cNvPr>
          <p:cNvSpPr>
            <a:spLocks noGrp="1"/>
          </p:cNvSpPr>
          <p:nvPr>
            <p:ph type="sldNum" sz="quarter" idx="4"/>
          </p:nvPr>
        </p:nvSpPr>
        <p:spPr/>
        <p:txBody>
          <a:bodyPr/>
          <a:lstStyle/>
          <a:p>
            <a:fld id="{60F4F636-6A27-E649-AEDF-9DE4D4E58670}" type="slidenum">
              <a:rPr lang="en-US" smtClean="0"/>
              <a:pPr/>
              <a:t>90</a:t>
            </a:fld>
            <a:endParaRPr lang="en-US" dirty="0"/>
          </a:p>
        </p:txBody>
      </p:sp>
    </p:spTree>
    <p:extLst>
      <p:ext uri="{BB962C8B-B14F-4D97-AF65-F5344CB8AC3E}">
        <p14:creationId xmlns:p14="http://schemas.microsoft.com/office/powerpoint/2010/main" val="2324383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EE7BD-CB55-C609-C3D3-93434B425A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AC808-F49A-1C9C-6D9A-141FFAA1264F}"/>
              </a:ext>
            </a:extLst>
          </p:cNvPr>
          <p:cNvSpPr>
            <a:spLocks noGrp="1"/>
          </p:cNvSpPr>
          <p:nvPr>
            <p:ph type="title"/>
          </p:nvPr>
        </p:nvSpPr>
        <p:spPr/>
        <p:txBody>
          <a:bodyPr/>
          <a:lstStyle/>
          <a:p>
            <a:r>
              <a:rPr lang="en-US" dirty="0"/>
              <a:t>Complex Conditionals Example: “Then” (2/3)</a:t>
            </a:r>
          </a:p>
        </p:txBody>
      </p:sp>
      <p:sp>
        <p:nvSpPr>
          <p:cNvPr id="3" name="Content Placeholder 2">
            <a:extLst>
              <a:ext uri="{FF2B5EF4-FFF2-40B4-BE49-F238E27FC236}">
                <a16:creationId xmlns:a16="http://schemas.microsoft.com/office/drawing/2014/main" id="{18BB094D-BCF3-C3F3-CA76-5D8C2A3C7B65}"/>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x and x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 or ________________ or ________________ }}</a:t>
            </a:r>
          </a:p>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m = m + 1n;</a:t>
            </a:r>
            <a:endPar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9" name="Group 8" descr="First, we examine the “then” branch - and know that x &lt; 0n">
            <a:extLst>
              <a:ext uri="{FF2B5EF4-FFF2-40B4-BE49-F238E27FC236}">
                <a16:creationId xmlns:a16="http://schemas.microsoft.com/office/drawing/2014/main" id="{8B962543-A7F5-D0BE-B950-A598A99134A2}"/>
              </a:ext>
            </a:extLst>
          </p:cNvPr>
          <p:cNvGrpSpPr/>
          <p:nvPr/>
        </p:nvGrpSpPr>
        <p:grpSpPr>
          <a:xfrm>
            <a:off x="1222215" y="2137719"/>
            <a:ext cx="479242" cy="2879124"/>
            <a:chOff x="1222215" y="2137719"/>
            <a:chExt cx="479242" cy="2879124"/>
          </a:xfrm>
        </p:grpSpPr>
        <p:cxnSp>
          <p:nvCxnSpPr>
            <p:cNvPr id="4" name="Straight Arrow Connector 3">
              <a:extLst>
                <a:ext uri="{FF2B5EF4-FFF2-40B4-BE49-F238E27FC236}">
                  <a16:creationId xmlns:a16="http://schemas.microsoft.com/office/drawing/2014/main" id="{7EB9B214-A476-DA75-234B-606466B04744}"/>
                </a:ext>
              </a:extLst>
            </p:cNvPr>
            <p:cNvCxnSpPr>
              <a:cxnSpLocks/>
            </p:cNvCxnSpPr>
            <p:nvPr/>
          </p:nvCxnSpPr>
          <p:spPr>
            <a:xfrm>
              <a:off x="1222215" y="3758379"/>
              <a:ext cx="0" cy="1258464"/>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B12E04EB-6ACA-9F95-DCB6-AA8E1656C938}"/>
                </a:ext>
              </a:extLst>
            </p:cNvPr>
            <p:cNvCxnSpPr>
              <a:cxnSpLocks/>
            </p:cNvCxnSpPr>
            <p:nvPr/>
          </p:nvCxnSpPr>
          <p:spPr>
            <a:xfrm>
              <a:off x="1222215" y="3758379"/>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2AF8A815-8AFF-4563-CD6B-84751C9A2C1A}"/>
                </a:ext>
              </a:extLst>
            </p:cNvPr>
            <p:cNvCxnSpPr>
              <a:cxnSpLocks/>
            </p:cNvCxnSpPr>
            <p:nvPr/>
          </p:nvCxnSpPr>
          <p:spPr>
            <a:xfrm>
              <a:off x="1701457" y="2921098"/>
              <a:ext cx="0" cy="837281"/>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5B2C3B0F-9A82-87AC-4E64-B64B4BA8FE10}"/>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5A1B3F3-53CE-DBD3-1077-FE27210F9752}"/>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0" name="Slide Number Placeholder 9">
            <a:extLst>
              <a:ext uri="{FF2B5EF4-FFF2-40B4-BE49-F238E27FC236}">
                <a16:creationId xmlns:a16="http://schemas.microsoft.com/office/drawing/2014/main" id="{2CDF88C9-029F-3AAD-4D52-EB1B2F401772}"/>
              </a:ext>
            </a:extLst>
          </p:cNvPr>
          <p:cNvSpPr>
            <a:spLocks noGrp="1"/>
          </p:cNvSpPr>
          <p:nvPr>
            <p:ph type="sldNum" sz="quarter" idx="4"/>
          </p:nvPr>
        </p:nvSpPr>
        <p:spPr/>
        <p:txBody>
          <a:bodyPr/>
          <a:lstStyle/>
          <a:p>
            <a:fld id="{60F4F636-6A27-E649-AEDF-9DE4D4E58670}" type="slidenum">
              <a:rPr lang="en-US" smtClean="0"/>
              <a:pPr/>
              <a:t>91</a:t>
            </a:fld>
            <a:endParaRPr lang="en-US" dirty="0"/>
          </a:p>
        </p:txBody>
      </p:sp>
    </p:spTree>
    <p:extLst>
      <p:ext uri="{BB962C8B-B14F-4D97-AF65-F5344CB8AC3E}">
        <p14:creationId xmlns:p14="http://schemas.microsoft.com/office/powerpoint/2010/main" val="42359098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20902-0FBB-A4BB-829E-996BEE896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70123-7D68-C79B-BC86-D926A70CCCAC}"/>
              </a:ext>
            </a:extLst>
          </p:cNvPr>
          <p:cNvSpPr>
            <a:spLocks noGrp="1"/>
          </p:cNvSpPr>
          <p:nvPr>
            <p:ph type="title"/>
          </p:nvPr>
        </p:nvSpPr>
        <p:spPr/>
        <p:txBody>
          <a:bodyPr/>
          <a:lstStyle/>
          <a:p>
            <a:r>
              <a:rPr lang="en-US" dirty="0"/>
              <a:t>Complex Conditionals Example: “Then” (3/3)</a:t>
            </a:r>
          </a:p>
        </p:txBody>
      </p:sp>
      <p:sp>
        <p:nvSpPr>
          <p:cNvPr id="3" name="Content Placeholder 2">
            <a:extLst>
              <a:ext uri="{FF2B5EF4-FFF2-40B4-BE49-F238E27FC236}">
                <a16:creationId xmlns:a16="http://schemas.microsoft.com/office/drawing/2014/main" id="{B97D8A88-75AD-921E-3E4F-3BE4C5B62517}"/>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x and x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m = - x and x &lt; 0</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(m = - x and x &lt; 0)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or ________________ or ________________ }}</a:t>
            </a:r>
          </a:p>
          <a:p>
            <a:pPr lvl="2"/>
            <a:r>
              <a:rPr lang="en-US" sz="1800" dirty="0">
                <a:latin typeface="Courier New" panose="02070309020205020404" pitchFamily="49" charset="0"/>
                <a:cs typeface="Courier New" panose="02070309020205020404" pitchFamily="49" charset="0"/>
              </a:rPr>
              <a:t>  m = m + 1n;</a:t>
            </a:r>
            <a:endPar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9" name="Group 8" descr="First, we examine the “then” branch - and know that x &lt; 0n">
            <a:extLst>
              <a:ext uri="{FF2B5EF4-FFF2-40B4-BE49-F238E27FC236}">
                <a16:creationId xmlns:a16="http://schemas.microsoft.com/office/drawing/2014/main" id="{A9C3809B-7B0F-6C8D-B327-1CF56A6B0AAE}"/>
              </a:ext>
            </a:extLst>
          </p:cNvPr>
          <p:cNvGrpSpPr/>
          <p:nvPr/>
        </p:nvGrpSpPr>
        <p:grpSpPr>
          <a:xfrm>
            <a:off x="1222215" y="2137719"/>
            <a:ext cx="479242" cy="2879124"/>
            <a:chOff x="1222215" y="2137719"/>
            <a:chExt cx="479242" cy="2879124"/>
          </a:xfrm>
        </p:grpSpPr>
        <p:cxnSp>
          <p:nvCxnSpPr>
            <p:cNvPr id="4" name="Straight Arrow Connector 3">
              <a:extLst>
                <a:ext uri="{FF2B5EF4-FFF2-40B4-BE49-F238E27FC236}">
                  <a16:creationId xmlns:a16="http://schemas.microsoft.com/office/drawing/2014/main" id="{C6B605D1-3DD9-A5BA-D67E-424EF00A50F5}"/>
                </a:ext>
              </a:extLst>
            </p:cNvPr>
            <p:cNvCxnSpPr>
              <a:cxnSpLocks/>
            </p:cNvCxnSpPr>
            <p:nvPr/>
          </p:nvCxnSpPr>
          <p:spPr>
            <a:xfrm>
              <a:off x="1222215" y="3758379"/>
              <a:ext cx="0" cy="1258464"/>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E76A3B80-17AA-ACAE-119B-7796D98F2289}"/>
                </a:ext>
              </a:extLst>
            </p:cNvPr>
            <p:cNvCxnSpPr>
              <a:cxnSpLocks/>
            </p:cNvCxnSpPr>
            <p:nvPr/>
          </p:nvCxnSpPr>
          <p:spPr>
            <a:xfrm>
              <a:off x="1222215" y="3758379"/>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7F9297E5-E084-F72A-8651-BEEA3455D46C}"/>
                </a:ext>
              </a:extLst>
            </p:cNvPr>
            <p:cNvCxnSpPr>
              <a:cxnSpLocks/>
            </p:cNvCxnSpPr>
            <p:nvPr/>
          </p:nvCxnSpPr>
          <p:spPr>
            <a:xfrm>
              <a:off x="1701457" y="2921098"/>
              <a:ext cx="0" cy="837281"/>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19310B4F-01F9-5620-FA65-118ADE49405C}"/>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16B2C56-8E8B-E448-534E-AAA01D0DF0F8}"/>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0" name="Slide Number Placeholder 9">
            <a:extLst>
              <a:ext uri="{FF2B5EF4-FFF2-40B4-BE49-F238E27FC236}">
                <a16:creationId xmlns:a16="http://schemas.microsoft.com/office/drawing/2014/main" id="{A686E42F-2702-3D1C-C4E2-C24B41372E8A}"/>
              </a:ext>
            </a:extLst>
          </p:cNvPr>
          <p:cNvSpPr>
            <a:spLocks noGrp="1"/>
          </p:cNvSpPr>
          <p:nvPr>
            <p:ph type="sldNum" sz="quarter" idx="4"/>
          </p:nvPr>
        </p:nvSpPr>
        <p:spPr/>
        <p:txBody>
          <a:bodyPr/>
          <a:lstStyle/>
          <a:p>
            <a:fld id="{60F4F636-6A27-E649-AEDF-9DE4D4E58670}" type="slidenum">
              <a:rPr lang="en-US" smtClean="0"/>
              <a:pPr/>
              <a:t>92</a:t>
            </a:fld>
            <a:endParaRPr lang="en-US" dirty="0"/>
          </a:p>
        </p:txBody>
      </p:sp>
    </p:spTree>
    <p:extLst>
      <p:ext uri="{BB962C8B-B14F-4D97-AF65-F5344CB8AC3E}">
        <p14:creationId xmlns:p14="http://schemas.microsoft.com/office/powerpoint/2010/main" val="29828457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47E8C-DEAA-690A-13FE-D2F02AFE5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BBF1A-4AF4-FA17-DFA0-7F43DEEBD9B4}"/>
              </a:ext>
            </a:extLst>
          </p:cNvPr>
          <p:cNvSpPr>
            <a:spLocks noGrp="1"/>
          </p:cNvSpPr>
          <p:nvPr>
            <p:ph type="title"/>
          </p:nvPr>
        </p:nvSpPr>
        <p:spPr/>
        <p:txBody>
          <a:bodyPr/>
          <a:lstStyle/>
          <a:p>
            <a:r>
              <a:rPr lang="en-US" dirty="0"/>
              <a:t>Complex Conditionals Example: “Else If” (1/3)</a:t>
            </a:r>
          </a:p>
        </p:txBody>
      </p:sp>
      <p:sp>
        <p:nvSpPr>
          <p:cNvPr id="3" name="Content Placeholder 2">
            <a:extLst>
              <a:ext uri="{FF2B5EF4-FFF2-40B4-BE49-F238E27FC236}">
                <a16:creationId xmlns:a16="http://schemas.microsoft.com/office/drawing/2014/main" id="{9FC3BCBC-24C8-713B-F5BB-71A54F612EF7}"/>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____________________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 x and x &lt; 0) or ________________ or ________________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m = m + 1n;</a:t>
            </a:r>
          </a:p>
          <a:p>
            <a:pPr lvl="2"/>
            <a:r>
              <a:rPr lang="en-US" sz="1800" b="1" dirty="0">
                <a:solidFill>
                  <a:schemeClr val="accent4">
                    <a:lumMod val="10000"/>
                  </a:schemeClr>
                </a:solidFill>
                <a:latin typeface="Courier New" panose="02070309020205020404" pitchFamily="49" charset="0"/>
                <a:ea typeface="Cambria Math" panose="02040503050406030204" pitchFamily="18"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4" name="Group 3" descr="Next, we examine the “else if then” branch - and know that x === 0n">
            <a:extLst>
              <a:ext uri="{FF2B5EF4-FFF2-40B4-BE49-F238E27FC236}">
                <a16:creationId xmlns:a16="http://schemas.microsoft.com/office/drawing/2014/main" id="{090C1DD8-8EE4-8DC5-61B3-9C259729ABA8}"/>
              </a:ext>
            </a:extLst>
          </p:cNvPr>
          <p:cNvGrpSpPr/>
          <p:nvPr/>
        </p:nvGrpSpPr>
        <p:grpSpPr>
          <a:xfrm>
            <a:off x="1239148" y="2840452"/>
            <a:ext cx="479242" cy="1977081"/>
            <a:chOff x="1239148" y="2840452"/>
            <a:chExt cx="479242" cy="1977081"/>
          </a:xfrm>
        </p:grpSpPr>
        <p:cxnSp>
          <p:nvCxnSpPr>
            <p:cNvPr id="9" name="Straight Arrow Connector 8">
              <a:extLst>
                <a:ext uri="{FF2B5EF4-FFF2-40B4-BE49-F238E27FC236}">
                  <a16:creationId xmlns:a16="http://schemas.microsoft.com/office/drawing/2014/main" id="{C8D6ED9D-A463-9E65-FCE3-C50E3C6B875A}"/>
                </a:ext>
              </a:extLst>
            </p:cNvPr>
            <p:cNvCxnSpPr>
              <a:cxnSpLocks/>
            </p:cNvCxnSpPr>
            <p:nvPr/>
          </p:nvCxnSpPr>
          <p:spPr>
            <a:xfrm>
              <a:off x="1239148" y="4130906"/>
              <a:ext cx="0" cy="68662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CCB5DC67-19D7-6AE1-38D9-51939F5AEB48}"/>
                </a:ext>
              </a:extLst>
            </p:cNvPr>
            <p:cNvCxnSpPr>
              <a:cxnSpLocks/>
            </p:cNvCxnSpPr>
            <p:nvPr/>
          </p:nvCxnSpPr>
          <p:spPr>
            <a:xfrm>
              <a:off x="1239148" y="4130906"/>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5F89F18-D2C1-D055-AEE7-273EC3A379FE}"/>
                </a:ext>
              </a:extLst>
            </p:cNvPr>
            <p:cNvCxnSpPr>
              <a:cxnSpLocks/>
            </p:cNvCxnSpPr>
            <p:nvPr/>
          </p:nvCxnSpPr>
          <p:spPr>
            <a:xfrm>
              <a:off x="1718390" y="3623831"/>
              <a:ext cx="0" cy="507075"/>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928DBF3-2C05-8555-3547-3A54ED45F3ED}"/>
                </a:ext>
              </a:extLst>
            </p:cNvPr>
            <p:cNvCxnSpPr>
              <a:cxnSpLocks/>
            </p:cNvCxnSpPr>
            <p:nvPr/>
          </p:nvCxnSpPr>
          <p:spPr>
            <a:xfrm>
              <a:off x="1239148" y="2840452"/>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F2E786D-03CA-9683-26CB-373DE309361F}"/>
                </a:ext>
              </a:extLst>
            </p:cNvPr>
            <p:cNvCxnSpPr>
              <a:cxnSpLocks/>
            </p:cNvCxnSpPr>
            <p:nvPr/>
          </p:nvCxnSpPr>
          <p:spPr>
            <a:xfrm>
              <a:off x="1239148" y="3623831"/>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5" name="Slide Number Placeholder 4">
            <a:extLst>
              <a:ext uri="{FF2B5EF4-FFF2-40B4-BE49-F238E27FC236}">
                <a16:creationId xmlns:a16="http://schemas.microsoft.com/office/drawing/2014/main" id="{A29B812F-A86C-308F-1877-CD1D5C2A40F5}"/>
              </a:ext>
            </a:extLst>
          </p:cNvPr>
          <p:cNvSpPr>
            <a:spLocks noGrp="1"/>
          </p:cNvSpPr>
          <p:nvPr>
            <p:ph type="sldNum" sz="quarter" idx="4"/>
          </p:nvPr>
        </p:nvSpPr>
        <p:spPr/>
        <p:txBody>
          <a:bodyPr/>
          <a:lstStyle/>
          <a:p>
            <a:fld id="{60F4F636-6A27-E649-AEDF-9DE4D4E58670}" type="slidenum">
              <a:rPr lang="en-US" smtClean="0"/>
              <a:pPr/>
              <a:t>93</a:t>
            </a:fld>
            <a:endParaRPr lang="en-US" dirty="0"/>
          </a:p>
        </p:txBody>
      </p:sp>
    </p:spTree>
    <p:extLst>
      <p:ext uri="{BB962C8B-B14F-4D97-AF65-F5344CB8AC3E}">
        <p14:creationId xmlns:p14="http://schemas.microsoft.com/office/powerpoint/2010/main" val="25019595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EBE06-8215-E213-23AE-308E7383EA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4806DD-CBFF-9621-0810-4C6E678CB750}"/>
              </a:ext>
            </a:extLst>
          </p:cNvPr>
          <p:cNvSpPr>
            <a:spLocks noGrp="1"/>
          </p:cNvSpPr>
          <p:nvPr>
            <p:ph type="title"/>
          </p:nvPr>
        </p:nvSpPr>
        <p:spPr/>
        <p:txBody>
          <a:bodyPr/>
          <a:lstStyle/>
          <a:p>
            <a:r>
              <a:rPr lang="en-US" dirty="0"/>
              <a:t>Complex Conditionals Example: “Else If” (2/3)</a:t>
            </a:r>
          </a:p>
        </p:txBody>
      </p:sp>
      <p:sp>
        <p:nvSpPr>
          <p:cNvPr id="3" name="Content Placeholder 2">
            <a:extLst>
              <a:ext uri="{FF2B5EF4-FFF2-40B4-BE49-F238E27FC236}">
                <a16:creationId xmlns:a16="http://schemas.microsoft.com/office/drawing/2014/main" id="{015E2D64-1F3E-8BBD-CBC8-8EB82A932751}"/>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x = 0 and m = x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 x and x &lt; 0) or ________________ or ________________ }}</a:t>
            </a:r>
          </a:p>
          <a:p>
            <a:pPr lvl="2"/>
            <a:r>
              <a:rPr lang="en-US" sz="1800" dirty="0">
                <a:latin typeface="Courier New" panose="02070309020205020404" pitchFamily="49" charset="0"/>
                <a:cs typeface="Courier New" panose="02070309020205020404" pitchFamily="49" charset="0"/>
              </a:rPr>
              <a:t>  m = m + 1n;</a:t>
            </a:r>
            <a:endPar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9" name="Group 8" descr="Next, we examine the “else if then” branch - and know that x === 0n">
            <a:extLst>
              <a:ext uri="{FF2B5EF4-FFF2-40B4-BE49-F238E27FC236}">
                <a16:creationId xmlns:a16="http://schemas.microsoft.com/office/drawing/2014/main" id="{5001B1E2-3B85-C6E7-0172-388A272601EC}"/>
              </a:ext>
            </a:extLst>
          </p:cNvPr>
          <p:cNvGrpSpPr/>
          <p:nvPr/>
        </p:nvGrpSpPr>
        <p:grpSpPr>
          <a:xfrm>
            <a:off x="1239148" y="2840452"/>
            <a:ext cx="479242" cy="1968615"/>
            <a:chOff x="1239148" y="2840452"/>
            <a:chExt cx="479242" cy="1968615"/>
          </a:xfrm>
        </p:grpSpPr>
        <p:cxnSp>
          <p:nvCxnSpPr>
            <p:cNvPr id="4" name="Straight Arrow Connector 3">
              <a:extLst>
                <a:ext uri="{FF2B5EF4-FFF2-40B4-BE49-F238E27FC236}">
                  <a16:creationId xmlns:a16="http://schemas.microsoft.com/office/drawing/2014/main" id="{2DC92932-316B-EFD5-48F8-13B16EA019B0}"/>
                </a:ext>
              </a:extLst>
            </p:cNvPr>
            <p:cNvCxnSpPr>
              <a:cxnSpLocks/>
            </p:cNvCxnSpPr>
            <p:nvPr/>
          </p:nvCxnSpPr>
          <p:spPr>
            <a:xfrm>
              <a:off x="1239148" y="4130906"/>
              <a:ext cx="0" cy="67816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87331D9D-F048-3033-F466-2144EFAA5045}"/>
                </a:ext>
              </a:extLst>
            </p:cNvPr>
            <p:cNvCxnSpPr>
              <a:cxnSpLocks/>
            </p:cNvCxnSpPr>
            <p:nvPr/>
          </p:nvCxnSpPr>
          <p:spPr>
            <a:xfrm>
              <a:off x="1239148" y="4130906"/>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B7BE5E2E-F1DC-4EB7-E265-F4AD72B5BFF7}"/>
                </a:ext>
              </a:extLst>
            </p:cNvPr>
            <p:cNvCxnSpPr>
              <a:cxnSpLocks/>
            </p:cNvCxnSpPr>
            <p:nvPr/>
          </p:nvCxnSpPr>
          <p:spPr>
            <a:xfrm>
              <a:off x="1718390" y="3623831"/>
              <a:ext cx="0" cy="507075"/>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8CD8173C-C2A6-BC36-DEBC-51AAF216983F}"/>
                </a:ext>
              </a:extLst>
            </p:cNvPr>
            <p:cNvCxnSpPr>
              <a:cxnSpLocks/>
            </p:cNvCxnSpPr>
            <p:nvPr/>
          </p:nvCxnSpPr>
          <p:spPr>
            <a:xfrm>
              <a:off x="1239148" y="2840452"/>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E1638B8-EC21-C16F-3412-2E85127CA2CB}"/>
                </a:ext>
              </a:extLst>
            </p:cNvPr>
            <p:cNvCxnSpPr>
              <a:cxnSpLocks/>
            </p:cNvCxnSpPr>
            <p:nvPr/>
          </p:nvCxnSpPr>
          <p:spPr>
            <a:xfrm>
              <a:off x="1239148" y="3623831"/>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0" name="Slide Number Placeholder 9">
            <a:extLst>
              <a:ext uri="{FF2B5EF4-FFF2-40B4-BE49-F238E27FC236}">
                <a16:creationId xmlns:a16="http://schemas.microsoft.com/office/drawing/2014/main" id="{A3A8D65B-59C1-2A52-874B-DF902114F544}"/>
              </a:ext>
            </a:extLst>
          </p:cNvPr>
          <p:cNvSpPr>
            <a:spLocks noGrp="1"/>
          </p:cNvSpPr>
          <p:nvPr>
            <p:ph type="sldNum" sz="quarter" idx="4"/>
          </p:nvPr>
        </p:nvSpPr>
        <p:spPr/>
        <p:txBody>
          <a:bodyPr/>
          <a:lstStyle/>
          <a:p>
            <a:fld id="{60F4F636-6A27-E649-AEDF-9DE4D4E58670}" type="slidenum">
              <a:rPr lang="en-US" smtClean="0"/>
              <a:pPr/>
              <a:t>94</a:t>
            </a:fld>
            <a:endParaRPr lang="en-US" dirty="0"/>
          </a:p>
        </p:txBody>
      </p:sp>
    </p:spTree>
    <p:extLst>
      <p:ext uri="{BB962C8B-B14F-4D97-AF65-F5344CB8AC3E}">
        <p14:creationId xmlns:p14="http://schemas.microsoft.com/office/powerpoint/2010/main" val="1540158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CAFB3-B888-6B5D-1602-6077917A1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B44EAB-7A9B-9920-5B24-9F33461E6D4D}"/>
              </a:ext>
            </a:extLst>
          </p:cNvPr>
          <p:cNvSpPr>
            <a:spLocks noGrp="1"/>
          </p:cNvSpPr>
          <p:nvPr>
            <p:ph type="title"/>
          </p:nvPr>
        </p:nvSpPr>
        <p:spPr/>
        <p:txBody>
          <a:bodyPr/>
          <a:lstStyle/>
          <a:p>
            <a:r>
              <a:rPr lang="en-US" dirty="0"/>
              <a:t>Complex Conditionals Example: “Else If” (3/3)</a:t>
            </a:r>
          </a:p>
        </p:txBody>
      </p:sp>
      <p:sp>
        <p:nvSpPr>
          <p:cNvPr id="3" name="Content Placeholder 2">
            <a:extLst>
              <a:ext uri="{FF2B5EF4-FFF2-40B4-BE49-F238E27FC236}">
                <a16:creationId xmlns:a16="http://schemas.microsoft.com/office/drawing/2014/main" id="{169D1C24-5FB6-E092-8116-2DBF5E670586}"/>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x = 0 and m = x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1n</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 else {</a:t>
            </a:r>
          </a:p>
          <a:p>
            <a:pPr lvl="2"/>
            <a:r>
              <a:rPr lang="en-US" sz="1800" dirty="0">
                <a:latin typeface="Courier New" panose="02070309020205020404" pitchFamily="49" charset="0"/>
                <a:cs typeface="Courier New" panose="02070309020205020404" pitchFamily="49" charset="0"/>
              </a:rPr>
              <a:t>	// </a:t>
            </a:r>
          </a:p>
          <a:p>
            <a:pPr lvl="2"/>
            <a:r>
              <a:rPr lang="en-US" sz="1800" dirty="0">
                <a:latin typeface="Courier New" panose="02070309020205020404" pitchFamily="49" charset="0"/>
                <a:cs typeface="Courier New" panose="02070309020205020404" pitchFamily="49" charset="0"/>
              </a:rPr>
              <a:t>  }</a:t>
            </a:r>
          </a:p>
          <a:p>
            <a:pPr lvl="2"/>
            <a:r>
              <a:rPr lang="en-US" sz="1800" dirty="0">
                <a:solidFill>
                  <a:srgbClr val="7030A0"/>
                </a:solidFill>
                <a:latin typeface="Courier New" panose="02070309020205020404" pitchFamily="49"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 x and x &lt; 0) or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 0 and m = x  and false)</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or 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m = m + 1n;</a:t>
            </a:r>
            <a:endPar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11" name="Group 10" descr="Next, we examine the “else if then” branch - and know that x === 0n">
            <a:extLst>
              <a:ext uri="{FF2B5EF4-FFF2-40B4-BE49-F238E27FC236}">
                <a16:creationId xmlns:a16="http://schemas.microsoft.com/office/drawing/2014/main" id="{B450B0BA-C711-A407-E48D-9801369A9E3E}"/>
              </a:ext>
            </a:extLst>
          </p:cNvPr>
          <p:cNvGrpSpPr/>
          <p:nvPr/>
        </p:nvGrpSpPr>
        <p:grpSpPr>
          <a:xfrm>
            <a:off x="1239148" y="2840452"/>
            <a:ext cx="479242" cy="1977081"/>
            <a:chOff x="1239148" y="2840452"/>
            <a:chExt cx="479242" cy="1977081"/>
          </a:xfrm>
        </p:grpSpPr>
        <p:cxnSp>
          <p:nvCxnSpPr>
            <p:cNvPr id="4" name="Straight Arrow Connector 3">
              <a:extLst>
                <a:ext uri="{FF2B5EF4-FFF2-40B4-BE49-F238E27FC236}">
                  <a16:creationId xmlns:a16="http://schemas.microsoft.com/office/drawing/2014/main" id="{10A59146-8D7C-8B21-4CAE-DD96ED036811}"/>
                </a:ext>
              </a:extLst>
            </p:cNvPr>
            <p:cNvCxnSpPr>
              <a:cxnSpLocks/>
            </p:cNvCxnSpPr>
            <p:nvPr/>
          </p:nvCxnSpPr>
          <p:spPr>
            <a:xfrm>
              <a:off x="1239148" y="4130906"/>
              <a:ext cx="0" cy="68662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3FD8FD14-A42B-54C9-4F72-586D8C7ED751}"/>
                </a:ext>
              </a:extLst>
            </p:cNvPr>
            <p:cNvCxnSpPr>
              <a:cxnSpLocks/>
            </p:cNvCxnSpPr>
            <p:nvPr/>
          </p:nvCxnSpPr>
          <p:spPr>
            <a:xfrm>
              <a:off x="1239148" y="4130906"/>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F349AA22-BF3A-941C-2E29-7D97CB57A196}"/>
                </a:ext>
              </a:extLst>
            </p:cNvPr>
            <p:cNvCxnSpPr>
              <a:cxnSpLocks/>
            </p:cNvCxnSpPr>
            <p:nvPr/>
          </p:nvCxnSpPr>
          <p:spPr>
            <a:xfrm>
              <a:off x="1718390" y="3623831"/>
              <a:ext cx="0" cy="507075"/>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4899AC57-E134-2A5A-D2BD-8ACA820DBCE7}"/>
                </a:ext>
              </a:extLst>
            </p:cNvPr>
            <p:cNvCxnSpPr>
              <a:cxnSpLocks/>
            </p:cNvCxnSpPr>
            <p:nvPr/>
          </p:nvCxnSpPr>
          <p:spPr>
            <a:xfrm>
              <a:off x="1239148" y="2840452"/>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AA67D51-2B39-8FE0-8823-AF163CDAA866}"/>
                </a:ext>
              </a:extLst>
            </p:cNvPr>
            <p:cNvCxnSpPr>
              <a:cxnSpLocks/>
            </p:cNvCxnSpPr>
            <p:nvPr/>
          </p:nvCxnSpPr>
          <p:spPr>
            <a:xfrm>
              <a:off x="1239148" y="3623831"/>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grpSp>
        <p:nvGrpSpPr>
          <p:cNvPr id="13" name="Group 12" descr="For early returns, such as the return 1n; in the else-if, we must prove that the post condition holds - not at the end!">
            <a:extLst>
              <a:ext uri="{FF2B5EF4-FFF2-40B4-BE49-F238E27FC236}">
                <a16:creationId xmlns:a16="http://schemas.microsoft.com/office/drawing/2014/main" id="{01E9865B-1338-3A74-B294-4D59801B2CCC}"/>
              </a:ext>
            </a:extLst>
          </p:cNvPr>
          <p:cNvGrpSpPr/>
          <p:nvPr/>
        </p:nvGrpSpPr>
        <p:grpSpPr>
          <a:xfrm>
            <a:off x="3448949" y="3572172"/>
            <a:ext cx="4194543" cy="646331"/>
            <a:chOff x="3448949" y="3572172"/>
            <a:chExt cx="4194543" cy="646331"/>
          </a:xfrm>
        </p:grpSpPr>
        <p:cxnSp>
          <p:nvCxnSpPr>
            <p:cNvPr id="9" name="Straight Arrow Connector 8">
              <a:extLst>
                <a:ext uri="{FF2B5EF4-FFF2-40B4-BE49-F238E27FC236}">
                  <a16:creationId xmlns:a16="http://schemas.microsoft.com/office/drawing/2014/main" id="{F2A7A643-76A7-EFA2-8523-34170A6882B0}"/>
                </a:ext>
              </a:extLst>
            </p:cNvPr>
            <p:cNvCxnSpPr>
              <a:cxnSpLocks/>
            </p:cNvCxnSpPr>
            <p:nvPr/>
          </p:nvCxnSpPr>
          <p:spPr>
            <a:xfrm flipH="1">
              <a:off x="3448949" y="3895338"/>
              <a:ext cx="1927384" cy="0"/>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61A989C-B181-677A-58AA-B31B9EE7A739}"/>
                </a:ext>
              </a:extLst>
            </p:cNvPr>
            <p:cNvSpPr txBox="1"/>
            <p:nvPr/>
          </p:nvSpPr>
          <p:spPr>
            <a:xfrm>
              <a:off x="5376333" y="3572172"/>
              <a:ext cx="2267159" cy="646331"/>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Must prove that post </a:t>
              </a:r>
            </a:p>
            <a:p>
              <a:r>
                <a:rPr lang="en-US" dirty="0">
                  <a:solidFill>
                    <a:schemeClr val="accent3">
                      <a:lumMod val="75000"/>
                    </a:schemeClr>
                  </a:solidFill>
                  <a:latin typeface="Franklin Gothic Medium"/>
                  <a:cs typeface="Franklin Gothic Medium"/>
                </a:rPr>
                <a:t>condition holds here</a:t>
              </a:r>
            </a:p>
          </p:txBody>
        </p:sp>
      </p:grpSp>
      <p:sp>
        <p:nvSpPr>
          <p:cNvPr id="10" name="TextBox 9">
            <a:extLst>
              <a:ext uri="{FF2B5EF4-FFF2-40B4-BE49-F238E27FC236}">
                <a16:creationId xmlns:a16="http://schemas.microsoft.com/office/drawing/2014/main" id="{550465B4-234E-09B7-420B-6D23B182698B}"/>
              </a:ext>
            </a:extLst>
          </p:cNvPr>
          <p:cNvSpPr txBox="1"/>
          <p:nvPr/>
        </p:nvSpPr>
        <p:spPr>
          <a:xfrm>
            <a:off x="6209669" y="5613840"/>
            <a:ext cx="2477131" cy="646331"/>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false: no states can reach beyond return </a:t>
            </a:r>
          </a:p>
        </p:txBody>
      </p:sp>
      <p:sp>
        <p:nvSpPr>
          <p:cNvPr id="14" name="Slide Number Placeholder 13">
            <a:extLst>
              <a:ext uri="{FF2B5EF4-FFF2-40B4-BE49-F238E27FC236}">
                <a16:creationId xmlns:a16="http://schemas.microsoft.com/office/drawing/2014/main" id="{D24652B3-55B5-C5E8-7CA0-CA9C618DE3BE}"/>
              </a:ext>
            </a:extLst>
          </p:cNvPr>
          <p:cNvSpPr>
            <a:spLocks noGrp="1"/>
          </p:cNvSpPr>
          <p:nvPr>
            <p:ph type="sldNum" sz="quarter" idx="4"/>
          </p:nvPr>
        </p:nvSpPr>
        <p:spPr/>
        <p:txBody>
          <a:bodyPr/>
          <a:lstStyle/>
          <a:p>
            <a:fld id="{60F4F636-6A27-E649-AEDF-9DE4D4E58670}" type="slidenum">
              <a:rPr lang="en-US" smtClean="0"/>
              <a:pPr/>
              <a:t>95</a:t>
            </a:fld>
            <a:endParaRPr lang="en-US" dirty="0"/>
          </a:p>
        </p:txBody>
      </p:sp>
    </p:spTree>
    <p:extLst>
      <p:ext uri="{BB962C8B-B14F-4D97-AF65-F5344CB8AC3E}">
        <p14:creationId xmlns:p14="http://schemas.microsoft.com/office/powerpoint/2010/main" val="242927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40712-3409-34C5-DF98-8D0442735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98E70-F436-2FAA-EF2C-2D901034D22E}"/>
              </a:ext>
            </a:extLst>
          </p:cNvPr>
          <p:cNvSpPr>
            <a:spLocks noGrp="1"/>
          </p:cNvSpPr>
          <p:nvPr>
            <p:ph type="title"/>
          </p:nvPr>
        </p:nvSpPr>
        <p:spPr/>
        <p:txBody>
          <a:bodyPr>
            <a:normAutofit fontScale="90000"/>
          </a:bodyPr>
          <a:lstStyle/>
          <a:p>
            <a:r>
              <a:rPr lang="en-US" dirty="0"/>
              <a:t>Complex Conditionals Example: Implicit Else (1/2)</a:t>
            </a:r>
          </a:p>
        </p:txBody>
      </p:sp>
      <p:sp>
        <p:nvSpPr>
          <p:cNvPr id="3" name="Content Placeholder 2">
            <a:extLst>
              <a:ext uri="{FF2B5EF4-FFF2-40B4-BE49-F238E27FC236}">
                <a16:creationId xmlns:a16="http://schemas.microsoft.com/office/drawing/2014/main" id="{19246A96-59DC-DE08-52EA-DD9724FEB4D6}"/>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b="1"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(m = - x and x &lt; 0) or 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m = m + 1n;</a:t>
            </a:r>
            <a:endPar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10" name="Group 9" descr="Finally, we examine the implicit else">
            <a:extLst>
              <a:ext uri="{FF2B5EF4-FFF2-40B4-BE49-F238E27FC236}">
                <a16:creationId xmlns:a16="http://schemas.microsoft.com/office/drawing/2014/main" id="{05AAD039-B0E9-C5AD-39F8-51156D40C9C6}"/>
              </a:ext>
            </a:extLst>
          </p:cNvPr>
          <p:cNvGrpSpPr/>
          <p:nvPr/>
        </p:nvGrpSpPr>
        <p:grpSpPr>
          <a:xfrm>
            <a:off x="1230682" y="3424652"/>
            <a:ext cx="479242" cy="1375948"/>
            <a:chOff x="1230682" y="3424652"/>
            <a:chExt cx="479242" cy="1375948"/>
          </a:xfrm>
        </p:grpSpPr>
        <p:cxnSp>
          <p:nvCxnSpPr>
            <p:cNvPr id="4" name="Straight Arrow Connector 3">
              <a:extLst>
                <a:ext uri="{FF2B5EF4-FFF2-40B4-BE49-F238E27FC236}">
                  <a16:creationId xmlns:a16="http://schemas.microsoft.com/office/drawing/2014/main" id="{F0DD9A09-2772-5E6F-7321-5CE5D0FE4B4B}"/>
                </a:ext>
              </a:extLst>
            </p:cNvPr>
            <p:cNvCxnSpPr>
              <a:cxnSpLocks/>
            </p:cNvCxnSpPr>
            <p:nvPr/>
          </p:nvCxnSpPr>
          <p:spPr>
            <a:xfrm>
              <a:off x="1230682" y="4401839"/>
              <a:ext cx="0" cy="39876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3F99D9D1-F1E7-358E-8780-63F8852B2D7C}"/>
                </a:ext>
              </a:extLst>
            </p:cNvPr>
            <p:cNvCxnSpPr>
              <a:cxnSpLocks/>
            </p:cNvCxnSpPr>
            <p:nvPr/>
          </p:nvCxnSpPr>
          <p:spPr>
            <a:xfrm>
              <a:off x="1230682" y="4401839"/>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CCC398D8-F62D-25ED-2842-7AFA0D3F9B6E}"/>
                </a:ext>
              </a:extLst>
            </p:cNvPr>
            <p:cNvCxnSpPr>
              <a:cxnSpLocks/>
            </p:cNvCxnSpPr>
            <p:nvPr/>
          </p:nvCxnSpPr>
          <p:spPr>
            <a:xfrm>
              <a:off x="1709924" y="4208031"/>
              <a:ext cx="0" cy="193808"/>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8A37FB4-2727-6E55-FDA6-DF59812B6A6D}"/>
                </a:ext>
              </a:extLst>
            </p:cNvPr>
            <p:cNvCxnSpPr>
              <a:cxnSpLocks/>
            </p:cNvCxnSpPr>
            <p:nvPr/>
          </p:nvCxnSpPr>
          <p:spPr>
            <a:xfrm>
              <a:off x="1230682" y="3424652"/>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066C1C84-1C25-849E-4767-427746D5CE73}"/>
                </a:ext>
              </a:extLst>
            </p:cNvPr>
            <p:cNvCxnSpPr>
              <a:cxnSpLocks/>
            </p:cNvCxnSpPr>
            <p:nvPr/>
          </p:nvCxnSpPr>
          <p:spPr>
            <a:xfrm>
              <a:off x="1230682" y="4208031"/>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A06DFD07-D325-1A2C-01BC-B2AF5274BCD6}"/>
              </a:ext>
            </a:extLst>
          </p:cNvPr>
          <p:cNvSpPr txBox="1"/>
          <p:nvPr/>
        </p:nvSpPr>
        <p:spPr>
          <a:xfrm>
            <a:off x="6037305" y="3214395"/>
            <a:ext cx="2889115" cy="1200329"/>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What do we know in implicit </a:t>
            </a:r>
            <a:r>
              <a:rPr lang="en-US" dirty="0">
                <a:solidFill>
                  <a:schemeClr val="accent3">
                    <a:lumMod val="50000"/>
                  </a:schemeClr>
                </a:solidFill>
                <a:latin typeface="Franklin Gothic Medium"/>
                <a:cs typeface="Franklin Gothic Medium"/>
              </a:rPr>
              <a:t>else</a:t>
            </a:r>
            <a:r>
              <a:rPr lang="en-US" dirty="0">
                <a:solidFill>
                  <a:schemeClr val="accent3">
                    <a:lumMod val="75000"/>
                  </a:schemeClr>
                </a:solidFill>
                <a:latin typeface="Franklin Gothic Medium"/>
                <a:cs typeface="Franklin Gothic Medium"/>
              </a:rPr>
              <a:t> case? </a:t>
            </a:r>
          </a:p>
          <a:p>
            <a:r>
              <a:rPr lang="en-US" dirty="0">
                <a:solidFill>
                  <a:schemeClr val="accent3">
                    <a:lumMod val="75000"/>
                  </a:schemeClr>
                </a:solidFill>
                <a:latin typeface="Franklin Gothic Medium"/>
                <a:cs typeface="Franklin Gothic Medium"/>
              </a:rPr>
              <a:t>When </a:t>
            </a:r>
            <a:r>
              <a:rPr lang="en-US" i="1" dirty="0">
                <a:solidFill>
                  <a:schemeClr val="accent3">
                    <a:lumMod val="75000"/>
                  </a:schemeClr>
                </a:solidFill>
                <a:latin typeface="Franklin Gothic Medium"/>
                <a:cs typeface="Franklin Gothic Medium"/>
              </a:rPr>
              <a:t>neither</a:t>
            </a:r>
            <a:r>
              <a:rPr lang="en-US" dirty="0">
                <a:solidFill>
                  <a:schemeClr val="accent3">
                    <a:lumMod val="75000"/>
                  </a:schemeClr>
                </a:solidFill>
                <a:latin typeface="Franklin Gothic Medium"/>
                <a:cs typeface="Franklin Gothic Medium"/>
              </a:rPr>
              <a:t> of the then cases were entered</a:t>
            </a:r>
          </a:p>
        </p:txBody>
      </p:sp>
      <p:sp>
        <p:nvSpPr>
          <p:cNvPr id="11" name="Slide Number Placeholder 10">
            <a:extLst>
              <a:ext uri="{FF2B5EF4-FFF2-40B4-BE49-F238E27FC236}">
                <a16:creationId xmlns:a16="http://schemas.microsoft.com/office/drawing/2014/main" id="{3D753658-B010-D64A-6694-6869BC3FA544}"/>
              </a:ext>
            </a:extLst>
          </p:cNvPr>
          <p:cNvSpPr>
            <a:spLocks noGrp="1"/>
          </p:cNvSpPr>
          <p:nvPr>
            <p:ph type="sldNum" sz="quarter" idx="4"/>
          </p:nvPr>
        </p:nvSpPr>
        <p:spPr/>
        <p:txBody>
          <a:bodyPr/>
          <a:lstStyle/>
          <a:p>
            <a:fld id="{60F4F636-6A27-E649-AEDF-9DE4D4E58670}" type="slidenum">
              <a:rPr lang="en-US" smtClean="0"/>
              <a:pPr/>
              <a:t>96</a:t>
            </a:fld>
            <a:endParaRPr lang="en-US" dirty="0"/>
          </a:p>
        </p:txBody>
      </p:sp>
    </p:spTree>
    <p:extLst>
      <p:ext uri="{BB962C8B-B14F-4D97-AF65-F5344CB8AC3E}">
        <p14:creationId xmlns:p14="http://schemas.microsoft.com/office/powerpoint/2010/main" val="244491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9A2B3-B72F-A3FD-C16F-DEF2B7018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B2F88-6577-90D8-3041-E76ED5DA678A}"/>
              </a:ext>
            </a:extLst>
          </p:cNvPr>
          <p:cNvSpPr>
            <a:spLocks noGrp="1"/>
          </p:cNvSpPr>
          <p:nvPr>
            <p:ph type="title"/>
          </p:nvPr>
        </p:nvSpPr>
        <p:spPr/>
        <p:txBody>
          <a:bodyPr>
            <a:normAutofit fontScale="90000"/>
          </a:bodyPr>
          <a:lstStyle/>
          <a:p>
            <a:r>
              <a:rPr lang="en-US" dirty="0"/>
              <a:t>Complex Conditionals Example: Implicit Else (2/2)</a:t>
            </a:r>
          </a:p>
        </p:txBody>
      </p:sp>
      <p:sp>
        <p:nvSpPr>
          <p:cNvPr id="3" name="Content Placeholder 2">
            <a:extLst>
              <a:ext uri="{FF2B5EF4-FFF2-40B4-BE49-F238E27FC236}">
                <a16:creationId xmlns:a16="http://schemas.microsoft.com/office/drawing/2014/main" id="{6C2CC7F8-C0EC-7CF8-BB04-E5B6C7FFD2F8}"/>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b="1"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(m = - x and x &lt; 0) or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&gt; 0 and m = x)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m = m + 1n;</a:t>
            </a:r>
            <a:endPar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9" name="Group 8" descr="Finally, we examine the implicit else">
            <a:extLst>
              <a:ext uri="{FF2B5EF4-FFF2-40B4-BE49-F238E27FC236}">
                <a16:creationId xmlns:a16="http://schemas.microsoft.com/office/drawing/2014/main" id="{B7E84DBC-35E1-09F2-225D-43D5A0AD3A9A}"/>
              </a:ext>
            </a:extLst>
          </p:cNvPr>
          <p:cNvGrpSpPr/>
          <p:nvPr/>
        </p:nvGrpSpPr>
        <p:grpSpPr>
          <a:xfrm>
            <a:off x="1230682" y="3424652"/>
            <a:ext cx="479242" cy="1375948"/>
            <a:chOff x="1230682" y="3424652"/>
            <a:chExt cx="479242" cy="1375948"/>
          </a:xfrm>
        </p:grpSpPr>
        <p:cxnSp>
          <p:nvCxnSpPr>
            <p:cNvPr id="4" name="Straight Arrow Connector 3">
              <a:extLst>
                <a:ext uri="{FF2B5EF4-FFF2-40B4-BE49-F238E27FC236}">
                  <a16:creationId xmlns:a16="http://schemas.microsoft.com/office/drawing/2014/main" id="{2E74CB17-C8AD-DB58-7C94-E651A1DD72F8}"/>
                </a:ext>
              </a:extLst>
            </p:cNvPr>
            <p:cNvCxnSpPr>
              <a:cxnSpLocks/>
            </p:cNvCxnSpPr>
            <p:nvPr/>
          </p:nvCxnSpPr>
          <p:spPr>
            <a:xfrm>
              <a:off x="1230682" y="4401839"/>
              <a:ext cx="0" cy="39876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C407A98A-E9BE-88E0-9B62-EE4F5A907B6B}"/>
                </a:ext>
              </a:extLst>
            </p:cNvPr>
            <p:cNvCxnSpPr>
              <a:cxnSpLocks/>
            </p:cNvCxnSpPr>
            <p:nvPr/>
          </p:nvCxnSpPr>
          <p:spPr>
            <a:xfrm>
              <a:off x="1230682" y="4401839"/>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77E8A0C-FC4F-3BE0-B398-62B0986B1C69}"/>
                </a:ext>
              </a:extLst>
            </p:cNvPr>
            <p:cNvCxnSpPr>
              <a:cxnSpLocks/>
            </p:cNvCxnSpPr>
            <p:nvPr/>
          </p:nvCxnSpPr>
          <p:spPr>
            <a:xfrm>
              <a:off x="1709924" y="4208031"/>
              <a:ext cx="0" cy="193808"/>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2090C780-168E-EFBA-E4A6-12378F63866D}"/>
                </a:ext>
              </a:extLst>
            </p:cNvPr>
            <p:cNvCxnSpPr>
              <a:cxnSpLocks/>
            </p:cNvCxnSpPr>
            <p:nvPr/>
          </p:nvCxnSpPr>
          <p:spPr>
            <a:xfrm>
              <a:off x="1230682" y="3424652"/>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F16355B-7C0A-0C50-FD00-831DCE16BAAD}"/>
                </a:ext>
              </a:extLst>
            </p:cNvPr>
            <p:cNvCxnSpPr>
              <a:cxnSpLocks/>
            </p:cNvCxnSpPr>
            <p:nvPr/>
          </p:nvCxnSpPr>
          <p:spPr>
            <a:xfrm>
              <a:off x="1230682" y="4208031"/>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0" name="Slide Number Placeholder 9">
            <a:extLst>
              <a:ext uri="{FF2B5EF4-FFF2-40B4-BE49-F238E27FC236}">
                <a16:creationId xmlns:a16="http://schemas.microsoft.com/office/drawing/2014/main" id="{8BDBC6AD-CA0E-DEE1-2FA3-BE1752253130}"/>
              </a:ext>
            </a:extLst>
          </p:cNvPr>
          <p:cNvSpPr>
            <a:spLocks noGrp="1"/>
          </p:cNvSpPr>
          <p:nvPr>
            <p:ph type="sldNum" sz="quarter" idx="4"/>
          </p:nvPr>
        </p:nvSpPr>
        <p:spPr/>
        <p:txBody>
          <a:bodyPr/>
          <a:lstStyle/>
          <a:p>
            <a:fld id="{60F4F636-6A27-E649-AEDF-9DE4D4E58670}" type="slidenum">
              <a:rPr lang="en-US" smtClean="0"/>
              <a:pPr/>
              <a:t>97</a:t>
            </a:fld>
            <a:endParaRPr lang="en-US" dirty="0"/>
          </a:p>
        </p:txBody>
      </p:sp>
    </p:spTree>
    <p:extLst>
      <p:ext uri="{BB962C8B-B14F-4D97-AF65-F5344CB8AC3E}">
        <p14:creationId xmlns:p14="http://schemas.microsoft.com/office/powerpoint/2010/main" val="15106754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12E7D-1DD8-E3F8-B3DC-752384EBB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D90DB3-1A73-5D19-65E9-82C11A2A4FCF}"/>
              </a:ext>
            </a:extLst>
          </p:cNvPr>
          <p:cNvSpPr>
            <a:spLocks noGrp="1"/>
          </p:cNvSpPr>
          <p:nvPr>
            <p:ph type="title"/>
          </p:nvPr>
        </p:nvSpPr>
        <p:spPr/>
        <p:txBody>
          <a:bodyPr>
            <a:normAutofit fontScale="90000"/>
          </a:bodyPr>
          <a:lstStyle/>
          <a:p>
            <a:r>
              <a:rPr lang="en-US" dirty="0"/>
              <a:t>Complex Conditionals Example: Backwards Step</a:t>
            </a:r>
          </a:p>
        </p:txBody>
      </p:sp>
      <p:sp>
        <p:nvSpPr>
          <p:cNvPr id="3" name="Content Placeholder 2">
            <a:extLst>
              <a:ext uri="{FF2B5EF4-FFF2-40B4-BE49-F238E27FC236}">
                <a16:creationId xmlns:a16="http://schemas.microsoft.com/office/drawing/2014/main" id="{D9C4BC94-CD45-2B80-11DB-207BEEA5CCEF}"/>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b="1"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(m = - x and x &lt; 0) or (x &gt; 0 and m = x)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_________________ }}</a:t>
            </a:r>
          </a:p>
          <a:p>
            <a:pPr lvl="2"/>
            <a:r>
              <a:rPr lang="en-US" sz="1800" dirty="0">
                <a:latin typeface="Courier New" panose="02070309020205020404" pitchFamily="49" charset="0"/>
                <a:cs typeface="Courier New" panose="02070309020205020404" pitchFamily="49" charset="0"/>
              </a:rPr>
              <a:t>  m = m + 1n;</a:t>
            </a:r>
            <a:endPar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cxnSp>
        <p:nvCxnSpPr>
          <p:cNvPr id="9" name="Straight Arrow Connector 8">
            <a:extLst>
              <a:ext uri="{FF2B5EF4-FFF2-40B4-BE49-F238E27FC236}">
                <a16:creationId xmlns:a16="http://schemas.microsoft.com/office/drawing/2014/main" id="{F90B1543-D1B6-F5D1-8B37-087E1F916F8B}"/>
              </a:ext>
              <a:ext uri="{C183D7F6-B498-43B3-948B-1728B52AA6E4}">
                <adec:decorative xmlns:adec="http://schemas.microsoft.com/office/drawing/2017/decorative" val="1"/>
              </a:ext>
            </a:extLst>
          </p:cNvPr>
          <p:cNvCxnSpPr>
            <a:cxnSpLocks/>
          </p:cNvCxnSpPr>
          <p:nvPr/>
        </p:nvCxnSpPr>
        <p:spPr>
          <a:xfrm flipV="1">
            <a:off x="1501615" y="4741334"/>
            <a:ext cx="0" cy="601133"/>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F20402F-059A-3C4D-178B-E3999F49F679}"/>
              </a:ext>
            </a:extLst>
          </p:cNvPr>
          <p:cNvSpPr txBox="1"/>
          <p:nvPr/>
        </p:nvSpPr>
        <p:spPr>
          <a:xfrm>
            <a:off x="5009747" y="5130440"/>
            <a:ext cx="3677053" cy="646331"/>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Can reason backward and forward and meet in the middle</a:t>
            </a:r>
          </a:p>
        </p:txBody>
      </p:sp>
      <p:sp>
        <p:nvSpPr>
          <p:cNvPr id="5" name="Slide Number Placeholder 4">
            <a:extLst>
              <a:ext uri="{FF2B5EF4-FFF2-40B4-BE49-F238E27FC236}">
                <a16:creationId xmlns:a16="http://schemas.microsoft.com/office/drawing/2014/main" id="{B6477CEE-CAAA-0709-5051-D8D5319EA3A3}"/>
              </a:ext>
            </a:extLst>
          </p:cNvPr>
          <p:cNvSpPr>
            <a:spLocks noGrp="1"/>
          </p:cNvSpPr>
          <p:nvPr>
            <p:ph type="sldNum" sz="quarter" idx="4"/>
          </p:nvPr>
        </p:nvSpPr>
        <p:spPr/>
        <p:txBody>
          <a:bodyPr/>
          <a:lstStyle/>
          <a:p>
            <a:fld id="{60F4F636-6A27-E649-AEDF-9DE4D4E58670}" type="slidenum">
              <a:rPr lang="en-US" smtClean="0"/>
              <a:pPr/>
              <a:t>98</a:t>
            </a:fld>
            <a:endParaRPr lang="en-US" dirty="0"/>
          </a:p>
        </p:txBody>
      </p:sp>
    </p:spTree>
    <p:extLst>
      <p:ext uri="{BB962C8B-B14F-4D97-AF65-F5344CB8AC3E}">
        <p14:creationId xmlns:p14="http://schemas.microsoft.com/office/powerpoint/2010/main" val="30947723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E11B6-0868-3E97-6BC9-8952532B4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38E94-99B3-EEAA-5ED3-D8B3B3B24F83}"/>
              </a:ext>
            </a:extLst>
          </p:cNvPr>
          <p:cNvSpPr>
            <a:spLocks noGrp="1"/>
          </p:cNvSpPr>
          <p:nvPr>
            <p:ph type="title"/>
          </p:nvPr>
        </p:nvSpPr>
        <p:spPr/>
        <p:txBody>
          <a:bodyPr>
            <a:normAutofit fontScale="90000"/>
          </a:bodyPr>
          <a:lstStyle/>
          <a:p>
            <a:r>
              <a:rPr lang="en-US" dirty="0"/>
              <a:t>Complex Conditionals Example: Prove Implication</a:t>
            </a:r>
          </a:p>
        </p:txBody>
      </p:sp>
      <p:sp>
        <p:nvSpPr>
          <p:cNvPr id="3" name="Content Placeholder 2">
            <a:extLst>
              <a:ext uri="{FF2B5EF4-FFF2-40B4-BE49-F238E27FC236}">
                <a16:creationId xmlns:a16="http://schemas.microsoft.com/office/drawing/2014/main" id="{995CD519-2FD8-9D69-15D5-EC4E8396FC41}"/>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b="1"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(m = - x and x &lt; 0) or (x &gt; 0 and m = x)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+ 1 &gt; 0 }}</a:t>
            </a:r>
          </a:p>
          <a:p>
            <a:pPr lvl="2"/>
            <a:r>
              <a:rPr lang="en-US" sz="1800" dirty="0">
                <a:latin typeface="Courier New" panose="02070309020205020404" pitchFamily="49" charset="0"/>
                <a:cs typeface="Courier New" panose="02070309020205020404" pitchFamily="49" charset="0"/>
              </a:rPr>
              <a:t>  m = m + 1n;</a:t>
            </a:r>
            <a:endPar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cxnSp>
        <p:nvCxnSpPr>
          <p:cNvPr id="9" name="Straight Arrow Connector 8">
            <a:extLst>
              <a:ext uri="{FF2B5EF4-FFF2-40B4-BE49-F238E27FC236}">
                <a16:creationId xmlns:a16="http://schemas.microsoft.com/office/drawing/2014/main" id="{A031C311-6794-6628-FE44-CEE7EC9135EE}"/>
              </a:ext>
              <a:ext uri="{C183D7F6-B498-43B3-948B-1728B52AA6E4}">
                <adec:decorative xmlns:adec="http://schemas.microsoft.com/office/drawing/2017/decorative" val="1"/>
              </a:ext>
            </a:extLst>
          </p:cNvPr>
          <p:cNvCxnSpPr>
            <a:cxnSpLocks/>
          </p:cNvCxnSpPr>
          <p:nvPr/>
        </p:nvCxnSpPr>
        <p:spPr>
          <a:xfrm flipV="1">
            <a:off x="1501615" y="4741334"/>
            <a:ext cx="0" cy="601133"/>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6" name="Group 5" descr="Our job is to check the implication      {{ (m = - x and x &lt; 0) or (x &gt; 0 and m = x) }}&#13;&#10;  {{ m + 1 &gt; 0 }}&#13;&#10;">
            <a:extLst>
              <a:ext uri="{FF2B5EF4-FFF2-40B4-BE49-F238E27FC236}">
                <a16:creationId xmlns:a16="http://schemas.microsoft.com/office/drawing/2014/main" id="{18077683-FE47-971B-888D-B5EF48A205A9}"/>
              </a:ext>
            </a:extLst>
          </p:cNvPr>
          <p:cNvGrpSpPr/>
          <p:nvPr/>
        </p:nvGrpSpPr>
        <p:grpSpPr>
          <a:xfrm>
            <a:off x="6149627" y="4244550"/>
            <a:ext cx="2537173" cy="570016"/>
            <a:chOff x="6149627" y="4244550"/>
            <a:chExt cx="2537173" cy="570016"/>
          </a:xfrm>
        </p:grpSpPr>
        <p:sp>
          <p:nvSpPr>
            <p:cNvPr id="4" name="Right Bracket 3">
              <a:extLst>
                <a:ext uri="{FF2B5EF4-FFF2-40B4-BE49-F238E27FC236}">
                  <a16:creationId xmlns:a16="http://schemas.microsoft.com/office/drawing/2014/main" id="{4439CDD6-647B-8A19-A784-702ADCBF66CF}"/>
                </a:ext>
              </a:extLst>
            </p:cNvPr>
            <p:cNvSpPr/>
            <p:nvPr/>
          </p:nvSpPr>
          <p:spPr>
            <a:xfrm>
              <a:off x="6149627" y="4244550"/>
              <a:ext cx="119082" cy="570016"/>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E8B942DB-39DE-77F0-ECB8-62D5A6E06DEB}"/>
                </a:ext>
              </a:extLst>
            </p:cNvPr>
            <p:cNvSpPr txBox="1"/>
            <p:nvPr/>
          </p:nvSpPr>
          <p:spPr>
            <a:xfrm>
              <a:off x="6337374" y="4311024"/>
              <a:ext cx="2349426"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check this implication</a:t>
              </a:r>
            </a:p>
          </p:txBody>
        </p:sp>
      </p:grpSp>
      <p:sp>
        <p:nvSpPr>
          <p:cNvPr id="7" name="TextBox 6">
            <a:extLst>
              <a:ext uri="{FF2B5EF4-FFF2-40B4-BE49-F238E27FC236}">
                <a16:creationId xmlns:a16="http://schemas.microsoft.com/office/drawing/2014/main" id="{4ABBAD4B-BF15-0937-0EA4-E0BDBA858434}"/>
              </a:ext>
            </a:extLst>
          </p:cNvPr>
          <p:cNvSpPr txBox="1"/>
          <p:nvPr/>
        </p:nvSpPr>
        <p:spPr>
          <a:xfrm>
            <a:off x="3774332" y="5800185"/>
            <a:ext cx="5233481" cy="584775"/>
          </a:xfrm>
          <a:prstGeom prst="rect">
            <a:avLst/>
          </a:prstGeom>
          <a:noFill/>
        </p:spPr>
        <p:txBody>
          <a:bodyPr wrap="square">
            <a:spAutoFit/>
          </a:bodyPr>
          <a:lstStyle/>
          <a:p>
            <a:r>
              <a:rPr lang="en-US" sz="1600" dirty="0">
                <a:solidFill>
                  <a:schemeClr val="accent3">
                    <a:lumMod val="75000"/>
                  </a:schemeClr>
                </a:solidFill>
                <a:latin typeface="Franklin Gothic Medium"/>
                <a:cs typeface="Franklin Gothic Medium"/>
              </a:rPr>
              <a:t>Does the set of facts we know at this point in the program satisfy what must be true to reach our post condition</a:t>
            </a:r>
            <a:endParaRPr lang="en-US" sz="1600" dirty="0"/>
          </a:p>
        </p:txBody>
      </p:sp>
      <p:sp>
        <p:nvSpPr>
          <p:cNvPr id="8" name="Slide Number Placeholder 7">
            <a:extLst>
              <a:ext uri="{FF2B5EF4-FFF2-40B4-BE49-F238E27FC236}">
                <a16:creationId xmlns:a16="http://schemas.microsoft.com/office/drawing/2014/main" id="{5D5B5AB9-8B30-BAB9-F470-F0FBEE3670CB}"/>
              </a:ext>
            </a:extLst>
          </p:cNvPr>
          <p:cNvSpPr>
            <a:spLocks noGrp="1"/>
          </p:cNvSpPr>
          <p:nvPr>
            <p:ph type="sldNum" sz="quarter" idx="4"/>
          </p:nvPr>
        </p:nvSpPr>
        <p:spPr/>
        <p:txBody>
          <a:bodyPr/>
          <a:lstStyle/>
          <a:p>
            <a:fld id="{60F4F636-6A27-E649-AEDF-9DE4D4E58670}" type="slidenum">
              <a:rPr lang="en-US" smtClean="0"/>
              <a:pPr/>
              <a:t>99</a:t>
            </a:fld>
            <a:endParaRPr lang="en-US" dirty="0"/>
          </a:p>
        </p:txBody>
      </p:sp>
    </p:spTree>
    <p:extLst>
      <p:ext uri="{BB962C8B-B14F-4D97-AF65-F5344CB8AC3E}">
        <p14:creationId xmlns:p14="http://schemas.microsoft.com/office/powerpoint/2010/main" val="254866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66666"/>
      </a:dk2>
      <a:lt2>
        <a:srgbClr val="EEECE1"/>
      </a:lt2>
      <a:accent1>
        <a:srgbClr val="C00000"/>
      </a:accent1>
      <a:accent2>
        <a:srgbClr val="FF6600"/>
      </a:accent2>
      <a:accent3>
        <a:srgbClr val="FF9900"/>
      </a:accent3>
      <a:accent4>
        <a:srgbClr val="9999FF"/>
      </a:accent4>
      <a:accent5>
        <a:srgbClr val="6666CC"/>
      </a:accent5>
      <a:accent6>
        <a:srgbClr val="3333CC"/>
      </a:accent6>
      <a:hlink>
        <a:srgbClr val="666666"/>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latin typeface="Franklin Gothic Medium"/>
            <a:cs typeface="Franklin Gothic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41222</TotalTime>
  <Words>16935</Words>
  <Application>Microsoft Macintosh PowerPoint</Application>
  <PresentationFormat>On-screen Show (4:3)</PresentationFormat>
  <Paragraphs>2702</Paragraphs>
  <Slides>162</Slides>
  <Notes>140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162</vt:i4>
      </vt:variant>
    </vt:vector>
  </HeadingPairs>
  <TitlesOfParts>
    <vt:vector size="170" baseType="lpstr">
      <vt:lpstr>Arial</vt:lpstr>
      <vt:lpstr>Calibri</vt:lpstr>
      <vt:lpstr>Cambria Math</vt:lpstr>
      <vt:lpstr>Courier New</vt:lpstr>
      <vt:lpstr>Franklin Gothic Medium</vt:lpstr>
      <vt:lpstr>Franklin Gothic Medium Cond</vt:lpstr>
      <vt:lpstr>System Font Regular</vt:lpstr>
      <vt:lpstr>Office Theme</vt:lpstr>
      <vt:lpstr>Floyd Logic, Part I</vt:lpstr>
      <vt:lpstr>Administrivia (05/02)</vt:lpstr>
      <vt:lpstr>Closing the Loop on Feedback: Wins</vt:lpstr>
      <vt:lpstr>Closing the Loop on Feedback: Rough Spots</vt:lpstr>
      <vt:lpstr>Closing the Loop on Feedback: What’s Next</vt:lpstr>
      <vt:lpstr>Beyond the Loop</vt:lpstr>
      <vt:lpstr>Misc Thoughts from Matt + Course Staff</vt:lpstr>
      <vt:lpstr>Reasoning So Far</vt:lpstr>
      <vt:lpstr>Recall: Finding Facts at a Return Statement</vt:lpstr>
      <vt:lpstr>Finding Facts at Returns, with Mutation</vt:lpstr>
      <vt:lpstr>Correctness Levels</vt:lpstr>
      <vt:lpstr>Notation: Facts at a Point in Time</vt:lpstr>
      <vt:lpstr>Forwards &amp; Backwards Reasoning, Informally</vt:lpstr>
      <vt:lpstr>Reasoning and Programming</vt:lpstr>
      <vt:lpstr>Floyd Logic</vt:lpstr>
      <vt:lpstr>History of Floyd Logic</vt:lpstr>
      <vt:lpstr>Floyd Logic Terminology</vt:lpstr>
      <vt:lpstr>Hoare Triples</vt:lpstr>
      <vt:lpstr>Correctness with Mutation Example (Setup)</vt:lpstr>
      <vt:lpstr>Correctness with Mutation Example (Triples)</vt:lpstr>
      <vt:lpstr>Hoare Triples with No Code</vt:lpstr>
      <vt:lpstr>Hoare Triples with No Code: Example</vt:lpstr>
      <vt:lpstr>Hoare Triples with Multiple Lines of Code</vt:lpstr>
      <vt:lpstr>Stronger Assertions vs Specifications</vt:lpstr>
      <vt:lpstr>Weakest &amp; Strongest Assertions</vt:lpstr>
      <vt:lpstr>Defining Forward &amp; Backward Reasoning</vt:lpstr>
      <vt:lpstr>Correctness via Forward Reasoning</vt:lpstr>
      <vt:lpstr>Correctness via Backward Reasoning</vt:lpstr>
      <vt:lpstr>Using Mechanical Reasoning Tools</vt:lpstr>
      <vt:lpstr>Correctness via Forward &amp; Backward Reasoning</vt:lpstr>
      <vt:lpstr>Forward &amp; Backward Reasoning</vt:lpstr>
      <vt:lpstr>Forward and Backward Reasoning in Practice</vt:lpstr>
      <vt:lpstr>Ex: Forward Reasoning with Assignments (1/6)</vt:lpstr>
      <vt:lpstr>Ex: Forward Reasoning with Assignments (2/6)</vt:lpstr>
      <vt:lpstr>Ex: Forward Reasoning with Assignments (3/6)</vt:lpstr>
      <vt:lpstr>Ex: Forward Reasoning with Assignments (4/6)</vt:lpstr>
      <vt:lpstr>Ex: Forward Reasoning with Assignments (5/6)</vt:lpstr>
      <vt:lpstr>Ex: Forward Reasoning with Assignments (6/6)</vt:lpstr>
      <vt:lpstr>Picking the Strongest Postcondition</vt:lpstr>
      <vt:lpstr>Forward Reasoning with Code (1/4)</vt:lpstr>
      <vt:lpstr>Forward Reasoning with Code (2/4)</vt:lpstr>
      <vt:lpstr>Forward Reasoning with Code (3/4)</vt:lpstr>
      <vt:lpstr>Forward Reasoning with Code (4/4)</vt:lpstr>
      <vt:lpstr>Finding Facts at Returns is Forward Reasoning</vt:lpstr>
      <vt:lpstr>Forward Reasoning with Mutation (1/2)</vt:lpstr>
      <vt:lpstr>Notation: Subscripts for Variables Across Time</vt:lpstr>
      <vt:lpstr>Forward Reasoning with Mutation (2/2)</vt:lpstr>
      <vt:lpstr>Generalized Forward Reasoning Rule</vt:lpstr>
      <vt:lpstr>Example of “Shortcut” for Invertible Operations</vt:lpstr>
      <vt:lpstr>Revisiting Correctness with Forward Reasoning</vt:lpstr>
      <vt:lpstr>Mutation in Straight-Line Code</vt:lpstr>
      <vt:lpstr>Floyd Logic, Part II</vt:lpstr>
      <vt:lpstr>Floyd Logic Agenda</vt:lpstr>
      <vt:lpstr>Recall: Forward Reasoning (adding facts)</vt:lpstr>
      <vt:lpstr>Recall: Forward Reasoning (with code)</vt:lpstr>
      <vt:lpstr>Recall: Forward Reasoning (with mutation)</vt:lpstr>
      <vt:lpstr>Recall: Forward Reasoning (with subscripts)</vt:lpstr>
      <vt:lpstr>Recall: General Forward Reasoning Rule</vt:lpstr>
      <vt:lpstr>Recall: Shorthand for Invertible Mutation</vt:lpstr>
      <vt:lpstr>Recall: Full Forward Reasoning Example (on code)</vt:lpstr>
      <vt:lpstr>Recall: Defining Forward &amp; Backward Reasoning</vt:lpstr>
      <vt:lpstr>Backwards Reasoning by Example (1/4) </vt:lpstr>
      <vt:lpstr>Backwards Reasoning by Example (2/4) </vt:lpstr>
      <vt:lpstr>Backwards Reasoning by Example (3/4) </vt:lpstr>
      <vt:lpstr>Backwards Reasoning by Example (4/4) </vt:lpstr>
      <vt:lpstr>Generalized Backwards Reasoning Rule</vt:lpstr>
      <vt:lpstr>Backwards Reasoning with Code (1/2)</vt:lpstr>
      <vt:lpstr>Backwards Reasoning with Code (2/2)</vt:lpstr>
      <vt:lpstr>Recall: Forwards Reasoning with Code</vt:lpstr>
      <vt:lpstr>Conditionals</vt:lpstr>
      <vt:lpstr>Conditionals in Floyd Logic (1/2)</vt:lpstr>
      <vt:lpstr>Conditionals in Floyd Logic (2/2)</vt:lpstr>
      <vt:lpstr>Conditionals Worked Example: Setup</vt:lpstr>
      <vt:lpstr>Conditionals Worked Example: Cases</vt:lpstr>
      <vt:lpstr>Conditionals Worked Example: “Then” (1/5)</vt:lpstr>
      <vt:lpstr>Conditionals Worked Example: “Then” (2/5)</vt:lpstr>
      <vt:lpstr>Conditionals Worked Example: “Then” (3/5)</vt:lpstr>
      <vt:lpstr>Conditionals Worked Example: “Then” (4/5)</vt:lpstr>
      <vt:lpstr>Conditionals Worked Example: “Then” (5/5)</vt:lpstr>
      <vt:lpstr>Conditionals Worked Example: “Else”</vt:lpstr>
      <vt:lpstr>Conditionals Worked Example: Join (1/2)</vt:lpstr>
      <vt:lpstr>Conditionals Worked Example: Join (2/2)</vt:lpstr>
      <vt:lpstr>Generalizing Conditional Floyd Logic (1/2)</vt:lpstr>
      <vt:lpstr>Generalizing Conditional Floyd Logic (2/2)</vt:lpstr>
      <vt:lpstr>Conditionals and Early Returns (1/2)</vt:lpstr>
      <vt:lpstr>Conditionals and Early Returns (2/2)</vt:lpstr>
      <vt:lpstr>Generalizing Early Returns and Forward Reasoning</vt:lpstr>
      <vt:lpstr>Complex Conditionals Example: Paths? (1/2)</vt:lpstr>
      <vt:lpstr>Complex Conditionals Example: Paths? (2/2)</vt:lpstr>
      <vt:lpstr>Complex Conditionals Example: “Then” (1/3)</vt:lpstr>
      <vt:lpstr>Complex Conditionals Example: “Then” (2/3)</vt:lpstr>
      <vt:lpstr>Complex Conditionals Example: “Then” (3/3)</vt:lpstr>
      <vt:lpstr>Complex Conditionals Example: “Else If” (1/3)</vt:lpstr>
      <vt:lpstr>Complex Conditionals Example: “Else If” (2/3)</vt:lpstr>
      <vt:lpstr>Complex Conditionals Example: “Else If” (3/3)</vt:lpstr>
      <vt:lpstr>Complex Conditionals Example: Implicit Else (1/2)</vt:lpstr>
      <vt:lpstr>Complex Conditionals Example: Implicit Else (2/2)</vt:lpstr>
      <vt:lpstr>Complex Conditionals Example: Backwards Step</vt:lpstr>
      <vt:lpstr>Complex Conditionals Example: Prove Implication</vt:lpstr>
      <vt:lpstr>Aside: Proving “Or” Implications by Cases</vt:lpstr>
      <vt:lpstr>Function Calls</vt:lpstr>
      <vt:lpstr>Reasoning about Function Calls</vt:lpstr>
      <vt:lpstr>Pause &amp; Think: “Debugging Logs” (1/2)</vt:lpstr>
      <vt:lpstr>Pause &amp; Think: “Debugging Logs” (2/2)</vt:lpstr>
      <vt:lpstr>Reasoning about Function Calls: Preconditions</vt:lpstr>
      <vt:lpstr>Function Calls with Imperative Specs</vt:lpstr>
      <vt:lpstr>Function Call with Imperative Spec: Forward (1/5)</vt:lpstr>
      <vt:lpstr>Function Call with Imperative Spec: Forward (2/5)</vt:lpstr>
      <vt:lpstr>Function Call with Imperative Spec: Forward (3/5)</vt:lpstr>
      <vt:lpstr>Function Call with Imperative Spec: Forward (4/5)</vt:lpstr>
      <vt:lpstr>Function Call with Imperative Spec: Forward (5/5)</vt:lpstr>
      <vt:lpstr>Function Call w/ Imperative Spec: Backward (1/6)</vt:lpstr>
      <vt:lpstr>Function Call w/ Imperative Spec: Backward (2/6)</vt:lpstr>
      <vt:lpstr>Function Call w/ Imperative Spec: Backward (3/6)</vt:lpstr>
      <vt:lpstr>Function Call w/ Imperative Spec: Backward (4/6)</vt:lpstr>
      <vt:lpstr>Function Call w/ Imperative Spec: Backward (5/6)</vt:lpstr>
      <vt:lpstr>Function Call w/ Imperative Spec: Backward (6/6)</vt:lpstr>
      <vt:lpstr>Function Calls with Declarative Specs</vt:lpstr>
      <vt:lpstr>Floyd Logic, Part III</vt:lpstr>
      <vt:lpstr>Loops</vt:lpstr>
      <vt:lpstr>Correctness of Loops</vt:lpstr>
      <vt:lpstr>Loop Invariants (1/2)</vt:lpstr>
      <vt:lpstr>Loop Invariants (2/2)</vt:lpstr>
      <vt:lpstr>Loop Invariants as Three Distinct Triples (1/5)</vt:lpstr>
      <vt:lpstr>Loop Invariants as Three Distinct Triples (2/5)</vt:lpstr>
      <vt:lpstr>Loop Invariants as Three Distinct Triples (3/5)</vt:lpstr>
      <vt:lpstr>Loop Invariants as Three Distinct Triples (4/5)</vt:lpstr>
      <vt:lpstr>Loop Invariants as Three Distinct Triples (5/5)</vt:lpstr>
      <vt:lpstr>Loop Invariant Example: Square (1/8)</vt:lpstr>
      <vt:lpstr>Loop Invariant Example: Square (2/8)</vt:lpstr>
      <vt:lpstr>Loop Invariant Example: Square (3/8)</vt:lpstr>
      <vt:lpstr>Loop Invariant Example: Square (4/8)</vt:lpstr>
      <vt:lpstr>Loop Invariant Example: Square (5/8)</vt:lpstr>
      <vt:lpstr>Loop Invariant Example: Square (6/8)</vt:lpstr>
      <vt:lpstr>Loop Invariant Example: Square (7/8)</vt:lpstr>
      <vt:lpstr>Loop Invariant Example: Square (8/8)</vt:lpstr>
      <vt:lpstr>Loop Invariant Example: Sum of List (1/8)</vt:lpstr>
      <vt:lpstr>Loop Invariant Example: Sum of List (2/8)</vt:lpstr>
      <vt:lpstr>Loop Invariant Example: Sum of List (3/8)</vt:lpstr>
      <vt:lpstr>Loop Invariant Example: Sum of List (4/8)</vt:lpstr>
      <vt:lpstr>Loop Invariant Example: Sum of List (5/8)</vt:lpstr>
      <vt:lpstr>Loop Invariant Example: Sum of List (6/8)</vt:lpstr>
      <vt:lpstr>Loop Invariant Example: Sum of List (7/8)</vt:lpstr>
      <vt:lpstr>Loop Invariant Example: Sum of List (8/8)</vt:lpstr>
      <vt:lpstr>Loop Invariant Example: List Contains (1/7)</vt:lpstr>
      <vt:lpstr>Loop Invariant Example: List Contains (2/7)</vt:lpstr>
      <vt:lpstr>Loop Invariant Example: List Contains (3/7)</vt:lpstr>
      <vt:lpstr>Loop Invariant Example: List Contains (4/7)</vt:lpstr>
      <vt:lpstr>Loop Invariant Example: List Contains (5/7)</vt:lpstr>
      <vt:lpstr>Loop Invariant Example: List Contains (6/7)</vt:lpstr>
      <vt:lpstr>Loop Invariant Example: List Contains (7/7)</vt:lpstr>
      <vt:lpstr>Hoare Logic &amp; Termination</vt:lpstr>
      <vt:lpstr>Evaluating Correctness of Loops</vt:lpstr>
      <vt:lpstr>Loop Invariant Example: sqrt (1/9)</vt:lpstr>
      <vt:lpstr>Loop Invariant Example: sqrt (2/9)</vt:lpstr>
      <vt:lpstr>Loop Invariant Example: sqrt (3/9)</vt:lpstr>
      <vt:lpstr>Loop Invariant Example: sqrt (4/9)</vt:lpstr>
      <vt:lpstr>Loop Invariant Example: sqrt (5/9)</vt:lpstr>
      <vt:lpstr>Loop Invariant Example: sqrt (6/9)</vt:lpstr>
      <vt:lpstr>Loop Invariant Example: sqrt (7/9)</vt:lpstr>
      <vt:lpstr>Loop Invariant Example: sqrt (8/9)</vt:lpstr>
      <vt:lpstr>Loop Invariant Example: sqrt (9/9)</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311</dc:title>
  <dc:subject/>
  <dc:creator>Kevin Zatloukal</dc:creator>
  <cp:keywords/>
  <dc:description/>
  <cp:lastModifiedBy>Matthew Wang</cp:lastModifiedBy>
  <cp:revision>764</cp:revision>
  <cp:lastPrinted>2024-10-11T18:46:20Z</cp:lastPrinted>
  <dcterms:created xsi:type="dcterms:W3CDTF">2013-01-07T07:20:47Z</dcterms:created>
  <dcterms:modified xsi:type="dcterms:W3CDTF">2025-05-09T00:41:10Z</dcterms:modified>
  <cp:category/>
</cp:coreProperties>
</file>