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09"/>
  </p:notesMasterIdLst>
  <p:handoutMasterIdLst>
    <p:handoutMasterId r:id="rId110"/>
  </p:handoutMasterIdLst>
  <p:sldIdLst>
    <p:sldId id="771" r:id="rId2"/>
    <p:sldId id="802" r:id="rId3"/>
    <p:sldId id="719" r:id="rId4"/>
    <p:sldId id="793" r:id="rId5"/>
    <p:sldId id="781" r:id="rId6"/>
    <p:sldId id="794" r:id="rId7"/>
    <p:sldId id="795" r:id="rId8"/>
    <p:sldId id="796" r:id="rId9"/>
    <p:sldId id="797" r:id="rId10"/>
    <p:sldId id="798" r:id="rId11"/>
    <p:sldId id="773" r:id="rId12"/>
    <p:sldId id="774" r:id="rId13"/>
    <p:sldId id="776" r:id="rId14"/>
    <p:sldId id="777" r:id="rId15"/>
    <p:sldId id="504" r:id="rId16"/>
    <p:sldId id="772" r:id="rId17"/>
    <p:sldId id="778" r:id="rId18"/>
    <p:sldId id="780" r:id="rId19"/>
    <p:sldId id="799" r:id="rId20"/>
    <p:sldId id="522" r:id="rId21"/>
    <p:sldId id="526" r:id="rId22"/>
    <p:sldId id="801" r:id="rId23"/>
    <p:sldId id="783" r:id="rId24"/>
    <p:sldId id="800" r:id="rId25"/>
    <p:sldId id="782" r:id="rId26"/>
    <p:sldId id="569" r:id="rId27"/>
    <p:sldId id="803" r:id="rId28"/>
    <p:sldId id="784" r:id="rId29"/>
    <p:sldId id="562" r:id="rId30"/>
    <p:sldId id="563" r:id="rId31"/>
    <p:sldId id="494" r:id="rId32"/>
    <p:sldId id="477" r:id="rId33"/>
    <p:sldId id="804" r:id="rId34"/>
    <p:sldId id="559" r:id="rId35"/>
    <p:sldId id="573" r:id="rId36"/>
    <p:sldId id="579" r:id="rId37"/>
    <p:sldId id="480" r:id="rId38"/>
    <p:sldId id="481" r:id="rId39"/>
    <p:sldId id="482" r:id="rId40"/>
    <p:sldId id="574" r:id="rId41"/>
    <p:sldId id="542" r:id="rId42"/>
    <p:sldId id="809" r:id="rId43"/>
    <p:sldId id="575" r:id="rId44"/>
    <p:sldId id="810" r:id="rId45"/>
    <p:sldId id="544" r:id="rId46"/>
    <p:sldId id="811" r:id="rId47"/>
    <p:sldId id="577" r:id="rId48"/>
    <p:sldId id="812" r:id="rId49"/>
    <p:sldId id="576" r:id="rId50"/>
    <p:sldId id="813" r:id="rId51"/>
    <p:sldId id="483" r:id="rId52"/>
    <p:sldId id="805" r:id="rId53"/>
    <p:sldId id="578" r:id="rId54"/>
    <p:sldId id="814" r:id="rId55"/>
    <p:sldId id="549" r:id="rId56"/>
    <p:sldId id="571" r:id="rId57"/>
    <p:sldId id="580" r:id="rId58"/>
    <p:sldId id="492" r:id="rId59"/>
    <p:sldId id="568" r:id="rId60"/>
    <p:sldId id="541" r:id="rId61"/>
    <p:sldId id="806" r:id="rId62"/>
    <p:sldId id="807" r:id="rId63"/>
    <p:sldId id="808" r:id="rId64"/>
    <p:sldId id="815" r:id="rId65"/>
    <p:sldId id="816" r:id="rId66"/>
    <p:sldId id="817" r:id="rId67"/>
    <p:sldId id="476" r:id="rId68"/>
    <p:sldId id="790" r:id="rId69"/>
    <p:sldId id="523" r:id="rId70"/>
    <p:sldId id="830" r:id="rId71"/>
    <p:sldId id="827" r:id="rId72"/>
    <p:sldId id="828" r:id="rId73"/>
    <p:sldId id="818" r:id="rId74"/>
    <p:sldId id="478" r:id="rId75"/>
    <p:sldId id="785" r:id="rId76"/>
    <p:sldId id="786" r:id="rId77"/>
    <p:sldId id="787" r:id="rId78"/>
    <p:sldId id="788" r:id="rId79"/>
    <p:sldId id="524" r:id="rId80"/>
    <p:sldId id="791" r:id="rId81"/>
    <p:sldId id="792" r:id="rId82"/>
    <p:sldId id="525" r:id="rId83"/>
    <p:sldId id="554" r:id="rId84"/>
    <p:sldId id="829" r:id="rId85"/>
    <p:sldId id="819" r:id="rId86"/>
    <p:sldId id="527" r:id="rId87"/>
    <p:sldId id="555" r:id="rId88"/>
    <p:sldId id="528" r:id="rId89"/>
    <p:sldId id="556" r:id="rId90"/>
    <p:sldId id="820" r:id="rId91"/>
    <p:sldId id="529" r:id="rId92"/>
    <p:sldId id="530" r:id="rId93"/>
    <p:sldId id="557" r:id="rId94"/>
    <p:sldId id="531" r:id="rId95"/>
    <p:sldId id="558" r:id="rId96"/>
    <p:sldId id="534" r:id="rId97"/>
    <p:sldId id="831" r:id="rId98"/>
    <p:sldId id="660" r:id="rId99"/>
    <p:sldId id="832" r:id="rId100"/>
    <p:sldId id="833" r:id="rId101"/>
    <p:sldId id="834" r:id="rId102"/>
    <p:sldId id="821" r:id="rId103"/>
    <p:sldId id="822" r:id="rId104"/>
    <p:sldId id="823" r:id="rId105"/>
    <p:sldId id="824" r:id="rId106"/>
    <p:sldId id="825" r:id="rId107"/>
    <p:sldId id="826" r:id="rId108"/>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lank" initials="adb" lastIdx="3"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923"/>
    <a:srgbClr val="006B2D"/>
    <a:srgbClr val="33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383" autoAdjust="0"/>
    <p:restoredTop sz="87433" autoAdjust="0"/>
  </p:normalViewPr>
  <p:slideViewPr>
    <p:cSldViewPr snapToGrid="0" snapToObjects="1">
      <p:cViewPr varScale="1">
        <p:scale>
          <a:sx n="97" d="100"/>
          <a:sy n="97" d="100"/>
        </p:scale>
        <p:origin x="216" y="5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99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handoutMaster" Target="handoutMasters/handoutMaster1.xml"/><Relationship Id="rId115"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Minutes per Bug</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smoothMarker"/>
        <c:varyColors val="0"/>
        <c:ser>
          <c:idx val="0"/>
          <c:order val="0"/>
          <c:tx>
            <c:strRef>
              <c:f>Sheet1!$B$1</c:f>
              <c:strCache>
                <c:ptCount val="1"/>
                <c:pt idx="0">
                  <c:v>% of Bugs</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Sheet1!$A$2:$A$13</c:f>
              <c:numCache>
                <c:formatCode>General</c:formatCode>
                <c:ptCount val="12"/>
                <c:pt idx="0">
                  <c:v>5</c:v>
                </c:pt>
                <c:pt idx="1">
                  <c:v>10</c:v>
                </c:pt>
                <c:pt idx="2">
                  <c:v>15</c:v>
                </c:pt>
                <c:pt idx="3">
                  <c:v>20</c:v>
                </c:pt>
                <c:pt idx="4">
                  <c:v>25</c:v>
                </c:pt>
                <c:pt idx="5">
                  <c:v>30</c:v>
                </c:pt>
                <c:pt idx="6">
                  <c:v>35</c:v>
                </c:pt>
                <c:pt idx="7">
                  <c:v>40</c:v>
                </c:pt>
                <c:pt idx="8">
                  <c:v>45</c:v>
                </c:pt>
                <c:pt idx="9">
                  <c:v>50</c:v>
                </c:pt>
                <c:pt idx="10">
                  <c:v>55</c:v>
                </c:pt>
                <c:pt idx="11">
                  <c:v>60</c:v>
                </c:pt>
              </c:numCache>
            </c:numRef>
          </c:xVal>
          <c:yVal>
            <c:numRef>
              <c:f>Sheet1!$B$2:$B$13</c:f>
              <c:numCache>
                <c:formatCode>General</c:formatCode>
                <c:ptCount val="12"/>
                <c:pt idx="0">
                  <c:v>1.3</c:v>
                </c:pt>
                <c:pt idx="1">
                  <c:v>6.2</c:v>
                </c:pt>
                <c:pt idx="2">
                  <c:v>6</c:v>
                </c:pt>
                <c:pt idx="3">
                  <c:v>7.1</c:v>
                </c:pt>
                <c:pt idx="4">
                  <c:v>8.1999999999999993</c:v>
                </c:pt>
                <c:pt idx="5">
                  <c:v>5.3</c:v>
                </c:pt>
                <c:pt idx="6">
                  <c:v>8.1</c:v>
                </c:pt>
                <c:pt idx="7">
                  <c:v>5.4</c:v>
                </c:pt>
                <c:pt idx="8">
                  <c:v>6.3</c:v>
                </c:pt>
                <c:pt idx="9">
                  <c:v>6.9</c:v>
                </c:pt>
                <c:pt idx="10">
                  <c:v>5</c:v>
                </c:pt>
                <c:pt idx="11">
                  <c:v>34.1</c:v>
                </c:pt>
              </c:numCache>
            </c:numRef>
          </c:yVal>
          <c:smooth val="1"/>
          <c:extLst>
            <c:ext xmlns:c16="http://schemas.microsoft.com/office/drawing/2014/chart" uri="{C3380CC4-5D6E-409C-BE32-E72D297353CC}">
              <c16:uniqueId val="{00000000-8CA1-C941-8705-F4EEFFB68245}"/>
            </c:ext>
          </c:extLst>
        </c:ser>
        <c:dLbls>
          <c:showLegendKey val="0"/>
          <c:showVal val="0"/>
          <c:showCatName val="0"/>
          <c:showSerName val="0"/>
          <c:showPercent val="0"/>
          <c:showBubbleSize val="0"/>
        </c:dLbls>
        <c:axId val="1855411200"/>
        <c:axId val="781583007"/>
      </c:scatterChart>
      <c:valAx>
        <c:axId val="1855411200"/>
        <c:scaling>
          <c:orientation val="minMax"/>
          <c:max val="6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Minutes Debugging (60 is 60+)</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81583007"/>
        <c:crosses val="autoZero"/>
        <c:crossBetween val="midCat"/>
      </c:valAx>
      <c:valAx>
        <c:axId val="7815830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of bugs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55411200"/>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 of Time Spent Debugging</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smoothMarker"/>
        <c:varyColors val="0"/>
        <c:ser>
          <c:idx val="0"/>
          <c:order val="0"/>
          <c:tx>
            <c:strRef>
              <c:f>Sheet1!$B$16</c:f>
              <c:strCache>
                <c:ptCount val="1"/>
                <c:pt idx="0">
                  <c:v>Debugger</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Sheet1!$A$17:$A$25</c:f>
              <c:numCache>
                <c:formatCode>General</c:formatCode>
                <c:ptCount val="9"/>
                <c:pt idx="0">
                  <c:v>2</c:v>
                </c:pt>
                <c:pt idx="1">
                  <c:v>2.5</c:v>
                </c:pt>
                <c:pt idx="2">
                  <c:v>3</c:v>
                </c:pt>
                <c:pt idx="3">
                  <c:v>3.5</c:v>
                </c:pt>
                <c:pt idx="4">
                  <c:v>4</c:v>
                </c:pt>
                <c:pt idx="5">
                  <c:v>4.5</c:v>
                </c:pt>
                <c:pt idx="6">
                  <c:v>5</c:v>
                </c:pt>
                <c:pt idx="7">
                  <c:v>5.5</c:v>
                </c:pt>
                <c:pt idx="8">
                  <c:v>6</c:v>
                </c:pt>
              </c:numCache>
            </c:numRef>
          </c:xVal>
          <c:yVal>
            <c:numRef>
              <c:f>Sheet1!$B$17:$B$25</c:f>
              <c:numCache>
                <c:formatCode>General</c:formatCode>
                <c:ptCount val="9"/>
                <c:pt idx="0">
                  <c:v>0.73684210526315785</c:v>
                </c:pt>
                <c:pt idx="1">
                  <c:v>0.77777777777777779</c:v>
                </c:pt>
                <c:pt idx="2">
                  <c:v>0.80769230769230771</c:v>
                </c:pt>
                <c:pt idx="3">
                  <c:v>0.83050847457627119</c:v>
                </c:pt>
                <c:pt idx="4">
                  <c:v>0.84848484848484851</c:v>
                </c:pt>
                <c:pt idx="5">
                  <c:v>0.86301369863013699</c:v>
                </c:pt>
                <c:pt idx="6">
                  <c:v>0.875</c:v>
                </c:pt>
                <c:pt idx="7">
                  <c:v>0.88505747126436785</c:v>
                </c:pt>
                <c:pt idx="8">
                  <c:v>0.8936170212765957</c:v>
                </c:pt>
              </c:numCache>
            </c:numRef>
          </c:yVal>
          <c:smooth val="1"/>
          <c:extLst>
            <c:ext xmlns:c16="http://schemas.microsoft.com/office/drawing/2014/chart" uri="{C3380CC4-5D6E-409C-BE32-E72D297353CC}">
              <c16:uniqueId val="{00000000-DA14-EA4B-BB6D-A5BF84FF6185}"/>
            </c:ext>
          </c:extLst>
        </c:ser>
        <c:dLbls>
          <c:showLegendKey val="0"/>
          <c:showVal val="0"/>
          <c:showCatName val="0"/>
          <c:showSerName val="0"/>
          <c:showPercent val="0"/>
          <c:showBubbleSize val="0"/>
        </c:dLbls>
        <c:axId val="641986912"/>
        <c:axId val="641988640"/>
      </c:scatterChart>
      <c:valAx>
        <c:axId val="641986912"/>
        <c:scaling>
          <c:orientation val="minMax"/>
          <c:max val="6"/>
          <c:min val="2"/>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Hours per Bug</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1988640"/>
        <c:crosses val="autoZero"/>
        <c:crossBetween val="midCat"/>
      </c:valAx>
      <c:valAx>
        <c:axId val="641988640"/>
        <c:scaling>
          <c:orientation val="minMax"/>
          <c:min val="0.7"/>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of total time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1986912"/>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kern="1200" spc="0" baseline="0">
                <a:solidFill>
                  <a:sysClr val="windowText" lastClr="000000">
                    <a:lumMod val="65000"/>
                    <a:lumOff val="35000"/>
                  </a:sysClr>
                </a:solidFill>
              </a:rPr>
              <a:t>% of Time Spent Debugging</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smoothMarker"/>
        <c:varyColors val="0"/>
        <c:ser>
          <c:idx val="0"/>
          <c:order val="0"/>
          <c:tx>
            <c:strRef>
              <c:f>Sheet1!$B$16</c:f>
              <c:strCache>
                <c:ptCount val="1"/>
                <c:pt idx="0">
                  <c:v>Debugger</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Sheet1!$A$17:$A$25</c:f>
              <c:numCache>
                <c:formatCode>General</c:formatCode>
                <c:ptCount val="9"/>
                <c:pt idx="0">
                  <c:v>2</c:v>
                </c:pt>
                <c:pt idx="1">
                  <c:v>2.5</c:v>
                </c:pt>
                <c:pt idx="2">
                  <c:v>3</c:v>
                </c:pt>
                <c:pt idx="3">
                  <c:v>3.5</c:v>
                </c:pt>
                <c:pt idx="4">
                  <c:v>4</c:v>
                </c:pt>
                <c:pt idx="5">
                  <c:v>4.5</c:v>
                </c:pt>
                <c:pt idx="6">
                  <c:v>5</c:v>
                </c:pt>
                <c:pt idx="7">
                  <c:v>5.5</c:v>
                </c:pt>
                <c:pt idx="8">
                  <c:v>6</c:v>
                </c:pt>
              </c:numCache>
            </c:numRef>
          </c:xVal>
          <c:yVal>
            <c:numRef>
              <c:f>Sheet1!$B$17:$B$25</c:f>
              <c:numCache>
                <c:formatCode>General</c:formatCode>
                <c:ptCount val="9"/>
                <c:pt idx="0">
                  <c:v>0.73684210526315785</c:v>
                </c:pt>
                <c:pt idx="1">
                  <c:v>0.77777777777777779</c:v>
                </c:pt>
                <c:pt idx="2">
                  <c:v>0.80769230769230771</c:v>
                </c:pt>
                <c:pt idx="3">
                  <c:v>0.83050847457627119</c:v>
                </c:pt>
                <c:pt idx="4">
                  <c:v>0.84848484848484851</c:v>
                </c:pt>
                <c:pt idx="5">
                  <c:v>0.86301369863013699</c:v>
                </c:pt>
                <c:pt idx="6">
                  <c:v>0.875</c:v>
                </c:pt>
                <c:pt idx="7">
                  <c:v>0.88505747126436785</c:v>
                </c:pt>
                <c:pt idx="8">
                  <c:v>0.8936170212765957</c:v>
                </c:pt>
              </c:numCache>
            </c:numRef>
          </c:yVal>
          <c:smooth val="1"/>
          <c:extLst>
            <c:ext xmlns:c16="http://schemas.microsoft.com/office/drawing/2014/chart" uri="{C3380CC4-5D6E-409C-BE32-E72D297353CC}">
              <c16:uniqueId val="{00000000-7FF6-9247-9E87-E8237DC9737F}"/>
            </c:ext>
          </c:extLst>
        </c:ser>
        <c:ser>
          <c:idx val="1"/>
          <c:order val="1"/>
          <c:tx>
            <c:strRef>
              <c:f>Sheet1!$C$16</c:f>
              <c:strCache>
                <c:ptCount val="1"/>
                <c:pt idx="0">
                  <c:v>???</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Sheet1!$A$17:$A$25</c:f>
              <c:numCache>
                <c:formatCode>General</c:formatCode>
                <c:ptCount val="9"/>
                <c:pt idx="0">
                  <c:v>2</c:v>
                </c:pt>
                <c:pt idx="1">
                  <c:v>2.5</c:v>
                </c:pt>
                <c:pt idx="2">
                  <c:v>3</c:v>
                </c:pt>
                <c:pt idx="3">
                  <c:v>3.5</c:v>
                </c:pt>
                <c:pt idx="4">
                  <c:v>4</c:v>
                </c:pt>
                <c:pt idx="5">
                  <c:v>4.5</c:v>
                </c:pt>
                <c:pt idx="6">
                  <c:v>5</c:v>
                </c:pt>
                <c:pt idx="7">
                  <c:v>5.5</c:v>
                </c:pt>
                <c:pt idx="8">
                  <c:v>6</c:v>
                </c:pt>
              </c:numCache>
            </c:numRef>
          </c:xVal>
          <c:yVal>
            <c:numRef>
              <c:f>Sheet1!$C$17:$C$25</c:f>
              <c:numCache>
                <c:formatCode>General</c:formatCode>
                <c:ptCount val="9"/>
                <c:pt idx="0">
                  <c:v>0.2857142857142857</c:v>
                </c:pt>
                <c:pt idx="1">
                  <c:v>0.33333333333333331</c:v>
                </c:pt>
                <c:pt idx="2">
                  <c:v>0.375</c:v>
                </c:pt>
                <c:pt idx="3">
                  <c:v>0.41176470588235292</c:v>
                </c:pt>
                <c:pt idx="4">
                  <c:v>0.44444444444444442</c:v>
                </c:pt>
                <c:pt idx="5">
                  <c:v>0.47368421052631576</c:v>
                </c:pt>
                <c:pt idx="6">
                  <c:v>0.5</c:v>
                </c:pt>
                <c:pt idx="7">
                  <c:v>0.52380952380952384</c:v>
                </c:pt>
                <c:pt idx="8">
                  <c:v>0.54545454545454541</c:v>
                </c:pt>
              </c:numCache>
            </c:numRef>
          </c:yVal>
          <c:smooth val="1"/>
          <c:extLst>
            <c:ext xmlns:c16="http://schemas.microsoft.com/office/drawing/2014/chart" uri="{C3380CC4-5D6E-409C-BE32-E72D297353CC}">
              <c16:uniqueId val="{00000001-7FF6-9247-9E87-E8237DC9737F}"/>
            </c:ext>
          </c:extLst>
        </c:ser>
        <c:dLbls>
          <c:showLegendKey val="0"/>
          <c:showVal val="0"/>
          <c:showCatName val="0"/>
          <c:showSerName val="0"/>
          <c:showPercent val="0"/>
          <c:showBubbleSize val="0"/>
        </c:dLbls>
        <c:axId val="1033232016"/>
        <c:axId val="1033229728"/>
      </c:scatterChart>
      <c:valAx>
        <c:axId val="1033232016"/>
        <c:scaling>
          <c:orientation val="minMax"/>
          <c:max val="6"/>
          <c:min val="2"/>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00" b="0" i="0" u="none" strike="noStrike" kern="1200" baseline="0">
                    <a:solidFill>
                      <a:sysClr val="windowText" lastClr="000000">
                        <a:lumMod val="65000"/>
                        <a:lumOff val="35000"/>
                      </a:sysClr>
                    </a:solidFill>
                  </a:rPr>
                  <a:t>Hours per Bug</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33229728"/>
        <c:crosses val="autoZero"/>
        <c:crossBetween val="midCat"/>
      </c:valAx>
      <c:valAx>
        <c:axId val="10332297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00" b="0" i="0" u="none" strike="noStrike" kern="1200" baseline="0">
                    <a:solidFill>
                      <a:sysClr val="windowText" lastClr="000000">
                        <a:lumMod val="65000"/>
                        <a:lumOff val="35000"/>
                      </a:sysClr>
                    </a:solidFill>
                  </a:rPr>
                  <a:t>% of total time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33232016"/>
        <c:crosses val="autoZero"/>
        <c:crossBetween val="midCat"/>
      </c:valAx>
      <c:spPr>
        <a:noFill/>
        <a:ln>
          <a:noFill/>
        </a:ln>
        <a:effectLst/>
      </c:spPr>
    </c:plotArea>
    <c:legend>
      <c:legendPos val="r"/>
      <c:layout>
        <c:manualLayout>
          <c:xMode val="edge"/>
          <c:yMode val="edge"/>
          <c:x val="0.75659711286089237"/>
          <c:y val="0.61652704870224551"/>
          <c:w val="0.1790837707786527"/>
          <c:h val="0.15625109361329836"/>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 of Time Spent Debugging</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smoothMarker"/>
        <c:varyColors val="0"/>
        <c:ser>
          <c:idx val="0"/>
          <c:order val="0"/>
          <c:tx>
            <c:strRef>
              <c:f>Sheet1!$B$16</c:f>
              <c:strCache>
                <c:ptCount val="1"/>
                <c:pt idx="0">
                  <c:v>Debugger</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Sheet1!$A$17:$A$25</c:f>
              <c:numCache>
                <c:formatCode>General</c:formatCode>
                <c:ptCount val="9"/>
                <c:pt idx="0">
                  <c:v>2</c:v>
                </c:pt>
                <c:pt idx="1">
                  <c:v>2.5</c:v>
                </c:pt>
                <c:pt idx="2">
                  <c:v>3</c:v>
                </c:pt>
                <c:pt idx="3">
                  <c:v>3.5</c:v>
                </c:pt>
                <c:pt idx="4">
                  <c:v>4</c:v>
                </c:pt>
                <c:pt idx="5">
                  <c:v>4.5</c:v>
                </c:pt>
                <c:pt idx="6">
                  <c:v>5</c:v>
                </c:pt>
                <c:pt idx="7">
                  <c:v>5.5</c:v>
                </c:pt>
                <c:pt idx="8">
                  <c:v>6</c:v>
                </c:pt>
              </c:numCache>
            </c:numRef>
          </c:xVal>
          <c:yVal>
            <c:numRef>
              <c:f>Sheet1!$B$17:$B$25</c:f>
              <c:numCache>
                <c:formatCode>General</c:formatCode>
                <c:ptCount val="9"/>
                <c:pt idx="0">
                  <c:v>0.73684210526315785</c:v>
                </c:pt>
                <c:pt idx="1">
                  <c:v>0.77777777777777779</c:v>
                </c:pt>
                <c:pt idx="2">
                  <c:v>0.80769230769230771</c:v>
                </c:pt>
                <c:pt idx="3">
                  <c:v>0.83050847457627119</c:v>
                </c:pt>
                <c:pt idx="4">
                  <c:v>0.84848484848484851</c:v>
                </c:pt>
                <c:pt idx="5">
                  <c:v>0.86301369863013699</c:v>
                </c:pt>
                <c:pt idx="6">
                  <c:v>0.875</c:v>
                </c:pt>
                <c:pt idx="7">
                  <c:v>0.88505747126436785</c:v>
                </c:pt>
                <c:pt idx="8">
                  <c:v>0.8936170212765957</c:v>
                </c:pt>
              </c:numCache>
            </c:numRef>
          </c:yVal>
          <c:smooth val="1"/>
          <c:extLst>
            <c:ext xmlns:c16="http://schemas.microsoft.com/office/drawing/2014/chart" uri="{C3380CC4-5D6E-409C-BE32-E72D297353CC}">
              <c16:uniqueId val="{00000000-1CF2-6C4C-B349-44259EE4E95E}"/>
            </c:ext>
          </c:extLst>
        </c:ser>
        <c:dLbls>
          <c:showLegendKey val="0"/>
          <c:showVal val="0"/>
          <c:showCatName val="0"/>
          <c:showSerName val="0"/>
          <c:showPercent val="0"/>
          <c:showBubbleSize val="0"/>
        </c:dLbls>
        <c:axId val="641986912"/>
        <c:axId val="641988640"/>
      </c:scatterChart>
      <c:valAx>
        <c:axId val="641986912"/>
        <c:scaling>
          <c:orientation val="minMax"/>
          <c:max val="6"/>
          <c:min val="2"/>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Hours per Bug</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1988640"/>
        <c:crosses val="autoZero"/>
        <c:crossBetween val="midCat"/>
      </c:valAx>
      <c:valAx>
        <c:axId val="641988640"/>
        <c:scaling>
          <c:orientation val="minMax"/>
          <c:min val="0.7"/>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of total time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1986912"/>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53CCED9B-6553-E946-85D3-BF6504D6DEB8}" type="datetimeFigureOut">
              <a:rPr lang="en-US" smtClean="0"/>
              <a:t>4/30/25</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AD7DEAAA-90D5-564F-8AC7-C45D513AD510}" type="slidenum">
              <a:rPr lang="en-US" smtClean="0"/>
              <a:t>‹#›</a:t>
            </a:fld>
            <a:endParaRPr lang="en-US"/>
          </a:p>
        </p:txBody>
      </p:sp>
    </p:spTree>
    <p:extLst>
      <p:ext uri="{BB962C8B-B14F-4D97-AF65-F5344CB8AC3E}">
        <p14:creationId xmlns:p14="http://schemas.microsoft.com/office/powerpoint/2010/main" val="3069475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263FB922-F127-5E47-9B2E-CA730A74DCAB}" type="datetimeFigureOut">
              <a:rPr lang="en-US" smtClean="0"/>
              <a:t>4/30/25</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4FE1A22D-B0DA-7946-9107-1C35E13A8882}" type="slidenum">
              <a:rPr lang="en-US" smtClean="0"/>
              <a:t>‹#›</a:t>
            </a:fld>
            <a:endParaRPr lang="en-US"/>
          </a:p>
        </p:txBody>
      </p:sp>
    </p:spTree>
    <p:extLst>
      <p:ext uri="{BB962C8B-B14F-4D97-AF65-F5344CB8AC3E}">
        <p14:creationId xmlns:p14="http://schemas.microsoft.com/office/powerpoint/2010/main" val="2340084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3</a:t>
            </a:fld>
            <a:endParaRPr lang="en-US"/>
          </a:p>
        </p:txBody>
      </p:sp>
    </p:spTree>
    <p:extLst>
      <p:ext uri="{BB962C8B-B14F-4D97-AF65-F5344CB8AC3E}">
        <p14:creationId xmlns:p14="http://schemas.microsoft.com/office/powerpoint/2010/main" val="2587160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26</a:t>
            </a:fld>
            <a:endParaRPr lang="en-US"/>
          </a:p>
        </p:txBody>
      </p:sp>
    </p:spTree>
    <p:extLst>
      <p:ext uri="{BB962C8B-B14F-4D97-AF65-F5344CB8AC3E}">
        <p14:creationId xmlns:p14="http://schemas.microsoft.com/office/powerpoint/2010/main" val="603687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29</a:t>
            </a:fld>
            <a:endParaRPr lang="en-US"/>
          </a:p>
        </p:txBody>
      </p:sp>
    </p:spTree>
    <p:extLst>
      <p:ext uri="{BB962C8B-B14F-4D97-AF65-F5344CB8AC3E}">
        <p14:creationId xmlns:p14="http://schemas.microsoft.com/office/powerpoint/2010/main" val="1482418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30</a:t>
            </a:fld>
            <a:endParaRPr lang="en-US"/>
          </a:p>
        </p:txBody>
      </p:sp>
    </p:spTree>
    <p:extLst>
      <p:ext uri="{BB962C8B-B14F-4D97-AF65-F5344CB8AC3E}">
        <p14:creationId xmlns:p14="http://schemas.microsoft.com/office/powerpoint/2010/main" val="1791201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31</a:t>
            </a:fld>
            <a:endParaRPr lang="en-US"/>
          </a:p>
        </p:txBody>
      </p:sp>
    </p:spTree>
    <p:extLst>
      <p:ext uri="{BB962C8B-B14F-4D97-AF65-F5344CB8AC3E}">
        <p14:creationId xmlns:p14="http://schemas.microsoft.com/office/powerpoint/2010/main" val="5005274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32</a:t>
            </a:fld>
            <a:endParaRPr lang="en-US"/>
          </a:p>
        </p:txBody>
      </p:sp>
    </p:spTree>
    <p:extLst>
      <p:ext uri="{BB962C8B-B14F-4D97-AF65-F5344CB8AC3E}">
        <p14:creationId xmlns:p14="http://schemas.microsoft.com/office/powerpoint/2010/main" val="37775530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34</a:t>
            </a:fld>
            <a:endParaRPr lang="en-US"/>
          </a:p>
        </p:txBody>
      </p:sp>
    </p:spTree>
    <p:extLst>
      <p:ext uri="{BB962C8B-B14F-4D97-AF65-F5344CB8AC3E}">
        <p14:creationId xmlns:p14="http://schemas.microsoft.com/office/powerpoint/2010/main" val="1178591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35</a:t>
            </a:fld>
            <a:endParaRPr lang="en-US"/>
          </a:p>
        </p:txBody>
      </p:sp>
    </p:spTree>
    <p:extLst>
      <p:ext uri="{BB962C8B-B14F-4D97-AF65-F5344CB8AC3E}">
        <p14:creationId xmlns:p14="http://schemas.microsoft.com/office/powerpoint/2010/main" val="13939483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37</a:t>
            </a:fld>
            <a:endParaRPr lang="en-US"/>
          </a:p>
        </p:txBody>
      </p:sp>
    </p:spTree>
    <p:extLst>
      <p:ext uri="{BB962C8B-B14F-4D97-AF65-F5344CB8AC3E}">
        <p14:creationId xmlns:p14="http://schemas.microsoft.com/office/powerpoint/2010/main" val="21089964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38</a:t>
            </a:fld>
            <a:endParaRPr lang="en-US"/>
          </a:p>
        </p:txBody>
      </p:sp>
    </p:spTree>
    <p:extLst>
      <p:ext uri="{BB962C8B-B14F-4D97-AF65-F5344CB8AC3E}">
        <p14:creationId xmlns:p14="http://schemas.microsoft.com/office/powerpoint/2010/main" val="5970841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39</a:t>
            </a:fld>
            <a:endParaRPr lang="en-US"/>
          </a:p>
        </p:txBody>
      </p:sp>
    </p:spTree>
    <p:extLst>
      <p:ext uri="{BB962C8B-B14F-4D97-AF65-F5344CB8AC3E}">
        <p14:creationId xmlns:p14="http://schemas.microsoft.com/office/powerpoint/2010/main" val="4268538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9</a:t>
            </a:fld>
            <a:endParaRPr lang="en-US"/>
          </a:p>
        </p:txBody>
      </p:sp>
    </p:spTree>
    <p:extLst>
      <p:ext uri="{BB962C8B-B14F-4D97-AF65-F5344CB8AC3E}">
        <p14:creationId xmlns:p14="http://schemas.microsoft.com/office/powerpoint/2010/main" val="39112965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40</a:t>
            </a:fld>
            <a:endParaRPr lang="en-US"/>
          </a:p>
        </p:txBody>
      </p:sp>
    </p:spTree>
    <p:extLst>
      <p:ext uri="{BB962C8B-B14F-4D97-AF65-F5344CB8AC3E}">
        <p14:creationId xmlns:p14="http://schemas.microsoft.com/office/powerpoint/2010/main" val="27835885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41</a:t>
            </a:fld>
            <a:endParaRPr lang="en-US"/>
          </a:p>
        </p:txBody>
      </p:sp>
    </p:spTree>
    <p:extLst>
      <p:ext uri="{BB962C8B-B14F-4D97-AF65-F5344CB8AC3E}">
        <p14:creationId xmlns:p14="http://schemas.microsoft.com/office/powerpoint/2010/main" val="29294155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FE8866-CBE4-864C-1C35-ADF3AC1AC6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FC4BE70-93DB-4AB3-8782-1A8E29F6AC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0DCE3D0-A226-650B-F108-DEF58FCB35E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62155C6-961E-CD42-4326-F603B6718362}"/>
              </a:ext>
            </a:extLst>
          </p:cNvPr>
          <p:cNvSpPr>
            <a:spLocks noGrp="1"/>
          </p:cNvSpPr>
          <p:nvPr>
            <p:ph type="sldNum" sz="quarter" idx="5"/>
          </p:nvPr>
        </p:nvSpPr>
        <p:spPr/>
        <p:txBody>
          <a:bodyPr/>
          <a:lstStyle/>
          <a:p>
            <a:fld id="{4FE1A22D-B0DA-7946-9107-1C35E13A8882}" type="slidenum">
              <a:rPr lang="en-US" smtClean="0"/>
              <a:t>42</a:t>
            </a:fld>
            <a:endParaRPr lang="en-US"/>
          </a:p>
        </p:txBody>
      </p:sp>
    </p:spTree>
    <p:extLst>
      <p:ext uri="{BB962C8B-B14F-4D97-AF65-F5344CB8AC3E}">
        <p14:creationId xmlns:p14="http://schemas.microsoft.com/office/powerpoint/2010/main" val="5028561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43</a:t>
            </a:fld>
            <a:endParaRPr lang="en-US"/>
          </a:p>
        </p:txBody>
      </p:sp>
    </p:spTree>
    <p:extLst>
      <p:ext uri="{BB962C8B-B14F-4D97-AF65-F5344CB8AC3E}">
        <p14:creationId xmlns:p14="http://schemas.microsoft.com/office/powerpoint/2010/main" val="30770397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388246-D686-6992-D36D-872C26FFE27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617455-166A-A50F-F6C8-7399BC717C0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4525B29-E80C-D199-6FCB-AF4900070E0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E26FCBE-1107-4E56-267C-7FD3E53F4F7E}"/>
              </a:ext>
            </a:extLst>
          </p:cNvPr>
          <p:cNvSpPr>
            <a:spLocks noGrp="1"/>
          </p:cNvSpPr>
          <p:nvPr>
            <p:ph type="sldNum" sz="quarter" idx="5"/>
          </p:nvPr>
        </p:nvSpPr>
        <p:spPr/>
        <p:txBody>
          <a:bodyPr/>
          <a:lstStyle/>
          <a:p>
            <a:fld id="{4FE1A22D-B0DA-7946-9107-1C35E13A8882}" type="slidenum">
              <a:rPr lang="en-US" smtClean="0"/>
              <a:t>44</a:t>
            </a:fld>
            <a:endParaRPr lang="en-US"/>
          </a:p>
        </p:txBody>
      </p:sp>
    </p:spTree>
    <p:extLst>
      <p:ext uri="{BB962C8B-B14F-4D97-AF65-F5344CB8AC3E}">
        <p14:creationId xmlns:p14="http://schemas.microsoft.com/office/powerpoint/2010/main" val="16585238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45</a:t>
            </a:fld>
            <a:endParaRPr lang="en-US"/>
          </a:p>
        </p:txBody>
      </p:sp>
    </p:spTree>
    <p:extLst>
      <p:ext uri="{BB962C8B-B14F-4D97-AF65-F5344CB8AC3E}">
        <p14:creationId xmlns:p14="http://schemas.microsoft.com/office/powerpoint/2010/main" val="19374812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BADCA1-41E3-95A3-B3FA-D756E55DDC6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D2C2BF-3CFE-8A2B-C0EB-3DE4E3E8622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11872F-039C-68DA-C10A-D4BE281FD01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4631E01-5B0F-9C51-8C57-A1D348A6540A}"/>
              </a:ext>
            </a:extLst>
          </p:cNvPr>
          <p:cNvSpPr>
            <a:spLocks noGrp="1"/>
          </p:cNvSpPr>
          <p:nvPr>
            <p:ph type="sldNum" sz="quarter" idx="5"/>
          </p:nvPr>
        </p:nvSpPr>
        <p:spPr/>
        <p:txBody>
          <a:bodyPr/>
          <a:lstStyle/>
          <a:p>
            <a:fld id="{4FE1A22D-B0DA-7946-9107-1C35E13A8882}" type="slidenum">
              <a:rPr lang="en-US" smtClean="0"/>
              <a:t>46</a:t>
            </a:fld>
            <a:endParaRPr lang="en-US"/>
          </a:p>
        </p:txBody>
      </p:sp>
    </p:spTree>
    <p:extLst>
      <p:ext uri="{BB962C8B-B14F-4D97-AF65-F5344CB8AC3E}">
        <p14:creationId xmlns:p14="http://schemas.microsoft.com/office/powerpoint/2010/main" val="21579721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47</a:t>
            </a:fld>
            <a:endParaRPr lang="en-US"/>
          </a:p>
        </p:txBody>
      </p:sp>
    </p:spTree>
    <p:extLst>
      <p:ext uri="{BB962C8B-B14F-4D97-AF65-F5344CB8AC3E}">
        <p14:creationId xmlns:p14="http://schemas.microsoft.com/office/powerpoint/2010/main" val="27487961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380FC3-B01F-5A47-5A97-8AFF3A8342C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1F8EAE-015B-D633-F531-7AAA8DE19A8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4A88B5A-D1D7-E8FB-86A5-2970CFEE158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1B99AF0-E73A-713F-F841-8D6918CAEB6A}"/>
              </a:ext>
            </a:extLst>
          </p:cNvPr>
          <p:cNvSpPr>
            <a:spLocks noGrp="1"/>
          </p:cNvSpPr>
          <p:nvPr>
            <p:ph type="sldNum" sz="quarter" idx="5"/>
          </p:nvPr>
        </p:nvSpPr>
        <p:spPr/>
        <p:txBody>
          <a:bodyPr/>
          <a:lstStyle/>
          <a:p>
            <a:fld id="{4FE1A22D-B0DA-7946-9107-1C35E13A8882}" type="slidenum">
              <a:rPr lang="en-US" smtClean="0"/>
              <a:t>48</a:t>
            </a:fld>
            <a:endParaRPr lang="en-US"/>
          </a:p>
        </p:txBody>
      </p:sp>
    </p:spTree>
    <p:extLst>
      <p:ext uri="{BB962C8B-B14F-4D97-AF65-F5344CB8AC3E}">
        <p14:creationId xmlns:p14="http://schemas.microsoft.com/office/powerpoint/2010/main" val="12325197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49</a:t>
            </a:fld>
            <a:endParaRPr lang="en-US"/>
          </a:p>
        </p:txBody>
      </p:sp>
    </p:spTree>
    <p:extLst>
      <p:ext uri="{BB962C8B-B14F-4D97-AF65-F5344CB8AC3E}">
        <p14:creationId xmlns:p14="http://schemas.microsoft.com/office/powerpoint/2010/main" val="169532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13</a:t>
            </a:fld>
            <a:endParaRPr lang="en-US"/>
          </a:p>
        </p:txBody>
      </p:sp>
    </p:spTree>
    <p:extLst>
      <p:ext uri="{BB962C8B-B14F-4D97-AF65-F5344CB8AC3E}">
        <p14:creationId xmlns:p14="http://schemas.microsoft.com/office/powerpoint/2010/main" val="2185475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0DEF1F-551A-D660-FB1F-62574F67AC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918587-A28B-6B43-C92C-CBD3512DA72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A438F7-CE3B-891C-B930-247DE2439FD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DC0E330-41C1-6692-7272-EF7274BC53E3}"/>
              </a:ext>
            </a:extLst>
          </p:cNvPr>
          <p:cNvSpPr>
            <a:spLocks noGrp="1"/>
          </p:cNvSpPr>
          <p:nvPr>
            <p:ph type="sldNum" sz="quarter" idx="5"/>
          </p:nvPr>
        </p:nvSpPr>
        <p:spPr/>
        <p:txBody>
          <a:bodyPr/>
          <a:lstStyle/>
          <a:p>
            <a:fld id="{4FE1A22D-B0DA-7946-9107-1C35E13A8882}" type="slidenum">
              <a:rPr lang="en-US" smtClean="0"/>
              <a:t>50</a:t>
            </a:fld>
            <a:endParaRPr lang="en-US"/>
          </a:p>
        </p:txBody>
      </p:sp>
    </p:spTree>
    <p:extLst>
      <p:ext uri="{BB962C8B-B14F-4D97-AF65-F5344CB8AC3E}">
        <p14:creationId xmlns:p14="http://schemas.microsoft.com/office/powerpoint/2010/main" val="33433675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51</a:t>
            </a:fld>
            <a:endParaRPr lang="en-US"/>
          </a:p>
        </p:txBody>
      </p:sp>
    </p:spTree>
    <p:extLst>
      <p:ext uri="{BB962C8B-B14F-4D97-AF65-F5344CB8AC3E}">
        <p14:creationId xmlns:p14="http://schemas.microsoft.com/office/powerpoint/2010/main" val="23535350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5BC602-E65A-E1A8-2744-19030503BB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D849A3-F9C4-2440-DE81-1E03E7FA1D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49B0100-52EA-354F-AD6A-FC455C6DB9F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7897894-F155-8C9B-0118-5DA109BB666E}"/>
              </a:ext>
            </a:extLst>
          </p:cNvPr>
          <p:cNvSpPr>
            <a:spLocks noGrp="1"/>
          </p:cNvSpPr>
          <p:nvPr>
            <p:ph type="sldNum" sz="quarter" idx="5"/>
          </p:nvPr>
        </p:nvSpPr>
        <p:spPr/>
        <p:txBody>
          <a:bodyPr/>
          <a:lstStyle/>
          <a:p>
            <a:fld id="{4FE1A22D-B0DA-7946-9107-1C35E13A8882}" type="slidenum">
              <a:rPr lang="en-US" smtClean="0"/>
              <a:t>52</a:t>
            </a:fld>
            <a:endParaRPr lang="en-US"/>
          </a:p>
        </p:txBody>
      </p:sp>
    </p:spTree>
    <p:extLst>
      <p:ext uri="{BB962C8B-B14F-4D97-AF65-F5344CB8AC3E}">
        <p14:creationId xmlns:p14="http://schemas.microsoft.com/office/powerpoint/2010/main" val="36519944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53</a:t>
            </a:fld>
            <a:endParaRPr lang="en-US"/>
          </a:p>
        </p:txBody>
      </p:sp>
    </p:spTree>
    <p:extLst>
      <p:ext uri="{BB962C8B-B14F-4D97-AF65-F5344CB8AC3E}">
        <p14:creationId xmlns:p14="http://schemas.microsoft.com/office/powerpoint/2010/main" val="15600907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9E68DD-DDF4-0334-9C8B-B18D0F5AF4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51D5DC-0AFD-82A7-F341-571B7F6774F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4B441E4-EACA-4344-E499-810604DEC6F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003BC30-F0E9-28EE-CCD5-A7B1CB2EF2F2}"/>
              </a:ext>
            </a:extLst>
          </p:cNvPr>
          <p:cNvSpPr>
            <a:spLocks noGrp="1"/>
          </p:cNvSpPr>
          <p:nvPr>
            <p:ph type="sldNum" sz="quarter" idx="5"/>
          </p:nvPr>
        </p:nvSpPr>
        <p:spPr/>
        <p:txBody>
          <a:bodyPr/>
          <a:lstStyle/>
          <a:p>
            <a:fld id="{4FE1A22D-B0DA-7946-9107-1C35E13A8882}" type="slidenum">
              <a:rPr lang="en-US" smtClean="0"/>
              <a:t>54</a:t>
            </a:fld>
            <a:endParaRPr lang="en-US"/>
          </a:p>
        </p:txBody>
      </p:sp>
    </p:spTree>
    <p:extLst>
      <p:ext uri="{BB962C8B-B14F-4D97-AF65-F5344CB8AC3E}">
        <p14:creationId xmlns:p14="http://schemas.microsoft.com/office/powerpoint/2010/main" val="8961999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55</a:t>
            </a:fld>
            <a:endParaRPr lang="en-US"/>
          </a:p>
        </p:txBody>
      </p:sp>
    </p:spTree>
    <p:extLst>
      <p:ext uri="{BB962C8B-B14F-4D97-AF65-F5344CB8AC3E}">
        <p14:creationId xmlns:p14="http://schemas.microsoft.com/office/powerpoint/2010/main" val="228690997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56</a:t>
            </a:fld>
            <a:endParaRPr lang="en-US"/>
          </a:p>
        </p:txBody>
      </p:sp>
    </p:spTree>
    <p:extLst>
      <p:ext uri="{BB962C8B-B14F-4D97-AF65-F5344CB8AC3E}">
        <p14:creationId xmlns:p14="http://schemas.microsoft.com/office/powerpoint/2010/main" val="418538520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57</a:t>
            </a:fld>
            <a:endParaRPr lang="en-US"/>
          </a:p>
        </p:txBody>
      </p:sp>
    </p:spTree>
    <p:extLst>
      <p:ext uri="{BB962C8B-B14F-4D97-AF65-F5344CB8AC3E}">
        <p14:creationId xmlns:p14="http://schemas.microsoft.com/office/powerpoint/2010/main" val="15654699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58</a:t>
            </a:fld>
            <a:endParaRPr lang="en-US"/>
          </a:p>
        </p:txBody>
      </p:sp>
    </p:spTree>
    <p:extLst>
      <p:ext uri="{BB962C8B-B14F-4D97-AF65-F5344CB8AC3E}">
        <p14:creationId xmlns:p14="http://schemas.microsoft.com/office/powerpoint/2010/main" val="17145637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67</a:t>
            </a:fld>
            <a:endParaRPr lang="en-US"/>
          </a:p>
        </p:txBody>
      </p:sp>
    </p:spTree>
    <p:extLst>
      <p:ext uri="{BB962C8B-B14F-4D97-AF65-F5344CB8AC3E}">
        <p14:creationId xmlns:p14="http://schemas.microsoft.com/office/powerpoint/2010/main" val="1482418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14</a:t>
            </a:fld>
            <a:endParaRPr lang="en-US"/>
          </a:p>
        </p:txBody>
      </p:sp>
    </p:spTree>
    <p:extLst>
      <p:ext uri="{BB962C8B-B14F-4D97-AF65-F5344CB8AC3E}">
        <p14:creationId xmlns:p14="http://schemas.microsoft.com/office/powerpoint/2010/main" val="41942297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6EB0D-6F02-2D18-21DA-88C6BF54088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0C0724-A28E-ABFC-CBE9-10F02D90FE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7119009-C808-11E0-CC47-897CE3AAF08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2AE6E0A-8084-2D06-63E3-00F95F53CA75}"/>
              </a:ext>
            </a:extLst>
          </p:cNvPr>
          <p:cNvSpPr>
            <a:spLocks noGrp="1"/>
          </p:cNvSpPr>
          <p:nvPr>
            <p:ph type="sldNum" sz="quarter" idx="5"/>
          </p:nvPr>
        </p:nvSpPr>
        <p:spPr/>
        <p:txBody>
          <a:bodyPr/>
          <a:lstStyle/>
          <a:p>
            <a:fld id="{4FE1A22D-B0DA-7946-9107-1C35E13A8882}" type="slidenum">
              <a:rPr lang="en-US" smtClean="0"/>
              <a:t>73</a:t>
            </a:fld>
            <a:endParaRPr lang="en-US"/>
          </a:p>
        </p:txBody>
      </p:sp>
    </p:spTree>
    <p:extLst>
      <p:ext uri="{BB962C8B-B14F-4D97-AF65-F5344CB8AC3E}">
        <p14:creationId xmlns:p14="http://schemas.microsoft.com/office/powerpoint/2010/main" val="33881612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74</a:t>
            </a:fld>
            <a:endParaRPr lang="en-US"/>
          </a:p>
        </p:txBody>
      </p:sp>
    </p:spTree>
    <p:extLst>
      <p:ext uri="{BB962C8B-B14F-4D97-AF65-F5344CB8AC3E}">
        <p14:creationId xmlns:p14="http://schemas.microsoft.com/office/powerpoint/2010/main" val="280209069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75</a:t>
            </a:fld>
            <a:endParaRPr lang="en-US"/>
          </a:p>
        </p:txBody>
      </p:sp>
    </p:spTree>
    <p:extLst>
      <p:ext uri="{BB962C8B-B14F-4D97-AF65-F5344CB8AC3E}">
        <p14:creationId xmlns:p14="http://schemas.microsoft.com/office/powerpoint/2010/main" val="165255601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76</a:t>
            </a:fld>
            <a:endParaRPr lang="en-US"/>
          </a:p>
        </p:txBody>
      </p:sp>
    </p:spTree>
    <p:extLst>
      <p:ext uri="{BB962C8B-B14F-4D97-AF65-F5344CB8AC3E}">
        <p14:creationId xmlns:p14="http://schemas.microsoft.com/office/powerpoint/2010/main" val="296352821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77</a:t>
            </a:fld>
            <a:endParaRPr lang="en-US"/>
          </a:p>
        </p:txBody>
      </p:sp>
    </p:spTree>
    <p:extLst>
      <p:ext uri="{BB962C8B-B14F-4D97-AF65-F5344CB8AC3E}">
        <p14:creationId xmlns:p14="http://schemas.microsoft.com/office/powerpoint/2010/main" val="34001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78</a:t>
            </a:fld>
            <a:endParaRPr lang="en-US"/>
          </a:p>
        </p:txBody>
      </p:sp>
    </p:spTree>
    <p:extLst>
      <p:ext uri="{BB962C8B-B14F-4D97-AF65-F5344CB8AC3E}">
        <p14:creationId xmlns:p14="http://schemas.microsoft.com/office/powerpoint/2010/main" val="142665644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AD8ACC-05D3-F968-B2B5-F4D6BC0F49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FCF099-47DE-5CAB-8BB0-0C2F9553869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6D72CA0-6282-6828-931F-CF3037B8C56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4D112DB-16F3-862D-E76C-95D0577032FE}"/>
              </a:ext>
            </a:extLst>
          </p:cNvPr>
          <p:cNvSpPr>
            <a:spLocks noGrp="1"/>
          </p:cNvSpPr>
          <p:nvPr>
            <p:ph type="sldNum" sz="quarter" idx="5"/>
          </p:nvPr>
        </p:nvSpPr>
        <p:spPr/>
        <p:txBody>
          <a:bodyPr/>
          <a:lstStyle/>
          <a:p>
            <a:fld id="{4FE1A22D-B0DA-7946-9107-1C35E13A8882}" type="slidenum">
              <a:rPr lang="en-US" smtClean="0"/>
              <a:t>90</a:t>
            </a:fld>
            <a:endParaRPr lang="en-US"/>
          </a:p>
        </p:txBody>
      </p:sp>
    </p:spTree>
    <p:extLst>
      <p:ext uri="{BB962C8B-B14F-4D97-AF65-F5344CB8AC3E}">
        <p14:creationId xmlns:p14="http://schemas.microsoft.com/office/powerpoint/2010/main" val="235831078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F4817D-BA8E-4DB8-1F43-E6EEE2112B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E3C9C4-97F7-B6EB-8D95-A07FE8F5994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7752AD-7FC1-70EC-134D-7B51AB091E5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410E965-6711-14E3-31C3-D28F6596FF39}"/>
              </a:ext>
            </a:extLst>
          </p:cNvPr>
          <p:cNvSpPr>
            <a:spLocks noGrp="1"/>
          </p:cNvSpPr>
          <p:nvPr>
            <p:ph type="sldNum" sz="quarter" idx="5"/>
          </p:nvPr>
        </p:nvSpPr>
        <p:spPr/>
        <p:txBody>
          <a:bodyPr/>
          <a:lstStyle/>
          <a:p>
            <a:fld id="{4FE1A22D-B0DA-7946-9107-1C35E13A8882}" type="slidenum">
              <a:rPr lang="en-US" smtClean="0"/>
              <a:t>99</a:t>
            </a:fld>
            <a:endParaRPr lang="en-US"/>
          </a:p>
        </p:txBody>
      </p:sp>
    </p:spTree>
    <p:extLst>
      <p:ext uri="{BB962C8B-B14F-4D97-AF65-F5344CB8AC3E}">
        <p14:creationId xmlns:p14="http://schemas.microsoft.com/office/powerpoint/2010/main" val="424998073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88A96D-02FC-D3C1-A0EB-98B4E788C7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67E626-9F38-C4BF-9E60-576D347C48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BC6EFD-1D3F-8353-B6B1-CCD3F7418E0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CBDBB65-7976-F46C-EDA9-765AD276801D}"/>
              </a:ext>
            </a:extLst>
          </p:cNvPr>
          <p:cNvSpPr>
            <a:spLocks noGrp="1"/>
          </p:cNvSpPr>
          <p:nvPr>
            <p:ph type="sldNum" sz="quarter" idx="5"/>
          </p:nvPr>
        </p:nvSpPr>
        <p:spPr/>
        <p:txBody>
          <a:bodyPr/>
          <a:lstStyle/>
          <a:p>
            <a:fld id="{4FE1A22D-B0DA-7946-9107-1C35E13A8882}" type="slidenum">
              <a:rPr lang="en-US" smtClean="0"/>
              <a:t>100</a:t>
            </a:fld>
            <a:endParaRPr lang="en-US"/>
          </a:p>
        </p:txBody>
      </p:sp>
    </p:spTree>
    <p:extLst>
      <p:ext uri="{BB962C8B-B14F-4D97-AF65-F5344CB8AC3E}">
        <p14:creationId xmlns:p14="http://schemas.microsoft.com/office/powerpoint/2010/main" val="192996633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DD3BE4-BE9A-75F0-B7E8-1FE3B47F3A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FEB9794-4540-5026-83B4-1F8BB89D170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5B6FDF-9D4E-5135-4E5D-685A83249CB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AE81165-A9AF-2149-0768-9CD8651B86DD}"/>
              </a:ext>
            </a:extLst>
          </p:cNvPr>
          <p:cNvSpPr>
            <a:spLocks noGrp="1"/>
          </p:cNvSpPr>
          <p:nvPr>
            <p:ph type="sldNum" sz="quarter" idx="5"/>
          </p:nvPr>
        </p:nvSpPr>
        <p:spPr/>
        <p:txBody>
          <a:bodyPr/>
          <a:lstStyle/>
          <a:p>
            <a:fld id="{4FE1A22D-B0DA-7946-9107-1C35E13A8882}" type="slidenum">
              <a:rPr lang="en-US" smtClean="0"/>
              <a:t>101</a:t>
            </a:fld>
            <a:endParaRPr lang="en-US"/>
          </a:p>
        </p:txBody>
      </p:sp>
    </p:spTree>
    <p:extLst>
      <p:ext uri="{BB962C8B-B14F-4D97-AF65-F5344CB8AC3E}">
        <p14:creationId xmlns:p14="http://schemas.microsoft.com/office/powerpoint/2010/main" val="3432829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16</a:t>
            </a:fld>
            <a:endParaRPr lang="en-US"/>
          </a:p>
        </p:txBody>
      </p:sp>
    </p:spTree>
    <p:extLst>
      <p:ext uri="{BB962C8B-B14F-4D97-AF65-F5344CB8AC3E}">
        <p14:creationId xmlns:p14="http://schemas.microsoft.com/office/powerpoint/2010/main" val="353229248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102</a:t>
            </a:fld>
            <a:endParaRPr lang="en-US"/>
          </a:p>
        </p:txBody>
      </p:sp>
    </p:spTree>
    <p:extLst>
      <p:ext uri="{BB962C8B-B14F-4D97-AF65-F5344CB8AC3E}">
        <p14:creationId xmlns:p14="http://schemas.microsoft.com/office/powerpoint/2010/main" val="2545025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17</a:t>
            </a:fld>
            <a:endParaRPr lang="en-US"/>
          </a:p>
        </p:txBody>
      </p:sp>
    </p:spTree>
    <p:extLst>
      <p:ext uri="{BB962C8B-B14F-4D97-AF65-F5344CB8AC3E}">
        <p14:creationId xmlns:p14="http://schemas.microsoft.com/office/powerpoint/2010/main" val="280833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21</a:t>
            </a:fld>
            <a:endParaRPr lang="en-US"/>
          </a:p>
        </p:txBody>
      </p:sp>
    </p:spTree>
    <p:extLst>
      <p:ext uri="{BB962C8B-B14F-4D97-AF65-F5344CB8AC3E}">
        <p14:creationId xmlns:p14="http://schemas.microsoft.com/office/powerpoint/2010/main" val="2406565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09D2E3-4BB3-7AC4-938C-BB1744B574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D635CEB-FC57-D913-8895-562BC1B7A0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C657B1-EC69-F17D-D9E3-A46F67092CB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E62FAF1-2DE5-56CD-D050-0235DF6EFCBF}"/>
              </a:ext>
            </a:extLst>
          </p:cNvPr>
          <p:cNvSpPr>
            <a:spLocks noGrp="1"/>
          </p:cNvSpPr>
          <p:nvPr>
            <p:ph type="sldNum" sz="quarter" idx="5"/>
          </p:nvPr>
        </p:nvSpPr>
        <p:spPr/>
        <p:txBody>
          <a:bodyPr/>
          <a:lstStyle/>
          <a:p>
            <a:fld id="{4FE1A22D-B0DA-7946-9107-1C35E13A8882}" type="slidenum">
              <a:rPr lang="en-US" smtClean="0"/>
              <a:t>22</a:t>
            </a:fld>
            <a:endParaRPr lang="en-US"/>
          </a:p>
        </p:txBody>
      </p:sp>
    </p:spTree>
    <p:extLst>
      <p:ext uri="{BB962C8B-B14F-4D97-AF65-F5344CB8AC3E}">
        <p14:creationId xmlns:p14="http://schemas.microsoft.com/office/powerpoint/2010/main" val="2819791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FE1A22D-B0DA-7946-9107-1C35E13A8882}" type="slidenum">
              <a:rPr lang="en-US" smtClean="0"/>
              <a:t>25</a:t>
            </a:fld>
            <a:endParaRPr lang="en-US"/>
          </a:p>
        </p:txBody>
      </p:sp>
    </p:spTree>
    <p:extLst>
      <p:ext uri="{BB962C8B-B14F-4D97-AF65-F5344CB8AC3E}">
        <p14:creationId xmlns:p14="http://schemas.microsoft.com/office/powerpoint/2010/main" val="527328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958037"/>
            <a:ext cx="7772400" cy="815815"/>
          </a:xfrm>
          <a:prstGeom prst="rect">
            <a:avLst/>
          </a:prstGeom>
        </p:spPr>
        <p:txBody>
          <a:bodyPr/>
          <a:lstStyle>
            <a:lvl1pPr>
              <a:defRPr>
                <a:latin typeface="Franklin Gothic Medium"/>
                <a:cs typeface="Franklin Gothic Medium"/>
              </a:defRPr>
            </a:lvl1pPr>
          </a:lstStyle>
          <a:p>
            <a:r>
              <a:rPr lang="en-US" dirty="0"/>
              <a:t>Click to edit Master title style</a:t>
            </a:r>
          </a:p>
        </p:txBody>
      </p:sp>
      <p:sp>
        <p:nvSpPr>
          <p:cNvPr id="3" name="Slide Number Placeholder 1">
            <a:extLst>
              <a:ext uri="{FF2B5EF4-FFF2-40B4-BE49-F238E27FC236}">
                <a16:creationId xmlns:a16="http://schemas.microsoft.com/office/drawing/2014/main" id="{990B506C-7399-87D9-1AAB-0C88DF5DB765}"/>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solidFill>
                <a:latin typeface="Franklin Gothic Medium" panose="020B0603020102020204" pitchFamily="34" charset="0"/>
              </a:defRPr>
            </a:lvl1pPr>
          </a:lstStyle>
          <a:p>
            <a:fld id="{60F4F636-6A27-E649-AEDF-9DE4D4E58670}" type="slidenum">
              <a:rPr lang="en-US" smtClean="0"/>
              <a:pPr/>
              <a:t>‹#›</a:t>
            </a:fld>
            <a:endParaRPr lang="en-US" dirty="0"/>
          </a:p>
        </p:txBody>
      </p:sp>
    </p:spTree>
    <p:extLst>
      <p:ext uri="{BB962C8B-B14F-4D97-AF65-F5344CB8AC3E}">
        <p14:creationId xmlns:p14="http://schemas.microsoft.com/office/powerpoint/2010/main" val="627174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6642"/>
          </a:xfrm>
          <a:prstGeom prst="rect">
            <a:avLst/>
          </a:prstGeom>
        </p:spPr>
        <p:txBody>
          <a:bodyPr>
            <a:normAutofit/>
          </a:bodyPr>
          <a:lstStyle>
            <a:lvl1pPr algn="l">
              <a:defRPr sz="3200">
                <a:latin typeface="Franklin Gothic Medium"/>
                <a:cs typeface="Franklin Gothic Medium"/>
              </a:defRPr>
            </a:lvl1pPr>
          </a:lstStyle>
          <a:p>
            <a:r>
              <a:rPr lang="en-US" dirty="0"/>
              <a:t>Click to edit Master title style</a:t>
            </a:r>
          </a:p>
        </p:txBody>
      </p:sp>
      <p:sp>
        <p:nvSpPr>
          <p:cNvPr id="3" name="Content Placeholder 2"/>
          <p:cNvSpPr>
            <a:spLocks noGrp="1"/>
          </p:cNvSpPr>
          <p:nvPr>
            <p:ph idx="1"/>
          </p:nvPr>
        </p:nvSpPr>
        <p:spPr>
          <a:xfrm>
            <a:off x="457200" y="1244160"/>
            <a:ext cx="8229600" cy="5140800"/>
          </a:xfrm>
          <a:prstGeom prst="rect">
            <a:avLst/>
          </a:prstGeom>
        </p:spPr>
        <p:txBody>
          <a:bodyPr/>
          <a:lstStyle>
            <a:lvl1pPr>
              <a:defRPr>
                <a:latin typeface="Franklin Gothic Medium"/>
                <a:cs typeface="Franklin Gothic Medium"/>
              </a:defRPr>
            </a:lvl1pPr>
            <a:lvl2pPr>
              <a:defRPr>
                <a:latin typeface="Franklin Gothic Medium"/>
                <a:cs typeface="Franklin Gothic Medium"/>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1"/>
            <a:r>
              <a:rPr lang="en-US" dirty="0"/>
              <a:t>Second level</a:t>
            </a:r>
          </a:p>
        </p:txBody>
      </p:sp>
      <p:cxnSp>
        <p:nvCxnSpPr>
          <p:cNvPr id="8" name="Straight Connector 7"/>
          <p:cNvCxnSpPr/>
          <p:nvPr userDrawn="1"/>
        </p:nvCxnSpPr>
        <p:spPr>
          <a:xfrm>
            <a:off x="457200" y="881280"/>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Slide Number Placeholder 1">
            <a:extLst>
              <a:ext uri="{FF2B5EF4-FFF2-40B4-BE49-F238E27FC236}">
                <a16:creationId xmlns:a16="http://schemas.microsoft.com/office/drawing/2014/main" id="{DF808AB4-879A-0905-A54C-7A5D37F4011A}"/>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solidFill>
                <a:latin typeface="Franklin Gothic Medium" panose="020B0603020102020204" pitchFamily="34" charset="0"/>
              </a:defRPr>
            </a:lvl1pPr>
          </a:lstStyle>
          <a:p>
            <a:fld id="{60F4F636-6A27-E649-AEDF-9DE4D4E58670}" type="slidenum">
              <a:rPr lang="en-US" smtClean="0"/>
              <a:pPr/>
              <a:t>‹#›</a:t>
            </a:fld>
            <a:endParaRPr lang="en-US" dirty="0"/>
          </a:p>
        </p:txBody>
      </p:sp>
    </p:spTree>
    <p:extLst>
      <p:ext uri="{BB962C8B-B14F-4D97-AF65-F5344CB8AC3E}">
        <p14:creationId xmlns:p14="http://schemas.microsoft.com/office/powerpoint/2010/main" val="4245649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606642"/>
          </a:xfrm>
          <a:prstGeom prst="rect">
            <a:avLst/>
          </a:prstGeom>
        </p:spPr>
        <p:txBody>
          <a:bodyPr>
            <a:normAutofit/>
          </a:bodyPr>
          <a:lstStyle>
            <a:lvl1pPr algn="l">
              <a:defRPr sz="3200">
                <a:latin typeface="Franklin Gothic Medium"/>
                <a:cs typeface="Franklin Gothic Medium"/>
              </a:defRPr>
            </a:lvl1pPr>
          </a:lstStyle>
          <a:p>
            <a:r>
              <a:rPr lang="en-US" dirty="0"/>
              <a:t>Click to edit Master title style</a:t>
            </a:r>
          </a:p>
        </p:txBody>
      </p:sp>
      <p:cxnSp>
        <p:nvCxnSpPr>
          <p:cNvPr id="7" name="Straight Connector 6"/>
          <p:cNvCxnSpPr/>
          <p:nvPr userDrawn="1"/>
        </p:nvCxnSpPr>
        <p:spPr>
          <a:xfrm>
            <a:off x="457200" y="881280"/>
            <a:ext cx="82296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 name="Slide Number Placeholder 1">
            <a:extLst>
              <a:ext uri="{FF2B5EF4-FFF2-40B4-BE49-F238E27FC236}">
                <a16:creationId xmlns:a16="http://schemas.microsoft.com/office/drawing/2014/main" id="{3F6CADE6-B25D-70B2-54F6-1D842E2B80DC}"/>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solidFill>
                <a:latin typeface="Franklin Gothic Medium" panose="020B0603020102020204" pitchFamily="34" charset="0"/>
              </a:defRPr>
            </a:lvl1pPr>
          </a:lstStyle>
          <a:p>
            <a:fld id="{60F4F636-6A27-E649-AEDF-9DE4D4E58670}" type="slidenum">
              <a:rPr lang="en-US" smtClean="0"/>
              <a:pPr/>
              <a:t>‹#›</a:t>
            </a:fld>
            <a:endParaRPr lang="en-US" dirty="0"/>
          </a:p>
        </p:txBody>
      </p:sp>
    </p:spTree>
    <p:extLst>
      <p:ext uri="{BB962C8B-B14F-4D97-AF65-F5344CB8AC3E}">
        <p14:creationId xmlns:p14="http://schemas.microsoft.com/office/powerpoint/2010/main" val="14531583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694913-18AA-3C6D-4AEF-CE749FAE22E5}"/>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solidFill>
                <a:latin typeface="Franklin Gothic Medium" panose="020B0603020102020204" pitchFamily="34" charset="0"/>
              </a:defRPr>
            </a:lvl1pPr>
          </a:lstStyle>
          <a:p>
            <a:fld id="{60F4F636-6A27-E649-AEDF-9DE4D4E58670}" type="slidenum">
              <a:rPr lang="en-US" smtClean="0"/>
              <a:pPr/>
              <a:t>‹#›</a:t>
            </a:fld>
            <a:endParaRPr lang="en-US" dirty="0"/>
          </a:p>
        </p:txBody>
      </p:sp>
    </p:spTree>
    <p:extLst>
      <p:ext uri="{BB962C8B-B14F-4D97-AF65-F5344CB8AC3E}">
        <p14:creationId xmlns:p14="http://schemas.microsoft.com/office/powerpoint/2010/main" val="1738249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7997E-2A8E-37E1-1B4C-3203BE1824FD}"/>
              </a:ext>
            </a:extLst>
          </p:cNvPr>
          <p:cNvSpPr>
            <a:spLocks noGrp="1"/>
          </p:cNvSpPr>
          <p:nvPr>
            <p:ph type="ctrTitle"/>
          </p:nvPr>
        </p:nvSpPr>
        <p:spPr>
          <a:xfrm>
            <a:off x="685800" y="2244162"/>
            <a:ext cx="3494590" cy="2006561"/>
          </a:xfrm>
        </p:spPr>
        <p:txBody>
          <a:bodyPr/>
          <a:lstStyle/>
          <a:p>
            <a:pPr algn="l"/>
            <a:r>
              <a:rPr lang="en-US" sz="3800" dirty="0">
                <a:solidFill>
                  <a:srgbClr val="7030A0"/>
                </a:solidFill>
              </a:rPr>
              <a:t>Software Development &amp; Reasoning</a:t>
            </a:r>
          </a:p>
        </p:txBody>
      </p:sp>
      <p:sp>
        <p:nvSpPr>
          <p:cNvPr id="5" name="Title 1">
            <a:extLst>
              <a:ext uri="{FF2B5EF4-FFF2-40B4-BE49-F238E27FC236}">
                <a16:creationId xmlns:a16="http://schemas.microsoft.com/office/drawing/2014/main" id="{98C0A688-BC38-5406-4B86-4D270A616529}"/>
              </a:ext>
            </a:extLst>
          </p:cNvPr>
          <p:cNvSpPr txBox="1">
            <a:spLocks/>
          </p:cNvSpPr>
          <p:nvPr/>
        </p:nvSpPr>
        <p:spPr>
          <a:xfrm>
            <a:off x="685800" y="5251355"/>
            <a:ext cx="2184722" cy="600938"/>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sz="3200" dirty="0"/>
              <a:t>Matt Wang</a:t>
            </a:r>
          </a:p>
        </p:txBody>
      </p:sp>
      <p:sp>
        <p:nvSpPr>
          <p:cNvPr id="6" name="Title 1">
            <a:extLst>
              <a:ext uri="{FF2B5EF4-FFF2-40B4-BE49-F238E27FC236}">
                <a16:creationId xmlns:a16="http://schemas.microsoft.com/office/drawing/2014/main" id="{B891C57D-56ED-22FF-FC36-71081233A538}"/>
              </a:ext>
            </a:extLst>
          </p:cNvPr>
          <p:cNvSpPr txBox="1">
            <a:spLocks/>
          </p:cNvSpPr>
          <p:nvPr/>
        </p:nvSpPr>
        <p:spPr>
          <a:xfrm>
            <a:off x="685800" y="5839936"/>
            <a:ext cx="3886200" cy="889773"/>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sz="1600" dirty="0">
                <a:solidFill>
                  <a:schemeClr val="tx1">
                    <a:lumMod val="95000"/>
                    <a:lumOff val="5000"/>
                  </a:schemeClr>
                </a:solidFill>
                <a:latin typeface="Franklin Gothic Medium Cond" panose="020B0606030402020204" pitchFamily="34" charset="0"/>
              </a:rPr>
              <a:t>&amp; Ali, Alice, Andrew, Anmol, Antonio, Connor, Edison, Helena, Jonathan, Katherine, Lauren, Lawrence, Mayee, Omar, Riva, Saan, and </a:t>
            </a:r>
            <a:r>
              <a:rPr lang="en-US" sz="1600" dirty="0" err="1">
                <a:solidFill>
                  <a:schemeClr val="tx1">
                    <a:lumMod val="95000"/>
                    <a:lumOff val="5000"/>
                  </a:schemeClr>
                </a:solidFill>
                <a:latin typeface="Franklin Gothic Medium Cond" panose="020B0606030402020204" pitchFamily="34" charset="0"/>
              </a:rPr>
              <a:t>Yusong</a:t>
            </a:r>
            <a:endParaRPr lang="en-US" sz="1600" dirty="0">
              <a:solidFill>
                <a:schemeClr val="tx1">
                  <a:lumMod val="95000"/>
                  <a:lumOff val="5000"/>
                </a:schemeClr>
              </a:solidFill>
              <a:latin typeface="Franklin Gothic Medium Cond" panose="020B0606030402020204" pitchFamily="34" charset="0"/>
            </a:endParaRPr>
          </a:p>
        </p:txBody>
      </p:sp>
      <p:sp>
        <p:nvSpPr>
          <p:cNvPr id="8" name="Title 1">
            <a:extLst>
              <a:ext uri="{FF2B5EF4-FFF2-40B4-BE49-F238E27FC236}">
                <a16:creationId xmlns:a16="http://schemas.microsoft.com/office/drawing/2014/main" id="{F889BDC2-E803-9F76-A7EF-D8764234F9F4}"/>
              </a:ext>
            </a:extLst>
          </p:cNvPr>
          <p:cNvSpPr txBox="1">
            <a:spLocks/>
          </p:cNvSpPr>
          <p:nvPr/>
        </p:nvSpPr>
        <p:spPr>
          <a:xfrm>
            <a:off x="685800" y="735865"/>
            <a:ext cx="3886200" cy="1537131"/>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dirty="0"/>
              <a:t>CSE 331</a:t>
            </a:r>
          </a:p>
          <a:p>
            <a:pPr algn="l"/>
            <a:r>
              <a:rPr lang="en-US" dirty="0"/>
              <a:t>Spring 2025</a:t>
            </a:r>
          </a:p>
        </p:txBody>
      </p:sp>
      <p:sp>
        <p:nvSpPr>
          <p:cNvPr id="10" name="Title 1">
            <a:extLst>
              <a:ext uri="{FF2B5EF4-FFF2-40B4-BE49-F238E27FC236}">
                <a16:creationId xmlns:a16="http://schemas.microsoft.com/office/drawing/2014/main" id="{E3429ACC-2FC4-B95E-3FD2-B61454DA2BFF}"/>
              </a:ext>
            </a:extLst>
          </p:cNvPr>
          <p:cNvSpPr txBox="1">
            <a:spLocks/>
          </p:cNvSpPr>
          <p:nvPr/>
        </p:nvSpPr>
        <p:spPr>
          <a:xfrm>
            <a:off x="5852450" y="5049310"/>
            <a:ext cx="2184722" cy="404090"/>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r>
              <a:rPr lang="en-US" sz="1800" dirty="0" err="1"/>
              <a:t>xkcd</a:t>
            </a:r>
            <a:r>
              <a:rPr lang="en-US" sz="1800" dirty="0"/>
              <a:t> #1739</a:t>
            </a:r>
          </a:p>
        </p:txBody>
      </p:sp>
      <p:pic>
        <p:nvPicPr>
          <p:cNvPr id="3" name="Picture 2" descr="xkcd 1739: fixing problems. Transcript from explainxkcd:&#10;[Cueball sitting in an office chair at his desk typing on his laptop. A person addresses him from the left:]&#10;Off-panel voice: What are you working on?&#10;Cueball: Trying to fix the problems I created when I tried to fix the problems I created when I tried to fix the problems I created when...">
            <a:extLst>
              <a:ext uri="{FF2B5EF4-FFF2-40B4-BE49-F238E27FC236}">
                <a16:creationId xmlns:a16="http://schemas.microsoft.com/office/drawing/2014/main" id="{2A7F2A1E-06DC-DCFB-7B6C-DB141B5B79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3611" y="1110528"/>
            <a:ext cx="3962400" cy="3898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4456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FBA1F-7DFB-8E3A-BD45-F104B62F2333}"/>
              </a:ext>
            </a:extLst>
          </p:cNvPr>
          <p:cNvSpPr>
            <a:spLocks noGrp="1"/>
          </p:cNvSpPr>
          <p:nvPr>
            <p:ph type="title"/>
          </p:nvPr>
        </p:nvSpPr>
        <p:spPr/>
        <p:txBody>
          <a:bodyPr/>
          <a:lstStyle/>
          <a:p>
            <a:r>
              <a:rPr lang="en-US" dirty="0"/>
              <a:t>How Many Bugs Sent to Beta Users?</a:t>
            </a:r>
          </a:p>
        </p:txBody>
      </p:sp>
      <p:sp>
        <p:nvSpPr>
          <p:cNvPr id="3" name="Content Placeholder 2">
            <a:extLst>
              <a:ext uri="{FF2B5EF4-FFF2-40B4-BE49-F238E27FC236}">
                <a16:creationId xmlns:a16="http://schemas.microsoft.com/office/drawing/2014/main" id="{8DC904F2-EFEC-EF8F-2A8A-B1C4C1C44221}"/>
              </a:ext>
            </a:extLst>
          </p:cNvPr>
          <p:cNvSpPr>
            <a:spLocks noGrp="1"/>
          </p:cNvSpPr>
          <p:nvPr>
            <p:ph idx="1"/>
          </p:nvPr>
        </p:nvSpPr>
        <p:spPr/>
        <p:txBody>
          <a:bodyPr/>
          <a:lstStyle/>
          <a:p>
            <a:r>
              <a:rPr lang="en-US" sz="2600" dirty="0"/>
              <a:t>Every 2000 lines of code</a:t>
            </a:r>
          </a:p>
          <a:p>
            <a:pPr lvl="2"/>
            <a:endParaRPr lang="en-US" sz="1800" dirty="0"/>
          </a:p>
          <a:p>
            <a:pPr lvl="2"/>
            <a:r>
              <a:rPr lang="en-US" sz="1800" dirty="0"/>
              <a:t>100 bugs typed in						1 per 20 lines</a:t>
            </a:r>
          </a:p>
          <a:p>
            <a:pPr lvl="2"/>
            <a:endParaRPr lang="en-US" sz="800" dirty="0"/>
          </a:p>
          <a:p>
            <a:pPr lvl="2"/>
            <a:r>
              <a:rPr lang="en-US" sz="1800" dirty="0"/>
              <a:t>  – 50 bugs caught by type checker			(50%)</a:t>
            </a:r>
          </a:p>
          <a:p>
            <a:pPr lvl="2"/>
            <a:r>
              <a:rPr lang="en-US" sz="1800" dirty="0"/>
              <a:t>  = 50 bugs</a:t>
            </a:r>
          </a:p>
          <a:p>
            <a:pPr lvl="2"/>
            <a:endParaRPr lang="en-US" sz="800" dirty="0"/>
          </a:p>
          <a:p>
            <a:pPr lvl="2"/>
            <a:r>
              <a:rPr lang="en-US" sz="1800" dirty="0"/>
              <a:t>  – 35 bugs caught by unit testing			(70%)</a:t>
            </a:r>
          </a:p>
          <a:p>
            <a:pPr lvl="2"/>
            <a:r>
              <a:rPr lang="en-US" sz="1800" dirty="0"/>
              <a:t>  = 15 bugs</a:t>
            </a:r>
          </a:p>
          <a:p>
            <a:pPr lvl="2"/>
            <a:endParaRPr lang="en-US" sz="1800" dirty="0"/>
          </a:p>
          <a:p>
            <a:r>
              <a:rPr lang="en-US" sz="2600" dirty="0"/>
              <a:t>Need to debug 14 bugs from beta users</a:t>
            </a:r>
          </a:p>
          <a:p>
            <a:pPr lvl="1"/>
            <a:r>
              <a:rPr lang="en-US" sz="2200" dirty="0"/>
              <a:t>will still send 1 bug to regular users</a:t>
            </a:r>
          </a:p>
        </p:txBody>
      </p:sp>
      <p:sp>
        <p:nvSpPr>
          <p:cNvPr id="4" name="Slide Number Placeholder 3">
            <a:extLst>
              <a:ext uri="{FF2B5EF4-FFF2-40B4-BE49-F238E27FC236}">
                <a16:creationId xmlns:a16="http://schemas.microsoft.com/office/drawing/2014/main" id="{6C524D77-C61D-B055-B9E8-59C5D09E31BB}"/>
              </a:ext>
            </a:extLst>
          </p:cNvPr>
          <p:cNvSpPr>
            <a:spLocks noGrp="1"/>
          </p:cNvSpPr>
          <p:nvPr>
            <p:ph type="sldNum" sz="quarter" idx="4"/>
          </p:nvPr>
        </p:nvSpPr>
        <p:spPr/>
        <p:txBody>
          <a:bodyPr/>
          <a:lstStyle/>
          <a:p>
            <a:fld id="{60F4F636-6A27-E649-AEDF-9DE4D4E58670}" type="slidenum">
              <a:rPr lang="en-US" smtClean="0"/>
              <a:pPr/>
              <a:t>10</a:t>
            </a:fld>
            <a:endParaRPr lang="en-US" dirty="0"/>
          </a:p>
        </p:txBody>
      </p:sp>
    </p:spTree>
    <p:extLst>
      <p:ext uri="{BB962C8B-B14F-4D97-AF65-F5344CB8AC3E}">
        <p14:creationId xmlns:p14="http://schemas.microsoft.com/office/powerpoint/2010/main" val="2137760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6D98F6-C94C-AF17-F1F7-8C8A3D1D05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45BB52-8A85-6946-0A12-72E2DFF0FE7D}"/>
              </a:ext>
            </a:extLst>
          </p:cNvPr>
          <p:cNvSpPr>
            <a:spLocks noGrp="1"/>
          </p:cNvSpPr>
          <p:nvPr>
            <p:ph type="title"/>
          </p:nvPr>
        </p:nvSpPr>
        <p:spPr>
          <a:xfrm>
            <a:off x="457200" y="301003"/>
            <a:ext cx="8229600" cy="606642"/>
          </a:xfrm>
        </p:spPr>
        <p:txBody>
          <a:bodyPr/>
          <a:lstStyle/>
          <a:p>
            <a:r>
              <a:rPr lang="en-US" dirty="0"/>
              <a:t>Structural Induction … Gone Wrong? (2/3)</a:t>
            </a:r>
          </a:p>
        </p:txBody>
      </p:sp>
      <p:sp>
        <p:nvSpPr>
          <p:cNvPr id="3" name="Content Placeholder 2">
            <a:extLst>
              <a:ext uri="{FF2B5EF4-FFF2-40B4-BE49-F238E27FC236}">
                <a16:creationId xmlns:a16="http://schemas.microsoft.com/office/drawing/2014/main" id="{C8E548AD-4D84-0127-5C9B-91A0F9F98020}"/>
              </a:ext>
            </a:extLst>
          </p:cNvPr>
          <p:cNvSpPr>
            <a:spLocks noGrp="1"/>
          </p:cNvSpPr>
          <p:nvPr>
            <p:ph idx="1"/>
          </p:nvPr>
        </p:nvSpPr>
        <p:spPr>
          <a:xfrm>
            <a:off x="457200" y="1244159"/>
            <a:ext cx="8229600" cy="5312837"/>
          </a:xfrm>
        </p:spPr>
        <p:txBody>
          <a:bodyPr/>
          <a:lstStyle/>
          <a:p>
            <a:pPr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(nil)		 := true</a:t>
            </a:r>
          </a:p>
          <a:p>
            <a:pPr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(x :: nil)	 := true</a:t>
            </a:r>
          </a:p>
          <a:p>
            <a:pPr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(x :: y :: L)	 := x = y and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(y :: L)</a:t>
            </a:r>
          </a:p>
          <a:p>
            <a:pPr lvl="2"/>
            <a:endParaRPr lang="en-US" sz="1800" dirty="0"/>
          </a:p>
          <a:p>
            <a:pPr lvl="2"/>
            <a:r>
              <a:rPr lang="en-US" sz="1800" dirty="0">
                <a:solidFill>
                  <a:srgbClr val="7030A0"/>
                </a:solidFill>
                <a:latin typeface="Franklin Gothic Medium" panose="020B0603020102020204" pitchFamily="34" charset="0"/>
                <a:ea typeface="Cambria Math" panose="02040503050406030204" pitchFamily="18" charset="0"/>
              </a:rPr>
              <a:t>Base Case</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nil</a:t>
            </a:r>
            <a:r>
              <a:rPr lang="en-US" sz="1800" dirty="0">
                <a:latin typeface="Franklin Gothic Medium" panose="020B0603020102020204" pitchFamily="34" charset="0"/>
                <a:ea typeface="Cambria Math" panose="02040503050406030204" pitchFamily="18" charset="0"/>
              </a:rPr>
              <a:t>)</a:t>
            </a:r>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(nil) = true 		</a:t>
            </a:r>
            <a:r>
              <a:rPr lang="en-US" sz="1800" dirty="0">
                <a:latin typeface="Franklin Gothic Medium" panose="020B0603020102020204" pitchFamily="34" charset="0"/>
                <a:ea typeface="Cambria Math" panose="02040503050406030204" pitchFamily="18" charset="0"/>
              </a:rPr>
              <a:t>def of </a:t>
            </a:r>
            <a:r>
              <a:rPr lang="en-US" sz="1800" dirty="0" err="1">
                <a:latin typeface="Cambria Math" panose="02040503050406030204" pitchFamily="18" charset="0"/>
                <a:ea typeface="Cambria Math" panose="02040503050406030204" pitchFamily="18" charset="0"/>
              </a:rPr>
              <a:t>allEqual</a:t>
            </a:r>
            <a:endParaRPr lang="en-US" sz="1800" dirty="0">
              <a:latin typeface="Cambria Math" panose="02040503050406030204" pitchFamily="18" charset="0"/>
              <a:ea typeface="Cambria Math" panose="02040503050406030204" pitchFamily="18" charset="0"/>
            </a:endParaRPr>
          </a:p>
          <a:p>
            <a:pPr lvl="2"/>
            <a:r>
              <a:rPr lang="en-US" sz="1800" dirty="0">
                <a:solidFill>
                  <a:srgbClr val="7030A0"/>
                </a:solidFill>
                <a:latin typeface="Franklin Gothic Medium" panose="020B0603020102020204" pitchFamily="34" charset="0"/>
                <a:ea typeface="Cambria Math" panose="02040503050406030204" pitchFamily="18" charset="0"/>
              </a:rPr>
              <a:t>Base Case</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x </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nil</a:t>
            </a:r>
            <a:r>
              <a:rPr lang="en-US" sz="1800" dirty="0">
                <a:latin typeface="Franklin Gothic Medium" panose="020B0603020102020204" pitchFamily="34" charset="0"/>
                <a:ea typeface="Cambria Math" panose="02040503050406030204" pitchFamily="18" charset="0"/>
              </a:rPr>
              <a:t>)</a:t>
            </a:r>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(x:: nil) = true 		</a:t>
            </a:r>
            <a:r>
              <a:rPr lang="en-US" sz="1800" dirty="0">
                <a:latin typeface="Franklin Gothic Medium" panose="020B0603020102020204" pitchFamily="34" charset="0"/>
                <a:ea typeface="Cambria Math" panose="02040503050406030204" pitchFamily="18" charset="0"/>
              </a:rPr>
              <a:t>def of </a:t>
            </a:r>
            <a:r>
              <a:rPr lang="en-US" sz="1800" dirty="0" err="1">
                <a:latin typeface="Cambria Math" panose="02040503050406030204" pitchFamily="18" charset="0"/>
                <a:ea typeface="Cambria Math" panose="02040503050406030204" pitchFamily="18" charset="0"/>
              </a:rPr>
              <a:t>allEqual</a:t>
            </a:r>
            <a:endParaRPr lang="en-US" sz="1800" dirty="0">
              <a:latin typeface="Cambria Math" panose="02040503050406030204" pitchFamily="18" charset="0"/>
              <a:ea typeface="Cambria Math" panose="02040503050406030204" pitchFamily="18" charset="0"/>
            </a:endParaRPr>
          </a:p>
          <a:p>
            <a:pPr lvl="2"/>
            <a:endParaRPr lang="en-US" sz="1800" dirty="0">
              <a:latin typeface="Cambria Math" panose="02040503050406030204" pitchFamily="18" charset="0"/>
              <a:ea typeface="Cambria Math" panose="02040503050406030204" pitchFamily="18" charset="0"/>
            </a:endParaRPr>
          </a:p>
          <a:p>
            <a:pPr lvl="2"/>
            <a:r>
              <a:rPr lang="en-US" sz="1800" dirty="0">
                <a:latin typeface="Franklin Gothic Medium" panose="020B0603020102020204" pitchFamily="34" charset="0"/>
                <a:ea typeface="Cambria Math" panose="02040503050406030204" pitchFamily="18" charset="0"/>
              </a:rPr>
              <a:t>Now, what if we got a bit sloppy?</a:t>
            </a:r>
            <a:endParaRPr lang="en-US" sz="1800" dirty="0">
              <a:latin typeface="Cambria Math" panose="02040503050406030204" pitchFamily="18" charset="0"/>
              <a:ea typeface="Cambria Math" panose="02040503050406030204" pitchFamily="18" charset="0"/>
            </a:endParaRPr>
          </a:p>
          <a:p>
            <a:pPr lvl="2"/>
            <a:r>
              <a:rPr lang="en-US" sz="1800" dirty="0">
                <a:solidFill>
                  <a:srgbClr val="0070C0"/>
                </a:solidFill>
                <a:latin typeface="Franklin Gothic Medium" panose="020B0603020102020204" pitchFamily="34" charset="0"/>
                <a:ea typeface="Cambria Math" panose="02040503050406030204" pitchFamily="18" charset="0"/>
              </a:rPr>
              <a:t>Inductive Hypothesis</a:t>
            </a:r>
            <a:r>
              <a:rPr lang="en-US" sz="1800" dirty="0">
                <a:latin typeface="Franklin Gothic Medium" panose="020B0603020102020204" pitchFamily="34" charset="0"/>
                <a:ea typeface="Cambria Math" panose="02040503050406030204" pitchFamily="18" charset="0"/>
              </a:rPr>
              <a:t>: assume that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(S) = true </a:t>
            </a:r>
            <a:r>
              <a:rPr lang="en-US" sz="1800" dirty="0">
                <a:latin typeface="Franklin Gothic Medium" panose="020B0603020102020204" pitchFamily="34" charset="0"/>
                <a:ea typeface="Cambria Math" panose="02040503050406030204" pitchFamily="18" charset="0"/>
              </a:rPr>
              <a:t>for lists </a:t>
            </a:r>
            <a:r>
              <a:rPr lang="en-US" sz="1800" dirty="0">
                <a:latin typeface="Cambria Math" panose="02040503050406030204" pitchFamily="18" charset="0"/>
                <a:ea typeface="Cambria Math" panose="02040503050406030204" pitchFamily="18" charset="0"/>
              </a:rPr>
              <a:t>S</a:t>
            </a:r>
          </a:p>
          <a:p>
            <a:pPr lvl="2"/>
            <a:endParaRPr lang="en-US" sz="1800" dirty="0">
              <a:latin typeface="Cambria Math" panose="02040503050406030204" pitchFamily="18" charset="0"/>
              <a:ea typeface="Cambria Math" panose="02040503050406030204" pitchFamily="18" charset="0"/>
            </a:endParaRPr>
          </a:p>
          <a:p>
            <a:pPr marL="457200" lvl="2"/>
            <a:r>
              <a:rPr lang="en-US" sz="1800" dirty="0">
                <a:solidFill>
                  <a:srgbClr val="7030A0"/>
                </a:solidFill>
                <a:latin typeface="Franklin Gothic Medium" panose="020B0603020102020204" pitchFamily="34" charset="0"/>
                <a:ea typeface="Cambria Math" panose="02040503050406030204" pitchFamily="18" charset="0"/>
              </a:rPr>
              <a:t>	Inductive Step</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x :: y :: L</a:t>
            </a:r>
            <a:r>
              <a:rPr lang="en-US" sz="1800" dirty="0">
                <a:latin typeface="Franklin Gothic Medium" panose="020B0603020102020204" pitchFamily="34" charset="0"/>
                <a:ea typeface="Cambria Math" panose="02040503050406030204" pitchFamily="18" charset="0"/>
              </a:rPr>
              <a:t>):</a:t>
            </a:r>
          </a:p>
          <a:p>
            <a:pPr marL="457200" lvl="2"/>
            <a:r>
              <a:rPr lang="en-US" sz="1800" dirty="0">
                <a:latin typeface="Cambria Math" panose="02040503050406030204" pitchFamily="18" charset="0"/>
                <a:ea typeface="Cambria Math" panose="02040503050406030204" pitchFamily="18" charset="0"/>
              </a:rPr>
              <a:t>	y :: L is a list – so,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(y :: L) = true 		</a:t>
            </a:r>
            <a:r>
              <a:rPr lang="en-US" sz="1800" dirty="0">
                <a:latin typeface="Franklin Gothic Medium" panose="020B0603020102020204" pitchFamily="34" charset="0"/>
                <a:ea typeface="Cambria Math" panose="02040503050406030204" pitchFamily="18" charset="0"/>
              </a:rPr>
              <a:t>inductive hypothesis</a:t>
            </a:r>
          </a:p>
          <a:p>
            <a:pPr marL="457200" lvl="2"/>
            <a:r>
              <a:rPr lang="en-US" sz="1800" dirty="0">
                <a:latin typeface="Cambria Math" panose="02040503050406030204" pitchFamily="18" charset="0"/>
                <a:ea typeface="Cambria Math" panose="02040503050406030204" pitchFamily="18" charset="0"/>
              </a:rPr>
              <a:t>x :: y :: nil is a list – so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(x :: y :: nil) = true 	</a:t>
            </a:r>
            <a:r>
              <a:rPr lang="en-US" sz="1800" dirty="0">
                <a:latin typeface="Franklin Gothic Medium" panose="020B0603020102020204" pitchFamily="34" charset="0"/>
                <a:ea typeface="Cambria Math" panose="02040503050406030204" pitchFamily="18" charset="0"/>
              </a:rPr>
              <a:t>inductive hypothesis</a:t>
            </a:r>
          </a:p>
          <a:p>
            <a:pPr marL="457200" lvl="2"/>
            <a:r>
              <a:rPr lang="en-US" sz="1800" dirty="0">
                <a:latin typeface="Cambria Math" panose="02040503050406030204" pitchFamily="18" charset="0"/>
                <a:ea typeface="Cambria Math" panose="02040503050406030204" pitchFamily="18" charset="0"/>
              </a:rPr>
              <a:t>	thus, x = y								</a:t>
            </a:r>
            <a:r>
              <a:rPr lang="en-US" sz="1800" dirty="0">
                <a:latin typeface="Franklin Gothic Medium" panose="020B0603020102020204" pitchFamily="34" charset="0"/>
                <a:ea typeface="Cambria Math" panose="02040503050406030204" pitchFamily="18" charset="0"/>
              </a:rPr>
              <a:t>definition of </a:t>
            </a:r>
            <a:r>
              <a:rPr lang="en-US" sz="1800" dirty="0" err="1">
                <a:latin typeface="Cambria Math" panose="02040503050406030204" pitchFamily="18" charset="0"/>
                <a:ea typeface="Cambria Math" panose="02040503050406030204" pitchFamily="18" charset="0"/>
              </a:rPr>
              <a:t>allEqual</a:t>
            </a:r>
            <a:endParaRPr lang="en-US" sz="1800" dirty="0">
              <a:latin typeface="Cambria Math" panose="02040503050406030204" pitchFamily="18"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(x :: y :: L) = true					</a:t>
            </a:r>
            <a:r>
              <a:rPr lang="en-US" sz="1800" dirty="0">
                <a:latin typeface="Franklin Gothic Medium" panose="020B0603020102020204" pitchFamily="34" charset="0"/>
                <a:ea typeface="Cambria Math" panose="02040503050406030204" pitchFamily="18" charset="0"/>
              </a:rPr>
              <a:t>definition of </a:t>
            </a:r>
            <a:r>
              <a:rPr lang="en-US" sz="1800" dirty="0" err="1">
                <a:latin typeface="Cambria Math" panose="02040503050406030204" pitchFamily="18" charset="0"/>
                <a:ea typeface="Cambria Math" panose="02040503050406030204" pitchFamily="18" charset="0"/>
              </a:rPr>
              <a:t>allEqual</a:t>
            </a:r>
            <a:endParaRPr lang="en-US" sz="1800" dirty="0">
              <a:latin typeface="Cambria Math" panose="02040503050406030204" pitchFamily="18" charset="0"/>
              <a:ea typeface="Cambria Math" panose="02040503050406030204" pitchFamily="18" charset="0"/>
            </a:endParaRPr>
          </a:p>
          <a:p>
            <a:pPr lvl="2"/>
            <a:endParaRPr lang="en-US" sz="1800" dirty="0">
              <a:latin typeface="Cambria Math" panose="02040503050406030204" pitchFamily="18" charset="0"/>
              <a:ea typeface="Cambria Math" panose="02040503050406030204" pitchFamily="18" charset="0"/>
            </a:endParaRPr>
          </a:p>
        </p:txBody>
      </p:sp>
      <p:sp>
        <p:nvSpPr>
          <p:cNvPr id="5" name="Slide Number Placeholder 4">
            <a:extLst>
              <a:ext uri="{FF2B5EF4-FFF2-40B4-BE49-F238E27FC236}">
                <a16:creationId xmlns:a16="http://schemas.microsoft.com/office/drawing/2014/main" id="{F3BF36FA-97A3-4FEB-44F6-7F5ADD514495}"/>
              </a:ext>
            </a:extLst>
          </p:cNvPr>
          <p:cNvSpPr>
            <a:spLocks noGrp="1"/>
          </p:cNvSpPr>
          <p:nvPr>
            <p:ph type="sldNum" sz="quarter" idx="4"/>
          </p:nvPr>
        </p:nvSpPr>
        <p:spPr/>
        <p:txBody>
          <a:bodyPr/>
          <a:lstStyle/>
          <a:p>
            <a:fld id="{60F4F636-6A27-E649-AEDF-9DE4D4E58670}" type="slidenum">
              <a:rPr lang="en-US" smtClean="0"/>
              <a:pPr/>
              <a:t>100</a:t>
            </a:fld>
            <a:endParaRPr lang="en-US" dirty="0"/>
          </a:p>
        </p:txBody>
      </p:sp>
    </p:spTree>
    <p:extLst>
      <p:ext uri="{BB962C8B-B14F-4D97-AF65-F5344CB8AC3E}">
        <p14:creationId xmlns:p14="http://schemas.microsoft.com/office/powerpoint/2010/main" val="3041443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F3A9A5-7CF8-FCB9-CF0B-FBA680ABC9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F8A5-58B9-12E1-39F1-41D60D9E48E4}"/>
              </a:ext>
            </a:extLst>
          </p:cNvPr>
          <p:cNvSpPr>
            <a:spLocks noGrp="1"/>
          </p:cNvSpPr>
          <p:nvPr>
            <p:ph type="title"/>
          </p:nvPr>
        </p:nvSpPr>
        <p:spPr>
          <a:xfrm>
            <a:off x="457200" y="301003"/>
            <a:ext cx="8229600" cy="606642"/>
          </a:xfrm>
        </p:spPr>
        <p:txBody>
          <a:bodyPr/>
          <a:lstStyle/>
          <a:p>
            <a:r>
              <a:rPr lang="en-US" dirty="0"/>
              <a:t>Structural Induction … Gone Wrong? (3/3)</a:t>
            </a:r>
          </a:p>
        </p:txBody>
      </p:sp>
      <p:sp>
        <p:nvSpPr>
          <p:cNvPr id="3" name="Content Placeholder 2">
            <a:extLst>
              <a:ext uri="{FF2B5EF4-FFF2-40B4-BE49-F238E27FC236}">
                <a16:creationId xmlns:a16="http://schemas.microsoft.com/office/drawing/2014/main" id="{3824E21F-490F-03EE-D623-276637A57C04}"/>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(nil)		 := true</a:t>
            </a:r>
          </a:p>
          <a:p>
            <a:pPr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(x :: nil)	 := true</a:t>
            </a:r>
          </a:p>
          <a:p>
            <a:pPr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(x :: y :: L)	 := x = y and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(y :: L)</a:t>
            </a:r>
          </a:p>
          <a:p>
            <a:pPr lvl="2"/>
            <a:endParaRPr lang="en-US" sz="1800" dirty="0"/>
          </a:p>
          <a:p>
            <a:pPr lvl="2"/>
            <a:r>
              <a:rPr lang="en-US" sz="1800" dirty="0">
                <a:solidFill>
                  <a:srgbClr val="7030A0"/>
                </a:solidFill>
                <a:latin typeface="Franklin Gothic Medium" panose="020B0603020102020204" pitchFamily="34" charset="0"/>
                <a:ea typeface="Cambria Math" panose="02040503050406030204" pitchFamily="18" charset="0"/>
              </a:rPr>
              <a:t>Base Case</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nil</a:t>
            </a:r>
            <a:r>
              <a:rPr lang="en-US" sz="1800" dirty="0">
                <a:latin typeface="Franklin Gothic Medium" panose="020B0603020102020204" pitchFamily="34" charset="0"/>
                <a:ea typeface="Cambria Math" panose="02040503050406030204" pitchFamily="18" charset="0"/>
              </a:rPr>
              <a:t>)</a:t>
            </a:r>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(nil) = true 		</a:t>
            </a:r>
            <a:r>
              <a:rPr lang="en-US" sz="1800" dirty="0">
                <a:latin typeface="Franklin Gothic Medium" panose="020B0603020102020204" pitchFamily="34" charset="0"/>
                <a:ea typeface="Cambria Math" panose="02040503050406030204" pitchFamily="18" charset="0"/>
              </a:rPr>
              <a:t>def of </a:t>
            </a:r>
            <a:r>
              <a:rPr lang="en-US" sz="1800" dirty="0" err="1">
                <a:latin typeface="Cambria Math" panose="02040503050406030204" pitchFamily="18" charset="0"/>
                <a:ea typeface="Cambria Math" panose="02040503050406030204" pitchFamily="18" charset="0"/>
              </a:rPr>
              <a:t>allEqual</a:t>
            </a:r>
            <a:endParaRPr lang="en-US" sz="1800" dirty="0">
              <a:latin typeface="Cambria Math" panose="02040503050406030204" pitchFamily="18" charset="0"/>
              <a:ea typeface="Cambria Math" panose="02040503050406030204" pitchFamily="18" charset="0"/>
            </a:endParaRPr>
          </a:p>
          <a:p>
            <a:pPr lvl="2"/>
            <a:r>
              <a:rPr lang="en-US" sz="1800" dirty="0">
                <a:solidFill>
                  <a:srgbClr val="7030A0"/>
                </a:solidFill>
                <a:latin typeface="Franklin Gothic Medium" panose="020B0603020102020204" pitchFamily="34" charset="0"/>
                <a:ea typeface="Cambria Math" panose="02040503050406030204" pitchFamily="18" charset="0"/>
              </a:rPr>
              <a:t>Base Case</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x </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nil</a:t>
            </a:r>
            <a:r>
              <a:rPr lang="en-US" sz="1800" dirty="0">
                <a:latin typeface="Franklin Gothic Medium" panose="020B0603020102020204" pitchFamily="34" charset="0"/>
                <a:ea typeface="Cambria Math" panose="02040503050406030204" pitchFamily="18" charset="0"/>
              </a:rPr>
              <a:t>)</a:t>
            </a:r>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(x:: nil) = true 		</a:t>
            </a:r>
            <a:r>
              <a:rPr lang="en-US" sz="1800" dirty="0">
                <a:latin typeface="Franklin Gothic Medium" panose="020B0603020102020204" pitchFamily="34" charset="0"/>
                <a:ea typeface="Cambria Math" panose="02040503050406030204" pitchFamily="18" charset="0"/>
              </a:rPr>
              <a:t>def of </a:t>
            </a:r>
            <a:r>
              <a:rPr lang="en-US" sz="1800" dirty="0" err="1">
                <a:latin typeface="Cambria Math" panose="02040503050406030204" pitchFamily="18" charset="0"/>
                <a:ea typeface="Cambria Math" panose="02040503050406030204" pitchFamily="18" charset="0"/>
              </a:rPr>
              <a:t>allEqual</a:t>
            </a:r>
            <a:endParaRPr lang="en-US" sz="1800" dirty="0">
              <a:latin typeface="Cambria Math" panose="02040503050406030204" pitchFamily="18" charset="0"/>
              <a:ea typeface="Cambria Math" panose="02040503050406030204" pitchFamily="18" charset="0"/>
            </a:endParaRPr>
          </a:p>
          <a:p>
            <a:pPr lvl="2"/>
            <a:endParaRPr lang="en-US" sz="1800" dirty="0">
              <a:latin typeface="Cambria Math" panose="02040503050406030204" pitchFamily="18" charset="0"/>
              <a:ea typeface="Cambria Math" panose="02040503050406030204" pitchFamily="18" charset="0"/>
            </a:endParaRPr>
          </a:p>
          <a:p>
            <a:pPr lvl="2"/>
            <a:r>
              <a:rPr lang="en-US" sz="1800" dirty="0">
                <a:solidFill>
                  <a:srgbClr val="0070C0"/>
                </a:solidFill>
                <a:latin typeface="Franklin Gothic Medium" panose="020B0603020102020204" pitchFamily="34" charset="0"/>
                <a:ea typeface="Cambria Math" panose="02040503050406030204" pitchFamily="18" charset="0"/>
              </a:rPr>
              <a:t>Inductive Hypothesis</a:t>
            </a:r>
            <a:r>
              <a:rPr lang="en-US" sz="1800" dirty="0">
                <a:latin typeface="Franklin Gothic Medium" panose="020B0603020102020204" pitchFamily="34" charset="0"/>
                <a:ea typeface="Cambria Math" panose="02040503050406030204" pitchFamily="18" charset="0"/>
              </a:rPr>
              <a:t>: assume that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(L) = true	</a:t>
            </a:r>
            <a:r>
              <a:rPr lang="en-US" sz="1800" u="sng" dirty="0">
                <a:latin typeface="Franklin Gothic Medium" panose="020B0603020102020204" pitchFamily="34" charset="0"/>
                <a:ea typeface="Cambria Math" panose="02040503050406030204" pitchFamily="18" charset="0"/>
              </a:rPr>
              <a:t>only</a:t>
            </a:r>
            <a:r>
              <a:rPr lang="en-US" sz="1800" dirty="0">
                <a:latin typeface="Franklin Gothic Medium" panose="020B0603020102020204" pitchFamily="34" charset="0"/>
                <a:ea typeface="Cambria Math" panose="02040503050406030204" pitchFamily="18" charset="0"/>
              </a:rPr>
              <a:t> applies to </a:t>
            </a:r>
            <a:r>
              <a:rPr lang="en-US" sz="1800" dirty="0">
                <a:latin typeface="Cambria Math" panose="02040503050406030204" pitchFamily="18" charset="0"/>
                <a:ea typeface="Cambria Math" panose="02040503050406030204" pitchFamily="18" charset="0"/>
              </a:rPr>
              <a:t>L</a:t>
            </a:r>
          </a:p>
          <a:p>
            <a:pPr lvl="2"/>
            <a:endParaRPr lang="en-US" sz="1800" dirty="0">
              <a:latin typeface="Cambria Math" panose="02040503050406030204" pitchFamily="18" charset="0"/>
              <a:ea typeface="Cambria Math" panose="02040503050406030204" pitchFamily="18" charset="0"/>
            </a:endParaRPr>
          </a:p>
          <a:p>
            <a:pPr marL="457200" lvl="2"/>
            <a:r>
              <a:rPr lang="en-US" sz="1800" dirty="0">
                <a:solidFill>
                  <a:srgbClr val="7030A0"/>
                </a:solidFill>
                <a:latin typeface="Franklin Gothic Medium" panose="020B0603020102020204" pitchFamily="34" charset="0"/>
                <a:ea typeface="Cambria Math" panose="02040503050406030204" pitchFamily="18" charset="0"/>
              </a:rPr>
              <a:t>	Inductive Step</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x :: y :: L</a:t>
            </a:r>
            <a:r>
              <a:rPr lang="en-US" sz="1800" dirty="0">
                <a:latin typeface="Franklin Gothic Medium" panose="020B0603020102020204" pitchFamily="34" charset="0"/>
                <a:ea typeface="Cambria Math" panose="02040503050406030204" pitchFamily="18" charset="0"/>
              </a:rPr>
              <a:t>):</a:t>
            </a:r>
          </a:p>
          <a:p>
            <a:pPr marL="457200" lvl="2"/>
            <a:endParaRPr lang="en-US" sz="800" dirty="0">
              <a:latin typeface="Franklin Gothic Medium" panose="020B0603020102020204" pitchFamily="34"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y :: L is a list – so,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(y :: L) = true 		</a:t>
            </a:r>
            <a:r>
              <a:rPr lang="en-US" sz="1800" b="1" dirty="0">
                <a:latin typeface="Franklin Gothic Medium" panose="020B0603020102020204" pitchFamily="34" charset="0"/>
                <a:ea typeface="Cambria Math" panose="02040503050406030204" pitchFamily="18" charset="0"/>
              </a:rPr>
              <a:t>not true!</a:t>
            </a:r>
          </a:p>
          <a:p>
            <a:pPr marL="457200" lvl="2"/>
            <a:r>
              <a:rPr lang="en-US" sz="1800" dirty="0">
                <a:latin typeface="Cambria Math" panose="02040503050406030204" pitchFamily="18" charset="0"/>
                <a:ea typeface="Cambria Math" panose="02040503050406030204" pitchFamily="18" charset="0"/>
              </a:rPr>
              <a:t>x :: y :: nil is a list – so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(x :: y :: nil) = true 	</a:t>
            </a:r>
            <a:r>
              <a:rPr lang="en-US" sz="1800" b="1" dirty="0">
                <a:latin typeface="Franklin Gothic Medium" panose="020B0603020102020204" pitchFamily="34" charset="0"/>
                <a:ea typeface="Cambria Math" panose="02040503050406030204" pitchFamily="18" charset="0"/>
              </a:rPr>
              <a:t>not true!</a:t>
            </a:r>
            <a:endParaRPr lang="en-US" sz="1800" dirty="0">
              <a:latin typeface="Cambria Math" panose="02040503050406030204" pitchFamily="18"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thus, x = y								</a:t>
            </a:r>
            <a:r>
              <a:rPr lang="en-US" sz="1800" b="1" dirty="0">
                <a:latin typeface="Franklin Gothic Medium" panose="020B0603020102020204" pitchFamily="34" charset="0"/>
                <a:ea typeface="Cambria Math" panose="02040503050406030204" pitchFamily="18" charset="0"/>
              </a:rPr>
              <a:t>not true!</a:t>
            </a:r>
          </a:p>
          <a:p>
            <a:pPr marL="457200"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(x :: y :: L) = true					</a:t>
            </a:r>
            <a:r>
              <a:rPr lang="en-US" sz="1800" b="1" dirty="0">
                <a:latin typeface="Franklin Gothic Medium" panose="020B0603020102020204" pitchFamily="34" charset="0"/>
                <a:ea typeface="Cambria Math" panose="02040503050406030204" pitchFamily="18" charset="0"/>
              </a:rPr>
              <a:t>not true!</a:t>
            </a:r>
          </a:p>
          <a:p>
            <a:pPr lvl="2"/>
            <a:endParaRPr lang="en-US" sz="1800" dirty="0">
              <a:latin typeface="Cambria Math" panose="02040503050406030204" pitchFamily="18" charset="0"/>
              <a:ea typeface="Cambria Math" panose="02040503050406030204" pitchFamily="18" charset="0"/>
            </a:endParaRPr>
          </a:p>
        </p:txBody>
      </p:sp>
      <p:sp>
        <p:nvSpPr>
          <p:cNvPr id="5" name="Slide Number Placeholder 4">
            <a:extLst>
              <a:ext uri="{FF2B5EF4-FFF2-40B4-BE49-F238E27FC236}">
                <a16:creationId xmlns:a16="http://schemas.microsoft.com/office/drawing/2014/main" id="{F61D7C97-C539-033E-89F0-CC6CB598A6DE}"/>
              </a:ext>
            </a:extLst>
          </p:cNvPr>
          <p:cNvSpPr>
            <a:spLocks noGrp="1"/>
          </p:cNvSpPr>
          <p:nvPr>
            <p:ph type="sldNum" sz="quarter" idx="4"/>
          </p:nvPr>
        </p:nvSpPr>
        <p:spPr/>
        <p:txBody>
          <a:bodyPr/>
          <a:lstStyle/>
          <a:p>
            <a:fld id="{60F4F636-6A27-E649-AEDF-9DE4D4E58670}" type="slidenum">
              <a:rPr lang="en-US" smtClean="0"/>
              <a:pPr/>
              <a:t>101</a:t>
            </a:fld>
            <a:endParaRPr lang="en-US" dirty="0"/>
          </a:p>
        </p:txBody>
      </p:sp>
    </p:spTree>
    <p:extLst>
      <p:ext uri="{BB962C8B-B14F-4D97-AF65-F5344CB8AC3E}">
        <p14:creationId xmlns:p14="http://schemas.microsoft.com/office/powerpoint/2010/main" val="2980151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C7FBB3-6E75-9446-0692-52CA98DCA9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9AC030-219C-8664-2B95-13B4BB4F7379}"/>
              </a:ext>
            </a:extLst>
          </p:cNvPr>
          <p:cNvSpPr>
            <a:spLocks noGrp="1"/>
          </p:cNvSpPr>
          <p:nvPr>
            <p:ph type="title"/>
          </p:nvPr>
        </p:nvSpPr>
        <p:spPr/>
        <p:txBody>
          <a:bodyPr/>
          <a:lstStyle/>
          <a:p>
            <a:r>
              <a:rPr lang="en-US" dirty="0"/>
              <a:t>Example 4: Faster Sum</a:t>
            </a:r>
          </a:p>
        </p:txBody>
      </p:sp>
      <p:sp>
        <p:nvSpPr>
          <p:cNvPr id="3" name="Content Placeholder 2">
            <a:extLst>
              <a:ext uri="{FF2B5EF4-FFF2-40B4-BE49-F238E27FC236}">
                <a16:creationId xmlns:a16="http://schemas.microsoft.com/office/drawing/2014/main" id="{D3A80A25-4C5A-F226-73B5-DD9EBD54F2F8}"/>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sum-acc(nil, r)  	:= r</a:t>
            </a:r>
          </a:p>
          <a:p>
            <a:pPr lvl="2"/>
            <a:r>
              <a:rPr lang="en-US" sz="1800" dirty="0">
                <a:latin typeface="Cambria Math" panose="02040503050406030204" pitchFamily="18" charset="0"/>
                <a:ea typeface="Cambria Math" panose="02040503050406030204" pitchFamily="18" charset="0"/>
              </a:rPr>
              <a:t>	sum-acc(x :: L, r)	:= sum-acc(L, x + r)</a:t>
            </a:r>
          </a:p>
          <a:p>
            <a:pPr lvl="2"/>
            <a:endParaRPr lang="en-US" sz="1800" dirty="0"/>
          </a:p>
          <a:p>
            <a:r>
              <a:rPr lang="en-US" sz="2600" dirty="0"/>
              <a:t>Suppose we have the following code:</a:t>
            </a:r>
          </a:p>
          <a:p>
            <a:pPr lvl="2"/>
            <a:endParaRPr lang="en-US" sz="1800" dirty="0"/>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s = </a:t>
            </a:r>
            <a:r>
              <a:rPr lang="en-US" sz="1800" dirty="0" err="1">
                <a:latin typeface="Courier New" panose="02070309020205020404" pitchFamily="49" charset="0"/>
                <a:cs typeface="Courier New" panose="02070309020205020404" pitchFamily="49" charset="0"/>
              </a:rPr>
              <a:t>sum_acc</a:t>
            </a:r>
            <a:r>
              <a:rPr lang="en-US" sz="1800" dirty="0">
                <a:latin typeface="Courier New" panose="02070309020205020404" pitchFamily="49" charset="0"/>
                <a:cs typeface="Courier New" panose="02070309020205020404" pitchFamily="49" charset="0"/>
              </a:rPr>
              <a:t>(S, 0);		</a:t>
            </a:r>
            <a:r>
              <a:rPr lang="en-US" sz="1800" b="1" dirty="0">
                <a:solidFill>
                  <a:schemeClr val="accent3">
                    <a:lumMod val="50000"/>
                  </a:schemeClr>
                </a:solidFill>
                <a:latin typeface="Courier New" panose="02070309020205020404" pitchFamily="49" charset="0"/>
                <a:cs typeface="Courier New" panose="02070309020205020404" pitchFamily="49" charset="0"/>
              </a:rPr>
              <a:t>// S is some List</a:t>
            </a:r>
          </a:p>
          <a:p>
            <a:pPr lvl="2"/>
            <a:r>
              <a:rPr lang="en-US" sz="1800" dirty="0">
                <a:latin typeface="Courier New" panose="02070309020205020404" pitchFamily="49" charset="0"/>
                <a:cs typeface="Courier New" panose="02070309020205020404" pitchFamily="49" charset="0"/>
              </a:rPr>
              <a:t>…</a:t>
            </a:r>
          </a:p>
          <a:p>
            <a:pPr lvl="2"/>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s;  </a:t>
            </a:r>
            <a:r>
              <a:rPr lang="en-US" sz="1800" b="1" dirty="0">
                <a:solidFill>
                  <a:schemeClr val="accent3">
                    <a:lumMod val="50000"/>
                  </a:schemeClr>
                </a:solidFill>
                <a:latin typeface="Courier New" panose="02070309020205020404" pitchFamily="49" charset="0"/>
                <a:cs typeface="Courier New" panose="02070309020205020404" pitchFamily="49" charset="0"/>
              </a:rPr>
              <a:t>// = sum(S)</a:t>
            </a:r>
          </a:p>
          <a:p>
            <a:pPr lvl="2"/>
            <a:endParaRPr lang="en-US" sz="1800" dirty="0"/>
          </a:p>
          <a:p>
            <a:pPr lvl="1"/>
            <a:r>
              <a:rPr lang="en-US" sz="2200" dirty="0"/>
              <a:t>spec says to return </a:t>
            </a:r>
            <a:r>
              <a:rPr lang="en-US" sz="2000" dirty="0">
                <a:latin typeface="Cambria Math" panose="02040503050406030204" pitchFamily="18" charset="0"/>
                <a:ea typeface="Cambria Math" panose="02040503050406030204" pitchFamily="18" charset="0"/>
              </a:rPr>
              <a:t>sum(S)</a:t>
            </a:r>
            <a:r>
              <a:rPr lang="en-US" sz="2200" dirty="0"/>
              <a:t> but code returns </a:t>
            </a:r>
            <a:r>
              <a:rPr lang="en-US" sz="2000" dirty="0">
                <a:latin typeface="Cambria Math" panose="02040503050406030204" pitchFamily="18" charset="0"/>
                <a:ea typeface="Cambria Math" panose="02040503050406030204" pitchFamily="18" charset="0"/>
              </a:rPr>
              <a:t>sum-acc(S, 0)</a:t>
            </a:r>
          </a:p>
          <a:p>
            <a:pPr lvl="1"/>
            <a:endParaRPr lang="en-US" sz="2200" dirty="0"/>
          </a:p>
          <a:p>
            <a:r>
              <a:rPr lang="en-US" sz="2600" dirty="0"/>
              <a:t>Need to prove that </a:t>
            </a:r>
            <a:r>
              <a:rPr lang="en-US" sz="2600" dirty="0">
                <a:latin typeface="Cambria Math" panose="02040503050406030204" pitchFamily="18" charset="0"/>
                <a:ea typeface="Cambria Math" panose="02040503050406030204" pitchFamily="18" charset="0"/>
              </a:rPr>
              <a:t>sum-acc(S, 0) = sum(S)</a:t>
            </a:r>
          </a:p>
          <a:p>
            <a:pPr lvl="1"/>
            <a:r>
              <a:rPr lang="en-US" sz="2200" dirty="0"/>
              <a:t>will prove, more generally, that </a:t>
            </a:r>
            <a:r>
              <a:rPr lang="en-US" sz="2200" dirty="0">
                <a:latin typeface="Cambria Math" panose="02040503050406030204" pitchFamily="18" charset="0"/>
                <a:ea typeface="Cambria Math" panose="02040503050406030204" pitchFamily="18" charset="0"/>
              </a:rPr>
              <a:t>sum-acc(S, r) = sum(S) + r</a:t>
            </a:r>
          </a:p>
        </p:txBody>
      </p:sp>
      <p:sp>
        <p:nvSpPr>
          <p:cNvPr id="4" name="TextBox 3">
            <a:extLst>
              <a:ext uri="{FF2B5EF4-FFF2-40B4-BE49-F238E27FC236}">
                <a16:creationId xmlns:a16="http://schemas.microsoft.com/office/drawing/2014/main" id="{1A489B38-420B-F70B-5954-D3D4C8B087BC}"/>
              </a:ext>
            </a:extLst>
          </p:cNvPr>
          <p:cNvSpPr txBox="1"/>
          <p:nvPr/>
        </p:nvSpPr>
        <p:spPr>
          <a:xfrm>
            <a:off x="7228702" y="1346886"/>
            <a:ext cx="1255472" cy="369332"/>
          </a:xfrm>
          <a:prstGeom prst="rect">
            <a:avLst/>
          </a:prstGeom>
          <a:noFill/>
        </p:spPr>
        <p:txBody>
          <a:bodyPr wrap="none" rtlCol="0">
            <a:spAutoFit/>
          </a:bodyPr>
          <a:lstStyle/>
          <a:p>
            <a:r>
              <a:rPr lang="en-US" dirty="0">
                <a:solidFill>
                  <a:schemeClr val="accent3">
                    <a:lumMod val="75000"/>
                  </a:schemeClr>
                </a:solidFill>
                <a:latin typeface="Franklin Gothic Medium"/>
                <a:cs typeface="Franklin Gothic Medium"/>
              </a:rPr>
              <a:t>linear time</a:t>
            </a:r>
          </a:p>
        </p:txBody>
      </p:sp>
      <p:sp>
        <p:nvSpPr>
          <p:cNvPr id="5" name="Slide Number Placeholder 4">
            <a:extLst>
              <a:ext uri="{FF2B5EF4-FFF2-40B4-BE49-F238E27FC236}">
                <a16:creationId xmlns:a16="http://schemas.microsoft.com/office/drawing/2014/main" id="{6C2CF097-9805-74E9-2211-0E86458515F7}"/>
              </a:ext>
            </a:extLst>
          </p:cNvPr>
          <p:cNvSpPr>
            <a:spLocks noGrp="1"/>
          </p:cNvSpPr>
          <p:nvPr>
            <p:ph type="sldNum" sz="quarter" idx="4"/>
          </p:nvPr>
        </p:nvSpPr>
        <p:spPr/>
        <p:txBody>
          <a:bodyPr/>
          <a:lstStyle/>
          <a:p>
            <a:fld id="{60F4F636-6A27-E649-AEDF-9DE4D4E58670}" type="slidenum">
              <a:rPr lang="en-US" smtClean="0"/>
              <a:pPr/>
              <a:t>102</a:t>
            </a:fld>
            <a:endParaRPr lang="en-US" dirty="0"/>
          </a:p>
        </p:txBody>
      </p:sp>
    </p:spTree>
    <p:extLst>
      <p:ext uri="{BB962C8B-B14F-4D97-AF65-F5344CB8AC3E}">
        <p14:creationId xmlns:p14="http://schemas.microsoft.com/office/powerpoint/2010/main" val="159906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6CB134-DF8B-E65F-5250-2FC5899DAD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89A4AE-A3F5-6D35-2B89-D6664148913D}"/>
              </a:ext>
            </a:extLst>
          </p:cNvPr>
          <p:cNvSpPr>
            <a:spLocks noGrp="1"/>
          </p:cNvSpPr>
          <p:nvPr>
            <p:ph type="title"/>
          </p:nvPr>
        </p:nvSpPr>
        <p:spPr/>
        <p:txBody>
          <a:bodyPr/>
          <a:lstStyle/>
          <a:p>
            <a:r>
              <a:rPr lang="en-US" dirty="0"/>
              <a:t>Example 4: Faster Sum Base Case (1/2)</a:t>
            </a:r>
          </a:p>
        </p:txBody>
      </p:sp>
      <p:sp>
        <p:nvSpPr>
          <p:cNvPr id="3" name="Content Placeholder 2">
            <a:extLst>
              <a:ext uri="{FF2B5EF4-FFF2-40B4-BE49-F238E27FC236}">
                <a16:creationId xmlns:a16="http://schemas.microsoft.com/office/drawing/2014/main" id="{14B528D0-8CFD-F943-DED3-1A0EC9E890D0}"/>
              </a:ext>
            </a:extLst>
          </p:cNvPr>
          <p:cNvSpPr>
            <a:spLocks noGrp="1"/>
          </p:cNvSpPr>
          <p:nvPr>
            <p:ph idx="1"/>
          </p:nvPr>
        </p:nvSpPr>
        <p:spPr>
          <a:xfrm>
            <a:off x="457199" y="1244160"/>
            <a:ext cx="8536329" cy="5140800"/>
          </a:xfrm>
        </p:spPr>
        <p:txBody>
          <a:bodyPr/>
          <a:lstStyle/>
          <a:p>
            <a:pPr lvl="2"/>
            <a:r>
              <a:rPr lang="en-US" sz="1800" dirty="0">
                <a:latin typeface="Cambria Math" panose="02040503050406030204" pitchFamily="18" charset="0"/>
                <a:ea typeface="Cambria Math" panose="02040503050406030204" pitchFamily="18" charset="0"/>
              </a:rPr>
              <a:t>	sum-acc(nil, r)  	:= r</a:t>
            </a:r>
          </a:p>
          <a:p>
            <a:pPr lvl="2"/>
            <a:r>
              <a:rPr lang="en-US" sz="1800" dirty="0">
                <a:latin typeface="Cambria Math" panose="02040503050406030204" pitchFamily="18" charset="0"/>
                <a:ea typeface="Cambria Math" panose="02040503050406030204" pitchFamily="18" charset="0"/>
              </a:rPr>
              <a:t>	sum-acc(x :: L, r)	:= sum-acc(L, x + r)</a:t>
            </a:r>
          </a:p>
          <a:p>
            <a:pPr lvl="2"/>
            <a:endParaRPr lang="en-US" sz="1800" dirty="0"/>
          </a:p>
          <a:p>
            <a:r>
              <a:rPr lang="en-US" sz="2600" dirty="0"/>
              <a:t>Prove that </a:t>
            </a:r>
            <a:r>
              <a:rPr lang="en-US" sz="2600" dirty="0">
                <a:latin typeface="Cambria Math" panose="02040503050406030204" pitchFamily="18" charset="0"/>
                <a:ea typeface="Cambria Math" panose="02040503050406030204" pitchFamily="18" charset="0"/>
              </a:rPr>
              <a:t>sum-acc(S, r) = sum(S) + r</a:t>
            </a:r>
          </a:p>
          <a:p>
            <a:pPr lvl="1"/>
            <a:r>
              <a:rPr lang="en-US" sz="2200" dirty="0">
                <a:latin typeface="Franklin Gothic Medium" panose="020B0603020102020204" pitchFamily="34" charset="0"/>
                <a:ea typeface="Cambria Math" panose="02040503050406030204" pitchFamily="18" charset="0"/>
              </a:rPr>
              <a:t>prove by induction on </a:t>
            </a:r>
            <a:r>
              <a:rPr lang="en-US" sz="2200" dirty="0">
                <a:latin typeface="Cambria Math" panose="02040503050406030204" pitchFamily="18" charset="0"/>
                <a:ea typeface="Cambria Math" panose="02040503050406030204" pitchFamily="18" charset="0"/>
              </a:rPr>
              <a:t>S</a:t>
            </a:r>
            <a:endParaRPr lang="en-US" sz="2200" dirty="0">
              <a:latin typeface="Franklin Gothic Medium" panose="020B0603020102020204" pitchFamily="34" charset="0"/>
              <a:ea typeface="Cambria Math" panose="02040503050406030204" pitchFamily="18" charset="0"/>
            </a:endParaRPr>
          </a:p>
          <a:p>
            <a:pPr lvl="1"/>
            <a:r>
              <a:rPr lang="en-US" sz="2200" dirty="0">
                <a:latin typeface="Franklin Gothic Medium" panose="020B0603020102020204" pitchFamily="34" charset="0"/>
                <a:ea typeface="Cambria Math" panose="02040503050406030204" pitchFamily="18" charset="0"/>
              </a:rPr>
              <a:t>prove the claim for any choice of </a:t>
            </a:r>
            <a:r>
              <a:rPr lang="en-US" sz="2200" dirty="0">
                <a:latin typeface="Cambria Math" panose="02040503050406030204" pitchFamily="18" charset="0"/>
                <a:ea typeface="Cambria Math" panose="02040503050406030204" pitchFamily="18" charset="0"/>
              </a:rPr>
              <a:t>r</a:t>
            </a:r>
            <a:r>
              <a:rPr lang="en-US" sz="2200" dirty="0">
                <a:latin typeface="Franklin Gothic Medium" panose="020B0603020102020204" pitchFamily="34" charset="0"/>
                <a:ea typeface="Cambria Math" panose="02040503050406030204" pitchFamily="18" charset="0"/>
              </a:rPr>
              <a:t> (i.e., </a:t>
            </a:r>
            <a:r>
              <a:rPr lang="en-US" sz="2200" dirty="0">
                <a:latin typeface="Cambria Math" panose="02040503050406030204" pitchFamily="18" charset="0"/>
                <a:ea typeface="Cambria Math" panose="02040503050406030204" pitchFamily="18" charset="0"/>
              </a:rPr>
              <a:t>r</a:t>
            </a:r>
            <a:r>
              <a:rPr lang="en-US" sz="2200" dirty="0">
                <a:latin typeface="Franklin Gothic Medium" panose="020B0603020102020204" pitchFamily="34" charset="0"/>
                <a:ea typeface="Cambria Math" panose="02040503050406030204" pitchFamily="18" charset="0"/>
              </a:rPr>
              <a:t> is a variable)</a:t>
            </a:r>
          </a:p>
          <a:p>
            <a:pPr lvl="2"/>
            <a:endParaRPr lang="en-US" sz="1800" dirty="0"/>
          </a:p>
          <a:p>
            <a:pPr lvl="2"/>
            <a:r>
              <a:rPr lang="en-US" sz="1800" dirty="0">
                <a:solidFill>
                  <a:srgbClr val="7030A0"/>
                </a:solidFill>
                <a:latin typeface="Franklin Gothic Medium" panose="020B0603020102020204" pitchFamily="34" charset="0"/>
                <a:ea typeface="Cambria Math" panose="02040503050406030204" pitchFamily="18" charset="0"/>
              </a:rPr>
              <a:t>Base Case</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nil</a:t>
            </a:r>
            <a:r>
              <a:rPr lang="en-US" sz="1800" dirty="0">
                <a:latin typeface="Franklin Gothic Medium" panose="020B0603020102020204" pitchFamily="34" charset="0"/>
                <a:ea typeface="Cambria Math" panose="02040503050406030204" pitchFamily="18" charset="0"/>
              </a:rPr>
              <a:t>)</a:t>
            </a:r>
            <a:r>
              <a:rPr lang="en-US" sz="1800" dirty="0">
                <a:latin typeface="Cambria Math" panose="02040503050406030204" pitchFamily="18" charset="0"/>
                <a:ea typeface="Cambria Math" panose="02040503050406030204" pitchFamily="18" charset="0"/>
              </a:rPr>
              <a:t>:</a:t>
            </a:r>
          </a:p>
          <a:p>
            <a:pPr lvl="2"/>
            <a:endParaRPr lang="en-US" sz="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sum-acc(nil, r)	=</a:t>
            </a:r>
          </a:p>
          <a:p>
            <a:pPr lvl="2"/>
            <a:r>
              <a:rPr lang="en-US" sz="1800" dirty="0">
                <a:latin typeface="Cambria Math" panose="02040503050406030204" pitchFamily="18" charset="0"/>
                <a:ea typeface="Cambria Math" panose="02040503050406030204" pitchFamily="18" charset="0"/>
              </a:rPr>
              <a:t>					</a:t>
            </a:r>
          </a:p>
          <a:p>
            <a:pPr lvl="2"/>
            <a:endParaRPr lang="en-US" sz="1800" dirty="0">
              <a:latin typeface="Cambria Math" panose="02040503050406030204" pitchFamily="18" charset="0"/>
              <a:ea typeface="Cambria Math" panose="02040503050406030204" pitchFamily="18" charset="0"/>
            </a:endParaRPr>
          </a:p>
          <a:p>
            <a:pPr lvl="2"/>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 sum(nil) + r</a:t>
            </a:r>
          </a:p>
          <a:p>
            <a:pPr lvl="2"/>
            <a:endParaRPr lang="en-US" sz="1800" dirty="0">
              <a:latin typeface="Cambria Math" panose="02040503050406030204" pitchFamily="18" charset="0"/>
              <a:ea typeface="Cambria Math" panose="02040503050406030204" pitchFamily="18" charset="0"/>
            </a:endParaRPr>
          </a:p>
        </p:txBody>
      </p:sp>
      <p:sp>
        <p:nvSpPr>
          <p:cNvPr id="4" name="Slide Number Placeholder 3">
            <a:extLst>
              <a:ext uri="{FF2B5EF4-FFF2-40B4-BE49-F238E27FC236}">
                <a16:creationId xmlns:a16="http://schemas.microsoft.com/office/drawing/2014/main" id="{62845FB4-B234-D025-94BA-45C732382E8B}"/>
              </a:ext>
            </a:extLst>
          </p:cNvPr>
          <p:cNvSpPr>
            <a:spLocks noGrp="1"/>
          </p:cNvSpPr>
          <p:nvPr>
            <p:ph type="sldNum" sz="quarter" idx="4"/>
          </p:nvPr>
        </p:nvSpPr>
        <p:spPr/>
        <p:txBody>
          <a:bodyPr/>
          <a:lstStyle/>
          <a:p>
            <a:fld id="{60F4F636-6A27-E649-AEDF-9DE4D4E58670}" type="slidenum">
              <a:rPr lang="en-US" smtClean="0"/>
              <a:pPr/>
              <a:t>103</a:t>
            </a:fld>
            <a:endParaRPr lang="en-US" dirty="0"/>
          </a:p>
        </p:txBody>
      </p:sp>
    </p:spTree>
    <p:extLst>
      <p:ext uri="{BB962C8B-B14F-4D97-AF65-F5344CB8AC3E}">
        <p14:creationId xmlns:p14="http://schemas.microsoft.com/office/powerpoint/2010/main" val="307733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2CBFFE-4154-485C-7DD4-48A09074E2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BC9AFC-A39E-3D1A-B07E-B79DCEA6D814}"/>
              </a:ext>
            </a:extLst>
          </p:cNvPr>
          <p:cNvSpPr>
            <a:spLocks noGrp="1"/>
          </p:cNvSpPr>
          <p:nvPr>
            <p:ph type="title"/>
          </p:nvPr>
        </p:nvSpPr>
        <p:spPr/>
        <p:txBody>
          <a:bodyPr/>
          <a:lstStyle/>
          <a:p>
            <a:r>
              <a:rPr lang="en-US" dirty="0"/>
              <a:t>Example 4: Faster Sum Base Case (2/2)</a:t>
            </a:r>
          </a:p>
        </p:txBody>
      </p:sp>
      <p:sp>
        <p:nvSpPr>
          <p:cNvPr id="3" name="Content Placeholder 2">
            <a:extLst>
              <a:ext uri="{FF2B5EF4-FFF2-40B4-BE49-F238E27FC236}">
                <a16:creationId xmlns:a16="http://schemas.microsoft.com/office/drawing/2014/main" id="{F2691DCC-0C50-AA3C-6DD1-FC03B0A77A47}"/>
              </a:ext>
            </a:extLst>
          </p:cNvPr>
          <p:cNvSpPr>
            <a:spLocks noGrp="1"/>
          </p:cNvSpPr>
          <p:nvPr>
            <p:ph idx="1"/>
          </p:nvPr>
        </p:nvSpPr>
        <p:spPr>
          <a:xfrm>
            <a:off x="457199" y="1244160"/>
            <a:ext cx="8536329" cy="5140800"/>
          </a:xfrm>
        </p:spPr>
        <p:txBody>
          <a:bodyPr/>
          <a:lstStyle/>
          <a:p>
            <a:pPr lvl="2"/>
            <a:r>
              <a:rPr lang="en-US" sz="1800" dirty="0">
                <a:latin typeface="Cambria Math" panose="02040503050406030204" pitchFamily="18" charset="0"/>
                <a:ea typeface="Cambria Math" panose="02040503050406030204" pitchFamily="18" charset="0"/>
              </a:rPr>
              <a:t>	sum-acc(nil, r)  	:= r</a:t>
            </a:r>
          </a:p>
          <a:p>
            <a:pPr lvl="2"/>
            <a:r>
              <a:rPr lang="en-US" sz="1800" dirty="0">
                <a:latin typeface="Cambria Math" panose="02040503050406030204" pitchFamily="18" charset="0"/>
                <a:ea typeface="Cambria Math" panose="02040503050406030204" pitchFamily="18" charset="0"/>
              </a:rPr>
              <a:t>	sum-acc(x :: L, r)	:= sum-acc(L, x + r)</a:t>
            </a:r>
          </a:p>
          <a:p>
            <a:pPr lvl="2"/>
            <a:endParaRPr lang="en-US" sz="1800" dirty="0"/>
          </a:p>
          <a:p>
            <a:r>
              <a:rPr lang="en-US" sz="2600" dirty="0"/>
              <a:t>Prove that </a:t>
            </a:r>
            <a:r>
              <a:rPr lang="en-US" sz="2600" dirty="0">
                <a:latin typeface="Cambria Math" panose="02040503050406030204" pitchFamily="18" charset="0"/>
                <a:ea typeface="Cambria Math" panose="02040503050406030204" pitchFamily="18" charset="0"/>
              </a:rPr>
              <a:t>sum-acc(S, r) = sum(S) + r</a:t>
            </a:r>
          </a:p>
          <a:p>
            <a:pPr lvl="1"/>
            <a:r>
              <a:rPr lang="en-US" sz="2200" dirty="0">
                <a:latin typeface="Franklin Gothic Medium" panose="020B0603020102020204" pitchFamily="34" charset="0"/>
                <a:ea typeface="Cambria Math" panose="02040503050406030204" pitchFamily="18" charset="0"/>
              </a:rPr>
              <a:t>prove by induction on </a:t>
            </a:r>
            <a:r>
              <a:rPr lang="en-US" sz="2200" dirty="0">
                <a:latin typeface="Cambria Math" panose="02040503050406030204" pitchFamily="18" charset="0"/>
                <a:ea typeface="Cambria Math" panose="02040503050406030204" pitchFamily="18" charset="0"/>
              </a:rPr>
              <a:t>S</a:t>
            </a:r>
            <a:endParaRPr lang="en-US" sz="2200" dirty="0">
              <a:latin typeface="Franklin Gothic Medium" panose="020B0603020102020204" pitchFamily="34" charset="0"/>
              <a:ea typeface="Cambria Math" panose="02040503050406030204" pitchFamily="18" charset="0"/>
            </a:endParaRPr>
          </a:p>
          <a:p>
            <a:pPr lvl="1"/>
            <a:r>
              <a:rPr lang="en-US" sz="2200" dirty="0">
                <a:latin typeface="Franklin Gothic Medium" panose="020B0603020102020204" pitchFamily="34" charset="0"/>
                <a:ea typeface="Cambria Math" panose="02040503050406030204" pitchFamily="18" charset="0"/>
              </a:rPr>
              <a:t>prove the claim for any choice of </a:t>
            </a:r>
            <a:r>
              <a:rPr lang="en-US" sz="2200" dirty="0">
                <a:latin typeface="Cambria Math" panose="02040503050406030204" pitchFamily="18" charset="0"/>
                <a:ea typeface="Cambria Math" panose="02040503050406030204" pitchFamily="18" charset="0"/>
              </a:rPr>
              <a:t>r</a:t>
            </a:r>
            <a:r>
              <a:rPr lang="en-US" sz="2200" dirty="0">
                <a:latin typeface="Franklin Gothic Medium" panose="020B0603020102020204" pitchFamily="34" charset="0"/>
                <a:ea typeface="Cambria Math" panose="02040503050406030204" pitchFamily="18" charset="0"/>
              </a:rPr>
              <a:t> (i.e., </a:t>
            </a:r>
            <a:r>
              <a:rPr lang="en-US" sz="2200" dirty="0">
                <a:latin typeface="Cambria Math" panose="02040503050406030204" pitchFamily="18" charset="0"/>
                <a:ea typeface="Cambria Math" panose="02040503050406030204" pitchFamily="18" charset="0"/>
              </a:rPr>
              <a:t>r</a:t>
            </a:r>
            <a:r>
              <a:rPr lang="en-US" sz="2200" dirty="0">
                <a:latin typeface="Franklin Gothic Medium" panose="020B0603020102020204" pitchFamily="34" charset="0"/>
                <a:ea typeface="Cambria Math" panose="02040503050406030204" pitchFamily="18" charset="0"/>
              </a:rPr>
              <a:t> is a variable)</a:t>
            </a:r>
          </a:p>
          <a:p>
            <a:pPr lvl="2"/>
            <a:endParaRPr lang="en-US" sz="1800" dirty="0"/>
          </a:p>
          <a:p>
            <a:pPr lvl="2"/>
            <a:r>
              <a:rPr lang="en-US" sz="1800" dirty="0">
                <a:solidFill>
                  <a:srgbClr val="7030A0"/>
                </a:solidFill>
                <a:latin typeface="Franklin Gothic Medium" panose="020B0603020102020204" pitchFamily="34" charset="0"/>
                <a:ea typeface="Cambria Math" panose="02040503050406030204" pitchFamily="18" charset="0"/>
              </a:rPr>
              <a:t>Base Case</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nil</a:t>
            </a:r>
            <a:r>
              <a:rPr lang="en-US" sz="1800" dirty="0">
                <a:latin typeface="Franklin Gothic Medium" panose="020B0603020102020204" pitchFamily="34" charset="0"/>
                <a:ea typeface="Cambria Math" panose="02040503050406030204" pitchFamily="18" charset="0"/>
              </a:rPr>
              <a:t>)</a:t>
            </a:r>
            <a:r>
              <a:rPr lang="en-US" sz="1800" dirty="0">
                <a:latin typeface="Cambria Math" panose="02040503050406030204" pitchFamily="18" charset="0"/>
                <a:ea typeface="Cambria Math" panose="02040503050406030204" pitchFamily="18" charset="0"/>
              </a:rPr>
              <a:t>:</a:t>
            </a:r>
          </a:p>
          <a:p>
            <a:pPr lvl="2"/>
            <a:endParaRPr lang="en-US" sz="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sum-acc(nil, r)	= r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sum-acc</a:t>
            </a:r>
          </a:p>
          <a:p>
            <a:pPr lvl="2"/>
            <a:r>
              <a:rPr lang="en-US" sz="1800" dirty="0">
                <a:latin typeface="Cambria Math" panose="02040503050406030204" pitchFamily="18" charset="0"/>
                <a:ea typeface="Cambria Math" panose="02040503050406030204" pitchFamily="18" charset="0"/>
              </a:rPr>
              <a:t>					= 0 + r</a:t>
            </a:r>
          </a:p>
          <a:p>
            <a:pPr lvl="2"/>
            <a:r>
              <a:rPr lang="en-US" sz="1800" dirty="0">
                <a:latin typeface="Cambria Math" panose="02040503050406030204" pitchFamily="18" charset="0"/>
                <a:ea typeface="Cambria Math" panose="02040503050406030204" pitchFamily="18" charset="0"/>
              </a:rPr>
              <a:t>					= sum(nil) + r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sum</a:t>
            </a:r>
          </a:p>
          <a:p>
            <a:pPr lvl="2"/>
            <a:endParaRPr lang="en-US" sz="1800" dirty="0">
              <a:latin typeface="Cambria Math" panose="02040503050406030204" pitchFamily="18" charset="0"/>
              <a:ea typeface="Cambria Math" panose="02040503050406030204" pitchFamily="18" charset="0"/>
            </a:endParaRPr>
          </a:p>
        </p:txBody>
      </p:sp>
      <p:sp>
        <p:nvSpPr>
          <p:cNvPr id="4" name="Slide Number Placeholder 3">
            <a:extLst>
              <a:ext uri="{FF2B5EF4-FFF2-40B4-BE49-F238E27FC236}">
                <a16:creationId xmlns:a16="http://schemas.microsoft.com/office/drawing/2014/main" id="{62C4EACA-466C-52B6-F1CC-96C92C2662BE}"/>
              </a:ext>
            </a:extLst>
          </p:cNvPr>
          <p:cNvSpPr>
            <a:spLocks noGrp="1"/>
          </p:cNvSpPr>
          <p:nvPr>
            <p:ph type="sldNum" sz="quarter" idx="4"/>
          </p:nvPr>
        </p:nvSpPr>
        <p:spPr/>
        <p:txBody>
          <a:bodyPr/>
          <a:lstStyle/>
          <a:p>
            <a:fld id="{60F4F636-6A27-E649-AEDF-9DE4D4E58670}" type="slidenum">
              <a:rPr lang="en-US" smtClean="0"/>
              <a:pPr/>
              <a:t>104</a:t>
            </a:fld>
            <a:endParaRPr lang="en-US" dirty="0"/>
          </a:p>
        </p:txBody>
      </p:sp>
    </p:spTree>
    <p:extLst>
      <p:ext uri="{BB962C8B-B14F-4D97-AF65-F5344CB8AC3E}">
        <p14:creationId xmlns:p14="http://schemas.microsoft.com/office/powerpoint/2010/main" val="220487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B07118-FC79-025E-1FC4-7A1671A360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5C879C-99BF-7600-099A-8173DE6B2B54}"/>
              </a:ext>
            </a:extLst>
          </p:cNvPr>
          <p:cNvSpPr>
            <a:spLocks noGrp="1"/>
          </p:cNvSpPr>
          <p:nvPr>
            <p:ph type="title"/>
          </p:nvPr>
        </p:nvSpPr>
        <p:spPr/>
        <p:txBody>
          <a:bodyPr/>
          <a:lstStyle/>
          <a:p>
            <a:r>
              <a:rPr lang="en-US" dirty="0"/>
              <a:t>Example 4: Faster Sum Inductive Step (1/3)</a:t>
            </a:r>
          </a:p>
        </p:txBody>
      </p:sp>
      <p:sp>
        <p:nvSpPr>
          <p:cNvPr id="3" name="Content Placeholder 2">
            <a:extLst>
              <a:ext uri="{FF2B5EF4-FFF2-40B4-BE49-F238E27FC236}">
                <a16:creationId xmlns:a16="http://schemas.microsoft.com/office/drawing/2014/main" id="{2F05DE09-97BC-9F74-DBBD-C49D852E8E93}"/>
              </a:ext>
            </a:extLst>
          </p:cNvPr>
          <p:cNvSpPr>
            <a:spLocks noGrp="1"/>
          </p:cNvSpPr>
          <p:nvPr>
            <p:ph idx="1"/>
          </p:nvPr>
        </p:nvSpPr>
        <p:spPr>
          <a:xfrm>
            <a:off x="457199" y="1244160"/>
            <a:ext cx="8536329" cy="5140800"/>
          </a:xfrm>
        </p:spPr>
        <p:txBody>
          <a:bodyPr/>
          <a:lstStyle/>
          <a:p>
            <a:pPr lvl="2"/>
            <a:r>
              <a:rPr lang="en-US" sz="1800" dirty="0">
                <a:latin typeface="Cambria Math" panose="02040503050406030204" pitchFamily="18" charset="0"/>
                <a:ea typeface="Cambria Math" panose="02040503050406030204" pitchFamily="18" charset="0"/>
              </a:rPr>
              <a:t>	sum-acc(nil, r)  	:= r</a:t>
            </a:r>
          </a:p>
          <a:p>
            <a:pPr lvl="2"/>
            <a:r>
              <a:rPr lang="en-US" sz="1800" dirty="0">
                <a:latin typeface="Cambria Math" panose="02040503050406030204" pitchFamily="18" charset="0"/>
                <a:ea typeface="Cambria Math" panose="02040503050406030204" pitchFamily="18" charset="0"/>
              </a:rPr>
              <a:t>	sum-acc(x :: L, r)	:= sum-acc(L, x + r)</a:t>
            </a:r>
          </a:p>
          <a:p>
            <a:pPr lvl="2"/>
            <a:endParaRPr lang="en-US" sz="1800" dirty="0"/>
          </a:p>
          <a:p>
            <a:r>
              <a:rPr lang="en-US" sz="2600" dirty="0"/>
              <a:t>Prove that </a:t>
            </a:r>
            <a:r>
              <a:rPr lang="en-US" sz="2600" dirty="0">
                <a:latin typeface="Cambria Math" panose="02040503050406030204" pitchFamily="18" charset="0"/>
                <a:ea typeface="Cambria Math" panose="02040503050406030204" pitchFamily="18" charset="0"/>
              </a:rPr>
              <a:t>sum-acc(S, r) = sum(S) + r</a:t>
            </a:r>
          </a:p>
          <a:p>
            <a:pPr lvl="2"/>
            <a:endParaRPr lang="en-US" sz="1800" dirty="0"/>
          </a:p>
          <a:p>
            <a:pPr lvl="2"/>
            <a:r>
              <a:rPr lang="en-US" sz="1800" dirty="0">
                <a:solidFill>
                  <a:srgbClr val="7030A0"/>
                </a:solidFill>
                <a:latin typeface="Franklin Gothic Medium" panose="020B0603020102020204" pitchFamily="34" charset="0"/>
                <a:ea typeface="Cambria Math" panose="02040503050406030204" pitchFamily="18" charset="0"/>
              </a:rPr>
              <a:t>Inductive Step</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x :: L</a:t>
            </a:r>
            <a:r>
              <a:rPr lang="en-US" sz="1800" dirty="0">
                <a:latin typeface="Franklin Gothic Medium" panose="020B0603020102020204" pitchFamily="34" charset="0"/>
                <a:ea typeface="Cambria Math" panose="02040503050406030204" pitchFamily="18" charset="0"/>
              </a:rPr>
              <a:t>):</a:t>
            </a:r>
          </a:p>
          <a:p>
            <a:pPr lvl="2"/>
            <a:endParaRPr lang="en-US" sz="800" dirty="0">
              <a:latin typeface="Franklin Gothic Medium" panose="020B0603020102020204" pitchFamily="34"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a:t>
            </a:r>
            <a:r>
              <a:rPr lang="en-US" sz="1800" dirty="0">
                <a:latin typeface="Franklin Gothic Medium" panose="020B0603020102020204" pitchFamily="34" charset="0"/>
                <a:ea typeface="Cambria Math" panose="02040503050406030204" pitchFamily="18" charset="0"/>
              </a:rPr>
              <a:t>Need to prove that</a:t>
            </a:r>
          </a:p>
          <a:p>
            <a:pPr lvl="2"/>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sum-acc(x :: L, r) = sum(x :: L) + r</a:t>
            </a:r>
          </a:p>
          <a:p>
            <a:pPr lvl="2"/>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a:t>
            </a:r>
            <a:r>
              <a:rPr lang="en-US" sz="1800" dirty="0">
                <a:latin typeface="Franklin Gothic Medium" panose="020B0603020102020204" pitchFamily="34" charset="0"/>
                <a:ea typeface="Cambria Math" panose="02040503050406030204" pitchFamily="18" charset="0"/>
              </a:rPr>
              <a:t>Get to assume claim holds for</a:t>
            </a:r>
            <a:r>
              <a:rPr lang="en-US" sz="1800" dirty="0">
                <a:latin typeface="Cambria Math" panose="02040503050406030204" pitchFamily="18" charset="0"/>
                <a:ea typeface="Cambria Math" panose="02040503050406030204" pitchFamily="18" charset="0"/>
              </a:rPr>
              <a:t> L</a:t>
            </a:r>
            <a:r>
              <a:rPr lang="en-US" sz="1800" dirty="0">
                <a:latin typeface="Franklin Gothic Medium" panose="020B0603020102020204" pitchFamily="34" charset="0"/>
                <a:ea typeface="Cambria Math" panose="02040503050406030204" pitchFamily="18" charset="0"/>
              </a:rPr>
              <a:t>, i.e., that</a:t>
            </a:r>
          </a:p>
          <a:p>
            <a:pPr lvl="2"/>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sum-acc(L, r) = sum(L) + r		</a:t>
            </a:r>
            <a:r>
              <a:rPr lang="en-US" sz="1800" dirty="0">
                <a:latin typeface="Franklin Gothic Medium" panose="020B0603020102020204" pitchFamily="34" charset="0"/>
                <a:ea typeface="Cambria Math" panose="02040503050406030204" pitchFamily="18" charset="0"/>
              </a:rPr>
              <a:t>holds for any </a:t>
            </a:r>
            <a:r>
              <a:rPr lang="en-US" sz="1800" dirty="0">
                <a:latin typeface="Cambria Math" panose="02040503050406030204" pitchFamily="18" charset="0"/>
                <a:ea typeface="Cambria Math" panose="02040503050406030204" pitchFamily="18" charset="0"/>
              </a:rPr>
              <a:t>r</a:t>
            </a:r>
          </a:p>
        </p:txBody>
      </p:sp>
      <p:sp>
        <p:nvSpPr>
          <p:cNvPr id="4" name="Slide Number Placeholder 3">
            <a:extLst>
              <a:ext uri="{FF2B5EF4-FFF2-40B4-BE49-F238E27FC236}">
                <a16:creationId xmlns:a16="http://schemas.microsoft.com/office/drawing/2014/main" id="{F5332480-ADF6-4E2A-2083-731488313281}"/>
              </a:ext>
            </a:extLst>
          </p:cNvPr>
          <p:cNvSpPr>
            <a:spLocks noGrp="1"/>
          </p:cNvSpPr>
          <p:nvPr>
            <p:ph type="sldNum" sz="quarter" idx="4"/>
          </p:nvPr>
        </p:nvSpPr>
        <p:spPr/>
        <p:txBody>
          <a:bodyPr/>
          <a:lstStyle/>
          <a:p>
            <a:fld id="{60F4F636-6A27-E649-AEDF-9DE4D4E58670}" type="slidenum">
              <a:rPr lang="en-US" smtClean="0"/>
              <a:pPr/>
              <a:t>105</a:t>
            </a:fld>
            <a:endParaRPr lang="en-US" dirty="0"/>
          </a:p>
        </p:txBody>
      </p:sp>
    </p:spTree>
    <p:extLst>
      <p:ext uri="{BB962C8B-B14F-4D97-AF65-F5344CB8AC3E}">
        <p14:creationId xmlns:p14="http://schemas.microsoft.com/office/powerpoint/2010/main" val="2578984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434BEC-6CE7-92B1-708C-11648A6C91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58C978-34FA-C463-D4B1-0AF3CA6DEB80}"/>
              </a:ext>
            </a:extLst>
          </p:cNvPr>
          <p:cNvSpPr>
            <a:spLocks noGrp="1"/>
          </p:cNvSpPr>
          <p:nvPr>
            <p:ph type="title"/>
          </p:nvPr>
        </p:nvSpPr>
        <p:spPr/>
        <p:txBody>
          <a:bodyPr/>
          <a:lstStyle/>
          <a:p>
            <a:r>
              <a:rPr lang="en-US" dirty="0"/>
              <a:t>Example 4: Faster Sum Inductive Step (2/3)</a:t>
            </a:r>
          </a:p>
        </p:txBody>
      </p:sp>
      <p:sp>
        <p:nvSpPr>
          <p:cNvPr id="3" name="Content Placeholder 2">
            <a:extLst>
              <a:ext uri="{FF2B5EF4-FFF2-40B4-BE49-F238E27FC236}">
                <a16:creationId xmlns:a16="http://schemas.microsoft.com/office/drawing/2014/main" id="{7F0D5879-3BDC-C509-306F-494A5BB12019}"/>
              </a:ext>
            </a:extLst>
          </p:cNvPr>
          <p:cNvSpPr>
            <a:spLocks noGrp="1"/>
          </p:cNvSpPr>
          <p:nvPr>
            <p:ph idx="1"/>
          </p:nvPr>
        </p:nvSpPr>
        <p:spPr>
          <a:xfrm>
            <a:off x="457199" y="1244160"/>
            <a:ext cx="8536329" cy="5140800"/>
          </a:xfrm>
        </p:spPr>
        <p:txBody>
          <a:bodyPr/>
          <a:lstStyle/>
          <a:p>
            <a:pPr lvl="2"/>
            <a:r>
              <a:rPr lang="en-US" sz="1800" dirty="0">
                <a:latin typeface="Cambria Math" panose="02040503050406030204" pitchFamily="18" charset="0"/>
                <a:ea typeface="Cambria Math" panose="02040503050406030204" pitchFamily="18" charset="0"/>
              </a:rPr>
              <a:t>	sum-acc(nil, r)  	:= r</a:t>
            </a:r>
          </a:p>
          <a:p>
            <a:pPr lvl="2"/>
            <a:r>
              <a:rPr lang="en-US" sz="1800" dirty="0">
                <a:latin typeface="Cambria Math" panose="02040503050406030204" pitchFamily="18" charset="0"/>
                <a:ea typeface="Cambria Math" panose="02040503050406030204" pitchFamily="18" charset="0"/>
              </a:rPr>
              <a:t>	sum-acc(x :: L, r)	:= sum-acc(L, x + r)</a:t>
            </a:r>
          </a:p>
          <a:p>
            <a:pPr lvl="2"/>
            <a:endParaRPr lang="en-US" sz="1800" dirty="0"/>
          </a:p>
          <a:p>
            <a:r>
              <a:rPr lang="en-US" sz="2600" dirty="0"/>
              <a:t>Prove that </a:t>
            </a:r>
            <a:r>
              <a:rPr lang="en-US" sz="2600" dirty="0">
                <a:latin typeface="Cambria Math" panose="02040503050406030204" pitchFamily="18" charset="0"/>
                <a:ea typeface="Cambria Math" panose="02040503050406030204" pitchFamily="18" charset="0"/>
              </a:rPr>
              <a:t>sum-acc(S, r) = sum(S) + r</a:t>
            </a:r>
          </a:p>
          <a:p>
            <a:pPr lvl="2"/>
            <a:endParaRPr lang="en-US" sz="1800" dirty="0"/>
          </a:p>
          <a:p>
            <a:pPr marL="457200" lvl="2"/>
            <a:r>
              <a:rPr lang="en-US" sz="1800" dirty="0">
                <a:solidFill>
                  <a:srgbClr val="0070C0"/>
                </a:solidFill>
                <a:latin typeface="Franklin Gothic Medium" panose="020B0603020102020204" pitchFamily="34" charset="0"/>
                <a:ea typeface="Cambria Math" panose="02040503050406030204" pitchFamily="18" charset="0"/>
              </a:rPr>
              <a:t>Inductive Hypothesis</a:t>
            </a:r>
            <a:r>
              <a:rPr lang="en-US" sz="1800" dirty="0">
                <a:latin typeface="Franklin Gothic Medium" panose="020B0603020102020204" pitchFamily="34" charset="0"/>
                <a:ea typeface="Cambria Math" panose="02040503050406030204" pitchFamily="18" charset="0"/>
              </a:rPr>
              <a:t>: assume that </a:t>
            </a:r>
            <a:r>
              <a:rPr lang="en-US" sz="1800" dirty="0">
                <a:latin typeface="Cambria Math" panose="02040503050406030204" pitchFamily="18" charset="0"/>
                <a:ea typeface="Cambria Math" panose="02040503050406030204" pitchFamily="18" charset="0"/>
              </a:rPr>
              <a:t>sum-acc(L, r) = sum(L) + r</a:t>
            </a:r>
          </a:p>
          <a:p>
            <a:pPr marL="457200" lvl="2"/>
            <a:endParaRPr lang="en-US" sz="1800" dirty="0">
              <a:latin typeface="Cambria Math" panose="02040503050406030204" pitchFamily="18" charset="0"/>
              <a:ea typeface="Cambria Math" panose="02040503050406030204" pitchFamily="18" charset="0"/>
            </a:endParaRPr>
          </a:p>
          <a:p>
            <a:pPr marL="457200" lvl="2"/>
            <a:r>
              <a:rPr lang="en-US" sz="1800" dirty="0">
                <a:solidFill>
                  <a:srgbClr val="7030A0"/>
                </a:solidFill>
                <a:latin typeface="Franklin Gothic Medium" panose="020B0603020102020204" pitchFamily="34" charset="0"/>
                <a:ea typeface="Cambria Math" panose="02040503050406030204" pitchFamily="18" charset="0"/>
              </a:rPr>
              <a:t>Inductive Step</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x :: L</a:t>
            </a:r>
            <a:r>
              <a:rPr lang="en-US" sz="1800" dirty="0">
                <a:latin typeface="Franklin Gothic Medium" panose="020B0603020102020204" pitchFamily="34" charset="0"/>
                <a:ea typeface="Cambria Math" panose="02040503050406030204" pitchFamily="18" charset="0"/>
              </a:rPr>
              <a:t>):</a:t>
            </a:r>
          </a:p>
          <a:p>
            <a:pPr marL="457200" lvl="2"/>
            <a:endParaRPr lang="en-US" sz="800" dirty="0">
              <a:latin typeface="Franklin Gothic Medium" panose="020B0603020102020204" pitchFamily="34"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sum-acc(x :: L, r)	= </a:t>
            </a:r>
          </a:p>
          <a:p>
            <a:pPr marL="457200" lvl="2"/>
            <a:endParaRPr lang="en-US" sz="1800" dirty="0">
              <a:latin typeface="Cambria Math" panose="02040503050406030204" pitchFamily="18" charset="0"/>
              <a:ea typeface="Cambria Math" panose="02040503050406030204" pitchFamily="18" charset="0"/>
            </a:endParaRPr>
          </a:p>
          <a:p>
            <a:pPr marL="457200" lvl="2"/>
            <a:endParaRPr lang="en-US" sz="1800" dirty="0">
              <a:latin typeface="Cambria Math" panose="02040503050406030204" pitchFamily="18" charset="0"/>
              <a:ea typeface="Cambria Math" panose="02040503050406030204" pitchFamily="18" charset="0"/>
            </a:endParaRPr>
          </a:p>
          <a:p>
            <a:pPr marL="457200" lvl="2"/>
            <a:endParaRPr lang="en-US" sz="1800" dirty="0">
              <a:latin typeface="Cambria Math" panose="02040503050406030204" pitchFamily="18"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 sum(x :: L) +r</a:t>
            </a:r>
          </a:p>
        </p:txBody>
      </p:sp>
      <p:sp>
        <p:nvSpPr>
          <p:cNvPr id="4" name="Slide Number Placeholder 3">
            <a:extLst>
              <a:ext uri="{FF2B5EF4-FFF2-40B4-BE49-F238E27FC236}">
                <a16:creationId xmlns:a16="http://schemas.microsoft.com/office/drawing/2014/main" id="{33A9ECD2-8589-9228-EC09-31AC5FD37143}"/>
              </a:ext>
            </a:extLst>
          </p:cNvPr>
          <p:cNvSpPr>
            <a:spLocks noGrp="1"/>
          </p:cNvSpPr>
          <p:nvPr>
            <p:ph type="sldNum" sz="quarter" idx="4"/>
          </p:nvPr>
        </p:nvSpPr>
        <p:spPr/>
        <p:txBody>
          <a:bodyPr/>
          <a:lstStyle/>
          <a:p>
            <a:fld id="{60F4F636-6A27-E649-AEDF-9DE4D4E58670}" type="slidenum">
              <a:rPr lang="en-US" smtClean="0"/>
              <a:pPr/>
              <a:t>106</a:t>
            </a:fld>
            <a:endParaRPr lang="en-US" dirty="0"/>
          </a:p>
        </p:txBody>
      </p:sp>
    </p:spTree>
    <p:extLst>
      <p:ext uri="{BB962C8B-B14F-4D97-AF65-F5344CB8AC3E}">
        <p14:creationId xmlns:p14="http://schemas.microsoft.com/office/powerpoint/2010/main" val="367475180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5DB6B1-890B-0085-8FE4-59C9C1E9DF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B58F0F-046D-9F64-8EEB-F9035FD9B38C}"/>
              </a:ext>
            </a:extLst>
          </p:cNvPr>
          <p:cNvSpPr>
            <a:spLocks noGrp="1"/>
          </p:cNvSpPr>
          <p:nvPr>
            <p:ph type="title"/>
          </p:nvPr>
        </p:nvSpPr>
        <p:spPr/>
        <p:txBody>
          <a:bodyPr/>
          <a:lstStyle/>
          <a:p>
            <a:r>
              <a:rPr lang="en-US" dirty="0"/>
              <a:t>Example 4: Faster Sum Inductive Step (3/3)</a:t>
            </a:r>
          </a:p>
        </p:txBody>
      </p:sp>
      <p:sp>
        <p:nvSpPr>
          <p:cNvPr id="3" name="Content Placeholder 2">
            <a:extLst>
              <a:ext uri="{FF2B5EF4-FFF2-40B4-BE49-F238E27FC236}">
                <a16:creationId xmlns:a16="http://schemas.microsoft.com/office/drawing/2014/main" id="{16FC4448-BC57-6CB4-397F-96F8881EAE0F}"/>
              </a:ext>
            </a:extLst>
          </p:cNvPr>
          <p:cNvSpPr>
            <a:spLocks noGrp="1"/>
          </p:cNvSpPr>
          <p:nvPr>
            <p:ph idx="1"/>
          </p:nvPr>
        </p:nvSpPr>
        <p:spPr>
          <a:xfrm>
            <a:off x="457199" y="1244160"/>
            <a:ext cx="8536329" cy="5140800"/>
          </a:xfrm>
        </p:spPr>
        <p:txBody>
          <a:bodyPr/>
          <a:lstStyle/>
          <a:p>
            <a:pPr lvl="2"/>
            <a:r>
              <a:rPr lang="en-US" sz="1800" dirty="0">
                <a:latin typeface="Cambria Math" panose="02040503050406030204" pitchFamily="18" charset="0"/>
                <a:ea typeface="Cambria Math" panose="02040503050406030204" pitchFamily="18" charset="0"/>
              </a:rPr>
              <a:t>	sum-acc(nil, r)  	:= r</a:t>
            </a:r>
          </a:p>
          <a:p>
            <a:pPr lvl="2"/>
            <a:r>
              <a:rPr lang="en-US" sz="1800" dirty="0">
                <a:latin typeface="Cambria Math" panose="02040503050406030204" pitchFamily="18" charset="0"/>
                <a:ea typeface="Cambria Math" panose="02040503050406030204" pitchFamily="18" charset="0"/>
              </a:rPr>
              <a:t>	sum-acc(x :: L, r)	:= sum-acc(L, x + r)</a:t>
            </a:r>
          </a:p>
          <a:p>
            <a:pPr lvl="2"/>
            <a:endParaRPr lang="en-US" sz="1800" dirty="0"/>
          </a:p>
          <a:p>
            <a:r>
              <a:rPr lang="en-US" sz="2600" dirty="0"/>
              <a:t>Prove that </a:t>
            </a:r>
            <a:r>
              <a:rPr lang="en-US" sz="2600" dirty="0">
                <a:latin typeface="Cambria Math" panose="02040503050406030204" pitchFamily="18" charset="0"/>
                <a:ea typeface="Cambria Math" panose="02040503050406030204" pitchFamily="18" charset="0"/>
              </a:rPr>
              <a:t>sum-acc(S, r) = sum(S) + r</a:t>
            </a:r>
          </a:p>
          <a:p>
            <a:pPr lvl="2"/>
            <a:endParaRPr lang="en-US" sz="1800" dirty="0"/>
          </a:p>
          <a:p>
            <a:pPr marL="457200" lvl="2"/>
            <a:r>
              <a:rPr lang="en-US" sz="1800" dirty="0">
                <a:solidFill>
                  <a:srgbClr val="0070C0"/>
                </a:solidFill>
                <a:latin typeface="Franklin Gothic Medium" panose="020B0603020102020204" pitchFamily="34" charset="0"/>
                <a:ea typeface="Cambria Math" panose="02040503050406030204" pitchFamily="18" charset="0"/>
              </a:rPr>
              <a:t>Inductive Hypothesis</a:t>
            </a:r>
            <a:r>
              <a:rPr lang="en-US" sz="1800" dirty="0">
                <a:latin typeface="Franklin Gothic Medium" panose="020B0603020102020204" pitchFamily="34" charset="0"/>
                <a:ea typeface="Cambria Math" panose="02040503050406030204" pitchFamily="18" charset="0"/>
              </a:rPr>
              <a:t>: assume that </a:t>
            </a:r>
            <a:r>
              <a:rPr lang="en-US" sz="1800" dirty="0">
                <a:latin typeface="Cambria Math" panose="02040503050406030204" pitchFamily="18" charset="0"/>
                <a:ea typeface="Cambria Math" panose="02040503050406030204" pitchFamily="18" charset="0"/>
              </a:rPr>
              <a:t>sum-acc(L, r) = sum(L) + r</a:t>
            </a:r>
          </a:p>
          <a:p>
            <a:pPr marL="457200" lvl="2"/>
            <a:endParaRPr lang="en-US" sz="1800" dirty="0">
              <a:latin typeface="Cambria Math" panose="02040503050406030204" pitchFamily="18" charset="0"/>
              <a:ea typeface="Cambria Math" panose="02040503050406030204" pitchFamily="18" charset="0"/>
            </a:endParaRPr>
          </a:p>
          <a:p>
            <a:pPr marL="457200" lvl="2"/>
            <a:r>
              <a:rPr lang="en-US" sz="1800" dirty="0">
                <a:solidFill>
                  <a:srgbClr val="7030A0"/>
                </a:solidFill>
                <a:latin typeface="Franklin Gothic Medium" panose="020B0603020102020204" pitchFamily="34" charset="0"/>
                <a:ea typeface="Cambria Math" panose="02040503050406030204" pitchFamily="18" charset="0"/>
              </a:rPr>
              <a:t>Inductive Step</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x :: L</a:t>
            </a:r>
            <a:r>
              <a:rPr lang="en-US" sz="1800" dirty="0">
                <a:latin typeface="Franklin Gothic Medium" panose="020B0603020102020204" pitchFamily="34" charset="0"/>
                <a:ea typeface="Cambria Math" panose="02040503050406030204" pitchFamily="18" charset="0"/>
              </a:rPr>
              <a:t>):</a:t>
            </a:r>
          </a:p>
          <a:p>
            <a:pPr marL="457200" lvl="2"/>
            <a:endParaRPr lang="en-US" sz="800" dirty="0">
              <a:latin typeface="Franklin Gothic Medium" panose="020B0603020102020204" pitchFamily="34"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sum-acc(x :: L, r)	= sum-acc(L, x + r)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sum-acc</a:t>
            </a:r>
          </a:p>
          <a:p>
            <a:pPr marL="457200" lvl="2"/>
            <a:r>
              <a:rPr lang="en-US" sz="1800" dirty="0">
                <a:latin typeface="Cambria Math" panose="02040503050406030204" pitchFamily="18" charset="0"/>
                <a:ea typeface="Cambria Math" panose="02040503050406030204" pitchFamily="18" charset="0"/>
              </a:rPr>
              <a:t>					= sum(L) + x + r		</a:t>
            </a:r>
            <a:r>
              <a:rPr lang="en-US" sz="1800" dirty="0">
                <a:latin typeface="Franklin Gothic Medium" panose="020B0603020102020204" pitchFamily="34" charset="0"/>
                <a:ea typeface="Cambria Math" panose="02040503050406030204" pitchFamily="18" charset="0"/>
              </a:rPr>
              <a:t>Ind. </a:t>
            </a:r>
            <a:r>
              <a:rPr lang="en-US" sz="1800" dirty="0" err="1">
                <a:latin typeface="Franklin Gothic Medium" panose="020B0603020102020204" pitchFamily="34" charset="0"/>
                <a:ea typeface="Cambria Math" panose="02040503050406030204" pitchFamily="18" charset="0"/>
              </a:rPr>
              <a:t>Hyp</a:t>
            </a:r>
            <a:r>
              <a:rPr lang="en-US" sz="1800" dirty="0">
                <a:latin typeface="Franklin Gothic Medium" panose="020B0603020102020204" pitchFamily="34" charset="0"/>
                <a:ea typeface="Cambria Math" panose="02040503050406030204" pitchFamily="18" charset="0"/>
              </a:rPr>
              <a:t>.</a:t>
            </a:r>
          </a:p>
          <a:p>
            <a:pPr marL="457200" lvl="2"/>
            <a:r>
              <a:rPr lang="en-US" sz="1800" dirty="0">
                <a:latin typeface="Cambria Math" panose="02040503050406030204" pitchFamily="18" charset="0"/>
                <a:ea typeface="Cambria Math" panose="02040503050406030204" pitchFamily="18" charset="0"/>
              </a:rPr>
              <a:t>					= x + sum(L) + r</a:t>
            </a:r>
          </a:p>
          <a:p>
            <a:pPr marL="457200" lvl="2"/>
            <a:r>
              <a:rPr lang="en-US" sz="1800" dirty="0">
                <a:latin typeface="Cambria Math" panose="02040503050406030204" pitchFamily="18" charset="0"/>
                <a:ea typeface="Cambria Math" panose="02040503050406030204" pitchFamily="18" charset="0"/>
              </a:rPr>
              <a:t>					= sum(x :: L) +r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sum</a:t>
            </a:r>
          </a:p>
        </p:txBody>
      </p:sp>
      <p:sp>
        <p:nvSpPr>
          <p:cNvPr id="4" name="Slide Number Placeholder 3">
            <a:extLst>
              <a:ext uri="{FF2B5EF4-FFF2-40B4-BE49-F238E27FC236}">
                <a16:creationId xmlns:a16="http://schemas.microsoft.com/office/drawing/2014/main" id="{02E0C371-F764-4B5C-6966-2436A94CABBB}"/>
              </a:ext>
            </a:extLst>
          </p:cNvPr>
          <p:cNvSpPr>
            <a:spLocks noGrp="1"/>
          </p:cNvSpPr>
          <p:nvPr>
            <p:ph type="sldNum" sz="quarter" idx="4"/>
          </p:nvPr>
        </p:nvSpPr>
        <p:spPr/>
        <p:txBody>
          <a:bodyPr/>
          <a:lstStyle/>
          <a:p>
            <a:fld id="{60F4F636-6A27-E649-AEDF-9DE4D4E58670}" type="slidenum">
              <a:rPr lang="en-US" smtClean="0"/>
              <a:pPr/>
              <a:t>107</a:t>
            </a:fld>
            <a:endParaRPr lang="en-US" dirty="0"/>
          </a:p>
        </p:txBody>
      </p:sp>
    </p:spTree>
    <p:extLst>
      <p:ext uri="{BB962C8B-B14F-4D97-AF65-F5344CB8AC3E}">
        <p14:creationId xmlns:p14="http://schemas.microsoft.com/office/powerpoint/2010/main" val="2638621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7606EB-2886-0540-1F3B-A5276075C8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476458-644B-E1E9-7FD5-51CE464A5F44}"/>
              </a:ext>
            </a:extLst>
          </p:cNvPr>
          <p:cNvSpPr>
            <a:spLocks noGrp="1"/>
          </p:cNvSpPr>
          <p:nvPr>
            <p:ph type="title"/>
          </p:nvPr>
        </p:nvSpPr>
        <p:spPr/>
        <p:txBody>
          <a:bodyPr/>
          <a:lstStyle/>
          <a:p>
            <a:r>
              <a:rPr lang="en-US" dirty="0"/>
              <a:t>What Kind of Bugs Sent to Beta Users?</a:t>
            </a:r>
          </a:p>
        </p:txBody>
      </p:sp>
      <p:sp>
        <p:nvSpPr>
          <p:cNvPr id="3" name="Content Placeholder 2">
            <a:extLst>
              <a:ext uri="{FF2B5EF4-FFF2-40B4-BE49-F238E27FC236}">
                <a16:creationId xmlns:a16="http://schemas.microsoft.com/office/drawing/2014/main" id="{A31B4900-3C97-D2E3-6ED6-56F2BE452E11}"/>
              </a:ext>
            </a:extLst>
          </p:cNvPr>
          <p:cNvSpPr>
            <a:spLocks noGrp="1"/>
          </p:cNvSpPr>
          <p:nvPr>
            <p:ph idx="1"/>
          </p:nvPr>
        </p:nvSpPr>
        <p:spPr/>
        <p:txBody>
          <a:bodyPr/>
          <a:lstStyle/>
          <a:p>
            <a:r>
              <a:rPr lang="en-US" sz="2600" dirty="0"/>
              <a:t>Comes back without steps to reproduce the failure</a:t>
            </a:r>
          </a:p>
          <a:p>
            <a:pPr lvl="1"/>
            <a:r>
              <a:rPr lang="en-US" sz="2200" dirty="0"/>
              <a:t>only comes back with a description of the failure</a:t>
            </a:r>
          </a:p>
          <a:p>
            <a:pPr lvl="2"/>
            <a:r>
              <a:rPr lang="en-US" sz="1800" dirty="0"/>
              <a:t>maybe a vague (possibly incorrect) description of steps</a:t>
            </a:r>
          </a:p>
          <a:p>
            <a:pPr lvl="2"/>
            <a:endParaRPr lang="en-US" sz="1800" dirty="0"/>
          </a:p>
          <a:p>
            <a:r>
              <a:rPr lang="en-US" sz="2600" dirty="0"/>
              <a:t>Only sent to beta users if it…</a:t>
            </a:r>
          </a:p>
          <a:p>
            <a:pPr lvl="1"/>
            <a:r>
              <a:rPr lang="en-US" sz="2200" dirty="0"/>
              <a:t>type checks</a:t>
            </a:r>
          </a:p>
          <a:p>
            <a:pPr lvl="1"/>
            <a:r>
              <a:rPr lang="en-US" sz="2200" dirty="0"/>
              <a:t>gets past unit tests</a:t>
            </a:r>
          </a:p>
          <a:p>
            <a:pPr lvl="2"/>
            <a:endParaRPr lang="en-US" sz="1800" dirty="0"/>
          </a:p>
          <a:p>
            <a:r>
              <a:rPr lang="en-US" sz="2600" dirty="0"/>
              <a:t>Most such bugs often at the </a:t>
            </a:r>
            <a:r>
              <a:rPr lang="en-US" sz="2600" dirty="0">
                <a:solidFill>
                  <a:srgbClr val="7030A0"/>
                </a:solidFill>
              </a:rPr>
              <a:t>seams</a:t>
            </a:r>
            <a:r>
              <a:rPr lang="en-US" sz="2600" dirty="0"/>
              <a:t> between functions</a:t>
            </a:r>
          </a:p>
          <a:p>
            <a:pPr lvl="1"/>
            <a:r>
              <a:rPr lang="en-US" sz="2200" dirty="0"/>
              <a:t>multiple functions need to be debugged</a:t>
            </a:r>
          </a:p>
          <a:p>
            <a:pPr lvl="1"/>
            <a:r>
              <a:rPr lang="en-US" sz="2200" dirty="0"/>
              <a:t>will take a </a:t>
            </a:r>
            <a:r>
              <a:rPr lang="en-US" sz="2200" dirty="0">
                <a:solidFill>
                  <a:srgbClr val="C00000"/>
                </a:solidFill>
              </a:rPr>
              <a:t>long time</a:t>
            </a:r>
            <a:r>
              <a:rPr lang="en-US" sz="2200" dirty="0"/>
              <a:t> to track down (many hours)</a:t>
            </a:r>
          </a:p>
          <a:p>
            <a:pPr lvl="2"/>
            <a:r>
              <a:rPr lang="en-US" sz="1800" dirty="0"/>
              <a:t>we saw an extra 10 minutes for every additional function in HW3</a:t>
            </a:r>
          </a:p>
          <a:p>
            <a:pPr lvl="2"/>
            <a:r>
              <a:rPr lang="en-US" sz="1800" dirty="0"/>
              <a:t>HW3 had 700 lines… industry programs will be 100,000 minimum</a:t>
            </a:r>
          </a:p>
        </p:txBody>
      </p:sp>
      <p:sp>
        <p:nvSpPr>
          <p:cNvPr id="4" name="Slide Number Placeholder 3">
            <a:extLst>
              <a:ext uri="{FF2B5EF4-FFF2-40B4-BE49-F238E27FC236}">
                <a16:creationId xmlns:a16="http://schemas.microsoft.com/office/drawing/2014/main" id="{2A605708-70B1-94B9-1AF7-734BD57D922D}"/>
              </a:ext>
            </a:extLst>
          </p:cNvPr>
          <p:cNvSpPr>
            <a:spLocks noGrp="1"/>
          </p:cNvSpPr>
          <p:nvPr>
            <p:ph type="sldNum" sz="quarter" idx="4"/>
          </p:nvPr>
        </p:nvSpPr>
        <p:spPr/>
        <p:txBody>
          <a:bodyPr/>
          <a:lstStyle/>
          <a:p>
            <a:fld id="{60F4F636-6A27-E649-AEDF-9DE4D4E58670}" type="slidenum">
              <a:rPr lang="en-US" smtClean="0"/>
              <a:pPr/>
              <a:t>11</a:t>
            </a:fld>
            <a:endParaRPr lang="en-US" dirty="0"/>
          </a:p>
        </p:txBody>
      </p:sp>
    </p:spTree>
    <p:extLst>
      <p:ext uri="{BB962C8B-B14F-4D97-AF65-F5344CB8AC3E}">
        <p14:creationId xmlns:p14="http://schemas.microsoft.com/office/powerpoint/2010/main" val="1614623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8D1DB-438F-3A23-E382-00193792B0C5}"/>
              </a:ext>
            </a:extLst>
          </p:cNvPr>
          <p:cNvSpPr>
            <a:spLocks noGrp="1"/>
          </p:cNvSpPr>
          <p:nvPr>
            <p:ph type="title"/>
          </p:nvPr>
        </p:nvSpPr>
        <p:spPr/>
        <p:txBody>
          <a:bodyPr/>
          <a:lstStyle/>
          <a:p>
            <a:r>
              <a:rPr lang="en-US" dirty="0"/>
              <a:t>Productivity Estimate</a:t>
            </a:r>
          </a:p>
        </p:txBody>
      </p:sp>
      <p:sp>
        <p:nvSpPr>
          <p:cNvPr id="3" name="Content Placeholder 2">
            <a:extLst>
              <a:ext uri="{FF2B5EF4-FFF2-40B4-BE49-F238E27FC236}">
                <a16:creationId xmlns:a16="http://schemas.microsoft.com/office/drawing/2014/main" id="{09F6BE66-32FF-EE48-177A-7E96181A6EE4}"/>
              </a:ext>
            </a:extLst>
          </p:cNvPr>
          <p:cNvSpPr>
            <a:spLocks noGrp="1"/>
          </p:cNvSpPr>
          <p:nvPr>
            <p:ph idx="1"/>
          </p:nvPr>
        </p:nvSpPr>
        <p:spPr>
          <a:xfrm>
            <a:off x="457200" y="1244160"/>
            <a:ext cx="8229600" cy="2889438"/>
          </a:xfrm>
        </p:spPr>
        <p:txBody>
          <a:bodyPr/>
          <a:lstStyle/>
          <a:p>
            <a:r>
              <a:rPr lang="en-US" sz="2600" dirty="0"/>
              <a:t>2000 lines of code</a:t>
            </a:r>
          </a:p>
          <a:p>
            <a:pPr lvl="1"/>
            <a:r>
              <a:rPr lang="en-US" sz="2200" dirty="0"/>
              <a:t>assume a familiar setting (know how to solve problems)</a:t>
            </a:r>
          </a:p>
          <a:p>
            <a:pPr lvl="1"/>
            <a:r>
              <a:rPr lang="en-US" sz="2200" dirty="0"/>
              <a:t>let "</a:t>
            </a:r>
            <a:r>
              <a:rPr lang="en-US" sz="2200" dirty="0">
                <a:latin typeface="Cambria Math" panose="02040503050406030204" pitchFamily="18" charset="0"/>
                <a:ea typeface="Cambria Math" panose="02040503050406030204" pitchFamily="18" charset="0"/>
              </a:rPr>
              <a:t>h</a:t>
            </a:r>
            <a:r>
              <a:rPr lang="en-US" sz="2200" dirty="0"/>
              <a:t>" be the number of hours to debug one such bug</a:t>
            </a:r>
          </a:p>
          <a:p>
            <a:pPr lvl="2"/>
            <a:endParaRPr lang="en-US" sz="1800" dirty="0"/>
          </a:p>
          <a:p>
            <a:pPr lvl="2"/>
            <a:r>
              <a:rPr lang="en-US" sz="1800" dirty="0"/>
              <a:t>5 hours					typing &amp; fixing type errors</a:t>
            </a:r>
          </a:p>
          <a:p>
            <a:pPr lvl="2"/>
            <a:r>
              <a:rPr lang="en-US" sz="1800" dirty="0"/>
              <a:t>5 hours					testing &amp; fixing </a:t>
            </a:r>
            <a:r>
              <a:rPr lang="en-US" sz="1800" i="1" dirty="0"/>
              <a:t>unit</a:t>
            </a:r>
            <a:r>
              <a:rPr lang="en-US" sz="1800" dirty="0"/>
              <a:t> test failures</a:t>
            </a:r>
          </a:p>
          <a:p>
            <a:pPr lvl="2"/>
            <a:r>
              <a:rPr lang="en-US" sz="1800" dirty="0"/>
              <a:t>14 * h hours				debugging &amp; fixing bugs</a:t>
            </a:r>
          </a:p>
          <a:p>
            <a:pPr lvl="2"/>
            <a:endParaRPr lang="en-US" sz="1800" dirty="0"/>
          </a:p>
          <a:p>
            <a:endParaRPr lang="en-US" sz="2600" dirty="0"/>
          </a:p>
        </p:txBody>
      </p:sp>
      <p:sp>
        <p:nvSpPr>
          <p:cNvPr id="4" name="Slide Number Placeholder 3">
            <a:extLst>
              <a:ext uri="{FF2B5EF4-FFF2-40B4-BE49-F238E27FC236}">
                <a16:creationId xmlns:a16="http://schemas.microsoft.com/office/drawing/2014/main" id="{0351D53E-6515-1AEF-37FF-33B5002D2346}"/>
              </a:ext>
            </a:extLst>
          </p:cNvPr>
          <p:cNvSpPr>
            <a:spLocks noGrp="1"/>
          </p:cNvSpPr>
          <p:nvPr>
            <p:ph type="sldNum" sz="quarter" idx="4"/>
          </p:nvPr>
        </p:nvSpPr>
        <p:spPr/>
        <p:txBody>
          <a:bodyPr/>
          <a:lstStyle/>
          <a:p>
            <a:fld id="{60F4F636-6A27-E649-AEDF-9DE4D4E58670}" type="slidenum">
              <a:rPr lang="en-US" smtClean="0"/>
              <a:pPr/>
              <a:t>12</a:t>
            </a:fld>
            <a:endParaRPr lang="en-US" dirty="0"/>
          </a:p>
        </p:txBody>
      </p:sp>
      <p:graphicFrame>
        <p:nvGraphicFramePr>
          <p:cNvPr id="7" name="Chart 6" descr="Graph showing % of total work time spent debugging as the hours per bug increases. This graph plots (14 * h)/(14 * h + 5 + 5): at h = 2, it is ~ 74%, and becomes ~ 90% at h = 6.">
            <a:extLst>
              <a:ext uri="{FF2B5EF4-FFF2-40B4-BE49-F238E27FC236}">
                <a16:creationId xmlns:a16="http://schemas.microsoft.com/office/drawing/2014/main" id="{BD0E0E49-7675-8001-AFD8-C106DD735177}"/>
              </a:ext>
            </a:extLst>
          </p:cNvPr>
          <p:cNvGraphicFramePr>
            <a:graphicFrameLocks/>
          </p:cNvGraphicFramePr>
          <p:nvPr>
            <p:extLst>
              <p:ext uri="{D42A27DB-BD31-4B8C-83A1-F6EECF244321}">
                <p14:modId xmlns:p14="http://schemas.microsoft.com/office/powerpoint/2010/main" val="652085570"/>
              </p:ext>
            </p:extLst>
          </p:nvPr>
        </p:nvGraphicFramePr>
        <p:xfrm>
          <a:off x="1481265" y="3914620"/>
          <a:ext cx="6005385" cy="29433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18245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E06B80-1D7A-46FF-0C38-FC45BB1FD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0EF299-4943-1616-3534-745810BB640F}"/>
              </a:ext>
            </a:extLst>
          </p:cNvPr>
          <p:cNvSpPr>
            <a:spLocks noGrp="1"/>
          </p:cNvSpPr>
          <p:nvPr>
            <p:ph type="title"/>
          </p:nvPr>
        </p:nvSpPr>
        <p:spPr/>
        <p:txBody>
          <a:bodyPr/>
          <a:lstStyle/>
          <a:p>
            <a:r>
              <a:rPr lang="en-US" dirty="0"/>
              <a:t>What Else Can We Do?</a:t>
            </a:r>
          </a:p>
        </p:txBody>
      </p:sp>
      <p:sp>
        <p:nvSpPr>
          <p:cNvPr id="3" name="Content Placeholder 2">
            <a:extLst>
              <a:ext uri="{FF2B5EF4-FFF2-40B4-BE49-F238E27FC236}">
                <a16:creationId xmlns:a16="http://schemas.microsoft.com/office/drawing/2014/main" id="{5087EAB5-0DB5-A17A-37EA-03D0F5E2286D}"/>
              </a:ext>
            </a:extLst>
          </p:cNvPr>
          <p:cNvSpPr>
            <a:spLocks noGrp="1"/>
          </p:cNvSpPr>
          <p:nvPr>
            <p:ph idx="1"/>
          </p:nvPr>
        </p:nvSpPr>
        <p:spPr>
          <a:xfrm>
            <a:off x="457200" y="1244160"/>
            <a:ext cx="8229600" cy="2889438"/>
          </a:xfrm>
        </p:spPr>
        <p:txBody>
          <a:bodyPr/>
          <a:lstStyle/>
          <a:p>
            <a:r>
              <a:rPr lang="en-US" sz="2600" dirty="0"/>
              <a:t>2000 lines of code</a:t>
            </a:r>
          </a:p>
          <a:p>
            <a:pPr lvl="1"/>
            <a:r>
              <a:rPr lang="en-US" sz="2200" dirty="0"/>
              <a:t>assume a familiar setting (know how to solve problems)</a:t>
            </a:r>
          </a:p>
          <a:p>
            <a:pPr lvl="1"/>
            <a:r>
              <a:rPr lang="en-US" sz="2200" dirty="0"/>
              <a:t>let "</a:t>
            </a:r>
            <a:r>
              <a:rPr lang="en-US" sz="2200" dirty="0">
                <a:latin typeface="Cambria Math" panose="02040503050406030204" pitchFamily="18" charset="0"/>
                <a:ea typeface="Cambria Math" panose="02040503050406030204" pitchFamily="18" charset="0"/>
              </a:rPr>
              <a:t>h</a:t>
            </a:r>
            <a:r>
              <a:rPr lang="en-US" sz="2200" dirty="0"/>
              <a:t>" be the number of hours to debug one such bug</a:t>
            </a:r>
            <a:endParaRPr lang="en-US" sz="1800" dirty="0"/>
          </a:p>
          <a:p>
            <a:pPr lvl="2"/>
            <a:r>
              <a:rPr lang="en-US" sz="1800" dirty="0"/>
              <a:t>5 hours					typing &amp; fixing type errors</a:t>
            </a:r>
          </a:p>
          <a:p>
            <a:pPr lvl="2"/>
            <a:r>
              <a:rPr lang="en-US" sz="1800" dirty="0"/>
              <a:t>5 hours					?? </a:t>
            </a:r>
            <a:r>
              <a:rPr lang="en-US" sz="1800" b="1" dirty="0"/>
              <a:t>removes 11 bugs</a:t>
            </a:r>
            <a:r>
              <a:rPr lang="en-US" sz="1800" dirty="0"/>
              <a:t> ??</a:t>
            </a:r>
            <a:endParaRPr lang="en-US" sz="1800" b="1" dirty="0"/>
          </a:p>
          <a:p>
            <a:pPr lvl="2"/>
            <a:r>
              <a:rPr lang="en-US" sz="1800" dirty="0"/>
              <a:t>5 hours					testing &amp; fixing </a:t>
            </a:r>
            <a:r>
              <a:rPr lang="en-US" sz="1800" i="1" dirty="0"/>
              <a:t>unit</a:t>
            </a:r>
            <a:r>
              <a:rPr lang="en-US" sz="1800" dirty="0"/>
              <a:t> test failures</a:t>
            </a:r>
          </a:p>
          <a:p>
            <a:pPr lvl="2"/>
            <a:r>
              <a:rPr lang="en-US" sz="1800" dirty="0"/>
              <a:t>3 * h hours				debugging &amp; fixing bugs</a:t>
            </a:r>
          </a:p>
          <a:p>
            <a:pPr lvl="2"/>
            <a:endParaRPr lang="en-US" sz="1800" dirty="0"/>
          </a:p>
          <a:p>
            <a:endParaRPr lang="en-US" sz="2600" dirty="0"/>
          </a:p>
        </p:txBody>
      </p:sp>
      <p:sp>
        <p:nvSpPr>
          <p:cNvPr id="7" name="TextBox 6">
            <a:extLst>
              <a:ext uri="{FF2B5EF4-FFF2-40B4-BE49-F238E27FC236}">
                <a16:creationId xmlns:a16="http://schemas.microsoft.com/office/drawing/2014/main" id="{375CC7D4-B442-B241-FF23-8ED08FD55949}"/>
              </a:ext>
            </a:extLst>
          </p:cNvPr>
          <p:cNvSpPr txBox="1"/>
          <p:nvPr/>
        </p:nvSpPr>
        <p:spPr>
          <a:xfrm>
            <a:off x="6179669" y="4697272"/>
            <a:ext cx="2514278" cy="646331"/>
          </a:xfrm>
          <a:prstGeom prst="rect">
            <a:avLst/>
          </a:prstGeom>
          <a:noFill/>
        </p:spPr>
        <p:txBody>
          <a:bodyPr wrap="none" rtlCol="0">
            <a:spAutoFit/>
          </a:bodyPr>
          <a:lstStyle/>
          <a:p>
            <a:r>
              <a:rPr lang="en-US" dirty="0">
                <a:solidFill>
                  <a:schemeClr val="accent3">
                    <a:lumMod val="75000"/>
                  </a:schemeClr>
                </a:solidFill>
                <a:latin typeface="Franklin Gothic Medium"/>
                <a:cs typeface="Franklin Gothic Medium"/>
              </a:rPr>
              <a:t>even at h=5, debugging</a:t>
            </a:r>
          </a:p>
          <a:p>
            <a:r>
              <a:rPr lang="en-US" b="1" u="sng" dirty="0">
                <a:solidFill>
                  <a:schemeClr val="accent3">
                    <a:lumMod val="75000"/>
                  </a:schemeClr>
                </a:solidFill>
                <a:latin typeface="Franklin Gothic Medium"/>
                <a:cs typeface="Franklin Gothic Medium"/>
              </a:rPr>
              <a:t>not</a:t>
            </a:r>
            <a:r>
              <a:rPr lang="en-US" dirty="0">
                <a:solidFill>
                  <a:schemeClr val="accent3">
                    <a:lumMod val="75000"/>
                  </a:schemeClr>
                </a:solidFill>
                <a:latin typeface="Franklin Gothic Medium"/>
                <a:cs typeface="Franklin Gothic Medium"/>
              </a:rPr>
              <a:t> the majority of time</a:t>
            </a:r>
          </a:p>
        </p:txBody>
      </p:sp>
      <p:sp>
        <p:nvSpPr>
          <p:cNvPr id="8" name="TextBox 7">
            <a:extLst>
              <a:ext uri="{FF2B5EF4-FFF2-40B4-BE49-F238E27FC236}">
                <a16:creationId xmlns:a16="http://schemas.microsoft.com/office/drawing/2014/main" id="{1AAC6682-C55C-4EC9-67FE-2BF5DEAAE30F}"/>
              </a:ext>
            </a:extLst>
          </p:cNvPr>
          <p:cNvSpPr txBox="1"/>
          <p:nvPr/>
        </p:nvSpPr>
        <p:spPr>
          <a:xfrm>
            <a:off x="6179669" y="5322762"/>
            <a:ext cx="2680349" cy="646331"/>
          </a:xfrm>
          <a:prstGeom prst="rect">
            <a:avLst/>
          </a:prstGeom>
          <a:noFill/>
        </p:spPr>
        <p:txBody>
          <a:bodyPr wrap="none" rtlCol="0">
            <a:spAutoFit/>
          </a:bodyPr>
          <a:lstStyle/>
          <a:p>
            <a:r>
              <a:rPr lang="en-US" dirty="0">
                <a:solidFill>
                  <a:schemeClr val="accent3">
                    <a:lumMod val="50000"/>
                  </a:schemeClr>
                </a:solidFill>
                <a:latin typeface="Franklin Gothic Medium"/>
                <a:cs typeface="Franklin Gothic Medium"/>
              </a:rPr>
              <a:t>bottom programmer is</a:t>
            </a:r>
          </a:p>
          <a:p>
            <a:r>
              <a:rPr lang="en-US" dirty="0">
                <a:solidFill>
                  <a:schemeClr val="accent3">
                    <a:lumMod val="50000"/>
                  </a:schemeClr>
                </a:solidFill>
                <a:latin typeface="Franklin Gothic Medium"/>
                <a:cs typeface="Franklin Gothic Medium"/>
              </a:rPr>
              <a:t>2 </a:t>
            </a:r>
            <a:r>
              <a:rPr lang="en-US" b="1" dirty="0">
                <a:solidFill>
                  <a:schemeClr val="accent3">
                    <a:lumMod val="50000"/>
                  </a:schemeClr>
                </a:solidFill>
                <a:latin typeface="Franklin Gothic Medium"/>
                <a:cs typeface="Franklin Gothic Medium"/>
              </a:rPr>
              <a:t>times</a:t>
            </a:r>
            <a:r>
              <a:rPr lang="en-US" dirty="0">
                <a:solidFill>
                  <a:schemeClr val="accent3">
                    <a:lumMod val="50000"/>
                  </a:schemeClr>
                </a:solidFill>
                <a:latin typeface="Franklin Gothic Medium"/>
                <a:cs typeface="Franklin Gothic Medium"/>
              </a:rPr>
              <a:t> more productive</a:t>
            </a:r>
          </a:p>
        </p:txBody>
      </p:sp>
      <p:sp>
        <p:nvSpPr>
          <p:cNvPr id="4" name="Slide Number Placeholder 3">
            <a:extLst>
              <a:ext uri="{FF2B5EF4-FFF2-40B4-BE49-F238E27FC236}">
                <a16:creationId xmlns:a16="http://schemas.microsoft.com/office/drawing/2014/main" id="{AF064436-60E7-744E-9052-50973B8788A1}"/>
              </a:ext>
            </a:extLst>
          </p:cNvPr>
          <p:cNvSpPr>
            <a:spLocks noGrp="1"/>
          </p:cNvSpPr>
          <p:nvPr>
            <p:ph type="sldNum" sz="quarter" idx="4"/>
          </p:nvPr>
        </p:nvSpPr>
        <p:spPr/>
        <p:txBody>
          <a:bodyPr/>
          <a:lstStyle/>
          <a:p>
            <a:fld id="{60F4F636-6A27-E649-AEDF-9DE4D4E58670}" type="slidenum">
              <a:rPr lang="en-US" smtClean="0"/>
              <a:pPr/>
              <a:t>13</a:t>
            </a:fld>
            <a:endParaRPr lang="en-US" dirty="0"/>
          </a:p>
        </p:txBody>
      </p:sp>
      <p:graphicFrame>
        <p:nvGraphicFramePr>
          <p:cNvPr id="9" name="Chart 8" descr="Chart that compares a programmer who spends most of their time debugging versus a programmer who removes bugs early. The former is the equation (14 * h)/(14 * h + 5 + 5); the latter is (3 * h)/(3 * h + 5 + 5 + 5). At h = 2, the latter is at &lt; 30%, and at h = 6, they are at 55%.">
            <a:extLst>
              <a:ext uri="{FF2B5EF4-FFF2-40B4-BE49-F238E27FC236}">
                <a16:creationId xmlns:a16="http://schemas.microsoft.com/office/drawing/2014/main" id="{0A317D0B-2D51-FE21-1ECE-98C4379A9AC7}"/>
              </a:ext>
            </a:extLst>
          </p:cNvPr>
          <p:cNvGraphicFramePr>
            <a:graphicFrameLocks/>
          </p:cNvGraphicFramePr>
          <p:nvPr>
            <p:extLst>
              <p:ext uri="{D42A27DB-BD31-4B8C-83A1-F6EECF244321}">
                <p14:modId xmlns:p14="http://schemas.microsoft.com/office/powerpoint/2010/main" val="1646894866"/>
              </p:ext>
            </p:extLst>
          </p:nvPr>
        </p:nvGraphicFramePr>
        <p:xfrm>
          <a:off x="1131680" y="3829207"/>
          <a:ext cx="5047989" cy="30287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82083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Graphic spid="9"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8749B7-73F1-11E9-AC5F-53343D7DA9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BA2FC4-CD8D-9AED-28A5-08BD0AE8D71A}"/>
              </a:ext>
            </a:extLst>
          </p:cNvPr>
          <p:cNvSpPr>
            <a:spLocks noGrp="1"/>
          </p:cNvSpPr>
          <p:nvPr>
            <p:ph type="title"/>
          </p:nvPr>
        </p:nvSpPr>
        <p:spPr/>
        <p:txBody>
          <a:bodyPr/>
          <a:lstStyle/>
          <a:p>
            <a:r>
              <a:rPr lang="en-US" dirty="0"/>
              <a:t>How Much Room For Improvement?</a:t>
            </a:r>
          </a:p>
        </p:txBody>
      </p:sp>
      <p:sp>
        <p:nvSpPr>
          <p:cNvPr id="3" name="Content Placeholder 2">
            <a:extLst>
              <a:ext uri="{FF2B5EF4-FFF2-40B4-BE49-F238E27FC236}">
                <a16:creationId xmlns:a16="http://schemas.microsoft.com/office/drawing/2014/main" id="{BB1196F6-580A-B9FF-7C26-80A093A7645A}"/>
              </a:ext>
            </a:extLst>
          </p:cNvPr>
          <p:cNvSpPr>
            <a:spLocks noGrp="1"/>
          </p:cNvSpPr>
          <p:nvPr>
            <p:ph idx="1"/>
          </p:nvPr>
        </p:nvSpPr>
        <p:spPr>
          <a:xfrm>
            <a:off x="457200" y="1244160"/>
            <a:ext cx="8229600" cy="2889438"/>
          </a:xfrm>
        </p:spPr>
        <p:txBody>
          <a:bodyPr/>
          <a:lstStyle/>
          <a:p>
            <a:r>
              <a:rPr lang="en-US" sz="2600" dirty="0"/>
              <a:t>Suppose we could…</a:t>
            </a:r>
          </a:p>
          <a:p>
            <a:pPr lvl="1"/>
            <a:r>
              <a:rPr lang="en-US" sz="2200" dirty="0"/>
              <a:t>remove all 14 bugs by the end of unit testing</a:t>
            </a:r>
          </a:p>
          <a:p>
            <a:pPr lvl="1"/>
            <a:r>
              <a:rPr lang="en-US" sz="2200" dirty="0"/>
              <a:t>in the same amount of time</a:t>
            </a:r>
          </a:p>
          <a:p>
            <a:pPr lvl="2"/>
            <a:r>
              <a:rPr lang="en-US" sz="1800" dirty="0"/>
              <a:t>plausible since fixing unit test failures involves debugging</a:t>
            </a:r>
          </a:p>
          <a:p>
            <a:pPr lvl="2"/>
            <a:r>
              <a:rPr lang="en-US" sz="1800" dirty="0"/>
              <a:t>5 hours					typing &amp; fixing type errors</a:t>
            </a:r>
          </a:p>
          <a:p>
            <a:pPr lvl="2"/>
            <a:r>
              <a:rPr lang="en-US" sz="1800" dirty="0"/>
              <a:t>3 hours					 ?? </a:t>
            </a:r>
            <a:r>
              <a:rPr lang="en-US" sz="1800" b="1" dirty="0"/>
              <a:t>removes 14 bugs</a:t>
            </a:r>
            <a:r>
              <a:rPr lang="en-US" sz="1800" dirty="0"/>
              <a:t> ??</a:t>
            </a:r>
          </a:p>
          <a:p>
            <a:pPr lvl="2"/>
            <a:r>
              <a:rPr lang="en-US" sz="1800" dirty="0"/>
              <a:t>2 hours					testing &amp; fixing </a:t>
            </a:r>
            <a:r>
              <a:rPr lang="en-US" sz="1800" i="1" dirty="0"/>
              <a:t>unit</a:t>
            </a:r>
            <a:r>
              <a:rPr lang="en-US" sz="1800" dirty="0"/>
              <a:t> test failures</a:t>
            </a:r>
          </a:p>
          <a:p>
            <a:pPr lvl="2"/>
            <a:endParaRPr lang="en-US" sz="1800" dirty="0"/>
          </a:p>
          <a:p>
            <a:endParaRPr lang="en-US" sz="2600" dirty="0"/>
          </a:p>
        </p:txBody>
      </p:sp>
      <p:sp>
        <p:nvSpPr>
          <p:cNvPr id="5" name="Donut 4">
            <a:extLst>
              <a:ext uri="{FF2B5EF4-FFF2-40B4-BE49-F238E27FC236}">
                <a16:creationId xmlns:a16="http://schemas.microsoft.com/office/drawing/2014/main" id="{8FFE6225-D01F-C8E6-5495-17D8A11EC405}"/>
              </a:ext>
              <a:ext uri="{C183D7F6-B498-43B3-948B-1728B52AA6E4}">
                <adec:decorative xmlns:adec="http://schemas.microsoft.com/office/drawing/2017/decorative" val="1"/>
              </a:ext>
            </a:extLst>
          </p:cNvPr>
          <p:cNvSpPr/>
          <p:nvPr/>
        </p:nvSpPr>
        <p:spPr>
          <a:xfrm>
            <a:off x="4902842" y="4671934"/>
            <a:ext cx="243749" cy="243749"/>
          </a:xfrm>
          <a:prstGeom prst="donut">
            <a:avLst>
              <a:gd name="adj" fmla="val 0"/>
            </a:avLst>
          </a:prstGeom>
          <a:ln>
            <a:solidFill>
              <a:schemeClr val="accent3">
                <a:lumMod val="60000"/>
                <a:lumOff val="4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37524A00-298B-D6E2-9913-01CE9C2EFCFE}"/>
              </a:ext>
            </a:extLst>
          </p:cNvPr>
          <p:cNvSpPr txBox="1"/>
          <p:nvPr/>
        </p:nvSpPr>
        <p:spPr>
          <a:xfrm>
            <a:off x="5795317" y="4793809"/>
            <a:ext cx="3009157" cy="369332"/>
          </a:xfrm>
          <a:prstGeom prst="rect">
            <a:avLst/>
          </a:prstGeom>
          <a:noFill/>
        </p:spPr>
        <p:txBody>
          <a:bodyPr wrap="none" rtlCol="0">
            <a:spAutoFit/>
          </a:bodyPr>
          <a:lstStyle/>
          <a:p>
            <a:r>
              <a:rPr lang="en-US" dirty="0">
                <a:solidFill>
                  <a:schemeClr val="accent3">
                    <a:lumMod val="75000"/>
                  </a:schemeClr>
                </a:solidFill>
                <a:latin typeface="Franklin Gothic Medium"/>
                <a:cs typeface="Franklin Gothic Medium"/>
              </a:rPr>
              <a:t>would cut 90% of time spent</a:t>
            </a:r>
          </a:p>
        </p:txBody>
      </p:sp>
      <p:sp>
        <p:nvSpPr>
          <p:cNvPr id="10" name="TextBox 9">
            <a:extLst>
              <a:ext uri="{FF2B5EF4-FFF2-40B4-BE49-F238E27FC236}">
                <a16:creationId xmlns:a16="http://schemas.microsoft.com/office/drawing/2014/main" id="{46F84984-9C06-F75A-6059-F68F63E1B853}"/>
              </a:ext>
            </a:extLst>
          </p:cNvPr>
          <p:cNvSpPr txBox="1"/>
          <p:nvPr/>
        </p:nvSpPr>
        <p:spPr>
          <a:xfrm>
            <a:off x="5795317" y="5202195"/>
            <a:ext cx="3171830" cy="369332"/>
          </a:xfrm>
          <a:prstGeom prst="rect">
            <a:avLst/>
          </a:prstGeom>
          <a:noFill/>
        </p:spPr>
        <p:txBody>
          <a:bodyPr wrap="none" rtlCol="0">
            <a:spAutoFit/>
          </a:bodyPr>
          <a:lstStyle/>
          <a:p>
            <a:r>
              <a:rPr lang="en-US" dirty="0">
                <a:solidFill>
                  <a:schemeClr val="accent3">
                    <a:lumMod val="50000"/>
                  </a:schemeClr>
                </a:solidFill>
                <a:latin typeface="Franklin Gothic Medium"/>
                <a:cs typeface="Franklin Gothic Medium"/>
              </a:rPr>
              <a:t>would be 10x more productive</a:t>
            </a:r>
          </a:p>
        </p:txBody>
      </p:sp>
      <p:sp>
        <p:nvSpPr>
          <p:cNvPr id="11" name="TextBox 10">
            <a:extLst>
              <a:ext uri="{FF2B5EF4-FFF2-40B4-BE49-F238E27FC236}">
                <a16:creationId xmlns:a16="http://schemas.microsoft.com/office/drawing/2014/main" id="{26DABB5A-3FB4-EB06-ABC0-FE35FCF38D27}"/>
              </a:ext>
            </a:extLst>
          </p:cNvPr>
          <p:cNvSpPr txBox="1"/>
          <p:nvPr/>
        </p:nvSpPr>
        <p:spPr>
          <a:xfrm>
            <a:off x="5795317" y="5610581"/>
            <a:ext cx="3173626" cy="784830"/>
          </a:xfrm>
          <a:prstGeom prst="rect">
            <a:avLst/>
          </a:prstGeom>
          <a:noFill/>
        </p:spPr>
        <p:txBody>
          <a:bodyPr wrap="none" rtlCol="0">
            <a:spAutoFit/>
          </a:bodyPr>
          <a:lstStyle/>
          <a:p>
            <a:r>
              <a:rPr lang="en-US" sz="1500" dirty="0">
                <a:solidFill>
                  <a:schemeClr val="accent3">
                    <a:lumMod val="50000"/>
                  </a:schemeClr>
                </a:solidFill>
                <a:latin typeface="Franklin Gothic Medium"/>
                <a:cs typeface="Franklin Gothic Medium"/>
              </a:rPr>
              <a:t>"10x developer" possible in a setting</a:t>
            </a:r>
          </a:p>
          <a:p>
            <a:r>
              <a:rPr lang="en-US" sz="1500" dirty="0">
                <a:solidFill>
                  <a:schemeClr val="accent3">
                    <a:lumMod val="50000"/>
                  </a:schemeClr>
                </a:solidFill>
                <a:latin typeface="Franklin Gothic Medium"/>
                <a:cs typeface="Franklin Gothic Medium"/>
              </a:rPr>
              <a:t>where debugging is hard but can be</a:t>
            </a:r>
          </a:p>
          <a:p>
            <a:r>
              <a:rPr lang="en-US" sz="1500" dirty="0">
                <a:solidFill>
                  <a:schemeClr val="accent3">
                    <a:lumMod val="50000"/>
                  </a:schemeClr>
                </a:solidFill>
                <a:latin typeface="Franklin Gothic Medium"/>
                <a:cs typeface="Franklin Gothic Medium"/>
              </a:rPr>
              <a:t>avoided with extra effort</a:t>
            </a:r>
          </a:p>
        </p:txBody>
      </p:sp>
      <p:sp>
        <p:nvSpPr>
          <p:cNvPr id="6" name="Slide Number Placeholder 5">
            <a:extLst>
              <a:ext uri="{FF2B5EF4-FFF2-40B4-BE49-F238E27FC236}">
                <a16:creationId xmlns:a16="http://schemas.microsoft.com/office/drawing/2014/main" id="{0E600299-6F30-634F-5993-6E2F45FF1E95}"/>
              </a:ext>
            </a:extLst>
          </p:cNvPr>
          <p:cNvSpPr>
            <a:spLocks noGrp="1"/>
          </p:cNvSpPr>
          <p:nvPr>
            <p:ph type="sldNum" sz="quarter" idx="4"/>
          </p:nvPr>
        </p:nvSpPr>
        <p:spPr/>
        <p:txBody>
          <a:bodyPr/>
          <a:lstStyle/>
          <a:p>
            <a:fld id="{60F4F636-6A27-E649-AEDF-9DE4D4E58670}" type="slidenum">
              <a:rPr lang="en-US" smtClean="0"/>
              <a:pPr/>
              <a:t>14</a:t>
            </a:fld>
            <a:endParaRPr lang="en-US" dirty="0"/>
          </a:p>
        </p:txBody>
      </p:sp>
      <p:graphicFrame>
        <p:nvGraphicFramePr>
          <p:cNvPr id="7" name="Chart 6" descr="Graph showing % of total work time spent debugging as the hours per bug increases. This graph plots (14 * h)/(14 * h + 5 + 5): at h = 2, it is ~ 74%, and becomes ~ 90% at h = 6.">
            <a:extLst>
              <a:ext uri="{FF2B5EF4-FFF2-40B4-BE49-F238E27FC236}">
                <a16:creationId xmlns:a16="http://schemas.microsoft.com/office/drawing/2014/main" id="{8306225A-1681-F502-1FEE-9540C397063A}"/>
              </a:ext>
            </a:extLst>
          </p:cNvPr>
          <p:cNvGraphicFramePr>
            <a:graphicFrameLocks/>
          </p:cNvGraphicFramePr>
          <p:nvPr>
            <p:extLst>
              <p:ext uri="{D42A27DB-BD31-4B8C-83A1-F6EECF244321}">
                <p14:modId xmlns:p14="http://schemas.microsoft.com/office/powerpoint/2010/main" val="1475967385"/>
              </p:ext>
            </p:extLst>
          </p:nvPr>
        </p:nvGraphicFramePr>
        <p:xfrm>
          <a:off x="345992" y="3887755"/>
          <a:ext cx="4890484" cy="29433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79429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P spid="10" grpId="0"/>
      <p:bldP spid="11" grpId="0"/>
      <p:bldGraphic spid="7"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792A3-43DD-558F-8CF8-1C3B2A51CB1D}"/>
              </a:ext>
            </a:extLst>
          </p:cNvPr>
          <p:cNvSpPr>
            <a:spLocks noGrp="1"/>
          </p:cNvSpPr>
          <p:nvPr>
            <p:ph type="ctrTitle"/>
          </p:nvPr>
        </p:nvSpPr>
        <p:spPr>
          <a:xfrm>
            <a:off x="123570" y="3021093"/>
            <a:ext cx="8118269" cy="574724"/>
          </a:xfrm>
        </p:spPr>
        <p:txBody>
          <a:bodyPr/>
          <a:lstStyle/>
          <a:p>
            <a:pPr algn="r"/>
            <a:r>
              <a:rPr lang="en-US" sz="2800" dirty="0"/>
              <a:t>“Engineers are paid to </a:t>
            </a:r>
            <a:r>
              <a:rPr lang="en-US" sz="2800" dirty="0">
                <a:solidFill>
                  <a:srgbClr val="7030A0"/>
                </a:solidFill>
              </a:rPr>
              <a:t>think</a:t>
            </a:r>
            <a:r>
              <a:rPr lang="en-US" sz="2800" dirty="0"/>
              <a:t> and </a:t>
            </a:r>
            <a:r>
              <a:rPr lang="en-US" sz="2800" b="1" dirty="0">
                <a:solidFill>
                  <a:schemeClr val="accent3">
                    <a:lumMod val="75000"/>
                  </a:schemeClr>
                </a:solidFill>
              </a:rPr>
              <a:t>understand</a:t>
            </a:r>
            <a:r>
              <a:rPr lang="en-US" sz="2800" dirty="0"/>
              <a:t>.”</a:t>
            </a:r>
            <a:endParaRPr lang="en-US" sz="2400" dirty="0"/>
          </a:p>
        </p:txBody>
      </p:sp>
      <p:sp>
        <p:nvSpPr>
          <p:cNvPr id="5" name="Title 1">
            <a:extLst>
              <a:ext uri="{FF2B5EF4-FFF2-40B4-BE49-F238E27FC236}">
                <a16:creationId xmlns:a16="http://schemas.microsoft.com/office/drawing/2014/main" id="{BEA506EC-ADE2-9471-E8E5-269846F2A1B2}"/>
              </a:ext>
            </a:extLst>
          </p:cNvPr>
          <p:cNvSpPr txBox="1">
            <a:spLocks/>
          </p:cNvSpPr>
          <p:nvPr/>
        </p:nvSpPr>
        <p:spPr>
          <a:xfrm>
            <a:off x="123569" y="3595817"/>
            <a:ext cx="8118269" cy="815815"/>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r"/>
            <a:r>
              <a:rPr lang="en-US" sz="2400" dirty="0"/>
              <a:t>— Class slogan #1</a:t>
            </a:r>
          </a:p>
        </p:txBody>
      </p:sp>
    </p:spTree>
    <p:extLst>
      <p:ext uri="{BB962C8B-B14F-4D97-AF65-F5344CB8AC3E}">
        <p14:creationId xmlns:p14="http://schemas.microsoft.com/office/powerpoint/2010/main" val="2593998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Standard Techniques for Correctness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pPr marL="0" indent="0">
              <a:buNone/>
            </a:pPr>
            <a:r>
              <a:rPr lang="en-US" sz="2800" dirty="0"/>
              <a:t>Standard practice (60+ years) uses three techniques:</a:t>
            </a:r>
          </a:p>
          <a:p>
            <a:pPr marL="0" indent="0">
              <a:buNone/>
            </a:pPr>
            <a:endParaRPr lang="en-US" sz="1200" dirty="0"/>
          </a:p>
          <a:p>
            <a:r>
              <a:rPr lang="en-US" sz="2800" b="1" dirty="0"/>
              <a:t> </a:t>
            </a:r>
            <a:r>
              <a:rPr lang="en-US" sz="2800" b="1" dirty="0">
                <a:solidFill>
                  <a:srgbClr val="0078D2"/>
                </a:solidFill>
              </a:rPr>
              <a:t>Tools</a:t>
            </a:r>
            <a:r>
              <a:rPr lang="en-US" sz="2800" dirty="0"/>
              <a:t>: </a:t>
            </a:r>
            <a:r>
              <a:rPr lang="en-US" sz="2400" dirty="0"/>
              <a:t>type checker, libraries, etc.</a:t>
            </a:r>
          </a:p>
          <a:p>
            <a:pPr lvl="2"/>
            <a:endParaRPr lang="en-US" sz="1200" dirty="0"/>
          </a:p>
          <a:p>
            <a:r>
              <a:rPr lang="en-US" sz="2800" b="1" dirty="0"/>
              <a:t> </a:t>
            </a:r>
            <a:r>
              <a:rPr lang="en-US" sz="2800" b="1" dirty="0">
                <a:solidFill>
                  <a:srgbClr val="0078D2"/>
                </a:solidFill>
              </a:rPr>
              <a:t>Testing</a:t>
            </a:r>
            <a:r>
              <a:rPr lang="en-US" sz="2800" dirty="0"/>
              <a:t>: </a:t>
            </a:r>
            <a:r>
              <a:rPr lang="en-US" sz="2400" dirty="0"/>
              <a:t>try it on a well-chosen set of examples</a:t>
            </a:r>
            <a:endParaRPr lang="en-US" sz="2400" b="1" dirty="0"/>
          </a:p>
          <a:p>
            <a:pPr lvl="2"/>
            <a:endParaRPr lang="en-US" sz="1200" dirty="0"/>
          </a:p>
          <a:p>
            <a:r>
              <a:rPr lang="en-US" sz="2800" b="1" dirty="0"/>
              <a:t> </a:t>
            </a:r>
            <a:r>
              <a:rPr lang="en-US" sz="2800" b="1" dirty="0">
                <a:solidFill>
                  <a:srgbClr val="0078D2"/>
                </a:solidFill>
              </a:rPr>
              <a:t>Reasoning</a:t>
            </a:r>
            <a:r>
              <a:rPr lang="en-US" sz="2800" dirty="0"/>
              <a:t>: </a:t>
            </a:r>
            <a:r>
              <a:rPr lang="en-US" sz="2400" b="1" u="sng" dirty="0">
                <a:solidFill>
                  <a:srgbClr val="7030A0"/>
                </a:solidFill>
              </a:rPr>
              <a:t>think</a:t>
            </a:r>
            <a:r>
              <a:rPr lang="en-US" sz="2400" dirty="0"/>
              <a:t> through your code </a:t>
            </a:r>
            <a:r>
              <a:rPr lang="en-US" sz="2400" u="sng" dirty="0"/>
              <a:t>carefully</a:t>
            </a:r>
          </a:p>
          <a:p>
            <a:pPr lvl="1"/>
            <a:r>
              <a:rPr lang="en-US" sz="2400" dirty="0"/>
              <a:t>convince yourself it works correctly on </a:t>
            </a:r>
            <a:r>
              <a:rPr lang="en-US" sz="2400" i="1" dirty="0"/>
              <a:t>all inputs</a:t>
            </a:r>
          </a:p>
          <a:p>
            <a:pPr lvl="1"/>
            <a:r>
              <a:rPr lang="en-US" sz="2400" dirty="0"/>
              <a:t>have another person do the same (“</a:t>
            </a:r>
            <a:r>
              <a:rPr lang="en-US" sz="2400" u="sng" dirty="0"/>
              <a:t>code review</a:t>
            </a:r>
            <a:r>
              <a:rPr lang="en-US" sz="2400" dirty="0"/>
              <a:t>”)</a:t>
            </a:r>
          </a:p>
          <a:p>
            <a:pPr marL="0" indent="0">
              <a:buNone/>
            </a:pPr>
            <a:endParaRPr lang="en-US" sz="1200" dirty="0"/>
          </a:p>
        </p:txBody>
      </p:sp>
      <p:sp>
        <p:nvSpPr>
          <p:cNvPr id="4" name="Slide Number Placeholder 3">
            <a:extLst>
              <a:ext uri="{FF2B5EF4-FFF2-40B4-BE49-F238E27FC236}">
                <a16:creationId xmlns:a16="http://schemas.microsoft.com/office/drawing/2014/main" id="{A4D9D273-001D-0C28-18CC-C59CF9076BB9}"/>
              </a:ext>
            </a:extLst>
          </p:cNvPr>
          <p:cNvSpPr>
            <a:spLocks noGrp="1"/>
          </p:cNvSpPr>
          <p:nvPr>
            <p:ph type="sldNum" sz="quarter" idx="4"/>
          </p:nvPr>
        </p:nvSpPr>
        <p:spPr/>
        <p:txBody>
          <a:bodyPr/>
          <a:lstStyle/>
          <a:p>
            <a:fld id="{60F4F636-6A27-E649-AEDF-9DE4D4E58670}" type="slidenum">
              <a:rPr lang="en-US" smtClean="0"/>
              <a:pPr/>
              <a:t>16</a:t>
            </a:fld>
            <a:endParaRPr lang="en-US" dirty="0"/>
          </a:p>
        </p:txBody>
      </p:sp>
    </p:spTree>
    <p:extLst>
      <p:ext uri="{BB962C8B-B14F-4D97-AF65-F5344CB8AC3E}">
        <p14:creationId xmlns:p14="http://schemas.microsoft.com/office/powerpoint/2010/main" val="891115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5C2D4-8E39-1075-E325-045D4514AEE6}"/>
              </a:ext>
            </a:extLst>
          </p:cNvPr>
          <p:cNvSpPr>
            <a:spLocks noGrp="1"/>
          </p:cNvSpPr>
          <p:nvPr>
            <p:ph type="title"/>
          </p:nvPr>
        </p:nvSpPr>
        <p:spPr/>
        <p:txBody>
          <a:bodyPr/>
          <a:lstStyle/>
          <a:p>
            <a:r>
              <a:rPr lang="en-US" dirty="0"/>
              <a:t>Comparing These Techniques</a:t>
            </a:r>
          </a:p>
        </p:txBody>
      </p:sp>
      <p:sp>
        <p:nvSpPr>
          <p:cNvPr id="3" name="Content Placeholder 2">
            <a:extLst>
              <a:ext uri="{FF2B5EF4-FFF2-40B4-BE49-F238E27FC236}">
                <a16:creationId xmlns:a16="http://schemas.microsoft.com/office/drawing/2014/main" id="{B8B48B15-7ABA-6AC0-1E62-C3D420CEDE30}"/>
              </a:ext>
            </a:extLst>
          </p:cNvPr>
          <p:cNvSpPr>
            <a:spLocks noGrp="1"/>
          </p:cNvSpPr>
          <p:nvPr>
            <p:ph idx="1"/>
          </p:nvPr>
        </p:nvSpPr>
        <p:spPr>
          <a:xfrm>
            <a:off x="457200" y="1221728"/>
            <a:ext cx="8229600" cy="5140800"/>
          </a:xfrm>
        </p:spPr>
        <p:txBody>
          <a:bodyPr/>
          <a:lstStyle/>
          <a:p>
            <a:r>
              <a:rPr lang="en-US" sz="2800" dirty="0"/>
              <a:t>Differ along some key dimensions</a:t>
            </a:r>
          </a:p>
          <a:p>
            <a:pPr lvl="1"/>
            <a:r>
              <a:rPr lang="en-US" sz="2400" dirty="0"/>
              <a:t>does it consider all allowed inputs</a:t>
            </a:r>
          </a:p>
          <a:p>
            <a:pPr lvl="1"/>
            <a:r>
              <a:rPr lang="en-US" sz="2400" dirty="0"/>
              <a:t>does it make sure the answer is fully correct ("</a:t>
            </a:r>
            <a:r>
              <a:rPr lang="en-US" sz="2400" dirty="0">
                <a:latin typeface="Cambria Math" panose="02040503050406030204" pitchFamily="18" charset="0"/>
                <a:ea typeface="Cambria Math" panose="02040503050406030204" pitchFamily="18" charset="0"/>
              </a:rPr>
              <a:t>=</a:t>
            </a:r>
            <a:r>
              <a:rPr lang="en-US" sz="2400" dirty="0"/>
              <a:t>")</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r>
              <a:rPr lang="en-US" sz="2800" dirty="0"/>
              <a:t>Combination removes &gt;97% of bugs</a:t>
            </a:r>
          </a:p>
          <a:p>
            <a:pPr lvl="1"/>
            <a:r>
              <a:rPr lang="en-US" sz="2400" dirty="0"/>
              <a:t>each tends to find different kinds of errors</a:t>
            </a:r>
          </a:p>
          <a:p>
            <a:pPr lvl="1"/>
            <a:r>
              <a:rPr lang="en-US" sz="2400" dirty="0"/>
              <a:t>e.g., type checker is good at typos &amp; reasoning is not</a:t>
            </a:r>
          </a:p>
          <a:p>
            <a:pPr lvl="2"/>
            <a:r>
              <a:rPr lang="en-US" sz="2000" dirty="0"/>
              <a:t>humans often skip right over typos when reading</a:t>
            </a:r>
          </a:p>
        </p:txBody>
      </p:sp>
      <p:graphicFrame>
        <p:nvGraphicFramePr>
          <p:cNvPr id="4" name="Table 3">
            <a:extLst>
              <a:ext uri="{FF2B5EF4-FFF2-40B4-BE49-F238E27FC236}">
                <a16:creationId xmlns:a16="http://schemas.microsoft.com/office/drawing/2014/main" id="{2C11A4A2-D49E-08AB-07BD-F9D56A45FA3D}"/>
              </a:ext>
            </a:extLst>
          </p:cNvPr>
          <p:cNvGraphicFramePr>
            <a:graphicFrameLocks noGrp="1"/>
          </p:cNvGraphicFramePr>
          <p:nvPr>
            <p:extLst>
              <p:ext uri="{D42A27DB-BD31-4B8C-83A1-F6EECF244321}">
                <p14:modId xmlns:p14="http://schemas.microsoft.com/office/powerpoint/2010/main" val="2261278358"/>
              </p:ext>
            </p:extLst>
          </p:nvPr>
        </p:nvGraphicFramePr>
        <p:xfrm>
          <a:off x="457200" y="2724115"/>
          <a:ext cx="7782696" cy="1752600"/>
        </p:xfrm>
        <a:graphic>
          <a:graphicData uri="http://schemas.openxmlformats.org/drawingml/2006/table">
            <a:tbl>
              <a:tblPr firstRow="1" bandRow="1">
                <a:tableStyleId>{073A0DAA-6AF3-43AB-8588-CEC1D06C72B9}</a:tableStyleId>
              </a:tblPr>
              <a:tblGrid>
                <a:gridCol w="1945674">
                  <a:extLst>
                    <a:ext uri="{9D8B030D-6E8A-4147-A177-3AD203B41FA5}">
                      <a16:colId xmlns:a16="http://schemas.microsoft.com/office/drawing/2014/main" val="1901496702"/>
                    </a:ext>
                  </a:extLst>
                </a:gridCol>
                <a:gridCol w="1945674">
                  <a:extLst>
                    <a:ext uri="{9D8B030D-6E8A-4147-A177-3AD203B41FA5}">
                      <a16:colId xmlns:a16="http://schemas.microsoft.com/office/drawing/2014/main" val="1017482585"/>
                    </a:ext>
                  </a:extLst>
                </a:gridCol>
                <a:gridCol w="1681549">
                  <a:extLst>
                    <a:ext uri="{9D8B030D-6E8A-4147-A177-3AD203B41FA5}">
                      <a16:colId xmlns:a16="http://schemas.microsoft.com/office/drawing/2014/main" val="2118032768"/>
                    </a:ext>
                  </a:extLst>
                </a:gridCol>
                <a:gridCol w="2209799">
                  <a:extLst>
                    <a:ext uri="{9D8B030D-6E8A-4147-A177-3AD203B41FA5}">
                      <a16:colId xmlns:a16="http://schemas.microsoft.com/office/drawing/2014/main" val="1773109654"/>
                    </a:ext>
                  </a:extLst>
                </a:gridCol>
              </a:tblGrid>
              <a:tr h="370840">
                <a:tc>
                  <a:txBody>
                    <a:bodyPr/>
                    <a:lstStyle/>
                    <a:p>
                      <a:pPr algn="ctr"/>
                      <a:r>
                        <a:rPr lang="en-US" dirty="0">
                          <a:latin typeface="Franklin Gothic Medium" panose="020B0603020102020204" pitchFamily="34" charset="0"/>
                        </a:rPr>
                        <a:t>Technique</a:t>
                      </a:r>
                    </a:p>
                  </a:txBody>
                  <a:tcPr>
                    <a:lnB w="12700" cap="flat" cmpd="sng" algn="ctr">
                      <a:solidFill>
                        <a:schemeClr val="tx1"/>
                      </a:solidFill>
                      <a:prstDash val="solid"/>
                      <a:round/>
                      <a:headEnd type="none" w="med" len="med"/>
                      <a:tailEnd type="none" w="med" len="med"/>
                    </a:lnB>
                  </a:tcPr>
                </a:tc>
                <a:tc>
                  <a:txBody>
                    <a:bodyPr/>
                    <a:lstStyle/>
                    <a:p>
                      <a:pPr algn="ctr"/>
                      <a:r>
                        <a:rPr lang="en-US" dirty="0">
                          <a:latin typeface="Franklin Gothic Medium" panose="020B0603020102020204" pitchFamily="34" charset="0"/>
                        </a:rPr>
                        <a:t>All Inputs</a:t>
                      </a:r>
                    </a:p>
                  </a:txBody>
                  <a:tcPr>
                    <a:lnB w="12700" cap="flat" cmpd="sng" algn="ctr">
                      <a:solidFill>
                        <a:schemeClr val="tx1"/>
                      </a:solidFill>
                      <a:prstDash val="solid"/>
                      <a:round/>
                      <a:headEnd type="none" w="med" len="med"/>
                      <a:tailEnd type="none" w="med" len="med"/>
                    </a:lnB>
                  </a:tcPr>
                </a:tc>
                <a:tc>
                  <a:txBody>
                    <a:bodyPr/>
                    <a:lstStyle/>
                    <a:p>
                      <a:pPr algn="ctr"/>
                      <a:r>
                        <a:rPr lang="en-US" dirty="0">
                          <a:latin typeface="Franklin Gothic Medium" panose="020B0603020102020204" pitchFamily="34" charset="0"/>
                        </a:rPr>
                        <a:t>Fully Correct</a:t>
                      </a:r>
                    </a:p>
                  </a:txBody>
                  <a:tcPr>
                    <a:lnB w="12700" cap="flat" cmpd="sng" algn="ctr">
                      <a:solidFill>
                        <a:schemeClr val="tx1"/>
                      </a:solidFill>
                      <a:prstDash val="solid"/>
                      <a:round/>
                      <a:headEnd type="none" w="med" len="med"/>
                      <a:tailEnd type="none" w="med" len="med"/>
                    </a:lnB>
                  </a:tcPr>
                </a:tc>
                <a:tc>
                  <a:txBody>
                    <a:bodyPr/>
                    <a:lstStyle/>
                    <a:p>
                      <a:pPr algn="ctr"/>
                      <a:r>
                        <a:rPr lang="en-US" dirty="0">
                          <a:latin typeface="Franklin Gothic Medium" panose="020B0603020102020204" pitchFamily="34" charset="0"/>
                        </a:rPr>
                        <a:t>Machine-Checkable</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3303377"/>
                  </a:ext>
                </a:extLst>
              </a:tr>
              <a:tr h="370840">
                <a:tc>
                  <a:txBody>
                    <a:bodyPr/>
                    <a:lstStyle/>
                    <a:p>
                      <a:pPr algn="ctr"/>
                      <a:r>
                        <a:rPr lang="en-US" sz="1800" dirty="0">
                          <a:latin typeface="Franklin Gothic Medium" panose="020B0603020102020204" pitchFamily="34" charset="0"/>
                        </a:rPr>
                        <a:t>Type Checker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dirty="0">
                          <a:solidFill>
                            <a:srgbClr val="00B050"/>
                          </a:solidFill>
                          <a:latin typeface="Franklin Gothic Medium" panose="020B0603020102020204" pitchFamily="34" charset="0"/>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dirty="0">
                          <a:solidFill>
                            <a:srgbClr val="FF0000"/>
                          </a:solidFill>
                          <a:latin typeface="Franklin Gothic Medium" panose="020B0603020102020204" pitchFamily="34" charset="0"/>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0" dirty="0">
                          <a:solidFill>
                            <a:srgbClr val="00B050"/>
                          </a:solidFill>
                          <a:latin typeface="Franklin Gothic Medium" panose="020B0603020102020204" pitchFamily="34" charset="0"/>
                        </a:rPr>
                        <a:t>Yes</a:t>
                      </a:r>
                      <a:endParaRPr lang="en-US" sz="1800" b="0" dirty="0">
                        <a:latin typeface="Franklin Gothic Medium" panose="020B06030201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6286906"/>
                  </a:ext>
                </a:extLst>
              </a:tr>
              <a:tr h="370840">
                <a:tc>
                  <a:txBody>
                    <a:bodyPr/>
                    <a:lstStyle/>
                    <a:p>
                      <a:pPr algn="ctr"/>
                      <a:r>
                        <a:rPr lang="en-US" sz="1800" dirty="0">
                          <a:latin typeface="Franklin Gothic Medium" panose="020B0603020102020204" pitchFamily="34" charset="0"/>
                        </a:rPr>
                        <a:t>Testing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dirty="0">
                          <a:solidFill>
                            <a:srgbClr val="FF0000"/>
                          </a:solidFill>
                          <a:latin typeface="Franklin Gothic Medium" panose="020B0603020102020204" pitchFamily="34" charset="0"/>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dirty="0">
                          <a:solidFill>
                            <a:srgbClr val="00B050"/>
                          </a:solidFill>
                          <a:latin typeface="Franklin Gothic Medium" panose="020B0603020102020204" pitchFamily="34" charset="0"/>
                        </a:rPr>
                        <a:t>Yes</a:t>
                      </a:r>
                      <a:endParaRPr lang="en-US" sz="1800" b="0" dirty="0">
                        <a:latin typeface="Franklin Gothic Medium" panose="020B06030201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0" dirty="0">
                          <a:solidFill>
                            <a:srgbClr val="00B050"/>
                          </a:solidFill>
                          <a:latin typeface="Franklin Gothic Medium" panose="020B0603020102020204" pitchFamily="34" charset="0"/>
                        </a:rPr>
                        <a:t>Yes</a:t>
                      </a:r>
                      <a:endParaRPr lang="en-US" sz="1800" b="0" dirty="0">
                        <a:latin typeface="Franklin Gothic Medium" panose="020B06030201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6312527"/>
                  </a:ext>
                </a:extLst>
              </a:tr>
              <a:tr h="370840">
                <a:tc>
                  <a:txBody>
                    <a:bodyPr/>
                    <a:lstStyle/>
                    <a:p>
                      <a:pPr algn="ctr"/>
                      <a:r>
                        <a:rPr lang="en-US" sz="1800" dirty="0">
                          <a:latin typeface="Franklin Gothic Medium" panose="020B0603020102020204" pitchFamily="34" charset="0"/>
                        </a:rPr>
                        <a:t>Reasoning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dirty="0">
                          <a:solidFill>
                            <a:srgbClr val="00B050"/>
                          </a:solidFill>
                          <a:latin typeface="Franklin Gothic Medium" panose="020B0603020102020204" pitchFamily="34" charset="0"/>
                        </a:rPr>
                        <a:t>Yes</a:t>
                      </a:r>
                      <a:endParaRPr lang="en-US" sz="1800" b="0" dirty="0">
                        <a:latin typeface="Franklin Gothic Medium" panose="020B06030201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dirty="0">
                          <a:solidFill>
                            <a:srgbClr val="00B050"/>
                          </a:solidFill>
                          <a:latin typeface="Franklin Gothic Medium" panose="020B0603020102020204" pitchFamily="34" charset="0"/>
                        </a:rPr>
                        <a:t>Yes</a:t>
                      </a:r>
                      <a:endParaRPr lang="en-US" sz="1800" b="0" dirty="0">
                        <a:latin typeface="Franklin Gothic Medium" panose="020B06030201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0" dirty="0">
                          <a:solidFill>
                            <a:srgbClr val="FF0000"/>
                          </a:solidFill>
                          <a:latin typeface="Franklin Gothic Medium" panose="020B0603020102020204" pitchFamily="34" charset="0"/>
                        </a:rPr>
                        <a:t>No</a:t>
                      </a:r>
                      <a:r>
                        <a:rPr lang="en-US" sz="1800" b="0" dirty="0">
                          <a:latin typeface="Franklin Gothic Medium" panose="020B0603020102020204" pitchFamily="34" charset="0"/>
                        </a:rPr>
                        <a:t> </a:t>
                      </a:r>
                      <a:br>
                        <a:rPr lang="en-US" sz="1800" b="0" dirty="0">
                          <a:latin typeface="Franklin Gothic Medium" panose="020B0603020102020204" pitchFamily="34" charset="0"/>
                        </a:rPr>
                      </a:br>
                      <a:r>
                        <a:rPr lang="en-US" sz="1800" b="0" dirty="0">
                          <a:latin typeface="Franklin Gothic Medium" panose="020B0603020102020204" pitchFamily="34" charset="0"/>
                        </a:rPr>
                        <a:t>(*mostly)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8038061"/>
                  </a:ext>
                </a:extLst>
              </a:tr>
            </a:tbl>
          </a:graphicData>
        </a:graphic>
      </p:graphicFrame>
      <p:sp>
        <p:nvSpPr>
          <p:cNvPr id="5" name="Slide Number Placeholder 4">
            <a:extLst>
              <a:ext uri="{FF2B5EF4-FFF2-40B4-BE49-F238E27FC236}">
                <a16:creationId xmlns:a16="http://schemas.microsoft.com/office/drawing/2014/main" id="{A1D549E3-A0FB-3C0B-9F6A-8C5FD949E902}"/>
              </a:ext>
            </a:extLst>
          </p:cNvPr>
          <p:cNvSpPr>
            <a:spLocks noGrp="1"/>
          </p:cNvSpPr>
          <p:nvPr>
            <p:ph type="sldNum" sz="quarter" idx="4"/>
          </p:nvPr>
        </p:nvSpPr>
        <p:spPr/>
        <p:txBody>
          <a:bodyPr/>
          <a:lstStyle/>
          <a:p>
            <a:fld id="{60F4F636-6A27-E649-AEDF-9DE4D4E58670}" type="slidenum">
              <a:rPr lang="en-US" smtClean="0"/>
              <a:pPr/>
              <a:t>17</a:t>
            </a:fld>
            <a:endParaRPr lang="en-US" dirty="0"/>
          </a:p>
        </p:txBody>
      </p:sp>
    </p:spTree>
    <p:extLst>
      <p:ext uri="{BB962C8B-B14F-4D97-AF65-F5344CB8AC3E}">
        <p14:creationId xmlns:p14="http://schemas.microsoft.com/office/powerpoint/2010/main" val="1421641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DE3C23-7640-DBF9-A009-07F9F0F44B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EB8536-7225-EC72-892E-580DBDFE04AA}"/>
              </a:ext>
            </a:extLst>
          </p:cNvPr>
          <p:cNvSpPr>
            <a:spLocks noGrp="1"/>
          </p:cNvSpPr>
          <p:nvPr>
            <p:ph type="title"/>
          </p:nvPr>
        </p:nvSpPr>
        <p:spPr/>
        <p:txBody>
          <a:bodyPr>
            <a:normAutofit/>
          </a:bodyPr>
          <a:lstStyle/>
          <a:p>
            <a:r>
              <a:rPr lang="en-US" dirty="0"/>
              <a:t>Avoiding Debugging in Software Development</a:t>
            </a:r>
          </a:p>
        </p:txBody>
      </p:sp>
      <p:sp>
        <p:nvSpPr>
          <p:cNvPr id="4" name="Rounded Rectangle 3">
            <a:extLst>
              <a:ext uri="{FF2B5EF4-FFF2-40B4-BE49-F238E27FC236}">
                <a16:creationId xmlns:a16="http://schemas.microsoft.com/office/drawing/2014/main" id="{3D64623C-FA7B-3C54-3C9B-69ECD46D6F49}"/>
              </a:ext>
            </a:extLst>
          </p:cNvPr>
          <p:cNvSpPr/>
          <p:nvPr/>
        </p:nvSpPr>
        <p:spPr>
          <a:xfrm>
            <a:off x="591744" y="2250098"/>
            <a:ext cx="1770926" cy="729205"/>
          </a:xfrm>
          <a:prstGeom prst="roundRect">
            <a:avLst/>
          </a:prstGeom>
          <a:noFill/>
          <a:ln>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t>Converting Ideas to Code</a:t>
            </a:r>
          </a:p>
        </p:txBody>
      </p:sp>
      <p:sp>
        <p:nvSpPr>
          <p:cNvPr id="5" name="TextBox 4">
            <a:extLst>
              <a:ext uri="{FF2B5EF4-FFF2-40B4-BE49-F238E27FC236}">
                <a16:creationId xmlns:a16="http://schemas.microsoft.com/office/drawing/2014/main" id="{D81AB4E0-AB99-E440-FE2D-43826E02B607}"/>
              </a:ext>
            </a:extLst>
          </p:cNvPr>
          <p:cNvSpPr txBox="1"/>
          <p:nvPr/>
        </p:nvSpPr>
        <p:spPr>
          <a:xfrm>
            <a:off x="457200" y="1328872"/>
            <a:ext cx="5470087" cy="461665"/>
          </a:xfrm>
          <a:prstGeom prst="rect">
            <a:avLst/>
          </a:prstGeom>
          <a:noFill/>
        </p:spPr>
        <p:txBody>
          <a:bodyPr wrap="none" rtlCol="0">
            <a:spAutoFit/>
          </a:bodyPr>
          <a:lstStyle/>
          <a:p>
            <a:r>
              <a:rPr lang="en-US" sz="2400" dirty="0">
                <a:latin typeface="Franklin Gothic Medium"/>
                <a:cs typeface="Franklin Gothic Medium"/>
              </a:rPr>
              <a:t>Given: a problem description (in English)</a:t>
            </a:r>
          </a:p>
        </p:txBody>
      </p:sp>
      <p:sp>
        <p:nvSpPr>
          <p:cNvPr id="6" name="Rounded Rectangle 5">
            <a:extLst>
              <a:ext uri="{FF2B5EF4-FFF2-40B4-BE49-F238E27FC236}">
                <a16:creationId xmlns:a16="http://schemas.microsoft.com/office/drawing/2014/main" id="{4A6CEB78-370A-8055-3277-3AD7F7FE5E41}"/>
              </a:ext>
            </a:extLst>
          </p:cNvPr>
          <p:cNvSpPr/>
          <p:nvPr/>
        </p:nvSpPr>
        <p:spPr>
          <a:xfrm>
            <a:off x="2723413" y="2250098"/>
            <a:ext cx="1770926" cy="729205"/>
          </a:xfrm>
          <a:prstGeom prst="roundRect">
            <a:avLst/>
          </a:prstGeom>
          <a:noFill/>
          <a:ln>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t>Type Checking</a:t>
            </a:r>
          </a:p>
        </p:txBody>
      </p:sp>
      <p:sp>
        <p:nvSpPr>
          <p:cNvPr id="7" name="Rounded Rectangle 6">
            <a:extLst>
              <a:ext uri="{FF2B5EF4-FFF2-40B4-BE49-F238E27FC236}">
                <a16:creationId xmlns:a16="http://schemas.microsoft.com/office/drawing/2014/main" id="{31E06F55-0F59-EFF9-EB15-4A743C4AEFDE}"/>
              </a:ext>
            </a:extLst>
          </p:cNvPr>
          <p:cNvSpPr/>
          <p:nvPr/>
        </p:nvSpPr>
        <p:spPr>
          <a:xfrm>
            <a:off x="4855082" y="2250098"/>
            <a:ext cx="1770926" cy="729205"/>
          </a:xfrm>
          <a:prstGeom prst="roundRect">
            <a:avLst/>
          </a:prstGeom>
          <a:solidFill>
            <a:schemeClr val="bg1"/>
          </a:solidFill>
          <a:ln>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t>Reasoning</a:t>
            </a:r>
          </a:p>
        </p:txBody>
      </p:sp>
      <p:sp>
        <p:nvSpPr>
          <p:cNvPr id="8" name="Rounded Rectangle 7">
            <a:extLst>
              <a:ext uri="{FF2B5EF4-FFF2-40B4-BE49-F238E27FC236}">
                <a16:creationId xmlns:a16="http://schemas.microsoft.com/office/drawing/2014/main" id="{683B5AFB-3E92-BFB4-F4D4-4678C1585766}"/>
              </a:ext>
            </a:extLst>
          </p:cNvPr>
          <p:cNvSpPr/>
          <p:nvPr/>
        </p:nvSpPr>
        <p:spPr>
          <a:xfrm>
            <a:off x="6986751" y="2250097"/>
            <a:ext cx="1770926" cy="729205"/>
          </a:xfrm>
          <a:prstGeom prst="roundRect">
            <a:avLst/>
          </a:prstGeom>
          <a:noFill/>
          <a:ln>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t>Testing</a:t>
            </a:r>
          </a:p>
        </p:txBody>
      </p:sp>
      <p:sp>
        <p:nvSpPr>
          <p:cNvPr id="9" name="Right Arrow 8" descr="Programmers implement ideas; the first line of defense with bugs is type checking">
            <a:extLst>
              <a:ext uri="{FF2B5EF4-FFF2-40B4-BE49-F238E27FC236}">
                <a16:creationId xmlns:a16="http://schemas.microsoft.com/office/drawing/2014/main" id="{B6D84EC7-2F76-BB1C-FE2E-307B5FD90DA3}"/>
              </a:ext>
            </a:extLst>
          </p:cNvPr>
          <p:cNvSpPr/>
          <p:nvPr/>
        </p:nvSpPr>
        <p:spPr>
          <a:xfrm>
            <a:off x="2416762" y="2523666"/>
            <a:ext cx="269580" cy="231494"/>
          </a:xfrm>
          <a:prstGeom prst="rightArrow">
            <a:avLst/>
          </a:prstGeom>
          <a:solidFill>
            <a:schemeClr val="accent3">
              <a:lumMod val="60000"/>
              <a:lumOff val="40000"/>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10" name="Right Arrow 9" descr="After type checking, reasoning catches a large swath of bugs">
            <a:extLst>
              <a:ext uri="{FF2B5EF4-FFF2-40B4-BE49-F238E27FC236}">
                <a16:creationId xmlns:a16="http://schemas.microsoft.com/office/drawing/2014/main" id="{D95FCB1A-959D-7703-DD50-FE5ABCE3B3E1}"/>
              </a:ext>
            </a:extLst>
          </p:cNvPr>
          <p:cNvSpPr/>
          <p:nvPr/>
        </p:nvSpPr>
        <p:spPr>
          <a:xfrm>
            <a:off x="4539920" y="2523666"/>
            <a:ext cx="269580" cy="231494"/>
          </a:xfrm>
          <a:prstGeom prst="rightArrow">
            <a:avLst/>
          </a:prstGeom>
          <a:solidFill>
            <a:schemeClr val="accent3">
              <a:lumMod val="60000"/>
              <a:lumOff val="40000"/>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11" name="Right Arrow 10" descr="After reasoning, code can then be aggressively tested">
            <a:extLst>
              <a:ext uri="{FF2B5EF4-FFF2-40B4-BE49-F238E27FC236}">
                <a16:creationId xmlns:a16="http://schemas.microsoft.com/office/drawing/2014/main" id="{945ACB4A-F5A5-857A-D434-8C67BD6A2DCC}"/>
              </a:ext>
            </a:extLst>
          </p:cNvPr>
          <p:cNvSpPr/>
          <p:nvPr/>
        </p:nvSpPr>
        <p:spPr>
          <a:xfrm>
            <a:off x="6671589" y="2523666"/>
            <a:ext cx="269580" cy="231494"/>
          </a:xfrm>
          <a:prstGeom prst="rightArrow">
            <a:avLst/>
          </a:prstGeom>
          <a:solidFill>
            <a:schemeClr val="accent3">
              <a:lumMod val="60000"/>
              <a:lumOff val="40000"/>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12" name="Rounded Rectangle 11">
            <a:extLst>
              <a:ext uri="{FF2B5EF4-FFF2-40B4-BE49-F238E27FC236}">
                <a16:creationId xmlns:a16="http://schemas.microsoft.com/office/drawing/2014/main" id="{24606163-0058-E1BC-896C-BE1E9AB53AC4}"/>
              </a:ext>
            </a:extLst>
          </p:cNvPr>
          <p:cNvSpPr/>
          <p:nvPr/>
        </p:nvSpPr>
        <p:spPr>
          <a:xfrm>
            <a:off x="3789247" y="3878698"/>
            <a:ext cx="1770926" cy="729205"/>
          </a:xfrm>
          <a:prstGeom prst="roundRect">
            <a:avLst/>
          </a:prstGeom>
          <a:solidFill>
            <a:schemeClr val="bg1"/>
          </a:solidFill>
          <a:ln>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t>Debugging</a:t>
            </a:r>
          </a:p>
        </p:txBody>
      </p:sp>
      <p:sp>
        <p:nvSpPr>
          <p:cNvPr id="13" name="Rounded Rectangle 12">
            <a:extLst>
              <a:ext uri="{FF2B5EF4-FFF2-40B4-BE49-F238E27FC236}">
                <a16:creationId xmlns:a16="http://schemas.microsoft.com/office/drawing/2014/main" id="{BD6B1151-5798-8ECA-8D32-39CA591975E4}"/>
              </a:ext>
            </a:extLst>
          </p:cNvPr>
          <p:cNvSpPr/>
          <p:nvPr/>
        </p:nvSpPr>
        <p:spPr>
          <a:xfrm>
            <a:off x="6941169" y="3892483"/>
            <a:ext cx="1770926" cy="729205"/>
          </a:xfrm>
          <a:prstGeom prst="roundRect">
            <a:avLst/>
          </a:prstGeom>
          <a:noFill/>
          <a:ln>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t>Beta Users</a:t>
            </a:r>
          </a:p>
        </p:txBody>
      </p:sp>
      <p:sp>
        <p:nvSpPr>
          <p:cNvPr id="14" name="Rounded Rectangle 13">
            <a:extLst>
              <a:ext uri="{FF2B5EF4-FFF2-40B4-BE49-F238E27FC236}">
                <a16:creationId xmlns:a16="http://schemas.microsoft.com/office/drawing/2014/main" id="{374AE598-0C3E-BAAD-DF1D-EF8030E12FEC}"/>
              </a:ext>
            </a:extLst>
          </p:cNvPr>
          <p:cNvSpPr/>
          <p:nvPr/>
        </p:nvSpPr>
        <p:spPr>
          <a:xfrm>
            <a:off x="6915874" y="5534869"/>
            <a:ext cx="1770926" cy="729205"/>
          </a:xfrm>
          <a:prstGeom prst="roundRect">
            <a:avLst/>
          </a:prstGeom>
          <a:noFill/>
          <a:ln>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t>All Users</a:t>
            </a:r>
          </a:p>
        </p:txBody>
      </p:sp>
      <p:sp>
        <p:nvSpPr>
          <p:cNvPr id="15" name="Right Arrow 14" descr="Once testing is complete, code can be sent to beta users to test">
            <a:extLst>
              <a:ext uri="{FF2B5EF4-FFF2-40B4-BE49-F238E27FC236}">
                <a16:creationId xmlns:a16="http://schemas.microsoft.com/office/drawing/2014/main" id="{C11FEA7E-9CE1-FDD3-B771-3A8822F9B5E1}"/>
              </a:ext>
            </a:extLst>
          </p:cNvPr>
          <p:cNvSpPr/>
          <p:nvPr/>
        </p:nvSpPr>
        <p:spPr>
          <a:xfrm rot="5400000">
            <a:off x="7413629" y="3313253"/>
            <a:ext cx="775416" cy="231494"/>
          </a:xfrm>
          <a:prstGeom prst="rightArrow">
            <a:avLst/>
          </a:prstGeom>
          <a:solidFill>
            <a:schemeClr val="accent3">
              <a:lumMod val="60000"/>
              <a:lumOff val="40000"/>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16" name="Right Arrow 15" descr="Once beta users thoroughly test code, then it can be shipped to users">
            <a:extLst>
              <a:ext uri="{FF2B5EF4-FFF2-40B4-BE49-F238E27FC236}">
                <a16:creationId xmlns:a16="http://schemas.microsoft.com/office/drawing/2014/main" id="{7BB4CE02-57D3-2F5D-D430-CA89B7184CD6}"/>
              </a:ext>
            </a:extLst>
          </p:cNvPr>
          <p:cNvSpPr/>
          <p:nvPr/>
        </p:nvSpPr>
        <p:spPr>
          <a:xfrm rot="5400000">
            <a:off x="7413629" y="4975602"/>
            <a:ext cx="775416" cy="231494"/>
          </a:xfrm>
          <a:prstGeom prst="rightArrow">
            <a:avLst/>
          </a:prstGeom>
          <a:solidFill>
            <a:schemeClr val="accent3">
              <a:lumMod val="60000"/>
              <a:lumOff val="40000"/>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cxnSp>
        <p:nvCxnSpPr>
          <p:cNvPr id="18" name="Straight Arrow Connector 17" descr="Testing will likely surface bugs that need to be debugged">
            <a:extLst>
              <a:ext uri="{FF2B5EF4-FFF2-40B4-BE49-F238E27FC236}">
                <a16:creationId xmlns:a16="http://schemas.microsoft.com/office/drawing/2014/main" id="{9496B428-0F92-A66F-2333-96BF4B3B8B72}"/>
              </a:ext>
            </a:extLst>
          </p:cNvPr>
          <p:cNvCxnSpPr/>
          <p:nvPr/>
        </p:nvCxnSpPr>
        <p:spPr>
          <a:xfrm flipH="1">
            <a:off x="5560173" y="3041292"/>
            <a:ext cx="1355701" cy="837406"/>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descr="After the bug is found, we go back to the drawing board to reimplement code">
            <a:extLst>
              <a:ext uri="{FF2B5EF4-FFF2-40B4-BE49-F238E27FC236}">
                <a16:creationId xmlns:a16="http://schemas.microsoft.com/office/drawing/2014/main" id="{ECECA549-7280-C0E9-CC3E-DF91DFE1F27D}"/>
              </a:ext>
            </a:extLst>
          </p:cNvPr>
          <p:cNvCxnSpPr>
            <a:cxnSpLocks/>
          </p:cNvCxnSpPr>
          <p:nvPr/>
        </p:nvCxnSpPr>
        <p:spPr>
          <a:xfrm flipH="1" flipV="1">
            <a:off x="2362670" y="3041292"/>
            <a:ext cx="1426577" cy="837406"/>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sp>
        <p:nvSpPr>
          <p:cNvPr id="3" name="Freeform 2" descr="Reasoning will surface issues with code that don’t need to be debugged - they can go back to writing code">
            <a:extLst>
              <a:ext uri="{FF2B5EF4-FFF2-40B4-BE49-F238E27FC236}">
                <a16:creationId xmlns:a16="http://schemas.microsoft.com/office/drawing/2014/main" id="{929C7B8E-49AE-1A44-B5F8-E9F329FA3A32}"/>
              </a:ext>
            </a:extLst>
          </p:cNvPr>
          <p:cNvSpPr/>
          <p:nvPr/>
        </p:nvSpPr>
        <p:spPr>
          <a:xfrm>
            <a:off x="2453833" y="2997843"/>
            <a:ext cx="2349661" cy="347518"/>
          </a:xfrm>
          <a:custGeom>
            <a:avLst/>
            <a:gdLst>
              <a:gd name="connsiteX0" fmla="*/ 2349661 w 2349661"/>
              <a:gd name="connsiteY0" fmla="*/ 46299 h 347518"/>
              <a:gd name="connsiteX1" fmla="*/ 1064871 w 2349661"/>
              <a:gd name="connsiteY1" fmla="*/ 347241 h 347518"/>
              <a:gd name="connsiteX2" fmla="*/ 0 w 2349661"/>
              <a:gd name="connsiteY2" fmla="*/ 0 h 347518"/>
            </a:gdLst>
            <a:ahLst/>
            <a:cxnLst>
              <a:cxn ang="0">
                <a:pos x="connsiteX0" y="connsiteY0"/>
              </a:cxn>
              <a:cxn ang="0">
                <a:pos x="connsiteX1" y="connsiteY1"/>
              </a:cxn>
              <a:cxn ang="0">
                <a:pos x="connsiteX2" y="connsiteY2"/>
              </a:cxn>
            </a:cxnLst>
            <a:rect l="l" t="t" r="r" b="b"/>
            <a:pathLst>
              <a:path w="2349661" h="347518">
                <a:moveTo>
                  <a:pt x="2349661" y="46299"/>
                </a:moveTo>
                <a:cubicBezTo>
                  <a:pt x="1903071" y="200628"/>
                  <a:pt x="1456481" y="354957"/>
                  <a:pt x="1064871" y="347241"/>
                </a:cubicBezTo>
                <a:cubicBezTo>
                  <a:pt x="673261" y="339525"/>
                  <a:pt x="336630" y="169762"/>
                  <a:pt x="0" y="0"/>
                </a:cubicBezTo>
              </a:path>
            </a:pathLst>
          </a:custGeom>
          <a:noFill/>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TextBox 16">
            <a:extLst>
              <a:ext uri="{FF2B5EF4-FFF2-40B4-BE49-F238E27FC236}">
                <a16:creationId xmlns:a16="http://schemas.microsoft.com/office/drawing/2014/main" id="{A30D21A9-883B-0C8F-9F07-CA7F3AF22361}"/>
              </a:ext>
            </a:extLst>
          </p:cNvPr>
          <p:cNvSpPr txBox="1"/>
          <p:nvPr/>
        </p:nvSpPr>
        <p:spPr>
          <a:xfrm>
            <a:off x="457200" y="5242596"/>
            <a:ext cx="4804905" cy="707886"/>
          </a:xfrm>
          <a:prstGeom prst="rect">
            <a:avLst/>
          </a:prstGeom>
          <a:noFill/>
        </p:spPr>
        <p:txBody>
          <a:bodyPr wrap="none" rtlCol="0">
            <a:spAutoFit/>
          </a:bodyPr>
          <a:lstStyle/>
          <a:p>
            <a:r>
              <a:rPr lang="en-US" sz="2000" dirty="0">
                <a:latin typeface="Franklin Gothic Medium"/>
                <a:cs typeface="Franklin Gothic Medium"/>
              </a:rPr>
              <a:t>Only send to beta users bugs that get past</a:t>
            </a:r>
          </a:p>
          <a:p>
            <a:r>
              <a:rPr lang="en-US" sz="2000" dirty="0">
                <a:latin typeface="Franklin Gothic Medium"/>
                <a:cs typeface="Franklin Gothic Medium"/>
              </a:rPr>
              <a:t>type </a:t>
            </a:r>
            <a:r>
              <a:rPr lang="en-US" sz="2000" dirty="0">
                <a:solidFill>
                  <a:srgbClr val="0070C0"/>
                </a:solidFill>
                <a:latin typeface="Franklin Gothic Medium"/>
                <a:cs typeface="Franklin Gothic Medium"/>
              </a:rPr>
              <a:t>checking</a:t>
            </a:r>
            <a:r>
              <a:rPr lang="en-US" sz="2000" dirty="0">
                <a:latin typeface="Franklin Gothic Medium"/>
                <a:cs typeface="Franklin Gothic Medium"/>
              </a:rPr>
              <a:t>, </a:t>
            </a:r>
            <a:r>
              <a:rPr lang="en-US" sz="2000" dirty="0">
                <a:solidFill>
                  <a:srgbClr val="0070C0"/>
                </a:solidFill>
                <a:latin typeface="Franklin Gothic Medium"/>
                <a:cs typeface="Franklin Gothic Medium"/>
              </a:rPr>
              <a:t>reasoning</a:t>
            </a:r>
            <a:r>
              <a:rPr lang="en-US" sz="2000" dirty="0">
                <a:latin typeface="Franklin Gothic Medium"/>
                <a:cs typeface="Franklin Gothic Medium"/>
              </a:rPr>
              <a:t>, &amp; </a:t>
            </a:r>
            <a:r>
              <a:rPr lang="en-US" sz="2000" dirty="0">
                <a:solidFill>
                  <a:srgbClr val="0070C0"/>
                </a:solidFill>
                <a:latin typeface="Franklin Gothic Medium"/>
                <a:cs typeface="Franklin Gothic Medium"/>
              </a:rPr>
              <a:t>testing</a:t>
            </a:r>
          </a:p>
        </p:txBody>
      </p:sp>
      <p:sp>
        <p:nvSpPr>
          <p:cNvPr id="20" name="Freeform 19" descr="Testing will surface issues with code that don’t need to be debugged - they can go back to writing code">
            <a:extLst>
              <a:ext uri="{FF2B5EF4-FFF2-40B4-BE49-F238E27FC236}">
                <a16:creationId xmlns:a16="http://schemas.microsoft.com/office/drawing/2014/main" id="{D1F17B42-F40A-ECF5-A084-E5FC46D493F6}"/>
              </a:ext>
            </a:extLst>
          </p:cNvPr>
          <p:cNvSpPr/>
          <p:nvPr/>
        </p:nvSpPr>
        <p:spPr>
          <a:xfrm>
            <a:off x="2434044" y="2997843"/>
            <a:ext cx="4481829" cy="347518"/>
          </a:xfrm>
          <a:custGeom>
            <a:avLst/>
            <a:gdLst>
              <a:gd name="connsiteX0" fmla="*/ 2349661 w 2349661"/>
              <a:gd name="connsiteY0" fmla="*/ 46299 h 347518"/>
              <a:gd name="connsiteX1" fmla="*/ 1064871 w 2349661"/>
              <a:gd name="connsiteY1" fmla="*/ 347241 h 347518"/>
              <a:gd name="connsiteX2" fmla="*/ 0 w 2349661"/>
              <a:gd name="connsiteY2" fmla="*/ 0 h 347518"/>
            </a:gdLst>
            <a:ahLst/>
            <a:cxnLst>
              <a:cxn ang="0">
                <a:pos x="connsiteX0" y="connsiteY0"/>
              </a:cxn>
              <a:cxn ang="0">
                <a:pos x="connsiteX1" y="connsiteY1"/>
              </a:cxn>
              <a:cxn ang="0">
                <a:pos x="connsiteX2" y="connsiteY2"/>
              </a:cxn>
            </a:cxnLst>
            <a:rect l="l" t="t" r="r" b="b"/>
            <a:pathLst>
              <a:path w="2349661" h="347518">
                <a:moveTo>
                  <a:pt x="2349661" y="46299"/>
                </a:moveTo>
                <a:cubicBezTo>
                  <a:pt x="1903071" y="200628"/>
                  <a:pt x="1456481" y="354957"/>
                  <a:pt x="1064871" y="347241"/>
                </a:cubicBezTo>
                <a:cubicBezTo>
                  <a:pt x="673261" y="339525"/>
                  <a:pt x="336630" y="169762"/>
                  <a:pt x="0" y="0"/>
                </a:cubicBezTo>
              </a:path>
            </a:pathLst>
          </a:custGeom>
          <a:noFill/>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 name="Right Arrow 20" descr="Beta users will likely surface nasty bugs that need to be painfully debugged">
            <a:extLst>
              <a:ext uri="{FF2B5EF4-FFF2-40B4-BE49-F238E27FC236}">
                <a16:creationId xmlns:a16="http://schemas.microsoft.com/office/drawing/2014/main" id="{D83583E5-7F6B-81C2-9D42-E7D57D4187A3}"/>
              </a:ext>
            </a:extLst>
          </p:cNvPr>
          <p:cNvSpPr/>
          <p:nvPr/>
        </p:nvSpPr>
        <p:spPr>
          <a:xfrm rot="10800000">
            <a:off x="5650359" y="4148079"/>
            <a:ext cx="1200624" cy="266712"/>
          </a:xfrm>
          <a:prstGeom prst="rightArrow">
            <a:avLst/>
          </a:prstGeom>
          <a:solidFill>
            <a:srgbClr val="C00000"/>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22" name="Slide Number Placeholder 21">
            <a:extLst>
              <a:ext uri="{FF2B5EF4-FFF2-40B4-BE49-F238E27FC236}">
                <a16:creationId xmlns:a16="http://schemas.microsoft.com/office/drawing/2014/main" id="{745751ED-9FA4-9F22-7832-6306C98461C6}"/>
              </a:ext>
            </a:extLst>
          </p:cNvPr>
          <p:cNvSpPr>
            <a:spLocks noGrp="1"/>
          </p:cNvSpPr>
          <p:nvPr>
            <p:ph type="sldNum" sz="quarter" idx="4"/>
          </p:nvPr>
        </p:nvSpPr>
        <p:spPr/>
        <p:txBody>
          <a:bodyPr/>
          <a:lstStyle/>
          <a:p>
            <a:fld id="{60F4F636-6A27-E649-AEDF-9DE4D4E58670}" type="slidenum">
              <a:rPr lang="en-US" smtClean="0"/>
              <a:pPr/>
              <a:t>18</a:t>
            </a:fld>
            <a:endParaRPr lang="en-US" dirty="0"/>
          </a:p>
        </p:txBody>
      </p:sp>
    </p:spTree>
    <p:extLst>
      <p:ext uri="{BB962C8B-B14F-4D97-AF65-F5344CB8AC3E}">
        <p14:creationId xmlns:p14="http://schemas.microsoft.com/office/powerpoint/2010/main" val="708868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rian Kernighan smiling. Brian is a titan in programming languages, significantly influencing Unix, C, Awk, and Go (as well as making contributions to operating systems, algorithms, and education).">
            <a:extLst>
              <a:ext uri="{FF2B5EF4-FFF2-40B4-BE49-F238E27FC236}">
                <a16:creationId xmlns:a16="http://schemas.microsoft.com/office/drawing/2014/main" id="{5A4C4D2B-840A-AEDF-FCF3-4946373AF6D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11786" y="2201046"/>
            <a:ext cx="1812091" cy="22802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Box 6">
            <a:extLst>
              <a:ext uri="{FF2B5EF4-FFF2-40B4-BE49-F238E27FC236}">
                <a16:creationId xmlns:a16="http://schemas.microsoft.com/office/drawing/2014/main" id="{BCD187EB-552A-115F-22E6-E54ADD656F6F}"/>
              </a:ext>
            </a:extLst>
          </p:cNvPr>
          <p:cNvSpPr txBox="1"/>
          <p:nvPr/>
        </p:nvSpPr>
        <p:spPr>
          <a:xfrm>
            <a:off x="6349244" y="4498260"/>
            <a:ext cx="2007757" cy="391533"/>
          </a:xfrm>
          <a:prstGeom prst="rect">
            <a:avLst/>
          </a:prstGeom>
          <a:noFill/>
        </p:spPr>
        <p:txBody>
          <a:bodyPr wrap="none" lIns="82945" tIns="41473" rIns="82945" bIns="41473">
            <a:spAutoFit/>
          </a:bodyPr>
          <a:lstStyle/>
          <a:p>
            <a:pPr marL="0" lvl="1" algn="ctr">
              <a:defRPr/>
            </a:pPr>
            <a:r>
              <a:rPr lang="en-US" sz="2000" dirty="0">
                <a:latin typeface="+mn-lt"/>
              </a:rPr>
              <a:t>Brian Kernighan</a:t>
            </a:r>
          </a:p>
        </p:txBody>
      </p:sp>
      <p:sp>
        <p:nvSpPr>
          <p:cNvPr id="8" name="Rectangle 7">
            <a:extLst>
              <a:ext uri="{FF2B5EF4-FFF2-40B4-BE49-F238E27FC236}">
                <a16:creationId xmlns:a16="http://schemas.microsoft.com/office/drawing/2014/main" id="{6D5B3F2A-0066-745E-561B-8E33A3E609B4}"/>
              </a:ext>
              <a:ext uri="{C183D7F6-B498-43B3-948B-1728B52AA6E4}">
                <adec:decorative xmlns:adec="http://schemas.microsoft.com/office/drawing/2017/decorative" val="1"/>
              </a:ext>
            </a:extLst>
          </p:cNvPr>
          <p:cNvSpPr/>
          <p:nvPr/>
        </p:nvSpPr>
        <p:spPr>
          <a:xfrm>
            <a:off x="1121648" y="2977988"/>
            <a:ext cx="4358343" cy="902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82945" tIns="41473" rIns="82945" bIns="41473" anchor="ctr"/>
          <a:lstStyle/>
          <a:p>
            <a:pPr algn="ctr">
              <a:defRPr/>
            </a:pPr>
            <a:endParaRPr lang="en-US"/>
          </a:p>
        </p:txBody>
      </p:sp>
      <p:sp>
        <p:nvSpPr>
          <p:cNvPr id="9" name="Title 8">
            <a:extLst>
              <a:ext uri="{FF2B5EF4-FFF2-40B4-BE49-F238E27FC236}">
                <a16:creationId xmlns:a16="http://schemas.microsoft.com/office/drawing/2014/main" id="{3F074E98-6362-7D4D-6421-67A5B0C9A3AB}"/>
              </a:ext>
            </a:extLst>
          </p:cNvPr>
          <p:cNvSpPr txBox="1">
            <a:spLocks noGrp="1"/>
          </p:cNvSpPr>
          <p:nvPr>
            <p:ph type="title" idx="4294967295"/>
          </p:nvPr>
        </p:nvSpPr>
        <p:spPr>
          <a:xfrm>
            <a:off x="1281298" y="3030776"/>
            <a:ext cx="4198693" cy="76944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chemeClr val="tx1"/>
                </a:solidFill>
                <a:effectLst/>
                <a:uLnTx/>
                <a:uFillTx/>
                <a:latin typeface="+mn-lt"/>
                <a:ea typeface="+mn-ea"/>
                <a:cs typeface="+mn-cs"/>
              </a:rPr>
              <a:t>“Debugging is twice as hard as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chemeClr val="tx1"/>
                </a:solidFill>
                <a:effectLst/>
                <a:uLnTx/>
                <a:uFillTx/>
                <a:latin typeface="+mn-lt"/>
                <a:ea typeface="+mn-ea"/>
                <a:cs typeface="+mn-cs"/>
              </a:rPr>
              <a:t>writing the code in the first place.”</a:t>
            </a:r>
            <a:endParaRPr kumimoji="0" lang="en-US" sz="2200" b="0" i="0" u="none" strike="noStrike" kern="1200" cap="none" spc="0" normalizeH="0" baseline="0" noProof="0" dirty="0">
              <a:ln>
                <a:noFill/>
              </a:ln>
              <a:solidFill>
                <a:schemeClr val="tx1"/>
              </a:solidFill>
              <a:effectLst/>
              <a:uLnTx/>
              <a:uFillTx/>
              <a:latin typeface="Franklin Gothic Medium"/>
              <a:ea typeface="+mn-ea"/>
              <a:cs typeface="Franklin Gothic Medium"/>
            </a:endParaRPr>
          </a:p>
        </p:txBody>
      </p:sp>
    </p:spTree>
    <p:extLst>
      <p:ext uri="{BB962C8B-B14F-4D97-AF65-F5344CB8AC3E}">
        <p14:creationId xmlns:p14="http://schemas.microsoft.com/office/powerpoint/2010/main" val="3125274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5D5C3-3AA9-5FE8-3717-606A95AE5DD1}"/>
              </a:ext>
            </a:extLst>
          </p:cNvPr>
          <p:cNvSpPr>
            <a:spLocks noGrp="1"/>
          </p:cNvSpPr>
          <p:nvPr>
            <p:ph type="title"/>
          </p:nvPr>
        </p:nvSpPr>
        <p:spPr/>
        <p:txBody>
          <a:bodyPr/>
          <a:lstStyle/>
          <a:p>
            <a:r>
              <a:rPr lang="en-US" dirty="0"/>
              <a:t>Administrivia</a:t>
            </a:r>
          </a:p>
        </p:txBody>
      </p:sp>
      <p:sp>
        <p:nvSpPr>
          <p:cNvPr id="3" name="Content Placeholder 2">
            <a:extLst>
              <a:ext uri="{FF2B5EF4-FFF2-40B4-BE49-F238E27FC236}">
                <a16:creationId xmlns:a16="http://schemas.microsoft.com/office/drawing/2014/main" id="{1EEABE67-14AB-9918-4713-432AD6D50CFF}"/>
              </a:ext>
            </a:extLst>
          </p:cNvPr>
          <p:cNvSpPr>
            <a:spLocks noGrp="1"/>
          </p:cNvSpPr>
          <p:nvPr>
            <p:ph idx="1"/>
          </p:nvPr>
        </p:nvSpPr>
        <p:spPr/>
        <p:txBody>
          <a:bodyPr/>
          <a:lstStyle/>
          <a:p>
            <a:r>
              <a:rPr lang="en-US" dirty="0"/>
              <a:t>HW4 is out!</a:t>
            </a:r>
          </a:p>
          <a:p>
            <a:pPr lvl="1"/>
            <a:r>
              <a:rPr lang="en-US" dirty="0"/>
              <a:t>it is longer &amp; contains math </a:t>
            </a:r>
            <a:r>
              <a:rPr lang="en-US" i="1" dirty="0"/>
              <a:t>and</a:t>
            </a:r>
            <a:r>
              <a:rPr lang="en-US" dirty="0"/>
              <a:t> programming</a:t>
            </a:r>
          </a:p>
          <a:p>
            <a:pPr lvl="1"/>
            <a:r>
              <a:rPr lang="en-US" u="sng" dirty="0"/>
              <a:t>we are grading on correctness now</a:t>
            </a:r>
            <a:r>
              <a:rPr lang="en-US" dirty="0"/>
              <a:t>!</a:t>
            </a:r>
          </a:p>
          <a:p>
            <a:pPr lvl="1"/>
            <a:r>
              <a:rPr lang="en-US" dirty="0"/>
              <a:t>(it is also worth more of your grade)</a:t>
            </a:r>
          </a:p>
          <a:p>
            <a:r>
              <a:rPr lang="en-US" dirty="0"/>
              <a:t>Matt has added another office hour:</a:t>
            </a:r>
            <a:br>
              <a:rPr lang="en-US" dirty="0"/>
            </a:br>
            <a:r>
              <a:rPr lang="en-US" dirty="0"/>
              <a:t>11:30-12:20 on Mondays (after A lecture)</a:t>
            </a:r>
          </a:p>
        </p:txBody>
      </p:sp>
      <p:sp>
        <p:nvSpPr>
          <p:cNvPr id="4" name="Slide Number Placeholder 3">
            <a:extLst>
              <a:ext uri="{FF2B5EF4-FFF2-40B4-BE49-F238E27FC236}">
                <a16:creationId xmlns:a16="http://schemas.microsoft.com/office/drawing/2014/main" id="{8676C941-88BD-1D26-BE6A-F75ED57608DB}"/>
              </a:ext>
            </a:extLst>
          </p:cNvPr>
          <p:cNvSpPr>
            <a:spLocks noGrp="1"/>
          </p:cNvSpPr>
          <p:nvPr>
            <p:ph type="sldNum" sz="quarter" idx="4"/>
          </p:nvPr>
        </p:nvSpPr>
        <p:spPr/>
        <p:txBody>
          <a:bodyPr/>
          <a:lstStyle/>
          <a:p>
            <a:fld id="{60F4F636-6A27-E649-AEDF-9DE4D4E58670}" type="slidenum">
              <a:rPr lang="en-US" smtClean="0"/>
              <a:pPr/>
              <a:t>2</a:t>
            </a:fld>
            <a:endParaRPr lang="en-US" dirty="0"/>
          </a:p>
        </p:txBody>
      </p:sp>
    </p:spTree>
    <p:extLst>
      <p:ext uri="{BB962C8B-B14F-4D97-AF65-F5344CB8AC3E}">
        <p14:creationId xmlns:p14="http://schemas.microsoft.com/office/powerpoint/2010/main" val="1943086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A778E-B3DE-1AB1-F528-159170AEB946}"/>
              </a:ext>
            </a:extLst>
          </p:cNvPr>
          <p:cNvSpPr>
            <a:spLocks noGrp="1"/>
          </p:cNvSpPr>
          <p:nvPr>
            <p:ph type="title"/>
          </p:nvPr>
        </p:nvSpPr>
        <p:spPr/>
        <p:txBody>
          <a:bodyPr/>
          <a:lstStyle/>
          <a:p>
            <a:r>
              <a:rPr lang="en-US" dirty="0"/>
              <a:t>Reasoning is Expected</a:t>
            </a:r>
          </a:p>
        </p:txBody>
      </p:sp>
      <p:sp>
        <p:nvSpPr>
          <p:cNvPr id="3" name="Content Placeholder 2">
            <a:extLst>
              <a:ext uri="{FF2B5EF4-FFF2-40B4-BE49-F238E27FC236}">
                <a16:creationId xmlns:a16="http://schemas.microsoft.com/office/drawing/2014/main" id="{3E93F6BC-6CE2-A6FE-EDFC-D14E57562A23}"/>
              </a:ext>
            </a:extLst>
          </p:cNvPr>
          <p:cNvSpPr>
            <a:spLocks noGrp="1"/>
          </p:cNvSpPr>
          <p:nvPr>
            <p:ph idx="1"/>
          </p:nvPr>
        </p:nvSpPr>
        <p:spPr/>
        <p:txBody>
          <a:bodyPr/>
          <a:lstStyle/>
          <a:p>
            <a:r>
              <a:rPr lang="en-US" sz="2400" b="1" dirty="0"/>
              <a:t>In industry</a:t>
            </a:r>
            <a:r>
              <a:rPr lang="en-US" sz="2400" dirty="0"/>
              <a:t>: you will be expected to think through your code</a:t>
            </a:r>
          </a:p>
          <a:p>
            <a:pPr lvl="1"/>
            <a:r>
              <a:rPr lang="en-US" sz="2000" dirty="0"/>
              <a:t>standard practice is to do this </a:t>
            </a:r>
            <a:r>
              <a:rPr lang="en-US" sz="2000" i="1" dirty="0"/>
              <a:t>twice</a:t>
            </a:r>
            <a:r>
              <a:rPr lang="en-US" sz="2000" dirty="0"/>
              <a:t> (“code review”)</a:t>
            </a:r>
            <a:endParaRPr lang="en-US" sz="2000" i="1" dirty="0"/>
          </a:p>
          <a:p>
            <a:pPr lvl="2"/>
            <a:r>
              <a:rPr lang="en-US" sz="1600" dirty="0"/>
              <a:t>you think through your code then ask someone else to also </a:t>
            </a:r>
          </a:p>
          <a:p>
            <a:pPr lvl="1"/>
            <a:endParaRPr lang="en-US" sz="2000" dirty="0"/>
          </a:p>
          <a:p>
            <a:r>
              <a:rPr lang="en-US" sz="2400" dirty="0"/>
              <a:t>Professionals spend most of their coding time reasoning</a:t>
            </a:r>
          </a:p>
          <a:p>
            <a:pPr lvl="1"/>
            <a:r>
              <a:rPr lang="en-US" sz="2000" dirty="0"/>
              <a:t>reasoning is the core skill of programming</a:t>
            </a:r>
          </a:p>
          <a:p>
            <a:pPr lvl="1"/>
            <a:endParaRPr lang="en-US" sz="2000" dirty="0"/>
          </a:p>
          <a:p>
            <a:r>
              <a:rPr lang="en-US" sz="2400" dirty="0"/>
              <a:t>Interviews are tests of reasoning</a:t>
            </a:r>
          </a:p>
          <a:p>
            <a:pPr lvl="1"/>
            <a:r>
              <a:rPr lang="en-US" sz="2000" dirty="0"/>
              <a:t>take the computer away so you only have reasoning</a:t>
            </a:r>
          </a:p>
          <a:p>
            <a:pPr lvl="1"/>
            <a:r>
              <a:rPr lang="en-US" sz="2000" dirty="0"/>
              <a:t>typical coding problem has lots of cases that are easy to miss</a:t>
            </a:r>
            <a:br>
              <a:rPr lang="en-US" sz="2000" dirty="0"/>
            </a:br>
            <a:r>
              <a:rPr lang="en-US" sz="2000" dirty="0"/>
              <a:t>if you don’t think through carefully</a:t>
            </a:r>
          </a:p>
          <a:p>
            <a:pPr lvl="1"/>
            <a:r>
              <a:rPr lang="en-US" sz="2000" dirty="0"/>
              <a:t>(not about knowing “the answer” to the question</a:t>
            </a:r>
          </a:p>
          <a:p>
            <a:pPr lvl="2"/>
            <a:r>
              <a:rPr lang="en-US" sz="1600" dirty="0"/>
              <a:t>interviewers will throw out interviews that went too well!)</a:t>
            </a:r>
          </a:p>
        </p:txBody>
      </p:sp>
      <p:sp>
        <p:nvSpPr>
          <p:cNvPr id="4" name="Slide Number Placeholder 3">
            <a:extLst>
              <a:ext uri="{FF2B5EF4-FFF2-40B4-BE49-F238E27FC236}">
                <a16:creationId xmlns:a16="http://schemas.microsoft.com/office/drawing/2014/main" id="{78B1136F-D984-16E2-2903-9502D4C36872}"/>
              </a:ext>
            </a:extLst>
          </p:cNvPr>
          <p:cNvSpPr>
            <a:spLocks noGrp="1"/>
          </p:cNvSpPr>
          <p:nvPr>
            <p:ph type="sldNum" sz="quarter" idx="4"/>
          </p:nvPr>
        </p:nvSpPr>
        <p:spPr/>
        <p:txBody>
          <a:bodyPr/>
          <a:lstStyle/>
          <a:p>
            <a:fld id="{60F4F636-6A27-E649-AEDF-9DE4D4E58670}" type="slidenum">
              <a:rPr lang="en-US" smtClean="0"/>
              <a:pPr/>
              <a:t>20</a:t>
            </a:fld>
            <a:endParaRPr lang="en-US" dirty="0"/>
          </a:p>
        </p:txBody>
      </p:sp>
    </p:spTree>
    <p:extLst>
      <p:ext uri="{BB962C8B-B14F-4D97-AF65-F5344CB8AC3E}">
        <p14:creationId xmlns:p14="http://schemas.microsoft.com/office/powerpoint/2010/main" val="1984511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B9909-9D12-0B40-F50C-387416534629}"/>
              </a:ext>
            </a:extLst>
          </p:cNvPr>
          <p:cNvSpPr>
            <a:spLocks noGrp="1"/>
          </p:cNvSpPr>
          <p:nvPr>
            <p:ph type="title"/>
          </p:nvPr>
        </p:nvSpPr>
        <p:spPr/>
        <p:txBody>
          <a:bodyPr>
            <a:normAutofit/>
          </a:bodyPr>
          <a:lstStyle/>
          <a:p>
            <a:r>
              <a:rPr lang="en-US" dirty="0"/>
              <a:t>“Automating” Reasoning &amp; LLMs</a:t>
            </a:r>
          </a:p>
        </p:txBody>
      </p:sp>
      <p:sp>
        <p:nvSpPr>
          <p:cNvPr id="3" name="Content Placeholder 2">
            <a:extLst>
              <a:ext uri="{FF2B5EF4-FFF2-40B4-BE49-F238E27FC236}">
                <a16:creationId xmlns:a16="http://schemas.microsoft.com/office/drawing/2014/main" id="{6A242E6A-EC59-371F-C2C7-B3965BD58F3D}"/>
              </a:ext>
            </a:extLst>
          </p:cNvPr>
          <p:cNvSpPr>
            <a:spLocks noGrp="1"/>
          </p:cNvSpPr>
          <p:nvPr>
            <p:ph idx="1"/>
          </p:nvPr>
        </p:nvSpPr>
        <p:spPr/>
        <p:txBody>
          <a:bodyPr/>
          <a:lstStyle/>
          <a:p>
            <a:r>
              <a:rPr lang="en-US" sz="2400" dirty="0"/>
              <a:t>Reasoning &amp; debugging are provably impossible for a computer to solve in all cases</a:t>
            </a:r>
          </a:p>
          <a:p>
            <a:pPr lvl="1"/>
            <a:endParaRPr lang="en-US" sz="2000" dirty="0"/>
          </a:p>
          <a:p>
            <a:r>
              <a:rPr lang="en-US" sz="2400" dirty="0"/>
              <a:t>Current LLM error rates are much higher than humans </a:t>
            </a:r>
          </a:p>
          <a:p>
            <a:pPr lvl="1"/>
            <a:r>
              <a:rPr lang="en-US" sz="2000" dirty="0"/>
              <a:t>requires an (expert) human to do a lot of debugging</a:t>
            </a:r>
          </a:p>
          <a:p>
            <a:pPr lvl="2"/>
            <a:r>
              <a:rPr lang="en-US" sz="1600" dirty="0"/>
              <a:t>starts with reading and </a:t>
            </a:r>
            <a:r>
              <a:rPr lang="en-US" sz="1600" b="1" dirty="0">
                <a:solidFill>
                  <a:schemeClr val="accent3">
                    <a:lumMod val="75000"/>
                  </a:schemeClr>
                </a:solidFill>
              </a:rPr>
              <a:t>understanding</a:t>
            </a:r>
            <a:r>
              <a:rPr lang="en-US" sz="1600" dirty="0"/>
              <a:t> all the generated code…</a:t>
            </a:r>
          </a:p>
          <a:p>
            <a:pPr lvl="2"/>
            <a:r>
              <a:rPr lang="en-US" sz="1600" dirty="0"/>
              <a:t>probably easier to rewrite it yourself</a:t>
            </a:r>
          </a:p>
          <a:p>
            <a:pPr lvl="1"/>
            <a:r>
              <a:rPr lang="en-US" sz="2000" dirty="0"/>
              <a:t>studies (so far) show little productivity improvement</a:t>
            </a:r>
          </a:p>
          <a:p>
            <a:pPr lvl="2"/>
            <a:r>
              <a:rPr lang="en-US" sz="1600" dirty="0"/>
              <a:t>if it reads your mind, it saves you typing, but that's not the limiting factor</a:t>
            </a:r>
          </a:p>
          <a:p>
            <a:pPr lvl="2"/>
            <a:r>
              <a:rPr lang="en-US" sz="1600" dirty="0"/>
              <a:t>if it doesn't read your mind, you must still spend time understanding it</a:t>
            </a:r>
          </a:p>
          <a:p>
            <a:pPr lvl="1"/>
            <a:endParaRPr lang="en-US" sz="2000" dirty="0"/>
          </a:p>
          <a:p>
            <a:r>
              <a:rPr lang="en-US" sz="2400" dirty="0"/>
              <a:t>LLMs are especially bad at </a:t>
            </a:r>
            <a:r>
              <a:rPr lang="en-US" sz="2400" dirty="0">
                <a:solidFill>
                  <a:srgbClr val="7030A0"/>
                </a:solidFill>
              </a:rPr>
              <a:t>reasoning</a:t>
            </a:r>
          </a:p>
          <a:p>
            <a:pPr lvl="1"/>
            <a:r>
              <a:rPr lang="en-US" sz="2000" dirty="0"/>
              <a:t>e.g., bad at learning formal properties</a:t>
            </a:r>
          </a:p>
          <a:p>
            <a:pPr lvl="1"/>
            <a:r>
              <a:rPr lang="en-US" sz="2000" dirty="0"/>
              <a:t>e.g., bad at catching rare cases</a:t>
            </a:r>
          </a:p>
        </p:txBody>
      </p:sp>
      <p:sp>
        <p:nvSpPr>
          <p:cNvPr id="4" name="Slide Number Placeholder 3">
            <a:extLst>
              <a:ext uri="{FF2B5EF4-FFF2-40B4-BE49-F238E27FC236}">
                <a16:creationId xmlns:a16="http://schemas.microsoft.com/office/drawing/2014/main" id="{C2377AE7-79F6-E07F-9624-C48E9854489B}"/>
              </a:ext>
            </a:extLst>
          </p:cNvPr>
          <p:cNvSpPr>
            <a:spLocks noGrp="1"/>
          </p:cNvSpPr>
          <p:nvPr>
            <p:ph type="sldNum" sz="quarter" idx="4"/>
          </p:nvPr>
        </p:nvSpPr>
        <p:spPr/>
        <p:txBody>
          <a:bodyPr/>
          <a:lstStyle/>
          <a:p>
            <a:fld id="{60F4F636-6A27-E649-AEDF-9DE4D4E58670}" type="slidenum">
              <a:rPr lang="en-US" smtClean="0"/>
              <a:pPr/>
              <a:t>21</a:t>
            </a:fld>
            <a:endParaRPr lang="en-US" dirty="0"/>
          </a:p>
        </p:txBody>
      </p:sp>
    </p:spTree>
    <p:extLst>
      <p:ext uri="{BB962C8B-B14F-4D97-AF65-F5344CB8AC3E}">
        <p14:creationId xmlns:p14="http://schemas.microsoft.com/office/powerpoint/2010/main" val="2687572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A18AD-8C27-B918-2A2F-67999480F6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BD5D73-FC84-98F5-F543-7159274450C8}"/>
              </a:ext>
            </a:extLst>
          </p:cNvPr>
          <p:cNvSpPr>
            <a:spLocks noGrp="1"/>
          </p:cNvSpPr>
          <p:nvPr>
            <p:ph type="title"/>
          </p:nvPr>
        </p:nvSpPr>
        <p:spPr/>
        <p:txBody>
          <a:bodyPr>
            <a:normAutofit/>
          </a:bodyPr>
          <a:lstStyle/>
          <a:p>
            <a:r>
              <a:rPr lang="en-US" dirty="0"/>
              <a:t>Actually Correct Automated Reasoning</a:t>
            </a:r>
          </a:p>
        </p:txBody>
      </p:sp>
      <p:sp>
        <p:nvSpPr>
          <p:cNvPr id="3" name="Content Placeholder 2">
            <a:extLst>
              <a:ext uri="{FF2B5EF4-FFF2-40B4-BE49-F238E27FC236}">
                <a16:creationId xmlns:a16="http://schemas.microsoft.com/office/drawing/2014/main" id="{60B6FD2F-3FC1-4D82-923B-CC8CF7CE2C4A}"/>
              </a:ext>
            </a:extLst>
          </p:cNvPr>
          <p:cNvSpPr>
            <a:spLocks noGrp="1"/>
          </p:cNvSpPr>
          <p:nvPr>
            <p:ph idx="1"/>
          </p:nvPr>
        </p:nvSpPr>
        <p:spPr/>
        <p:txBody>
          <a:bodyPr/>
          <a:lstStyle/>
          <a:p>
            <a:r>
              <a:rPr lang="en-US" sz="2800" dirty="0"/>
              <a:t>There are non-LLM (and crucially, deterministic) approaches to automated reasoning</a:t>
            </a:r>
          </a:p>
          <a:p>
            <a:pPr lvl="1"/>
            <a:r>
              <a:rPr lang="en-US" sz="2400" dirty="0"/>
              <a:t>“formal methods” &amp; “formal verification”</a:t>
            </a:r>
          </a:p>
          <a:p>
            <a:pPr lvl="1"/>
            <a:r>
              <a:rPr lang="en-US" sz="2400" dirty="0"/>
              <a:t>SAT &amp; SMT-based solvers (incl. model checking)</a:t>
            </a:r>
          </a:p>
          <a:p>
            <a:pPr lvl="1"/>
            <a:r>
              <a:rPr lang="en-US" sz="2400" dirty="0"/>
              <a:t>program synthesis</a:t>
            </a:r>
          </a:p>
          <a:p>
            <a:pPr lvl="1"/>
            <a:r>
              <a:rPr lang="en-US" sz="2400" dirty="0"/>
              <a:t>automated theorem proving &amp; proof assistants</a:t>
            </a:r>
          </a:p>
          <a:p>
            <a:r>
              <a:rPr lang="en-US" sz="2800" dirty="0"/>
              <a:t>Very promising area of research, but…</a:t>
            </a:r>
          </a:p>
          <a:p>
            <a:pPr lvl="1"/>
            <a:r>
              <a:rPr lang="en-US" sz="2400" dirty="0"/>
              <a:t>many require graduate-level study to use</a:t>
            </a:r>
          </a:p>
          <a:p>
            <a:pPr lvl="1"/>
            <a:r>
              <a:rPr lang="en-US" sz="2400" dirty="0"/>
              <a:t>many current open problems (modularity, scalability)</a:t>
            </a:r>
          </a:p>
          <a:p>
            <a:pPr lvl="1"/>
            <a:r>
              <a:rPr lang="en-US" sz="2400" dirty="0"/>
              <a:t>thus, not common in most software engineering fields</a:t>
            </a:r>
            <a:br>
              <a:rPr lang="en-US" sz="2400" dirty="0"/>
            </a:br>
            <a:r>
              <a:rPr lang="en-US" sz="2400" dirty="0"/>
              <a:t>(yet!)</a:t>
            </a:r>
          </a:p>
          <a:p>
            <a:endParaRPr lang="en-US" sz="2800" dirty="0"/>
          </a:p>
        </p:txBody>
      </p:sp>
      <p:sp>
        <p:nvSpPr>
          <p:cNvPr id="4" name="Slide Number Placeholder 3">
            <a:extLst>
              <a:ext uri="{FF2B5EF4-FFF2-40B4-BE49-F238E27FC236}">
                <a16:creationId xmlns:a16="http://schemas.microsoft.com/office/drawing/2014/main" id="{31E48E00-78B0-222F-D3FD-A6D0BC228BC1}"/>
              </a:ext>
            </a:extLst>
          </p:cNvPr>
          <p:cNvSpPr>
            <a:spLocks noGrp="1"/>
          </p:cNvSpPr>
          <p:nvPr>
            <p:ph type="sldNum" sz="quarter" idx="4"/>
          </p:nvPr>
        </p:nvSpPr>
        <p:spPr/>
        <p:txBody>
          <a:bodyPr/>
          <a:lstStyle/>
          <a:p>
            <a:fld id="{60F4F636-6A27-E649-AEDF-9DE4D4E58670}" type="slidenum">
              <a:rPr lang="en-US" smtClean="0"/>
              <a:pPr/>
              <a:t>22</a:t>
            </a:fld>
            <a:endParaRPr lang="en-US" dirty="0"/>
          </a:p>
        </p:txBody>
      </p:sp>
    </p:spTree>
    <p:extLst>
      <p:ext uri="{BB962C8B-B14F-4D97-AF65-F5344CB8AC3E}">
        <p14:creationId xmlns:p14="http://schemas.microsoft.com/office/powerpoint/2010/main" val="3203267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3E386-F0F8-FA88-D76A-729C4995790E}"/>
              </a:ext>
            </a:extLst>
          </p:cNvPr>
          <p:cNvSpPr>
            <a:spLocks noGrp="1"/>
          </p:cNvSpPr>
          <p:nvPr>
            <p:ph type="title"/>
          </p:nvPr>
        </p:nvSpPr>
        <p:spPr/>
        <p:txBody>
          <a:bodyPr/>
          <a:lstStyle/>
          <a:p>
            <a:r>
              <a:rPr lang="en-US" dirty="0"/>
              <a:t>Reasoning</a:t>
            </a:r>
          </a:p>
        </p:txBody>
      </p:sp>
      <p:sp>
        <p:nvSpPr>
          <p:cNvPr id="3" name="Content Placeholder 2">
            <a:extLst>
              <a:ext uri="{FF2B5EF4-FFF2-40B4-BE49-F238E27FC236}">
                <a16:creationId xmlns:a16="http://schemas.microsoft.com/office/drawing/2014/main" id="{090047FB-1D26-9BA1-F404-C4CEFC186153}"/>
              </a:ext>
            </a:extLst>
          </p:cNvPr>
          <p:cNvSpPr>
            <a:spLocks noGrp="1"/>
          </p:cNvSpPr>
          <p:nvPr>
            <p:ph idx="1"/>
          </p:nvPr>
        </p:nvSpPr>
        <p:spPr/>
        <p:txBody>
          <a:bodyPr/>
          <a:lstStyle/>
          <a:p>
            <a:r>
              <a:rPr lang="en-US" sz="2600" dirty="0"/>
              <a:t>“</a:t>
            </a:r>
            <a:r>
              <a:rPr lang="en-US" sz="2600" dirty="0">
                <a:solidFill>
                  <a:srgbClr val="7030A0"/>
                </a:solidFill>
              </a:rPr>
              <a:t>Thinking through</a:t>
            </a:r>
            <a:r>
              <a:rPr lang="en-US" sz="2600" dirty="0"/>
              <a:t>” what the code does on </a:t>
            </a:r>
            <a:r>
              <a:rPr lang="en-US" sz="2600" b="1" u="sng" dirty="0"/>
              <a:t>all</a:t>
            </a:r>
            <a:r>
              <a:rPr lang="en-US" sz="2600" dirty="0"/>
              <a:t> inputs</a:t>
            </a:r>
          </a:p>
          <a:p>
            <a:pPr lvl="1"/>
            <a:r>
              <a:rPr lang="en-US" sz="2200" dirty="0"/>
              <a:t>neither testing nor type checking can do this</a:t>
            </a:r>
          </a:p>
          <a:p>
            <a:pPr lvl="2"/>
            <a:endParaRPr lang="en-US" sz="1800" dirty="0"/>
          </a:p>
          <a:p>
            <a:r>
              <a:rPr lang="en-US" sz="2600" dirty="0"/>
              <a:t>Can be done formally or informally</a:t>
            </a:r>
          </a:p>
          <a:p>
            <a:pPr lvl="1"/>
            <a:r>
              <a:rPr lang="en-US" sz="2200" dirty="0"/>
              <a:t>most professionals reason </a:t>
            </a:r>
            <a:r>
              <a:rPr lang="en-US" sz="2200" i="1" dirty="0"/>
              <a:t>informally</a:t>
            </a:r>
          </a:p>
          <a:p>
            <a:pPr lvl="1"/>
            <a:r>
              <a:rPr lang="en-US" sz="2200" dirty="0"/>
              <a:t>we will start with formal reasoning and move to informal</a:t>
            </a:r>
          </a:p>
          <a:p>
            <a:pPr lvl="2"/>
            <a:r>
              <a:rPr lang="en-US" sz="1800" dirty="0"/>
              <a:t>formal reasoning is a stepping stone to informal reasoning (same core ideas)</a:t>
            </a:r>
          </a:p>
          <a:p>
            <a:pPr lvl="2"/>
            <a:r>
              <a:rPr lang="en-US" sz="1800" dirty="0"/>
              <a:t>formal reasoning still needed for the </a:t>
            </a:r>
            <a:r>
              <a:rPr lang="en-US" sz="1800" b="1" dirty="0">
                <a:solidFill>
                  <a:srgbClr val="C00000"/>
                </a:solidFill>
              </a:rPr>
              <a:t>hardest</a:t>
            </a:r>
            <a:r>
              <a:rPr lang="en-US" sz="1800" dirty="0"/>
              <a:t> problems</a:t>
            </a:r>
          </a:p>
          <a:p>
            <a:pPr lvl="2"/>
            <a:endParaRPr lang="en-US" sz="1800" dirty="0"/>
          </a:p>
          <a:p>
            <a:r>
              <a:rPr lang="en-US" sz="2600" dirty="0"/>
              <a:t>Definition of correctness comes from the specification…</a:t>
            </a:r>
            <a:endParaRPr lang="en-US" sz="1800" dirty="0"/>
          </a:p>
        </p:txBody>
      </p:sp>
      <p:sp>
        <p:nvSpPr>
          <p:cNvPr id="4" name="Slide Number Placeholder 3">
            <a:extLst>
              <a:ext uri="{FF2B5EF4-FFF2-40B4-BE49-F238E27FC236}">
                <a16:creationId xmlns:a16="http://schemas.microsoft.com/office/drawing/2014/main" id="{254D61DF-48E9-0471-2E96-A89368EBF366}"/>
              </a:ext>
            </a:extLst>
          </p:cNvPr>
          <p:cNvSpPr>
            <a:spLocks noGrp="1"/>
          </p:cNvSpPr>
          <p:nvPr>
            <p:ph type="sldNum" sz="quarter" idx="4"/>
          </p:nvPr>
        </p:nvSpPr>
        <p:spPr/>
        <p:txBody>
          <a:bodyPr/>
          <a:lstStyle/>
          <a:p>
            <a:fld id="{60F4F636-6A27-E649-AEDF-9DE4D4E58670}" type="slidenum">
              <a:rPr lang="en-US" smtClean="0"/>
              <a:pPr/>
              <a:t>23</a:t>
            </a:fld>
            <a:endParaRPr lang="en-US" dirty="0"/>
          </a:p>
        </p:txBody>
      </p:sp>
    </p:spTree>
    <p:extLst>
      <p:ext uri="{BB962C8B-B14F-4D97-AF65-F5344CB8AC3E}">
        <p14:creationId xmlns:p14="http://schemas.microsoft.com/office/powerpoint/2010/main" val="3526383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221F1-BBF1-14F3-738E-5E5DB0C9FC05}"/>
              </a:ext>
            </a:extLst>
          </p:cNvPr>
          <p:cNvSpPr>
            <a:spLocks noGrp="1"/>
          </p:cNvSpPr>
          <p:nvPr>
            <p:ph type="title"/>
          </p:nvPr>
        </p:nvSpPr>
        <p:spPr/>
        <p:txBody>
          <a:bodyPr/>
          <a:lstStyle/>
          <a:p>
            <a:r>
              <a:rPr lang="en-US" dirty="0"/>
              <a:t>Correct Requires a Specification</a:t>
            </a:r>
          </a:p>
        </p:txBody>
      </p:sp>
      <p:sp>
        <p:nvSpPr>
          <p:cNvPr id="3" name="Content Placeholder 2">
            <a:extLst>
              <a:ext uri="{FF2B5EF4-FFF2-40B4-BE49-F238E27FC236}">
                <a16:creationId xmlns:a16="http://schemas.microsoft.com/office/drawing/2014/main" id="{595DD9D3-8B10-196E-4D63-8ECA5379A7AA}"/>
              </a:ext>
            </a:extLst>
          </p:cNvPr>
          <p:cNvSpPr>
            <a:spLocks noGrp="1"/>
          </p:cNvSpPr>
          <p:nvPr>
            <p:ph idx="1"/>
          </p:nvPr>
        </p:nvSpPr>
        <p:spPr/>
        <p:txBody>
          <a:bodyPr/>
          <a:lstStyle/>
          <a:p>
            <a:pPr marL="0" indent="0">
              <a:buNone/>
            </a:pPr>
            <a:r>
              <a:rPr lang="en-US" sz="2600" dirty="0"/>
              <a:t>Specification contains two sets of facts</a:t>
            </a:r>
          </a:p>
          <a:p>
            <a:pPr marL="0" indent="0">
              <a:buNone/>
            </a:pPr>
            <a:endParaRPr lang="en-US" sz="2600" dirty="0"/>
          </a:p>
          <a:p>
            <a:pPr marL="0" indent="0">
              <a:buNone/>
            </a:pPr>
            <a:r>
              <a:rPr lang="en-US" sz="2600" dirty="0"/>
              <a:t>	</a:t>
            </a:r>
            <a:r>
              <a:rPr lang="en-US" sz="2600" b="1" dirty="0">
                <a:solidFill>
                  <a:srgbClr val="7030A0"/>
                </a:solidFill>
              </a:rPr>
              <a:t>Precondition</a:t>
            </a:r>
            <a:r>
              <a:rPr lang="en-US" sz="2600" dirty="0"/>
              <a:t>:</a:t>
            </a:r>
          </a:p>
          <a:p>
            <a:pPr lvl="2"/>
            <a:r>
              <a:rPr lang="en-US" sz="1800" dirty="0"/>
              <a:t>facts we are </a:t>
            </a:r>
            <a:r>
              <a:rPr lang="en-US" sz="1800" i="1" dirty="0"/>
              <a:t>promised</a:t>
            </a:r>
            <a:r>
              <a:rPr lang="en-US" sz="1800" dirty="0"/>
              <a:t> about the inputs</a:t>
            </a:r>
            <a:endParaRPr lang="en-US" sz="1800" b="1" dirty="0">
              <a:latin typeface="Courier New" panose="02070309020205020404" pitchFamily="49" charset="0"/>
              <a:cs typeface="Courier New" panose="02070309020205020404" pitchFamily="49" charset="0"/>
            </a:endParaRPr>
          </a:p>
          <a:p>
            <a:pPr lvl="1"/>
            <a:endParaRPr lang="en-US" sz="2200" dirty="0"/>
          </a:p>
          <a:p>
            <a:pPr marL="0" indent="0">
              <a:buNone/>
            </a:pPr>
            <a:r>
              <a:rPr lang="en-US" sz="2600" dirty="0"/>
              <a:t>	</a:t>
            </a:r>
            <a:r>
              <a:rPr lang="en-US" sz="2600" b="1" dirty="0">
                <a:solidFill>
                  <a:srgbClr val="7030A0"/>
                </a:solidFill>
              </a:rPr>
              <a:t>Postcondition</a:t>
            </a:r>
            <a:r>
              <a:rPr lang="en-US" sz="2600" dirty="0"/>
              <a:t>:</a:t>
            </a:r>
          </a:p>
          <a:p>
            <a:pPr lvl="2"/>
            <a:r>
              <a:rPr lang="en-US" sz="1800" dirty="0"/>
              <a:t>facts we are required to </a:t>
            </a:r>
            <a:r>
              <a:rPr lang="en-US" sz="1800" i="1" dirty="0"/>
              <a:t>ensure</a:t>
            </a:r>
            <a:r>
              <a:rPr lang="en-US" sz="1800" dirty="0"/>
              <a:t> for the output</a:t>
            </a:r>
          </a:p>
          <a:p>
            <a:pPr lvl="1"/>
            <a:endParaRPr lang="en-US" sz="2200" dirty="0"/>
          </a:p>
          <a:p>
            <a:pPr marL="0" indent="0">
              <a:buNone/>
            </a:pPr>
            <a:r>
              <a:rPr lang="en-US" sz="2600" dirty="0"/>
              <a:t>	</a:t>
            </a:r>
            <a:r>
              <a:rPr lang="en-US" sz="2600" b="1" dirty="0">
                <a:solidFill>
                  <a:srgbClr val="0070C0"/>
                </a:solidFill>
              </a:rPr>
              <a:t>Correctness</a:t>
            </a:r>
            <a:r>
              <a:rPr lang="en-US" sz="2600" dirty="0"/>
              <a:t> (satisfying the spec):</a:t>
            </a:r>
          </a:p>
          <a:p>
            <a:pPr lvl="2"/>
            <a:r>
              <a:rPr lang="en-US" sz="1800" dirty="0"/>
              <a:t>for every input satisfying the precondition,</a:t>
            </a:r>
          </a:p>
          <a:p>
            <a:pPr lvl="2"/>
            <a:r>
              <a:rPr lang="en-US" sz="1800" dirty="0"/>
              <a:t>the output will satisfy the postcondition</a:t>
            </a:r>
          </a:p>
        </p:txBody>
      </p:sp>
      <p:sp>
        <p:nvSpPr>
          <p:cNvPr id="4" name="Slide Number Placeholder 3">
            <a:extLst>
              <a:ext uri="{FF2B5EF4-FFF2-40B4-BE49-F238E27FC236}">
                <a16:creationId xmlns:a16="http://schemas.microsoft.com/office/drawing/2014/main" id="{18214C2A-4713-7CE3-6215-8C8252E4D095}"/>
              </a:ext>
            </a:extLst>
          </p:cNvPr>
          <p:cNvSpPr>
            <a:spLocks noGrp="1"/>
          </p:cNvSpPr>
          <p:nvPr>
            <p:ph type="sldNum" sz="quarter" idx="4"/>
          </p:nvPr>
        </p:nvSpPr>
        <p:spPr/>
        <p:txBody>
          <a:bodyPr/>
          <a:lstStyle/>
          <a:p>
            <a:fld id="{60F4F636-6A27-E649-AEDF-9DE4D4E58670}" type="slidenum">
              <a:rPr lang="en-US" smtClean="0"/>
              <a:pPr/>
              <a:t>24</a:t>
            </a:fld>
            <a:endParaRPr lang="en-US" dirty="0"/>
          </a:p>
        </p:txBody>
      </p:sp>
    </p:spTree>
    <p:extLst>
      <p:ext uri="{BB962C8B-B14F-4D97-AF65-F5344CB8AC3E}">
        <p14:creationId xmlns:p14="http://schemas.microsoft.com/office/powerpoint/2010/main" val="3160311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Specifications in TypeScript: </a:t>
            </a:r>
            <a:r>
              <a:rPr lang="en-US" dirty="0" err="1"/>
              <a:t>JSDoc</a:t>
            </a:r>
            <a:endParaRPr lang="en-US" dirty="0"/>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TypeScript, like Java, writes specs in </a:t>
            </a:r>
            <a:r>
              <a:rPr lang="en-US" sz="2600" b="1" dirty="0">
                <a:solidFill>
                  <a:schemeClr val="accent3">
                    <a:lumMod val="50000"/>
                  </a:schemeClr>
                </a:solidFill>
                <a:latin typeface="Courier New" panose="02070309020205020404" pitchFamily="49" charset="0"/>
                <a:cs typeface="Courier New" panose="02070309020205020404" pitchFamily="49" charset="0"/>
              </a:rPr>
              <a:t>/** … */</a:t>
            </a:r>
          </a:p>
          <a:p>
            <a:pPr lvl="2"/>
            <a:endParaRPr lang="en-US" sz="1800" dirty="0"/>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 High level description of what function does</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 </a:t>
            </a:r>
            <a:r>
              <a:rPr lang="en-US" sz="1800" b="1" dirty="0">
                <a:latin typeface="Courier New" panose="02070309020205020404" pitchFamily="49" charset="0"/>
                <a:cs typeface="Courier New" panose="02070309020205020404" pitchFamily="49" charset="0"/>
              </a:rPr>
              <a:t>@param a</a:t>
            </a:r>
            <a:r>
              <a:rPr lang="en-US" sz="1800" b="1" dirty="0">
                <a:solidFill>
                  <a:schemeClr val="accent3">
                    <a:lumMod val="50000"/>
                  </a:schemeClr>
                </a:solidFill>
                <a:latin typeface="Courier New" panose="02070309020205020404" pitchFamily="49" charset="0"/>
                <a:cs typeface="Courier New" panose="02070309020205020404" pitchFamily="49" charset="0"/>
              </a:rPr>
              <a:t> What "a" represents + any conditions</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 </a:t>
            </a:r>
            <a:r>
              <a:rPr lang="en-US" sz="1800" b="1" dirty="0">
                <a:latin typeface="Courier New" panose="02070309020205020404" pitchFamily="49" charset="0"/>
                <a:cs typeface="Courier New" panose="02070309020205020404" pitchFamily="49" charset="0"/>
              </a:rPr>
              <a:t>@param b</a:t>
            </a:r>
            <a:r>
              <a:rPr lang="en-US" sz="1800" b="1" dirty="0">
                <a:solidFill>
                  <a:schemeClr val="accent3">
                    <a:lumMod val="50000"/>
                  </a:schemeClr>
                </a:solidFill>
                <a:latin typeface="Courier New" panose="02070309020205020404" pitchFamily="49" charset="0"/>
                <a:cs typeface="Courier New" panose="02070309020205020404" pitchFamily="49" charset="0"/>
              </a:rPr>
              <a:t> What "b" represents + any conditions</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 </a:t>
            </a:r>
            <a:r>
              <a:rPr lang="en-US" sz="1800" b="1" dirty="0">
                <a:latin typeface="Courier New" panose="02070309020205020404" pitchFamily="49" charset="0"/>
                <a:cs typeface="Courier New" panose="02070309020205020404" pitchFamily="49" charset="0"/>
              </a:rPr>
              <a:t>@returns </a:t>
            </a:r>
            <a:r>
              <a:rPr lang="en-US" sz="1800" b="1" dirty="0">
                <a:solidFill>
                  <a:schemeClr val="accent3">
                    <a:lumMod val="50000"/>
                  </a:schemeClr>
                </a:solidFill>
                <a:latin typeface="Courier New" panose="02070309020205020404" pitchFamily="49" charset="0"/>
                <a:cs typeface="Courier New" panose="02070309020205020404" pitchFamily="49" charset="0"/>
              </a:rPr>
              <a:t>Detailed description of return value</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f = (a: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b: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a:t>
            </a:r>
          </a:p>
          <a:p>
            <a:pPr lvl="2"/>
            <a:endParaRPr lang="en-US" sz="1800" dirty="0"/>
          </a:p>
          <a:p>
            <a:pPr lvl="2"/>
            <a:endParaRPr lang="en-US" sz="1800" dirty="0"/>
          </a:p>
          <a:p>
            <a:pPr lvl="1"/>
            <a:r>
              <a:rPr lang="en-US" sz="2200" dirty="0"/>
              <a:t>these are formatted as “</a:t>
            </a:r>
            <a:r>
              <a:rPr lang="en-US" sz="2200" dirty="0" err="1"/>
              <a:t>JSDoc</a:t>
            </a:r>
            <a:r>
              <a:rPr lang="en-US" sz="2200" dirty="0"/>
              <a:t>” comments</a:t>
            </a:r>
          </a:p>
          <a:p>
            <a:pPr lvl="1"/>
            <a:r>
              <a:rPr lang="en-US" sz="2200" dirty="0"/>
              <a:t>(in Java, they are </a:t>
            </a:r>
            <a:r>
              <a:rPr lang="en-US" sz="2200" dirty="0" err="1"/>
              <a:t>JavaDoc</a:t>
            </a:r>
            <a:r>
              <a:rPr lang="en-US" sz="2200" dirty="0"/>
              <a:t> comments)</a:t>
            </a:r>
          </a:p>
        </p:txBody>
      </p:sp>
      <p:sp>
        <p:nvSpPr>
          <p:cNvPr id="4" name="Slide Number Placeholder 3">
            <a:extLst>
              <a:ext uri="{FF2B5EF4-FFF2-40B4-BE49-F238E27FC236}">
                <a16:creationId xmlns:a16="http://schemas.microsoft.com/office/drawing/2014/main" id="{7836B0E1-1DBD-ACB1-D722-4EAFEDEC9ABF}"/>
              </a:ext>
            </a:extLst>
          </p:cNvPr>
          <p:cNvSpPr>
            <a:spLocks noGrp="1"/>
          </p:cNvSpPr>
          <p:nvPr>
            <p:ph type="sldNum" sz="quarter" idx="4"/>
          </p:nvPr>
        </p:nvSpPr>
        <p:spPr/>
        <p:txBody>
          <a:bodyPr/>
          <a:lstStyle/>
          <a:p>
            <a:fld id="{60F4F636-6A27-E649-AEDF-9DE4D4E58670}" type="slidenum">
              <a:rPr lang="en-US" smtClean="0"/>
              <a:pPr/>
              <a:t>25</a:t>
            </a:fld>
            <a:endParaRPr lang="en-US" dirty="0"/>
          </a:p>
        </p:txBody>
      </p:sp>
    </p:spTree>
    <p:extLst>
      <p:ext uri="{BB962C8B-B14F-4D97-AF65-F5344CB8AC3E}">
        <p14:creationId xmlns:p14="http://schemas.microsoft.com/office/powerpoint/2010/main" val="3426502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normAutofit/>
          </a:bodyPr>
          <a:lstStyle/>
          <a:p>
            <a:r>
              <a:rPr lang="en-US" dirty="0"/>
              <a:t>Preconditions &amp; Postconditions in </a:t>
            </a:r>
            <a:r>
              <a:rPr lang="en-US" dirty="0" err="1"/>
              <a:t>JSDoc</a:t>
            </a:r>
            <a:endParaRPr lang="en-US" dirty="0"/>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Specifications are written in the comments</a:t>
            </a:r>
            <a:endParaRPr lang="en-US" sz="2600" dirty="0">
              <a:latin typeface="Courier New" panose="02070309020205020404" pitchFamily="49" charset="0"/>
              <a:cs typeface="Courier New" panose="02070309020205020404" pitchFamily="49" charset="0"/>
            </a:endParaRPr>
          </a:p>
          <a:p>
            <a:pPr lvl="2"/>
            <a:endParaRPr lang="en-US" sz="1800" dirty="0"/>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 Returns the first n elements from the list L</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 </a:t>
            </a:r>
            <a:r>
              <a:rPr lang="en-US" sz="1800" b="1" dirty="0">
                <a:latin typeface="Courier New" panose="02070309020205020404" pitchFamily="49" charset="0"/>
                <a:cs typeface="Courier New" panose="02070309020205020404" pitchFamily="49" charset="0"/>
              </a:rPr>
              <a:t>@param n </a:t>
            </a:r>
            <a:r>
              <a:rPr lang="en-US" sz="1800" b="1" dirty="0">
                <a:solidFill>
                  <a:schemeClr val="accent3">
                    <a:lumMod val="50000"/>
                  </a:schemeClr>
                </a:solidFill>
                <a:latin typeface="Courier New" panose="02070309020205020404" pitchFamily="49" charset="0"/>
                <a:cs typeface="Courier New" panose="02070309020205020404" pitchFamily="49" charset="0"/>
              </a:rPr>
              <a:t>non-negative length of the prefix</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 </a:t>
            </a:r>
            <a:r>
              <a:rPr lang="en-US" sz="1800" b="1" dirty="0">
                <a:latin typeface="Courier New" panose="02070309020205020404" pitchFamily="49" charset="0"/>
                <a:cs typeface="Courier New" panose="02070309020205020404" pitchFamily="49" charset="0"/>
              </a:rPr>
              <a:t>@param L </a:t>
            </a:r>
            <a:r>
              <a:rPr lang="en-US" sz="1800" b="1" dirty="0">
                <a:solidFill>
                  <a:schemeClr val="accent3">
                    <a:lumMod val="50000"/>
                  </a:schemeClr>
                </a:solidFill>
                <a:latin typeface="Courier New" panose="02070309020205020404" pitchFamily="49" charset="0"/>
                <a:cs typeface="Courier New" panose="02070309020205020404" pitchFamily="49" charset="0"/>
              </a:rPr>
              <a:t>the list whose prefix should be returned</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 </a:t>
            </a:r>
            <a:r>
              <a:rPr lang="en-US" sz="1800" b="1" dirty="0">
                <a:latin typeface="Courier New" panose="02070309020205020404" pitchFamily="49" charset="0"/>
                <a:cs typeface="Courier New" panose="02070309020205020404" pitchFamily="49" charset="0"/>
              </a:rPr>
              <a:t>@requires </a:t>
            </a:r>
            <a:r>
              <a:rPr lang="en-US" sz="1800" b="1" dirty="0">
                <a:solidFill>
                  <a:schemeClr val="accent3">
                    <a:lumMod val="50000"/>
                  </a:schemeClr>
                </a:solidFill>
                <a:latin typeface="Courier New" panose="02070309020205020404" pitchFamily="49" charset="0"/>
                <a:cs typeface="Courier New" panose="02070309020205020404" pitchFamily="49" charset="0"/>
              </a:rPr>
              <a:t>n &lt;= </a:t>
            </a:r>
            <a:r>
              <a:rPr lang="en-US" sz="1800" b="1" dirty="0" err="1">
                <a:solidFill>
                  <a:schemeClr val="accent3">
                    <a:lumMod val="50000"/>
                  </a:schemeClr>
                </a:solidFill>
                <a:latin typeface="Courier New" panose="02070309020205020404" pitchFamily="49" charset="0"/>
                <a:cs typeface="Courier New" panose="02070309020205020404" pitchFamily="49" charset="0"/>
              </a:rPr>
              <a:t>len</a:t>
            </a:r>
            <a:r>
              <a:rPr lang="en-US" sz="1800" b="1" dirty="0">
                <a:solidFill>
                  <a:schemeClr val="accent3">
                    <a:lumMod val="50000"/>
                  </a:schemeClr>
                </a:solidFill>
                <a:latin typeface="Courier New" panose="02070309020205020404" pitchFamily="49" charset="0"/>
                <a:cs typeface="Courier New" panose="02070309020205020404" pitchFamily="49" charset="0"/>
              </a:rPr>
              <a:t>(L)</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 </a:t>
            </a:r>
            <a:r>
              <a:rPr lang="en-US" sz="1800" b="1" dirty="0">
                <a:latin typeface="Courier New" panose="02070309020205020404" pitchFamily="49" charset="0"/>
                <a:cs typeface="Courier New" panose="02070309020205020404" pitchFamily="49" charset="0"/>
              </a:rPr>
              <a:t>@returns </a:t>
            </a:r>
            <a:r>
              <a:rPr lang="en-US" sz="1800" b="1" dirty="0">
                <a:solidFill>
                  <a:schemeClr val="accent3">
                    <a:lumMod val="50000"/>
                  </a:schemeClr>
                </a:solidFill>
                <a:latin typeface="Courier New" panose="02070309020205020404" pitchFamily="49" charset="0"/>
                <a:cs typeface="Courier New" panose="02070309020205020404" pitchFamily="49" charset="0"/>
              </a:rPr>
              <a:t>list S such that L = S ++ T for some T</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prefix = (n: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L: </a:t>
            </a:r>
            <a:r>
              <a:rPr lang="en-US" sz="1800" b="1" dirty="0">
                <a:solidFill>
                  <a:srgbClr val="00B050"/>
                </a:solidFill>
                <a:latin typeface="Courier New" panose="02070309020205020404" pitchFamily="49" charset="0"/>
                <a:cs typeface="Courier New" panose="02070309020205020404" pitchFamily="49" charset="0"/>
              </a:rPr>
              <a:t>List</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List</a:t>
            </a:r>
            <a:r>
              <a:rPr lang="en-US" sz="1800" dirty="0">
                <a:latin typeface="Courier New" panose="02070309020205020404" pitchFamily="49" charset="0"/>
                <a:cs typeface="Courier New" panose="02070309020205020404" pitchFamily="49" charset="0"/>
              </a:rPr>
              <a:t> =&gt; {..};</a:t>
            </a:r>
          </a:p>
          <a:p>
            <a:pPr lvl="2"/>
            <a:endParaRPr lang="en-US" sz="1800" dirty="0">
              <a:latin typeface="Courier New" panose="02070309020205020404" pitchFamily="49" charset="0"/>
              <a:cs typeface="Courier New" panose="02070309020205020404" pitchFamily="49" charset="0"/>
            </a:endParaRPr>
          </a:p>
          <a:p>
            <a:pPr lvl="1"/>
            <a:r>
              <a:rPr lang="en-US" sz="2200" dirty="0"/>
              <a:t> </a:t>
            </a:r>
            <a:r>
              <a:rPr lang="en-US" sz="2200" dirty="0">
                <a:solidFill>
                  <a:srgbClr val="7030A0"/>
                </a:solidFill>
              </a:rPr>
              <a:t>precondition</a:t>
            </a:r>
            <a:r>
              <a:rPr lang="en-US" sz="2200" dirty="0"/>
              <a:t> written in </a:t>
            </a:r>
            <a:r>
              <a:rPr lang="en-US" sz="2000" b="1" dirty="0">
                <a:latin typeface="Courier New" panose="02070309020205020404" pitchFamily="49" charset="0"/>
                <a:cs typeface="Courier New" panose="02070309020205020404" pitchFamily="49" charset="0"/>
              </a:rPr>
              <a:t>@param</a:t>
            </a:r>
            <a:r>
              <a:rPr lang="en-US" sz="2200" dirty="0"/>
              <a:t> and </a:t>
            </a:r>
            <a:r>
              <a:rPr lang="en-US" sz="2000" b="1" dirty="0">
                <a:latin typeface="Courier New" panose="02070309020205020404" pitchFamily="49" charset="0"/>
                <a:cs typeface="Courier New" panose="02070309020205020404" pitchFamily="49" charset="0"/>
              </a:rPr>
              <a:t>@requires</a:t>
            </a:r>
          </a:p>
          <a:p>
            <a:pPr lvl="1"/>
            <a:r>
              <a:rPr lang="en-US" sz="2200" dirty="0"/>
              <a:t> </a:t>
            </a:r>
            <a:r>
              <a:rPr lang="en-US" sz="2200" dirty="0">
                <a:solidFill>
                  <a:srgbClr val="7030A0"/>
                </a:solidFill>
              </a:rPr>
              <a:t>postcondition</a:t>
            </a:r>
            <a:r>
              <a:rPr lang="en-US" sz="2200" dirty="0"/>
              <a:t> written in </a:t>
            </a:r>
            <a:r>
              <a:rPr lang="en-US" sz="2000" b="1" dirty="0">
                <a:latin typeface="Courier New" panose="02070309020205020404" pitchFamily="49" charset="0"/>
                <a:cs typeface="Courier New" panose="02070309020205020404" pitchFamily="49" charset="0"/>
              </a:rPr>
              <a:t>@returns</a:t>
            </a:r>
          </a:p>
        </p:txBody>
      </p:sp>
      <p:sp>
        <p:nvSpPr>
          <p:cNvPr id="4" name="Slide Number Placeholder 3">
            <a:extLst>
              <a:ext uri="{FF2B5EF4-FFF2-40B4-BE49-F238E27FC236}">
                <a16:creationId xmlns:a16="http://schemas.microsoft.com/office/drawing/2014/main" id="{916CD9FE-9E4C-7FFD-2407-4423FEA5680D}"/>
              </a:ext>
            </a:extLst>
          </p:cNvPr>
          <p:cNvSpPr>
            <a:spLocks noGrp="1"/>
          </p:cNvSpPr>
          <p:nvPr>
            <p:ph type="sldNum" sz="quarter" idx="4"/>
          </p:nvPr>
        </p:nvSpPr>
        <p:spPr/>
        <p:txBody>
          <a:bodyPr/>
          <a:lstStyle/>
          <a:p>
            <a:fld id="{60F4F636-6A27-E649-AEDF-9DE4D4E58670}" type="slidenum">
              <a:rPr lang="en-US" smtClean="0"/>
              <a:pPr/>
              <a:t>26</a:t>
            </a:fld>
            <a:endParaRPr lang="en-US" dirty="0"/>
          </a:p>
        </p:txBody>
      </p:sp>
    </p:spTree>
    <p:extLst>
      <p:ext uri="{BB962C8B-B14F-4D97-AF65-F5344CB8AC3E}">
        <p14:creationId xmlns:p14="http://schemas.microsoft.com/office/powerpoint/2010/main" val="4133253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CE20CF-4AB2-7923-D35B-B5422714CA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6CD529-B91F-1FFA-8DEB-FC585EA07D36}"/>
              </a:ext>
            </a:extLst>
          </p:cNvPr>
          <p:cNvSpPr>
            <a:spLocks noGrp="1"/>
          </p:cNvSpPr>
          <p:nvPr>
            <p:ph type="ctrTitle"/>
          </p:nvPr>
        </p:nvSpPr>
        <p:spPr>
          <a:xfrm>
            <a:off x="685800" y="2244162"/>
            <a:ext cx="3494590" cy="2006561"/>
          </a:xfrm>
        </p:spPr>
        <p:txBody>
          <a:bodyPr/>
          <a:lstStyle/>
          <a:p>
            <a:pPr algn="l"/>
            <a:r>
              <a:rPr lang="en-US" sz="3800" dirty="0">
                <a:solidFill>
                  <a:srgbClr val="7030A0"/>
                </a:solidFill>
              </a:rPr>
              <a:t>Proof by Calculation</a:t>
            </a:r>
            <a:br>
              <a:rPr lang="en-US" sz="3800" dirty="0">
                <a:solidFill>
                  <a:srgbClr val="7030A0"/>
                </a:solidFill>
              </a:rPr>
            </a:br>
            <a:r>
              <a:rPr lang="en-US" sz="3800" dirty="0">
                <a:solidFill>
                  <a:srgbClr val="7030A0"/>
                </a:solidFill>
              </a:rPr>
              <a:t>(&amp; Cases)</a:t>
            </a:r>
          </a:p>
        </p:txBody>
      </p:sp>
      <p:sp>
        <p:nvSpPr>
          <p:cNvPr id="5" name="Title 1">
            <a:extLst>
              <a:ext uri="{FF2B5EF4-FFF2-40B4-BE49-F238E27FC236}">
                <a16:creationId xmlns:a16="http://schemas.microsoft.com/office/drawing/2014/main" id="{1A4263D7-0CC1-203B-3A2A-425F0D362061}"/>
              </a:ext>
            </a:extLst>
          </p:cNvPr>
          <p:cNvSpPr txBox="1">
            <a:spLocks/>
          </p:cNvSpPr>
          <p:nvPr/>
        </p:nvSpPr>
        <p:spPr>
          <a:xfrm>
            <a:off x="685800" y="5251355"/>
            <a:ext cx="2184722" cy="600938"/>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sz="3200" dirty="0"/>
              <a:t>Matt Wang</a:t>
            </a:r>
          </a:p>
        </p:txBody>
      </p:sp>
      <p:sp>
        <p:nvSpPr>
          <p:cNvPr id="6" name="Title 1">
            <a:extLst>
              <a:ext uri="{FF2B5EF4-FFF2-40B4-BE49-F238E27FC236}">
                <a16:creationId xmlns:a16="http://schemas.microsoft.com/office/drawing/2014/main" id="{D5453053-C7B9-756F-DFA3-296579BBB1F8}"/>
              </a:ext>
            </a:extLst>
          </p:cNvPr>
          <p:cNvSpPr txBox="1">
            <a:spLocks/>
          </p:cNvSpPr>
          <p:nvPr/>
        </p:nvSpPr>
        <p:spPr>
          <a:xfrm>
            <a:off x="685800" y="5839936"/>
            <a:ext cx="3886200" cy="889773"/>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sz="1600" dirty="0">
                <a:solidFill>
                  <a:schemeClr val="tx1">
                    <a:lumMod val="95000"/>
                    <a:lumOff val="5000"/>
                  </a:schemeClr>
                </a:solidFill>
                <a:latin typeface="Franklin Gothic Medium Cond" panose="020B0606030402020204" pitchFamily="34" charset="0"/>
              </a:rPr>
              <a:t>&amp; Ali, Alice, Andrew, Anmol, Antonio, Connor, Edison, Helena, Jonathan, Katherine, Lauren, Lawrence, Mayee, Omar, Riva, Saan, and </a:t>
            </a:r>
            <a:r>
              <a:rPr lang="en-US" sz="1600" dirty="0" err="1">
                <a:solidFill>
                  <a:schemeClr val="tx1">
                    <a:lumMod val="95000"/>
                    <a:lumOff val="5000"/>
                  </a:schemeClr>
                </a:solidFill>
                <a:latin typeface="Franklin Gothic Medium Cond" panose="020B0606030402020204" pitchFamily="34" charset="0"/>
              </a:rPr>
              <a:t>Yusong</a:t>
            </a:r>
            <a:endParaRPr lang="en-US" sz="1600" dirty="0">
              <a:solidFill>
                <a:schemeClr val="tx1">
                  <a:lumMod val="95000"/>
                  <a:lumOff val="5000"/>
                </a:schemeClr>
              </a:solidFill>
              <a:latin typeface="Franklin Gothic Medium Cond" panose="020B0606030402020204" pitchFamily="34" charset="0"/>
            </a:endParaRPr>
          </a:p>
        </p:txBody>
      </p:sp>
      <p:sp>
        <p:nvSpPr>
          <p:cNvPr id="8" name="Title 1">
            <a:extLst>
              <a:ext uri="{FF2B5EF4-FFF2-40B4-BE49-F238E27FC236}">
                <a16:creationId xmlns:a16="http://schemas.microsoft.com/office/drawing/2014/main" id="{743DD2FC-1CAA-DF42-7F6B-957AE70951AA}"/>
              </a:ext>
            </a:extLst>
          </p:cNvPr>
          <p:cNvSpPr txBox="1">
            <a:spLocks/>
          </p:cNvSpPr>
          <p:nvPr/>
        </p:nvSpPr>
        <p:spPr>
          <a:xfrm>
            <a:off x="685800" y="735865"/>
            <a:ext cx="3886200" cy="1537131"/>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dirty="0"/>
              <a:t>CSE 331</a:t>
            </a:r>
          </a:p>
          <a:p>
            <a:pPr algn="l"/>
            <a:r>
              <a:rPr lang="en-US" dirty="0"/>
              <a:t>Spring 2025</a:t>
            </a:r>
          </a:p>
        </p:txBody>
      </p:sp>
      <p:sp>
        <p:nvSpPr>
          <p:cNvPr id="10" name="Title 1">
            <a:extLst>
              <a:ext uri="{FF2B5EF4-FFF2-40B4-BE49-F238E27FC236}">
                <a16:creationId xmlns:a16="http://schemas.microsoft.com/office/drawing/2014/main" id="{37D53AF3-5588-8EE0-DE7E-F5330CD47F18}"/>
              </a:ext>
            </a:extLst>
          </p:cNvPr>
          <p:cNvSpPr txBox="1">
            <a:spLocks/>
          </p:cNvSpPr>
          <p:nvPr/>
        </p:nvSpPr>
        <p:spPr>
          <a:xfrm>
            <a:off x="5619589" y="5718045"/>
            <a:ext cx="2184722" cy="404090"/>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r>
              <a:rPr lang="en-US" sz="1800" dirty="0" err="1"/>
              <a:t>xkcd</a:t>
            </a:r>
            <a:r>
              <a:rPr lang="en-US" sz="1800" dirty="0"/>
              <a:t> #2585</a:t>
            </a:r>
          </a:p>
        </p:txBody>
      </p:sp>
      <p:pic>
        <p:nvPicPr>
          <p:cNvPr id="1026" name="Picture 2" descr="xkcd: Rounding (2585).&#10;Transcript from explainxkcd:&#10;[In the top left part of the panel is a small drawing where Cueball, wearing a bike helmet and holding a bike, is speaking to Megan.]&#10;Cueball: I can ride my bike at 45 MPH.&#10;Cueball: If you round.&#10;[To their right is a large number with unit, with an arrow going straight down to a normal sized similar number. From there and proceeding all the way down to the bottom, in alternating leftward and rightward rows, the rest of the comic shows arrows connecting conversions from one measured unit into another unit. Straight arrows show the direction of the sequence on each line, the end of each line curving down to start the next line in the opposite direction. The last of these lines ends close to the middle of the panel, with a straight arrow down to another large number with unit, like the first.]&#10;17 MPH&#10;8 meters/sec&#10;16 knots&#10;5 fathoms/sec&#10;3 furlongs/min&#10;6 fathoms/sec&#10;40 KPH&#10;22 knots&#10;41 KPH&#10;204 furlongs/hr&#10;26 MPH&#10;12 M/S&#10;4 furlongs/min&#10;15 yards/sec&#10;8 fathoms/sec&#10;15 M/S&#10;34 MPH&#10;5 furlongs/min&#10;33 knots&#10;19 yards/sec&#10;10 fathoms/sec&#10;36 knots&#10;6 furlongs/min&#10;45 MPH&#10;">
            <a:extLst>
              <a:ext uri="{FF2B5EF4-FFF2-40B4-BE49-F238E27FC236}">
                <a16:creationId xmlns:a16="http://schemas.microsoft.com/office/drawing/2014/main" id="{1C638D49-F9AE-AB5D-70B7-52E3E7C7EE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739645"/>
            <a:ext cx="4279900" cy="497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6263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221F1-BBF1-14F3-738E-5E5DB0C9FC05}"/>
              </a:ext>
            </a:extLst>
          </p:cNvPr>
          <p:cNvSpPr>
            <a:spLocks noGrp="1"/>
          </p:cNvSpPr>
          <p:nvPr>
            <p:ph type="title"/>
          </p:nvPr>
        </p:nvSpPr>
        <p:spPr/>
        <p:txBody>
          <a:bodyPr/>
          <a:lstStyle/>
          <a:p>
            <a:r>
              <a:rPr lang="en-US" dirty="0"/>
              <a:t>Recall: Specification</a:t>
            </a:r>
          </a:p>
        </p:txBody>
      </p:sp>
      <p:sp>
        <p:nvSpPr>
          <p:cNvPr id="3" name="Content Placeholder 2">
            <a:extLst>
              <a:ext uri="{FF2B5EF4-FFF2-40B4-BE49-F238E27FC236}">
                <a16:creationId xmlns:a16="http://schemas.microsoft.com/office/drawing/2014/main" id="{595DD9D3-8B10-196E-4D63-8ECA5379A7AA}"/>
              </a:ext>
            </a:extLst>
          </p:cNvPr>
          <p:cNvSpPr>
            <a:spLocks noGrp="1"/>
          </p:cNvSpPr>
          <p:nvPr>
            <p:ph idx="1"/>
          </p:nvPr>
        </p:nvSpPr>
        <p:spPr/>
        <p:txBody>
          <a:bodyPr/>
          <a:lstStyle/>
          <a:p>
            <a:pPr marL="0" indent="0">
              <a:buNone/>
            </a:pPr>
            <a:r>
              <a:rPr lang="en-US" sz="2600" dirty="0"/>
              <a:t>Specification contains two sets of facts</a:t>
            </a:r>
          </a:p>
          <a:p>
            <a:pPr marL="0" indent="0">
              <a:buNone/>
            </a:pPr>
            <a:endParaRPr lang="en-US" sz="2600" dirty="0"/>
          </a:p>
          <a:p>
            <a:pPr marL="0" indent="0">
              <a:buNone/>
            </a:pPr>
            <a:r>
              <a:rPr lang="en-US" sz="2600" dirty="0"/>
              <a:t>	</a:t>
            </a:r>
            <a:r>
              <a:rPr lang="en-US" sz="2600" b="1" dirty="0">
                <a:solidFill>
                  <a:srgbClr val="7030A0"/>
                </a:solidFill>
              </a:rPr>
              <a:t>Precondition</a:t>
            </a:r>
            <a:r>
              <a:rPr lang="en-US" sz="2600" dirty="0"/>
              <a:t>:</a:t>
            </a:r>
          </a:p>
          <a:p>
            <a:pPr lvl="2"/>
            <a:r>
              <a:rPr lang="en-US" sz="1800" dirty="0"/>
              <a:t>facts we are </a:t>
            </a:r>
            <a:r>
              <a:rPr lang="en-US" sz="1800" i="1" dirty="0"/>
              <a:t>promised</a:t>
            </a:r>
            <a:r>
              <a:rPr lang="en-US" sz="1800" dirty="0"/>
              <a:t> about the inputs</a:t>
            </a:r>
            <a:endParaRPr lang="en-US" sz="1800" b="1" dirty="0">
              <a:latin typeface="Courier New" panose="02070309020205020404" pitchFamily="49" charset="0"/>
              <a:cs typeface="Courier New" panose="02070309020205020404" pitchFamily="49" charset="0"/>
            </a:endParaRPr>
          </a:p>
          <a:p>
            <a:pPr lvl="1"/>
            <a:endParaRPr lang="en-US" sz="2200" dirty="0"/>
          </a:p>
          <a:p>
            <a:pPr marL="0" indent="0">
              <a:buNone/>
            </a:pPr>
            <a:r>
              <a:rPr lang="en-US" sz="2600" dirty="0"/>
              <a:t>	</a:t>
            </a:r>
            <a:r>
              <a:rPr lang="en-US" sz="2600" b="1" dirty="0">
                <a:solidFill>
                  <a:srgbClr val="7030A0"/>
                </a:solidFill>
              </a:rPr>
              <a:t>Postcondition</a:t>
            </a:r>
            <a:r>
              <a:rPr lang="en-US" sz="2600" dirty="0"/>
              <a:t>:</a:t>
            </a:r>
          </a:p>
          <a:p>
            <a:pPr lvl="2"/>
            <a:r>
              <a:rPr lang="en-US" sz="1800" dirty="0"/>
              <a:t>facts we are required to </a:t>
            </a:r>
            <a:r>
              <a:rPr lang="en-US" sz="1800" i="1" dirty="0"/>
              <a:t>ensure</a:t>
            </a:r>
            <a:r>
              <a:rPr lang="en-US" sz="1800" dirty="0"/>
              <a:t> for the output</a:t>
            </a:r>
          </a:p>
          <a:p>
            <a:pPr lvl="1"/>
            <a:endParaRPr lang="en-US" sz="2200" dirty="0"/>
          </a:p>
          <a:p>
            <a:pPr marL="0" indent="0">
              <a:buNone/>
            </a:pPr>
            <a:r>
              <a:rPr lang="en-US" sz="2600" dirty="0"/>
              <a:t>	</a:t>
            </a:r>
            <a:r>
              <a:rPr lang="en-US" sz="2600" b="1" dirty="0">
                <a:solidFill>
                  <a:srgbClr val="0070C0"/>
                </a:solidFill>
              </a:rPr>
              <a:t>Correctness</a:t>
            </a:r>
            <a:r>
              <a:rPr lang="en-US" sz="2600" dirty="0"/>
              <a:t> (satisfying the spec):</a:t>
            </a:r>
          </a:p>
          <a:p>
            <a:pPr lvl="2"/>
            <a:r>
              <a:rPr lang="en-US" sz="1800" dirty="0"/>
              <a:t>for every input satisfying the precondition,</a:t>
            </a:r>
          </a:p>
          <a:p>
            <a:pPr lvl="2"/>
            <a:r>
              <a:rPr lang="en-US" sz="1800" dirty="0"/>
              <a:t>the output will satisfy the postcondition</a:t>
            </a:r>
          </a:p>
        </p:txBody>
      </p:sp>
      <p:sp>
        <p:nvSpPr>
          <p:cNvPr id="4" name="Slide Number Placeholder 3">
            <a:extLst>
              <a:ext uri="{FF2B5EF4-FFF2-40B4-BE49-F238E27FC236}">
                <a16:creationId xmlns:a16="http://schemas.microsoft.com/office/drawing/2014/main" id="{76BAE540-0756-315B-7A67-F5B2B13DA96C}"/>
              </a:ext>
            </a:extLst>
          </p:cNvPr>
          <p:cNvSpPr>
            <a:spLocks noGrp="1"/>
          </p:cNvSpPr>
          <p:nvPr>
            <p:ph type="sldNum" sz="quarter" idx="4"/>
          </p:nvPr>
        </p:nvSpPr>
        <p:spPr/>
        <p:txBody>
          <a:bodyPr/>
          <a:lstStyle/>
          <a:p>
            <a:fld id="{60F4F636-6A27-E649-AEDF-9DE4D4E58670}" type="slidenum">
              <a:rPr lang="en-US" smtClean="0"/>
              <a:pPr/>
              <a:t>28</a:t>
            </a:fld>
            <a:endParaRPr lang="en-US" dirty="0"/>
          </a:p>
        </p:txBody>
      </p:sp>
    </p:spTree>
    <p:extLst>
      <p:ext uri="{BB962C8B-B14F-4D97-AF65-F5344CB8AC3E}">
        <p14:creationId xmlns:p14="http://schemas.microsoft.com/office/powerpoint/2010/main" val="490997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Facts (1/2)</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Basic inputs to reasoning are “facts”</a:t>
            </a:r>
          </a:p>
          <a:p>
            <a:pPr lvl="1"/>
            <a:r>
              <a:rPr lang="en-US" sz="2200" dirty="0"/>
              <a:t>things we know to be true about the variables</a:t>
            </a:r>
          </a:p>
          <a:p>
            <a:pPr lvl="2"/>
            <a:r>
              <a:rPr lang="en-US" sz="1800" dirty="0"/>
              <a:t>these hold for all inputs (no matter what value the variable has)</a:t>
            </a:r>
          </a:p>
          <a:p>
            <a:pPr lvl="1"/>
            <a:r>
              <a:rPr lang="en-US" sz="2200" dirty="0"/>
              <a:t>typically, “=” or “≤”</a:t>
            </a:r>
          </a:p>
          <a:p>
            <a:pPr lvl="2"/>
            <a:endParaRPr lang="en-US" sz="1200" dirty="0"/>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@param n a natural number</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f = (n: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m = 2n * n;</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 + 1n) * (m – 1n);</a:t>
            </a:r>
          </a:p>
          <a:p>
            <a:pPr lvl="2"/>
            <a:r>
              <a:rPr lang="en-US" sz="1800" dirty="0">
                <a:latin typeface="Courier New" panose="02070309020205020404" pitchFamily="49" charset="0"/>
                <a:cs typeface="Courier New" panose="02070309020205020404" pitchFamily="49" charset="0"/>
              </a:rPr>
              <a:t>};</a:t>
            </a:r>
          </a:p>
          <a:p>
            <a:pPr lvl="2"/>
            <a:endParaRPr lang="en-US" sz="1800" dirty="0"/>
          </a:p>
          <a:p>
            <a:r>
              <a:rPr lang="en-US" sz="2600" dirty="0"/>
              <a:t>At the return statement, we know these facts:</a:t>
            </a:r>
          </a:p>
          <a:p>
            <a:pPr lvl="1"/>
            <a:r>
              <a:rPr lang="en-US" sz="2200" dirty="0">
                <a:latin typeface="Cambria Math" panose="02040503050406030204" pitchFamily="18" charset="0"/>
                <a:ea typeface="Cambria Math" panose="02040503050406030204" pitchFamily="18" charset="0"/>
              </a:rPr>
              <a:t>n </a:t>
            </a:r>
            <a:r>
              <a:rPr lang="en-US" sz="2400" dirty="0">
                <a:solidFill>
                  <a:prstClr val="black"/>
                </a:solidFill>
                <a:latin typeface="Cambria Math" panose="02040503050406030204" pitchFamily="18" charset="0"/>
                <a:ea typeface="Cambria Math" panose="02040503050406030204" pitchFamily="18" charset="0"/>
                <a:cs typeface="Franklin Gothic Medium"/>
              </a:rPr>
              <a:t>∈ </a:t>
            </a:r>
            <a:r>
              <a:rPr lang="en-US" sz="2400" b="1" dirty="0" err="1"/>
              <a:t>ℕ</a:t>
            </a:r>
            <a:r>
              <a:rPr lang="en-US" sz="2200" b="1" dirty="0">
                <a:latin typeface="Cambria Math" panose="02040503050406030204" pitchFamily="18" charset="0"/>
                <a:ea typeface="Cambria Math" panose="02040503050406030204" pitchFamily="18" charset="0"/>
              </a:rPr>
              <a:t>			(or </a:t>
            </a:r>
            <a:r>
              <a:rPr lang="en-US" sz="2200" dirty="0">
                <a:latin typeface="Cambria Math" panose="02040503050406030204" pitchFamily="18" charset="0"/>
                <a:ea typeface="Cambria Math" panose="02040503050406030204" pitchFamily="18" charset="0"/>
              </a:rPr>
              <a:t>n </a:t>
            </a:r>
            <a:r>
              <a:rPr lang="en-US" sz="2400" dirty="0">
                <a:solidFill>
                  <a:prstClr val="black"/>
                </a:solidFill>
                <a:latin typeface="Cambria Math" panose="02040503050406030204" pitchFamily="18" charset="0"/>
                <a:ea typeface="Cambria Math" panose="02040503050406030204" pitchFamily="18" charset="0"/>
                <a:cs typeface="Franklin Gothic Medium"/>
              </a:rPr>
              <a:t>∈</a:t>
            </a:r>
            <a:r>
              <a:rPr lang="en-US" sz="2200" dirty="0">
                <a:latin typeface="Cambria Math" panose="02040503050406030204" pitchFamily="18" charset="0"/>
                <a:ea typeface="Cambria Math" panose="02040503050406030204" pitchFamily="18" charset="0"/>
              </a:rPr>
              <a:t> </a:t>
            </a:r>
            <a:r>
              <a:rPr lang="en-US" sz="2200" b="1" dirty="0">
                <a:latin typeface="Cambria Math" panose="02040503050406030204" pitchFamily="18" charset="0"/>
                <a:ea typeface="Cambria Math" panose="02040503050406030204" pitchFamily="18" charset="0"/>
              </a:rPr>
              <a:t>ℤ and n ≥ 0)</a:t>
            </a:r>
            <a:endParaRPr lang="en-US" sz="2200" dirty="0">
              <a:latin typeface="Cambria Math" panose="02040503050406030204" pitchFamily="18" charset="0"/>
              <a:ea typeface="Cambria Math" panose="02040503050406030204" pitchFamily="18" charset="0"/>
            </a:endParaRPr>
          </a:p>
          <a:p>
            <a:pPr lvl="1"/>
            <a:r>
              <a:rPr lang="en-US" sz="2200" dirty="0">
                <a:latin typeface="Cambria Math" panose="02040503050406030204" pitchFamily="18" charset="0"/>
                <a:ea typeface="Cambria Math" panose="02040503050406030204" pitchFamily="18" charset="0"/>
              </a:rPr>
              <a:t>m = 2n</a:t>
            </a:r>
          </a:p>
        </p:txBody>
      </p:sp>
      <p:sp>
        <p:nvSpPr>
          <p:cNvPr id="4" name="TextBox 3">
            <a:extLst>
              <a:ext uri="{FF2B5EF4-FFF2-40B4-BE49-F238E27FC236}">
                <a16:creationId xmlns:a16="http://schemas.microsoft.com/office/drawing/2014/main" id="{7C508FA6-927C-1C31-0007-B416A40F696D}"/>
              </a:ext>
            </a:extLst>
          </p:cNvPr>
          <p:cNvSpPr txBox="1"/>
          <p:nvPr/>
        </p:nvSpPr>
        <p:spPr>
          <a:xfrm>
            <a:off x="5389999" y="3789525"/>
            <a:ext cx="3362459" cy="646331"/>
          </a:xfrm>
          <a:prstGeom prst="rect">
            <a:avLst/>
          </a:prstGeom>
          <a:noFill/>
        </p:spPr>
        <p:txBody>
          <a:bodyPr wrap="none" rtlCol="0">
            <a:spAutoFit/>
          </a:bodyPr>
          <a:lstStyle/>
          <a:p>
            <a:pPr algn="ctr"/>
            <a:r>
              <a:rPr lang="en-US" dirty="0">
                <a:solidFill>
                  <a:schemeClr val="accent3">
                    <a:lumMod val="75000"/>
                  </a:schemeClr>
                </a:solidFill>
                <a:latin typeface="Franklin Gothic Medium"/>
                <a:cs typeface="Franklin Gothic Medium"/>
              </a:rPr>
              <a:t>find facts by reading along </a:t>
            </a:r>
            <a:r>
              <a:rPr lang="en-US" u="sng" dirty="0">
                <a:solidFill>
                  <a:schemeClr val="accent3">
                    <a:lumMod val="75000"/>
                  </a:schemeClr>
                </a:solidFill>
                <a:latin typeface="Franklin Gothic Medium"/>
                <a:cs typeface="Franklin Gothic Medium"/>
              </a:rPr>
              <a:t>path</a:t>
            </a:r>
            <a:r>
              <a:rPr lang="en-US" dirty="0">
                <a:solidFill>
                  <a:schemeClr val="accent3">
                    <a:lumMod val="75000"/>
                  </a:schemeClr>
                </a:solidFill>
                <a:latin typeface="Franklin Gothic Medium"/>
                <a:cs typeface="Franklin Gothic Medium"/>
              </a:rPr>
              <a:t> </a:t>
            </a:r>
          </a:p>
          <a:p>
            <a:pPr algn="ctr"/>
            <a:r>
              <a:rPr lang="en-US" dirty="0">
                <a:solidFill>
                  <a:schemeClr val="accent3">
                    <a:lumMod val="75000"/>
                  </a:schemeClr>
                </a:solidFill>
                <a:latin typeface="Franklin Gothic Medium"/>
                <a:cs typeface="Franklin Gothic Medium"/>
              </a:rPr>
              <a:t>from top to return statement</a:t>
            </a:r>
          </a:p>
        </p:txBody>
      </p:sp>
      <p:sp>
        <p:nvSpPr>
          <p:cNvPr id="5" name="Slide Number Placeholder 4">
            <a:extLst>
              <a:ext uri="{FF2B5EF4-FFF2-40B4-BE49-F238E27FC236}">
                <a16:creationId xmlns:a16="http://schemas.microsoft.com/office/drawing/2014/main" id="{36CD68BA-D49B-8D53-034B-71220FA25E41}"/>
              </a:ext>
            </a:extLst>
          </p:cNvPr>
          <p:cNvSpPr>
            <a:spLocks noGrp="1"/>
          </p:cNvSpPr>
          <p:nvPr>
            <p:ph type="sldNum" sz="quarter" idx="4"/>
          </p:nvPr>
        </p:nvSpPr>
        <p:spPr/>
        <p:txBody>
          <a:bodyPr/>
          <a:lstStyle/>
          <a:p>
            <a:fld id="{60F4F636-6A27-E649-AEDF-9DE4D4E58670}" type="slidenum">
              <a:rPr lang="en-US" smtClean="0"/>
              <a:pPr/>
              <a:t>29</a:t>
            </a:fld>
            <a:endParaRPr lang="en-US" dirty="0"/>
          </a:p>
        </p:txBody>
      </p:sp>
    </p:spTree>
    <p:extLst>
      <p:ext uri="{BB962C8B-B14F-4D97-AF65-F5344CB8AC3E}">
        <p14:creationId xmlns:p14="http://schemas.microsoft.com/office/powerpoint/2010/main" val="116427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2D933-7ACC-C5FD-6899-C2B444B8471F}"/>
              </a:ext>
            </a:extLst>
          </p:cNvPr>
          <p:cNvSpPr>
            <a:spLocks noGrp="1"/>
          </p:cNvSpPr>
          <p:nvPr>
            <p:ph type="title"/>
          </p:nvPr>
        </p:nvSpPr>
        <p:spPr/>
        <p:txBody>
          <a:bodyPr/>
          <a:lstStyle/>
          <a:p>
            <a:r>
              <a:rPr lang="en-US" dirty="0"/>
              <a:t>HW3 Summary: Bugs &amp; Time per Bug</a:t>
            </a:r>
          </a:p>
        </p:txBody>
      </p:sp>
      <p:sp>
        <p:nvSpPr>
          <p:cNvPr id="3" name="Content Placeholder 2">
            <a:extLst>
              <a:ext uri="{FF2B5EF4-FFF2-40B4-BE49-F238E27FC236}">
                <a16:creationId xmlns:a16="http://schemas.microsoft.com/office/drawing/2014/main" id="{5CE20784-8F08-716B-2CE7-16FDEDFEE6D5}"/>
              </a:ext>
            </a:extLst>
          </p:cNvPr>
          <p:cNvSpPr>
            <a:spLocks noGrp="1"/>
          </p:cNvSpPr>
          <p:nvPr>
            <p:ph idx="1"/>
          </p:nvPr>
        </p:nvSpPr>
        <p:spPr>
          <a:xfrm>
            <a:off x="457200" y="1244160"/>
            <a:ext cx="8353168" cy="5112190"/>
          </a:xfrm>
        </p:spPr>
        <p:txBody>
          <a:bodyPr/>
          <a:lstStyle/>
          <a:p>
            <a:r>
              <a:rPr lang="en-US" sz="2600" dirty="0"/>
              <a:t>Average solution was ~ 120 lines of code;</a:t>
            </a:r>
            <a:br>
              <a:rPr lang="en-US" sz="2600" dirty="0"/>
            </a:br>
            <a:r>
              <a:rPr lang="en-US" sz="2600" dirty="0"/>
              <a:t> ~ 1 bug per 40 lines of code</a:t>
            </a:r>
            <a:br>
              <a:rPr lang="en-US" sz="2600" dirty="0"/>
            </a:br>
            <a:br>
              <a:rPr lang="en-US" sz="2600" dirty="0"/>
            </a:br>
            <a:br>
              <a:rPr lang="en-US" sz="2600" dirty="0"/>
            </a:br>
            <a:br>
              <a:rPr lang="en-US" sz="2600" dirty="0"/>
            </a:br>
            <a:br>
              <a:rPr lang="en-US" sz="2600" dirty="0"/>
            </a:br>
            <a:br>
              <a:rPr lang="en-US" sz="2600" dirty="0"/>
            </a:br>
            <a:br>
              <a:rPr lang="en-US" sz="2600" dirty="0"/>
            </a:br>
            <a:br>
              <a:rPr lang="en-US" sz="2600" dirty="0"/>
            </a:br>
            <a:br>
              <a:rPr lang="en-US" sz="2600" dirty="0"/>
            </a:br>
            <a:endParaRPr lang="en-US" sz="2600" dirty="0"/>
          </a:p>
          <a:p>
            <a:r>
              <a:rPr lang="en-US" sz="2600" dirty="0"/>
              <a:t>Avg of 57 minutes per bug</a:t>
            </a:r>
          </a:p>
          <a:p>
            <a:r>
              <a:rPr lang="en-US" sz="2600" dirty="0"/>
              <a:t>34% more than 1 hour! Increasing “long tail” trend</a:t>
            </a:r>
          </a:p>
        </p:txBody>
      </p:sp>
      <p:sp>
        <p:nvSpPr>
          <p:cNvPr id="5" name="Slide Number Placeholder 4">
            <a:extLst>
              <a:ext uri="{FF2B5EF4-FFF2-40B4-BE49-F238E27FC236}">
                <a16:creationId xmlns:a16="http://schemas.microsoft.com/office/drawing/2014/main" id="{E0591C4E-C2FC-F3E4-C9D9-49DAB58F292F}"/>
              </a:ext>
            </a:extLst>
          </p:cNvPr>
          <p:cNvSpPr>
            <a:spLocks noGrp="1"/>
          </p:cNvSpPr>
          <p:nvPr>
            <p:ph type="sldNum" sz="quarter" idx="4"/>
          </p:nvPr>
        </p:nvSpPr>
        <p:spPr/>
        <p:txBody>
          <a:bodyPr/>
          <a:lstStyle/>
          <a:p>
            <a:fld id="{60F4F636-6A27-E649-AEDF-9DE4D4E58670}" type="slidenum">
              <a:rPr lang="en-US" smtClean="0"/>
              <a:pPr/>
              <a:t>3</a:t>
            </a:fld>
            <a:endParaRPr lang="en-US" dirty="0"/>
          </a:p>
        </p:txBody>
      </p:sp>
      <p:graphicFrame>
        <p:nvGraphicFramePr>
          <p:cNvPr id="6" name="Chart 5" descr="A graph showing % of bugs and how long students took to debug them. The data is as follows:&#10;&#10;   5   1.3&#10;  10   6.2&#10;  15   6.0&#10;  20   7.1&#10;  25   8.2&#10;  30   5.3&#10;  35   8.1&#10;  40   5.4&#10;  45   6.3&#10;  50   6.9&#10;  55   5.0&#10;  60   3.3&#10;  60+ 30.8">
            <a:extLst>
              <a:ext uri="{FF2B5EF4-FFF2-40B4-BE49-F238E27FC236}">
                <a16:creationId xmlns:a16="http://schemas.microsoft.com/office/drawing/2014/main" id="{6BB0D45B-241C-3041-89E4-35FB20193360}"/>
              </a:ext>
            </a:extLst>
          </p:cNvPr>
          <p:cNvGraphicFramePr>
            <a:graphicFrameLocks/>
          </p:cNvGraphicFramePr>
          <p:nvPr>
            <p:extLst>
              <p:ext uri="{D42A27DB-BD31-4B8C-83A1-F6EECF244321}">
                <p14:modId xmlns:p14="http://schemas.microsoft.com/office/powerpoint/2010/main" val="607795757"/>
              </p:ext>
            </p:extLst>
          </p:nvPr>
        </p:nvGraphicFramePr>
        <p:xfrm>
          <a:off x="1655805" y="2126764"/>
          <a:ext cx="5955957" cy="3573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666547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Facts (2/2)</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Basic inputs to reasoning are “facts”</a:t>
            </a:r>
          </a:p>
          <a:p>
            <a:pPr lvl="1"/>
            <a:r>
              <a:rPr lang="en-US" sz="2200" dirty="0"/>
              <a:t>things we know to be true about the variables</a:t>
            </a:r>
          </a:p>
          <a:p>
            <a:pPr lvl="2"/>
            <a:r>
              <a:rPr lang="en-US" sz="1800" dirty="0"/>
              <a:t>these hold for all inputs (no matter what value the variable has)</a:t>
            </a:r>
          </a:p>
          <a:p>
            <a:pPr lvl="1"/>
            <a:r>
              <a:rPr lang="en-US" sz="2200" dirty="0"/>
              <a:t>typically, “=” or “≤”</a:t>
            </a:r>
          </a:p>
          <a:p>
            <a:pPr lvl="2"/>
            <a:endParaRPr lang="en-US" sz="1200" dirty="0"/>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@param n a natural number</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f = (n: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m = 2n * n;</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 + 1n) * (m – 1n);</a:t>
            </a:r>
          </a:p>
          <a:p>
            <a:pPr lvl="2"/>
            <a:r>
              <a:rPr lang="en-US" sz="1800" dirty="0">
                <a:latin typeface="Courier New" panose="02070309020205020404" pitchFamily="49" charset="0"/>
                <a:cs typeface="Courier New" panose="02070309020205020404" pitchFamily="49" charset="0"/>
              </a:rPr>
              <a:t>};</a:t>
            </a:r>
          </a:p>
          <a:p>
            <a:pPr lvl="2"/>
            <a:endParaRPr lang="en-US" sz="1800" dirty="0"/>
          </a:p>
          <a:p>
            <a:r>
              <a:rPr lang="en-US" sz="2600" dirty="0"/>
              <a:t>No need to include the fact that n is an integer (</a:t>
            </a:r>
            <a:r>
              <a:rPr lang="en-US" sz="2600" dirty="0">
                <a:latin typeface="Cambria Math" panose="02040503050406030204" pitchFamily="18" charset="0"/>
                <a:ea typeface="Cambria Math" panose="02040503050406030204" pitchFamily="18" charset="0"/>
              </a:rPr>
              <a:t>n </a:t>
            </a:r>
            <a:r>
              <a:rPr lang="en-US" sz="2600" dirty="0">
                <a:solidFill>
                  <a:prstClr val="black"/>
                </a:solidFill>
                <a:latin typeface="Cambria Math" panose="02040503050406030204" pitchFamily="18" charset="0"/>
                <a:ea typeface="Cambria Math" panose="02040503050406030204" pitchFamily="18" charset="0"/>
              </a:rPr>
              <a:t>∈ </a:t>
            </a:r>
            <a:r>
              <a:rPr lang="en-US" sz="2800" b="1" dirty="0" err="1">
                <a:latin typeface="Cambria Math" panose="02040503050406030204" pitchFamily="18" charset="0"/>
                <a:ea typeface="Cambria Math" panose="02040503050406030204" pitchFamily="18" charset="0"/>
              </a:rPr>
              <a:t>ℤ</a:t>
            </a:r>
            <a:r>
              <a:rPr lang="en-US" sz="2600" dirty="0"/>
              <a:t>)</a:t>
            </a:r>
          </a:p>
          <a:p>
            <a:pPr lvl="1"/>
            <a:r>
              <a:rPr lang="en-US" sz="2200" dirty="0"/>
              <a:t>that is true, but the type checker takes care of that</a:t>
            </a:r>
          </a:p>
          <a:p>
            <a:pPr lvl="1"/>
            <a:r>
              <a:rPr lang="en-US" sz="2200" dirty="0"/>
              <a:t>no need to repeat reasoning done by the type checker</a:t>
            </a:r>
          </a:p>
        </p:txBody>
      </p:sp>
      <p:sp>
        <p:nvSpPr>
          <p:cNvPr id="4" name="Slide Number Placeholder 3">
            <a:extLst>
              <a:ext uri="{FF2B5EF4-FFF2-40B4-BE49-F238E27FC236}">
                <a16:creationId xmlns:a16="http://schemas.microsoft.com/office/drawing/2014/main" id="{CADF0B7B-1BC7-A744-349A-F10CC242B294}"/>
              </a:ext>
            </a:extLst>
          </p:cNvPr>
          <p:cNvSpPr>
            <a:spLocks noGrp="1"/>
          </p:cNvSpPr>
          <p:nvPr>
            <p:ph type="sldNum" sz="quarter" idx="4"/>
          </p:nvPr>
        </p:nvSpPr>
        <p:spPr/>
        <p:txBody>
          <a:bodyPr/>
          <a:lstStyle/>
          <a:p>
            <a:fld id="{60F4F636-6A27-E649-AEDF-9DE4D4E58670}" type="slidenum">
              <a:rPr lang="en-US" smtClean="0"/>
              <a:pPr/>
              <a:t>30</a:t>
            </a:fld>
            <a:endParaRPr lang="en-US" dirty="0"/>
          </a:p>
        </p:txBody>
      </p:sp>
    </p:spTree>
    <p:extLst>
      <p:ext uri="{BB962C8B-B14F-4D97-AF65-F5344CB8AC3E}">
        <p14:creationId xmlns:p14="http://schemas.microsoft.com/office/powerpoint/2010/main" val="27365361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Finding Facts at a Return Statement</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400" dirty="0"/>
              <a:t>Consider this code</a:t>
            </a:r>
          </a:p>
          <a:p>
            <a:pPr lvl="2"/>
            <a:endParaRPr lang="en-US" sz="1800" dirty="0"/>
          </a:p>
          <a:p>
            <a:pPr lvl="2"/>
            <a:br>
              <a:rPr lang="en-US" sz="1800" b="1" dirty="0">
                <a:solidFill>
                  <a:schemeClr val="accent3">
                    <a:lumMod val="50000"/>
                  </a:schemeClr>
                </a:solidFill>
                <a:latin typeface="Courier New" panose="02070309020205020404" pitchFamily="49" charset="0"/>
                <a:cs typeface="Courier New" panose="02070309020205020404" pitchFamily="49" charset="0"/>
              </a:rPr>
            </a:br>
            <a:r>
              <a:rPr lang="en-US" sz="1800" b="1" dirty="0">
                <a:solidFill>
                  <a:schemeClr val="accent3">
                    <a:lumMod val="50000"/>
                  </a:schemeClr>
                </a:solidFill>
                <a:latin typeface="Courier New" panose="02070309020205020404" pitchFamily="49" charset="0"/>
                <a:cs typeface="Courier New" panose="02070309020205020404" pitchFamily="49" charset="0"/>
              </a:rPr>
              <a:t>// Returns a non-negative integer.</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f = (a: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b: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L: List = cons(a, cons(b, nil));</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(a &gt;= 0n &amp;&amp; b &gt;= 0n)</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sum(L);</a:t>
            </a:r>
          </a:p>
          <a:p>
            <a:pPr lvl="2"/>
            <a:r>
              <a:rPr lang="en-US" sz="1800" dirty="0">
                <a:latin typeface="Courier New" panose="02070309020205020404" pitchFamily="49" charset="0"/>
                <a:cs typeface="Courier New" panose="02070309020205020404" pitchFamily="49" charset="0"/>
              </a:rPr>
              <a:t>  …</a:t>
            </a:r>
          </a:p>
          <a:p>
            <a:pPr lvl="2"/>
            <a:endParaRPr lang="en-US" sz="1800" dirty="0">
              <a:latin typeface="Courier New" panose="02070309020205020404" pitchFamily="49" charset="0"/>
              <a:cs typeface="Courier New" panose="02070309020205020404" pitchFamily="49" charset="0"/>
            </a:endParaRPr>
          </a:p>
          <a:p>
            <a:endParaRPr lang="en-US" sz="2400" dirty="0"/>
          </a:p>
          <a:p>
            <a:r>
              <a:rPr lang="en-US" sz="2400" dirty="0"/>
              <a:t>Known facts include “</a:t>
            </a:r>
            <a:r>
              <a:rPr lang="en-US" sz="2400" dirty="0">
                <a:latin typeface="Cambria Math" panose="02040503050406030204" pitchFamily="18" charset="0"/>
                <a:ea typeface="Cambria Math" panose="02040503050406030204" pitchFamily="18" charset="0"/>
              </a:rPr>
              <a:t>a ≥ 0</a:t>
            </a:r>
            <a:r>
              <a:rPr lang="en-US" sz="2400" dirty="0"/>
              <a:t>”, “</a:t>
            </a:r>
            <a:r>
              <a:rPr lang="en-US" sz="2400" dirty="0">
                <a:latin typeface="Cambria Math" panose="02040503050406030204" pitchFamily="18" charset="0"/>
                <a:ea typeface="Cambria Math" panose="02040503050406030204" pitchFamily="18" charset="0"/>
              </a:rPr>
              <a:t>b ≥ 0</a:t>
            </a:r>
            <a:r>
              <a:rPr lang="en-US" sz="2400" dirty="0"/>
              <a:t>”, and “</a:t>
            </a:r>
            <a:r>
              <a:rPr lang="en-US" sz="2400" dirty="0">
                <a:latin typeface="Cambria Math" panose="02040503050406030204" pitchFamily="18" charset="0"/>
                <a:ea typeface="Cambria Math" panose="02040503050406030204" pitchFamily="18" charset="0"/>
              </a:rPr>
              <a:t>L = cons(…)</a:t>
            </a:r>
            <a:r>
              <a:rPr lang="en-US" sz="2400" dirty="0"/>
              <a:t>”</a:t>
            </a:r>
          </a:p>
          <a:p>
            <a:r>
              <a:rPr lang="en-US" sz="2400" dirty="0">
                <a:latin typeface="Franklin Gothic Medium" panose="020B0603020102020204" pitchFamily="34" charset="0"/>
                <a:cs typeface="Courier New" panose="02070309020205020404" pitchFamily="49" charset="0"/>
              </a:rPr>
              <a:t>Remains to prove that </a:t>
            </a:r>
            <a:r>
              <a:rPr lang="en-US" sz="2400" dirty="0"/>
              <a:t>“</a:t>
            </a:r>
            <a:r>
              <a:rPr lang="en-US" sz="2400" dirty="0">
                <a:latin typeface="Cambria Math" panose="02040503050406030204" pitchFamily="18" charset="0"/>
                <a:ea typeface="Cambria Math" panose="02040503050406030204" pitchFamily="18" charset="0"/>
                <a:cs typeface="Courier New" panose="02070309020205020404" pitchFamily="49" charset="0"/>
              </a:rPr>
              <a:t>sum(L)</a:t>
            </a:r>
            <a:r>
              <a:rPr lang="en-US" sz="2400" dirty="0">
                <a:latin typeface="Cambria Math" panose="02040503050406030204" pitchFamily="18" charset="0"/>
                <a:ea typeface="Cambria Math" panose="02040503050406030204" pitchFamily="18" charset="0"/>
              </a:rPr>
              <a:t> ≥ 0</a:t>
            </a:r>
            <a:r>
              <a:rPr lang="en-US" sz="2400" dirty="0"/>
              <a:t>”</a:t>
            </a:r>
            <a:endParaRPr lang="en-US" sz="2400" dirty="0">
              <a:latin typeface="Franklin Gothic Medium" panose="020B0603020102020204" pitchFamily="34" charset="0"/>
              <a:cs typeface="Courier New" panose="02070309020205020404" pitchFamily="49" charset="0"/>
            </a:endParaRPr>
          </a:p>
        </p:txBody>
      </p:sp>
      <p:sp>
        <p:nvSpPr>
          <p:cNvPr id="4" name="TextBox 3">
            <a:extLst>
              <a:ext uri="{FF2B5EF4-FFF2-40B4-BE49-F238E27FC236}">
                <a16:creationId xmlns:a16="http://schemas.microsoft.com/office/drawing/2014/main" id="{5DCAFDF2-7562-1108-77E5-1D6481E5E24B}"/>
              </a:ext>
            </a:extLst>
          </p:cNvPr>
          <p:cNvSpPr txBox="1"/>
          <p:nvPr/>
        </p:nvSpPr>
        <p:spPr>
          <a:xfrm>
            <a:off x="5324341" y="3814560"/>
            <a:ext cx="3362459" cy="646331"/>
          </a:xfrm>
          <a:prstGeom prst="rect">
            <a:avLst/>
          </a:prstGeom>
          <a:noFill/>
        </p:spPr>
        <p:txBody>
          <a:bodyPr wrap="none" rtlCol="0">
            <a:spAutoFit/>
          </a:bodyPr>
          <a:lstStyle/>
          <a:p>
            <a:pPr algn="r"/>
            <a:r>
              <a:rPr lang="en-US" dirty="0">
                <a:solidFill>
                  <a:schemeClr val="accent3">
                    <a:lumMod val="75000"/>
                  </a:schemeClr>
                </a:solidFill>
                <a:latin typeface="Franklin Gothic Medium"/>
                <a:cs typeface="Franklin Gothic Medium"/>
              </a:rPr>
              <a:t>find facts by reading along </a:t>
            </a:r>
            <a:r>
              <a:rPr lang="en-US" u="sng" dirty="0">
                <a:solidFill>
                  <a:schemeClr val="accent3">
                    <a:lumMod val="75000"/>
                  </a:schemeClr>
                </a:solidFill>
                <a:latin typeface="Franklin Gothic Medium"/>
                <a:cs typeface="Franklin Gothic Medium"/>
              </a:rPr>
              <a:t>path</a:t>
            </a:r>
            <a:r>
              <a:rPr lang="en-US" dirty="0">
                <a:solidFill>
                  <a:schemeClr val="accent3">
                    <a:lumMod val="75000"/>
                  </a:schemeClr>
                </a:solidFill>
                <a:latin typeface="Franklin Gothic Medium"/>
                <a:cs typeface="Franklin Gothic Medium"/>
              </a:rPr>
              <a:t> </a:t>
            </a:r>
          </a:p>
          <a:p>
            <a:pPr algn="r"/>
            <a:r>
              <a:rPr lang="en-US" dirty="0">
                <a:solidFill>
                  <a:schemeClr val="accent3">
                    <a:lumMod val="75000"/>
                  </a:schemeClr>
                </a:solidFill>
                <a:latin typeface="Franklin Gothic Medium"/>
                <a:cs typeface="Franklin Gothic Medium"/>
              </a:rPr>
              <a:t>from top to return statement</a:t>
            </a:r>
          </a:p>
        </p:txBody>
      </p:sp>
      <p:sp>
        <p:nvSpPr>
          <p:cNvPr id="6" name="TextBox 5">
            <a:extLst>
              <a:ext uri="{FF2B5EF4-FFF2-40B4-BE49-F238E27FC236}">
                <a16:creationId xmlns:a16="http://schemas.microsoft.com/office/drawing/2014/main" id="{CBD1BFDF-11F4-E6CA-FFB1-AA3C0E1F5739}"/>
              </a:ext>
            </a:extLst>
          </p:cNvPr>
          <p:cNvSpPr txBox="1"/>
          <p:nvPr/>
        </p:nvSpPr>
        <p:spPr>
          <a:xfrm>
            <a:off x="4337596" y="4471432"/>
            <a:ext cx="4349204" cy="369332"/>
          </a:xfrm>
          <a:prstGeom prst="rect">
            <a:avLst/>
          </a:prstGeom>
          <a:noFill/>
        </p:spPr>
        <p:txBody>
          <a:bodyPr wrap="none" rtlCol="0">
            <a:spAutoFit/>
          </a:bodyPr>
          <a:lstStyle/>
          <a:p>
            <a:pPr algn="r"/>
            <a:r>
              <a:rPr lang="en-US" dirty="0">
                <a:solidFill>
                  <a:schemeClr val="accent3">
                    <a:lumMod val="50000"/>
                  </a:schemeClr>
                </a:solidFill>
                <a:latin typeface="Franklin Gothic Medium"/>
                <a:cs typeface="Franklin Gothic Medium"/>
              </a:rPr>
              <a:t>facts are math statements about the code</a:t>
            </a:r>
          </a:p>
        </p:txBody>
      </p:sp>
      <p:sp>
        <p:nvSpPr>
          <p:cNvPr id="5" name="Slide Number Placeholder 4">
            <a:extLst>
              <a:ext uri="{FF2B5EF4-FFF2-40B4-BE49-F238E27FC236}">
                <a16:creationId xmlns:a16="http://schemas.microsoft.com/office/drawing/2014/main" id="{58A13D65-85AC-CE72-ABE7-1162A7D4639D}"/>
              </a:ext>
            </a:extLst>
          </p:cNvPr>
          <p:cNvSpPr>
            <a:spLocks noGrp="1"/>
          </p:cNvSpPr>
          <p:nvPr>
            <p:ph type="sldNum" sz="quarter" idx="4"/>
          </p:nvPr>
        </p:nvSpPr>
        <p:spPr/>
        <p:txBody>
          <a:bodyPr/>
          <a:lstStyle/>
          <a:p>
            <a:fld id="{60F4F636-6A27-E649-AEDF-9DE4D4E58670}" type="slidenum">
              <a:rPr lang="en-US" smtClean="0"/>
              <a:pPr/>
              <a:t>31</a:t>
            </a:fld>
            <a:endParaRPr lang="en-US" dirty="0"/>
          </a:p>
        </p:txBody>
      </p:sp>
    </p:spTree>
    <p:extLst>
      <p:ext uri="{BB962C8B-B14F-4D97-AF65-F5344CB8AC3E}">
        <p14:creationId xmlns:p14="http://schemas.microsoft.com/office/powerpoint/2010/main" val="1141819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Implications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a:xfrm>
            <a:off x="457200" y="1244160"/>
            <a:ext cx="8455152" cy="5140800"/>
          </a:xfrm>
        </p:spPr>
        <p:txBody>
          <a:bodyPr/>
          <a:lstStyle/>
          <a:p>
            <a:r>
              <a:rPr lang="en-US" sz="2600" dirty="0"/>
              <a:t>We can use the facts we know to prove more facts</a:t>
            </a:r>
          </a:p>
          <a:p>
            <a:pPr lvl="1"/>
            <a:r>
              <a:rPr lang="en-US" sz="2200" dirty="0"/>
              <a:t>if we can prove R using facts P and Q,</a:t>
            </a:r>
            <a:br>
              <a:rPr lang="en-US" sz="2200" dirty="0"/>
            </a:br>
            <a:r>
              <a:rPr lang="en-US" sz="2200" dirty="0"/>
              <a:t>we say that R “follows from” or “is implied by” P and Q</a:t>
            </a:r>
          </a:p>
          <a:p>
            <a:pPr lvl="1"/>
            <a:r>
              <a:rPr lang="en-US" sz="2200" dirty="0"/>
              <a:t>proving this fact is proving an “</a:t>
            </a:r>
            <a:r>
              <a:rPr lang="en-US" sz="2200" dirty="0">
                <a:solidFill>
                  <a:srgbClr val="0070C0"/>
                </a:solidFill>
              </a:rPr>
              <a:t>implication</a:t>
            </a:r>
            <a:r>
              <a:rPr lang="en-US" sz="2200" dirty="0"/>
              <a:t>”</a:t>
            </a:r>
          </a:p>
          <a:p>
            <a:pPr lvl="1"/>
            <a:endParaRPr lang="en-US" sz="2200" dirty="0"/>
          </a:p>
          <a:p>
            <a:r>
              <a:rPr lang="en-US" sz="2600" dirty="0"/>
              <a:t>Checking correctness requires proving </a:t>
            </a:r>
            <a:r>
              <a:rPr lang="en-US" sz="2600" dirty="0">
                <a:solidFill>
                  <a:srgbClr val="0070C0"/>
                </a:solidFill>
              </a:rPr>
              <a:t>implications</a:t>
            </a:r>
            <a:endParaRPr lang="en-US" sz="2600" dirty="0"/>
          </a:p>
          <a:p>
            <a:pPr lvl="1"/>
            <a:r>
              <a:rPr lang="en-US" sz="2200" dirty="0"/>
              <a:t>need to prove facts about the </a:t>
            </a:r>
            <a:r>
              <a:rPr lang="en-US" sz="2200" b="1" dirty="0"/>
              <a:t>return</a:t>
            </a:r>
            <a:r>
              <a:rPr lang="en-US" sz="2200" dirty="0"/>
              <a:t> values</a:t>
            </a:r>
          </a:p>
          <a:p>
            <a:pPr lvl="1"/>
            <a:r>
              <a:rPr lang="en-US" sz="2200" dirty="0"/>
              <a:t>return values must satisfy the facts of the </a:t>
            </a:r>
            <a:r>
              <a:rPr lang="en-US" sz="2200" dirty="0">
                <a:solidFill>
                  <a:srgbClr val="7030A0"/>
                </a:solidFill>
              </a:rPr>
              <a:t>postcondition</a:t>
            </a:r>
          </a:p>
          <a:p>
            <a:pPr lvl="1"/>
            <a:endParaRPr lang="en-US" sz="2000" dirty="0"/>
          </a:p>
        </p:txBody>
      </p:sp>
      <p:sp>
        <p:nvSpPr>
          <p:cNvPr id="4" name="Slide Number Placeholder 3">
            <a:extLst>
              <a:ext uri="{FF2B5EF4-FFF2-40B4-BE49-F238E27FC236}">
                <a16:creationId xmlns:a16="http://schemas.microsoft.com/office/drawing/2014/main" id="{D4AAFF3A-68A5-A24D-B32C-FD7C282ED934}"/>
              </a:ext>
            </a:extLst>
          </p:cNvPr>
          <p:cNvSpPr>
            <a:spLocks noGrp="1"/>
          </p:cNvSpPr>
          <p:nvPr>
            <p:ph type="sldNum" sz="quarter" idx="4"/>
          </p:nvPr>
        </p:nvSpPr>
        <p:spPr/>
        <p:txBody>
          <a:bodyPr/>
          <a:lstStyle/>
          <a:p>
            <a:fld id="{60F4F636-6A27-E649-AEDF-9DE4D4E58670}" type="slidenum">
              <a:rPr lang="en-US" smtClean="0"/>
              <a:pPr/>
              <a:t>32</a:t>
            </a:fld>
            <a:endParaRPr lang="en-US" dirty="0"/>
          </a:p>
        </p:txBody>
      </p:sp>
    </p:spTree>
    <p:extLst>
      <p:ext uri="{BB962C8B-B14F-4D97-AF65-F5344CB8AC3E}">
        <p14:creationId xmlns:p14="http://schemas.microsoft.com/office/powerpoint/2010/main" val="3216077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1766-0FBB-609A-F164-0B9504420ABC}"/>
              </a:ext>
            </a:extLst>
          </p:cNvPr>
          <p:cNvSpPr>
            <a:spLocks noGrp="1"/>
          </p:cNvSpPr>
          <p:nvPr>
            <p:ph type="title"/>
          </p:nvPr>
        </p:nvSpPr>
        <p:spPr/>
        <p:txBody>
          <a:bodyPr/>
          <a:lstStyle/>
          <a:p>
            <a:r>
              <a:rPr lang="en-US" dirty="0"/>
              <a:t>Collecting Facts</a:t>
            </a:r>
          </a:p>
        </p:txBody>
      </p:sp>
      <p:sp>
        <p:nvSpPr>
          <p:cNvPr id="3" name="Content Placeholder 2">
            <a:extLst>
              <a:ext uri="{FF2B5EF4-FFF2-40B4-BE49-F238E27FC236}">
                <a16:creationId xmlns:a16="http://schemas.microsoft.com/office/drawing/2014/main" id="{B47B5CB3-E9E5-0FFD-6F08-F8BC926DEFAC}"/>
              </a:ext>
            </a:extLst>
          </p:cNvPr>
          <p:cNvSpPr>
            <a:spLocks noGrp="1"/>
          </p:cNvSpPr>
          <p:nvPr>
            <p:ph idx="1"/>
          </p:nvPr>
        </p:nvSpPr>
        <p:spPr/>
        <p:txBody>
          <a:bodyPr/>
          <a:lstStyle/>
          <a:p>
            <a:r>
              <a:rPr lang="en-US" sz="2600" dirty="0"/>
              <a:t>Saw how to collect facts in code consisting of</a:t>
            </a:r>
          </a:p>
          <a:p>
            <a:pPr lvl="1"/>
            <a:r>
              <a:rPr lang="en-US" sz="2200" dirty="0"/>
              <a:t>"</a:t>
            </a:r>
            <a:r>
              <a:rPr lang="en-US" sz="2000" b="1" dirty="0">
                <a:solidFill>
                  <a:srgbClr val="0070C0"/>
                </a:solidFill>
                <a:latin typeface="Courier New" panose="02070309020205020404" pitchFamily="49" charset="0"/>
                <a:cs typeface="Courier New" panose="02070309020205020404" pitchFamily="49" charset="0"/>
              </a:rPr>
              <a:t>const</a:t>
            </a:r>
            <a:r>
              <a:rPr lang="en-US" sz="2200" dirty="0"/>
              <a:t>" variable declarations</a:t>
            </a:r>
          </a:p>
          <a:p>
            <a:pPr lvl="1"/>
            <a:r>
              <a:rPr lang="en-US" sz="2200" dirty="0"/>
              <a:t>"</a:t>
            </a:r>
            <a:r>
              <a:rPr lang="en-US" sz="2000" b="1" dirty="0">
                <a:solidFill>
                  <a:srgbClr val="0070C0"/>
                </a:solidFill>
                <a:latin typeface="Courier New" panose="02070309020205020404" pitchFamily="49" charset="0"/>
                <a:cs typeface="Courier New" panose="02070309020205020404" pitchFamily="49" charset="0"/>
              </a:rPr>
              <a:t>if</a:t>
            </a:r>
            <a:r>
              <a:rPr lang="en-US" sz="2200" dirty="0"/>
              <a:t>" statements</a:t>
            </a:r>
          </a:p>
          <a:p>
            <a:pPr lvl="1"/>
            <a:r>
              <a:rPr lang="en-US" sz="2200" dirty="0"/>
              <a:t>collect facts by reading along </a:t>
            </a:r>
            <a:r>
              <a:rPr lang="en-US" sz="2200" u="sng" dirty="0"/>
              <a:t>path</a:t>
            </a:r>
            <a:r>
              <a:rPr lang="en-US" sz="2200" dirty="0"/>
              <a:t> from top to return</a:t>
            </a:r>
          </a:p>
          <a:p>
            <a:pPr lvl="1"/>
            <a:endParaRPr lang="en-US" sz="2200" dirty="0"/>
          </a:p>
          <a:p>
            <a:r>
              <a:rPr lang="en-US" sz="2600" dirty="0"/>
              <a:t>Those elements cover </a:t>
            </a:r>
            <a:r>
              <a:rPr lang="en-US" sz="2600" u="sng" dirty="0"/>
              <a:t>all</a:t>
            </a:r>
            <a:r>
              <a:rPr lang="en-US" sz="2600" dirty="0"/>
              <a:t> code without mutation</a:t>
            </a:r>
          </a:p>
          <a:p>
            <a:pPr lvl="1"/>
            <a:r>
              <a:rPr lang="en-US" sz="2200" dirty="0"/>
              <a:t>covers everything describable by our math notation </a:t>
            </a:r>
          </a:p>
          <a:p>
            <a:pPr lvl="1"/>
            <a:r>
              <a:rPr lang="en-US" sz="2200" dirty="0"/>
              <a:t>we can calculate interesting values with </a:t>
            </a:r>
            <a:r>
              <a:rPr lang="en-US" sz="2200" i="1" dirty="0"/>
              <a:t>recursion</a:t>
            </a:r>
          </a:p>
          <a:p>
            <a:pPr lvl="1"/>
            <a:endParaRPr lang="en-US" sz="2200" dirty="0"/>
          </a:p>
          <a:p>
            <a:r>
              <a:rPr lang="en-US" sz="2600" dirty="0"/>
              <a:t>Will need more tools to handle code with mutation…</a:t>
            </a:r>
          </a:p>
        </p:txBody>
      </p:sp>
      <p:sp>
        <p:nvSpPr>
          <p:cNvPr id="4" name="Slide Number Placeholder 3">
            <a:extLst>
              <a:ext uri="{FF2B5EF4-FFF2-40B4-BE49-F238E27FC236}">
                <a16:creationId xmlns:a16="http://schemas.microsoft.com/office/drawing/2014/main" id="{7D4FAD8D-A23A-71C0-FB1B-33AE736B3310}"/>
              </a:ext>
            </a:extLst>
          </p:cNvPr>
          <p:cNvSpPr>
            <a:spLocks noGrp="1"/>
          </p:cNvSpPr>
          <p:nvPr>
            <p:ph type="sldNum" sz="quarter" idx="4"/>
          </p:nvPr>
        </p:nvSpPr>
        <p:spPr/>
        <p:txBody>
          <a:bodyPr/>
          <a:lstStyle/>
          <a:p>
            <a:fld id="{60F4F636-6A27-E649-AEDF-9DE4D4E58670}" type="slidenum">
              <a:rPr lang="en-US" smtClean="0"/>
              <a:pPr/>
              <a:t>33</a:t>
            </a:fld>
            <a:endParaRPr lang="en-US" dirty="0"/>
          </a:p>
        </p:txBody>
      </p:sp>
    </p:spTree>
    <p:extLst>
      <p:ext uri="{BB962C8B-B14F-4D97-AF65-F5344CB8AC3E}">
        <p14:creationId xmlns:p14="http://schemas.microsoft.com/office/powerpoint/2010/main" val="4152531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Mutation Makes Reasoning Harder</a:t>
            </a:r>
          </a:p>
        </p:txBody>
      </p:sp>
      <p:graphicFrame>
        <p:nvGraphicFramePr>
          <p:cNvPr id="3" name="Table 2">
            <a:extLst>
              <a:ext uri="{FF2B5EF4-FFF2-40B4-BE49-F238E27FC236}">
                <a16:creationId xmlns:a16="http://schemas.microsoft.com/office/drawing/2014/main" id="{7CE80238-0D5E-08A8-D57D-1EE4D1379481}"/>
              </a:ext>
            </a:extLst>
          </p:cNvPr>
          <p:cNvGraphicFramePr>
            <a:graphicFrameLocks noGrp="1"/>
          </p:cNvGraphicFramePr>
          <p:nvPr>
            <p:extLst>
              <p:ext uri="{D42A27DB-BD31-4B8C-83A1-F6EECF244321}">
                <p14:modId xmlns:p14="http://schemas.microsoft.com/office/powerpoint/2010/main" val="1714912981"/>
              </p:ext>
            </p:extLst>
          </p:nvPr>
        </p:nvGraphicFramePr>
        <p:xfrm>
          <a:off x="457200" y="1458435"/>
          <a:ext cx="7745897" cy="2931160"/>
        </p:xfrm>
        <a:graphic>
          <a:graphicData uri="http://schemas.openxmlformats.org/drawingml/2006/table">
            <a:tbl>
              <a:tblPr firstRow="1" bandRow="1">
                <a:tableStyleId>{7DF18680-E054-41AD-8BC1-D1AEF772440D}</a:tableStyleId>
              </a:tblPr>
              <a:tblGrid>
                <a:gridCol w="2346494">
                  <a:extLst>
                    <a:ext uri="{9D8B030D-6E8A-4147-A177-3AD203B41FA5}">
                      <a16:colId xmlns:a16="http://schemas.microsoft.com/office/drawing/2014/main" val="2298765321"/>
                    </a:ext>
                  </a:extLst>
                </a:gridCol>
                <a:gridCol w="1426669">
                  <a:extLst>
                    <a:ext uri="{9D8B030D-6E8A-4147-A177-3AD203B41FA5}">
                      <a16:colId xmlns:a16="http://schemas.microsoft.com/office/drawing/2014/main" val="962255539"/>
                    </a:ext>
                  </a:extLst>
                </a:gridCol>
                <a:gridCol w="1671417">
                  <a:extLst>
                    <a:ext uri="{9D8B030D-6E8A-4147-A177-3AD203B41FA5}">
                      <a16:colId xmlns:a16="http://schemas.microsoft.com/office/drawing/2014/main" val="3772765395"/>
                    </a:ext>
                  </a:extLst>
                </a:gridCol>
                <a:gridCol w="2301317">
                  <a:extLst>
                    <a:ext uri="{9D8B030D-6E8A-4147-A177-3AD203B41FA5}">
                      <a16:colId xmlns:a16="http://schemas.microsoft.com/office/drawing/2014/main" val="531788696"/>
                    </a:ext>
                  </a:extLst>
                </a:gridCol>
              </a:tblGrid>
              <a:tr h="370840">
                <a:tc>
                  <a:txBody>
                    <a:bodyPr/>
                    <a:lstStyle/>
                    <a:p>
                      <a:pPr algn="ctr"/>
                      <a:r>
                        <a:rPr lang="en-US" dirty="0"/>
                        <a:t>Description</a:t>
                      </a:r>
                    </a:p>
                  </a:txBody>
                  <a:tcPr/>
                </a:tc>
                <a:tc>
                  <a:txBody>
                    <a:bodyPr/>
                    <a:lstStyle/>
                    <a:p>
                      <a:pPr algn="ctr"/>
                      <a:r>
                        <a:rPr lang="en-US" dirty="0"/>
                        <a:t>Testing</a:t>
                      </a:r>
                    </a:p>
                  </a:txBody>
                  <a:tcPr/>
                </a:tc>
                <a:tc>
                  <a:txBody>
                    <a:bodyPr/>
                    <a:lstStyle/>
                    <a:p>
                      <a:pPr algn="ctr"/>
                      <a:r>
                        <a:rPr lang="en-US" dirty="0"/>
                        <a:t>Tools</a:t>
                      </a:r>
                    </a:p>
                  </a:txBody>
                  <a:tcPr/>
                </a:tc>
                <a:tc>
                  <a:txBody>
                    <a:bodyPr/>
                    <a:lstStyle/>
                    <a:p>
                      <a:pPr algn="ctr"/>
                      <a:r>
                        <a:rPr lang="en-US" dirty="0"/>
                        <a:t>Reasoning</a:t>
                      </a:r>
                    </a:p>
                  </a:txBody>
                  <a:tcPr/>
                </a:tc>
                <a:extLst>
                  <a:ext uri="{0D108BD9-81ED-4DB2-BD59-A6C34878D82A}">
                    <a16:rowId xmlns:a16="http://schemas.microsoft.com/office/drawing/2014/main" val="1156559774"/>
                  </a:ext>
                </a:extLst>
              </a:tr>
              <a:tr h="370840">
                <a:tc>
                  <a:txBody>
                    <a:bodyPr/>
                    <a:lstStyle/>
                    <a:p>
                      <a:pPr algn="ctr"/>
                      <a:r>
                        <a:rPr lang="en-US" dirty="0"/>
                        <a:t>no mutation</a:t>
                      </a:r>
                    </a:p>
                    <a:p>
                      <a:pPr algn="ctr"/>
                      <a:endParaRPr lang="en-US" dirty="0"/>
                    </a:p>
                  </a:txBody>
                  <a:tcPr/>
                </a:tc>
                <a:tc>
                  <a:txBody>
                    <a:bodyPr/>
                    <a:lstStyle/>
                    <a:p>
                      <a:pPr algn="ctr"/>
                      <a:r>
                        <a:rPr lang="en-US" dirty="0"/>
                        <a:t>full coverage</a:t>
                      </a:r>
                    </a:p>
                  </a:txBody>
                  <a:tcPr/>
                </a:tc>
                <a:tc>
                  <a:txBody>
                    <a:bodyPr/>
                    <a:lstStyle/>
                    <a:p>
                      <a:pPr algn="ctr"/>
                      <a:r>
                        <a:rPr lang="en-US" dirty="0"/>
                        <a:t>type checker</a:t>
                      </a:r>
                    </a:p>
                  </a:txBody>
                  <a:tcPr/>
                </a:tc>
                <a:tc>
                  <a:txBody>
                    <a:bodyPr/>
                    <a:lstStyle/>
                    <a:p>
                      <a:pPr algn="ctr"/>
                      <a:r>
                        <a:rPr lang="en-US" dirty="0"/>
                        <a:t>calculation</a:t>
                      </a:r>
                    </a:p>
                    <a:p>
                      <a:pPr algn="ctr"/>
                      <a:r>
                        <a:rPr lang="en-US" dirty="0"/>
                        <a:t>induction</a:t>
                      </a:r>
                    </a:p>
                  </a:txBody>
                  <a:tcPr/>
                </a:tc>
                <a:extLst>
                  <a:ext uri="{0D108BD9-81ED-4DB2-BD59-A6C34878D82A}">
                    <a16:rowId xmlns:a16="http://schemas.microsoft.com/office/drawing/2014/main" val="3231433582"/>
                  </a:ext>
                </a:extLst>
              </a:tr>
              <a:tr h="370840">
                <a:tc>
                  <a:txBody>
                    <a:bodyPr/>
                    <a:lstStyle/>
                    <a:p>
                      <a:pPr algn="ctr"/>
                      <a:r>
                        <a:rPr lang="en-US" dirty="0"/>
                        <a:t>local variable mutation</a:t>
                      </a:r>
                      <a:br>
                        <a:rPr lang="en-US" dirty="0"/>
                      </a:br>
                      <a:endParaRPr lang="en-US" dirty="0"/>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Floyd logic</a:t>
                      </a:r>
                    </a:p>
                  </a:txBody>
                  <a:tcPr/>
                </a:tc>
                <a:extLst>
                  <a:ext uri="{0D108BD9-81ED-4DB2-BD59-A6C34878D82A}">
                    <a16:rowId xmlns:a16="http://schemas.microsoft.com/office/drawing/2014/main" val="3654385100"/>
                  </a:ext>
                </a:extLst>
              </a:tr>
              <a:tr h="370840">
                <a:tc>
                  <a:txBody>
                    <a:bodyPr/>
                    <a:lstStyle/>
                    <a:p>
                      <a:pPr algn="ctr"/>
                      <a:r>
                        <a:rPr lang="en-US" dirty="0"/>
                        <a:t>array mutation</a:t>
                      </a:r>
                      <a:br>
                        <a:rPr lang="en-US" dirty="0"/>
                      </a:br>
                      <a:endParaRPr lang="en-US" dirty="0"/>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for-any facts</a:t>
                      </a:r>
                    </a:p>
                  </a:txBody>
                  <a:tcPr/>
                </a:tc>
                <a:extLst>
                  <a:ext uri="{0D108BD9-81ED-4DB2-BD59-A6C34878D82A}">
                    <a16:rowId xmlns:a16="http://schemas.microsoft.com/office/drawing/2014/main" val="2452928737"/>
                  </a:ext>
                </a:extLst>
              </a:tr>
              <a:tr h="370840">
                <a:tc>
                  <a:txBody>
                    <a:bodyPr/>
                    <a:lstStyle/>
                    <a:p>
                      <a:pPr algn="ctr"/>
                      <a:r>
                        <a:rPr lang="en-US" dirty="0"/>
                        <a:t>heap state mutation</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rep invariants</a:t>
                      </a:r>
                      <a:br>
                        <a:rPr lang="en-US" dirty="0"/>
                      </a:br>
                      <a:endParaRPr lang="en-US" dirty="0"/>
                    </a:p>
                  </a:txBody>
                  <a:tcPr/>
                </a:tc>
                <a:extLst>
                  <a:ext uri="{0D108BD9-81ED-4DB2-BD59-A6C34878D82A}">
                    <a16:rowId xmlns:a16="http://schemas.microsoft.com/office/drawing/2014/main" val="3064045149"/>
                  </a:ext>
                </a:extLst>
              </a:tr>
            </a:tbl>
          </a:graphicData>
        </a:graphic>
      </p:graphicFrame>
      <p:sp>
        <p:nvSpPr>
          <p:cNvPr id="8" name="TextBox 7">
            <a:extLst>
              <a:ext uri="{FF2B5EF4-FFF2-40B4-BE49-F238E27FC236}">
                <a16:creationId xmlns:a16="http://schemas.microsoft.com/office/drawing/2014/main" id="{1F02E7D3-F7D2-9D4D-6B2D-24C8CE08DD2A}"/>
              </a:ext>
            </a:extLst>
          </p:cNvPr>
          <p:cNvSpPr txBox="1"/>
          <p:nvPr/>
        </p:nvSpPr>
        <p:spPr>
          <a:xfrm>
            <a:off x="8272509" y="1966132"/>
            <a:ext cx="709600" cy="369332"/>
          </a:xfrm>
          <a:prstGeom prst="rect">
            <a:avLst/>
          </a:prstGeom>
          <a:noFill/>
        </p:spPr>
        <p:txBody>
          <a:bodyPr wrap="square" rtlCol="0">
            <a:spAutoFit/>
          </a:bodyPr>
          <a:lstStyle/>
          <a:p>
            <a:r>
              <a:rPr lang="en-US" dirty="0">
                <a:solidFill>
                  <a:schemeClr val="accent3">
                    <a:lumMod val="75000"/>
                  </a:schemeClr>
                </a:solidFill>
                <a:latin typeface="Franklin Gothic Medium"/>
                <a:cs typeface="Franklin Gothic Medium"/>
              </a:rPr>
              <a:t>HW5</a:t>
            </a:r>
          </a:p>
        </p:txBody>
      </p:sp>
      <p:sp>
        <p:nvSpPr>
          <p:cNvPr id="10" name="TextBox 9">
            <a:extLst>
              <a:ext uri="{FF2B5EF4-FFF2-40B4-BE49-F238E27FC236}">
                <a16:creationId xmlns:a16="http://schemas.microsoft.com/office/drawing/2014/main" id="{DC8E7813-C935-34EA-283C-AB17C840D5B1}"/>
              </a:ext>
            </a:extLst>
          </p:cNvPr>
          <p:cNvSpPr txBox="1"/>
          <p:nvPr/>
        </p:nvSpPr>
        <p:spPr>
          <a:xfrm>
            <a:off x="8272509" y="2598267"/>
            <a:ext cx="709600" cy="369332"/>
          </a:xfrm>
          <a:prstGeom prst="rect">
            <a:avLst/>
          </a:prstGeom>
          <a:noFill/>
        </p:spPr>
        <p:txBody>
          <a:bodyPr wrap="square" rtlCol="0">
            <a:spAutoFit/>
          </a:bodyPr>
          <a:lstStyle/>
          <a:p>
            <a:r>
              <a:rPr lang="en-US" dirty="0">
                <a:solidFill>
                  <a:schemeClr val="accent3">
                    <a:lumMod val="75000"/>
                  </a:schemeClr>
                </a:solidFill>
                <a:latin typeface="Franklin Gothic Medium"/>
                <a:cs typeface="Franklin Gothic Medium"/>
              </a:rPr>
              <a:t>HW6</a:t>
            </a:r>
          </a:p>
        </p:txBody>
      </p:sp>
      <p:sp>
        <p:nvSpPr>
          <p:cNvPr id="4" name="TextBox 3">
            <a:extLst>
              <a:ext uri="{FF2B5EF4-FFF2-40B4-BE49-F238E27FC236}">
                <a16:creationId xmlns:a16="http://schemas.microsoft.com/office/drawing/2014/main" id="{89D9BDDE-1B0C-10AD-3F2C-5597073AB4D2}"/>
              </a:ext>
            </a:extLst>
          </p:cNvPr>
          <p:cNvSpPr txBox="1"/>
          <p:nvPr/>
        </p:nvSpPr>
        <p:spPr>
          <a:xfrm>
            <a:off x="8272509" y="3233147"/>
            <a:ext cx="709600" cy="369332"/>
          </a:xfrm>
          <a:prstGeom prst="rect">
            <a:avLst/>
          </a:prstGeom>
          <a:noFill/>
        </p:spPr>
        <p:txBody>
          <a:bodyPr wrap="square" rtlCol="0">
            <a:spAutoFit/>
          </a:bodyPr>
          <a:lstStyle/>
          <a:p>
            <a:r>
              <a:rPr lang="en-US" dirty="0">
                <a:solidFill>
                  <a:schemeClr val="accent3">
                    <a:lumMod val="75000"/>
                  </a:schemeClr>
                </a:solidFill>
                <a:latin typeface="Franklin Gothic Medium"/>
                <a:cs typeface="Franklin Gothic Medium"/>
              </a:rPr>
              <a:t>HW8</a:t>
            </a:r>
          </a:p>
        </p:txBody>
      </p:sp>
      <p:sp>
        <p:nvSpPr>
          <p:cNvPr id="5" name="TextBox 4">
            <a:extLst>
              <a:ext uri="{FF2B5EF4-FFF2-40B4-BE49-F238E27FC236}">
                <a16:creationId xmlns:a16="http://schemas.microsoft.com/office/drawing/2014/main" id="{1010521A-BB8D-17D6-7251-C70E2021D22D}"/>
              </a:ext>
            </a:extLst>
          </p:cNvPr>
          <p:cNvSpPr txBox="1"/>
          <p:nvPr/>
        </p:nvSpPr>
        <p:spPr>
          <a:xfrm>
            <a:off x="8272509" y="3868027"/>
            <a:ext cx="944378" cy="369332"/>
          </a:xfrm>
          <a:prstGeom prst="rect">
            <a:avLst/>
          </a:prstGeom>
          <a:noFill/>
        </p:spPr>
        <p:txBody>
          <a:bodyPr wrap="square" rtlCol="0">
            <a:spAutoFit/>
          </a:bodyPr>
          <a:lstStyle/>
          <a:p>
            <a:r>
              <a:rPr lang="en-US" dirty="0">
                <a:solidFill>
                  <a:schemeClr val="accent3">
                    <a:lumMod val="75000"/>
                  </a:schemeClr>
                </a:solidFill>
                <a:latin typeface="Franklin Gothic Medium"/>
                <a:cs typeface="Franklin Gothic Medium"/>
              </a:rPr>
              <a:t>HW9</a:t>
            </a:r>
          </a:p>
        </p:txBody>
      </p:sp>
      <p:sp>
        <p:nvSpPr>
          <p:cNvPr id="6" name="Slide Number Placeholder 5">
            <a:extLst>
              <a:ext uri="{FF2B5EF4-FFF2-40B4-BE49-F238E27FC236}">
                <a16:creationId xmlns:a16="http://schemas.microsoft.com/office/drawing/2014/main" id="{7BCB171D-677C-4ABF-94E5-BD94BB45ABBE}"/>
              </a:ext>
            </a:extLst>
          </p:cNvPr>
          <p:cNvSpPr>
            <a:spLocks noGrp="1"/>
          </p:cNvSpPr>
          <p:nvPr>
            <p:ph type="sldNum" sz="quarter" idx="4"/>
          </p:nvPr>
        </p:nvSpPr>
        <p:spPr/>
        <p:txBody>
          <a:bodyPr/>
          <a:lstStyle/>
          <a:p>
            <a:fld id="{60F4F636-6A27-E649-AEDF-9DE4D4E58670}" type="slidenum">
              <a:rPr lang="en-US" smtClean="0"/>
              <a:pPr/>
              <a:t>34</a:t>
            </a:fld>
            <a:endParaRPr lang="en-US" dirty="0"/>
          </a:p>
        </p:txBody>
      </p:sp>
    </p:spTree>
    <p:extLst>
      <p:ext uri="{BB962C8B-B14F-4D97-AF65-F5344CB8AC3E}">
        <p14:creationId xmlns:p14="http://schemas.microsoft.com/office/powerpoint/2010/main" val="83258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4" grpId="0"/>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Correctness with No Mutation</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800" dirty="0"/>
              <a:t>Proving implications is the </a:t>
            </a:r>
            <a:r>
              <a:rPr lang="en-US" sz="2800" b="1" dirty="0"/>
              <a:t>core step</a:t>
            </a:r>
            <a:r>
              <a:rPr lang="en-US" sz="2800" dirty="0"/>
              <a:t> of reasoning</a:t>
            </a:r>
          </a:p>
          <a:p>
            <a:pPr lvl="1"/>
            <a:r>
              <a:rPr lang="en-US" sz="2200" dirty="0"/>
              <a:t>other techniques output implications for us to prove</a:t>
            </a:r>
          </a:p>
          <a:p>
            <a:pPr lvl="1"/>
            <a:endParaRPr lang="en-US" sz="2200" dirty="0"/>
          </a:p>
          <a:p>
            <a:r>
              <a:rPr lang="en-US" sz="2600" dirty="0"/>
              <a:t>Facts are written in our math notation</a:t>
            </a:r>
          </a:p>
          <a:p>
            <a:pPr lvl="1"/>
            <a:r>
              <a:rPr lang="en-US" sz="2200" dirty="0"/>
              <a:t>we will use math tools to prove implications</a:t>
            </a:r>
          </a:p>
          <a:p>
            <a:pPr lvl="1"/>
            <a:endParaRPr lang="en-US" sz="2200" dirty="0"/>
          </a:p>
          <a:p>
            <a:r>
              <a:rPr lang="en-US" sz="2600" dirty="0"/>
              <a:t>Core technique is "proof by calculation"</a:t>
            </a:r>
          </a:p>
          <a:p>
            <a:pPr lvl="1"/>
            <a:endParaRPr lang="en-US" sz="2200" dirty="0"/>
          </a:p>
          <a:p>
            <a:r>
              <a:rPr lang="en-US" sz="2600" dirty="0"/>
              <a:t>Other techniques we will need:</a:t>
            </a:r>
          </a:p>
          <a:p>
            <a:pPr lvl="1"/>
            <a:r>
              <a:rPr lang="en-US" sz="2200" dirty="0"/>
              <a:t>proof by cases (today)</a:t>
            </a:r>
          </a:p>
          <a:p>
            <a:pPr lvl="1"/>
            <a:r>
              <a:rPr lang="en-US" sz="2200" dirty="0"/>
              <a:t>structural induction (Wednesday)</a:t>
            </a:r>
          </a:p>
        </p:txBody>
      </p:sp>
      <p:sp>
        <p:nvSpPr>
          <p:cNvPr id="4" name="Slide Number Placeholder 3">
            <a:extLst>
              <a:ext uri="{FF2B5EF4-FFF2-40B4-BE49-F238E27FC236}">
                <a16:creationId xmlns:a16="http://schemas.microsoft.com/office/drawing/2014/main" id="{66127025-6CF9-EDF7-746D-DD2B79E91E11}"/>
              </a:ext>
            </a:extLst>
          </p:cNvPr>
          <p:cNvSpPr>
            <a:spLocks noGrp="1"/>
          </p:cNvSpPr>
          <p:nvPr>
            <p:ph type="sldNum" sz="quarter" idx="4"/>
          </p:nvPr>
        </p:nvSpPr>
        <p:spPr/>
        <p:txBody>
          <a:bodyPr/>
          <a:lstStyle/>
          <a:p>
            <a:fld id="{60F4F636-6A27-E649-AEDF-9DE4D4E58670}" type="slidenum">
              <a:rPr lang="en-US" smtClean="0"/>
              <a:pPr/>
              <a:t>35</a:t>
            </a:fld>
            <a:endParaRPr lang="en-US" dirty="0"/>
          </a:p>
        </p:txBody>
      </p:sp>
    </p:spTree>
    <p:extLst>
      <p:ext uri="{BB962C8B-B14F-4D97-AF65-F5344CB8AC3E}">
        <p14:creationId xmlns:p14="http://schemas.microsoft.com/office/powerpoint/2010/main" val="2496727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DABDF-E635-E7A5-D306-E934C3C3CAAF}"/>
              </a:ext>
            </a:extLst>
          </p:cNvPr>
          <p:cNvSpPr>
            <a:spLocks noGrp="1"/>
          </p:cNvSpPr>
          <p:nvPr>
            <p:ph type="ctrTitle"/>
          </p:nvPr>
        </p:nvSpPr>
        <p:spPr/>
        <p:txBody>
          <a:bodyPr/>
          <a:lstStyle/>
          <a:p>
            <a:r>
              <a:rPr lang="en-US" dirty="0"/>
              <a:t>Proof by Calculation</a:t>
            </a:r>
            <a:br>
              <a:rPr lang="en-US" dirty="0"/>
            </a:br>
            <a:endParaRPr lang="en-US" dirty="0"/>
          </a:p>
        </p:txBody>
      </p:sp>
    </p:spTree>
    <p:extLst>
      <p:ext uri="{BB962C8B-B14F-4D97-AF65-F5344CB8AC3E}">
        <p14:creationId xmlns:p14="http://schemas.microsoft.com/office/powerpoint/2010/main" val="14489623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Proof by Calculation</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Proves an implication</a:t>
            </a:r>
          </a:p>
          <a:p>
            <a:pPr lvl="1"/>
            <a:r>
              <a:rPr lang="en-US" sz="2200" dirty="0"/>
              <a:t>fact to be shown is an equation or inequality</a:t>
            </a:r>
          </a:p>
          <a:p>
            <a:pPr lvl="1"/>
            <a:endParaRPr lang="en-US" sz="2200" dirty="0"/>
          </a:p>
          <a:p>
            <a:r>
              <a:rPr lang="en-US" sz="2600" dirty="0"/>
              <a:t>Uses known facts and definitions</a:t>
            </a:r>
          </a:p>
          <a:p>
            <a:pPr lvl="1"/>
            <a:r>
              <a:rPr lang="en-US" sz="2200" dirty="0"/>
              <a:t>latter includes, e.g., the fact that  </a:t>
            </a:r>
            <a:r>
              <a:rPr lang="en-US" sz="2200" dirty="0" err="1">
                <a:latin typeface="Cambria Math" panose="02040503050406030204" pitchFamily="18" charset="0"/>
                <a:ea typeface="Cambria Math" panose="02040503050406030204" pitchFamily="18" charset="0"/>
              </a:rPr>
              <a:t>len</a:t>
            </a:r>
            <a:r>
              <a:rPr lang="en-US" sz="2200" dirty="0">
                <a:latin typeface="Cambria Math" panose="02040503050406030204" pitchFamily="18" charset="0"/>
                <a:ea typeface="Cambria Math" panose="02040503050406030204" pitchFamily="18" charset="0"/>
              </a:rPr>
              <a:t>(nil) = 0</a:t>
            </a:r>
          </a:p>
          <a:p>
            <a:pPr lvl="1"/>
            <a:endParaRPr lang="en-US" sz="2200" dirty="0"/>
          </a:p>
          <a:p>
            <a:endParaRPr lang="en-US" sz="2600" dirty="0"/>
          </a:p>
        </p:txBody>
      </p:sp>
      <p:sp>
        <p:nvSpPr>
          <p:cNvPr id="4" name="Slide Number Placeholder 3">
            <a:extLst>
              <a:ext uri="{FF2B5EF4-FFF2-40B4-BE49-F238E27FC236}">
                <a16:creationId xmlns:a16="http://schemas.microsoft.com/office/drawing/2014/main" id="{9FFB673B-D5F8-F331-4934-12736A902143}"/>
              </a:ext>
            </a:extLst>
          </p:cNvPr>
          <p:cNvSpPr>
            <a:spLocks noGrp="1"/>
          </p:cNvSpPr>
          <p:nvPr>
            <p:ph type="sldNum" sz="quarter" idx="4"/>
          </p:nvPr>
        </p:nvSpPr>
        <p:spPr/>
        <p:txBody>
          <a:bodyPr/>
          <a:lstStyle/>
          <a:p>
            <a:fld id="{60F4F636-6A27-E649-AEDF-9DE4D4E58670}" type="slidenum">
              <a:rPr lang="en-US" smtClean="0"/>
              <a:pPr/>
              <a:t>37</a:t>
            </a:fld>
            <a:endParaRPr lang="en-US" dirty="0"/>
          </a:p>
        </p:txBody>
      </p:sp>
    </p:spTree>
    <p:extLst>
      <p:ext uri="{BB962C8B-B14F-4D97-AF65-F5344CB8AC3E}">
        <p14:creationId xmlns:p14="http://schemas.microsoft.com/office/powerpoint/2010/main" val="38411452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Example Proof by Calculation</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Given </a:t>
            </a:r>
            <a:r>
              <a:rPr lang="en-US" sz="2600" dirty="0">
                <a:latin typeface="Cambria Math" panose="02040503050406030204" pitchFamily="18" charset="0"/>
                <a:ea typeface="Cambria Math" panose="02040503050406030204" pitchFamily="18" charset="0"/>
              </a:rPr>
              <a:t>x = y</a:t>
            </a:r>
            <a:r>
              <a:rPr lang="en-US" sz="2600" dirty="0"/>
              <a:t> and </a:t>
            </a:r>
            <a:r>
              <a:rPr lang="en-US" sz="2600" dirty="0">
                <a:latin typeface="Cambria Math" panose="02040503050406030204" pitchFamily="18" charset="0"/>
                <a:ea typeface="Cambria Math" panose="02040503050406030204" pitchFamily="18" charset="0"/>
              </a:rPr>
              <a:t>z ≤ 10</a:t>
            </a:r>
            <a:r>
              <a:rPr lang="en-US" sz="2600" dirty="0"/>
              <a:t>, prove that </a:t>
            </a:r>
            <a:r>
              <a:rPr lang="en-US" sz="2600" dirty="0">
                <a:latin typeface="Cambria Math" panose="02040503050406030204" pitchFamily="18" charset="0"/>
                <a:ea typeface="Cambria Math" panose="02040503050406030204" pitchFamily="18" charset="0"/>
              </a:rPr>
              <a:t>x + z ≤ y + 10</a:t>
            </a:r>
          </a:p>
          <a:p>
            <a:pPr lvl="1"/>
            <a:r>
              <a:rPr lang="en-US" sz="2200" dirty="0"/>
              <a:t>show the third fact follows from the first two</a:t>
            </a:r>
          </a:p>
          <a:p>
            <a:pPr lvl="1"/>
            <a:endParaRPr lang="en-US" sz="2200" dirty="0"/>
          </a:p>
          <a:p>
            <a:r>
              <a:rPr lang="en-US" sz="2600" dirty="0"/>
              <a:t>Start from the left side of the inequality to be proved</a:t>
            </a:r>
          </a:p>
          <a:p>
            <a:pPr lvl="2"/>
            <a:endParaRPr lang="en-US" sz="1800" dirty="0"/>
          </a:p>
          <a:p>
            <a:pPr lvl="2"/>
            <a:r>
              <a:rPr lang="en-US" sz="1800" dirty="0">
                <a:latin typeface="Cambria Math" panose="02040503050406030204" pitchFamily="18" charset="0"/>
                <a:ea typeface="Cambria Math" panose="02040503050406030204" pitchFamily="18" charset="0"/>
              </a:rPr>
              <a:t>x + z</a:t>
            </a:r>
          </a:p>
          <a:p>
            <a:pPr lvl="2"/>
            <a:r>
              <a:rPr lang="en-US" sz="1800" dirty="0">
                <a:latin typeface="Cambria Math" panose="02040503050406030204" pitchFamily="18" charset="0"/>
                <a:ea typeface="Cambria Math" panose="02040503050406030204" pitchFamily="18" charset="0"/>
              </a:rPr>
              <a:t>		</a:t>
            </a:r>
          </a:p>
          <a:p>
            <a:pPr lvl="1"/>
            <a:endParaRPr lang="en-US" sz="2200" dirty="0"/>
          </a:p>
        </p:txBody>
      </p:sp>
      <p:grpSp>
        <p:nvGrpSpPr>
          <p:cNvPr id="12" name="Group 11" descr="We know x + z = y + z since x = y">
            <a:extLst>
              <a:ext uri="{FF2B5EF4-FFF2-40B4-BE49-F238E27FC236}">
                <a16:creationId xmlns:a16="http://schemas.microsoft.com/office/drawing/2014/main" id="{0162BF71-7E9B-4B2A-3B63-C74BE29D47F4}"/>
              </a:ext>
            </a:extLst>
          </p:cNvPr>
          <p:cNvGrpSpPr/>
          <p:nvPr/>
        </p:nvGrpSpPr>
        <p:grpSpPr>
          <a:xfrm>
            <a:off x="1345133" y="3698736"/>
            <a:ext cx="1556563" cy="759563"/>
            <a:chOff x="1345133" y="3698736"/>
            <a:chExt cx="1556563" cy="759563"/>
          </a:xfrm>
        </p:grpSpPr>
        <p:sp>
          <p:nvSpPr>
            <p:cNvPr id="4" name="TextBox 3">
              <a:extLst>
                <a:ext uri="{FF2B5EF4-FFF2-40B4-BE49-F238E27FC236}">
                  <a16:creationId xmlns:a16="http://schemas.microsoft.com/office/drawing/2014/main" id="{982AE78B-8A69-5A7E-8C0B-FFAC4E785DFA}"/>
                </a:ext>
              </a:extLst>
            </p:cNvPr>
            <p:cNvSpPr txBox="1"/>
            <p:nvPr/>
          </p:nvSpPr>
          <p:spPr>
            <a:xfrm>
              <a:off x="1345133" y="4088967"/>
              <a:ext cx="1284326" cy="369332"/>
            </a:xfrm>
            <a:prstGeom prst="rect">
              <a:avLst/>
            </a:prstGeom>
            <a:noFill/>
          </p:spPr>
          <p:txBody>
            <a:bodyPr wrap="none" rtlCol="0">
              <a:spAutoFit/>
            </a:bodyPr>
            <a:lstStyle/>
            <a:p>
              <a:r>
                <a:rPr lang="en-US" dirty="0">
                  <a:solidFill>
                    <a:schemeClr val="accent3">
                      <a:lumMod val="75000"/>
                    </a:schemeClr>
                  </a:solidFill>
                  <a:latin typeface="Franklin Gothic Medium" panose="020B0603020102020204" pitchFamily="34" charset="0"/>
                  <a:ea typeface="Cambria Math" panose="02040503050406030204" pitchFamily="18" charset="0"/>
                </a:rPr>
                <a:t>since </a:t>
              </a:r>
              <a:r>
                <a:rPr lang="en-US" dirty="0">
                  <a:solidFill>
                    <a:schemeClr val="accent3">
                      <a:lumMod val="75000"/>
                    </a:schemeClr>
                  </a:solidFill>
                  <a:latin typeface="Cambria Math" panose="02040503050406030204" pitchFamily="18" charset="0"/>
                  <a:ea typeface="Cambria Math" panose="02040503050406030204" pitchFamily="18" charset="0"/>
                </a:rPr>
                <a:t>x = y</a:t>
              </a:r>
              <a:endParaRPr lang="en-US" dirty="0">
                <a:solidFill>
                  <a:schemeClr val="accent3">
                    <a:lumMod val="75000"/>
                  </a:schemeClr>
                </a:solidFill>
                <a:latin typeface="Franklin Gothic Medium"/>
                <a:cs typeface="Franklin Gothic Medium"/>
              </a:endParaRPr>
            </a:p>
          </p:txBody>
        </p:sp>
        <p:sp>
          <p:nvSpPr>
            <p:cNvPr id="5" name="Left Brace 4" descr="x + z = y + z ">
              <a:extLst>
                <a:ext uri="{FF2B5EF4-FFF2-40B4-BE49-F238E27FC236}">
                  <a16:creationId xmlns:a16="http://schemas.microsoft.com/office/drawing/2014/main" id="{1450EB12-B30D-0AEB-72B3-C942966DBDA5}"/>
                </a:ext>
              </a:extLst>
            </p:cNvPr>
            <p:cNvSpPr/>
            <p:nvPr/>
          </p:nvSpPr>
          <p:spPr>
            <a:xfrm rot="16200000">
              <a:off x="2062728" y="3074664"/>
              <a:ext cx="214896" cy="1463040"/>
            </a:xfrm>
            <a:prstGeom prst="leftBrac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6" name="TextBox 5">
            <a:extLst>
              <a:ext uri="{FF2B5EF4-FFF2-40B4-BE49-F238E27FC236}">
                <a16:creationId xmlns:a16="http://schemas.microsoft.com/office/drawing/2014/main" id="{3309A3BD-B1B9-253A-B0C3-1B3F00ED434F}"/>
              </a:ext>
            </a:extLst>
          </p:cNvPr>
          <p:cNvSpPr txBox="1"/>
          <p:nvPr/>
        </p:nvSpPr>
        <p:spPr>
          <a:xfrm>
            <a:off x="1987296" y="3305019"/>
            <a:ext cx="1008609" cy="369332"/>
          </a:xfrm>
          <a:prstGeom prst="rect">
            <a:avLst/>
          </a:prstGeom>
          <a:noFill/>
        </p:spPr>
        <p:txBody>
          <a:bodyPr wrap="none" rtlCol="0">
            <a:spAutoFit/>
          </a:bodyPr>
          <a:lstStyle/>
          <a:p>
            <a:r>
              <a:rPr lang="en-US" dirty="0">
                <a:latin typeface="Cambria Math" panose="02040503050406030204" pitchFamily="18" charset="0"/>
                <a:ea typeface="Cambria Math" panose="02040503050406030204" pitchFamily="18" charset="0"/>
              </a:rPr>
              <a:t>=   y + z</a:t>
            </a:r>
            <a:endParaRPr lang="en-US" dirty="0">
              <a:latin typeface="Franklin Gothic Medium"/>
              <a:cs typeface="Franklin Gothic Medium"/>
            </a:endParaRPr>
          </a:p>
        </p:txBody>
      </p:sp>
      <p:sp>
        <p:nvSpPr>
          <p:cNvPr id="7" name="TextBox 6">
            <a:extLst>
              <a:ext uri="{FF2B5EF4-FFF2-40B4-BE49-F238E27FC236}">
                <a16:creationId xmlns:a16="http://schemas.microsoft.com/office/drawing/2014/main" id="{F39C36BC-DAC6-319F-18F3-73C9923C32E3}"/>
              </a:ext>
            </a:extLst>
          </p:cNvPr>
          <p:cNvSpPr txBox="1"/>
          <p:nvPr/>
        </p:nvSpPr>
        <p:spPr>
          <a:xfrm>
            <a:off x="2950465" y="3315676"/>
            <a:ext cx="1109599" cy="369332"/>
          </a:xfrm>
          <a:prstGeom prst="rect">
            <a:avLst/>
          </a:prstGeom>
          <a:noFill/>
        </p:spPr>
        <p:txBody>
          <a:bodyPr wrap="none" rtlCol="0">
            <a:spAutoFit/>
          </a:bodyPr>
          <a:lstStyle/>
          <a:p>
            <a:r>
              <a:rPr lang="en-US" sz="1800" dirty="0">
                <a:latin typeface="Cambria Math" panose="02040503050406030204" pitchFamily="18" charset="0"/>
                <a:ea typeface="Cambria Math" panose="02040503050406030204" pitchFamily="18" charset="0"/>
              </a:rPr>
              <a:t>≤  y + 10</a:t>
            </a:r>
            <a:endParaRPr lang="en-US" dirty="0">
              <a:latin typeface="Franklin Gothic Medium"/>
              <a:cs typeface="Franklin Gothic Medium"/>
            </a:endParaRPr>
          </a:p>
        </p:txBody>
      </p:sp>
      <p:grpSp>
        <p:nvGrpSpPr>
          <p:cNvPr id="13" name="Group 12" descr="We know y + z &lt;= y + 10 since z &lt;= 10">
            <a:extLst>
              <a:ext uri="{FF2B5EF4-FFF2-40B4-BE49-F238E27FC236}">
                <a16:creationId xmlns:a16="http://schemas.microsoft.com/office/drawing/2014/main" id="{31AA8CC1-5100-E09E-386B-433DCA64D7AB}"/>
              </a:ext>
            </a:extLst>
          </p:cNvPr>
          <p:cNvGrpSpPr/>
          <p:nvPr/>
        </p:nvGrpSpPr>
        <p:grpSpPr>
          <a:xfrm>
            <a:off x="2491600" y="3929783"/>
            <a:ext cx="1531189" cy="632435"/>
            <a:chOff x="2491600" y="3929783"/>
            <a:chExt cx="1531189" cy="632435"/>
          </a:xfrm>
        </p:grpSpPr>
        <p:sp>
          <p:nvSpPr>
            <p:cNvPr id="8" name="TextBox 7">
              <a:extLst>
                <a:ext uri="{FF2B5EF4-FFF2-40B4-BE49-F238E27FC236}">
                  <a16:creationId xmlns:a16="http://schemas.microsoft.com/office/drawing/2014/main" id="{A9D4665B-9E6C-3B86-D573-4899D08EAEDB}"/>
                </a:ext>
              </a:extLst>
            </p:cNvPr>
            <p:cNvSpPr txBox="1"/>
            <p:nvPr/>
          </p:nvSpPr>
          <p:spPr>
            <a:xfrm>
              <a:off x="2629459" y="4192886"/>
              <a:ext cx="1393330" cy="369332"/>
            </a:xfrm>
            <a:prstGeom prst="rect">
              <a:avLst/>
            </a:prstGeom>
            <a:noFill/>
          </p:spPr>
          <p:txBody>
            <a:bodyPr wrap="none" rtlCol="0">
              <a:spAutoFit/>
            </a:bodyPr>
            <a:lstStyle/>
            <a:p>
              <a:r>
                <a:rPr lang="en-US" sz="1800" dirty="0">
                  <a:solidFill>
                    <a:schemeClr val="accent3">
                      <a:lumMod val="75000"/>
                    </a:schemeClr>
                  </a:solidFill>
                  <a:latin typeface="Franklin Gothic Medium" panose="020B0603020102020204" pitchFamily="34" charset="0"/>
                  <a:ea typeface="Cambria Math" panose="02040503050406030204" pitchFamily="18" charset="0"/>
                </a:rPr>
                <a:t>since </a:t>
              </a:r>
              <a:r>
                <a:rPr lang="en-US" sz="1800" dirty="0">
                  <a:solidFill>
                    <a:schemeClr val="accent3">
                      <a:lumMod val="75000"/>
                    </a:schemeClr>
                  </a:solidFill>
                  <a:latin typeface="Cambria Math" panose="02040503050406030204" pitchFamily="18" charset="0"/>
                  <a:ea typeface="Cambria Math" panose="02040503050406030204" pitchFamily="18" charset="0"/>
                </a:rPr>
                <a:t>z ≤ 10</a:t>
              </a:r>
              <a:endParaRPr lang="en-US" dirty="0">
                <a:solidFill>
                  <a:schemeClr val="accent3">
                    <a:lumMod val="75000"/>
                  </a:schemeClr>
                </a:solidFill>
                <a:latin typeface="Franklin Gothic Medium"/>
                <a:cs typeface="Franklin Gothic Medium"/>
              </a:endParaRPr>
            </a:p>
          </p:txBody>
        </p:sp>
        <p:sp>
          <p:nvSpPr>
            <p:cNvPr id="9" name="Left Brace 8">
              <a:extLst>
                <a:ext uri="{FF2B5EF4-FFF2-40B4-BE49-F238E27FC236}">
                  <a16:creationId xmlns:a16="http://schemas.microsoft.com/office/drawing/2014/main" id="{E722007A-3D9B-16D3-7346-F0272FAEAE45}"/>
                </a:ext>
              </a:extLst>
            </p:cNvPr>
            <p:cNvSpPr/>
            <p:nvPr/>
          </p:nvSpPr>
          <p:spPr>
            <a:xfrm rot="16200000">
              <a:off x="3115672" y="3305711"/>
              <a:ext cx="214896" cy="1463040"/>
            </a:xfrm>
            <a:prstGeom prst="leftBrace">
              <a:avLst/>
            </a:prstGeom>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10" name="TextBox 9">
            <a:extLst>
              <a:ext uri="{FF2B5EF4-FFF2-40B4-BE49-F238E27FC236}">
                <a16:creationId xmlns:a16="http://schemas.microsoft.com/office/drawing/2014/main" id="{4B8CAF6A-CE73-D948-5666-F5AEE029290D}"/>
              </a:ext>
            </a:extLst>
          </p:cNvPr>
          <p:cNvSpPr txBox="1"/>
          <p:nvPr/>
        </p:nvSpPr>
        <p:spPr>
          <a:xfrm>
            <a:off x="1708048" y="5303438"/>
            <a:ext cx="5128327" cy="400110"/>
          </a:xfrm>
          <a:prstGeom prst="rect">
            <a:avLst/>
          </a:prstGeom>
          <a:noFill/>
        </p:spPr>
        <p:txBody>
          <a:bodyPr wrap="none" rtlCol="0">
            <a:spAutoFit/>
          </a:bodyPr>
          <a:lstStyle/>
          <a:p>
            <a:r>
              <a:rPr lang="en-US" sz="2000" u="sng" dirty="0">
                <a:solidFill>
                  <a:schemeClr val="accent3">
                    <a:lumMod val="50000"/>
                  </a:schemeClr>
                </a:solidFill>
                <a:latin typeface="Franklin Gothic Medium"/>
                <a:cs typeface="Franklin Gothic Medium"/>
              </a:rPr>
              <a:t>All together</a:t>
            </a:r>
            <a:r>
              <a:rPr lang="en-US" sz="2000" dirty="0">
                <a:solidFill>
                  <a:schemeClr val="accent3">
                    <a:lumMod val="50000"/>
                  </a:schemeClr>
                </a:solidFill>
                <a:latin typeface="Franklin Gothic Medium"/>
                <a:cs typeface="Franklin Gothic Medium"/>
              </a:rPr>
              <a:t>, this tells us that  </a:t>
            </a:r>
            <a:r>
              <a:rPr lang="en-US" sz="2000" dirty="0">
                <a:solidFill>
                  <a:schemeClr val="accent3">
                    <a:lumMod val="50000"/>
                  </a:schemeClr>
                </a:solidFill>
                <a:latin typeface="Cambria Math" panose="02040503050406030204" pitchFamily="18" charset="0"/>
                <a:ea typeface="Cambria Math" panose="02040503050406030204" pitchFamily="18" charset="0"/>
              </a:rPr>
              <a:t>x + z  ≤  y + 10</a:t>
            </a:r>
            <a:endParaRPr lang="en-US" sz="2000" dirty="0">
              <a:solidFill>
                <a:schemeClr val="accent3">
                  <a:lumMod val="50000"/>
                </a:schemeClr>
              </a:solidFill>
              <a:latin typeface="Franklin Gothic Medium"/>
              <a:cs typeface="Franklin Gothic Medium"/>
            </a:endParaRPr>
          </a:p>
        </p:txBody>
      </p:sp>
      <p:sp>
        <p:nvSpPr>
          <p:cNvPr id="11" name="Slide Number Placeholder 10">
            <a:extLst>
              <a:ext uri="{FF2B5EF4-FFF2-40B4-BE49-F238E27FC236}">
                <a16:creationId xmlns:a16="http://schemas.microsoft.com/office/drawing/2014/main" id="{958F150F-E9DC-7F44-CD22-A017191672EB}"/>
              </a:ext>
            </a:extLst>
          </p:cNvPr>
          <p:cNvSpPr>
            <a:spLocks noGrp="1"/>
          </p:cNvSpPr>
          <p:nvPr>
            <p:ph type="sldNum" sz="quarter" idx="4"/>
          </p:nvPr>
        </p:nvSpPr>
        <p:spPr/>
        <p:txBody>
          <a:bodyPr/>
          <a:lstStyle/>
          <a:p>
            <a:fld id="{60F4F636-6A27-E649-AEDF-9DE4D4E58670}" type="slidenum">
              <a:rPr lang="en-US" smtClean="0"/>
              <a:pPr/>
              <a:t>38</a:t>
            </a:fld>
            <a:endParaRPr lang="en-US" dirty="0"/>
          </a:p>
        </p:txBody>
      </p:sp>
    </p:spTree>
    <p:extLst>
      <p:ext uri="{BB962C8B-B14F-4D97-AF65-F5344CB8AC3E}">
        <p14:creationId xmlns:p14="http://schemas.microsoft.com/office/powerpoint/2010/main" val="3275290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Example Proof by Calculation (across lines)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Given </a:t>
            </a:r>
            <a:r>
              <a:rPr lang="en-US" sz="2600" dirty="0">
                <a:latin typeface="Cambria Math" panose="02040503050406030204" pitchFamily="18" charset="0"/>
                <a:ea typeface="Cambria Math" panose="02040503050406030204" pitchFamily="18" charset="0"/>
              </a:rPr>
              <a:t>x = y</a:t>
            </a:r>
            <a:r>
              <a:rPr lang="en-US" sz="2600" dirty="0"/>
              <a:t> and </a:t>
            </a:r>
            <a:r>
              <a:rPr lang="en-US" sz="2600" dirty="0">
                <a:latin typeface="Cambria Math" panose="02040503050406030204" pitchFamily="18" charset="0"/>
                <a:ea typeface="Cambria Math" panose="02040503050406030204" pitchFamily="18" charset="0"/>
              </a:rPr>
              <a:t>z ≤ 10</a:t>
            </a:r>
            <a:r>
              <a:rPr lang="en-US" sz="2600" dirty="0"/>
              <a:t>, prove that </a:t>
            </a:r>
            <a:r>
              <a:rPr lang="en-US" sz="2600" dirty="0">
                <a:latin typeface="Cambria Math" panose="02040503050406030204" pitchFamily="18" charset="0"/>
                <a:ea typeface="Cambria Math" panose="02040503050406030204" pitchFamily="18" charset="0"/>
              </a:rPr>
              <a:t>x + z ≤ y + 10</a:t>
            </a:r>
          </a:p>
          <a:p>
            <a:pPr lvl="1"/>
            <a:r>
              <a:rPr lang="en-US" sz="2200" dirty="0"/>
              <a:t>show the third fact follows from the first two</a:t>
            </a:r>
          </a:p>
          <a:p>
            <a:pPr lvl="1"/>
            <a:endParaRPr lang="en-US" sz="2200" dirty="0"/>
          </a:p>
          <a:p>
            <a:r>
              <a:rPr lang="en-US" sz="2600" dirty="0"/>
              <a:t>Start from the left side of the inequality to be proved</a:t>
            </a:r>
          </a:p>
          <a:p>
            <a:pPr lvl="2"/>
            <a:endParaRPr lang="en-US" sz="1800" dirty="0"/>
          </a:p>
          <a:p>
            <a:pPr lvl="2"/>
            <a:r>
              <a:rPr lang="en-US" sz="1800" dirty="0">
                <a:latin typeface="Cambria Math" panose="02040503050406030204" pitchFamily="18" charset="0"/>
                <a:ea typeface="Cambria Math" panose="02040503050406030204" pitchFamily="18" charset="0"/>
              </a:rPr>
              <a:t>x + z	= y + z				</a:t>
            </a:r>
            <a:r>
              <a:rPr lang="en-US" sz="1800" dirty="0">
                <a:latin typeface="Franklin Gothic Medium" panose="020B0603020102020204" pitchFamily="34" charset="0"/>
                <a:ea typeface="Cambria Math" panose="02040503050406030204" pitchFamily="18" charset="0"/>
              </a:rPr>
              <a:t>since </a:t>
            </a:r>
            <a:r>
              <a:rPr lang="en-US" sz="1800" dirty="0">
                <a:latin typeface="Cambria Math" panose="02040503050406030204" pitchFamily="18" charset="0"/>
                <a:ea typeface="Cambria Math" panose="02040503050406030204" pitchFamily="18" charset="0"/>
              </a:rPr>
              <a:t>x = y</a:t>
            </a:r>
          </a:p>
          <a:p>
            <a:pPr lvl="2"/>
            <a:r>
              <a:rPr lang="en-US" sz="1800" dirty="0">
                <a:latin typeface="Cambria Math" panose="02040503050406030204" pitchFamily="18" charset="0"/>
                <a:ea typeface="Cambria Math" panose="02040503050406030204" pitchFamily="18" charset="0"/>
              </a:rPr>
              <a:t>		≤ y + 10				</a:t>
            </a:r>
            <a:r>
              <a:rPr lang="en-US" sz="1800" dirty="0">
                <a:latin typeface="Franklin Gothic Medium" panose="020B0603020102020204" pitchFamily="34" charset="0"/>
                <a:ea typeface="Cambria Math" panose="02040503050406030204" pitchFamily="18" charset="0"/>
              </a:rPr>
              <a:t>since </a:t>
            </a:r>
            <a:r>
              <a:rPr lang="en-US" sz="1800" dirty="0">
                <a:latin typeface="Cambria Math" panose="02040503050406030204" pitchFamily="18" charset="0"/>
                <a:ea typeface="Cambria Math" panose="02040503050406030204" pitchFamily="18" charset="0"/>
              </a:rPr>
              <a:t>z ≤ 10		</a:t>
            </a:r>
          </a:p>
          <a:p>
            <a:pPr lvl="2"/>
            <a:endParaRPr lang="en-US" sz="1800" dirty="0">
              <a:latin typeface="Cambria Math" panose="02040503050406030204" pitchFamily="18" charset="0"/>
              <a:ea typeface="Cambria Math" panose="02040503050406030204" pitchFamily="18" charset="0"/>
            </a:endParaRPr>
          </a:p>
          <a:p>
            <a:pPr lvl="1"/>
            <a:r>
              <a:rPr lang="en-US" sz="2200" dirty="0"/>
              <a:t>easier to read when split across lines</a:t>
            </a:r>
          </a:p>
          <a:p>
            <a:pPr lvl="1"/>
            <a:r>
              <a:rPr lang="en-US" sz="2200" dirty="0"/>
              <a:t>“calculation block”, includes explanations in right column</a:t>
            </a:r>
          </a:p>
          <a:p>
            <a:pPr lvl="2"/>
            <a:r>
              <a:rPr lang="en-US" sz="1800" dirty="0"/>
              <a:t>proof by calculation means using a calculation block</a:t>
            </a:r>
          </a:p>
          <a:p>
            <a:pPr lvl="1"/>
            <a:r>
              <a:rPr lang="en-US" sz="2200" dirty="0"/>
              <a:t>“</a:t>
            </a:r>
            <a:r>
              <a:rPr lang="en-US" sz="2200" dirty="0">
                <a:latin typeface="Cambria Math" panose="02040503050406030204" pitchFamily="18" charset="0"/>
                <a:ea typeface="Cambria Math" panose="02040503050406030204" pitchFamily="18" charset="0"/>
              </a:rPr>
              <a:t>=</a:t>
            </a:r>
            <a:r>
              <a:rPr lang="en-US" sz="2200" dirty="0"/>
              <a:t>” or “</a:t>
            </a:r>
            <a:r>
              <a:rPr lang="en-US" sz="2200" dirty="0">
                <a:latin typeface="Cambria Math" panose="02040503050406030204" pitchFamily="18" charset="0"/>
                <a:ea typeface="Cambria Math" panose="02040503050406030204" pitchFamily="18" charset="0"/>
              </a:rPr>
              <a:t>≤</a:t>
            </a:r>
            <a:r>
              <a:rPr lang="en-US" sz="2200" dirty="0"/>
              <a:t>” relates that line to the </a:t>
            </a:r>
            <a:r>
              <a:rPr lang="en-US" sz="2200" u="sng" dirty="0"/>
              <a:t>previous</a:t>
            </a:r>
            <a:r>
              <a:rPr lang="en-US" sz="2200" dirty="0"/>
              <a:t> line</a:t>
            </a:r>
          </a:p>
        </p:txBody>
      </p:sp>
      <p:sp>
        <p:nvSpPr>
          <p:cNvPr id="4" name="Slide Number Placeholder 3">
            <a:extLst>
              <a:ext uri="{FF2B5EF4-FFF2-40B4-BE49-F238E27FC236}">
                <a16:creationId xmlns:a16="http://schemas.microsoft.com/office/drawing/2014/main" id="{BD7DDBDC-26B6-F60D-5530-0A88CCF3C2D3}"/>
              </a:ext>
            </a:extLst>
          </p:cNvPr>
          <p:cNvSpPr>
            <a:spLocks noGrp="1"/>
          </p:cNvSpPr>
          <p:nvPr>
            <p:ph type="sldNum" sz="quarter" idx="4"/>
          </p:nvPr>
        </p:nvSpPr>
        <p:spPr/>
        <p:txBody>
          <a:bodyPr/>
          <a:lstStyle/>
          <a:p>
            <a:fld id="{60F4F636-6A27-E649-AEDF-9DE4D4E58670}" type="slidenum">
              <a:rPr lang="en-US" smtClean="0"/>
              <a:pPr/>
              <a:t>39</a:t>
            </a:fld>
            <a:endParaRPr lang="en-US" dirty="0"/>
          </a:p>
        </p:txBody>
      </p:sp>
    </p:spTree>
    <p:extLst>
      <p:ext uri="{BB962C8B-B14F-4D97-AF65-F5344CB8AC3E}">
        <p14:creationId xmlns:p14="http://schemas.microsoft.com/office/powerpoint/2010/main" val="3412624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F90847-0B86-AA9C-208B-4803D05D14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2FDD41-3F3D-C793-2022-99D3D56FC50F}"/>
              </a:ext>
            </a:extLst>
          </p:cNvPr>
          <p:cNvSpPr>
            <a:spLocks noGrp="1"/>
          </p:cNvSpPr>
          <p:nvPr>
            <p:ph type="title"/>
          </p:nvPr>
        </p:nvSpPr>
        <p:spPr/>
        <p:txBody>
          <a:bodyPr/>
          <a:lstStyle/>
          <a:p>
            <a:r>
              <a:rPr lang="en-US" dirty="0"/>
              <a:t>HW3 Summary: Search Space of Bugs</a:t>
            </a:r>
          </a:p>
        </p:txBody>
      </p:sp>
      <p:sp>
        <p:nvSpPr>
          <p:cNvPr id="3" name="Content Placeholder 2">
            <a:extLst>
              <a:ext uri="{FF2B5EF4-FFF2-40B4-BE49-F238E27FC236}">
                <a16:creationId xmlns:a16="http://schemas.microsoft.com/office/drawing/2014/main" id="{2D32C2E3-A697-0AA0-CDE1-8CC98E5927DA}"/>
              </a:ext>
            </a:extLst>
          </p:cNvPr>
          <p:cNvSpPr>
            <a:spLocks noGrp="1"/>
          </p:cNvSpPr>
          <p:nvPr>
            <p:ph idx="1"/>
          </p:nvPr>
        </p:nvSpPr>
        <p:spPr/>
        <p:txBody>
          <a:bodyPr/>
          <a:lstStyle/>
          <a:p>
            <a:r>
              <a:rPr lang="en-US" sz="2600" dirty="0"/>
              <a:t>How many functions were searched</a:t>
            </a:r>
          </a:p>
          <a:p>
            <a:pPr lvl="1"/>
            <a:r>
              <a:rPr lang="en-US" sz="2200" dirty="0"/>
              <a:t>62% of bugs searched more than one function</a:t>
            </a:r>
          </a:p>
          <a:p>
            <a:pPr lvl="1"/>
            <a:r>
              <a:rPr lang="en-US" sz="2200" dirty="0"/>
              <a:t>time require for debugging</a:t>
            </a:r>
          </a:p>
          <a:p>
            <a:pPr lvl="2"/>
            <a:endParaRPr lang="en-US" sz="400" dirty="0"/>
          </a:p>
          <a:p>
            <a:pPr lvl="2"/>
            <a:r>
              <a:rPr lang="en-US" sz="1800" dirty="0"/>
              <a:t>		1-2 functions		47 mins</a:t>
            </a:r>
          </a:p>
          <a:p>
            <a:pPr lvl="2"/>
            <a:r>
              <a:rPr lang="en-US" sz="1800" dirty="0"/>
              <a:t>		3-4 functions		67 mins</a:t>
            </a:r>
          </a:p>
          <a:p>
            <a:pPr lvl="2"/>
            <a:r>
              <a:rPr lang="en-US" sz="1800" dirty="0"/>
              <a:t>		5-6 functions		85 min</a:t>
            </a:r>
          </a:p>
          <a:p>
            <a:pPr lvl="2"/>
            <a:r>
              <a:rPr lang="en-US" sz="1800" dirty="0"/>
              <a:t>		7+ functions		114 min</a:t>
            </a:r>
          </a:p>
          <a:p>
            <a:pPr lvl="2"/>
            <a:endParaRPr lang="en-US" sz="400" dirty="0"/>
          </a:p>
          <a:p>
            <a:pPr lvl="1"/>
            <a:r>
              <a:rPr lang="en-US" sz="2200" dirty="0"/>
              <a:t>on average, every extra function meant </a:t>
            </a:r>
            <a:r>
              <a:rPr lang="en-US" sz="2200" dirty="0">
                <a:solidFill>
                  <a:srgbClr val="C00000"/>
                </a:solidFill>
              </a:rPr>
              <a:t>~10 more mins</a:t>
            </a:r>
          </a:p>
          <a:p>
            <a:pPr lvl="2"/>
            <a:endParaRPr lang="en-US" sz="1800" dirty="0"/>
          </a:p>
          <a:p>
            <a:r>
              <a:rPr lang="en-US" sz="2600" dirty="0"/>
              <a:t>Shrinking the </a:t>
            </a:r>
            <a:r>
              <a:rPr lang="en-US" sz="2600" dirty="0">
                <a:solidFill>
                  <a:srgbClr val="7030A0"/>
                </a:solidFill>
              </a:rPr>
              <a:t>search space</a:t>
            </a:r>
            <a:r>
              <a:rPr lang="en-US" sz="2600" dirty="0"/>
              <a:t> helps a lot</a:t>
            </a:r>
          </a:p>
          <a:p>
            <a:pPr lvl="1"/>
            <a:r>
              <a:rPr lang="en-US" sz="2200" dirty="0"/>
              <a:t>unit tests!</a:t>
            </a:r>
          </a:p>
          <a:p>
            <a:pPr lvl="1"/>
            <a:r>
              <a:rPr lang="en-US" sz="2200" dirty="0"/>
              <a:t>defensive programming!</a:t>
            </a:r>
          </a:p>
          <a:p>
            <a:pPr lvl="2"/>
            <a:r>
              <a:rPr lang="en-US" sz="1800" dirty="0"/>
              <a:t>double check that preconditions are satisfied</a:t>
            </a:r>
          </a:p>
          <a:p>
            <a:pPr lvl="2"/>
            <a:r>
              <a:rPr lang="en-US" sz="1800" dirty="0"/>
              <a:t>run-time type checking of request/responses</a:t>
            </a:r>
          </a:p>
        </p:txBody>
      </p:sp>
      <p:sp>
        <p:nvSpPr>
          <p:cNvPr id="4" name="Slide Number Placeholder 3">
            <a:extLst>
              <a:ext uri="{FF2B5EF4-FFF2-40B4-BE49-F238E27FC236}">
                <a16:creationId xmlns:a16="http://schemas.microsoft.com/office/drawing/2014/main" id="{3626ED0B-D0C7-9E0E-6AFA-4982EA5934CB}"/>
              </a:ext>
            </a:extLst>
          </p:cNvPr>
          <p:cNvSpPr>
            <a:spLocks noGrp="1"/>
          </p:cNvSpPr>
          <p:nvPr>
            <p:ph type="sldNum" sz="quarter" idx="4"/>
          </p:nvPr>
        </p:nvSpPr>
        <p:spPr/>
        <p:txBody>
          <a:bodyPr/>
          <a:lstStyle/>
          <a:p>
            <a:fld id="{60F4F636-6A27-E649-AEDF-9DE4D4E58670}" type="slidenum">
              <a:rPr lang="en-US" smtClean="0"/>
              <a:pPr/>
              <a:t>4</a:t>
            </a:fld>
            <a:endParaRPr lang="en-US" dirty="0"/>
          </a:p>
        </p:txBody>
      </p:sp>
    </p:spTree>
    <p:extLst>
      <p:ext uri="{BB962C8B-B14F-4D97-AF65-F5344CB8AC3E}">
        <p14:creationId xmlns:p14="http://schemas.microsoft.com/office/powerpoint/2010/main" val="3099468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3" end="1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4" end="1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Calculation Blocks: Equalities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Chain of “=” shows first = last</a:t>
            </a:r>
            <a:endParaRPr lang="en-US" sz="2600" dirty="0">
              <a:latin typeface="Cambria Math" panose="02040503050406030204" pitchFamily="18" charset="0"/>
              <a:ea typeface="Cambria Math" panose="02040503050406030204" pitchFamily="18" charset="0"/>
            </a:endParaRPr>
          </a:p>
          <a:p>
            <a:pPr lvl="2"/>
            <a:endParaRPr lang="en-US" sz="1800" dirty="0"/>
          </a:p>
          <a:p>
            <a:pPr lvl="2"/>
            <a:r>
              <a:rPr lang="en-US" sz="1800" dirty="0">
                <a:latin typeface="Cambria Math" panose="02040503050406030204" pitchFamily="18" charset="0"/>
                <a:ea typeface="Cambria Math" panose="02040503050406030204" pitchFamily="18" charset="0"/>
              </a:rPr>
              <a:t>a	= b</a:t>
            </a:r>
          </a:p>
          <a:p>
            <a:pPr lvl="2"/>
            <a:r>
              <a:rPr lang="en-US" sz="1800" dirty="0">
                <a:latin typeface="Cambria Math" panose="02040503050406030204" pitchFamily="18" charset="0"/>
                <a:ea typeface="Cambria Math" panose="02040503050406030204" pitchFamily="18" charset="0"/>
              </a:rPr>
              <a:t>	= c						</a:t>
            </a:r>
          </a:p>
          <a:p>
            <a:pPr lvl="2"/>
            <a:r>
              <a:rPr lang="en-US" sz="1800" dirty="0">
                <a:latin typeface="Cambria Math" panose="02040503050406030204" pitchFamily="18" charset="0"/>
                <a:ea typeface="Cambria Math" panose="02040503050406030204" pitchFamily="18" charset="0"/>
              </a:rPr>
              <a:t>	= d</a:t>
            </a:r>
          </a:p>
          <a:p>
            <a:pPr lvl="2"/>
            <a:endParaRPr lang="en-US" sz="1800" dirty="0"/>
          </a:p>
          <a:p>
            <a:pPr lvl="1"/>
            <a:r>
              <a:rPr lang="en-US" sz="2200" dirty="0"/>
              <a:t>proves that </a:t>
            </a:r>
            <a:r>
              <a:rPr lang="en-US" sz="2200" dirty="0">
                <a:latin typeface="Cambria Math" panose="02040503050406030204" pitchFamily="18" charset="0"/>
                <a:ea typeface="Cambria Math" panose="02040503050406030204" pitchFamily="18" charset="0"/>
              </a:rPr>
              <a:t>a = d</a:t>
            </a:r>
          </a:p>
          <a:p>
            <a:pPr lvl="1"/>
            <a:r>
              <a:rPr lang="en-US" sz="2200" dirty="0"/>
              <a:t>all 4 of these are the same number</a:t>
            </a:r>
          </a:p>
        </p:txBody>
      </p:sp>
      <p:sp>
        <p:nvSpPr>
          <p:cNvPr id="4" name="Slide Number Placeholder 3">
            <a:extLst>
              <a:ext uri="{FF2B5EF4-FFF2-40B4-BE49-F238E27FC236}">
                <a16:creationId xmlns:a16="http://schemas.microsoft.com/office/drawing/2014/main" id="{80C8FB87-7E79-3A6D-81F0-6C250BB2A133}"/>
              </a:ext>
            </a:extLst>
          </p:cNvPr>
          <p:cNvSpPr>
            <a:spLocks noGrp="1"/>
          </p:cNvSpPr>
          <p:nvPr>
            <p:ph type="sldNum" sz="quarter" idx="4"/>
          </p:nvPr>
        </p:nvSpPr>
        <p:spPr/>
        <p:txBody>
          <a:bodyPr/>
          <a:lstStyle/>
          <a:p>
            <a:fld id="{60F4F636-6A27-E649-AEDF-9DE4D4E58670}" type="slidenum">
              <a:rPr lang="en-US" smtClean="0"/>
              <a:pPr/>
              <a:t>40</a:t>
            </a:fld>
            <a:endParaRPr lang="en-US" dirty="0"/>
          </a:p>
        </p:txBody>
      </p:sp>
    </p:spTree>
    <p:extLst>
      <p:ext uri="{BB962C8B-B14F-4D97-AF65-F5344CB8AC3E}">
        <p14:creationId xmlns:p14="http://schemas.microsoft.com/office/powerpoint/2010/main" val="6131975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Calculation Blocks: Inequalities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Chain of “=” and “</a:t>
            </a:r>
            <a:r>
              <a:rPr lang="en-US" sz="2600" dirty="0">
                <a:latin typeface="Franklin Gothic Medium" panose="020B0603020102020204" pitchFamily="34" charset="0"/>
                <a:ea typeface="Cambria Math" panose="02040503050406030204" pitchFamily="18" charset="0"/>
              </a:rPr>
              <a:t>≤</a:t>
            </a:r>
            <a:r>
              <a:rPr lang="en-US" sz="2600" dirty="0"/>
              <a:t>” shows </a:t>
            </a:r>
            <a:r>
              <a:rPr lang="en-US" sz="2600" u="sng" dirty="0"/>
              <a:t>first</a:t>
            </a:r>
            <a:r>
              <a:rPr lang="en-US" sz="2600" dirty="0"/>
              <a:t> </a:t>
            </a:r>
            <a:r>
              <a:rPr lang="en-US" sz="2600" dirty="0">
                <a:latin typeface="Franklin Gothic Medium" panose="020B0603020102020204" pitchFamily="34" charset="0"/>
                <a:ea typeface="Cambria Math" panose="02040503050406030204" pitchFamily="18" charset="0"/>
              </a:rPr>
              <a:t>≤</a:t>
            </a:r>
            <a:r>
              <a:rPr lang="en-US" sz="2600" dirty="0"/>
              <a:t> </a:t>
            </a:r>
            <a:r>
              <a:rPr lang="en-US" sz="2600" u="sng" dirty="0"/>
              <a:t>last</a:t>
            </a:r>
            <a:endParaRPr lang="en-US" sz="2600" dirty="0"/>
          </a:p>
          <a:p>
            <a:pPr lvl="2"/>
            <a:endParaRPr lang="en-US" sz="1800" dirty="0"/>
          </a:p>
          <a:p>
            <a:pPr lvl="2"/>
            <a:r>
              <a:rPr lang="en-US" sz="1800" dirty="0">
                <a:latin typeface="Cambria Math" panose="02040503050406030204" pitchFamily="18" charset="0"/>
                <a:ea typeface="Cambria Math" panose="02040503050406030204" pitchFamily="18" charset="0"/>
              </a:rPr>
              <a:t>x + z	= y + z				</a:t>
            </a:r>
            <a:r>
              <a:rPr lang="en-US" sz="1800" dirty="0">
                <a:latin typeface="Franklin Gothic Medium" panose="020B0603020102020204" pitchFamily="34" charset="0"/>
                <a:ea typeface="Cambria Math" panose="02040503050406030204" pitchFamily="18" charset="0"/>
              </a:rPr>
              <a:t>since </a:t>
            </a:r>
            <a:r>
              <a:rPr lang="en-US" sz="1800" dirty="0">
                <a:latin typeface="Cambria Math" panose="02040503050406030204" pitchFamily="18" charset="0"/>
                <a:ea typeface="Cambria Math" panose="02040503050406030204" pitchFamily="18" charset="0"/>
              </a:rPr>
              <a:t>x = y</a:t>
            </a:r>
          </a:p>
          <a:p>
            <a:pPr lvl="2"/>
            <a:r>
              <a:rPr lang="en-US" sz="1800" dirty="0">
                <a:latin typeface="Cambria Math" panose="02040503050406030204" pitchFamily="18" charset="0"/>
                <a:ea typeface="Cambria Math" panose="02040503050406030204" pitchFamily="18" charset="0"/>
              </a:rPr>
              <a:t>		≤ y + 10				</a:t>
            </a:r>
            <a:r>
              <a:rPr lang="en-US" sz="1800" dirty="0">
                <a:latin typeface="Franklin Gothic Medium" panose="020B0603020102020204" pitchFamily="34" charset="0"/>
                <a:ea typeface="Cambria Math" panose="02040503050406030204" pitchFamily="18" charset="0"/>
              </a:rPr>
              <a:t>since </a:t>
            </a:r>
            <a:r>
              <a:rPr lang="en-US" sz="1800" dirty="0">
                <a:latin typeface="Cambria Math" panose="02040503050406030204" pitchFamily="18" charset="0"/>
                <a:ea typeface="Cambria Math" panose="02040503050406030204" pitchFamily="18" charset="0"/>
              </a:rPr>
              <a:t>z ≤ 10</a:t>
            </a:r>
          </a:p>
          <a:p>
            <a:pPr lvl="2"/>
            <a:r>
              <a:rPr lang="en-US" sz="1800" dirty="0">
                <a:latin typeface="Cambria Math" panose="02040503050406030204" pitchFamily="18" charset="0"/>
                <a:ea typeface="Cambria Math" panose="02040503050406030204" pitchFamily="18" charset="0"/>
              </a:rPr>
              <a:t>		= y + 3 + 7</a:t>
            </a:r>
          </a:p>
          <a:p>
            <a:pPr lvl="2"/>
            <a:r>
              <a:rPr lang="en-US" sz="1800" dirty="0">
                <a:latin typeface="Cambria Math" panose="02040503050406030204" pitchFamily="18" charset="0"/>
                <a:ea typeface="Cambria Math" panose="02040503050406030204" pitchFamily="18" charset="0"/>
              </a:rPr>
              <a:t>		≤ w + 7				</a:t>
            </a:r>
            <a:r>
              <a:rPr lang="en-US" sz="1800" dirty="0">
                <a:latin typeface="Franklin Gothic Medium" panose="020B0603020102020204" pitchFamily="34" charset="0"/>
                <a:ea typeface="Cambria Math" panose="02040503050406030204" pitchFamily="18" charset="0"/>
              </a:rPr>
              <a:t>since </a:t>
            </a:r>
            <a:r>
              <a:rPr lang="en-US" sz="1800" dirty="0">
                <a:latin typeface="Cambria Math" panose="02040503050406030204" pitchFamily="18" charset="0"/>
                <a:ea typeface="Cambria Math" panose="02040503050406030204" pitchFamily="18" charset="0"/>
              </a:rPr>
              <a:t>y + 3 ≤ w	</a:t>
            </a:r>
          </a:p>
          <a:p>
            <a:pPr lvl="2"/>
            <a:endParaRPr lang="en-US" sz="1800" dirty="0">
              <a:latin typeface="Cambria Math" panose="02040503050406030204" pitchFamily="18" charset="0"/>
              <a:ea typeface="Cambria Math" panose="02040503050406030204" pitchFamily="18" charset="0"/>
            </a:endParaRPr>
          </a:p>
          <a:p>
            <a:pPr lvl="1"/>
            <a:r>
              <a:rPr lang="en-US" sz="2200" dirty="0"/>
              <a:t>each number is equal or strictly larger that previous</a:t>
            </a:r>
          </a:p>
          <a:p>
            <a:pPr lvl="2"/>
            <a:r>
              <a:rPr lang="en-US" sz="1800" dirty="0"/>
              <a:t>last number is strictly larger than the first number</a:t>
            </a:r>
          </a:p>
          <a:p>
            <a:pPr lvl="2"/>
            <a:endParaRPr lang="en-US" sz="1800" dirty="0"/>
          </a:p>
          <a:p>
            <a:pPr lvl="1"/>
            <a:r>
              <a:rPr lang="en-US" sz="2200" dirty="0"/>
              <a:t>analogous for “≥”</a:t>
            </a:r>
          </a:p>
        </p:txBody>
      </p:sp>
      <p:sp>
        <p:nvSpPr>
          <p:cNvPr id="4" name="Slide Number Placeholder 3">
            <a:extLst>
              <a:ext uri="{FF2B5EF4-FFF2-40B4-BE49-F238E27FC236}">
                <a16:creationId xmlns:a16="http://schemas.microsoft.com/office/drawing/2014/main" id="{B17E99AF-7ACD-30C6-5978-3856B60A3172}"/>
              </a:ext>
            </a:extLst>
          </p:cNvPr>
          <p:cNvSpPr>
            <a:spLocks noGrp="1"/>
          </p:cNvSpPr>
          <p:nvPr>
            <p:ph type="sldNum" sz="quarter" idx="4"/>
          </p:nvPr>
        </p:nvSpPr>
        <p:spPr/>
        <p:txBody>
          <a:bodyPr/>
          <a:lstStyle/>
          <a:p>
            <a:fld id="{60F4F636-6A27-E649-AEDF-9DE4D4E58670}" type="slidenum">
              <a:rPr lang="en-US" smtClean="0"/>
              <a:pPr/>
              <a:t>41</a:t>
            </a:fld>
            <a:endParaRPr lang="en-US" dirty="0"/>
          </a:p>
        </p:txBody>
      </p:sp>
    </p:spTree>
    <p:extLst>
      <p:ext uri="{BB962C8B-B14F-4D97-AF65-F5344CB8AC3E}">
        <p14:creationId xmlns:p14="http://schemas.microsoft.com/office/powerpoint/2010/main" val="3476922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279E1D-960D-7D78-0CC3-DAFCD46326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8E6BD-7998-2451-09EE-0227EA2D54BB}"/>
              </a:ext>
            </a:extLst>
          </p:cNvPr>
          <p:cNvSpPr>
            <a:spLocks noGrp="1"/>
          </p:cNvSpPr>
          <p:nvPr>
            <p:ph type="title"/>
          </p:nvPr>
        </p:nvSpPr>
        <p:spPr/>
        <p:txBody>
          <a:bodyPr/>
          <a:lstStyle/>
          <a:p>
            <a:r>
              <a:rPr lang="en-US" dirty="0"/>
              <a:t>Calculation Blocks: Mixing Inequalities Gotcha</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DE10170-8CCB-0633-B217-47913C2BB38E}"/>
                  </a:ext>
                </a:extLst>
              </p:cNvPr>
              <p:cNvSpPr>
                <a:spLocks noGrp="1"/>
              </p:cNvSpPr>
              <p:nvPr>
                <p:ph idx="1"/>
              </p:nvPr>
            </p:nvSpPr>
            <p:spPr/>
            <p:txBody>
              <a:bodyPr/>
              <a:lstStyle/>
              <a:p>
                <a:r>
                  <a:rPr lang="en-US" sz="2600" dirty="0"/>
                  <a:t>Consider:</a:t>
                </a:r>
              </a:p>
              <a:p>
                <a:pPr lvl="2"/>
                <a:endParaRPr lang="en-US" sz="1800" dirty="0"/>
              </a:p>
              <a:p>
                <a:pPr lvl="2"/>
                <a:r>
                  <a:rPr lang="en-US" sz="1800" dirty="0">
                    <a:latin typeface="Cambria Math" panose="02040503050406030204" pitchFamily="18" charset="0"/>
                    <a:ea typeface="Cambria Math" panose="02040503050406030204" pitchFamily="18" charset="0"/>
                  </a:rPr>
                  <a:t>1 + 1	= 2				</a:t>
                </a:r>
              </a:p>
              <a:p>
                <a:pPr lvl="2"/>
                <a:r>
                  <a:rPr lang="en-US" sz="1800" dirty="0">
                    <a:latin typeface="Cambria Math" panose="02040503050406030204" pitchFamily="18" charset="0"/>
                    <a:ea typeface="Cambria Math" panose="02040503050406030204" pitchFamily="18" charset="0"/>
                  </a:rPr>
                  <a:t>		</a:t>
                </a:r>
                <a14:m>
                  <m:oMath xmlns:m="http://schemas.openxmlformats.org/officeDocument/2006/math">
                    <m:r>
                      <a:rPr lang="en-US" sz="1800" i="1" smtClean="0">
                        <a:latin typeface="Cambria Math" panose="02040503050406030204" pitchFamily="18" charset="0"/>
                        <a:ea typeface="Cambria Math" panose="02040503050406030204" pitchFamily="18" charset="0"/>
                      </a:rPr>
                      <m:t>≥</m:t>
                    </m:r>
                    <m:r>
                      <a:rPr lang="en-US" sz="1800" b="0" i="0" smtClean="0">
                        <a:latin typeface="Cambria Math" panose="02040503050406030204" pitchFamily="18" charset="0"/>
                        <a:ea typeface="Cambria Math" panose="02040503050406030204" pitchFamily="18" charset="0"/>
                      </a:rPr>
                      <m:t>2∗1</m:t>
                    </m:r>
                  </m:oMath>
                </a14:m>
                <a:r>
                  <a:rPr lang="en-US" sz="1800" dirty="0">
                    <a:latin typeface="Cambria Math" panose="02040503050406030204" pitchFamily="18" charset="0"/>
                    <a:ea typeface="Cambria Math" panose="02040503050406030204" pitchFamily="18" charset="0"/>
                  </a:rPr>
                  <a:t> </a:t>
                </a:r>
              </a:p>
              <a:p>
                <a:pPr lvl="2"/>
                <a:r>
                  <a:rPr lang="en-US" sz="1800" dirty="0">
                    <a:latin typeface="Cambria Math" panose="02040503050406030204" pitchFamily="18" charset="0"/>
                    <a:ea typeface="Cambria Math" panose="02040503050406030204" pitchFamily="18" charset="0"/>
                  </a:rPr>
                  <a:t>		= 1 * 2 				</a:t>
                </a:r>
              </a:p>
              <a:p>
                <a:pPr lvl="2"/>
                <a:r>
                  <a:rPr lang="en-US" sz="1800" dirty="0">
                    <a:latin typeface="Cambria Math" panose="02040503050406030204" pitchFamily="18" charset="0"/>
                    <a:ea typeface="Cambria Math" panose="02040503050406030204" pitchFamily="18" charset="0"/>
                  </a:rPr>
                  <a:t>		≤ 1 * 3	</a:t>
                </a:r>
              </a:p>
              <a:p>
                <a:pPr lvl="2"/>
                <a:r>
                  <a:rPr lang="en-US" sz="1800" dirty="0">
                    <a:latin typeface="Cambria Math" panose="02040503050406030204" pitchFamily="18" charset="0"/>
                    <a:ea typeface="Cambria Math" panose="02040503050406030204" pitchFamily="18" charset="0"/>
                  </a:rPr>
                  <a:t>		</a:t>
                </a:r>
                <a14:m>
                  <m:oMath xmlns:m="http://schemas.openxmlformats.org/officeDocument/2006/math">
                    <m:r>
                      <a:rPr lang="en-US" sz="1800" i="1">
                        <a:latin typeface="Cambria Math" panose="02040503050406030204" pitchFamily="18" charset="0"/>
                        <a:ea typeface="Cambria Math" panose="02040503050406030204" pitchFamily="18" charset="0"/>
                      </a:rPr>
                      <m:t>≥</m:t>
                    </m:r>
                  </m:oMath>
                </a14:m>
                <a:r>
                  <a:rPr lang="en-US" sz="1800" dirty="0">
                    <a:latin typeface="Cambria Math" panose="02040503050406030204" pitchFamily="18" charset="0"/>
                    <a:ea typeface="Cambria Math" panose="02040503050406030204" pitchFamily="18" charset="0"/>
                  </a:rPr>
                  <a:t> 3					</a:t>
                </a:r>
              </a:p>
              <a:p>
                <a:pPr lvl="2"/>
                <a:endParaRPr lang="en-US" sz="1800" dirty="0">
                  <a:latin typeface="Cambria Math" panose="02040503050406030204" pitchFamily="18" charset="0"/>
                  <a:ea typeface="Cambria Math" panose="02040503050406030204" pitchFamily="18" charset="0"/>
                </a:endParaRPr>
              </a:p>
              <a:p>
                <a:pPr lvl="1"/>
                <a:r>
                  <a:rPr lang="en-US" sz="2200" dirty="0"/>
                  <a:t>cannot derive meaningful conclusion from “proof”</a:t>
                </a:r>
              </a:p>
              <a:p>
                <a:pPr lvl="2"/>
                <a:r>
                  <a:rPr lang="en-US" sz="1800" dirty="0"/>
                  <a:t>each step is still true, but cannot make final conclusion</a:t>
                </a:r>
              </a:p>
              <a:p>
                <a:pPr lvl="1"/>
                <a:r>
                  <a:rPr lang="en-US" sz="2200" dirty="0"/>
                  <a:t>rule of thumb: inequalities should only go in one direction</a:t>
                </a:r>
              </a:p>
            </p:txBody>
          </p:sp>
        </mc:Choice>
        <mc:Fallback xmlns="">
          <p:sp>
            <p:nvSpPr>
              <p:cNvPr id="3" name="Content Placeholder 2">
                <a:extLst>
                  <a:ext uri="{FF2B5EF4-FFF2-40B4-BE49-F238E27FC236}">
                    <a16:creationId xmlns:a16="http://schemas.microsoft.com/office/drawing/2014/main" id="{0DE10170-8CCB-0633-B217-47913C2BB38E}"/>
                  </a:ext>
                </a:extLst>
              </p:cNvPr>
              <p:cNvSpPr>
                <a:spLocks noGrp="1" noRot="1" noChangeAspect="1" noMove="1" noResize="1" noEditPoints="1" noAdjustHandles="1" noChangeArrowheads="1" noChangeShapeType="1" noTextEdit="1"/>
              </p:cNvSpPr>
              <p:nvPr>
                <p:ph idx="1"/>
              </p:nvPr>
            </p:nvSpPr>
            <p:spPr>
              <a:blipFill>
                <a:blip r:embed="rId3"/>
                <a:stretch>
                  <a:fillRect l="-1235" t="-985"/>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493557B9-1788-E66A-6EA7-30BF6B70C5C4}"/>
              </a:ext>
            </a:extLst>
          </p:cNvPr>
          <p:cNvSpPr>
            <a:spLocks noGrp="1"/>
          </p:cNvSpPr>
          <p:nvPr>
            <p:ph type="sldNum" sz="quarter" idx="4"/>
          </p:nvPr>
        </p:nvSpPr>
        <p:spPr/>
        <p:txBody>
          <a:bodyPr/>
          <a:lstStyle/>
          <a:p>
            <a:fld id="{60F4F636-6A27-E649-AEDF-9DE4D4E58670}" type="slidenum">
              <a:rPr lang="en-US" smtClean="0"/>
              <a:pPr/>
              <a:t>42</a:t>
            </a:fld>
            <a:endParaRPr lang="en-US" dirty="0"/>
          </a:p>
        </p:txBody>
      </p:sp>
    </p:spTree>
    <p:extLst>
      <p:ext uri="{BB962C8B-B14F-4D97-AF65-F5344CB8AC3E}">
        <p14:creationId xmlns:p14="http://schemas.microsoft.com/office/powerpoint/2010/main" val="2404358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normAutofit/>
          </a:bodyPr>
          <a:lstStyle/>
          <a:p>
            <a:r>
              <a:rPr lang="en-US" dirty="0"/>
              <a:t>Proving Code by Calculation: Example 1 (1/2)</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pPr lvl="2"/>
            <a:r>
              <a:rPr lang="en-US" sz="1800" b="1" dirty="0">
                <a:solidFill>
                  <a:schemeClr val="accent3">
                    <a:lumMod val="50000"/>
                  </a:schemeClr>
                </a:solidFill>
                <a:latin typeface="Courier New" panose="02070309020205020404" pitchFamily="49" charset="0"/>
                <a:cs typeface="Courier New" panose="02070309020205020404" pitchFamily="49" charset="0"/>
              </a:rPr>
              <a:t>// Inputs x and y are positive integers</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Returns a positive integer.</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f = (x: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y,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err="1">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x + y;</a:t>
            </a:r>
          </a:p>
          <a:p>
            <a:pPr lvl="2"/>
            <a:r>
              <a:rPr lang="en-US" sz="1800" dirty="0">
                <a:latin typeface="Courier New" panose="02070309020205020404" pitchFamily="49" charset="0"/>
                <a:cs typeface="Courier New" panose="02070309020205020404" pitchFamily="49" charset="0"/>
              </a:rPr>
              <a:t>};</a:t>
            </a:r>
          </a:p>
          <a:p>
            <a:pPr lvl="2"/>
            <a:endParaRPr lang="en-US" sz="1200" dirty="0"/>
          </a:p>
          <a:p>
            <a:r>
              <a:rPr lang="en-US" sz="2600" dirty="0"/>
              <a:t>Known facts “</a:t>
            </a:r>
            <a:r>
              <a:rPr lang="en-US" sz="2600" dirty="0">
                <a:latin typeface="Cambria Math" panose="02040503050406030204" pitchFamily="18" charset="0"/>
                <a:ea typeface="Cambria Math" panose="02040503050406030204" pitchFamily="18" charset="0"/>
              </a:rPr>
              <a:t>x ≥ 1</a:t>
            </a:r>
            <a:r>
              <a:rPr lang="en-US" sz="2600" dirty="0"/>
              <a:t>” and “</a:t>
            </a:r>
            <a:r>
              <a:rPr lang="en-US" sz="2600" dirty="0">
                <a:latin typeface="Cambria Math" panose="02040503050406030204" pitchFamily="18" charset="0"/>
                <a:ea typeface="Cambria Math" panose="02040503050406030204" pitchFamily="18" charset="0"/>
              </a:rPr>
              <a:t>y ≥ 1</a:t>
            </a:r>
            <a:r>
              <a:rPr lang="en-US" sz="2600" dirty="0"/>
              <a:t>”</a:t>
            </a:r>
          </a:p>
          <a:p>
            <a:pPr lvl="2"/>
            <a:endParaRPr lang="en-US" sz="1800" dirty="0"/>
          </a:p>
          <a:p>
            <a:r>
              <a:rPr lang="en-US" sz="2600" dirty="0"/>
              <a:t>Correct if the return value is a positive integer</a:t>
            </a:r>
          </a:p>
          <a:p>
            <a:pPr lvl="2"/>
            <a:endParaRPr lang="en-US" sz="1200" dirty="0"/>
          </a:p>
          <a:p>
            <a:pPr lvl="2"/>
            <a:r>
              <a:rPr lang="en-US" sz="1800" dirty="0">
                <a:latin typeface="Cambria Math" panose="02040503050406030204" pitchFamily="18" charset="0"/>
                <a:ea typeface="Cambria Math" panose="02040503050406030204" pitchFamily="18" charset="0"/>
              </a:rPr>
              <a:t>x + y</a:t>
            </a:r>
          </a:p>
        </p:txBody>
      </p:sp>
      <p:sp>
        <p:nvSpPr>
          <p:cNvPr id="4" name="Slide Number Placeholder 3">
            <a:extLst>
              <a:ext uri="{FF2B5EF4-FFF2-40B4-BE49-F238E27FC236}">
                <a16:creationId xmlns:a16="http://schemas.microsoft.com/office/drawing/2014/main" id="{1F5F934D-9C20-7CDA-7993-69147B51CDEE}"/>
              </a:ext>
            </a:extLst>
          </p:cNvPr>
          <p:cNvSpPr>
            <a:spLocks noGrp="1"/>
          </p:cNvSpPr>
          <p:nvPr>
            <p:ph type="sldNum" sz="quarter" idx="4"/>
          </p:nvPr>
        </p:nvSpPr>
        <p:spPr/>
        <p:txBody>
          <a:bodyPr/>
          <a:lstStyle/>
          <a:p>
            <a:fld id="{60F4F636-6A27-E649-AEDF-9DE4D4E58670}" type="slidenum">
              <a:rPr lang="en-US" smtClean="0"/>
              <a:pPr/>
              <a:t>43</a:t>
            </a:fld>
            <a:endParaRPr lang="en-US" dirty="0"/>
          </a:p>
        </p:txBody>
      </p:sp>
    </p:spTree>
    <p:extLst>
      <p:ext uri="{BB962C8B-B14F-4D97-AF65-F5344CB8AC3E}">
        <p14:creationId xmlns:p14="http://schemas.microsoft.com/office/powerpoint/2010/main" val="25855637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95F689-B327-0F47-9390-A48E7B5FE8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9A48C9-98CD-7D1C-215D-C3B37A6DB3F6}"/>
              </a:ext>
            </a:extLst>
          </p:cNvPr>
          <p:cNvSpPr>
            <a:spLocks noGrp="1"/>
          </p:cNvSpPr>
          <p:nvPr>
            <p:ph type="title"/>
          </p:nvPr>
        </p:nvSpPr>
        <p:spPr/>
        <p:txBody>
          <a:bodyPr>
            <a:normAutofit/>
          </a:bodyPr>
          <a:lstStyle/>
          <a:p>
            <a:r>
              <a:rPr lang="en-US" dirty="0"/>
              <a:t>Proving Code by Calculation: Example 1 (2/2)</a:t>
            </a:r>
          </a:p>
        </p:txBody>
      </p:sp>
      <p:sp>
        <p:nvSpPr>
          <p:cNvPr id="3" name="Content Placeholder 2">
            <a:extLst>
              <a:ext uri="{FF2B5EF4-FFF2-40B4-BE49-F238E27FC236}">
                <a16:creationId xmlns:a16="http://schemas.microsoft.com/office/drawing/2014/main" id="{D5F20E3D-2649-253C-086D-D5E9D9BE01CA}"/>
              </a:ext>
            </a:extLst>
          </p:cNvPr>
          <p:cNvSpPr>
            <a:spLocks noGrp="1"/>
          </p:cNvSpPr>
          <p:nvPr>
            <p:ph idx="1"/>
          </p:nvPr>
        </p:nvSpPr>
        <p:spPr/>
        <p:txBody>
          <a:bodyPr/>
          <a:lstStyle/>
          <a:p>
            <a:pPr lvl="2"/>
            <a:r>
              <a:rPr lang="en-US" sz="1800" b="1" dirty="0">
                <a:solidFill>
                  <a:schemeClr val="accent3">
                    <a:lumMod val="50000"/>
                  </a:schemeClr>
                </a:solidFill>
                <a:latin typeface="Courier New" panose="02070309020205020404" pitchFamily="49" charset="0"/>
                <a:cs typeface="Courier New" panose="02070309020205020404" pitchFamily="49" charset="0"/>
              </a:rPr>
              <a:t>// Inputs x and y are positive integers</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Returns a positive integer.</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f = (x: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y,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err="1">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x + y;</a:t>
            </a:r>
          </a:p>
          <a:p>
            <a:pPr lvl="2"/>
            <a:r>
              <a:rPr lang="en-US" sz="1800" dirty="0">
                <a:latin typeface="Courier New" panose="02070309020205020404" pitchFamily="49" charset="0"/>
                <a:cs typeface="Courier New" panose="02070309020205020404" pitchFamily="49" charset="0"/>
              </a:rPr>
              <a:t>};</a:t>
            </a:r>
          </a:p>
          <a:p>
            <a:pPr lvl="2"/>
            <a:endParaRPr lang="en-US" sz="1200" dirty="0"/>
          </a:p>
          <a:p>
            <a:r>
              <a:rPr lang="en-US" sz="2600" dirty="0"/>
              <a:t>Known facts “</a:t>
            </a:r>
            <a:r>
              <a:rPr lang="en-US" sz="2600" dirty="0">
                <a:latin typeface="Cambria Math" panose="02040503050406030204" pitchFamily="18" charset="0"/>
                <a:ea typeface="Cambria Math" panose="02040503050406030204" pitchFamily="18" charset="0"/>
              </a:rPr>
              <a:t>x ≥ 1</a:t>
            </a:r>
            <a:r>
              <a:rPr lang="en-US" sz="2600" dirty="0"/>
              <a:t>” and “</a:t>
            </a:r>
            <a:r>
              <a:rPr lang="en-US" sz="2600" dirty="0">
                <a:latin typeface="Cambria Math" panose="02040503050406030204" pitchFamily="18" charset="0"/>
                <a:ea typeface="Cambria Math" panose="02040503050406030204" pitchFamily="18" charset="0"/>
              </a:rPr>
              <a:t>y ≥ 1</a:t>
            </a:r>
            <a:r>
              <a:rPr lang="en-US" sz="2600" dirty="0"/>
              <a:t>”</a:t>
            </a:r>
          </a:p>
          <a:p>
            <a:pPr lvl="2"/>
            <a:endParaRPr lang="en-US" sz="1800" dirty="0"/>
          </a:p>
          <a:p>
            <a:r>
              <a:rPr lang="en-US" sz="2600" dirty="0"/>
              <a:t>Correct if the return value is a positive integer</a:t>
            </a:r>
          </a:p>
          <a:p>
            <a:pPr lvl="2"/>
            <a:endParaRPr lang="en-US" sz="1200" dirty="0"/>
          </a:p>
          <a:p>
            <a:pPr lvl="2"/>
            <a:r>
              <a:rPr lang="en-US" sz="1800" dirty="0">
                <a:latin typeface="Cambria Math" panose="02040503050406030204" pitchFamily="18" charset="0"/>
                <a:ea typeface="Cambria Math" panose="02040503050406030204" pitchFamily="18" charset="0"/>
              </a:rPr>
              <a:t>x + y	≥ x + 1				</a:t>
            </a:r>
            <a:r>
              <a:rPr lang="en-US" sz="1800" dirty="0">
                <a:latin typeface="Franklin Gothic Medium" panose="020B0603020102020204" pitchFamily="34" charset="0"/>
                <a:ea typeface="Cambria Math" panose="02040503050406030204" pitchFamily="18" charset="0"/>
              </a:rPr>
              <a:t>since </a:t>
            </a:r>
            <a:r>
              <a:rPr lang="en-US" sz="1800" dirty="0">
                <a:latin typeface="Cambria Math" panose="02040503050406030204" pitchFamily="18" charset="0"/>
                <a:ea typeface="Cambria Math" panose="02040503050406030204" pitchFamily="18" charset="0"/>
              </a:rPr>
              <a:t>y ≥ 1</a:t>
            </a:r>
          </a:p>
          <a:p>
            <a:pPr lvl="2"/>
            <a:r>
              <a:rPr lang="en-US" sz="1800" dirty="0">
                <a:latin typeface="Cambria Math" panose="02040503050406030204" pitchFamily="18" charset="0"/>
                <a:ea typeface="Cambria Math" panose="02040503050406030204" pitchFamily="18" charset="0"/>
              </a:rPr>
              <a:t>		≥ 1 + 1				</a:t>
            </a:r>
            <a:r>
              <a:rPr lang="en-US" sz="1800" dirty="0">
                <a:latin typeface="Franklin Gothic Medium" panose="020B0603020102020204" pitchFamily="34" charset="0"/>
                <a:ea typeface="Cambria Math" panose="02040503050406030204" pitchFamily="18" charset="0"/>
              </a:rPr>
              <a:t>since</a:t>
            </a:r>
            <a:r>
              <a:rPr lang="en-US" sz="1800" dirty="0">
                <a:latin typeface="Cambria Math" panose="02040503050406030204" pitchFamily="18" charset="0"/>
                <a:ea typeface="Cambria Math" panose="02040503050406030204" pitchFamily="18" charset="0"/>
              </a:rPr>
              <a:t> x ≥ 1</a:t>
            </a:r>
          </a:p>
          <a:p>
            <a:pPr lvl="2"/>
            <a:r>
              <a:rPr lang="en-US" sz="1800" dirty="0">
                <a:latin typeface="Cambria Math" panose="02040503050406030204" pitchFamily="18" charset="0"/>
                <a:ea typeface="Cambria Math" panose="02040503050406030204" pitchFamily="18" charset="0"/>
              </a:rPr>
              <a:t>		= 2</a:t>
            </a:r>
          </a:p>
          <a:p>
            <a:pPr lvl="2"/>
            <a:r>
              <a:rPr lang="en-US" sz="1800" dirty="0">
                <a:latin typeface="Cambria Math" panose="02040503050406030204" pitchFamily="18" charset="0"/>
                <a:ea typeface="Cambria Math" panose="02040503050406030204" pitchFamily="18" charset="0"/>
              </a:rPr>
              <a:t>		≥ 1					</a:t>
            </a:r>
          </a:p>
          <a:p>
            <a:pPr lvl="2"/>
            <a:endParaRPr lang="en-US" sz="1200" dirty="0">
              <a:latin typeface="Cambria Math" panose="02040503050406030204" pitchFamily="18" charset="0"/>
              <a:ea typeface="Cambria Math" panose="02040503050406030204" pitchFamily="18" charset="0"/>
            </a:endParaRPr>
          </a:p>
          <a:p>
            <a:pPr lvl="1"/>
            <a:r>
              <a:rPr lang="en-US" sz="2200" dirty="0"/>
              <a:t>calculation shows that </a:t>
            </a:r>
            <a:r>
              <a:rPr lang="en-US" sz="2200" dirty="0">
                <a:latin typeface="Cambria Math" panose="02040503050406030204" pitchFamily="18" charset="0"/>
                <a:ea typeface="Cambria Math" panose="02040503050406030204" pitchFamily="18" charset="0"/>
              </a:rPr>
              <a:t>x + y </a:t>
            </a:r>
            <a:r>
              <a:rPr lang="en-US" sz="2400" dirty="0">
                <a:latin typeface="Cambria Math" panose="02040503050406030204" pitchFamily="18" charset="0"/>
                <a:ea typeface="Cambria Math" panose="02040503050406030204" pitchFamily="18" charset="0"/>
              </a:rPr>
              <a:t>≥</a:t>
            </a:r>
            <a:r>
              <a:rPr lang="en-US" sz="2200" dirty="0">
                <a:latin typeface="Cambria Math" panose="02040503050406030204" pitchFamily="18" charset="0"/>
                <a:ea typeface="Cambria Math" panose="02040503050406030204" pitchFamily="18" charset="0"/>
              </a:rPr>
              <a:t> 1</a:t>
            </a:r>
            <a:endParaRPr lang="en-US" sz="1800" dirty="0">
              <a:latin typeface="Cambria Math" panose="02040503050406030204" pitchFamily="18" charset="0"/>
              <a:ea typeface="Cambria Math" panose="02040503050406030204" pitchFamily="18" charset="0"/>
            </a:endParaRPr>
          </a:p>
        </p:txBody>
      </p:sp>
      <p:sp>
        <p:nvSpPr>
          <p:cNvPr id="4" name="Slide Number Placeholder 3">
            <a:extLst>
              <a:ext uri="{FF2B5EF4-FFF2-40B4-BE49-F238E27FC236}">
                <a16:creationId xmlns:a16="http://schemas.microsoft.com/office/drawing/2014/main" id="{3A548F7D-A5C2-3A5F-BCD1-9A231F98A3E7}"/>
              </a:ext>
            </a:extLst>
          </p:cNvPr>
          <p:cNvSpPr>
            <a:spLocks noGrp="1"/>
          </p:cNvSpPr>
          <p:nvPr>
            <p:ph type="sldNum" sz="quarter" idx="4"/>
          </p:nvPr>
        </p:nvSpPr>
        <p:spPr/>
        <p:txBody>
          <a:bodyPr/>
          <a:lstStyle/>
          <a:p>
            <a:fld id="{60F4F636-6A27-E649-AEDF-9DE4D4E58670}" type="slidenum">
              <a:rPr lang="en-US" smtClean="0"/>
              <a:pPr/>
              <a:t>44</a:t>
            </a:fld>
            <a:endParaRPr lang="en-US" dirty="0"/>
          </a:p>
        </p:txBody>
      </p:sp>
    </p:spTree>
    <p:extLst>
      <p:ext uri="{BB962C8B-B14F-4D97-AF65-F5344CB8AC3E}">
        <p14:creationId xmlns:p14="http://schemas.microsoft.com/office/powerpoint/2010/main" val="833482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Proving Code by Calculation: Example 2 (1/2)</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pPr lvl="2"/>
            <a:r>
              <a:rPr lang="en-US" sz="1800" b="1" dirty="0">
                <a:solidFill>
                  <a:schemeClr val="accent3">
                    <a:lumMod val="50000"/>
                  </a:schemeClr>
                </a:solidFill>
                <a:latin typeface="Courier New" panose="02070309020205020404" pitchFamily="49" charset="0"/>
                <a:cs typeface="Courier New" panose="02070309020205020404" pitchFamily="49" charset="0"/>
              </a:rPr>
              <a:t>// Inputs x and y are integers with x &gt; 8 and y &gt; -9</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Returns a positive integer.</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f = (x: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y,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x + y;</a:t>
            </a:r>
          </a:p>
          <a:p>
            <a:pPr lvl="2"/>
            <a:r>
              <a:rPr lang="en-US" sz="1800" dirty="0">
                <a:latin typeface="Courier New" panose="02070309020205020404" pitchFamily="49" charset="0"/>
                <a:cs typeface="Courier New" panose="02070309020205020404" pitchFamily="49" charset="0"/>
              </a:rPr>
              <a:t>};</a:t>
            </a:r>
          </a:p>
          <a:p>
            <a:pPr lvl="2"/>
            <a:endParaRPr lang="en-US" sz="1200" dirty="0"/>
          </a:p>
          <a:p>
            <a:r>
              <a:rPr lang="en-US" sz="2600" dirty="0"/>
              <a:t>Known facts “</a:t>
            </a:r>
            <a:r>
              <a:rPr lang="en-US" sz="2600" dirty="0">
                <a:latin typeface="Cambria Math" panose="02040503050406030204" pitchFamily="18" charset="0"/>
                <a:ea typeface="Cambria Math" panose="02040503050406030204" pitchFamily="18" charset="0"/>
              </a:rPr>
              <a:t>x ≥ 9</a:t>
            </a:r>
            <a:r>
              <a:rPr lang="en-US" sz="2600" dirty="0"/>
              <a:t>” and “</a:t>
            </a:r>
            <a:r>
              <a:rPr lang="en-US" sz="2600" dirty="0">
                <a:latin typeface="Cambria Math" panose="02040503050406030204" pitchFamily="18" charset="0"/>
                <a:ea typeface="Cambria Math" panose="02040503050406030204" pitchFamily="18" charset="0"/>
              </a:rPr>
              <a:t>y ≥ –8</a:t>
            </a:r>
            <a:r>
              <a:rPr lang="en-US" sz="2600" dirty="0"/>
              <a:t>”</a:t>
            </a:r>
          </a:p>
          <a:p>
            <a:pPr lvl="1"/>
            <a:endParaRPr lang="en-US" sz="2200" dirty="0"/>
          </a:p>
          <a:p>
            <a:r>
              <a:rPr lang="en-US" sz="2600" dirty="0"/>
              <a:t>Correct if the return value is a positive integer</a:t>
            </a:r>
          </a:p>
          <a:p>
            <a:pPr lvl="2"/>
            <a:endParaRPr lang="en-US" sz="1800" dirty="0"/>
          </a:p>
          <a:p>
            <a:pPr lvl="2"/>
            <a:r>
              <a:rPr lang="en-US" sz="1800" dirty="0">
                <a:latin typeface="Cambria Math" panose="02040503050406030204" pitchFamily="18" charset="0"/>
                <a:ea typeface="Cambria Math" panose="02040503050406030204" pitchFamily="18" charset="0"/>
              </a:rPr>
              <a:t>x + y	</a:t>
            </a:r>
          </a:p>
        </p:txBody>
      </p:sp>
      <p:sp>
        <p:nvSpPr>
          <p:cNvPr id="4" name="Slide Number Placeholder 3">
            <a:extLst>
              <a:ext uri="{FF2B5EF4-FFF2-40B4-BE49-F238E27FC236}">
                <a16:creationId xmlns:a16="http://schemas.microsoft.com/office/drawing/2014/main" id="{4C78BA7E-A761-7400-C58C-E844ED7740C0}"/>
              </a:ext>
            </a:extLst>
          </p:cNvPr>
          <p:cNvSpPr>
            <a:spLocks noGrp="1"/>
          </p:cNvSpPr>
          <p:nvPr>
            <p:ph type="sldNum" sz="quarter" idx="4"/>
          </p:nvPr>
        </p:nvSpPr>
        <p:spPr/>
        <p:txBody>
          <a:bodyPr/>
          <a:lstStyle/>
          <a:p>
            <a:fld id="{60F4F636-6A27-E649-AEDF-9DE4D4E58670}" type="slidenum">
              <a:rPr lang="en-US" smtClean="0"/>
              <a:pPr/>
              <a:t>45</a:t>
            </a:fld>
            <a:endParaRPr lang="en-US" dirty="0"/>
          </a:p>
        </p:txBody>
      </p:sp>
    </p:spTree>
    <p:extLst>
      <p:ext uri="{BB962C8B-B14F-4D97-AF65-F5344CB8AC3E}">
        <p14:creationId xmlns:p14="http://schemas.microsoft.com/office/powerpoint/2010/main" val="5494208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6CC9A7-2D0D-B523-40CB-52825188D1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D5E109-AAAF-FE0C-E4DD-BAED7488F106}"/>
              </a:ext>
            </a:extLst>
          </p:cNvPr>
          <p:cNvSpPr>
            <a:spLocks noGrp="1"/>
          </p:cNvSpPr>
          <p:nvPr>
            <p:ph type="title"/>
          </p:nvPr>
        </p:nvSpPr>
        <p:spPr/>
        <p:txBody>
          <a:bodyPr/>
          <a:lstStyle/>
          <a:p>
            <a:r>
              <a:rPr lang="en-US" dirty="0"/>
              <a:t>Proving Code by Calculation: Example 2 (2/2)</a:t>
            </a:r>
          </a:p>
        </p:txBody>
      </p:sp>
      <p:sp>
        <p:nvSpPr>
          <p:cNvPr id="3" name="Content Placeholder 2">
            <a:extLst>
              <a:ext uri="{FF2B5EF4-FFF2-40B4-BE49-F238E27FC236}">
                <a16:creationId xmlns:a16="http://schemas.microsoft.com/office/drawing/2014/main" id="{4BB43DFA-EB8B-4C4F-D7D2-EA8B3F218433}"/>
              </a:ext>
            </a:extLst>
          </p:cNvPr>
          <p:cNvSpPr>
            <a:spLocks noGrp="1"/>
          </p:cNvSpPr>
          <p:nvPr>
            <p:ph idx="1"/>
          </p:nvPr>
        </p:nvSpPr>
        <p:spPr/>
        <p:txBody>
          <a:bodyPr/>
          <a:lstStyle/>
          <a:p>
            <a:pPr lvl="2"/>
            <a:r>
              <a:rPr lang="en-US" sz="1800" b="1" dirty="0">
                <a:solidFill>
                  <a:schemeClr val="accent3">
                    <a:lumMod val="50000"/>
                  </a:schemeClr>
                </a:solidFill>
                <a:latin typeface="Courier New" panose="02070309020205020404" pitchFamily="49" charset="0"/>
                <a:cs typeface="Courier New" panose="02070309020205020404" pitchFamily="49" charset="0"/>
              </a:rPr>
              <a:t>// Inputs x and y are integers with x &gt; 8 and y &gt; -9</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Returns a positive integer.</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f = (x: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y,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x + y;</a:t>
            </a:r>
          </a:p>
          <a:p>
            <a:pPr lvl="2"/>
            <a:r>
              <a:rPr lang="en-US" sz="1800" dirty="0">
                <a:latin typeface="Courier New" panose="02070309020205020404" pitchFamily="49" charset="0"/>
                <a:cs typeface="Courier New" panose="02070309020205020404" pitchFamily="49" charset="0"/>
              </a:rPr>
              <a:t>};</a:t>
            </a:r>
          </a:p>
          <a:p>
            <a:pPr lvl="2"/>
            <a:endParaRPr lang="en-US" sz="1200" dirty="0"/>
          </a:p>
          <a:p>
            <a:r>
              <a:rPr lang="en-US" sz="2600" dirty="0"/>
              <a:t>Known facts “</a:t>
            </a:r>
            <a:r>
              <a:rPr lang="en-US" sz="2600" dirty="0">
                <a:latin typeface="Cambria Math" panose="02040503050406030204" pitchFamily="18" charset="0"/>
                <a:ea typeface="Cambria Math" panose="02040503050406030204" pitchFamily="18" charset="0"/>
              </a:rPr>
              <a:t>x ≥ 9</a:t>
            </a:r>
            <a:r>
              <a:rPr lang="en-US" sz="2600" dirty="0"/>
              <a:t>” and “</a:t>
            </a:r>
            <a:r>
              <a:rPr lang="en-US" sz="2600" dirty="0">
                <a:latin typeface="Cambria Math" panose="02040503050406030204" pitchFamily="18" charset="0"/>
                <a:ea typeface="Cambria Math" panose="02040503050406030204" pitchFamily="18" charset="0"/>
              </a:rPr>
              <a:t>y ≥ –8</a:t>
            </a:r>
            <a:r>
              <a:rPr lang="en-US" sz="2600" dirty="0"/>
              <a:t>”</a:t>
            </a:r>
          </a:p>
          <a:p>
            <a:pPr lvl="1"/>
            <a:endParaRPr lang="en-US" sz="2200" dirty="0"/>
          </a:p>
          <a:p>
            <a:r>
              <a:rPr lang="en-US" sz="2600" dirty="0"/>
              <a:t>Correct if the return value is a positive integer</a:t>
            </a:r>
          </a:p>
          <a:p>
            <a:pPr lvl="2"/>
            <a:endParaRPr lang="en-US" sz="1800" dirty="0"/>
          </a:p>
          <a:p>
            <a:pPr lvl="2"/>
            <a:r>
              <a:rPr lang="en-US" sz="1800" dirty="0">
                <a:latin typeface="Cambria Math" panose="02040503050406030204" pitchFamily="18" charset="0"/>
                <a:ea typeface="Cambria Math" panose="02040503050406030204" pitchFamily="18" charset="0"/>
              </a:rPr>
              <a:t>x + y	≥ x + -8				</a:t>
            </a:r>
            <a:r>
              <a:rPr lang="en-US" sz="1800" dirty="0">
                <a:latin typeface="Franklin Gothic Medium" panose="020B0603020102020204" pitchFamily="34" charset="0"/>
                <a:ea typeface="Cambria Math" panose="02040503050406030204" pitchFamily="18" charset="0"/>
              </a:rPr>
              <a:t>since </a:t>
            </a:r>
            <a:r>
              <a:rPr lang="en-US" sz="1800" dirty="0">
                <a:latin typeface="Cambria Math" panose="02040503050406030204" pitchFamily="18" charset="0"/>
                <a:ea typeface="Cambria Math" panose="02040503050406030204" pitchFamily="18" charset="0"/>
              </a:rPr>
              <a:t>y ≥ -8</a:t>
            </a:r>
          </a:p>
          <a:p>
            <a:pPr lvl="2"/>
            <a:r>
              <a:rPr lang="en-US" sz="1800" dirty="0">
                <a:latin typeface="Cambria Math" panose="02040503050406030204" pitchFamily="18" charset="0"/>
                <a:ea typeface="Cambria Math" panose="02040503050406030204" pitchFamily="18" charset="0"/>
              </a:rPr>
              <a:t>		≥ 9 – 8				</a:t>
            </a:r>
            <a:r>
              <a:rPr lang="en-US" sz="1800" dirty="0">
                <a:latin typeface="Franklin Gothic Medium" panose="020B0603020102020204" pitchFamily="34" charset="0"/>
                <a:ea typeface="Cambria Math" panose="02040503050406030204" pitchFamily="18" charset="0"/>
              </a:rPr>
              <a:t>since</a:t>
            </a:r>
            <a:r>
              <a:rPr lang="en-US" sz="1800" dirty="0">
                <a:latin typeface="Cambria Math" panose="02040503050406030204" pitchFamily="18" charset="0"/>
                <a:ea typeface="Cambria Math" panose="02040503050406030204" pitchFamily="18" charset="0"/>
              </a:rPr>
              <a:t> x ≥ 9</a:t>
            </a:r>
          </a:p>
          <a:p>
            <a:pPr lvl="2"/>
            <a:r>
              <a:rPr lang="en-US" sz="1800" dirty="0">
                <a:latin typeface="Cambria Math" panose="02040503050406030204" pitchFamily="18" charset="0"/>
                <a:ea typeface="Cambria Math" panose="02040503050406030204" pitchFamily="18" charset="0"/>
              </a:rPr>
              <a:t>		= 1</a:t>
            </a:r>
          </a:p>
        </p:txBody>
      </p:sp>
      <p:sp>
        <p:nvSpPr>
          <p:cNvPr id="4" name="Slide Number Placeholder 3">
            <a:extLst>
              <a:ext uri="{FF2B5EF4-FFF2-40B4-BE49-F238E27FC236}">
                <a16:creationId xmlns:a16="http://schemas.microsoft.com/office/drawing/2014/main" id="{08AE7916-D91A-748B-07A0-9CBA6F21DD9F}"/>
              </a:ext>
            </a:extLst>
          </p:cNvPr>
          <p:cNvSpPr>
            <a:spLocks noGrp="1"/>
          </p:cNvSpPr>
          <p:nvPr>
            <p:ph type="sldNum" sz="quarter" idx="4"/>
          </p:nvPr>
        </p:nvSpPr>
        <p:spPr/>
        <p:txBody>
          <a:bodyPr/>
          <a:lstStyle/>
          <a:p>
            <a:fld id="{60F4F636-6A27-E649-AEDF-9DE4D4E58670}" type="slidenum">
              <a:rPr lang="en-US" smtClean="0"/>
              <a:pPr/>
              <a:t>46</a:t>
            </a:fld>
            <a:endParaRPr lang="en-US" dirty="0"/>
          </a:p>
        </p:txBody>
      </p:sp>
    </p:spTree>
    <p:extLst>
      <p:ext uri="{BB962C8B-B14F-4D97-AF65-F5344CB8AC3E}">
        <p14:creationId xmlns:p14="http://schemas.microsoft.com/office/powerpoint/2010/main" val="19261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Proving Code by Calculation: Example 3 (1/2)</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pPr lvl="2"/>
            <a:r>
              <a:rPr lang="en-US" sz="1800" b="1" dirty="0">
                <a:solidFill>
                  <a:schemeClr val="accent3">
                    <a:lumMod val="50000"/>
                  </a:schemeClr>
                </a:solidFill>
                <a:latin typeface="Courier New" panose="02070309020205020404" pitchFamily="49" charset="0"/>
                <a:cs typeface="Courier New" panose="02070309020205020404" pitchFamily="49" charset="0"/>
              </a:rPr>
              <a:t>// Inputs x and y are integers with x &gt; 8 and y &gt; -9</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Returns a positive integer.</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f = (x: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y,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x + y;</a:t>
            </a:r>
          </a:p>
          <a:p>
            <a:pPr lvl="2"/>
            <a:r>
              <a:rPr lang="en-US" sz="1800" dirty="0">
                <a:latin typeface="Courier New" panose="02070309020205020404" pitchFamily="49" charset="0"/>
                <a:cs typeface="Courier New" panose="02070309020205020404" pitchFamily="49" charset="0"/>
              </a:rPr>
              <a:t>};</a:t>
            </a:r>
          </a:p>
          <a:p>
            <a:pPr lvl="2"/>
            <a:endParaRPr lang="en-US" sz="1200" dirty="0"/>
          </a:p>
          <a:p>
            <a:r>
              <a:rPr lang="en-US" sz="2600" dirty="0"/>
              <a:t>Known facts “</a:t>
            </a:r>
            <a:r>
              <a:rPr lang="en-US" sz="2600" dirty="0">
                <a:latin typeface="Cambria Math" panose="02040503050406030204" pitchFamily="18" charset="0"/>
                <a:ea typeface="Cambria Math" panose="02040503050406030204" pitchFamily="18" charset="0"/>
              </a:rPr>
              <a:t>x &gt; 8</a:t>
            </a:r>
            <a:r>
              <a:rPr lang="en-US" sz="2600" dirty="0"/>
              <a:t>” and “</a:t>
            </a:r>
            <a:r>
              <a:rPr lang="en-US" sz="2600" dirty="0">
                <a:latin typeface="Cambria Math" panose="02040503050406030204" pitchFamily="18" charset="0"/>
                <a:ea typeface="Cambria Math" panose="02040503050406030204" pitchFamily="18" charset="0"/>
              </a:rPr>
              <a:t>y &gt; –9</a:t>
            </a:r>
            <a:r>
              <a:rPr lang="en-US" sz="2600" dirty="0"/>
              <a:t>”</a:t>
            </a:r>
          </a:p>
          <a:p>
            <a:pPr lvl="1"/>
            <a:endParaRPr lang="en-US" sz="2200" dirty="0"/>
          </a:p>
          <a:p>
            <a:r>
              <a:rPr lang="en-US" sz="2600" dirty="0"/>
              <a:t>Correct if the return value is a positive integer</a:t>
            </a:r>
          </a:p>
          <a:p>
            <a:pPr lvl="2"/>
            <a:endParaRPr lang="en-US" sz="1800" dirty="0"/>
          </a:p>
          <a:p>
            <a:pPr lvl="2"/>
            <a:r>
              <a:rPr lang="en-US" sz="1800" dirty="0">
                <a:latin typeface="Cambria Math" panose="02040503050406030204" pitchFamily="18" charset="0"/>
                <a:ea typeface="Cambria Math" panose="02040503050406030204" pitchFamily="18" charset="0"/>
              </a:rPr>
              <a:t>x + y</a:t>
            </a:r>
          </a:p>
        </p:txBody>
      </p:sp>
      <p:sp>
        <p:nvSpPr>
          <p:cNvPr id="5" name="Slide Number Placeholder 4">
            <a:extLst>
              <a:ext uri="{FF2B5EF4-FFF2-40B4-BE49-F238E27FC236}">
                <a16:creationId xmlns:a16="http://schemas.microsoft.com/office/drawing/2014/main" id="{4B29893C-ED72-5272-E775-F54E90008F71}"/>
              </a:ext>
            </a:extLst>
          </p:cNvPr>
          <p:cNvSpPr>
            <a:spLocks noGrp="1"/>
          </p:cNvSpPr>
          <p:nvPr>
            <p:ph type="sldNum" sz="quarter" idx="4"/>
          </p:nvPr>
        </p:nvSpPr>
        <p:spPr/>
        <p:txBody>
          <a:bodyPr/>
          <a:lstStyle/>
          <a:p>
            <a:fld id="{60F4F636-6A27-E649-AEDF-9DE4D4E58670}" type="slidenum">
              <a:rPr lang="en-US" smtClean="0"/>
              <a:pPr/>
              <a:t>47</a:t>
            </a:fld>
            <a:endParaRPr lang="en-US" dirty="0"/>
          </a:p>
        </p:txBody>
      </p:sp>
    </p:spTree>
    <p:extLst>
      <p:ext uri="{BB962C8B-B14F-4D97-AF65-F5344CB8AC3E}">
        <p14:creationId xmlns:p14="http://schemas.microsoft.com/office/powerpoint/2010/main" val="12723891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AE2C5B-C995-72F4-3035-8C1B865107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751F1C-93BB-D714-9D23-7C2BDAD5E9D5}"/>
              </a:ext>
            </a:extLst>
          </p:cNvPr>
          <p:cNvSpPr>
            <a:spLocks noGrp="1"/>
          </p:cNvSpPr>
          <p:nvPr>
            <p:ph type="title"/>
          </p:nvPr>
        </p:nvSpPr>
        <p:spPr/>
        <p:txBody>
          <a:bodyPr/>
          <a:lstStyle/>
          <a:p>
            <a:r>
              <a:rPr lang="en-US" dirty="0"/>
              <a:t>Proving Code by Calculation: Example 3 (2/2)</a:t>
            </a:r>
          </a:p>
        </p:txBody>
      </p:sp>
      <p:sp>
        <p:nvSpPr>
          <p:cNvPr id="3" name="Content Placeholder 2">
            <a:extLst>
              <a:ext uri="{FF2B5EF4-FFF2-40B4-BE49-F238E27FC236}">
                <a16:creationId xmlns:a16="http://schemas.microsoft.com/office/drawing/2014/main" id="{FE83D69F-A86A-F14F-130C-A46DCA69CB8A}"/>
              </a:ext>
            </a:extLst>
          </p:cNvPr>
          <p:cNvSpPr>
            <a:spLocks noGrp="1"/>
          </p:cNvSpPr>
          <p:nvPr>
            <p:ph idx="1"/>
          </p:nvPr>
        </p:nvSpPr>
        <p:spPr/>
        <p:txBody>
          <a:bodyPr/>
          <a:lstStyle/>
          <a:p>
            <a:pPr lvl="2"/>
            <a:r>
              <a:rPr lang="en-US" sz="1800" b="1" dirty="0">
                <a:solidFill>
                  <a:schemeClr val="accent3">
                    <a:lumMod val="50000"/>
                  </a:schemeClr>
                </a:solidFill>
                <a:latin typeface="Courier New" panose="02070309020205020404" pitchFamily="49" charset="0"/>
                <a:cs typeface="Courier New" panose="02070309020205020404" pitchFamily="49" charset="0"/>
              </a:rPr>
              <a:t>// Inputs x and y are integers with x &gt; 8 and y &gt; -9</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Returns a positive integer.</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f = (x: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y,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x + y;</a:t>
            </a:r>
          </a:p>
          <a:p>
            <a:pPr lvl="2"/>
            <a:r>
              <a:rPr lang="en-US" sz="1800" dirty="0">
                <a:latin typeface="Courier New" panose="02070309020205020404" pitchFamily="49" charset="0"/>
                <a:cs typeface="Courier New" panose="02070309020205020404" pitchFamily="49" charset="0"/>
              </a:rPr>
              <a:t>};</a:t>
            </a:r>
          </a:p>
          <a:p>
            <a:pPr lvl="2"/>
            <a:endParaRPr lang="en-US" sz="1200" dirty="0"/>
          </a:p>
          <a:p>
            <a:r>
              <a:rPr lang="en-US" sz="2600" dirty="0"/>
              <a:t>Known facts “</a:t>
            </a:r>
            <a:r>
              <a:rPr lang="en-US" sz="2600" dirty="0">
                <a:latin typeface="Cambria Math" panose="02040503050406030204" pitchFamily="18" charset="0"/>
                <a:ea typeface="Cambria Math" panose="02040503050406030204" pitchFamily="18" charset="0"/>
              </a:rPr>
              <a:t>x &gt; 8</a:t>
            </a:r>
            <a:r>
              <a:rPr lang="en-US" sz="2600" dirty="0"/>
              <a:t>” and “</a:t>
            </a:r>
            <a:r>
              <a:rPr lang="en-US" sz="2600" dirty="0">
                <a:latin typeface="Cambria Math" panose="02040503050406030204" pitchFamily="18" charset="0"/>
                <a:ea typeface="Cambria Math" panose="02040503050406030204" pitchFamily="18" charset="0"/>
              </a:rPr>
              <a:t>y &gt; –9</a:t>
            </a:r>
            <a:r>
              <a:rPr lang="en-US" sz="2600" dirty="0"/>
              <a:t>”</a:t>
            </a:r>
          </a:p>
          <a:p>
            <a:pPr lvl="1"/>
            <a:endParaRPr lang="en-US" sz="2200" dirty="0"/>
          </a:p>
          <a:p>
            <a:r>
              <a:rPr lang="en-US" sz="2600" dirty="0"/>
              <a:t>Correct if the return value is a positive integer</a:t>
            </a:r>
          </a:p>
          <a:p>
            <a:pPr lvl="2"/>
            <a:endParaRPr lang="en-US" sz="1800" dirty="0"/>
          </a:p>
          <a:p>
            <a:pPr lvl="2"/>
            <a:r>
              <a:rPr lang="en-US" sz="1800" dirty="0">
                <a:latin typeface="Cambria Math" panose="02040503050406030204" pitchFamily="18" charset="0"/>
                <a:ea typeface="Cambria Math" panose="02040503050406030204" pitchFamily="18" charset="0"/>
              </a:rPr>
              <a:t>x + y	&gt; x + -9				</a:t>
            </a:r>
            <a:r>
              <a:rPr lang="en-US" sz="1800" dirty="0">
                <a:latin typeface="Franklin Gothic Medium" panose="020B0603020102020204" pitchFamily="34" charset="0"/>
                <a:ea typeface="Cambria Math" panose="02040503050406030204" pitchFamily="18" charset="0"/>
              </a:rPr>
              <a:t>since </a:t>
            </a:r>
            <a:r>
              <a:rPr lang="en-US" sz="1800" dirty="0">
                <a:latin typeface="Cambria Math" panose="02040503050406030204" pitchFamily="18" charset="0"/>
                <a:ea typeface="Cambria Math" panose="02040503050406030204" pitchFamily="18" charset="0"/>
              </a:rPr>
              <a:t>y &gt; -9</a:t>
            </a:r>
          </a:p>
          <a:p>
            <a:pPr lvl="2"/>
            <a:r>
              <a:rPr lang="en-US" sz="1800" dirty="0">
                <a:latin typeface="Cambria Math" panose="02040503050406030204" pitchFamily="18" charset="0"/>
                <a:ea typeface="Cambria Math" panose="02040503050406030204" pitchFamily="18" charset="0"/>
              </a:rPr>
              <a:t>		&gt; 8 - 9				</a:t>
            </a:r>
            <a:r>
              <a:rPr lang="en-US" sz="1800" dirty="0">
                <a:latin typeface="Franklin Gothic Medium" panose="020B0603020102020204" pitchFamily="34" charset="0"/>
                <a:ea typeface="Cambria Math" panose="02040503050406030204" pitchFamily="18" charset="0"/>
              </a:rPr>
              <a:t>since</a:t>
            </a:r>
            <a:r>
              <a:rPr lang="en-US" sz="1800" dirty="0">
                <a:latin typeface="Cambria Math" panose="02040503050406030204" pitchFamily="18" charset="0"/>
                <a:ea typeface="Cambria Math" panose="02040503050406030204" pitchFamily="18" charset="0"/>
              </a:rPr>
              <a:t> x &gt; 8</a:t>
            </a:r>
          </a:p>
          <a:p>
            <a:pPr lvl="2"/>
            <a:r>
              <a:rPr lang="en-US" sz="1800" dirty="0">
                <a:latin typeface="Cambria Math" panose="02040503050406030204" pitchFamily="18" charset="0"/>
                <a:ea typeface="Cambria Math" panose="02040503050406030204" pitchFamily="18" charset="0"/>
              </a:rPr>
              <a:t>		= -1</a:t>
            </a:r>
          </a:p>
        </p:txBody>
      </p:sp>
      <p:sp>
        <p:nvSpPr>
          <p:cNvPr id="4" name="TextBox 3">
            <a:extLst>
              <a:ext uri="{FF2B5EF4-FFF2-40B4-BE49-F238E27FC236}">
                <a16:creationId xmlns:a16="http://schemas.microsoft.com/office/drawing/2014/main" id="{1BE56EFE-2287-7823-DB60-A9F5D6092D76}"/>
              </a:ext>
            </a:extLst>
          </p:cNvPr>
          <p:cNvSpPr txBox="1"/>
          <p:nvPr/>
        </p:nvSpPr>
        <p:spPr>
          <a:xfrm>
            <a:off x="457200" y="6308730"/>
            <a:ext cx="7282693" cy="369332"/>
          </a:xfrm>
          <a:prstGeom prst="rect">
            <a:avLst/>
          </a:prstGeom>
          <a:noFill/>
        </p:spPr>
        <p:txBody>
          <a:bodyPr wrap="square" rtlCol="0">
            <a:spAutoFit/>
          </a:bodyPr>
          <a:lstStyle/>
          <a:p>
            <a:r>
              <a:rPr lang="en-US" b="1" u="sng" dirty="0">
                <a:solidFill>
                  <a:schemeClr val="accent3">
                    <a:lumMod val="50000"/>
                  </a:schemeClr>
                </a:solidFill>
                <a:latin typeface="Franklin Gothic Medium"/>
                <a:cs typeface="Franklin Gothic Medium"/>
              </a:rPr>
              <a:t>warning</a:t>
            </a:r>
            <a:r>
              <a:rPr lang="en-US" dirty="0">
                <a:solidFill>
                  <a:schemeClr val="accent3">
                    <a:lumMod val="50000"/>
                  </a:schemeClr>
                </a:solidFill>
                <a:latin typeface="Franklin Gothic Medium"/>
                <a:cs typeface="Franklin Gothic Medium"/>
              </a:rPr>
              <a:t>:</a:t>
            </a:r>
            <a:r>
              <a:rPr lang="en-US" dirty="0">
                <a:solidFill>
                  <a:schemeClr val="accent3">
                    <a:lumMod val="75000"/>
                  </a:schemeClr>
                </a:solidFill>
                <a:latin typeface="Franklin Gothic Medium"/>
                <a:cs typeface="Franklin Gothic Medium"/>
              </a:rPr>
              <a:t> avoid using “&gt;” (or “&lt;“) </a:t>
            </a:r>
            <a:r>
              <a:rPr lang="en-US" i="1" dirty="0">
                <a:solidFill>
                  <a:schemeClr val="accent3">
                    <a:lumMod val="75000"/>
                  </a:schemeClr>
                </a:solidFill>
                <a:latin typeface="Franklin Gothic Medium"/>
                <a:cs typeface="Franklin Gothic Medium"/>
              </a:rPr>
              <a:t>multiple</a:t>
            </a:r>
            <a:r>
              <a:rPr lang="en-US" dirty="0">
                <a:solidFill>
                  <a:schemeClr val="accent3">
                    <a:lumMod val="75000"/>
                  </a:schemeClr>
                </a:solidFill>
                <a:latin typeface="Franklin Gothic Medium"/>
                <a:cs typeface="Franklin Gothic Medium"/>
              </a:rPr>
              <a:t> times in a calculation block</a:t>
            </a:r>
          </a:p>
        </p:txBody>
      </p:sp>
      <p:sp>
        <p:nvSpPr>
          <p:cNvPr id="5" name="Slide Number Placeholder 4">
            <a:extLst>
              <a:ext uri="{FF2B5EF4-FFF2-40B4-BE49-F238E27FC236}">
                <a16:creationId xmlns:a16="http://schemas.microsoft.com/office/drawing/2014/main" id="{0F4567BE-E826-C2ED-D1DF-3C7402200C40}"/>
              </a:ext>
            </a:extLst>
          </p:cNvPr>
          <p:cNvSpPr>
            <a:spLocks noGrp="1"/>
          </p:cNvSpPr>
          <p:nvPr>
            <p:ph type="sldNum" sz="quarter" idx="4"/>
          </p:nvPr>
        </p:nvSpPr>
        <p:spPr/>
        <p:txBody>
          <a:bodyPr/>
          <a:lstStyle/>
          <a:p>
            <a:fld id="{60F4F636-6A27-E649-AEDF-9DE4D4E58670}" type="slidenum">
              <a:rPr lang="en-US" smtClean="0"/>
              <a:pPr/>
              <a:t>48</a:t>
            </a:fld>
            <a:endParaRPr lang="en-US" dirty="0"/>
          </a:p>
        </p:txBody>
      </p:sp>
    </p:spTree>
    <p:extLst>
      <p:ext uri="{BB962C8B-B14F-4D97-AF65-F5344CB8AC3E}">
        <p14:creationId xmlns:p14="http://schemas.microsoft.com/office/powerpoint/2010/main" val="1395765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Proving Code by Calculation: Example 4 (1/2)</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pPr lvl="2"/>
            <a:r>
              <a:rPr lang="en-US" sz="1800" b="1" dirty="0">
                <a:solidFill>
                  <a:schemeClr val="accent3">
                    <a:lumMod val="50000"/>
                  </a:schemeClr>
                </a:solidFill>
                <a:latin typeface="Courier New" panose="02070309020205020404" pitchFamily="49" charset="0"/>
                <a:cs typeface="Courier New" panose="02070309020205020404" pitchFamily="49" charset="0"/>
              </a:rPr>
              <a:t>// Inputs x and y are integers with x &gt; 3 and y &gt; 4</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Returns an integer that is 10 or larger.</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f = (x: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y,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x + y;</a:t>
            </a:r>
          </a:p>
          <a:p>
            <a:pPr lvl="2"/>
            <a:r>
              <a:rPr lang="en-US" sz="1800" dirty="0">
                <a:latin typeface="Courier New" panose="02070309020205020404" pitchFamily="49" charset="0"/>
                <a:cs typeface="Courier New" panose="02070309020205020404" pitchFamily="49" charset="0"/>
              </a:rPr>
              <a:t>};</a:t>
            </a:r>
          </a:p>
          <a:p>
            <a:pPr lvl="2"/>
            <a:endParaRPr lang="en-US" sz="1200" dirty="0"/>
          </a:p>
          <a:p>
            <a:r>
              <a:rPr lang="en-US" sz="2600" dirty="0"/>
              <a:t>Known facts “</a:t>
            </a:r>
            <a:r>
              <a:rPr lang="en-US" sz="2600" dirty="0">
                <a:latin typeface="Cambria Math" panose="02040503050406030204" pitchFamily="18" charset="0"/>
                <a:ea typeface="Cambria Math" panose="02040503050406030204" pitchFamily="18" charset="0"/>
              </a:rPr>
              <a:t>x ≥ 4</a:t>
            </a:r>
            <a:r>
              <a:rPr lang="en-US" sz="2600" dirty="0"/>
              <a:t>” and “</a:t>
            </a:r>
            <a:r>
              <a:rPr lang="en-US" sz="2600" dirty="0">
                <a:latin typeface="Cambria Math" panose="02040503050406030204" pitchFamily="18" charset="0"/>
                <a:ea typeface="Cambria Math" panose="02040503050406030204" pitchFamily="18" charset="0"/>
              </a:rPr>
              <a:t>y ≥ 5</a:t>
            </a:r>
            <a:r>
              <a:rPr lang="en-US" sz="2600" dirty="0"/>
              <a:t>”</a:t>
            </a:r>
          </a:p>
          <a:p>
            <a:pPr lvl="1"/>
            <a:endParaRPr lang="en-US" sz="2200" dirty="0"/>
          </a:p>
          <a:p>
            <a:r>
              <a:rPr lang="en-US" sz="2600" dirty="0"/>
              <a:t>Correct if the return value is 10 or larger</a:t>
            </a:r>
          </a:p>
          <a:p>
            <a:pPr lvl="2"/>
            <a:endParaRPr lang="en-US" sz="1800" dirty="0"/>
          </a:p>
          <a:p>
            <a:pPr lvl="2"/>
            <a:r>
              <a:rPr lang="en-US" sz="1800" dirty="0">
                <a:latin typeface="Cambria Math" panose="02040503050406030204" pitchFamily="18" charset="0"/>
                <a:ea typeface="Cambria Math" panose="02040503050406030204" pitchFamily="18" charset="0"/>
              </a:rPr>
              <a:t>x + y	</a:t>
            </a:r>
          </a:p>
        </p:txBody>
      </p:sp>
      <p:sp>
        <p:nvSpPr>
          <p:cNvPr id="5" name="Slide Number Placeholder 4">
            <a:extLst>
              <a:ext uri="{FF2B5EF4-FFF2-40B4-BE49-F238E27FC236}">
                <a16:creationId xmlns:a16="http://schemas.microsoft.com/office/drawing/2014/main" id="{66157CFA-EBA0-3B52-3312-F637862128C0}"/>
              </a:ext>
            </a:extLst>
          </p:cNvPr>
          <p:cNvSpPr>
            <a:spLocks noGrp="1"/>
          </p:cNvSpPr>
          <p:nvPr>
            <p:ph type="sldNum" sz="quarter" idx="4"/>
          </p:nvPr>
        </p:nvSpPr>
        <p:spPr/>
        <p:txBody>
          <a:bodyPr/>
          <a:lstStyle/>
          <a:p>
            <a:fld id="{60F4F636-6A27-E649-AEDF-9DE4D4E58670}" type="slidenum">
              <a:rPr lang="en-US" smtClean="0"/>
              <a:pPr/>
              <a:t>49</a:t>
            </a:fld>
            <a:endParaRPr lang="en-US" dirty="0"/>
          </a:p>
        </p:txBody>
      </p:sp>
    </p:spTree>
    <p:extLst>
      <p:ext uri="{BB962C8B-B14F-4D97-AF65-F5344CB8AC3E}">
        <p14:creationId xmlns:p14="http://schemas.microsoft.com/office/powerpoint/2010/main" val="1300882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8491A-72A2-A48A-C402-D8391B9C9EB2}"/>
              </a:ext>
            </a:extLst>
          </p:cNvPr>
          <p:cNvSpPr>
            <a:spLocks noGrp="1"/>
          </p:cNvSpPr>
          <p:nvPr>
            <p:ph type="title"/>
          </p:nvPr>
        </p:nvSpPr>
        <p:spPr/>
        <p:txBody>
          <a:bodyPr/>
          <a:lstStyle/>
          <a:p>
            <a:r>
              <a:rPr lang="en-US" dirty="0"/>
              <a:t>Summary of HW1–3</a:t>
            </a:r>
          </a:p>
        </p:txBody>
      </p:sp>
      <p:sp>
        <p:nvSpPr>
          <p:cNvPr id="3" name="Content Placeholder 2">
            <a:extLst>
              <a:ext uri="{FF2B5EF4-FFF2-40B4-BE49-F238E27FC236}">
                <a16:creationId xmlns:a16="http://schemas.microsoft.com/office/drawing/2014/main" id="{D6B3AAEF-3D65-EB53-D95F-12420F79DFD3}"/>
              </a:ext>
            </a:extLst>
          </p:cNvPr>
          <p:cNvSpPr>
            <a:spLocks noGrp="1"/>
          </p:cNvSpPr>
          <p:nvPr>
            <p:ph idx="1"/>
          </p:nvPr>
        </p:nvSpPr>
        <p:spPr/>
        <p:txBody>
          <a:bodyPr/>
          <a:lstStyle/>
          <a:p>
            <a:r>
              <a:rPr lang="en-US" sz="2800" dirty="0"/>
              <a:t>HW1: </a:t>
            </a:r>
            <a:r>
              <a:rPr lang="en-US" sz="2800" dirty="0">
                <a:solidFill>
                  <a:srgbClr val="0070C0"/>
                </a:solidFill>
              </a:rPr>
              <a:t>type checking</a:t>
            </a:r>
            <a:r>
              <a:rPr lang="en-US" sz="2800" dirty="0"/>
              <a:t> is important</a:t>
            </a:r>
          </a:p>
          <a:p>
            <a:pPr lvl="1"/>
            <a:r>
              <a:rPr lang="en-US" sz="2400" dirty="0"/>
              <a:t>found almost 50% of the bugs</a:t>
            </a:r>
          </a:p>
          <a:p>
            <a:pPr lvl="2"/>
            <a:endParaRPr lang="en-US" sz="2000" dirty="0"/>
          </a:p>
          <a:p>
            <a:r>
              <a:rPr lang="en-US" sz="2800" dirty="0"/>
              <a:t>HW2: </a:t>
            </a:r>
            <a:r>
              <a:rPr lang="en-US" sz="2800" dirty="0">
                <a:solidFill>
                  <a:srgbClr val="C00000"/>
                </a:solidFill>
              </a:rPr>
              <a:t>mutation</a:t>
            </a:r>
            <a:r>
              <a:rPr lang="en-US" sz="2800" dirty="0"/>
              <a:t> is dangerous</a:t>
            </a:r>
          </a:p>
          <a:p>
            <a:pPr lvl="1"/>
            <a:r>
              <a:rPr lang="en-US" sz="2400" dirty="0"/>
              <a:t>cause of the most </a:t>
            </a:r>
            <a:r>
              <a:rPr lang="en-US" sz="2400" dirty="0">
                <a:solidFill>
                  <a:srgbClr val="C00000"/>
                </a:solidFill>
              </a:rPr>
              <a:t>horrible</a:t>
            </a:r>
            <a:r>
              <a:rPr lang="en-US" sz="2400" dirty="0"/>
              <a:t> kinds of debugging</a:t>
            </a:r>
          </a:p>
          <a:p>
            <a:pPr lvl="2"/>
            <a:endParaRPr lang="en-US" sz="2000" dirty="0"/>
          </a:p>
          <a:p>
            <a:r>
              <a:rPr lang="en-US" sz="2800" dirty="0"/>
              <a:t>HW3: </a:t>
            </a:r>
            <a:r>
              <a:rPr lang="en-US" sz="2800" dirty="0">
                <a:solidFill>
                  <a:srgbClr val="0070C0"/>
                </a:solidFill>
              </a:rPr>
              <a:t>unit testing</a:t>
            </a:r>
            <a:r>
              <a:rPr lang="en-US" sz="2800" dirty="0"/>
              <a:t> is important</a:t>
            </a:r>
          </a:p>
          <a:p>
            <a:pPr lvl="1"/>
            <a:r>
              <a:rPr lang="en-US" sz="2400" dirty="0"/>
              <a:t>debugging a small space for ~1/3</a:t>
            </a:r>
            <a:r>
              <a:rPr lang="en-US" sz="2400" baseline="30000" dirty="0"/>
              <a:t>rd</a:t>
            </a:r>
            <a:r>
              <a:rPr lang="en-US" sz="2400" dirty="0"/>
              <a:t> of bugs</a:t>
            </a:r>
          </a:p>
          <a:p>
            <a:pPr lvl="2"/>
            <a:endParaRPr lang="en-US" sz="2000" dirty="0"/>
          </a:p>
          <a:p>
            <a:r>
              <a:rPr lang="en-US" sz="2800" dirty="0"/>
              <a:t> </a:t>
            </a:r>
            <a:r>
              <a:rPr lang="en-US" sz="2800" dirty="0">
                <a:solidFill>
                  <a:srgbClr val="C00000"/>
                </a:solidFill>
              </a:rPr>
              <a:t>Debugging</a:t>
            </a:r>
            <a:r>
              <a:rPr lang="en-US" sz="2800" dirty="0"/>
              <a:t> will still happen…</a:t>
            </a:r>
          </a:p>
          <a:p>
            <a:pPr lvl="1"/>
            <a:r>
              <a:rPr lang="en-US" sz="2400" dirty="0"/>
              <a:t>need to get better at quickly narrowing in on the bug</a:t>
            </a:r>
          </a:p>
        </p:txBody>
      </p:sp>
      <p:sp>
        <p:nvSpPr>
          <p:cNvPr id="4" name="Slide Number Placeholder 3">
            <a:extLst>
              <a:ext uri="{FF2B5EF4-FFF2-40B4-BE49-F238E27FC236}">
                <a16:creationId xmlns:a16="http://schemas.microsoft.com/office/drawing/2014/main" id="{5A6BAA6F-6A17-A5EA-6683-5C54F86AEA4E}"/>
              </a:ext>
            </a:extLst>
          </p:cNvPr>
          <p:cNvSpPr>
            <a:spLocks noGrp="1"/>
          </p:cNvSpPr>
          <p:nvPr>
            <p:ph type="sldNum" sz="quarter" idx="4"/>
          </p:nvPr>
        </p:nvSpPr>
        <p:spPr/>
        <p:txBody>
          <a:bodyPr/>
          <a:lstStyle/>
          <a:p>
            <a:fld id="{60F4F636-6A27-E649-AEDF-9DE4D4E58670}" type="slidenum">
              <a:rPr lang="en-US" smtClean="0"/>
              <a:pPr/>
              <a:t>5</a:t>
            </a:fld>
            <a:endParaRPr lang="en-US" dirty="0"/>
          </a:p>
        </p:txBody>
      </p:sp>
    </p:spTree>
    <p:extLst>
      <p:ext uri="{BB962C8B-B14F-4D97-AF65-F5344CB8AC3E}">
        <p14:creationId xmlns:p14="http://schemas.microsoft.com/office/powerpoint/2010/main" val="543187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9DF64-8E84-D84E-EBD0-C5C315BB50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1FC80A-3DC1-4593-490E-E2854D920196}"/>
              </a:ext>
            </a:extLst>
          </p:cNvPr>
          <p:cNvSpPr>
            <a:spLocks noGrp="1"/>
          </p:cNvSpPr>
          <p:nvPr>
            <p:ph type="title"/>
          </p:nvPr>
        </p:nvSpPr>
        <p:spPr/>
        <p:txBody>
          <a:bodyPr/>
          <a:lstStyle/>
          <a:p>
            <a:r>
              <a:rPr lang="en-US" dirty="0"/>
              <a:t>Proving Code by Calculation: Example 4 (2/2)</a:t>
            </a:r>
          </a:p>
        </p:txBody>
      </p:sp>
      <p:sp>
        <p:nvSpPr>
          <p:cNvPr id="3" name="Content Placeholder 2">
            <a:extLst>
              <a:ext uri="{FF2B5EF4-FFF2-40B4-BE49-F238E27FC236}">
                <a16:creationId xmlns:a16="http://schemas.microsoft.com/office/drawing/2014/main" id="{4CC3B3C4-F5BE-847E-D045-ACE101D4365D}"/>
              </a:ext>
            </a:extLst>
          </p:cNvPr>
          <p:cNvSpPr>
            <a:spLocks noGrp="1"/>
          </p:cNvSpPr>
          <p:nvPr>
            <p:ph idx="1"/>
          </p:nvPr>
        </p:nvSpPr>
        <p:spPr/>
        <p:txBody>
          <a:bodyPr/>
          <a:lstStyle/>
          <a:p>
            <a:pPr lvl="2"/>
            <a:r>
              <a:rPr lang="en-US" sz="1800" b="1" dirty="0">
                <a:solidFill>
                  <a:schemeClr val="accent3">
                    <a:lumMod val="50000"/>
                  </a:schemeClr>
                </a:solidFill>
                <a:latin typeface="Courier New" panose="02070309020205020404" pitchFamily="49" charset="0"/>
                <a:cs typeface="Courier New" panose="02070309020205020404" pitchFamily="49" charset="0"/>
              </a:rPr>
              <a:t>// Inputs x and y are integers with x &gt; 3 and y &gt; 4</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Returns an integer that is 10 or larger.</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f = (x: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y,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x + y;</a:t>
            </a:r>
          </a:p>
          <a:p>
            <a:pPr lvl="2"/>
            <a:r>
              <a:rPr lang="en-US" sz="1800" dirty="0">
                <a:latin typeface="Courier New" panose="02070309020205020404" pitchFamily="49" charset="0"/>
                <a:cs typeface="Courier New" panose="02070309020205020404" pitchFamily="49" charset="0"/>
              </a:rPr>
              <a:t>};</a:t>
            </a:r>
          </a:p>
          <a:p>
            <a:pPr lvl="2"/>
            <a:endParaRPr lang="en-US" sz="1200" dirty="0"/>
          </a:p>
          <a:p>
            <a:r>
              <a:rPr lang="en-US" sz="2600" dirty="0"/>
              <a:t>Known facts “</a:t>
            </a:r>
            <a:r>
              <a:rPr lang="en-US" sz="2600" dirty="0">
                <a:latin typeface="Cambria Math" panose="02040503050406030204" pitchFamily="18" charset="0"/>
                <a:ea typeface="Cambria Math" panose="02040503050406030204" pitchFamily="18" charset="0"/>
              </a:rPr>
              <a:t>x ≥ 4</a:t>
            </a:r>
            <a:r>
              <a:rPr lang="en-US" sz="2600" dirty="0"/>
              <a:t>” and “</a:t>
            </a:r>
            <a:r>
              <a:rPr lang="en-US" sz="2600" dirty="0">
                <a:latin typeface="Cambria Math" panose="02040503050406030204" pitchFamily="18" charset="0"/>
                <a:ea typeface="Cambria Math" panose="02040503050406030204" pitchFamily="18" charset="0"/>
              </a:rPr>
              <a:t>y ≥ 5</a:t>
            </a:r>
            <a:r>
              <a:rPr lang="en-US" sz="2600" dirty="0"/>
              <a:t>”</a:t>
            </a:r>
          </a:p>
          <a:p>
            <a:pPr lvl="1"/>
            <a:endParaRPr lang="en-US" sz="2200" dirty="0"/>
          </a:p>
          <a:p>
            <a:r>
              <a:rPr lang="en-US" sz="2600" dirty="0"/>
              <a:t>Correct if the return value is 10 or larger</a:t>
            </a:r>
          </a:p>
          <a:p>
            <a:pPr lvl="2"/>
            <a:endParaRPr lang="en-US" sz="1800" dirty="0"/>
          </a:p>
          <a:p>
            <a:pPr lvl="2"/>
            <a:r>
              <a:rPr lang="en-US" sz="1800" dirty="0">
                <a:latin typeface="Cambria Math" panose="02040503050406030204" pitchFamily="18" charset="0"/>
                <a:ea typeface="Cambria Math" panose="02040503050406030204" pitchFamily="18" charset="0"/>
              </a:rPr>
              <a:t>x + y	≥ x + 5				</a:t>
            </a:r>
            <a:r>
              <a:rPr lang="en-US" sz="1800" dirty="0">
                <a:latin typeface="Franklin Gothic Medium" panose="020B0603020102020204" pitchFamily="34" charset="0"/>
                <a:ea typeface="Cambria Math" panose="02040503050406030204" pitchFamily="18" charset="0"/>
              </a:rPr>
              <a:t>since </a:t>
            </a:r>
            <a:r>
              <a:rPr lang="en-US" sz="1800" dirty="0">
                <a:latin typeface="Cambria Math" panose="02040503050406030204" pitchFamily="18" charset="0"/>
                <a:ea typeface="Cambria Math" panose="02040503050406030204" pitchFamily="18" charset="0"/>
              </a:rPr>
              <a:t>y ≥ 5</a:t>
            </a:r>
          </a:p>
          <a:p>
            <a:pPr lvl="2"/>
            <a:r>
              <a:rPr lang="en-US" sz="1800" dirty="0">
                <a:latin typeface="Cambria Math" panose="02040503050406030204" pitchFamily="18" charset="0"/>
                <a:ea typeface="Cambria Math" panose="02040503050406030204" pitchFamily="18" charset="0"/>
              </a:rPr>
              <a:t>		≥ 4 + 5				</a:t>
            </a:r>
            <a:r>
              <a:rPr lang="en-US" sz="1800" dirty="0">
                <a:latin typeface="Franklin Gothic Medium" panose="020B0603020102020204" pitchFamily="34" charset="0"/>
                <a:ea typeface="Cambria Math" panose="02040503050406030204" pitchFamily="18" charset="0"/>
              </a:rPr>
              <a:t>since</a:t>
            </a:r>
            <a:r>
              <a:rPr lang="en-US" sz="1800" dirty="0">
                <a:latin typeface="Cambria Math" panose="02040503050406030204" pitchFamily="18" charset="0"/>
                <a:ea typeface="Cambria Math" panose="02040503050406030204" pitchFamily="18" charset="0"/>
              </a:rPr>
              <a:t> x ≥ 4</a:t>
            </a:r>
          </a:p>
          <a:p>
            <a:pPr lvl="2"/>
            <a:r>
              <a:rPr lang="en-US" sz="1800" dirty="0">
                <a:latin typeface="Cambria Math" panose="02040503050406030204" pitchFamily="18" charset="0"/>
                <a:ea typeface="Cambria Math" panose="02040503050406030204" pitchFamily="18" charset="0"/>
              </a:rPr>
              <a:t>		= 9</a:t>
            </a:r>
          </a:p>
        </p:txBody>
      </p:sp>
      <p:sp>
        <p:nvSpPr>
          <p:cNvPr id="4" name="TextBox 3">
            <a:extLst>
              <a:ext uri="{FF2B5EF4-FFF2-40B4-BE49-F238E27FC236}">
                <a16:creationId xmlns:a16="http://schemas.microsoft.com/office/drawing/2014/main" id="{BDED6A55-E27F-BBC7-053D-463BCB7B76F1}"/>
              </a:ext>
            </a:extLst>
          </p:cNvPr>
          <p:cNvSpPr txBox="1"/>
          <p:nvPr/>
        </p:nvSpPr>
        <p:spPr>
          <a:xfrm>
            <a:off x="4074874" y="5937031"/>
            <a:ext cx="4928448" cy="369332"/>
          </a:xfrm>
          <a:prstGeom prst="rect">
            <a:avLst/>
          </a:prstGeom>
          <a:noFill/>
        </p:spPr>
        <p:txBody>
          <a:bodyPr wrap="square" rtlCol="0">
            <a:spAutoFit/>
          </a:bodyPr>
          <a:lstStyle/>
          <a:p>
            <a:r>
              <a:rPr lang="en-US" dirty="0">
                <a:solidFill>
                  <a:schemeClr val="accent3">
                    <a:lumMod val="75000"/>
                  </a:schemeClr>
                </a:solidFill>
                <a:latin typeface="Franklin Gothic Medium"/>
                <a:cs typeface="Franklin Gothic Medium"/>
              </a:rPr>
              <a:t>proof doesn’t work because the </a:t>
            </a:r>
            <a:r>
              <a:rPr lang="en-US" b="1" u="sng" dirty="0">
                <a:solidFill>
                  <a:schemeClr val="accent3">
                    <a:lumMod val="75000"/>
                  </a:schemeClr>
                </a:solidFill>
                <a:latin typeface="Franklin Gothic Medium"/>
                <a:cs typeface="Franklin Gothic Medium"/>
              </a:rPr>
              <a:t>code is wrong</a:t>
            </a:r>
            <a:r>
              <a:rPr lang="en-US" dirty="0">
                <a:solidFill>
                  <a:schemeClr val="accent3">
                    <a:lumMod val="75000"/>
                  </a:schemeClr>
                </a:solidFill>
                <a:latin typeface="Franklin Gothic Medium"/>
                <a:cs typeface="Franklin Gothic Medium"/>
              </a:rPr>
              <a:t>!</a:t>
            </a:r>
          </a:p>
        </p:txBody>
      </p:sp>
      <p:sp>
        <p:nvSpPr>
          <p:cNvPr id="5" name="Slide Number Placeholder 4">
            <a:extLst>
              <a:ext uri="{FF2B5EF4-FFF2-40B4-BE49-F238E27FC236}">
                <a16:creationId xmlns:a16="http://schemas.microsoft.com/office/drawing/2014/main" id="{98E5127F-7438-2084-3C05-F64A3BE04906}"/>
              </a:ext>
            </a:extLst>
          </p:cNvPr>
          <p:cNvSpPr>
            <a:spLocks noGrp="1"/>
          </p:cNvSpPr>
          <p:nvPr>
            <p:ph type="sldNum" sz="quarter" idx="4"/>
          </p:nvPr>
        </p:nvSpPr>
        <p:spPr/>
        <p:txBody>
          <a:bodyPr/>
          <a:lstStyle/>
          <a:p>
            <a:fld id="{60F4F636-6A27-E649-AEDF-9DE4D4E58670}" type="slidenum">
              <a:rPr lang="en-US" smtClean="0"/>
              <a:pPr/>
              <a:t>50</a:t>
            </a:fld>
            <a:endParaRPr lang="en-US" dirty="0"/>
          </a:p>
        </p:txBody>
      </p:sp>
    </p:spTree>
    <p:extLst>
      <p:ext uri="{BB962C8B-B14F-4D97-AF65-F5344CB8AC3E}">
        <p14:creationId xmlns:p14="http://schemas.microsoft.com/office/powerpoint/2010/main" val="2496428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Using Definitions in Calculations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Most useful with function calls</a:t>
            </a:r>
          </a:p>
          <a:p>
            <a:pPr lvl="1"/>
            <a:r>
              <a:rPr lang="en-US" sz="2200" dirty="0"/>
              <a:t>cite the definition of the function to get the return value</a:t>
            </a:r>
          </a:p>
          <a:p>
            <a:pPr lvl="1"/>
            <a:endParaRPr lang="en-US" sz="2200" dirty="0"/>
          </a:p>
          <a:p>
            <a:r>
              <a:rPr lang="en-US" sz="2600" dirty="0"/>
              <a:t>For example:</a:t>
            </a:r>
          </a:p>
          <a:p>
            <a:pPr lvl="2"/>
            <a:endParaRPr lang="en-US" sz="1800" b="1" dirty="0">
              <a:latin typeface="Franklin Gothic Medium" panose="020B0603020102020204" pitchFamily="34" charset="0"/>
            </a:endParaRPr>
          </a:p>
          <a:p>
            <a:pPr lvl="2"/>
            <a:r>
              <a:rPr lang="en-US" sz="1800" b="1" dirty="0">
                <a:latin typeface="Franklin Gothic Medium" panose="020B0603020102020204" pitchFamily="34" charset="0"/>
              </a:rPr>
              <a:t>	</a:t>
            </a:r>
            <a:r>
              <a:rPr lang="en-US" sz="1800" b="1" dirty="0">
                <a:latin typeface="Cambria Math" panose="02040503050406030204" pitchFamily="18" charset="0"/>
                <a:ea typeface="Cambria Math" panose="02040503050406030204" pitchFamily="18" charset="0"/>
              </a:rPr>
              <a:t>	 </a:t>
            </a:r>
            <a:r>
              <a:rPr lang="en-US" sz="1800" dirty="0"/>
              <a:t>sum(nil)		</a:t>
            </a:r>
            <a:r>
              <a:rPr lang="en-US" sz="1800" dirty="0">
                <a:latin typeface="Cambria Math" panose="02040503050406030204" pitchFamily="18" charset="0"/>
                <a:ea typeface="Cambria Math" panose="02040503050406030204" pitchFamily="18" charset="0"/>
              </a:rPr>
              <a:t>:=  0</a:t>
            </a:r>
          </a:p>
          <a:p>
            <a:pPr lvl="2"/>
            <a:r>
              <a:rPr lang="en-US" sz="1800" dirty="0">
                <a:latin typeface="Cambria Math" panose="02040503050406030204" pitchFamily="18" charset="0"/>
                <a:ea typeface="Cambria Math" panose="02040503050406030204" pitchFamily="18" charset="0"/>
              </a:rPr>
              <a:t>		 sum(x :: L)	:=  x + sum(L)</a:t>
            </a:r>
            <a:endParaRPr lang="en-US" sz="1800" b="1" dirty="0">
              <a:latin typeface="Cambria Math" panose="02040503050406030204" pitchFamily="18" charset="0"/>
              <a:ea typeface="Cambria Math" panose="02040503050406030204" pitchFamily="18" charset="0"/>
            </a:endParaRPr>
          </a:p>
          <a:p>
            <a:pPr lvl="2"/>
            <a:endParaRPr lang="en-US" sz="1800" dirty="0">
              <a:latin typeface="Cambria Math" panose="02040503050406030204" pitchFamily="18" charset="0"/>
              <a:ea typeface="Cambria Math" panose="02040503050406030204" pitchFamily="18" charset="0"/>
            </a:endParaRPr>
          </a:p>
          <a:p>
            <a:r>
              <a:rPr lang="en-US" sz="2600" dirty="0">
                <a:latin typeface="Franklin Gothic Medium" panose="020B0603020102020204" pitchFamily="34" charset="0"/>
                <a:cs typeface="Courier New" panose="02070309020205020404" pitchFamily="49" charset="0"/>
              </a:rPr>
              <a:t>Can cite facts such as</a:t>
            </a:r>
          </a:p>
          <a:p>
            <a:pPr lvl="1"/>
            <a:r>
              <a:rPr lang="en-US" sz="2200" dirty="0">
                <a:latin typeface="Cambria Math" panose="02040503050406030204" pitchFamily="18" charset="0"/>
                <a:ea typeface="Cambria Math" panose="02040503050406030204" pitchFamily="18" charset="0"/>
                <a:cs typeface="Courier New" panose="02070309020205020404" pitchFamily="49" charset="0"/>
              </a:rPr>
              <a:t>sum(nil) = 0</a:t>
            </a:r>
          </a:p>
          <a:p>
            <a:pPr lvl="1"/>
            <a:r>
              <a:rPr lang="en-US" sz="2200" dirty="0">
                <a:latin typeface="Cambria Math" panose="02040503050406030204" pitchFamily="18" charset="0"/>
                <a:ea typeface="Cambria Math" panose="02040503050406030204" pitchFamily="18" charset="0"/>
                <a:cs typeface="Courier New" panose="02070309020205020404" pitchFamily="49" charset="0"/>
              </a:rPr>
              <a:t>sum(a :: b :: nil) = a + sum(b :: nil)</a:t>
            </a:r>
          </a:p>
          <a:p>
            <a:endParaRPr lang="en-US" sz="2600" dirty="0">
              <a:latin typeface="Franklin Gothic Medium" panose="020B0603020102020204" pitchFamily="34" charset="0"/>
              <a:cs typeface="Courier New" panose="02070309020205020404" pitchFamily="49" charset="0"/>
            </a:endParaRPr>
          </a:p>
        </p:txBody>
      </p:sp>
      <p:sp>
        <p:nvSpPr>
          <p:cNvPr id="4" name="TextBox 3">
            <a:extLst>
              <a:ext uri="{FF2B5EF4-FFF2-40B4-BE49-F238E27FC236}">
                <a16:creationId xmlns:a16="http://schemas.microsoft.com/office/drawing/2014/main" id="{D963F147-F50F-259A-1129-BE23910B6DAD}"/>
              </a:ext>
            </a:extLst>
          </p:cNvPr>
          <p:cNvSpPr txBox="1"/>
          <p:nvPr/>
        </p:nvSpPr>
        <p:spPr>
          <a:xfrm>
            <a:off x="3417152" y="6015628"/>
            <a:ext cx="5269648" cy="369332"/>
          </a:xfrm>
          <a:prstGeom prst="rect">
            <a:avLst/>
          </a:prstGeom>
          <a:noFill/>
        </p:spPr>
        <p:txBody>
          <a:bodyPr wrap="none" rtlCol="0">
            <a:spAutoFit/>
          </a:bodyPr>
          <a:lstStyle/>
          <a:p>
            <a:r>
              <a:rPr lang="en-US" dirty="0">
                <a:solidFill>
                  <a:schemeClr val="accent3">
                    <a:lumMod val="75000"/>
                  </a:schemeClr>
                </a:solidFill>
                <a:latin typeface="Franklin Gothic Medium"/>
                <a:cs typeface="Franklin Gothic Medium"/>
              </a:rPr>
              <a:t>second case of definition with </a:t>
            </a:r>
            <a:r>
              <a:rPr lang="en-US" dirty="0">
                <a:solidFill>
                  <a:schemeClr val="accent3">
                    <a:lumMod val="75000"/>
                  </a:schemeClr>
                </a:solidFill>
                <a:latin typeface="Cambria Math" panose="02040503050406030204" pitchFamily="18" charset="0"/>
                <a:ea typeface="Cambria Math" panose="02040503050406030204" pitchFamily="18" charset="0"/>
                <a:cs typeface="Franklin Gothic Medium"/>
              </a:rPr>
              <a:t>x = a</a:t>
            </a:r>
            <a:r>
              <a:rPr lang="en-US" dirty="0">
                <a:solidFill>
                  <a:schemeClr val="accent3">
                    <a:lumMod val="75000"/>
                  </a:schemeClr>
                </a:solidFill>
                <a:latin typeface="Franklin Gothic Medium"/>
                <a:cs typeface="Franklin Gothic Medium"/>
              </a:rPr>
              <a:t> and </a:t>
            </a:r>
            <a:r>
              <a:rPr lang="en-US" dirty="0">
                <a:solidFill>
                  <a:schemeClr val="accent3">
                    <a:lumMod val="75000"/>
                  </a:schemeClr>
                </a:solidFill>
                <a:latin typeface="Cambria Math" panose="02040503050406030204" pitchFamily="18" charset="0"/>
                <a:ea typeface="Cambria Math" panose="02040503050406030204" pitchFamily="18" charset="0"/>
                <a:cs typeface="Franklin Gothic Medium"/>
              </a:rPr>
              <a:t>L = b :: nil</a:t>
            </a:r>
          </a:p>
        </p:txBody>
      </p:sp>
      <p:sp>
        <p:nvSpPr>
          <p:cNvPr id="5" name="Slide Number Placeholder 4">
            <a:extLst>
              <a:ext uri="{FF2B5EF4-FFF2-40B4-BE49-F238E27FC236}">
                <a16:creationId xmlns:a16="http://schemas.microsoft.com/office/drawing/2014/main" id="{FD716A15-E2CF-8C4A-9D0F-AF42B7EF0059}"/>
              </a:ext>
            </a:extLst>
          </p:cNvPr>
          <p:cNvSpPr>
            <a:spLocks noGrp="1"/>
          </p:cNvSpPr>
          <p:nvPr>
            <p:ph type="sldNum" sz="quarter" idx="4"/>
          </p:nvPr>
        </p:nvSpPr>
        <p:spPr/>
        <p:txBody>
          <a:bodyPr/>
          <a:lstStyle/>
          <a:p>
            <a:fld id="{60F4F636-6A27-E649-AEDF-9DE4D4E58670}" type="slidenum">
              <a:rPr lang="en-US" smtClean="0"/>
              <a:pPr/>
              <a:t>51</a:t>
            </a:fld>
            <a:endParaRPr lang="en-US" dirty="0"/>
          </a:p>
        </p:txBody>
      </p:sp>
    </p:spTree>
    <p:extLst>
      <p:ext uri="{BB962C8B-B14F-4D97-AF65-F5344CB8AC3E}">
        <p14:creationId xmlns:p14="http://schemas.microsoft.com/office/powerpoint/2010/main" val="3122943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15E608-E223-1B56-57F0-3DFE44DE6A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EF3F1F-8CDE-6A2D-9148-40A6213D0EA6}"/>
              </a:ext>
            </a:extLst>
          </p:cNvPr>
          <p:cNvSpPr>
            <a:spLocks noGrp="1"/>
          </p:cNvSpPr>
          <p:nvPr>
            <p:ph type="title"/>
          </p:nvPr>
        </p:nvSpPr>
        <p:spPr/>
        <p:txBody>
          <a:bodyPr/>
          <a:lstStyle/>
          <a:p>
            <a:r>
              <a:rPr lang="en-US" dirty="0"/>
              <a:t>Recall: Finding Facts at a Return Statement</a:t>
            </a:r>
          </a:p>
        </p:txBody>
      </p:sp>
      <p:sp>
        <p:nvSpPr>
          <p:cNvPr id="3" name="Content Placeholder 2">
            <a:extLst>
              <a:ext uri="{FF2B5EF4-FFF2-40B4-BE49-F238E27FC236}">
                <a16:creationId xmlns:a16="http://schemas.microsoft.com/office/drawing/2014/main" id="{368AD3D6-6172-8871-3D3B-93CB011936BF}"/>
              </a:ext>
            </a:extLst>
          </p:cNvPr>
          <p:cNvSpPr>
            <a:spLocks noGrp="1"/>
          </p:cNvSpPr>
          <p:nvPr>
            <p:ph idx="1"/>
          </p:nvPr>
        </p:nvSpPr>
        <p:spPr/>
        <p:txBody>
          <a:bodyPr/>
          <a:lstStyle/>
          <a:p>
            <a:r>
              <a:rPr lang="en-US" sz="2400" dirty="0"/>
              <a:t>Consider this code</a:t>
            </a:r>
          </a:p>
          <a:p>
            <a:pPr lvl="2"/>
            <a:endParaRPr lang="en-US" sz="1800" dirty="0"/>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Inputs a and b must be integers.</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Returns a non-negative integer.</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f = (a: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b: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L: List = cons(a, cons(b, nil));</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if</a:t>
            </a:r>
            <a:r>
              <a:rPr lang="en-US" sz="1800" dirty="0">
                <a:latin typeface="Courier New" panose="02070309020205020404" pitchFamily="49" charset="0"/>
                <a:cs typeface="Courier New" panose="02070309020205020404" pitchFamily="49" charset="0"/>
              </a:rPr>
              <a:t> (a &gt;= 0n &amp;&amp; b &gt;= 0n)</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sum(L);</a:t>
            </a:r>
          </a:p>
          <a:p>
            <a:pPr lvl="2"/>
            <a:r>
              <a:rPr lang="en-US" sz="1800" dirty="0">
                <a:latin typeface="Courier New" panose="02070309020205020404" pitchFamily="49" charset="0"/>
                <a:cs typeface="Courier New" panose="02070309020205020404" pitchFamily="49" charset="0"/>
              </a:rPr>
              <a:t>  …</a:t>
            </a:r>
          </a:p>
          <a:p>
            <a:pPr lvl="2"/>
            <a:endParaRPr lang="en-US" sz="1800" dirty="0">
              <a:latin typeface="Courier New" panose="02070309020205020404" pitchFamily="49" charset="0"/>
              <a:cs typeface="Courier New" panose="02070309020205020404" pitchFamily="49" charset="0"/>
            </a:endParaRPr>
          </a:p>
          <a:p>
            <a:endParaRPr lang="en-US" sz="2400" dirty="0"/>
          </a:p>
          <a:p>
            <a:r>
              <a:rPr lang="en-US" sz="2400" dirty="0"/>
              <a:t>Known facts include “</a:t>
            </a:r>
            <a:r>
              <a:rPr lang="en-US" sz="2400" dirty="0">
                <a:latin typeface="Cambria Math" panose="02040503050406030204" pitchFamily="18" charset="0"/>
                <a:ea typeface="Cambria Math" panose="02040503050406030204" pitchFamily="18" charset="0"/>
              </a:rPr>
              <a:t>a ≥ 0</a:t>
            </a:r>
            <a:r>
              <a:rPr lang="en-US" sz="2400" dirty="0"/>
              <a:t>”, “</a:t>
            </a:r>
            <a:r>
              <a:rPr lang="en-US" sz="2400" dirty="0">
                <a:latin typeface="Cambria Math" panose="02040503050406030204" pitchFamily="18" charset="0"/>
                <a:ea typeface="Cambria Math" panose="02040503050406030204" pitchFamily="18" charset="0"/>
              </a:rPr>
              <a:t>b ≥ 0</a:t>
            </a:r>
            <a:r>
              <a:rPr lang="en-US" sz="2400" dirty="0"/>
              <a:t>”, and “</a:t>
            </a:r>
            <a:r>
              <a:rPr lang="en-US" sz="2400" dirty="0">
                <a:latin typeface="Cambria Math" panose="02040503050406030204" pitchFamily="18" charset="0"/>
                <a:ea typeface="Cambria Math" panose="02040503050406030204" pitchFamily="18" charset="0"/>
              </a:rPr>
              <a:t>L = cons(…)</a:t>
            </a:r>
            <a:r>
              <a:rPr lang="en-US" sz="2400" dirty="0"/>
              <a:t>”</a:t>
            </a:r>
          </a:p>
          <a:p>
            <a:r>
              <a:rPr lang="en-US" sz="2400" dirty="0">
                <a:latin typeface="Franklin Gothic Medium" panose="020B0603020102020204" pitchFamily="34" charset="0"/>
                <a:cs typeface="Courier New" panose="02070309020205020404" pitchFamily="49" charset="0"/>
              </a:rPr>
              <a:t>Must prove that </a:t>
            </a:r>
            <a:r>
              <a:rPr lang="en-US" sz="2400" dirty="0">
                <a:latin typeface="Cambria Math" panose="02040503050406030204" pitchFamily="18" charset="0"/>
                <a:ea typeface="Cambria Math" panose="02040503050406030204" pitchFamily="18" charset="0"/>
                <a:cs typeface="Courier New" panose="02070309020205020404" pitchFamily="49" charset="0"/>
              </a:rPr>
              <a:t>sum(L) </a:t>
            </a:r>
            <a:r>
              <a:rPr lang="en-US" sz="2400" dirty="0">
                <a:latin typeface="Cambria Math" panose="02040503050406030204" pitchFamily="18" charset="0"/>
                <a:ea typeface="Cambria Math" panose="02040503050406030204" pitchFamily="18" charset="0"/>
              </a:rPr>
              <a:t>≥ 0</a:t>
            </a:r>
            <a:endParaRPr lang="en-US" sz="2400" dirty="0">
              <a:latin typeface="Cambria Math" panose="02040503050406030204" pitchFamily="18" charset="0"/>
              <a:ea typeface="Cambria Math" panose="02040503050406030204" pitchFamily="18" charset="0"/>
              <a:cs typeface="Courier New" panose="02070309020205020404" pitchFamily="49" charset="0"/>
            </a:endParaRPr>
          </a:p>
        </p:txBody>
      </p:sp>
      <p:sp>
        <p:nvSpPr>
          <p:cNvPr id="4" name="TextBox 3">
            <a:extLst>
              <a:ext uri="{FF2B5EF4-FFF2-40B4-BE49-F238E27FC236}">
                <a16:creationId xmlns:a16="http://schemas.microsoft.com/office/drawing/2014/main" id="{93711AB3-38E8-166F-30E0-EA96191C6D28}"/>
              </a:ext>
            </a:extLst>
          </p:cNvPr>
          <p:cNvSpPr txBox="1"/>
          <p:nvPr/>
        </p:nvSpPr>
        <p:spPr>
          <a:xfrm>
            <a:off x="5324341" y="4238304"/>
            <a:ext cx="3362459" cy="646331"/>
          </a:xfrm>
          <a:prstGeom prst="rect">
            <a:avLst/>
          </a:prstGeom>
          <a:noFill/>
        </p:spPr>
        <p:txBody>
          <a:bodyPr wrap="none" rtlCol="0">
            <a:spAutoFit/>
          </a:bodyPr>
          <a:lstStyle/>
          <a:p>
            <a:pPr algn="ctr"/>
            <a:r>
              <a:rPr lang="en-US" dirty="0">
                <a:solidFill>
                  <a:schemeClr val="accent3">
                    <a:lumMod val="75000"/>
                  </a:schemeClr>
                </a:solidFill>
                <a:latin typeface="Franklin Gothic Medium"/>
                <a:cs typeface="Franklin Gothic Medium"/>
              </a:rPr>
              <a:t>find facts by reading along </a:t>
            </a:r>
            <a:r>
              <a:rPr lang="en-US" u="sng" dirty="0">
                <a:solidFill>
                  <a:schemeClr val="accent3">
                    <a:lumMod val="75000"/>
                  </a:schemeClr>
                </a:solidFill>
                <a:latin typeface="Franklin Gothic Medium"/>
                <a:cs typeface="Franklin Gothic Medium"/>
              </a:rPr>
              <a:t>path</a:t>
            </a:r>
            <a:r>
              <a:rPr lang="en-US" dirty="0">
                <a:solidFill>
                  <a:schemeClr val="accent3">
                    <a:lumMod val="75000"/>
                  </a:schemeClr>
                </a:solidFill>
                <a:latin typeface="Franklin Gothic Medium"/>
                <a:cs typeface="Franklin Gothic Medium"/>
              </a:rPr>
              <a:t> </a:t>
            </a:r>
          </a:p>
          <a:p>
            <a:pPr algn="ctr"/>
            <a:r>
              <a:rPr lang="en-US" dirty="0">
                <a:solidFill>
                  <a:schemeClr val="accent3">
                    <a:lumMod val="75000"/>
                  </a:schemeClr>
                </a:solidFill>
                <a:latin typeface="Franklin Gothic Medium"/>
                <a:cs typeface="Franklin Gothic Medium"/>
              </a:rPr>
              <a:t>from top to return statement</a:t>
            </a:r>
          </a:p>
        </p:txBody>
      </p:sp>
      <p:sp>
        <p:nvSpPr>
          <p:cNvPr id="5" name="Slide Number Placeholder 4">
            <a:extLst>
              <a:ext uri="{FF2B5EF4-FFF2-40B4-BE49-F238E27FC236}">
                <a16:creationId xmlns:a16="http://schemas.microsoft.com/office/drawing/2014/main" id="{4773AD46-F03C-ECF0-541C-CEFE896FC29D}"/>
              </a:ext>
            </a:extLst>
          </p:cNvPr>
          <p:cNvSpPr>
            <a:spLocks noGrp="1"/>
          </p:cNvSpPr>
          <p:nvPr>
            <p:ph type="sldNum" sz="quarter" idx="4"/>
          </p:nvPr>
        </p:nvSpPr>
        <p:spPr/>
        <p:txBody>
          <a:bodyPr/>
          <a:lstStyle/>
          <a:p>
            <a:fld id="{60F4F636-6A27-E649-AEDF-9DE4D4E58670}" type="slidenum">
              <a:rPr lang="en-US" smtClean="0"/>
              <a:pPr/>
              <a:t>52</a:t>
            </a:fld>
            <a:endParaRPr lang="en-US" dirty="0"/>
          </a:p>
        </p:txBody>
      </p:sp>
    </p:spTree>
    <p:extLst>
      <p:ext uri="{BB962C8B-B14F-4D97-AF65-F5344CB8AC3E}">
        <p14:creationId xmlns:p14="http://schemas.microsoft.com/office/powerpoint/2010/main" val="42666181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Using Definitions in Calculations (1/2)</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pPr lvl="2"/>
            <a:endParaRPr lang="en-US" sz="1800" b="1" dirty="0">
              <a:latin typeface="Franklin Gothic Medium" panose="020B0603020102020204" pitchFamily="34" charset="0"/>
            </a:endParaRPr>
          </a:p>
          <a:p>
            <a:pPr lvl="2"/>
            <a:r>
              <a:rPr lang="en-US" sz="1800" b="1" dirty="0">
                <a:latin typeface="Franklin Gothic Medium" panose="020B0603020102020204" pitchFamily="34" charset="0"/>
              </a:rPr>
              <a:t>	</a:t>
            </a:r>
            <a:r>
              <a:rPr lang="en-US" sz="1800" b="1" dirty="0">
                <a:latin typeface="Cambria Math" panose="02040503050406030204" pitchFamily="18" charset="0"/>
                <a:ea typeface="Cambria Math" panose="02040503050406030204" pitchFamily="18" charset="0"/>
              </a:rPr>
              <a:t>	 </a:t>
            </a:r>
            <a:r>
              <a:rPr lang="en-US" sz="1800" dirty="0"/>
              <a:t>sum(nil)		</a:t>
            </a:r>
            <a:r>
              <a:rPr lang="en-US" sz="1800" dirty="0">
                <a:latin typeface="Cambria Math" panose="02040503050406030204" pitchFamily="18" charset="0"/>
                <a:ea typeface="Cambria Math" panose="02040503050406030204" pitchFamily="18" charset="0"/>
              </a:rPr>
              <a:t>:=  0</a:t>
            </a:r>
          </a:p>
          <a:p>
            <a:pPr lvl="2"/>
            <a:r>
              <a:rPr lang="en-US" sz="1800" dirty="0">
                <a:latin typeface="Cambria Math" panose="02040503050406030204" pitchFamily="18" charset="0"/>
                <a:ea typeface="Cambria Math" panose="02040503050406030204" pitchFamily="18" charset="0"/>
              </a:rPr>
              <a:t>		 sum(x :: L)	:=  x + sum(L)</a:t>
            </a:r>
            <a:endParaRPr lang="en-US" sz="1800" b="1" dirty="0">
              <a:latin typeface="Cambria Math" panose="02040503050406030204" pitchFamily="18" charset="0"/>
              <a:ea typeface="Cambria Math" panose="02040503050406030204" pitchFamily="18" charset="0"/>
            </a:endParaRPr>
          </a:p>
          <a:p>
            <a:pPr lvl="2"/>
            <a:endParaRPr lang="en-US" sz="1800" dirty="0">
              <a:latin typeface="Cambria Math" panose="02040503050406030204" pitchFamily="18" charset="0"/>
              <a:ea typeface="Cambria Math" panose="02040503050406030204" pitchFamily="18" charset="0"/>
            </a:endParaRPr>
          </a:p>
          <a:p>
            <a:r>
              <a:rPr lang="en-US" sz="2400" dirty="0"/>
              <a:t>Know “</a:t>
            </a:r>
            <a:r>
              <a:rPr lang="en-US" sz="2400" dirty="0">
                <a:latin typeface="Cambria Math" panose="02040503050406030204" pitchFamily="18" charset="0"/>
                <a:ea typeface="Cambria Math" panose="02040503050406030204" pitchFamily="18" charset="0"/>
              </a:rPr>
              <a:t>a ≥ 0</a:t>
            </a:r>
            <a:r>
              <a:rPr lang="en-US" sz="2400" dirty="0"/>
              <a:t>”, “</a:t>
            </a:r>
            <a:r>
              <a:rPr lang="en-US" sz="2400" dirty="0">
                <a:latin typeface="Cambria Math" panose="02040503050406030204" pitchFamily="18" charset="0"/>
                <a:ea typeface="Cambria Math" panose="02040503050406030204" pitchFamily="18" charset="0"/>
              </a:rPr>
              <a:t>b ≥ 0</a:t>
            </a:r>
            <a:r>
              <a:rPr lang="en-US" sz="2400" dirty="0"/>
              <a:t>”, and “</a:t>
            </a:r>
            <a:r>
              <a:rPr lang="en-US" sz="2400" dirty="0">
                <a:latin typeface="Cambria Math" panose="02040503050406030204" pitchFamily="18" charset="0"/>
                <a:ea typeface="Cambria Math" panose="02040503050406030204" pitchFamily="18" charset="0"/>
              </a:rPr>
              <a:t>L = a :: b :: nil</a:t>
            </a:r>
            <a:r>
              <a:rPr lang="en-US" sz="2400" dirty="0"/>
              <a:t>”</a:t>
            </a:r>
          </a:p>
          <a:p>
            <a:pPr lvl="1"/>
            <a:endParaRPr lang="en-US" sz="2000" dirty="0">
              <a:latin typeface="Franklin Gothic Medium" panose="020B0603020102020204" pitchFamily="34" charset="0"/>
              <a:cs typeface="Courier New" panose="02070309020205020404" pitchFamily="49" charset="0"/>
            </a:endParaRPr>
          </a:p>
          <a:p>
            <a:r>
              <a:rPr lang="en-US" sz="2400" dirty="0">
                <a:latin typeface="Franklin Gothic Medium" panose="020B0603020102020204" pitchFamily="34" charset="0"/>
                <a:cs typeface="Courier New" panose="02070309020205020404" pitchFamily="49" charset="0"/>
              </a:rPr>
              <a:t>Prove the “</a:t>
            </a:r>
            <a:r>
              <a:rPr lang="en-US" sz="2400" dirty="0">
                <a:latin typeface="Cambria Math" panose="02040503050406030204" pitchFamily="18" charset="0"/>
                <a:ea typeface="Cambria Math" panose="02040503050406030204" pitchFamily="18" charset="0"/>
                <a:cs typeface="Courier New" panose="02070309020205020404" pitchFamily="49" charset="0"/>
              </a:rPr>
              <a:t>sum(L)</a:t>
            </a:r>
            <a:r>
              <a:rPr lang="en-US" sz="2400" dirty="0">
                <a:latin typeface="Franklin Gothic Medium" panose="020B0603020102020204" pitchFamily="34" charset="0"/>
                <a:cs typeface="Courier New" panose="02070309020205020404" pitchFamily="49" charset="0"/>
              </a:rPr>
              <a:t>” is non-negative</a:t>
            </a:r>
          </a:p>
          <a:p>
            <a:pPr lvl="2"/>
            <a:endParaRPr lang="en-US" sz="1600" dirty="0">
              <a:latin typeface="Franklin Gothic Medium" panose="020B0603020102020204" pitchFamily="34" charset="0"/>
              <a:cs typeface="Courier New" panose="02070309020205020404" pitchFamily="49" charset="0"/>
            </a:endParaRPr>
          </a:p>
          <a:p>
            <a:pPr lvl="2"/>
            <a:r>
              <a:rPr lang="en-US" sz="1800" dirty="0">
                <a:latin typeface="Cambria Math" panose="02040503050406030204" pitchFamily="18" charset="0"/>
                <a:ea typeface="Cambria Math" panose="02040503050406030204" pitchFamily="18" charset="0"/>
                <a:cs typeface="Courier New" panose="02070309020205020404" pitchFamily="49" charset="0"/>
              </a:rPr>
              <a:t>sum(L)</a:t>
            </a:r>
          </a:p>
        </p:txBody>
      </p:sp>
      <p:sp>
        <p:nvSpPr>
          <p:cNvPr id="4" name="Slide Number Placeholder 3">
            <a:extLst>
              <a:ext uri="{FF2B5EF4-FFF2-40B4-BE49-F238E27FC236}">
                <a16:creationId xmlns:a16="http://schemas.microsoft.com/office/drawing/2014/main" id="{2D42B92D-E536-23CF-3A91-7C7C5D3A969C}"/>
              </a:ext>
            </a:extLst>
          </p:cNvPr>
          <p:cNvSpPr>
            <a:spLocks noGrp="1"/>
          </p:cNvSpPr>
          <p:nvPr>
            <p:ph type="sldNum" sz="quarter" idx="4"/>
          </p:nvPr>
        </p:nvSpPr>
        <p:spPr/>
        <p:txBody>
          <a:bodyPr/>
          <a:lstStyle/>
          <a:p>
            <a:fld id="{60F4F636-6A27-E649-AEDF-9DE4D4E58670}" type="slidenum">
              <a:rPr lang="en-US" smtClean="0"/>
              <a:pPr/>
              <a:t>53</a:t>
            </a:fld>
            <a:endParaRPr lang="en-US" dirty="0"/>
          </a:p>
        </p:txBody>
      </p:sp>
    </p:spTree>
    <p:extLst>
      <p:ext uri="{BB962C8B-B14F-4D97-AF65-F5344CB8AC3E}">
        <p14:creationId xmlns:p14="http://schemas.microsoft.com/office/powerpoint/2010/main" val="7446940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D74D2-00BD-2ECD-D229-32A17D20DD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593832-1074-7B3B-6731-97B14043BCA3}"/>
              </a:ext>
            </a:extLst>
          </p:cNvPr>
          <p:cNvSpPr>
            <a:spLocks noGrp="1"/>
          </p:cNvSpPr>
          <p:nvPr>
            <p:ph type="title"/>
          </p:nvPr>
        </p:nvSpPr>
        <p:spPr/>
        <p:txBody>
          <a:bodyPr/>
          <a:lstStyle/>
          <a:p>
            <a:r>
              <a:rPr lang="en-US" dirty="0"/>
              <a:t>Using Definitions in Calculations (2/2)</a:t>
            </a:r>
          </a:p>
        </p:txBody>
      </p:sp>
      <p:sp>
        <p:nvSpPr>
          <p:cNvPr id="3" name="Content Placeholder 2">
            <a:extLst>
              <a:ext uri="{FF2B5EF4-FFF2-40B4-BE49-F238E27FC236}">
                <a16:creationId xmlns:a16="http://schemas.microsoft.com/office/drawing/2014/main" id="{28BC3E24-A88F-A955-1D64-23E79AA89797}"/>
              </a:ext>
            </a:extLst>
          </p:cNvPr>
          <p:cNvSpPr>
            <a:spLocks noGrp="1"/>
          </p:cNvSpPr>
          <p:nvPr>
            <p:ph idx="1"/>
          </p:nvPr>
        </p:nvSpPr>
        <p:spPr/>
        <p:txBody>
          <a:bodyPr/>
          <a:lstStyle/>
          <a:p>
            <a:pPr lvl="2"/>
            <a:endParaRPr lang="en-US" sz="1800" b="1" dirty="0">
              <a:latin typeface="Franklin Gothic Medium" panose="020B0603020102020204" pitchFamily="34" charset="0"/>
            </a:endParaRPr>
          </a:p>
          <a:p>
            <a:pPr lvl="2"/>
            <a:r>
              <a:rPr lang="en-US" sz="1800" b="1" dirty="0">
                <a:latin typeface="Franklin Gothic Medium" panose="020B0603020102020204" pitchFamily="34" charset="0"/>
              </a:rPr>
              <a:t>	</a:t>
            </a:r>
            <a:r>
              <a:rPr lang="en-US" sz="1800" b="1" dirty="0">
                <a:latin typeface="Cambria Math" panose="02040503050406030204" pitchFamily="18" charset="0"/>
                <a:ea typeface="Cambria Math" panose="02040503050406030204" pitchFamily="18" charset="0"/>
              </a:rPr>
              <a:t>	 </a:t>
            </a:r>
            <a:r>
              <a:rPr lang="en-US" sz="1800" dirty="0"/>
              <a:t>sum(nil)		</a:t>
            </a:r>
            <a:r>
              <a:rPr lang="en-US" sz="1800" dirty="0">
                <a:latin typeface="Cambria Math" panose="02040503050406030204" pitchFamily="18" charset="0"/>
                <a:ea typeface="Cambria Math" panose="02040503050406030204" pitchFamily="18" charset="0"/>
              </a:rPr>
              <a:t>:=  0</a:t>
            </a:r>
          </a:p>
          <a:p>
            <a:pPr lvl="2"/>
            <a:r>
              <a:rPr lang="en-US" sz="1800" dirty="0">
                <a:latin typeface="Cambria Math" panose="02040503050406030204" pitchFamily="18" charset="0"/>
                <a:ea typeface="Cambria Math" panose="02040503050406030204" pitchFamily="18" charset="0"/>
              </a:rPr>
              <a:t>		 sum(x :: L)	:=  x + sum(L)</a:t>
            </a:r>
            <a:endParaRPr lang="en-US" sz="1800" b="1" dirty="0">
              <a:latin typeface="Cambria Math" panose="02040503050406030204" pitchFamily="18" charset="0"/>
              <a:ea typeface="Cambria Math" panose="02040503050406030204" pitchFamily="18" charset="0"/>
            </a:endParaRPr>
          </a:p>
          <a:p>
            <a:pPr lvl="2"/>
            <a:endParaRPr lang="en-US" sz="1800" dirty="0">
              <a:latin typeface="Cambria Math" panose="02040503050406030204" pitchFamily="18" charset="0"/>
              <a:ea typeface="Cambria Math" panose="02040503050406030204" pitchFamily="18" charset="0"/>
            </a:endParaRPr>
          </a:p>
          <a:p>
            <a:r>
              <a:rPr lang="en-US" sz="2400" dirty="0"/>
              <a:t>Know “</a:t>
            </a:r>
            <a:r>
              <a:rPr lang="en-US" sz="2400" dirty="0">
                <a:latin typeface="Cambria Math" panose="02040503050406030204" pitchFamily="18" charset="0"/>
                <a:ea typeface="Cambria Math" panose="02040503050406030204" pitchFamily="18" charset="0"/>
              </a:rPr>
              <a:t>a ≥ 0</a:t>
            </a:r>
            <a:r>
              <a:rPr lang="en-US" sz="2400" dirty="0"/>
              <a:t>”, “</a:t>
            </a:r>
            <a:r>
              <a:rPr lang="en-US" sz="2400" dirty="0">
                <a:latin typeface="Cambria Math" panose="02040503050406030204" pitchFamily="18" charset="0"/>
                <a:ea typeface="Cambria Math" panose="02040503050406030204" pitchFamily="18" charset="0"/>
              </a:rPr>
              <a:t>b ≥ 0</a:t>
            </a:r>
            <a:r>
              <a:rPr lang="en-US" sz="2400" dirty="0"/>
              <a:t>”, and “</a:t>
            </a:r>
            <a:r>
              <a:rPr lang="en-US" sz="2400" dirty="0">
                <a:latin typeface="Cambria Math" panose="02040503050406030204" pitchFamily="18" charset="0"/>
                <a:ea typeface="Cambria Math" panose="02040503050406030204" pitchFamily="18" charset="0"/>
              </a:rPr>
              <a:t>L = a :: b :: nil</a:t>
            </a:r>
            <a:r>
              <a:rPr lang="en-US" sz="2400" dirty="0"/>
              <a:t>”</a:t>
            </a:r>
          </a:p>
          <a:p>
            <a:pPr lvl="1"/>
            <a:endParaRPr lang="en-US" sz="2000" dirty="0">
              <a:latin typeface="Franklin Gothic Medium" panose="020B0603020102020204" pitchFamily="34" charset="0"/>
              <a:cs typeface="Courier New" panose="02070309020205020404" pitchFamily="49" charset="0"/>
            </a:endParaRPr>
          </a:p>
          <a:p>
            <a:r>
              <a:rPr lang="en-US" sz="2400" dirty="0">
                <a:latin typeface="Franklin Gothic Medium" panose="020B0603020102020204" pitchFamily="34" charset="0"/>
                <a:cs typeface="Courier New" panose="02070309020205020404" pitchFamily="49" charset="0"/>
              </a:rPr>
              <a:t>Prove the “</a:t>
            </a:r>
            <a:r>
              <a:rPr lang="en-US" sz="2400" dirty="0">
                <a:latin typeface="Cambria Math" panose="02040503050406030204" pitchFamily="18" charset="0"/>
                <a:ea typeface="Cambria Math" panose="02040503050406030204" pitchFamily="18" charset="0"/>
                <a:cs typeface="Courier New" panose="02070309020205020404" pitchFamily="49" charset="0"/>
              </a:rPr>
              <a:t>sum(L)</a:t>
            </a:r>
            <a:r>
              <a:rPr lang="en-US" sz="2400" dirty="0">
                <a:latin typeface="Franklin Gothic Medium" panose="020B0603020102020204" pitchFamily="34" charset="0"/>
                <a:cs typeface="Courier New" panose="02070309020205020404" pitchFamily="49" charset="0"/>
              </a:rPr>
              <a:t>” is non-negative</a:t>
            </a:r>
          </a:p>
          <a:p>
            <a:pPr lvl="2"/>
            <a:endParaRPr lang="en-US" sz="1600" dirty="0">
              <a:latin typeface="Franklin Gothic Medium" panose="020B0603020102020204" pitchFamily="34" charset="0"/>
              <a:cs typeface="Courier New" panose="02070309020205020404" pitchFamily="49" charset="0"/>
            </a:endParaRPr>
          </a:p>
          <a:p>
            <a:pPr lvl="2"/>
            <a:r>
              <a:rPr lang="en-US" sz="1800" dirty="0">
                <a:latin typeface="Cambria Math" panose="02040503050406030204" pitchFamily="18" charset="0"/>
                <a:ea typeface="Cambria Math" panose="02040503050406030204" pitchFamily="18" charset="0"/>
                <a:cs typeface="Courier New" panose="02070309020205020404" pitchFamily="49" charset="0"/>
              </a:rPr>
              <a:t>sum(L)	= sum(a :: b :: nil)			</a:t>
            </a:r>
            <a:r>
              <a:rPr lang="en-US" sz="1800" dirty="0">
                <a:latin typeface="Franklin Gothic Medium" panose="020B0603020102020204" pitchFamily="34" charset="0"/>
                <a:ea typeface="Cambria Math" panose="02040503050406030204" pitchFamily="18" charset="0"/>
                <a:cs typeface="Courier New" panose="02070309020205020404" pitchFamily="49" charset="0"/>
              </a:rPr>
              <a:t>since </a:t>
            </a:r>
            <a:r>
              <a:rPr lang="en-US" sz="1800" dirty="0">
                <a:latin typeface="Cambria Math" panose="02040503050406030204" pitchFamily="18" charset="0"/>
                <a:ea typeface="Cambria Math" panose="02040503050406030204" pitchFamily="18" charset="0"/>
                <a:cs typeface="Courier New" panose="02070309020205020404" pitchFamily="49" charset="0"/>
              </a:rPr>
              <a:t>L = a :: b :: nil</a:t>
            </a:r>
          </a:p>
          <a:p>
            <a:pPr lvl="2"/>
            <a:r>
              <a:rPr lang="en-US" sz="1800" dirty="0">
                <a:latin typeface="Cambria Math" panose="02040503050406030204" pitchFamily="18" charset="0"/>
                <a:ea typeface="Cambria Math" panose="02040503050406030204" pitchFamily="18" charset="0"/>
                <a:cs typeface="Courier New" panose="02070309020205020404" pitchFamily="49" charset="0"/>
              </a:rPr>
              <a:t>		= a + sum(b :: nil)			</a:t>
            </a:r>
            <a:r>
              <a:rPr lang="en-US" sz="1800" dirty="0">
                <a:latin typeface="Franklin Gothic Medium" panose="020B0603020102020204" pitchFamily="34" charset="0"/>
                <a:ea typeface="Cambria Math" panose="02040503050406030204" pitchFamily="18" charset="0"/>
                <a:cs typeface="Courier New" panose="02070309020205020404" pitchFamily="49" charset="0"/>
              </a:rPr>
              <a:t>def of</a:t>
            </a:r>
            <a:r>
              <a:rPr lang="en-US" sz="1800" dirty="0">
                <a:latin typeface="Cambria Math" panose="02040503050406030204" pitchFamily="18" charset="0"/>
                <a:ea typeface="Cambria Math" panose="02040503050406030204" pitchFamily="18" charset="0"/>
                <a:cs typeface="Courier New" panose="02070309020205020404" pitchFamily="49" charset="0"/>
              </a:rPr>
              <a:t> sum</a:t>
            </a:r>
          </a:p>
          <a:p>
            <a:pPr lvl="2"/>
            <a:r>
              <a:rPr lang="en-US" sz="1800" dirty="0">
                <a:latin typeface="Cambria Math" panose="02040503050406030204" pitchFamily="18" charset="0"/>
                <a:ea typeface="Cambria Math" panose="02040503050406030204" pitchFamily="18" charset="0"/>
                <a:cs typeface="Courier New" panose="02070309020205020404" pitchFamily="49" charset="0"/>
              </a:rPr>
              <a:t>		= a + b + sum(nil)		</a:t>
            </a:r>
            <a:r>
              <a:rPr lang="en-US" sz="1800" dirty="0">
                <a:latin typeface="Franklin Gothic Medium" panose="020B0603020102020204" pitchFamily="34" charset="0"/>
                <a:ea typeface="Cambria Math" panose="02040503050406030204" pitchFamily="18" charset="0"/>
                <a:cs typeface="Courier New" panose="02070309020205020404" pitchFamily="49" charset="0"/>
              </a:rPr>
              <a:t>def of</a:t>
            </a:r>
            <a:r>
              <a:rPr lang="en-US" sz="1800" dirty="0">
                <a:latin typeface="Cambria Math" panose="02040503050406030204" pitchFamily="18" charset="0"/>
                <a:ea typeface="Cambria Math" panose="02040503050406030204" pitchFamily="18" charset="0"/>
                <a:cs typeface="Courier New" panose="02070309020205020404" pitchFamily="49" charset="0"/>
              </a:rPr>
              <a:t> sum</a:t>
            </a:r>
          </a:p>
          <a:p>
            <a:pPr lvl="2"/>
            <a:r>
              <a:rPr lang="en-US" sz="1800" dirty="0">
                <a:latin typeface="Cambria Math" panose="02040503050406030204" pitchFamily="18" charset="0"/>
                <a:ea typeface="Cambria Math" panose="02040503050406030204" pitchFamily="18" charset="0"/>
                <a:cs typeface="Courier New" panose="02070309020205020404" pitchFamily="49" charset="0"/>
              </a:rPr>
              <a:t>		= a + b					</a:t>
            </a:r>
            <a:r>
              <a:rPr lang="en-US" sz="1800" dirty="0">
                <a:latin typeface="Franklin Gothic Medium" panose="020B0603020102020204" pitchFamily="34" charset="0"/>
                <a:ea typeface="Cambria Math" panose="02040503050406030204" pitchFamily="18" charset="0"/>
                <a:cs typeface="Courier New" panose="02070309020205020404" pitchFamily="49" charset="0"/>
              </a:rPr>
              <a:t>def of </a:t>
            </a:r>
            <a:r>
              <a:rPr lang="en-US" sz="1800" dirty="0">
                <a:latin typeface="Cambria Math" panose="02040503050406030204" pitchFamily="18" charset="0"/>
                <a:ea typeface="Cambria Math" panose="02040503050406030204" pitchFamily="18" charset="0"/>
                <a:cs typeface="Courier New" panose="02070309020205020404" pitchFamily="49" charset="0"/>
              </a:rPr>
              <a:t>sum</a:t>
            </a:r>
          </a:p>
          <a:p>
            <a:pPr lvl="2"/>
            <a:r>
              <a:rPr lang="en-US" sz="1800" dirty="0">
                <a:latin typeface="Cambria Math" panose="02040503050406030204" pitchFamily="18" charset="0"/>
                <a:ea typeface="Cambria Math" panose="02040503050406030204" pitchFamily="18" charset="0"/>
                <a:cs typeface="Courier New" panose="02070309020205020404" pitchFamily="49" charset="0"/>
              </a:rPr>
              <a:t>		</a:t>
            </a:r>
            <a:r>
              <a:rPr lang="en-US" sz="1800" dirty="0">
                <a:latin typeface="Cambria Math" panose="02040503050406030204" pitchFamily="18" charset="0"/>
                <a:ea typeface="Cambria Math" panose="02040503050406030204" pitchFamily="18" charset="0"/>
              </a:rPr>
              <a:t>≥ 0 + b					</a:t>
            </a:r>
            <a:r>
              <a:rPr lang="en-US" sz="1800" dirty="0">
                <a:latin typeface="Franklin Gothic Medium" panose="020B0603020102020204" pitchFamily="34" charset="0"/>
                <a:ea typeface="Cambria Math" panose="02040503050406030204" pitchFamily="18" charset="0"/>
              </a:rPr>
              <a:t>since </a:t>
            </a:r>
            <a:r>
              <a:rPr lang="en-US" sz="1800" dirty="0">
                <a:latin typeface="Cambria Math" panose="02040503050406030204" pitchFamily="18" charset="0"/>
                <a:ea typeface="Cambria Math" panose="02040503050406030204" pitchFamily="18" charset="0"/>
              </a:rPr>
              <a:t>a ≥ 0</a:t>
            </a:r>
          </a:p>
          <a:p>
            <a:pPr lvl="2"/>
            <a:r>
              <a:rPr lang="en-US" sz="1800" dirty="0">
                <a:latin typeface="Cambria Math" panose="02040503050406030204" pitchFamily="18" charset="0"/>
                <a:ea typeface="Cambria Math" panose="02040503050406030204" pitchFamily="18" charset="0"/>
                <a:cs typeface="Courier New" panose="02070309020205020404" pitchFamily="49" charset="0"/>
              </a:rPr>
              <a:t>		</a:t>
            </a:r>
            <a:r>
              <a:rPr lang="en-US" sz="1800" dirty="0">
                <a:latin typeface="Cambria Math" panose="02040503050406030204" pitchFamily="18" charset="0"/>
                <a:ea typeface="Cambria Math" panose="02040503050406030204" pitchFamily="18" charset="0"/>
              </a:rPr>
              <a:t>≥</a:t>
            </a:r>
            <a:r>
              <a:rPr lang="en-US" sz="1800" dirty="0">
                <a:latin typeface="Cambria Math" panose="02040503050406030204" pitchFamily="18" charset="0"/>
                <a:ea typeface="Cambria Math" panose="02040503050406030204" pitchFamily="18" charset="0"/>
                <a:cs typeface="Courier New" panose="02070309020205020404" pitchFamily="49" charset="0"/>
              </a:rPr>
              <a:t> 0						</a:t>
            </a:r>
            <a:r>
              <a:rPr lang="en-US" sz="1800" dirty="0">
                <a:latin typeface="Franklin Gothic Medium" panose="020B0603020102020204" pitchFamily="34" charset="0"/>
                <a:ea typeface="Cambria Math" panose="02040503050406030204" pitchFamily="18" charset="0"/>
              </a:rPr>
              <a:t>since </a:t>
            </a:r>
            <a:r>
              <a:rPr lang="en-US" sz="1800" dirty="0">
                <a:latin typeface="Cambria Math" panose="02040503050406030204" pitchFamily="18" charset="0"/>
                <a:ea typeface="Cambria Math" panose="02040503050406030204" pitchFamily="18" charset="0"/>
              </a:rPr>
              <a:t>b ≥ 0</a:t>
            </a:r>
            <a:endParaRPr lang="en-US" sz="1800" dirty="0">
              <a:latin typeface="Cambria Math" panose="02040503050406030204" pitchFamily="18" charset="0"/>
              <a:ea typeface="Cambria Math" panose="02040503050406030204" pitchFamily="18"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33FD2052-CEF1-7333-2040-BA572CB3A200}"/>
              </a:ext>
            </a:extLst>
          </p:cNvPr>
          <p:cNvSpPr>
            <a:spLocks noGrp="1"/>
          </p:cNvSpPr>
          <p:nvPr>
            <p:ph type="sldNum" sz="quarter" idx="4"/>
          </p:nvPr>
        </p:nvSpPr>
        <p:spPr/>
        <p:txBody>
          <a:bodyPr/>
          <a:lstStyle/>
          <a:p>
            <a:fld id="{60F4F636-6A27-E649-AEDF-9DE4D4E58670}" type="slidenum">
              <a:rPr lang="en-US" smtClean="0"/>
              <a:pPr/>
              <a:t>54</a:t>
            </a:fld>
            <a:endParaRPr lang="en-US" dirty="0"/>
          </a:p>
        </p:txBody>
      </p:sp>
    </p:spTree>
    <p:extLst>
      <p:ext uri="{BB962C8B-B14F-4D97-AF65-F5344CB8AC3E}">
        <p14:creationId xmlns:p14="http://schemas.microsoft.com/office/powerpoint/2010/main" val="733487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Proving Correctness with Conditionals (Top)</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pPr lvl="2"/>
            <a:r>
              <a:rPr lang="en-US" sz="1800" b="1" dirty="0">
                <a:solidFill>
                  <a:schemeClr val="accent3">
                    <a:lumMod val="50000"/>
                  </a:schemeClr>
                </a:solidFill>
                <a:latin typeface="Courier New" panose="02070309020205020404" pitchFamily="49" charset="0"/>
                <a:cs typeface="Courier New" panose="02070309020205020404" pitchFamily="49" charset="0"/>
              </a:rPr>
              <a:t>// Inputs x and y are integers.</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Returns a number less than x.</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f = (x: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y,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a:t>
            </a:r>
          </a:p>
          <a:p>
            <a:pPr lvl="2"/>
            <a:r>
              <a:rPr lang="en-US" sz="1800" b="1" dirty="0">
                <a:solidFill>
                  <a:srgbClr val="0070C0"/>
                </a:solidFill>
                <a:latin typeface="Courier New" panose="02070309020205020404" pitchFamily="49" charset="0"/>
                <a:cs typeface="Courier New" panose="02070309020205020404" pitchFamily="49" charset="0"/>
              </a:rPr>
              <a:t>  if</a:t>
            </a:r>
            <a:r>
              <a:rPr lang="en-US" sz="1800" dirty="0">
                <a:latin typeface="Courier New" panose="02070309020205020404" pitchFamily="49" charset="0"/>
                <a:cs typeface="Courier New" panose="02070309020205020404" pitchFamily="49" charset="0"/>
              </a:rPr>
              <a:t> (y &lt; 0n)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x + y;</a:t>
            </a:r>
          </a:p>
          <a:p>
            <a:pPr lvl="2"/>
            <a:r>
              <a:rPr lang="en-US" sz="1800" dirty="0">
                <a:latin typeface="Courier New" panose="02070309020205020404" pitchFamily="49" charset="0"/>
                <a:cs typeface="Courier New" panose="02070309020205020404" pitchFamily="49" charset="0"/>
              </a:rPr>
              <a:t>  } </a:t>
            </a:r>
            <a:r>
              <a:rPr lang="en-US" sz="1800" b="1" dirty="0">
                <a:solidFill>
                  <a:srgbClr val="0070C0"/>
                </a:solidFill>
                <a:latin typeface="Courier New" panose="02070309020205020404" pitchFamily="49" charset="0"/>
                <a:cs typeface="Courier New" panose="02070309020205020404" pitchFamily="49" charset="0"/>
              </a:rPr>
              <a:t>else</a:t>
            </a:r>
            <a:r>
              <a:rPr lang="en-US" sz="1800" dirty="0">
                <a:latin typeface="Courier New" panose="02070309020205020404" pitchFamily="49" charset="0"/>
                <a:cs typeface="Courier New" panose="02070309020205020404" pitchFamily="49" charset="0"/>
              </a:rPr>
              <a: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 </a:t>
            </a:r>
            <a:r>
              <a:rPr lang="en-US" sz="1800" dirty="0">
                <a:latin typeface="Courier New" panose="02070309020205020404" pitchFamily="49" charset="0"/>
                <a:cs typeface="Courier New" panose="02070309020205020404" pitchFamily="49" charset="0"/>
              </a:rPr>
              <a:t>x – 1n;</a:t>
            </a:r>
          </a:p>
          <a:p>
            <a:pPr lvl="2"/>
            <a:r>
              <a:rPr lang="en-US" sz="1800" dirty="0">
                <a:latin typeface="Courier New" panose="02070309020205020404" pitchFamily="49" charset="0"/>
                <a:cs typeface="Courier New" panose="02070309020205020404" pitchFamily="49" charset="0"/>
              </a:rPr>
              <a:t>  }</a:t>
            </a:r>
          </a:p>
          <a:p>
            <a:pPr lvl="2"/>
            <a:r>
              <a:rPr lang="en-US" sz="1800" dirty="0">
                <a:latin typeface="Courier New" panose="02070309020205020404" pitchFamily="49" charset="0"/>
                <a:cs typeface="Courier New" panose="02070309020205020404" pitchFamily="49" charset="0"/>
              </a:rPr>
              <a:t>};</a:t>
            </a:r>
          </a:p>
          <a:p>
            <a:pPr lvl="2"/>
            <a:endParaRPr lang="en-US" sz="1200" dirty="0"/>
          </a:p>
          <a:p>
            <a:r>
              <a:rPr lang="en-US" sz="2600" dirty="0"/>
              <a:t>Known fact in “then” (top) branch: “</a:t>
            </a:r>
            <a:r>
              <a:rPr lang="en-US" sz="2600" dirty="0">
                <a:latin typeface="Cambria Math" panose="02040503050406030204" pitchFamily="18" charset="0"/>
                <a:ea typeface="Cambria Math" panose="02040503050406030204" pitchFamily="18" charset="0"/>
              </a:rPr>
              <a:t>y ≤ -1</a:t>
            </a:r>
            <a:r>
              <a:rPr lang="en-US" sz="2600" dirty="0"/>
              <a:t>”</a:t>
            </a:r>
          </a:p>
          <a:p>
            <a:pPr lvl="2"/>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x + y	≤ x + -1				since y ≤ -1</a:t>
            </a:r>
          </a:p>
          <a:p>
            <a:pPr lvl="2"/>
            <a:r>
              <a:rPr lang="en-US" sz="1800" dirty="0">
                <a:latin typeface="Cambria Math" panose="02040503050406030204" pitchFamily="18" charset="0"/>
                <a:ea typeface="Cambria Math" panose="02040503050406030204" pitchFamily="18" charset="0"/>
              </a:rPr>
              <a:t>		&lt; x + 0				since -1 &lt; 0</a:t>
            </a:r>
          </a:p>
          <a:p>
            <a:pPr lvl="2"/>
            <a:r>
              <a:rPr lang="en-US" sz="1800" dirty="0">
                <a:latin typeface="Cambria Math" panose="02040503050406030204" pitchFamily="18" charset="0"/>
                <a:ea typeface="Cambria Math" panose="02040503050406030204" pitchFamily="18" charset="0"/>
              </a:rPr>
              <a:t>		= x</a:t>
            </a:r>
          </a:p>
        </p:txBody>
      </p:sp>
      <p:sp>
        <p:nvSpPr>
          <p:cNvPr id="4" name="Slide Number Placeholder 3">
            <a:extLst>
              <a:ext uri="{FF2B5EF4-FFF2-40B4-BE49-F238E27FC236}">
                <a16:creationId xmlns:a16="http://schemas.microsoft.com/office/drawing/2014/main" id="{613D1D3A-8803-5B5F-998C-A9238D95A1EA}"/>
              </a:ext>
            </a:extLst>
          </p:cNvPr>
          <p:cNvSpPr>
            <a:spLocks noGrp="1"/>
          </p:cNvSpPr>
          <p:nvPr>
            <p:ph type="sldNum" sz="quarter" idx="4"/>
          </p:nvPr>
        </p:nvSpPr>
        <p:spPr/>
        <p:txBody>
          <a:bodyPr/>
          <a:lstStyle/>
          <a:p>
            <a:fld id="{60F4F636-6A27-E649-AEDF-9DE4D4E58670}" type="slidenum">
              <a:rPr lang="en-US" smtClean="0"/>
              <a:pPr/>
              <a:t>55</a:t>
            </a:fld>
            <a:endParaRPr lang="en-US" dirty="0"/>
          </a:p>
        </p:txBody>
      </p:sp>
    </p:spTree>
    <p:extLst>
      <p:ext uri="{BB962C8B-B14F-4D97-AF65-F5344CB8AC3E}">
        <p14:creationId xmlns:p14="http://schemas.microsoft.com/office/powerpoint/2010/main" val="33530738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normAutofit fontScale="90000"/>
          </a:bodyPr>
          <a:lstStyle/>
          <a:p>
            <a:r>
              <a:rPr lang="en-US" dirty="0"/>
              <a:t>Proving Correctness with Conditionals (Bottom)</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pPr lvl="2"/>
            <a:r>
              <a:rPr lang="en-US" sz="1800" b="1" dirty="0">
                <a:solidFill>
                  <a:schemeClr val="accent3">
                    <a:lumMod val="50000"/>
                  </a:schemeClr>
                </a:solidFill>
                <a:latin typeface="Courier New" panose="02070309020205020404" pitchFamily="49" charset="0"/>
                <a:cs typeface="Courier New" panose="02070309020205020404" pitchFamily="49" charset="0"/>
              </a:rPr>
              <a:t>// Inputs x and y are integers.</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Returns a number less than x.</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f = (x: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y,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a:t>
            </a:r>
          </a:p>
          <a:p>
            <a:pPr lvl="2"/>
            <a:r>
              <a:rPr lang="en-US" sz="1800" b="1" dirty="0">
                <a:solidFill>
                  <a:srgbClr val="0070C0"/>
                </a:solidFill>
                <a:latin typeface="Courier New" panose="02070309020205020404" pitchFamily="49" charset="0"/>
                <a:cs typeface="Courier New" panose="02070309020205020404" pitchFamily="49" charset="0"/>
              </a:rPr>
              <a:t>  if</a:t>
            </a:r>
            <a:r>
              <a:rPr lang="en-US" sz="1800" dirty="0">
                <a:latin typeface="Courier New" panose="02070309020205020404" pitchFamily="49" charset="0"/>
                <a:cs typeface="Courier New" panose="02070309020205020404" pitchFamily="49" charset="0"/>
              </a:rPr>
              <a:t> (y &lt; 0n)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x + y;</a:t>
            </a:r>
          </a:p>
          <a:p>
            <a:pPr lvl="2"/>
            <a:r>
              <a:rPr lang="en-US" sz="1800" dirty="0">
                <a:latin typeface="Courier New" panose="02070309020205020404" pitchFamily="49" charset="0"/>
                <a:cs typeface="Courier New" panose="02070309020205020404" pitchFamily="49" charset="0"/>
              </a:rPr>
              <a:t>  } </a:t>
            </a:r>
            <a:r>
              <a:rPr lang="en-US" sz="1800" b="1" dirty="0">
                <a:solidFill>
                  <a:srgbClr val="0070C0"/>
                </a:solidFill>
                <a:latin typeface="Courier New" panose="02070309020205020404" pitchFamily="49" charset="0"/>
                <a:cs typeface="Courier New" panose="02070309020205020404" pitchFamily="49" charset="0"/>
              </a:rPr>
              <a:t>else</a:t>
            </a:r>
            <a:r>
              <a:rPr lang="en-US" sz="1800" dirty="0">
                <a:latin typeface="Courier New" panose="02070309020205020404" pitchFamily="49" charset="0"/>
                <a:cs typeface="Courier New" panose="02070309020205020404" pitchFamily="49" charset="0"/>
              </a:rPr>
              <a: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 </a:t>
            </a:r>
            <a:r>
              <a:rPr lang="en-US" sz="1800" dirty="0">
                <a:latin typeface="Courier New" panose="02070309020205020404" pitchFamily="49" charset="0"/>
                <a:cs typeface="Courier New" panose="02070309020205020404" pitchFamily="49" charset="0"/>
              </a:rPr>
              <a:t>x – 1n;</a:t>
            </a:r>
          </a:p>
          <a:p>
            <a:pPr lvl="2"/>
            <a:r>
              <a:rPr lang="en-US" sz="1800" dirty="0">
                <a:latin typeface="Courier New" panose="02070309020205020404" pitchFamily="49" charset="0"/>
                <a:cs typeface="Courier New" panose="02070309020205020404" pitchFamily="49" charset="0"/>
              </a:rPr>
              <a:t>  }</a:t>
            </a:r>
          </a:p>
          <a:p>
            <a:pPr lvl="2"/>
            <a:r>
              <a:rPr lang="en-US" sz="1800" dirty="0">
                <a:latin typeface="Courier New" panose="02070309020205020404" pitchFamily="49" charset="0"/>
                <a:cs typeface="Courier New" panose="02070309020205020404" pitchFamily="49" charset="0"/>
              </a:rPr>
              <a:t>};</a:t>
            </a:r>
          </a:p>
          <a:p>
            <a:pPr lvl="2"/>
            <a:endParaRPr lang="en-US" sz="1200" dirty="0"/>
          </a:p>
          <a:p>
            <a:r>
              <a:rPr lang="en-US" sz="2600" dirty="0"/>
              <a:t>Known fact in else (bottom) branch: “</a:t>
            </a:r>
            <a:r>
              <a:rPr lang="en-US" sz="2600" dirty="0">
                <a:latin typeface="Cambria Math" panose="02040503050406030204" pitchFamily="18" charset="0"/>
                <a:ea typeface="Cambria Math" panose="02040503050406030204" pitchFamily="18" charset="0"/>
              </a:rPr>
              <a:t>y ≥ 0</a:t>
            </a:r>
            <a:r>
              <a:rPr lang="en-US" sz="2600" dirty="0"/>
              <a:t>”</a:t>
            </a:r>
          </a:p>
          <a:p>
            <a:pPr lvl="2"/>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x – 1		&lt; x + 0				since –1 &lt; 0</a:t>
            </a:r>
          </a:p>
          <a:p>
            <a:pPr lvl="2"/>
            <a:r>
              <a:rPr lang="en-US" sz="1800" dirty="0">
                <a:latin typeface="Cambria Math" panose="02040503050406030204" pitchFamily="18" charset="0"/>
                <a:ea typeface="Cambria Math" panose="02040503050406030204" pitchFamily="18" charset="0"/>
              </a:rPr>
              <a:t>		= x</a:t>
            </a:r>
          </a:p>
          <a:p>
            <a:pPr lvl="1"/>
            <a:endParaRPr lang="en-US" sz="2200" dirty="0">
              <a:latin typeface="Cambria Math" panose="02040503050406030204" pitchFamily="18" charset="0"/>
              <a:ea typeface="Cambria Math" panose="02040503050406030204" pitchFamily="18" charset="0"/>
            </a:endParaRPr>
          </a:p>
        </p:txBody>
      </p:sp>
      <p:sp>
        <p:nvSpPr>
          <p:cNvPr id="4" name="Slide Number Placeholder 3">
            <a:extLst>
              <a:ext uri="{FF2B5EF4-FFF2-40B4-BE49-F238E27FC236}">
                <a16:creationId xmlns:a16="http://schemas.microsoft.com/office/drawing/2014/main" id="{0C20F301-79B1-29E4-ADBF-749535BD514C}"/>
              </a:ext>
            </a:extLst>
          </p:cNvPr>
          <p:cNvSpPr>
            <a:spLocks noGrp="1"/>
          </p:cNvSpPr>
          <p:nvPr>
            <p:ph type="sldNum" sz="quarter" idx="4"/>
          </p:nvPr>
        </p:nvSpPr>
        <p:spPr/>
        <p:txBody>
          <a:bodyPr/>
          <a:lstStyle/>
          <a:p>
            <a:fld id="{60F4F636-6A27-E649-AEDF-9DE4D4E58670}" type="slidenum">
              <a:rPr lang="en-US" smtClean="0"/>
              <a:pPr/>
              <a:t>56</a:t>
            </a:fld>
            <a:endParaRPr lang="en-US" dirty="0"/>
          </a:p>
        </p:txBody>
      </p:sp>
    </p:spTree>
    <p:extLst>
      <p:ext uri="{BB962C8B-B14F-4D97-AF65-F5344CB8AC3E}">
        <p14:creationId xmlns:p14="http://schemas.microsoft.com/office/powerpoint/2010/main" val="13078987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Proving Correctness with Multiple Claims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r>
              <a:rPr lang="en-US" sz="2600" dirty="0"/>
              <a:t>Need to check the claim from the spec at each </a:t>
            </a:r>
            <a:r>
              <a:rPr lang="en-US" sz="2200" b="1" dirty="0">
                <a:solidFill>
                  <a:srgbClr val="0070C0"/>
                </a:solidFill>
                <a:latin typeface="Courier New" panose="02070309020205020404" pitchFamily="49" charset="0"/>
                <a:cs typeface="Courier New" panose="02070309020205020404" pitchFamily="49" charset="0"/>
              </a:rPr>
              <a:t>return</a:t>
            </a:r>
          </a:p>
          <a:p>
            <a:endParaRPr lang="en-US" sz="2600" dirty="0">
              <a:latin typeface="Franklin Gothic Medium" panose="020B0603020102020204" pitchFamily="34" charset="0"/>
              <a:ea typeface="Cambria Math" panose="02040503050406030204" pitchFamily="18" charset="0"/>
              <a:cs typeface="Courier New" panose="02070309020205020404" pitchFamily="49" charset="0"/>
            </a:endParaRPr>
          </a:p>
          <a:p>
            <a:r>
              <a:rPr lang="en-US" sz="2600" dirty="0">
                <a:latin typeface="Franklin Gothic Medium" panose="020B0603020102020204" pitchFamily="34" charset="0"/>
                <a:ea typeface="Cambria Math" panose="02040503050406030204" pitchFamily="18" charset="0"/>
                <a:cs typeface="Courier New" panose="02070309020205020404" pitchFamily="49" charset="0"/>
              </a:rPr>
              <a:t>If spec claims multiple facts, then</a:t>
            </a:r>
            <a:br>
              <a:rPr lang="en-US" sz="2600" dirty="0">
                <a:latin typeface="Franklin Gothic Medium" panose="020B0603020102020204" pitchFamily="34" charset="0"/>
                <a:ea typeface="Cambria Math" panose="02040503050406030204" pitchFamily="18" charset="0"/>
                <a:cs typeface="Courier New" panose="02070309020205020404" pitchFamily="49" charset="0"/>
              </a:rPr>
            </a:br>
            <a:r>
              <a:rPr lang="en-US" sz="2600" dirty="0">
                <a:latin typeface="Franklin Gothic Medium" panose="020B0603020102020204" pitchFamily="34" charset="0"/>
                <a:ea typeface="Cambria Math" panose="02040503050406030204" pitchFamily="18" charset="0"/>
                <a:cs typeface="Courier New" panose="02070309020205020404" pitchFamily="49" charset="0"/>
              </a:rPr>
              <a:t>we must prove that </a:t>
            </a:r>
            <a:r>
              <a:rPr lang="en-US" sz="2600" u="sng" dirty="0">
                <a:latin typeface="Franklin Gothic Medium" panose="020B0603020102020204" pitchFamily="34" charset="0"/>
                <a:ea typeface="Cambria Math" panose="02040503050406030204" pitchFamily="18" charset="0"/>
                <a:cs typeface="Courier New" panose="02070309020205020404" pitchFamily="49" charset="0"/>
              </a:rPr>
              <a:t>each</a:t>
            </a:r>
            <a:r>
              <a:rPr lang="en-US" sz="2600" dirty="0">
                <a:latin typeface="Franklin Gothic Medium" panose="020B0603020102020204" pitchFamily="34" charset="0"/>
                <a:ea typeface="Cambria Math" panose="02040503050406030204" pitchFamily="18" charset="0"/>
                <a:cs typeface="Courier New" panose="02070309020205020404" pitchFamily="49" charset="0"/>
              </a:rPr>
              <a:t> of them holds</a:t>
            </a:r>
          </a:p>
          <a:p>
            <a:pPr lvl="1"/>
            <a:endParaRPr lang="en-US" sz="2200" dirty="0">
              <a:latin typeface="Franklin Gothic Medium" panose="020B0603020102020204" pitchFamily="34" charset="0"/>
              <a:ea typeface="Cambria Math" panose="02040503050406030204" pitchFamily="18" charset="0"/>
              <a:cs typeface="Courier New" panose="02070309020205020404" pitchFamily="49" charset="0"/>
            </a:endParaRP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Inputs x and y are integers with x &lt; y - 1</a:t>
            </a:r>
          </a:p>
          <a:p>
            <a:pPr lvl="2"/>
            <a:r>
              <a:rPr lang="en-US" sz="1800" b="1" dirty="0">
                <a:solidFill>
                  <a:schemeClr val="accent3">
                    <a:lumMod val="50000"/>
                  </a:schemeClr>
                </a:solidFill>
                <a:latin typeface="Courier New" panose="02070309020205020404" pitchFamily="49" charset="0"/>
                <a:cs typeface="Courier New" panose="02070309020205020404" pitchFamily="49" charset="0"/>
              </a:rPr>
              <a:t>// Returns a number less than y </a:t>
            </a:r>
            <a:r>
              <a:rPr lang="en-US" sz="1800" b="1" u="sng" dirty="0">
                <a:solidFill>
                  <a:schemeClr val="accent3">
                    <a:lumMod val="50000"/>
                  </a:schemeClr>
                </a:solidFill>
                <a:latin typeface="Courier New" panose="02070309020205020404" pitchFamily="49" charset="0"/>
                <a:cs typeface="Courier New" panose="02070309020205020404" pitchFamily="49" charset="0"/>
              </a:rPr>
              <a:t>and</a:t>
            </a:r>
            <a:r>
              <a:rPr lang="en-US" sz="1800" b="1" dirty="0">
                <a:solidFill>
                  <a:schemeClr val="accent3">
                    <a:lumMod val="50000"/>
                  </a:schemeClr>
                </a:solidFill>
                <a:latin typeface="Courier New" panose="02070309020205020404" pitchFamily="49" charset="0"/>
                <a:cs typeface="Courier New" panose="02070309020205020404" pitchFamily="49" charset="0"/>
              </a:rPr>
              <a:t> greater than x.</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f = (x: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y,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 .. };</a:t>
            </a:r>
          </a:p>
          <a:p>
            <a:pPr lvl="2"/>
            <a:endParaRPr lang="en-US" sz="1800" dirty="0">
              <a:latin typeface="Franklin Gothic Medium" panose="020B0603020102020204" pitchFamily="34" charset="0"/>
              <a:ea typeface="Cambria Math" panose="02040503050406030204" pitchFamily="18" charset="0"/>
              <a:cs typeface="Courier New" panose="02070309020205020404" pitchFamily="49" charset="0"/>
            </a:endParaRPr>
          </a:p>
          <a:p>
            <a:pPr lvl="1"/>
            <a:r>
              <a:rPr lang="en-US" sz="2200" dirty="0">
                <a:latin typeface="Franklin Gothic Medium" panose="020B0603020102020204" pitchFamily="34" charset="0"/>
                <a:ea typeface="Cambria Math" panose="02040503050406030204" pitchFamily="18" charset="0"/>
                <a:cs typeface="Courier New" panose="02070309020205020404" pitchFamily="49" charset="0"/>
              </a:rPr>
              <a:t>multiple known facts: </a:t>
            </a:r>
            <a:r>
              <a:rPr lang="en-US" sz="2200" dirty="0">
                <a:latin typeface="Cambria Math" panose="02040503050406030204" pitchFamily="18" charset="0"/>
                <a:ea typeface="Cambria Math" panose="02040503050406030204" pitchFamily="18" charset="0"/>
                <a:cs typeface="Courier New" panose="02070309020205020404" pitchFamily="49" charset="0"/>
              </a:rPr>
              <a:t>x : </a:t>
            </a:r>
            <a:r>
              <a:rPr lang="en-US" sz="2000" b="1" dirty="0"/>
              <a:t>ℤ</a:t>
            </a:r>
            <a:r>
              <a:rPr lang="en-US" sz="2000" b="1" dirty="0">
                <a:latin typeface="Cambria Math" panose="02040503050406030204" pitchFamily="18" charset="0"/>
                <a:ea typeface="Cambria Math" panose="02040503050406030204" pitchFamily="18" charset="0"/>
              </a:rPr>
              <a:t>, </a:t>
            </a:r>
            <a:r>
              <a:rPr lang="en-US" sz="2200" dirty="0">
                <a:latin typeface="Cambria Math" panose="02040503050406030204" pitchFamily="18" charset="0"/>
                <a:ea typeface="Cambria Math" panose="02040503050406030204" pitchFamily="18" charset="0"/>
                <a:cs typeface="Courier New" panose="02070309020205020404" pitchFamily="49" charset="0"/>
              </a:rPr>
              <a:t>y : </a:t>
            </a:r>
            <a:r>
              <a:rPr lang="en-US" sz="2000" b="1" dirty="0"/>
              <a:t>ℤ</a:t>
            </a:r>
            <a:r>
              <a:rPr lang="en-US" sz="2200" dirty="0">
                <a:latin typeface="Cambria Math" panose="02040503050406030204" pitchFamily="18" charset="0"/>
                <a:ea typeface="Cambria Math" panose="02040503050406030204" pitchFamily="18" charset="0"/>
                <a:cs typeface="Courier New" panose="02070309020205020404" pitchFamily="49" charset="0"/>
              </a:rPr>
              <a:t>, and x &lt; y – 1</a:t>
            </a:r>
          </a:p>
          <a:p>
            <a:pPr lvl="1"/>
            <a:r>
              <a:rPr lang="en-US" sz="2200" dirty="0">
                <a:latin typeface="Franklin Gothic Medium" panose="020B0603020102020204" pitchFamily="34" charset="0"/>
                <a:ea typeface="Cambria Math" panose="02040503050406030204" pitchFamily="18" charset="0"/>
                <a:cs typeface="Courier New" panose="02070309020205020404" pitchFamily="49" charset="0"/>
              </a:rPr>
              <a:t>multiple claims to prove: </a:t>
            </a:r>
            <a:r>
              <a:rPr lang="en-US" sz="2200" dirty="0">
                <a:latin typeface="Cambria Math" panose="02040503050406030204" pitchFamily="18" charset="0"/>
                <a:ea typeface="Cambria Math" panose="02040503050406030204" pitchFamily="18" charset="0"/>
                <a:cs typeface="Courier New" panose="02070309020205020404" pitchFamily="49" charset="0"/>
              </a:rPr>
              <a:t>x &lt; r and r &lt; y</a:t>
            </a:r>
          </a:p>
          <a:p>
            <a:pPr lvl="2"/>
            <a:r>
              <a:rPr lang="en-US" sz="1800" dirty="0">
                <a:latin typeface="Franklin Gothic Medium" panose="020B0603020102020204" pitchFamily="34" charset="0"/>
                <a:ea typeface="Cambria Math" panose="02040503050406030204" pitchFamily="18" charset="0"/>
                <a:cs typeface="Courier New" panose="02070309020205020404" pitchFamily="49" charset="0"/>
              </a:rPr>
              <a:t>where “</a:t>
            </a:r>
            <a:r>
              <a:rPr lang="en-US" sz="1800" dirty="0">
                <a:latin typeface="Cambria Math" panose="02040503050406030204" pitchFamily="18" charset="0"/>
                <a:ea typeface="Cambria Math" panose="02040503050406030204" pitchFamily="18" charset="0"/>
                <a:cs typeface="Courier New" panose="02070309020205020404" pitchFamily="49" charset="0"/>
              </a:rPr>
              <a:t>r</a:t>
            </a:r>
            <a:r>
              <a:rPr lang="en-US" sz="1800" dirty="0">
                <a:latin typeface="Franklin Gothic Medium" panose="020B0603020102020204" pitchFamily="34" charset="0"/>
                <a:ea typeface="Cambria Math" panose="02040503050406030204" pitchFamily="18" charset="0"/>
                <a:cs typeface="Courier New" panose="02070309020205020404" pitchFamily="49" charset="0"/>
              </a:rPr>
              <a:t>” is the return value</a:t>
            </a:r>
          </a:p>
          <a:p>
            <a:pPr lvl="1"/>
            <a:r>
              <a:rPr lang="en-US" sz="2200" dirty="0">
                <a:latin typeface="Franklin Gothic Medium" panose="020B0603020102020204" pitchFamily="34" charset="0"/>
                <a:ea typeface="Cambria Math" panose="02040503050406030204" pitchFamily="18" charset="0"/>
                <a:cs typeface="Courier New" panose="02070309020205020404" pitchFamily="49" charset="0"/>
              </a:rPr>
              <a:t>requires </a:t>
            </a:r>
            <a:r>
              <a:rPr lang="en-US" sz="2200" i="1" dirty="0">
                <a:latin typeface="Franklin Gothic Medium" panose="020B0603020102020204" pitchFamily="34" charset="0"/>
                <a:ea typeface="Cambria Math" panose="02040503050406030204" pitchFamily="18" charset="0"/>
                <a:cs typeface="Courier New" panose="02070309020205020404" pitchFamily="49" charset="0"/>
              </a:rPr>
              <a:t>two </a:t>
            </a:r>
            <a:r>
              <a:rPr lang="en-US" sz="2200" dirty="0">
                <a:latin typeface="Franklin Gothic Medium" panose="020B0603020102020204" pitchFamily="34" charset="0"/>
                <a:ea typeface="Cambria Math" panose="02040503050406030204" pitchFamily="18" charset="0"/>
                <a:cs typeface="Courier New" panose="02070309020205020404" pitchFamily="49" charset="0"/>
              </a:rPr>
              <a:t>calculation blocks</a:t>
            </a:r>
            <a:endParaRPr lang="en-US" sz="1800" dirty="0">
              <a:latin typeface="Franklin Gothic Medium" panose="020B0603020102020204" pitchFamily="34" charset="0"/>
              <a:ea typeface="Cambria Math" panose="02040503050406030204" pitchFamily="18"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530886C4-3858-299A-54B1-108E1AB5DA36}"/>
              </a:ext>
            </a:extLst>
          </p:cNvPr>
          <p:cNvSpPr>
            <a:spLocks noGrp="1"/>
          </p:cNvSpPr>
          <p:nvPr>
            <p:ph type="sldNum" sz="quarter" idx="4"/>
          </p:nvPr>
        </p:nvSpPr>
        <p:spPr/>
        <p:txBody>
          <a:bodyPr/>
          <a:lstStyle/>
          <a:p>
            <a:fld id="{60F4F636-6A27-E649-AEDF-9DE4D4E58670}" type="slidenum">
              <a:rPr lang="en-US" smtClean="0"/>
              <a:pPr/>
              <a:t>57</a:t>
            </a:fld>
            <a:endParaRPr lang="en-US" dirty="0"/>
          </a:p>
        </p:txBody>
      </p:sp>
    </p:spTree>
    <p:extLst>
      <p:ext uri="{BB962C8B-B14F-4D97-AF65-F5344CB8AC3E}">
        <p14:creationId xmlns:p14="http://schemas.microsoft.com/office/powerpoint/2010/main" val="996504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Example Correctness with Conditionals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pPr lvl="2"/>
            <a:r>
              <a:rPr lang="en-US" sz="1800" b="1" dirty="0">
                <a:solidFill>
                  <a:schemeClr val="accent3">
                    <a:lumMod val="50000"/>
                  </a:schemeClr>
                </a:solidFill>
                <a:latin typeface="Courier New" panose="02070309020205020404" pitchFamily="49" charset="0"/>
                <a:cs typeface="Courier New" panose="02070309020205020404" pitchFamily="49" charset="0"/>
              </a:rPr>
              <a:t>// Returns r with (r=a or r=b) and r &gt;= a and r &gt;= b</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max = (a: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b,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a:t>
            </a:r>
            <a:r>
              <a:rPr lang="en-US" sz="1800" b="1" dirty="0">
                <a:solidFill>
                  <a:srgbClr val="00B050"/>
                </a:solidFill>
                <a:latin typeface="Courier New" panose="02070309020205020404" pitchFamily="49" charset="0"/>
                <a:cs typeface="Courier New" panose="02070309020205020404" pitchFamily="49" charset="0"/>
              </a:rPr>
              <a:t>bigint</a:t>
            </a:r>
            <a:r>
              <a:rPr lang="en-US" sz="1800" dirty="0">
                <a:latin typeface="Courier New" panose="02070309020205020404" pitchFamily="49" charset="0"/>
                <a:cs typeface="Courier New" panose="02070309020205020404" pitchFamily="49" charset="0"/>
              </a:rPr>
              <a:t> =&gt; {</a:t>
            </a:r>
          </a:p>
          <a:p>
            <a:pPr lvl="2"/>
            <a:r>
              <a:rPr lang="en-US" sz="1800" b="1" dirty="0">
                <a:solidFill>
                  <a:srgbClr val="0070C0"/>
                </a:solidFill>
                <a:latin typeface="Courier New" panose="02070309020205020404" pitchFamily="49" charset="0"/>
                <a:cs typeface="Courier New" panose="02070309020205020404" pitchFamily="49" charset="0"/>
              </a:rPr>
              <a:t>  if</a:t>
            </a:r>
            <a:r>
              <a:rPr lang="en-US" sz="1800" dirty="0">
                <a:latin typeface="Courier New" panose="02070309020205020404" pitchFamily="49" charset="0"/>
                <a:cs typeface="Courier New" panose="02070309020205020404" pitchFamily="49" charset="0"/>
              </a:rPr>
              <a:t> (a &gt;= b)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a;</a:t>
            </a:r>
          </a:p>
          <a:p>
            <a:pPr lvl="2"/>
            <a:r>
              <a:rPr lang="en-US" sz="1800" dirty="0">
                <a:latin typeface="Courier New" panose="02070309020205020404" pitchFamily="49" charset="0"/>
                <a:cs typeface="Courier New" panose="02070309020205020404" pitchFamily="49" charset="0"/>
              </a:rPr>
              <a:t>  } </a:t>
            </a:r>
            <a:r>
              <a:rPr lang="en-US" sz="1800" b="1" dirty="0">
                <a:solidFill>
                  <a:srgbClr val="0070C0"/>
                </a:solidFill>
                <a:latin typeface="Courier New" panose="02070309020205020404" pitchFamily="49" charset="0"/>
                <a:cs typeface="Courier New" panose="02070309020205020404" pitchFamily="49" charset="0"/>
              </a:rPr>
              <a:t>else</a:t>
            </a:r>
            <a:r>
              <a:rPr lang="en-US" sz="1800" dirty="0">
                <a:latin typeface="Courier New" panose="02070309020205020404" pitchFamily="49" charset="0"/>
                <a:cs typeface="Courier New" panose="02070309020205020404" pitchFamily="49" charset="0"/>
              </a:rPr>
              <a:t> {</a:t>
            </a:r>
          </a:p>
          <a:p>
            <a:pPr lvl="2"/>
            <a:r>
              <a:rPr lang="en-US" sz="1800" dirty="0">
                <a:latin typeface="Courier New" panose="02070309020205020404" pitchFamily="49" charset="0"/>
                <a:cs typeface="Courier New" panose="02070309020205020404" pitchFamily="49" charset="0"/>
              </a:rPr>
              <a:t>    </a:t>
            </a:r>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b;</a:t>
            </a:r>
          </a:p>
          <a:p>
            <a:pPr lvl="2"/>
            <a:r>
              <a:rPr lang="en-US" sz="1800" dirty="0">
                <a:latin typeface="Courier New" panose="02070309020205020404" pitchFamily="49" charset="0"/>
                <a:cs typeface="Courier New" panose="02070309020205020404" pitchFamily="49" charset="0"/>
              </a:rPr>
              <a:t>  }</a:t>
            </a:r>
          </a:p>
          <a:p>
            <a:pPr lvl="2"/>
            <a:r>
              <a:rPr lang="en-US" sz="1800" dirty="0">
                <a:latin typeface="Courier New" panose="02070309020205020404" pitchFamily="49" charset="0"/>
                <a:cs typeface="Courier New" panose="02070309020205020404" pitchFamily="49" charset="0"/>
              </a:rPr>
              <a:t>};</a:t>
            </a:r>
          </a:p>
          <a:p>
            <a:pPr lvl="2"/>
            <a:endParaRPr lang="en-US" sz="1200" dirty="0"/>
          </a:p>
          <a:p>
            <a:r>
              <a:rPr lang="en-US" sz="2600" dirty="0">
                <a:latin typeface="Franklin Gothic Medium" panose="020B0603020102020204" pitchFamily="34" charset="0"/>
                <a:ea typeface="Cambria Math" panose="02040503050406030204" pitchFamily="18" charset="0"/>
                <a:cs typeface="Courier New" panose="02070309020205020404" pitchFamily="49" charset="0"/>
              </a:rPr>
              <a:t>Three different facts to prove at each </a:t>
            </a:r>
            <a:r>
              <a:rPr lang="en-US" sz="2400" b="1" dirty="0">
                <a:solidFill>
                  <a:srgbClr val="0070C0"/>
                </a:solidFill>
                <a:latin typeface="Courier New" panose="02070309020205020404" pitchFamily="49" charset="0"/>
                <a:cs typeface="Courier New" panose="02070309020205020404" pitchFamily="49" charset="0"/>
              </a:rPr>
              <a:t>return</a:t>
            </a:r>
            <a:endParaRPr lang="en-US" sz="2400" dirty="0">
              <a:latin typeface="Franklin Gothic Medium" panose="020B0603020102020204" pitchFamily="34" charset="0"/>
              <a:ea typeface="Cambria Math" panose="02040503050406030204" pitchFamily="18" charset="0"/>
              <a:cs typeface="Courier New" panose="02070309020205020404" pitchFamily="49" charset="0"/>
            </a:endParaRPr>
          </a:p>
          <a:p>
            <a:pPr lvl="2"/>
            <a:endParaRPr lang="en-US" sz="1800" dirty="0">
              <a:latin typeface="Franklin Gothic Medium" panose="020B0603020102020204" pitchFamily="34" charset="0"/>
              <a:ea typeface="Cambria Math" panose="02040503050406030204" pitchFamily="18" charset="0"/>
              <a:cs typeface="Courier New" panose="02070309020205020404" pitchFamily="49" charset="0"/>
            </a:endParaRPr>
          </a:p>
          <a:p>
            <a:r>
              <a:rPr lang="en-US" sz="2600" dirty="0">
                <a:latin typeface="Franklin Gothic Medium" panose="020B0603020102020204" pitchFamily="34" charset="0"/>
                <a:ea typeface="Cambria Math" panose="02040503050406030204" pitchFamily="18" charset="0"/>
                <a:cs typeface="Courier New" panose="02070309020205020404" pitchFamily="49" charset="0"/>
              </a:rPr>
              <a:t>Two known facts in each branch (return value is “</a:t>
            </a:r>
            <a:r>
              <a:rPr lang="en-US" sz="2600" dirty="0">
                <a:latin typeface="Cambria Math" panose="02040503050406030204" pitchFamily="18" charset="0"/>
                <a:ea typeface="Cambria Math" panose="02040503050406030204" pitchFamily="18" charset="0"/>
                <a:cs typeface="Courier New" panose="02070309020205020404" pitchFamily="49" charset="0"/>
              </a:rPr>
              <a:t>r</a:t>
            </a:r>
            <a:r>
              <a:rPr lang="en-US" sz="2600" dirty="0">
                <a:latin typeface="Franklin Gothic Medium" panose="020B0603020102020204" pitchFamily="34" charset="0"/>
                <a:ea typeface="Cambria Math" panose="02040503050406030204" pitchFamily="18" charset="0"/>
                <a:cs typeface="Courier New" panose="02070309020205020404" pitchFamily="49" charset="0"/>
              </a:rPr>
              <a:t>”):</a:t>
            </a:r>
          </a:p>
          <a:p>
            <a:pPr lvl="1"/>
            <a:r>
              <a:rPr lang="en-US" sz="2200" dirty="0">
                <a:latin typeface="Franklin Gothic Medium" panose="020B0603020102020204" pitchFamily="34" charset="0"/>
                <a:ea typeface="Cambria Math" panose="02040503050406030204" pitchFamily="18" charset="0"/>
                <a:cs typeface="Courier New" panose="02070309020205020404" pitchFamily="49" charset="0"/>
              </a:rPr>
              <a:t>then branch:		</a:t>
            </a:r>
            <a:r>
              <a:rPr lang="en-US" sz="2200" dirty="0">
                <a:latin typeface="Cambria Math" panose="02040503050406030204" pitchFamily="18" charset="0"/>
                <a:ea typeface="Cambria Math" panose="02040503050406030204" pitchFamily="18" charset="0"/>
                <a:cs typeface="Courier New" panose="02070309020205020404" pitchFamily="49" charset="0"/>
              </a:rPr>
              <a:t>a </a:t>
            </a:r>
            <a:r>
              <a:rPr lang="en-US" sz="2200" dirty="0">
                <a:latin typeface="Cambria Math" panose="02040503050406030204" pitchFamily="18" charset="0"/>
                <a:ea typeface="Cambria Math" panose="02040503050406030204" pitchFamily="18" charset="0"/>
              </a:rPr>
              <a:t>≥ b  and  r = a</a:t>
            </a:r>
          </a:p>
          <a:p>
            <a:pPr lvl="1"/>
            <a:r>
              <a:rPr lang="en-US" sz="2200" dirty="0">
                <a:latin typeface="Franklin Gothic Medium" panose="020B0603020102020204" pitchFamily="34" charset="0"/>
                <a:ea typeface="Cambria Math" panose="02040503050406030204" pitchFamily="18" charset="0"/>
                <a:cs typeface="Courier New" panose="02070309020205020404" pitchFamily="49" charset="0"/>
              </a:rPr>
              <a:t>else branch:</a:t>
            </a:r>
            <a:r>
              <a:rPr lang="en-US" sz="2200" dirty="0">
                <a:latin typeface="Cambria Math" panose="02040503050406030204" pitchFamily="18" charset="0"/>
                <a:ea typeface="Cambria Math" panose="02040503050406030204" pitchFamily="18" charset="0"/>
                <a:cs typeface="Courier New" panose="02070309020205020404" pitchFamily="49" charset="0"/>
              </a:rPr>
              <a:t>		a &lt; b  and  r = b</a:t>
            </a:r>
          </a:p>
        </p:txBody>
      </p:sp>
      <p:sp>
        <p:nvSpPr>
          <p:cNvPr id="5" name="TextBox 4">
            <a:extLst>
              <a:ext uri="{FF2B5EF4-FFF2-40B4-BE49-F238E27FC236}">
                <a16:creationId xmlns:a16="http://schemas.microsoft.com/office/drawing/2014/main" id="{9277C3D8-F0E5-7101-351D-231163834696}"/>
              </a:ext>
            </a:extLst>
          </p:cNvPr>
          <p:cNvSpPr txBox="1"/>
          <p:nvPr/>
        </p:nvSpPr>
        <p:spPr>
          <a:xfrm>
            <a:off x="5836930" y="2421339"/>
            <a:ext cx="2614370" cy="369332"/>
          </a:xfrm>
          <a:prstGeom prst="rect">
            <a:avLst/>
          </a:prstGeom>
          <a:noFill/>
        </p:spPr>
        <p:txBody>
          <a:bodyPr wrap="none" rtlCol="0">
            <a:spAutoFit/>
          </a:bodyPr>
          <a:lstStyle/>
          <a:p>
            <a:pPr algn="ctr"/>
            <a:r>
              <a:rPr lang="en-US" u="sng" dirty="0">
                <a:solidFill>
                  <a:schemeClr val="accent3">
                    <a:lumMod val="75000"/>
                  </a:schemeClr>
                </a:solidFill>
                <a:latin typeface="Franklin Gothic Medium"/>
                <a:cs typeface="Franklin Gothic Medium"/>
              </a:rPr>
              <a:t>declarative</a:t>
            </a:r>
            <a:r>
              <a:rPr lang="en-US" dirty="0">
                <a:solidFill>
                  <a:schemeClr val="accent3">
                    <a:lumMod val="75000"/>
                  </a:schemeClr>
                </a:solidFill>
                <a:latin typeface="Franklin Gothic Medium"/>
                <a:cs typeface="Franklin Gothic Medium"/>
              </a:rPr>
              <a:t> spec of max</a:t>
            </a:r>
            <a:endParaRPr lang="en-US" dirty="0">
              <a:solidFill>
                <a:schemeClr val="accent3">
                  <a:lumMod val="50000"/>
                </a:schemeClr>
              </a:solidFill>
              <a:latin typeface="Franklin Gothic Medium"/>
              <a:cs typeface="Franklin Gothic Medium"/>
            </a:endParaRPr>
          </a:p>
        </p:txBody>
      </p:sp>
      <p:sp>
        <p:nvSpPr>
          <p:cNvPr id="4" name="Slide Number Placeholder 3">
            <a:extLst>
              <a:ext uri="{FF2B5EF4-FFF2-40B4-BE49-F238E27FC236}">
                <a16:creationId xmlns:a16="http://schemas.microsoft.com/office/drawing/2014/main" id="{35FE4736-849B-1C2C-65F3-BB6A3951A9BF}"/>
              </a:ext>
            </a:extLst>
          </p:cNvPr>
          <p:cNvSpPr>
            <a:spLocks noGrp="1"/>
          </p:cNvSpPr>
          <p:nvPr>
            <p:ph type="sldNum" sz="quarter" idx="4"/>
          </p:nvPr>
        </p:nvSpPr>
        <p:spPr/>
        <p:txBody>
          <a:bodyPr/>
          <a:lstStyle/>
          <a:p>
            <a:fld id="{60F4F636-6A27-E649-AEDF-9DE4D4E58670}" type="slidenum">
              <a:rPr lang="en-US" smtClean="0"/>
              <a:pPr/>
              <a:t>58</a:t>
            </a:fld>
            <a:endParaRPr lang="en-US" dirty="0"/>
          </a:p>
        </p:txBody>
      </p:sp>
    </p:spTree>
    <p:extLst>
      <p:ext uri="{BB962C8B-B14F-4D97-AF65-F5344CB8AC3E}">
        <p14:creationId xmlns:p14="http://schemas.microsoft.com/office/powerpoint/2010/main" val="9036959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AE5BC-A9BB-1B97-0A73-0E2274C4C84E}"/>
              </a:ext>
            </a:extLst>
          </p:cNvPr>
          <p:cNvSpPr>
            <a:spLocks noGrp="1"/>
          </p:cNvSpPr>
          <p:nvPr>
            <p:ph type="title"/>
          </p:nvPr>
        </p:nvSpPr>
        <p:spPr/>
        <p:txBody>
          <a:bodyPr/>
          <a:lstStyle/>
          <a:p>
            <a:r>
              <a:rPr lang="en-US" dirty="0"/>
              <a:t>Proof By Cases</a:t>
            </a:r>
          </a:p>
        </p:txBody>
      </p:sp>
      <p:sp>
        <p:nvSpPr>
          <p:cNvPr id="3" name="Content Placeholder 2">
            <a:extLst>
              <a:ext uri="{FF2B5EF4-FFF2-40B4-BE49-F238E27FC236}">
                <a16:creationId xmlns:a16="http://schemas.microsoft.com/office/drawing/2014/main" id="{097C6C77-0BE1-4047-FF8E-382DDF4E0945}"/>
              </a:ext>
            </a:extLst>
          </p:cNvPr>
          <p:cNvSpPr>
            <a:spLocks noGrp="1"/>
          </p:cNvSpPr>
          <p:nvPr>
            <p:ph idx="1"/>
          </p:nvPr>
        </p:nvSpPr>
        <p:spPr/>
        <p:txBody>
          <a:bodyPr/>
          <a:lstStyle/>
          <a:p>
            <a:r>
              <a:rPr lang="en-US" sz="2600" dirty="0"/>
              <a:t>Sometimes necessary split a proof into cases</a:t>
            </a:r>
          </a:p>
          <a:p>
            <a:pPr lvl="1"/>
            <a:r>
              <a:rPr lang="en-US" sz="2200" dirty="0"/>
              <a:t>fact may be hard to prove for all values at once</a:t>
            </a:r>
          </a:p>
          <a:p>
            <a:pPr lvl="1"/>
            <a:endParaRPr lang="en-US" sz="2200" dirty="0"/>
          </a:p>
          <a:p>
            <a:r>
              <a:rPr lang="en-US" sz="2600" dirty="0"/>
              <a:t>Example: can't prove it for all </a:t>
            </a:r>
            <a:r>
              <a:rPr lang="en-US" sz="2600" dirty="0">
                <a:latin typeface="Cambria Math" panose="02040503050406030204" pitchFamily="18" charset="0"/>
                <a:ea typeface="Cambria Math" panose="02040503050406030204" pitchFamily="18" charset="0"/>
              </a:rPr>
              <a:t>x</a:t>
            </a:r>
            <a:r>
              <a:rPr lang="en-US" sz="2600" dirty="0"/>
              <a:t> at once,</a:t>
            </a:r>
            <a:br>
              <a:rPr lang="en-US" sz="2600" dirty="0"/>
            </a:br>
            <a:r>
              <a:rPr lang="en-US" sz="2600" dirty="0"/>
              <a:t>but can prove it for </a:t>
            </a:r>
            <a:r>
              <a:rPr lang="en-US" sz="2600" dirty="0">
                <a:latin typeface="Cambria Math" panose="02040503050406030204" pitchFamily="18" charset="0"/>
                <a:ea typeface="Cambria Math" panose="02040503050406030204" pitchFamily="18" charset="0"/>
              </a:rPr>
              <a:t>x ≥ 0</a:t>
            </a:r>
            <a:r>
              <a:rPr lang="en-US" sz="2600" dirty="0"/>
              <a:t> and </a:t>
            </a:r>
            <a:r>
              <a:rPr lang="en-US" sz="2600" dirty="0">
                <a:latin typeface="Cambria Math" panose="02040503050406030204" pitchFamily="18" charset="0"/>
                <a:ea typeface="Cambria Math" panose="02040503050406030204" pitchFamily="18" charset="0"/>
              </a:rPr>
              <a:t>x &lt; 0</a:t>
            </a:r>
            <a:endParaRPr lang="en-US" sz="2200" dirty="0"/>
          </a:p>
          <a:p>
            <a:pPr lvl="1"/>
            <a:r>
              <a:rPr lang="en-US" sz="2200" dirty="0"/>
              <a:t>will see an example next</a:t>
            </a:r>
          </a:p>
          <a:p>
            <a:pPr lvl="1"/>
            <a:endParaRPr lang="en-US" sz="2200" dirty="0"/>
          </a:p>
          <a:p>
            <a:r>
              <a:rPr lang="en-US" sz="2600" dirty="0"/>
              <a:t>If we can prove it in those two cases, it holds for all </a:t>
            </a:r>
            <a:r>
              <a:rPr lang="en-US" sz="2600" dirty="0">
                <a:latin typeface="Cambria Math" panose="02040503050406030204" pitchFamily="18" charset="0"/>
                <a:ea typeface="Cambria Math" panose="02040503050406030204" pitchFamily="18" charset="0"/>
              </a:rPr>
              <a:t>x</a:t>
            </a:r>
            <a:endParaRPr lang="en-US" sz="2600" dirty="0"/>
          </a:p>
          <a:p>
            <a:pPr lvl="1"/>
            <a:r>
              <a:rPr lang="en-US" sz="2200" dirty="0"/>
              <a:t>follows since the cases are exhaustive</a:t>
            </a:r>
          </a:p>
          <a:p>
            <a:pPr lvl="2"/>
            <a:r>
              <a:rPr lang="en-US" sz="1800" dirty="0"/>
              <a:t>(don’t need to be exclusive in this case)</a:t>
            </a:r>
          </a:p>
        </p:txBody>
      </p:sp>
      <p:sp>
        <p:nvSpPr>
          <p:cNvPr id="4" name="Slide Number Placeholder 3">
            <a:extLst>
              <a:ext uri="{FF2B5EF4-FFF2-40B4-BE49-F238E27FC236}">
                <a16:creationId xmlns:a16="http://schemas.microsoft.com/office/drawing/2014/main" id="{23599288-9C62-CA2C-A695-C974216B9B93}"/>
              </a:ext>
            </a:extLst>
          </p:cNvPr>
          <p:cNvSpPr>
            <a:spLocks noGrp="1"/>
          </p:cNvSpPr>
          <p:nvPr>
            <p:ph type="sldNum" sz="quarter" idx="4"/>
          </p:nvPr>
        </p:nvSpPr>
        <p:spPr/>
        <p:txBody>
          <a:bodyPr/>
          <a:lstStyle/>
          <a:p>
            <a:fld id="{60F4F636-6A27-E649-AEDF-9DE4D4E58670}" type="slidenum">
              <a:rPr lang="en-US" smtClean="0"/>
              <a:pPr/>
              <a:t>59</a:t>
            </a:fld>
            <a:endParaRPr lang="en-US" dirty="0"/>
          </a:p>
        </p:txBody>
      </p:sp>
    </p:spTree>
    <p:extLst>
      <p:ext uri="{BB962C8B-B14F-4D97-AF65-F5344CB8AC3E}">
        <p14:creationId xmlns:p14="http://schemas.microsoft.com/office/powerpoint/2010/main" val="3221438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9D126-43B5-E4F1-A8D9-9125A65E171A}"/>
              </a:ext>
            </a:extLst>
          </p:cNvPr>
          <p:cNvSpPr>
            <a:spLocks noGrp="1"/>
          </p:cNvSpPr>
          <p:nvPr>
            <p:ph type="ctrTitle"/>
          </p:nvPr>
        </p:nvSpPr>
        <p:spPr/>
        <p:txBody>
          <a:bodyPr/>
          <a:lstStyle/>
          <a:p>
            <a:r>
              <a:rPr lang="en-US" dirty="0"/>
              <a:t>Software Development Process</a:t>
            </a:r>
          </a:p>
        </p:txBody>
      </p:sp>
    </p:spTree>
    <p:extLst>
      <p:ext uri="{BB962C8B-B14F-4D97-AF65-F5344CB8AC3E}">
        <p14:creationId xmlns:p14="http://schemas.microsoft.com/office/powerpoint/2010/main" val="32269320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EA878-4679-04D4-5C9D-D29FAD1ED537}"/>
              </a:ext>
            </a:extLst>
          </p:cNvPr>
          <p:cNvSpPr>
            <a:spLocks noGrp="1"/>
          </p:cNvSpPr>
          <p:nvPr>
            <p:ph type="title"/>
          </p:nvPr>
        </p:nvSpPr>
        <p:spPr/>
        <p:txBody>
          <a:bodyPr/>
          <a:lstStyle/>
          <a:p>
            <a:r>
              <a:rPr lang="en-US" dirty="0"/>
              <a:t>Example Proof By Cases</a:t>
            </a:r>
          </a:p>
        </p:txBody>
      </p:sp>
      <p:sp>
        <p:nvSpPr>
          <p:cNvPr id="3" name="Content Placeholder 2">
            <a:extLst>
              <a:ext uri="{FF2B5EF4-FFF2-40B4-BE49-F238E27FC236}">
                <a16:creationId xmlns:a16="http://schemas.microsoft.com/office/drawing/2014/main" id="{D375682C-9D15-F7B5-9014-3EE4E4297000}"/>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f : </a:t>
            </a:r>
            <a:r>
              <a:rPr lang="en-US" sz="1800" b="1" dirty="0">
                <a:latin typeface="Cambria Math" panose="02040503050406030204" pitchFamily="18" charset="0"/>
                <a:ea typeface="Cambria Math" panose="02040503050406030204" pitchFamily="18" charset="0"/>
              </a:rPr>
              <a:t>ℤ</a:t>
            </a:r>
            <a:r>
              <a:rPr lang="en-US" sz="1800" dirty="0">
                <a:latin typeface="Cambria Math" panose="02040503050406030204" pitchFamily="18" charset="0"/>
                <a:ea typeface="Cambria Math" panose="02040503050406030204" pitchFamily="18" charset="0"/>
              </a:rPr>
              <a:t> → </a:t>
            </a:r>
            <a:r>
              <a:rPr lang="en-US" sz="1800" b="1" dirty="0">
                <a:latin typeface="Cambria Math" panose="02040503050406030204" pitchFamily="18" charset="0"/>
                <a:ea typeface="Cambria Math" panose="02040503050406030204" pitchFamily="18" charset="0"/>
              </a:rPr>
              <a:t>ℤ</a:t>
            </a:r>
            <a:r>
              <a:rPr lang="en-US" sz="1800" dirty="0">
                <a:latin typeface="Cambria Math" panose="02040503050406030204" pitchFamily="18" charset="0"/>
                <a:ea typeface="Cambria Math" panose="02040503050406030204" pitchFamily="18" charset="0"/>
              </a:rPr>
              <a:t> </a:t>
            </a:r>
          </a:p>
          <a:p>
            <a:pPr lvl="2"/>
            <a:endParaRPr lang="en-US" sz="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f(m) := 2m + 1			</a:t>
            </a:r>
            <a:r>
              <a:rPr lang="en-US" sz="1800" dirty="0">
                <a:latin typeface="Franklin Gothic Medium" panose="020B0603020102020204" pitchFamily="34" charset="0"/>
                <a:ea typeface="Cambria Math" panose="02040503050406030204" pitchFamily="18" charset="0"/>
              </a:rPr>
              <a:t>if </a:t>
            </a:r>
            <a:r>
              <a:rPr lang="en-US" sz="1800" dirty="0">
                <a:latin typeface="Cambria Math" panose="02040503050406030204" pitchFamily="18" charset="0"/>
                <a:ea typeface="Cambria Math" panose="02040503050406030204" pitchFamily="18" charset="0"/>
              </a:rPr>
              <a:t>m ≥ 0</a:t>
            </a:r>
          </a:p>
          <a:p>
            <a:pPr lvl="2"/>
            <a:r>
              <a:rPr lang="en-US" sz="1800" dirty="0">
                <a:latin typeface="Cambria Math" panose="02040503050406030204" pitchFamily="18" charset="0"/>
                <a:ea typeface="Cambria Math" panose="02040503050406030204" pitchFamily="18" charset="0"/>
              </a:rPr>
              <a:t>	f(m) := 0					</a:t>
            </a:r>
            <a:r>
              <a:rPr lang="en-US" sz="1800" dirty="0">
                <a:latin typeface="Franklin Gothic Medium" panose="020B0603020102020204" pitchFamily="34" charset="0"/>
                <a:ea typeface="Cambria Math" panose="02040503050406030204" pitchFamily="18" charset="0"/>
              </a:rPr>
              <a:t>if </a:t>
            </a:r>
            <a:r>
              <a:rPr lang="en-US" sz="1800" dirty="0">
                <a:latin typeface="Cambria Math" panose="02040503050406030204" pitchFamily="18" charset="0"/>
                <a:ea typeface="Cambria Math" panose="02040503050406030204" pitchFamily="18" charset="0"/>
              </a:rPr>
              <a:t>m &lt; 0</a:t>
            </a:r>
          </a:p>
          <a:p>
            <a:pPr lvl="2"/>
            <a:endParaRPr lang="en-US" sz="1800" dirty="0">
              <a:latin typeface="Cambria Math" panose="02040503050406030204" pitchFamily="18" charset="0"/>
              <a:ea typeface="Cambria Math" panose="02040503050406030204" pitchFamily="18" charset="0"/>
            </a:endParaRPr>
          </a:p>
          <a:p>
            <a:r>
              <a:rPr lang="en-US" sz="2600" dirty="0"/>
              <a:t>Want to prove that </a:t>
            </a:r>
            <a:r>
              <a:rPr lang="en-US" sz="2600" dirty="0">
                <a:latin typeface="Cambria Math" panose="02040503050406030204" pitchFamily="18" charset="0"/>
                <a:ea typeface="Cambria Math" panose="02040503050406030204" pitchFamily="18" charset="0"/>
              </a:rPr>
              <a:t>f(m) </a:t>
            </a:r>
            <a:r>
              <a:rPr lang="en-US" sz="2800" dirty="0">
                <a:latin typeface="Cambria Math" panose="02040503050406030204" pitchFamily="18" charset="0"/>
                <a:ea typeface="Cambria Math" panose="02040503050406030204" pitchFamily="18" charset="0"/>
              </a:rPr>
              <a:t>&gt; m</a:t>
            </a:r>
          </a:p>
          <a:p>
            <a:pPr lvl="1"/>
            <a:endParaRPr lang="en-US" sz="2200" dirty="0">
              <a:latin typeface="Franklin Gothic Medium" panose="020B0603020102020204" pitchFamily="34" charset="0"/>
              <a:ea typeface="Cambria Math" panose="02040503050406030204" pitchFamily="18" charset="0"/>
            </a:endParaRPr>
          </a:p>
          <a:p>
            <a:r>
              <a:rPr lang="en-US" sz="2600" dirty="0">
                <a:latin typeface="Franklin Gothic Medium" panose="020B0603020102020204" pitchFamily="34" charset="0"/>
                <a:ea typeface="Cambria Math" panose="02040503050406030204" pitchFamily="18" charset="0"/>
              </a:rPr>
              <a:t>Doesn't seem possible as is</a:t>
            </a:r>
          </a:p>
          <a:p>
            <a:pPr lvl="1"/>
            <a:r>
              <a:rPr lang="en-US" sz="2200" dirty="0">
                <a:latin typeface="Franklin Gothic Medium" panose="020B0603020102020204" pitchFamily="34" charset="0"/>
                <a:ea typeface="Cambria Math" panose="02040503050406030204" pitchFamily="18" charset="0"/>
              </a:rPr>
              <a:t>can't even apply the definition of </a:t>
            </a:r>
            <a:r>
              <a:rPr lang="en-US" sz="2200" dirty="0">
                <a:latin typeface="Cambria Math" panose="02040503050406030204" pitchFamily="18" charset="0"/>
                <a:ea typeface="Cambria Math" panose="02040503050406030204" pitchFamily="18" charset="0"/>
              </a:rPr>
              <a:t>f</a:t>
            </a:r>
            <a:endParaRPr lang="en-US" sz="2200" dirty="0">
              <a:latin typeface="Franklin Gothic Medium" panose="020B0603020102020204" pitchFamily="34" charset="0"/>
              <a:ea typeface="Cambria Math" panose="02040503050406030204" pitchFamily="18" charset="0"/>
            </a:endParaRPr>
          </a:p>
          <a:p>
            <a:pPr lvl="1"/>
            <a:r>
              <a:rPr lang="en-US" sz="2200" dirty="0">
                <a:latin typeface="Franklin Gothic Medium" panose="020B0603020102020204" pitchFamily="34" charset="0"/>
                <a:ea typeface="Cambria Math" panose="02040503050406030204" pitchFamily="18" charset="0"/>
              </a:rPr>
              <a:t>need to know if </a:t>
            </a:r>
            <a:r>
              <a:rPr lang="en-US" sz="2200" dirty="0">
                <a:latin typeface="Cambria Math" panose="02040503050406030204" pitchFamily="18" charset="0"/>
                <a:ea typeface="Cambria Math" panose="02040503050406030204" pitchFamily="18" charset="0"/>
              </a:rPr>
              <a:t>m &lt; 0</a:t>
            </a:r>
            <a:r>
              <a:rPr lang="en-US" sz="2200" dirty="0">
                <a:latin typeface="Franklin Gothic Medium" panose="020B0603020102020204" pitchFamily="34" charset="0"/>
                <a:ea typeface="Cambria Math" panose="02040503050406030204" pitchFamily="18" charset="0"/>
              </a:rPr>
              <a:t> or </a:t>
            </a:r>
            <a:r>
              <a:rPr lang="en-US" sz="2200" dirty="0">
                <a:latin typeface="Cambria Math" panose="02040503050406030204" pitchFamily="18" charset="0"/>
                <a:ea typeface="Cambria Math" panose="02040503050406030204" pitchFamily="18" charset="0"/>
              </a:rPr>
              <a:t>m ≥ 0</a:t>
            </a:r>
            <a:endParaRPr lang="en-US" sz="2200" dirty="0">
              <a:latin typeface="Franklin Gothic Medium" panose="020B0603020102020204" pitchFamily="34" charset="0"/>
              <a:ea typeface="Cambria Math" panose="02040503050406030204" pitchFamily="18" charset="0"/>
            </a:endParaRPr>
          </a:p>
          <a:p>
            <a:pPr lvl="1"/>
            <a:endParaRPr lang="en-US" sz="2200" dirty="0">
              <a:latin typeface="Franklin Gothic Medium" panose="020B0603020102020204" pitchFamily="34" charset="0"/>
              <a:ea typeface="Cambria Math" panose="02040503050406030204" pitchFamily="18" charset="0"/>
            </a:endParaRPr>
          </a:p>
          <a:p>
            <a:r>
              <a:rPr lang="en-US" sz="2600" dirty="0">
                <a:latin typeface="Franklin Gothic Medium" panose="020B0603020102020204" pitchFamily="34" charset="0"/>
                <a:ea typeface="Cambria Math" panose="02040503050406030204" pitchFamily="18" charset="0"/>
              </a:rPr>
              <a:t>Split our analysis into these two separate cases…</a:t>
            </a:r>
            <a:endParaRPr lang="en-US" sz="2200" dirty="0">
              <a:latin typeface="Franklin Gothic Medium" panose="020B0603020102020204" pitchFamily="34" charset="0"/>
              <a:ea typeface="Cambria Math" panose="02040503050406030204" pitchFamily="18" charset="0"/>
            </a:endParaRPr>
          </a:p>
        </p:txBody>
      </p:sp>
      <p:sp>
        <p:nvSpPr>
          <p:cNvPr id="4" name="Slide Number Placeholder 3">
            <a:extLst>
              <a:ext uri="{FF2B5EF4-FFF2-40B4-BE49-F238E27FC236}">
                <a16:creationId xmlns:a16="http://schemas.microsoft.com/office/drawing/2014/main" id="{70970DE4-E5F4-7CE7-AFA6-A147FF5BB309}"/>
              </a:ext>
            </a:extLst>
          </p:cNvPr>
          <p:cNvSpPr>
            <a:spLocks noGrp="1"/>
          </p:cNvSpPr>
          <p:nvPr>
            <p:ph type="sldNum" sz="quarter" idx="4"/>
          </p:nvPr>
        </p:nvSpPr>
        <p:spPr/>
        <p:txBody>
          <a:bodyPr/>
          <a:lstStyle/>
          <a:p>
            <a:fld id="{60F4F636-6A27-E649-AEDF-9DE4D4E58670}" type="slidenum">
              <a:rPr lang="en-US" smtClean="0"/>
              <a:pPr/>
              <a:t>60</a:t>
            </a:fld>
            <a:endParaRPr lang="en-US" dirty="0"/>
          </a:p>
        </p:txBody>
      </p:sp>
    </p:spTree>
    <p:extLst>
      <p:ext uri="{BB962C8B-B14F-4D97-AF65-F5344CB8AC3E}">
        <p14:creationId xmlns:p14="http://schemas.microsoft.com/office/powerpoint/2010/main" val="1693743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A05211-619F-511A-57CB-BB10B4C5F2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F6CE9B-1FC1-1E0A-3819-2D0ECE38BDB3}"/>
              </a:ext>
            </a:extLst>
          </p:cNvPr>
          <p:cNvSpPr>
            <a:spLocks noGrp="1"/>
          </p:cNvSpPr>
          <p:nvPr>
            <p:ph type="title"/>
          </p:nvPr>
        </p:nvSpPr>
        <p:spPr/>
        <p:txBody>
          <a:bodyPr/>
          <a:lstStyle/>
          <a:p>
            <a:r>
              <a:rPr lang="en-US" dirty="0"/>
              <a:t>Proof By Cases (1/3)</a:t>
            </a:r>
          </a:p>
        </p:txBody>
      </p:sp>
      <p:sp>
        <p:nvSpPr>
          <p:cNvPr id="3" name="Content Placeholder 2">
            <a:extLst>
              <a:ext uri="{FF2B5EF4-FFF2-40B4-BE49-F238E27FC236}">
                <a16:creationId xmlns:a16="http://schemas.microsoft.com/office/drawing/2014/main" id="{06CBD805-8B9A-0CC7-F017-556229C448A1}"/>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f(m) := 2m + 1			</a:t>
            </a:r>
            <a:r>
              <a:rPr lang="en-US" sz="1800" dirty="0">
                <a:latin typeface="Franklin Gothic Medium" panose="020B0603020102020204" pitchFamily="34" charset="0"/>
                <a:ea typeface="Cambria Math" panose="02040503050406030204" pitchFamily="18" charset="0"/>
              </a:rPr>
              <a:t>if </a:t>
            </a:r>
            <a:r>
              <a:rPr lang="en-US" sz="1800" dirty="0">
                <a:latin typeface="Cambria Math" panose="02040503050406030204" pitchFamily="18" charset="0"/>
                <a:ea typeface="Cambria Math" panose="02040503050406030204" pitchFamily="18" charset="0"/>
              </a:rPr>
              <a:t>m ≥ 0</a:t>
            </a:r>
          </a:p>
          <a:p>
            <a:pPr lvl="2"/>
            <a:r>
              <a:rPr lang="en-US" sz="1800" dirty="0">
                <a:latin typeface="Cambria Math" panose="02040503050406030204" pitchFamily="18" charset="0"/>
                <a:ea typeface="Cambria Math" panose="02040503050406030204" pitchFamily="18" charset="0"/>
              </a:rPr>
              <a:t>	f(m) := 0					</a:t>
            </a:r>
            <a:r>
              <a:rPr lang="en-US" sz="1800" dirty="0">
                <a:latin typeface="Franklin Gothic Medium" panose="020B0603020102020204" pitchFamily="34" charset="0"/>
                <a:ea typeface="Cambria Math" panose="02040503050406030204" pitchFamily="18" charset="0"/>
              </a:rPr>
              <a:t>if </a:t>
            </a:r>
            <a:r>
              <a:rPr lang="en-US" sz="1800" dirty="0">
                <a:latin typeface="Cambria Math" panose="02040503050406030204" pitchFamily="18" charset="0"/>
                <a:ea typeface="Cambria Math" panose="02040503050406030204" pitchFamily="18" charset="0"/>
              </a:rPr>
              <a:t>m &lt; 0</a:t>
            </a:r>
          </a:p>
          <a:p>
            <a:pPr lvl="2"/>
            <a:endParaRPr lang="en-US" sz="1800" dirty="0">
              <a:latin typeface="Cambria Math" panose="02040503050406030204" pitchFamily="18" charset="0"/>
              <a:ea typeface="Cambria Math" panose="02040503050406030204" pitchFamily="18" charset="0"/>
            </a:endParaRPr>
          </a:p>
          <a:p>
            <a:r>
              <a:rPr lang="en-US" sz="2600" dirty="0"/>
              <a:t>Prove that </a:t>
            </a:r>
            <a:r>
              <a:rPr lang="en-US" sz="2600" dirty="0">
                <a:latin typeface="Cambria Math" panose="02040503050406030204" pitchFamily="18" charset="0"/>
                <a:ea typeface="Cambria Math" panose="02040503050406030204" pitchFamily="18" charset="0"/>
              </a:rPr>
              <a:t>f(m) </a:t>
            </a:r>
            <a:r>
              <a:rPr lang="en-US" sz="2800" dirty="0">
                <a:latin typeface="Cambria Math" panose="02040503050406030204" pitchFamily="18" charset="0"/>
                <a:ea typeface="Cambria Math" panose="02040503050406030204" pitchFamily="18" charset="0"/>
              </a:rPr>
              <a:t>&gt; m</a:t>
            </a:r>
          </a:p>
          <a:p>
            <a:pPr lvl="2"/>
            <a:endParaRPr lang="en-US" sz="1800" dirty="0"/>
          </a:p>
          <a:p>
            <a:pPr lvl="2"/>
            <a:r>
              <a:rPr lang="en-US" sz="1800" b="1" dirty="0"/>
              <a:t>Case</a:t>
            </a:r>
            <a:r>
              <a:rPr lang="en-US" sz="1800" dirty="0"/>
              <a:t> </a:t>
            </a:r>
            <a:r>
              <a:rPr lang="en-US" sz="1800" dirty="0">
                <a:latin typeface="Cambria Math" panose="02040503050406030204" pitchFamily="18" charset="0"/>
                <a:ea typeface="Cambria Math" panose="02040503050406030204" pitchFamily="18" charset="0"/>
              </a:rPr>
              <a:t>m ≥ 0</a:t>
            </a:r>
            <a:r>
              <a:rPr lang="en-US" sz="1800" dirty="0"/>
              <a:t>:</a:t>
            </a:r>
          </a:p>
          <a:p>
            <a:pPr lvl="2"/>
            <a:endParaRPr lang="en-US" sz="800" dirty="0"/>
          </a:p>
          <a:p>
            <a:pPr lvl="2"/>
            <a:r>
              <a:rPr lang="en-US" sz="1800" dirty="0">
                <a:latin typeface="Cambria Math" panose="02040503050406030204" pitchFamily="18" charset="0"/>
                <a:ea typeface="Cambria Math" panose="02040503050406030204" pitchFamily="18" charset="0"/>
              </a:rPr>
              <a:t>	f(m)	 =</a:t>
            </a:r>
            <a:endParaRPr lang="en-US" sz="1800" dirty="0">
              <a:latin typeface="Franklin Gothic Medium" panose="020B0603020102020204" pitchFamily="34"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a:t>
            </a:r>
          </a:p>
          <a:p>
            <a:pPr lvl="2"/>
            <a:r>
              <a:rPr lang="en-US" sz="1800" dirty="0">
                <a:latin typeface="Cambria Math" panose="02040503050406030204" pitchFamily="18" charset="0"/>
                <a:ea typeface="Cambria Math" panose="02040503050406030204" pitchFamily="18" charset="0"/>
              </a:rPr>
              <a:t>		</a:t>
            </a:r>
          </a:p>
          <a:p>
            <a:pPr lvl="2"/>
            <a:r>
              <a:rPr lang="en-US" sz="1800" dirty="0">
                <a:latin typeface="Cambria Math" panose="02040503050406030204" pitchFamily="18" charset="0"/>
                <a:ea typeface="Cambria Math" panose="02040503050406030204" pitchFamily="18" charset="0"/>
              </a:rPr>
              <a:t>				</a:t>
            </a:r>
          </a:p>
          <a:p>
            <a:pPr lvl="2"/>
            <a:r>
              <a:rPr lang="en-US" sz="1800" dirty="0">
                <a:latin typeface="Cambria Math" panose="02040503050406030204" pitchFamily="18" charset="0"/>
                <a:ea typeface="Cambria Math" panose="02040503050406030204" pitchFamily="18" charset="0"/>
              </a:rPr>
              <a:t>		&gt; m</a:t>
            </a:r>
          </a:p>
          <a:p>
            <a:pPr lvl="2"/>
            <a:endParaRPr lang="en-US" sz="1800" dirty="0"/>
          </a:p>
        </p:txBody>
      </p:sp>
      <p:sp>
        <p:nvSpPr>
          <p:cNvPr id="4" name="Slide Number Placeholder 3">
            <a:extLst>
              <a:ext uri="{FF2B5EF4-FFF2-40B4-BE49-F238E27FC236}">
                <a16:creationId xmlns:a16="http://schemas.microsoft.com/office/drawing/2014/main" id="{0017511D-2110-5946-06CB-35B289EA5281}"/>
              </a:ext>
            </a:extLst>
          </p:cNvPr>
          <p:cNvSpPr>
            <a:spLocks noGrp="1"/>
          </p:cNvSpPr>
          <p:nvPr>
            <p:ph type="sldNum" sz="quarter" idx="4"/>
          </p:nvPr>
        </p:nvSpPr>
        <p:spPr/>
        <p:txBody>
          <a:bodyPr/>
          <a:lstStyle/>
          <a:p>
            <a:fld id="{60F4F636-6A27-E649-AEDF-9DE4D4E58670}" type="slidenum">
              <a:rPr lang="en-US" smtClean="0"/>
              <a:pPr/>
              <a:t>61</a:t>
            </a:fld>
            <a:endParaRPr lang="en-US" dirty="0"/>
          </a:p>
        </p:txBody>
      </p:sp>
    </p:spTree>
    <p:extLst>
      <p:ext uri="{BB962C8B-B14F-4D97-AF65-F5344CB8AC3E}">
        <p14:creationId xmlns:p14="http://schemas.microsoft.com/office/powerpoint/2010/main" val="147085077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EA878-4679-04D4-5C9D-D29FAD1ED537}"/>
              </a:ext>
            </a:extLst>
          </p:cNvPr>
          <p:cNvSpPr>
            <a:spLocks noGrp="1"/>
          </p:cNvSpPr>
          <p:nvPr>
            <p:ph type="title"/>
          </p:nvPr>
        </p:nvSpPr>
        <p:spPr/>
        <p:txBody>
          <a:bodyPr/>
          <a:lstStyle/>
          <a:p>
            <a:r>
              <a:rPr lang="en-US" dirty="0"/>
              <a:t>Proof By Cases (2/3)</a:t>
            </a:r>
          </a:p>
        </p:txBody>
      </p:sp>
      <p:sp>
        <p:nvSpPr>
          <p:cNvPr id="3" name="Content Placeholder 2">
            <a:extLst>
              <a:ext uri="{FF2B5EF4-FFF2-40B4-BE49-F238E27FC236}">
                <a16:creationId xmlns:a16="http://schemas.microsoft.com/office/drawing/2014/main" id="{D375682C-9D15-F7B5-9014-3EE4E4297000}"/>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f(m) := 2m + 1			</a:t>
            </a:r>
            <a:r>
              <a:rPr lang="en-US" sz="1800" dirty="0">
                <a:latin typeface="Franklin Gothic Medium" panose="020B0603020102020204" pitchFamily="34" charset="0"/>
                <a:ea typeface="Cambria Math" panose="02040503050406030204" pitchFamily="18" charset="0"/>
              </a:rPr>
              <a:t>if </a:t>
            </a:r>
            <a:r>
              <a:rPr lang="en-US" sz="1800" dirty="0">
                <a:latin typeface="Cambria Math" panose="02040503050406030204" pitchFamily="18" charset="0"/>
                <a:ea typeface="Cambria Math" panose="02040503050406030204" pitchFamily="18" charset="0"/>
              </a:rPr>
              <a:t>m ≥ 0</a:t>
            </a:r>
          </a:p>
          <a:p>
            <a:pPr lvl="2"/>
            <a:r>
              <a:rPr lang="en-US" sz="1800" dirty="0">
                <a:latin typeface="Cambria Math" panose="02040503050406030204" pitchFamily="18" charset="0"/>
                <a:ea typeface="Cambria Math" panose="02040503050406030204" pitchFamily="18" charset="0"/>
              </a:rPr>
              <a:t>	f(m) := 0					</a:t>
            </a:r>
            <a:r>
              <a:rPr lang="en-US" sz="1800" dirty="0">
                <a:latin typeface="Franklin Gothic Medium" panose="020B0603020102020204" pitchFamily="34" charset="0"/>
                <a:ea typeface="Cambria Math" panose="02040503050406030204" pitchFamily="18" charset="0"/>
              </a:rPr>
              <a:t>if </a:t>
            </a:r>
            <a:r>
              <a:rPr lang="en-US" sz="1800" dirty="0">
                <a:latin typeface="Cambria Math" panose="02040503050406030204" pitchFamily="18" charset="0"/>
                <a:ea typeface="Cambria Math" panose="02040503050406030204" pitchFamily="18" charset="0"/>
              </a:rPr>
              <a:t>m &lt; 0</a:t>
            </a:r>
          </a:p>
          <a:p>
            <a:pPr lvl="2"/>
            <a:endParaRPr lang="en-US" sz="1800" dirty="0">
              <a:latin typeface="Cambria Math" panose="02040503050406030204" pitchFamily="18" charset="0"/>
              <a:ea typeface="Cambria Math" panose="02040503050406030204" pitchFamily="18" charset="0"/>
            </a:endParaRPr>
          </a:p>
          <a:p>
            <a:r>
              <a:rPr lang="en-US" sz="2600" dirty="0"/>
              <a:t>Prove that </a:t>
            </a:r>
            <a:r>
              <a:rPr lang="en-US" sz="2600" dirty="0">
                <a:latin typeface="Cambria Math" panose="02040503050406030204" pitchFamily="18" charset="0"/>
                <a:ea typeface="Cambria Math" panose="02040503050406030204" pitchFamily="18" charset="0"/>
              </a:rPr>
              <a:t>f(m) </a:t>
            </a:r>
            <a:r>
              <a:rPr lang="en-US" sz="2800" dirty="0">
                <a:latin typeface="Cambria Math" panose="02040503050406030204" pitchFamily="18" charset="0"/>
                <a:ea typeface="Cambria Math" panose="02040503050406030204" pitchFamily="18" charset="0"/>
              </a:rPr>
              <a:t>&gt; m</a:t>
            </a:r>
          </a:p>
          <a:p>
            <a:pPr lvl="2"/>
            <a:endParaRPr lang="en-US" sz="1800" dirty="0"/>
          </a:p>
          <a:p>
            <a:pPr lvl="2"/>
            <a:r>
              <a:rPr lang="en-US" sz="1800" b="1" dirty="0"/>
              <a:t>Case</a:t>
            </a:r>
            <a:r>
              <a:rPr lang="en-US" sz="1800" dirty="0"/>
              <a:t> </a:t>
            </a:r>
            <a:r>
              <a:rPr lang="en-US" sz="1800" dirty="0">
                <a:latin typeface="Cambria Math" panose="02040503050406030204" pitchFamily="18" charset="0"/>
                <a:ea typeface="Cambria Math" panose="02040503050406030204" pitchFamily="18" charset="0"/>
              </a:rPr>
              <a:t>m ≥ 0</a:t>
            </a:r>
            <a:r>
              <a:rPr lang="en-US" sz="1800" dirty="0"/>
              <a:t>:</a:t>
            </a:r>
          </a:p>
          <a:p>
            <a:pPr lvl="2"/>
            <a:endParaRPr lang="en-US" sz="800" dirty="0"/>
          </a:p>
          <a:p>
            <a:pPr lvl="2"/>
            <a:r>
              <a:rPr lang="en-US" sz="1800" dirty="0">
                <a:latin typeface="Cambria Math" panose="02040503050406030204" pitchFamily="18" charset="0"/>
                <a:ea typeface="Cambria Math" panose="02040503050406030204" pitchFamily="18" charset="0"/>
              </a:rPr>
              <a:t>	f(m)	 = 2m + 1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f</a:t>
            </a:r>
            <a:r>
              <a:rPr lang="en-US" sz="1800" dirty="0">
                <a:latin typeface="Franklin Gothic Medium" panose="020B0603020102020204" pitchFamily="34" charset="0"/>
                <a:ea typeface="Cambria Math" panose="02040503050406030204" pitchFamily="18" charset="0"/>
              </a:rPr>
              <a:t> (since </a:t>
            </a:r>
            <a:r>
              <a:rPr lang="en-US" sz="1800" dirty="0">
                <a:latin typeface="Cambria Math" panose="02040503050406030204" pitchFamily="18" charset="0"/>
                <a:ea typeface="Cambria Math" panose="02040503050406030204" pitchFamily="18" charset="0"/>
              </a:rPr>
              <a:t>m ≥ 0</a:t>
            </a:r>
            <a:r>
              <a:rPr lang="en-US" sz="1800" dirty="0">
                <a:latin typeface="Franklin Gothic Medium" panose="020B0603020102020204" pitchFamily="34" charset="0"/>
                <a:ea typeface="Cambria Math" panose="02040503050406030204" pitchFamily="18" charset="0"/>
              </a:rPr>
              <a:t>)</a:t>
            </a:r>
          </a:p>
          <a:p>
            <a:pPr lvl="2"/>
            <a:r>
              <a:rPr lang="en-US" sz="1800" dirty="0">
                <a:latin typeface="Cambria Math" panose="02040503050406030204" pitchFamily="18" charset="0"/>
                <a:ea typeface="Cambria Math" panose="02040503050406030204" pitchFamily="18" charset="0"/>
              </a:rPr>
              <a:t>		 ≥ m + 1				</a:t>
            </a:r>
            <a:r>
              <a:rPr lang="en-US" sz="1800" dirty="0">
                <a:latin typeface="Franklin Gothic Medium" panose="020B0603020102020204" pitchFamily="34" charset="0"/>
                <a:ea typeface="Cambria Math" panose="02040503050406030204" pitchFamily="18" charset="0"/>
              </a:rPr>
              <a:t>since</a:t>
            </a:r>
            <a:r>
              <a:rPr lang="en-US" sz="1800" dirty="0">
                <a:latin typeface="Cambria Math" panose="02040503050406030204" pitchFamily="18" charset="0"/>
                <a:ea typeface="Cambria Math" panose="02040503050406030204" pitchFamily="18" charset="0"/>
              </a:rPr>
              <a:t> m ≥ 0</a:t>
            </a:r>
          </a:p>
          <a:p>
            <a:pPr lvl="2"/>
            <a:r>
              <a:rPr lang="en-US" sz="1800" dirty="0">
                <a:latin typeface="Cambria Math" panose="02040503050406030204" pitchFamily="18" charset="0"/>
                <a:ea typeface="Cambria Math" panose="02040503050406030204" pitchFamily="18" charset="0"/>
              </a:rPr>
              <a:t>		 &gt; m				</a:t>
            </a:r>
            <a:r>
              <a:rPr lang="en-US" sz="1800" dirty="0">
                <a:latin typeface="Franklin Gothic Medium" panose="020B0603020102020204" pitchFamily="34" charset="0"/>
                <a:ea typeface="Cambria Math" panose="02040503050406030204" pitchFamily="18" charset="0"/>
              </a:rPr>
              <a:t>since</a:t>
            </a:r>
            <a:r>
              <a:rPr lang="en-US" sz="1800" dirty="0">
                <a:latin typeface="Cambria Math" panose="02040503050406030204" pitchFamily="18" charset="0"/>
                <a:ea typeface="Cambria Math" panose="02040503050406030204" pitchFamily="18" charset="0"/>
              </a:rPr>
              <a:t> 1 &gt; 0</a:t>
            </a:r>
          </a:p>
          <a:p>
            <a:pPr lvl="2"/>
            <a:endParaRPr lang="en-US" sz="1800" dirty="0"/>
          </a:p>
        </p:txBody>
      </p:sp>
      <p:sp>
        <p:nvSpPr>
          <p:cNvPr id="4" name="Slide Number Placeholder 3">
            <a:extLst>
              <a:ext uri="{FF2B5EF4-FFF2-40B4-BE49-F238E27FC236}">
                <a16:creationId xmlns:a16="http://schemas.microsoft.com/office/drawing/2014/main" id="{1AC2F41B-D55E-37F8-BBCB-20B6C26E0FA7}"/>
              </a:ext>
            </a:extLst>
          </p:cNvPr>
          <p:cNvSpPr>
            <a:spLocks noGrp="1"/>
          </p:cNvSpPr>
          <p:nvPr>
            <p:ph type="sldNum" sz="quarter" idx="4"/>
          </p:nvPr>
        </p:nvSpPr>
        <p:spPr/>
        <p:txBody>
          <a:bodyPr/>
          <a:lstStyle/>
          <a:p>
            <a:fld id="{60F4F636-6A27-E649-AEDF-9DE4D4E58670}" type="slidenum">
              <a:rPr lang="en-US" smtClean="0"/>
              <a:pPr/>
              <a:t>62</a:t>
            </a:fld>
            <a:endParaRPr lang="en-US" dirty="0"/>
          </a:p>
        </p:txBody>
      </p:sp>
    </p:spTree>
    <p:extLst>
      <p:ext uri="{BB962C8B-B14F-4D97-AF65-F5344CB8AC3E}">
        <p14:creationId xmlns:p14="http://schemas.microsoft.com/office/powerpoint/2010/main" val="30067311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EA878-4679-04D4-5C9D-D29FAD1ED537}"/>
              </a:ext>
            </a:extLst>
          </p:cNvPr>
          <p:cNvSpPr>
            <a:spLocks noGrp="1"/>
          </p:cNvSpPr>
          <p:nvPr>
            <p:ph type="title"/>
          </p:nvPr>
        </p:nvSpPr>
        <p:spPr/>
        <p:txBody>
          <a:bodyPr/>
          <a:lstStyle/>
          <a:p>
            <a:r>
              <a:rPr lang="en-US" dirty="0"/>
              <a:t>Proof By Cases (3/3)</a:t>
            </a:r>
          </a:p>
        </p:txBody>
      </p:sp>
      <p:sp>
        <p:nvSpPr>
          <p:cNvPr id="3" name="Content Placeholder 2">
            <a:extLst>
              <a:ext uri="{FF2B5EF4-FFF2-40B4-BE49-F238E27FC236}">
                <a16:creationId xmlns:a16="http://schemas.microsoft.com/office/drawing/2014/main" id="{D375682C-9D15-F7B5-9014-3EE4E4297000}"/>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f(m) := 2m + 1			</a:t>
            </a:r>
            <a:r>
              <a:rPr lang="en-US" sz="1800" dirty="0">
                <a:latin typeface="Franklin Gothic Medium" panose="020B0603020102020204" pitchFamily="34" charset="0"/>
                <a:ea typeface="Cambria Math" panose="02040503050406030204" pitchFamily="18" charset="0"/>
              </a:rPr>
              <a:t>if </a:t>
            </a:r>
            <a:r>
              <a:rPr lang="en-US" sz="1800" dirty="0">
                <a:latin typeface="Cambria Math" panose="02040503050406030204" pitchFamily="18" charset="0"/>
                <a:ea typeface="Cambria Math" panose="02040503050406030204" pitchFamily="18" charset="0"/>
              </a:rPr>
              <a:t>m ≥ 0</a:t>
            </a:r>
          </a:p>
          <a:p>
            <a:pPr lvl="2"/>
            <a:r>
              <a:rPr lang="en-US" sz="1800" dirty="0">
                <a:latin typeface="Cambria Math" panose="02040503050406030204" pitchFamily="18" charset="0"/>
                <a:ea typeface="Cambria Math" panose="02040503050406030204" pitchFamily="18" charset="0"/>
              </a:rPr>
              <a:t>	f(m) := 0					</a:t>
            </a:r>
            <a:r>
              <a:rPr lang="en-US" sz="1800" dirty="0">
                <a:latin typeface="Franklin Gothic Medium" panose="020B0603020102020204" pitchFamily="34" charset="0"/>
                <a:ea typeface="Cambria Math" panose="02040503050406030204" pitchFamily="18" charset="0"/>
              </a:rPr>
              <a:t>if </a:t>
            </a:r>
            <a:r>
              <a:rPr lang="en-US" sz="1800" dirty="0">
                <a:latin typeface="Cambria Math" panose="02040503050406030204" pitchFamily="18" charset="0"/>
                <a:ea typeface="Cambria Math" panose="02040503050406030204" pitchFamily="18" charset="0"/>
              </a:rPr>
              <a:t>m &lt; 0</a:t>
            </a:r>
          </a:p>
          <a:p>
            <a:pPr lvl="2"/>
            <a:endParaRPr lang="en-US" sz="1800" dirty="0">
              <a:latin typeface="Cambria Math" panose="02040503050406030204" pitchFamily="18" charset="0"/>
              <a:ea typeface="Cambria Math" panose="02040503050406030204" pitchFamily="18" charset="0"/>
            </a:endParaRPr>
          </a:p>
          <a:p>
            <a:r>
              <a:rPr lang="en-US" sz="2600" dirty="0"/>
              <a:t>Prove that </a:t>
            </a:r>
            <a:r>
              <a:rPr lang="en-US" sz="2600" dirty="0">
                <a:latin typeface="Cambria Math" panose="02040503050406030204" pitchFamily="18" charset="0"/>
                <a:ea typeface="Cambria Math" panose="02040503050406030204" pitchFamily="18" charset="0"/>
              </a:rPr>
              <a:t>f(m) </a:t>
            </a:r>
            <a:r>
              <a:rPr lang="en-US" sz="2800" dirty="0">
                <a:latin typeface="Cambria Math" panose="02040503050406030204" pitchFamily="18" charset="0"/>
                <a:ea typeface="Cambria Math" panose="02040503050406030204" pitchFamily="18" charset="0"/>
              </a:rPr>
              <a:t>&gt; m</a:t>
            </a:r>
          </a:p>
          <a:p>
            <a:pPr lvl="2"/>
            <a:endParaRPr lang="en-US" sz="1800" dirty="0"/>
          </a:p>
          <a:p>
            <a:pPr lvl="2"/>
            <a:r>
              <a:rPr lang="en-US" sz="1800" b="1" dirty="0"/>
              <a:t>Case</a:t>
            </a:r>
            <a:r>
              <a:rPr lang="en-US" sz="1800" dirty="0"/>
              <a:t> </a:t>
            </a:r>
            <a:r>
              <a:rPr lang="en-US" sz="1800" dirty="0">
                <a:latin typeface="Cambria Math" panose="02040503050406030204" pitchFamily="18" charset="0"/>
                <a:ea typeface="Cambria Math" panose="02040503050406030204" pitchFamily="18" charset="0"/>
              </a:rPr>
              <a:t>m ≥ 0</a:t>
            </a:r>
            <a:r>
              <a:rPr lang="en-US" sz="1800" dirty="0"/>
              <a:t>:</a:t>
            </a:r>
          </a:p>
          <a:p>
            <a:pPr lvl="2"/>
            <a:endParaRPr lang="en-US" sz="800" dirty="0"/>
          </a:p>
          <a:p>
            <a:pPr lvl="2"/>
            <a:r>
              <a:rPr lang="en-US" sz="1800" dirty="0">
                <a:latin typeface="Cambria Math" panose="02040503050406030204" pitchFamily="18" charset="0"/>
                <a:ea typeface="Cambria Math" panose="02040503050406030204" pitchFamily="18" charset="0"/>
              </a:rPr>
              <a:t>	 f(m) = … &gt; m</a:t>
            </a:r>
          </a:p>
          <a:p>
            <a:pPr lvl="2"/>
            <a:endParaRPr lang="en-US" sz="1800" dirty="0"/>
          </a:p>
          <a:p>
            <a:pPr lvl="2"/>
            <a:r>
              <a:rPr lang="en-US" sz="1800" b="1" dirty="0"/>
              <a:t>Case</a:t>
            </a:r>
            <a:r>
              <a:rPr lang="en-US" sz="1800" dirty="0"/>
              <a:t> </a:t>
            </a:r>
            <a:r>
              <a:rPr lang="en-US" sz="1800" dirty="0">
                <a:latin typeface="Cambria Math" panose="02040503050406030204" pitchFamily="18" charset="0"/>
                <a:ea typeface="Cambria Math" panose="02040503050406030204" pitchFamily="18" charset="0"/>
              </a:rPr>
              <a:t>m &lt; 0</a:t>
            </a:r>
            <a:r>
              <a:rPr lang="en-US" sz="1800" dirty="0"/>
              <a:t>:</a:t>
            </a:r>
          </a:p>
          <a:p>
            <a:pPr lvl="2"/>
            <a:endParaRPr lang="en-US" sz="800" dirty="0"/>
          </a:p>
          <a:p>
            <a:pPr lvl="2"/>
            <a:r>
              <a:rPr lang="en-US" sz="1800" dirty="0">
                <a:latin typeface="Cambria Math" panose="02040503050406030204" pitchFamily="18" charset="0"/>
                <a:ea typeface="Cambria Math" panose="02040503050406030204" pitchFamily="18" charset="0"/>
              </a:rPr>
              <a:t>	f(m)	 = 0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f</a:t>
            </a:r>
            <a:r>
              <a:rPr lang="en-US" sz="1800" dirty="0">
                <a:latin typeface="Franklin Gothic Medium" panose="020B0603020102020204" pitchFamily="34" charset="0"/>
                <a:ea typeface="Cambria Math" panose="02040503050406030204" pitchFamily="18" charset="0"/>
              </a:rPr>
              <a:t> (since </a:t>
            </a:r>
            <a:r>
              <a:rPr lang="en-US" sz="1800" dirty="0">
                <a:latin typeface="Cambria Math" panose="02040503050406030204" pitchFamily="18" charset="0"/>
                <a:ea typeface="Cambria Math" panose="02040503050406030204" pitchFamily="18" charset="0"/>
              </a:rPr>
              <a:t>m &lt; 0</a:t>
            </a:r>
            <a:r>
              <a:rPr lang="en-US" sz="1800" dirty="0">
                <a:latin typeface="Franklin Gothic Medium" panose="020B0603020102020204" pitchFamily="34" charset="0"/>
                <a:ea typeface="Cambria Math" panose="02040503050406030204" pitchFamily="18" charset="0"/>
              </a:rPr>
              <a:t>)</a:t>
            </a:r>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&gt; m				</a:t>
            </a:r>
            <a:r>
              <a:rPr lang="en-US" sz="1800" dirty="0">
                <a:latin typeface="Franklin Gothic Medium" panose="020B0603020102020204" pitchFamily="34" charset="0"/>
                <a:ea typeface="Cambria Math" panose="02040503050406030204" pitchFamily="18" charset="0"/>
              </a:rPr>
              <a:t>since </a:t>
            </a:r>
            <a:r>
              <a:rPr lang="en-US" sz="1800" dirty="0">
                <a:latin typeface="Cambria Math" panose="02040503050406030204" pitchFamily="18" charset="0"/>
                <a:ea typeface="Cambria Math" panose="02040503050406030204" pitchFamily="18" charset="0"/>
              </a:rPr>
              <a:t>m &lt; 0</a:t>
            </a:r>
          </a:p>
          <a:p>
            <a:pPr lvl="2"/>
            <a:endParaRPr lang="en-US" sz="1800" dirty="0">
              <a:latin typeface="Cambria Math" panose="02040503050406030204" pitchFamily="18" charset="0"/>
              <a:ea typeface="Cambria Math" panose="02040503050406030204" pitchFamily="18" charset="0"/>
            </a:endParaRPr>
          </a:p>
          <a:p>
            <a:pPr lvl="2"/>
            <a:r>
              <a:rPr lang="en-US" sz="1800" dirty="0">
                <a:latin typeface="Franklin Gothic Medium" panose="020B0603020102020204" pitchFamily="34" charset="0"/>
                <a:ea typeface="Cambria Math" panose="02040503050406030204" pitchFamily="18" charset="0"/>
              </a:rPr>
              <a:t>Since these two cases are exhaustive, </a:t>
            </a:r>
            <a:r>
              <a:rPr lang="en-US" sz="1800" dirty="0">
                <a:latin typeface="Cambria Math" panose="02040503050406030204" pitchFamily="18" charset="0"/>
                <a:ea typeface="Cambria Math" panose="02040503050406030204" pitchFamily="18" charset="0"/>
              </a:rPr>
              <a:t>f(m) &gt; m</a:t>
            </a:r>
            <a:r>
              <a:rPr lang="en-US" sz="1800" dirty="0">
                <a:latin typeface="Franklin Gothic Medium" panose="020B0603020102020204" pitchFamily="34" charset="0"/>
                <a:ea typeface="Cambria Math" panose="02040503050406030204" pitchFamily="18" charset="0"/>
              </a:rPr>
              <a:t> holds in general.</a:t>
            </a:r>
          </a:p>
        </p:txBody>
      </p:sp>
      <p:sp>
        <p:nvSpPr>
          <p:cNvPr id="4" name="Slide Number Placeholder 3">
            <a:extLst>
              <a:ext uri="{FF2B5EF4-FFF2-40B4-BE49-F238E27FC236}">
                <a16:creationId xmlns:a16="http://schemas.microsoft.com/office/drawing/2014/main" id="{141BCFD1-D00D-C514-3383-9B6725F4312E}"/>
              </a:ext>
            </a:extLst>
          </p:cNvPr>
          <p:cNvSpPr>
            <a:spLocks noGrp="1"/>
          </p:cNvSpPr>
          <p:nvPr>
            <p:ph type="sldNum" sz="quarter" idx="4"/>
          </p:nvPr>
        </p:nvSpPr>
        <p:spPr/>
        <p:txBody>
          <a:bodyPr/>
          <a:lstStyle/>
          <a:p>
            <a:fld id="{60F4F636-6A27-E649-AEDF-9DE4D4E58670}" type="slidenum">
              <a:rPr lang="en-US" smtClean="0"/>
              <a:pPr/>
              <a:t>63</a:t>
            </a:fld>
            <a:endParaRPr lang="en-US" dirty="0"/>
          </a:p>
        </p:txBody>
      </p:sp>
    </p:spTree>
    <p:extLst>
      <p:ext uri="{BB962C8B-B14F-4D97-AF65-F5344CB8AC3E}">
        <p14:creationId xmlns:p14="http://schemas.microsoft.com/office/powerpoint/2010/main" val="30488913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318B14-74E1-2339-E883-913F03F500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C19103-A000-C150-B6E2-64FFB91BDD3B}"/>
              </a:ext>
            </a:extLst>
          </p:cNvPr>
          <p:cNvSpPr>
            <a:spLocks noGrp="1"/>
          </p:cNvSpPr>
          <p:nvPr>
            <p:ph type="title"/>
          </p:nvPr>
        </p:nvSpPr>
        <p:spPr/>
        <p:txBody>
          <a:bodyPr/>
          <a:lstStyle/>
          <a:p>
            <a:r>
              <a:rPr lang="en-US" dirty="0"/>
              <a:t>Proofs in Class &amp; HW versus the “Real World”</a:t>
            </a:r>
          </a:p>
        </p:txBody>
      </p:sp>
      <p:sp>
        <p:nvSpPr>
          <p:cNvPr id="3" name="Content Placeholder 2">
            <a:extLst>
              <a:ext uri="{FF2B5EF4-FFF2-40B4-BE49-F238E27FC236}">
                <a16:creationId xmlns:a16="http://schemas.microsoft.com/office/drawing/2014/main" id="{59C34920-3F3E-44F4-EEA3-E21F51258FD4}"/>
              </a:ext>
            </a:extLst>
          </p:cNvPr>
          <p:cNvSpPr>
            <a:spLocks noGrp="1"/>
          </p:cNvSpPr>
          <p:nvPr>
            <p:ph idx="1"/>
          </p:nvPr>
        </p:nvSpPr>
        <p:spPr/>
        <p:txBody>
          <a:bodyPr/>
          <a:lstStyle/>
          <a:p>
            <a:r>
              <a:rPr lang="en-US" sz="2800" dirty="0"/>
              <a:t>Lecture (mostly) focuses on toy examples</a:t>
            </a:r>
          </a:p>
          <a:p>
            <a:pPr lvl="1"/>
            <a:r>
              <a:rPr lang="en-US" sz="2400" dirty="0"/>
              <a:t>Goal is to explain syntax &amp; intuition (and build skill)</a:t>
            </a:r>
            <a:endParaRPr lang="en-US" dirty="0"/>
          </a:p>
          <a:p>
            <a:pPr lvl="1"/>
            <a:r>
              <a:rPr lang="en-US" sz="2400" dirty="0"/>
              <a:t>Thus, pick simple problems (that may feel “obvious”)</a:t>
            </a:r>
          </a:p>
          <a:p>
            <a:pPr lvl="1"/>
            <a:r>
              <a:rPr lang="en-US" dirty="0"/>
              <a:t>Because I prep, I don’t get “stuck”</a:t>
            </a:r>
            <a:br>
              <a:rPr lang="en-US" dirty="0"/>
            </a:br>
            <a:endParaRPr lang="en-US" dirty="0"/>
          </a:p>
          <a:p>
            <a:r>
              <a:rPr lang="en-US" sz="2800" dirty="0"/>
              <a:t>Section &amp; HW will (mostly) focus on proving that correct code is correct</a:t>
            </a:r>
          </a:p>
          <a:p>
            <a:pPr lvl="1"/>
            <a:r>
              <a:rPr lang="en-US" sz="2400" dirty="0"/>
              <a:t>Seems mean to give you incorrect code :’)</a:t>
            </a:r>
          </a:p>
          <a:p>
            <a:pPr lvl="1"/>
            <a:r>
              <a:rPr lang="en-US" sz="2400" dirty="0"/>
              <a:t>But, problems will be </a:t>
            </a:r>
            <a:r>
              <a:rPr lang="en-US" sz="2400" u="sng" dirty="0"/>
              <a:t>new</a:t>
            </a:r>
            <a:r>
              <a:rPr lang="en-US" sz="2400" dirty="0"/>
              <a:t> and </a:t>
            </a:r>
            <a:r>
              <a:rPr lang="en-US" sz="2400" u="sng" dirty="0"/>
              <a:t>more challenging</a:t>
            </a:r>
            <a:br>
              <a:rPr lang="en-US" sz="2400" dirty="0"/>
            </a:br>
            <a:endParaRPr lang="en-US" sz="2400" dirty="0"/>
          </a:p>
          <a:p>
            <a:r>
              <a:rPr lang="en-US" sz="2800" dirty="0"/>
              <a:t>In real world, likely even harder examples and </a:t>
            </a:r>
            <a:br>
              <a:rPr lang="en-US" sz="2800" dirty="0"/>
            </a:br>
            <a:r>
              <a:rPr lang="en-US" sz="2800" dirty="0"/>
              <a:t>will </a:t>
            </a:r>
            <a:r>
              <a:rPr lang="en-US" sz="2800" i="1" dirty="0"/>
              <a:t>not</a:t>
            </a:r>
            <a:r>
              <a:rPr lang="en-US" sz="2800" dirty="0"/>
              <a:t> know correctness ahead of time</a:t>
            </a:r>
          </a:p>
          <a:p>
            <a:endParaRPr lang="en-US" sz="2400" dirty="0"/>
          </a:p>
        </p:txBody>
      </p:sp>
      <p:sp>
        <p:nvSpPr>
          <p:cNvPr id="4" name="Slide Number Placeholder 3">
            <a:extLst>
              <a:ext uri="{FF2B5EF4-FFF2-40B4-BE49-F238E27FC236}">
                <a16:creationId xmlns:a16="http://schemas.microsoft.com/office/drawing/2014/main" id="{D5AE12E5-7D13-43C3-1005-022C12A3C69E}"/>
              </a:ext>
            </a:extLst>
          </p:cNvPr>
          <p:cNvSpPr>
            <a:spLocks noGrp="1"/>
          </p:cNvSpPr>
          <p:nvPr>
            <p:ph type="sldNum" sz="quarter" idx="4"/>
          </p:nvPr>
        </p:nvSpPr>
        <p:spPr/>
        <p:txBody>
          <a:bodyPr/>
          <a:lstStyle/>
          <a:p>
            <a:fld id="{60F4F636-6A27-E649-AEDF-9DE4D4E58670}" type="slidenum">
              <a:rPr lang="en-US" smtClean="0"/>
              <a:pPr/>
              <a:t>64</a:t>
            </a:fld>
            <a:endParaRPr lang="en-US" dirty="0"/>
          </a:p>
        </p:txBody>
      </p:sp>
    </p:spTree>
    <p:extLst>
      <p:ext uri="{BB962C8B-B14F-4D97-AF65-F5344CB8AC3E}">
        <p14:creationId xmlns:p14="http://schemas.microsoft.com/office/powerpoint/2010/main" val="1536272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A86F31-BEB1-190E-399D-F243D2D667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C7C0B2-E5C5-3E60-D708-C6260D784CAC}"/>
              </a:ext>
            </a:extLst>
          </p:cNvPr>
          <p:cNvSpPr>
            <a:spLocks noGrp="1"/>
          </p:cNvSpPr>
          <p:nvPr>
            <p:ph type="ctrTitle"/>
          </p:nvPr>
        </p:nvSpPr>
        <p:spPr>
          <a:xfrm>
            <a:off x="685800" y="2244162"/>
            <a:ext cx="3494590" cy="2006561"/>
          </a:xfrm>
        </p:spPr>
        <p:txBody>
          <a:bodyPr/>
          <a:lstStyle/>
          <a:p>
            <a:pPr algn="l"/>
            <a:r>
              <a:rPr lang="en-US" sz="3800" dirty="0">
                <a:solidFill>
                  <a:srgbClr val="7030A0"/>
                </a:solidFill>
              </a:rPr>
              <a:t>Reasoning with Structural Induction</a:t>
            </a:r>
          </a:p>
        </p:txBody>
      </p:sp>
      <p:sp>
        <p:nvSpPr>
          <p:cNvPr id="5" name="Title 1">
            <a:extLst>
              <a:ext uri="{FF2B5EF4-FFF2-40B4-BE49-F238E27FC236}">
                <a16:creationId xmlns:a16="http://schemas.microsoft.com/office/drawing/2014/main" id="{9DC7F20A-DF1B-7571-C32B-9F4BD73BADB7}"/>
              </a:ext>
            </a:extLst>
          </p:cNvPr>
          <p:cNvSpPr txBox="1">
            <a:spLocks/>
          </p:cNvSpPr>
          <p:nvPr/>
        </p:nvSpPr>
        <p:spPr>
          <a:xfrm>
            <a:off x="685800" y="5251355"/>
            <a:ext cx="2184722" cy="600938"/>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sz="3200" dirty="0"/>
              <a:t>Matt Wang</a:t>
            </a:r>
          </a:p>
        </p:txBody>
      </p:sp>
      <p:sp>
        <p:nvSpPr>
          <p:cNvPr id="6" name="Title 1">
            <a:extLst>
              <a:ext uri="{FF2B5EF4-FFF2-40B4-BE49-F238E27FC236}">
                <a16:creationId xmlns:a16="http://schemas.microsoft.com/office/drawing/2014/main" id="{F6003610-9E5F-EBA2-B120-C80FA51F7FAD}"/>
              </a:ext>
            </a:extLst>
          </p:cNvPr>
          <p:cNvSpPr txBox="1">
            <a:spLocks/>
          </p:cNvSpPr>
          <p:nvPr/>
        </p:nvSpPr>
        <p:spPr>
          <a:xfrm>
            <a:off x="685800" y="5839936"/>
            <a:ext cx="3886200" cy="889773"/>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sz="1600" dirty="0">
                <a:solidFill>
                  <a:schemeClr val="tx1">
                    <a:lumMod val="95000"/>
                    <a:lumOff val="5000"/>
                  </a:schemeClr>
                </a:solidFill>
                <a:latin typeface="Franklin Gothic Medium Cond" panose="020B0606030402020204" pitchFamily="34" charset="0"/>
              </a:rPr>
              <a:t>&amp; Ali, Alice, Andrew, Anmol, Antonio, Connor, Edison, Helena, Jonathan, Katherine, Lauren, Lawrence, Mayee, Omar, Riva, Saan, and </a:t>
            </a:r>
            <a:r>
              <a:rPr lang="en-US" sz="1600" dirty="0" err="1">
                <a:solidFill>
                  <a:schemeClr val="tx1">
                    <a:lumMod val="95000"/>
                    <a:lumOff val="5000"/>
                  </a:schemeClr>
                </a:solidFill>
                <a:latin typeface="Franklin Gothic Medium Cond" panose="020B0606030402020204" pitchFamily="34" charset="0"/>
              </a:rPr>
              <a:t>Yusong</a:t>
            </a:r>
            <a:endParaRPr lang="en-US" sz="1600" dirty="0">
              <a:solidFill>
                <a:schemeClr val="tx1">
                  <a:lumMod val="95000"/>
                  <a:lumOff val="5000"/>
                </a:schemeClr>
              </a:solidFill>
              <a:latin typeface="Franklin Gothic Medium Cond" panose="020B0606030402020204" pitchFamily="34" charset="0"/>
            </a:endParaRPr>
          </a:p>
        </p:txBody>
      </p:sp>
      <p:sp>
        <p:nvSpPr>
          <p:cNvPr id="8" name="Title 1">
            <a:extLst>
              <a:ext uri="{FF2B5EF4-FFF2-40B4-BE49-F238E27FC236}">
                <a16:creationId xmlns:a16="http://schemas.microsoft.com/office/drawing/2014/main" id="{760EDCB4-EBB8-8134-82B2-692BC223329F}"/>
              </a:ext>
            </a:extLst>
          </p:cNvPr>
          <p:cNvSpPr txBox="1">
            <a:spLocks/>
          </p:cNvSpPr>
          <p:nvPr/>
        </p:nvSpPr>
        <p:spPr>
          <a:xfrm>
            <a:off x="685800" y="735865"/>
            <a:ext cx="3886200" cy="1537131"/>
          </a:xfrm>
          <a:prstGeom prst="rect">
            <a:avLst/>
          </a:prstGeom>
        </p:spPr>
        <p:txBody>
          <a:bodyPr/>
          <a:lstStyle>
            <a:lvl1pPr algn="ctr" defTabSz="457200" rtl="0" eaLnBrk="1" latinLnBrk="0" hangingPunct="1">
              <a:spcBef>
                <a:spcPct val="0"/>
              </a:spcBef>
              <a:buNone/>
              <a:defRPr sz="4400" kern="1200">
                <a:solidFill>
                  <a:schemeClr val="tx1"/>
                </a:solidFill>
                <a:latin typeface="Franklin Gothic Medium"/>
                <a:ea typeface="+mj-ea"/>
                <a:cs typeface="Franklin Gothic Medium"/>
              </a:defRPr>
            </a:lvl1pPr>
          </a:lstStyle>
          <a:p>
            <a:pPr algn="l"/>
            <a:r>
              <a:rPr lang="en-US" dirty="0"/>
              <a:t>CSE 331</a:t>
            </a:r>
          </a:p>
          <a:p>
            <a:pPr algn="l"/>
            <a:r>
              <a:rPr lang="en-US" dirty="0"/>
              <a:t>Spring 2025</a:t>
            </a:r>
          </a:p>
        </p:txBody>
      </p:sp>
      <p:sp>
        <p:nvSpPr>
          <p:cNvPr id="4" name="TextBox 3">
            <a:extLst>
              <a:ext uri="{FF2B5EF4-FFF2-40B4-BE49-F238E27FC236}">
                <a16:creationId xmlns:a16="http://schemas.microsoft.com/office/drawing/2014/main" id="{6AF4BC8B-1984-EA10-58F9-BFDA39727E09}"/>
              </a:ext>
            </a:extLst>
          </p:cNvPr>
          <p:cNvSpPr txBox="1"/>
          <p:nvPr/>
        </p:nvSpPr>
        <p:spPr>
          <a:xfrm>
            <a:off x="4789813" y="735865"/>
            <a:ext cx="4066626" cy="461665"/>
          </a:xfrm>
          <a:prstGeom prst="rect">
            <a:avLst/>
          </a:prstGeom>
          <a:noFill/>
        </p:spPr>
        <p:txBody>
          <a:bodyPr wrap="none" rtlCol="0">
            <a:spAutoFit/>
          </a:bodyPr>
          <a:lstStyle/>
          <a:p>
            <a:r>
              <a:rPr lang="en-US" sz="2400" dirty="0">
                <a:latin typeface="Franklin Gothic Medium"/>
                <a:cs typeface="Franklin Gothic Medium"/>
              </a:rPr>
              <a:t>JS Wacky Weekly Wednesday</a:t>
            </a:r>
          </a:p>
        </p:txBody>
      </p:sp>
      <p:sp>
        <p:nvSpPr>
          <p:cNvPr id="7" name="TextBox 6">
            <a:extLst>
              <a:ext uri="{FF2B5EF4-FFF2-40B4-BE49-F238E27FC236}">
                <a16:creationId xmlns:a16="http://schemas.microsoft.com/office/drawing/2014/main" id="{9AA0918E-9B84-EAAB-030A-7ED8BCAA0906}"/>
              </a:ext>
            </a:extLst>
          </p:cNvPr>
          <p:cNvSpPr txBox="1"/>
          <p:nvPr/>
        </p:nvSpPr>
        <p:spPr>
          <a:xfrm>
            <a:off x="4572000" y="1236137"/>
            <a:ext cx="4502253" cy="5252143"/>
          </a:xfrm>
          <a:prstGeom prst="rect">
            <a:avLst/>
          </a:prstGeom>
          <a:noFill/>
          <a:ln>
            <a:solidFill>
              <a:srgbClr val="0070C0"/>
            </a:solidFill>
          </a:ln>
        </p:spPr>
        <p:txBody>
          <a:bodyPr wrap="square" rtlCol="0">
            <a:spAutoFit/>
          </a:bodyPr>
          <a:lstStyle/>
          <a:p>
            <a:pPr>
              <a:lnSpc>
                <a:spcPct val="110000"/>
              </a:lnSpc>
              <a:buNone/>
            </a:pPr>
            <a:r>
              <a:rPr lang="en-US" b="0" dirty="0">
                <a:solidFill>
                  <a:srgbClr val="6A737D"/>
                </a:solidFill>
                <a:effectLst/>
                <a:latin typeface="Menlo" panose="020B0609030804020204" pitchFamily="49" charset="0"/>
              </a:rPr>
              <a:t>// </a:t>
            </a:r>
            <a:r>
              <a:rPr lang="en-US" b="0" dirty="0" err="1">
                <a:solidFill>
                  <a:srgbClr val="6A737D"/>
                </a:solidFill>
                <a:effectLst/>
                <a:latin typeface="Menlo" panose="020B0609030804020204" pitchFamily="49" charset="0"/>
              </a:rPr>
              <a:t>setTimeout</a:t>
            </a:r>
            <a:r>
              <a:rPr lang="en-US" b="0" dirty="0">
                <a:solidFill>
                  <a:srgbClr val="6A737D"/>
                </a:solidFill>
                <a:effectLst/>
                <a:latin typeface="Menlo" panose="020B0609030804020204" pitchFamily="49" charset="0"/>
              </a:rPr>
              <a:t>: call function after n milliseconds</a:t>
            </a:r>
          </a:p>
          <a:p>
            <a:pPr>
              <a:lnSpc>
                <a:spcPct val="110000"/>
              </a:lnSpc>
              <a:buNone/>
            </a:pPr>
            <a:endParaRPr lang="en-US" b="0" dirty="0">
              <a:solidFill>
                <a:srgbClr val="24292E"/>
              </a:solidFill>
              <a:effectLst/>
              <a:latin typeface="Menlo" panose="020B0609030804020204" pitchFamily="49" charset="0"/>
            </a:endParaRPr>
          </a:p>
          <a:p>
            <a:pPr>
              <a:lnSpc>
                <a:spcPct val="110000"/>
              </a:lnSpc>
            </a:pPr>
            <a:r>
              <a:rPr lang="en-US" b="0" dirty="0">
                <a:solidFill>
                  <a:srgbClr val="6A737D"/>
                </a:solidFill>
                <a:effectLst/>
                <a:latin typeface="Menlo" panose="020B0609030804020204" pitchFamily="49" charset="0"/>
              </a:rPr>
              <a:t>// prints 0 1 2</a:t>
            </a:r>
            <a:br>
              <a:rPr lang="en-US" b="0" dirty="0">
                <a:solidFill>
                  <a:srgbClr val="24292E"/>
                </a:solidFill>
                <a:effectLst/>
                <a:latin typeface="Menlo" panose="020B0609030804020204" pitchFamily="49" charset="0"/>
              </a:rPr>
            </a:br>
            <a:r>
              <a:rPr lang="en-US" b="0" dirty="0">
                <a:solidFill>
                  <a:srgbClr val="D73A49"/>
                </a:solidFill>
                <a:effectLst/>
                <a:latin typeface="Menlo" panose="020B0609030804020204" pitchFamily="49" charset="0"/>
              </a:rPr>
              <a:t>for</a:t>
            </a:r>
            <a:r>
              <a:rPr lang="en-US" b="0" dirty="0">
                <a:solidFill>
                  <a:srgbClr val="24292E"/>
                </a:solidFill>
                <a:effectLst/>
                <a:latin typeface="Menlo" panose="020B0609030804020204" pitchFamily="49" charset="0"/>
              </a:rPr>
              <a:t> (</a:t>
            </a:r>
            <a:r>
              <a:rPr lang="en-US" b="0" dirty="0">
                <a:solidFill>
                  <a:srgbClr val="D73A49"/>
                </a:solidFill>
                <a:effectLst/>
                <a:latin typeface="Menlo" panose="020B0609030804020204" pitchFamily="49" charset="0"/>
              </a:rPr>
              <a:t>let</a:t>
            </a:r>
            <a:r>
              <a:rPr lang="en-US" b="0" dirty="0">
                <a:solidFill>
                  <a:srgbClr val="24292E"/>
                </a:solidFill>
                <a:effectLst/>
                <a:latin typeface="Menlo" panose="020B0609030804020204" pitchFamily="49" charset="0"/>
              </a:rPr>
              <a:t> </a:t>
            </a:r>
            <a:r>
              <a:rPr lang="en-US" b="0" dirty="0" err="1">
                <a:solidFill>
                  <a:srgbClr val="24292E"/>
                </a:solidFill>
                <a:effectLst/>
                <a:latin typeface="Menlo" panose="020B0609030804020204" pitchFamily="49" charset="0"/>
              </a:rPr>
              <a:t>i</a:t>
            </a:r>
            <a:r>
              <a:rPr lang="en-US" b="0" dirty="0">
                <a:solidFill>
                  <a:srgbClr val="24292E"/>
                </a:solidFill>
                <a:effectLst/>
                <a:latin typeface="Menlo" panose="020B0609030804020204" pitchFamily="49" charset="0"/>
              </a:rPr>
              <a:t> </a:t>
            </a:r>
            <a:r>
              <a:rPr lang="en-US" b="0" dirty="0">
                <a:solidFill>
                  <a:srgbClr val="D73A49"/>
                </a:solidFill>
                <a:effectLst/>
                <a:latin typeface="Menlo" panose="020B0609030804020204" pitchFamily="49" charset="0"/>
              </a:rPr>
              <a:t>=</a:t>
            </a:r>
            <a:r>
              <a:rPr lang="en-US" b="0" dirty="0">
                <a:solidFill>
                  <a:srgbClr val="24292E"/>
                </a:solidFill>
                <a:effectLst/>
                <a:latin typeface="Menlo" panose="020B0609030804020204" pitchFamily="49" charset="0"/>
              </a:rPr>
              <a:t> </a:t>
            </a:r>
            <a:r>
              <a:rPr lang="en-US" b="0" dirty="0">
                <a:solidFill>
                  <a:srgbClr val="005CC5"/>
                </a:solidFill>
                <a:effectLst/>
                <a:latin typeface="Menlo" panose="020B0609030804020204" pitchFamily="49" charset="0"/>
              </a:rPr>
              <a:t>0</a:t>
            </a:r>
            <a:r>
              <a:rPr lang="en-US" b="0" dirty="0">
                <a:solidFill>
                  <a:srgbClr val="24292E"/>
                </a:solidFill>
                <a:effectLst/>
                <a:latin typeface="Menlo" panose="020B0609030804020204" pitchFamily="49" charset="0"/>
              </a:rPr>
              <a:t>; </a:t>
            </a:r>
            <a:r>
              <a:rPr lang="en-US" b="0" dirty="0" err="1">
                <a:solidFill>
                  <a:srgbClr val="24292E"/>
                </a:solidFill>
                <a:effectLst/>
                <a:latin typeface="Menlo" panose="020B0609030804020204" pitchFamily="49" charset="0"/>
              </a:rPr>
              <a:t>i</a:t>
            </a:r>
            <a:r>
              <a:rPr lang="en-US" b="0" dirty="0">
                <a:solidFill>
                  <a:srgbClr val="24292E"/>
                </a:solidFill>
                <a:effectLst/>
                <a:latin typeface="Menlo" panose="020B0609030804020204" pitchFamily="49" charset="0"/>
              </a:rPr>
              <a:t> </a:t>
            </a:r>
            <a:r>
              <a:rPr lang="en-US" b="0" dirty="0">
                <a:solidFill>
                  <a:srgbClr val="D73A49"/>
                </a:solidFill>
                <a:effectLst/>
                <a:latin typeface="Menlo" panose="020B0609030804020204" pitchFamily="49" charset="0"/>
              </a:rPr>
              <a:t>&lt;</a:t>
            </a:r>
            <a:r>
              <a:rPr lang="en-US" b="0" dirty="0">
                <a:solidFill>
                  <a:srgbClr val="24292E"/>
                </a:solidFill>
                <a:effectLst/>
                <a:latin typeface="Menlo" panose="020B0609030804020204" pitchFamily="49" charset="0"/>
              </a:rPr>
              <a:t> </a:t>
            </a:r>
            <a:r>
              <a:rPr lang="en-US" b="0" dirty="0">
                <a:solidFill>
                  <a:srgbClr val="005CC5"/>
                </a:solidFill>
                <a:effectLst/>
                <a:latin typeface="Menlo" panose="020B0609030804020204" pitchFamily="49" charset="0"/>
              </a:rPr>
              <a:t>3</a:t>
            </a:r>
            <a:r>
              <a:rPr lang="en-US" b="0" dirty="0">
                <a:solidFill>
                  <a:srgbClr val="24292E"/>
                </a:solidFill>
                <a:effectLst/>
                <a:latin typeface="Menlo" panose="020B0609030804020204" pitchFamily="49" charset="0"/>
              </a:rPr>
              <a:t>; </a:t>
            </a:r>
            <a:r>
              <a:rPr lang="en-US" b="0" dirty="0" err="1">
                <a:solidFill>
                  <a:srgbClr val="24292E"/>
                </a:solidFill>
                <a:effectLst/>
                <a:latin typeface="Menlo" panose="020B0609030804020204" pitchFamily="49" charset="0"/>
              </a:rPr>
              <a:t>i</a:t>
            </a:r>
            <a:r>
              <a:rPr lang="en-US" b="0" dirty="0">
                <a:solidFill>
                  <a:srgbClr val="D73A49"/>
                </a:solidFill>
                <a:effectLst/>
                <a:latin typeface="Menlo" panose="020B0609030804020204" pitchFamily="49" charset="0"/>
              </a:rPr>
              <a:t>++</a:t>
            </a:r>
            <a:r>
              <a:rPr lang="en-US" b="0" dirty="0">
                <a:solidFill>
                  <a:srgbClr val="24292E"/>
                </a:solidFill>
                <a:effectLst/>
                <a:latin typeface="Menlo" panose="020B0609030804020204" pitchFamily="49" charset="0"/>
              </a:rPr>
              <a:t>) {</a:t>
            </a:r>
          </a:p>
          <a:p>
            <a:pPr>
              <a:lnSpc>
                <a:spcPct val="110000"/>
              </a:lnSpc>
              <a:buNone/>
            </a:pPr>
            <a:r>
              <a:rPr lang="en-US" b="0" dirty="0">
                <a:solidFill>
                  <a:srgbClr val="005CC5"/>
                </a:solidFill>
                <a:effectLst/>
                <a:latin typeface="Menlo" panose="020B0609030804020204" pitchFamily="49" charset="0"/>
              </a:rPr>
              <a:t>  </a:t>
            </a:r>
            <a:r>
              <a:rPr lang="en-US" b="0" dirty="0" err="1">
                <a:solidFill>
                  <a:srgbClr val="005CC5"/>
                </a:solidFill>
                <a:effectLst/>
                <a:latin typeface="Menlo" panose="020B0609030804020204" pitchFamily="49" charset="0"/>
              </a:rPr>
              <a:t>setTimeout</a:t>
            </a:r>
            <a:r>
              <a:rPr lang="en-US" b="0" dirty="0">
                <a:solidFill>
                  <a:srgbClr val="24292E"/>
                </a:solidFill>
                <a:effectLst/>
                <a:latin typeface="Menlo" panose="020B0609030804020204" pitchFamily="49" charset="0"/>
              </a:rPr>
              <a:t>(() </a:t>
            </a:r>
            <a:r>
              <a:rPr lang="en-US" b="0" dirty="0">
                <a:solidFill>
                  <a:srgbClr val="D73A49"/>
                </a:solidFill>
                <a:effectLst/>
                <a:latin typeface="Menlo" panose="020B0609030804020204" pitchFamily="49" charset="0"/>
              </a:rPr>
              <a:t>=&gt;</a:t>
            </a:r>
            <a:r>
              <a:rPr lang="en-US" b="0" dirty="0">
                <a:solidFill>
                  <a:srgbClr val="24292E"/>
                </a:solidFill>
                <a:effectLst/>
                <a:latin typeface="Menlo" panose="020B0609030804020204" pitchFamily="49" charset="0"/>
              </a:rPr>
              <a:t> {</a:t>
            </a:r>
          </a:p>
          <a:p>
            <a:pPr>
              <a:lnSpc>
                <a:spcPct val="110000"/>
              </a:lnSpc>
              <a:buNone/>
            </a:pPr>
            <a:r>
              <a:rPr lang="en-US" b="0" dirty="0">
                <a:solidFill>
                  <a:srgbClr val="005CC5"/>
                </a:solidFill>
                <a:effectLst/>
                <a:latin typeface="Menlo" panose="020B0609030804020204" pitchFamily="49" charset="0"/>
              </a:rPr>
              <a:t>    </a:t>
            </a:r>
            <a:r>
              <a:rPr lang="en-US" b="0" dirty="0" err="1">
                <a:solidFill>
                  <a:srgbClr val="005CC5"/>
                </a:solidFill>
                <a:effectLst/>
                <a:latin typeface="Menlo" panose="020B0609030804020204" pitchFamily="49" charset="0"/>
              </a:rPr>
              <a:t>console</a:t>
            </a:r>
            <a:r>
              <a:rPr lang="en-US" b="0" dirty="0" err="1">
                <a:solidFill>
                  <a:srgbClr val="24292E"/>
                </a:solidFill>
                <a:effectLst/>
                <a:latin typeface="Menlo" panose="020B0609030804020204" pitchFamily="49" charset="0"/>
              </a:rPr>
              <a:t>.</a:t>
            </a:r>
            <a:r>
              <a:rPr lang="en-US" b="0" dirty="0" err="1">
                <a:solidFill>
                  <a:srgbClr val="6F42C1"/>
                </a:solidFill>
                <a:effectLst/>
                <a:latin typeface="Menlo" panose="020B0609030804020204" pitchFamily="49" charset="0"/>
              </a:rPr>
              <a:t>log</a:t>
            </a:r>
            <a:r>
              <a:rPr lang="en-US" b="0" dirty="0">
                <a:solidFill>
                  <a:srgbClr val="24292E"/>
                </a:solidFill>
                <a:effectLst/>
                <a:latin typeface="Menlo" panose="020B0609030804020204" pitchFamily="49" charset="0"/>
              </a:rPr>
              <a:t>(</a:t>
            </a:r>
            <a:r>
              <a:rPr lang="en-US" b="0" dirty="0" err="1">
                <a:solidFill>
                  <a:srgbClr val="24292E"/>
                </a:solidFill>
                <a:effectLst/>
                <a:latin typeface="Menlo" panose="020B0609030804020204" pitchFamily="49" charset="0"/>
              </a:rPr>
              <a:t>i</a:t>
            </a:r>
            <a:r>
              <a:rPr lang="en-US" b="0" dirty="0">
                <a:solidFill>
                  <a:srgbClr val="24292E"/>
                </a:solidFill>
                <a:effectLst/>
                <a:latin typeface="Menlo" panose="020B0609030804020204" pitchFamily="49" charset="0"/>
              </a:rPr>
              <a:t>);</a:t>
            </a:r>
          </a:p>
          <a:p>
            <a:pPr>
              <a:lnSpc>
                <a:spcPct val="110000"/>
              </a:lnSpc>
              <a:buNone/>
            </a:pPr>
            <a:r>
              <a:rPr lang="en-US" b="0" dirty="0">
                <a:solidFill>
                  <a:srgbClr val="24292E"/>
                </a:solidFill>
                <a:effectLst/>
                <a:latin typeface="Menlo" panose="020B0609030804020204" pitchFamily="49" charset="0"/>
              </a:rPr>
              <a:t>  }, </a:t>
            </a:r>
            <a:r>
              <a:rPr lang="en-US" b="0" dirty="0">
                <a:solidFill>
                  <a:srgbClr val="005CC5"/>
                </a:solidFill>
                <a:effectLst/>
                <a:latin typeface="Menlo" panose="020B0609030804020204" pitchFamily="49" charset="0"/>
              </a:rPr>
              <a:t>1000</a:t>
            </a:r>
            <a:r>
              <a:rPr lang="en-US" b="0" dirty="0">
                <a:solidFill>
                  <a:srgbClr val="24292E"/>
                </a:solidFill>
                <a:effectLst/>
                <a:latin typeface="Menlo" panose="020B0609030804020204" pitchFamily="49" charset="0"/>
              </a:rPr>
              <a:t>);</a:t>
            </a:r>
          </a:p>
          <a:p>
            <a:pPr>
              <a:lnSpc>
                <a:spcPct val="110000"/>
              </a:lnSpc>
              <a:buNone/>
            </a:pPr>
            <a:r>
              <a:rPr lang="en-US" b="0" dirty="0">
                <a:solidFill>
                  <a:srgbClr val="24292E"/>
                </a:solidFill>
                <a:effectLst/>
                <a:latin typeface="Menlo" panose="020B0609030804020204" pitchFamily="49" charset="0"/>
              </a:rPr>
              <a:t>}</a:t>
            </a:r>
          </a:p>
          <a:p>
            <a:pPr>
              <a:lnSpc>
                <a:spcPct val="110000"/>
              </a:lnSpc>
              <a:buNone/>
            </a:pPr>
            <a:endParaRPr lang="en-US" b="0" dirty="0">
              <a:solidFill>
                <a:srgbClr val="24292E"/>
              </a:solidFill>
              <a:effectLst/>
              <a:latin typeface="Menlo" panose="020B0609030804020204" pitchFamily="49" charset="0"/>
            </a:endParaRPr>
          </a:p>
          <a:p>
            <a:pPr>
              <a:lnSpc>
                <a:spcPct val="110000"/>
              </a:lnSpc>
              <a:buNone/>
            </a:pPr>
            <a:r>
              <a:rPr lang="en-US" b="0" dirty="0">
                <a:solidFill>
                  <a:srgbClr val="6A737D"/>
                </a:solidFill>
                <a:effectLst/>
                <a:latin typeface="Menlo" panose="020B0609030804020204" pitchFamily="49" charset="0"/>
              </a:rPr>
              <a:t>// prints 3 3 3 ????</a:t>
            </a:r>
            <a:br>
              <a:rPr lang="en-US" b="0" dirty="0">
                <a:solidFill>
                  <a:srgbClr val="24292E"/>
                </a:solidFill>
                <a:effectLst/>
                <a:latin typeface="Menlo" panose="020B0609030804020204" pitchFamily="49" charset="0"/>
              </a:rPr>
            </a:br>
            <a:r>
              <a:rPr lang="en-US" b="0" dirty="0">
                <a:solidFill>
                  <a:srgbClr val="D73A49"/>
                </a:solidFill>
                <a:effectLst/>
                <a:latin typeface="Menlo" panose="020B0609030804020204" pitchFamily="49" charset="0"/>
              </a:rPr>
              <a:t>let</a:t>
            </a:r>
            <a:r>
              <a:rPr lang="en-US" b="0" dirty="0">
                <a:solidFill>
                  <a:srgbClr val="24292E"/>
                </a:solidFill>
                <a:effectLst/>
                <a:latin typeface="Menlo" panose="020B0609030804020204" pitchFamily="49" charset="0"/>
              </a:rPr>
              <a:t> </a:t>
            </a:r>
            <a:r>
              <a:rPr lang="en-US" b="0" dirty="0" err="1">
                <a:solidFill>
                  <a:srgbClr val="24292E"/>
                </a:solidFill>
                <a:effectLst/>
                <a:latin typeface="Menlo" panose="020B0609030804020204" pitchFamily="49" charset="0"/>
              </a:rPr>
              <a:t>i</a:t>
            </a:r>
            <a:r>
              <a:rPr lang="en-US" b="0" dirty="0">
                <a:solidFill>
                  <a:srgbClr val="24292E"/>
                </a:solidFill>
                <a:effectLst/>
                <a:latin typeface="Menlo" panose="020B0609030804020204" pitchFamily="49" charset="0"/>
              </a:rPr>
              <a:t>;</a:t>
            </a:r>
          </a:p>
          <a:p>
            <a:pPr>
              <a:lnSpc>
                <a:spcPct val="110000"/>
              </a:lnSpc>
              <a:buNone/>
            </a:pPr>
            <a:r>
              <a:rPr lang="en-US" b="0" dirty="0">
                <a:solidFill>
                  <a:srgbClr val="D73A49"/>
                </a:solidFill>
                <a:effectLst/>
                <a:latin typeface="Menlo" panose="020B0609030804020204" pitchFamily="49" charset="0"/>
              </a:rPr>
              <a:t>for</a:t>
            </a:r>
            <a:r>
              <a:rPr lang="en-US" b="0" dirty="0">
                <a:solidFill>
                  <a:srgbClr val="24292E"/>
                </a:solidFill>
                <a:effectLst/>
                <a:latin typeface="Menlo" panose="020B0609030804020204" pitchFamily="49" charset="0"/>
              </a:rPr>
              <a:t> (</a:t>
            </a:r>
            <a:r>
              <a:rPr lang="en-US" b="0" dirty="0" err="1">
                <a:solidFill>
                  <a:srgbClr val="24292E"/>
                </a:solidFill>
                <a:effectLst/>
                <a:latin typeface="Menlo" panose="020B0609030804020204" pitchFamily="49" charset="0"/>
              </a:rPr>
              <a:t>i</a:t>
            </a:r>
            <a:r>
              <a:rPr lang="en-US" b="0" dirty="0">
                <a:solidFill>
                  <a:srgbClr val="24292E"/>
                </a:solidFill>
                <a:effectLst/>
                <a:latin typeface="Menlo" panose="020B0609030804020204" pitchFamily="49" charset="0"/>
              </a:rPr>
              <a:t> </a:t>
            </a:r>
            <a:r>
              <a:rPr lang="en-US" b="0" dirty="0">
                <a:solidFill>
                  <a:srgbClr val="D73A49"/>
                </a:solidFill>
                <a:effectLst/>
                <a:latin typeface="Menlo" panose="020B0609030804020204" pitchFamily="49" charset="0"/>
              </a:rPr>
              <a:t>=</a:t>
            </a:r>
            <a:r>
              <a:rPr lang="en-US" b="0" dirty="0">
                <a:solidFill>
                  <a:srgbClr val="24292E"/>
                </a:solidFill>
                <a:effectLst/>
                <a:latin typeface="Menlo" panose="020B0609030804020204" pitchFamily="49" charset="0"/>
              </a:rPr>
              <a:t> </a:t>
            </a:r>
            <a:r>
              <a:rPr lang="en-US" b="0" dirty="0">
                <a:solidFill>
                  <a:srgbClr val="005CC5"/>
                </a:solidFill>
                <a:effectLst/>
                <a:latin typeface="Menlo" panose="020B0609030804020204" pitchFamily="49" charset="0"/>
              </a:rPr>
              <a:t>0</a:t>
            </a:r>
            <a:r>
              <a:rPr lang="en-US" b="0" dirty="0">
                <a:solidFill>
                  <a:srgbClr val="24292E"/>
                </a:solidFill>
                <a:effectLst/>
                <a:latin typeface="Menlo" panose="020B0609030804020204" pitchFamily="49" charset="0"/>
              </a:rPr>
              <a:t>; </a:t>
            </a:r>
            <a:r>
              <a:rPr lang="en-US" b="0" dirty="0" err="1">
                <a:solidFill>
                  <a:srgbClr val="24292E"/>
                </a:solidFill>
                <a:effectLst/>
                <a:latin typeface="Menlo" panose="020B0609030804020204" pitchFamily="49" charset="0"/>
              </a:rPr>
              <a:t>i</a:t>
            </a:r>
            <a:r>
              <a:rPr lang="en-US" b="0" dirty="0">
                <a:solidFill>
                  <a:srgbClr val="24292E"/>
                </a:solidFill>
                <a:effectLst/>
                <a:latin typeface="Menlo" panose="020B0609030804020204" pitchFamily="49" charset="0"/>
              </a:rPr>
              <a:t> </a:t>
            </a:r>
            <a:r>
              <a:rPr lang="en-US" b="0" dirty="0">
                <a:solidFill>
                  <a:srgbClr val="D73A49"/>
                </a:solidFill>
                <a:effectLst/>
                <a:latin typeface="Menlo" panose="020B0609030804020204" pitchFamily="49" charset="0"/>
              </a:rPr>
              <a:t>&lt;</a:t>
            </a:r>
            <a:r>
              <a:rPr lang="en-US" b="0" dirty="0">
                <a:solidFill>
                  <a:srgbClr val="24292E"/>
                </a:solidFill>
                <a:effectLst/>
                <a:latin typeface="Menlo" panose="020B0609030804020204" pitchFamily="49" charset="0"/>
              </a:rPr>
              <a:t> </a:t>
            </a:r>
            <a:r>
              <a:rPr lang="en-US" b="0" dirty="0">
                <a:solidFill>
                  <a:srgbClr val="005CC5"/>
                </a:solidFill>
                <a:effectLst/>
                <a:latin typeface="Menlo" panose="020B0609030804020204" pitchFamily="49" charset="0"/>
              </a:rPr>
              <a:t>3</a:t>
            </a:r>
            <a:r>
              <a:rPr lang="en-US" b="0" dirty="0">
                <a:solidFill>
                  <a:srgbClr val="24292E"/>
                </a:solidFill>
                <a:effectLst/>
                <a:latin typeface="Menlo" panose="020B0609030804020204" pitchFamily="49" charset="0"/>
              </a:rPr>
              <a:t>; </a:t>
            </a:r>
            <a:r>
              <a:rPr lang="en-US" b="0" dirty="0" err="1">
                <a:solidFill>
                  <a:srgbClr val="24292E"/>
                </a:solidFill>
                <a:effectLst/>
                <a:latin typeface="Menlo" panose="020B0609030804020204" pitchFamily="49" charset="0"/>
              </a:rPr>
              <a:t>i</a:t>
            </a:r>
            <a:r>
              <a:rPr lang="en-US" b="0" dirty="0">
                <a:solidFill>
                  <a:srgbClr val="D73A49"/>
                </a:solidFill>
                <a:effectLst/>
                <a:latin typeface="Menlo" panose="020B0609030804020204" pitchFamily="49" charset="0"/>
              </a:rPr>
              <a:t>++</a:t>
            </a:r>
            <a:r>
              <a:rPr lang="en-US" b="0" dirty="0">
                <a:solidFill>
                  <a:srgbClr val="24292E"/>
                </a:solidFill>
                <a:effectLst/>
                <a:latin typeface="Menlo" panose="020B0609030804020204" pitchFamily="49" charset="0"/>
              </a:rPr>
              <a:t>) {</a:t>
            </a:r>
          </a:p>
          <a:p>
            <a:pPr>
              <a:lnSpc>
                <a:spcPct val="110000"/>
              </a:lnSpc>
              <a:buNone/>
            </a:pPr>
            <a:r>
              <a:rPr lang="en-US" b="0" dirty="0">
                <a:solidFill>
                  <a:srgbClr val="005CC5"/>
                </a:solidFill>
                <a:effectLst/>
                <a:latin typeface="Menlo" panose="020B0609030804020204" pitchFamily="49" charset="0"/>
              </a:rPr>
              <a:t>  </a:t>
            </a:r>
            <a:r>
              <a:rPr lang="en-US" b="0" dirty="0" err="1">
                <a:solidFill>
                  <a:srgbClr val="005CC5"/>
                </a:solidFill>
                <a:effectLst/>
                <a:latin typeface="Menlo" panose="020B0609030804020204" pitchFamily="49" charset="0"/>
              </a:rPr>
              <a:t>setTimeout</a:t>
            </a:r>
            <a:r>
              <a:rPr lang="en-US" b="0" dirty="0">
                <a:solidFill>
                  <a:srgbClr val="24292E"/>
                </a:solidFill>
                <a:effectLst/>
                <a:latin typeface="Menlo" panose="020B0609030804020204" pitchFamily="49" charset="0"/>
              </a:rPr>
              <a:t>(() </a:t>
            </a:r>
            <a:r>
              <a:rPr lang="en-US" b="0" dirty="0">
                <a:solidFill>
                  <a:srgbClr val="D73A49"/>
                </a:solidFill>
                <a:effectLst/>
                <a:latin typeface="Menlo" panose="020B0609030804020204" pitchFamily="49" charset="0"/>
              </a:rPr>
              <a:t>=&gt;</a:t>
            </a:r>
            <a:r>
              <a:rPr lang="en-US" b="0" dirty="0">
                <a:solidFill>
                  <a:srgbClr val="24292E"/>
                </a:solidFill>
                <a:effectLst/>
                <a:latin typeface="Menlo" panose="020B0609030804020204" pitchFamily="49" charset="0"/>
              </a:rPr>
              <a:t> {</a:t>
            </a:r>
          </a:p>
          <a:p>
            <a:pPr>
              <a:lnSpc>
                <a:spcPct val="110000"/>
              </a:lnSpc>
              <a:buNone/>
            </a:pPr>
            <a:r>
              <a:rPr lang="en-US" b="0" dirty="0">
                <a:solidFill>
                  <a:srgbClr val="005CC5"/>
                </a:solidFill>
                <a:effectLst/>
                <a:latin typeface="Menlo" panose="020B0609030804020204" pitchFamily="49" charset="0"/>
              </a:rPr>
              <a:t>    </a:t>
            </a:r>
            <a:r>
              <a:rPr lang="en-US" b="0" dirty="0" err="1">
                <a:solidFill>
                  <a:srgbClr val="005CC5"/>
                </a:solidFill>
                <a:effectLst/>
                <a:latin typeface="Menlo" panose="020B0609030804020204" pitchFamily="49" charset="0"/>
              </a:rPr>
              <a:t>console</a:t>
            </a:r>
            <a:r>
              <a:rPr lang="en-US" b="0" dirty="0" err="1">
                <a:solidFill>
                  <a:srgbClr val="24292E"/>
                </a:solidFill>
                <a:effectLst/>
                <a:latin typeface="Menlo" panose="020B0609030804020204" pitchFamily="49" charset="0"/>
              </a:rPr>
              <a:t>.</a:t>
            </a:r>
            <a:r>
              <a:rPr lang="en-US" b="0" dirty="0" err="1">
                <a:solidFill>
                  <a:srgbClr val="6F42C1"/>
                </a:solidFill>
                <a:effectLst/>
                <a:latin typeface="Menlo" panose="020B0609030804020204" pitchFamily="49" charset="0"/>
              </a:rPr>
              <a:t>log</a:t>
            </a:r>
            <a:r>
              <a:rPr lang="en-US" b="0" dirty="0">
                <a:solidFill>
                  <a:srgbClr val="24292E"/>
                </a:solidFill>
                <a:effectLst/>
                <a:latin typeface="Menlo" panose="020B0609030804020204" pitchFamily="49" charset="0"/>
              </a:rPr>
              <a:t>(</a:t>
            </a:r>
            <a:r>
              <a:rPr lang="en-US" b="0" dirty="0" err="1">
                <a:solidFill>
                  <a:srgbClr val="24292E"/>
                </a:solidFill>
                <a:effectLst/>
                <a:latin typeface="Menlo" panose="020B0609030804020204" pitchFamily="49" charset="0"/>
              </a:rPr>
              <a:t>i</a:t>
            </a:r>
            <a:r>
              <a:rPr lang="en-US" b="0" dirty="0">
                <a:solidFill>
                  <a:srgbClr val="24292E"/>
                </a:solidFill>
                <a:effectLst/>
                <a:latin typeface="Menlo" panose="020B0609030804020204" pitchFamily="49" charset="0"/>
              </a:rPr>
              <a:t>);</a:t>
            </a:r>
          </a:p>
          <a:p>
            <a:pPr>
              <a:lnSpc>
                <a:spcPct val="110000"/>
              </a:lnSpc>
              <a:buNone/>
            </a:pPr>
            <a:r>
              <a:rPr lang="en-US" b="0" dirty="0">
                <a:solidFill>
                  <a:srgbClr val="24292E"/>
                </a:solidFill>
                <a:effectLst/>
                <a:latin typeface="Menlo" panose="020B0609030804020204" pitchFamily="49" charset="0"/>
              </a:rPr>
              <a:t>  }, </a:t>
            </a:r>
            <a:r>
              <a:rPr lang="en-US" b="0" dirty="0">
                <a:solidFill>
                  <a:srgbClr val="005CC5"/>
                </a:solidFill>
                <a:effectLst/>
                <a:latin typeface="Menlo" panose="020B0609030804020204" pitchFamily="49" charset="0"/>
              </a:rPr>
              <a:t>1000</a:t>
            </a:r>
            <a:r>
              <a:rPr lang="en-US" b="0" dirty="0">
                <a:solidFill>
                  <a:srgbClr val="24292E"/>
                </a:solidFill>
                <a:effectLst/>
                <a:latin typeface="Menlo" panose="020B0609030804020204" pitchFamily="49" charset="0"/>
              </a:rPr>
              <a:t>);</a:t>
            </a:r>
          </a:p>
          <a:p>
            <a:pPr>
              <a:lnSpc>
                <a:spcPct val="110000"/>
              </a:lnSpc>
            </a:pPr>
            <a:r>
              <a:rPr lang="en-US" b="0" dirty="0">
                <a:solidFill>
                  <a:srgbClr val="24292E"/>
                </a:solidFill>
                <a:effectLst/>
                <a:latin typeface="Menlo" panose="020B0609030804020204" pitchFamily="49" charset="0"/>
              </a:rPr>
              <a:t>}</a:t>
            </a:r>
          </a:p>
        </p:txBody>
      </p:sp>
    </p:spTree>
    <p:extLst>
      <p:ext uri="{BB962C8B-B14F-4D97-AF65-F5344CB8AC3E}">
        <p14:creationId xmlns:p14="http://schemas.microsoft.com/office/powerpoint/2010/main" val="63687576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955422-F8B5-1A7D-51E5-53ECB77347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F62558-5DAA-A075-42E7-5400BC9B3B3C}"/>
              </a:ext>
            </a:extLst>
          </p:cNvPr>
          <p:cNvSpPr>
            <a:spLocks noGrp="1"/>
          </p:cNvSpPr>
          <p:nvPr>
            <p:ph type="ctrTitle"/>
          </p:nvPr>
        </p:nvSpPr>
        <p:spPr/>
        <p:txBody>
          <a:bodyPr/>
          <a:lstStyle/>
          <a:p>
            <a:r>
              <a:rPr lang="en-US" dirty="0"/>
              <a:t>Structural Induction</a:t>
            </a:r>
          </a:p>
        </p:txBody>
      </p:sp>
    </p:spTree>
    <p:extLst>
      <p:ext uri="{BB962C8B-B14F-4D97-AF65-F5344CB8AC3E}">
        <p14:creationId xmlns:p14="http://schemas.microsoft.com/office/powerpoint/2010/main" val="19201865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Proof by Calculation on Lists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a:xfrm>
            <a:off x="457200" y="1244160"/>
            <a:ext cx="8547904" cy="5140800"/>
          </a:xfrm>
        </p:spPr>
        <p:txBody>
          <a:bodyPr/>
          <a:lstStyle/>
          <a:p>
            <a:r>
              <a:rPr lang="en-US" sz="2600" dirty="0"/>
              <a:t>Our proofs so far have used fixed-length lists</a:t>
            </a:r>
          </a:p>
          <a:p>
            <a:pPr lvl="1"/>
            <a:r>
              <a:rPr lang="en-US" sz="2200" dirty="0"/>
              <a:t>e.g., </a:t>
            </a:r>
            <a:r>
              <a:rPr lang="en-US" sz="2000" dirty="0">
                <a:latin typeface="Cambria Math" panose="02040503050406030204" pitchFamily="18" charset="0"/>
                <a:ea typeface="Cambria Math" panose="02040503050406030204" pitchFamily="18" charset="0"/>
              </a:rPr>
              <a:t>sum(a :: b :: nil) ≥ 0</a:t>
            </a:r>
          </a:p>
          <a:p>
            <a:pPr lvl="1"/>
            <a:endParaRPr lang="en-US" sz="2200" dirty="0"/>
          </a:p>
          <a:p>
            <a:r>
              <a:rPr lang="en-US" sz="2600" dirty="0"/>
              <a:t>Would like to prove facts about </a:t>
            </a:r>
            <a:r>
              <a:rPr lang="en-US" sz="2600" u="sng" dirty="0"/>
              <a:t>any length</a:t>
            </a:r>
            <a:r>
              <a:rPr lang="en-US" sz="2600" dirty="0"/>
              <a:t> list L</a:t>
            </a:r>
          </a:p>
          <a:p>
            <a:pPr lvl="1"/>
            <a:endParaRPr lang="en-US" sz="2200" dirty="0"/>
          </a:p>
          <a:p>
            <a:r>
              <a:rPr lang="en-US" sz="2600" dirty="0"/>
              <a:t>For example…</a:t>
            </a:r>
          </a:p>
        </p:txBody>
      </p:sp>
      <p:sp>
        <p:nvSpPr>
          <p:cNvPr id="4" name="Slide Number Placeholder 3">
            <a:extLst>
              <a:ext uri="{FF2B5EF4-FFF2-40B4-BE49-F238E27FC236}">
                <a16:creationId xmlns:a16="http://schemas.microsoft.com/office/drawing/2014/main" id="{A9C18711-8902-A258-78CD-0F152B747A45}"/>
              </a:ext>
            </a:extLst>
          </p:cNvPr>
          <p:cNvSpPr>
            <a:spLocks noGrp="1"/>
          </p:cNvSpPr>
          <p:nvPr>
            <p:ph type="sldNum" sz="quarter" idx="4"/>
          </p:nvPr>
        </p:nvSpPr>
        <p:spPr/>
        <p:txBody>
          <a:bodyPr/>
          <a:lstStyle/>
          <a:p>
            <a:fld id="{60F4F636-6A27-E649-AEDF-9DE4D4E58670}" type="slidenum">
              <a:rPr lang="en-US" smtClean="0"/>
              <a:pPr/>
              <a:t>67</a:t>
            </a:fld>
            <a:endParaRPr lang="en-US" dirty="0"/>
          </a:p>
        </p:txBody>
      </p:sp>
    </p:spTree>
    <p:extLst>
      <p:ext uri="{BB962C8B-B14F-4D97-AF65-F5344CB8AC3E}">
        <p14:creationId xmlns:p14="http://schemas.microsoft.com/office/powerpoint/2010/main" val="20066168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Echo Function</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p:txBody>
          <a:bodyPr/>
          <a:lstStyle/>
          <a:p>
            <a:r>
              <a:rPr lang="en-US" sz="2600" dirty="0"/>
              <a:t>Consider the following function:</a:t>
            </a:r>
          </a:p>
          <a:p>
            <a:pPr lvl="2"/>
            <a:endParaRPr lang="en-US" sz="1800" dirty="0"/>
          </a:p>
          <a:p>
            <a:pPr lvl="2"/>
            <a:r>
              <a:rPr lang="en-US" sz="1800" dirty="0">
                <a:latin typeface="Cambria Math" panose="02040503050406030204" pitchFamily="18" charset="0"/>
                <a:ea typeface="Cambria Math" panose="02040503050406030204" pitchFamily="18" charset="0"/>
              </a:rPr>
              <a:t>	echo(nil)  	:= nil</a:t>
            </a:r>
          </a:p>
          <a:p>
            <a:pPr lvl="2"/>
            <a:r>
              <a:rPr lang="en-US" sz="1800" dirty="0">
                <a:latin typeface="Cambria Math" panose="02040503050406030204" pitchFamily="18" charset="0"/>
                <a:ea typeface="Cambria Math" panose="02040503050406030204" pitchFamily="18" charset="0"/>
              </a:rPr>
              <a:t>	echo(x :: L)	:= x :: x :: echo(L)</a:t>
            </a:r>
          </a:p>
          <a:p>
            <a:pPr lvl="2"/>
            <a:endParaRPr lang="en-US" sz="1800" dirty="0"/>
          </a:p>
          <a:p>
            <a:r>
              <a:rPr lang="en-US" sz="2600" dirty="0"/>
              <a:t>Produces a list where every element is repeated twice</a:t>
            </a:r>
          </a:p>
          <a:p>
            <a:pPr lvl="2"/>
            <a:endParaRPr lang="en-US" sz="1800" dirty="0"/>
          </a:p>
          <a:p>
            <a:pPr lvl="2"/>
            <a:r>
              <a:rPr lang="en-US" sz="1800" dirty="0">
                <a:latin typeface="Cambria Math" panose="02040503050406030204" pitchFamily="18" charset="0"/>
                <a:ea typeface="Cambria Math" panose="02040503050406030204" pitchFamily="18" charset="0"/>
              </a:rPr>
              <a:t>echo(1 :: 2 :: nil)</a:t>
            </a:r>
          </a:p>
          <a:p>
            <a:pPr lvl="2"/>
            <a:r>
              <a:rPr lang="en-US" sz="1800" dirty="0">
                <a:latin typeface="Cambria Math" panose="02040503050406030204" pitchFamily="18" charset="0"/>
                <a:ea typeface="Cambria Math" panose="02040503050406030204" pitchFamily="18" charset="0"/>
              </a:rPr>
              <a:t>  = 1 :: 1 :: echo(2 ::  nil)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echo</a:t>
            </a:r>
          </a:p>
          <a:p>
            <a:pPr lvl="2"/>
            <a:r>
              <a:rPr lang="en-US" sz="1800" dirty="0">
                <a:latin typeface="Cambria Math" panose="02040503050406030204" pitchFamily="18" charset="0"/>
                <a:ea typeface="Cambria Math" panose="02040503050406030204" pitchFamily="18" charset="0"/>
              </a:rPr>
              <a:t>  = 1 :: 1 :: 2 :: 2 :: echo(nil)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echo</a:t>
            </a:r>
          </a:p>
          <a:p>
            <a:pPr lvl="2"/>
            <a:r>
              <a:rPr lang="en-US" sz="1800" dirty="0">
                <a:latin typeface="Cambria Math" panose="02040503050406030204" pitchFamily="18" charset="0"/>
                <a:ea typeface="Cambria Math" panose="02040503050406030204" pitchFamily="18" charset="0"/>
              </a:rPr>
              <a:t>  = 1 :: 1 :: 2 :: 2 :: nil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echo</a:t>
            </a:r>
          </a:p>
        </p:txBody>
      </p:sp>
      <p:sp>
        <p:nvSpPr>
          <p:cNvPr id="4" name="Slide Number Placeholder 3">
            <a:extLst>
              <a:ext uri="{FF2B5EF4-FFF2-40B4-BE49-F238E27FC236}">
                <a16:creationId xmlns:a16="http://schemas.microsoft.com/office/drawing/2014/main" id="{17EF7A79-48CC-8708-E1A2-D37E27092C63}"/>
              </a:ext>
            </a:extLst>
          </p:cNvPr>
          <p:cNvSpPr>
            <a:spLocks noGrp="1"/>
          </p:cNvSpPr>
          <p:nvPr>
            <p:ph type="sldNum" sz="quarter" idx="4"/>
          </p:nvPr>
        </p:nvSpPr>
        <p:spPr/>
        <p:txBody>
          <a:bodyPr/>
          <a:lstStyle/>
          <a:p>
            <a:fld id="{60F4F636-6A27-E649-AEDF-9DE4D4E58670}" type="slidenum">
              <a:rPr lang="en-US" smtClean="0"/>
              <a:pPr/>
              <a:t>68</a:t>
            </a:fld>
            <a:endParaRPr lang="en-US" dirty="0"/>
          </a:p>
        </p:txBody>
      </p:sp>
    </p:spTree>
    <p:extLst>
      <p:ext uri="{BB962C8B-B14F-4D97-AF65-F5344CB8AC3E}">
        <p14:creationId xmlns:p14="http://schemas.microsoft.com/office/powerpoint/2010/main" val="3917121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Proving Len &amp; Echo Correct</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echo(nil)  	:= nil</a:t>
            </a:r>
          </a:p>
          <a:p>
            <a:pPr lvl="2"/>
            <a:r>
              <a:rPr lang="en-US" sz="1800" dirty="0">
                <a:latin typeface="Cambria Math" panose="02040503050406030204" pitchFamily="18" charset="0"/>
                <a:ea typeface="Cambria Math" panose="02040503050406030204" pitchFamily="18" charset="0"/>
              </a:rPr>
              <a:t>	echo(x :: L)	:= x :: x :: echo(L)</a:t>
            </a:r>
          </a:p>
          <a:p>
            <a:pPr lvl="2"/>
            <a:endParaRPr lang="en-US" sz="1800" dirty="0"/>
          </a:p>
          <a:p>
            <a:r>
              <a:rPr lang="en-US" sz="2600" dirty="0"/>
              <a:t>Suppose we have the following code:</a:t>
            </a:r>
          </a:p>
          <a:p>
            <a:pPr lvl="2"/>
            <a:endParaRPr lang="en-US" sz="1800" dirty="0"/>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m = </a:t>
            </a:r>
            <a:r>
              <a:rPr lang="en-US" sz="1800" dirty="0" err="1">
                <a:latin typeface="Courier New" panose="02070309020205020404" pitchFamily="49" charset="0"/>
                <a:cs typeface="Courier New" panose="02070309020205020404" pitchFamily="49" charset="0"/>
              </a:rPr>
              <a:t>len</a:t>
            </a:r>
            <a:r>
              <a:rPr lang="en-US" sz="1800" dirty="0">
                <a:latin typeface="Courier New" panose="02070309020205020404" pitchFamily="49" charset="0"/>
                <a:cs typeface="Courier New" panose="02070309020205020404" pitchFamily="49" charset="0"/>
              </a:rPr>
              <a:t>(S);		</a:t>
            </a:r>
            <a:r>
              <a:rPr lang="en-US" sz="1800" b="1" dirty="0">
                <a:solidFill>
                  <a:schemeClr val="accent3">
                    <a:lumMod val="50000"/>
                  </a:schemeClr>
                </a:solidFill>
                <a:latin typeface="Courier New" panose="02070309020205020404" pitchFamily="49" charset="0"/>
                <a:cs typeface="Courier New" panose="02070309020205020404" pitchFamily="49" charset="0"/>
              </a:rPr>
              <a:t>// S is some List</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R = echo(S);</a:t>
            </a:r>
          </a:p>
          <a:p>
            <a:pPr lvl="2"/>
            <a:r>
              <a:rPr lang="en-US" sz="1800" dirty="0">
                <a:latin typeface="Courier New" panose="02070309020205020404" pitchFamily="49" charset="0"/>
                <a:cs typeface="Courier New" panose="02070309020205020404" pitchFamily="49" charset="0"/>
              </a:rPr>
              <a:t>…</a:t>
            </a:r>
          </a:p>
          <a:p>
            <a:pPr lvl="2"/>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2*m;  </a:t>
            </a:r>
            <a:r>
              <a:rPr lang="en-US" sz="1800" b="1" dirty="0">
                <a:solidFill>
                  <a:schemeClr val="accent3">
                    <a:lumMod val="50000"/>
                  </a:schemeClr>
                </a:solidFill>
                <a:latin typeface="Courier New" panose="02070309020205020404" pitchFamily="49" charset="0"/>
                <a:cs typeface="Courier New" panose="02070309020205020404" pitchFamily="49" charset="0"/>
              </a:rPr>
              <a:t>// = </a:t>
            </a:r>
            <a:r>
              <a:rPr lang="en-US" sz="1800" b="1" dirty="0" err="1">
                <a:solidFill>
                  <a:schemeClr val="accent3">
                    <a:lumMod val="50000"/>
                  </a:schemeClr>
                </a:solidFill>
                <a:latin typeface="Courier New" panose="02070309020205020404" pitchFamily="49" charset="0"/>
                <a:cs typeface="Courier New" panose="02070309020205020404" pitchFamily="49" charset="0"/>
              </a:rPr>
              <a:t>len</a:t>
            </a:r>
            <a:r>
              <a:rPr lang="en-US" sz="1800" b="1" dirty="0">
                <a:solidFill>
                  <a:schemeClr val="accent3">
                    <a:lumMod val="50000"/>
                  </a:schemeClr>
                </a:solidFill>
                <a:latin typeface="Courier New" panose="02070309020205020404" pitchFamily="49" charset="0"/>
                <a:cs typeface="Courier New" panose="02070309020205020404" pitchFamily="49" charset="0"/>
              </a:rPr>
              <a:t>(echo(S))</a:t>
            </a:r>
          </a:p>
          <a:p>
            <a:pPr lvl="2"/>
            <a:endParaRPr lang="en-US" sz="1800" dirty="0"/>
          </a:p>
          <a:p>
            <a:pPr lvl="1"/>
            <a:r>
              <a:rPr lang="en-US" sz="2200" dirty="0"/>
              <a:t>spec says to return </a:t>
            </a:r>
            <a:r>
              <a:rPr lang="en-US" sz="2000" dirty="0" err="1">
                <a:latin typeface="Cambria Math" panose="02040503050406030204" pitchFamily="18" charset="0"/>
                <a:ea typeface="Cambria Math" panose="02040503050406030204" pitchFamily="18" charset="0"/>
              </a:rPr>
              <a:t>len</a:t>
            </a:r>
            <a:r>
              <a:rPr lang="en-US" sz="2000" dirty="0">
                <a:latin typeface="Cambria Math" panose="02040503050406030204" pitchFamily="18" charset="0"/>
                <a:ea typeface="Cambria Math" panose="02040503050406030204" pitchFamily="18" charset="0"/>
              </a:rPr>
              <a:t>(echo(S))</a:t>
            </a:r>
            <a:r>
              <a:rPr lang="en-US" sz="2200" dirty="0"/>
              <a:t> but code returns </a:t>
            </a:r>
            <a:r>
              <a:rPr lang="en-US" sz="2000" dirty="0">
                <a:latin typeface="Cambria Math" panose="02040503050406030204" pitchFamily="18" charset="0"/>
                <a:ea typeface="Cambria Math" panose="02040503050406030204" pitchFamily="18" charset="0"/>
              </a:rPr>
              <a:t>2 </a:t>
            </a:r>
            <a:r>
              <a:rPr lang="en-US" sz="2000" dirty="0" err="1">
                <a:latin typeface="Cambria Math" panose="02040503050406030204" pitchFamily="18" charset="0"/>
                <a:ea typeface="Cambria Math" panose="02040503050406030204" pitchFamily="18" charset="0"/>
              </a:rPr>
              <a:t>len</a:t>
            </a:r>
            <a:r>
              <a:rPr lang="en-US" sz="2000" dirty="0">
                <a:latin typeface="Cambria Math" panose="02040503050406030204" pitchFamily="18" charset="0"/>
                <a:ea typeface="Cambria Math" panose="02040503050406030204" pitchFamily="18" charset="0"/>
              </a:rPr>
              <a:t>(S)</a:t>
            </a:r>
          </a:p>
          <a:p>
            <a:pPr lvl="1"/>
            <a:endParaRPr lang="en-US" sz="2200" dirty="0"/>
          </a:p>
          <a:p>
            <a:r>
              <a:rPr lang="en-US" sz="2600" dirty="0"/>
              <a:t>Need to prove that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(echo(S)) = 2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(S)</a:t>
            </a:r>
          </a:p>
        </p:txBody>
      </p:sp>
      <p:sp>
        <p:nvSpPr>
          <p:cNvPr id="4" name="Slide Number Placeholder 3">
            <a:extLst>
              <a:ext uri="{FF2B5EF4-FFF2-40B4-BE49-F238E27FC236}">
                <a16:creationId xmlns:a16="http://schemas.microsoft.com/office/drawing/2014/main" id="{99FC94E5-2B97-CBEE-6E45-44F084BE87DA}"/>
              </a:ext>
            </a:extLst>
          </p:cNvPr>
          <p:cNvSpPr>
            <a:spLocks noGrp="1"/>
          </p:cNvSpPr>
          <p:nvPr>
            <p:ph type="sldNum" sz="quarter" idx="4"/>
          </p:nvPr>
        </p:nvSpPr>
        <p:spPr/>
        <p:txBody>
          <a:bodyPr/>
          <a:lstStyle/>
          <a:p>
            <a:fld id="{60F4F636-6A27-E649-AEDF-9DE4D4E58670}" type="slidenum">
              <a:rPr lang="en-US" smtClean="0"/>
              <a:pPr/>
              <a:t>69</a:t>
            </a:fld>
            <a:endParaRPr lang="en-US" dirty="0"/>
          </a:p>
        </p:txBody>
      </p:sp>
    </p:spTree>
    <p:extLst>
      <p:ext uri="{BB962C8B-B14F-4D97-AF65-F5344CB8AC3E}">
        <p14:creationId xmlns:p14="http://schemas.microsoft.com/office/powerpoint/2010/main" val="437509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3FF309-09AB-94AC-BBAB-3B5B6AEEE3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FC83AA-C99C-4144-218B-C3B992EEF44C}"/>
              </a:ext>
            </a:extLst>
          </p:cNvPr>
          <p:cNvSpPr>
            <a:spLocks noGrp="1"/>
          </p:cNvSpPr>
          <p:nvPr>
            <p:ph type="title"/>
          </p:nvPr>
        </p:nvSpPr>
        <p:spPr/>
        <p:txBody>
          <a:bodyPr/>
          <a:lstStyle/>
          <a:p>
            <a:r>
              <a:rPr lang="en-US" dirty="0"/>
              <a:t>Software Development Process (right now)</a:t>
            </a:r>
          </a:p>
        </p:txBody>
      </p:sp>
      <p:sp>
        <p:nvSpPr>
          <p:cNvPr id="4" name="Rounded Rectangle 3">
            <a:extLst>
              <a:ext uri="{FF2B5EF4-FFF2-40B4-BE49-F238E27FC236}">
                <a16:creationId xmlns:a16="http://schemas.microsoft.com/office/drawing/2014/main" id="{F4291D53-4E22-24DC-31C2-F50A283489F4}"/>
              </a:ext>
            </a:extLst>
          </p:cNvPr>
          <p:cNvSpPr/>
          <p:nvPr/>
        </p:nvSpPr>
        <p:spPr>
          <a:xfrm>
            <a:off x="2652536" y="2290550"/>
            <a:ext cx="1770926" cy="729205"/>
          </a:xfrm>
          <a:prstGeom prst="roundRect">
            <a:avLst/>
          </a:prstGeom>
          <a:noFill/>
          <a:ln>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t>Converting Ideas to Code</a:t>
            </a:r>
          </a:p>
        </p:txBody>
      </p:sp>
      <p:sp>
        <p:nvSpPr>
          <p:cNvPr id="5" name="TextBox 4">
            <a:extLst>
              <a:ext uri="{FF2B5EF4-FFF2-40B4-BE49-F238E27FC236}">
                <a16:creationId xmlns:a16="http://schemas.microsoft.com/office/drawing/2014/main" id="{62F16F05-B666-130A-5F0D-F60372C8E98D}"/>
              </a:ext>
            </a:extLst>
          </p:cNvPr>
          <p:cNvSpPr txBox="1"/>
          <p:nvPr/>
        </p:nvSpPr>
        <p:spPr>
          <a:xfrm>
            <a:off x="457200" y="1328872"/>
            <a:ext cx="5470087" cy="461665"/>
          </a:xfrm>
          <a:prstGeom prst="rect">
            <a:avLst/>
          </a:prstGeom>
          <a:noFill/>
        </p:spPr>
        <p:txBody>
          <a:bodyPr wrap="none" rtlCol="0">
            <a:spAutoFit/>
          </a:bodyPr>
          <a:lstStyle/>
          <a:p>
            <a:r>
              <a:rPr lang="en-US" sz="2400" dirty="0">
                <a:latin typeface="Franklin Gothic Medium"/>
                <a:cs typeface="Franklin Gothic Medium"/>
              </a:rPr>
              <a:t>Given: a problem description (in English)</a:t>
            </a:r>
          </a:p>
        </p:txBody>
      </p:sp>
      <p:sp>
        <p:nvSpPr>
          <p:cNvPr id="6" name="Rounded Rectangle 5">
            <a:extLst>
              <a:ext uri="{FF2B5EF4-FFF2-40B4-BE49-F238E27FC236}">
                <a16:creationId xmlns:a16="http://schemas.microsoft.com/office/drawing/2014/main" id="{CC22ADC8-C198-0B4F-A5FC-68822CD4E985}"/>
              </a:ext>
            </a:extLst>
          </p:cNvPr>
          <p:cNvSpPr/>
          <p:nvPr/>
        </p:nvSpPr>
        <p:spPr>
          <a:xfrm>
            <a:off x="4784205" y="2290550"/>
            <a:ext cx="1770926" cy="729205"/>
          </a:xfrm>
          <a:prstGeom prst="roundRect">
            <a:avLst/>
          </a:prstGeom>
          <a:noFill/>
          <a:ln>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t>Type Checking</a:t>
            </a:r>
          </a:p>
        </p:txBody>
      </p:sp>
      <p:sp>
        <p:nvSpPr>
          <p:cNvPr id="9" name="Right Arrow 8" descr="Programmers implement ideas; the first line of defense with bugs is type checking">
            <a:extLst>
              <a:ext uri="{FF2B5EF4-FFF2-40B4-BE49-F238E27FC236}">
                <a16:creationId xmlns:a16="http://schemas.microsoft.com/office/drawing/2014/main" id="{741CDE7E-51B6-A583-FD0C-EF7ACA335DBE}"/>
              </a:ext>
            </a:extLst>
          </p:cNvPr>
          <p:cNvSpPr/>
          <p:nvPr/>
        </p:nvSpPr>
        <p:spPr>
          <a:xfrm>
            <a:off x="4477554" y="2564118"/>
            <a:ext cx="269580" cy="231494"/>
          </a:xfrm>
          <a:prstGeom prst="rightArrow">
            <a:avLst/>
          </a:prstGeom>
          <a:solidFill>
            <a:srgbClr val="FEC165"/>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10" name="Right Arrow 9" descr="After the code type checks, we can then test the code">
            <a:extLst>
              <a:ext uri="{FF2B5EF4-FFF2-40B4-BE49-F238E27FC236}">
                <a16:creationId xmlns:a16="http://schemas.microsoft.com/office/drawing/2014/main" id="{3D89D296-086A-10CF-0FDA-08D65FB4602D}"/>
              </a:ext>
            </a:extLst>
          </p:cNvPr>
          <p:cNvSpPr/>
          <p:nvPr/>
        </p:nvSpPr>
        <p:spPr>
          <a:xfrm>
            <a:off x="6600712" y="2564118"/>
            <a:ext cx="269580" cy="231494"/>
          </a:xfrm>
          <a:prstGeom prst="rightArrow">
            <a:avLst/>
          </a:prstGeom>
          <a:solidFill>
            <a:schemeClr val="accent3">
              <a:lumMod val="60000"/>
              <a:lumOff val="40000"/>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12" name="Rounded Rectangle 11">
            <a:extLst>
              <a:ext uri="{FF2B5EF4-FFF2-40B4-BE49-F238E27FC236}">
                <a16:creationId xmlns:a16="http://schemas.microsoft.com/office/drawing/2014/main" id="{6BD676D2-E5D2-83B4-22A9-D8C3A4289861}"/>
              </a:ext>
            </a:extLst>
          </p:cNvPr>
          <p:cNvSpPr/>
          <p:nvPr/>
        </p:nvSpPr>
        <p:spPr>
          <a:xfrm>
            <a:off x="4387800" y="3917753"/>
            <a:ext cx="1770926" cy="729205"/>
          </a:xfrm>
          <a:prstGeom prst="roundRect">
            <a:avLst/>
          </a:prstGeom>
          <a:noFill/>
          <a:ln>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t>Debugging</a:t>
            </a:r>
          </a:p>
        </p:txBody>
      </p:sp>
      <p:sp>
        <p:nvSpPr>
          <p:cNvPr id="13" name="Rounded Rectangle 12">
            <a:extLst>
              <a:ext uri="{FF2B5EF4-FFF2-40B4-BE49-F238E27FC236}">
                <a16:creationId xmlns:a16="http://schemas.microsoft.com/office/drawing/2014/main" id="{6E71C2D8-BB1E-9610-9BA7-B524C05A1930}"/>
              </a:ext>
            </a:extLst>
          </p:cNvPr>
          <p:cNvSpPr/>
          <p:nvPr/>
        </p:nvSpPr>
        <p:spPr>
          <a:xfrm>
            <a:off x="6915874" y="3917754"/>
            <a:ext cx="1770926" cy="729205"/>
          </a:xfrm>
          <a:prstGeom prst="roundRect">
            <a:avLst/>
          </a:prstGeom>
          <a:noFill/>
          <a:ln>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t>Beta Users</a:t>
            </a:r>
          </a:p>
        </p:txBody>
      </p:sp>
      <p:sp>
        <p:nvSpPr>
          <p:cNvPr id="14" name="Rounded Rectangle 13">
            <a:extLst>
              <a:ext uri="{FF2B5EF4-FFF2-40B4-BE49-F238E27FC236}">
                <a16:creationId xmlns:a16="http://schemas.microsoft.com/office/drawing/2014/main" id="{0C344924-02D3-5F3C-A2CA-6CAE56F4AF8D}"/>
              </a:ext>
            </a:extLst>
          </p:cNvPr>
          <p:cNvSpPr/>
          <p:nvPr/>
        </p:nvSpPr>
        <p:spPr>
          <a:xfrm>
            <a:off x="6915874" y="5534869"/>
            <a:ext cx="1770926" cy="729205"/>
          </a:xfrm>
          <a:prstGeom prst="roundRect">
            <a:avLst/>
          </a:prstGeom>
          <a:noFill/>
          <a:ln>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t>All Users</a:t>
            </a:r>
          </a:p>
        </p:txBody>
      </p:sp>
      <p:sp>
        <p:nvSpPr>
          <p:cNvPr id="16" name="Right Arrow 15" descr="Once beta users thoroughly test code, then it can be shipped to users">
            <a:extLst>
              <a:ext uri="{FF2B5EF4-FFF2-40B4-BE49-F238E27FC236}">
                <a16:creationId xmlns:a16="http://schemas.microsoft.com/office/drawing/2014/main" id="{EC3224E1-67FF-4FBA-764A-999B824A7D1B}"/>
              </a:ext>
            </a:extLst>
          </p:cNvPr>
          <p:cNvSpPr/>
          <p:nvPr/>
        </p:nvSpPr>
        <p:spPr>
          <a:xfrm rot="5400000">
            <a:off x="7413629" y="4975602"/>
            <a:ext cx="775416" cy="231494"/>
          </a:xfrm>
          <a:prstGeom prst="rightArrow">
            <a:avLst/>
          </a:prstGeom>
          <a:solidFill>
            <a:schemeClr val="accent3">
              <a:lumMod val="60000"/>
              <a:lumOff val="40000"/>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17" name="TextBox 16">
            <a:extLst>
              <a:ext uri="{FF2B5EF4-FFF2-40B4-BE49-F238E27FC236}">
                <a16:creationId xmlns:a16="http://schemas.microsoft.com/office/drawing/2014/main" id="{CFA1D0D7-D8EE-C778-723F-79DE9F2F8D88}"/>
              </a:ext>
            </a:extLst>
          </p:cNvPr>
          <p:cNvSpPr txBox="1"/>
          <p:nvPr/>
        </p:nvSpPr>
        <p:spPr>
          <a:xfrm>
            <a:off x="457200" y="5242596"/>
            <a:ext cx="5117106" cy="400110"/>
          </a:xfrm>
          <a:prstGeom prst="rect">
            <a:avLst/>
          </a:prstGeom>
          <a:noFill/>
        </p:spPr>
        <p:txBody>
          <a:bodyPr wrap="none" rtlCol="0">
            <a:spAutoFit/>
          </a:bodyPr>
          <a:lstStyle/>
          <a:p>
            <a:r>
              <a:rPr lang="en-US" sz="2000" b="1" dirty="0">
                <a:latin typeface="Franklin Gothic Medium"/>
                <a:cs typeface="Franklin Gothic Medium"/>
              </a:rPr>
              <a:t>Beta users</a:t>
            </a:r>
            <a:r>
              <a:rPr lang="en-US" sz="2000" dirty="0">
                <a:latin typeface="Franklin Gothic Medium"/>
                <a:cs typeface="Franklin Gothic Medium"/>
              </a:rPr>
              <a:t> are understanding about failures,</a:t>
            </a:r>
          </a:p>
        </p:txBody>
      </p:sp>
      <p:sp>
        <p:nvSpPr>
          <p:cNvPr id="20" name="TextBox 19">
            <a:extLst>
              <a:ext uri="{FF2B5EF4-FFF2-40B4-BE49-F238E27FC236}">
                <a16:creationId xmlns:a16="http://schemas.microsoft.com/office/drawing/2014/main" id="{F73EA11B-9BDD-37AC-1839-BBB13D9A36DA}"/>
              </a:ext>
            </a:extLst>
          </p:cNvPr>
          <p:cNvSpPr txBox="1"/>
          <p:nvPr/>
        </p:nvSpPr>
        <p:spPr>
          <a:xfrm>
            <a:off x="457200" y="5653682"/>
            <a:ext cx="4902945" cy="707886"/>
          </a:xfrm>
          <a:prstGeom prst="rect">
            <a:avLst/>
          </a:prstGeom>
          <a:noFill/>
        </p:spPr>
        <p:txBody>
          <a:bodyPr wrap="none" rtlCol="0">
            <a:spAutoFit/>
          </a:bodyPr>
          <a:lstStyle/>
          <a:p>
            <a:r>
              <a:rPr lang="en-US" sz="2000" b="1" dirty="0">
                <a:latin typeface="Franklin Gothic Medium"/>
                <a:cs typeface="Franklin Gothic Medium"/>
              </a:rPr>
              <a:t>Regular users</a:t>
            </a:r>
            <a:r>
              <a:rPr lang="en-US" sz="2000" dirty="0">
                <a:latin typeface="Franklin Gothic Medium"/>
                <a:cs typeface="Franklin Gothic Medium"/>
              </a:rPr>
              <a:t> are completely </a:t>
            </a:r>
            <a:r>
              <a:rPr lang="en-US" sz="2000" u="sng" dirty="0">
                <a:latin typeface="Franklin Gothic Medium"/>
                <a:cs typeface="Franklin Gothic Medium"/>
              </a:rPr>
              <a:t>unforgiving</a:t>
            </a:r>
            <a:r>
              <a:rPr lang="en-US" sz="2000" dirty="0">
                <a:latin typeface="Franklin Gothic Medium"/>
                <a:cs typeface="Franklin Gothic Medium"/>
              </a:rPr>
              <a:t>!</a:t>
            </a:r>
          </a:p>
          <a:p>
            <a:r>
              <a:rPr lang="en-US" sz="2000" dirty="0">
                <a:latin typeface="Franklin Gothic Medium"/>
                <a:cs typeface="Franklin Gothic Medium"/>
              </a:rPr>
              <a:t>(Regular users do not give credit for effort.)</a:t>
            </a:r>
          </a:p>
        </p:txBody>
      </p:sp>
      <p:sp>
        <p:nvSpPr>
          <p:cNvPr id="21" name="Rounded Rectangle 20">
            <a:extLst>
              <a:ext uri="{FF2B5EF4-FFF2-40B4-BE49-F238E27FC236}">
                <a16:creationId xmlns:a16="http://schemas.microsoft.com/office/drawing/2014/main" id="{45AC2DD1-7432-3C16-F051-1674C9D5DA06}"/>
              </a:ext>
            </a:extLst>
          </p:cNvPr>
          <p:cNvSpPr/>
          <p:nvPr/>
        </p:nvSpPr>
        <p:spPr>
          <a:xfrm>
            <a:off x="6915874" y="2290549"/>
            <a:ext cx="1770926" cy="729205"/>
          </a:xfrm>
          <a:prstGeom prst="roundRect">
            <a:avLst/>
          </a:prstGeom>
          <a:noFill/>
          <a:ln>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t>Testing</a:t>
            </a:r>
          </a:p>
        </p:txBody>
      </p:sp>
      <p:sp>
        <p:nvSpPr>
          <p:cNvPr id="23" name="Right Arrow 22" descr="Once testing is complete, code can be sent to beta users to test">
            <a:extLst>
              <a:ext uri="{FF2B5EF4-FFF2-40B4-BE49-F238E27FC236}">
                <a16:creationId xmlns:a16="http://schemas.microsoft.com/office/drawing/2014/main" id="{EC1A13F1-6B2F-2040-B386-04654E430CA4}"/>
              </a:ext>
            </a:extLst>
          </p:cNvPr>
          <p:cNvSpPr/>
          <p:nvPr/>
        </p:nvSpPr>
        <p:spPr>
          <a:xfrm rot="5400000">
            <a:off x="7413629" y="3368523"/>
            <a:ext cx="775416" cy="231494"/>
          </a:xfrm>
          <a:prstGeom prst="rightArrow">
            <a:avLst/>
          </a:prstGeom>
          <a:solidFill>
            <a:schemeClr val="accent3">
              <a:lumMod val="60000"/>
              <a:lumOff val="40000"/>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24" name="Right Arrow 23" descr="Beta users will likely surface nasty bugs that need to be painfully debugged">
            <a:extLst>
              <a:ext uri="{FF2B5EF4-FFF2-40B4-BE49-F238E27FC236}">
                <a16:creationId xmlns:a16="http://schemas.microsoft.com/office/drawing/2014/main" id="{66D35D48-7C1A-5F3E-0566-D0C2918A0763}"/>
              </a:ext>
            </a:extLst>
          </p:cNvPr>
          <p:cNvSpPr/>
          <p:nvPr/>
        </p:nvSpPr>
        <p:spPr>
          <a:xfrm rot="10800000">
            <a:off x="6215448" y="4180759"/>
            <a:ext cx="595122" cy="248266"/>
          </a:xfrm>
          <a:prstGeom prst="rightArrow">
            <a:avLst/>
          </a:prstGeom>
          <a:solidFill>
            <a:srgbClr val="C00000"/>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cxnSp>
        <p:nvCxnSpPr>
          <p:cNvPr id="37" name="Straight Arrow Connector 36" descr="Testing will likely surface bugs that need to be debugged">
            <a:extLst>
              <a:ext uri="{FF2B5EF4-FFF2-40B4-BE49-F238E27FC236}">
                <a16:creationId xmlns:a16="http://schemas.microsoft.com/office/drawing/2014/main" id="{D9EEEB8D-A5A0-7BCC-19F6-7BC5956F33EA}"/>
              </a:ext>
            </a:extLst>
          </p:cNvPr>
          <p:cNvCxnSpPr>
            <a:cxnSpLocks/>
          </p:cNvCxnSpPr>
          <p:nvPr/>
        </p:nvCxnSpPr>
        <p:spPr>
          <a:xfrm flipH="1">
            <a:off x="5927287" y="3041292"/>
            <a:ext cx="988587" cy="796954"/>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descr="After the bug is found, we go back to the drawing board to reimplement code">
            <a:extLst>
              <a:ext uri="{FF2B5EF4-FFF2-40B4-BE49-F238E27FC236}">
                <a16:creationId xmlns:a16="http://schemas.microsoft.com/office/drawing/2014/main" id="{AEA37D8A-A541-495E-20CD-2D85E32B2858}"/>
              </a:ext>
            </a:extLst>
          </p:cNvPr>
          <p:cNvCxnSpPr>
            <a:cxnSpLocks/>
          </p:cNvCxnSpPr>
          <p:nvPr/>
        </p:nvCxnSpPr>
        <p:spPr>
          <a:xfrm flipH="1" flipV="1">
            <a:off x="3537999" y="3104121"/>
            <a:ext cx="780126" cy="777808"/>
          </a:xfrm>
          <a:prstGeom prst="straightConnector1">
            <a:avLst/>
          </a:prstGeom>
          <a:ln>
            <a:solidFill>
              <a:srgbClr val="FFC266"/>
            </a:solidFill>
            <a:tailEnd type="triangle"/>
          </a:ln>
          <a:effectLst/>
        </p:spPr>
        <p:style>
          <a:lnRef idx="2">
            <a:schemeClr val="accent1"/>
          </a:lnRef>
          <a:fillRef idx="0">
            <a:schemeClr val="accent1"/>
          </a:fillRef>
          <a:effectRef idx="1">
            <a:schemeClr val="accent1"/>
          </a:effectRef>
          <a:fontRef idx="minor">
            <a:schemeClr val="tx1"/>
          </a:fontRef>
        </p:style>
      </p:cxnSp>
      <p:sp>
        <p:nvSpPr>
          <p:cNvPr id="3" name="Slide Number Placeholder 2">
            <a:extLst>
              <a:ext uri="{FF2B5EF4-FFF2-40B4-BE49-F238E27FC236}">
                <a16:creationId xmlns:a16="http://schemas.microsoft.com/office/drawing/2014/main" id="{2E29CCE7-966F-5CC5-8C4D-91033A3C4D9B}"/>
              </a:ext>
            </a:extLst>
          </p:cNvPr>
          <p:cNvSpPr>
            <a:spLocks noGrp="1"/>
          </p:cNvSpPr>
          <p:nvPr>
            <p:ph type="sldNum" sz="quarter" idx="4"/>
          </p:nvPr>
        </p:nvSpPr>
        <p:spPr/>
        <p:txBody>
          <a:bodyPr/>
          <a:lstStyle/>
          <a:p>
            <a:fld id="{60F4F636-6A27-E649-AEDF-9DE4D4E58670}" type="slidenum">
              <a:rPr lang="en-US" smtClean="0"/>
              <a:pPr/>
              <a:t>7</a:t>
            </a:fld>
            <a:endParaRPr lang="en-US" dirty="0"/>
          </a:p>
        </p:txBody>
      </p:sp>
    </p:spTree>
    <p:extLst>
      <p:ext uri="{BB962C8B-B14F-4D97-AF65-F5344CB8AC3E}">
        <p14:creationId xmlns:p14="http://schemas.microsoft.com/office/powerpoint/2010/main" val="4028815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2" grpId="0" animBg="1"/>
      <p:bldP spid="13" grpId="0" animBg="1"/>
      <p:bldP spid="14" grpId="0" animBg="1"/>
      <p:bldP spid="16" grpId="0" animBg="1"/>
      <p:bldP spid="17" grpId="0"/>
      <p:bldP spid="20" grpId="0"/>
      <p:bldP spid="21" grpId="0" animBg="1"/>
      <p:bldP spid="23" grpId="0" animBg="1"/>
      <p:bldP spid="24"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EFFF69-3C69-AE2B-C590-DC65CCCFCC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104E25-B169-A96D-3C18-791C3985842B}"/>
              </a:ext>
            </a:extLst>
          </p:cNvPr>
          <p:cNvSpPr>
            <a:spLocks noGrp="1"/>
          </p:cNvSpPr>
          <p:nvPr>
            <p:ph type="title"/>
          </p:nvPr>
        </p:nvSpPr>
        <p:spPr/>
        <p:txBody>
          <a:bodyPr>
            <a:normAutofit/>
          </a:bodyPr>
          <a:lstStyle/>
          <a:p>
            <a:r>
              <a:rPr lang="en-US" dirty="0"/>
              <a:t>Matt’s Proof Strategy Advice™️ (1/3)</a:t>
            </a:r>
          </a:p>
        </p:txBody>
      </p:sp>
      <p:sp>
        <p:nvSpPr>
          <p:cNvPr id="3" name="Content Placeholder 2">
            <a:extLst>
              <a:ext uri="{FF2B5EF4-FFF2-40B4-BE49-F238E27FC236}">
                <a16:creationId xmlns:a16="http://schemas.microsoft.com/office/drawing/2014/main" id="{178097A2-D4AC-15B7-C548-4C113C54DCB8}"/>
              </a:ext>
            </a:extLst>
          </p:cNvPr>
          <p:cNvSpPr>
            <a:spLocks noGrp="1"/>
          </p:cNvSpPr>
          <p:nvPr>
            <p:ph idx="1"/>
          </p:nvPr>
        </p:nvSpPr>
        <p:spPr/>
        <p:txBody>
          <a:bodyPr/>
          <a:lstStyle/>
          <a:p>
            <a:r>
              <a:rPr lang="en-US" sz="2800" dirty="0"/>
              <a:t>Stuck on a proof?</a:t>
            </a:r>
          </a:p>
          <a:p>
            <a:pPr lvl="1"/>
            <a:r>
              <a:rPr lang="en-US" sz="2400" dirty="0"/>
              <a:t>Try splitting into cases!</a:t>
            </a:r>
          </a:p>
        </p:txBody>
      </p:sp>
      <p:sp>
        <p:nvSpPr>
          <p:cNvPr id="4" name="Slide Number Placeholder 3">
            <a:extLst>
              <a:ext uri="{FF2B5EF4-FFF2-40B4-BE49-F238E27FC236}">
                <a16:creationId xmlns:a16="http://schemas.microsoft.com/office/drawing/2014/main" id="{1CD46809-F41A-7B65-85A5-D30818C3664E}"/>
              </a:ext>
            </a:extLst>
          </p:cNvPr>
          <p:cNvSpPr>
            <a:spLocks noGrp="1"/>
          </p:cNvSpPr>
          <p:nvPr>
            <p:ph type="sldNum" sz="quarter" idx="4"/>
          </p:nvPr>
        </p:nvSpPr>
        <p:spPr/>
        <p:txBody>
          <a:bodyPr/>
          <a:lstStyle/>
          <a:p>
            <a:fld id="{60F4F636-6A27-E649-AEDF-9DE4D4E58670}" type="slidenum">
              <a:rPr lang="en-US" smtClean="0"/>
              <a:pPr/>
              <a:t>70</a:t>
            </a:fld>
            <a:endParaRPr lang="en-US" dirty="0"/>
          </a:p>
        </p:txBody>
      </p:sp>
    </p:spTree>
    <p:extLst>
      <p:ext uri="{BB962C8B-B14F-4D97-AF65-F5344CB8AC3E}">
        <p14:creationId xmlns:p14="http://schemas.microsoft.com/office/powerpoint/2010/main" val="22911515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C2A46-A8BA-9249-B015-41F6C9C0EE35}"/>
              </a:ext>
            </a:extLst>
          </p:cNvPr>
          <p:cNvSpPr>
            <a:spLocks noGrp="1"/>
          </p:cNvSpPr>
          <p:nvPr>
            <p:ph type="title"/>
          </p:nvPr>
        </p:nvSpPr>
        <p:spPr/>
        <p:txBody>
          <a:bodyPr/>
          <a:lstStyle/>
          <a:p>
            <a:r>
              <a:rPr lang="en-US" dirty="0"/>
              <a:t>Trying Proof by Cases on Len &amp; Echo (1/2)</a:t>
            </a:r>
          </a:p>
        </p:txBody>
      </p:sp>
      <p:sp>
        <p:nvSpPr>
          <p:cNvPr id="3" name="Content Placeholder 2">
            <a:extLst>
              <a:ext uri="{FF2B5EF4-FFF2-40B4-BE49-F238E27FC236}">
                <a16:creationId xmlns:a16="http://schemas.microsoft.com/office/drawing/2014/main" id="{23916DCB-FAA4-110E-CFA0-0D21460647CE}"/>
              </a:ext>
            </a:extLst>
          </p:cNvPr>
          <p:cNvSpPr>
            <a:spLocks noGrp="1"/>
          </p:cNvSpPr>
          <p:nvPr>
            <p:ph idx="1"/>
          </p:nvPr>
        </p:nvSpPr>
        <p:spPr/>
        <p:txBody>
          <a:bodyPr/>
          <a:lstStyle/>
          <a:p>
            <a:pPr lvl="2"/>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(echo(S)) = 2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(S)</a:t>
            </a:r>
            <a:endParaRPr lang="en-US" sz="1800" b="1" dirty="0">
              <a:latin typeface="Cambria Math" panose="02040503050406030204" pitchFamily="18" charset="0"/>
              <a:ea typeface="Cambria Math" panose="02040503050406030204" pitchFamily="18" charset="0"/>
            </a:endParaRPr>
          </a:p>
          <a:p>
            <a:pPr lvl="2"/>
            <a:r>
              <a:rPr lang="en-US" sz="1800" b="1" dirty="0">
                <a:latin typeface="Franklin Gothic Medium" panose="020B0603020102020204" pitchFamily="34" charset="0"/>
              </a:rPr>
              <a:t>Case</a:t>
            </a:r>
            <a:r>
              <a:rPr lang="en-US" sz="1800" dirty="0">
                <a:latin typeface="Franklin Gothic Medium" panose="020B0603020102020204" pitchFamily="34" charset="0"/>
              </a:rPr>
              <a:t> </a:t>
            </a:r>
            <a:r>
              <a:rPr lang="en-US" sz="1800" dirty="0">
                <a:latin typeface="Cambria Math" panose="02040503050406030204" pitchFamily="18" charset="0"/>
                <a:ea typeface="Cambria Math" panose="02040503050406030204" pitchFamily="18" charset="0"/>
              </a:rPr>
              <a:t>S = nil</a:t>
            </a:r>
            <a:r>
              <a:rPr lang="en-US" sz="1800" dirty="0">
                <a:latin typeface="Franklin Gothic Medium" panose="020B0603020102020204" pitchFamily="34" charset="0"/>
              </a:rPr>
              <a:t>:</a:t>
            </a:r>
          </a:p>
          <a:p>
            <a:pPr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(echo(S))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(nil)</a:t>
            </a:r>
            <a:r>
              <a:rPr lang="en-US" sz="1800" dirty="0">
                <a:latin typeface="Franklin Gothic Medium" panose="020B0603020102020204" pitchFamily="34" charset="0"/>
                <a:ea typeface="Cambria Math" panose="02040503050406030204" pitchFamily="18" charset="0"/>
              </a:rPr>
              <a:t>		def of </a:t>
            </a:r>
            <a:r>
              <a:rPr lang="en-US" sz="1800" dirty="0">
                <a:latin typeface="Cambria Math" panose="02040503050406030204" pitchFamily="18" charset="0"/>
                <a:ea typeface="Cambria Math" panose="02040503050406030204" pitchFamily="18" charset="0"/>
              </a:rPr>
              <a:t>echo</a:t>
            </a:r>
            <a:r>
              <a:rPr lang="en-US" sz="1800" dirty="0">
                <a:latin typeface="Franklin Gothic Medium" panose="020B0603020102020204" pitchFamily="34" charset="0"/>
                <a:ea typeface="Cambria Math" panose="02040503050406030204" pitchFamily="18" charset="0"/>
              </a:rPr>
              <a:t> (since </a:t>
            </a:r>
            <a:r>
              <a:rPr lang="en-US" sz="1800" dirty="0">
                <a:latin typeface="Cambria Math" panose="02040503050406030204" pitchFamily="18" charset="0"/>
                <a:ea typeface="Cambria Math" panose="02040503050406030204" pitchFamily="18" charset="0"/>
              </a:rPr>
              <a:t>S = nil</a:t>
            </a:r>
            <a:r>
              <a:rPr lang="en-US" sz="1800" dirty="0">
                <a:latin typeface="Franklin Gothic Medium" panose="020B0603020102020204" pitchFamily="34" charset="0"/>
                <a:ea typeface="Cambria Math" panose="02040503050406030204" pitchFamily="18" charset="0"/>
              </a:rPr>
              <a:t>)</a:t>
            </a:r>
          </a:p>
          <a:p>
            <a:pPr lvl="2"/>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 0	</a:t>
            </a:r>
            <a:r>
              <a:rPr lang="en-US" sz="1800" dirty="0">
                <a:latin typeface="Franklin Gothic Medium" panose="020B0603020102020204" pitchFamily="34" charset="0"/>
                <a:ea typeface="Cambria Math" panose="02040503050406030204" pitchFamily="18" charset="0"/>
              </a:rPr>
              <a:t>			def of </a:t>
            </a:r>
            <a:r>
              <a:rPr lang="en-US" sz="1800" dirty="0" err="1">
                <a:latin typeface="Cambria Math" panose="02040503050406030204" pitchFamily="18" charset="0"/>
                <a:ea typeface="Cambria Math" panose="02040503050406030204" pitchFamily="18" charset="0"/>
              </a:rPr>
              <a:t>len</a:t>
            </a:r>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 2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(nil)		</a:t>
            </a:r>
            <a:r>
              <a:rPr lang="en-US" sz="1800" dirty="0">
                <a:latin typeface="Franklin Gothic Medium" panose="020B0603020102020204" pitchFamily="34" charset="0"/>
                <a:ea typeface="Cambria Math" panose="02040503050406030204" pitchFamily="18" charset="0"/>
              </a:rPr>
              <a:t>def of </a:t>
            </a:r>
            <a:r>
              <a:rPr lang="en-US" sz="1800" dirty="0" err="1">
                <a:latin typeface="Cambria Math" panose="02040503050406030204" pitchFamily="18" charset="0"/>
                <a:ea typeface="Cambria Math" panose="02040503050406030204" pitchFamily="18" charset="0"/>
              </a:rPr>
              <a:t>len</a:t>
            </a:r>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 2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(S)</a:t>
            </a:r>
            <a:endParaRPr lang="en-US" sz="1800" dirty="0">
              <a:latin typeface="Franklin Gothic Medium" panose="020B0603020102020204" pitchFamily="34" charset="0"/>
            </a:endParaRPr>
          </a:p>
        </p:txBody>
      </p:sp>
      <p:sp>
        <p:nvSpPr>
          <p:cNvPr id="4" name="Slide Number Placeholder 3">
            <a:extLst>
              <a:ext uri="{FF2B5EF4-FFF2-40B4-BE49-F238E27FC236}">
                <a16:creationId xmlns:a16="http://schemas.microsoft.com/office/drawing/2014/main" id="{CDC99E9E-26A4-56E6-C98B-42F9B1C600DD}"/>
              </a:ext>
            </a:extLst>
          </p:cNvPr>
          <p:cNvSpPr>
            <a:spLocks noGrp="1"/>
          </p:cNvSpPr>
          <p:nvPr>
            <p:ph type="sldNum" sz="quarter" idx="4"/>
          </p:nvPr>
        </p:nvSpPr>
        <p:spPr/>
        <p:txBody>
          <a:bodyPr/>
          <a:lstStyle/>
          <a:p>
            <a:fld id="{60F4F636-6A27-E649-AEDF-9DE4D4E58670}" type="slidenum">
              <a:rPr lang="en-US" smtClean="0"/>
              <a:pPr/>
              <a:t>71</a:t>
            </a:fld>
            <a:endParaRPr lang="en-US" dirty="0"/>
          </a:p>
        </p:txBody>
      </p:sp>
    </p:spTree>
    <p:extLst>
      <p:ext uri="{BB962C8B-B14F-4D97-AF65-F5344CB8AC3E}">
        <p14:creationId xmlns:p14="http://schemas.microsoft.com/office/powerpoint/2010/main" val="244132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F9B185-B215-C5C0-7462-CA66B9CD33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392C2E-E4EF-9CBB-9915-F0F7BC467BFA}"/>
              </a:ext>
            </a:extLst>
          </p:cNvPr>
          <p:cNvSpPr>
            <a:spLocks noGrp="1"/>
          </p:cNvSpPr>
          <p:nvPr>
            <p:ph type="title"/>
          </p:nvPr>
        </p:nvSpPr>
        <p:spPr/>
        <p:txBody>
          <a:bodyPr/>
          <a:lstStyle/>
          <a:p>
            <a:r>
              <a:rPr lang="en-US" dirty="0"/>
              <a:t>Trying Proof by Cases on Len &amp; Echo (2/2)</a:t>
            </a:r>
          </a:p>
        </p:txBody>
      </p:sp>
      <p:sp>
        <p:nvSpPr>
          <p:cNvPr id="3" name="Content Placeholder 2">
            <a:extLst>
              <a:ext uri="{FF2B5EF4-FFF2-40B4-BE49-F238E27FC236}">
                <a16:creationId xmlns:a16="http://schemas.microsoft.com/office/drawing/2014/main" id="{9D1A9A66-6B70-25F1-4CDE-C9FAA25A5E51}"/>
              </a:ext>
            </a:extLst>
          </p:cNvPr>
          <p:cNvSpPr>
            <a:spLocks noGrp="1"/>
          </p:cNvSpPr>
          <p:nvPr>
            <p:ph idx="1"/>
          </p:nvPr>
        </p:nvSpPr>
        <p:spPr/>
        <p:txBody>
          <a:bodyPr/>
          <a:lstStyle/>
          <a:p>
            <a:pPr lvl="2"/>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(echo(S)) = 2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(S)</a:t>
            </a:r>
            <a:endParaRPr lang="en-US" sz="1800" b="1" dirty="0">
              <a:latin typeface="Cambria Math" panose="02040503050406030204" pitchFamily="18" charset="0"/>
              <a:ea typeface="Cambria Math" panose="02040503050406030204" pitchFamily="18" charset="0"/>
            </a:endParaRPr>
          </a:p>
          <a:p>
            <a:pPr lvl="2"/>
            <a:r>
              <a:rPr lang="en-US" sz="1800" b="1" dirty="0">
                <a:latin typeface="Franklin Gothic Medium" panose="020B0603020102020204" pitchFamily="34" charset="0"/>
              </a:rPr>
              <a:t>Case</a:t>
            </a:r>
            <a:r>
              <a:rPr lang="en-US" sz="1800" dirty="0">
                <a:latin typeface="Franklin Gothic Medium" panose="020B0603020102020204" pitchFamily="34" charset="0"/>
              </a:rPr>
              <a:t> </a:t>
            </a:r>
            <a:r>
              <a:rPr lang="en-US" sz="1800" dirty="0">
                <a:latin typeface="Cambria Math" panose="02040503050406030204" pitchFamily="18" charset="0"/>
                <a:ea typeface="Cambria Math" panose="02040503050406030204" pitchFamily="18" charset="0"/>
              </a:rPr>
              <a:t>S = x :: L </a:t>
            </a:r>
            <a:r>
              <a:rPr lang="en-US" sz="1800" dirty="0">
                <a:latin typeface="Franklin Gothic Medium" panose="020B0603020102020204" pitchFamily="34" charset="0"/>
              </a:rPr>
              <a:t>:</a:t>
            </a:r>
          </a:p>
          <a:p>
            <a:pPr lvl="2"/>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(echo(x :: L))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(x :: x :: echo(L))</a:t>
            </a:r>
            <a:r>
              <a:rPr lang="en-US" sz="1800" dirty="0">
                <a:latin typeface="Franklin Gothic Medium" panose="020B0603020102020204" pitchFamily="34" charset="0"/>
                <a:ea typeface="Cambria Math" panose="02040503050406030204" pitchFamily="18" charset="0"/>
              </a:rPr>
              <a:t>		def of </a:t>
            </a:r>
            <a:r>
              <a:rPr lang="en-US" sz="1800" dirty="0">
                <a:latin typeface="Cambria Math" panose="02040503050406030204" pitchFamily="18" charset="0"/>
                <a:ea typeface="Cambria Math" panose="02040503050406030204" pitchFamily="18" charset="0"/>
              </a:rPr>
              <a:t>echo</a:t>
            </a:r>
            <a:r>
              <a:rPr lang="en-US" sz="1800" dirty="0">
                <a:latin typeface="Franklin Gothic Medium" panose="020B0603020102020204" pitchFamily="34" charset="0"/>
                <a:ea typeface="Cambria Math" panose="02040503050406030204" pitchFamily="18" charset="0"/>
              </a:rPr>
              <a:t> 	</a:t>
            </a:r>
            <a:br>
              <a:rPr lang="en-US" sz="1800" dirty="0">
                <a:latin typeface="Franklin Gothic Medium" panose="020B0603020102020204" pitchFamily="34" charset="0"/>
                <a:ea typeface="Cambria Math" panose="02040503050406030204" pitchFamily="18" charset="0"/>
              </a:rPr>
            </a:b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 1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(x :: echo(L))	</a:t>
            </a:r>
            <a:r>
              <a:rPr lang="en-US" sz="1800" dirty="0">
                <a:latin typeface="Franklin Gothic Medium" panose="020B0603020102020204" pitchFamily="34" charset="0"/>
                <a:ea typeface="Cambria Math" panose="02040503050406030204" pitchFamily="18" charset="0"/>
              </a:rPr>
              <a:t>	def of </a:t>
            </a:r>
            <a:r>
              <a:rPr lang="en-US" sz="1800" dirty="0" err="1">
                <a:latin typeface="Cambria Math" panose="02040503050406030204" pitchFamily="18" charset="0"/>
                <a:ea typeface="Cambria Math" panose="02040503050406030204" pitchFamily="18" charset="0"/>
              </a:rPr>
              <a:t>len</a:t>
            </a:r>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 2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(echo(L))		</a:t>
            </a:r>
            <a:r>
              <a:rPr lang="en-US" sz="1800" dirty="0">
                <a:latin typeface="Franklin Gothic Medium" panose="020B0603020102020204" pitchFamily="34" charset="0"/>
                <a:ea typeface="Cambria Math" panose="02040503050406030204" pitchFamily="18" charset="0"/>
              </a:rPr>
              <a:t>def of </a:t>
            </a:r>
            <a:r>
              <a:rPr lang="en-US" sz="1800" dirty="0" err="1">
                <a:latin typeface="Cambria Math" panose="02040503050406030204" pitchFamily="18" charset="0"/>
                <a:ea typeface="Cambria Math" panose="02040503050406030204" pitchFamily="18" charset="0"/>
              </a:rPr>
              <a:t>len</a:t>
            </a:r>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a:t>
            </a:r>
          </a:p>
          <a:p>
            <a:pPr lvl="2"/>
            <a:r>
              <a:rPr lang="en-US" sz="1800" dirty="0">
                <a:latin typeface="Franklin Gothic Medium" panose="020B0603020102020204" pitchFamily="34" charset="0"/>
                <a:ea typeface="Cambria Math" panose="02040503050406030204" pitchFamily="18" charset="0"/>
              </a:rPr>
              <a:t>Now need to prove: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(echo(L)) = 2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(L)</a:t>
            </a:r>
          </a:p>
          <a:p>
            <a:pPr lvl="2"/>
            <a:endParaRPr lang="en-US" sz="1800" b="1" dirty="0">
              <a:latin typeface="Cambria Math" panose="02040503050406030204" pitchFamily="18" charset="0"/>
              <a:ea typeface="Cambria Math" panose="02040503050406030204" pitchFamily="18" charset="0"/>
            </a:endParaRPr>
          </a:p>
          <a:p>
            <a:pPr lvl="2"/>
            <a:r>
              <a:rPr lang="en-US" sz="1800" b="1" dirty="0">
                <a:latin typeface="Franklin Gothic Medium" panose="020B0603020102020204" pitchFamily="34" charset="0"/>
              </a:rPr>
              <a:t>Case</a:t>
            </a:r>
            <a:r>
              <a:rPr lang="en-US" sz="1800" dirty="0">
                <a:latin typeface="Franklin Gothic Medium" panose="020B0603020102020204" pitchFamily="34" charset="0"/>
              </a:rPr>
              <a:t> </a:t>
            </a:r>
            <a:r>
              <a:rPr lang="en-US" sz="1800" dirty="0">
                <a:latin typeface="Cambria Math" panose="02040503050406030204" pitchFamily="18" charset="0"/>
                <a:ea typeface="Cambria Math" panose="02040503050406030204" pitchFamily="18" charset="0"/>
              </a:rPr>
              <a:t>L = nil</a:t>
            </a:r>
            <a:r>
              <a:rPr lang="en-US" sz="1800" dirty="0">
                <a:latin typeface="Franklin Gothic Medium" panose="020B0603020102020204" pitchFamily="34" charset="0"/>
              </a:rPr>
              <a:t>: see previous slide</a:t>
            </a:r>
          </a:p>
          <a:p>
            <a:pPr lvl="2"/>
            <a:r>
              <a:rPr lang="en-US" sz="1800" b="1" dirty="0">
                <a:latin typeface="Franklin Gothic Medium" panose="020B0603020102020204" pitchFamily="34" charset="0"/>
              </a:rPr>
              <a:t>Case</a:t>
            </a:r>
            <a:r>
              <a:rPr lang="en-US" sz="1800" dirty="0">
                <a:latin typeface="Franklin Gothic Medium" panose="020B0603020102020204" pitchFamily="34" charset="0"/>
              </a:rPr>
              <a:t> </a:t>
            </a:r>
            <a:r>
              <a:rPr lang="en-US" sz="1800" dirty="0">
                <a:latin typeface="Cambria Math" panose="02040503050406030204" pitchFamily="18" charset="0"/>
                <a:ea typeface="Cambria Math" panose="02040503050406030204" pitchFamily="18" charset="0"/>
              </a:rPr>
              <a:t>L = x :: M </a:t>
            </a:r>
            <a:r>
              <a:rPr lang="en-US" sz="1800" dirty="0">
                <a:latin typeface="Franklin Gothic Medium" panose="020B0603020102020204" pitchFamily="34" charset="0"/>
              </a:rPr>
              <a:t>:</a:t>
            </a:r>
          </a:p>
          <a:p>
            <a:pPr lvl="2"/>
            <a:r>
              <a:rPr lang="en-US" sz="1800" dirty="0">
                <a:latin typeface="Franklin Gothic Medium" panose="020B0603020102020204" pitchFamily="34" charset="0"/>
              </a:rPr>
              <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(echo(x :: M))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(x :: x :: echo(M))</a:t>
            </a:r>
            <a:r>
              <a:rPr lang="en-US" sz="1800" dirty="0">
                <a:latin typeface="Franklin Gothic Medium" panose="020B0603020102020204" pitchFamily="34" charset="0"/>
                <a:ea typeface="Cambria Math" panose="02040503050406030204" pitchFamily="18" charset="0"/>
              </a:rPr>
              <a:t>		def of </a:t>
            </a:r>
            <a:r>
              <a:rPr lang="en-US" sz="1800" dirty="0">
                <a:latin typeface="Cambria Math" panose="02040503050406030204" pitchFamily="18" charset="0"/>
                <a:ea typeface="Cambria Math" panose="02040503050406030204" pitchFamily="18" charset="0"/>
              </a:rPr>
              <a:t>echo</a:t>
            </a:r>
            <a:r>
              <a:rPr lang="en-US" sz="1800" dirty="0">
                <a:latin typeface="Franklin Gothic Medium" panose="020B0603020102020204" pitchFamily="34" charset="0"/>
                <a:ea typeface="Cambria Math" panose="02040503050406030204" pitchFamily="18" charset="0"/>
              </a:rPr>
              <a:t> 	</a:t>
            </a:r>
            <a:br>
              <a:rPr lang="en-US" sz="1800" dirty="0">
                <a:latin typeface="Franklin Gothic Medium" panose="020B0603020102020204" pitchFamily="34" charset="0"/>
                <a:ea typeface="Cambria Math" panose="02040503050406030204" pitchFamily="18" charset="0"/>
              </a:rPr>
            </a:b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 1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(x :: echo(M))	</a:t>
            </a:r>
            <a:r>
              <a:rPr lang="en-US" sz="1800" dirty="0">
                <a:latin typeface="Franklin Gothic Medium" panose="020B0603020102020204" pitchFamily="34" charset="0"/>
                <a:ea typeface="Cambria Math" panose="02040503050406030204" pitchFamily="18" charset="0"/>
              </a:rPr>
              <a:t>	def of </a:t>
            </a:r>
            <a:r>
              <a:rPr lang="en-US" sz="1800" dirty="0" err="1">
                <a:latin typeface="Cambria Math" panose="02040503050406030204" pitchFamily="18" charset="0"/>
                <a:ea typeface="Cambria Math" panose="02040503050406030204" pitchFamily="18" charset="0"/>
              </a:rPr>
              <a:t>len</a:t>
            </a:r>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 2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(echo(M))		</a:t>
            </a:r>
            <a:r>
              <a:rPr lang="en-US" sz="1800" dirty="0">
                <a:latin typeface="Franklin Gothic Medium" panose="020B0603020102020204" pitchFamily="34" charset="0"/>
                <a:ea typeface="Cambria Math" panose="02040503050406030204" pitchFamily="18" charset="0"/>
              </a:rPr>
              <a:t>def of </a:t>
            </a:r>
            <a:r>
              <a:rPr lang="en-US" sz="1800" dirty="0" err="1">
                <a:latin typeface="Cambria Math" panose="02040503050406030204" pitchFamily="18" charset="0"/>
                <a:ea typeface="Cambria Math" panose="02040503050406030204" pitchFamily="18" charset="0"/>
              </a:rPr>
              <a:t>len</a:t>
            </a:r>
            <a:endParaRPr lang="en-US" sz="1800" dirty="0">
              <a:latin typeface="Cambria Math" panose="02040503050406030204" pitchFamily="18" charset="0"/>
              <a:ea typeface="Cambria Math" panose="02040503050406030204" pitchFamily="18" charset="0"/>
            </a:endParaRPr>
          </a:p>
          <a:p>
            <a:pPr lvl="2"/>
            <a:endParaRPr lang="en-US" sz="1800" dirty="0">
              <a:latin typeface="Franklin Gothic Medium" panose="020B0603020102020204" pitchFamily="34" charset="0"/>
            </a:endParaRPr>
          </a:p>
          <a:p>
            <a:pPr lvl="2"/>
            <a:r>
              <a:rPr lang="en-US" sz="1800" dirty="0">
                <a:latin typeface="Franklin Gothic Medium" panose="020B0603020102020204" pitchFamily="34" charset="0"/>
                <a:ea typeface="Cambria Math" panose="02040503050406030204" pitchFamily="18" charset="0"/>
              </a:rPr>
              <a:t>Now need to prove: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(echo(M)) = 2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(M)</a:t>
            </a:r>
          </a:p>
        </p:txBody>
      </p:sp>
      <p:sp>
        <p:nvSpPr>
          <p:cNvPr id="4" name="Slide Number Placeholder 3">
            <a:extLst>
              <a:ext uri="{FF2B5EF4-FFF2-40B4-BE49-F238E27FC236}">
                <a16:creationId xmlns:a16="http://schemas.microsoft.com/office/drawing/2014/main" id="{02DE0D1B-D54F-91C9-1F9E-03A9DE011E8E}"/>
              </a:ext>
            </a:extLst>
          </p:cNvPr>
          <p:cNvSpPr>
            <a:spLocks noGrp="1"/>
          </p:cNvSpPr>
          <p:nvPr>
            <p:ph type="sldNum" sz="quarter" idx="4"/>
          </p:nvPr>
        </p:nvSpPr>
        <p:spPr/>
        <p:txBody>
          <a:bodyPr/>
          <a:lstStyle/>
          <a:p>
            <a:fld id="{60F4F636-6A27-E649-AEDF-9DE4D4E58670}" type="slidenum">
              <a:rPr lang="en-US" smtClean="0"/>
              <a:pPr/>
              <a:t>72</a:t>
            </a:fld>
            <a:endParaRPr lang="en-US" dirty="0"/>
          </a:p>
        </p:txBody>
      </p:sp>
    </p:spTree>
    <p:extLst>
      <p:ext uri="{BB962C8B-B14F-4D97-AF65-F5344CB8AC3E}">
        <p14:creationId xmlns:p14="http://schemas.microsoft.com/office/powerpoint/2010/main" val="1989469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83FDE-0967-77C5-988C-2B9D102EE7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53C264-AF89-B3A5-2A47-26637224B8CB}"/>
              </a:ext>
            </a:extLst>
          </p:cNvPr>
          <p:cNvSpPr>
            <a:spLocks noGrp="1"/>
          </p:cNvSpPr>
          <p:nvPr>
            <p:ph type="title"/>
          </p:nvPr>
        </p:nvSpPr>
        <p:spPr/>
        <p:txBody>
          <a:bodyPr/>
          <a:lstStyle/>
          <a:p>
            <a:r>
              <a:rPr lang="en-US" dirty="0"/>
              <a:t>Proof by Cases Breaks on Inductive Data</a:t>
            </a:r>
          </a:p>
        </p:txBody>
      </p:sp>
      <p:sp>
        <p:nvSpPr>
          <p:cNvPr id="3" name="Content Placeholder 2">
            <a:extLst>
              <a:ext uri="{FF2B5EF4-FFF2-40B4-BE49-F238E27FC236}">
                <a16:creationId xmlns:a16="http://schemas.microsoft.com/office/drawing/2014/main" id="{037CF183-61B4-5190-BF6E-E0B6428F50B0}"/>
              </a:ext>
            </a:extLst>
          </p:cNvPr>
          <p:cNvSpPr>
            <a:spLocks noGrp="1"/>
          </p:cNvSpPr>
          <p:nvPr>
            <p:ph idx="1"/>
          </p:nvPr>
        </p:nvSpPr>
        <p:spPr>
          <a:xfrm>
            <a:off x="457200" y="1244160"/>
            <a:ext cx="8547904" cy="5140800"/>
          </a:xfrm>
        </p:spPr>
        <p:txBody>
          <a:bodyPr/>
          <a:lstStyle/>
          <a:p>
            <a:r>
              <a:rPr lang="en-US" sz="2600" dirty="0"/>
              <a:t>Our proofs so far have used fixed-length lists</a:t>
            </a:r>
          </a:p>
          <a:p>
            <a:pPr lvl="1"/>
            <a:r>
              <a:rPr lang="en-US" sz="2200" dirty="0"/>
              <a:t>e.g., </a:t>
            </a:r>
            <a:r>
              <a:rPr lang="en-US" sz="2000" dirty="0">
                <a:latin typeface="Cambria Math" panose="02040503050406030204" pitchFamily="18" charset="0"/>
                <a:ea typeface="Cambria Math" panose="02040503050406030204" pitchFamily="18" charset="0"/>
              </a:rPr>
              <a:t>sum(a :: b :: nil) ≥ 0</a:t>
            </a:r>
          </a:p>
          <a:p>
            <a:pPr lvl="1"/>
            <a:endParaRPr lang="en-US" sz="2200" dirty="0"/>
          </a:p>
          <a:p>
            <a:r>
              <a:rPr lang="en-US" sz="2600" dirty="0"/>
              <a:t>Would like to prove facts about </a:t>
            </a:r>
            <a:r>
              <a:rPr lang="en-US" sz="2600" u="sng" dirty="0"/>
              <a:t>any length</a:t>
            </a:r>
            <a:r>
              <a:rPr lang="en-US" sz="2600" dirty="0"/>
              <a:t> list L</a:t>
            </a:r>
          </a:p>
          <a:p>
            <a:pPr lvl="1"/>
            <a:endParaRPr lang="en-US" sz="2200" dirty="0"/>
          </a:p>
          <a:p>
            <a:r>
              <a:rPr lang="en-US" sz="2600" dirty="0"/>
              <a:t>Need more tools for this…</a:t>
            </a:r>
          </a:p>
          <a:p>
            <a:pPr lvl="1"/>
            <a:r>
              <a:rPr lang="en-US" sz="2200" dirty="0"/>
              <a:t>structural recursion </a:t>
            </a:r>
            <a:r>
              <a:rPr lang="en-US" sz="2200" i="1" dirty="0"/>
              <a:t>calculates</a:t>
            </a:r>
            <a:r>
              <a:rPr lang="en-US" sz="2200" dirty="0"/>
              <a:t> on inductive types</a:t>
            </a:r>
          </a:p>
          <a:p>
            <a:pPr lvl="1"/>
            <a:r>
              <a:rPr lang="en-US" sz="2200" dirty="0"/>
              <a:t>structural induction </a:t>
            </a:r>
            <a:r>
              <a:rPr lang="en-US" sz="2200" i="1" dirty="0"/>
              <a:t>reasons </a:t>
            </a:r>
            <a:r>
              <a:rPr lang="en-US" sz="2200" dirty="0"/>
              <a:t>about structural recursion</a:t>
            </a:r>
          </a:p>
          <a:p>
            <a:pPr lvl="2"/>
            <a:r>
              <a:rPr lang="en-US" sz="1800" dirty="0"/>
              <a:t>or more generally, to prove facts containing variables of an inductive type</a:t>
            </a:r>
          </a:p>
          <a:p>
            <a:pPr lvl="1"/>
            <a:r>
              <a:rPr lang="en-US" sz="2200" dirty="0"/>
              <a:t>both tools are specific to </a:t>
            </a:r>
            <a:r>
              <a:rPr lang="en-US" sz="2200" b="1" dirty="0">
                <a:solidFill>
                  <a:srgbClr val="0070C0"/>
                </a:solidFill>
              </a:rPr>
              <a:t>inductive types</a:t>
            </a:r>
          </a:p>
        </p:txBody>
      </p:sp>
      <p:sp>
        <p:nvSpPr>
          <p:cNvPr id="4" name="Slide Number Placeholder 3">
            <a:extLst>
              <a:ext uri="{FF2B5EF4-FFF2-40B4-BE49-F238E27FC236}">
                <a16:creationId xmlns:a16="http://schemas.microsoft.com/office/drawing/2014/main" id="{B4C577AC-75D1-D09E-9E95-B295DE2813AA}"/>
              </a:ext>
            </a:extLst>
          </p:cNvPr>
          <p:cNvSpPr>
            <a:spLocks noGrp="1"/>
          </p:cNvSpPr>
          <p:nvPr>
            <p:ph type="sldNum" sz="quarter" idx="4"/>
          </p:nvPr>
        </p:nvSpPr>
        <p:spPr/>
        <p:txBody>
          <a:bodyPr/>
          <a:lstStyle/>
          <a:p>
            <a:fld id="{60F4F636-6A27-E649-AEDF-9DE4D4E58670}" type="slidenum">
              <a:rPr lang="en-US" smtClean="0"/>
              <a:pPr/>
              <a:t>73</a:t>
            </a:fld>
            <a:endParaRPr lang="en-US" dirty="0"/>
          </a:p>
        </p:txBody>
      </p:sp>
    </p:spTree>
    <p:extLst>
      <p:ext uri="{BB962C8B-B14F-4D97-AF65-F5344CB8AC3E}">
        <p14:creationId xmlns:p14="http://schemas.microsoft.com/office/powerpoint/2010/main" val="458980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Structural Induction is Two Implications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a:xfrm>
            <a:off x="457199" y="1244160"/>
            <a:ext cx="8432157" cy="5140800"/>
          </a:xfrm>
        </p:spPr>
        <p:txBody>
          <a:bodyPr/>
          <a:lstStyle/>
          <a:p>
            <a:pPr marL="0" indent="0">
              <a:buNone/>
            </a:pPr>
            <a:r>
              <a:rPr lang="en-US" sz="2600" dirty="0"/>
              <a:t>Let </a:t>
            </a:r>
            <a:r>
              <a:rPr lang="en-US" sz="2600" dirty="0">
                <a:latin typeface="Cambria Math" panose="02040503050406030204" pitchFamily="18" charset="0"/>
                <a:ea typeface="Cambria Math" panose="02040503050406030204" pitchFamily="18" charset="0"/>
              </a:rPr>
              <a:t>P(S)</a:t>
            </a:r>
            <a:r>
              <a:rPr lang="en-US" sz="2600" dirty="0"/>
              <a:t> be the claim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(echo(S)) = 2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(S)</a:t>
            </a:r>
            <a:r>
              <a:rPr lang="en-US" sz="2600" dirty="0"/>
              <a:t>”</a:t>
            </a:r>
          </a:p>
          <a:p>
            <a:pPr marL="0" indent="0">
              <a:buNone/>
            </a:pPr>
            <a:endParaRPr lang="en-US" sz="2600" dirty="0"/>
          </a:p>
          <a:p>
            <a:pPr marL="0" indent="0">
              <a:buNone/>
            </a:pPr>
            <a:r>
              <a:rPr lang="en-US" sz="2600" dirty="0"/>
              <a:t>To prove </a:t>
            </a:r>
            <a:r>
              <a:rPr lang="en-US" sz="2600" dirty="0">
                <a:latin typeface="Cambria Math" panose="02040503050406030204" pitchFamily="18" charset="0"/>
                <a:ea typeface="Cambria Math" panose="02040503050406030204" pitchFamily="18" charset="0"/>
              </a:rPr>
              <a:t>P(S)</a:t>
            </a:r>
            <a:r>
              <a:rPr lang="en-US" sz="2600" dirty="0"/>
              <a:t> holds for </a:t>
            </a:r>
            <a:r>
              <a:rPr lang="en-US" sz="2600" u="sng" dirty="0"/>
              <a:t>any</a:t>
            </a:r>
            <a:r>
              <a:rPr lang="en-US" sz="2600" dirty="0"/>
              <a:t> list </a:t>
            </a:r>
            <a:r>
              <a:rPr lang="en-US" sz="2600" dirty="0">
                <a:latin typeface="Cambria Math" panose="02040503050406030204" pitchFamily="18" charset="0"/>
                <a:ea typeface="Cambria Math" panose="02040503050406030204" pitchFamily="18" charset="0"/>
              </a:rPr>
              <a:t>S</a:t>
            </a:r>
            <a:r>
              <a:rPr lang="en-US" sz="2600" dirty="0"/>
              <a:t>, prove two implications</a:t>
            </a:r>
          </a:p>
          <a:p>
            <a:pPr marL="0" indent="0">
              <a:buNone/>
            </a:pPr>
            <a:endParaRPr lang="en-US" sz="2600" dirty="0"/>
          </a:p>
          <a:p>
            <a:pPr marL="0" indent="0">
              <a:buNone/>
            </a:pPr>
            <a:r>
              <a:rPr lang="en-US" sz="2600" dirty="0"/>
              <a:t>	</a:t>
            </a:r>
            <a:r>
              <a:rPr lang="en-US" sz="2600" dirty="0">
                <a:solidFill>
                  <a:srgbClr val="7030A0"/>
                </a:solidFill>
              </a:rPr>
              <a:t>Base Case</a:t>
            </a:r>
            <a:r>
              <a:rPr lang="en-US" sz="2600" dirty="0"/>
              <a:t>:  prove </a:t>
            </a:r>
            <a:r>
              <a:rPr lang="en-US" sz="2600" dirty="0">
                <a:latin typeface="Cambria Math" panose="02040503050406030204" pitchFamily="18" charset="0"/>
                <a:ea typeface="Cambria Math" panose="02040503050406030204" pitchFamily="18" charset="0"/>
              </a:rPr>
              <a:t>P(nil)</a:t>
            </a:r>
            <a:endParaRPr lang="en-US" sz="2600" dirty="0"/>
          </a:p>
          <a:p>
            <a:pPr marL="914400" lvl="1"/>
            <a:r>
              <a:rPr lang="en-US" sz="2200" dirty="0"/>
              <a:t>use any known facts and definitions</a:t>
            </a:r>
          </a:p>
          <a:p>
            <a:pPr marL="0" indent="0">
              <a:buNone/>
            </a:pPr>
            <a:r>
              <a:rPr lang="en-US" sz="2600" dirty="0"/>
              <a:t>	</a:t>
            </a:r>
          </a:p>
          <a:p>
            <a:pPr marL="0" indent="0">
              <a:buNone/>
            </a:pPr>
            <a:r>
              <a:rPr lang="en-US" sz="2600" dirty="0"/>
              <a:t>	</a:t>
            </a:r>
            <a:r>
              <a:rPr lang="en-US" sz="2600" dirty="0">
                <a:solidFill>
                  <a:srgbClr val="7030A0"/>
                </a:solidFill>
              </a:rPr>
              <a:t>Inductive Step</a:t>
            </a:r>
            <a:r>
              <a:rPr lang="en-US" sz="2600" dirty="0"/>
              <a:t>: prove </a:t>
            </a:r>
            <a:r>
              <a:rPr lang="en-US" sz="2600" dirty="0">
                <a:latin typeface="Cambria Math" panose="02040503050406030204" pitchFamily="18" charset="0"/>
                <a:ea typeface="Cambria Math" panose="02040503050406030204" pitchFamily="18" charset="0"/>
              </a:rPr>
              <a:t>P(x :: L)</a:t>
            </a:r>
          </a:p>
          <a:p>
            <a:pPr marL="914400" lvl="1"/>
            <a:r>
              <a:rPr lang="en-US" sz="2400" dirty="0">
                <a:latin typeface="Cambria Math" panose="02040503050406030204" pitchFamily="18" charset="0"/>
                <a:ea typeface="Cambria Math" panose="02040503050406030204" pitchFamily="18" charset="0"/>
              </a:rPr>
              <a:t>x</a:t>
            </a:r>
            <a:r>
              <a:rPr lang="en-US" sz="2200" dirty="0"/>
              <a:t> and </a:t>
            </a:r>
            <a:r>
              <a:rPr lang="en-US" sz="2400" dirty="0">
                <a:latin typeface="Cambria Math" panose="02040503050406030204" pitchFamily="18" charset="0"/>
                <a:ea typeface="Cambria Math" panose="02040503050406030204" pitchFamily="18" charset="0"/>
              </a:rPr>
              <a:t>L</a:t>
            </a:r>
            <a:r>
              <a:rPr lang="en-US" sz="2200" dirty="0"/>
              <a:t> are variables</a:t>
            </a:r>
          </a:p>
          <a:p>
            <a:pPr marL="914400" lvl="1"/>
            <a:r>
              <a:rPr lang="en-US" sz="2200" dirty="0"/>
              <a:t>use any known facts and definitions plus </a:t>
            </a:r>
            <a:r>
              <a:rPr lang="en-US" sz="2200" u="sng" dirty="0"/>
              <a:t>one more fact…</a:t>
            </a:r>
          </a:p>
          <a:p>
            <a:pPr marL="914400" lvl="1"/>
            <a:r>
              <a:rPr lang="en-US" sz="2200" dirty="0"/>
              <a:t>make use of the fact that </a:t>
            </a:r>
            <a:r>
              <a:rPr lang="en-US" sz="2000" dirty="0">
                <a:latin typeface="Cambria Math" panose="02040503050406030204" pitchFamily="18" charset="0"/>
                <a:ea typeface="Cambria Math" panose="02040503050406030204" pitchFamily="18" charset="0"/>
              </a:rPr>
              <a:t>L</a:t>
            </a:r>
            <a:r>
              <a:rPr lang="en-US" sz="2200" dirty="0"/>
              <a:t> is also a </a:t>
            </a:r>
            <a:r>
              <a:rPr lang="en-US" sz="2400" dirty="0">
                <a:latin typeface="Cambria Math" panose="02040503050406030204" pitchFamily="18" charset="0"/>
                <a:ea typeface="Cambria Math" panose="02040503050406030204" pitchFamily="18" charset="0"/>
              </a:rPr>
              <a:t>List</a:t>
            </a:r>
            <a:endParaRPr lang="en-US" sz="2200" dirty="0"/>
          </a:p>
        </p:txBody>
      </p:sp>
      <p:sp>
        <p:nvSpPr>
          <p:cNvPr id="4" name="Slide Number Placeholder 3">
            <a:extLst>
              <a:ext uri="{FF2B5EF4-FFF2-40B4-BE49-F238E27FC236}">
                <a16:creationId xmlns:a16="http://schemas.microsoft.com/office/drawing/2014/main" id="{FCDDD851-A8BF-1355-869A-19DA7013C1F3}"/>
              </a:ext>
            </a:extLst>
          </p:cNvPr>
          <p:cNvSpPr>
            <a:spLocks noGrp="1"/>
          </p:cNvSpPr>
          <p:nvPr>
            <p:ph type="sldNum" sz="quarter" idx="4"/>
          </p:nvPr>
        </p:nvSpPr>
        <p:spPr/>
        <p:txBody>
          <a:bodyPr/>
          <a:lstStyle/>
          <a:p>
            <a:fld id="{60F4F636-6A27-E649-AEDF-9DE4D4E58670}" type="slidenum">
              <a:rPr lang="en-US" smtClean="0"/>
              <a:pPr/>
              <a:t>74</a:t>
            </a:fld>
            <a:endParaRPr lang="en-US" dirty="0"/>
          </a:p>
        </p:txBody>
      </p:sp>
    </p:spTree>
    <p:extLst>
      <p:ext uri="{BB962C8B-B14F-4D97-AF65-F5344CB8AC3E}">
        <p14:creationId xmlns:p14="http://schemas.microsoft.com/office/powerpoint/2010/main" val="47936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Structural Induction: Inductive Hypothesis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a:xfrm>
            <a:off x="457199" y="1244160"/>
            <a:ext cx="8432157" cy="5140800"/>
          </a:xfrm>
        </p:spPr>
        <p:txBody>
          <a:bodyPr/>
          <a:lstStyle/>
          <a:p>
            <a:pPr marL="0" indent="0">
              <a:buNone/>
            </a:pPr>
            <a:r>
              <a:rPr lang="en-US" sz="2600" dirty="0"/>
              <a:t>To prove </a:t>
            </a:r>
            <a:r>
              <a:rPr lang="en-US" sz="2600" dirty="0">
                <a:latin typeface="Cambria Math" panose="02040503050406030204" pitchFamily="18" charset="0"/>
                <a:ea typeface="Cambria Math" panose="02040503050406030204" pitchFamily="18" charset="0"/>
              </a:rPr>
              <a:t>P(S)</a:t>
            </a:r>
            <a:r>
              <a:rPr lang="en-US" sz="2600" dirty="0"/>
              <a:t> holds for any list </a:t>
            </a:r>
            <a:r>
              <a:rPr lang="en-US" sz="2600" dirty="0">
                <a:latin typeface="Cambria Math" panose="02040503050406030204" pitchFamily="18" charset="0"/>
                <a:ea typeface="Cambria Math" panose="02040503050406030204" pitchFamily="18" charset="0"/>
              </a:rPr>
              <a:t>S</a:t>
            </a:r>
            <a:r>
              <a:rPr lang="en-US" sz="2600" dirty="0"/>
              <a:t>, prove two implications</a:t>
            </a:r>
          </a:p>
          <a:p>
            <a:pPr marL="0" indent="0">
              <a:buNone/>
            </a:pPr>
            <a:endParaRPr lang="en-US" sz="2600" dirty="0"/>
          </a:p>
          <a:p>
            <a:pPr marL="0" indent="0">
              <a:buNone/>
            </a:pPr>
            <a:r>
              <a:rPr lang="en-US" sz="2600" dirty="0"/>
              <a:t>	</a:t>
            </a:r>
            <a:r>
              <a:rPr lang="en-US" sz="2600" dirty="0">
                <a:solidFill>
                  <a:srgbClr val="7030A0"/>
                </a:solidFill>
              </a:rPr>
              <a:t>Base Case</a:t>
            </a:r>
            <a:r>
              <a:rPr lang="en-US" sz="2600" dirty="0"/>
              <a:t>:  prove </a:t>
            </a:r>
            <a:r>
              <a:rPr lang="en-US" sz="2600" dirty="0">
                <a:latin typeface="Cambria Math" panose="02040503050406030204" pitchFamily="18" charset="0"/>
                <a:ea typeface="Cambria Math" panose="02040503050406030204" pitchFamily="18" charset="0"/>
              </a:rPr>
              <a:t>P(nil)</a:t>
            </a:r>
            <a:endParaRPr lang="en-US" sz="2600" dirty="0"/>
          </a:p>
          <a:p>
            <a:pPr marL="914400" lvl="1"/>
            <a:r>
              <a:rPr lang="en-US" sz="2200" dirty="0"/>
              <a:t>use any known facts and definitions</a:t>
            </a:r>
          </a:p>
          <a:p>
            <a:pPr marL="0" indent="0">
              <a:buNone/>
            </a:pPr>
            <a:endParaRPr lang="en-US" sz="1600" dirty="0"/>
          </a:p>
          <a:p>
            <a:pPr marL="0" indent="0">
              <a:buNone/>
            </a:pPr>
            <a:r>
              <a:rPr lang="en-US" sz="2600" dirty="0"/>
              <a:t>	</a:t>
            </a:r>
            <a:r>
              <a:rPr lang="en-US" sz="2600" dirty="0">
                <a:solidFill>
                  <a:srgbClr val="0070C0"/>
                </a:solidFill>
              </a:rPr>
              <a:t>Inductive Hypothesis</a:t>
            </a:r>
            <a:r>
              <a:rPr lang="en-US" sz="2600" dirty="0"/>
              <a:t>: assume </a:t>
            </a:r>
            <a:r>
              <a:rPr lang="en-US" sz="2600" dirty="0">
                <a:solidFill>
                  <a:srgbClr val="0070C0"/>
                </a:solidFill>
              </a:rPr>
              <a:t>P(L)</a:t>
            </a:r>
            <a:r>
              <a:rPr lang="en-US" sz="2600" dirty="0"/>
              <a:t> is true</a:t>
            </a:r>
          </a:p>
          <a:p>
            <a:pPr lvl="1"/>
            <a:r>
              <a:rPr lang="en-US" sz="2200" dirty="0"/>
              <a:t>use this in the inductive step, but not anywhere else</a:t>
            </a:r>
          </a:p>
          <a:p>
            <a:pPr marL="0" indent="0">
              <a:buNone/>
            </a:pPr>
            <a:endParaRPr lang="en-US" sz="1600" dirty="0"/>
          </a:p>
          <a:p>
            <a:pPr marL="0" indent="0">
              <a:buNone/>
            </a:pPr>
            <a:r>
              <a:rPr lang="en-US" sz="2600" dirty="0"/>
              <a:t>	</a:t>
            </a:r>
            <a:r>
              <a:rPr lang="en-US" sz="2600" dirty="0">
                <a:solidFill>
                  <a:srgbClr val="7030A0"/>
                </a:solidFill>
              </a:rPr>
              <a:t>Inductive Step</a:t>
            </a:r>
            <a:r>
              <a:rPr lang="en-US" sz="2600" dirty="0"/>
              <a:t>: prove </a:t>
            </a:r>
            <a:r>
              <a:rPr lang="en-US" sz="2600" dirty="0">
                <a:latin typeface="Cambria Math" panose="02040503050406030204" pitchFamily="18" charset="0"/>
                <a:ea typeface="Cambria Math" panose="02040503050406030204" pitchFamily="18" charset="0"/>
              </a:rPr>
              <a:t>P(x :: L)</a:t>
            </a:r>
          </a:p>
          <a:p>
            <a:pPr marL="914400" lvl="1"/>
            <a:r>
              <a:rPr lang="en-US" sz="2200" dirty="0"/>
              <a:t>use known facts and definitions and </a:t>
            </a:r>
            <a:r>
              <a:rPr lang="en-US" sz="2200" u="sng" dirty="0"/>
              <a:t>Inductive Hypothesis</a:t>
            </a:r>
          </a:p>
        </p:txBody>
      </p:sp>
      <p:sp>
        <p:nvSpPr>
          <p:cNvPr id="4" name="Slide Number Placeholder 3">
            <a:extLst>
              <a:ext uri="{FF2B5EF4-FFF2-40B4-BE49-F238E27FC236}">
                <a16:creationId xmlns:a16="http://schemas.microsoft.com/office/drawing/2014/main" id="{B7412F63-C111-8EFD-21CE-86625C4ED85E}"/>
              </a:ext>
            </a:extLst>
          </p:cNvPr>
          <p:cNvSpPr>
            <a:spLocks noGrp="1"/>
          </p:cNvSpPr>
          <p:nvPr>
            <p:ph type="sldNum" sz="quarter" idx="4"/>
          </p:nvPr>
        </p:nvSpPr>
        <p:spPr/>
        <p:txBody>
          <a:bodyPr/>
          <a:lstStyle/>
          <a:p>
            <a:fld id="{60F4F636-6A27-E649-AEDF-9DE4D4E58670}" type="slidenum">
              <a:rPr lang="en-US" smtClean="0"/>
              <a:pPr/>
              <a:t>75</a:t>
            </a:fld>
            <a:endParaRPr lang="en-US" dirty="0"/>
          </a:p>
        </p:txBody>
      </p:sp>
    </p:spTree>
    <p:extLst>
      <p:ext uri="{BB962C8B-B14F-4D97-AF65-F5344CB8AC3E}">
        <p14:creationId xmlns:p14="http://schemas.microsoft.com/office/powerpoint/2010/main" val="25655349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Why Structural Induction Works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p:txBody>
          <a:bodyPr/>
          <a:lstStyle/>
          <a:p>
            <a:pPr marL="0" indent="0">
              <a:buNone/>
            </a:pPr>
            <a:r>
              <a:rPr lang="en-US" sz="2600" dirty="0"/>
              <a:t>With Structural Induction, we prove two facts</a:t>
            </a:r>
          </a:p>
          <a:p>
            <a:pPr marL="0" indent="0">
              <a:buNone/>
            </a:pPr>
            <a:endParaRPr lang="en-US" sz="1200" dirty="0"/>
          </a:p>
          <a:p>
            <a:pPr marL="0" indent="0">
              <a:buNone/>
            </a:pPr>
            <a:r>
              <a:rPr lang="en-US" sz="2200" dirty="0">
                <a:latin typeface="Cambria Math" panose="02040503050406030204" pitchFamily="18" charset="0"/>
                <a:ea typeface="Cambria Math" panose="02040503050406030204" pitchFamily="18" charset="0"/>
              </a:rPr>
              <a:t>	P(nil)				</a:t>
            </a:r>
            <a:r>
              <a:rPr lang="en-US" sz="2200" dirty="0" err="1">
                <a:latin typeface="Cambria Math" panose="02040503050406030204" pitchFamily="18" charset="0"/>
                <a:ea typeface="Cambria Math" panose="02040503050406030204" pitchFamily="18" charset="0"/>
              </a:rPr>
              <a:t>len</a:t>
            </a:r>
            <a:r>
              <a:rPr lang="en-US" sz="2200" dirty="0">
                <a:latin typeface="Cambria Math" panose="02040503050406030204" pitchFamily="18" charset="0"/>
                <a:ea typeface="Cambria Math" panose="02040503050406030204" pitchFamily="18" charset="0"/>
              </a:rPr>
              <a:t>(echo(nil)) = 2 </a:t>
            </a:r>
            <a:r>
              <a:rPr lang="en-US" sz="2200" dirty="0" err="1">
                <a:latin typeface="Cambria Math" panose="02040503050406030204" pitchFamily="18" charset="0"/>
                <a:ea typeface="Cambria Math" panose="02040503050406030204" pitchFamily="18" charset="0"/>
              </a:rPr>
              <a:t>len</a:t>
            </a:r>
            <a:r>
              <a:rPr lang="en-US" sz="2200" dirty="0">
                <a:latin typeface="Cambria Math" panose="02040503050406030204" pitchFamily="18" charset="0"/>
                <a:ea typeface="Cambria Math" panose="02040503050406030204" pitchFamily="18" charset="0"/>
              </a:rPr>
              <a:t>(nil)</a:t>
            </a:r>
          </a:p>
          <a:p>
            <a:pPr marL="0" indent="0">
              <a:buNone/>
            </a:pPr>
            <a:r>
              <a:rPr lang="en-US" sz="2200" dirty="0">
                <a:latin typeface="Cambria Math" panose="02040503050406030204" pitchFamily="18" charset="0"/>
                <a:ea typeface="Cambria Math" panose="02040503050406030204" pitchFamily="18" charset="0"/>
              </a:rPr>
              <a:t>	P(x :: L)			</a:t>
            </a:r>
            <a:r>
              <a:rPr lang="en-US" sz="2200" dirty="0" err="1">
                <a:latin typeface="Cambria Math" panose="02040503050406030204" pitchFamily="18" charset="0"/>
                <a:ea typeface="Cambria Math" panose="02040503050406030204" pitchFamily="18" charset="0"/>
              </a:rPr>
              <a:t>len</a:t>
            </a:r>
            <a:r>
              <a:rPr lang="en-US" sz="2200" dirty="0">
                <a:latin typeface="Cambria Math" panose="02040503050406030204" pitchFamily="18" charset="0"/>
                <a:ea typeface="Cambria Math" panose="02040503050406030204" pitchFamily="18" charset="0"/>
              </a:rPr>
              <a:t>(echo(x :: L)) = 2 </a:t>
            </a:r>
            <a:r>
              <a:rPr lang="en-US" sz="2200" dirty="0" err="1">
                <a:latin typeface="Cambria Math" panose="02040503050406030204" pitchFamily="18" charset="0"/>
                <a:ea typeface="Cambria Math" panose="02040503050406030204" pitchFamily="18" charset="0"/>
              </a:rPr>
              <a:t>len</a:t>
            </a:r>
            <a:r>
              <a:rPr lang="en-US" sz="2200" dirty="0">
                <a:latin typeface="Cambria Math" panose="02040503050406030204" pitchFamily="18" charset="0"/>
                <a:ea typeface="Cambria Math" panose="02040503050406030204" pitchFamily="18" charset="0"/>
              </a:rPr>
              <a:t>(x :: L)</a:t>
            </a:r>
          </a:p>
          <a:p>
            <a:pPr marL="0" indent="0">
              <a:buNone/>
            </a:pPr>
            <a:r>
              <a:rPr lang="en-US" sz="2200" dirty="0">
                <a:latin typeface="Cambria Math" panose="02040503050406030204" pitchFamily="18" charset="0"/>
                <a:ea typeface="Cambria Math" panose="02040503050406030204" pitchFamily="18" charset="0"/>
              </a:rPr>
              <a:t>							</a:t>
            </a:r>
            <a:r>
              <a:rPr lang="en-US" sz="1800" dirty="0">
                <a:latin typeface="Franklin Gothic Medium" panose="020B0603020102020204" pitchFamily="34" charset="0"/>
                <a:ea typeface="Cambria Math" panose="02040503050406030204" pitchFamily="18" charset="0"/>
              </a:rPr>
              <a:t>(second assuming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(echo(L)) = 2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(L)</a:t>
            </a:r>
            <a:r>
              <a:rPr lang="en-US" sz="1800" dirty="0">
                <a:latin typeface="Franklin Gothic Medium" panose="020B0603020102020204" pitchFamily="34" charset="0"/>
                <a:ea typeface="Cambria Math" panose="02040503050406030204" pitchFamily="18" charset="0"/>
              </a:rPr>
              <a:t>)</a:t>
            </a:r>
          </a:p>
          <a:p>
            <a:pPr marL="0" indent="0">
              <a:buNone/>
            </a:pPr>
            <a:endParaRPr lang="en-US" sz="2600" dirty="0"/>
          </a:p>
          <a:p>
            <a:pPr marL="0" indent="0">
              <a:buNone/>
            </a:pPr>
            <a:r>
              <a:rPr lang="en-US" sz="2600" dirty="0"/>
              <a:t>Why is this enough to prove </a:t>
            </a:r>
            <a:r>
              <a:rPr lang="en-US" sz="2600" dirty="0">
                <a:latin typeface="Cambria Math" panose="02040503050406030204" pitchFamily="18" charset="0"/>
                <a:ea typeface="Cambria Math" panose="02040503050406030204" pitchFamily="18" charset="0"/>
              </a:rPr>
              <a:t>P(S)</a:t>
            </a:r>
            <a:r>
              <a:rPr lang="en-US" sz="2600" dirty="0"/>
              <a:t> for any </a:t>
            </a:r>
            <a:r>
              <a:rPr lang="en-US" sz="2600" dirty="0">
                <a:latin typeface="Cambria Math" panose="02040503050406030204" pitchFamily="18" charset="0"/>
                <a:ea typeface="Cambria Math" panose="02040503050406030204" pitchFamily="18" charset="0"/>
              </a:rPr>
              <a:t>S : List</a:t>
            </a:r>
            <a:r>
              <a:rPr lang="en-US" sz="2600" dirty="0"/>
              <a:t>?</a:t>
            </a:r>
            <a:endParaRPr lang="en-US" sz="2600" dirty="0">
              <a:latin typeface="Cambria Math" panose="02040503050406030204" pitchFamily="18" charset="0"/>
              <a:ea typeface="Cambria Math" panose="02040503050406030204" pitchFamily="18" charset="0"/>
            </a:endParaRPr>
          </a:p>
        </p:txBody>
      </p:sp>
      <p:sp>
        <p:nvSpPr>
          <p:cNvPr id="4" name="Slide Number Placeholder 3">
            <a:extLst>
              <a:ext uri="{FF2B5EF4-FFF2-40B4-BE49-F238E27FC236}">
                <a16:creationId xmlns:a16="http://schemas.microsoft.com/office/drawing/2014/main" id="{B3819237-3321-2A26-36E7-C7E1624D76F6}"/>
              </a:ext>
            </a:extLst>
          </p:cNvPr>
          <p:cNvSpPr>
            <a:spLocks noGrp="1"/>
          </p:cNvSpPr>
          <p:nvPr>
            <p:ph type="sldNum" sz="quarter" idx="4"/>
          </p:nvPr>
        </p:nvSpPr>
        <p:spPr/>
        <p:txBody>
          <a:bodyPr/>
          <a:lstStyle/>
          <a:p>
            <a:fld id="{60F4F636-6A27-E649-AEDF-9DE4D4E58670}" type="slidenum">
              <a:rPr lang="en-US" smtClean="0"/>
              <a:pPr/>
              <a:t>76</a:t>
            </a:fld>
            <a:endParaRPr lang="en-US" dirty="0"/>
          </a:p>
        </p:txBody>
      </p:sp>
    </p:spTree>
    <p:extLst>
      <p:ext uri="{BB962C8B-B14F-4D97-AF65-F5344CB8AC3E}">
        <p14:creationId xmlns:p14="http://schemas.microsoft.com/office/powerpoint/2010/main" val="2582592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Inductive Data is “Built Up” in Steps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a:xfrm>
            <a:off x="457200" y="1244160"/>
            <a:ext cx="8229600" cy="2184840"/>
          </a:xfrm>
        </p:spPr>
        <p:txBody>
          <a:bodyPr/>
          <a:lstStyle/>
          <a:p>
            <a:pPr marL="0" indent="0">
              <a:buNone/>
            </a:pPr>
            <a:r>
              <a:rPr lang="en-US" sz="2600" dirty="0"/>
              <a:t>Build up an object using constructors:</a:t>
            </a:r>
            <a:endParaRPr lang="en-US" sz="2600" dirty="0">
              <a:latin typeface="Cambria Math" panose="02040503050406030204" pitchFamily="18" charset="0"/>
              <a:ea typeface="Cambria Math" panose="02040503050406030204" pitchFamily="18" charset="0"/>
            </a:endParaRPr>
          </a:p>
          <a:p>
            <a:pPr marL="0" indent="0">
              <a:buNone/>
            </a:pPr>
            <a:endParaRPr lang="en-US" sz="1800" dirty="0"/>
          </a:p>
          <a:p>
            <a:pPr marL="0" indent="0">
              <a:buNone/>
            </a:pPr>
            <a:r>
              <a:rPr lang="en-US" sz="1800" dirty="0">
                <a:latin typeface="Cambria Math" panose="02040503050406030204" pitchFamily="18" charset="0"/>
                <a:ea typeface="Cambria Math" panose="02040503050406030204" pitchFamily="18" charset="0"/>
              </a:rPr>
              <a:t>	nil</a:t>
            </a:r>
            <a:r>
              <a:rPr lang="en-US" sz="2200" dirty="0"/>
              <a:t>									first constructor (nil)</a:t>
            </a:r>
          </a:p>
          <a:p>
            <a:pPr marL="0" indent="0">
              <a:buNone/>
            </a:pPr>
            <a:r>
              <a:rPr lang="en-US" sz="1800" dirty="0"/>
              <a:t>	</a:t>
            </a:r>
            <a:r>
              <a:rPr lang="en-US" sz="1800" dirty="0">
                <a:latin typeface="Cambria Math" panose="02040503050406030204" pitchFamily="18" charset="0"/>
                <a:ea typeface="Cambria Math" panose="02040503050406030204" pitchFamily="18" charset="0"/>
              </a:rPr>
              <a:t>2 :: </a:t>
            </a:r>
            <a:r>
              <a:rPr lang="en-US" sz="1800" dirty="0">
                <a:solidFill>
                  <a:srgbClr val="0070C0"/>
                </a:solidFill>
                <a:latin typeface="Cambria Math" panose="02040503050406030204" pitchFamily="18" charset="0"/>
                <a:ea typeface="Cambria Math" panose="02040503050406030204" pitchFamily="18" charset="0"/>
              </a:rPr>
              <a:t>nil</a:t>
            </a:r>
            <a:r>
              <a:rPr lang="en-US" sz="1800" dirty="0">
                <a:latin typeface="Cambria Math" panose="02040503050406030204" pitchFamily="18" charset="0"/>
                <a:ea typeface="Cambria Math" panose="02040503050406030204" pitchFamily="18" charset="0"/>
              </a:rPr>
              <a:t>			</a:t>
            </a:r>
            <a:r>
              <a:rPr lang="en-US" sz="1800" dirty="0"/>
              <a:t>	</a:t>
            </a:r>
            <a:r>
              <a:rPr lang="en-US" sz="2200" dirty="0"/>
              <a:t>				second constructor (cons)</a:t>
            </a:r>
          </a:p>
          <a:p>
            <a:pPr marL="0" indent="0">
              <a:buNone/>
            </a:pPr>
            <a:r>
              <a:rPr lang="en-US" sz="1800" dirty="0"/>
              <a:t>	</a:t>
            </a:r>
            <a:r>
              <a:rPr lang="en-US" sz="1800" dirty="0">
                <a:latin typeface="Cambria Math" panose="02040503050406030204" pitchFamily="18" charset="0"/>
                <a:ea typeface="Cambria Math" panose="02040503050406030204" pitchFamily="18" charset="0"/>
              </a:rPr>
              <a:t>1 :: </a:t>
            </a:r>
            <a:r>
              <a:rPr lang="en-US" sz="1800" dirty="0">
                <a:solidFill>
                  <a:srgbClr val="0070C0"/>
                </a:solidFill>
                <a:latin typeface="Cambria Math" panose="02040503050406030204" pitchFamily="18" charset="0"/>
                <a:ea typeface="Cambria Math" panose="02040503050406030204" pitchFamily="18" charset="0"/>
              </a:rPr>
              <a:t>2 :: nil</a:t>
            </a:r>
            <a:r>
              <a:rPr lang="en-US" sz="1800" dirty="0">
                <a:latin typeface="Cambria Math" panose="02040503050406030204" pitchFamily="18" charset="0"/>
                <a:ea typeface="Cambria Math" panose="02040503050406030204" pitchFamily="18" charset="0"/>
              </a:rPr>
              <a:t>						</a:t>
            </a:r>
            <a:r>
              <a:rPr lang="en-US" sz="2200" dirty="0"/>
              <a:t>	second constructor (cons)</a:t>
            </a:r>
          </a:p>
          <a:p>
            <a:pPr marL="0" indent="0">
              <a:buNone/>
            </a:pPr>
            <a:endParaRPr lang="en-US" sz="2200" dirty="0"/>
          </a:p>
        </p:txBody>
      </p:sp>
      <p:grpSp>
        <p:nvGrpSpPr>
          <p:cNvPr id="16" name="Group 15" descr="The linked list 1 :: 2 :: nil">
            <a:extLst>
              <a:ext uri="{FF2B5EF4-FFF2-40B4-BE49-F238E27FC236}">
                <a16:creationId xmlns:a16="http://schemas.microsoft.com/office/drawing/2014/main" id="{5BF3EFDA-4BC5-9FF7-29C6-614263D4F8C2}"/>
              </a:ext>
            </a:extLst>
          </p:cNvPr>
          <p:cNvGrpSpPr/>
          <p:nvPr/>
        </p:nvGrpSpPr>
        <p:grpSpPr>
          <a:xfrm>
            <a:off x="1990478" y="4032625"/>
            <a:ext cx="2213275" cy="411603"/>
            <a:chOff x="1990478" y="4032625"/>
            <a:chExt cx="2213275" cy="411603"/>
          </a:xfrm>
        </p:grpSpPr>
        <p:sp>
          <p:nvSpPr>
            <p:cNvPr id="4" name="Frame 3">
              <a:extLst>
                <a:ext uri="{FF2B5EF4-FFF2-40B4-BE49-F238E27FC236}">
                  <a16:creationId xmlns:a16="http://schemas.microsoft.com/office/drawing/2014/main" id="{0C0329CB-EFE1-7544-75BD-241423C2A3A2}"/>
                </a:ext>
              </a:extLst>
            </p:cNvPr>
            <p:cNvSpPr/>
            <p:nvPr/>
          </p:nvSpPr>
          <p:spPr>
            <a:xfrm>
              <a:off x="1990478" y="4036456"/>
              <a:ext cx="395416" cy="407772"/>
            </a:xfrm>
            <a:prstGeom prst="frame">
              <a:avLst>
                <a:gd name="adj1" fmla="val 0"/>
              </a:avLst>
            </a:prstGeom>
            <a:noFill/>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chemeClr val="accent3">
                    <a:lumMod val="60000"/>
                    <a:lumOff val="40000"/>
                  </a:schemeClr>
                </a:solidFill>
              </a:endParaRPr>
            </a:p>
          </p:txBody>
        </p:sp>
        <p:sp>
          <p:nvSpPr>
            <p:cNvPr id="5" name="TextBox 4">
              <a:extLst>
                <a:ext uri="{FF2B5EF4-FFF2-40B4-BE49-F238E27FC236}">
                  <a16:creationId xmlns:a16="http://schemas.microsoft.com/office/drawing/2014/main" id="{D7995F74-73DC-F738-AF7A-ED1AA90EF886}"/>
                </a:ext>
              </a:extLst>
            </p:cNvPr>
            <p:cNvSpPr txBox="1"/>
            <p:nvPr/>
          </p:nvSpPr>
          <p:spPr>
            <a:xfrm>
              <a:off x="2020088" y="4044118"/>
              <a:ext cx="365806" cy="400110"/>
            </a:xfrm>
            <a:prstGeom prst="rect">
              <a:avLst/>
            </a:prstGeom>
            <a:noFill/>
          </p:spPr>
          <p:txBody>
            <a:bodyPr wrap="square" rtlCol="0">
              <a:spAutoFit/>
            </a:bodyPr>
            <a:lstStyle/>
            <a:p>
              <a:r>
                <a:rPr lang="en-US" sz="2000" dirty="0">
                  <a:solidFill>
                    <a:schemeClr val="accent3">
                      <a:lumMod val="50000"/>
                    </a:schemeClr>
                  </a:solidFill>
                  <a:latin typeface="Cambria Math" panose="02040503050406030204" pitchFamily="18" charset="0"/>
                  <a:ea typeface="Cambria Math" panose="02040503050406030204" pitchFamily="18" charset="0"/>
                  <a:cs typeface="Franklin Gothic Medium"/>
                </a:rPr>
                <a:t>1</a:t>
              </a:r>
            </a:p>
          </p:txBody>
        </p:sp>
        <p:sp>
          <p:nvSpPr>
            <p:cNvPr id="6" name="Frame 5">
              <a:extLst>
                <a:ext uri="{FF2B5EF4-FFF2-40B4-BE49-F238E27FC236}">
                  <a16:creationId xmlns:a16="http://schemas.microsoft.com/office/drawing/2014/main" id="{9CD6B121-5FB6-4B60-C11B-5F9090748D7F}"/>
                </a:ext>
              </a:extLst>
            </p:cNvPr>
            <p:cNvSpPr/>
            <p:nvPr/>
          </p:nvSpPr>
          <p:spPr>
            <a:xfrm>
              <a:off x="2844765" y="4032625"/>
              <a:ext cx="395416" cy="407772"/>
            </a:xfrm>
            <a:prstGeom prst="frame">
              <a:avLst>
                <a:gd name="adj1" fmla="val 0"/>
              </a:avLst>
            </a:prstGeom>
            <a:noFill/>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chemeClr val="accent3">
                    <a:lumMod val="60000"/>
                    <a:lumOff val="40000"/>
                  </a:schemeClr>
                </a:solidFill>
              </a:endParaRPr>
            </a:p>
          </p:txBody>
        </p:sp>
        <p:sp>
          <p:nvSpPr>
            <p:cNvPr id="7" name="TextBox 6">
              <a:extLst>
                <a:ext uri="{FF2B5EF4-FFF2-40B4-BE49-F238E27FC236}">
                  <a16:creationId xmlns:a16="http://schemas.microsoft.com/office/drawing/2014/main" id="{961A7831-5516-436F-108A-B6896FA2B67F}"/>
                </a:ext>
              </a:extLst>
            </p:cNvPr>
            <p:cNvSpPr txBox="1"/>
            <p:nvPr/>
          </p:nvSpPr>
          <p:spPr>
            <a:xfrm>
              <a:off x="2874375" y="4040287"/>
              <a:ext cx="365806" cy="400110"/>
            </a:xfrm>
            <a:prstGeom prst="rect">
              <a:avLst/>
            </a:prstGeom>
            <a:noFill/>
          </p:spPr>
          <p:txBody>
            <a:bodyPr wrap="square" rtlCol="0">
              <a:spAutoFit/>
            </a:bodyPr>
            <a:lstStyle/>
            <a:p>
              <a:r>
                <a:rPr lang="en-US" sz="2000" dirty="0">
                  <a:solidFill>
                    <a:schemeClr val="accent3">
                      <a:lumMod val="50000"/>
                    </a:schemeClr>
                  </a:solidFill>
                  <a:latin typeface="Cambria Math" panose="02040503050406030204" pitchFamily="18" charset="0"/>
                  <a:ea typeface="Cambria Math" panose="02040503050406030204" pitchFamily="18" charset="0"/>
                  <a:cs typeface="Franklin Gothic Medium"/>
                </a:rPr>
                <a:t>2</a:t>
              </a:r>
            </a:p>
          </p:txBody>
        </p:sp>
        <p:sp>
          <p:nvSpPr>
            <p:cNvPr id="9" name="TextBox 8">
              <a:extLst>
                <a:ext uri="{FF2B5EF4-FFF2-40B4-BE49-F238E27FC236}">
                  <a16:creationId xmlns:a16="http://schemas.microsoft.com/office/drawing/2014/main" id="{E254453E-4E60-39C1-7259-65C3B6F58F85}"/>
                </a:ext>
              </a:extLst>
            </p:cNvPr>
            <p:cNvSpPr txBox="1"/>
            <p:nvPr/>
          </p:nvSpPr>
          <p:spPr>
            <a:xfrm>
              <a:off x="3621371" y="4044118"/>
              <a:ext cx="582382" cy="400110"/>
            </a:xfrm>
            <a:prstGeom prst="rect">
              <a:avLst/>
            </a:prstGeom>
            <a:noFill/>
          </p:spPr>
          <p:txBody>
            <a:bodyPr wrap="square" rtlCol="0">
              <a:spAutoFit/>
            </a:bodyPr>
            <a:lstStyle/>
            <a:p>
              <a:r>
                <a:rPr lang="en-US" sz="2000" dirty="0">
                  <a:solidFill>
                    <a:schemeClr val="accent3">
                      <a:lumMod val="50000"/>
                    </a:schemeClr>
                  </a:solidFill>
                  <a:latin typeface="Cambria Math" panose="02040503050406030204" pitchFamily="18" charset="0"/>
                  <a:ea typeface="Cambria Math" panose="02040503050406030204" pitchFamily="18" charset="0"/>
                  <a:cs typeface="Franklin Gothic Medium"/>
                </a:rPr>
                <a:t>nil</a:t>
              </a:r>
            </a:p>
          </p:txBody>
        </p:sp>
        <p:cxnSp>
          <p:nvCxnSpPr>
            <p:cNvPr id="10" name="Straight Arrow Connector 9">
              <a:extLst>
                <a:ext uri="{FF2B5EF4-FFF2-40B4-BE49-F238E27FC236}">
                  <a16:creationId xmlns:a16="http://schemas.microsoft.com/office/drawing/2014/main" id="{341076B9-5209-7C01-71BF-EC728BB3D8BF}"/>
                </a:ext>
              </a:extLst>
            </p:cNvPr>
            <p:cNvCxnSpPr>
              <a:cxnSpLocks/>
              <a:stCxn id="5" idx="3"/>
            </p:cNvCxnSpPr>
            <p:nvPr/>
          </p:nvCxnSpPr>
          <p:spPr>
            <a:xfrm>
              <a:off x="2385894" y="4244173"/>
              <a:ext cx="412338" cy="0"/>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275BAECB-8986-D01A-2F2F-178BAB239CC4}"/>
                </a:ext>
              </a:extLst>
            </p:cNvPr>
            <p:cNvCxnSpPr>
              <a:cxnSpLocks/>
            </p:cNvCxnSpPr>
            <p:nvPr/>
          </p:nvCxnSpPr>
          <p:spPr>
            <a:xfrm>
              <a:off x="3240181" y="4244173"/>
              <a:ext cx="412338" cy="0"/>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grpSp>
      <p:sp>
        <p:nvSpPr>
          <p:cNvPr id="12" name="Left Brace 11">
            <a:extLst>
              <a:ext uri="{FF2B5EF4-FFF2-40B4-BE49-F238E27FC236}">
                <a16:creationId xmlns:a16="http://schemas.microsoft.com/office/drawing/2014/main" id="{35E3CD1B-2F7B-0946-B44D-BE4E199A3701}"/>
              </a:ext>
              <a:ext uri="{C183D7F6-B498-43B3-948B-1728B52AA6E4}">
                <adec:decorative xmlns:adec="http://schemas.microsoft.com/office/drawing/2017/decorative" val="1"/>
              </a:ext>
            </a:extLst>
          </p:cNvPr>
          <p:cNvSpPr/>
          <p:nvPr/>
        </p:nvSpPr>
        <p:spPr>
          <a:xfrm rot="16200000">
            <a:off x="3311220" y="4127464"/>
            <a:ext cx="168935" cy="1194911"/>
          </a:xfrm>
          <a:prstGeom prst="leftBrace">
            <a:avLst/>
          </a:prstGeom>
          <a:noFill/>
          <a:ln>
            <a:solidFill>
              <a:srgbClr val="7030A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rgbClr val="7030A0"/>
              </a:solidFill>
            </a:endParaRPr>
          </a:p>
        </p:txBody>
      </p:sp>
      <p:sp>
        <p:nvSpPr>
          <p:cNvPr id="13" name="TextBox 12">
            <a:extLst>
              <a:ext uri="{FF2B5EF4-FFF2-40B4-BE49-F238E27FC236}">
                <a16:creationId xmlns:a16="http://schemas.microsoft.com/office/drawing/2014/main" id="{191B24F7-D780-7CBC-CF6D-6E503AF0B7CC}"/>
              </a:ext>
            </a:extLst>
          </p:cNvPr>
          <p:cNvSpPr txBox="1"/>
          <p:nvPr/>
        </p:nvSpPr>
        <p:spPr>
          <a:xfrm>
            <a:off x="2698462" y="4836674"/>
            <a:ext cx="4021037" cy="369332"/>
          </a:xfrm>
          <a:prstGeom prst="rect">
            <a:avLst/>
          </a:prstGeom>
          <a:noFill/>
        </p:spPr>
        <p:txBody>
          <a:bodyPr wrap="none" rtlCol="0">
            <a:spAutoFit/>
          </a:bodyPr>
          <a:lstStyle/>
          <a:p>
            <a:r>
              <a:rPr lang="en-US" dirty="0">
                <a:solidFill>
                  <a:srgbClr val="0070C0"/>
                </a:solidFill>
                <a:latin typeface="Cambria Math" panose="02040503050406030204" pitchFamily="18" charset="0"/>
                <a:ea typeface="Cambria Math" panose="02040503050406030204" pitchFamily="18" charset="0"/>
                <a:cs typeface="Franklin Gothic Medium"/>
              </a:rPr>
              <a:t>nil</a:t>
            </a:r>
            <a:r>
              <a:rPr lang="en-US" dirty="0">
                <a:solidFill>
                  <a:srgbClr val="7030A0"/>
                </a:solidFill>
                <a:latin typeface="Franklin Gothic Medium"/>
                <a:cs typeface="Franklin Gothic Medium"/>
              </a:rPr>
              <a:t> already exists when building </a:t>
            </a:r>
            <a:r>
              <a:rPr lang="en-US" dirty="0">
                <a:latin typeface="Cambria Math" panose="02040503050406030204" pitchFamily="18" charset="0"/>
                <a:ea typeface="Cambria Math" panose="02040503050406030204" pitchFamily="18" charset="0"/>
              </a:rPr>
              <a:t>2 :: </a:t>
            </a:r>
            <a:r>
              <a:rPr lang="en-US" dirty="0">
                <a:solidFill>
                  <a:srgbClr val="0070C0"/>
                </a:solidFill>
                <a:latin typeface="Cambria Math" panose="02040503050406030204" pitchFamily="18" charset="0"/>
                <a:ea typeface="Cambria Math" panose="02040503050406030204" pitchFamily="18" charset="0"/>
              </a:rPr>
              <a:t>nil</a:t>
            </a:r>
            <a:endParaRPr lang="en-US" dirty="0">
              <a:solidFill>
                <a:srgbClr val="7030A0"/>
              </a:solidFill>
              <a:latin typeface="Cambria Math" panose="02040503050406030204" pitchFamily="18" charset="0"/>
              <a:ea typeface="Cambria Math" panose="02040503050406030204" pitchFamily="18" charset="0"/>
              <a:cs typeface="Franklin Gothic Medium"/>
            </a:endParaRPr>
          </a:p>
        </p:txBody>
      </p:sp>
      <p:sp>
        <p:nvSpPr>
          <p:cNvPr id="14" name="Left Brace 13">
            <a:extLst>
              <a:ext uri="{FF2B5EF4-FFF2-40B4-BE49-F238E27FC236}">
                <a16:creationId xmlns:a16="http://schemas.microsoft.com/office/drawing/2014/main" id="{882844D8-6D31-6DF3-197C-3E9028DBE4B5}"/>
              </a:ext>
              <a:ext uri="{C183D7F6-B498-43B3-948B-1728B52AA6E4}">
                <adec:decorative xmlns:adec="http://schemas.microsoft.com/office/drawing/2017/decorative" val="1"/>
              </a:ext>
            </a:extLst>
          </p:cNvPr>
          <p:cNvSpPr/>
          <p:nvPr/>
        </p:nvSpPr>
        <p:spPr>
          <a:xfrm rot="16200000">
            <a:off x="2892678" y="4486087"/>
            <a:ext cx="172767" cy="2028163"/>
          </a:xfrm>
          <a:prstGeom prst="leftBrace">
            <a:avLst/>
          </a:prstGeom>
          <a:noFill/>
          <a:ln>
            <a:solidFill>
              <a:srgbClr val="7030A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rgbClr val="7030A0"/>
              </a:solidFill>
            </a:endParaRPr>
          </a:p>
        </p:txBody>
      </p:sp>
      <p:sp>
        <p:nvSpPr>
          <p:cNvPr id="15" name="TextBox 14">
            <a:extLst>
              <a:ext uri="{FF2B5EF4-FFF2-40B4-BE49-F238E27FC236}">
                <a16:creationId xmlns:a16="http://schemas.microsoft.com/office/drawing/2014/main" id="{B832ADBE-F5BE-866F-A7F4-D09A9E7DF2FC}"/>
              </a:ext>
            </a:extLst>
          </p:cNvPr>
          <p:cNvSpPr txBox="1"/>
          <p:nvPr/>
        </p:nvSpPr>
        <p:spPr>
          <a:xfrm>
            <a:off x="1865210" y="5613840"/>
            <a:ext cx="4750403" cy="369332"/>
          </a:xfrm>
          <a:prstGeom prst="rect">
            <a:avLst/>
          </a:prstGeom>
          <a:noFill/>
        </p:spPr>
        <p:txBody>
          <a:bodyPr wrap="none" rtlCol="0">
            <a:spAutoFit/>
          </a:bodyPr>
          <a:lstStyle/>
          <a:p>
            <a:r>
              <a:rPr lang="en-US" dirty="0">
                <a:solidFill>
                  <a:srgbClr val="0070C0"/>
                </a:solidFill>
                <a:latin typeface="Cambria Math" panose="02040503050406030204" pitchFamily="18" charset="0"/>
                <a:ea typeface="Cambria Math" panose="02040503050406030204" pitchFamily="18" charset="0"/>
                <a:cs typeface="Franklin Gothic Medium"/>
              </a:rPr>
              <a:t>2 :: nil</a:t>
            </a:r>
            <a:r>
              <a:rPr lang="en-US" dirty="0">
                <a:solidFill>
                  <a:srgbClr val="7030A0"/>
                </a:solidFill>
                <a:latin typeface="Franklin Gothic Medium"/>
                <a:cs typeface="Franklin Gothic Medium"/>
              </a:rPr>
              <a:t> already exists when building </a:t>
            </a:r>
            <a:r>
              <a:rPr lang="en-US" dirty="0">
                <a:latin typeface="Cambria Math" panose="02040503050406030204" pitchFamily="18" charset="0"/>
                <a:ea typeface="Cambria Math" panose="02040503050406030204" pitchFamily="18" charset="0"/>
              </a:rPr>
              <a:t>1 :: </a:t>
            </a:r>
            <a:r>
              <a:rPr lang="en-US" dirty="0">
                <a:solidFill>
                  <a:srgbClr val="0070C0"/>
                </a:solidFill>
                <a:latin typeface="Cambria Math" panose="02040503050406030204" pitchFamily="18" charset="0"/>
                <a:ea typeface="Cambria Math" panose="02040503050406030204" pitchFamily="18" charset="0"/>
              </a:rPr>
              <a:t>2 :: nil</a:t>
            </a:r>
            <a:endParaRPr lang="en-US" dirty="0">
              <a:solidFill>
                <a:srgbClr val="7030A0"/>
              </a:solidFill>
              <a:latin typeface="Cambria Math" panose="02040503050406030204" pitchFamily="18" charset="0"/>
              <a:ea typeface="Cambria Math" panose="02040503050406030204" pitchFamily="18" charset="0"/>
              <a:cs typeface="Franklin Gothic Medium"/>
            </a:endParaRPr>
          </a:p>
        </p:txBody>
      </p:sp>
      <p:sp>
        <p:nvSpPr>
          <p:cNvPr id="8" name="Slide Number Placeholder 7">
            <a:extLst>
              <a:ext uri="{FF2B5EF4-FFF2-40B4-BE49-F238E27FC236}">
                <a16:creationId xmlns:a16="http://schemas.microsoft.com/office/drawing/2014/main" id="{73366835-A12A-8945-499F-A70283F83D87}"/>
              </a:ext>
            </a:extLst>
          </p:cNvPr>
          <p:cNvSpPr>
            <a:spLocks noGrp="1"/>
          </p:cNvSpPr>
          <p:nvPr>
            <p:ph type="sldNum" sz="quarter" idx="4"/>
          </p:nvPr>
        </p:nvSpPr>
        <p:spPr/>
        <p:txBody>
          <a:bodyPr/>
          <a:lstStyle/>
          <a:p>
            <a:fld id="{60F4F636-6A27-E649-AEDF-9DE4D4E58670}" type="slidenum">
              <a:rPr lang="en-US" smtClean="0"/>
              <a:pPr/>
              <a:t>77</a:t>
            </a:fld>
            <a:endParaRPr lang="en-US" dirty="0"/>
          </a:p>
        </p:txBody>
      </p:sp>
    </p:spTree>
    <p:extLst>
      <p:ext uri="{BB962C8B-B14F-4D97-AF65-F5344CB8AC3E}">
        <p14:creationId xmlns:p14="http://schemas.microsoft.com/office/powerpoint/2010/main" val="4208913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4" grpId="0" animBg="1"/>
      <p:bldP spid="15"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9AEA-72E3-E148-A5F9-EFA5310C103B}"/>
              </a:ext>
            </a:extLst>
          </p:cNvPr>
          <p:cNvSpPr>
            <a:spLocks noGrp="1"/>
          </p:cNvSpPr>
          <p:nvPr>
            <p:ph type="title"/>
          </p:nvPr>
        </p:nvSpPr>
        <p:spPr/>
        <p:txBody>
          <a:bodyPr/>
          <a:lstStyle/>
          <a:p>
            <a:r>
              <a:rPr lang="en-US" dirty="0"/>
              <a:t>Inductive Proofs are “Built Up” in Steps</a:t>
            </a:r>
          </a:p>
        </p:txBody>
      </p:sp>
      <p:sp>
        <p:nvSpPr>
          <p:cNvPr id="3" name="Content Placeholder 2">
            <a:extLst>
              <a:ext uri="{FF2B5EF4-FFF2-40B4-BE49-F238E27FC236}">
                <a16:creationId xmlns:a16="http://schemas.microsoft.com/office/drawing/2014/main" id="{33B0E9AC-52DB-D549-9BA7-9499926A4D69}"/>
              </a:ext>
            </a:extLst>
          </p:cNvPr>
          <p:cNvSpPr>
            <a:spLocks noGrp="1"/>
          </p:cNvSpPr>
          <p:nvPr>
            <p:ph idx="1"/>
          </p:nvPr>
        </p:nvSpPr>
        <p:spPr>
          <a:xfrm>
            <a:off x="457200" y="1244160"/>
            <a:ext cx="8229600" cy="1946715"/>
          </a:xfrm>
        </p:spPr>
        <p:txBody>
          <a:bodyPr/>
          <a:lstStyle/>
          <a:p>
            <a:pPr marL="0" indent="0">
              <a:buNone/>
            </a:pPr>
            <a:r>
              <a:rPr lang="en-US" sz="2600" dirty="0"/>
              <a:t>Build up a proof the same way we built up the object</a:t>
            </a:r>
          </a:p>
          <a:p>
            <a:pPr marL="0" indent="0">
              <a:buNone/>
            </a:pPr>
            <a:endParaRPr lang="en-US" sz="1200" dirty="0"/>
          </a:p>
          <a:p>
            <a:pPr marL="0" indent="0">
              <a:buNone/>
            </a:pPr>
            <a:r>
              <a:rPr lang="en-US" sz="2200" dirty="0">
                <a:latin typeface="Cambria Math" panose="02040503050406030204" pitchFamily="18" charset="0"/>
                <a:ea typeface="Cambria Math" panose="02040503050406030204" pitchFamily="18" charset="0"/>
              </a:rPr>
              <a:t>	P(nil)				</a:t>
            </a:r>
            <a:r>
              <a:rPr lang="en-US" sz="2200" dirty="0" err="1">
                <a:latin typeface="Cambria Math" panose="02040503050406030204" pitchFamily="18" charset="0"/>
                <a:ea typeface="Cambria Math" panose="02040503050406030204" pitchFamily="18" charset="0"/>
              </a:rPr>
              <a:t>len</a:t>
            </a:r>
            <a:r>
              <a:rPr lang="en-US" sz="2200" dirty="0">
                <a:latin typeface="Cambria Math" panose="02040503050406030204" pitchFamily="18" charset="0"/>
                <a:ea typeface="Cambria Math" panose="02040503050406030204" pitchFamily="18" charset="0"/>
              </a:rPr>
              <a:t>(echo(nil)) = 2 </a:t>
            </a:r>
            <a:r>
              <a:rPr lang="en-US" sz="2200" dirty="0" err="1">
                <a:latin typeface="Cambria Math" panose="02040503050406030204" pitchFamily="18" charset="0"/>
                <a:ea typeface="Cambria Math" panose="02040503050406030204" pitchFamily="18" charset="0"/>
              </a:rPr>
              <a:t>len</a:t>
            </a:r>
            <a:r>
              <a:rPr lang="en-US" sz="2200" dirty="0">
                <a:latin typeface="Cambria Math" panose="02040503050406030204" pitchFamily="18" charset="0"/>
                <a:ea typeface="Cambria Math" panose="02040503050406030204" pitchFamily="18" charset="0"/>
              </a:rPr>
              <a:t>(nil)</a:t>
            </a:r>
          </a:p>
          <a:p>
            <a:pPr marL="0" indent="0">
              <a:buNone/>
            </a:pPr>
            <a:r>
              <a:rPr lang="en-US" sz="2200" dirty="0">
                <a:latin typeface="Cambria Math" panose="02040503050406030204" pitchFamily="18" charset="0"/>
                <a:ea typeface="Cambria Math" panose="02040503050406030204" pitchFamily="18" charset="0"/>
              </a:rPr>
              <a:t>	P(x :: L)			</a:t>
            </a:r>
            <a:r>
              <a:rPr lang="en-US" sz="2200" dirty="0" err="1">
                <a:latin typeface="Cambria Math" panose="02040503050406030204" pitchFamily="18" charset="0"/>
                <a:ea typeface="Cambria Math" panose="02040503050406030204" pitchFamily="18" charset="0"/>
              </a:rPr>
              <a:t>len</a:t>
            </a:r>
            <a:r>
              <a:rPr lang="en-US" sz="2200" dirty="0">
                <a:latin typeface="Cambria Math" panose="02040503050406030204" pitchFamily="18" charset="0"/>
                <a:ea typeface="Cambria Math" panose="02040503050406030204" pitchFamily="18" charset="0"/>
              </a:rPr>
              <a:t>(echo(x :: L)) = 2 </a:t>
            </a:r>
            <a:r>
              <a:rPr lang="en-US" sz="2200" dirty="0" err="1">
                <a:latin typeface="Cambria Math" panose="02040503050406030204" pitchFamily="18" charset="0"/>
                <a:ea typeface="Cambria Math" panose="02040503050406030204" pitchFamily="18" charset="0"/>
              </a:rPr>
              <a:t>len</a:t>
            </a:r>
            <a:r>
              <a:rPr lang="en-US" sz="2200" dirty="0">
                <a:latin typeface="Cambria Math" panose="02040503050406030204" pitchFamily="18" charset="0"/>
                <a:ea typeface="Cambria Math" panose="02040503050406030204" pitchFamily="18" charset="0"/>
              </a:rPr>
              <a:t>(x :: L)</a:t>
            </a:r>
          </a:p>
          <a:p>
            <a:pPr marL="0" indent="0">
              <a:buNone/>
            </a:pPr>
            <a:r>
              <a:rPr lang="en-US" sz="2200" dirty="0">
                <a:latin typeface="Cambria Math" panose="02040503050406030204" pitchFamily="18" charset="0"/>
                <a:ea typeface="Cambria Math" panose="02040503050406030204" pitchFamily="18" charset="0"/>
              </a:rPr>
              <a:t>							</a:t>
            </a:r>
            <a:r>
              <a:rPr lang="en-US" sz="1800" dirty="0">
                <a:latin typeface="Franklin Gothic Medium" panose="020B0603020102020204" pitchFamily="34" charset="0"/>
                <a:ea typeface="Cambria Math" panose="02040503050406030204" pitchFamily="18" charset="0"/>
              </a:rPr>
              <a:t>(second assuming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(echo(L)) = 2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(L)</a:t>
            </a:r>
            <a:r>
              <a:rPr lang="en-US" sz="1800" dirty="0">
                <a:latin typeface="Franklin Gothic Medium" panose="020B0603020102020204" pitchFamily="34" charset="0"/>
                <a:ea typeface="Cambria Math" panose="02040503050406030204" pitchFamily="18" charset="0"/>
              </a:rPr>
              <a:t>)</a:t>
            </a:r>
          </a:p>
        </p:txBody>
      </p:sp>
      <p:grpSp>
        <p:nvGrpSpPr>
          <p:cNvPr id="18" name="Group 17" descr="The linked list 1 :: 2 :: nil">
            <a:extLst>
              <a:ext uri="{FF2B5EF4-FFF2-40B4-BE49-F238E27FC236}">
                <a16:creationId xmlns:a16="http://schemas.microsoft.com/office/drawing/2014/main" id="{625FA7FE-FE95-8594-D92A-006D40398BD4}"/>
              </a:ext>
            </a:extLst>
          </p:cNvPr>
          <p:cNvGrpSpPr/>
          <p:nvPr/>
        </p:nvGrpSpPr>
        <p:grpSpPr>
          <a:xfrm>
            <a:off x="1574842" y="3667126"/>
            <a:ext cx="2213275" cy="411603"/>
            <a:chOff x="1574842" y="3667126"/>
            <a:chExt cx="2213275" cy="411603"/>
          </a:xfrm>
        </p:grpSpPr>
        <p:sp>
          <p:nvSpPr>
            <p:cNvPr id="4" name="Frame 3">
              <a:extLst>
                <a:ext uri="{FF2B5EF4-FFF2-40B4-BE49-F238E27FC236}">
                  <a16:creationId xmlns:a16="http://schemas.microsoft.com/office/drawing/2014/main" id="{C3561064-CC1A-8CE7-E79C-902BE322B953}"/>
                </a:ext>
              </a:extLst>
            </p:cNvPr>
            <p:cNvSpPr/>
            <p:nvPr/>
          </p:nvSpPr>
          <p:spPr>
            <a:xfrm>
              <a:off x="1574842" y="3670957"/>
              <a:ext cx="395416" cy="407772"/>
            </a:xfrm>
            <a:prstGeom prst="frame">
              <a:avLst>
                <a:gd name="adj1" fmla="val 0"/>
              </a:avLst>
            </a:prstGeom>
            <a:noFill/>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chemeClr val="accent3">
                    <a:lumMod val="60000"/>
                    <a:lumOff val="40000"/>
                  </a:schemeClr>
                </a:solidFill>
              </a:endParaRPr>
            </a:p>
          </p:txBody>
        </p:sp>
        <p:sp>
          <p:nvSpPr>
            <p:cNvPr id="5" name="TextBox 4">
              <a:extLst>
                <a:ext uri="{FF2B5EF4-FFF2-40B4-BE49-F238E27FC236}">
                  <a16:creationId xmlns:a16="http://schemas.microsoft.com/office/drawing/2014/main" id="{71EF0EDA-74D9-E8AA-EC61-4CAA9842D6F0}"/>
                </a:ext>
              </a:extLst>
            </p:cNvPr>
            <p:cNvSpPr txBox="1"/>
            <p:nvPr/>
          </p:nvSpPr>
          <p:spPr>
            <a:xfrm>
              <a:off x="1604452" y="3678619"/>
              <a:ext cx="365806" cy="400110"/>
            </a:xfrm>
            <a:prstGeom prst="rect">
              <a:avLst/>
            </a:prstGeom>
            <a:noFill/>
          </p:spPr>
          <p:txBody>
            <a:bodyPr wrap="square" rtlCol="0">
              <a:spAutoFit/>
            </a:bodyPr>
            <a:lstStyle/>
            <a:p>
              <a:r>
                <a:rPr lang="en-US" sz="2000" dirty="0">
                  <a:solidFill>
                    <a:schemeClr val="accent3">
                      <a:lumMod val="50000"/>
                    </a:schemeClr>
                  </a:solidFill>
                  <a:latin typeface="Cambria Math" panose="02040503050406030204" pitchFamily="18" charset="0"/>
                  <a:ea typeface="Cambria Math" panose="02040503050406030204" pitchFamily="18" charset="0"/>
                  <a:cs typeface="Franklin Gothic Medium"/>
                </a:rPr>
                <a:t>1</a:t>
              </a:r>
            </a:p>
          </p:txBody>
        </p:sp>
        <p:sp>
          <p:nvSpPr>
            <p:cNvPr id="6" name="Frame 5">
              <a:extLst>
                <a:ext uri="{FF2B5EF4-FFF2-40B4-BE49-F238E27FC236}">
                  <a16:creationId xmlns:a16="http://schemas.microsoft.com/office/drawing/2014/main" id="{CED8705B-AB24-0706-2280-02D4FB0383ED}"/>
                </a:ext>
              </a:extLst>
            </p:cNvPr>
            <p:cNvSpPr/>
            <p:nvPr/>
          </p:nvSpPr>
          <p:spPr>
            <a:xfrm>
              <a:off x="2429129" y="3667126"/>
              <a:ext cx="395416" cy="407772"/>
            </a:xfrm>
            <a:prstGeom prst="frame">
              <a:avLst>
                <a:gd name="adj1" fmla="val 0"/>
              </a:avLst>
            </a:prstGeom>
            <a:noFill/>
            <a:ln>
              <a:solidFill>
                <a:schemeClr val="accent3">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chemeClr val="accent3">
                    <a:lumMod val="60000"/>
                    <a:lumOff val="40000"/>
                  </a:schemeClr>
                </a:solidFill>
              </a:endParaRPr>
            </a:p>
          </p:txBody>
        </p:sp>
        <p:sp>
          <p:nvSpPr>
            <p:cNvPr id="7" name="TextBox 6">
              <a:extLst>
                <a:ext uri="{FF2B5EF4-FFF2-40B4-BE49-F238E27FC236}">
                  <a16:creationId xmlns:a16="http://schemas.microsoft.com/office/drawing/2014/main" id="{355E1A4A-7AD3-FD54-4BD6-AA0DCC18CFC1}"/>
                </a:ext>
              </a:extLst>
            </p:cNvPr>
            <p:cNvSpPr txBox="1"/>
            <p:nvPr/>
          </p:nvSpPr>
          <p:spPr>
            <a:xfrm>
              <a:off x="2458739" y="3674788"/>
              <a:ext cx="365806" cy="400110"/>
            </a:xfrm>
            <a:prstGeom prst="rect">
              <a:avLst/>
            </a:prstGeom>
            <a:noFill/>
          </p:spPr>
          <p:txBody>
            <a:bodyPr wrap="square" rtlCol="0">
              <a:spAutoFit/>
            </a:bodyPr>
            <a:lstStyle/>
            <a:p>
              <a:r>
                <a:rPr lang="en-US" sz="2000" dirty="0">
                  <a:solidFill>
                    <a:schemeClr val="accent3">
                      <a:lumMod val="50000"/>
                    </a:schemeClr>
                  </a:solidFill>
                  <a:latin typeface="Cambria Math" panose="02040503050406030204" pitchFamily="18" charset="0"/>
                  <a:ea typeface="Cambria Math" panose="02040503050406030204" pitchFamily="18" charset="0"/>
                  <a:cs typeface="Franklin Gothic Medium"/>
                </a:rPr>
                <a:t>2</a:t>
              </a:r>
            </a:p>
          </p:txBody>
        </p:sp>
        <p:sp>
          <p:nvSpPr>
            <p:cNvPr id="8" name="TextBox 7">
              <a:extLst>
                <a:ext uri="{FF2B5EF4-FFF2-40B4-BE49-F238E27FC236}">
                  <a16:creationId xmlns:a16="http://schemas.microsoft.com/office/drawing/2014/main" id="{7F8D832A-DE95-E703-E02E-6BD3ACE37E01}"/>
                </a:ext>
              </a:extLst>
            </p:cNvPr>
            <p:cNvSpPr txBox="1"/>
            <p:nvPr/>
          </p:nvSpPr>
          <p:spPr>
            <a:xfrm>
              <a:off x="3205735" y="3678619"/>
              <a:ext cx="582382" cy="400110"/>
            </a:xfrm>
            <a:prstGeom prst="rect">
              <a:avLst/>
            </a:prstGeom>
            <a:noFill/>
          </p:spPr>
          <p:txBody>
            <a:bodyPr wrap="square" rtlCol="0">
              <a:spAutoFit/>
            </a:bodyPr>
            <a:lstStyle/>
            <a:p>
              <a:r>
                <a:rPr lang="en-US" sz="2000" dirty="0">
                  <a:solidFill>
                    <a:schemeClr val="accent3">
                      <a:lumMod val="50000"/>
                    </a:schemeClr>
                  </a:solidFill>
                  <a:latin typeface="Cambria Math" panose="02040503050406030204" pitchFamily="18" charset="0"/>
                  <a:ea typeface="Cambria Math" panose="02040503050406030204" pitchFamily="18" charset="0"/>
                  <a:cs typeface="Franklin Gothic Medium"/>
                </a:rPr>
                <a:t>nil</a:t>
              </a:r>
            </a:p>
          </p:txBody>
        </p:sp>
        <p:cxnSp>
          <p:nvCxnSpPr>
            <p:cNvPr id="9" name="Straight Arrow Connector 8">
              <a:extLst>
                <a:ext uri="{FF2B5EF4-FFF2-40B4-BE49-F238E27FC236}">
                  <a16:creationId xmlns:a16="http://schemas.microsoft.com/office/drawing/2014/main" id="{86A9E6AE-68BF-22DB-82CB-3DFA9FEF31EE}"/>
                </a:ext>
              </a:extLst>
            </p:cNvPr>
            <p:cNvCxnSpPr>
              <a:cxnSpLocks/>
              <a:stCxn id="5" idx="3"/>
            </p:cNvCxnSpPr>
            <p:nvPr/>
          </p:nvCxnSpPr>
          <p:spPr>
            <a:xfrm>
              <a:off x="1970258" y="3878674"/>
              <a:ext cx="412338" cy="0"/>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a:extLst>
                <a:ext uri="{FF2B5EF4-FFF2-40B4-BE49-F238E27FC236}">
                  <a16:creationId xmlns:a16="http://schemas.microsoft.com/office/drawing/2014/main" id="{BCBD7B83-7EE9-E01C-02EA-4F084D59D87E}"/>
                </a:ext>
              </a:extLst>
            </p:cNvPr>
            <p:cNvCxnSpPr>
              <a:cxnSpLocks/>
            </p:cNvCxnSpPr>
            <p:nvPr/>
          </p:nvCxnSpPr>
          <p:spPr>
            <a:xfrm>
              <a:off x="2824545" y="3878674"/>
              <a:ext cx="412338" cy="0"/>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grpSp>
      <p:sp>
        <p:nvSpPr>
          <p:cNvPr id="11" name="Left Brace 10">
            <a:extLst>
              <a:ext uri="{FF2B5EF4-FFF2-40B4-BE49-F238E27FC236}">
                <a16:creationId xmlns:a16="http://schemas.microsoft.com/office/drawing/2014/main" id="{677F6434-C30F-84E4-8388-9CB626F7B3D6}"/>
              </a:ext>
              <a:ext uri="{C183D7F6-B498-43B3-948B-1728B52AA6E4}">
                <adec:decorative xmlns:adec="http://schemas.microsoft.com/office/drawing/2017/decorative" val="1"/>
              </a:ext>
            </a:extLst>
          </p:cNvPr>
          <p:cNvSpPr/>
          <p:nvPr/>
        </p:nvSpPr>
        <p:spPr>
          <a:xfrm rot="16200000">
            <a:off x="2895584" y="4320105"/>
            <a:ext cx="168935" cy="1194911"/>
          </a:xfrm>
          <a:prstGeom prst="leftBrace">
            <a:avLst/>
          </a:prstGeom>
          <a:noFill/>
          <a:ln>
            <a:solidFill>
              <a:srgbClr val="7030A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rgbClr val="7030A0"/>
              </a:solidFill>
            </a:endParaRPr>
          </a:p>
        </p:txBody>
      </p:sp>
      <p:sp>
        <p:nvSpPr>
          <p:cNvPr id="12" name="TextBox 11">
            <a:extLst>
              <a:ext uri="{FF2B5EF4-FFF2-40B4-BE49-F238E27FC236}">
                <a16:creationId xmlns:a16="http://schemas.microsoft.com/office/drawing/2014/main" id="{D28A1DC8-2C05-B017-5E87-33690EE7CC8F}"/>
              </a:ext>
            </a:extLst>
          </p:cNvPr>
          <p:cNvSpPr txBox="1"/>
          <p:nvPr/>
        </p:nvSpPr>
        <p:spPr>
          <a:xfrm>
            <a:off x="2282826" y="5029315"/>
            <a:ext cx="4734822" cy="369332"/>
          </a:xfrm>
          <a:prstGeom prst="rect">
            <a:avLst/>
          </a:prstGeom>
          <a:noFill/>
        </p:spPr>
        <p:txBody>
          <a:bodyPr wrap="none" rtlCol="0">
            <a:spAutoFit/>
          </a:bodyPr>
          <a:lstStyle/>
          <a:p>
            <a:r>
              <a:rPr lang="en-US" dirty="0">
                <a:solidFill>
                  <a:srgbClr val="0070C0"/>
                </a:solidFill>
                <a:latin typeface="Cambria Math" panose="02040503050406030204" pitchFamily="18" charset="0"/>
                <a:ea typeface="Cambria Math" panose="02040503050406030204" pitchFamily="18" charset="0"/>
                <a:cs typeface="Franklin Gothic Medium"/>
              </a:rPr>
              <a:t>P(nil)</a:t>
            </a:r>
            <a:r>
              <a:rPr lang="en-US" dirty="0">
                <a:solidFill>
                  <a:srgbClr val="7030A0"/>
                </a:solidFill>
                <a:latin typeface="Franklin Gothic Medium"/>
                <a:cs typeface="Franklin Gothic Medium"/>
              </a:rPr>
              <a:t> already proven when proving </a:t>
            </a:r>
            <a:r>
              <a:rPr lang="en-US" dirty="0">
                <a:latin typeface="Cambria Math" panose="02040503050406030204" pitchFamily="18" charset="0"/>
                <a:ea typeface="Cambria Math" panose="02040503050406030204" pitchFamily="18" charset="0"/>
              </a:rPr>
              <a:t>P(2 :: </a:t>
            </a:r>
            <a:r>
              <a:rPr lang="en-US" dirty="0">
                <a:solidFill>
                  <a:srgbClr val="0070C0"/>
                </a:solidFill>
                <a:latin typeface="Cambria Math" panose="02040503050406030204" pitchFamily="18" charset="0"/>
                <a:ea typeface="Cambria Math" panose="02040503050406030204" pitchFamily="18" charset="0"/>
              </a:rPr>
              <a:t>nil</a:t>
            </a:r>
            <a:r>
              <a:rPr lang="en-US" dirty="0">
                <a:latin typeface="Cambria Math" panose="02040503050406030204" pitchFamily="18" charset="0"/>
                <a:ea typeface="Cambria Math" panose="02040503050406030204" pitchFamily="18" charset="0"/>
              </a:rPr>
              <a:t>)</a:t>
            </a:r>
            <a:endParaRPr lang="en-US" dirty="0">
              <a:solidFill>
                <a:srgbClr val="7030A0"/>
              </a:solidFill>
              <a:latin typeface="Cambria Math" panose="02040503050406030204" pitchFamily="18" charset="0"/>
              <a:ea typeface="Cambria Math" panose="02040503050406030204" pitchFamily="18" charset="0"/>
              <a:cs typeface="Franklin Gothic Medium"/>
            </a:endParaRPr>
          </a:p>
        </p:txBody>
      </p:sp>
      <p:sp>
        <p:nvSpPr>
          <p:cNvPr id="13" name="Left Brace 12">
            <a:extLst>
              <a:ext uri="{FF2B5EF4-FFF2-40B4-BE49-F238E27FC236}">
                <a16:creationId xmlns:a16="http://schemas.microsoft.com/office/drawing/2014/main" id="{E4AD743F-2889-3BB8-E0B2-1E4417D96175}"/>
              </a:ext>
              <a:ext uri="{C183D7F6-B498-43B3-948B-1728B52AA6E4}">
                <adec:decorative xmlns:adec="http://schemas.microsoft.com/office/drawing/2017/decorative" val="1"/>
              </a:ext>
            </a:extLst>
          </p:cNvPr>
          <p:cNvSpPr/>
          <p:nvPr/>
        </p:nvSpPr>
        <p:spPr>
          <a:xfrm rot="16200000">
            <a:off x="2477042" y="4678728"/>
            <a:ext cx="172767" cy="2028163"/>
          </a:xfrm>
          <a:prstGeom prst="leftBrace">
            <a:avLst/>
          </a:prstGeom>
          <a:noFill/>
          <a:ln>
            <a:solidFill>
              <a:srgbClr val="7030A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rgbClr val="7030A0"/>
              </a:solidFill>
            </a:endParaRPr>
          </a:p>
        </p:txBody>
      </p:sp>
      <p:sp>
        <p:nvSpPr>
          <p:cNvPr id="14" name="TextBox 13">
            <a:extLst>
              <a:ext uri="{FF2B5EF4-FFF2-40B4-BE49-F238E27FC236}">
                <a16:creationId xmlns:a16="http://schemas.microsoft.com/office/drawing/2014/main" id="{D091FD8C-80CE-445E-0E47-418D8CE7B7E9}"/>
              </a:ext>
            </a:extLst>
          </p:cNvPr>
          <p:cNvSpPr txBox="1"/>
          <p:nvPr/>
        </p:nvSpPr>
        <p:spPr>
          <a:xfrm>
            <a:off x="1449574" y="5806481"/>
            <a:ext cx="5584414" cy="369332"/>
          </a:xfrm>
          <a:prstGeom prst="rect">
            <a:avLst/>
          </a:prstGeom>
          <a:noFill/>
        </p:spPr>
        <p:txBody>
          <a:bodyPr wrap="none" rtlCol="0">
            <a:spAutoFit/>
          </a:bodyPr>
          <a:lstStyle/>
          <a:p>
            <a:r>
              <a:rPr lang="en-US" dirty="0">
                <a:solidFill>
                  <a:srgbClr val="0070C0"/>
                </a:solidFill>
                <a:latin typeface="Cambria Math" panose="02040503050406030204" pitchFamily="18" charset="0"/>
                <a:ea typeface="Cambria Math" panose="02040503050406030204" pitchFamily="18" charset="0"/>
                <a:cs typeface="Franklin Gothic Medium"/>
              </a:rPr>
              <a:t>P(2 :: nil)</a:t>
            </a:r>
            <a:r>
              <a:rPr lang="en-US" dirty="0">
                <a:solidFill>
                  <a:srgbClr val="7030A0"/>
                </a:solidFill>
                <a:latin typeface="Franklin Gothic Medium"/>
                <a:cs typeface="Franklin Gothic Medium"/>
              </a:rPr>
              <a:t> already proven when proving </a:t>
            </a:r>
            <a:r>
              <a:rPr lang="en-US" dirty="0">
                <a:latin typeface="Cambria Math" panose="02040503050406030204" pitchFamily="18" charset="0"/>
                <a:ea typeface="Cambria Math" panose="02040503050406030204" pitchFamily="18" charset="0"/>
              </a:rPr>
              <a:t>P(1 ::  </a:t>
            </a:r>
            <a:r>
              <a:rPr lang="en-US" dirty="0">
                <a:solidFill>
                  <a:srgbClr val="0070C0"/>
                </a:solidFill>
                <a:latin typeface="Cambria Math" panose="02040503050406030204" pitchFamily="18" charset="0"/>
                <a:ea typeface="Cambria Math" panose="02040503050406030204" pitchFamily="18" charset="0"/>
              </a:rPr>
              <a:t>2 :: nil</a:t>
            </a:r>
            <a:r>
              <a:rPr lang="en-US" dirty="0">
                <a:latin typeface="Cambria Math" panose="02040503050406030204" pitchFamily="18" charset="0"/>
                <a:ea typeface="Cambria Math" panose="02040503050406030204" pitchFamily="18" charset="0"/>
              </a:rPr>
              <a:t>)</a:t>
            </a:r>
            <a:endParaRPr lang="en-US" dirty="0">
              <a:solidFill>
                <a:srgbClr val="7030A0"/>
              </a:solidFill>
              <a:latin typeface="Cambria Math" panose="02040503050406030204" pitchFamily="18" charset="0"/>
              <a:ea typeface="Cambria Math" panose="02040503050406030204" pitchFamily="18" charset="0"/>
              <a:cs typeface="Franklin Gothic Medium"/>
            </a:endParaRPr>
          </a:p>
        </p:txBody>
      </p:sp>
      <p:sp>
        <p:nvSpPr>
          <p:cNvPr id="15" name="Left Brace 14">
            <a:extLst>
              <a:ext uri="{FF2B5EF4-FFF2-40B4-BE49-F238E27FC236}">
                <a16:creationId xmlns:a16="http://schemas.microsoft.com/office/drawing/2014/main" id="{2E5D8458-8301-119F-9D05-42B4A2D5EAEE}"/>
              </a:ext>
              <a:ext uri="{C183D7F6-B498-43B3-948B-1728B52AA6E4}">
                <adec:decorative xmlns:adec="http://schemas.microsoft.com/office/drawing/2017/decorative" val="1"/>
              </a:ext>
            </a:extLst>
          </p:cNvPr>
          <p:cNvSpPr/>
          <p:nvPr/>
        </p:nvSpPr>
        <p:spPr>
          <a:xfrm rot="16200000">
            <a:off x="3368766" y="4042755"/>
            <a:ext cx="145481" cy="272002"/>
          </a:xfrm>
          <a:prstGeom prst="leftBrace">
            <a:avLst/>
          </a:prstGeom>
          <a:noFill/>
          <a:ln>
            <a:solidFill>
              <a:srgbClr val="7030A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rgbClr val="7030A0"/>
              </a:solidFill>
            </a:endParaRPr>
          </a:p>
        </p:txBody>
      </p:sp>
      <p:sp>
        <p:nvSpPr>
          <p:cNvPr id="16" name="TextBox 15">
            <a:extLst>
              <a:ext uri="{FF2B5EF4-FFF2-40B4-BE49-F238E27FC236}">
                <a16:creationId xmlns:a16="http://schemas.microsoft.com/office/drawing/2014/main" id="{568435DB-3820-5A50-088F-3C9C5F1C235C}"/>
              </a:ext>
            </a:extLst>
          </p:cNvPr>
          <p:cNvSpPr txBox="1"/>
          <p:nvPr/>
        </p:nvSpPr>
        <p:spPr>
          <a:xfrm>
            <a:off x="3059830" y="4291748"/>
            <a:ext cx="763351" cy="369332"/>
          </a:xfrm>
          <a:prstGeom prst="rect">
            <a:avLst/>
          </a:prstGeom>
          <a:noFill/>
        </p:spPr>
        <p:txBody>
          <a:bodyPr wrap="square" rtlCol="0">
            <a:spAutoFit/>
          </a:bodyPr>
          <a:lstStyle/>
          <a:p>
            <a:r>
              <a:rPr lang="en-US" dirty="0">
                <a:solidFill>
                  <a:srgbClr val="0070C0"/>
                </a:solidFill>
                <a:latin typeface="Cambria Math" panose="02040503050406030204" pitchFamily="18" charset="0"/>
                <a:ea typeface="Cambria Math" panose="02040503050406030204" pitchFamily="18" charset="0"/>
                <a:cs typeface="Franklin Gothic Medium"/>
              </a:rPr>
              <a:t>P(nil)</a:t>
            </a:r>
            <a:endParaRPr lang="en-US" dirty="0">
              <a:solidFill>
                <a:srgbClr val="7030A0"/>
              </a:solidFill>
              <a:latin typeface="Cambria Math" panose="02040503050406030204" pitchFamily="18" charset="0"/>
              <a:ea typeface="Cambria Math" panose="02040503050406030204" pitchFamily="18" charset="0"/>
              <a:cs typeface="Franklin Gothic Medium"/>
            </a:endParaRPr>
          </a:p>
        </p:txBody>
      </p:sp>
      <p:sp>
        <p:nvSpPr>
          <p:cNvPr id="17" name="Slide Number Placeholder 16">
            <a:extLst>
              <a:ext uri="{FF2B5EF4-FFF2-40B4-BE49-F238E27FC236}">
                <a16:creationId xmlns:a16="http://schemas.microsoft.com/office/drawing/2014/main" id="{75487A64-A8B0-66FA-7DB0-26404B989103}"/>
              </a:ext>
            </a:extLst>
          </p:cNvPr>
          <p:cNvSpPr>
            <a:spLocks noGrp="1"/>
          </p:cNvSpPr>
          <p:nvPr>
            <p:ph type="sldNum" sz="quarter" idx="4"/>
          </p:nvPr>
        </p:nvSpPr>
        <p:spPr/>
        <p:txBody>
          <a:bodyPr/>
          <a:lstStyle/>
          <a:p>
            <a:fld id="{60F4F636-6A27-E649-AEDF-9DE4D4E58670}" type="slidenum">
              <a:rPr lang="en-US" smtClean="0"/>
              <a:pPr/>
              <a:t>78</a:t>
            </a:fld>
            <a:endParaRPr lang="en-US" dirty="0"/>
          </a:p>
        </p:txBody>
      </p:sp>
    </p:spTree>
    <p:extLst>
      <p:ext uri="{BB962C8B-B14F-4D97-AF65-F5344CB8AC3E}">
        <p14:creationId xmlns:p14="http://schemas.microsoft.com/office/powerpoint/2010/main" val="445590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3" grpId="0" animBg="1"/>
      <p:bldP spid="14" grpId="0"/>
      <p:bldP spid="15" grpId="0" animBg="1"/>
      <p:bldP spid="16"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Echo &amp; Len Base Case (1/2)</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echo(nil)  	:= nil</a:t>
            </a:r>
          </a:p>
          <a:p>
            <a:pPr lvl="2"/>
            <a:r>
              <a:rPr lang="en-US" sz="1800" dirty="0">
                <a:latin typeface="Cambria Math" panose="02040503050406030204" pitchFamily="18" charset="0"/>
                <a:ea typeface="Cambria Math" panose="02040503050406030204" pitchFamily="18" charset="0"/>
              </a:rPr>
              <a:t>	echo(x :: L)	:= x :: x :: echo(L)</a:t>
            </a:r>
          </a:p>
          <a:p>
            <a:pPr lvl="2"/>
            <a:endParaRPr lang="en-US" sz="1800" dirty="0"/>
          </a:p>
          <a:p>
            <a:r>
              <a:rPr lang="en-US" sz="2600" dirty="0"/>
              <a:t>Prove that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(echo(S)) = 2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(S)</a:t>
            </a:r>
            <a:r>
              <a:rPr lang="en-US" sz="2600" dirty="0"/>
              <a:t> for any </a:t>
            </a:r>
            <a:r>
              <a:rPr lang="en-US" sz="2600" dirty="0">
                <a:latin typeface="Cambria Math" panose="02040503050406030204" pitchFamily="18" charset="0"/>
                <a:ea typeface="Cambria Math" panose="02040503050406030204" pitchFamily="18" charset="0"/>
              </a:rPr>
              <a:t>S : List</a:t>
            </a:r>
          </a:p>
          <a:p>
            <a:pPr lvl="2"/>
            <a:endParaRPr lang="en-US" sz="1800" dirty="0"/>
          </a:p>
          <a:p>
            <a:pPr lvl="2"/>
            <a:r>
              <a:rPr lang="en-US" sz="1800" dirty="0">
                <a:solidFill>
                  <a:srgbClr val="7030A0"/>
                </a:solidFill>
                <a:latin typeface="Franklin Gothic Medium" panose="020B0603020102020204" pitchFamily="34" charset="0"/>
                <a:ea typeface="Cambria Math" panose="02040503050406030204" pitchFamily="18" charset="0"/>
              </a:rPr>
              <a:t>Base Case</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nil</a:t>
            </a:r>
            <a:r>
              <a:rPr lang="en-US" sz="1800" dirty="0">
                <a:latin typeface="Franklin Gothic Medium" panose="020B0603020102020204" pitchFamily="34" charset="0"/>
                <a:ea typeface="Cambria Math" panose="02040503050406030204" pitchFamily="18" charset="0"/>
              </a:rPr>
              <a:t>)</a:t>
            </a:r>
            <a:r>
              <a:rPr lang="en-US" sz="1800" dirty="0">
                <a:latin typeface="Cambria Math" panose="02040503050406030204" pitchFamily="18" charset="0"/>
                <a:ea typeface="Cambria Math" panose="02040503050406030204" pitchFamily="18" charset="0"/>
              </a:rPr>
              <a:t>:</a:t>
            </a:r>
          </a:p>
          <a:p>
            <a:pPr lvl="2"/>
            <a:endParaRPr lang="en-US" sz="800" dirty="0">
              <a:latin typeface="Cambria Math" panose="02040503050406030204" pitchFamily="18" charset="0"/>
              <a:ea typeface="Cambria Math" panose="02040503050406030204" pitchFamily="18" charset="0"/>
            </a:endParaRPr>
          </a:p>
          <a:p>
            <a:pPr lvl="2"/>
            <a:r>
              <a:rPr lang="en-US" sz="1800" dirty="0">
                <a:latin typeface="Franklin Gothic Medium" panose="020B0603020102020204" pitchFamily="34" charset="0"/>
                <a:ea typeface="Cambria Math" panose="02040503050406030204" pitchFamily="18" charset="0"/>
              </a:rPr>
              <a:t>	Need to prove that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(echo(nil)) = 2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(nil)</a:t>
            </a:r>
          </a:p>
          <a:p>
            <a:pPr lvl="2"/>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(echo(nil))	=</a:t>
            </a:r>
          </a:p>
        </p:txBody>
      </p:sp>
      <p:sp>
        <p:nvSpPr>
          <p:cNvPr id="4" name="Content Placeholder 2">
            <a:extLst>
              <a:ext uri="{FF2B5EF4-FFF2-40B4-BE49-F238E27FC236}">
                <a16:creationId xmlns:a16="http://schemas.microsoft.com/office/drawing/2014/main" id="{264F3D8A-7B26-A838-9065-69DF88D4B143}"/>
              </a:ext>
            </a:extLst>
          </p:cNvPr>
          <p:cNvSpPr txBox="1">
            <a:spLocks/>
          </p:cNvSpPr>
          <p:nvPr/>
        </p:nvSpPr>
        <p:spPr>
          <a:xfrm>
            <a:off x="0" y="6163675"/>
            <a:ext cx="3571103" cy="72905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Franklin Gothic Medium"/>
                <a:ea typeface="+mn-ea"/>
                <a:cs typeface="Franklin Gothic Medium"/>
              </a:defRPr>
            </a:lvl1pPr>
            <a:lvl2pPr marL="742950" indent="-285750" algn="l" defTabSz="457200" rtl="0" eaLnBrk="1" latinLnBrk="0" hangingPunct="1">
              <a:spcBef>
                <a:spcPct val="20000"/>
              </a:spcBef>
              <a:buFont typeface="Arial"/>
              <a:buChar char="–"/>
              <a:defRPr sz="2800" kern="1200">
                <a:solidFill>
                  <a:schemeClr val="tx1"/>
                </a:solidFill>
                <a:latin typeface="Franklin Gothic Medium"/>
                <a:ea typeface="+mn-ea"/>
                <a:cs typeface="Franklin Gothic Medium"/>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2"/>
            <a:r>
              <a:rPr lang="en-US" sz="1800" dirty="0" err="1"/>
              <a:t>len</a:t>
            </a:r>
            <a:r>
              <a:rPr lang="en-US" sz="1800" dirty="0"/>
              <a:t>(nil)		</a:t>
            </a:r>
            <a:r>
              <a:rPr lang="en-US" sz="1800" dirty="0">
                <a:latin typeface="Cambria Math" panose="02040503050406030204" pitchFamily="18" charset="0"/>
                <a:ea typeface="Cambria Math" panose="02040503050406030204" pitchFamily="18" charset="0"/>
              </a:rPr>
              <a:t>:=  0</a:t>
            </a:r>
          </a:p>
          <a:p>
            <a:pPr marL="0" lvl="2"/>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(x :: L)	:=  1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(L)</a:t>
            </a:r>
            <a:endParaRPr lang="en-US" sz="1800" dirty="0">
              <a:solidFill>
                <a:prstClr val="black"/>
              </a:solidFill>
              <a:latin typeface="Cambria Math" panose="02040503050406030204" pitchFamily="18" charset="0"/>
              <a:ea typeface="Cambria Math" panose="02040503050406030204" pitchFamily="18" charset="0"/>
              <a:cs typeface="Franklin Gothic Medium"/>
            </a:endParaRPr>
          </a:p>
        </p:txBody>
      </p:sp>
      <p:sp>
        <p:nvSpPr>
          <p:cNvPr id="5" name="Slide Number Placeholder 4">
            <a:extLst>
              <a:ext uri="{FF2B5EF4-FFF2-40B4-BE49-F238E27FC236}">
                <a16:creationId xmlns:a16="http://schemas.microsoft.com/office/drawing/2014/main" id="{8CF296F7-747E-65B8-03E7-45F5675907A1}"/>
              </a:ext>
            </a:extLst>
          </p:cNvPr>
          <p:cNvSpPr>
            <a:spLocks noGrp="1"/>
          </p:cNvSpPr>
          <p:nvPr>
            <p:ph type="sldNum" sz="quarter" idx="4"/>
          </p:nvPr>
        </p:nvSpPr>
        <p:spPr/>
        <p:txBody>
          <a:bodyPr/>
          <a:lstStyle/>
          <a:p>
            <a:fld id="{60F4F636-6A27-E649-AEDF-9DE4D4E58670}" type="slidenum">
              <a:rPr lang="en-US" smtClean="0"/>
              <a:pPr/>
              <a:t>79</a:t>
            </a:fld>
            <a:endParaRPr lang="en-US" dirty="0"/>
          </a:p>
        </p:txBody>
      </p:sp>
    </p:spTree>
    <p:extLst>
      <p:ext uri="{BB962C8B-B14F-4D97-AF65-F5344CB8AC3E}">
        <p14:creationId xmlns:p14="http://schemas.microsoft.com/office/powerpoint/2010/main" val="2003551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3B35B7-CA9D-DFF8-1934-3431237FEE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492064-CBF8-90C7-3AAF-8546ADE0C442}"/>
              </a:ext>
            </a:extLst>
          </p:cNvPr>
          <p:cNvSpPr>
            <a:spLocks noGrp="1"/>
          </p:cNvSpPr>
          <p:nvPr>
            <p:ph type="title"/>
          </p:nvPr>
        </p:nvSpPr>
        <p:spPr/>
        <p:txBody>
          <a:bodyPr/>
          <a:lstStyle/>
          <a:p>
            <a:r>
              <a:rPr lang="en-US" dirty="0"/>
              <a:t>How Much Debugging? (1/2)</a:t>
            </a:r>
          </a:p>
        </p:txBody>
      </p:sp>
      <p:sp>
        <p:nvSpPr>
          <p:cNvPr id="3" name="Content Placeholder 2">
            <a:extLst>
              <a:ext uri="{FF2B5EF4-FFF2-40B4-BE49-F238E27FC236}">
                <a16:creationId xmlns:a16="http://schemas.microsoft.com/office/drawing/2014/main" id="{DF83BF0F-CB20-1527-8EDD-0316E588B0F5}"/>
              </a:ext>
            </a:extLst>
          </p:cNvPr>
          <p:cNvSpPr>
            <a:spLocks noGrp="1"/>
          </p:cNvSpPr>
          <p:nvPr>
            <p:ph idx="1"/>
          </p:nvPr>
        </p:nvSpPr>
        <p:spPr/>
        <p:txBody>
          <a:bodyPr/>
          <a:lstStyle/>
          <a:p>
            <a:r>
              <a:rPr lang="en-US" sz="2600" dirty="0"/>
              <a:t>Bugs typed in…  </a:t>
            </a:r>
            <a:r>
              <a:rPr lang="en-US" sz="2600" dirty="0">
                <a:solidFill>
                  <a:srgbClr val="0070C0"/>
                </a:solidFill>
              </a:rPr>
              <a:t>1 per 20 lines</a:t>
            </a:r>
          </a:p>
          <a:p>
            <a:pPr lvl="1"/>
            <a:r>
              <a:rPr lang="en-US" sz="2200" dirty="0"/>
              <a:t>the norm for pretty much everyone</a:t>
            </a:r>
          </a:p>
          <a:p>
            <a:pPr lvl="1"/>
            <a:endParaRPr lang="en-US" sz="2200" dirty="0"/>
          </a:p>
          <a:p>
            <a:r>
              <a:rPr lang="en-US" sz="2600" dirty="0"/>
              <a:t>Bugs after type checking…  </a:t>
            </a:r>
            <a:r>
              <a:rPr lang="en-US" sz="2600" dirty="0">
                <a:solidFill>
                  <a:srgbClr val="0070C0"/>
                </a:solidFill>
              </a:rPr>
              <a:t>1 per 40 lines</a:t>
            </a:r>
          </a:p>
          <a:p>
            <a:pPr lvl="1"/>
            <a:r>
              <a:rPr lang="en-US" sz="2200" dirty="0"/>
              <a:t>assume 50% caught by type checker (saw 39% in HW1)</a:t>
            </a:r>
          </a:p>
          <a:p>
            <a:pPr lvl="1"/>
            <a:endParaRPr lang="en-US" sz="2200" dirty="0"/>
          </a:p>
          <a:p>
            <a:r>
              <a:rPr lang="en-US" sz="2600" dirty="0"/>
              <a:t>Bugs after unit testing…  </a:t>
            </a:r>
            <a:r>
              <a:rPr lang="en-US" sz="2600" dirty="0">
                <a:solidFill>
                  <a:srgbClr val="0070C0"/>
                </a:solidFill>
              </a:rPr>
              <a:t>1 per 133 lines</a:t>
            </a:r>
          </a:p>
          <a:p>
            <a:pPr lvl="1"/>
            <a:r>
              <a:rPr lang="en-US" sz="2200" dirty="0"/>
              <a:t>assume 70% caught by unit testing</a:t>
            </a:r>
          </a:p>
          <a:p>
            <a:pPr lvl="2"/>
            <a:r>
              <a:rPr lang="en-US" sz="1800" dirty="0"/>
              <a:t>optimistic: studies find about &lt;70% are caught by unit testing</a:t>
            </a:r>
            <a:endParaRPr lang="en-US" sz="2200" dirty="0"/>
          </a:p>
          <a:p>
            <a:pPr lvl="1"/>
            <a:r>
              <a:rPr lang="en-US" sz="2200" dirty="0"/>
              <a:t>remaining bugs are sent to beta testers</a:t>
            </a:r>
          </a:p>
          <a:p>
            <a:pPr lvl="1"/>
            <a:endParaRPr lang="en-US" sz="2200" dirty="0"/>
          </a:p>
        </p:txBody>
      </p:sp>
      <p:sp>
        <p:nvSpPr>
          <p:cNvPr id="4" name="Slide Number Placeholder 3">
            <a:extLst>
              <a:ext uri="{FF2B5EF4-FFF2-40B4-BE49-F238E27FC236}">
                <a16:creationId xmlns:a16="http://schemas.microsoft.com/office/drawing/2014/main" id="{AB2443DE-97DA-D414-FD09-E63C90841F3E}"/>
              </a:ext>
            </a:extLst>
          </p:cNvPr>
          <p:cNvSpPr>
            <a:spLocks noGrp="1"/>
          </p:cNvSpPr>
          <p:nvPr>
            <p:ph type="sldNum" sz="quarter" idx="4"/>
          </p:nvPr>
        </p:nvSpPr>
        <p:spPr/>
        <p:txBody>
          <a:bodyPr/>
          <a:lstStyle/>
          <a:p>
            <a:fld id="{60F4F636-6A27-E649-AEDF-9DE4D4E58670}" type="slidenum">
              <a:rPr lang="en-US" smtClean="0"/>
              <a:pPr/>
              <a:t>8</a:t>
            </a:fld>
            <a:endParaRPr lang="en-US" dirty="0"/>
          </a:p>
        </p:txBody>
      </p:sp>
    </p:spTree>
    <p:extLst>
      <p:ext uri="{BB962C8B-B14F-4D97-AF65-F5344CB8AC3E}">
        <p14:creationId xmlns:p14="http://schemas.microsoft.com/office/powerpoint/2010/main" val="3570082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Echo &amp; Len Base Case (2/2)</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echo(nil)  	:= nil</a:t>
            </a:r>
          </a:p>
          <a:p>
            <a:pPr lvl="2"/>
            <a:r>
              <a:rPr lang="en-US" sz="1800" dirty="0">
                <a:latin typeface="Cambria Math" panose="02040503050406030204" pitchFamily="18" charset="0"/>
                <a:ea typeface="Cambria Math" panose="02040503050406030204" pitchFamily="18" charset="0"/>
              </a:rPr>
              <a:t>	echo(x :: L)	:= x :: x :: echo(L)</a:t>
            </a:r>
          </a:p>
          <a:p>
            <a:pPr lvl="2"/>
            <a:endParaRPr lang="en-US" sz="1800" dirty="0"/>
          </a:p>
          <a:p>
            <a:r>
              <a:rPr lang="en-US" sz="2600" dirty="0"/>
              <a:t>Prove that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(echo(S)) = 2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(S)</a:t>
            </a:r>
            <a:r>
              <a:rPr lang="en-US" sz="2600" dirty="0"/>
              <a:t> for any </a:t>
            </a:r>
            <a:r>
              <a:rPr lang="en-US" sz="2600" dirty="0">
                <a:latin typeface="Cambria Math" panose="02040503050406030204" pitchFamily="18" charset="0"/>
                <a:ea typeface="Cambria Math" panose="02040503050406030204" pitchFamily="18" charset="0"/>
              </a:rPr>
              <a:t>S : List</a:t>
            </a:r>
          </a:p>
          <a:p>
            <a:pPr lvl="2"/>
            <a:endParaRPr lang="en-US" sz="1800" dirty="0"/>
          </a:p>
          <a:p>
            <a:pPr lvl="2"/>
            <a:r>
              <a:rPr lang="en-US" sz="1800" dirty="0">
                <a:solidFill>
                  <a:srgbClr val="7030A0"/>
                </a:solidFill>
                <a:latin typeface="Franklin Gothic Medium" panose="020B0603020102020204" pitchFamily="34" charset="0"/>
                <a:ea typeface="Cambria Math" panose="02040503050406030204" pitchFamily="18" charset="0"/>
              </a:rPr>
              <a:t>Base Case</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nil</a:t>
            </a:r>
            <a:r>
              <a:rPr lang="en-US" sz="1800" dirty="0">
                <a:latin typeface="Franklin Gothic Medium" panose="020B0603020102020204" pitchFamily="34" charset="0"/>
                <a:ea typeface="Cambria Math" panose="02040503050406030204" pitchFamily="18" charset="0"/>
              </a:rPr>
              <a:t>)</a:t>
            </a:r>
            <a:r>
              <a:rPr lang="en-US" sz="1800" dirty="0">
                <a:latin typeface="Cambria Math" panose="02040503050406030204" pitchFamily="18" charset="0"/>
                <a:ea typeface="Cambria Math" panose="02040503050406030204" pitchFamily="18" charset="0"/>
              </a:rPr>
              <a:t>:</a:t>
            </a:r>
          </a:p>
          <a:p>
            <a:pPr lvl="2"/>
            <a:endParaRPr lang="en-US" sz="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(echo(nil))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(nil)			</a:t>
            </a:r>
            <a:r>
              <a:rPr lang="en-US" sz="1800" dirty="0">
                <a:latin typeface="Franklin Gothic Medium" panose="020B0603020102020204" pitchFamily="34" charset="0"/>
                <a:ea typeface="Cambria Math" panose="02040503050406030204" pitchFamily="18" charset="0"/>
              </a:rPr>
              <a:t>def of</a:t>
            </a:r>
            <a:r>
              <a:rPr lang="en-US" sz="1800" dirty="0">
                <a:latin typeface="Cambria Math" panose="02040503050406030204" pitchFamily="18" charset="0"/>
                <a:ea typeface="Cambria Math" panose="02040503050406030204" pitchFamily="18" charset="0"/>
              </a:rPr>
              <a:t> echo</a:t>
            </a:r>
          </a:p>
        </p:txBody>
      </p:sp>
      <p:sp>
        <p:nvSpPr>
          <p:cNvPr id="4" name="TextBox 3">
            <a:extLst>
              <a:ext uri="{FF2B5EF4-FFF2-40B4-BE49-F238E27FC236}">
                <a16:creationId xmlns:a16="http://schemas.microsoft.com/office/drawing/2014/main" id="{A187DFD7-87CB-4CC3-A65E-8B65E3B0B2AA}"/>
              </a:ext>
            </a:extLst>
          </p:cNvPr>
          <p:cNvSpPr txBox="1"/>
          <p:nvPr/>
        </p:nvSpPr>
        <p:spPr>
          <a:xfrm>
            <a:off x="2769705" y="3812494"/>
            <a:ext cx="4341253" cy="369332"/>
          </a:xfrm>
          <a:prstGeom prst="rect">
            <a:avLst/>
          </a:prstGeom>
          <a:noFill/>
        </p:spPr>
        <p:txBody>
          <a:bodyPr wrap="none" rtlCol="0">
            <a:spAutoFit/>
          </a:bodyPr>
          <a:lstStyle/>
          <a:p>
            <a:pPr lvl="2"/>
            <a:r>
              <a:rPr lang="en-US" dirty="0">
                <a:latin typeface="Cambria Math" panose="02040503050406030204" pitchFamily="18" charset="0"/>
                <a:ea typeface="Cambria Math" panose="02040503050406030204" pitchFamily="18" charset="0"/>
              </a:rPr>
              <a:t>= 0					</a:t>
            </a:r>
            <a:r>
              <a:rPr lang="en-US" dirty="0">
                <a:latin typeface="Franklin Gothic Medium" panose="020B0603020102020204" pitchFamily="34" charset="0"/>
                <a:ea typeface="Cambria Math" panose="02040503050406030204" pitchFamily="18" charset="0"/>
              </a:rPr>
              <a:t>def of</a:t>
            </a:r>
            <a:r>
              <a:rPr lang="en-US" dirty="0">
                <a:latin typeface="Cambria Math" panose="02040503050406030204" pitchFamily="18" charset="0"/>
                <a:ea typeface="Cambria Math" panose="02040503050406030204" pitchFamily="18" charset="0"/>
              </a:rPr>
              <a:t> </a:t>
            </a:r>
            <a:r>
              <a:rPr lang="en-US" dirty="0" err="1">
                <a:latin typeface="Cambria Math" panose="02040503050406030204" pitchFamily="18" charset="0"/>
                <a:ea typeface="Cambria Math" panose="02040503050406030204" pitchFamily="18" charset="0"/>
              </a:rPr>
              <a:t>len</a:t>
            </a:r>
            <a:endParaRPr lang="en-US" dirty="0">
              <a:latin typeface="Cambria Math" panose="02040503050406030204" pitchFamily="18" charset="0"/>
              <a:ea typeface="Cambria Math" panose="02040503050406030204" pitchFamily="18" charset="0"/>
            </a:endParaRPr>
          </a:p>
        </p:txBody>
      </p:sp>
      <p:sp>
        <p:nvSpPr>
          <p:cNvPr id="5" name="TextBox 4">
            <a:extLst>
              <a:ext uri="{FF2B5EF4-FFF2-40B4-BE49-F238E27FC236}">
                <a16:creationId xmlns:a16="http://schemas.microsoft.com/office/drawing/2014/main" id="{4CB374F4-5596-F4EE-071A-68708507BA8B}"/>
              </a:ext>
            </a:extLst>
          </p:cNvPr>
          <p:cNvSpPr txBox="1"/>
          <p:nvPr/>
        </p:nvSpPr>
        <p:spPr>
          <a:xfrm>
            <a:off x="2769705" y="4175374"/>
            <a:ext cx="5262979" cy="646331"/>
          </a:xfrm>
          <a:prstGeom prst="rect">
            <a:avLst/>
          </a:prstGeom>
          <a:noFill/>
        </p:spPr>
        <p:txBody>
          <a:bodyPr wrap="none" rtlCol="0">
            <a:spAutoFit/>
          </a:bodyPr>
          <a:lstStyle/>
          <a:p>
            <a:pPr lvl="2"/>
            <a:r>
              <a:rPr lang="en-US" dirty="0">
                <a:latin typeface="Cambria Math" panose="02040503050406030204" pitchFamily="18" charset="0"/>
                <a:ea typeface="Cambria Math" panose="02040503050406030204" pitchFamily="18" charset="0"/>
              </a:rPr>
              <a:t>= 2 · 0			</a:t>
            </a:r>
          </a:p>
          <a:p>
            <a:pPr lvl="2"/>
            <a:r>
              <a:rPr lang="en-US" dirty="0">
                <a:latin typeface="Cambria Math" panose="02040503050406030204" pitchFamily="18" charset="0"/>
                <a:ea typeface="Cambria Math" panose="02040503050406030204" pitchFamily="18" charset="0"/>
              </a:rPr>
              <a:t>					</a:t>
            </a:r>
            <a:r>
              <a:rPr lang="en-US" dirty="0">
                <a:latin typeface="Franklin Gothic Medium" panose="020B0603020102020204" pitchFamily="34" charset="0"/>
                <a:ea typeface="Cambria Math" panose="02040503050406030204" pitchFamily="18" charset="0"/>
              </a:rPr>
              <a:t> def of</a:t>
            </a:r>
            <a:r>
              <a:rPr lang="en-US" dirty="0">
                <a:latin typeface="Cambria Math" panose="02040503050406030204" pitchFamily="18" charset="0"/>
                <a:ea typeface="Cambria Math" panose="02040503050406030204" pitchFamily="18" charset="0"/>
              </a:rPr>
              <a:t> </a:t>
            </a:r>
            <a:r>
              <a:rPr lang="en-US" dirty="0" err="1">
                <a:latin typeface="Cambria Math" panose="02040503050406030204" pitchFamily="18" charset="0"/>
                <a:ea typeface="Cambria Math" panose="02040503050406030204" pitchFamily="18" charset="0"/>
              </a:rPr>
              <a:t>len</a:t>
            </a:r>
            <a:r>
              <a:rPr lang="en-US" dirty="0">
                <a:latin typeface="Cambria Math" panose="02040503050406030204" pitchFamily="18" charset="0"/>
                <a:ea typeface="Cambria Math" panose="02040503050406030204" pitchFamily="18" charset="0"/>
              </a:rPr>
              <a:t> 		</a:t>
            </a:r>
          </a:p>
        </p:txBody>
      </p:sp>
      <p:sp>
        <p:nvSpPr>
          <p:cNvPr id="6" name="TextBox 5">
            <a:extLst>
              <a:ext uri="{FF2B5EF4-FFF2-40B4-BE49-F238E27FC236}">
                <a16:creationId xmlns:a16="http://schemas.microsoft.com/office/drawing/2014/main" id="{FDAA2F14-B21D-1D3B-A247-ABC6781435AE}"/>
              </a:ext>
            </a:extLst>
          </p:cNvPr>
          <p:cNvSpPr txBox="1"/>
          <p:nvPr/>
        </p:nvSpPr>
        <p:spPr>
          <a:xfrm>
            <a:off x="3693035" y="4498498"/>
            <a:ext cx="2492990" cy="369332"/>
          </a:xfrm>
          <a:prstGeom prst="rect">
            <a:avLst/>
          </a:prstGeom>
          <a:noFill/>
        </p:spPr>
        <p:txBody>
          <a:bodyPr wrap="none" rtlCol="0">
            <a:spAutoFit/>
          </a:bodyPr>
          <a:lstStyle/>
          <a:p>
            <a:r>
              <a:rPr lang="en-US" dirty="0">
                <a:latin typeface="Cambria Math" panose="02040503050406030204" pitchFamily="18" charset="0"/>
                <a:ea typeface="Cambria Math" panose="02040503050406030204" pitchFamily="18" charset="0"/>
              </a:rPr>
              <a:t>= 2 </a:t>
            </a:r>
            <a:r>
              <a:rPr lang="en-US" dirty="0" err="1">
                <a:latin typeface="Cambria Math" panose="02040503050406030204" pitchFamily="18" charset="0"/>
                <a:ea typeface="Cambria Math" panose="02040503050406030204" pitchFamily="18" charset="0"/>
              </a:rPr>
              <a:t>len</a:t>
            </a:r>
            <a:r>
              <a:rPr lang="en-US" dirty="0">
                <a:latin typeface="Cambria Math" panose="02040503050406030204" pitchFamily="18" charset="0"/>
                <a:ea typeface="Cambria Math" panose="02040503050406030204" pitchFamily="18" charset="0"/>
              </a:rPr>
              <a:t>(nil)			</a:t>
            </a:r>
            <a:endParaRPr lang="en-US" dirty="0">
              <a:latin typeface="Franklin Gothic Medium"/>
              <a:cs typeface="Franklin Gothic Medium"/>
            </a:endParaRPr>
          </a:p>
        </p:txBody>
      </p:sp>
      <p:sp>
        <p:nvSpPr>
          <p:cNvPr id="7" name="Slide Number Placeholder 6">
            <a:extLst>
              <a:ext uri="{FF2B5EF4-FFF2-40B4-BE49-F238E27FC236}">
                <a16:creationId xmlns:a16="http://schemas.microsoft.com/office/drawing/2014/main" id="{74521890-AAC4-BA34-51A3-C1638FC75A40}"/>
              </a:ext>
            </a:extLst>
          </p:cNvPr>
          <p:cNvSpPr>
            <a:spLocks noGrp="1"/>
          </p:cNvSpPr>
          <p:nvPr>
            <p:ph type="sldNum" sz="quarter" idx="4"/>
          </p:nvPr>
        </p:nvSpPr>
        <p:spPr/>
        <p:txBody>
          <a:bodyPr/>
          <a:lstStyle/>
          <a:p>
            <a:fld id="{60F4F636-6A27-E649-AEDF-9DE4D4E58670}" type="slidenum">
              <a:rPr lang="en-US" smtClean="0"/>
              <a:pPr/>
              <a:t>80</a:t>
            </a:fld>
            <a:endParaRPr lang="en-US" dirty="0"/>
          </a:p>
        </p:txBody>
      </p:sp>
    </p:spTree>
    <p:extLst>
      <p:ext uri="{BB962C8B-B14F-4D97-AF65-F5344CB8AC3E}">
        <p14:creationId xmlns:p14="http://schemas.microsoft.com/office/powerpoint/2010/main" val="191944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Echo &amp; Len Inductive Step (1/3)</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echo(nil)  	:= nil</a:t>
            </a:r>
          </a:p>
          <a:p>
            <a:pPr lvl="2"/>
            <a:r>
              <a:rPr lang="en-US" sz="1800" dirty="0">
                <a:latin typeface="Cambria Math" panose="02040503050406030204" pitchFamily="18" charset="0"/>
                <a:ea typeface="Cambria Math" panose="02040503050406030204" pitchFamily="18" charset="0"/>
              </a:rPr>
              <a:t>	echo(x :: L)	:= x :: x :: echo(L)</a:t>
            </a:r>
          </a:p>
          <a:p>
            <a:pPr lvl="2"/>
            <a:endParaRPr lang="en-US" sz="1800" dirty="0"/>
          </a:p>
          <a:p>
            <a:r>
              <a:rPr lang="en-US" sz="2600" dirty="0"/>
              <a:t>Prove that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(echo(S)) = 2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(S)</a:t>
            </a:r>
            <a:r>
              <a:rPr lang="en-US" sz="2600" dirty="0"/>
              <a:t> for any </a:t>
            </a:r>
            <a:r>
              <a:rPr lang="en-US" sz="2600" dirty="0">
                <a:latin typeface="Cambria Math" panose="02040503050406030204" pitchFamily="18" charset="0"/>
                <a:ea typeface="Cambria Math" panose="02040503050406030204" pitchFamily="18" charset="0"/>
              </a:rPr>
              <a:t>S : List</a:t>
            </a:r>
          </a:p>
          <a:p>
            <a:pPr lvl="2"/>
            <a:endParaRPr lang="en-US" sz="1800" dirty="0"/>
          </a:p>
          <a:p>
            <a:pPr lvl="2"/>
            <a:r>
              <a:rPr lang="en-US" sz="1800" dirty="0">
                <a:solidFill>
                  <a:srgbClr val="7030A0"/>
                </a:solidFill>
                <a:latin typeface="Franklin Gothic Medium" panose="020B0603020102020204" pitchFamily="34" charset="0"/>
                <a:ea typeface="Cambria Math" panose="02040503050406030204" pitchFamily="18" charset="0"/>
              </a:rPr>
              <a:t>Inductive Step</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x :: L</a:t>
            </a:r>
            <a:r>
              <a:rPr lang="en-US" sz="1800" dirty="0">
                <a:latin typeface="Franklin Gothic Medium" panose="020B0603020102020204" pitchFamily="34" charset="0"/>
                <a:ea typeface="Cambria Math" panose="02040503050406030204" pitchFamily="18" charset="0"/>
              </a:rPr>
              <a:t>):</a:t>
            </a:r>
          </a:p>
          <a:p>
            <a:pPr lvl="2"/>
            <a:endParaRPr lang="en-US" sz="800" dirty="0">
              <a:latin typeface="Franklin Gothic Medium" panose="020B0603020102020204" pitchFamily="34" charset="0"/>
              <a:ea typeface="Cambria Math" panose="02040503050406030204" pitchFamily="18" charset="0"/>
            </a:endParaRPr>
          </a:p>
          <a:p>
            <a:pPr lvl="2"/>
            <a:r>
              <a:rPr lang="en-US" sz="1800" dirty="0">
                <a:latin typeface="Franklin Gothic Medium" panose="020B0603020102020204" pitchFamily="34" charset="0"/>
                <a:ea typeface="Cambria Math" panose="02040503050406030204" pitchFamily="18" charset="0"/>
              </a:rPr>
              <a:t>	Need to prove that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(echo(x :: L)) = 2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(x :: L)</a:t>
            </a:r>
          </a:p>
          <a:p>
            <a:pPr lvl="2"/>
            <a:endParaRPr lang="en-US" sz="1800" dirty="0">
              <a:latin typeface="Cambria Math" panose="02040503050406030204" pitchFamily="18" charset="0"/>
              <a:ea typeface="Cambria Math" panose="02040503050406030204" pitchFamily="18" charset="0"/>
            </a:endParaRPr>
          </a:p>
          <a:p>
            <a:pPr lvl="2"/>
            <a:r>
              <a:rPr lang="en-US" sz="1800" dirty="0">
                <a:latin typeface="Franklin Gothic Medium" panose="020B0603020102020204" pitchFamily="34" charset="0"/>
                <a:ea typeface="Cambria Math" panose="02040503050406030204" pitchFamily="18" charset="0"/>
              </a:rPr>
              <a:t>	Get to assume claim holds for </a:t>
            </a:r>
            <a:r>
              <a:rPr lang="en-US" sz="1800" dirty="0">
                <a:latin typeface="Cambria Math" panose="02040503050406030204" pitchFamily="18" charset="0"/>
                <a:ea typeface="Cambria Math" panose="02040503050406030204" pitchFamily="18" charset="0"/>
              </a:rPr>
              <a:t>L</a:t>
            </a:r>
            <a:r>
              <a:rPr lang="en-US" sz="1800" dirty="0">
                <a:latin typeface="Franklin Gothic Medium" panose="020B0603020102020204" pitchFamily="34" charset="0"/>
                <a:ea typeface="Cambria Math" panose="02040503050406030204" pitchFamily="18" charset="0"/>
              </a:rPr>
              <a:t>, i.e., that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(echo(L)) = 2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(L)</a:t>
            </a:r>
          </a:p>
        </p:txBody>
      </p:sp>
      <p:sp>
        <p:nvSpPr>
          <p:cNvPr id="4" name="Slide Number Placeholder 3">
            <a:extLst>
              <a:ext uri="{FF2B5EF4-FFF2-40B4-BE49-F238E27FC236}">
                <a16:creationId xmlns:a16="http://schemas.microsoft.com/office/drawing/2014/main" id="{94518B9F-2C9C-B88A-8FBD-5663A971F5AD}"/>
              </a:ext>
            </a:extLst>
          </p:cNvPr>
          <p:cNvSpPr>
            <a:spLocks noGrp="1"/>
          </p:cNvSpPr>
          <p:nvPr>
            <p:ph type="sldNum" sz="quarter" idx="4"/>
          </p:nvPr>
        </p:nvSpPr>
        <p:spPr/>
        <p:txBody>
          <a:bodyPr/>
          <a:lstStyle/>
          <a:p>
            <a:fld id="{60F4F636-6A27-E649-AEDF-9DE4D4E58670}" type="slidenum">
              <a:rPr lang="en-US" smtClean="0"/>
              <a:pPr/>
              <a:t>81</a:t>
            </a:fld>
            <a:endParaRPr lang="en-US" dirty="0"/>
          </a:p>
        </p:txBody>
      </p:sp>
    </p:spTree>
    <p:extLst>
      <p:ext uri="{BB962C8B-B14F-4D97-AF65-F5344CB8AC3E}">
        <p14:creationId xmlns:p14="http://schemas.microsoft.com/office/powerpoint/2010/main" val="378554837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Echo &amp; Len Inductive Step (2/3)</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echo(nil)  	:= nil</a:t>
            </a:r>
          </a:p>
          <a:p>
            <a:pPr lvl="2"/>
            <a:r>
              <a:rPr lang="en-US" sz="1800" dirty="0">
                <a:latin typeface="Cambria Math" panose="02040503050406030204" pitchFamily="18" charset="0"/>
                <a:ea typeface="Cambria Math" panose="02040503050406030204" pitchFamily="18" charset="0"/>
              </a:rPr>
              <a:t>	echo(x :: L)	:= x :: x :: echo(L)</a:t>
            </a:r>
          </a:p>
          <a:p>
            <a:pPr lvl="2"/>
            <a:endParaRPr lang="en-US" sz="1800" dirty="0"/>
          </a:p>
          <a:p>
            <a:r>
              <a:rPr lang="en-US" sz="2600" dirty="0"/>
              <a:t>Prove that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(echo(S)) = 2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(S)</a:t>
            </a:r>
            <a:r>
              <a:rPr lang="en-US" sz="2600" dirty="0"/>
              <a:t> for any </a:t>
            </a:r>
            <a:r>
              <a:rPr lang="en-US" sz="2600" dirty="0">
                <a:latin typeface="Cambria Math" panose="02040503050406030204" pitchFamily="18" charset="0"/>
                <a:ea typeface="Cambria Math" panose="02040503050406030204" pitchFamily="18" charset="0"/>
              </a:rPr>
              <a:t>S : List</a:t>
            </a:r>
          </a:p>
          <a:p>
            <a:pPr lvl="2"/>
            <a:endParaRPr lang="en-US" sz="1800" dirty="0"/>
          </a:p>
          <a:p>
            <a:pPr marL="457200" lvl="2"/>
            <a:r>
              <a:rPr lang="en-US" sz="1800" dirty="0">
                <a:solidFill>
                  <a:srgbClr val="0070C0"/>
                </a:solidFill>
                <a:latin typeface="Franklin Gothic Medium" panose="020B0603020102020204" pitchFamily="34" charset="0"/>
                <a:ea typeface="Cambria Math" panose="02040503050406030204" pitchFamily="18" charset="0"/>
              </a:rPr>
              <a:t>Inductive Hypothesis</a:t>
            </a:r>
            <a:r>
              <a:rPr lang="en-US" sz="1800" dirty="0">
                <a:latin typeface="Franklin Gothic Medium" panose="020B0603020102020204" pitchFamily="34" charset="0"/>
                <a:ea typeface="Cambria Math" panose="02040503050406030204" pitchFamily="18" charset="0"/>
              </a:rPr>
              <a:t>: assume that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(echo(L)) = 2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(L)</a:t>
            </a:r>
          </a:p>
          <a:p>
            <a:pPr marL="457200" lvl="2"/>
            <a:endParaRPr lang="en-US" sz="1800" dirty="0">
              <a:latin typeface="Cambria Math" panose="02040503050406030204" pitchFamily="18" charset="0"/>
              <a:ea typeface="Cambria Math" panose="02040503050406030204" pitchFamily="18" charset="0"/>
            </a:endParaRPr>
          </a:p>
          <a:p>
            <a:pPr marL="457200" lvl="2"/>
            <a:r>
              <a:rPr lang="en-US" sz="1800" dirty="0">
                <a:solidFill>
                  <a:srgbClr val="7030A0"/>
                </a:solidFill>
                <a:latin typeface="Franklin Gothic Medium" panose="020B0603020102020204" pitchFamily="34" charset="0"/>
                <a:ea typeface="Cambria Math" panose="02040503050406030204" pitchFamily="18" charset="0"/>
              </a:rPr>
              <a:t>Inductive Step</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x :: L</a:t>
            </a:r>
            <a:r>
              <a:rPr lang="en-US" sz="1800" dirty="0">
                <a:latin typeface="Franklin Gothic Medium" panose="020B0603020102020204" pitchFamily="34" charset="0"/>
                <a:ea typeface="Cambria Math" panose="02040503050406030204" pitchFamily="18" charset="0"/>
              </a:rPr>
              <a:t>):</a:t>
            </a:r>
          </a:p>
          <a:p>
            <a:pPr marL="457200" lvl="2"/>
            <a:endParaRPr lang="en-US" sz="800" dirty="0">
              <a:latin typeface="Franklin Gothic Medium" panose="020B0603020102020204" pitchFamily="34"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(echo(x :: L))	</a:t>
            </a:r>
          </a:p>
          <a:p>
            <a:pPr marL="457200" lvl="2"/>
            <a:endParaRPr lang="en-US" sz="1800" dirty="0">
              <a:latin typeface="Cambria Math" panose="02040503050406030204" pitchFamily="18" charset="0"/>
              <a:ea typeface="Cambria Math" panose="02040503050406030204" pitchFamily="18" charset="0"/>
            </a:endParaRPr>
          </a:p>
          <a:p>
            <a:pPr marL="457200" lvl="2"/>
            <a:endParaRPr lang="en-US" sz="1800" dirty="0">
              <a:latin typeface="Cambria Math" panose="02040503050406030204" pitchFamily="18" charset="0"/>
              <a:ea typeface="Cambria Math" panose="02040503050406030204" pitchFamily="18" charset="0"/>
            </a:endParaRPr>
          </a:p>
          <a:p>
            <a:pPr marL="457200" lvl="2"/>
            <a:endParaRPr lang="en-US" sz="1800" dirty="0">
              <a:latin typeface="Cambria Math" panose="02040503050406030204" pitchFamily="18" charset="0"/>
              <a:ea typeface="Cambria Math" panose="02040503050406030204" pitchFamily="18" charset="0"/>
            </a:endParaRPr>
          </a:p>
          <a:p>
            <a:pPr marL="457200" lvl="2"/>
            <a:endParaRPr lang="en-US" sz="1800" dirty="0">
              <a:latin typeface="Cambria Math" panose="02040503050406030204" pitchFamily="18" charset="0"/>
              <a:ea typeface="Cambria Math" panose="02040503050406030204" pitchFamily="18" charset="0"/>
            </a:endParaRPr>
          </a:p>
          <a:p>
            <a:pPr marL="457200" lvl="2"/>
            <a:endParaRPr lang="en-US" sz="1200" dirty="0">
              <a:latin typeface="Cambria Math" panose="02040503050406030204" pitchFamily="18" charset="0"/>
              <a:ea typeface="Cambria Math" panose="02040503050406030204" pitchFamily="18" charset="0"/>
            </a:endParaRPr>
          </a:p>
          <a:p>
            <a:pPr marL="457200" lvl="2"/>
            <a:endParaRPr lang="en-US" sz="1800" dirty="0">
              <a:latin typeface="Cambria Math" panose="02040503050406030204" pitchFamily="18"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 2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(x :: L)</a:t>
            </a:r>
          </a:p>
        </p:txBody>
      </p:sp>
      <p:sp>
        <p:nvSpPr>
          <p:cNvPr id="4" name="Content Placeholder 2">
            <a:extLst>
              <a:ext uri="{FF2B5EF4-FFF2-40B4-BE49-F238E27FC236}">
                <a16:creationId xmlns:a16="http://schemas.microsoft.com/office/drawing/2014/main" id="{0C4D34AC-6252-2B0E-953D-EA904A575689}"/>
              </a:ext>
            </a:extLst>
          </p:cNvPr>
          <p:cNvSpPr txBox="1">
            <a:spLocks/>
          </p:cNvSpPr>
          <p:nvPr/>
        </p:nvSpPr>
        <p:spPr>
          <a:xfrm>
            <a:off x="0" y="6163675"/>
            <a:ext cx="3571103" cy="72905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Franklin Gothic Medium"/>
                <a:ea typeface="+mn-ea"/>
                <a:cs typeface="Franklin Gothic Medium"/>
              </a:defRPr>
            </a:lvl1pPr>
            <a:lvl2pPr marL="742950" indent="-285750" algn="l" defTabSz="457200" rtl="0" eaLnBrk="1" latinLnBrk="0" hangingPunct="1">
              <a:spcBef>
                <a:spcPct val="20000"/>
              </a:spcBef>
              <a:buFont typeface="Arial"/>
              <a:buChar char="–"/>
              <a:defRPr sz="2800" kern="1200">
                <a:solidFill>
                  <a:schemeClr val="tx1"/>
                </a:solidFill>
                <a:latin typeface="Franklin Gothic Medium"/>
                <a:ea typeface="+mn-ea"/>
                <a:cs typeface="Franklin Gothic Medium"/>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2"/>
            <a:r>
              <a:rPr lang="en-US" sz="1800" dirty="0" err="1"/>
              <a:t>len</a:t>
            </a:r>
            <a:r>
              <a:rPr lang="en-US" sz="1800" dirty="0"/>
              <a:t>(nil)		</a:t>
            </a:r>
            <a:r>
              <a:rPr lang="en-US" sz="1800" dirty="0">
                <a:latin typeface="Cambria Math" panose="02040503050406030204" pitchFamily="18" charset="0"/>
                <a:ea typeface="Cambria Math" panose="02040503050406030204" pitchFamily="18" charset="0"/>
              </a:rPr>
              <a:t>:=  0</a:t>
            </a:r>
          </a:p>
          <a:p>
            <a:pPr marL="0" lvl="2"/>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(x :: L)	:=  1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(L)</a:t>
            </a:r>
            <a:endParaRPr lang="en-US" sz="1800" dirty="0">
              <a:solidFill>
                <a:prstClr val="black"/>
              </a:solidFill>
              <a:latin typeface="Cambria Math" panose="02040503050406030204" pitchFamily="18" charset="0"/>
              <a:ea typeface="Cambria Math" panose="02040503050406030204" pitchFamily="18" charset="0"/>
              <a:cs typeface="Franklin Gothic Medium"/>
            </a:endParaRPr>
          </a:p>
        </p:txBody>
      </p:sp>
      <p:sp>
        <p:nvSpPr>
          <p:cNvPr id="5" name="Slide Number Placeholder 4">
            <a:extLst>
              <a:ext uri="{FF2B5EF4-FFF2-40B4-BE49-F238E27FC236}">
                <a16:creationId xmlns:a16="http://schemas.microsoft.com/office/drawing/2014/main" id="{65F88C47-5A96-B4F5-C99A-D90EFE48D30A}"/>
              </a:ext>
            </a:extLst>
          </p:cNvPr>
          <p:cNvSpPr>
            <a:spLocks noGrp="1"/>
          </p:cNvSpPr>
          <p:nvPr>
            <p:ph type="sldNum" sz="quarter" idx="4"/>
          </p:nvPr>
        </p:nvSpPr>
        <p:spPr/>
        <p:txBody>
          <a:bodyPr/>
          <a:lstStyle/>
          <a:p>
            <a:fld id="{60F4F636-6A27-E649-AEDF-9DE4D4E58670}" type="slidenum">
              <a:rPr lang="en-US" smtClean="0"/>
              <a:pPr/>
              <a:t>82</a:t>
            </a:fld>
            <a:endParaRPr lang="en-US" dirty="0"/>
          </a:p>
        </p:txBody>
      </p:sp>
    </p:spTree>
    <p:extLst>
      <p:ext uri="{BB962C8B-B14F-4D97-AF65-F5344CB8AC3E}">
        <p14:creationId xmlns:p14="http://schemas.microsoft.com/office/powerpoint/2010/main" val="109243734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Echo &amp; Len Inductive Step (3/3)</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echo(nil)  	:= nil</a:t>
            </a:r>
          </a:p>
          <a:p>
            <a:pPr lvl="2"/>
            <a:r>
              <a:rPr lang="en-US" sz="1800" dirty="0">
                <a:latin typeface="Cambria Math" panose="02040503050406030204" pitchFamily="18" charset="0"/>
                <a:ea typeface="Cambria Math" panose="02040503050406030204" pitchFamily="18" charset="0"/>
              </a:rPr>
              <a:t>	echo(x :: L)	:= x :: x :: echo(L)</a:t>
            </a:r>
          </a:p>
          <a:p>
            <a:pPr lvl="2"/>
            <a:endParaRPr lang="en-US" sz="1800" dirty="0"/>
          </a:p>
          <a:p>
            <a:r>
              <a:rPr lang="en-US" sz="2600" dirty="0"/>
              <a:t>Prove that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(echo(S)) = 2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(S)</a:t>
            </a:r>
            <a:r>
              <a:rPr lang="en-US" sz="2600" dirty="0"/>
              <a:t> for any </a:t>
            </a:r>
            <a:r>
              <a:rPr lang="en-US" sz="2600" dirty="0">
                <a:latin typeface="Cambria Math" panose="02040503050406030204" pitchFamily="18" charset="0"/>
                <a:ea typeface="Cambria Math" panose="02040503050406030204" pitchFamily="18" charset="0"/>
              </a:rPr>
              <a:t>S : List</a:t>
            </a:r>
          </a:p>
          <a:p>
            <a:pPr lvl="2"/>
            <a:endParaRPr lang="en-US" sz="1800" dirty="0"/>
          </a:p>
          <a:p>
            <a:pPr marL="457200" lvl="2"/>
            <a:r>
              <a:rPr lang="en-US" sz="1800" dirty="0">
                <a:solidFill>
                  <a:srgbClr val="0070C0"/>
                </a:solidFill>
                <a:latin typeface="Franklin Gothic Medium" panose="020B0603020102020204" pitchFamily="34" charset="0"/>
                <a:ea typeface="Cambria Math" panose="02040503050406030204" pitchFamily="18" charset="0"/>
              </a:rPr>
              <a:t>Inductive Hypothesis</a:t>
            </a:r>
            <a:r>
              <a:rPr lang="en-US" sz="1800" dirty="0">
                <a:latin typeface="Franklin Gothic Medium" panose="020B0603020102020204" pitchFamily="34" charset="0"/>
                <a:ea typeface="Cambria Math" panose="02040503050406030204" pitchFamily="18" charset="0"/>
              </a:rPr>
              <a:t>: assume that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(echo(L)) = 2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(L)</a:t>
            </a:r>
          </a:p>
          <a:p>
            <a:pPr marL="457200" lvl="2"/>
            <a:endParaRPr lang="en-US" sz="1800" dirty="0">
              <a:latin typeface="Cambria Math" panose="02040503050406030204" pitchFamily="18" charset="0"/>
              <a:ea typeface="Cambria Math" panose="02040503050406030204" pitchFamily="18" charset="0"/>
            </a:endParaRPr>
          </a:p>
          <a:p>
            <a:pPr marL="457200" lvl="2"/>
            <a:r>
              <a:rPr lang="en-US" sz="1800" dirty="0">
                <a:solidFill>
                  <a:srgbClr val="7030A0"/>
                </a:solidFill>
                <a:latin typeface="Franklin Gothic Medium" panose="020B0603020102020204" pitchFamily="34" charset="0"/>
                <a:ea typeface="Cambria Math" panose="02040503050406030204" pitchFamily="18" charset="0"/>
              </a:rPr>
              <a:t>Inductive Step</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x :: L</a:t>
            </a:r>
            <a:r>
              <a:rPr lang="en-US" sz="1800" dirty="0">
                <a:latin typeface="Franklin Gothic Medium" panose="020B0603020102020204" pitchFamily="34" charset="0"/>
                <a:ea typeface="Cambria Math" panose="02040503050406030204" pitchFamily="18" charset="0"/>
              </a:rPr>
              <a:t>):</a:t>
            </a:r>
          </a:p>
          <a:p>
            <a:pPr marL="457200" lvl="2"/>
            <a:endParaRPr lang="en-US" sz="800" dirty="0">
              <a:latin typeface="Franklin Gothic Medium" panose="020B0603020102020204" pitchFamily="34"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(echo(x :: L))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(x :: x :: echo(L))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echo		</a:t>
            </a:r>
          </a:p>
          <a:p>
            <a:pPr marL="457200" lvl="2"/>
            <a:endParaRPr lang="en-US" sz="1800" dirty="0">
              <a:latin typeface="Cambria Math" panose="02040503050406030204" pitchFamily="18" charset="0"/>
              <a:ea typeface="Cambria Math" panose="02040503050406030204" pitchFamily="18" charset="0"/>
            </a:endParaRPr>
          </a:p>
          <a:p>
            <a:pPr marL="457200" lvl="2"/>
            <a:endParaRPr lang="en-US" sz="1800" dirty="0">
              <a:latin typeface="Cambria Math" panose="02040503050406030204" pitchFamily="18" charset="0"/>
              <a:ea typeface="Cambria Math" panose="02040503050406030204" pitchFamily="18" charset="0"/>
            </a:endParaRPr>
          </a:p>
          <a:p>
            <a:pPr marL="457200" lvl="2"/>
            <a:endParaRPr lang="en-US" sz="1800" dirty="0">
              <a:latin typeface="Cambria Math" panose="02040503050406030204" pitchFamily="18" charset="0"/>
              <a:ea typeface="Cambria Math" panose="02040503050406030204" pitchFamily="18" charset="0"/>
            </a:endParaRPr>
          </a:p>
          <a:p>
            <a:pPr marL="457200" lvl="2"/>
            <a:endParaRPr lang="en-US" sz="1800" dirty="0">
              <a:latin typeface="Cambria Math" panose="02040503050406030204" pitchFamily="18"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 2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(x :: L)					</a:t>
            </a:r>
          </a:p>
        </p:txBody>
      </p:sp>
      <p:sp>
        <p:nvSpPr>
          <p:cNvPr id="4" name="TextBox 3">
            <a:extLst>
              <a:ext uri="{FF2B5EF4-FFF2-40B4-BE49-F238E27FC236}">
                <a16:creationId xmlns:a16="http://schemas.microsoft.com/office/drawing/2014/main" id="{FA72950E-BC38-A01D-7B55-7BE29D76E69A}"/>
              </a:ext>
            </a:extLst>
          </p:cNvPr>
          <p:cNvSpPr txBox="1"/>
          <p:nvPr/>
        </p:nvSpPr>
        <p:spPr>
          <a:xfrm>
            <a:off x="2749828" y="4498977"/>
            <a:ext cx="4809330" cy="369332"/>
          </a:xfrm>
          <a:prstGeom prst="rect">
            <a:avLst/>
          </a:prstGeom>
          <a:noFill/>
        </p:spPr>
        <p:txBody>
          <a:bodyPr wrap="none" rtlCol="0">
            <a:spAutoFit/>
          </a:bodyPr>
          <a:lstStyle/>
          <a:p>
            <a:pPr marL="457200" lvl="2"/>
            <a:r>
              <a:rPr lang="en-US" dirty="0">
                <a:latin typeface="Cambria Math" panose="02040503050406030204" pitchFamily="18" charset="0"/>
                <a:ea typeface="Cambria Math" panose="02040503050406030204" pitchFamily="18" charset="0"/>
              </a:rPr>
              <a:t>= 1 + </a:t>
            </a:r>
            <a:r>
              <a:rPr lang="en-US" dirty="0" err="1">
                <a:latin typeface="Cambria Math" panose="02040503050406030204" pitchFamily="18" charset="0"/>
                <a:ea typeface="Cambria Math" panose="02040503050406030204" pitchFamily="18" charset="0"/>
              </a:rPr>
              <a:t>len</a:t>
            </a:r>
            <a:r>
              <a:rPr lang="en-US" dirty="0">
                <a:latin typeface="Cambria Math" panose="02040503050406030204" pitchFamily="18" charset="0"/>
                <a:ea typeface="Cambria Math" panose="02040503050406030204" pitchFamily="18" charset="0"/>
              </a:rPr>
              <a:t>(x :: echo(L))			</a:t>
            </a:r>
            <a:r>
              <a:rPr lang="en-US" dirty="0">
                <a:latin typeface="Franklin Gothic Medium" panose="020B0603020102020204" pitchFamily="34" charset="0"/>
                <a:ea typeface="Cambria Math" panose="02040503050406030204" pitchFamily="18" charset="0"/>
              </a:rPr>
              <a:t>def of </a:t>
            </a:r>
            <a:r>
              <a:rPr lang="en-US" dirty="0" err="1">
                <a:latin typeface="Cambria Math" panose="02040503050406030204" pitchFamily="18" charset="0"/>
                <a:ea typeface="Cambria Math" panose="02040503050406030204" pitchFamily="18" charset="0"/>
              </a:rPr>
              <a:t>len</a:t>
            </a:r>
            <a:endParaRPr lang="en-US" dirty="0">
              <a:latin typeface="Cambria Math" panose="02040503050406030204" pitchFamily="18" charset="0"/>
              <a:ea typeface="Cambria Math" panose="02040503050406030204" pitchFamily="18" charset="0"/>
            </a:endParaRPr>
          </a:p>
        </p:txBody>
      </p:sp>
      <p:sp>
        <p:nvSpPr>
          <p:cNvPr id="5" name="TextBox 4">
            <a:extLst>
              <a:ext uri="{FF2B5EF4-FFF2-40B4-BE49-F238E27FC236}">
                <a16:creationId xmlns:a16="http://schemas.microsoft.com/office/drawing/2014/main" id="{48D0BFEA-3F41-FB61-FC48-F40AAA7F5389}"/>
              </a:ext>
            </a:extLst>
          </p:cNvPr>
          <p:cNvSpPr txBox="1"/>
          <p:nvPr/>
        </p:nvSpPr>
        <p:spPr>
          <a:xfrm>
            <a:off x="2743196" y="4797283"/>
            <a:ext cx="5115343" cy="369332"/>
          </a:xfrm>
          <a:prstGeom prst="rect">
            <a:avLst/>
          </a:prstGeom>
          <a:noFill/>
        </p:spPr>
        <p:txBody>
          <a:bodyPr wrap="square" rtlCol="0">
            <a:spAutoFit/>
          </a:bodyPr>
          <a:lstStyle/>
          <a:p>
            <a:pPr marL="457200" lvl="2"/>
            <a:r>
              <a:rPr lang="en-US" dirty="0">
                <a:latin typeface="Cambria Math" panose="02040503050406030204" pitchFamily="18" charset="0"/>
                <a:ea typeface="Cambria Math" panose="02040503050406030204" pitchFamily="18" charset="0"/>
              </a:rPr>
              <a:t>= 2 + </a:t>
            </a:r>
            <a:r>
              <a:rPr lang="en-US" dirty="0" err="1">
                <a:latin typeface="Cambria Math" panose="02040503050406030204" pitchFamily="18" charset="0"/>
                <a:ea typeface="Cambria Math" panose="02040503050406030204" pitchFamily="18" charset="0"/>
              </a:rPr>
              <a:t>len</a:t>
            </a:r>
            <a:r>
              <a:rPr lang="en-US" dirty="0">
                <a:latin typeface="Cambria Math" panose="02040503050406030204" pitchFamily="18" charset="0"/>
                <a:ea typeface="Cambria Math" panose="02040503050406030204" pitchFamily="18" charset="0"/>
              </a:rPr>
              <a:t>(echo(L))			</a:t>
            </a:r>
            <a:r>
              <a:rPr lang="en-US" dirty="0">
                <a:latin typeface="Franklin Gothic Medium" panose="020B0603020102020204" pitchFamily="34" charset="0"/>
                <a:ea typeface="Cambria Math" panose="02040503050406030204" pitchFamily="18" charset="0"/>
              </a:rPr>
              <a:t>def of </a:t>
            </a:r>
            <a:r>
              <a:rPr lang="en-US" dirty="0" err="1">
                <a:latin typeface="Cambria Math" panose="02040503050406030204" pitchFamily="18" charset="0"/>
                <a:ea typeface="Cambria Math" panose="02040503050406030204" pitchFamily="18" charset="0"/>
              </a:rPr>
              <a:t>len</a:t>
            </a:r>
            <a:endParaRPr lang="en-US" sz="3200" dirty="0">
              <a:latin typeface="Cambria Math" panose="02040503050406030204" pitchFamily="18" charset="0"/>
              <a:ea typeface="Cambria Math" panose="02040503050406030204" pitchFamily="18" charset="0"/>
            </a:endParaRPr>
          </a:p>
        </p:txBody>
      </p:sp>
      <p:sp>
        <p:nvSpPr>
          <p:cNvPr id="6" name="TextBox 5">
            <a:extLst>
              <a:ext uri="{FF2B5EF4-FFF2-40B4-BE49-F238E27FC236}">
                <a16:creationId xmlns:a16="http://schemas.microsoft.com/office/drawing/2014/main" id="{5DA9C569-140C-073C-4E43-E3A410EECCD4}"/>
              </a:ext>
            </a:extLst>
          </p:cNvPr>
          <p:cNvSpPr txBox="1"/>
          <p:nvPr/>
        </p:nvSpPr>
        <p:spPr>
          <a:xfrm>
            <a:off x="2743201" y="5170026"/>
            <a:ext cx="4733988" cy="369332"/>
          </a:xfrm>
          <a:prstGeom prst="rect">
            <a:avLst/>
          </a:prstGeom>
          <a:noFill/>
        </p:spPr>
        <p:txBody>
          <a:bodyPr wrap="none" rtlCol="0">
            <a:spAutoFit/>
          </a:bodyPr>
          <a:lstStyle/>
          <a:p>
            <a:pPr marL="457200" lvl="2"/>
            <a:r>
              <a:rPr lang="en-US" dirty="0">
                <a:latin typeface="Cambria Math" panose="02040503050406030204" pitchFamily="18" charset="0"/>
                <a:ea typeface="Cambria Math" panose="02040503050406030204" pitchFamily="18" charset="0"/>
              </a:rPr>
              <a:t>= 2 + 2 </a:t>
            </a:r>
            <a:r>
              <a:rPr lang="en-US" dirty="0" err="1">
                <a:latin typeface="Cambria Math" panose="02040503050406030204" pitchFamily="18" charset="0"/>
                <a:ea typeface="Cambria Math" panose="02040503050406030204" pitchFamily="18" charset="0"/>
              </a:rPr>
              <a:t>len</a:t>
            </a:r>
            <a:r>
              <a:rPr lang="en-US" dirty="0">
                <a:latin typeface="Cambria Math" panose="02040503050406030204" pitchFamily="18" charset="0"/>
                <a:ea typeface="Cambria Math" panose="02040503050406030204" pitchFamily="18" charset="0"/>
              </a:rPr>
              <a:t>(L)				</a:t>
            </a:r>
            <a:r>
              <a:rPr lang="en-US" dirty="0">
                <a:latin typeface="Franklin Gothic Medium" panose="020B0603020102020204" pitchFamily="34" charset="0"/>
                <a:ea typeface="Cambria Math" panose="02040503050406030204" pitchFamily="18" charset="0"/>
              </a:rPr>
              <a:t>Ind. </a:t>
            </a:r>
            <a:r>
              <a:rPr lang="en-US" dirty="0" err="1">
                <a:latin typeface="Franklin Gothic Medium" panose="020B0603020102020204" pitchFamily="34" charset="0"/>
                <a:ea typeface="Cambria Math" panose="02040503050406030204" pitchFamily="18" charset="0"/>
              </a:rPr>
              <a:t>Hyp</a:t>
            </a:r>
            <a:r>
              <a:rPr lang="en-US" dirty="0">
                <a:latin typeface="Franklin Gothic Medium" panose="020B0603020102020204" pitchFamily="34" charset="0"/>
                <a:ea typeface="Cambria Math" panose="02040503050406030204" pitchFamily="18" charset="0"/>
              </a:rPr>
              <a:t>.</a:t>
            </a:r>
            <a:endParaRPr lang="en-US" dirty="0">
              <a:latin typeface="Cambria Math" panose="02040503050406030204" pitchFamily="18" charset="0"/>
              <a:ea typeface="Cambria Math" panose="02040503050406030204" pitchFamily="18" charset="0"/>
            </a:endParaRPr>
          </a:p>
        </p:txBody>
      </p:sp>
      <p:sp>
        <p:nvSpPr>
          <p:cNvPr id="7" name="TextBox 6">
            <a:extLst>
              <a:ext uri="{FF2B5EF4-FFF2-40B4-BE49-F238E27FC236}">
                <a16:creationId xmlns:a16="http://schemas.microsoft.com/office/drawing/2014/main" id="{FA014EB7-6C09-32D0-F02F-4EE97597738A}"/>
              </a:ext>
            </a:extLst>
          </p:cNvPr>
          <p:cNvSpPr txBox="1"/>
          <p:nvPr/>
        </p:nvSpPr>
        <p:spPr>
          <a:xfrm>
            <a:off x="3207025" y="5473147"/>
            <a:ext cx="2031325" cy="369332"/>
          </a:xfrm>
          <a:prstGeom prst="rect">
            <a:avLst/>
          </a:prstGeom>
          <a:noFill/>
        </p:spPr>
        <p:txBody>
          <a:bodyPr wrap="none" rtlCol="0">
            <a:spAutoFit/>
          </a:bodyPr>
          <a:lstStyle/>
          <a:p>
            <a:r>
              <a:rPr lang="en-US" dirty="0">
                <a:latin typeface="Cambria Math" panose="02040503050406030204" pitchFamily="18" charset="0"/>
                <a:ea typeface="Cambria Math" panose="02040503050406030204" pitchFamily="18" charset="0"/>
              </a:rPr>
              <a:t>= 2(1 + </a:t>
            </a:r>
            <a:r>
              <a:rPr lang="en-US" dirty="0" err="1">
                <a:latin typeface="Cambria Math" panose="02040503050406030204" pitchFamily="18" charset="0"/>
                <a:ea typeface="Cambria Math" panose="02040503050406030204" pitchFamily="18" charset="0"/>
              </a:rPr>
              <a:t>len</a:t>
            </a:r>
            <a:r>
              <a:rPr lang="en-US" dirty="0">
                <a:latin typeface="Cambria Math" panose="02040503050406030204" pitchFamily="18" charset="0"/>
                <a:ea typeface="Cambria Math" panose="02040503050406030204" pitchFamily="18" charset="0"/>
              </a:rPr>
              <a:t>(L))	</a:t>
            </a:r>
            <a:endParaRPr lang="en-US" dirty="0">
              <a:latin typeface="Franklin Gothic Medium"/>
              <a:cs typeface="Franklin Gothic Medium"/>
            </a:endParaRPr>
          </a:p>
        </p:txBody>
      </p:sp>
      <p:sp>
        <p:nvSpPr>
          <p:cNvPr id="8" name="TextBox 7">
            <a:extLst>
              <a:ext uri="{FF2B5EF4-FFF2-40B4-BE49-F238E27FC236}">
                <a16:creationId xmlns:a16="http://schemas.microsoft.com/office/drawing/2014/main" id="{B9D58BB7-DFB6-BEEE-748F-24F059410CBD}"/>
              </a:ext>
            </a:extLst>
          </p:cNvPr>
          <p:cNvSpPr txBox="1"/>
          <p:nvPr/>
        </p:nvSpPr>
        <p:spPr>
          <a:xfrm>
            <a:off x="6400800" y="5830957"/>
            <a:ext cx="1116011" cy="369332"/>
          </a:xfrm>
          <a:prstGeom prst="rect">
            <a:avLst/>
          </a:prstGeom>
          <a:noFill/>
        </p:spPr>
        <p:txBody>
          <a:bodyPr wrap="none" rtlCol="0">
            <a:spAutoFit/>
          </a:bodyPr>
          <a:lstStyle/>
          <a:p>
            <a:r>
              <a:rPr lang="en-US" dirty="0">
                <a:latin typeface="Franklin Gothic Medium" panose="020B0603020102020204" pitchFamily="34" charset="0"/>
                <a:ea typeface="Cambria Math" panose="02040503050406030204" pitchFamily="18" charset="0"/>
              </a:rPr>
              <a:t>def of </a:t>
            </a:r>
            <a:r>
              <a:rPr lang="en-US" dirty="0" err="1">
                <a:latin typeface="Cambria Math" panose="02040503050406030204" pitchFamily="18" charset="0"/>
                <a:ea typeface="Cambria Math" panose="02040503050406030204" pitchFamily="18" charset="0"/>
              </a:rPr>
              <a:t>len</a:t>
            </a:r>
            <a:endParaRPr lang="en-US" dirty="0">
              <a:latin typeface="Franklin Gothic Medium"/>
              <a:cs typeface="Franklin Gothic Medium"/>
            </a:endParaRPr>
          </a:p>
        </p:txBody>
      </p:sp>
      <p:sp>
        <p:nvSpPr>
          <p:cNvPr id="9" name="Slide Number Placeholder 8">
            <a:extLst>
              <a:ext uri="{FF2B5EF4-FFF2-40B4-BE49-F238E27FC236}">
                <a16:creationId xmlns:a16="http://schemas.microsoft.com/office/drawing/2014/main" id="{434AF2E3-4F1D-60A0-2DBA-30DCB3D307EC}"/>
              </a:ext>
            </a:extLst>
          </p:cNvPr>
          <p:cNvSpPr>
            <a:spLocks noGrp="1"/>
          </p:cNvSpPr>
          <p:nvPr>
            <p:ph type="sldNum" sz="quarter" idx="4"/>
          </p:nvPr>
        </p:nvSpPr>
        <p:spPr/>
        <p:txBody>
          <a:bodyPr/>
          <a:lstStyle/>
          <a:p>
            <a:fld id="{60F4F636-6A27-E649-AEDF-9DE4D4E58670}" type="slidenum">
              <a:rPr lang="en-US" smtClean="0"/>
              <a:pPr/>
              <a:t>83</a:t>
            </a:fld>
            <a:endParaRPr lang="en-US" dirty="0"/>
          </a:p>
        </p:txBody>
      </p:sp>
    </p:spTree>
    <p:extLst>
      <p:ext uri="{BB962C8B-B14F-4D97-AF65-F5344CB8AC3E}">
        <p14:creationId xmlns:p14="http://schemas.microsoft.com/office/powerpoint/2010/main" val="2429195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AE202-B6E9-0F8D-9461-4C94E55EF3EF}"/>
              </a:ext>
            </a:extLst>
          </p:cNvPr>
          <p:cNvSpPr>
            <a:spLocks noGrp="1"/>
          </p:cNvSpPr>
          <p:nvPr>
            <p:ph type="title"/>
          </p:nvPr>
        </p:nvSpPr>
        <p:spPr/>
        <p:txBody>
          <a:bodyPr>
            <a:normAutofit/>
          </a:bodyPr>
          <a:lstStyle/>
          <a:p>
            <a:r>
              <a:rPr lang="en-US" dirty="0"/>
              <a:t>Matt’s Proof Strategy Advice™️ (2/3)</a:t>
            </a:r>
          </a:p>
        </p:txBody>
      </p:sp>
      <p:sp>
        <p:nvSpPr>
          <p:cNvPr id="3" name="Content Placeholder 2">
            <a:extLst>
              <a:ext uri="{FF2B5EF4-FFF2-40B4-BE49-F238E27FC236}">
                <a16:creationId xmlns:a16="http://schemas.microsoft.com/office/drawing/2014/main" id="{F68D65C8-30AA-232F-AC8E-C94F2FA0D472}"/>
              </a:ext>
            </a:extLst>
          </p:cNvPr>
          <p:cNvSpPr>
            <a:spLocks noGrp="1"/>
          </p:cNvSpPr>
          <p:nvPr>
            <p:ph idx="1"/>
          </p:nvPr>
        </p:nvSpPr>
        <p:spPr/>
        <p:txBody>
          <a:bodyPr/>
          <a:lstStyle/>
          <a:p>
            <a:r>
              <a:rPr lang="en-US" sz="2800" dirty="0"/>
              <a:t>Stuck on a proof and…</a:t>
            </a:r>
          </a:p>
          <a:p>
            <a:pPr lvl="1"/>
            <a:r>
              <a:rPr lang="en-US" sz="2400" dirty="0"/>
              <a:t>the data type is </a:t>
            </a:r>
            <a:r>
              <a:rPr lang="en-US" sz="2400" i="1" dirty="0"/>
              <a:t>not</a:t>
            </a:r>
            <a:r>
              <a:rPr lang="en-US" sz="2400" dirty="0"/>
              <a:t> inductive? Try splitting into cases!</a:t>
            </a:r>
          </a:p>
          <a:p>
            <a:pPr lvl="1"/>
            <a:r>
              <a:rPr lang="en-US" sz="2400" dirty="0"/>
              <a:t>the data type </a:t>
            </a:r>
            <a:r>
              <a:rPr lang="en-US" sz="2400" i="1" dirty="0"/>
              <a:t>is</a:t>
            </a:r>
            <a:r>
              <a:rPr lang="en-US" sz="2400" dirty="0"/>
              <a:t> inductive? Try structural induction!</a:t>
            </a:r>
            <a:endParaRPr lang="en-US" sz="2000" dirty="0"/>
          </a:p>
        </p:txBody>
      </p:sp>
      <p:sp>
        <p:nvSpPr>
          <p:cNvPr id="4" name="Slide Number Placeholder 3">
            <a:extLst>
              <a:ext uri="{FF2B5EF4-FFF2-40B4-BE49-F238E27FC236}">
                <a16:creationId xmlns:a16="http://schemas.microsoft.com/office/drawing/2014/main" id="{3ED5D73A-E6B4-963F-3D3D-0E3EF5B7146E}"/>
              </a:ext>
            </a:extLst>
          </p:cNvPr>
          <p:cNvSpPr>
            <a:spLocks noGrp="1"/>
          </p:cNvSpPr>
          <p:nvPr>
            <p:ph type="sldNum" sz="quarter" idx="4"/>
          </p:nvPr>
        </p:nvSpPr>
        <p:spPr/>
        <p:txBody>
          <a:bodyPr/>
          <a:lstStyle/>
          <a:p>
            <a:fld id="{60F4F636-6A27-E649-AEDF-9DE4D4E58670}" type="slidenum">
              <a:rPr lang="en-US" smtClean="0"/>
              <a:pPr/>
              <a:t>84</a:t>
            </a:fld>
            <a:endParaRPr lang="en-US" dirty="0"/>
          </a:p>
        </p:txBody>
      </p:sp>
    </p:spTree>
    <p:extLst>
      <p:ext uri="{BB962C8B-B14F-4D97-AF65-F5344CB8AC3E}">
        <p14:creationId xmlns:p14="http://schemas.microsoft.com/office/powerpoint/2010/main" val="134925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2: Echo &amp; Sum</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echo(nil)  	:= nil</a:t>
            </a:r>
          </a:p>
          <a:p>
            <a:pPr lvl="2"/>
            <a:r>
              <a:rPr lang="en-US" sz="1800" dirty="0">
                <a:latin typeface="Cambria Math" panose="02040503050406030204" pitchFamily="18" charset="0"/>
                <a:ea typeface="Cambria Math" panose="02040503050406030204" pitchFamily="18" charset="0"/>
              </a:rPr>
              <a:t>	echo(x :: L)	:= x :: x :: echo(L)</a:t>
            </a:r>
          </a:p>
          <a:p>
            <a:pPr lvl="2"/>
            <a:endParaRPr lang="en-US" sz="1800" dirty="0"/>
          </a:p>
          <a:p>
            <a:r>
              <a:rPr lang="en-US" sz="2600" dirty="0"/>
              <a:t>Suppose we have the following code:</a:t>
            </a:r>
          </a:p>
          <a:p>
            <a:pPr lvl="2"/>
            <a:endParaRPr lang="en-US" sz="1800" dirty="0"/>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y = sum(S);		</a:t>
            </a:r>
            <a:r>
              <a:rPr lang="en-US" sz="1800" b="1" dirty="0">
                <a:solidFill>
                  <a:schemeClr val="accent3">
                    <a:lumMod val="50000"/>
                  </a:schemeClr>
                </a:solidFill>
                <a:latin typeface="Courier New" panose="02070309020205020404" pitchFamily="49" charset="0"/>
                <a:cs typeface="Courier New" panose="02070309020205020404" pitchFamily="49" charset="0"/>
              </a:rPr>
              <a:t>// S is some List</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R = echo(S);</a:t>
            </a:r>
          </a:p>
          <a:p>
            <a:pPr lvl="2"/>
            <a:r>
              <a:rPr lang="en-US" sz="1800" dirty="0">
                <a:latin typeface="Courier New" panose="02070309020205020404" pitchFamily="49" charset="0"/>
                <a:cs typeface="Courier New" panose="02070309020205020404" pitchFamily="49" charset="0"/>
              </a:rPr>
              <a:t>…</a:t>
            </a:r>
          </a:p>
          <a:p>
            <a:pPr lvl="2"/>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2*y;  </a:t>
            </a:r>
            <a:r>
              <a:rPr lang="en-US" sz="1800" b="1" dirty="0">
                <a:solidFill>
                  <a:schemeClr val="accent3">
                    <a:lumMod val="50000"/>
                  </a:schemeClr>
                </a:solidFill>
                <a:latin typeface="Courier New" panose="02070309020205020404" pitchFamily="49" charset="0"/>
                <a:cs typeface="Courier New" panose="02070309020205020404" pitchFamily="49" charset="0"/>
              </a:rPr>
              <a:t>// = sum(echo(S))</a:t>
            </a:r>
          </a:p>
          <a:p>
            <a:pPr lvl="2"/>
            <a:endParaRPr lang="en-US" sz="1800" dirty="0"/>
          </a:p>
          <a:p>
            <a:pPr lvl="1"/>
            <a:r>
              <a:rPr lang="en-US" sz="2200" dirty="0"/>
              <a:t>spec says to return </a:t>
            </a:r>
            <a:r>
              <a:rPr lang="en-US" sz="2200" dirty="0">
                <a:latin typeface="Cambria Math" panose="02040503050406030204" pitchFamily="18" charset="0"/>
                <a:ea typeface="Cambria Math" panose="02040503050406030204" pitchFamily="18" charset="0"/>
              </a:rPr>
              <a:t>sum(echo(S))</a:t>
            </a:r>
            <a:r>
              <a:rPr lang="en-US" sz="2200" dirty="0"/>
              <a:t> but code returns </a:t>
            </a:r>
            <a:r>
              <a:rPr lang="en-US" sz="2200" dirty="0">
                <a:latin typeface="Cambria Math" panose="02040503050406030204" pitchFamily="18" charset="0"/>
                <a:ea typeface="Cambria Math" panose="02040503050406030204" pitchFamily="18" charset="0"/>
              </a:rPr>
              <a:t>2 sum(S)</a:t>
            </a:r>
          </a:p>
          <a:p>
            <a:pPr lvl="1"/>
            <a:endParaRPr lang="en-US" sz="2200" dirty="0"/>
          </a:p>
          <a:p>
            <a:r>
              <a:rPr lang="en-US" sz="2600" dirty="0"/>
              <a:t>Need to prove that </a:t>
            </a:r>
            <a:r>
              <a:rPr lang="en-US" sz="2600" dirty="0">
                <a:latin typeface="Cambria Math" panose="02040503050406030204" pitchFamily="18" charset="0"/>
                <a:ea typeface="Cambria Math" panose="02040503050406030204" pitchFamily="18" charset="0"/>
              </a:rPr>
              <a:t>sum(echo(S)) = 2 sum(S)</a:t>
            </a:r>
          </a:p>
        </p:txBody>
      </p:sp>
      <p:sp>
        <p:nvSpPr>
          <p:cNvPr id="4" name="Slide Number Placeholder 3">
            <a:extLst>
              <a:ext uri="{FF2B5EF4-FFF2-40B4-BE49-F238E27FC236}">
                <a16:creationId xmlns:a16="http://schemas.microsoft.com/office/drawing/2014/main" id="{9FC53876-E94B-52E9-643A-C9B6EB61C8BE}"/>
              </a:ext>
            </a:extLst>
          </p:cNvPr>
          <p:cNvSpPr>
            <a:spLocks noGrp="1"/>
          </p:cNvSpPr>
          <p:nvPr>
            <p:ph type="sldNum" sz="quarter" idx="4"/>
          </p:nvPr>
        </p:nvSpPr>
        <p:spPr/>
        <p:txBody>
          <a:bodyPr/>
          <a:lstStyle/>
          <a:p>
            <a:fld id="{60F4F636-6A27-E649-AEDF-9DE4D4E58670}" type="slidenum">
              <a:rPr lang="en-US" smtClean="0"/>
              <a:pPr/>
              <a:t>85</a:t>
            </a:fld>
            <a:endParaRPr lang="en-US" dirty="0"/>
          </a:p>
        </p:txBody>
      </p:sp>
    </p:spTree>
    <p:extLst>
      <p:ext uri="{BB962C8B-B14F-4D97-AF65-F5344CB8AC3E}">
        <p14:creationId xmlns:p14="http://schemas.microsoft.com/office/powerpoint/2010/main" val="2692109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2: Echo &amp; Sum Base Case (1/2)</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echo(nil)  	:= nil</a:t>
            </a:r>
          </a:p>
          <a:p>
            <a:pPr lvl="2"/>
            <a:r>
              <a:rPr lang="en-US" sz="1800" dirty="0">
                <a:latin typeface="Cambria Math" panose="02040503050406030204" pitchFamily="18" charset="0"/>
                <a:ea typeface="Cambria Math" panose="02040503050406030204" pitchFamily="18" charset="0"/>
              </a:rPr>
              <a:t>	echo(x :: L)	:= x :: x :: echo(L)</a:t>
            </a:r>
          </a:p>
          <a:p>
            <a:pPr lvl="2"/>
            <a:endParaRPr lang="en-US" sz="1800" dirty="0"/>
          </a:p>
          <a:p>
            <a:r>
              <a:rPr lang="en-US" sz="2600" dirty="0"/>
              <a:t>Prove that </a:t>
            </a:r>
            <a:r>
              <a:rPr lang="en-US" sz="2600" dirty="0">
                <a:latin typeface="Cambria Math" panose="02040503050406030204" pitchFamily="18" charset="0"/>
                <a:ea typeface="Cambria Math" panose="02040503050406030204" pitchFamily="18" charset="0"/>
              </a:rPr>
              <a:t>sum(echo(S)) = 2 sum(S)</a:t>
            </a:r>
            <a:r>
              <a:rPr lang="en-US" sz="2600" dirty="0"/>
              <a:t> for any </a:t>
            </a:r>
            <a:r>
              <a:rPr lang="en-US" sz="2600" dirty="0">
                <a:latin typeface="Cambria Math" panose="02040503050406030204" pitchFamily="18" charset="0"/>
                <a:ea typeface="Cambria Math" panose="02040503050406030204" pitchFamily="18" charset="0"/>
              </a:rPr>
              <a:t>S : List</a:t>
            </a:r>
          </a:p>
          <a:p>
            <a:pPr lvl="2"/>
            <a:endParaRPr lang="en-US" sz="1800" dirty="0"/>
          </a:p>
          <a:p>
            <a:pPr lvl="2"/>
            <a:r>
              <a:rPr lang="en-US" sz="1800" dirty="0">
                <a:solidFill>
                  <a:srgbClr val="7030A0"/>
                </a:solidFill>
                <a:latin typeface="Franklin Gothic Medium" panose="020B0603020102020204" pitchFamily="34" charset="0"/>
                <a:ea typeface="Cambria Math" panose="02040503050406030204" pitchFamily="18" charset="0"/>
              </a:rPr>
              <a:t>Base Case</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nil</a:t>
            </a:r>
            <a:r>
              <a:rPr lang="en-US" sz="1800" dirty="0">
                <a:latin typeface="Franklin Gothic Medium" panose="020B0603020102020204" pitchFamily="34" charset="0"/>
                <a:ea typeface="Cambria Math" panose="02040503050406030204" pitchFamily="18" charset="0"/>
              </a:rPr>
              <a:t>)</a:t>
            </a:r>
            <a:r>
              <a:rPr lang="en-US" sz="1800" dirty="0">
                <a:latin typeface="Cambria Math" panose="02040503050406030204" pitchFamily="18" charset="0"/>
                <a:ea typeface="Cambria Math" panose="02040503050406030204" pitchFamily="18" charset="0"/>
              </a:rPr>
              <a:t>:</a:t>
            </a:r>
          </a:p>
          <a:p>
            <a:pPr lvl="2"/>
            <a:endParaRPr lang="en-US" sz="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sum(echo(nil))	=</a:t>
            </a:r>
          </a:p>
          <a:p>
            <a:pPr lvl="2"/>
            <a:r>
              <a:rPr lang="en-US" sz="1800" dirty="0">
                <a:latin typeface="Cambria Math" panose="02040503050406030204" pitchFamily="18" charset="0"/>
                <a:ea typeface="Cambria Math" panose="02040503050406030204" pitchFamily="18" charset="0"/>
              </a:rPr>
              <a:t>					</a:t>
            </a:r>
          </a:p>
          <a:p>
            <a:pPr lvl="2"/>
            <a:r>
              <a:rPr lang="en-US" sz="1800" dirty="0">
                <a:latin typeface="Cambria Math" panose="02040503050406030204" pitchFamily="18" charset="0"/>
                <a:ea typeface="Cambria Math" panose="02040503050406030204" pitchFamily="18" charset="0"/>
              </a:rPr>
              <a:t>					</a:t>
            </a:r>
          </a:p>
          <a:p>
            <a:pPr lvl="2"/>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 2 sum(nil)</a:t>
            </a:r>
          </a:p>
        </p:txBody>
      </p:sp>
      <p:sp>
        <p:nvSpPr>
          <p:cNvPr id="5" name="Content Placeholder 2">
            <a:extLst>
              <a:ext uri="{FF2B5EF4-FFF2-40B4-BE49-F238E27FC236}">
                <a16:creationId xmlns:a16="http://schemas.microsoft.com/office/drawing/2014/main" id="{5F45D0E9-D7AA-A6EA-CA04-A399594E3F67}"/>
              </a:ext>
            </a:extLst>
          </p:cNvPr>
          <p:cNvSpPr txBox="1">
            <a:spLocks/>
          </p:cNvSpPr>
          <p:nvPr/>
        </p:nvSpPr>
        <p:spPr>
          <a:xfrm>
            <a:off x="0" y="6163675"/>
            <a:ext cx="3571103" cy="72905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Franklin Gothic Medium"/>
                <a:ea typeface="+mn-ea"/>
                <a:cs typeface="Franklin Gothic Medium"/>
              </a:defRPr>
            </a:lvl1pPr>
            <a:lvl2pPr marL="742950" indent="-285750" algn="l" defTabSz="457200" rtl="0" eaLnBrk="1" latinLnBrk="0" hangingPunct="1">
              <a:spcBef>
                <a:spcPct val="20000"/>
              </a:spcBef>
              <a:buFont typeface="Arial"/>
              <a:buChar char="–"/>
              <a:defRPr sz="2800" kern="1200">
                <a:solidFill>
                  <a:schemeClr val="tx1"/>
                </a:solidFill>
                <a:latin typeface="Franklin Gothic Medium"/>
                <a:ea typeface="+mn-ea"/>
                <a:cs typeface="Franklin Gothic Medium"/>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2"/>
            <a:r>
              <a:rPr lang="en-US" sz="1800" dirty="0"/>
              <a:t>sum(nil)		</a:t>
            </a:r>
            <a:r>
              <a:rPr lang="en-US" sz="1800" dirty="0">
                <a:latin typeface="Cambria Math" panose="02040503050406030204" pitchFamily="18" charset="0"/>
                <a:ea typeface="Cambria Math" panose="02040503050406030204" pitchFamily="18" charset="0"/>
              </a:rPr>
              <a:t>:=  0</a:t>
            </a:r>
          </a:p>
          <a:p>
            <a:pPr marL="0" lvl="2"/>
            <a:r>
              <a:rPr lang="en-US" sz="1800" dirty="0">
                <a:latin typeface="Cambria Math" panose="02040503050406030204" pitchFamily="18" charset="0"/>
                <a:ea typeface="Cambria Math" panose="02040503050406030204" pitchFamily="18" charset="0"/>
              </a:rPr>
              <a:t>sum(x :: L)	:=  x + sum(L)</a:t>
            </a:r>
            <a:endParaRPr lang="en-US" sz="1800" dirty="0">
              <a:solidFill>
                <a:prstClr val="black"/>
              </a:solidFill>
              <a:latin typeface="Cambria Math" panose="02040503050406030204" pitchFamily="18" charset="0"/>
              <a:ea typeface="Cambria Math" panose="02040503050406030204" pitchFamily="18" charset="0"/>
              <a:cs typeface="Franklin Gothic Medium"/>
            </a:endParaRPr>
          </a:p>
        </p:txBody>
      </p:sp>
      <p:cxnSp>
        <p:nvCxnSpPr>
          <p:cNvPr id="6" name="Straight Connector 5">
            <a:extLst>
              <a:ext uri="{FF2B5EF4-FFF2-40B4-BE49-F238E27FC236}">
                <a16:creationId xmlns:a16="http://schemas.microsoft.com/office/drawing/2014/main" id="{C1084367-1CA1-15AC-C320-3BB9BBD6780A}"/>
              </a:ext>
              <a:ext uri="{C183D7F6-B498-43B3-948B-1728B52AA6E4}">
                <adec:decorative xmlns:adec="http://schemas.microsoft.com/office/drawing/2017/decorative" val="1"/>
              </a:ext>
            </a:extLst>
          </p:cNvPr>
          <p:cNvCxnSpPr/>
          <p:nvPr/>
        </p:nvCxnSpPr>
        <p:spPr>
          <a:xfrm>
            <a:off x="0" y="6186825"/>
            <a:ext cx="9144000"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4" name="Slide Number Placeholder 3">
            <a:extLst>
              <a:ext uri="{FF2B5EF4-FFF2-40B4-BE49-F238E27FC236}">
                <a16:creationId xmlns:a16="http://schemas.microsoft.com/office/drawing/2014/main" id="{67C7D999-AAA5-E975-2A68-D14C196BDCE2}"/>
              </a:ext>
            </a:extLst>
          </p:cNvPr>
          <p:cNvSpPr>
            <a:spLocks noGrp="1"/>
          </p:cNvSpPr>
          <p:nvPr>
            <p:ph type="sldNum" sz="quarter" idx="4"/>
          </p:nvPr>
        </p:nvSpPr>
        <p:spPr/>
        <p:txBody>
          <a:bodyPr/>
          <a:lstStyle/>
          <a:p>
            <a:fld id="{60F4F636-6A27-E649-AEDF-9DE4D4E58670}" type="slidenum">
              <a:rPr lang="en-US" smtClean="0"/>
              <a:pPr/>
              <a:t>86</a:t>
            </a:fld>
            <a:endParaRPr lang="en-US" dirty="0"/>
          </a:p>
        </p:txBody>
      </p:sp>
    </p:spTree>
    <p:extLst>
      <p:ext uri="{BB962C8B-B14F-4D97-AF65-F5344CB8AC3E}">
        <p14:creationId xmlns:p14="http://schemas.microsoft.com/office/powerpoint/2010/main" val="51829284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2: Echo &amp; Sum Base Case (2/2)</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echo(nil)  	:= nil</a:t>
            </a:r>
          </a:p>
          <a:p>
            <a:pPr lvl="2"/>
            <a:r>
              <a:rPr lang="en-US" sz="1800" dirty="0">
                <a:latin typeface="Cambria Math" panose="02040503050406030204" pitchFamily="18" charset="0"/>
                <a:ea typeface="Cambria Math" panose="02040503050406030204" pitchFamily="18" charset="0"/>
              </a:rPr>
              <a:t>	echo(x :: L)	:= x :: x :: echo(L)</a:t>
            </a:r>
          </a:p>
          <a:p>
            <a:pPr lvl="2"/>
            <a:endParaRPr lang="en-US" sz="1800" dirty="0"/>
          </a:p>
          <a:p>
            <a:r>
              <a:rPr lang="en-US" sz="2600" dirty="0"/>
              <a:t>Prove that </a:t>
            </a:r>
            <a:r>
              <a:rPr lang="en-US" sz="2600" dirty="0">
                <a:latin typeface="Cambria Math" panose="02040503050406030204" pitchFamily="18" charset="0"/>
                <a:ea typeface="Cambria Math" panose="02040503050406030204" pitchFamily="18" charset="0"/>
              </a:rPr>
              <a:t>sum(echo(S)) = 2 sum(S)</a:t>
            </a:r>
            <a:r>
              <a:rPr lang="en-US" sz="2600" dirty="0"/>
              <a:t> for any </a:t>
            </a:r>
            <a:r>
              <a:rPr lang="en-US" sz="2600" dirty="0">
                <a:latin typeface="Cambria Math" panose="02040503050406030204" pitchFamily="18" charset="0"/>
                <a:ea typeface="Cambria Math" panose="02040503050406030204" pitchFamily="18" charset="0"/>
              </a:rPr>
              <a:t>S : List</a:t>
            </a:r>
          </a:p>
          <a:p>
            <a:pPr lvl="2"/>
            <a:endParaRPr lang="en-US" sz="1800" dirty="0"/>
          </a:p>
          <a:p>
            <a:pPr lvl="2"/>
            <a:r>
              <a:rPr lang="en-US" sz="1800" dirty="0">
                <a:solidFill>
                  <a:srgbClr val="7030A0"/>
                </a:solidFill>
                <a:latin typeface="Franklin Gothic Medium" panose="020B0603020102020204" pitchFamily="34" charset="0"/>
                <a:ea typeface="Cambria Math" panose="02040503050406030204" pitchFamily="18" charset="0"/>
              </a:rPr>
              <a:t>Base Case</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nil</a:t>
            </a:r>
            <a:r>
              <a:rPr lang="en-US" sz="1800" dirty="0">
                <a:latin typeface="Franklin Gothic Medium" panose="020B0603020102020204" pitchFamily="34" charset="0"/>
                <a:ea typeface="Cambria Math" panose="02040503050406030204" pitchFamily="18" charset="0"/>
              </a:rPr>
              <a:t>)</a:t>
            </a:r>
            <a:r>
              <a:rPr lang="en-US" sz="1800" dirty="0">
                <a:latin typeface="Cambria Math" panose="02040503050406030204" pitchFamily="18" charset="0"/>
                <a:ea typeface="Cambria Math" panose="02040503050406030204" pitchFamily="18" charset="0"/>
              </a:rPr>
              <a:t>:</a:t>
            </a:r>
          </a:p>
          <a:p>
            <a:pPr lvl="2"/>
            <a:endParaRPr lang="en-US" sz="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sum(echo(nil))	= sum(nil)			</a:t>
            </a:r>
            <a:r>
              <a:rPr lang="en-US" sz="1800" dirty="0">
                <a:latin typeface="Franklin Gothic Medium" panose="020B0603020102020204" pitchFamily="34" charset="0"/>
                <a:ea typeface="Cambria Math" panose="02040503050406030204" pitchFamily="18" charset="0"/>
              </a:rPr>
              <a:t>def of</a:t>
            </a:r>
            <a:r>
              <a:rPr lang="en-US" sz="1800" dirty="0">
                <a:latin typeface="Cambria Math" panose="02040503050406030204" pitchFamily="18" charset="0"/>
                <a:ea typeface="Cambria Math" panose="02040503050406030204" pitchFamily="18" charset="0"/>
              </a:rPr>
              <a:t> echo</a:t>
            </a:r>
          </a:p>
          <a:p>
            <a:pPr lvl="2"/>
            <a:r>
              <a:rPr lang="en-US" sz="1800" dirty="0">
                <a:latin typeface="Cambria Math" panose="02040503050406030204" pitchFamily="18" charset="0"/>
                <a:ea typeface="Cambria Math" panose="02040503050406030204" pitchFamily="18" charset="0"/>
              </a:rPr>
              <a:t>					</a:t>
            </a:r>
          </a:p>
          <a:p>
            <a:pPr lvl="2"/>
            <a:r>
              <a:rPr lang="en-US" sz="1800" dirty="0">
                <a:latin typeface="Cambria Math" panose="02040503050406030204" pitchFamily="18" charset="0"/>
                <a:ea typeface="Cambria Math" panose="02040503050406030204" pitchFamily="18" charset="0"/>
              </a:rPr>
              <a:t>	</a:t>
            </a:r>
          </a:p>
          <a:p>
            <a:pPr lvl="2"/>
            <a:r>
              <a:rPr lang="en-US" sz="1800" dirty="0">
                <a:latin typeface="Cambria Math" panose="02040503050406030204" pitchFamily="18" charset="0"/>
                <a:ea typeface="Cambria Math" panose="02040503050406030204" pitchFamily="18" charset="0"/>
              </a:rPr>
              <a:t>					= 2 sum(nil)			</a:t>
            </a:r>
          </a:p>
          <a:p>
            <a:pPr lvl="2"/>
            <a:endParaRPr lang="en-US" sz="1800" dirty="0">
              <a:latin typeface="Cambria Math" panose="02040503050406030204" pitchFamily="18" charset="0"/>
              <a:ea typeface="Cambria Math" panose="02040503050406030204" pitchFamily="18" charset="0"/>
            </a:endParaRPr>
          </a:p>
          <a:p>
            <a:pPr lvl="2"/>
            <a:r>
              <a:rPr lang="en-US" sz="1800" dirty="0">
                <a:solidFill>
                  <a:srgbClr val="7030A0"/>
                </a:solidFill>
                <a:latin typeface="Franklin Gothic Medium" panose="020B0603020102020204" pitchFamily="34" charset="0"/>
                <a:ea typeface="Cambria Math" panose="02040503050406030204" pitchFamily="18" charset="0"/>
              </a:rPr>
              <a:t>Inductive Step</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x :: L</a:t>
            </a:r>
            <a:r>
              <a:rPr lang="en-US" sz="1800" dirty="0">
                <a:latin typeface="Franklin Gothic Medium" panose="020B0603020102020204" pitchFamily="34" charset="0"/>
                <a:ea typeface="Cambria Math" panose="02040503050406030204" pitchFamily="18" charset="0"/>
              </a:rPr>
              <a:t>):</a:t>
            </a:r>
          </a:p>
          <a:p>
            <a:pPr lvl="2"/>
            <a:endParaRPr lang="en-US" sz="800" dirty="0">
              <a:latin typeface="Franklin Gothic Medium" panose="020B0603020102020204" pitchFamily="34" charset="0"/>
              <a:ea typeface="Cambria Math" panose="02040503050406030204" pitchFamily="18" charset="0"/>
            </a:endParaRPr>
          </a:p>
          <a:p>
            <a:pPr lvl="2"/>
            <a:r>
              <a:rPr lang="en-US" sz="1800" dirty="0">
                <a:latin typeface="Franklin Gothic Medium" panose="020B0603020102020204" pitchFamily="34" charset="0"/>
                <a:ea typeface="Cambria Math" panose="02040503050406030204" pitchFamily="18" charset="0"/>
              </a:rPr>
              <a:t>	Need to prove that</a:t>
            </a:r>
            <a:r>
              <a:rPr lang="en-US" sz="1800" dirty="0">
                <a:latin typeface="Cambria Math" panose="02040503050406030204" pitchFamily="18" charset="0"/>
                <a:ea typeface="Cambria Math" panose="02040503050406030204" pitchFamily="18" charset="0"/>
              </a:rPr>
              <a:t> sum(echo(x :: L)) = 2 sum(x :: L)</a:t>
            </a:r>
          </a:p>
          <a:p>
            <a:pPr lvl="2"/>
            <a:r>
              <a:rPr lang="en-US" sz="1800" dirty="0">
                <a:latin typeface="Franklin Gothic Medium" panose="020B0603020102020204" pitchFamily="34" charset="0"/>
                <a:ea typeface="Cambria Math" panose="02040503050406030204" pitchFamily="18" charset="0"/>
              </a:rPr>
              <a:t>	Get to assume claim holds for</a:t>
            </a:r>
            <a:r>
              <a:rPr lang="en-US" sz="1800" dirty="0">
                <a:latin typeface="Cambria Math" panose="02040503050406030204" pitchFamily="18" charset="0"/>
                <a:ea typeface="Cambria Math" panose="02040503050406030204" pitchFamily="18" charset="0"/>
              </a:rPr>
              <a:t> L</a:t>
            </a:r>
            <a:r>
              <a:rPr lang="en-US" sz="1800" dirty="0">
                <a:latin typeface="Franklin Gothic Medium" panose="020B0603020102020204" pitchFamily="34" charset="0"/>
                <a:ea typeface="Cambria Math" panose="02040503050406030204" pitchFamily="18" charset="0"/>
              </a:rPr>
              <a:t>, i.e., that</a:t>
            </a:r>
            <a:r>
              <a:rPr lang="en-US" sz="1800" dirty="0">
                <a:latin typeface="Cambria Math" panose="02040503050406030204" pitchFamily="18" charset="0"/>
                <a:ea typeface="Cambria Math" panose="02040503050406030204" pitchFamily="18" charset="0"/>
              </a:rPr>
              <a:t> sum(echo(L)) = 2 sum(L)</a:t>
            </a:r>
          </a:p>
        </p:txBody>
      </p:sp>
      <p:sp>
        <p:nvSpPr>
          <p:cNvPr id="4" name="TextBox 3">
            <a:extLst>
              <a:ext uri="{FF2B5EF4-FFF2-40B4-BE49-F238E27FC236}">
                <a16:creationId xmlns:a16="http://schemas.microsoft.com/office/drawing/2014/main" id="{BFB8A9CC-0A0F-40C4-E16F-3D24D38B8FF1}"/>
              </a:ext>
            </a:extLst>
          </p:cNvPr>
          <p:cNvSpPr txBox="1"/>
          <p:nvPr/>
        </p:nvSpPr>
        <p:spPr>
          <a:xfrm>
            <a:off x="2729947" y="3843133"/>
            <a:ext cx="4458272" cy="369332"/>
          </a:xfrm>
          <a:prstGeom prst="rect">
            <a:avLst/>
          </a:prstGeom>
          <a:noFill/>
        </p:spPr>
        <p:txBody>
          <a:bodyPr wrap="none" rtlCol="0">
            <a:spAutoFit/>
          </a:bodyPr>
          <a:lstStyle/>
          <a:p>
            <a:pPr lvl="2"/>
            <a:r>
              <a:rPr lang="en-US" dirty="0">
                <a:latin typeface="Cambria Math" panose="02040503050406030204" pitchFamily="18" charset="0"/>
                <a:ea typeface="Cambria Math" panose="02040503050406030204" pitchFamily="18" charset="0"/>
              </a:rPr>
              <a:t>= 0					</a:t>
            </a:r>
            <a:r>
              <a:rPr lang="en-US" dirty="0">
                <a:latin typeface="Franklin Gothic Medium" panose="020B0603020102020204" pitchFamily="34" charset="0"/>
                <a:ea typeface="Cambria Math" panose="02040503050406030204" pitchFamily="18" charset="0"/>
              </a:rPr>
              <a:t>def of</a:t>
            </a:r>
            <a:r>
              <a:rPr lang="en-US" dirty="0">
                <a:latin typeface="Cambria Math" panose="02040503050406030204" pitchFamily="18" charset="0"/>
                <a:ea typeface="Cambria Math" panose="02040503050406030204" pitchFamily="18" charset="0"/>
              </a:rPr>
              <a:t> sum</a:t>
            </a:r>
          </a:p>
        </p:txBody>
      </p:sp>
      <p:sp>
        <p:nvSpPr>
          <p:cNvPr id="5" name="TextBox 4">
            <a:extLst>
              <a:ext uri="{FF2B5EF4-FFF2-40B4-BE49-F238E27FC236}">
                <a16:creationId xmlns:a16="http://schemas.microsoft.com/office/drawing/2014/main" id="{4C84E8D2-037E-FA51-15B3-D5035AD04BAB}"/>
              </a:ext>
            </a:extLst>
          </p:cNvPr>
          <p:cNvSpPr txBox="1"/>
          <p:nvPr/>
        </p:nvSpPr>
        <p:spPr>
          <a:xfrm>
            <a:off x="3670853" y="4187687"/>
            <a:ext cx="2031325" cy="369332"/>
          </a:xfrm>
          <a:prstGeom prst="rect">
            <a:avLst/>
          </a:prstGeom>
          <a:noFill/>
        </p:spPr>
        <p:txBody>
          <a:bodyPr wrap="none" rtlCol="0">
            <a:spAutoFit/>
          </a:bodyPr>
          <a:lstStyle/>
          <a:p>
            <a:r>
              <a:rPr lang="en-US" dirty="0">
                <a:latin typeface="Cambria Math" panose="02040503050406030204" pitchFamily="18" charset="0"/>
                <a:ea typeface="Cambria Math" panose="02040503050406030204" pitchFamily="18" charset="0"/>
              </a:rPr>
              <a:t>= 2 · 0			</a:t>
            </a:r>
            <a:endParaRPr lang="en-US" dirty="0">
              <a:latin typeface="Franklin Gothic Medium"/>
              <a:cs typeface="Franklin Gothic Medium"/>
            </a:endParaRPr>
          </a:p>
        </p:txBody>
      </p:sp>
      <p:sp>
        <p:nvSpPr>
          <p:cNvPr id="6" name="TextBox 5">
            <a:extLst>
              <a:ext uri="{FF2B5EF4-FFF2-40B4-BE49-F238E27FC236}">
                <a16:creationId xmlns:a16="http://schemas.microsoft.com/office/drawing/2014/main" id="{F353F9CF-5244-F7F1-6EAA-5120C4317106}"/>
              </a:ext>
            </a:extLst>
          </p:cNvPr>
          <p:cNvSpPr txBox="1"/>
          <p:nvPr/>
        </p:nvSpPr>
        <p:spPr>
          <a:xfrm>
            <a:off x="5910470" y="4518987"/>
            <a:ext cx="1226618" cy="369332"/>
          </a:xfrm>
          <a:prstGeom prst="rect">
            <a:avLst/>
          </a:prstGeom>
          <a:noFill/>
        </p:spPr>
        <p:txBody>
          <a:bodyPr wrap="none" rtlCol="0">
            <a:spAutoFit/>
          </a:bodyPr>
          <a:lstStyle/>
          <a:p>
            <a:r>
              <a:rPr lang="en-US" dirty="0">
                <a:latin typeface="Franklin Gothic Medium" panose="020B0603020102020204" pitchFamily="34" charset="0"/>
                <a:ea typeface="Cambria Math" panose="02040503050406030204" pitchFamily="18" charset="0"/>
              </a:rPr>
              <a:t>def of</a:t>
            </a:r>
            <a:r>
              <a:rPr lang="en-US" dirty="0">
                <a:latin typeface="Cambria Math" panose="02040503050406030204" pitchFamily="18" charset="0"/>
                <a:ea typeface="Cambria Math" panose="02040503050406030204" pitchFamily="18" charset="0"/>
              </a:rPr>
              <a:t> sum</a:t>
            </a:r>
          </a:p>
        </p:txBody>
      </p:sp>
      <p:sp>
        <p:nvSpPr>
          <p:cNvPr id="7" name="Slide Number Placeholder 6">
            <a:extLst>
              <a:ext uri="{FF2B5EF4-FFF2-40B4-BE49-F238E27FC236}">
                <a16:creationId xmlns:a16="http://schemas.microsoft.com/office/drawing/2014/main" id="{3EE98C28-F263-32F4-392F-024A5F1AADC7}"/>
              </a:ext>
            </a:extLst>
          </p:cNvPr>
          <p:cNvSpPr>
            <a:spLocks noGrp="1"/>
          </p:cNvSpPr>
          <p:nvPr>
            <p:ph type="sldNum" sz="quarter" idx="4"/>
          </p:nvPr>
        </p:nvSpPr>
        <p:spPr/>
        <p:txBody>
          <a:bodyPr/>
          <a:lstStyle/>
          <a:p>
            <a:fld id="{60F4F636-6A27-E649-AEDF-9DE4D4E58670}" type="slidenum">
              <a:rPr lang="en-US" smtClean="0"/>
              <a:pPr/>
              <a:t>87</a:t>
            </a:fld>
            <a:endParaRPr lang="en-US" dirty="0"/>
          </a:p>
        </p:txBody>
      </p:sp>
    </p:spTree>
    <p:extLst>
      <p:ext uri="{BB962C8B-B14F-4D97-AF65-F5344CB8AC3E}">
        <p14:creationId xmlns:p14="http://schemas.microsoft.com/office/powerpoint/2010/main" val="3198294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4" end="1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2: Echo &amp; Sum Inductive Step (1/2)</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echo(nil)  	:= nil</a:t>
            </a:r>
          </a:p>
          <a:p>
            <a:pPr lvl="2"/>
            <a:r>
              <a:rPr lang="en-US" sz="1800" dirty="0">
                <a:latin typeface="Cambria Math" panose="02040503050406030204" pitchFamily="18" charset="0"/>
                <a:ea typeface="Cambria Math" panose="02040503050406030204" pitchFamily="18" charset="0"/>
              </a:rPr>
              <a:t>	echo(x :: L)	:= x :: x :: echo(L)</a:t>
            </a:r>
          </a:p>
          <a:p>
            <a:pPr lvl="2"/>
            <a:endParaRPr lang="en-US" sz="1800" dirty="0"/>
          </a:p>
          <a:p>
            <a:r>
              <a:rPr lang="en-US" sz="2600" dirty="0"/>
              <a:t>Prove that </a:t>
            </a:r>
            <a:r>
              <a:rPr lang="en-US" sz="2600" dirty="0">
                <a:latin typeface="Cambria Math" panose="02040503050406030204" pitchFamily="18" charset="0"/>
                <a:ea typeface="Cambria Math" panose="02040503050406030204" pitchFamily="18" charset="0"/>
              </a:rPr>
              <a:t>sum(echo(S)) = 2 sum(S)</a:t>
            </a:r>
            <a:r>
              <a:rPr lang="en-US" sz="2600" dirty="0"/>
              <a:t> for any </a:t>
            </a:r>
            <a:r>
              <a:rPr lang="en-US" sz="2600" dirty="0">
                <a:latin typeface="Cambria Math" panose="02040503050406030204" pitchFamily="18" charset="0"/>
                <a:ea typeface="Cambria Math" panose="02040503050406030204" pitchFamily="18" charset="0"/>
              </a:rPr>
              <a:t>S : List</a:t>
            </a:r>
          </a:p>
          <a:p>
            <a:pPr lvl="2"/>
            <a:endParaRPr lang="en-US" sz="1800" dirty="0"/>
          </a:p>
          <a:p>
            <a:pPr marL="457200" lvl="2"/>
            <a:r>
              <a:rPr lang="en-US" sz="1800" dirty="0">
                <a:solidFill>
                  <a:srgbClr val="0070C0"/>
                </a:solidFill>
                <a:latin typeface="Franklin Gothic Medium" panose="020B0603020102020204" pitchFamily="34" charset="0"/>
                <a:ea typeface="Cambria Math" panose="02040503050406030204" pitchFamily="18" charset="0"/>
              </a:rPr>
              <a:t>Inductive Hypothesis</a:t>
            </a:r>
            <a:r>
              <a:rPr lang="en-US" sz="1800" dirty="0">
                <a:latin typeface="Franklin Gothic Medium" panose="020B0603020102020204" pitchFamily="34" charset="0"/>
                <a:ea typeface="Cambria Math" panose="02040503050406030204" pitchFamily="18" charset="0"/>
              </a:rPr>
              <a:t>: assume that </a:t>
            </a:r>
            <a:r>
              <a:rPr lang="en-US" sz="1800" dirty="0">
                <a:latin typeface="Cambria Math" panose="02040503050406030204" pitchFamily="18" charset="0"/>
                <a:ea typeface="Cambria Math" panose="02040503050406030204" pitchFamily="18" charset="0"/>
              </a:rPr>
              <a:t>sum(echo(L)) = 2 sum(L)</a:t>
            </a:r>
          </a:p>
          <a:p>
            <a:pPr marL="457200" lvl="2"/>
            <a:endParaRPr lang="en-US" sz="1800" dirty="0">
              <a:latin typeface="Cambria Math" panose="02040503050406030204" pitchFamily="18" charset="0"/>
              <a:ea typeface="Cambria Math" panose="02040503050406030204" pitchFamily="18" charset="0"/>
            </a:endParaRPr>
          </a:p>
          <a:p>
            <a:pPr marL="457200" lvl="2"/>
            <a:r>
              <a:rPr lang="en-US" sz="1800" dirty="0">
                <a:solidFill>
                  <a:srgbClr val="7030A0"/>
                </a:solidFill>
                <a:latin typeface="Franklin Gothic Medium" panose="020B0603020102020204" pitchFamily="34" charset="0"/>
                <a:ea typeface="Cambria Math" panose="02040503050406030204" pitchFamily="18" charset="0"/>
              </a:rPr>
              <a:t>Inductive Step</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x :: L</a:t>
            </a:r>
            <a:r>
              <a:rPr lang="en-US" sz="1800" dirty="0">
                <a:latin typeface="Franklin Gothic Medium" panose="020B0603020102020204" pitchFamily="34" charset="0"/>
                <a:ea typeface="Cambria Math" panose="02040503050406030204" pitchFamily="18" charset="0"/>
              </a:rPr>
              <a:t>):</a:t>
            </a:r>
          </a:p>
          <a:p>
            <a:pPr marL="457200" lvl="2"/>
            <a:endParaRPr lang="en-US" sz="800" dirty="0">
              <a:latin typeface="Franklin Gothic Medium" panose="020B0603020102020204" pitchFamily="34"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sum(echo(x :: L))	=</a:t>
            </a:r>
          </a:p>
          <a:p>
            <a:pPr marL="457200" lvl="2"/>
            <a:r>
              <a:rPr lang="en-US" sz="1800" dirty="0">
                <a:latin typeface="Cambria Math" panose="02040503050406030204" pitchFamily="18" charset="0"/>
                <a:ea typeface="Cambria Math" panose="02040503050406030204" pitchFamily="18" charset="0"/>
              </a:rPr>
              <a:t>						</a:t>
            </a:r>
          </a:p>
          <a:p>
            <a:pPr marL="457200" lvl="2"/>
            <a:r>
              <a:rPr lang="en-US" sz="1800" dirty="0">
                <a:latin typeface="Cambria Math" panose="02040503050406030204" pitchFamily="18" charset="0"/>
                <a:ea typeface="Cambria Math" panose="02040503050406030204" pitchFamily="18" charset="0"/>
              </a:rPr>
              <a:t>						</a:t>
            </a:r>
          </a:p>
          <a:p>
            <a:pPr marL="457200" lvl="2"/>
            <a:r>
              <a:rPr lang="en-US" sz="1800" dirty="0">
                <a:latin typeface="Cambria Math" panose="02040503050406030204" pitchFamily="18" charset="0"/>
                <a:ea typeface="Cambria Math" panose="02040503050406030204" pitchFamily="18" charset="0"/>
              </a:rPr>
              <a:t>						</a:t>
            </a:r>
          </a:p>
          <a:p>
            <a:pPr marL="457200" lvl="2"/>
            <a:r>
              <a:rPr lang="en-US" sz="1800" dirty="0">
                <a:latin typeface="Cambria Math" panose="02040503050406030204" pitchFamily="18" charset="0"/>
                <a:ea typeface="Cambria Math" panose="02040503050406030204" pitchFamily="18" charset="0"/>
              </a:rPr>
              <a:t>											</a:t>
            </a:r>
          </a:p>
          <a:p>
            <a:pPr marL="457200" lvl="2"/>
            <a:r>
              <a:rPr lang="en-US" sz="1800" dirty="0">
                <a:latin typeface="Cambria Math" panose="02040503050406030204" pitchFamily="18" charset="0"/>
                <a:ea typeface="Cambria Math" panose="02040503050406030204" pitchFamily="18" charset="0"/>
              </a:rPr>
              <a:t>						= 2 sum(x :: L)</a:t>
            </a:r>
          </a:p>
        </p:txBody>
      </p:sp>
      <p:cxnSp>
        <p:nvCxnSpPr>
          <p:cNvPr id="6" name="Straight Connector 5">
            <a:extLst>
              <a:ext uri="{FF2B5EF4-FFF2-40B4-BE49-F238E27FC236}">
                <a16:creationId xmlns:a16="http://schemas.microsoft.com/office/drawing/2014/main" id="{F007B744-E958-90D7-15C8-DD79281854B0}"/>
              </a:ext>
              <a:ext uri="{C183D7F6-B498-43B3-948B-1728B52AA6E4}">
                <adec:decorative xmlns:adec="http://schemas.microsoft.com/office/drawing/2017/decorative" val="1"/>
              </a:ext>
            </a:extLst>
          </p:cNvPr>
          <p:cNvCxnSpPr/>
          <p:nvPr/>
        </p:nvCxnSpPr>
        <p:spPr>
          <a:xfrm>
            <a:off x="0" y="6186825"/>
            <a:ext cx="9144000"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7" name="Content Placeholder 2">
            <a:extLst>
              <a:ext uri="{FF2B5EF4-FFF2-40B4-BE49-F238E27FC236}">
                <a16:creationId xmlns:a16="http://schemas.microsoft.com/office/drawing/2014/main" id="{D2A65DA8-E9FB-A686-3FFE-AF4A00DC7EB1}"/>
              </a:ext>
            </a:extLst>
          </p:cNvPr>
          <p:cNvSpPr txBox="1">
            <a:spLocks/>
          </p:cNvSpPr>
          <p:nvPr/>
        </p:nvSpPr>
        <p:spPr>
          <a:xfrm>
            <a:off x="0" y="6163675"/>
            <a:ext cx="3571103" cy="72905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Franklin Gothic Medium"/>
                <a:ea typeface="+mn-ea"/>
                <a:cs typeface="Franklin Gothic Medium"/>
              </a:defRPr>
            </a:lvl1pPr>
            <a:lvl2pPr marL="742950" indent="-285750" algn="l" defTabSz="457200" rtl="0" eaLnBrk="1" latinLnBrk="0" hangingPunct="1">
              <a:spcBef>
                <a:spcPct val="20000"/>
              </a:spcBef>
              <a:buFont typeface="Arial"/>
              <a:buChar char="–"/>
              <a:defRPr sz="2800" kern="1200">
                <a:solidFill>
                  <a:schemeClr val="tx1"/>
                </a:solidFill>
                <a:latin typeface="Franklin Gothic Medium"/>
                <a:ea typeface="+mn-ea"/>
                <a:cs typeface="Franklin Gothic Medium"/>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2"/>
            <a:r>
              <a:rPr lang="en-US" sz="1800" dirty="0"/>
              <a:t>sum(nil)	</a:t>
            </a:r>
            <a:r>
              <a:rPr lang="en-US" sz="1800"/>
              <a:t>	</a:t>
            </a:r>
            <a:r>
              <a:rPr lang="en-US" sz="1800">
                <a:latin typeface="Cambria Math" panose="02040503050406030204" pitchFamily="18"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0</a:t>
            </a:r>
          </a:p>
          <a:p>
            <a:pPr marL="0" lvl="2"/>
            <a:r>
              <a:rPr lang="en-US" sz="1800" dirty="0">
                <a:latin typeface="Cambria Math" panose="02040503050406030204" pitchFamily="18" charset="0"/>
                <a:ea typeface="Cambria Math" panose="02040503050406030204" pitchFamily="18" charset="0"/>
              </a:rPr>
              <a:t>sum(x :: L)	:=  x + sum(L)</a:t>
            </a:r>
            <a:endParaRPr lang="en-US" sz="1800" dirty="0">
              <a:solidFill>
                <a:prstClr val="black"/>
              </a:solidFill>
              <a:latin typeface="Cambria Math" panose="02040503050406030204" pitchFamily="18" charset="0"/>
              <a:ea typeface="Cambria Math" panose="02040503050406030204" pitchFamily="18" charset="0"/>
              <a:cs typeface="Franklin Gothic Medium"/>
            </a:endParaRPr>
          </a:p>
        </p:txBody>
      </p:sp>
      <p:sp>
        <p:nvSpPr>
          <p:cNvPr id="4" name="Slide Number Placeholder 3">
            <a:extLst>
              <a:ext uri="{FF2B5EF4-FFF2-40B4-BE49-F238E27FC236}">
                <a16:creationId xmlns:a16="http://schemas.microsoft.com/office/drawing/2014/main" id="{09DE8A48-9B16-70B0-FE57-27FB3B0452D0}"/>
              </a:ext>
            </a:extLst>
          </p:cNvPr>
          <p:cNvSpPr>
            <a:spLocks noGrp="1"/>
          </p:cNvSpPr>
          <p:nvPr>
            <p:ph type="sldNum" sz="quarter" idx="4"/>
          </p:nvPr>
        </p:nvSpPr>
        <p:spPr/>
        <p:txBody>
          <a:bodyPr/>
          <a:lstStyle/>
          <a:p>
            <a:fld id="{60F4F636-6A27-E649-AEDF-9DE4D4E58670}" type="slidenum">
              <a:rPr lang="en-US" smtClean="0"/>
              <a:pPr/>
              <a:t>88</a:t>
            </a:fld>
            <a:endParaRPr lang="en-US" dirty="0"/>
          </a:p>
        </p:txBody>
      </p:sp>
    </p:spTree>
    <p:extLst>
      <p:ext uri="{BB962C8B-B14F-4D97-AF65-F5344CB8AC3E}">
        <p14:creationId xmlns:p14="http://schemas.microsoft.com/office/powerpoint/2010/main" val="100779211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2: Echo &amp; Sum Inductive Step (2/2)</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echo(nil)  	:= nil</a:t>
            </a:r>
          </a:p>
          <a:p>
            <a:pPr lvl="2"/>
            <a:r>
              <a:rPr lang="en-US" sz="1800" dirty="0">
                <a:latin typeface="Cambria Math" panose="02040503050406030204" pitchFamily="18" charset="0"/>
                <a:ea typeface="Cambria Math" panose="02040503050406030204" pitchFamily="18" charset="0"/>
              </a:rPr>
              <a:t>	echo(x :: L)	:= x :: x :: echo(L)</a:t>
            </a:r>
          </a:p>
          <a:p>
            <a:pPr lvl="2"/>
            <a:endParaRPr lang="en-US" sz="1800" dirty="0"/>
          </a:p>
          <a:p>
            <a:r>
              <a:rPr lang="en-US" sz="2600" dirty="0"/>
              <a:t>Prove that </a:t>
            </a:r>
            <a:r>
              <a:rPr lang="en-US" sz="2600" dirty="0">
                <a:latin typeface="Cambria Math" panose="02040503050406030204" pitchFamily="18" charset="0"/>
                <a:ea typeface="Cambria Math" panose="02040503050406030204" pitchFamily="18" charset="0"/>
              </a:rPr>
              <a:t>sum(echo(S)) = 2 sum(S)</a:t>
            </a:r>
            <a:r>
              <a:rPr lang="en-US" sz="2600" dirty="0"/>
              <a:t> for any </a:t>
            </a:r>
            <a:r>
              <a:rPr lang="en-US" sz="2600" dirty="0">
                <a:latin typeface="Cambria Math" panose="02040503050406030204" pitchFamily="18" charset="0"/>
                <a:ea typeface="Cambria Math" panose="02040503050406030204" pitchFamily="18" charset="0"/>
              </a:rPr>
              <a:t>S : List</a:t>
            </a:r>
          </a:p>
          <a:p>
            <a:pPr lvl="2"/>
            <a:endParaRPr lang="en-US" sz="1800" dirty="0"/>
          </a:p>
          <a:p>
            <a:pPr marL="457200" lvl="2"/>
            <a:r>
              <a:rPr lang="en-US" sz="1800" dirty="0">
                <a:solidFill>
                  <a:srgbClr val="0070C0"/>
                </a:solidFill>
                <a:latin typeface="Franklin Gothic Medium" panose="020B0603020102020204" pitchFamily="34" charset="0"/>
                <a:ea typeface="Cambria Math" panose="02040503050406030204" pitchFamily="18" charset="0"/>
              </a:rPr>
              <a:t>Inductive Hypothesis</a:t>
            </a:r>
            <a:r>
              <a:rPr lang="en-US" sz="1800" dirty="0">
                <a:latin typeface="Cambria Math" panose="02040503050406030204" pitchFamily="18" charset="0"/>
                <a:ea typeface="Cambria Math" panose="02040503050406030204" pitchFamily="18" charset="0"/>
              </a:rPr>
              <a:t>: </a:t>
            </a:r>
            <a:r>
              <a:rPr lang="en-US" sz="1800" dirty="0">
                <a:latin typeface="Franklin Gothic Medium" panose="020B0603020102020204" pitchFamily="34" charset="0"/>
                <a:ea typeface="Cambria Math" panose="02040503050406030204" pitchFamily="18" charset="0"/>
              </a:rPr>
              <a:t>assume that </a:t>
            </a:r>
            <a:r>
              <a:rPr lang="en-US" sz="1800" dirty="0">
                <a:latin typeface="Cambria Math" panose="02040503050406030204" pitchFamily="18" charset="0"/>
                <a:ea typeface="Cambria Math" panose="02040503050406030204" pitchFamily="18" charset="0"/>
              </a:rPr>
              <a:t>sum(echo(L)) = 2 sum(L)</a:t>
            </a:r>
          </a:p>
          <a:p>
            <a:pPr marL="457200" lvl="2"/>
            <a:endParaRPr lang="en-US" sz="1800" dirty="0">
              <a:latin typeface="Cambria Math" panose="02040503050406030204" pitchFamily="18" charset="0"/>
              <a:ea typeface="Cambria Math" panose="02040503050406030204" pitchFamily="18" charset="0"/>
            </a:endParaRPr>
          </a:p>
          <a:p>
            <a:pPr marL="457200" lvl="2"/>
            <a:r>
              <a:rPr lang="en-US" sz="1800" dirty="0">
                <a:solidFill>
                  <a:srgbClr val="7030A0"/>
                </a:solidFill>
                <a:latin typeface="Franklin Gothic Medium" panose="020B0603020102020204" pitchFamily="34" charset="0"/>
                <a:ea typeface="Cambria Math" panose="02040503050406030204" pitchFamily="18" charset="0"/>
              </a:rPr>
              <a:t>Inductive Step</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x :: L</a:t>
            </a:r>
            <a:r>
              <a:rPr lang="en-US" sz="1800" dirty="0">
                <a:latin typeface="Franklin Gothic Medium" panose="020B0603020102020204" pitchFamily="34" charset="0"/>
                <a:ea typeface="Cambria Math" panose="02040503050406030204" pitchFamily="18" charset="0"/>
              </a:rPr>
              <a:t>):</a:t>
            </a:r>
          </a:p>
          <a:p>
            <a:pPr marL="457200" lvl="2"/>
            <a:endParaRPr lang="en-US" sz="800" dirty="0">
              <a:latin typeface="Franklin Gothic Medium" panose="020B0603020102020204" pitchFamily="34"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sum(echo(x :: L))	= sum(x :: x :: echo(L))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echo</a:t>
            </a:r>
          </a:p>
          <a:p>
            <a:pPr marL="457200" lvl="2"/>
            <a:r>
              <a:rPr lang="en-US" sz="1800" dirty="0">
                <a:latin typeface="Cambria Math" panose="02040503050406030204" pitchFamily="18" charset="0"/>
                <a:ea typeface="Cambria Math" panose="02040503050406030204" pitchFamily="18" charset="0"/>
              </a:rPr>
              <a:t>					= x + sum(x :: echo(L))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sum</a:t>
            </a:r>
          </a:p>
          <a:p>
            <a:pPr marL="457200" lvl="2"/>
            <a:r>
              <a:rPr lang="en-US" sz="1800" dirty="0">
                <a:latin typeface="Cambria Math" panose="02040503050406030204" pitchFamily="18" charset="0"/>
                <a:ea typeface="Cambria Math" panose="02040503050406030204" pitchFamily="18" charset="0"/>
              </a:rPr>
              <a:t>					= 2x + sum(echo(L))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sum</a:t>
            </a:r>
          </a:p>
          <a:p>
            <a:pPr marL="457200" lvl="2"/>
            <a:r>
              <a:rPr lang="en-US" sz="1800" dirty="0">
                <a:latin typeface="Cambria Math" panose="02040503050406030204" pitchFamily="18" charset="0"/>
                <a:ea typeface="Cambria Math" panose="02040503050406030204" pitchFamily="18" charset="0"/>
              </a:rPr>
              <a:t>					= 2x + 2 sum(L)				</a:t>
            </a:r>
            <a:r>
              <a:rPr lang="en-US" sz="1800" dirty="0">
                <a:latin typeface="Franklin Gothic Medium" panose="020B0603020102020204" pitchFamily="34" charset="0"/>
                <a:ea typeface="Cambria Math" panose="02040503050406030204" pitchFamily="18" charset="0"/>
              </a:rPr>
              <a:t>Ind. </a:t>
            </a:r>
            <a:r>
              <a:rPr lang="en-US" sz="1800" dirty="0" err="1">
                <a:latin typeface="Franklin Gothic Medium" panose="020B0603020102020204" pitchFamily="34" charset="0"/>
                <a:ea typeface="Cambria Math" panose="02040503050406030204" pitchFamily="18" charset="0"/>
              </a:rPr>
              <a:t>Hyp</a:t>
            </a:r>
            <a:r>
              <a:rPr lang="en-US" sz="1800" dirty="0">
                <a:latin typeface="Franklin Gothic Medium" panose="020B0603020102020204" pitchFamily="34" charset="0"/>
                <a:ea typeface="Cambria Math" panose="02040503050406030204" pitchFamily="18" charset="0"/>
              </a:rPr>
              <a:t>.</a:t>
            </a:r>
            <a:endParaRPr lang="en-US" sz="1800" dirty="0">
              <a:latin typeface="Cambria Math" panose="02040503050406030204" pitchFamily="18"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 2(x + sum(L))					</a:t>
            </a:r>
          </a:p>
          <a:p>
            <a:pPr marL="457200" lvl="2"/>
            <a:r>
              <a:rPr lang="en-US" sz="1800" dirty="0">
                <a:latin typeface="Cambria Math" panose="02040503050406030204" pitchFamily="18" charset="0"/>
                <a:ea typeface="Cambria Math" panose="02040503050406030204" pitchFamily="18" charset="0"/>
              </a:rPr>
              <a:t>					= 2 sum(x :: L)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sum</a:t>
            </a:r>
          </a:p>
        </p:txBody>
      </p:sp>
      <p:sp>
        <p:nvSpPr>
          <p:cNvPr id="4" name="Slide Number Placeholder 3">
            <a:extLst>
              <a:ext uri="{FF2B5EF4-FFF2-40B4-BE49-F238E27FC236}">
                <a16:creationId xmlns:a16="http://schemas.microsoft.com/office/drawing/2014/main" id="{754E003E-4C38-94A6-7467-8B749A147974}"/>
              </a:ext>
            </a:extLst>
          </p:cNvPr>
          <p:cNvSpPr>
            <a:spLocks noGrp="1"/>
          </p:cNvSpPr>
          <p:nvPr>
            <p:ph type="sldNum" sz="quarter" idx="4"/>
          </p:nvPr>
        </p:nvSpPr>
        <p:spPr/>
        <p:txBody>
          <a:bodyPr/>
          <a:lstStyle/>
          <a:p>
            <a:fld id="{60F4F636-6A27-E649-AEDF-9DE4D4E58670}" type="slidenum">
              <a:rPr lang="en-US" smtClean="0"/>
              <a:pPr/>
              <a:t>89</a:t>
            </a:fld>
            <a:endParaRPr lang="en-US" dirty="0"/>
          </a:p>
        </p:txBody>
      </p:sp>
      <p:cxnSp>
        <p:nvCxnSpPr>
          <p:cNvPr id="5" name="Straight Connector 4">
            <a:extLst>
              <a:ext uri="{FF2B5EF4-FFF2-40B4-BE49-F238E27FC236}">
                <a16:creationId xmlns:a16="http://schemas.microsoft.com/office/drawing/2014/main" id="{76F708AB-1B6D-DD21-F5B5-5F5E6F30D890}"/>
              </a:ext>
              <a:ext uri="{C183D7F6-B498-43B3-948B-1728B52AA6E4}">
                <adec:decorative xmlns:adec="http://schemas.microsoft.com/office/drawing/2017/decorative" val="1"/>
              </a:ext>
            </a:extLst>
          </p:cNvPr>
          <p:cNvCxnSpPr/>
          <p:nvPr/>
        </p:nvCxnSpPr>
        <p:spPr>
          <a:xfrm>
            <a:off x="0" y="6186825"/>
            <a:ext cx="9144000"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6" name="Content Placeholder 2">
            <a:extLst>
              <a:ext uri="{FF2B5EF4-FFF2-40B4-BE49-F238E27FC236}">
                <a16:creationId xmlns:a16="http://schemas.microsoft.com/office/drawing/2014/main" id="{E470806B-2095-2B9D-BB1F-A1C660DD5183}"/>
              </a:ext>
            </a:extLst>
          </p:cNvPr>
          <p:cNvSpPr txBox="1">
            <a:spLocks/>
          </p:cNvSpPr>
          <p:nvPr/>
        </p:nvSpPr>
        <p:spPr>
          <a:xfrm>
            <a:off x="0" y="6163675"/>
            <a:ext cx="3571103" cy="72905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Franklin Gothic Medium"/>
                <a:ea typeface="+mn-ea"/>
                <a:cs typeface="Franklin Gothic Medium"/>
              </a:defRPr>
            </a:lvl1pPr>
            <a:lvl2pPr marL="742950" indent="-285750" algn="l" defTabSz="457200" rtl="0" eaLnBrk="1" latinLnBrk="0" hangingPunct="1">
              <a:spcBef>
                <a:spcPct val="20000"/>
              </a:spcBef>
              <a:buFont typeface="Arial"/>
              <a:buChar char="–"/>
              <a:defRPr sz="2800" kern="1200">
                <a:solidFill>
                  <a:schemeClr val="tx1"/>
                </a:solidFill>
                <a:latin typeface="Franklin Gothic Medium"/>
                <a:ea typeface="+mn-ea"/>
                <a:cs typeface="Franklin Gothic Medium"/>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2"/>
            <a:r>
              <a:rPr lang="en-US" sz="1800" dirty="0"/>
              <a:t>sum(nil)	</a:t>
            </a:r>
            <a:r>
              <a:rPr lang="en-US" sz="1800"/>
              <a:t>	</a:t>
            </a:r>
            <a:r>
              <a:rPr lang="en-US" sz="1800">
                <a:latin typeface="Cambria Math" panose="02040503050406030204" pitchFamily="18"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0</a:t>
            </a:r>
          </a:p>
          <a:p>
            <a:pPr marL="0" lvl="2"/>
            <a:r>
              <a:rPr lang="en-US" sz="1800" dirty="0">
                <a:latin typeface="Cambria Math" panose="02040503050406030204" pitchFamily="18" charset="0"/>
                <a:ea typeface="Cambria Math" panose="02040503050406030204" pitchFamily="18" charset="0"/>
              </a:rPr>
              <a:t>sum(x :: L)	:=  x + sum(L)</a:t>
            </a:r>
            <a:endParaRPr lang="en-US" sz="1800" dirty="0">
              <a:solidFill>
                <a:prstClr val="black"/>
              </a:solidFill>
              <a:latin typeface="Cambria Math" panose="02040503050406030204" pitchFamily="18" charset="0"/>
              <a:ea typeface="Cambria Math" panose="02040503050406030204" pitchFamily="18" charset="0"/>
              <a:cs typeface="Franklin Gothic Medium"/>
            </a:endParaRPr>
          </a:p>
        </p:txBody>
      </p:sp>
    </p:spTree>
    <p:extLst>
      <p:ext uri="{BB962C8B-B14F-4D97-AF65-F5344CB8AC3E}">
        <p14:creationId xmlns:p14="http://schemas.microsoft.com/office/powerpoint/2010/main" val="1169966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7ECC50-249C-7EAB-B83E-9899F94CFB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54A813-49F9-7B2A-8D6C-8A2BDEBFD7F2}"/>
              </a:ext>
            </a:extLst>
          </p:cNvPr>
          <p:cNvSpPr>
            <a:spLocks noGrp="1"/>
          </p:cNvSpPr>
          <p:nvPr>
            <p:ph type="title"/>
          </p:nvPr>
        </p:nvSpPr>
        <p:spPr/>
        <p:txBody>
          <a:bodyPr/>
          <a:lstStyle/>
          <a:p>
            <a:r>
              <a:rPr lang="en-US" dirty="0"/>
              <a:t>How Much Debugging? (2/2)</a:t>
            </a:r>
          </a:p>
        </p:txBody>
      </p:sp>
      <p:sp>
        <p:nvSpPr>
          <p:cNvPr id="3" name="Content Placeholder 2">
            <a:extLst>
              <a:ext uri="{FF2B5EF4-FFF2-40B4-BE49-F238E27FC236}">
                <a16:creationId xmlns:a16="http://schemas.microsoft.com/office/drawing/2014/main" id="{783A2EDB-0EB6-C917-24BA-55AB3A204241}"/>
              </a:ext>
            </a:extLst>
          </p:cNvPr>
          <p:cNvSpPr>
            <a:spLocks noGrp="1"/>
          </p:cNvSpPr>
          <p:nvPr>
            <p:ph idx="1"/>
          </p:nvPr>
        </p:nvSpPr>
        <p:spPr/>
        <p:txBody>
          <a:bodyPr/>
          <a:lstStyle/>
          <a:p>
            <a:r>
              <a:rPr lang="en-US" sz="2600" dirty="0"/>
              <a:t>Bugs after testing…  </a:t>
            </a:r>
            <a:r>
              <a:rPr lang="en-US" sz="2600" dirty="0">
                <a:solidFill>
                  <a:srgbClr val="0070C0"/>
                </a:solidFill>
              </a:rPr>
              <a:t>1 per 133 lines</a:t>
            </a:r>
          </a:p>
          <a:p>
            <a:pPr lvl="1"/>
            <a:r>
              <a:rPr lang="en-US" sz="2200" dirty="0"/>
              <a:t>assume 70% caught by testing</a:t>
            </a:r>
          </a:p>
          <a:p>
            <a:pPr lvl="1"/>
            <a:r>
              <a:rPr lang="en-US" sz="2200" dirty="0"/>
              <a:t>studies find about 65% are caught by testing</a:t>
            </a:r>
          </a:p>
          <a:p>
            <a:pPr lvl="1"/>
            <a:endParaRPr lang="en-US" sz="2200" dirty="0"/>
          </a:p>
          <a:p>
            <a:r>
              <a:rPr lang="en-US" sz="2600" dirty="0"/>
              <a:t>Are rest are caught by beta users?</a:t>
            </a:r>
          </a:p>
          <a:p>
            <a:pPr lvl="1"/>
            <a:r>
              <a:rPr lang="en-US" sz="2200" dirty="0"/>
              <a:t>not enough of them</a:t>
            </a:r>
          </a:p>
          <a:p>
            <a:pPr lvl="1"/>
            <a:r>
              <a:rPr lang="en-US" sz="2200" dirty="0"/>
              <a:t>millions of users will find all bugs</a:t>
            </a:r>
          </a:p>
          <a:p>
            <a:pPr lvl="1"/>
            <a:endParaRPr lang="en-US" sz="2200" dirty="0"/>
          </a:p>
          <a:p>
            <a:r>
              <a:rPr lang="en-US" sz="2600" dirty="0"/>
              <a:t>Bugs after beta users… </a:t>
            </a:r>
            <a:r>
              <a:rPr lang="en-US" sz="2600" dirty="0">
                <a:solidFill>
                  <a:srgbClr val="0070C0"/>
                </a:solidFill>
              </a:rPr>
              <a:t>1 per 2000 lines</a:t>
            </a:r>
          </a:p>
          <a:p>
            <a:pPr lvl="1"/>
            <a:r>
              <a:rPr lang="en-US" sz="2200" dirty="0"/>
              <a:t>number from Microsoft</a:t>
            </a:r>
          </a:p>
          <a:p>
            <a:pPr lvl="1"/>
            <a:r>
              <a:rPr lang="en-US" sz="2200" dirty="0"/>
              <a:t>anything created by humans has mistakes</a:t>
            </a:r>
          </a:p>
          <a:p>
            <a:pPr lvl="2"/>
            <a:r>
              <a:rPr lang="en-US" sz="1800" dirty="0"/>
              <a:t>only a small number of users give 0 stars</a:t>
            </a:r>
          </a:p>
        </p:txBody>
      </p:sp>
      <p:grpSp>
        <p:nvGrpSpPr>
          <p:cNvPr id="11" name="Group 10" descr="After beta testing, then code is shipped to all users.">
            <a:extLst>
              <a:ext uri="{FF2B5EF4-FFF2-40B4-BE49-F238E27FC236}">
                <a16:creationId xmlns:a16="http://schemas.microsoft.com/office/drawing/2014/main" id="{2B7E2D57-D43E-0FC3-5EC0-CEA4E3154DE8}"/>
              </a:ext>
            </a:extLst>
          </p:cNvPr>
          <p:cNvGrpSpPr/>
          <p:nvPr/>
        </p:nvGrpSpPr>
        <p:grpSpPr>
          <a:xfrm>
            <a:off x="6915874" y="4053407"/>
            <a:ext cx="1770926" cy="1560433"/>
            <a:chOff x="6915874" y="4053407"/>
            <a:chExt cx="1770926" cy="1560433"/>
          </a:xfrm>
        </p:grpSpPr>
        <p:sp>
          <p:nvSpPr>
            <p:cNvPr id="5" name="Rounded Rectangle 4">
              <a:extLst>
                <a:ext uri="{FF2B5EF4-FFF2-40B4-BE49-F238E27FC236}">
                  <a16:creationId xmlns:a16="http://schemas.microsoft.com/office/drawing/2014/main" id="{A96C05AA-7101-6BF4-B530-37DB1373D936}"/>
                </a:ext>
              </a:extLst>
            </p:cNvPr>
            <p:cNvSpPr/>
            <p:nvPr/>
          </p:nvSpPr>
          <p:spPr>
            <a:xfrm>
              <a:off x="6915874" y="4884635"/>
              <a:ext cx="1770926" cy="729205"/>
            </a:xfrm>
            <a:prstGeom prst="roundRect">
              <a:avLst/>
            </a:prstGeom>
            <a:noFill/>
            <a:ln>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t>All Users</a:t>
              </a:r>
            </a:p>
          </p:txBody>
        </p:sp>
        <p:sp>
          <p:nvSpPr>
            <p:cNvPr id="6" name="Right Arrow 5">
              <a:extLst>
                <a:ext uri="{FF2B5EF4-FFF2-40B4-BE49-F238E27FC236}">
                  <a16:creationId xmlns:a16="http://schemas.microsoft.com/office/drawing/2014/main" id="{E65354BF-9764-759B-D761-49AA45E808E5}"/>
                </a:ext>
              </a:extLst>
            </p:cNvPr>
            <p:cNvSpPr/>
            <p:nvPr/>
          </p:nvSpPr>
          <p:spPr>
            <a:xfrm rot="5400000">
              <a:off x="7413629" y="4325368"/>
              <a:ext cx="775416" cy="231494"/>
            </a:xfrm>
            <a:prstGeom prst="rightArrow">
              <a:avLst/>
            </a:prstGeom>
            <a:solidFill>
              <a:schemeClr val="accent3">
                <a:lumMod val="60000"/>
                <a:lumOff val="40000"/>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grpSp>
      <p:sp>
        <p:nvSpPr>
          <p:cNvPr id="7" name="Rounded Rectangle 6">
            <a:extLst>
              <a:ext uri="{FF2B5EF4-FFF2-40B4-BE49-F238E27FC236}">
                <a16:creationId xmlns:a16="http://schemas.microsoft.com/office/drawing/2014/main" id="{3B4B3166-947B-79E9-526F-46DEF320FB6A}"/>
              </a:ext>
            </a:extLst>
          </p:cNvPr>
          <p:cNvSpPr/>
          <p:nvPr/>
        </p:nvSpPr>
        <p:spPr>
          <a:xfrm>
            <a:off x="6915874" y="1640315"/>
            <a:ext cx="1770926" cy="729205"/>
          </a:xfrm>
          <a:prstGeom prst="roundRect">
            <a:avLst/>
          </a:prstGeom>
          <a:noFill/>
          <a:ln>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t>Testing</a:t>
            </a:r>
          </a:p>
        </p:txBody>
      </p:sp>
      <p:grpSp>
        <p:nvGrpSpPr>
          <p:cNvPr id="10" name="Group 9" descr="After testing, code is sent to beta users.">
            <a:extLst>
              <a:ext uri="{FF2B5EF4-FFF2-40B4-BE49-F238E27FC236}">
                <a16:creationId xmlns:a16="http://schemas.microsoft.com/office/drawing/2014/main" id="{B3A40F4E-09AC-76F1-AD85-96A869F2DF29}"/>
              </a:ext>
            </a:extLst>
          </p:cNvPr>
          <p:cNvGrpSpPr/>
          <p:nvPr/>
        </p:nvGrpSpPr>
        <p:grpSpPr>
          <a:xfrm>
            <a:off x="6915874" y="2446328"/>
            <a:ext cx="1770926" cy="1550397"/>
            <a:chOff x="6915874" y="2446328"/>
            <a:chExt cx="1770926" cy="1550397"/>
          </a:xfrm>
        </p:grpSpPr>
        <p:sp>
          <p:nvSpPr>
            <p:cNvPr id="4" name="Rounded Rectangle 3">
              <a:extLst>
                <a:ext uri="{FF2B5EF4-FFF2-40B4-BE49-F238E27FC236}">
                  <a16:creationId xmlns:a16="http://schemas.microsoft.com/office/drawing/2014/main" id="{B502D9DC-2FDE-C6E3-1CB9-71DEBEB3B716}"/>
                </a:ext>
              </a:extLst>
            </p:cNvPr>
            <p:cNvSpPr/>
            <p:nvPr/>
          </p:nvSpPr>
          <p:spPr>
            <a:xfrm>
              <a:off x="6915874" y="3267520"/>
              <a:ext cx="1770926" cy="729205"/>
            </a:xfrm>
            <a:prstGeom prst="roundRect">
              <a:avLst/>
            </a:prstGeom>
            <a:noFill/>
            <a:ln>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a:t>Beta Users</a:t>
              </a:r>
            </a:p>
          </p:txBody>
        </p:sp>
        <p:sp>
          <p:nvSpPr>
            <p:cNvPr id="8" name="Right Arrow 7" descr="After testing">
              <a:extLst>
                <a:ext uri="{FF2B5EF4-FFF2-40B4-BE49-F238E27FC236}">
                  <a16:creationId xmlns:a16="http://schemas.microsoft.com/office/drawing/2014/main" id="{A28A1C2D-0152-E16B-D979-F1D4151A6A76}"/>
                </a:ext>
              </a:extLst>
            </p:cNvPr>
            <p:cNvSpPr/>
            <p:nvPr/>
          </p:nvSpPr>
          <p:spPr>
            <a:xfrm rot="5400000">
              <a:off x="7413629" y="2718289"/>
              <a:ext cx="775416" cy="231494"/>
            </a:xfrm>
            <a:prstGeom prst="rightArrow">
              <a:avLst/>
            </a:prstGeom>
            <a:solidFill>
              <a:schemeClr val="accent3">
                <a:lumMod val="60000"/>
                <a:lumOff val="40000"/>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grpSp>
      <p:sp>
        <p:nvSpPr>
          <p:cNvPr id="9" name="Slide Number Placeholder 8">
            <a:extLst>
              <a:ext uri="{FF2B5EF4-FFF2-40B4-BE49-F238E27FC236}">
                <a16:creationId xmlns:a16="http://schemas.microsoft.com/office/drawing/2014/main" id="{AE62D93E-8F0E-9A9A-8F0A-45BC9695DDA7}"/>
              </a:ext>
            </a:extLst>
          </p:cNvPr>
          <p:cNvSpPr>
            <a:spLocks noGrp="1"/>
          </p:cNvSpPr>
          <p:nvPr>
            <p:ph type="sldNum" sz="quarter" idx="4"/>
          </p:nvPr>
        </p:nvSpPr>
        <p:spPr/>
        <p:txBody>
          <a:bodyPr/>
          <a:lstStyle/>
          <a:p>
            <a:fld id="{60F4F636-6A27-E649-AEDF-9DE4D4E58670}" type="slidenum">
              <a:rPr lang="en-US" smtClean="0"/>
              <a:pPr/>
              <a:t>9</a:t>
            </a:fld>
            <a:endParaRPr lang="en-US" dirty="0"/>
          </a:p>
        </p:txBody>
      </p:sp>
    </p:spTree>
    <p:extLst>
      <p:ext uri="{BB962C8B-B14F-4D97-AF65-F5344CB8AC3E}">
        <p14:creationId xmlns:p14="http://schemas.microsoft.com/office/powerpoint/2010/main" val="2038802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C44A09-F59F-A5C8-949E-90D0A57625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AF21AA-ED45-9014-DE69-0151C2308425}"/>
              </a:ext>
            </a:extLst>
          </p:cNvPr>
          <p:cNvSpPr>
            <a:spLocks noGrp="1"/>
          </p:cNvSpPr>
          <p:nvPr>
            <p:ph type="title"/>
          </p:nvPr>
        </p:nvSpPr>
        <p:spPr/>
        <p:txBody>
          <a:bodyPr/>
          <a:lstStyle/>
          <a:p>
            <a:r>
              <a:rPr lang="en-US" dirty="0"/>
              <a:t>Recall: Concatenating Two Lists</a:t>
            </a:r>
          </a:p>
        </p:txBody>
      </p:sp>
      <p:sp>
        <p:nvSpPr>
          <p:cNvPr id="3" name="Content Placeholder 2">
            <a:extLst>
              <a:ext uri="{FF2B5EF4-FFF2-40B4-BE49-F238E27FC236}">
                <a16:creationId xmlns:a16="http://schemas.microsoft.com/office/drawing/2014/main" id="{B6E66AE4-98C4-A87E-88A2-7204EC88D053}"/>
              </a:ext>
            </a:extLst>
          </p:cNvPr>
          <p:cNvSpPr>
            <a:spLocks noGrp="1"/>
          </p:cNvSpPr>
          <p:nvPr>
            <p:ph idx="1"/>
          </p:nvPr>
        </p:nvSpPr>
        <p:spPr>
          <a:xfrm>
            <a:off x="457199" y="1244160"/>
            <a:ext cx="8362709" cy="5140800"/>
          </a:xfrm>
        </p:spPr>
        <p:txBody>
          <a:bodyPr/>
          <a:lstStyle/>
          <a:p>
            <a:r>
              <a:rPr lang="en-US" sz="2600" dirty="0"/>
              <a:t>Mathematical definition of </a:t>
            </a:r>
            <a:r>
              <a:rPr lang="en-US" sz="2600" dirty="0">
                <a:latin typeface="Cambria Math" panose="02040503050406030204" pitchFamily="18" charset="0"/>
                <a:ea typeface="Cambria Math" panose="02040503050406030204" pitchFamily="18" charset="0"/>
              </a:rPr>
              <a:t>concat(S, R)</a:t>
            </a:r>
          </a:p>
          <a:p>
            <a:pPr lvl="2"/>
            <a:endParaRPr lang="en-US" sz="1800" b="1" dirty="0">
              <a:latin typeface="Franklin Gothic Medium" panose="020B0603020102020204" pitchFamily="34" charset="0"/>
            </a:endParaRPr>
          </a:p>
          <a:p>
            <a:pPr lvl="2"/>
            <a:r>
              <a:rPr lang="en-US" sz="1800" b="1" dirty="0">
                <a:latin typeface="Cambria Math" panose="02040503050406030204" pitchFamily="18" charset="0"/>
                <a:ea typeface="Cambria Math" panose="02040503050406030204" pitchFamily="18" charset="0"/>
              </a:rPr>
              <a:t>	 </a:t>
            </a:r>
            <a:r>
              <a:rPr lang="en-US" sz="1800" dirty="0"/>
              <a:t>concat(nil, R)		</a:t>
            </a:r>
            <a:r>
              <a:rPr lang="en-US" sz="1800" dirty="0">
                <a:latin typeface="Cambria Math" panose="02040503050406030204" pitchFamily="18" charset="0"/>
                <a:ea typeface="Cambria Math" panose="02040503050406030204" pitchFamily="18" charset="0"/>
              </a:rPr>
              <a:t>:=  R</a:t>
            </a:r>
          </a:p>
          <a:p>
            <a:pPr lvl="2"/>
            <a:r>
              <a:rPr lang="en-US" sz="1800" dirty="0">
                <a:latin typeface="Cambria Math" panose="02040503050406030204" pitchFamily="18" charset="0"/>
                <a:ea typeface="Cambria Math" panose="02040503050406030204" pitchFamily="18" charset="0"/>
              </a:rPr>
              <a:t>	 concat(x :: L, R)	:=  x :: concat(L, R)</a:t>
            </a:r>
            <a:br>
              <a:rPr lang="en-US" sz="1800" dirty="0">
                <a:latin typeface="Cambria Math" panose="02040503050406030204" pitchFamily="18" charset="0"/>
                <a:ea typeface="Cambria Math" panose="02040503050406030204" pitchFamily="18" charset="0"/>
              </a:rPr>
            </a:br>
            <a:endParaRPr lang="en-US" sz="1800" dirty="0">
              <a:solidFill>
                <a:prstClr val="black"/>
              </a:solidFill>
              <a:latin typeface="Cambria Math" panose="02040503050406030204" pitchFamily="18" charset="0"/>
              <a:ea typeface="Cambria Math" panose="02040503050406030204" pitchFamily="18" charset="0"/>
              <a:cs typeface="Franklin Gothic Medium"/>
            </a:endParaRPr>
          </a:p>
          <a:p>
            <a:pPr lvl="2"/>
            <a:endParaRPr lang="en-US" sz="1800" dirty="0">
              <a:latin typeface="Cambria Math" panose="02040503050406030204" pitchFamily="18" charset="0"/>
              <a:ea typeface="Cambria Math" panose="02040503050406030204" pitchFamily="18" charset="0"/>
            </a:endParaRPr>
          </a:p>
          <a:p>
            <a:r>
              <a:rPr lang="en-US" sz="2600" dirty="0"/>
              <a:t>Puts all the elements of </a:t>
            </a:r>
            <a:r>
              <a:rPr lang="en-US" sz="2600" dirty="0">
                <a:latin typeface="Cambria Math" panose="02040503050406030204" pitchFamily="18" charset="0"/>
                <a:ea typeface="Cambria Math" panose="02040503050406030204" pitchFamily="18" charset="0"/>
              </a:rPr>
              <a:t>L</a:t>
            </a:r>
            <a:r>
              <a:rPr lang="en-US" sz="2600" dirty="0"/>
              <a:t> before those of </a:t>
            </a:r>
            <a:r>
              <a:rPr lang="en-US" sz="2600" dirty="0">
                <a:latin typeface="Cambria Math" panose="02040503050406030204" pitchFamily="18" charset="0"/>
                <a:ea typeface="Cambria Math" panose="02040503050406030204" pitchFamily="18" charset="0"/>
              </a:rPr>
              <a:t>R</a:t>
            </a:r>
          </a:p>
          <a:p>
            <a:pPr lvl="2"/>
            <a:endParaRPr lang="en-US" sz="1800" dirty="0"/>
          </a:p>
          <a:p>
            <a:pPr lvl="2"/>
            <a:r>
              <a:rPr lang="en-US" sz="1800" dirty="0">
                <a:latin typeface="Cambria Math" panose="02040503050406030204" pitchFamily="18" charset="0"/>
                <a:ea typeface="Cambria Math" panose="02040503050406030204" pitchFamily="18" charset="0"/>
              </a:rPr>
              <a:t>concat(1 :: 2 :: nil, 3 :: 4 :: nil)</a:t>
            </a:r>
          </a:p>
          <a:p>
            <a:pPr lvl="2"/>
            <a:r>
              <a:rPr lang="en-US" sz="1800" dirty="0">
                <a:latin typeface="Cambria Math" panose="02040503050406030204" pitchFamily="18" charset="0"/>
                <a:ea typeface="Cambria Math" panose="02040503050406030204" pitchFamily="18" charset="0"/>
              </a:rPr>
              <a:t>  = 1 :: concat(2 :: nil, 3 :: 4 :: nil)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concat</a:t>
            </a:r>
          </a:p>
          <a:p>
            <a:pPr lvl="2"/>
            <a:r>
              <a:rPr lang="en-US" sz="1800" dirty="0">
                <a:latin typeface="Cambria Math" panose="02040503050406030204" pitchFamily="18" charset="0"/>
                <a:ea typeface="Cambria Math" panose="02040503050406030204" pitchFamily="18" charset="0"/>
              </a:rPr>
              <a:t>  = 1 :: 2 :: concat(nil, 3 :: 4 :: nil)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concat</a:t>
            </a:r>
          </a:p>
          <a:p>
            <a:pPr lvl="2"/>
            <a:r>
              <a:rPr lang="en-US" sz="1800" dirty="0">
                <a:latin typeface="Cambria Math" panose="02040503050406030204" pitchFamily="18" charset="0"/>
                <a:ea typeface="Cambria Math" panose="02040503050406030204" pitchFamily="18" charset="0"/>
              </a:rPr>
              <a:t>  = 1 :: 2 :: 3 :: 4 :: nil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concat</a:t>
            </a:r>
          </a:p>
        </p:txBody>
      </p:sp>
      <p:sp>
        <p:nvSpPr>
          <p:cNvPr id="4" name="TextBox 3">
            <a:extLst>
              <a:ext uri="{FF2B5EF4-FFF2-40B4-BE49-F238E27FC236}">
                <a16:creationId xmlns:a16="http://schemas.microsoft.com/office/drawing/2014/main" id="{F6866116-B4AE-FBA6-B189-CCBACB75292A}"/>
              </a:ext>
            </a:extLst>
          </p:cNvPr>
          <p:cNvSpPr txBox="1"/>
          <p:nvPr/>
        </p:nvSpPr>
        <p:spPr>
          <a:xfrm>
            <a:off x="6514603" y="2047349"/>
            <a:ext cx="2172197" cy="646331"/>
          </a:xfrm>
          <a:prstGeom prst="rect">
            <a:avLst/>
          </a:prstGeom>
          <a:noFill/>
        </p:spPr>
        <p:txBody>
          <a:bodyPr wrap="none" rtlCol="0">
            <a:spAutoFit/>
          </a:bodyPr>
          <a:lstStyle/>
          <a:p>
            <a:pPr algn="r"/>
            <a:r>
              <a:rPr lang="en-US" dirty="0">
                <a:solidFill>
                  <a:schemeClr val="accent3">
                    <a:lumMod val="75000"/>
                  </a:schemeClr>
                </a:solidFill>
                <a:latin typeface="Franklin Gothic Medium"/>
                <a:cs typeface="Franklin Gothic Medium"/>
              </a:rPr>
              <a:t>important operation</a:t>
            </a:r>
          </a:p>
          <a:p>
            <a:pPr algn="r"/>
            <a:r>
              <a:rPr lang="en-US" dirty="0">
                <a:solidFill>
                  <a:schemeClr val="accent3">
                    <a:lumMod val="75000"/>
                  </a:schemeClr>
                </a:solidFill>
                <a:latin typeface="Franklin Gothic Medium"/>
                <a:cs typeface="Franklin Gothic Medium"/>
              </a:rPr>
              <a:t>abbreviated as "</a:t>
            </a:r>
            <a:r>
              <a:rPr lang="en-US" dirty="0">
                <a:solidFill>
                  <a:schemeClr val="accent3">
                    <a:lumMod val="50000"/>
                  </a:schemeClr>
                </a:solidFill>
                <a:latin typeface="Cambria Math" panose="02040503050406030204" pitchFamily="18" charset="0"/>
                <a:ea typeface="Cambria Math" panose="02040503050406030204" pitchFamily="18" charset="0"/>
              </a:rPr>
              <a:t>⧺</a:t>
            </a:r>
            <a:r>
              <a:rPr lang="en-US" dirty="0">
                <a:solidFill>
                  <a:schemeClr val="accent3">
                    <a:lumMod val="75000"/>
                  </a:schemeClr>
                </a:solidFill>
                <a:latin typeface="Franklin Gothic Medium"/>
                <a:ea typeface="Cambria Math" panose="02040503050406030204" pitchFamily="18" charset="0"/>
              </a:rPr>
              <a:t>"</a:t>
            </a:r>
            <a:endParaRPr lang="en-US" dirty="0">
              <a:solidFill>
                <a:schemeClr val="accent3">
                  <a:lumMod val="75000"/>
                </a:schemeClr>
              </a:solidFill>
              <a:latin typeface="Franklin Gothic Medium"/>
              <a:cs typeface="Franklin Gothic Medium"/>
            </a:endParaRPr>
          </a:p>
        </p:txBody>
      </p:sp>
      <p:sp>
        <p:nvSpPr>
          <p:cNvPr id="5" name="Slide Number Placeholder 4">
            <a:extLst>
              <a:ext uri="{FF2B5EF4-FFF2-40B4-BE49-F238E27FC236}">
                <a16:creationId xmlns:a16="http://schemas.microsoft.com/office/drawing/2014/main" id="{CB830D88-AF69-4C55-FCC8-69891E4519EE}"/>
              </a:ext>
            </a:extLst>
          </p:cNvPr>
          <p:cNvSpPr>
            <a:spLocks noGrp="1"/>
          </p:cNvSpPr>
          <p:nvPr>
            <p:ph type="sldNum" sz="quarter" idx="4"/>
          </p:nvPr>
        </p:nvSpPr>
        <p:spPr/>
        <p:txBody>
          <a:bodyPr/>
          <a:lstStyle/>
          <a:p>
            <a:fld id="{60F4F636-6A27-E649-AEDF-9DE4D4E58670}" type="slidenum">
              <a:rPr lang="en-US" smtClean="0"/>
              <a:pPr/>
              <a:t>90</a:t>
            </a:fld>
            <a:endParaRPr lang="en-US" dirty="0"/>
          </a:p>
        </p:txBody>
      </p:sp>
    </p:spTree>
    <p:extLst>
      <p:ext uri="{BB962C8B-B14F-4D97-AF65-F5344CB8AC3E}">
        <p14:creationId xmlns:p14="http://schemas.microsoft.com/office/powerpoint/2010/main" val="1325640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3: Length of Concatenated Lists</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a:xfrm>
            <a:off x="457199" y="1244160"/>
            <a:ext cx="8536329" cy="5140800"/>
          </a:xfrm>
        </p:spPr>
        <p:txBody>
          <a:bodyPr/>
          <a:lstStyle/>
          <a:p>
            <a:pPr lvl="2"/>
            <a:r>
              <a:rPr lang="en-US" sz="1800" dirty="0">
                <a:latin typeface="Cambria Math" panose="02040503050406030204" pitchFamily="18" charset="0"/>
                <a:ea typeface="Cambria Math" panose="02040503050406030204" pitchFamily="18" charset="0"/>
              </a:rPr>
              <a:t>	concat(nil, R)		:=  R</a:t>
            </a:r>
          </a:p>
          <a:p>
            <a:pPr lvl="2"/>
            <a:r>
              <a:rPr lang="en-US" sz="1800" dirty="0">
                <a:latin typeface="Cambria Math" panose="02040503050406030204" pitchFamily="18" charset="0"/>
                <a:ea typeface="Cambria Math" panose="02040503050406030204" pitchFamily="18" charset="0"/>
              </a:rPr>
              <a:t>	concat(x :: L, R)	:=  x :: concat(L, R))</a:t>
            </a:r>
          </a:p>
          <a:p>
            <a:pPr lvl="2"/>
            <a:endParaRPr lang="en-US" sz="1800" dirty="0"/>
          </a:p>
          <a:p>
            <a:r>
              <a:rPr lang="en-US" sz="2600" dirty="0"/>
              <a:t>Suppose we have the following code:</a:t>
            </a:r>
          </a:p>
          <a:p>
            <a:pPr lvl="2"/>
            <a:endParaRPr lang="en-US" sz="1800" dirty="0"/>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m = </a:t>
            </a:r>
            <a:r>
              <a:rPr lang="en-US" sz="1800" dirty="0" err="1">
                <a:latin typeface="Courier New" panose="02070309020205020404" pitchFamily="49" charset="0"/>
                <a:cs typeface="Courier New" panose="02070309020205020404" pitchFamily="49" charset="0"/>
              </a:rPr>
              <a:t>len</a:t>
            </a:r>
            <a:r>
              <a:rPr lang="en-US" sz="1800" dirty="0">
                <a:latin typeface="Courier New" panose="02070309020205020404" pitchFamily="49" charset="0"/>
                <a:cs typeface="Courier New" panose="02070309020205020404" pitchFamily="49" charset="0"/>
              </a:rPr>
              <a:t>(S);		</a:t>
            </a:r>
            <a:r>
              <a:rPr lang="en-US" sz="1800" b="1" dirty="0">
                <a:solidFill>
                  <a:schemeClr val="accent3">
                    <a:lumMod val="50000"/>
                  </a:schemeClr>
                </a:solidFill>
                <a:latin typeface="Courier New" panose="02070309020205020404" pitchFamily="49" charset="0"/>
                <a:cs typeface="Courier New" panose="02070309020205020404" pitchFamily="49" charset="0"/>
              </a:rPr>
              <a:t>// S is some List</a:t>
            </a:r>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n = </a:t>
            </a:r>
            <a:r>
              <a:rPr lang="en-US" sz="1800" dirty="0" err="1">
                <a:latin typeface="Courier New" panose="02070309020205020404" pitchFamily="49" charset="0"/>
                <a:cs typeface="Courier New" panose="02070309020205020404" pitchFamily="49" charset="0"/>
              </a:rPr>
              <a:t>len</a:t>
            </a:r>
            <a:r>
              <a:rPr lang="en-US" sz="1800" dirty="0">
                <a:latin typeface="Courier New" panose="02070309020205020404" pitchFamily="49" charset="0"/>
                <a:cs typeface="Courier New" panose="02070309020205020404" pitchFamily="49" charset="0"/>
              </a:rPr>
              <a:t>(R);		</a:t>
            </a:r>
            <a:r>
              <a:rPr lang="en-US" sz="1800" b="1" dirty="0">
                <a:solidFill>
                  <a:schemeClr val="accent3">
                    <a:lumMod val="50000"/>
                  </a:schemeClr>
                </a:solidFill>
                <a:latin typeface="Courier New" panose="02070309020205020404" pitchFamily="49" charset="0"/>
                <a:cs typeface="Courier New" panose="02070309020205020404" pitchFamily="49" charset="0"/>
              </a:rPr>
              <a:t>// R is some List</a:t>
            </a:r>
          </a:p>
          <a:p>
            <a:pPr lvl="2"/>
            <a:r>
              <a:rPr lang="en-US" sz="1800" dirty="0">
                <a:latin typeface="Courier New" panose="02070309020205020404" pitchFamily="49" charset="0"/>
                <a:cs typeface="Courier New" panose="02070309020205020404" pitchFamily="49" charset="0"/>
              </a:rPr>
              <a:t>…</a:t>
            </a:r>
          </a:p>
          <a:p>
            <a:pPr lvl="2"/>
            <a:r>
              <a:rPr lang="en-US" sz="1800" b="1" dirty="0">
                <a:solidFill>
                  <a:srgbClr val="0070C0"/>
                </a:solidFill>
                <a:latin typeface="Courier New" panose="02070309020205020404" pitchFamily="49" charset="0"/>
                <a:cs typeface="Courier New" panose="02070309020205020404" pitchFamily="49" charset="0"/>
              </a:rPr>
              <a:t>return</a:t>
            </a:r>
            <a:r>
              <a:rPr lang="en-US" sz="1800" dirty="0">
                <a:latin typeface="Courier New" panose="02070309020205020404" pitchFamily="49" charset="0"/>
                <a:cs typeface="Courier New" panose="02070309020205020404" pitchFamily="49" charset="0"/>
              </a:rPr>
              <a:t> m + n;  </a:t>
            </a:r>
            <a:r>
              <a:rPr lang="en-US" sz="1800" b="1" dirty="0">
                <a:solidFill>
                  <a:schemeClr val="accent3">
                    <a:lumMod val="50000"/>
                  </a:schemeClr>
                </a:solidFill>
                <a:latin typeface="Courier New" panose="02070309020205020404" pitchFamily="49" charset="0"/>
                <a:cs typeface="Courier New" panose="02070309020205020404" pitchFamily="49" charset="0"/>
              </a:rPr>
              <a:t>// = </a:t>
            </a:r>
            <a:r>
              <a:rPr lang="en-US" sz="1800" b="1" dirty="0" err="1">
                <a:solidFill>
                  <a:schemeClr val="accent3">
                    <a:lumMod val="50000"/>
                  </a:schemeClr>
                </a:solidFill>
                <a:latin typeface="Courier New" panose="02070309020205020404" pitchFamily="49" charset="0"/>
                <a:cs typeface="Courier New" panose="02070309020205020404" pitchFamily="49" charset="0"/>
              </a:rPr>
              <a:t>len</a:t>
            </a:r>
            <a:r>
              <a:rPr lang="en-US" sz="1800" b="1" dirty="0">
                <a:solidFill>
                  <a:schemeClr val="accent3">
                    <a:lumMod val="50000"/>
                  </a:schemeClr>
                </a:solidFill>
                <a:latin typeface="Courier New" panose="02070309020205020404" pitchFamily="49" charset="0"/>
                <a:cs typeface="Courier New" panose="02070309020205020404" pitchFamily="49" charset="0"/>
              </a:rPr>
              <a:t>(concat(S, R))</a:t>
            </a:r>
          </a:p>
          <a:p>
            <a:pPr lvl="2"/>
            <a:endParaRPr lang="en-US" sz="1800" dirty="0"/>
          </a:p>
          <a:p>
            <a:pPr lvl="1"/>
            <a:r>
              <a:rPr lang="en-US" sz="2200" dirty="0"/>
              <a:t>spec returns </a:t>
            </a:r>
            <a:r>
              <a:rPr lang="en-US" sz="2000" dirty="0" err="1">
                <a:latin typeface="Cambria Math" panose="02040503050406030204" pitchFamily="18" charset="0"/>
                <a:ea typeface="Cambria Math" panose="02040503050406030204" pitchFamily="18" charset="0"/>
              </a:rPr>
              <a:t>len</a:t>
            </a:r>
            <a:r>
              <a:rPr lang="en-US" sz="2000" dirty="0">
                <a:latin typeface="Cambria Math" panose="02040503050406030204" pitchFamily="18" charset="0"/>
                <a:ea typeface="Cambria Math" panose="02040503050406030204" pitchFamily="18" charset="0"/>
              </a:rPr>
              <a:t>(concat(S, R))</a:t>
            </a:r>
            <a:r>
              <a:rPr lang="en-US" sz="2200" dirty="0"/>
              <a:t> but code returns </a:t>
            </a:r>
            <a:r>
              <a:rPr lang="en-US" sz="2000" dirty="0" err="1">
                <a:latin typeface="Cambria Math" panose="02040503050406030204" pitchFamily="18" charset="0"/>
                <a:ea typeface="Cambria Math" panose="02040503050406030204" pitchFamily="18" charset="0"/>
              </a:rPr>
              <a:t>len</a:t>
            </a:r>
            <a:r>
              <a:rPr lang="en-US" sz="2000" dirty="0">
                <a:latin typeface="Cambria Math" panose="02040503050406030204" pitchFamily="18" charset="0"/>
                <a:ea typeface="Cambria Math" panose="02040503050406030204" pitchFamily="18" charset="0"/>
              </a:rPr>
              <a:t>(S) + </a:t>
            </a:r>
            <a:r>
              <a:rPr lang="en-US" sz="2000" dirty="0" err="1">
                <a:latin typeface="Cambria Math" panose="02040503050406030204" pitchFamily="18" charset="0"/>
                <a:ea typeface="Cambria Math" panose="02040503050406030204" pitchFamily="18" charset="0"/>
              </a:rPr>
              <a:t>len</a:t>
            </a:r>
            <a:r>
              <a:rPr lang="en-US" sz="2000" dirty="0">
                <a:latin typeface="Cambria Math" panose="02040503050406030204" pitchFamily="18" charset="0"/>
                <a:ea typeface="Cambria Math" panose="02040503050406030204" pitchFamily="18" charset="0"/>
              </a:rPr>
              <a:t>(R)</a:t>
            </a:r>
          </a:p>
          <a:p>
            <a:pPr lvl="1"/>
            <a:endParaRPr lang="en-US" sz="2200" dirty="0"/>
          </a:p>
          <a:p>
            <a:r>
              <a:rPr lang="en-US" sz="2600" dirty="0"/>
              <a:t>Need to prove that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(concat(S, R)) =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(S) +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(R)</a:t>
            </a:r>
          </a:p>
        </p:txBody>
      </p:sp>
      <p:sp>
        <p:nvSpPr>
          <p:cNvPr id="4" name="TextBox 3">
            <a:extLst>
              <a:ext uri="{FF2B5EF4-FFF2-40B4-BE49-F238E27FC236}">
                <a16:creationId xmlns:a16="http://schemas.microsoft.com/office/drawing/2014/main" id="{35160D86-3005-CF78-0B43-805658A7F640}"/>
              </a:ext>
            </a:extLst>
          </p:cNvPr>
          <p:cNvSpPr txBox="1"/>
          <p:nvPr/>
        </p:nvSpPr>
        <p:spPr>
          <a:xfrm>
            <a:off x="6514603" y="1244160"/>
            <a:ext cx="2172197" cy="646331"/>
          </a:xfrm>
          <a:prstGeom prst="rect">
            <a:avLst/>
          </a:prstGeom>
          <a:noFill/>
        </p:spPr>
        <p:txBody>
          <a:bodyPr wrap="none" rtlCol="0">
            <a:spAutoFit/>
          </a:bodyPr>
          <a:lstStyle/>
          <a:p>
            <a:pPr algn="r"/>
            <a:r>
              <a:rPr lang="en-US" dirty="0">
                <a:solidFill>
                  <a:schemeClr val="accent3">
                    <a:lumMod val="75000"/>
                  </a:schemeClr>
                </a:solidFill>
                <a:latin typeface="Franklin Gothic Medium"/>
                <a:cs typeface="Franklin Gothic Medium"/>
              </a:rPr>
              <a:t>important operation</a:t>
            </a:r>
          </a:p>
          <a:p>
            <a:pPr algn="r"/>
            <a:r>
              <a:rPr lang="en-US" dirty="0">
                <a:solidFill>
                  <a:schemeClr val="accent3">
                    <a:lumMod val="75000"/>
                  </a:schemeClr>
                </a:solidFill>
                <a:latin typeface="Franklin Gothic Medium"/>
                <a:cs typeface="Franklin Gothic Medium"/>
              </a:rPr>
              <a:t>abbreviated as "</a:t>
            </a:r>
            <a:r>
              <a:rPr lang="en-US" dirty="0">
                <a:solidFill>
                  <a:schemeClr val="accent3">
                    <a:lumMod val="50000"/>
                  </a:schemeClr>
                </a:solidFill>
                <a:latin typeface="Cambria Math" panose="02040503050406030204" pitchFamily="18" charset="0"/>
                <a:ea typeface="Cambria Math" panose="02040503050406030204" pitchFamily="18" charset="0"/>
              </a:rPr>
              <a:t>⧺</a:t>
            </a:r>
            <a:r>
              <a:rPr lang="en-US" dirty="0">
                <a:solidFill>
                  <a:schemeClr val="accent3">
                    <a:lumMod val="75000"/>
                  </a:schemeClr>
                </a:solidFill>
                <a:latin typeface="Franklin Gothic Medium"/>
                <a:ea typeface="Cambria Math" panose="02040503050406030204" pitchFamily="18" charset="0"/>
              </a:rPr>
              <a:t>"</a:t>
            </a:r>
            <a:endParaRPr lang="en-US" dirty="0">
              <a:solidFill>
                <a:schemeClr val="accent3">
                  <a:lumMod val="75000"/>
                </a:schemeClr>
              </a:solidFill>
              <a:latin typeface="Franklin Gothic Medium"/>
              <a:cs typeface="Franklin Gothic Medium"/>
            </a:endParaRPr>
          </a:p>
        </p:txBody>
      </p:sp>
      <p:sp>
        <p:nvSpPr>
          <p:cNvPr id="5" name="Slide Number Placeholder 4">
            <a:extLst>
              <a:ext uri="{FF2B5EF4-FFF2-40B4-BE49-F238E27FC236}">
                <a16:creationId xmlns:a16="http://schemas.microsoft.com/office/drawing/2014/main" id="{51053B8F-33BF-6520-D595-9EF100617546}"/>
              </a:ext>
            </a:extLst>
          </p:cNvPr>
          <p:cNvSpPr>
            <a:spLocks noGrp="1"/>
          </p:cNvSpPr>
          <p:nvPr>
            <p:ph type="sldNum" sz="quarter" idx="4"/>
          </p:nvPr>
        </p:nvSpPr>
        <p:spPr/>
        <p:txBody>
          <a:bodyPr/>
          <a:lstStyle/>
          <a:p>
            <a:fld id="{60F4F636-6A27-E649-AEDF-9DE4D4E58670}" type="slidenum">
              <a:rPr lang="en-US" smtClean="0"/>
              <a:pPr/>
              <a:t>91</a:t>
            </a:fld>
            <a:endParaRPr lang="en-US" dirty="0"/>
          </a:p>
        </p:txBody>
      </p:sp>
    </p:spTree>
    <p:extLst>
      <p:ext uri="{BB962C8B-B14F-4D97-AF65-F5344CB8AC3E}">
        <p14:creationId xmlns:p14="http://schemas.microsoft.com/office/powerpoint/2010/main" val="301767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3: Len &amp; </a:t>
            </a:r>
            <a:r>
              <a:rPr lang="en-US" dirty="0" err="1"/>
              <a:t>Concat</a:t>
            </a:r>
            <a:r>
              <a:rPr lang="en-US" dirty="0"/>
              <a:t> Base Case (1/2)</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a:xfrm>
            <a:off x="457199" y="1244160"/>
            <a:ext cx="8536329" cy="5140800"/>
          </a:xfrm>
        </p:spPr>
        <p:txBody>
          <a:bodyPr/>
          <a:lstStyle/>
          <a:p>
            <a:pPr lvl="2"/>
            <a:r>
              <a:rPr lang="en-US" sz="1800" dirty="0">
                <a:latin typeface="Cambria Math" panose="02040503050406030204" pitchFamily="18" charset="0"/>
                <a:ea typeface="Cambria Math" panose="02040503050406030204" pitchFamily="18" charset="0"/>
              </a:rPr>
              <a:t>	concat(nil, R)		:=  R</a:t>
            </a:r>
          </a:p>
          <a:p>
            <a:pPr lvl="2"/>
            <a:r>
              <a:rPr lang="en-US" sz="1800" dirty="0">
                <a:latin typeface="Cambria Math" panose="02040503050406030204" pitchFamily="18" charset="0"/>
                <a:ea typeface="Cambria Math" panose="02040503050406030204" pitchFamily="18" charset="0"/>
              </a:rPr>
              <a:t>	concat(x :: L, R)	:=  x :: concat(L, R))</a:t>
            </a:r>
          </a:p>
          <a:p>
            <a:pPr lvl="2"/>
            <a:endParaRPr lang="en-US" sz="1800" dirty="0"/>
          </a:p>
          <a:p>
            <a:r>
              <a:rPr lang="en-US" sz="2600" dirty="0"/>
              <a:t>Prove that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(concat(S, R)) =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(S) +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(R)</a:t>
            </a:r>
          </a:p>
          <a:p>
            <a:pPr lvl="1"/>
            <a:r>
              <a:rPr lang="en-US" sz="2200" dirty="0">
                <a:latin typeface="Franklin Gothic Medium" panose="020B0603020102020204" pitchFamily="34" charset="0"/>
                <a:ea typeface="Cambria Math" panose="02040503050406030204" pitchFamily="18" charset="0"/>
              </a:rPr>
              <a:t>prove by induction on </a:t>
            </a:r>
            <a:r>
              <a:rPr lang="en-US" sz="2200" dirty="0">
                <a:latin typeface="Cambria Math" panose="02040503050406030204" pitchFamily="18" charset="0"/>
                <a:ea typeface="Cambria Math" panose="02040503050406030204" pitchFamily="18" charset="0"/>
              </a:rPr>
              <a:t>S</a:t>
            </a:r>
            <a:endParaRPr lang="en-US" sz="2200" dirty="0">
              <a:latin typeface="Franklin Gothic Medium" panose="020B0603020102020204" pitchFamily="34" charset="0"/>
              <a:ea typeface="Cambria Math" panose="02040503050406030204" pitchFamily="18" charset="0"/>
            </a:endParaRPr>
          </a:p>
          <a:p>
            <a:pPr lvl="1"/>
            <a:r>
              <a:rPr lang="en-US" sz="2200" dirty="0">
                <a:latin typeface="Franklin Gothic Medium" panose="020B0603020102020204" pitchFamily="34" charset="0"/>
                <a:ea typeface="Cambria Math" panose="02040503050406030204" pitchFamily="18" charset="0"/>
              </a:rPr>
              <a:t>prove the claim for any choice of </a:t>
            </a:r>
            <a:r>
              <a:rPr lang="en-US" sz="2200" dirty="0">
                <a:latin typeface="Cambria Math" panose="02040503050406030204" pitchFamily="18" charset="0"/>
                <a:ea typeface="Cambria Math" panose="02040503050406030204" pitchFamily="18" charset="0"/>
              </a:rPr>
              <a:t>R</a:t>
            </a:r>
            <a:r>
              <a:rPr lang="en-US" sz="2200" dirty="0">
                <a:latin typeface="Franklin Gothic Medium" panose="020B0603020102020204" pitchFamily="34" charset="0"/>
                <a:ea typeface="Cambria Math" panose="02040503050406030204" pitchFamily="18" charset="0"/>
              </a:rPr>
              <a:t> (i.e., </a:t>
            </a:r>
            <a:r>
              <a:rPr lang="en-US" sz="2200" dirty="0">
                <a:latin typeface="Cambria Math" panose="02040503050406030204" pitchFamily="18" charset="0"/>
                <a:ea typeface="Cambria Math" panose="02040503050406030204" pitchFamily="18" charset="0"/>
              </a:rPr>
              <a:t>R</a:t>
            </a:r>
            <a:r>
              <a:rPr lang="en-US" sz="2200" dirty="0">
                <a:latin typeface="Franklin Gothic Medium" panose="020B0603020102020204" pitchFamily="34" charset="0"/>
                <a:ea typeface="Cambria Math" panose="02040503050406030204" pitchFamily="18" charset="0"/>
              </a:rPr>
              <a:t> is a variable)</a:t>
            </a:r>
          </a:p>
          <a:p>
            <a:pPr lvl="2"/>
            <a:endParaRPr lang="en-US" sz="1800" dirty="0"/>
          </a:p>
          <a:p>
            <a:pPr lvl="2"/>
            <a:r>
              <a:rPr lang="en-US" sz="1800" dirty="0">
                <a:solidFill>
                  <a:srgbClr val="7030A0"/>
                </a:solidFill>
                <a:latin typeface="Franklin Gothic Medium" panose="020B0603020102020204" pitchFamily="34" charset="0"/>
                <a:ea typeface="Cambria Math" panose="02040503050406030204" pitchFamily="18" charset="0"/>
              </a:rPr>
              <a:t>Base Case</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nil</a:t>
            </a:r>
            <a:r>
              <a:rPr lang="en-US" sz="1800" dirty="0">
                <a:latin typeface="Franklin Gothic Medium" panose="020B0603020102020204" pitchFamily="34" charset="0"/>
                <a:ea typeface="Cambria Math" panose="02040503050406030204" pitchFamily="18" charset="0"/>
              </a:rPr>
              <a:t>)</a:t>
            </a:r>
            <a:r>
              <a:rPr lang="en-US" sz="1800" dirty="0">
                <a:latin typeface="Cambria Math" panose="02040503050406030204" pitchFamily="18" charset="0"/>
                <a:ea typeface="Cambria Math" panose="02040503050406030204" pitchFamily="18" charset="0"/>
              </a:rPr>
              <a:t>:</a:t>
            </a:r>
          </a:p>
          <a:p>
            <a:pPr lvl="2"/>
            <a:endParaRPr lang="en-US" sz="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(concat(nil, R))	=</a:t>
            </a:r>
          </a:p>
          <a:p>
            <a:pPr lvl="2"/>
            <a:r>
              <a:rPr lang="en-US" sz="1800" dirty="0">
                <a:latin typeface="Cambria Math" panose="02040503050406030204" pitchFamily="18" charset="0"/>
                <a:ea typeface="Cambria Math" panose="02040503050406030204" pitchFamily="18" charset="0"/>
              </a:rPr>
              <a:t>					</a:t>
            </a:r>
          </a:p>
          <a:p>
            <a:pPr lvl="2"/>
            <a:endParaRPr lang="en-US" sz="1800" dirty="0">
              <a:latin typeface="Cambria Math" panose="02040503050406030204" pitchFamily="18" charset="0"/>
              <a:ea typeface="Cambria Math" panose="02040503050406030204" pitchFamily="18" charset="0"/>
            </a:endParaRPr>
          </a:p>
          <a:p>
            <a:pPr lvl="2"/>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(nil)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(R)</a:t>
            </a:r>
          </a:p>
          <a:p>
            <a:pPr lvl="2"/>
            <a:endParaRPr lang="en-US" sz="1800" dirty="0">
              <a:latin typeface="Cambria Math" panose="02040503050406030204" pitchFamily="18" charset="0"/>
              <a:ea typeface="Cambria Math" panose="02040503050406030204" pitchFamily="18" charset="0"/>
            </a:endParaRPr>
          </a:p>
        </p:txBody>
      </p:sp>
      <p:sp>
        <p:nvSpPr>
          <p:cNvPr id="4" name="Slide Number Placeholder 3">
            <a:extLst>
              <a:ext uri="{FF2B5EF4-FFF2-40B4-BE49-F238E27FC236}">
                <a16:creationId xmlns:a16="http://schemas.microsoft.com/office/drawing/2014/main" id="{C7B01AF1-04DE-BC84-3EE6-9C4C126186EF}"/>
              </a:ext>
            </a:extLst>
          </p:cNvPr>
          <p:cNvSpPr>
            <a:spLocks noGrp="1"/>
          </p:cNvSpPr>
          <p:nvPr>
            <p:ph type="sldNum" sz="quarter" idx="4"/>
          </p:nvPr>
        </p:nvSpPr>
        <p:spPr/>
        <p:txBody>
          <a:bodyPr/>
          <a:lstStyle/>
          <a:p>
            <a:fld id="{60F4F636-6A27-E649-AEDF-9DE4D4E58670}" type="slidenum">
              <a:rPr lang="en-US" smtClean="0"/>
              <a:pPr/>
              <a:t>92</a:t>
            </a:fld>
            <a:endParaRPr lang="en-US" dirty="0"/>
          </a:p>
        </p:txBody>
      </p:sp>
    </p:spTree>
    <p:extLst>
      <p:ext uri="{BB962C8B-B14F-4D97-AF65-F5344CB8AC3E}">
        <p14:creationId xmlns:p14="http://schemas.microsoft.com/office/powerpoint/2010/main" val="3529318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3: Len &amp; </a:t>
            </a:r>
            <a:r>
              <a:rPr lang="en-US" dirty="0" err="1"/>
              <a:t>Concat</a:t>
            </a:r>
            <a:r>
              <a:rPr lang="en-US" dirty="0"/>
              <a:t> Base Case (2/2)</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a:xfrm>
            <a:off x="457199" y="1244160"/>
            <a:ext cx="8536329" cy="5140800"/>
          </a:xfrm>
        </p:spPr>
        <p:txBody>
          <a:bodyPr/>
          <a:lstStyle/>
          <a:p>
            <a:pPr lvl="2"/>
            <a:r>
              <a:rPr lang="en-US" sz="1800" dirty="0">
                <a:latin typeface="Cambria Math" panose="02040503050406030204" pitchFamily="18" charset="0"/>
                <a:ea typeface="Cambria Math" panose="02040503050406030204" pitchFamily="18" charset="0"/>
              </a:rPr>
              <a:t>	concat(nil, R)		:=  R</a:t>
            </a:r>
          </a:p>
          <a:p>
            <a:pPr lvl="2"/>
            <a:r>
              <a:rPr lang="en-US" sz="1800" dirty="0">
                <a:latin typeface="Cambria Math" panose="02040503050406030204" pitchFamily="18" charset="0"/>
                <a:ea typeface="Cambria Math" panose="02040503050406030204" pitchFamily="18" charset="0"/>
              </a:rPr>
              <a:t>	concat(x :: L, R)	:=  x :: concat(L, R))</a:t>
            </a:r>
          </a:p>
          <a:p>
            <a:pPr lvl="2"/>
            <a:endParaRPr lang="en-US" sz="1800" dirty="0"/>
          </a:p>
          <a:p>
            <a:r>
              <a:rPr lang="en-US" sz="2600" dirty="0"/>
              <a:t>Prove that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(concat(S, R)) =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(S) +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(R)</a:t>
            </a:r>
          </a:p>
          <a:p>
            <a:pPr lvl="1"/>
            <a:r>
              <a:rPr lang="en-US" sz="2200" dirty="0">
                <a:latin typeface="Franklin Gothic Medium" panose="020B0603020102020204" pitchFamily="34" charset="0"/>
                <a:ea typeface="Cambria Math" panose="02040503050406030204" pitchFamily="18" charset="0"/>
              </a:rPr>
              <a:t>prove by induction on </a:t>
            </a:r>
            <a:r>
              <a:rPr lang="en-US" sz="2200" dirty="0">
                <a:latin typeface="Cambria Math" panose="02040503050406030204" pitchFamily="18" charset="0"/>
                <a:ea typeface="Cambria Math" panose="02040503050406030204" pitchFamily="18" charset="0"/>
              </a:rPr>
              <a:t>S</a:t>
            </a:r>
            <a:endParaRPr lang="en-US" sz="2200" dirty="0">
              <a:latin typeface="Franklin Gothic Medium" panose="020B0603020102020204" pitchFamily="34" charset="0"/>
              <a:ea typeface="Cambria Math" panose="02040503050406030204" pitchFamily="18" charset="0"/>
            </a:endParaRPr>
          </a:p>
          <a:p>
            <a:pPr lvl="1"/>
            <a:r>
              <a:rPr lang="en-US" sz="2200" dirty="0">
                <a:latin typeface="Franklin Gothic Medium" panose="020B0603020102020204" pitchFamily="34" charset="0"/>
                <a:ea typeface="Cambria Math" panose="02040503050406030204" pitchFamily="18" charset="0"/>
              </a:rPr>
              <a:t>prove the claim for any choice of </a:t>
            </a:r>
            <a:r>
              <a:rPr lang="en-US" sz="2200" dirty="0">
                <a:latin typeface="Cambria Math" panose="02040503050406030204" pitchFamily="18" charset="0"/>
                <a:ea typeface="Cambria Math" panose="02040503050406030204" pitchFamily="18" charset="0"/>
              </a:rPr>
              <a:t>R</a:t>
            </a:r>
            <a:r>
              <a:rPr lang="en-US" sz="2200" dirty="0">
                <a:latin typeface="Franklin Gothic Medium" panose="020B0603020102020204" pitchFamily="34" charset="0"/>
                <a:ea typeface="Cambria Math" panose="02040503050406030204" pitchFamily="18" charset="0"/>
              </a:rPr>
              <a:t> (i.e., </a:t>
            </a:r>
            <a:r>
              <a:rPr lang="en-US" sz="2200" dirty="0">
                <a:latin typeface="Cambria Math" panose="02040503050406030204" pitchFamily="18" charset="0"/>
                <a:ea typeface="Cambria Math" panose="02040503050406030204" pitchFamily="18" charset="0"/>
              </a:rPr>
              <a:t>R</a:t>
            </a:r>
            <a:r>
              <a:rPr lang="en-US" sz="2200" dirty="0">
                <a:latin typeface="Franklin Gothic Medium" panose="020B0603020102020204" pitchFamily="34" charset="0"/>
                <a:ea typeface="Cambria Math" panose="02040503050406030204" pitchFamily="18" charset="0"/>
              </a:rPr>
              <a:t> is a variable)</a:t>
            </a:r>
          </a:p>
          <a:p>
            <a:pPr lvl="2"/>
            <a:endParaRPr lang="en-US" sz="1800" dirty="0"/>
          </a:p>
          <a:p>
            <a:pPr lvl="2"/>
            <a:r>
              <a:rPr lang="en-US" sz="1800" dirty="0">
                <a:solidFill>
                  <a:srgbClr val="7030A0"/>
                </a:solidFill>
                <a:latin typeface="Franklin Gothic Medium" panose="020B0603020102020204" pitchFamily="34" charset="0"/>
                <a:ea typeface="Cambria Math" panose="02040503050406030204" pitchFamily="18" charset="0"/>
              </a:rPr>
              <a:t>Base Case</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nil</a:t>
            </a:r>
            <a:r>
              <a:rPr lang="en-US" sz="1800" dirty="0">
                <a:latin typeface="Franklin Gothic Medium" panose="020B0603020102020204" pitchFamily="34" charset="0"/>
                <a:ea typeface="Cambria Math" panose="02040503050406030204" pitchFamily="18" charset="0"/>
              </a:rPr>
              <a:t>)</a:t>
            </a:r>
            <a:r>
              <a:rPr lang="en-US" sz="1800" dirty="0">
                <a:latin typeface="Cambria Math" panose="02040503050406030204" pitchFamily="18" charset="0"/>
                <a:ea typeface="Cambria Math" panose="02040503050406030204" pitchFamily="18" charset="0"/>
              </a:rPr>
              <a:t>:</a:t>
            </a:r>
          </a:p>
          <a:p>
            <a:pPr lvl="2"/>
            <a:endParaRPr lang="en-US" sz="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(concat(nil, R))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(R)				</a:t>
            </a:r>
            <a:r>
              <a:rPr lang="en-US" sz="1800" dirty="0">
                <a:latin typeface="Franklin Gothic Medium" panose="020B0603020102020204" pitchFamily="34" charset="0"/>
                <a:ea typeface="Cambria Math" panose="02040503050406030204" pitchFamily="18" charset="0"/>
              </a:rPr>
              <a:t>def of</a:t>
            </a:r>
            <a:r>
              <a:rPr lang="en-US" sz="1800" dirty="0">
                <a:latin typeface="Cambria Math" panose="02040503050406030204" pitchFamily="18" charset="0"/>
                <a:ea typeface="Cambria Math" panose="02040503050406030204" pitchFamily="18" charset="0"/>
              </a:rPr>
              <a:t> concat</a:t>
            </a:r>
          </a:p>
          <a:p>
            <a:pPr lvl="2"/>
            <a:r>
              <a:rPr lang="en-US" sz="1800" dirty="0">
                <a:latin typeface="Cambria Math" panose="02040503050406030204" pitchFamily="18" charset="0"/>
                <a:ea typeface="Cambria Math" panose="02040503050406030204" pitchFamily="18" charset="0"/>
              </a:rPr>
              <a:t>					= 0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(R)			</a:t>
            </a:r>
          </a:p>
          <a:p>
            <a:pPr lvl="2"/>
            <a:r>
              <a:rPr lang="en-US" sz="1800" dirty="0">
                <a:latin typeface="Cambria Math" panose="02040503050406030204" pitchFamily="18" charset="0"/>
                <a:ea typeface="Cambria Math" panose="02040503050406030204" pitchFamily="18" charset="0"/>
              </a:rPr>
              <a:t>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(nil)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(R)	</a:t>
            </a:r>
            <a:r>
              <a:rPr lang="en-US" sz="1800" dirty="0">
                <a:latin typeface="Franklin Gothic Medium" panose="020B0603020102020204" pitchFamily="34" charset="0"/>
                <a:ea typeface="Cambria Math" panose="02040503050406030204" pitchFamily="18" charset="0"/>
              </a:rPr>
              <a:t>def of</a:t>
            </a:r>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len</a:t>
            </a:r>
            <a:endParaRPr lang="en-US" sz="1800" dirty="0">
              <a:latin typeface="Cambria Math" panose="02040503050406030204" pitchFamily="18" charset="0"/>
              <a:ea typeface="Cambria Math" panose="02040503050406030204" pitchFamily="18" charset="0"/>
            </a:endParaRPr>
          </a:p>
          <a:p>
            <a:pPr lvl="2"/>
            <a:endParaRPr lang="en-US" sz="1800" dirty="0">
              <a:latin typeface="Cambria Math" panose="02040503050406030204" pitchFamily="18" charset="0"/>
              <a:ea typeface="Cambria Math" panose="02040503050406030204" pitchFamily="18" charset="0"/>
            </a:endParaRPr>
          </a:p>
        </p:txBody>
      </p:sp>
      <p:sp>
        <p:nvSpPr>
          <p:cNvPr id="4" name="Slide Number Placeholder 3">
            <a:extLst>
              <a:ext uri="{FF2B5EF4-FFF2-40B4-BE49-F238E27FC236}">
                <a16:creationId xmlns:a16="http://schemas.microsoft.com/office/drawing/2014/main" id="{2CF7EB58-C5D0-91B1-82D4-4EA9084CB77D}"/>
              </a:ext>
            </a:extLst>
          </p:cNvPr>
          <p:cNvSpPr>
            <a:spLocks noGrp="1"/>
          </p:cNvSpPr>
          <p:nvPr>
            <p:ph type="sldNum" sz="quarter" idx="4"/>
          </p:nvPr>
        </p:nvSpPr>
        <p:spPr/>
        <p:txBody>
          <a:bodyPr/>
          <a:lstStyle/>
          <a:p>
            <a:fld id="{60F4F636-6A27-E649-AEDF-9DE4D4E58670}" type="slidenum">
              <a:rPr lang="en-US" smtClean="0"/>
              <a:pPr/>
              <a:t>93</a:t>
            </a:fld>
            <a:endParaRPr lang="en-US" dirty="0"/>
          </a:p>
        </p:txBody>
      </p:sp>
    </p:spTree>
    <p:extLst>
      <p:ext uri="{BB962C8B-B14F-4D97-AF65-F5344CB8AC3E}">
        <p14:creationId xmlns:p14="http://schemas.microsoft.com/office/powerpoint/2010/main" val="2492223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3: Len &amp; </a:t>
            </a:r>
            <a:r>
              <a:rPr lang="en-US" dirty="0" err="1"/>
              <a:t>Concat</a:t>
            </a:r>
            <a:r>
              <a:rPr lang="en-US" dirty="0"/>
              <a:t> Inductive Step (1/3)</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a:xfrm>
            <a:off x="457199" y="1244160"/>
            <a:ext cx="8536329" cy="5140800"/>
          </a:xfrm>
        </p:spPr>
        <p:txBody>
          <a:bodyPr/>
          <a:lstStyle/>
          <a:p>
            <a:pPr lvl="2"/>
            <a:r>
              <a:rPr lang="en-US" sz="1800" dirty="0">
                <a:latin typeface="Cambria Math" panose="02040503050406030204" pitchFamily="18" charset="0"/>
                <a:ea typeface="Cambria Math" panose="02040503050406030204" pitchFamily="18" charset="0"/>
              </a:rPr>
              <a:t>	concat(nil, R)		:=  R</a:t>
            </a:r>
          </a:p>
          <a:p>
            <a:pPr lvl="2"/>
            <a:r>
              <a:rPr lang="en-US" sz="1800" dirty="0">
                <a:latin typeface="Cambria Math" panose="02040503050406030204" pitchFamily="18" charset="0"/>
                <a:ea typeface="Cambria Math" panose="02040503050406030204" pitchFamily="18" charset="0"/>
              </a:rPr>
              <a:t>	concat(x :: L, R)	:=  x :: concat(L, R))</a:t>
            </a:r>
          </a:p>
          <a:p>
            <a:pPr lvl="2"/>
            <a:endParaRPr lang="en-US" sz="1800" dirty="0"/>
          </a:p>
          <a:p>
            <a:r>
              <a:rPr lang="en-US" sz="2600" dirty="0"/>
              <a:t>Prove that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(concat(S, R)) =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(S) +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(R)</a:t>
            </a:r>
          </a:p>
          <a:p>
            <a:pPr lvl="2"/>
            <a:endParaRPr lang="en-US" sz="1800" dirty="0"/>
          </a:p>
          <a:p>
            <a:pPr lvl="2"/>
            <a:r>
              <a:rPr lang="en-US" sz="1800" dirty="0">
                <a:solidFill>
                  <a:srgbClr val="7030A0"/>
                </a:solidFill>
                <a:latin typeface="Franklin Gothic Medium" panose="020B0603020102020204" pitchFamily="34" charset="0"/>
                <a:ea typeface="Cambria Math" panose="02040503050406030204" pitchFamily="18" charset="0"/>
              </a:rPr>
              <a:t>Inductive Step</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x :: L</a:t>
            </a:r>
            <a:r>
              <a:rPr lang="en-US" sz="1800" dirty="0">
                <a:latin typeface="Franklin Gothic Medium" panose="020B0603020102020204" pitchFamily="34" charset="0"/>
                <a:ea typeface="Cambria Math" panose="02040503050406030204" pitchFamily="18" charset="0"/>
              </a:rPr>
              <a:t>):</a:t>
            </a:r>
          </a:p>
          <a:p>
            <a:pPr lvl="2"/>
            <a:endParaRPr lang="en-US" sz="800" dirty="0">
              <a:latin typeface="Franklin Gothic Medium" panose="020B0603020102020204" pitchFamily="34"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a:t>
            </a:r>
            <a:r>
              <a:rPr lang="en-US" sz="1800" dirty="0">
                <a:latin typeface="Franklin Gothic Medium" panose="020B0603020102020204" pitchFamily="34" charset="0"/>
                <a:ea typeface="Cambria Math" panose="02040503050406030204" pitchFamily="18" charset="0"/>
              </a:rPr>
              <a:t>Need to prove that</a:t>
            </a:r>
          </a:p>
          <a:p>
            <a:pPr lvl="2"/>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(concat(x :: L, R))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(x :: L)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(R)</a:t>
            </a:r>
          </a:p>
          <a:p>
            <a:pPr lvl="2"/>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a:t>
            </a:r>
            <a:r>
              <a:rPr lang="en-US" sz="1800" dirty="0">
                <a:latin typeface="Franklin Gothic Medium" panose="020B0603020102020204" pitchFamily="34" charset="0"/>
                <a:ea typeface="Cambria Math" panose="02040503050406030204" pitchFamily="18" charset="0"/>
              </a:rPr>
              <a:t>Get to assume claim holds for</a:t>
            </a:r>
            <a:r>
              <a:rPr lang="en-US" sz="1800" dirty="0">
                <a:latin typeface="Cambria Math" panose="02040503050406030204" pitchFamily="18" charset="0"/>
                <a:ea typeface="Cambria Math" panose="02040503050406030204" pitchFamily="18" charset="0"/>
              </a:rPr>
              <a:t> L</a:t>
            </a:r>
            <a:r>
              <a:rPr lang="en-US" sz="1800" dirty="0">
                <a:latin typeface="Franklin Gothic Medium" panose="020B0603020102020204" pitchFamily="34" charset="0"/>
                <a:ea typeface="Cambria Math" panose="02040503050406030204" pitchFamily="18" charset="0"/>
              </a:rPr>
              <a:t>, i.e., that</a:t>
            </a:r>
          </a:p>
          <a:p>
            <a:pPr lvl="2"/>
            <a:endParaRPr lang="en-US" sz="1800" dirty="0">
              <a:latin typeface="Cambria Math" panose="02040503050406030204" pitchFamily="18" charset="0"/>
              <a:ea typeface="Cambria Math" panose="02040503050406030204" pitchFamily="18" charset="0"/>
            </a:endParaRPr>
          </a:p>
          <a:p>
            <a:pPr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(concat(L, R))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(L)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(R)</a:t>
            </a:r>
          </a:p>
        </p:txBody>
      </p:sp>
      <p:sp>
        <p:nvSpPr>
          <p:cNvPr id="4" name="Slide Number Placeholder 3">
            <a:extLst>
              <a:ext uri="{FF2B5EF4-FFF2-40B4-BE49-F238E27FC236}">
                <a16:creationId xmlns:a16="http://schemas.microsoft.com/office/drawing/2014/main" id="{10B668F6-3A54-D260-542C-EF505C980735}"/>
              </a:ext>
            </a:extLst>
          </p:cNvPr>
          <p:cNvSpPr>
            <a:spLocks noGrp="1"/>
          </p:cNvSpPr>
          <p:nvPr>
            <p:ph type="sldNum" sz="quarter" idx="4"/>
          </p:nvPr>
        </p:nvSpPr>
        <p:spPr/>
        <p:txBody>
          <a:bodyPr/>
          <a:lstStyle/>
          <a:p>
            <a:fld id="{60F4F636-6A27-E649-AEDF-9DE4D4E58670}" type="slidenum">
              <a:rPr lang="en-US" smtClean="0"/>
              <a:pPr/>
              <a:t>94</a:t>
            </a:fld>
            <a:endParaRPr lang="en-US" dirty="0"/>
          </a:p>
        </p:txBody>
      </p:sp>
    </p:spTree>
    <p:extLst>
      <p:ext uri="{BB962C8B-B14F-4D97-AF65-F5344CB8AC3E}">
        <p14:creationId xmlns:p14="http://schemas.microsoft.com/office/powerpoint/2010/main" val="128322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3: Len &amp; </a:t>
            </a:r>
            <a:r>
              <a:rPr lang="en-US" dirty="0" err="1"/>
              <a:t>Concat</a:t>
            </a:r>
            <a:r>
              <a:rPr lang="en-US" dirty="0"/>
              <a:t> Inductive Step (2/3)</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a:xfrm>
            <a:off x="457199" y="1244160"/>
            <a:ext cx="8536329" cy="5140800"/>
          </a:xfrm>
        </p:spPr>
        <p:txBody>
          <a:bodyPr/>
          <a:lstStyle/>
          <a:p>
            <a:pPr lvl="2"/>
            <a:r>
              <a:rPr lang="en-US" sz="1800" dirty="0">
                <a:latin typeface="Cambria Math" panose="02040503050406030204" pitchFamily="18" charset="0"/>
                <a:ea typeface="Cambria Math" panose="02040503050406030204" pitchFamily="18" charset="0"/>
              </a:rPr>
              <a:t>	concat(nil, R)		:=  R</a:t>
            </a:r>
          </a:p>
          <a:p>
            <a:pPr lvl="2"/>
            <a:r>
              <a:rPr lang="en-US" sz="1800" dirty="0">
                <a:latin typeface="Cambria Math" panose="02040503050406030204" pitchFamily="18" charset="0"/>
                <a:ea typeface="Cambria Math" panose="02040503050406030204" pitchFamily="18" charset="0"/>
              </a:rPr>
              <a:t>	concat(x :: L, R)	:=  x :: concat(L, R))</a:t>
            </a:r>
          </a:p>
          <a:p>
            <a:pPr lvl="2"/>
            <a:endParaRPr lang="en-US" sz="1800" dirty="0"/>
          </a:p>
          <a:p>
            <a:r>
              <a:rPr lang="en-US" sz="2600" dirty="0"/>
              <a:t>Prove that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(concat(S, R)) =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(S) +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(R)</a:t>
            </a:r>
          </a:p>
          <a:p>
            <a:pPr lvl="2"/>
            <a:endParaRPr lang="en-US" sz="1800" dirty="0"/>
          </a:p>
          <a:p>
            <a:pPr marL="457200" lvl="2"/>
            <a:r>
              <a:rPr lang="en-US" sz="1800" dirty="0">
                <a:solidFill>
                  <a:srgbClr val="0070C0"/>
                </a:solidFill>
                <a:latin typeface="Franklin Gothic Medium" panose="020B0603020102020204" pitchFamily="34" charset="0"/>
                <a:ea typeface="Cambria Math" panose="02040503050406030204" pitchFamily="18" charset="0"/>
              </a:rPr>
              <a:t>Inductive Hypothesis</a:t>
            </a:r>
            <a:r>
              <a:rPr lang="en-US" sz="1800" dirty="0">
                <a:latin typeface="Franklin Gothic Medium" panose="020B0603020102020204" pitchFamily="34" charset="0"/>
                <a:ea typeface="Cambria Math" panose="02040503050406030204" pitchFamily="18" charset="0"/>
              </a:rPr>
              <a:t>: assume that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(concat(L, R))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(L)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(R)</a:t>
            </a:r>
          </a:p>
          <a:p>
            <a:pPr marL="457200" lvl="2"/>
            <a:endParaRPr lang="en-US" sz="1800" dirty="0">
              <a:latin typeface="Cambria Math" panose="02040503050406030204" pitchFamily="18" charset="0"/>
              <a:ea typeface="Cambria Math" panose="02040503050406030204" pitchFamily="18" charset="0"/>
            </a:endParaRPr>
          </a:p>
          <a:p>
            <a:pPr marL="457200" lvl="2"/>
            <a:r>
              <a:rPr lang="en-US" sz="1800" dirty="0">
                <a:solidFill>
                  <a:srgbClr val="7030A0"/>
                </a:solidFill>
                <a:latin typeface="Franklin Gothic Medium" panose="020B0603020102020204" pitchFamily="34" charset="0"/>
                <a:ea typeface="Cambria Math" panose="02040503050406030204" pitchFamily="18" charset="0"/>
              </a:rPr>
              <a:t>Inductive Step</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x :: L</a:t>
            </a:r>
            <a:r>
              <a:rPr lang="en-US" sz="1800" dirty="0">
                <a:latin typeface="Franklin Gothic Medium" panose="020B0603020102020204" pitchFamily="34" charset="0"/>
                <a:ea typeface="Cambria Math" panose="02040503050406030204" pitchFamily="18" charset="0"/>
              </a:rPr>
              <a:t>):</a:t>
            </a:r>
          </a:p>
          <a:p>
            <a:pPr marL="457200" lvl="2"/>
            <a:endParaRPr lang="en-US" sz="800" dirty="0">
              <a:latin typeface="Franklin Gothic Medium" panose="020B0603020102020204" pitchFamily="34"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(concat(x :: L, R))	= </a:t>
            </a:r>
          </a:p>
          <a:p>
            <a:pPr marL="457200" lvl="2"/>
            <a:endParaRPr lang="en-US" sz="1800" dirty="0">
              <a:latin typeface="Cambria Math" panose="02040503050406030204" pitchFamily="18" charset="0"/>
              <a:ea typeface="Cambria Math" panose="02040503050406030204" pitchFamily="18" charset="0"/>
            </a:endParaRPr>
          </a:p>
          <a:p>
            <a:pPr marL="457200" lvl="2"/>
            <a:endParaRPr lang="en-US" sz="1800" dirty="0">
              <a:latin typeface="Cambria Math" panose="02040503050406030204" pitchFamily="18" charset="0"/>
              <a:ea typeface="Cambria Math" panose="02040503050406030204" pitchFamily="18" charset="0"/>
            </a:endParaRPr>
          </a:p>
          <a:p>
            <a:pPr marL="457200" lvl="2"/>
            <a:endParaRPr lang="en-US" sz="1800" dirty="0">
              <a:latin typeface="Cambria Math" panose="02040503050406030204" pitchFamily="18"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(x :: L)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(R)</a:t>
            </a:r>
          </a:p>
        </p:txBody>
      </p:sp>
      <p:sp>
        <p:nvSpPr>
          <p:cNvPr id="4" name="Slide Number Placeholder 3">
            <a:extLst>
              <a:ext uri="{FF2B5EF4-FFF2-40B4-BE49-F238E27FC236}">
                <a16:creationId xmlns:a16="http://schemas.microsoft.com/office/drawing/2014/main" id="{03EA3D21-2478-6B76-8B5C-51BC3CEBC52A}"/>
              </a:ext>
            </a:extLst>
          </p:cNvPr>
          <p:cNvSpPr>
            <a:spLocks noGrp="1"/>
          </p:cNvSpPr>
          <p:nvPr>
            <p:ph type="sldNum" sz="quarter" idx="4"/>
          </p:nvPr>
        </p:nvSpPr>
        <p:spPr/>
        <p:txBody>
          <a:bodyPr/>
          <a:lstStyle/>
          <a:p>
            <a:fld id="{60F4F636-6A27-E649-AEDF-9DE4D4E58670}" type="slidenum">
              <a:rPr lang="en-US" smtClean="0"/>
              <a:pPr/>
              <a:t>95</a:t>
            </a:fld>
            <a:endParaRPr lang="en-US" dirty="0"/>
          </a:p>
        </p:txBody>
      </p:sp>
    </p:spTree>
    <p:extLst>
      <p:ext uri="{BB962C8B-B14F-4D97-AF65-F5344CB8AC3E}">
        <p14:creationId xmlns:p14="http://schemas.microsoft.com/office/powerpoint/2010/main" val="403546003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A1A8-D953-D4BA-F8E1-33D6E70F3BE5}"/>
              </a:ext>
            </a:extLst>
          </p:cNvPr>
          <p:cNvSpPr>
            <a:spLocks noGrp="1"/>
          </p:cNvSpPr>
          <p:nvPr>
            <p:ph type="title"/>
          </p:nvPr>
        </p:nvSpPr>
        <p:spPr/>
        <p:txBody>
          <a:bodyPr/>
          <a:lstStyle/>
          <a:p>
            <a:r>
              <a:rPr lang="en-US" dirty="0"/>
              <a:t>Example 3: Len &amp; </a:t>
            </a:r>
            <a:r>
              <a:rPr lang="en-US" dirty="0" err="1"/>
              <a:t>Concat</a:t>
            </a:r>
            <a:r>
              <a:rPr lang="en-US" dirty="0"/>
              <a:t> Inductive Step (3/3)</a:t>
            </a:r>
          </a:p>
        </p:txBody>
      </p:sp>
      <p:sp>
        <p:nvSpPr>
          <p:cNvPr id="3" name="Content Placeholder 2">
            <a:extLst>
              <a:ext uri="{FF2B5EF4-FFF2-40B4-BE49-F238E27FC236}">
                <a16:creationId xmlns:a16="http://schemas.microsoft.com/office/drawing/2014/main" id="{B5A8CE1A-7324-F337-868E-6478E0A72FDB}"/>
              </a:ext>
            </a:extLst>
          </p:cNvPr>
          <p:cNvSpPr>
            <a:spLocks noGrp="1"/>
          </p:cNvSpPr>
          <p:nvPr>
            <p:ph idx="1"/>
          </p:nvPr>
        </p:nvSpPr>
        <p:spPr>
          <a:xfrm>
            <a:off x="457199" y="1244160"/>
            <a:ext cx="8536329" cy="5140800"/>
          </a:xfrm>
        </p:spPr>
        <p:txBody>
          <a:bodyPr/>
          <a:lstStyle/>
          <a:p>
            <a:pPr lvl="2"/>
            <a:r>
              <a:rPr lang="en-US" sz="1800" dirty="0">
                <a:latin typeface="Cambria Math" panose="02040503050406030204" pitchFamily="18" charset="0"/>
                <a:ea typeface="Cambria Math" panose="02040503050406030204" pitchFamily="18" charset="0"/>
              </a:rPr>
              <a:t>	concat(nil, R)		:=  R</a:t>
            </a:r>
          </a:p>
          <a:p>
            <a:pPr lvl="2"/>
            <a:r>
              <a:rPr lang="en-US" sz="1800" dirty="0">
                <a:latin typeface="Cambria Math" panose="02040503050406030204" pitchFamily="18" charset="0"/>
                <a:ea typeface="Cambria Math" panose="02040503050406030204" pitchFamily="18" charset="0"/>
              </a:rPr>
              <a:t>	concat(x :: L, R)	:=  x :: concat(L, R))</a:t>
            </a:r>
          </a:p>
          <a:p>
            <a:pPr lvl="2"/>
            <a:endParaRPr lang="en-US" sz="1800" dirty="0"/>
          </a:p>
          <a:p>
            <a:r>
              <a:rPr lang="en-US" sz="2600" dirty="0"/>
              <a:t>Prove that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(concat(S, R)) =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(S) + </a:t>
            </a:r>
            <a:r>
              <a:rPr lang="en-US" sz="2600" dirty="0" err="1">
                <a:latin typeface="Cambria Math" panose="02040503050406030204" pitchFamily="18" charset="0"/>
                <a:ea typeface="Cambria Math" panose="02040503050406030204" pitchFamily="18" charset="0"/>
              </a:rPr>
              <a:t>len</a:t>
            </a:r>
            <a:r>
              <a:rPr lang="en-US" sz="2600" dirty="0">
                <a:latin typeface="Cambria Math" panose="02040503050406030204" pitchFamily="18" charset="0"/>
                <a:ea typeface="Cambria Math" panose="02040503050406030204" pitchFamily="18" charset="0"/>
              </a:rPr>
              <a:t>(R)</a:t>
            </a:r>
          </a:p>
          <a:p>
            <a:pPr lvl="2"/>
            <a:endParaRPr lang="en-US" sz="1800" dirty="0"/>
          </a:p>
          <a:p>
            <a:pPr marL="457200" lvl="2"/>
            <a:r>
              <a:rPr lang="en-US" sz="1800" dirty="0">
                <a:solidFill>
                  <a:srgbClr val="0070C0"/>
                </a:solidFill>
                <a:latin typeface="Franklin Gothic Medium" panose="020B0603020102020204" pitchFamily="34" charset="0"/>
                <a:ea typeface="Cambria Math" panose="02040503050406030204" pitchFamily="18" charset="0"/>
              </a:rPr>
              <a:t>Inductive Hypothesis</a:t>
            </a:r>
            <a:r>
              <a:rPr lang="en-US" sz="1800" dirty="0">
                <a:latin typeface="Franklin Gothic Medium" panose="020B0603020102020204" pitchFamily="34" charset="0"/>
                <a:ea typeface="Cambria Math" panose="02040503050406030204" pitchFamily="18" charset="0"/>
              </a:rPr>
              <a:t>: assume that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(concat(L, R))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(L)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(R)</a:t>
            </a:r>
          </a:p>
          <a:p>
            <a:pPr marL="457200" lvl="2"/>
            <a:endParaRPr lang="en-US" sz="1800" dirty="0">
              <a:latin typeface="Cambria Math" panose="02040503050406030204" pitchFamily="18" charset="0"/>
              <a:ea typeface="Cambria Math" panose="02040503050406030204" pitchFamily="18" charset="0"/>
            </a:endParaRPr>
          </a:p>
          <a:p>
            <a:pPr marL="457200" lvl="2"/>
            <a:r>
              <a:rPr lang="en-US" sz="1800" dirty="0">
                <a:solidFill>
                  <a:srgbClr val="7030A0"/>
                </a:solidFill>
                <a:latin typeface="Franklin Gothic Medium" panose="020B0603020102020204" pitchFamily="34" charset="0"/>
                <a:ea typeface="Cambria Math" panose="02040503050406030204" pitchFamily="18" charset="0"/>
              </a:rPr>
              <a:t>Inductive Step</a:t>
            </a:r>
            <a:r>
              <a:rPr lang="en-US" sz="1800" dirty="0">
                <a:latin typeface="Franklin Gothic Medium" panose="020B0603020102020204" pitchFamily="34" charset="0"/>
                <a:ea typeface="Cambria Math" panose="02040503050406030204" pitchFamily="18" charset="0"/>
              </a:rPr>
              <a:t> (</a:t>
            </a:r>
            <a:r>
              <a:rPr lang="en-US" sz="1800" dirty="0">
                <a:latin typeface="Cambria Math" panose="02040503050406030204" pitchFamily="18" charset="0"/>
                <a:ea typeface="Cambria Math" panose="02040503050406030204" pitchFamily="18" charset="0"/>
              </a:rPr>
              <a:t>x :: L</a:t>
            </a:r>
            <a:r>
              <a:rPr lang="en-US" sz="1800" dirty="0">
                <a:latin typeface="Franklin Gothic Medium" panose="020B0603020102020204" pitchFamily="34" charset="0"/>
                <a:ea typeface="Cambria Math" panose="02040503050406030204" pitchFamily="18" charset="0"/>
              </a:rPr>
              <a:t>):</a:t>
            </a:r>
          </a:p>
          <a:p>
            <a:pPr marL="457200" lvl="2"/>
            <a:endParaRPr lang="en-US" sz="800" dirty="0">
              <a:latin typeface="Franklin Gothic Medium" panose="020B0603020102020204" pitchFamily="34"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(concat(x :: L, R))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(x :: concat(L, R))		</a:t>
            </a:r>
            <a:r>
              <a:rPr lang="en-US" sz="1800" dirty="0">
                <a:latin typeface="Franklin Gothic Medium" panose="020B0603020102020204" pitchFamily="34" charset="0"/>
                <a:ea typeface="Cambria Math" panose="02040503050406030204" pitchFamily="18" charset="0"/>
              </a:rPr>
              <a:t>def of </a:t>
            </a:r>
            <a:r>
              <a:rPr lang="en-US" sz="1800" dirty="0">
                <a:latin typeface="Cambria Math" panose="02040503050406030204" pitchFamily="18" charset="0"/>
                <a:ea typeface="Cambria Math" panose="02040503050406030204" pitchFamily="18" charset="0"/>
              </a:rPr>
              <a:t>concat</a:t>
            </a:r>
          </a:p>
          <a:p>
            <a:pPr marL="457200" lvl="2"/>
            <a:r>
              <a:rPr lang="en-US" sz="1800" dirty="0">
                <a:latin typeface="Cambria Math" panose="02040503050406030204" pitchFamily="18" charset="0"/>
                <a:ea typeface="Cambria Math" panose="02040503050406030204" pitchFamily="18" charset="0"/>
              </a:rPr>
              <a:t>						= 1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(concat(L, R))	</a:t>
            </a:r>
            <a:r>
              <a:rPr lang="en-US" sz="1800" dirty="0">
                <a:latin typeface="Franklin Gothic Medium" panose="020B0603020102020204" pitchFamily="34" charset="0"/>
                <a:ea typeface="Cambria Math" panose="02040503050406030204" pitchFamily="18" charset="0"/>
              </a:rPr>
              <a:t>def of </a:t>
            </a:r>
            <a:r>
              <a:rPr lang="en-US" sz="1800" dirty="0" err="1">
                <a:latin typeface="Cambria Math" panose="02040503050406030204" pitchFamily="18" charset="0"/>
                <a:ea typeface="Cambria Math" panose="02040503050406030204" pitchFamily="18" charset="0"/>
              </a:rPr>
              <a:t>len</a:t>
            </a:r>
            <a:endParaRPr lang="en-US" sz="1800" dirty="0">
              <a:latin typeface="Cambria Math" panose="02040503050406030204" pitchFamily="18"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 1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(L)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(R)		</a:t>
            </a:r>
            <a:r>
              <a:rPr lang="en-US" sz="1800" dirty="0">
                <a:latin typeface="Franklin Gothic Medium" panose="020B0603020102020204" pitchFamily="34" charset="0"/>
                <a:ea typeface="Cambria Math" panose="02040503050406030204" pitchFamily="18" charset="0"/>
              </a:rPr>
              <a:t>Ind. </a:t>
            </a:r>
            <a:r>
              <a:rPr lang="en-US" sz="1800" dirty="0" err="1">
                <a:latin typeface="Franklin Gothic Medium" panose="020B0603020102020204" pitchFamily="34" charset="0"/>
                <a:ea typeface="Cambria Math" panose="02040503050406030204" pitchFamily="18" charset="0"/>
              </a:rPr>
              <a:t>Hyp</a:t>
            </a:r>
            <a:r>
              <a:rPr lang="en-US" sz="1800" dirty="0">
                <a:latin typeface="Franklin Gothic Medium" panose="020B0603020102020204" pitchFamily="34" charset="0"/>
                <a:ea typeface="Cambria Math" panose="02040503050406030204" pitchFamily="18" charset="0"/>
              </a:rPr>
              <a:t>.</a:t>
            </a:r>
            <a:endParaRPr lang="en-US" sz="1800" dirty="0">
              <a:latin typeface="Cambria Math" panose="02040503050406030204" pitchFamily="18" charset="0"/>
              <a:ea typeface="Cambria Math" panose="02040503050406030204" pitchFamily="18" charset="0"/>
            </a:endParaRPr>
          </a:p>
          <a:p>
            <a:pPr marL="457200" lvl="2"/>
            <a:r>
              <a:rPr lang="en-US" sz="1800" dirty="0">
                <a:latin typeface="Cambria Math" panose="02040503050406030204" pitchFamily="18" charset="0"/>
                <a:ea typeface="Cambria Math" panose="02040503050406030204" pitchFamily="18" charset="0"/>
              </a:rPr>
              <a:t>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(x :: L) + </a:t>
            </a:r>
            <a:r>
              <a:rPr lang="en-US" sz="1800" dirty="0" err="1">
                <a:latin typeface="Cambria Math" panose="02040503050406030204" pitchFamily="18" charset="0"/>
                <a:ea typeface="Cambria Math" panose="02040503050406030204" pitchFamily="18" charset="0"/>
              </a:rPr>
              <a:t>len</a:t>
            </a:r>
            <a:r>
              <a:rPr lang="en-US" sz="1800" dirty="0">
                <a:latin typeface="Cambria Math" panose="02040503050406030204" pitchFamily="18" charset="0"/>
                <a:ea typeface="Cambria Math" panose="02040503050406030204" pitchFamily="18" charset="0"/>
              </a:rPr>
              <a:t>(R)		</a:t>
            </a:r>
            <a:r>
              <a:rPr lang="en-US" sz="1800" dirty="0">
                <a:latin typeface="Franklin Gothic Medium" panose="020B0603020102020204" pitchFamily="34" charset="0"/>
                <a:ea typeface="Cambria Math" panose="02040503050406030204" pitchFamily="18" charset="0"/>
              </a:rPr>
              <a:t>def of </a:t>
            </a:r>
            <a:r>
              <a:rPr lang="en-US" sz="1800" dirty="0" err="1">
                <a:latin typeface="Cambria Math" panose="02040503050406030204" pitchFamily="18" charset="0"/>
                <a:ea typeface="Cambria Math" panose="02040503050406030204" pitchFamily="18" charset="0"/>
              </a:rPr>
              <a:t>len</a:t>
            </a:r>
            <a:endParaRPr lang="en-US" sz="1800" dirty="0">
              <a:latin typeface="Cambria Math" panose="02040503050406030204" pitchFamily="18" charset="0"/>
              <a:ea typeface="Cambria Math" panose="02040503050406030204" pitchFamily="18" charset="0"/>
            </a:endParaRPr>
          </a:p>
        </p:txBody>
      </p:sp>
      <p:sp>
        <p:nvSpPr>
          <p:cNvPr id="4" name="Slide Number Placeholder 3">
            <a:extLst>
              <a:ext uri="{FF2B5EF4-FFF2-40B4-BE49-F238E27FC236}">
                <a16:creationId xmlns:a16="http://schemas.microsoft.com/office/drawing/2014/main" id="{6C94B5BA-A8EF-95B4-1277-16048653AB71}"/>
              </a:ext>
            </a:extLst>
          </p:cNvPr>
          <p:cNvSpPr>
            <a:spLocks noGrp="1"/>
          </p:cNvSpPr>
          <p:nvPr>
            <p:ph type="sldNum" sz="quarter" idx="4"/>
          </p:nvPr>
        </p:nvSpPr>
        <p:spPr/>
        <p:txBody>
          <a:bodyPr/>
          <a:lstStyle/>
          <a:p>
            <a:fld id="{60F4F636-6A27-E649-AEDF-9DE4D4E58670}" type="slidenum">
              <a:rPr lang="en-US" smtClean="0"/>
              <a:pPr/>
              <a:t>96</a:t>
            </a:fld>
            <a:endParaRPr lang="en-US" dirty="0"/>
          </a:p>
        </p:txBody>
      </p:sp>
    </p:spTree>
    <p:extLst>
      <p:ext uri="{BB962C8B-B14F-4D97-AF65-F5344CB8AC3E}">
        <p14:creationId xmlns:p14="http://schemas.microsoft.com/office/powerpoint/2010/main" val="1958835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55F34C-AE7F-7616-C5FB-D7F13BA0CE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1E4E15-E799-C33F-1562-010808D8A144}"/>
              </a:ext>
            </a:extLst>
          </p:cNvPr>
          <p:cNvSpPr>
            <a:spLocks noGrp="1"/>
          </p:cNvSpPr>
          <p:nvPr>
            <p:ph type="title"/>
          </p:nvPr>
        </p:nvSpPr>
        <p:spPr/>
        <p:txBody>
          <a:bodyPr>
            <a:normAutofit/>
          </a:bodyPr>
          <a:lstStyle/>
          <a:p>
            <a:r>
              <a:rPr lang="en-US" dirty="0"/>
              <a:t>Matt’s Proof Strategy Advice™️ (3/3)</a:t>
            </a:r>
          </a:p>
        </p:txBody>
      </p:sp>
      <p:sp>
        <p:nvSpPr>
          <p:cNvPr id="3" name="Content Placeholder 2">
            <a:extLst>
              <a:ext uri="{FF2B5EF4-FFF2-40B4-BE49-F238E27FC236}">
                <a16:creationId xmlns:a16="http://schemas.microsoft.com/office/drawing/2014/main" id="{15230AD2-1212-5AC6-1F35-4784F9C66F14}"/>
              </a:ext>
            </a:extLst>
          </p:cNvPr>
          <p:cNvSpPr>
            <a:spLocks noGrp="1"/>
          </p:cNvSpPr>
          <p:nvPr>
            <p:ph idx="1"/>
          </p:nvPr>
        </p:nvSpPr>
        <p:spPr/>
        <p:txBody>
          <a:bodyPr/>
          <a:lstStyle/>
          <a:p>
            <a:r>
              <a:rPr lang="en-US" sz="2800" dirty="0"/>
              <a:t>Stuck on a proof and…</a:t>
            </a:r>
          </a:p>
          <a:p>
            <a:pPr lvl="1"/>
            <a:r>
              <a:rPr lang="en-US" sz="2400" dirty="0"/>
              <a:t>the data type is </a:t>
            </a:r>
            <a:r>
              <a:rPr lang="en-US" sz="2400" i="1" dirty="0"/>
              <a:t>not</a:t>
            </a:r>
            <a:r>
              <a:rPr lang="en-US" sz="2400" dirty="0"/>
              <a:t> inductive? Try splitting into cases!</a:t>
            </a:r>
          </a:p>
          <a:p>
            <a:pPr lvl="1"/>
            <a:r>
              <a:rPr lang="en-US" sz="2400" dirty="0"/>
              <a:t>the data type </a:t>
            </a:r>
            <a:r>
              <a:rPr lang="en-US" sz="2400" i="1" dirty="0"/>
              <a:t>is</a:t>
            </a:r>
            <a:r>
              <a:rPr lang="en-US" sz="2400" dirty="0"/>
              <a:t> inductive? Try structural induction!</a:t>
            </a:r>
          </a:p>
          <a:p>
            <a:r>
              <a:rPr lang="en-US" sz="2800" dirty="0"/>
              <a:t>When using structural induction, consider</a:t>
            </a:r>
          </a:p>
          <a:p>
            <a:pPr lvl="1"/>
            <a:r>
              <a:rPr lang="en-US" sz="2400" dirty="0"/>
              <a:t>where can the inductive step be used?</a:t>
            </a:r>
          </a:p>
          <a:p>
            <a:pPr lvl="2"/>
            <a:r>
              <a:rPr lang="en-US" sz="2000" dirty="0"/>
              <a:t>the power of structural induction!</a:t>
            </a:r>
          </a:p>
          <a:p>
            <a:pPr lvl="1"/>
            <a:r>
              <a:rPr lang="en-US" sz="2400" dirty="0"/>
              <a:t>which variable should be inducted on?</a:t>
            </a:r>
          </a:p>
          <a:p>
            <a:pPr lvl="1"/>
            <a:r>
              <a:rPr lang="en-US" sz="2400" dirty="0"/>
              <a:t>definitions can be applied in </a:t>
            </a:r>
            <a:r>
              <a:rPr lang="en-US" sz="2400" i="1" dirty="0"/>
              <a:t>both</a:t>
            </a:r>
            <a:r>
              <a:rPr lang="en-US" sz="2400" dirty="0"/>
              <a:t> directions</a:t>
            </a:r>
          </a:p>
        </p:txBody>
      </p:sp>
      <p:sp>
        <p:nvSpPr>
          <p:cNvPr id="4" name="Slide Number Placeholder 3">
            <a:extLst>
              <a:ext uri="{FF2B5EF4-FFF2-40B4-BE49-F238E27FC236}">
                <a16:creationId xmlns:a16="http://schemas.microsoft.com/office/drawing/2014/main" id="{050E8505-B318-2A93-2734-1D3A3EC18112}"/>
              </a:ext>
            </a:extLst>
          </p:cNvPr>
          <p:cNvSpPr>
            <a:spLocks noGrp="1"/>
          </p:cNvSpPr>
          <p:nvPr>
            <p:ph type="sldNum" sz="quarter" idx="4"/>
          </p:nvPr>
        </p:nvSpPr>
        <p:spPr/>
        <p:txBody>
          <a:bodyPr/>
          <a:lstStyle/>
          <a:p>
            <a:fld id="{60F4F636-6A27-E649-AEDF-9DE4D4E58670}" type="slidenum">
              <a:rPr lang="en-US" smtClean="0"/>
              <a:pPr/>
              <a:t>97</a:t>
            </a:fld>
            <a:endParaRPr lang="en-US" dirty="0"/>
          </a:p>
        </p:txBody>
      </p:sp>
    </p:spTree>
    <p:extLst>
      <p:ext uri="{BB962C8B-B14F-4D97-AF65-F5344CB8AC3E}">
        <p14:creationId xmlns:p14="http://schemas.microsoft.com/office/powerpoint/2010/main" val="2042255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0C8CC-CD77-4E15-3FB5-4422A9367513}"/>
              </a:ext>
            </a:extLst>
          </p:cNvPr>
          <p:cNvSpPr>
            <a:spLocks noGrp="1"/>
          </p:cNvSpPr>
          <p:nvPr>
            <p:ph type="title"/>
          </p:nvPr>
        </p:nvSpPr>
        <p:spPr/>
        <p:txBody>
          <a:bodyPr/>
          <a:lstStyle/>
          <a:p>
            <a:r>
              <a:rPr lang="en-US" dirty="0"/>
              <a:t>Comparing Reasoning vs Testing</a:t>
            </a:r>
          </a:p>
        </p:txBody>
      </p:sp>
      <p:sp>
        <p:nvSpPr>
          <p:cNvPr id="3" name="Content Placeholder 2">
            <a:extLst>
              <a:ext uri="{FF2B5EF4-FFF2-40B4-BE49-F238E27FC236}">
                <a16:creationId xmlns:a16="http://schemas.microsoft.com/office/drawing/2014/main" id="{AC1E5BE1-DE52-19F8-CE20-44805A796C2B}"/>
              </a:ext>
            </a:extLst>
          </p:cNvPr>
          <p:cNvSpPr>
            <a:spLocks noGrp="1"/>
          </p:cNvSpPr>
          <p:nvPr>
            <p:ph idx="1"/>
          </p:nvPr>
        </p:nvSpPr>
        <p:spPr/>
        <p:txBody>
          <a:bodyPr/>
          <a:lstStyle/>
          <a:p>
            <a:pPr lvl="2"/>
            <a:r>
              <a:rPr lang="en-US" sz="2000" b="1" dirty="0">
                <a:solidFill>
                  <a:srgbClr val="0070C0"/>
                </a:solidFill>
                <a:latin typeface="Courier New" panose="02070309020205020404" pitchFamily="49" charset="0"/>
                <a:cs typeface="Courier New" panose="02070309020205020404" pitchFamily="49" charset="0"/>
              </a:rPr>
              <a:t>const</a:t>
            </a:r>
            <a:r>
              <a:rPr lang="en-US" sz="2000" dirty="0">
                <a:latin typeface="Courier New" panose="02070309020205020404" pitchFamily="49" charset="0"/>
                <a:cs typeface="Courier New" panose="02070309020205020404" pitchFamily="49" charset="0"/>
              </a:rPr>
              <a:t> concat = (S: List, R: List): List =&gt; {</a:t>
            </a:r>
          </a:p>
          <a:p>
            <a:pPr lvl="2"/>
            <a:r>
              <a:rPr lang="en-US" sz="2000" dirty="0">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if</a:t>
            </a: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S.kind</a:t>
            </a:r>
            <a:r>
              <a:rPr lang="en-US" sz="2000" dirty="0">
                <a:latin typeface="Courier New" panose="02070309020205020404" pitchFamily="49" charset="0"/>
                <a:cs typeface="Courier New" panose="02070309020205020404" pitchFamily="49" charset="0"/>
              </a:rPr>
              <a:t> === "nil") {</a:t>
            </a:r>
          </a:p>
          <a:p>
            <a:pPr lvl="2"/>
            <a:r>
              <a:rPr lang="en-US" sz="2000" dirty="0">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return</a:t>
            </a:r>
            <a:r>
              <a:rPr lang="en-US" sz="2000" dirty="0">
                <a:latin typeface="Courier New" panose="02070309020205020404" pitchFamily="49" charset="0"/>
                <a:cs typeface="Courier New" panose="02070309020205020404" pitchFamily="49" charset="0"/>
              </a:rPr>
              <a:t> R;</a:t>
            </a:r>
          </a:p>
          <a:p>
            <a:pPr lvl="2"/>
            <a:r>
              <a:rPr lang="en-US" sz="2000" dirty="0">
                <a:latin typeface="Courier New" panose="02070309020205020404" pitchFamily="49" charset="0"/>
                <a:cs typeface="Courier New" panose="02070309020205020404" pitchFamily="49" charset="0"/>
              </a:rPr>
              <a:t>  } </a:t>
            </a:r>
            <a:r>
              <a:rPr lang="en-US" sz="2000" b="1" dirty="0">
                <a:solidFill>
                  <a:srgbClr val="0070C0"/>
                </a:solidFill>
                <a:latin typeface="Courier New" panose="02070309020205020404" pitchFamily="49" charset="0"/>
                <a:cs typeface="Courier New" panose="02070309020205020404" pitchFamily="49" charset="0"/>
              </a:rPr>
              <a:t>else</a:t>
            </a:r>
            <a:r>
              <a:rPr lang="en-US" sz="2000" dirty="0">
                <a:latin typeface="Courier New" panose="02070309020205020404" pitchFamily="49" charset="0"/>
                <a:cs typeface="Courier New" panose="02070309020205020404" pitchFamily="49" charset="0"/>
              </a:rPr>
              <a:t> {</a:t>
            </a:r>
          </a:p>
          <a:p>
            <a:pPr lvl="2"/>
            <a:r>
              <a:rPr lang="en-US" sz="2000" dirty="0">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return</a:t>
            </a:r>
            <a:r>
              <a:rPr lang="en-US" sz="2000" dirty="0">
                <a:latin typeface="Courier New" panose="02070309020205020404" pitchFamily="49" charset="0"/>
                <a:cs typeface="Courier New" panose="02070309020205020404" pitchFamily="49" charset="0"/>
              </a:rPr>
              <a:t> cons(</a:t>
            </a:r>
            <a:r>
              <a:rPr lang="en-US" sz="2000" dirty="0" err="1">
                <a:latin typeface="Courier New" panose="02070309020205020404" pitchFamily="49" charset="0"/>
                <a:cs typeface="Courier New" panose="02070309020205020404" pitchFamily="49" charset="0"/>
              </a:rPr>
              <a:t>S.hd</a:t>
            </a:r>
            <a:r>
              <a:rPr lang="en-US" sz="2000" dirty="0">
                <a:latin typeface="Courier New" panose="02070309020205020404" pitchFamily="49" charset="0"/>
                <a:cs typeface="Courier New" panose="02070309020205020404" pitchFamily="49" charset="0"/>
              </a:rPr>
              <a:t>, concat(</a:t>
            </a:r>
            <a:r>
              <a:rPr lang="en-US" sz="2000" dirty="0" err="1">
                <a:latin typeface="Courier New" panose="02070309020205020404" pitchFamily="49" charset="0"/>
                <a:cs typeface="Courier New" panose="02070309020205020404" pitchFamily="49" charset="0"/>
              </a:rPr>
              <a:t>S.tl</a:t>
            </a:r>
            <a:r>
              <a:rPr lang="en-US" sz="2000" dirty="0">
                <a:latin typeface="Courier New" panose="02070309020205020404" pitchFamily="49" charset="0"/>
                <a:cs typeface="Courier New" panose="02070309020205020404" pitchFamily="49" charset="0"/>
              </a:rPr>
              <a:t>, R));</a:t>
            </a:r>
          </a:p>
          <a:p>
            <a:pPr lvl="2"/>
            <a:r>
              <a:rPr lang="en-US" sz="2000" dirty="0">
                <a:latin typeface="Courier New" panose="02070309020205020404" pitchFamily="49" charset="0"/>
                <a:cs typeface="Courier New" panose="02070309020205020404" pitchFamily="49" charset="0"/>
              </a:rPr>
              <a:t>  }</a:t>
            </a:r>
          </a:p>
          <a:p>
            <a:pPr lvl="2"/>
            <a:r>
              <a:rPr lang="en-US" sz="2000" dirty="0">
                <a:latin typeface="Courier New" panose="02070309020205020404" pitchFamily="49" charset="0"/>
                <a:cs typeface="Courier New" panose="02070309020205020404" pitchFamily="49" charset="0"/>
              </a:rPr>
              <a:t>};</a:t>
            </a:r>
          </a:p>
          <a:p>
            <a:pPr lvl="2"/>
            <a:endParaRPr lang="en-US" sz="2000" dirty="0"/>
          </a:p>
          <a:p>
            <a:r>
              <a:rPr lang="en-US" sz="2800" dirty="0"/>
              <a:t>Testing: 3 cases</a:t>
            </a:r>
          </a:p>
          <a:p>
            <a:pPr lvl="1"/>
            <a:r>
              <a:rPr lang="en-US" sz="2400" dirty="0"/>
              <a:t>loop coverage requires 0, 1, and many recursive calls</a:t>
            </a:r>
          </a:p>
          <a:p>
            <a:pPr lvl="2"/>
            <a:endParaRPr lang="en-US" sz="2000" dirty="0"/>
          </a:p>
          <a:p>
            <a:r>
              <a:rPr lang="en-US" sz="2800" dirty="0"/>
              <a:t>Reasoning: 2 calculations</a:t>
            </a:r>
          </a:p>
          <a:p>
            <a:pPr lvl="1"/>
            <a:endParaRPr lang="en-US" sz="2400" dirty="0"/>
          </a:p>
        </p:txBody>
      </p:sp>
      <p:sp>
        <p:nvSpPr>
          <p:cNvPr id="4" name="Slide Number Placeholder 3">
            <a:extLst>
              <a:ext uri="{FF2B5EF4-FFF2-40B4-BE49-F238E27FC236}">
                <a16:creationId xmlns:a16="http://schemas.microsoft.com/office/drawing/2014/main" id="{EE41BF3D-BAFD-30A8-3DA9-64C0C6E52E6D}"/>
              </a:ext>
            </a:extLst>
          </p:cNvPr>
          <p:cNvSpPr>
            <a:spLocks noGrp="1"/>
          </p:cNvSpPr>
          <p:nvPr>
            <p:ph type="sldNum" sz="quarter" idx="4"/>
          </p:nvPr>
        </p:nvSpPr>
        <p:spPr/>
        <p:txBody>
          <a:bodyPr/>
          <a:lstStyle/>
          <a:p>
            <a:fld id="{60F4F636-6A27-E649-AEDF-9DE4D4E58670}" type="slidenum">
              <a:rPr lang="en-US" smtClean="0"/>
              <a:pPr/>
              <a:t>98</a:t>
            </a:fld>
            <a:endParaRPr lang="en-US" dirty="0"/>
          </a:p>
        </p:txBody>
      </p:sp>
    </p:spTree>
    <p:extLst>
      <p:ext uri="{BB962C8B-B14F-4D97-AF65-F5344CB8AC3E}">
        <p14:creationId xmlns:p14="http://schemas.microsoft.com/office/powerpoint/2010/main" val="93120265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DEA525-2C30-5A12-7192-24E387CC76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9D4A39-AD58-AEF5-B336-DDA26AE579FF}"/>
              </a:ext>
            </a:extLst>
          </p:cNvPr>
          <p:cNvSpPr>
            <a:spLocks noGrp="1"/>
          </p:cNvSpPr>
          <p:nvPr>
            <p:ph type="title"/>
          </p:nvPr>
        </p:nvSpPr>
        <p:spPr>
          <a:xfrm>
            <a:off x="457200" y="301003"/>
            <a:ext cx="8229600" cy="606642"/>
          </a:xfrm>
        </p:spPr>
        <p:txBody>
          <a:bodyPr/>
          <a:lstStyle/>
          <a:p>
            <a:r>
              <a:rPr lang="en-US" dirty="0"/>
              <a:t>Structural Induction … Gone Wrong? (1/3)</a:t>
            </a:r>
          </a:p>
        </p:txBody>
      </p:sp>
      <p:sp>
        <p:nvSpPr>
          <p:cNvPr id="3" name="Content Placeholder 2">
            <a:extLst>
              <a:ext uri="{FF2B5EF4-FFF2-40B4-BE49-F238E27FC236}">
                <a16:creationId xmlns:a16="http://schemas.microsoft.com/office/drawing/2014/main" id="{E9BC27ED-033E-AAB1-6DB1-B0684B74C91E}"/>
              </a:ext>
            </a:extLst>
          </p:cNvPr>
          <p:cNvSpPr>
            <a:spLocks noGrp="1"/>
          </p:cNvSpPr>
          <p:nvPr>
            <p:ph idx="1"/>
          </p:nvPr>
        </p:nvSpPr>
        <p:spPr/>
        <p:txBody>
          <a:bodyPr/>
          <a:lstStyle/>
          <a:p>
            <a:pPr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(nil)		 := true</a:t>
            </a:r>
          </a:p>
          <a:p>
            <a:pPr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(x :: nil)	 := true</a:t>
            </a:r>
          </a:p>
          <a:p>
            <a:pPr lvl="2"/>
            <a:r>
              <a:rPr lang="en-US" sz="1800" dirty="0">
                <a:latin typeface="Cambria Math" panose="02040503050406030204" pitchFamily="18" charset="0"/>
                <a:ea typeface="Cambria Math" panose="02040503050406030204" pitchFamily="18" charset="0"/>
              </a:rPr>
              <a:t>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(x :: y :: L)	 := x = y and </a:t>
            </a:r>
            <a:r>
              <a:rPr lang="en-US" sz="1800" dirty="0" err="1">
                <a:latin typeface="Cambria Math" panose="02040503050406030204" pitchFamily="18" charset="0"/>
                <a:ea typeface="Cambria Math" panose="02040503050406030204" pitchFamily="18" charset="0"/>
              </a:rPr>
              <a:t>allEqual</a:t>
            </a:r>
            <a:r>
              <a:rPr lang="en-US" sz="1800" dirty="0">
                <a:latin typeface="Cambria Math" panose="02040503050406030204" pitchFamily="18" charset="0"/>
                <a:ea typeface="Cambria Math" panose="02040503050406030204" pitchFamily="18" charset="0"/>
              </a:rPr>
              <a:t>(y :: L)</a:t>
            </a:r>
          </a:p>
          <a:p>
            <a:pPr lvl="2"/>
            <a:endParaRPr lang="en-US" sz="1800" dirty="0"/>
          </a:p>
          <a:p>
            <a:r>
              <a:rPr lang="en-US" sz="2600" dirty="0"/>
              <a:t>Claim: this function satisfies the above spec</a:t>
            </a:r>
          </a:p>
          <a:p>
            <a:pPr lvl="2"/>
            <a:endParaRPr lang="en-US" sz="1800" dirty="0"/>
          </a:p>
          <a:p>
            <a:pPr lvl="2"/>
            <a:r>
              <a:rPr lang="en-US" sz="1800" b="1" dirty="0">
                <a:solidFill>
                  <a:srgbClr val="0070C0"/>
                </a:solidFill>
                <a:latin typeface="Courier New" panose="02070309020205020404" pitchFamily="49" charset="0"/>
                <a:cs typeface="Courier New" panose="02070309020205020404" pitchFamily="49" charset="0"/>
              </a:rPr>
              <a:t>const</a:t>
            </a:r>
            <a:r>
              <a:rPr lang="en-US" sz="1800" dirty="0">
                <a:latin typeface="Courier New" panose="02070309020205020404" pitchFamily="49" charset="0"/>
                <a:cs typeface="Courier New" panose="02070309020205020404" pitchFamily="49" charset="0"/>
              </a:rPr>
              <a:t> </a:t>
            </a:r>
            <a:r>
              <a:rPr lang="en-US" sz="1800" dirty="0" err="1">
                <a:latin typeface="Courier New" panose="02070309020205020404" pitchFamily="49" charset="0"/>
                <a:cs typeface="Courier New" panose="02070309020205020404" pitchFamily="49" charset="0"/>
              </a:rPr>
              <a:t>allEqual</a:t>
            </a:r>
            <a:r>
              <a:rPr lang="en-US" sz="1800" dirty="0">
                <a:latin typeface="Courier New" panose="02070309020205020404" pitchFamily="49" charset="0"/>
                <a:cs typeface="Courier New" panose="02070309020205020404" pitchFamily="49" charset="0"/>
              </a:rPr>
              <a:t>(S: List): </a:t>
            </a:r>
            <a:r>
              <a:rPr lang="en-US" sz="1800" dirty="0" err="1">
                <a:latin typeface="Courier New" panose="02070309020205020404" pitchFamily="49" charset="0"/>
                <a:cs typeface="Courier New" panose="02070309020205020404" pitchFamily="49" charset="0"/>
              </a:rPr>
              <a:t>boolean</a:t>
            </a:r>
            <a:r>
              <a:rPr lang="en-US" sz="1800" dirty="0">
                <a:latin typeface="Courier New" panose="02070309020205020404" pitchFamily="49" charset="0"/>
                <a:cs typeface="Courier New" panose="02070309020205020404" pitchFamily="49" charset="0"/>
              </a:rPr>
              <a:t> =&gt; { </a:t>
            </a:r>
          </a:p>
          <a:p>
            <a:pPr lvl="2"/>
            <a:r>
              <a:rPr lang="en-US" sz="1800" b="1" dirty="0">
                <a:solidFill>
                  <a:srgbClr val="0070C0"/>
                </a:solidFill>
                <a:latin typeface="Courier New" panose="02070309020205020404" pitchFamily="49" charset="0"/>
                <a:cs typeface="Courier New" panose="02070309020205020404" pitchFamily="49" charset="0"/>
              </a:rPr>
              <a:t>  return</a:t>
            </a:r>
            <a:r>
              <a:rPr lang="en-US" sz="1800" dirty="0">
                <a:latin typeface="Courier New" panose="02070309020205020404" pitchFamily="49" charset="0"/>
                <a:cs typeface="Courier New" panose="02070309020205020404" pitchFamily="49" charset="0"/>
              </a:rPr>
              <a:t> true;</a:t>
            </a:r>
          </a:p>
          <a:p>
            <a:pPr lvl="2"/>
            <a:r>
              <a:rPr lang="en-US" sz="1800" dirty="0">
                <a:latin typeface="Courier New" panose="02070309020205020404" pitchFamily="49" charset="0"/>
                <a:cs typeface="Courier New" panose="02070309020205020404" pitchFamily="49" charset="0"/>
              </a:rPr>
              <a:t>};		</a:t>
            </a:r>
            <a:endParaRPr lang="en-US" sz="1800" dirty="0"/>
          </a:p>
          <a:p>
            <a:pPr marL="457200" lvl="1" indent="0">
              <a:buNone/>
            </a:pPr>
            <a:endParaRPr lang="en-US" sz="2200" dirty="0"/>
          </a:p>
          <a:p>
            <a:r>
              <a:rPr lang="en-US" sz="2600" dirty="0"/>
              <a:t>Need to prove that </a:t>
            </a:r>
            <a:r>
              <a:rPr lang="en-US" sz="2600" dirty="0" err="1">
                <a:latin typeface="Cambria Math" panose="02040503050406030204" pitchFamily="18" charset="0"/>
                <a:ea typeface="Cambria Math" panose="02040503050406030204" pitchFamily="18" charset="0"/>
              </a:rPr>
              <a:t>allEqual</a:t>
            </a:r>
            <a:r>
              <a:rPr lang="en-US" sz="2600" dirty="0">
                <a:latin typeface="Cambria Math" panose="02040503050406030204" pitchFamily="18" charset="0"/>
                <a:ea typeface="Cambria Math" panose="02040503050406030204" pitchFamily="18" charset="0"/>
              </a:rPr>
              <a:t>(S) = true</a:t>
            </a:r>
            <a:endParaRPr lang="en-US" sz="2200" dirty="0">
              <a:latin typeface="Cambria Math" panose="02040503050406030204" pitchFamily="18" charset="0"/>
              <a:ea typeface="Cambria Math" panose="02040503050406030204" pitchFamily="18" charset="0"/>
            </a:endParaRPr>
          </a:p>
        </p:txBody>
      </p:sp>
      <p:sp>
        <p:nvSpPr>
          <p:cNvPr id="5" name="Slide Number Placeholder 4">
            <a:extLst>
              <a:ext uri="{FF2B5EF4-FFF2-40B4-BE49-F238E27FC236}">
                <a16:creationId xmlns:a16="http://schemas.microsoft.com/office/drawing/2014/main" id="{56C57D63-EAEE-6C13-D14D-D1DBA9441850}"/>
              </a:ext>
            </a:extLst>
          </p:cNvPr>
          <p:cNvSpPr>
            <a:spLocks noGrp="1"/>
          </p:cNvSpPr>
          <p:nvPr>
            <p:ph type="sldNum" sz="quarter" idx="4"/>
          </p:nvPr>
        </p:nvSpPr>
        <p:spPr/>
        <p:txBody>
          <a:bodyPr/>
          <a:lstStyle/>
          <a:p>
            <a:fld id="{60F4F636-6A27-E649-AEDF-9DE4D4E58670}" type="slidenum">
              <a:rPr lang="en-US" smtClean="0"/>
              <a:pPr/>
              <a:t>99</a:t>
            </a:fld>
            <a:endParaRPr lang="en-US" dirty="0"/>
          </a:p>
        </p:txBody>
      </p:sp>
    </p:spTree>
    <p:extLst>
      <p:ext uri="{BB962C8B-B14F-4D97-AF65-F5344CB8AC3E}">
        <p14:creationId xmlns:p14="http://schemas.microsoft.com/office/powerpoint/2010/main" val="3725746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666666"/>
      </a:dk2>
      <a:lt2>
        <a:srgbClr val="EEECE1"/>
      </a:lt2>
      <a:accent1>
        <a:srgbClr val="C00000"/>
      </a:accent1>
      <a:accent2>
        <a:srgbClr val="FF6600"/>
      </a:accent2>
      <a:accent3>
        <a:srgbClr val="FF9900"/>
      </a:accent3>
      <a:accent4>
        <a:srgbClr val="9999FF"/>
      </a:accent4>
      <a:accent5>
        <a:srgbClr val="6666CC"/>
      </a:accent5>
      <a:accent6>
        <a:srgbClr val="3333CC"/>
      </a:accent6>
      <a:hlink>
        <a:srgbClr val="666666"/>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spPr>
      <a:bodyPr rtlCol="0" anchor="ctr"/>
      <a:lstStyle>
        <a:defPPr algn="ctr">
          <a:defRPr/>
        </a:defPPr>
      </a:lstStyle>
      <a:style>
        <a:lnRef idx="2">
          <a:schemeClr val="accent1"/>
        </a:lnRef>
        <a:fillRef idx="0">
          <a:schemeClr val="accent1"/>
        </a:fillRef>
        <a:effectRef idx="1">
          <a:schemeClr val="accent1"/>
        </a:effectRef>
        <a:fontRef idx="minor">
          <a:schemeClr val="tx1"/>
        </a:fontRef>
      </a:style>
    </a:spDef>
    <a:lnDef>
      <a:spPr>
        <a:effectLst/>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2400" dirty="0" smtClean="0">
            <a:latin typeface="Franklin Gothic Medium"/>
            <a:cs typeface="Franklin Gothic Medium"/>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39470</TotalTime>
  <Words>10509</Words>
  <Application>Microsoft Macintosh PowerPoint</Application>
  <PresentationFormat>On-screen Show (4:3)</PresentationFormat>
  <Paragraphs>1496</Paragraphs>
  <Slides>107</Slides>
  <Notes>50</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107</vt:i4>
      </vt:variant>
    </vt:vector>
  </HeadingPairs>
  <TitlesOfParts>
    <vt:vector size="115" baseType="lpstr">
      <vt:lpstr>Arial</vt:lpstr>
      <vt:lpstr>Calibri</vt:lpstr>
      <vt:lpstr>Cambria Math</vt:lpstr>
      <vt:lpstr>Courier New</vt:lpstr>
      <vt:lpstr>Franklin Gothic Medium</vt:lpstr>
      <vt:lpstr>Franklin Gothic Medium Cond</vt:lpstr>
      <vt:lpstr>Menlo</vt:lpstr>
      <vt:lpstr>Office Theme</vt:lpstr>
      <vt:lpstr>Software Development &amp; Reasoning</vt:lpstr>
      <vt:lpstr>Administrivia</vt:lpstr>
      <vt:lpstr>HW3 Summary: Bugs &amp; Time per Bug</vt:lpstr>
      <vt:lpstr>HW3 Summary: Search Space of Bugs</vt:lpstr>
      <vt:lpstr>Summary of HW1–3</vt:lpstr>
      <vt:lpstr>Software Development Process</vt:lpstr>
      <vt:lpstr>Software Development Process (right now)</vt:lpstr>
      <vt:lpstr>How Much Debugging? (1/2)</vt:lpstr>
      <vt:lpstr>How Much Debugging? (2/2)</vt:lpstr>
      <vt:lpstr>How Many Bugs Sent to Beta Users?</vt:lpstr>
      <vt:lpstr>What Kind of Bugs Sent to Beta Users?</vt:lpstr>
      <vt:lpstr>Productivity Estimate</vt:lpstr>
      <vt:lpstr>What Else Can We Do?</vt:lpstr>
      <vt:lpstr>How Much Room For Improvement?</vt:lpstr>
      <vt:lpstr>“Engineers are paid to think and understand.”</vt:lpstr>
      <vt:lpstr>Standard Techniques for Correctness</vt:lpstr>
      <vt:lpstr>Comparing These Techniques</vt:lpstr>
      <vt:lpstr>Avoiding Debugging in Software Development</vt:lpstr>
      <vt:lpstr>“Debugging is twice as hard as writing the code in the first place.”</vt:lpstr>
      <vt:lpstr>Reasoning is Expected</vt:lpstr>
      <vt:lpstr>“Automating” Reasoning &amp; LLMs</vt:lpstr>
      <vt:lpstr>Actually Correct Automated Reasoning</vt:lpstr>
      <vt:lpstr>Reasoning</vt:lpstr>
      <vt:lpstr>Correct Requires a Specification</vt:lpstr>
      <vt:lpstr>Specifications in TypeScript: JSDoc</vt:lpstr>
      <vt:lpstr>Preconditions &amp; Postconditions in JSDoc</vt:lpstr>
      <vt:lpstr>Proof by Calculation (&amp; Cases)</vt:lpstr>
      <vt:lpstr>Recall: Specification</vt:lpstr>
      <vt:lpstr>Facts (1/2)</vt:lpstr>
      <vt:lpstr>Facts (2/2)</vt:lpstr>
      <vt:lpstr>Finding Facts at a Return Statement</vt:lpstr>
      <vt:lpstr>Implications</vt:lpstr>
      <vt:lpstr>Collecting Facts</vt:lpstr>
      <vt:lpstr>Mutation Makes Reasoning Harder</vt:lpstr>
      <vt:lpstr>Correctness with No Mutation</vt:lpstr>
      <vt:lpstr>Proof by Calculation </vt:lpstr>
      <vt:lpstr>Proof by Calculation</vt:lpstr>
      <vt:lpstr>Example Proof by Calculation</vt:lpstr>
      <vt:lpstr>Example Proof by Calculation (across lines)</vt:lpstr>
      <vt:lpstr>Calculation Blocks: Equalities</vt:lpstr>
      <vt:lpstr>Calculation Blocks: Inequalities</vt:lpstr>
      <vt:lpstr>Calculation Blocks: Mixing Inequalities Gotcha</vt:lpstr>
      <vt:lpstr>Proving Code by Calculation: Example 1 (1/2)</vt:lpstr>
      <vt:lpstr>Proving Code by Calculation: Example 1 (2/2)</vt:lpstr>
      <vt:lpstr>Proving Code by Calculation: Example 2 (1/2)</vt:lpstr>
      <vt:lpstr>Proving Code by Calculation: Example 2 (2/2)</vt:lpstr>
      <vt:lpstr>Proving Code by Calculation: Example 3 (1/2)</vt:lpstr>
      <vt:lpstr>Proving Code by Calculation: Example 3 (2/2)</vt:lpstr>
      <vt:lpstr>Proving Code by Calculation: Example 4 (1/2)</vt:lpstr>
      <vt:lpstr>Proving Code by Calculation: Example 4 (2/2)</vt:lpstr>
      <vt:lpstr>Using Definitions in Calculations</vt:lpstr>
      <vt:lpstr>Recall: Finding Facts at a Return Statement</vt:lpstr>
      <vt:lpstr>Using Definitions in Calculations (1/2)</vt:lpstr>
      <vt:lpstr>Using Definitions in Calculations (2/2)</vt:lpstr>
      <vt:lpstr>Proving Correctness with Conditionals (Top)</vt:lpstr>
      <vt:lpstr>Proving Correctness with Conditionals (Bottom)</vt:lpstr>
      <vt:lpstr>Proving Correctness with Multiple Claims</vt:lpstr>
      <vt:lpstr>Example Correctness with Conditionals</vt:lpstr>
      <vt:lpstr>Proof By Cases</vt:lpstr>
      <vt:lpstr>Example Proof By Cases</vt:lpstr>
      <vt:lpstr>Proof By Cases (1/3)</vt:lpstr>
      <vt:lpstr>Proof By Cases (2/3)</vt:lpstr>
      <vt:lpstr>Proof By Cases (3/3)</vt:lpstr>
      <vt:lpstr>Proofs in Class &amp; HW versus the “Real World”</vt:lpstr>
      <vt:lpstr>Reasoning with Structural Induction</vt:lpstr>
      <vt:lpstr>Structural Induction</vt:lpstr>
      <vt:lpstr>Proof by Calculation on Lists</vt:lpstr>
      <vt:lpstr>Example: Echo Function</vt:lpstr>
      <vt:lpstr>Example: Proving Len &amp; Echo Correct</vt:lpstr>
      <vt:lpstr>Matt’s Proof Strategy Advice™️ (1/3)</vt:lpstr>
      <vt:lpstr>Trying Proof by Cases on Len &amp; Echo (1/2)</vt:lpstr>
      <vt:lpstr>Trying Proof by Cases on Len &amp; Echo (2/2)</vt:lpstr>
      <vt:lpstr>Proof by Cases Breaks on Inductive Data</vt:lpstr>
      <vt:lpstr>Structural Induction is Two Implications</vt:lpstr>
      <vt:lpstr>Structural Induction: Inductive Hypothesis</vt:lpstr>
      <vt:lpstr>Why Structural Induction Works</vt:lpstr>
      <vt:lpstr>Inductive Data is “Built Up” in Steps</vt:lpstr>
      <vt:lpstr>Inductive Proofs are “Built Up” in Steps</vt:lpstr>
      <vt:lpstr>Example: Echo &amp; Len Base Case (1/2)</vt:lpstr>
      <vt:lpstr>Example: Echo &amp; Len Base Case (2/2)</vt:lpstr>
      <vt:lpstr>Example: Echo &amp; Len Inductive Step (1/3)</vt:lpstr>
      <vt:lpstr>Example: Echo &amp; Len Inductive Step (2/3)</vt:lpstr>
      <vt:lpstr>Example: Echo &amp; Len Inductive Step (3/3)</vt:lpstr>
      <vt:lpstr>Matt’s Proof Strategy Advice™️ (2/3)</vt:lpstr>
      <vt:lpstr>Example 2: Echo &amp; Sum</vt:lpstr>
      <vt:lpstr>Example 2: Echo &amp; Sum Base Case (1/2)</vt:lpstr>
      <vt:lpstr>Example 2: Echo &amp; Sum Base Case (2/2)</vt:lpstr>
      <vt:lpstr>Example 2: Echo &amp; Sum Inductive Step (1/2)</vt:lpstr>
      <vt:lpstr>Example 2: Echo &amp; Sum Inductive Step (2/2)</vt:lpstr>
      <vt:lpstr>Recall: Concatenating Two Lists</vt:lpstr>
      <vt:lpstr>Example 3: Length of Concatenated Lists</vt:lpstr>
      <vt:lpstr>Example 3: Len &amp; Concat Base Case (1/2)</vt:lpstr>
      <vt:lpstr>Example 3: Len &amp; Concat Base Case (2/2)</vt:lpstr>
      <vt:lpstr>Example 3: Len &amp; Concat Inductive Step (1/3)</vt:lpstr>
      <vt:lpstr>Example 3: Len &amp; Concat Inductive Step (2/3)</vt:lpstr>
      <vt:lpstr>Example 3: Len &amp; Concat Inductive Step (3/3)</vt:lpstr>
      <vt:lpstr>Matt’s Proof Strategy Advice™️ (3/3)</vt:lpstr>
      <vt:lpstr>Comparing Reasoning vs Testing</vt:lpstr>
      <vt:lpstr>Structural Induction … Gone Wrong? (1/3)</vt:lpstr>
      <vt:lpstr>Structural Induction … Gone Wrong? (2/3)</vt:lpstr>
      <vt:lpstr>Structural Induction … Gone Wrong? (3/3)</vt:lpstr>
      <vt:lpstr>Example 4: Faster Sum</vt:lpstr>
      <vt:lpstr>Example 4: Faster Sum Base Case (1/2)</vt:lpstr>
      <vt:lpstr>Example 4: Faster Sum Base Case (2/2)</vt:lpstr>
      <vt:lpstr>Example 4: Faster Sum Inductive Step (1/3)</vt:lpstr>
      <vt:lpstr>Example 4: Faster Sum Inductive Step (2/3)</vt:lpstr>
      <vt:lpstr>Example 4: Faster Sum Inductive Step (3/3)</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311</dc:title>
  <dc:subject/>
  <dc:creator>Kevin Zatloukal</dc:creator>
  <cp:keywords/>
  <dc:description/>
  <cp:lastModifiedBy>Matthew Wang</cp:lastModifiedBy>
  <cp:revision>712</cp:revision>
  <cp:lastPrinted>2024-10-11T18:46:20Z</cp:lastPrinted>
  <dcterms:created xsi:type="dcterms:W3CDTF">2013-01-07T07:20:47Z</dcterms:created>
  <dcterms:modified xsi:type="dcterms:W3CDTF">2025-04-30T19:32:44Z</dcterms:modified>
  <cp:category/>
</cp:coreProperties>
</file>