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40"/>
  </p:notesMasterIdLst>
  <p:handoutMasterIdLst>
    <p:handoutMasterId r:id="rId41"/>
  </p:handoutMasterIdLst>
  <p:sldIdLst>
    <p:sldId id="771" r:id="rId2"/>
    <p:sldId id="813" r:id="rId3"/>
    <p:sldId id="798" r:id="rId4"/>
    <p:sldId id="550" r:id="rId5"/>
    <p:sldId id="567" r:id="rId6"/>
    <p:sldId id="814" r:id="rId7"/>
    <p:sldId id="804" r:id="rId8"/>
    <p:sldId id="821" r:id="rId9"/>
    <p:sldId id="822" r:id="rId10"/>
    <p:sldId id="823" r:id="rId11"/>
    <p:sldId id="824" r:id="rId12"/>
    <p:sldId id="825" r:id="rId13"/>
    <p:sldId id="826" r:id="rId14"/>
    <p:sldId id="656" r:id="rId15"/>
    <p:sldId id="657" r:id="rId16"/>
    <p:sldId id="594" r:id="rId17"/>
    <p:sldId id="662" r:id="rId18"/>
    <p:sldId id="535" r:id="rId19"/>
    <p:sldId id="536" r:id="rId20"/>
    <p:sldId id="537" r:id="rId21"/>
    <p:sldId id="794" r:id="rId22"/>
    <p:sldId id="644" r:id="rId23"/>
    <p:sldId id="597" r:id="rId24"/>
    <p:sldId id="584" r:id="rId25"/>
    <p:sldId id="816" r:id="rId26"/>
    <p:sldId id="817" r:id="rId27"/>
    <p:sldId id="604" r:id="rId28"/>
    <p:sldId id="599" r:id="rId29"/>
    <p:sldId id="600" r:id="rId30"/>
    <p:sldId id="601" r:id="rId31"/>
    <p:sldId id="607" r:id="rId32"/>
    <p:sldId id="588" r:id="rId33"/>
    <p:sldId id="795" r:id="rId34"/>
    <p:sldId id="586" r:id="rId35"/>
    <p:sldId id="598" r:id="rId36"/>
    <p:sldId id="659" r:id="rId37"/>
    <p:sldId id="658" r:id="rId38"/>
    <p:sldId id="552" r:id="rId39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lank" initials="adb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bw" frameSlides="1"/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923"/>
    <a:srgbClr val="006B2D"/>
    <a:srgbClr val="33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344" autoAdjust="0"/>
    <p:restoredTop sz="87531" autoAdjust="0"/>
  </p:normalViewPr>
  <p:slideViewPr>
    <p:cSldViewPr snapToGrid="0" snapToObjects="1">
      <p:cViewPr varScale="1">
        <p:scale>
          <a:sx n="121" d="100"/>
          <a:sy n="121" d="100"/>
        </p:scale>
        <p:origin x="912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399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commentAuthors" Target="commentAuthor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53CCED9B-6553-E946-85D3-BF6504D6DEB8}" type="datetimeFigureOut">
              <a:rPr lang="en-US" smtClean="0"/>
              <a:t>4/30/25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AD7DEAAA-90D5-564F-8AC7-C45D513AD5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4751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263FB922-F127-5E47-9B2E-CA730A74DCAB}" type="datetimeFigureOut">
              <a:rPr lang="en-US" smtClean="0"/>
              <a:t>4/30/25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4FE1A22D-B0DA-7946-9107-1C35E13A88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084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9044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0252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7672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3934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4345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81CD647-929F-0157-790D-BE5AF2FF98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0A8997C-DA38-FB67-A392-8D979D4A72F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FAC5134-DE6F-6619-24A5-2BDFAD4CDAD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BAEBA1-B25C-A004-E016-B841CAE5FEC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2962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9310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9936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958037"/>
            <a:ext cx="7772400" cy="815815"/>
          </a:xfrm>
          <a:prstGeom prst="rect">
            <a:avLst/>
          </a:prstGeom>
        </p:spPr>
        <p:txBody>
          <a:bodyPr/>
          <a:lstStyle>
            <a:lvl1pPr>
              <a:defRPr>
                <a:latin typeface="Franklin Gothic Medium"/>
                <a:cs typeface="Franklin Gothic Medium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1">
            <a:extLst>
              <a:ext uri="{FF2B5EF4-FFF2-40B4-BE49-F238E27FC236}">
                <a16:creationId xmlns:a16="http://schemas.microsoft.com/office/drawing/2014/main" id="{990B506C-7399-87D9-1AAB-0C88DF5DB7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Franklin Gothic Medium" panose="020B0603020102020204" pitchFamily="34" charset="0"/>
              </a:defRPr>
            </a:lvl1pPr>
          </a:lstStyle>
          <a:p>
            <a:fld id="{60F4F636-6A27-E649-AEDF-9DE4D4E5867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7174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664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200">
                <a:latin typeface="Franklin Gothic Medium"/>
                <a:cs typeface="Franklin Gothic Medium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44160"/>
            <a:ext cx="8229600" cy="5140800"/>
          </a:xfrm>
          <a:prstGeom prst="rect">
            <a:avLst/>
          </a:prstGeom>
        </p:spPr>
        <p:txBody>
          <a:bodyPr/>
          <a:lstStyle>
            <a:lvl1pPr>
              <a:defRPr>
                <a:latin typeface="Franklin Gothic Medium"/>
                <a:cs typeface="Franklin Gothic Medium"/>
              </a:defRPr>
            </a:lvl1pPr>
            <a:lvl2pPr>
              <a:defRPr>
                <a:latin typeface="Franklin Gothic Medium"/>
                <a:cs typeface="Franklin Gothic Medium"/>
              </a:defRPr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57200" y="881280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1">
            <a:extLst>
              <a:ext uri="{FF2B5EF4-FFF2-40B4-BE49-F238E27FC236}">
                <a16:creationId xmlns:a16="http://schemas.microsoft.com/office/drawing/2014/main" id="{DF808AB4-879A-0905-A54C-7A5D37F401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Franklin Gothic Medium" panose="020B0603020102020204" pitchFamily="34" charset="0"/>
              </a:defRPr>
            </a:lvl1pPr>
          </a:lstStyle>
          <a:p>
            <a:fld id="{60F4F636-6A27-E649-AEDF-9DE4D4E5867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5649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664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200">
                <a:latin typeface="Franklin Gothic Medium"/>
                <a:cs typeface="Franklin Gothic Medium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" y="881280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F6CADE6-B25D-70B2-54F6-1D842E2B80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Franklin Gothic Medium" panose="020B0603020102020204" pitchFamily="34" charset="0"/>
              </a:defRPr>
            </a:lvl1pPr>
          </a:lstStyle>
          <a:p>
            <a:fld id="{60F4F636-6A27-E649-AEDF-9DE4D4E5867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3158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C694913-18AA-3C6D-4AEF-CE749FAE22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Franklin Gothic Medium" panose="020B0603020102020204" pitchFamily="34" charset="0"/>
              </a:defRPr>
            </a:lvl1pPr>
          </a:lstStyle>
          <a:p>
            <a:fld id="{60F4F636-6A27-E649-AEDF-9DE4D4E5867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8249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07997E-2A8E-37E1-1B4C-3203BE1824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244162"/>
            <a:ext cx="3494590" cy="2006561"/>
          </a:xfrm>
        </p:spPr>
        <p:txBody>
          <a:bodyPr/>
          <a:lstStyle/>
          <a:p>
            <a:pPr algn="l"/>
            <a:r>
              <a:rPr lang="en-US" sz="3800" dirty="0">
                <a:solidFill>
                  <a:srgbClr val="7030A0"/>
                </a:solidFill>
              </a:rPr>
              <a:t>Reasoning Extras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8C0A688-BC38-5406-4B86-4D270A616529}"/>
              </a:ext>
            </a:extLst>
          </p:cNvPr>
          <p:cNvSpPr txBox="1">
            <a:spLocks/>
          </p:cNvSpPr>
          <p:nvPr/>
        </p:nvSpPr>
        <p:spPr>
          <a:xfrm>
            <a:off x="685800" y="5251355"/>
            <a:ext cx="2184722" cy="600938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Franklin Gothic Medium"/>
                <a:ea typeface="+mj-ea"/>
                <a:cs typeface="Franklin Gothic Medium"/>
              </a:defRPr>
            </a:lvl1pPr>
          </a:lstStyle>
          <a:p>
            <a:pPr algn="l"/>
            <a:r>
              <a:rPr lang="en-US" sz="3200" dirty="0"/>
              <a:t>Matt Wang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891C57D-56ED-22FF-FC36-71081233A538}"/>
              </a:ext>
            </a:extLst>
          </p:cNvPr>
          <p:cNvSpPr txBox="1">
            <a:spLocks/>
          </p:cNvSpPr>
          <p:nvPr/>
        </p:nvSpPr>
        <p:spPr>
          <a:xfrm>
            <a:off x="685800" y="5839936"/>
            <a:ext cx="3886200" cy="889773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Franklin Gothic Medium"/>
                <a:ea typeface="+mj-ea"/>
                <a:cs typeface="Franklin Gothic Medium"/>
              </a:defRPr>
            </a:lvl1pPr>
          </a:lstStyle>
          <a:p>
            <a:pPr algn="l"/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Franklin Gothic Medium Cond" panose="020B0606030402020204" pitchFamily="34" charset="0"/>
              </a:rPr>
              <a:t>&amp; Ali, Alice, Andrew, Anmol, Antonio, Connor, Edison, Helena, Jonathan, Katherine, Lauren, Lawrence, Mayee, Omar, Riva, Saan, and </a:t>
            </a:r>
            <a:r>
              <a:rPr lang="en-US" sz="1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Franklin Gothic Medium Cond" panose="020B0606030402020204" pitchFamily="34" charset="0"/>
              </a:rPr>
              <a:t>Yusong</a:t>
            </a:r>
            <a:endParaRPr lang="en-US" sz="1600" dirty="0">
              <a:solidFill>
                <a:schemeClr val="tx1">
                  <a:lumMod val="95000"/>
                  <a:lumOff val="5000"/>
                </a:schemeClr>
              </a:solidFill>
              <a:latin typeface="Franklin Gothic Medium Cond" panose="020B0606030402020204" pitchFamily="3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F889BDC2-E803-9F76-A7EF-D8764234F9F4}"/>
              </a:ext>
            </a:extLst>
          </p:cNvPr>
          <p:cNvSpPr txBox="1">
            <a:spLocks/>
          </p:cNvSpPr>
          <p:nvPr/>
        </p:nvSpPr>
        <p:spPr>
          <a:xfrm>
            <a:off x="685800" y="735865"/>
            <a:ext cx="3886200" cy="1537131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Franklin Gothic Medium"/>
                <a:ea typeface="+mj-ea"/>
                <a:cs typeface="Franklin Gothic Medium"/>
              </a:defRPr>
            </a:lvl1pPr>
          </a:lstStyle>
          <a:p>
            <a:pPr algn="l"/>
            <a:r>
              <a:rPr lang="en-US" dirty="0"/>
              <a:t>CSE 331</a:t>
            </a:r>
          </a:p>
          <a:p>
            <a:pPr algn="l"/>
            <a:r>
              <a:rPr lang="en-US" dirty="0"/>
              <a:t>Spring 2025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E3429ACC-2FC4-B95E-3FD2-B61454DA2BFF}"/>
              </a:ext>
            </a:extLst>
          </p:cNvPr>
          <p:cNvSpPr txBox="1">
            <a:spLocks/>
          </p:cNvSpPr>
          <p:nvPr/>
        </p:nvSpPr>
        <p:spPr>
          <a:xfrm>
            <a:off x="5138195" y="4627253"/>
            <a:ext cx="2184722" cy="40409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Franklin Gothic Medium"/>
                <a:ea typeface="+mj-ea"/>
                <a:cs typeface="Franklin Gothic Medium"/>
              </a:defRPr>
            </a:lvl1pPr>
          </a:lstStyle>
          <a:p>
            <a:r>
              <a:rPr lang="en-US" sz="1800" dirty="0" err="1"/>
              <a:t>xkcd</a:t>
            </a:r>
            <a:r>
              <a:rPr lang="en-US" sz="1800" dirty="0"/>
              <a:t> #754</a:t>
            </a:r>
          </a:p>
        </p:txBody>
      </p:sp>
      <p:pic>
        <p:nvPicPr>
          <p:cNvPr id="1026" name="Picture 2" descr="xkcd #754 “Dependencies”. Transcript from explainxkcd:&#10;[A portion of a page from an imaginary course catalog.]&#10;Page 3&#10;[A table with four columns]&#10;Department&#10;Computer Science&#10;Course&#10;CPSC 432&#10;Description&#10;Intermediate compiler design, with a focus on dependency resolution.&#10;Prereqs&#10;CPSC 432&#10;[The very top of the text for the next course in the table is visible but unreadable.]">
            <a:extLst>
              <a:ext uri="{FF2B5EF4-FFF2-40B4-BE49-F238E27FC236}">
                <a16:creationId xmlns:a16="http://schemas.microsoft.com/office/drawing/2014/main" id="{5327D73E-9272-0538-62E6-9FFF13439B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8518" y="3097576"/>
            <a:ext cx="5604077" cy="15292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44566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332CBFFE-4154-485C-7DD4-48A09074E2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BC9AFC-A39E-3D1A-B07E-B79DCEA6D8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4: Faster Sum Base Case 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691DCC-0C50-AA3C-6DD1-FC03B0A77A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244160"/>
            <a:ext cx="8536329" cy="5140800"/>
          </a:xfrm>
        </p:spPr>
        <p:txBody>
          <a:bodyPr/>
          <a:lstStyle/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sum-acc(nil, r)  	:= r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sum-acc(x :: L, r)	:= sum-acc(L, x + r)</a:t>
            </a:r>
          </a:p>
          <a:p>
            <a:pPr lvl="2"/>
            <a:endParaRPr lang="en-US" sz="1800" dirty="0"/>
          </a:p>
          <a:p>
            <a:r>
              <a:rPr lang="en-US" sz="2600" dirty="0"/>
              <a:t>Prove that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sum-acc(S, r) = sum(S) + r</a:t>
            </a:r>
          </a:p>
          <a:p>
            <a:pPr lvl="1"/>
            <a:r>
              <a:rPr lang="en-US" sz="22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prove by induction on 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S</a:t>
            </a:r>
            <a:endParaRPr lang="en-US" sz="2200" dirty="0">
              <a:latin typeface="Franklin Gothic Medium" panose="020B0603020102020204" pitchFamily="34" charset="0"/>
              <a:ea typeface="Cambria Math" panose="02040503050406030204" pitchFamily="18" charset="0"/>
            </a:endParaRPr>
          </a:p>
          <a:p>
            <a:pPr lvl="1"/>
            <a:r>
              <a:rPr lang="en-US" sz="22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prove the claim for any choice of 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r</a:t>
            </a:r>
            <a:r>
              <a:rPr lang="en-US" sz="22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 (i.e., 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r</a:t>
            </a:r>
            <a:r>
              <a:rPr lang="en-US" sz="22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 is a variable)</a:t>
            </a:r>
          </a:p>
          <a:p>
            <a:pPr lvl="2"/>
            <a:endParaRPr lang="en-US" sz="1800" dirty="0"/>
          </a:p>
          <a:p>
            <a:pPr lvl="2"/>
            <a:r>
              <a:rPr lang="en-US" sz="1800" dirty="0">
                <a:solidFill>
                  <a:srgbClr val="7030A0"/>
                </a:solidFill>
                <a:latin typeface="Franklin Gothic Medium" panose="020B0603020102020204" pitchFamily="34" charset="0"/>
                <a:ea typeface="Cambria Math" panose="02040503050406030204" pitchFamily="18" charset="0"/>
              </a:rPr>
              <a:t>Base Case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 (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nil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)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:</a:t>
            </a:r>
          </a:p>
          <a:p>
            <a:pPr lvl="2"/>
            <a:endParaRPr lang="en-US" sz="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sum-acc(nil, r)	= r		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def of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sum-acc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			= 0 + r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			= sum(nil) + r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def of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sum</a:t>
            </a:r>
          </a:p>
          <a:p>
            <a:pPr lvl="2"/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C4EACA-466C-52B6-F1CC-96C92C2662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85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D0B07118-FC79-025E-1FC4-7A1671A360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5C879C-99BF-7600-099A-8173DE6B2B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4: Faster Sum Inductive Step (1/3)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05DE09-97BC-9F74-DBBD-C49D852E8E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244160"/>
            <a:ext cx="8536329" cy="5140800"/>
          </a:xfrm>
        </p:spPr>
        <p:txBody>
          <a:bodyPr/>
          <a:lstStyle/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sum-acc(nil, r)  	:= r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sum-acc(x :: L, r)	:= sum-acc(L, x + r)</a:t>
            </a:r>
          </a:p>
          <a:p>
            <a:pPr lvl="2"/>
            <a:endParaRPr lang="en-US" sz="1800" dirty="0"/>
          </a:p>
          <a:p>
            <a:r>
              <a:rPr lang="en-US" sz="2600" dirty="0"/>
              <a:t>Prove that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sum-acc(S, r) = sum(S) + r</a:t>
            </a:r>
          </a:p>
          <a:p>
            <a:pPr lvl="2"/>
            <a:endParaRPr lang="en-US" sz="1800" dirty="0"/>
          </a:p>
          <a:p>
            <a:pPr lvl="2"/>
            <a:r>
              <a:rPr lang="en-US" sz="1800" dirty="0">
                <a:solidFill>
                  <a:srgbClr val="7030A0"/>
                </a:solidFill>
                <a:latin typeface="Franklin Gothic Medium" panose="020B0603020102020204" pitchFamily="34" charset="0"/>
                <a:ea typeface="Cambria Math" panose="02040503050406030204" pitchFamily="18" charset="0"/>
              </a:rPr>
              <a:t>Inductive Step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 (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x :: L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):</a:t>
            </a:r>
          </a:p>
          <a:p>
            <a:pPr lvl="2"/>
            <a:endParaRPr lang="en-US" sz="800" dirty="0">
              <a:latin typeface="Franklin Gothic Medium" panose="020B0603020102020204" pitchFamily="34" charset="0"/>
              <a:ea typeface="Cambria Math" panose="02040503050406030204" pitchFamily="18" charset="0"/>
            </a:endParaRP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Need to prove that</a:t>
            </a:r>
          </a:p>
          <a:p>
            <a:pPr lvl="2"/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sum-acc(x :: L, r) = sum(x :: L) + r</a:t>
            </a:r>
          </a:p>
          <a:p>
            <a:pPr lvl="2"/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Get to assume claim holds for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L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, i.e., that</a:t>
            </a:r>
          </a:p>
          <a:p>
            <a:pPr lvl="2"/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sum-acc(L, r) = sum(L) + r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holds for any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332480-ADF6-4E2A-2083-7314883132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2023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E2434BEC-6CE7-92B1-708C-11648A6C91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58C978-34FA-C463-D4B1-0AF3CA6DEB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4: Faster Sum Inductive Step (2/3)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0D5879-3BDC-C509-306F-494A5BB120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244160"/>
            <a:ext cx="8536329" cy="5140800"/>
          </a:xfrm>
        </p:spPr>
        <p:txBody>
          <a:bodyPr/>
          <a:lstStyle/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sum-acc(nil, r)  	:= r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sum-acc(x :: L, r)	:= sum-acc(L, x + r)</a:t>
            </a:r>
          </a:p>
          <a:p>
            <a:pPr lvl="2"/>
            <a:endParaRPr lang="en-US" sz="1800" dirty="0"/>
          </a:p>
          <a:p>
            <a:r>
              <a:rPr lang="en-US" sz="2600" dirty="0"/>
              <a:t>Prove that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sum-acc(S, r) = sum(S) + r</a:t>
            </a:r>
          </a:p>
          <a:p>
            <a:pPr lvl="2"/>
            <a:endParaRPr lang="en-US" sz="1800" dirty="0"/>
          </a:p>
          <a:p>
            <a:pPr marL="457200" lvl="2"/>
            <a:r>
              <a:rPr lang="en-US" sz="1800" dirty="0">
                <a:solidFill>
                  <a:srgbClr val="0070C0"/>
                </a:solidFill>
                <a:latin typeface="Franklin Gothic Medium" panose="020B0603020102020204" pitchFamily="34" charset="0"/>
                <a:ea typeface="Cambria Math" panose="02040503050406030204" pitchFamily="18" charset="0"/>
              </a:rPr>
              <a:t>Inductive Hypothesis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: assume that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sum-acc(L, r) = sum(L) + r</a:t>
            </a:r>
          </a:p>
          <a:p>
            <a:pPr marL="457200" lvl="2"/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lvl="2"/>
            <a:r>
              <a:rPr lang="en-US" sz="1800" dirty="0">
                <a:solidFill>
                  <a:srgbClr val="7030A0"/>
                </a:solidFill>
                <a:latin typeface="Franklin Gothic Medium" panose="020B0603020102020204" pitchFamily="34" charset="0"/>
                <a:ea typeface="Cambria Math" panose="02040503050406030204" pitchFamily="18" charset="0"/>
              </a:rPr>
              <a:t>Inductive Step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 (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x :: L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):</a:t>
            </a:r>
          </a:p>
          <a:p>
            <a:pPr marL="457200" lvl="2"/>
            <a:endParaRPr lang="en-US" sz="800" dirty="0">
              <a:latin typeface="Franklin Gothic Medium" panose="020B0603020102020204" pitchFamily="34" charset="0"/>
              <a:ea typeface="Cambria Math" panose="02040503050406030204" pitchFamily="18" charset="0"/>
            </a:endParaRPr>
          </a:p>
          <a:p>
            <a:pPr marL="45720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sum-acc(x :: L, r)	= </a:t>
            </a:r>
          </a:p>
          <a:p>
            <a:pPr marL="457200" lvl="2"/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lvl="2"/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lvl="2"/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			= sum(x :: L) +r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A9ECD2-8589-9228-EC09-31AC5FD371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79504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F95DB6B1-890B-0085-8FE4-59C9C1E9DF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B58F0F-046D-9F64-8EEB-F9035FD9B3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4: Faster Sum Inductive Step (3/3)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FC4448-BC57-6CB4-397F-96F8881EAE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244160"/>
            <a:ext cx="8536329" cy="5140800"/>
          </a:xfrm>
        </p:spPr>
        <p:txBody>
          <a:bodyPr/>
          <a:lstStyle/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sum-acc(nil, r)  	:= r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sum-acc(x :: L, r)	:= sum-acc(L, x + r)</a:t>
            </a:r>
          </a:p>
          <a:p>
            <a:pPr lvl="2"/>
            <a:endParaRPr lang="en-US" sz="1800" dirty="0"/>
          </a:p>
          <a:p>
            <a:r>
              <a:rPr lang="en-US" sz="2600" dirty="0"/>
              <a:t>Prove that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sum-acc(S, r) = sum(S) + r</a:t>
            </a:r>
          </a:p>
          <a:p>
            <a:pPr lvl="2"/>
            <a:endParaRPr lang="en-US" sz="1800" dirty="0"/>
          </a:p>
          <a:p>
            <a:pPr marL="457200" lvl="2"/>
            <a:r>
              <a:rPr lang="en-US" sz="1800" dirty="0">
                <a:solidFill>
                  <a:srgbClr val="0070C0"/>
                </a:solidFill>
                <a:latin typeface="Franklin Gothic Medium" panose="020B0603020102020204" pitchFamily="34" charset="0"/>
                <a:ea typeface="Cambria Math" panose="02040503050406030204" pitchFamily="18" charset="0"/>
              </a:rPr>
              <a:t>Inductive Hypothesis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: assume that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sum-acc(L, r) = sum(L) + r</a:t>
            </a:r>
          </a:p>
          <a:p>
            <a:pPr marL="457200" lvl="2"/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lvl="2"/>
            <a:r>
              <a:rPr lang="en-US" sz="1800" dirty="0">
                <a:solidFill>
                  <a:srgbClr val="7030A0"/>
                </a:solidFill>
                <a:latin typeface="Franklin Gothic Medium" panose="020B0603020102020204" pitchFamily="34" charset="0"/>
                <a:ea typeface="Cambria Math" panose="02040503050406030204" pitchFamily="18" charset="0"/>
              </a:rPr>
              <a:t>Inductive Step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 (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x :: L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):</a:t>
            </a:r>
          </a:p>
          <a:p>
            <a:pPr marL="457200" lvl="2"/>
            <a:endParaRPr lang="en-US" sz="800" dirty="0">
              <a:latin typeface="Franklin Gothic Medium" panose="020B0603020102020204" pitchFamily="34" charset="0"/>
              <a:ea typeface="Cambria Math" panose="02040503050406030204" pitchFamily="18" charset="0"/>
            </a:endParaRPr>
          </a:p>
          <a:p>
            <a:pPr marL="45720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sum-acc(x :: L, r)	= sum-acc(L, x + r)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def of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sum-acc</a:t>
            </a:r>
          </a:p>
          <a:p>
            <a:pPr marL="45720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			= sum(L) + x + r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Ind. </a:t>
            </a:r>
            <a:r>
              <a:rPr lang="en-US" sz="1800" dirty="0" err="1">
                <a:latin typeface="Franklin Gothic Medium" panose="020B0603020102020204" pitchFamily="34" charset="0"/>
                <a:ea typeface="Cambria Math" panose="02040503050406030204" pitchFamily="18" charset="0"/>
              </a:rPr>
              <a:t>Hyp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.</a:t>
            </a:r>
          </a:p>
          <a:p>
            <a:pPr marL="45720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			= x + sum(L) + r</a:t>
            </a:r>
          </a:p>
          <a:p>
            <a:pPr marL="45720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			= sum(x :: L) +r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def of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sum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E0C371-F764-4B5C-6966-2436A94CAB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07966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 of List Reversal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Reversal of a List: “same values but in reverse order”</a:t>
            </a:r>
          </a:p>
          <a:p>
            <a:pPr lvl="1"/>
            <a:endParaRPr lang="en-US" sz="2200" dirty="0"/>
          </a:p>
          <a:p>
            <a:r>
              <a:rPr lang="en-US" sz="2600" dirty="0"/>
              <a:t>Look at some examples…</a:t>
            </a:r>
          </a:p>
          <a:p>
            <a:pPr lvl="2"/>
            <a:endParaRPr lang="en-US" sz="1800" dirty="0"/>
          </a:p>
          <a:p>
            <a:pPr lvl="2"/>
            <a:r>
              <a:rPr lang="en-US" sz="1800" dirty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L						rev(L)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nil						nil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[3]						[3]						3 :: nil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[2, 3]					[3, 2]					3 :: 2 :: nil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[1, 2, 3]					[3, 2, 1]					3 :: 2 :: 1 :: nil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…						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90F825-58B7-F872-1BF7-6E8769433B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7649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Structural Recursion in List Reversal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Look at some examples…</a:t>
            </a:r>
          </a:p>
          <a:p>
            <a:pPr lvl="2"/>
            <a:endParaRPr lang="en-US" sz="1800" dirty="0"/>
          </a:p>
          <a:p>
            <a:pPr lvl="2"/>
            <a:r>
              <a:rPr lang="en-US" sz="1800" dirty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L							rev(L)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nil							nil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3 :: nil						3 :: nil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2 :: 3 :: nil					3 :: 2 :: nil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1 :: 2 :: 3 :: nil					3 :: 2 :: 1 :: nil</a:t>
            </a:r>
          </a:p>
          <a:p>
            <a:pPr lvl="2"/>
            <a:endParaRPr lang="en-US" sz="1800" dirty="0"/>
          </a:p>
          <a:p>
            <a:r>
              <a:rPr lang="en-US" sz="2600" dirty="0"/>
              <a:t>Where does 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rev([2, 3])</a:t>
            </a:r>
            <a:r>
              <a:rPr lang="en-US" sz="2600" dirty="0"/>
              <a:t> show up in 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rev([1, 2, 3])</a:t>
            </a:r>
            <a:r>
              <a:rPr lang="en-US" sz="2600" dirty="0"/>
              <a:t>?</a:t>
            </a:r>
          </a:p>
          <a:p>
            <a:pPr lvl="1"/>
            <a:r>
              <a:rPr lang="en-US" sz="2200" dirty="0"/>
              <a:t>at the beginning, with 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1 :: nil</a:t>
            </a:r>
            <a:r>
              <a:rPr lang="en-US" sz="2200" dirty="0"/>
              <a:t> </a:t>
            </a:r>
            <a:r>
              <a:rPr lang="en-US" sz="2200" i="1" dirty="0"/>
              <a:t>after</a:t>
            </a:r>
            <a:r>
              <a:rPr lang="en-US" sz="2200" dirty="0"/>
              <a:t> it</a:t>
            </a:r>
          </a:p>
          <a:p>
            <a:pPr lvl="2"/>
            <a:endParaRPr lang="en-US" sz="1800" dirty="0"/>
          </a:p>
          <a:p>
            <a:r>
              <a:rPr lang="en-US" sz="2600" dirty="0"/>
              <a:t>Where does 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rev([3])</a:t>
            </a:r>
            <a:r>
              <a:rPr lang="en-US" sz="2600" dirty="0"/>
              <a:t> show up in 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rev([2, 3])</a:t>
            </a:r>
            <a:r>
              <a:rPr lang="en-US" sz="2600" dirty="0"/>
              <a:t>?</a:t>
            </a:r>
          </a:p>
          <a:p>
            <a:pPr lvl="1"/>
            <a:r>
              <a:rPr lang="en-US" sz="2200" dirty="0"/>
              <a:t>at the beginning, with 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2 :: nil</a:t>
            </a:r>
            <a:r>
              <a:rPr lang="en-US" sz="2200" dirty="0"/>
              <a:t> </a:t>
            </a:r>
            <a:r>
              <a:rPr lang="en-US" sz="2200" i="1" dirty="0"/>
              <a:t>after</a:t>
            </a:r>
            <a:r>
              <a:rPr lang="en-US" sz="2200" dirty="0"/>
              <a:t> it</a:t>
            </a:r>
          </a:p>
          <a:p>
            <a:pPr lvl="1"/>
            <a:endParaRPr lang="en-US" sz="2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D358AA-AD69-E88C-6109-15AED7341B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039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Recall: Reversing a 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244160"/>
            <a:ext cx="8362709" cy="5140800"/>
          </a:xfrm>
        </p:spPr>
        <p:txBody>
          <a:bodyPr/>
          <a:lstStyle/>
          <a:p>
            <a:r>
              <a:rPr lang="en-US" sz="2600" dirty="0"/>
              <a:t>Mathematical definition of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rev(S)</a:t>
            </a:r>
          </a:p>
          <a:p>
            <a:pPr lvl="2"/>
            <a:endParaRPr lang="en-US" sz="1800" b="1" dirty="0">
              <a:latin typeface="Franklin Gothic Medium" panose="020B0603020102020204" pitchFamily="34" charset="0"/>
            </a:endParaRPr>
          </a:p>
          <a:p>
            <a:pPr lvl="2"/>
            <a:r>
              <a:rPr lang="en-US" sz="1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	 </a:t>
            </a:r>
            <a:r>
              <a:rPr lang="en-US" sz="1800" dirty="0"/>
              <a:t>rev(nil)		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:=  nil				 	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 rev(x :: L)	:=  rev(L) ⧺ [x]</a:t>
            </a:r>
            <a:endParaRPr lang="en-US" sz="1800" dirty="0">
              <a:solidFill>
                <a:prstClr val="black"/>
              </a:solidFill>
              <a:latin typeface="Cambria Math" panose="02040503050406030204" pitchFamily="18" charset="0"/>
              <a:ea typeface="Cambria Math" panose="02040503050406030204" pitchFamily="18" charset="0"/>
              <a:cs typeface="Franklin Gothic Medium"/>
            </a:endParaRPr>
          </a:p>
          <a:p>
            <a:pPr lvl="2"/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1"/>
            <a:r>
              <a:rPr lang="en-US" sz="22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note that 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rev</a:t>
            </a:r>
            <a:r>
              <a:rPr lang="en-US" sz="2200" dirty="0"/>
              <a:t> uses 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concat</a:t>
            </a:r>
            <a:r>
              <a:rPr lang="en-US" sz="2200" dirty="0"/>
              <a:t> (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⧺</a:t>
            </a:r>
            <a:r>
              <a:rPr lang="en-US" sz="2200" dirty="0"/>
              <a:t>) as a helper function</a:t>
            </a:r>
          </a:p>
        </p:txBody>
      </p:sp>
      <p:grpSp>
        <p:nvGrpSpPr>
          <p:cNvPr id="8" name="Group 7" descr="A linked list representing 1 :: 2 :: 3 :: nil">
            <a:extLst>
              <a:ext uri="{FF2B5EF4-FFF2-40B4-BE49-F238E27FC236}">
                <a16:creationId xmlns:a16="http://schemas.microsoft.com/office/drawing/2014/main" id="{8EC0AE94-99ED-1A27-CA54-ECD089EB1EB4}"/>
              </a:ext>
            </a:extLst>
          </p:cNvPr>
          <p:cNvGrpSpPr/>
          <p:nvPr/>
        </p:nvGrpSpPr>
        <p:grpSpPr>
          <a:xfrm>
            <a:off x="2803861" y="4803679"/>
            <a:ext cx="2103990" cy="419265"/>
            <a:chOff x="2803861" y="4803679"/>
            <a:chExt cx="2103990" cy="419265"/>
          </a:xfrm>
        </p:grpSpPr>
        <p:sp>
          <p:nvSpPr>
            <p:cNvPr id="4" name="Frame 3">
              <a:extLst>
                <a:ext uri="{FF2B5EF4-FFF2-40B4-BE49-F238E27FC236}">
                  <a16:creationId xmlns:a16="http://schemas.microsoft.com/office/drawing/2014/main" id="{59D34F44-CFFE-6FEA-5FAB-91ACD3E455DF}"/>
                </a:ext>
              </a:extLst>
            </p:cNvPr>
            <p:cNvSpPr/>
            <p:nvPr/>
          </p:nvSpPr>
          <p:spPr>
            <a:xfrm>
              <a:off x="2803861" y="4807510"/>
              <a:ext cx="395416" cy="407772"/>
            </a:xfrm>
            <a:prstGeom prst="frame">
              <a:avLst>
                <a:gd name="adj1" fmla="val 0"/>
              </a:avLst>
            </a:prstGeom>
            <a:noFill/>
            <a:ln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3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CC5878CF-F1F6-C8AF-6777-5665C449997D}"/>
                </a:ext>
              </a:extLst>
            </p:cNvPr>
            <p:cNvSpPr txBox="1"/>
            <p:nvPr/>
          </p:nvSpPr>
          <p:spPr>
            <a:xfrm>
              <a:off x="2833471" y="4815172"/>
              <a:ext cx="36580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1</a:t>
              </a:r>
            </a:p>
          </p:txBody>
        </p:sp>
        <p:sp>
          <p:nvSpPr>
            <p:cNvPr id="29" name="Frame 28">
              <a:extLst>
                <a:ext uri="{FF2B5EF4-FFF2-40B4-BE49-F238E27FC236}">
                  <a16:creationId xmlns:a16="http://schemas.microsoft.com/office/drawing/2014/main" id="{71AC83DD-6CC3-923F-9B78-5D43C3545541}"/>
                </a:ext>
              </a:extLst>
            </p:cNvPr>
            <p:cNvSpPr/>
            <p:nvPr/>
          </p:nvSpPr>
          <p:spPr>
            <a:xfrm>
              <a:off x="3658148" y="4803679"/>
              <a:ext cx="395416" cy="407772"/>
            </a:xfrm>
            <a:prstGeom prst="frame">
              <a:avLst>
                <a:gd name="adj1" fmla="val 0"/>
              </a:avLst>
            </a:prstGeom>
            <a:noFill/>
            <a:ln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3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3D65B5E8-980B-B63C-F1D7-C47923F8D84E}"/>
                </a:ext>
              </a:extLst>
            </p:cNvPr>
            <p:cNvSpPr txBox="1"/>
            <p:nvPr/>
          </p:nvSpPr>
          <p:spPr>
            <a:xfrm>
              <a:off x="3687758" y="4811341"/>
              <a:ext cx="36580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2</a:t>
              </a:r>
            </a:p>
          </p:txBody>
        </p:sp>
        <p:sp>
          <p:nvSpPr>
            <p:cNvPr id="31" name="Frame 30">
              <a:extLst>
                <a:ext uri="{FF2B5EF4-FFF2-40B4-BE49-F238E27FC236}">
                  <a16:creationId xmlns:a16="http://schemas.microsoft.com/office/drawing/2014/main" id="{A885A0F1-0D7A-A6DA-D538-191D602E2DA1}"/>
                </a:ext>
              </a:extLst>
            </p:cNvPr>
            <p:cNvSpPr/>
            <p:nvPr/>
          </p:nvSpPr>
          <p:spPr>
            <a:xfrm>
              <a:off x="4512435" y="4815172"/>
              <a:ext cx="395416" cy="407772"/>
            </a:xfrm>
            <a:prstGeom prst="frame">
              <a:avLst>
                <a:gd name="adj1" fmla="val 0"/>
              </a:avLst>
            </a:prstGeom>
            <a:noFill/>
            <a:ln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3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8FA034D1-39C4-52B5-2B61-4DAD46E619CE}"/>
                </a:ext>
              </a:extLst>
            </p:cNvPr>
            <p:cNvSpPr txBox="1"/>
            <p:nvPr/>
          </p:nvSpPr>
          <p:spPr>
            <a:xfrm>
              <a:off x="4542045" y="4822834"/>
              <a:ext cx="36580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3</a:t>
              </a:r>
            </a:p>
          </p:txBody>
        </p: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02836896-BCB1-614B-9C90-B1B79B71AD53}"/>
                </a:ext>
              </a:extLst>
            </p:cNvPr>
            <p:cNvCxnSpPr>
              <a:cxnSpLocks/>
              <a:stCxn id="24" idx="3"/>
            </p:cNvCxnSpPr>
            <p:nvPr/>
          </p:nvCxnSpPr>
          <p:spPr>
            <a:xfrm>
              <a:off x="3199277" y="5015227"/>
              <a:ext cx="412338" cy="0"/>
            </a:xfrm>
            <a:prstGeom prst="straightConnector1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>
              <a:extLst>
                <a:ext uri="{FF2B5EF4-FFF2-40B4-BE49-F238E27FC236}">
                  <a16:creationId xmlns:a16="http://schemas.microsoft.com/office/drawing/2014/main" id="{C8AE1CB6-BDE7-4841-3E45-B54782F903D9}"/>
                </a:ext>
              </a:extLst>
            </p:cNvPr>
            <p:cNvCxnSpPr>
              <a:cxnSpLocks/>
            </p:cNvCxnSpPr>
            <p:nvPr/>
          </p:nvCxnSpPr>
          <p:spPr>
            <a:xfrm>
              <a:off x="4053564" y="5015227"/>
              <a:ext cx="412338" cy="0"/>
            </a:xfrm>
            <a:prstGeom prst="straightConnector1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5" descr="After reversal, the first item should now be at the end of the current list; in this case, that’s the “1”">
            <a:extLst>
              <a:ext uri="{FF2B5EF4-FFF2-40B4-BE49-F238E27FC236}">
                <a16:creationId xmlns:a16="http://schemas.microsoft.com/office/drawing/2014/main" id="{EDF3B315-6F96-68AB-6993-CE2F7B4373B2}"/>
              </a:ext>
            </a:extLst>
          </p:cNvPr>
          <p:cNvGrpSpPr/>
          <p:nvPr/>
        </p:nvGrpSpPr>
        <p:grpSpPr>
          <a:xfrm>
            <a:off x="3026084" y="5309429"/>
            <a:ext cx="2341562" cy="1075531"/>
            <a:chOff x="3026084" y="5309429"/>
            <a:chExt cx="2341562" cy="1075531"/>
          </a:xfrm>
        </p:grpSpPr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501CD10B-E49E-7565-63B4-7C3BCCC07E2F}"/>
                </a:ext>
              </a:extLst>
            </p:cNvPr>
            <p:cNvSpPr/>
            <p:nvPr/>
          </p:nvSpPr>
          <p:spPr>
            <a:xfrm>
              <a:off x="3063833" y="5309429"/>
              <a:ext cx="2303813" cy="819769"/>
            </a:xfrm>
            <a:custGeom>
              <a:avLst/>
              <a:gdLst>
                <a:gd name="connsiteX0" fmla="*/ 0 w 2303813"/>
                <a:gd name="connsiteY0" fmla="*/ 83127 h 819769"/>
                <a:gd name="connsiteX1" fmla="*/ 1520042 w 2303813"/>
                <a:gd name="connsiteY1" fmla="*/ 819397 h 819769"/>
                <a:gd name="connsiteX2" fmla="*/ 2303813 w 2303813"/>
                <a:gd name="connsiteY2" fmla="*/ 0 h 8197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303813" h="819769">
                  <a:moveTo>
                    <a:pt x="0" y="83127"/>
                  </a:moveTo>
                  <a:cubicBezTo>
                    <a:pt x="568036" y="458189"/>
                    <a:pt x="1136073" y="833251"/>
                    <a:pt x="1520042" y="819397"/>
                  </a:cubicBezTo>
                  <a:cubicBezTo>
                    <a:pt x="1904011" y="805543"/>
                    <a:pt x="2103912" y="402771"/>
                    <a:pt x="2303813" y="0"/>
                  </a:cubicBezTo>
                </a:path>
              </a:pathLst>
            </a:custGeom>
            <a:noFill/>
            <a:ln>
              <a:solidFill>
                <a:srgbClr val="7030A0"/>
              </a:solidFill>
              <a:tailEnd type="triangl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68917656-D66A-205E-D062-BEEE360EFDD8}"/>
                </a:ext>
              </a:extLst>
            </p:cNvPr>
            <p:cNvSpPr txBox="1"/>
            <p:nvPr/>
          </p:nvSpPr>
          <p:spPr>
            <a:xfrm>
              <a:off x="3026084" y="6046406"/>
              <a:ext cx="143981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Franklin Gothic Medium"/>
                  <a:cs typeface="Franklin Gothic Medium"/>
                </a:rPr>
                <a:t>move 1 to end</a:t>
              </a:r>
            </a:p>
          </p:txBody>
        </p:sp>
      </p:grpSp>
      <p:grpSp>
        <p:nvGrpSpPr>
          <p:cNvPr id="7" name="Group 6" descr="Then, we should reverse the “rest of the list” - in this case, the 2 and the 3.">
            <a:extLst>
              <a:ext uri="{FF2B5EF4-FFF2-40B4-BE49-F238E27FC236}">
                <a16:creationId xmlns:a16="http://schemas.microsoft.com/office/drawing/2014/main" id="{D0099BE0-B3DF-23FD-5135-19B7D11253B7}"/>
              </a:ext>
            </a:extLst>
          </p:cNvPr>
          <p:cNvGrpSpPr/>
          <p:nvPr/>
        </p:nvGrpSpPr>
        <p:grpSpPr>
          <a:xfrm>
            <a:off x="3405446" y="4142328"/>
            <a:ext cx="1757548" cy="1309897"/>
            <a:chOff x="3405446" y="4142328"/>
            <a:chExt cx="1757548" cy="1309897"/>
          </a:xfrm>
        </p:grpSpPr>
        <p:sp>
          <p:nvSpPr>
            <p:cNvPr id="37" name="Donut 36">
              <a:extLst>
                <a:ext uri="{FF2B5EF4-FFF2-40B4-BE49-F238E27FC236}">
                  <a16:creationId xmlns:a16="http://schemas.microsoft.com/office/drawing/2014/main" id="{79E32ABC-5126-2F07-E2B6-C95527E2CA36}"/>
                </a:ext>
              </a:extLst>
            </p:cNvPr>
            <p:cNvSpPr/>
            <p:nvPr/>
          </p:nvSpPr>
          <p:spPr>
            <a:xfrm>
              <a:off x="3405446" y="4541014"/>
              <a:ext cx="1757548" cy="911211"/>
            </a:xfrm>
            <a:prstGeom prst="donut">
              <a:avLst>
                <a:gd name="adj" fmla="val 1294"/>
              </a:avLst>
            </a:prstGeom>
            <a:solidFill>
              <a:srgbClr val="7030A0"/>
            </a:solidFill>
            <a:ln>
              <a:solidFill>
                <a:srgbClr val="7030A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64F21A22-2D28-7ABC-336A-03776ACBD7F0}"/>
                </a:ext>
              </a:extLst>
            </p:cNvPr>
            <p:cNvSpPr txBox="1"/>
            <p:nvPr/>
          </p:nvSpPr>
          <p:spPr>
            <a:xfrm>
              <a:off x="3531830" y="4142328"/>
              <a:ext cx="152567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Franklin Gothic Medium"/>
                  <a:cs typeface="Franklin Gothic Medium"/>
                </a:rPr>
                <a:t>reverse this too</a:t>
              </a:r>
            </a:p>
          </p:txBody>
        </p:sp>
      </p:grp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428016-4A72-F328-5C60-0859C302D7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7287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A18525-B1FB-3280-D9CC-3B72B1D4E6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105EBB-3FEA-326D-AE46-0B7EE402B6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Definition of List Reversal: Checking 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CBDD8F-8C24-E58E-F77E-F043794F7D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1 :: 2 :: 3 :: nil					3 :: 2 :: 1 :: nil</a:t>
            </a:r>
          </a:p>
          <a:p>
            <a:pPr lvl="2"/>
            <a:endParaRPr lang="en-US" sz="1800" dirty="0"/>
          </a:p>
          <a:p>
            <a:r>
              <a:rPr lang="en-US" sz="2600" dirty="0"/>
              <a:t>Mathematical definition of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rev : List → List</a:t>
            </a:r>
            <a:endParaRPr lang="en-US" sz="2600" dirty="0"/>
          </a:p>
          <a:p>
            <a:pPr lvl="2"/>
            <a:endParaRPr lang="en-US" sz="1800" dirty="0"/>
          </a:p>
          <a:p>
            <a:pPr marL="118872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rev(nil)	:= nil</a:t>
            </a:r>
          </a:p>
          <a:p>
            <a:pPr marL="118872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rev(x :: L)	:= rev(L) ⧺ [x]</a:t>
            </a:r>
          </a:p>
          <a:p>
            <a:pPr marL="1188720" lvl="2"/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  <a:cs typeface="Courier New" panose="02070309020205020404" pitchFamily="49" charset="0"/>
            </a:endParaRPr>
          </a:p>
          <a:p>
            <a:r>
              <a:rPr lang="en-US" sz="2600" dirty="0"/>
              <a:t>Check that this matches examples…</a:t>
            </a:r>
          </a:p>
          <a:p>
            <a:pPr lvl="2"/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rev(1 :: 2 :: 3 :: nil)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 = rev(2 :: 3 :: nil) ⧺ [1]				def of rev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 = rev(3 :: nil) ⧺ [2] ⧺ [1]				def of rev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 = rev(nil) ⧺ [3] ⧺ [2] ⧺ [1]			def of rev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 = [] ⧺ [3] ⧺ [2] ⧺ [1]					def of rev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 = … = [3, 2, 1]						def of concat (many times)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93F8C4-801A-7E86-E116-82133551D3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393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CAA1A8-D953-D4BA-F8E1-33D6E70F3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5: Length of Reversed List: Setup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A8CE1A-7324-F337-868E-6478E0A72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244160"/>
            <a:ext cx="8536329" cy="5140800"/>
          </a:xfrm>
        </p:spPr>
        <p:txBody>
          <a:bodyPr/>
          <a:lstStyle/>
          <a:p>
            <a:pPr marL="118872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	rev(nil)		:= nil</a:t>
            </a:r>
          </a:p>
          <a:p>
            <a:pPr marL="118872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	rev(x :: L)	:= rev(L) ⧺ [x]</a:t>
            </a:r>
          </a:p>
          <a:p>
            <a:pPr lvl="2"/>
            <a:endParaRPr lang="en-US" sz="1800" dirty="0"/>
          </a:p>
          <a:p>
            <a:r>
              <a:rPr lang="en-US" sz="2600" dirty="0"/>
              <a:t>Suppose we have the following code:</a:t>
            </a:r>
          </a:p>
          <a:p>
            <a:pPr lvl="2"/>
            <a:endParaRPr lang="en-US" sz="1800" dirty="0"/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m =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(S);		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 is some List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R = rev(S);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m;  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= </a:t>
            </a:r>
            <a:r>
              <a:rPr lang="en-US" sz="18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(rev(S))</a:t>
            </a:r>
          </a:p>
          <a:p>
            <a:pPr lvl="2"/>
            <a:endParaRPr lang="en-US" sz="1800" dirty="0"/>
          </a:p>
          <a:p>
            <a:pPr lvl="1"/>
            <a:r>
              <a:rPr lang="en-US" sz="2200" dirty="0"/>
              <a:t>spec returns </a:t>
            </a:r>
            <a:r>
              <a:rPr lang="en-US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(rev(S))</a:t>
            </a:r>
            <a:r>
              <a:rPr lang="en-US" sz="2200" dirty="0"/>
              <a:t> but code returns </a:t>
            </a:r>
            <a:r>
              <a:rPr lang="en-US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(S)</a:t>
            </a:r>
          </a:p>
          <a:p>
            <a:pPr lvl="1"/>
            <a:endParaRPr lang="en-US" sz="2200" dirty="0"/>
          </a:p>
          <a:p>
            <a:r>
              <a:rPr lang="en-US" sz="2600" dirty="0"/>
              <a:t>Need to prove that </a:t>
            </a:r>
            <a:r>
              <a:rPr lang="en-US" sz="2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(rev(S)) = </a:t>
            </a:r>
            <a:r>
              <a:rPr lang="en-US" sz="2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(S) </a:t>
            </a:r>
            <a:r>
              <a:rPr lang="en-US" sz="26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for any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S : List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1124B3-2263-4881-022A-1B3C45897C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7596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CAA1A8-D953-D4BA-F8E1-33D6E70F3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Example 5: Length of Reversed List (1/3)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A8CE1A-7324-F337-868E-6478E0A72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244160"/>
            <a:ext cx="8536329" cy="5140800"/>
          </a:xfrm>
        </p:spPr>
        <p:txBody>
          <a:bodyPr/>
          <a:lstStyle/>
          <a:p>
            <a:pPr marL="118872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	rev(nil)		:= nil</a:t>
            </a:r>
          </a:p>
          <a:p>
            <a:pPr marL="118872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	rev(x :: L)	:= rev(L) ⧺ [x]</a:t>
            </a:r>
          </a:p>
          <a:p>
            <a:pPr lvl="2"/>
            <a:endParaRPr lang="en-US" sz="1800" dirty="0"/>
          </a:p>
          <a:p>
            <a:r>
              <a:rPr lang="en-US" sz="2600" dirty="0"/>
              <a:t>Prove that </a:t>
            </a:r>
            <a:r>
              <a:rPr lang="en-US" sz="2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(rev(S)) = </a:t>
            </a:r>
            <a:r>
              <a:rPr lang="en-US" sz="2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(S) </a:t>
            </a:r>
            <a:r>
              <a:rPr lang="en-US" sz="26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for any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S : List</a:t>
            </a:r>
          </a:p>
          <a:p>
            <a:pPr lvl="2"/>
            <a:endParaRPr lang="en-US" sz="1800" dirty="0"/>
          </a:p>
          <a:p>
            <a:pPr lvl="2"/>
            <a:r>
              <a:rPr lang="en-US" sz="1800" dirty="0">
                <a:solidFill>
                  <a:srgbClr val="7030A0"/>
                </a:solidFill>
                <a:latin typeface="Franklin Gothic Medium" panose="020B0603020102020204" pitchFamily="34" charset="0"/>
                <a:ea typeface="Cambria Math" panose="02040503050406030204" pitchFamily="18" charset="0"/>
              </a:rPr>
              <a:t>Base Case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 (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nil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)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:</a:t>
            </a:r>
          </a:p>
          <a:p>
            <a:pPr lvl="2"/>
            <a:endParaRPr lang="en-US" sz="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(rev(nil))	=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(nil)	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def of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rev</a:t>
            </a:r>
          </a:p>
          <a:p>
            <a:pPr lvl="2"/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r>
              <a:rPr lang="en-US" sz="1800" dirty="0">
                <a:solidFill>
                  <a:srgbClr val="7030A0"/>
                </a:solidFill>
                <a:latin typeface="Franklin Gothic Medium" panose="020B0603020102020204" pitchFamily="34" charset="0"/>
                <a:ea typeface="Cambria Math" panose="02040503050406030204" pitchFamily="18" charset="0"/>
              </a:rPr>
              <a:t>Inductive Step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 (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cons(x, L)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):</a:t>
            </a:r>
          </a:p>
          <a:p>
            <a:pPr lvl="2"/>
            <a:endParaRPr lang="en-US" sz="800" dirty="0">
              <a:latin typeface="Franklin Gothic Medium" panose="020B0603020102020204" pitchFamily="34" charset="0"/>
              <a:ea typeface="Cambria Math" panose="02040503050406030204" pitchFamily="18" charset="0"/>
            </a:endParaRPr>
          </a:p>
          <a:p>
            <a:pPr lvl="2"/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	Need to prove that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(rev(x :: L)) =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(x :: L)</a:t>
            </a:r>
          </a:p>
          <a:p>
            <a:pPr lvl="2"/>
            <a:endParaRPr lang="en-US" sz="1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	Get to assume that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(rev(L)) =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(L)</a:t>
            </a:r>
          </a:p>
          <a:p>
            <a:pPr lvl="2"/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7665AF-2EB0-6E0A-4EE9-5BA15140D4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4322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20A389-0795-A31D-F6E1-173C047E133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Proof By Cases</a:t>
            </a:r>
          </a:p>
        </p:txBody>
      </p:sp>
    </p:spTree>
    <p:extLst>
      <p:ext uri="{BB962C8B-B14F-4D97-AF65-F5344CB8AC3E}">
        <p14:creationId xmlns:p14="http://schemas.microsoft.com/office/powerpoint/2010/main" val="27722091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CAA1A8-D953-D4BA-F8E1-33D6E70F3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Example 5: Length of Reversed List (2/3)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A8CE1A-7324-F337-868E-6478E0A72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244160"/>
            <a:ext cx="8536329" cy="5140800"/>
          </a:xfrm>
        </p:spPr>
        <p:txBody>
          <a:bodyPr/>
          <a:lstStyle/>
          <a:p>
            <a:pPr marL="118872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	rev(nil)		:= nil</a:t>
            </a:r>
          </a:p>
          <a:p>
            <a:pPr marL="118872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	rev(x :: L)	:= rev(L) ⧺ [x]</a:t>
            </a:r>
          </a:p>
          <a:p>
            <a:pPr lvl="2"/>
            <a:endParaRPr lang="en-US" sz="1800" dirty="0"/>
          </a:p>
          <a:p>
            <a:r>
              <a:rPr lang="en-US" sz="2600" dirty="0"/>
              <a:t>Prove that </a:t>
            </a:r>
            <a:r>
              <a:rPr lang="en-US" sz="2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(rev(S)) = </a:t>
            </a:r>
            <a:r>
              <a:rPr lang="en-US" sz="2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(S) </a:t>
            </a:r>
            <a:r>
              <a:rPr lang="en-US" sz="26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for any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S : List</a:t>
            </a:r>
          </a:p>
          <a:p>
            <a:pPr lvl="2"/>
            <a:endParaRPr lang="en-US" sz="1200" dirty="0"/>
          </a:p>
          <a:p>
            <a:pPr marL="457200" lvl="2"/>
            <a:r>
              <a:rPr lang="en-US" sz="1800" dirty="0">
                <a:solidFill>
                  <a:srgbClr val="0070C0"/>
                </a:solidFill>
                <a:latin typeface="Franklin Gothic Medium" panose="020B0603020102020204" pitchFamily="34" charset="0"/>
                <a:ea typeface="Cambria Math" panose="02040503050406030204" pitchFamily="18" charset="0"/>
              </a:rPr>
              <a:t>Inductive Hypothesis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: assume that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(rev(L)) =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(L)</a:t>
            </a:r>
          </a:p>
          <a:p>
            <a:pPr marL="457200" lvl="2"/>
            <a:endParaRPr lang="en-US" sz="1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lvl="2"/>
            <a:r>
              <a:rPr lang="en-US" sz="1800" dirty="0">
                <a:solidFill>
                  <a:srgbClr val="7030A0"/>
                </a:solidFill>
                <a:latin typeface="Franklin Gothic Medium" panose="020B0603020102020204" pitchFamily="34" charset="0"/>
                <a:ea typeface="Cambria Math" panose="02040503050406030204" pitchFamily="18" charset="0"/>
              </a:rPr>
              <a:t>Inductive Step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 (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x :: L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):</a:t>
            </a:r>
          </a:p>
          <a:p>
            <a:pPr marL="457200" lvl="2"/>
            <a:endParaRPr lang="en-US" sz="800" dirty="0">
              <a:latin typeface="Franklin Gothic Medium" panose="020B0603020102020204" pitchFamily="34" charset="0"/>
              <a:ea typeface="Cambria Math" panose="02040503050406030204" pitchFamily="18" charset="0"/>
            </a:endParaRPr>
          </a:p>
          <a:p>
            <a:pPr marL="45720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(rev(x :: L))</a:t>
            </a:r>
          </a:p>
          <a:p>
            <a:pPr marL="45720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= </a:t>
            </a:r>
          </a:p>
          <a:p>
            <a:pPr marL="457200" lvl="2"/>
            <a:endParaRPr lang="en-US" sz="1800" dirty="0">
              <a:latin typeface="Franklin Gothic Medium" panose="020B0603020102020204" pitchFamily="34" charset="0"/>
              <a:ea typeface="Cambria Math" panose="02040503050406030204" pitchFamily="18" charset="0"/>
            </a:endParaRPr>
          </a:p>
          <a:p>
            <a:pPr marL="457200" lvl="2"/>
            <a:endParaRPr lang="en-US" sz="1800" dirty="0">
              <a:latin typeface="Franklin Gothic Medium" panose="020B0603020102020204" pitchFamily="34" charset="0"/>
              <a:ea typeface="Cambria Math" panose="02040503050406030204" pitchFamily="18" charset="0"/>
            </a:endParaRPr>
          </a:p>
          <a:p>
            <a:pPr marL="457200" lvl="2"/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lvl="2"/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=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(x :: L)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EAB7A1-CB32-3D67-C318-CEF951D58C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41916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CAA1A8-D953-D4BA-F8E1-33D6E70F3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5: Length of Reversed List (3/3)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A8CE1A-7324-F337-868E-6478E0A72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244160"/>
            <a:ext cx="8536329" cy="5140800"/>
          </a:xfrm>
        </p:spPr>
        <p:txBody>
          <a:bodyPr/>
          <a:lstStyle/>
          <a:p>
            <a:pPr marL="118872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	rev(nil)		:= nil</a:t>
            </a:r>
          </a:p>
          <a:p>
            <a:pPr marL="118872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	rev(x :: L)	:= rev(L) ⧺ [x]</a:t>
            </a:r>
          </a:p>
          <a:p>
            <a:pPr lvl="2"/>
            <a:endParaRPr lang="en-US" sz="1800" dirty="0"/>
          </a:p>
          <a:p>
            <a:r>
              <a:rPr lang="en-US" sz="2600" dirty="0"/>
              <a:t>Prove that </a:t>
            </a:r>
            <a:r>
              <a:rPr lang="en-US" sz="2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(rev(S)) = </a:t>
            </a:r>
            <a:r>
              <a:rPr lang="en-US" sz="2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(S) </a:t>
            </a:r>
            <a:r>
              <a:rPr lang="en-US" sz="26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for any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S : List</a:t>
            </a:r>
          </a:p>
          <a:p>
            <a:pPr lvl="2"/>
            <a:endParaRPr lang="en-US" sz="1200" dirty="0"/>
          </a:p>
          <a:p>
            <a:pPr marL="457200" lvl="2"/>
            <a:r>
              <a:rPr lang="en-US" sz="1800" dirty="0">
                <a:solidFill>
                  <a:srgbClr val="0070C0"/>
                </a:solidFill>
                <a:latin typeface="Franklin Gothic Medium" panose="020B0603020102020204" pitchFamily="34" charset="0"/>
                <a:ea typeface="Cambria Math" panose="02040503050406030204" pitchFamily="18" charset="0"/>
              </a:rPr>
              <a:t>Inductive Hypothesis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: assume that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(rev(L)) =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(L)</a:t>
            </a:r>
          </a:p>
          <a:p>
            <a:pPr marL="457200" lvl="2"/>
            <a:endParaRPr lang="en-US" sz="1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lvl="2"/>
            <a:r>
              <a:rPr lang="en-US" sz="1800" dirty="0">
                <a:solidFill>
                  <a:srgbClr val="7030A0"/>
                </a:solidFill>
                <a:latin typeface="Franklin Gothic Medium" panose="020B0603020102020204" pitchFamily="34" charset="0"/>
                <a:ea typeface="Cambria Math" panose="02040503050406030204" pitchFamily="18" charset="0"/>
              </a:rPr>
              <a:t>Inductive Step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 (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x :: L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):</a:t>
            </a:r>
          </a:p>
          <a:p>
            <a:pPr marL="457200" lvl="2"/>
            <a:endParaRPr lang="en-US" sz="800" dirty="0">
              <a:latin typeface="Franklin Gothic Medium" panose="020B0603020102020204" pitchFamily="34" charset="0"/>
              <a:ea typeface="Cambria Math" panose="02040503050406030204" pitchFamily="18" charset="0"/>
            </a:endParaRPr>
          </a:p>
          <a:p>
            <a:pPr marL="45720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(rev(x :: L)</a:t>
            </a:r>
          </a:p>
          <a:p>
            <a:pPr marL="45720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=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(rev(L)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⧺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[x])	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def of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rev</a:t>
            </a:r>
          </a:p>
          <a:p>
            <a:pPr marL="45720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=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(rev(L)) +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([x])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by Example 3</a:t>
            </a:r>
          </a:p>
          <a:p>
            <a:pPr marL="45720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=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(L) +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([x])	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Ind. </a:t>
            </a:r>
            <a:r>
              <a:rPr lang="en-US" sz="1800" dirty="0" err="1">
                <a:latin typeface="Franklin Gothic Medium" panose="020B0603020102020204" pitchFamily="34" charset="0"/>
                <a:ea typeface="Cambria Math" panose="02040503050406030204" pitchFamily="18" charset="0"/>
              </a:rPr>
              <a:t>Hyp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.</a:t>
            </a:r>
          </a:p>
          <a:p>
            <a:pPr marL="45720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=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(L) + 1 +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(nil)	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def of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=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(L) + 1			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def of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=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(x :: L)			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def of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8522BE-FD3C-98C6-206F-612FF170CC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1576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Finer Points of Structural Induction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Structural Induction is how we reason about recursion</a:t>
            </a:r>
          </a:p>
          <a:p>
            <a:pPr lvl="1"/>
            <a:endParaRPr lang="en-US" sz="2200" dirty="0"/>
          </a:p>
          <a:p>
            <a:r>
              <a:rPr lang="en-US" sz="2600" dirty="0"/>
              <a:t>Reasoning also follows structure of code</a:t>
            </a:r>
          </a:p>
          <a:p>
            <a:pPr lvl="1"/>
            <a:r>
              <a:rPr lang="en-US" sz="2200" dirty="0"/>
              <a:t>code uses structural recursion, so</a:t>
            </a:r>
            <a:br>
              <a:rPr lang="en-US" sz="2200" dirty="0"/>
            </a:br>
            <a:r>
              <a:rPr lang="en-US" sz="2200" dirty="0"/>
              <a:t>reasoning uses structural induction</a:t>
            </a:r>
          </a:p>
          <a:p>
            <a:pPr lvl="1"/>
            <a:endParaRPr lang="en-US" sz="2200" dirty="0"/>
          </a:p>
          <a:p>
            <a:r>
              <a:rPr lang="en-US" sz="26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Note that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rev</a:t>
            </a:r>
            <a:r>
              <a:rPr lang="en-US" sz="2600" dirty="0"/>
              <a:t> is defined in terms of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concat</a:t>
            </a:r>
          </a:p>
          <a:p>
            <a:pPr lvl="1"/>
            <a:r>
              <a:rPr lang="en-US" sz="2200" dirty="0"/>
              <a:t>reasoning about </a:t>
            </a:r>
            <a:r>
              <a:rPr lang="en-US" sz="2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(rev(…))</a:t>
            </a:r>
            <a:r>
              <a:rPr lang="en-US" sz="2200" dirty="0"/>
              <a:t> used fact about </a:t>
            </a:r>
            <a:r>
              <a:rPr lang="en-US" sz="2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(concat(…))</a:t>
            </a:r>
          </a:p>
          <a:p>
            <a:pPr lvl="1"/>
            <a:r>
              <a:rPr lang="en-US" sz="2200" dirty="0"/>
              <a:t>this is common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F5A66B-B490-72BC-5F6A-FCC9DD7F7F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0460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CAA1A8-D953-D4BA-F8E1-33D6E70F3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6: Reversing a List Performance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A8CE1A-7324-F337-868E-6478E0A72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244160"/>
            <a:ext cx="8536329" cy="5140800"/>
          </a:xfrm>
        </p:spPr>
        <p:txBody>
          <a:bodyPr/>
          <a:lstStyle/>
          <a:p>
            <a:pPr marL="118872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	rev(nil)		:= nil</a:t>
            </a:r>
          </a:p>
          <a:p>
            <a:pPr marL="118872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	rev(x :: L)	:= rev(L) ⧺ [x]</a:t>
            </a:r>
          </a:p>
          <a:p>
            <a:pPr lvl="2"/>
            <a:endParaRPr lang="en-US" sz="1800" dirty="0"/>
          </a:p>
          <a:p>
            <a:r>
              <a:rPr lang="en-US" sz="2600" dirty="0"/>
              <a:t>This correctly reverses a list but is slow</a:t>
            </a:r>
          </a:p>
          <a:p>
            <a:pPr lvl="1"/>
            <a:r>
              <a:rPr lang="en-US" sz="22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concat takes 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ϴ(n)</a:t>
            </a:r>
            <a:r>
              <a:rPr lang="en-US" sz="22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 time, where 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n</a:t>
            </a:r>
            <a:r>
              <a:rPr lang="en-US" sz="22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 is length of L</a:t>
            </a:r>
          </a:p>
          <a:p>
            <a:pPr lvl="1"/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n</a:t>
            </a:r>
            <a:r>
              <a:rPr lang="en-US" sz="22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 calls to concat takes 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ϴ(n</a:t>
            </a:r>
            <a:r>
              <a:rPr lang="en-US" sz="2200" baseline="30000" dirty="0"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)</a:t>
            </a:r>
            <a:r>
              <a:rPr lang="en-US" sz="22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 time</a:t>
            </a:r>
          </a:p>
          <a:p>
            <a:pPr lvl="1"/>
            <a:endParaRPr lang="en-US" sz="2200" dirty="0">
              <a:latin typeface="Franklin Gothic Medium" panose="020B0603020102020204" pitchFamily="34" charset="0"/>
              <a:ea typeface="Cambria Math" panose="02040503050406030204" pitchFamily="18" charset="0"/>
            </a:endParaRPr>
          </a:p>
          <a:p>
            <a:r>
              <a:rPr lang="en-US" sz="26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Can we do this faster?</a:t>
            </a:r>
          </a:p>
          <a:p>
            <a:pPr lvl="1"/>
            <a:r>
              <a:rPr lang="en-US" sz="22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yes, but we need a helper function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177F39-2F2F-DE5C-6B5D-F6D42F21D1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48549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CAA1A8-D953-D4BA-F8E1-33D6E70F3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 6: Reversing a List, Linear Time (1/3)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A8CE1A-7324-F337-868E-6478E0A72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244160"/>
            <a:ext cx="8536329" cy="5140800"/>
          </a:xfrm>
        </p:spPr>
        <p:txBody>
          <a:bodyPr/>
          <a:lstStyle/>
          <a:p>
            <a:r>
              <a:rPr lang="en-US" sz="26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Helper function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rev-acc(S, R)</a:t>
            </a:r>
            <a:r>
              <a:rPr lang="en-US" sz="26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 for any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S, R : List</a:t>
            </a:r>
          </a:p>
          <a:p>
            <a:pPr lvl="2"/>
            <a:endParaRPr lang="en-US" sz="1800" dirty="0">
              <a:latin typeface="Franklin Gothic Medium" panose="020B0603020102020204" pitchFamily="34" charset="0"/>
              <a:ea typeface="Cambria Math" panose="02040503050406030204" pitchFamily="18" charset="0"/>
            </a:endParaRP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rev-acc(nil, R)	:=  R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rev-acc(x :: L, R)	:=  rev-acc(L, x :: R)	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			</a:t>
            </a:r>
          </a:p>
          <a:p>
            <a:pPr lvl="2"/>
            <a:endParaRPr lang="en-US" sz="1800" dirty="0">
              <a:latin typeface="Franklin Gothic Medium" panose="020B0603020102020204" pitchFamily="34" charset="0"/>
              <a:ea typeface="Cambria Math" panose="02040503050406030204" pitchFamily="18" charset="0"/>
            </a:endParaRPr>
          </a:p>
        </p:txBody>
      </p:sp>
      <p:grpSp>
        <p:nvGrpSpPr>
          <p:cNvPr id="25" name="Group 24" descr="A call to rev-acc with two arguments: the list 3 :: 4 :: nil, and the list 2 :: 1 :: nil">
            <a:extLst>
              <a:ext uri="{FF2B5EF4-FFF2-40B4-BE49-F238E27FC236}">
                <a16:creationId xmlns:a16="http://schemas.microsoft.com/office/drawing/2014/main" id="{7755E9D3-04D9-0EF0-AD6D-ACCB35F88F78}"/>
              </a:ext>
            </a:extLst>
          </p:cNvPr>
          <p:cNvGrpSpPr/>
          <p:nvPr/>
        </p:nvGrpSpPr>
        <p:grpSpPr>
          <a:xfrm>
            <a:off x="326194" y="3305410"/>
            <a:ext cx="6303458" cy="1091505"/>
            <a:chOff x="326194" y="3305410"/>
            <a:chExt cx="6303458" cy="1091505"/>
          </a:xfrm>
        </p:grpSpPr>
        <p:grpSp>
          <p:nvGrpSpPr>
            <p:cNvPr id="23" name="Group 22" descr="The linked list 3 :: 4 :: nil">
              <a:extLst>
                <a:ext uri="{FF2B5EF4-FFF2-40B4-BE49-F238E27FC236}">
                  <a16:creationId xmlns:a16="http://schemas.microsoft.com/office/drawing/2014/main" id="{C2FAC490-6F53-F13F-E525-A50B0D08BB31}"/>
                </a:ext>
              </a:extLst>
            </p:cNvPr>
            <p:cNvGrpSpPr/>
            <p:nvPr/>
          </p:nvGrpSpPr>
          <p:grpSpPr>
            <a:xfrm>
              <a:off x="1820745" y="3739354"/>
              <a:ext cx="2213275" cy="411603"/>
              <a:chOff x="1820745" y="3739354"/>
              <a:chExt cx="2213275" cy="411603"/>
            </a:xfrm>
          </p:grpSpPr>
          <p:sp>
            <p:nvSpPr>
              <p:cNvPr id="4" name="Frame 3">
                <a:extLst>
                  <a:ext uri="{FF2B5EF4-FFF2-40B4-BE49-F238E27FC236}">
                    <a16:creationId xmlns:a16="http://schemas.microsoft.com/office/drawing/2014/main" id="{EEA99980-B6F5-2AE0-DF6F-CCC336B75B90}"/>
                  </a:ext>
                </a:extLst>
              </p:cNvPr>
              <p:cNvSpPr/>
              <p:nvPr/>
            </p:nvSpPr>
            <p:spPr>
              <a:xfrm>
                <a:off x="1820745" y="3743185"/>
                <a:ext cx="395416" cy="407772"/>
              </a:xfrm>
              <a:prstGeom prst="frame">
                <a:avLst>
                  <a:gd name="adj1" fmla="val 0"/>
                </a:avLst>
              </a:prstGeom>
              <a:noFill/>
              <a:ln>
                <a:solidFill>
                  <a:schemeClr val="accent3">
                    <a:lumMod val="75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accent3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F75D60A1-580C-E482-C407-00DD0D012B73}"/>
                  </a:ext>
                </a:extLst>
              </p:cNvPr>
              <p:cNvSpPr txBox="1"/>
              <p:nvPr/>
            </p:nvSpPr>
            <p:spPr>
              <a:xfrm>
                <a:off x="1850355" y="3750847"/>
                <a:ext cx="36580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>
                    <a:solidFill>
                      <a:schemeClr val="accent3">
                        <a:lumMod val="50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Franklin Gothic Medium"/>
                  </a:rPr>
                  <a:t>3</a:t>
                </a:r>
              </a:p>
            </p:txBody>
          </p:sp>
          <p:sp>
            <p:nvSpPr>
              <p:cNvPr id="6" name="Frame 5">
                <a:extLst>
                  <a:ext uri="{FF2B5EF4-FFF2-40B4-BE49-F238E27FC236}">
                    <a16:creationId xmlns:a16="http://schemas.microsoft.com/office/drawing/2014/main" id="{7F2C965A-D4BF-00BC-FB68-09A8422497FA}"/>
                  </a:ext>
                </a:extLst>
              </p:cNvPr>
              <p:cNvSpPr/>
              <p:nvPr/>
            </p:nvSpPr>
            <p:spPr>
              <a:xfrm>
                <a:off x="2675032" y="3739354"/>
                <a:ext cx="395416" cy="407772"/>
              </a:xfrm>
              <a:prstGeom prst="frame">
                <a:avLst>
                  <a:gd name="adj1" fmla="val 0"/>
                </a:avLst>
              </a:prstGeom>
              <a:noFill/>
              <a:ln>
                <a:solidFill>
                  <a:schemeClr val="accent3">
                    <a:lumMod val="75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accent3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E854E40-F49E-E0E0-6276-C1C9F36CDBD0}"/>
                  </a:ext>
                </a:extLst>
              </p:cNvPr>
              <p:cNvSpPr txBox="1"/>
              <p:nvPr/>
            </p:nvSpPr>
            <p:spPr>
              <a:xfrm>
                <a:off x="2704642" y="3747016"/>
                <a:ext cx="36580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>
                    <a:solidFill>
                      <a:schemeClr val="accent3">
                        <a:lumMod val="50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Franklin Gothic Medium"/>
                  </a:rPr>
                  <a:t>4</a:t>
                </a:r>
              </a:p>
            </p:txBody>
          </p:sp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8EFCC315-9DFA-0FE8-09B0-5288B5395627}"/>
                  </a:ext>
                </a:extLst>
              </p:cNvPr>
              <p:cNvSpPr txBox="1"/>
              <p:nvPr/>
            </p:nvSpPr>
            <p:spPr>
              <a:xfrm>
                <a:off x="3451638" y="3750847"/>
                <a:ext cx="58238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>
                    <a:solidFill>
                      <a:schemeClr val="accent3">
                        <a:lumMod val="50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Franklin Gothic Medium"/>
                  </a:rPr>
                  <a:t>nil</a:t>
                </a:r>
              </a:p>
            </p:txBody>
          </p:sp>
          <p:cxnSp>
            <p:nvCxnSpPr>
              <p:cNvPr id="9" name="Straight Arrow Connector 8">
                <a:extLst>
                  <a:ext uri="{FF2B5EF4-FFF2-40B4-BE49-F238E27FC236}">
                    <a16:creationId xmlns:a16="http://schemas.microsoft.com/office/drawing/2014/main" id="{922E340B-774C-E8F2-A16E-CF3AFC166411}"/>
                  </a:ext>
                </a:extLst>
              </p:cNvPr>
              <p:cNvCxnSpPr>
                <a:cxnSpLocks/>
                <a:stCxn id="5" idx="3"/>
              </p:cNvCxnSpPr>
              <p:nvPr/>
            </p:nvCxnSpPr>
            <p:spPr>
              <a:xfrm>
                <a:off x="2216161" y="3950902"/>
                <a:ext cx="412338" cy="0"/>
              </a:xfrm>
              <a:prstGeom prst="straightConnector1">
                <a:avLst/>
              </a:prstGeom>
              <a:ln>
                <a:solidFill>
                  <a:schemeClr val="accent3">
                    <a:lumMod val="60000"/>
                    <a:lumOff val="40000"/>
                  </a:schemeClr>
                </a:solidFill>
                <a:tailEnd type="triangl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Arrow Connector 9">
                <a:extLst>
                  <a:ext uri="{FF2B5EF4-FFF2-40B4-BE49-F238E27FC236}">
                    <a16:creationId xmlns:a16="http://schemas.microsoft.com/office/drawing/2014/main" id="{45CD9978-D993-4836-64B3-D758BECC728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070448" y="3950902"/>
                <a:ext cx="412338" cy="0"/>
              </a:xfrm>
              <a:prstGeom prst="straightConnector1">
                <a:avLst/>
              </a:prstGeom>
              <a:ln>
                <a:solidFill>
                  <a:schemeClr val="accent3">
                    <a:lumMod val="60000"/>
                    <a:lumOff val="40000"/>
                  </a:schemeClr>
                </a:solidFill>
                <a:tailEnd type="triangl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Group 23" descr="The linked list 2 :: 1 :: nil">
              <a:extLst>
                <a:ext uri="{FF2B5EF4-FFF2-40B4-BE49-F238E27FC236}">
                  <a16:creationId xmlns:a16="http://schemas.microsoft.com/office/drawing/2014/main" id="{6D6028BB-5C37-BC22-FFFB-1790BC9F2426}"/>
                </a:ext>
              </a:extLst>
            </p:cNvPr>
            <p:cNvGrpSpPr/>
            <p:nvPr/>
          </p:nvGrpSpPr>
          <p:grpSpPr>
            <a:xfrm>
              <a:off x="4279841" y="3743303"/>
              <a:ext cx="2213275" cy="411603"/>
              <a:chOff x="4279841" y="3743303"/>
              <a:chExt cx="2213275" cy="411603"/>
            </a:xfrm>
          </p:grpSpPr>
          <p:sp>
            <p:nvSpPr>
              <p:cNvPr id="11" name="Frame 10">
                <a:extLst>
                  <a:ext uri="{FF2B5EF4-FFF2-40B4-BE49-F238E27FC236}">
                    <a16:creationId xmlns:a16="http://schemas.microsoft.com/office/drawing/2014/main" id="{B8EA71CF-D61C-D756-C6AA-B3697D34DFCD}"/>
                  </a:ext>
                </a:extLst>
              </p:cNvPr>
              <p:cNvSpPr/>
              <p:nvPr/>
            </p:nvSpPr>
            <p:spPr>
              <a:xfrm>
                <a:off x="4279841" y="3747134"/>
                <a:ext cx="395416" cy="407772"/>
              </a:xfrm>
              <a:prstGeom prst="frame">
                <a:avLst>
                  <a:gd name="adj1" fmla="val 0"/>
                </a:avLst>
              </a:prstGeom>
              <a:noFill/>
              <a:ln>
                <a:solidFill>
                  <a:schemeClr val="accent3">
                    <a:lumMod val="75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accent3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0E86A4A-7D66-860D-08A2-1313DE6A58DC}"/>
                  </a:ext>
                </a:extLst>
              </p:cNvPr>
              <p:cNvSpPr txBox="1"/>
              <p:nvPr/>
            </p:nvSpPr>
            <p:spPr>
              <a:xfrm>
                <a:off x="4309451" y="3754796"/>
                <a:ext cx="36580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>
                    <a:solidFill>
                      <a:schemeClr val="accent3">
                        <a:lumMod val="50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Franklin Gothic Medium"/>
                  </a:rPr>
                  <a:t>2</a:t>
                </a:r>
              </a:p>
            </p:txBody>
          </p:sp>
          <p:sp>
            <p:nvSpPr>
              <p:cNvPr id="13" name="Frame 12">
                <a:extLst>
                  <a:ext uri="{FF2B5EF4-FFF2-40B4-BE49-F238E27FC236}">
                    <a16:creationId xmlns:a16="http://schemas.microsoft.com/office/drawing/2014/main" id="{D0DDF8C1-EB3A-3587-039D-8FF45FE25A88}"/>
                  </a:ext>
                </a:extLst>
              </p:cNvPr>
              <p:cNvSpPr/>
              <p:nvPr/>
            </p:nvSpPr>
            <p:spPr>
              <a:xfrm>
                <a:off x="5134128" y="3743303"/>
                <a:ext cx="395416" cy="407772"/>
              </a:xfrm>
              <a:prstGeom prst="frame">
                <a:avLst>
                  <a:gd name="adj1" fmla="val 0"/>
                </a:avLst>
              </a:prstGeom>
              <a:noFill/>
              <a:ln>
                <a:solidFill>
                  <a:schemeClr val="accent3">
                    <a:lumMod val="75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accent3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4FB1E603-7057-F090-3DB4-663774A83CD7}"/>
                  </a:ext>
                </a:extLst>
              </p:cNvPr>
              <p:cNvSpPr txBox="1"/>
              <p:nvPr/>
            </p:nvSpPr>
            <p:spPr>
              <a:xfrm>
                <a:off x="5163738" y="3750965"/>
                <a:ext cx="36580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>
                    <a:solidFill>
                      <a:schemeClr val="accent3">
                        <a:lumMod val="50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Franklin Gothic Medium"/>
                  </a:rPr>
                  <a:t>1</a:t>
                </a:r>
              </a:p>
            </p:txBody>
          </p:sp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C38027A3-D22D-41DB-C5C3-7493523548F5}"/>
                  </a:ext>
                </a:extLst>
              </p:cNvPr>
              <p:cNvSpPr txBox="1"/>
              <p:nvPr/>
            </p:nvSpPr>
            <p:spPr>
              <a:xfrm>
                <a:off x="5910734" y="3754796"/>
                <a:ext cx="58238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>
                    <a:solidFill>
                      <a:schemeClr val="accent3">
                        <a:lumMod val="50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Franklin Gothic Medium"/>
                  </a:rPr>
                  <a:t>nil</a:t>
                </a:r>
              </a:p>
            </p:txBody>
          </p:sp>
          <p:cxnSp>
            <p:nvCxnSpPr>
              <p:cNvPr id="16" name="Straight Arrow Connector 15">
                <a:extLst>
                  <a:ext uri="{FF2B5EF4-FFF2-40B4-BE49-F238E27FC236}">
                    <a16:creationId xmlns:a16="http://schemas.microsoft.com/office/drawing/2014/main" id="{30DDDF41-751C-B74F-F79B-1BAD43C0B260}"/>
                  </a:ext>
                </a:extLst>
              </p:cNvPr>
              <p:cNvCxnSpPr>
                <a:cxnSpLocks/>
                <a:stCxn id="12" idx="3"/>
              </p:cNvCxnSpPr>
              <p:nvPr/>
            </p:nvCxnSpPr>
            <p:spPr>
              <a:xfrm>
                <a:off x="4675257" y="3954851"/>
                <a:ext cx="412338" cy="0"/>
              </a:xfrm>
              <a:prstGeom prst="straightConnector1">
                <a:avLst/>
              </a:prstGeom>
              <a:ln>
                <a:solidFill>
                  <a:schemeClr val="accent3">
                    <a:lumMod val="60000"/>
                    <a:lumOff val="40000"/>
                  </a:schemeClr>
                </a:solidFill>
                <a:tailEnd type="triangl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Arrow Connector 16">
                <a:extLst>
                  <a:ext uri="{FF2B5EF4-FFF2-40B4-BE49-F238E27FC236}">
                    <a16:creationId xmlns:a16="http://schemas.microsoft.com/office/drawing/2014/main" id="{ACB72B4C-149B-25E6-5931-37C8165F062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529544" y="3954851"/>
                <a:ext cx="412338" cy="0"/>
              </a:xfrm>
              <a:prstGeom prst="straightConnector1">
                <a:avLst/>
              </a:prstGeom>
              <a:ln>
                <a:solidFill>
                  <a:schemeClr val="accent3">
                    <a:lumMod val="60000"/>
                    <a:lumOff val="40000"/>
                  </a:schemeClr>
                </a:solidFill>
                <a:tailEnd type="triangl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080CC53A-3B17-50CE-0CE6-49F261517209}"/>
                </a:ext>
              </a:extLst>
            </p:cNvPr>
            <p:cNvSpPr txBox="1"/>
            <p:nvPr/>
          </p:nvSpPr>
          <p:spPr>
            <a:xfrm>
              <a:off x="1306401" y="3305410"/>
              <a:ext cx="526106" cy="10772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400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(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2509F3E5-BEC9-4A0F-2644-33ABACA089ED}"/>
                </a:ext>
              </a:extLst>
            </p:cNvPr>
            <p:cNvSpPr txBox="1"/>
            <p:nvPr/>
          </p:nvSpPr>
          <p:spPr>
            <a:xfrm>
              <a:off x="6103546" y="3319697"/>
              <a:ext cx="526106" cy="10772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400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)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2ECA3E3C-8884-F8E4-7DFE-D429E9D41114}"/>
                </a:ext>
              </a:extLst>
            </p:cNvPr>
            <p:cNvSpPr txBox="1"/>
            <p:nvPr/>
          </p:nvSpPr>
          <p:spPr>
            <a:xfrm>
              <a:off x="3794694" y="3844019"/>
              <a:ext cx="2471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,</a:t>
              </a:r>
              <a:endParaRPr lang="en-US" sz="6400" dirty="0"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E8348302-78A0-350B-DCF3-34605982EC5C}"/>
                </a:ext>
              </a:extLst>
            </p:cNvPr>
            <p:cNvSpPr txBox="1"/>
            <p:nvPr/>
          </p:nvSpPr>
          <p:spPr>
            <a:xfrm>
              <a:off x="326194" y="3720069"/>
              <a:ext cx="113127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rev-acc</a:t>
              </a:r>
              <a:endParaRPr lang="en-US" sz="6400" dirty="0"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endParaRPr>
            </a:p>
          </p:txBody>
        </p:sp>
      </p:grpSp>
      <p:sp>
        <p:nvSpPr>
          <p:cNvPr id="19" name="Slide Number Placeholder 18">
            <a:extLst>
              <a:ext uri="{FF2B5EF4-FFF2-40B4-BE49-F238E27FC236}">
                <a16:creationId xmlns:a16="http://schemas.microsoft.com/office/drawing/2014/main" id="{6610F3FB-F98D-A07B-13F4-FE7D170D2C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083828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11B280-A378-A796-7369-086BDB6A3D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541CDB-29C9-3398-B812-B50BABABBE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 6: Reversing a List, Linear Time (2/3)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DCD650-B3DA-1603-14F7-5E98E8474E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244160"/>
            <a:ext cx="8536329" cy="5140800"/>
          </a:xfrm>
        </p:spPr>
        <p:txBody>
          <a:bodyPr/>
          <a:lstStyle/>
          <a:p>
            <a:r>
              <a:rPr lang="en-US" sz="26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Helper function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rev-acc(S, R)</a:t>
            </a:r>
            <a:r>
              <a:rPr lang="en-US" sz="26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 for any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S, R : List</a:t>
            </a:r>
          </a:p>
          <a:p>
            <a:pPr lvl="2"/>
            <a:endParaRPr lang="en-US" sz="1800" dirty="0">
              <a:latin typeface="Franklin Gothic Medium" panose="020B0603020102020204" pitchFamily="34" charset="0"/>
              <a:ea typeface="Cambria Math" panose="02040503050406030204" pitchFamily="18" charset="0"/>
            </a:endParaRP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rev-acc(nil, R)	:=  R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rev-acc(x :: L, R)	:=  rev-acc(L, x :: R)	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			</a:t>
            </a:r>
          </a:p>
          <a:p>
            <a:pPr lvl="2"/>
            <a:endParaRPr lang="en-US" sz="1800" dirty="0">
              <a:latin typeface="Franklin Gothic Medium" panose="020B0603020102020204" pitchFamily="34" charset="0"/>
              <a:ea typeface="Cambria Math" panose="02040503050406030204" pitchFamily="18" charset="0"/>
            </a:endParaRPr>
          </a:p>
        </p:txBody>
      </p:sp>
      <p:grpSp>
        <p:nvGrpSpPr>
          <p:cNvPr id="62" name="Group 61" descr="becomes equal to the call to rev-acc with 4:: nil and 3 :: 2 :: 1 :: nil. Note that the 3 has “moved” to the right argument.">
            <a:extLst>
              <a:ext uri="{FF2B5EF4-FFF2-40B4-BE49-F238E27FC236}">
                <a16:creationId xmlns:a16="http://schemas.microsoft.com/office/drawing/2014/main" id="{E6CA0946-0D2D-8252-1368-4ADA3045DB18}"/>
              </a:ext>
            </a:extLst>
          </p:cNvPr>
          <p:cNvGrpSpPr/>
          <p:nvPr/>
        </p:nvGrpSpPr>
        <p:grpSpPr>
          <a:xfrm>
            <a:off x="2038647" y="4407889"/>
            <a:ext cx="6648153" cy="1091505"/>
            <a:chOff x="2038647" y="4407889"/>
            <a:chExt cx="6648153" cy="1091505"/>
          </a:xfrm>
        </p:grpSpPr>
        <p:sp>
          <p:nvSpPr>
            <p:cNvPr id="23" name="Frame 22">
              <a:extLst>
                <a:ext uri="{FF2B5EF4-FFF2-40B4-BE49-F238E27FC236}">
                  <a16:creationId xmlns:a16="http://schemas.microsoft.com/office/drawing/2014/main" id="{FB1F33B7-E7A7-977F-62D8-8B25B8235694}"/>
                </a:ext>
              </a:extLst>
            </p:cNvPr>
            <p:cNvSpPr/>
            <p:nvPr/>
          </p:nvSpPr>
          <p:spPr>
            <a:xfrm>
              <a:off x="5528420" y="4841862"/>
              <a:ext cx="395416" cy="407772"/>
            </a:xfrm>
            <a:prstGeom prst="frame">
              <a:avLst>
                <a:gd name="adj1" fmla="val 0"/>
              </a:avLst>
            </a:prstGeom>
            <a:noFill/>
            <a:ln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3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9D8C9394-1765-CC8D-DE05-8F3644A79E82}"/>
                </a:ext>
              </a:extLst>
            </p:cNvPr>
            <p:cNvSpPr txBox="1"/>
            <p:nvPr/>
          </p:nvSpPr>
          <p:spPr>
            <a:xfrm>
              <a:off x="5558030" y="4849524"/>
              <a:ext cx="36580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3</a:t>
              </a:r>
            </a:p>
          </p:txBody>
        </p:sp>
        <p:sp>
          <p:nvSpPr>
            <p:cNvPr id="25" name="Frame 24">
              <a:extLst>
                <a:ext uri="{FF2B5EF4-FFF2-40B4-BE49-F238E27FC236}">
                  <a16:creationId xmlns:a16="http://schemas.microsoft.com/office/drawing/2014/main" id="{2F0C5356-060B-36DF-A8B9-BED67EFC2718}"/>
                </a:ext>
              </a:extLst>
            </p:cNvPr>
            <p:cNvSpPr/>
            <p:nvPr/>
          </p:nvSpPr>
          <p:spPr>
            <a:xfrm>
              <a:off x="3922246" y="4829848"/>
              <a:ext cx="395416" cy="407772"/>
            </a:xfrm>
            <a:prstGeom prst="frame">
              <a:avLst>
                <a:gd name="adj1" fmla="val 0"/>
              </a:avLst>
            </a:prstGeom>
            <a:noFill/>
            <a:ln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3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A25FF9A8-DE34-4BFC-1D0E-2CEE3996097F}"/>
                </a:ext>
              </a:extLst>
            </p:cNvPr>
            <p:cNvSpPr txBox="1"/>
            <p:nvPr/>
          </p:nvSpPr>
          <p:spPr>
            <a:xfrm>
              <a:off x="3951856" y="4837510"/>
              <a:ext cx="36580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4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0B8025AE-ED47-A70E-1030-64C3BA2A6BE9}"/>
                </a:ext>
              </a:extLst>
            </p:cNvPr>
            <p:cNvSpPr txBox="1"/>
            <p:nvPr/>
          </p:nvSpPr>
          <p:spPr>
            <a:xfrm>
              <a:off x="4698852" y="4841341"/>
              <a:ext cx="58238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nil</a:t>
              </a:r>
            </a:p>
          </p:txBody>
        </p: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3AB1373C-9F57-D81F-9700-A1651B154442}"/>
                </a:ext>
              </a:extLst>
            </p:cNvPr>
            <p:cNvCxnSpPr>
              <a:cxnSpLocks/>
              <a:stCxn id="24" idx="3"/>
            </p:cNvCxnSpPr>
            <p:nvPr/>
          </p:nvCxnSpPr>
          <p:spPr>
            <a:xfrm>
              <a:off x="5923836" y="5049579"/>
              <a:ext cx="412338" cy="0"/>
            </a:xfrm>
            <a:prstGeom prst="straightConnector1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>
              <a:extLst>
                <a:ext uri="{FF2B5EF4-FFF2-40B4-BE49-F238E27FC236}">
                  <a16:creationId xmlns:a16="http://schemas.microsoft.com/office/drawing/2014/main" id="{DE418BAC-D6AC-11D9-0CAB-B6D318D37945}"/>
                </a:ext>
              </a:extLst>
            </p:cNvPr>
            <p:cNvCxnSpPr>
              <a:cxnSpLocks/>
            </p:cNvCxnSpPr>
            <p:nvPr/>
          </p:nvCxnSpPr>
          <p:spPr>
            <a:xfrm>
              <a:off x="4317662" y="5041396"/>
              <a:ext cx="412338" cy="0"/>
            </a:xfrm>
            <a:prstGeom prst="straightConnector1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ame 29">
              <a:extLst>
                <a:ext uri="{FF2B5EF4-FFF2-40B4-BE49-F238E27FC236}">
                  <a16:creationId xmlns:a16="http://schemas.microsoft.com/office/drawing/2014/main" id="{5CF14F1A-F928-025C-2910-CE92E352399C}"/>
                </a:ext>
              </a:extLst>
            </p:cNvPr>
            <p:cNvSpPr/>
            <p:nvPr/>
          </p:nvSpPr>
          <p:spPr>
            <a:xfrm>
              <a:off x="6336989" y="4849613"/>
              <a:ext cx="395416" cy="407772"/>
            </a:xfrm>
            <a:prstGeom prst="frame">
              <a:avLst>
                <a:gd name="adj1" fmla="val 0"/>
              </a:avLst>
            </a:prstGeom>
            <a:noFill/>
            <a:ln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3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D163A375-765E-7E58-DD33-6D6D01D616BB}"/>
                </a:ext>
              </a:extLst>
            </p:cNvPr>
            <p:cNvSpPr txBox="1"/>
            <p:nvPr/>
          </p:nvSpPr>
          <p:spPr>
            <a:xfrm>
              <a:off x="6366599" y="4857275"/>
              <a:ext cx="36580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2</a:t>
              </a:r>
            </a:p>
          </p:txBody>
        </p:sp>
        <p:sp>
          <p:nvSpPr>
            <p:cNvPr id="32" name="Frame 31">
              <a:extLst>
                <a:ext uri="{FF2B5EF4-FFF2-40B4-BE49-F238E27FC236}">
                  <a16:creationId xmlns:a16="http://schemas.microsoft.com/office/drawing/2014/main" id="{6D888253-458B-AD62-C535-824F602F6097}"/>
                </a:ext>
              </a:extLst>
            </p:cNvPr>
            <p:cNvSpPr/>
            <p:nvPr/>
          </p:nvSpPr>
          <p:spPr>
            <a:xfrm>
              <a:off x="7191276" y="4845782"/>
              <a:ext cx="395416" cy="407772"/>
            </a:xfrm>
            <a:prstGeom prst="frame">
              <a:avLst>
                <a:gd name="adj1" fmla="val 0"/>
              </a:avLst>
            </a:prstGeom>
            <a:noFill/>
            <a:ln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3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8ECE7325-4A29-8E63-42EF-3288FDA6AE64}"/>
                </a:ext>
              </a:extLst>
            </p:cNvPr>
            <p:cNvSpPr txBox="1"/>
            <p:nvPr/>
          </p:nvSpPr>
          <p:spPr>
            <a:xfrm>
              <a:off x="7220886" y="4853444"/>
              <a:ext cx="36580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1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AF74D67B-7593-682F-C6EF-75D30524B1E1}"/>
                </a:ext>
              </a:extLst>
            </p:cNvPr>
            <p:cNvSpPr txBox="1"/>
            <p:nvPr/>
          </p:nvSpPr>
          <p:spPr>
            <a:xfrm>
              <a:off x="7967882" y="4857275"/>
              <a:ext cx="58238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nil</a:t>
              </a:r>
            </a:p>
          </p:txBody>
        </p:sp>
        <p:cxnSp>
          <p:nvCxnSpPr>
            <p:cNvPr id="35" name="Straight Arrow Connector 34">
              <a:extLst>
                <a:ext uri="{FF2B5EF4-FFF2-40B4-BE49-F238E27FC236}">
                  <a16:creationId xmlns:a16="http://schemas.microsoft.com/office/drawing/2014/main" id="{01408A32-BB77-6B36-3A66-B55D7854947F}"/>
                </a:ext>
              </a:extLst>
            </p:cNvPr>
            <p:cNvCxnSpPr>
              <a:cxnSpLocks/>
              <a:stCxn id="31" idx="3"/>
            </p:cNvCxnSpPr>
            <p:nvPr/>
          </p:nvCxnSpPr>
          <p:spPr>
            <a:xfrm>
              <a:off x="6732405" y="5057330"/>
              <a:ext cx="412338" cy="0"/>
            </a:xfrm>
            <a:prstGeom prst="straightConnector1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2553B73B-3820-3999-EAFF-36FF62B19AFF}"/>
                </a:ext>
              </a:extLst>
            </p:cNvPr>
            <p:cNvCxnSpPr>
              <a:cxnSpLocks/>
            </p:cNvCxnSpPr>
            <p:nvPr/>
          </p:nvCxnSpPr>
          <p:spPr>
            <a:xfrm>
              <a:off x="7586692" y="5057330"/>
              <a:ext cx="412338" cy="0"/>
            </a:xfrm>
            <a:prstGeom prst="straightConnector1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BF4D2818-3AA7-DF0A-A260-C6134CC5CDFA}"/>
                </a:ext>
              </a:extLst>
            </p:cNvPr>
            <p:cNvSpPr txBox="1"/>
            <p:nvPr/>
          </p:nvSpPr>
          <p:spPr>
            <a:xfrm>
              <a:off x="3363549" y="4407889"/>
              <a:ext cx="526106" cy="10772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400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(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6D6D0E5F-4D17-C487-EA46-8B4DA4F2320E}"/>
                </a:ext>
              </a:extLst>
            </p:cNvPr>
            <p:cNvSpPr txBox="1"/>
            <p:nvPr/>
          </p:nvSpPr>
          <p:spPr>
            <a:xfrm>
              <a:off x="8160694" y="4422176"/>
              <a:ext cx="526106" cy="10772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400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)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21EE432A-4107-72E9-C2C3-438E808CB660}"/>
                </a:ext>
              </a:extLst>
            </p:cNvPr>
            <p:cNvSpPr txBox="1"/>
            <p:nvPr/>
          </p:nvSpPr>
          <p:spPr>
            <a:xfrm>
              <a:off x="5041908" y="4934513"/>
              <a:ext cx="2471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,</a:t>
              </a:r>
              <a:endParaRPr lang="en-US" sz="6400" dirty="0"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endParaRP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33AA8149-2F53-34EA-171A-4EC9FC7CB456}"/>
                </a:ext>
              </a:extLst>
            </p:cNvPr>
            <p:cNvSpPr txBox="1"/>
            <p:nvPr/>
          </p:nvSpPr>
          <p:spPr>
            <a:xfrm>
              <a:off x="2038647" y="4822548"/>
              <a:ext cx="142782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= rev-acc</a:t>
              </a:r>
              <a:endParaRPr lang="en-US" sz="6400" dirty="0"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endParaRPr>
            </a:p>
          </p:txBody>
        </p:sp>
      </p:grpSp>
      <p:sp>
        <p:nvSpPr>
          <p:cNvPr id="19" name="Slide Number Placeholder 18">
            <a:extLst>
              <a:ext uri="{FF2B5EF4-FFF2-40B4-BE49-F238E27FC236}">
                <a16:creationId xmlns:a16="http://schemas.microsoft.com/office/drawing/2014/main" id="{4BAF52F9-CB96-85B7-DA8A-154D01DB91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25</a:t>
            </a:fld>
            <a:endParaRPr lang="en-US" dirty="0"/>
          </a:p>
        </p:txBody>
      </p:sp>
      <p:grpSp>
        <p:nvGrpSpPr>
          <p:cNvPr id="41" name="Group 40" descr="A call to rev-acc with two arguments: the list 3 :: 4 :: nil, and the list 2 :: 1 :: nil">
            <a:extLst>
              <a:ext uri="{FF2B5EF4-FFF2-40B4-BE49-F238E27FC236}">
                <a16:creationId xmlns:a16="http://schemas.microsoft.com/office/drawing/2014/main" id="{A0DC4B5D-61F5-BEA1-2509-830DD7A05CFE}"/>
              </a:ext>
            </a:extLst>
          </p:cNvPr>
          <p:cNvGrpSpPr/>
          <p:nvPr/>
        </p:nvGrpSpPr>
        <p:grpSpPr>
          <a:xfrm>
            <a:off x="326194" y="3305410"/>
            <a:ext cx="6303458" cy="1091505"/>
            <a:chOff x="326194" y="3305410"/>
            <a:chExt cx="6303458" cy="1091505"/>
          </a:xfrm>
        </p:grpSpPr>
        <p:grpSp>
          <p:nvGrpSpPr>
            <p:cNvPr id="42" name="Group 41" descr="The linked list 3 :: 4 :: nil">
              <a:extLst>
                <a:ext uri="{FF2B5EF4-FFF2-40B4-BE49-F238E27FC236}">
                  <a16:creationId xmlns:a16="http://schemas.microsoft.com/office/drawing/2014/main" id="{191462BD-A30F-79E4-50AA-4FFB3CBF2606}"/>
                </a:ext>
              </a:extLst>
            </p:cNvPr>
            <p:cNvGrpSpPr/>
            <p:nvPr/>
          </p:nvGrpSpPr>
          <p:grpSpPr>
            <a:xfrm>
              <a:off x="1820745" y="3739354"/>
              <a:ext cx="2213275" cy="411603"/>
              <a:chOff x="1820745" y="3739354"/>
              <a:chExt cx="2213275" cy="411603"/>
            </a:xfrm>
          </p:grpSpPr>
          <p:sp>
            <p:nvSpPr>
              <p:cNvPr id="55" name="Frame 54">
                <a:extLst>
                  <a:ext uri="{FF2B5EF4-FFF2-40B4-BE49-F238E27FC236}">
                    <a16:creationId xmlns:a16="http://schemas.microsoft.com/office/drawing/2014/main" id="{D8425A1C-2039-DD89-F764-371D8BE21620}"/>
                  </a:ext>
                </a:extLst>
              </p:cNvPr>
              <p:cNvSpPr/>
              <p:nvPr/>
            </p:nvSpPr>
            <p:spPr>
              <a:xfrm>
                <a:off x="1820745" y="3743185"/>
                <a:ext cx="395416" cy="407772"/>
              </a:xfrm>
              <a:prstGeom prst="frame">
                <a:avLst>
                  <a:gd name="adj1" fmla="val 0"/>
                </a:avLst>
              </a:prstGeom>
              <a:noFill/>
              <a:ln>
                <a:solidFill>
                  <a:schemeClr val="accent3">
                    <a:lumMod val="75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accent3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E9EFEA04-79DC-8394-11BF-192DD9E39102}"/>
                  </a:ext>
                </a:extLst>
              </p:cNvPr>
              <p:cNvSpPr txBox="1"/>
              <p:nvPr/>
            </p:nvSpPr>
            <p:spPr>
              <a:xfrm>
                <a:off x="1850355" y="3750847"/>
                <a:ext cx="36580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>
                    <a:solidFill>
                      <a:schemeClr val="accent3">
                        <a:lumMod val="50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Franklin Gothic Medium"/>
                  </a:rPr>
                  <a:t>3</a:t>
                </a:r>
              </a:p>
            </p:txBody>
          </p:sp>
          <p:sp>
            <p:nvSpPr>
              <p:cNvPr id="57" name="Frame 56">
                <a:extLst>
                  <a:ext uri="{FF2B5EF4-FFF2-40B4-BE49-F238E27FC236}">
                    <a16:creationId xmlns:a16="http://schemas.microsoft.com/office/drawing/2014/main" id="{A31E4DFD-624B-C4F9-FC31-1FE689772209}"/>
                  </a:ext>
                </a:extLst>
              </p:cNvPr>
              <p:cNvSpPr/>
              <p:nvPr/>
            </p:nvSpPr>
            <p:spPr>
              <a:xfrm>
                <a:off x="2675032" y="3739354"/>
                <a:ext cx="395416" cy="407772"/>
              </a:xfrm>
              <a:prstGeom prst="frame">
                <a:avLst>
                  <a:gd name="adj1" fmla="val 0"/>
                </a:avLst>
              </a:prstGeom>
              <a:noFill/>
              <a:ln>
                <a:solidFill>
                  <a:schemeClr val="accent3">
                    <a:lumMod val="75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accent3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6E4AA4C8-C9CA-EA36-3729-251E6AB8B7FF}"/>
                  </a:ext>
                </a:extLst>
              </p:cNvPr>
              <p:cNvSpPr txBox="1"/>
              <p:nvPr/>
            </p:nvSpPr>
            <p:spPr>
              <a:xfrm>
                <a:off x="2704642" y="3747016"/>
                <a:ext cx="36580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>
                    <a:solidFill>
                      <a:schemeClr val="accent3">
                        <a:lumMod val="50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Franklin Gothic Medium"/>
                  </a:rPr>
                  <a:t>4</a:t>
                </a:r>
              </a:p>
            </p:txBody>
          </p:sp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E2DF77B7-7C22-44F1-B7AC-A7BC9E871DCD}"/>
                  </a:ext>
                </a:extLst>
              </p:cNvPr>
              <p:cNvSpPr txBox="1"/>
              <p:nvPr/>
            </p:nvSpPr>
            <p:spPr>
              <a:xfrm>
                <a:off x="3451638" y="3750847"/>
                <a:ext cx="58238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>
                    <a:solidFill>
                      <a:schemeClr val="accent3">
                        <a:lumMod val="50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Franklin Gothic Medium"/>
                  </a:rPr>
                  <a:t>nil</a:t>
                </a:r>
              </a:p>
            </p:txBody>
          </p:sp>
          <p:cxnSp>
            <p:nvCxnSpPr>
              <p:cNvPr id="60" name="Straight Arrow Connector 59">
                <a:extLst>
                  <a:ext uri="{FF2B5EF4-FFF2-40B4-BE49-F238E27FC236}">
                    <a16:creationId xmlns:a16="http://schemas.microsoft.com/office/drawing/2014/main" id="{2C51297C-2888-895E-C6BD-107ABABDC612}"/>
                  </a:ext>
                </a:extLst>
              </p:cNvPr>
              <p:cNvCxnSpPr>
                <a:cxnSpLocks/>
                <a:stCxn id="56" idx="3"/>
              </p:cNvCxnSpPr>
              <p:nvPr/>
            </p:nvCxnSpPr>
            <p:spPr>
              <a:xfrm>
                <a:off x="2216161" y="3950902"/>
                <a:ext cx="412338" cy="0"/>
              </a:xfrm>
              <a:prstGeom prst="straightConnector1">
                <a:avLst/>
              </a:prstGeom>
              <a:ln>
                <a:solidFill>
                  <a:schemeClr val="accent3">
                    <a:lumMod val="60000"/>
                    <a:lumOff val="40000"/>
                  </a:schemeClr>
                </a:solidFill>
                <a:tailEnd type="triangl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Arrow Connector 60">
                <a:extLst>
                  <a:ext uri="{FF2B5EF4-FFF2-40B4-BE49-F238E27FC236}">
                    <a16:creationId xmlns:a16="http://schemas.microsoft.com/office/drawing/2014/main" id="{1D940988-894E-D02D-0AF1-C51FB7F1EBB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070448" y="3950902"/>
                <a:ext cx="412338" cy="0"/>
              </a:xfrm>
              <a:prstGeom prst="straightConnector1">
                <a:avLst/>
              </a:prstGeom>
              <a:ln>
                <a:solidFill>
                  <a:schemeClr val="accent3">
                    <a:lumMod val="60000"/>
                    <a:lumOff val="40000"/>
                  </a:schemeClr>
                </a:solidFill>
                <a:tailEnd type="triangl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3" name="Group 42" descr="The linked list 2 :: 1 :: nil">
              <a:extLst>
                <a:ext uri="{FF2B5EF4-FFF2-40B4-BE49-F238E27FC236}">
                  <a16:creationId xmlns:a16="http://schemas.microsoft.com/office/drawing/2014/main" id="{4F3E5690-1EA3-38C1-346B-456B90FF7B24}"/>
                </a:ext>
              </a:extLst>
            </p:cNvPr>
            <p:cNvGrpSpPr/>
            <p:nvPr/>
          </p:nvGrpSpPr>
          <p:grpSpPr>
            <a:xfrm>
              <a:off x="4279841" y="3743303"/>
              <a:ext cx="2213275" cy="411603"/>
              <a:chOff x="4279841" y="3743303"/>
              <a:chExt cx="2213275" cy="411603"/>
            </a:xfrm>
          </p:grpSpPr>
          <p:sp>
            <p:nvSpPr>
              <p:cNvPr id="48" name="Frame 47">
                <a:extLst>
                  <a:ext uri="{FF2B5EF4-FFF2-40B4-BE49-F238E27FC236}">
                    <a16:creationId xmlns:a16="http://schemas.microsoft.com/office/drawing/2014/main" id="{37BE929E-1EA2-98F9-CE89-F63A3205EA54}"/>
                  </a:ext>
                </a:extLst>
              </p:cNvPr>
              <p:cNvSpPr/>
              <p:nvPr/>
            </p:nvSpPr>
            <p:spPr>
              <a:xfrm>
                <a:off x="4279841" y="3747134"/>
                <a:ext cx="395416" cy="407772"/>
              </a:xfrm>
              <a:prstGeom prst="frame">
                <a:avLst>
                  <a:gd name="adj1" fmla="val 0"/>
                </a:avLst>
              </a:prstGeom>
              <a:noFill/>
              <a:ln>
                <a:solidFill>
                  <a:schemeClr val="accent3">
                    <a:lumMod val="75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accent3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287148AC-ABB0-9185-13FE-C7782C591562}"/>
                  </a:ext>
                </a:extLst>
              </p:cNvPr>
              <p:cNvSpPr txBox="1"/>
              <p:nvPr/>
            </p:nvSpPr>
            <p:spPr>
              <a:xfrm>
                <a:off x="4309451" y="3754796"/>
                <a:ext cx="36580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>
                    <a:solidFill>
                      <a:schemeClr val="accent3">
                        <a:lumMod val="50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Franklin Gothic Medium"/>
                  </a:rPr>
                  <a:t>2</a:t>
                </a:r>
              </a:p>
            </p:txBody>
          </p:sp>
          <p:sp>
            <p:nvSpPr>
              <p:cNvPr id="50" name="Frame 49">
                <a:extLst>
                  <a:ext uri="{FF2B5EF4-FFF2-40B4-BE49-F238E27FC236}">
                    <a16:creationId xmlns:a16="http://schemas.microsoft.com/office/drawing/2014/main" id="{2B73EF43-BEA1-C5E3-E441-95561FC82F05}"/>
                  </a:ext>
                </a:extLst>
              </p:cNvPr>
              <p:cNvSpPr/>
              <p:nvPr/>
            </p:nvSpPr>
            <p:spPr>
              <a:xfrm>
                <a:off x="5134128" y="3743303"/>
                <a:ext cx="395416" cy="407772"/>
              </a:xfrm>
              <a:prstGeom prst="frame">
                <a:avLst>
                  <a:gd name="adj1" fmla="val 0"/>
                </a:avLst>
              </a:prstGeom>
              <a:noFill/>
              <a:ln>
                <a:solidFill>
                  <a:schemeClr val="accent3">
                    <a:lumMod val="75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accent3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297F88E7-8E1D-C4F2-20BC-99F1F9FFC731}"/>
                  </a:ext>
                </a:extLst>
              </p:cNvPr>
              <p:cNvSpPr txBox="1"/>
              <p:nvPr/>
            </p:nvSpPr>
            <p:spPr>
              <a:xfrm>
                <a:off x="5163738" y="3750965"/>
                <a:ext cx="36580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>
                    <a:solidFill>
                      <a:schemeClr val="accent3">
                        <a:lumMod val="50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Franklin Gothic Medium"/>
                  </a:rPr>
                  <a:t>1</a:t>
                </a:r>
              </a:p>
            </p:txBody>
          </p:sp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E4A66E69-2A4C-B7CE-DB60-2F6DF92EC92B}"/>
                  </a:ext>
                </a:extLst>
              </p:cNvPr>
              <p:cNvSpPr txBox="1"/>
              <p:nvPr/>
            </p:nvSpPr>
            <p:spPr>
              <a:xfrm>
                <a:off x="5910734" y="3754796"/>
                <a:ext cx="58238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>
                    <a:solidFill>
                      <a:schemeClr val="accent3">
                        <a:lumMod val="50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Franklin Gothic Medium"/>
                  </a:rPr>
                  <a:t>nil</a:t>
                </a:r>
              </a:p>
            </p:txBody>
          </p:sp>
          <p:cxnSp>
            <p:nvCxnSpPr>
              <p:cNvPr id="53" name="Straight Arrow Connector 52">
                <a:extLst>
                  <a:ext uri="{FF2B5EF4-FFF2-40B4-BE49-F238E27FC236}">
                    <a16:creationId xmlns:a16="http://schemas.microsoft.com/office/drawing/2014/main" id="{4585140A-EF6A-68DE-BE8E-815DA780E016}"/>
                  </a:ext>
                </a:extLst>
              </p:cNvPr>
              <p:cNvCxnSpPr>
                <a:cxnSpLocks/>
                <a:stCxn id="49" idx="3"/>
              </p:cNvCxnSpPr>
              <p:nvPr/>
            </p:nvCxnSpPr>
            <p:spPr>
              <a:xfrm>
                <a:off x="4675257" y="3954851"/>
                <a:ext cx="412338" cy="0"/>
              </a:xfrm>
              <a:prstGeom prst="straightConnector1">
                <a:avLst/>
              </a:prstGeom>
              <a:ln>
                <a:solidFill>
                  <a:schemeClr val="accent3">
                    <a:lumMod val="60000"/>
                    <a:lumOff val="40000"/>
                  </a:schemeClr>
                </a:solidFill>
                <a:tailEnd type="triangl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Arrow Connector 53">
                <a:extLst>
                  <a:ext uri="{FF2B5EF4-FFF2-40B4-BE49-F238E27FC236}">
                    <a16:creationId xmlns:a16="http://schemas.microsoft.com/office/drawing/2014/main" id="{E781F33E-5A52-287C-F0D6-A3458A31C03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529544" y="3954851"/>
                <a:ext cx="412338" cy="0"/>
              </a:xfrm>
              <a:prstGeom prst="straightConnector1">
                <a:avLst/>
              </a:prstGeom>
              <a:ln>
                <a:solidFill>
                  <a:schemeClr val="accent3">
                    <a:lumMod val="60000"/>
                    <a:lumOff val="40000"/>
                  </a:schemeClr>
                </a:solidFill>
                <a:tailEnd type="triangl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36DFAB3B-366F-5898-04E8-BD62CB9419DF}"/>
                </a:ext>
              </a:extLst>
            </p:cNvPr>
            <p:cNvSpPr txBox="1"/>
            <p:nvPr/>
          </p:nvSpPr>
          <p:spPr>
            <a:xfrm>
              <a:off x="1306401" y="3305410"/>
              <a:ext cx="526106" cy="10772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400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(</a:t>
              </a: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96C06B79-58C3-BE55-AA64-ED63C45FE114}"/>
                </a:ext>
              </a:extLst>
            </p:cNvPr>
            <p:cNvSpPr txBox="1"/>
            <p:nvPr/>
          </p:nvSpPr>
          <p:spPr>
            <a:xfrm>
              <a:off x="6103546" y="3319697"/>
              <a:ext cx="526106" cy="10772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400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)</a:t>
              </a: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32B2782F-D9E7-59BC-4C77-F828EAE378F9}"/>
                </a:ext>
              </a:extLst>
            </p:cNvPr>
            <p:cNvSpPr txBox="1"/>
            <p:nvPr/>
          </p:nvSpPr>
          <p:spPr>
            <a:xfrm>
              <a:off x="3794694" y="3844019"/>
              <a:ext cx="2471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,</a:t>
              </a:r>
              <a:endParaRPr lang="en-US" sz="6400" dirty="0"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endParaRP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C9878DC4-EC1A-E918-D244-C1B75D468196}"/>
                </a:ext>
              </a:extLst>
            </p:cNvPr>
            <p:cNvSpPr txBox="1"/>
            <p:nvPr/>
          </p:nvSpPr>
          <p:spPr>
            <a:xfrm>
              <a:off x="326194" y="3720069"/>
              <a:ext cx="113127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rev-acc</a:t>
              </a:r>
              <a:endParaRPr lang="en-US" sz="6400" dirty="0"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305033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4FD55E-CBD5-1F81-9F70-05ED8E5812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ED006-53A7-712C-013B-33E7D359D4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6: Reversing a 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91FEAD-E2E5-4BCF-B601-5F1EA8BD66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244160"/>
            <a:ext cx="8536329" cy="5140800"/>
          </a:xfrm>
        </p:spPr>
        <p:txBody>
          <a:bodyPr/>
          <a:lstStyle/>
          <a:p>
            <a:r>
              <a:rPr lang="en-US" sz="26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Helper function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rev-acc(S, R)</a:t>
            </a:r>
            <a:r>
              <a:rPr lang="en-US" sz="26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 for any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S, R : List</a:t>
            </a:r>
          </a:p>
          <a:p>
            <a:pPr lvl="2"/>
            <a:endParaRPr lang="en-US" sz="1800" dirty="0">
              <a:latin typeface="Franklin Gothic Medium" panose="020B0603020102020204" pitchFamily="34" charset="0"/>
              <a:ea typeface="Cambria Math" panose="02040503050406030204" pitchFamily="18" charset="0"/>
            </a:endParaRP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rev-acc(nil, R)	:=  R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rev-acc(x :: L, R)	:=  rev-acc(L, x :: R)	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			</a:t>
            </a:r>
          </a:p>
          <a:p>
            <a:pPr lvl="2"/>
            <a:endParaRPr lang="en-US" sz="1800" dirty="0">
              <a:latin typeface="Franklin Gothic Medium" panose="020B0603020102020204" pitchFamily="34" charset="0"/>
              <a:ea typeface="Cambria Math" panose="02040503050406030204" pitchFamily="18" charset="0"/>
            </a:endParaRPr>
          </a:p>
        </p:txBody>
      </p:sp>
      <p:grpSp>
        <p:nvGrpSpPr>
          <p:cNvPr id="99" name="Group 98" descr="this becomes a call to rev-acc where the first argument is nil, followed by the list 4 :: 3 :: 2 :: 1 :: nil">
            <a:extLst>
              <a:ext uri="{FF2B5EF4-FFF2-40B4-BE49-F238E27FC236}">
                <a16:creationId xmlns:a16="http://schemas.microsoft.com/office/drawing/2014/main" id="{45F3A5D9-3CBD-B361-D4DC-BA97FACAD322}"/>
              </a:ext>
            </a:extLst>
          </p:cNvPr>
          <p:cNvGrpSpPr/>
          <p:nvPr/>
        </p:nvGrpSpPr>
        <p:grpSpPr>
          <a:xfrm>
            <a:off x="2038647" y="5391217"/>
            <a:ext cx="6648153" cy="1091505"/>
            <a:chOff x="2038647" y="5391217"/>
            <a:chExt cx="6648153" cy="1091505"/>
          </a:xfrm>
        </p:grpSpPr>
        <p:sp>
          <p:nvSpPr>
            <p:cNvPr id="19" name="Frame 18">
              <a:extLst>
                <a:ext uri="{FF2B5EF4-FFF2-40B4-BE49-F238E27FC236}">
                  <a16:creationId xmlns:a16="http://schemas.microsoft.com/office/drawing/2014/main" id="{D7F81499-623C-E867-F077-42CA9A79E6FF}"/>
                </a:ext>
              </a:extLst>
            </p:cNvPr>
            <p:cNvSpPr/>
            <p:nvPr/>
          </p:nvSpPr>
          <p:spPr>
            <a:xfrm>
              <a:off x="5528420" y="5825190"/>
              <a:ext cx="395416" cy="407772"/>
            </a:xfrm>
            <a:prstGeom prst="frame">
              <a:avLst>
                <a:gd name="adj1" fmla="val 0"/>
              </a:avLst>
            </a:prstGeom>
            <a:noFill/>
            <a:ln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3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C5956F47-B0A2-05D7-CD76-E4D85EDA94F9}"/>
                </a:ext>
              </a:extLst>
            </p:cNvPr>
            <p:cNvSpPr txBox="1"/>
            <p:nvPr/>
          </p:nvSpPr>
          <p:spPr>
            <a:xfrm>
              <a:off x="5558030" y="5832852"/>
              <a:ext cx="36580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3</a:t>
              </a:r>
            </a:p>
          </p:txBody>
        </p:sp>
        <p:sp>
          <p:nvSpPr>
            <p:cNvPr id="42" name="Frame 41">
              <a:extLst>
                <a:ext uri="{FF2B5EF4-FFF2-40B4-BE49-F238E27FC236}">
                  <a16:creationId xmlns:a16="http://schemas.microsoft.com/office/drawing/2014/main" id="{5AC49020-D633-FAE7-1DE4-D4D751058FD1}"/>
                </a:ext>
              </a:extLst>
            </p:cNvPr>
            <p:cNvSpPr/>
            <p:nvPr/>
          </p:nvSpPr>
          <p:spPr>
            <a:xfrm>
              <a:off x="4711798" y="5829110"/>
              <a:ext cx="395416" cy="407772"/>
            </a:xfrm>
            <a:prstGeom prst="frame">
              <a:avLst>
                <a:gd name="adj1" fmla="val 0"/>
              </a:avLst>
            </a:prstGeom>
            <a:noFill/>
            <a:ln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3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CBBD27E9-4813-8752-4E5D-2C437B82F6EB}"/>
                </a:ext>
              </a:extLst>
            </p:cNvPr>
            <p:cNvSpPr txBox="1"/>
            <p:nvPr/>
          </p:nvSpPr>
          <p:spPr>
            <a:xfrm>
              <a:off x="4741408" y="5836772"/>
              <a:ext cx="36580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4</a:t>
              </a: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F6F4C99C-9856-DA0C-F254-638BA04027EB}"/>
                </a:ext>
              </a:extLst>
            </p:cNvPr>
            <p:cNvSpPr txBox="1"/>
            <p:nvPr/>
          </p:nvSpPr>
          <p:spPr>
            <a:xfrm>
              <a:off x="3796305" y="5833676"/>
              <a:ext cx="58238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nil</a:t>
              </a:r>
            </a:p>
          </p:txBody>
        </p:sp>
        <p:cxnSp>
          <p:nvCxnSpPr>
            <p:cNvPr id="45" name="Straight Arrow Connector 44">
              <a:extLst>
                <a:ext uri="{FF2B5EF4-FFF2-40B4-BE49-F238E27FC236}">
                  <a16:creationId xmlns:a16="http://schemas.microsoft.com/office/drawing/2014/main" id="{2411E6BE-AF4F-9187-BE2F-F2F88B15B708}"/>
                </a:ext>
              </a:extLst>
            </p:cNvPr>
            <p:cNvCxnSpPr>
              <a:cxnSpLocks/>
              <a:stCxn id="41" idx="3"/>
            </p:cNvCxnSpPr>
            <p:nvPr/>
          </p:nvCxnSpPr>
          <p:spPr>
            <a:xfrm>
              <a:off x="5923836" y="6032907"/>
              <a:ext cx="412338" cy="0"/>
            </a:xfrm>
            <a:prstGeom prst="straightConnector1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>
              <a:extLst>
                <a:ext uri="{FF2B5EF4-FFF2-40B4-BE49-F238E27FC236}">
                  <a16:creationId xmlns:a16="http://schemas.microsoft.com/office/drawing/2014/main" id="{D6F6C263-27A0-2169-8BBE-820DA5A825AD}"/>
                </a:ext>
              </a:extLst>
            </p:cNvPr>
            <p:cNvCxnSpPr>
              <a:cxnSpLocks/>
            </p:cNvCxnSpPr>
            <p:nvPr/>
          </p:nvCxnSpPr>
          <p:spPr>
            <a:xfrm>
              <a:off x="5107214" y="6040658"/>
              <a:ext cx="412338" cy="0"/>
            </a:xfrm>
            <a:prstGeom prst="straightConnector1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Frame 46">
              <a:extLst>
                <a:ext uri="{FF2B5EF4-FFF2-40B4-BE49-F238E27FC236}">
                  <a16:creationId xmlns:a16="http://schemas.microsoft.com/office/drawing/2014/main" id="{031CF31C-0703-6CBF-EE11-A761D1DBC979}"/>
                </a:ext>
              </a:extLst>
            </p:cNvPr>
            <p:cNvSpPr/>
            <p:nvPr/>
          </p:nvSpPr>
          <p:spPr>
            <a:xfrm>
              <a:off x="6336989" y="5832941"/>
              <a:ext cx="395416" cy="407772"/>
            </a:xfrm>
            <a:prstGeom prst="frame">
              <a:avLst>
                <a:gd name="adj1" fmla="val 0"/>
              </a:avLst>
            </a:prstGeom>
            <a:noFill/>
            <a:ln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3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F6B77FC0-E1B1-DA2C-0668-E8E3B640C263}"/>
                </a:ext>
              </a:extLst>
            </p:cNvPr>
            <p:cNvSpPr txBox="1"/>
            <p:nvPr/>
          </p:nvSpPr>
          <p:spPr>
            <a:xfrm>
              <a:off x="6366599" y="5840603"/>
              <a:ext cx="36580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2</a:t>
              </a:r>
            </a:p>
          </p:txBody>
        </p:sp>
        <p:sp>
          <p:nvSpPr>
            <p:cNvPr id="49" name="Frame 48">
              <a:extLst>
                <a:ext uri="{FF2B5EF4-FFF2-40B4-BE49-F238E27FC236}">
                  <a16:creationId xmlns:a16="http://schemas.microsoft.com/office/drawing/2014/main" id="{67F4080D-92DF-C59D-83C5-0066A1EB2648}"/>
                </a:ext>
              </a:extLst>
            </p:cNvPr>
            <p:cNvSpPr/>
            <p:nvPr/>
          </p:nvSpPr>
          <p:spPr>
            <a:xfrm>
              <a:off x="7191276" y="5829110"/>
              <a:ext cx="395416" cy="407772"/>
            </a:xfrm>
            <a:prstGeom prst="frame">
              <a:avLst>
                <a:gd name="adj1" fmla="val 0"/>
              </a:avLst>
            </a:prstGeom>
            <a:noFill/>
            <a:ln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3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A997B753-C86F-90B0-284D-FBFEDF0D5C90}"/>
                </a:ext>
              </a:extLst>
            </p:cNvPr>
            <p:cNvSpPr txBox="1"/>
            <p:nvPr/>
          </p:nvSpPr>
          <p:spPr>
            <a:xfrm>
              <a:off x="7220886" y="5836772"/>
              <a:ext cx="36580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1</a:t>
              </a: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2E336134-9E5F-D1C1-C529-81F592330108}"/>
                </a:ext>
              </a:extLst>
            </p:cNvPr>
            <p:cNvSpPr txBox="1"/>
            <p:nvPr/>
          </p:nvSpPr>
          <p:spPr>
            <a:xfrm>
              <a:off x="7967882" y="5840603"/>
              <a:ext cx="58238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nil</a:t>
              </a:r>
            </a:p>
          </p:txBody>
        </p:sp>
        <p:cxnSp>
          <p:nvCxnSpPr>
            <p:cNvPr id="52" name="Straight Arrow Connector 51">
              <a:extLst>
                <a:ext uri="{FF2B5EF4-FFF2-40B4-BE49-F238E27FC236}">
                  <a16:creationId xmlns:a16="http://schemas.microsoft.com/office/drawing/2014/main" id="{AB17ADE3-8B30-09E1-F0C9-3A9B5C89FFE1}"/>
                </a:ext>
              </a:extLst>
            </p:cNvPr>
            <p:cNvCxnSpPr>
              <a:cxnSpLocks/>
              <a:stCxn id="48" idx="3"/>
            </p:cNvCxnSpPr>
            <p:nvPr/>
          </p:nvCxnSpPr>
          <p:spPr>
            <a:xfrm>
              <a:off x="6732405" y="6040658"/>
              <a:ext cx="412338" cy="0"/>
            </a:xfrm>
            <a:prstGeom prst="straightConnector1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Arrow Connector 52">
              <a:extLst>
                <a:ext uri="{FF2B5EF4-FFF2-40B4-BE49-F238E27FC236}">
                  <a16:creationId xmlns:a16="http://schemas.microsoft.com/office/drawing/2014/main" id="{6A74CB6F-A3A9-2071-29A8-94E07D3022CA}"/>
                </a:ext>
              </a:extLst>
            </p:cNvPr>
            <p:cNvCxnSpPr>
              <a:cxnSpLocks/>
            </p:cNvCxnSpPr>
            <p:nvPr/>
          </p:nvCxnSpPr>
          <p:spPr>
            <a:xfrm>
              <a:off x="7586692" y="6040658"/>
              <a:ext cx="412338" cy="0"/>
            </a:xfrm>
            <a:prstGeom prst="straightConnector1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051AAF1B-E5B6-6400-54A7-27AE292E3F6F}"/>
                </a:ext>
              </a:extLst>
            </p:cNvPr>
            <p:cNvSpPr txBox="1"/>
            <p:nvPr/>
          </p:nvSpPr>
          <p:spPr>
            <a:xfrm>
              <a:off x="3363549" y="5391217"/>
              <a:ext cx="526106" cy="10772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400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(</a:t>
              </a:r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8914FB0D-4899-893E-522F-A78E197F9B97}"/>
                </a:ext>
              </a:extLst>
            </p:cNvPr>
            <p:cNvSpPr txBox="1"/>
            <p:nvPr/>
          </p:nvSpPr>
          <p:spPr>
            <a:xfrm>
              <a:off x="8160694" y="5405504"/>
              <a:ext cx="526106" cy="10772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400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)</a:t>
              </a: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D3F69973-A83D-F5E9-999C-55E04A188BA5}"/>
                </a:ext>
              </a:extLst>
            </p:cNvPr>
            <p:cNvSpPr txBox="1"/>
            <p:nvPr/>
          </p:nvSpPr>
          <p:spPr>
            <a:xfrm>
              <a:off x="4198961" y="5863304"/>
              <a:ext cx="2471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,</a:t>
              </a:r>
              <a:endParaRPr lang="en-US" sz="6400" dirty="0"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endParaRP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A3DF7AC8-F7FC-AC90-5C64-1194EA415530}"/>
                </a:ext>
              </a:extLst>
            </p:cNvPr>
            <p:cNvSpPr txBox="1"/>
            <p:nvPr/>
          </p:nvSpPr>
          <p:spPr>
            <a:xfrm>
              <a:off x="2038647" y="5805876"/>
              <a:ext cx="142782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= rev-acc</a:t>
              </a:r>
              <a:endParaRPr lang="en-US" sz="6400" dirty="0"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endParaRPr>
            </a:p>
          </p:txBody>
        </p:sp>
      </p:grpSp>
      <p:sp>
        <p:nvSpPr>
          <p:cNvPr id="58" name="Slide Number Placeholder 57">
            <a:extLst>
              <a:ext uri="{FF2B5EF4-FFF2-40B4-BE49-F238E27FC236}">
                <a16:creationId xmlns:a16="http://schemas.microsoft.com/office/drawing/2014/main" id="{3B520CB0-1506-681B-EA3D-98A54C2645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26</a:t>
            </a:fld>
            <a:endParaRPr lang="en-US" dirty="0"/>
          </a:p>
        </p:txBody>
      </p:sp>
      <p:grpSp>
        <p:nvGrpSpPr>
          <p:cNvPr id="59" name="Group 58" descr="becomes equal to the call to rev-acc with 4:: nil and 3 :: 2 :: 1 :: nil. Note that the 3 has “moved” to the right argument.">
            <a:extLst>
              <a:ext uri="{FF2B5EF4-FFF2-40B4-BE49-F238E27FC236}">
                <a16:creationId xmlns:a16="http://schemas.microsoft.com/office/drawing/2014/main" id="{AEFDCD95-E157-9A59-7330-044D31A0AC04}"/>
              </a:ext>
            </a:extLst>
          </p:cNvPr>
          <p:cNvGrpSpPr/>
          <p:nvPr/>
        </p:nvGrpSpPr>
        <p:grpSpPr>
          <a:xfrm>
            <a:off x="2038647" y="4407889"/>
            <a:ext cx="6648153" cy="1091505"/>
            <a:chOff x="2038647" y="4407889"/>
            <a:chExt cx="6648153" cy="1091505"/>
          </a:xfrm>
        </p:grpSpPr>
        <p:sp>
          <p:nvSpPr>
            <p:cNvPr id="60" name="Frame 59">
              <a:extLst>
                <a:ext uri="{FF2B5EF4-FFF2-40B4-BE49-F238E27FC236}">
                  <a16:creationId xmlns:a16="http://schemas.microsoft.com/office/drawing/2014/main" id="{B4A8001C-28F1-E559-B5B0-15C5B1220BDF}"/>
                </a:ext>
              </a:extLst>
            </p:cNvPr>
            <p:cNvSpPr/>
            <p:nvPr/>
          </p:nvSpPr>
          <p:spPr>
            <a:xfrm>
              <a:off x="5528420" y="4841862"/>
              <a:ext cx="395416" cy="407772"/>
            </a:xfrm>
            <a:prstGeom prst="frame">
              <a:avLst>
                <a:gd name="adj1" fmla="val 0"/>
              </a:avLst>
            </a:prstGeom>
            <a:noFill/>
            <a:ln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3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96D04AEB-24D5-EE9E-AF5C-2A726D7D5E63}"/>
                </a:ext>
              </a:extLst>
            </p:cNvPr>
            <p:cNvSpPr txBox="1"/>
            <p:nvPr/>
          </p:nvSpPr>
          <p:spPr>
            <a:xfrm>
              <a:off x="5558030" y="4849524"/>
              <a:ext cx="36580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3</a:t>
              </a:r>
            </a:p>
          </p:txBody>
        </p:sp>
        <p:sp>
          <p:nvSpPr>
            <p:cNvPr id="62" name="Frame 61">
              <a:extLst>
                <a:ext uri="{FF2B5EF4-FFF2-40B4-BE49-F238E27FC236}">
                  <a16:creationId xmlns:a16="http://schemas.microsoft.com/office/drawing/2014/main" id="{CFE08C36-ED12-BAC9-90C0-553CA5420CFE}"/>
                </a:ext>
              </a:extLst>
            </p:cNvPr>
            <p:cNvSpPr/>
            <p:nvPr/>
          </p:nvSpPr>
          <p:spPr>
            <a:xfrm>
              <a:off x="3922246" y="4829848"/>
              <a:ext cx="395416" cy="407772"/>
            </a:xfrm>
            <a:prstGeom prst="frame">
              <a:avLst>
                <a:gd name="adj1" fmla="val 0"/>
              </a:avLst>
            </a:prstGeom>
            <a:noFill/>
            <a:ln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3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4012C702-CA47-A014-B229-B703600595B5}"/>
                </a:ext>
              </a:extLst>
            </p:cNvPr>
            <p:cNvSpPr txBox="1"/>
            <p:nvPr/>
          </p:nvSpPr>
          <p:spPr>
            <a:xfrm>
              <a:off x="3951856" y="4837510"/>
              <a:ext cx="36580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4</a:t>
              </a:r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AEE48E08-E2FD-42D6-080B-F8AA2E1E1D70}"/>
                </a:ext>
              </a:extLst>
            </p:cNvPr>
            <p:cNvSpPr txBox="1"/>
            <p:nvPr/>
          </p:nvSpPr>
          <p:spPr>
            <a:xfrm>
              <a:off x="4698852" y="4841341"/>
              <a:ext cx="58238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nil</a:t>
              </a:r>
            </a:p>
          </p:txBody>
        </p:sp>
        <p:cxnSp>
          <p:nvCxnSpPr>
            <p:cNvPr id="65" name="Straight Arrow Connector 64">
              <a:extLst>
                <a:ext uri="{FF2B5EF4-FFF2-40B4-BE49-F238E27FC236}">
                  <a16:creationId xmlns:a16="http://schemas.microsoft.com/office/drawing/2014/main" id="{EE7545FE-4FB5-4DA1-DAEE-F60A1EE24427}"/>
                </a:ext>
              </a:extLst>
            </p:cNvPr>
            <p:cNvCxnSpPr>
              <a:cxnSpLocks/>
              <a:stCxn id="61" idx="3"/>
            </p:cNvCxnSpPr>
            <p:nvPr/>
          </p:nvCxnSpPr>
          <p:spPr>
            <a:xfrm>
              <a:off x="5923836" y="5049579"/>
              <a:ext cx="412338" cy="0"/>
            </a:xfrm>
            <a:prstGeom prst="straightConnector1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Arrow Connector 65">
              <a:extLst>
                <a:ext uri="{FF2B5EF4-FFF2-40B4-BE49-F238E27FC236}">
                  <a16:creationId xmlns:a16="http://schemas.microsoft.com/office/drawing/2014/main" id="{13A9520E-FBA4-201B-65AF-B4E207242F58}"/>
                </a:ext>
              </a:extLst>
            </p:cNvPr>
            <p:cNvCxnSpPr>
              <a:cxnSpLocks/>
            </p:cNvCxnSpPr>
            <p:nvPr/>
          </p:nvCxnSpPr>
          <p:spPr>
            <a:xfrm>
              <a:off x="4317662" y="5041396"/>
              <a:ext cx="412338" cy="0"/>
            </a:xfrm>
            <a:prstGeom prst="straightConnector1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Frame 66">
              <a:extLst>
                <a:ext uri="{FF2B5EF4-FFF2-40B4-BE49-F238E27FC236}">
                  <a16:creationId xmlns:a16="http://schemas.microsoft.com/office/drawing/2014/main" id="{95251826-49CE-8118-951F-80809C5A5168}"/>
                </a:ext>
              </a:extLst>
            </p:cNvPr>
            <p:cNvSpPr/>
            <p:nvPr/>
          </p:nvSpPr>
          <p:spPr>
            <a:xfrm>
              <a:off x="6336989" y="4849613"/>
              <a:ext cx="395416" cy="407772"/>
            </a:xfrm>
            <a:prstGeom prst="frame">
              <a:avLst>
                <a:gd name="adj1" fmla="val 0"/>
              </a:avLst>
            </a:prstGeom>
            <a:noFill/>
            <a:ln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3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0FEE8986-D892-5475-0586-2FB8479092C0}"/>
                </a:ext>
              </a:extLst>
            </p:cNvPr>
            <p:cNvSpPr txBox="1"/>
            <p:nvPr/>
          </p:nvSpPr>
          <p:spPr>
            <a:xfrm>
              <a:off x="6366599" y="4857275"/>
              <a:ext cx="36580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2</a:t>
              </a:r>
            </a:p>
          </p:txBody>
        </p:sp>
        <p:sp>
          <p:nvSpPr>
            <p:cNvPr id="69" name="Frame 68">
              <a:extLst>
                <a:ext uri="{FF2B5EF4-FFF2-40B4-BE49-F238E27FC236}">
                  <a16:creationId xmlns:a16="http://schemas.microsoft.com/office/drawing/2014/main" id="{1A7B3069-9297-4A96-996D-875CC5CFD011}"/>
                </a:ext>
              </a:extLst>
            </p:cNvPr>
            <p:cNvSpPr/>
            <p:nvPr/>
          </p:nvSpPr>
          <p:spPr>
            <a:xfrm>
              <a:off x="7191276" y="4845782"/>
              <a:ext cx="395416" cy="407772"/>
            </a:xfrm>
            <a:prstGeom prst="frame">
              <a:avLst>
                <a:gd name="adj1" fmla="val 0"/>
              </a:avLst>
            </a:prstGeom>
            <a:noFill/>
            <a:ln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3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706098F8-7146-B6CD-2D76-2835684C9F41}"/>
                </a:ext>
              </a:extLst>
            </p:cNvPr>
            <p:cNvSpPr txBox="1"/>
            <p:nvPr/>
          </p:nvSpPr>
          <p:spPr>
            <a:xfrm>
              <a:off x="7220886" y="4853444"/>
              <a:ext cx="36580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1</a:t>
              </a:r>
            </a:p>
          </p:txBody>
        </p: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0B3A04A5-DCA1-658A-D20A-595AE144B3FC}"/>
                </a:ext>
              </a:extLst>
            </p:cNvPr>
            <p:cNvSpPr txBox="1"/>
            <p:nvPr/>
          </p:nvSpPr>
          <p:spPr>
            <a:xfrm>
              <a:off x="7967882" y="4857275"/>
              <a:ext cx="58238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nil</a:t>
              </a:r>
            </a:p>
          </p:txBody>
        </p:sp>
        <p:cxnSp>
          <p:nvCxnSpPr>
            <p:cNvPr id="72" name="Straight Arrow Connector 71">
              <a:extLst>
                <a:ext uri="{FF2B5EF4-FFF2-40B4-BE49-F238E27FC236}">
                  <a16:creationId xmlns:a16="http://schemas.microsoft.com/office/drawing/2014/main" id="{CF1190EE-52F4-E211-970A-4E8B09AE6FD1}"/>
                </a:ext>
              </a:extLst>
            </p:cNvPr>
            <p:cNvCxnSpPr>
              <a:cxnSpLocks/>
              <a:stCxn id="68" idx="3"/>
            </p:cNvCxnSpPr>
            <p:nvPr/>
          </p:nvCxnSpPr>
          <p:spPr>
            <a:xfrm>
              <a:off x="6732405" y="5057330"/>
              <a:ext cx="412338" cy="0"/>
            </a:xfrm>
            <a:prstGeom prst="straightConnector1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Arrow Connector 72">
              <a:extLst>
                <a:ext uri="{FF2B5EF4-FFF2-40B4-BE49-F238E27FC236}">
                  <a16:creationId xmlns:a16="http://schemas.microsoft.com/office/drawing/2014/main" id="{18DED251-1C7E-7213-132D-E850FE43C63F}"/>
                </a:ext>
              </a:extLst>
            </p:cNvPr>
            <p:cNvCxnSpPr>
              <a:cxnSpLocks/>
            </p:cNvCxnSpPr>
            <p:nvPr/>
          </p:nvCxnSpPr>
          <p:spPr>
            <a:xfrm>
              <a:off x="7586692" y="5057330"/>
              <a:ext cx="412338" cy="0"/>
            </a:xfrm>
            <a:prstGeom prst="straightConnector1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9FB34822-39D6-971F-A3E9-EFDD0540EA04}"/>
                </a:ext>
              </a:extLst>
            </p:cNvPr>
            <p:cNvSpPr txBox="1"/>
            <p:nvPr/>
          </p:nvSpPr>
          <p:spPr>
            <a:xfrm>
              <a:off x="3363549" y="4407889"/>
              <a:ext cx="526106" cy="10772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400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(</a:t>
              </a:r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CD6EFC4C-E441-5A3D-3E50-E5070207E8A8}"/>
                </a:ext>
              </a:extLst>
            </p:cNvPr>
            <p:cNvSpPr txBox="1"/>
            <p:nvPr/>
          </p:nvSpPr>
          <p:spPr>
            <a:xfrm>
              <a:off x="8160694" y="4422176"/>
              <a:ext cx="526106" cy="10772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400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)</a:t>
              </a:r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20F34443-05C6-2821-A070-1503A67BA558}"/>
                </a:ext>
              </a:extLst>
            </p:cNvPr>
            <p:cNvSpPr txBox="1"/>
            <p:nvPr/>
          </p:nvSpPr>
          <p:spPr>
            <a:xfrm>
              <a:off x="5041908" y="4934513"/>
              <a:ext cx="2471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,</a:t>
              </a:r>
              <a:endParaRPr lang="en-US" sz="6400" dirty="0"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endParaRPr>
            </a:p>
          </p:txBody>
        </p: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C062FADA-99EB-AFD7-AECB-6C9E8712ABA6}"/>
                </a:ext>
              </a:extLst>
            </p:cNvPr>
            <p:cNvSpPr txBox="1"/>
            <p:nvPr/>
          </p:nvSpPr>
          <p:spPr>
            <a:xfrm>
              <a:off x="2038647" y="4822548"/>
              <a:ext cx="142782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= rev-acc</a:t>
              </a:r>
              <a:endParaRPr lang="en-US" sz="6400" dirty="0"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endParaRPr>
            </a:p>
          </p:txBody>
        </p:sp>
      </p:grpSp>
      <p:grpSp>
        <p:nvGrpSpPr>
          <p:cNvPr id="78" name="Group 77" descr="A call to rev-acc with two arguments: the list 3 :: 4 :: nil, and the list 2 :: 1 :: nil">
            <a:extLst>
              <a:ext uri="{FF2B5EF4-FFF2-40B4-BE49-F238E27FC236}">
                <a16:creationId xmlns:a16="http://schemas.microsoft.com/office/drawing/2014/main" id="{344A4C30-E71F-7647-D2BC-91FCFC600153}"/>
              </a:ext>
            </a:extLst>
          </p:cNvPr>
          <p:cNvGrpSpPr/>
          <p:nvPr/>
        </p:nvGrpSpPr>
        <p:grpSpPr>
          <a:xfrm>
            <a:off x="326194" y="3305410"/>
            <a:ext cx="6303458" cy="1091505"/>
            <a:chOff x="326194" y="3305410"/>
            <a:chExt cx="6303458" cy="1091505"/>
          </a:xfrm>
        </p:grpSpPr>
        <p:grpSp>
          <p:nvGrpSpPr>
            <p:cNvPr id="79" name="Group 78" descr="The linked list 3 :: 4 :: nil">
              <a:extLst>
                <a:ext uri="{FF2B5EF4-FFF2-40B4-BE49-F238E27FC236}">
                  <a16:creationId xmlns:a16="http://schemas.microsoft.com/office/drawing/2014/main" id="{04569E0E-61FB-2B26-AB6D-A922A778F7DE}"/>
                </a:ext>
              </a:extLst>
            </p:cNvPr>
            <p:cNvGrpSpPr/>
            <p:nvPr/>
          </p:nvGrpSpPr>
          <p:grpSpPr>
            <a:xfrm>
              <a:off x="1820745" y="3739354"/>
              <a:ext cx="2213275" cy="411603"/>
              <a:chOff x="1820745" y="3739354"/>
              <a:chExt cx="2213275" cy="411603"/>
            </a:xfrm>
          </p:grpSpPr>
          <p:sp>
            <p:nvSpPr>
              <p:cNvPr id="92" name="Frame 91">
                <a:extLst>
                  <a:ext uri="{FF2B5EF4-FFF2-40B4-BE49-F238E27FC236}">
                    <a16:creationId xmlns:a16="http://schemas.microsoft.com/office/drawing/2014/main" id="{DA2528B8-8E2B-25BE-DEB9-4B8ED7DE23FC}"/>
                  </a:ext>
                </a:extLst>
              </p:cNvPr>
              <p:cNvSpPr/>
              <p:nvPr/>
            </p:nvSpPr>
            <p:spPr>
              <a:xfrm>
                <a:off x="1820745" y="3743185"/>
                <a:ext cx="395416" cy="407772"/>
              </a:xfrm>
              <a:prstGeom prst="frame">
                <a:avLst>
                  <a:gd name="adj1" fmla="val 0"/>
                </a:avLst>
              </a:prstGeom>
              <a:noFill/>
              <a:ln>
                <a:solidFill>
                  <a:schemeClr val="accent3">
                    <a:lumMod val="75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accent3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93" name="TextBox 92">
                <a:extLst>
                  <a:ext uri="{FF2B5EF4-FFF2-40B4-BE49-F238E27FC236}">
                    <a16:creationId xmlns:a16="http://schemas.microsoft.com/office/drawing/2014/main" id="{B94A0722-E657-23F4-7B9E-2E66CE933AD5}"/>
                  </a:ext>
                </a:extLst>
              </p:cNvPr>
              <p:cNvSpPr txBox="1"/>
              <p:nvPr/>
            </p:nvSpPr>
            <p:spPr>
              <a:xfrm>
                <a:off x="1850355" y="3750847"/>
                <a:ext cx="36580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>
                    <a:solidFill>
                      <a:schemeClr val="accent3">
                        <a:lumMod val="50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Franklin Gothic Medium"/>
                  </a:rPr>
                  <a:t>3</a:t>
                </a:r>
              </a:p>
            </p:txBody>
          </p:sp>
          <p:sp>
            <p:nvSpPr>
              <p:cNvPr id="94" name="Frame 93">
                <a:extLst>
                  <a:ext uri="{FF2B5EF4-FFF2-40B4-BE49-F238E27FC236}">
                    <a16:creationId xmlns:a16="http://schemas.microsoft.com/office/drawing/2014/main" id="{E13BC766-32B7-03BE-CCB5-48E079C4408C}"/>
                  </a:ext>
                </a:extLst>
              </p:cNvPr>
              <p:cNvSpPr/>
              <p:nvPr/>
            </p:nvSpPr>
            <p:spPr>
              <a:xfrm>
                <a:off x="2675032" y="3739354"/>
                <a:ext cx="395416" cy="407772"/>
              </a:xfrm>
              <a:prstGeom prst="frame">
                <a:avLst>
                  <a:gd name="adj1" fmla="val 0"/>
                </a:avLst>
              </a:prstGeom>
              <a:noFill/>
              <a:ln>
                <a:solidFill>
                  <a:schemeClr val="accent3">
                    <a:lumMod val="75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accent3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95" name="TextBox 94">
                <a:extLst>
                  <a:ext uri="{FF2B5EF4-FFF2-40B4-BE49-F238E27FC236}">
                    <a16:creationId xmlns:a16="http://schemas.microsoft.com/office/drawing/2014/main" id="{FF945802-2D09-C041-FAFD-2B6881B03613}"/>
                  </a:ext>
                </a:extLst>
              </p:cNvPr>
              <p:cNvSpPr txBox="1"/>
              <p:nvPr/>
            </p:nvSpPr>
            <p:spPr>
              <a:xfrm>
                <a:off x="2704642" y="3747016"/>
                <a:ext cx="36580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>
                    <a:solidFill>
                      <a:schemeClr val="accent3">
                        <a:lumMod val="50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Franklin Gothic Medium"/>
                  </a:rPr>
                  <a:t>4</a:t>
                </a:r>
              </a:p>
            </p:txBody>
          </p:sp>
          <p:sp>
            <p:nvSpPr>
              <p:cNvPr id="96" name="TextBox 95">
                <a:extLst>
                  <a:ext uri="{FF2B5EF4-FFF2-40B4-BE49-F238E27FC236}">
                    <a16:creationId xmlns:a16="http://schemas.microsoft.com/office/drawing/2014/main" id="{9F023F61-4841-4D4A-7B40-FD618B1680F4}"/>
                  </a:ext>
                </a:extLst>
              </p:cNvPr>
              <p:cNvSpPr txBox="1"/>
              <p:nvPr/>
            </p:nvSpPr>
            <p:spPr>
              <a:xfrm>
                <a:off x="3451638" y="3750847"/>
                <a:ext cx="58238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>
                    <a:solidFill>
                      <a:schemeClr val="accent3">
                        <a:lumMod val="50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Franklin Gothic Medium"/>
                  </a:rPr>
                  <a:t>nil</a:t>
                </a:r>
              </a:p>
            </p:txBody>
          </p:sp>
          <p:cxnSp>
            <p:nvCxnSpPr>
              <p:cNvPr id="97" name="Straight Arrow Connector 96">
                <a:extLst>
                  <a:ext uri="{FF2B5EF4-FFF2-40B4-BE49-F238E27FC236}">
                    <a16:creationId xmlns:a16="http://schemas.microsoft.com/office/drawing/2014/main" id="{492B4541-C51E-09E6-89AF-89D043A6FDE3}"/>
                  </a:ext>
                </a:extLst>
              </p:cNvPr>
              <p:cNvCxnSpPr>
                <a:cxnSpLocks/>
                <a:stCxn id="93" idx="3"/>
              </p:cNvCxnSpPr>
              <p:nvPr/>
            </p:nvCxnSpPr>
            <p:spPr>
              <a:xfrm>
                <a:off x="2216161" y="3950902"/>
                <a:ext cx="412338" cy="0"/>
              </a:xfrm>
              <a:prstGeom prst="straightConnector1">
                <a:avLst/>
              </a:prstGeom>
              <a:ln>
                <a:solidFill>
                  <a:schemeClr val="accent3">
                    <a:lumMod val="60000"/>
                    <a:lumOff val="40000"/>
                  </a:schemeClr>
                </a:solidFill>
                <a:tailEnd type="triangl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Arrow Connector 97">
                <a:extLst>
                  <a:ext uri="{FF2B5EF4-FFF2-40B4-BE49-F238E27FC236}">
                    <a16:creationId xmlns:a16="http://schemas.microsoft.com/office/drawing/2014/main" id="{B7BC0683-2813-0A86-6B97-59A6B87FE24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070448" y="3950902"/>
                <a:ext cx="412338" cy="0"/>
              </a:xfrm>
              <a:prstGeom prst="straightConnector1">
                <a:avLst/>
              </a:prstGeom>
              <a:ln>
                <a:solidFill>
                  <a:schemeClr val="accent3">
                    <a:lumMod val="60000"/>
                    <a:lumOff val="40000"/>
                  </a:schemeClr>
                </a:solidFill>
                <a:tailEnd type="triangl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0" name="Group 79" descr="The linked list 2 :: 1 :: nil">
              <a:extLst>
                <a:ext uri="{FF2B5EF4-FFF2-40B4-BE49-F238E27FC236}">
                  <a16:creationId xmlns:a16="http://schemas.microsoft.com/office/drawing/2014/main" id="{08BA35FC-034A-6262-F466-7F72FF9AF4C9}"/>
                </a:ext>
              </a:extLst>
            </p:cNvPr>
            <p:cNvGrpSpPr/>
            <p:nvPr/>
          </p:nvGrpSpPr>
          <p:grpSpPr>
            <a:xfrm>
              <a:off x="4279841" y="3743303"/>
              <a:ext cx="2213275" cy="411603"/>
              <a:chOff x="4279841" y="3743303"/>
              <a:chExt cx="2213275" cy="411603"/>
            </a:xfrm>
          </p:grpSpPr>
          <p:sp>
            <p:nvSpPr>
              <p:cNvPr id="85" name="Frame 84">
                <a:extLst>
                  <a:ext uri="{FF2B5EF4-FFF2-40B4-BE49-F238E27FC236}">
                    <a16:creationId xmlns:a16="http://schemas.microsoft.com/office/drawing/2014/main" id="{F56E3346-E20D-507C-99CB-9AB5934C0B07}"/>
                  </a:ext>
                </a:extLst>
              </p:cNvPr>
              <p:cNvSpPr/>
              <p:nvPr/>
            </p:nvSpPr>
            <p:spPr>
              <a:xfrm>
                <a:off x="4279841" y="3747134"/>
                <a:ext cx="395416" cy="407772"/>
              </a:xfrm>
              <a:prstGeom prst="frame">
                <a:avLst>
                  <a:gd name="adj1" fmla="val 0"/>
                </a:avLst>
              </a:prstGeom>
              <a:noFill/>
              <a:ln>
                <a:solidFill>
                  <a:schemeClr val="accent3">
                    <a:lumMod val="75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accent3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86" name="TextBox 85">
                <a:extLst>
                  <a:ext uri="{FF2B5EF4-FFF2-40B4-BE49-F238E27FC236}">
                    <a16:creationId xmlns:a16="http://schemas.microsoft.com/office/drawing/2014/main" id="{D96CCA45-73A0-8D54-6DEB-7A54DE98E7D0}"/>
                  </a:ext>
                </a:extLst>
              </p:cNvPr>
              <p:cNvSpPr txBox="1"/>
              <p:nvPr/>
            </p:nvSpPr>
            <p:spPr>
              <a:xfrm>
                <a:off x="4309451" y="3754796"/>
                <a:ext cx="36580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>
                    <a:solidFill>
                      <a:schemeClr val="accent3">
                        <a:lumMod val="50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Franklin Gothic Medium"/>
                  </a:rPr>
                  <a:t>2</a:t>
                </a:r>
              </a:p>
            </p:txBody>
          </p:sp>
          <p:sp>
            <p:nvSpPr>
              <p:cNvPr id="87" name="Frame 86">
                <a:extLst>
                  <a:ext uri="{FF2B5EF4-FFF2-40B4-BE49-F238E27FC236}">
                    <a16:creationId xmlns:a16="http://schemas.microsoft.com/office/drawing/2014/main" id="{6D96013B-15BB-CBE3-336B-2A747B370883}"/>
                  </a:ext>
                </a:extLst>
              </p:cNvPr>
              <p:cNvSpPr/>
              <p:nvPr/>
            </p:nvSpPr>
            <p:spPr>
              <a:xfrm>
                <a:off x="5134128" y="3743303"/>
                <a:ext cx="395416" cy="407772"/>
              </a:xfrm>
              <a:prstGeom prst="frame">
                <a:avLst>
                  <a:gd name="adj1" fmla="val 0"/>
                </a:avLst>
              </a:prstGeom>
              <a:noFill/>
              <a:ln>
                <a:solidFill>
                  <a:schemeClr val="accent3">
                    <a:lumMod val="75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accent3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88" name="TextBox 87">
                <a:extLst>
                  <a:ext uri="{FF2B5EF4-FFF2-40B4-BE49-F238E27FC236}">
                    <a16:creationId xmlns:a16="http://schemas.microsoft.com/office/drawing/2014/main" id="{9B7DCEB6-236A-C7A3-5595-14ED7A87EBB6}"/>
                  </a:ext>
                </a:extLst>
              </p:cNvPr>
              <p:cNvSpPr txBox="1"/>
              <p:nvPr/>
            </p:nvSpPr>
            <p:spPr>
              <a:xfrm>
                <a:off x="5163738" y="3750965"/>
                <a:ext cx="36580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>
                    <a:solidFill>
                      <a:schemeClr val="accent3">
                        <a:lumMod val="50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Franklin Gothic Medium"/>
                  </a:rPr>
                  <a:t>1</a:t>
                </a:r>
              </a:p>
            </p:txBody>
          </p:sp>
          <p:sp>
            <p:nvSpPr>
              <p:cNvPr id="89" name="TextBox 88">
                <a:extLst>
                  <a:ext uri="{FF2B5EF4-FFF2-40B4-BE49-F238E27FC236}">
                    <a16:creationId xmlns:a16="http://schemas.microsoft.com/office/drawing/2014/main" id="{69523983-13DE-4F16-91E3-BF493D64E7CC}"/>
                  </a:ext>
                </a:extLst>
              </p:cNvPr>
              <p:cNvSpPr txBox="1"/>
              <p:nvPr/>
            </p:nvSpPr>
            <p:spPr>
              <a:xfrm>
                <a:off x="5910734" y="3754796"/>
                <a:ext cx="58238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>
                    <a:solidFill>
                      <a:schemeClr val="accent3">
                        <a:lumMod val="50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Franklin Gothic Medium"/>
                  </a:rPr>
                  <a:t>nil</a:t>
                </a:r>
              </a:p>
            </p:txBody>
          </p:sp>
          <p:cxnSp>
            <p:nvCxnSpPr>
              <p:cNvPr id="90" name="Straight Arrow Connector 89">
                <a:extLst>
                  <a:ext uri="{FF2B5EF4-FFF2-40B4-BE49-F238E27FC236}">
                    <a16:creationId xmlns:a16="http://schemas.microsoft.com/office/drawing/2014/main" id="{0BCF1813-6817-FD14-3D43-6435142AF07E}"/>
                  </a:ext>
                </a:extLst>
              </p:cNvPr>
              <p:cNvCxnSpPr>
                <a:cxnSpLocks/>
                <a:stCxn id="86" idx="3"/>
              </p:cNvCxnSpPr>
              <p:nvPr/>
            </p:nvCxnSpPr>
            <p:spPr>
              <a:xfrm>
                <a:off x="4675257" y="3954851"/>
                <a:ext cx="412338" cy="0"/>
              </a:xfrm>
              <a:prstGeom prst="straightConnector1">
                <a:avLst/>
              </a:prstGeom>
              <a:ln>
                <a:solidFill>
                  <a:schemeClr val="accent3">
                    <a:lumMod val="60000"/>
                    <a:lumOff val="40000"/>
                  </a:schemeClr>
                </a:solidFill>
                <a:tailEnd type="triangl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Arrow Connector 90">
                <a:extLst>
                  <a:ext uri="{FF2B5EF4-FFF2-40B4-BE49-F238E27FC236}">
                    <a16:creationId xmlns:a16="http://schemas.microsoft.com/office/drawing/2014/main" id="{9736A855-AC34-1DFC-5683-9140FDF4FFB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529544" y="3954851"/>
                <a:ext cx="412338" cy="0"/>
              </a:xfrm>
              <a:prstGeom prst="straightConnector1">
                <a:avLst/>
              </a:prstGeom>
              <a:ln>
                <a:solidFill>
                  <a:schemeClr val="accent3">
                    <a:lumMod val="60000"/>
                    <a:lumOff val="40000"/>
                  </a:schemeClr>
                </a:solidFill>
                <a:tailEnd type="triangl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80C746EE-AE55-E676-7A9F-F5A6CA27914F}"/>
                </a:ext>
              </a:extLst>
            </p:cNvPr>
            <p:cNvSpPr txBox="1"/>
            <p:nvPr/>
          </p:nvSpPr>
          <p:spPr>
            <a:xfrm>
              <a:off x="1306401" y="3305410"/>
              <a:ext cx="526106" cy="10772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400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(</a:t>
              </a:r>
            </a:p>
          </p:txBody>
        </p:sp>
        <p:sp>
          <p:nvSpPr>
            <p:cNvPr id="82" name="TextBox 81">
              <a:extLst>
                <a:ext uri="{FF2B5EF4-FFF2-40B4-BE49-F238E27FC236}">
                  <a16:creationId xmlns:a16="http://schemas.microsoft.com/office/drawing/2014/main" id="{BCEA14CF-DDFE-E40A-B4A6-5EFC0434E497}"/>
                </a:ext>
              </a:extLst>
            </p:cNvPr>
            <p:cNvSpPr txBox="1"/>
            <p:nvPr/>
          </p:nvSpPr>
          <p:spPr>
            <a:xfrm>
              <a:off x="6103546" y="3319697"/>
              <a:ext cx="526106" cy="10772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400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)</a:t>
              </a:r>
            </a:p>
          </p:txBody>
        </p:sp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2582111A-5A93-FF9F-7C31-0C7730004F27}"/>
                </a:ext>
              </a:extLst>
            </p:cNvPr>
            <p:cNvSpPr txBox="1"/>
            <p:nvPr/>
          </p:nvSpPr>
          <p:spPr>
            <a:xfrm>
              <a:off x="3794694" y="3844019"/>
              <a:ext cx="2471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,</a:t>
              </a:r>
              <a:endParaRPr lang="en-US" sz="6400" dirty="0"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endParaRPr>
            </a:p>
          </p:txBody>
        </p: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id="{E738717B-F52B-7A2F-0DDE-BEFC0816D5CD}"/>
                </a:ext>
              </a:extLst>
            </p:cNvPr>
            <p:cNvSpPr txBox="1"/>
            <p:nvPr/>
          </p:nvSpPr>
          <p:spPr>
            <a:xfrm>
              <a:off x="326194" y="3720069"/>
              <a:ext cx="113127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rev-acc</a:t>
              </a:r>
              <a:endParaRPr lang="en-US" sz="6400" dirty="0"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025715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CAA1A8-D953-D4BA-F8E1-33D6E70F3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Proving that rev-acc works, in pieces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A8CE1A-7324-F337-868E-6478E0A72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244160"/>
            <a:ext cx="8536329" cy="5140800"/>
          </a:xfrm>
        </p:spPr>
        <p:txBody>
          <a:bodyPr/>
          <a:lstStyle/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rev-acc(nil, R)	:=  R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rev-acc(x :: L, R)	:=  rev-acc(L, x :: R)</a:t>
            </a:r>
          </a:p>
          <a:p>
            <a:pPr lvl="2"/>
            <a:endParaRPr lang="en-US" sz="1800" dirty="0"/>
          </a:p>
          <a:p>
            <a:r>
              <a:rPr lang="en-US" sz="2400" dirty="0"/>
              <a:t>Can prove that 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rev-acc(S, R) = concat(rev(S), R)</a:t>
            </a:r>
            <a:r>
              <a:rPr lang="en-US" sz="2400" dirty="0"/>
              <a:t>	(Lemma 1)</a:t>
            </a:r>
            <a:endParaRPr lang="en-US" sz="2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1"/>
            <a:endParaRPr lang="en-US" sz="2000" dirty="0">
              <a:latin typeface="Franklin Gothic Medium" panose="020B0603020102020204" pitchFamily="34" charset="0"/>
              <a:ea typeface="Cambria Math" panose="02040503050406030204" pitchFamily="18" charset="0"/>
            </a:endParaRPr>
          </a:p>
          <a:p>
            <a:r>
              <a:rPr lang="en-US" sz="24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Can prove that 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concat(L, nil) = L 					</a:t>
            </a:r>
            <a:r>
              <a:rPr lang="en-US" sz="2400" dirty="0"/>
              <a:t>(Lemma 2)</a:t>
            </a:r>
            <a:endParaRPr lang="en-US" sz="2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1"/>
            <a:r>
              <a:rPr lang="en-US" sz="20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structural induction like prior examples</a:t>
            </a:r>
          </a:p>
          <a:p>
            <a:pPr lvl="1"/>
            <a:endParaRPr lang="en-US" sz="2000" dirty="0">
              <a:latin typeface="Franklin Gothic Medium" panose="020B0603020102020204" pitchFamily="34" charset="0"/>
              <a:ea typeface="Cambria Math" panose="02040503050406030204" pitchFamily="18" charset="0"/>
            </a:endParaRPr>
          </a:p>
          <a:p>
            <a:r>
              <a:rPr lang="en-US" sz="2400" dirty="0"/>
              <a:t>Prove that 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rev(S) = rev-acc(S, nil)</a:t>
            </a:r>
          </a:p>
          <a:p>
            <a:pPr lvl="2"/>
            <a:endParaRPr lang="en-US" sz="1200" dirty="0"/>
          </a:p>
          <a:p>
            <a:pPr marL="45720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rev-acc(S, nil)		= concat(rev(S), nil)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Lemma 1</a:t>
            </a:r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			= rev(S)			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Lemma 2</a:t>
            </a:r>
          </a:p>
          <a:p>
            <a:pPr marL="457200" lvl="2"/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6E6196-66C3-B1E8-C556-F8D41D26CF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9517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CAA1A8-D953-D4BA-F8E1-33D6E70F3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Proving Lemma 2: Setup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A8CE1A-7324-F337-868E-6478E0A72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244160"/>
            <a:ext cx="8536329" cy="5140800"/>
          </a:xfrm>
        </p:spPr>
        <p:txBody>
          <a:bodyPr/>
          <a:lstStyle/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rev-acc(nil, R)	:=  R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rev-acc(x :: L, R)	:=  rev-acc(L, x :: R)</a:t>
            </a:r>
          </a:p>
          <a:p>
            <a:pPr lvl="2"/>
            <a:endParaRPr lang="en-US" sz="1800" dirty="0"/>
          </a:p>
          <a:p>
            <a:r>
              <a:rPr lang="en-US" sz="2600" dirty="0"/>
              <a:t>Prove that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concat(S, nil) = S</a:t>
            </a:r>
          </a:p>
          <a:p>
            <a:pPr lvl="2"/>
            <a:endParaRPr lang="en-US" sz="1800" dirty="0"/>
          </a:p>
          <a:p>
            <a:pPr marL="457200" lvl="2"/>
            <a:r>
              <a:rPr lang="en-US" sz="1800" dirty="0">
                <a:solidFill>
                  <a:srgbClr val="7030A0"/>
                </a:solidFill>
                <a:latin typeface="Franklin Gothic Medium" panose="020B0603020102020204" pitchFamily="34" charset="0"/>
                <a:ea typeface="Cambria Math" panose="02040503050406030204" pitchFamily="18" charset="0"/>
              </a:rPr>
              <a:t>Base Case 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(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nil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):</a:t>
            </a:r>
          </a:p>
          <a:p>
            <a:pPr marL="457200" lvl="2"/>
            <a:endParaRPr lang="en-US" sz="800" dirty="0">
              <a:latin typeface="Franklin Gothic Medium" panose="020B0603020102020204" pitchFamily="34" charset="0"/>
              <a:ea typeface="Cambria Math" panose="02040503050406030204" pitchFamily="18" charset="0"/>
            </a:endParaRPr>
          </a:p>
          <a:p>
            <a:pPr marL="45720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concat(nil, nil)	= nil			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def of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concat</a:t>
            </a:r>
          </a:p>
          <a:p>
            <a:pPr marL="457200" lvl="2"/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lvl="2"/>
            <a:r>
              <a:rPr lang="en-US" sz="1800" dirty="0">
                <a:solidFill>
                  <a:srgbClr val="0070C0"/>
                </a:solidFill>
                <a:latin typeface="Franklin Gothic Medium" panose="020B0603020102020204" pitchFamily="34" charset="0"/>
                <a:ea typeface="Cambria Math" panose="02040503050406030204" pitchFamily="18" charset="0"/>
              </a:rPr>
              <a:t>Inductive Hypothesis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: assume that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concat(L, nil) = nil</a:t>
            </a:r>
          </a:p>
          <a:p>
            <a:pPr marL="457200" lvl="2"/>
            <a:endParaRPr lang="en-US" sz="1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lvl="2"/>
            <a:r>
              <a:rPr lang="en-US" sz="1800" dirty="0">
                <a:solidFill>
                  <a:srgbClr val="7030A0"/>
                </a:solidFill>
                <a:latin typeface="Franklin Gothic Medium" panose="020B0603020102020204" pitchFamily="34" charset="0"/>
                <a:ea typeface="Cambria Math" panose="02040503050406030204" pitchFamily="18" charset="0"/>
              </a:rPr>
              <a:t>Inductive Step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 (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cons(x, L)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): prove that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concat(cons(x, L), nil) = cons(x, L)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1C0431-CCDD-7E48-47BC-54DC604776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712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CAA1A8-D953-D4BA-F8E1-33D6E70F3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Proving Lemma 2: Inductive Step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A8CE1A-7324-F337-868E-6478E0A72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244160"/>
            <a:ext cx="8536329" cy="5140800"/>
          </a:xfrm>
        </p:spPr>
        <p:txBody>
          <a:bodyPr/>
          <a:lstStyle/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rev-acc(nil, R)	:=  R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rev-acc(x :: L, R)	:=  rev-acc(L, x :: R)</a:t>
            </a:r>
          </a:p>
          <a:p>
            <a:pPr lvl="2"/>
            <a:endParaRPr lang="en-US" sz="1800" dirty="0"/>
          </a:p>
          <a:p>
            <a:r>
              <a:rPr lang="en-US" sz="2600" dirty="0"/>
              <a:t>Prove that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concat(S, nil) = S</a:t>
            </a:r>
          </a:p>
          <a:p>
            <a:pPr lvl="2"/>
            <a:endParaRPr lang="en-US" sz="1800" dirty="0"/>
          </a:p>
          <a:p>
            <a:pPr marL="457200" lvl="2"/>
            <a:r>
              <a:rPr lang="en-US" sz="1800" dirty="0">
                <a:solidFill>
                  <a:srgbClr val="0070C0"/>
                </a:solidFill>
                <a:latin typeface="Franklin Gothic Medium" panose="020B0603020102020204" pitchFamily="34" charset="0"/>
                <a:ea typeface="Cambria Math" panose="02040503050406030204" pitchFamily="18" charset="0"/>
              </a:rPr>
              <a:t>Inductive Hypothesis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: assume that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concat(L, nil) = L</a:t>
            </a:r>
          </a:p>
          <a:p>
            <a:pPr marL="457200" lvl="2"/>
            <a:endParaRPr lang="en-US" sz="1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lvl="2"/>
            <a:r>
              <a:rPr lang="en-US" sz="1800" dirty="0">
                <a:solidFill>
                  <a:srgbClr val="7030A0"/>
                </a:solidFill>
                <a:latin typeface="Franklin Gothic Medium" panose="020B0603020102020204" pitchFamily="34" charset="0"/>
                <a:ea typeface="Cambria Math" panose="02040503050406030204" pitchFamily="18" charset="0"/>
              </a:rPr>
              <a:t>Inductive Step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 (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x :: L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):</a:t>
            </a:r>
          </a:p>
          <a:p>
            <a:pPr marL="457200" lvl="2"/>
            <a:endParaRPr lang="en-US" sz="800" dirty="0">
              <a:latin typeface="Franklin Gothic Medium" panose="020B0603020102020204" pitchFamily="34" charset="0"/>
              <a:ea typeface="Cambria Math" panose="02040503050406030204" pitchFamily="18" charset="0"/>
            </a:endParaRPr>
          </a:p>
          <a:p>
            <a:pPr marL="45720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concat(x :: L, nil)	=</a:t>
            </a:r>
          </a:p>
          <a:p>
            <a:pPr marL="457200" lvl="2"/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lvl="2"/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			= x :: L 			</a:t>
            </a:r>
            <a:endParaRPr lang="en-US" sz="1800" dirty="0">
              <a:latin typeface="Franklin Gothic Medium" panose="020B0603020102020204" pitchFamily="34" charset="0"/>
              <a:ea typeface="Cambria Math" panose="020405030504060302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A4878D-04D9-C023-33CE-0B8D6463F2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1086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Recall: Pattern Matching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Define a function by an exhaustive set of patterns</a:t>
            </a:r>
          </a:p>
          <a:p>
            <a:pPr lvl="2"/>
            <a:endParaRPr lang="en-US" sz="1800" b="1" dirty="0">
              <a:latin typeface="Franklin Gothic Medium" panose="020B0603020102020204" pitchFamily="34" charset="0"/>
            </a:endParaRPr>
          </a:p>
          <a:p>
            <a:pPr lvl="2"/>
            <a:r>
              <a:rPr lang="en-US" sz="1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		type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Steps   :=  {n : </a:t>
            </a:r>
            <a:r>
              <a:rPr lang="en-US" sz="1800" b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ℕ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,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fwd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: </a:t>
            </a:r>
            <a:r>
              <a:rPr lang="en-US" sz="1800" b="1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𝔹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}</a:t>
            </a:r>
          </a:p>
          <a:p>
            <a:pPr lvl="2"/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r>
              <a:rPr lang="en-US" sz="1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	 	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change({n: n,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fwd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: T}) := n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change({n: n,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fwd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: F}) := –n	</a:t>
            </a:r>
          </a:p>
          <a:p>
            <a:pPr lvl="2"/>
            <a:endParaRPr lang="en-US" sz="1800" dirty="0">
              <a:latin typeface="Franklin Gothic Medium" panose="020B0603020102020204" pitchFamily="34" charset="0"/>
            </a:endParaRPr>
          </a:p>
          <a:p>
            <a:pPr lvl="1"/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Steps</a:t>
            </a:r>
            <a:r>
              <a:rPr lang="en-US" sz="2200" dirty="0"/>
              <a:t> describes movement on the number line</a:t>
            </a:r>
          </a:p>
          <a:p>
            <a:pPr lvl="1"/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change(s : Steps)</a:t>
            </a:r>
            <a:r>
              <a:rPr lang="en-US" sz="2200" dirty="0"/>
              <a:t> says how the position changes</a:t>
            </a:r>
          </a:p>
          <a:p>
            <a:pPr lvl="1"/>
            <a:endParaRPr lang="en-US" sz="2200" dirty="0"/>
          </a:p>
          <a:p>
            <a:pPr lvl="1"/>
            <a:endParaRPr lang="en-US" sz="2200" dirty="0"/>
          </a:p>
          <a:p>
            <a:pPr lvl="1"/>
            <a:endParaRPr lang="en-US" sz="2200" dirty="0"/>
          </a:p>
          <a:p>
            <a:pPr lvl="1"/>
            <a:r>
              <a:rPr lang="en-US" sz="2200" dirty="0"/>
              <a:t>one of these two rules always applies</a:t>
            </a:r>
          </a:p>
        </p:txBody>
      </p:sp>
      <p:grpSp>
        <p:nvGrpSpPr>
          <p:cNvPr id="6" name="Group 5" descr="A number line starting at x. After the function change({n : 12, fwd: F}) is called, the point steps backwards to x - 12.">
            <a:extLst>
              <a:ext uri="{FF2B5EF4-FFF2-40B4-BE49-F238E27FC236}">
                <a16:creationId xmlns:a16="http://schemas.microsoft.com/office/drawing/2014/main" id="{F1254EB1-EB66-7EED-80D2-02B8B7FD07F2}"/>
              </a:ext>
            </a:extLst>
          </p:cNvPr>
          <p:cNvGrpSpPr/>
          <p:nvPr/>
        </p:nvGrpSpPr>
        <p:grpSpPr>
          <a:xfrm>
            <a:off x="1990845" y="4511908"/>
            <a:ext cx="4745621" cy="1101932"/>
            <a:chOff x="1990845" y="4511908"/>
            <a:chExt cx="4745621" cy="1101932"/>
          </a:xfrm>
        </p:grpSpPr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9E25FAF8-7775-4B6A-133E-B053109D11C5}"/>
                </a:ext>
              </a:extLst>
            </p:cNvPr>
            <p:cNvCxnSpPr>
              <a:cxnSpLocks/>
            </p:cNvCxnSpPr>
            <p:nvPr/>
          </p:nvCxnSpPr>
          <p:spPr>
            <a:xfrm>
              <a:off x="1990845" y="5158127"/>
              <a:ext cx="4745621" cy="0"/>
            </a:xfrm>
            <a:prstGeom prst="straightConnector1">
              <a:avLst/>
            </a:prstGeom>
            <a:ln>
              <a:solidFill>
                <a:schemeClr val="accent6">
                  <a:lumMod val="60000"/>
                  <a:lumOff val="40000"/>
                </a:schemeClr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3E2790C2-8DF2-901B-D521-CAB71A2808AA}"/>
                </a:ext>
              </a:extLst>
            </p:cNvPr>
            <p:cNvCxnSpPr/>
            <p:nvPr/>
          </p:nvCxnSpPr>
          <p:spPr>
            <a:xfrm flipH="1">
              <a:off x="3368232" y="4903483"/>
              <a:ext cx="1527858" cy="0"/>
            </a:xfrm>
            <a:prstGeom prst="straightConnector1">
              <a:avLst/>
            </a:prstGeom>
            <a:ln>
              <a:solidFill>
                <a:schemeClr val="accent3">
                  <a:lumMod val="75000"/>
                </a:schemeClr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149E52B5-7580-9642-DB46-76752271471F}"/>
                </a:ext>
              </a:extLst>
            </p:cNvPr>
            <p:cNvSpPr/>
            <p:nvPr/>
          </p:nvSpPr>
          <p:spPr>
            <a:xfrm>
              <a:off x="3292997" y="5082890"/>
              <a:ext cx="150471" cy="15047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FF9E1B90-00A1-7449-51DF-DF1AC963EBF4}"/>
                </a:ext>
              </a:extLst>
            </p:cNvPr>
            <p:cNvSpPr/>
            <p:nvPr/>
          </p:nvSpPr>
          <p:spPr>
            <a:xfrm>
              <a:off x="4820855" y="5082891"/>
              <a:ext cx="150471" cy="15047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0BFDA66C-20B5-E60A-4F12-43766E6E97C6}"/>
                </a:ext>
              </a:extLst>
            </p:cNvPr>
            <p:cNvSpPr txBox="1"/>
            <p:nvPr/>
          </p:nvSpPr>
          <p:spPr>
            <a:xfrm>
              <a:off x="4747653" y="5244390"/>
              <a:ext cx="2968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x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32093480-3A96-0AB0-CA66-5C6B5F95669B}"/>
                </a:ext>
              </a:extLst>
            </p:cNvPr>
            <p:cNvSpPr txBox="1"/>
            <p:nvPr/>
          </p:nvSpPr>
          <p:spPr>
            <a:xfrm>
              <a:off x="3057785" y="5244508"/>
              <a:ext cx="77136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x – 12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F49C59BB-665E-B5CB-61C9-4D32314C1296}"/>
                </a:ext>
              </a:extLst>
            </p:cNvPr>
            <p:cNvSpPr txBox="1"/>
            <p:nvPr/>
          </p:nvSpPr>
          <p:spPr>
            <a:xfrm>
              <a:off x="3454542" y="4511908"/>
              <a:ext cx="126278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chemeClr val="accent3">
                      <a:lumMod val="75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{n: 12, </a:t>
              </a:r>
              <a:r>
                <a:rPr lang="en-US" sz="1400" dirty="0" err="1">
                  <a:solidFill>
                    <a:schemeClr val="accent3">
                      <a:lumMod val="75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fwd</a:t>
              </a:r>
              <a:r>
                <a:rPr lang="en-US" sz="1400" dirty="0">
                  <a:solidFill>
                    <a:schemeClr val="accent3">
                      <a:lumMod val="75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: F}</a:t>
              </a:r>
            </a:p>
          </p:txBody>
        </p:sp>
      </p:grp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83D825-AC62-818C-F080-D0CF88BB85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652996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CAA1A8-D953-D4BA-F8E1-33D6E70F3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Proving Lemma 2: Inductive Step 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A8CE1A-7324-F337-868E-6478E0A72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244160"/>
            <a:ext cx="8536329" cy="5140800"/>
          </a:xfrm>
        </p:spPr>
        <p:txBody>
          <a:bodyPr/>
          <a:lstStyle/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rev-acc(nil, R)	:=  R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rev-acc(x :: L, R)	:=  rev-acc(L, x :: R)</a:t>
            </a:r>
          </a:p>
          <a:p>
            <a:pPr lvl="2"/>
            <a:endParaRPr lang="en-US" sz="1800" dirty="0"/>
          </a:p>
          <a:p>
            <a:r>
              <a:rPr lang="en-US" sz="2600" dirty="0"/>
              <a:t>Prove that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concat(S, nil) = S</a:t>
            </a:r>
          </a:p>
          <a:p>
            <a:pPr lvl="2"/>
            <a:endParaRPr lang="en-US" sz="1800" dirty="0"/>
          </a:p>
          <a:p>
            <a:pPr marL="457200" lvl="2"/>
            <a:r>
              <a:rPr lang="en-US" sz="1800" dirty="0">
                <a:solidFill>
                  <a:srgbClr val="0070C0"/>
                </a:solidFill>
                <a:latin typeface="Franklin Gothic Medium" panose="020B0603020102020204" pitchFamily="34" charset="0"/>
                <a:ea typeface="Cambria Math" panose="02040503050406030204" pitchFamily="18" charset="0"/>
              </a:rPr>
              <a:t>Inductive Hypothesis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: assume that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concat(L, nil) = L</a:t>
            </a:r>
          </a:p>
          <a:p>
            <a:pPr marL="457200" lvl="2"/>
            <a:endParaRPr lang="en-US" sz="1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lvl="2"/>
            <a:r>
              <a:rPr lang="en-US" sz="1800" dirty="0">
                <a:solidFill>
                  <a:srgbClr val="7030A0"/>
                </a:solidFill>
                <a:latin typeface="Franklin Gothic Medium" panose="020B0603020102020204" pitchFamily="34" charset="0"/>
                <a:ea typeface="Cambria Math" panose="02040503050406030204" pitchFamily="18" charset="0"/>
              </a:rPr>
              <a:t>Inductive Step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 (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x :: L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):</a:t>
            </a:r>
          </a:p>
          <a:p>
            <a:pPr marL="457200" lvl="2"/>
            <a:endParaRPr lang="en-US" sz="800" dirty="0">
              <a:latin typeface="Franklin Gothic Medium" panose="020B0603020102020204" pitchFamily="34" charset="0"/>
              <a:ea typeface="Cambria Math" panose="02040503050406030204" pitchFamily="18" charset="0"/>
            </a:endParaRPr>
          </a:p>
          <a:p>
            <a:pPr marL="45720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concat(x :: L, nil)	= x :: concat(L, nil)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def of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concat</a:t>
            </a:r>
          </a:p>
          <a:p>
            <a:pPr marL="45720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			= x :: L	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Ind. </a:t>
            </a:r>
            <a:r>
              <a:rPr lang="en-US" sz="1800" dirty="0" err="1">
                <a:latin typeface="Franklin Gothic Medium" panose="020B0603020102020204" pitchFamily="34" charset="0"/>
                <a:ea typeface="Cambria Math" panose="02040503050406030204" pitchFamily="18" charset="0"/>
              </a:rPr>
              <a:t>Hyp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B98581-F75D-C480-5D7C-3CF0466F68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7129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CAA1A8-D953-D4BA-F8E1-33D6E70F3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Proving Lemma 1: Setup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A8CE1A-7324-F337-868E-6478E0A72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244160"/>
            <a:ext cx="8536329" cy="5140800"/>
          </a:xfrm>
        </p:spPr>
        <p:txBody>
          <a:bodyPr/>
          <a:lstStyle/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rev-acc(nil, R)	:=  R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rev-acc(x :: L, R)	:=  rev-acc(L, x :: R)</a:t>
            </a:r>
          </a:p>
          <a:p>
            <a:pPr lvl="2"/>
            <a:endParaRPr lang="en-US" sz="1800" dirty="0"/>
          </a:p>
          <a:p>
            <a:r>
              <a:rPr lang="en-US" sz="2600" dirty="0"/>
              <a:t>Prove that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rev-acc(S, R) = concat(rev(S), R)</a:t>
            </a:r>
          </a:p>
          <a:p>
            <a:pPr lvl="1"/>
            <a:r>
              <a:rPr lang="en-US" sz="22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prove by structural induction</a:t>
            </a:r>
          </a:p>
          <a:p>
            <a:pPr lvl="1"/>
            <a:endParaRPr lang="en-US" sz="2200" dirty="0">
              <a:latin typeface="Franklin Gothic Medium" panose="020B0603020102020204" pitchFamily="34" charset="0"/>
              <a:ea typeface="Cambria Math" panose="02040503050406030204" pitchFamily="18" charset="0"/>
            </a:endParaRPr>
          </a:p>
          <a:p>
            <a:r>
              <a:rPr lang="en-US" sz="26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Need the following property of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concat</a:t>
            </a:r>
            <a:r>
              <a:rPr lang="en-US" sz="26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 (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⧺)</a:t>
            </a:r>
            <a:endParaRPr lang="en-US" sz="26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endParaRPr lang="en-US" sz="1800" dirty="0">
              <a:latin typeface="Franklin Gothic Medium" panose="020B0603020102020204" pitchFamily="34" charset="0"/>
              <a:ea typeface="Cambria Math" panose="02040503050406030204" pitchFamily="18" charset="0"/>
            </a:endParaRP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A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⧺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(B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⧺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C) = (A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⧺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B)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⧺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C</a:t>
            </a:r>
          </a:p>
          <a:p>
            <a:pPr lvl="2"/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1"/>
            <a:r>
              <a:rPr lang="en-US" sz="22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with strings, we know that “A + (B + C) = (A + B) + C”</a:t>
            </a:r>
          </a:p>
          <a:p>
            <a:pPr lvl="1"/>
            <a:r>
              <a:rPr lang="en-US" sz="22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this says the same thing for lists with "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⧺</a:t>
            </a:r>
            <a:r>
              <a:rPr lang="en-US" sz="22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"</a:t>
            </a:r>
            <a:endParaRPr lang="en-US" sz="2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1F56B5-FE29-1977-C3DB-A245802EB7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0331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CAA1A8-D953-D4BA-F8E1-33D6E70F3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Proving Lemma 1: Base Case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A8CE1A-7324-F337-868E-6478E0A72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244160"/>
            <a:ext cx="8536329" cy="5140800"/>
          </a:xfrm>
        </p:spPr>
        <p:txBody>
          <a:bodyPr/>
          <a:lstStyle/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rev-acc(nil, R)	:=  R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rev-acc(x :: L, R)	:=  rev-acc(L, x :: R)</a:t>
            </a:r>
          </a:p>
          <a:p>
            <a:pPr lvl="2"/>
            <a:endParaRPr lang="en-US" sz="1800" dirty="0"/>
          </a:p>
          <a:p>
            <a:r>
              <a:rPr lang="en-US" sz="2600" dirty="0"/>
              <a:t>Prove that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rev-acc(S, R) = concat(rev(S), R)</a:t>
            </a:r>
          </a:p>
          <a:p>
            <a:pPr lvl="1"/>
            <a:r>
              <a:rPr lang="en-US" sz="22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prove by induction on 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S </a:t>
            </a:r>
            <a:r>
              <a:rPr lang="en-US" sz="22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(so 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R</a:t>
            </a:r>
            <a:r>
              <a:rPr lang="en-US" sz="22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 is a variable)</a:t>
            </a:r>
          </a:p>
          <a:p>
            <a:pPr lvl="1"/>
            <a:endParaRPr lang="en-US" sz="1800" dirty="0"/>
          </a:p>
          <a:p>
            <a:pPr marL="457200" lvl="2"/>
            <a:r>
              <a:rPr lang="en-US" sz="1800" dirty="0">
                <a:solidFill>
                  <a:srgbClr val="7030A0"/>
                </a:solidFill>
                <a:latin typeface="Franklin Gothic Medium" panose="020B0603020102020204" pitchFamily="34" charset="0"/>
                <a:ea typeface="Cambria Math" panose="02040503050406030204" pitchFamily="18" charset="0"/>
              </a:rPr>
              <a:t>Base Case 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(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nil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):</a:t>
            </a:r>
          </a:p>
          <a:p>
            <a:pPr marL="457200" lvl="2"/>
            <a:endParaRPr lang="en-US" sz="800" dirty="0">
              <a:latin typeface="Franklin Gothic Medium" panose="020B0603020102020204" pitchFamily="34" charset="0"/>
              <a:ea typeface="Cambria Math" panose="02040503050406030204" pitchFamily="18" charset="0"/>
            </a:endParaRPr>
          </a:p>
          <a:p>
            <a:pPr marL="45720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rev-acc(nil, R)	=</a:t>
            </a:r>
          </a:p>
          <a:p>
            <a:pPr marL="45720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			</a:t>
            </a:r>
          </a:p>
          <a:p>
            <a:pPr marL="457200" lvl="2"/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			= concat(rev(nil), R)			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DBCC6B5-B630-8669-AA72-EB770BF30F37}"/>
              </a:ext>
            </a:extLst>
          </p:cNvPr>
          <p:cNvSpPr txBox="1"/>
          <p:nvPr/>
        </p:nvSpPr>
        <p:spPr>
          <a:xfrm>
            <a:off x="0" y="6273225"/>
            <a:ext cx="4572000" cy="584775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marL="0" lvl="2"/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          concat(nil, R)	:=  R</a:t>
            </a:r>
          </a:p>
          <a:p>
            <a:pPr marL="0" lvl="2"/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      concat(x :: L, R)	:=  x :: concat(L, R)</a:t>
            </a:r>
            <a:endParaRPr lang="en-US" sz="1600" dirty="0">
              <a:latin typeface="Franklin Gothic Medium"/>
              <a:cs typeface="Franklin Gothic Medium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1C80B3B-F680-F0E6-8DA5-B68091BE4080}"/>
              </a:ext>
            </a:extLst>
          </p:cNvPr>
          <p:cNvSpPr txBox="1"/>
          <p:nvPr/>
        </p:nvSpPr>
        <p:spPr>
          <a:xfrm>
            <a:off x="4572000" y="6273225"/>
            <a:ext cx="4661661" cy="584775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marL="0" lvl="2"/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	            rev(nil)	:=  nil</a:t>
            </a:r>
          </a:p>
          <a:p>
            <a:pPr marL="0" lvl="2"/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	        rev(x :: L)	:= rev(L) </a:t>
            </a:r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⧺</a:t>
            </a:r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[x]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09393C-8849-13F4-ADB0-0BBEF2BA6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26849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CAA1A8-D953-D4BA-F8E1-33D6E70F3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Proving Lemma 1: Base Case 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A8CE1A-7324-F337-868E-6478E0A72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244160"/>
            <a:ext cx="8536329" cy="5140800"/>
          </a:xfrm>
        </p:spPr>
        <p:txBody>
          <a:bodyPr/>
          <a:lstStyle/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rev-acc(nil, R)	:=  R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rev-acc(x :: L, R)	:=  rev-acc(L, x :: R)</a:t>
            </a:r>
          </a:p>
          <a:p>
            <a:pPr lvl="2"/>
            <a:endParaRPr lang="en-US" sz="1800" dirty="0"/>
          </a:p>
          <a:p>
            <a:r>
              <a:rPr lang="en-US" sz="2600" dirty="0"/>
              <a:t>Prove that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rev-acc(S, R) = concat(rev(S), R)</a:t>
            </a:r>
          </a:p>
          <a:p>
            <a:pPr lvl="1"/>
            <a:r>
              <a:rPr lang="en-US" sz="22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prove by induction on 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S</a:t>
            </a:r>
            <a:r>
              <a:rPr lang="en-US" sz="22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 (so 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R</a:t>
            </a:r>
            <a:r>
              <a:rPr lang="en-US" sz="22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 is a variable)</a:t>
            </a:r>
          </a:p>
          <a:p>
            <a:pPr lvl="2"/>
            <a:endParaRPr lang="en-US" sz="1800" dirty="0"/>
          </a:p>
          <a:p>
            <a:pPr marL="457200" lvl="2"/>
            <a:r>
              <a:rPr lang="en-US" sz="1800" dirty="0">
                <a:solidFill>
                  <a:srgbClr val="7030A0"/>
                </a:solidFill>
                <a:latin typeface="Franklin Gothic Medium" panose="020B0603020102020204" pitchFamily="34" charset="0"/>
                <a:ea typeface="Cambria Math" panose="02040503050406030204" pitchFamily="18" charset="0"/>
              </a:rPr>
              <a:t>Base Case 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(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nil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):</a:t>
            </a:r>
          </a:p>
          <a:p>
            <a:pPr marL="457200" lvl="2"/>
            <a:endParaRPr lang="en-US" sz="800" dirty="0">
              <a:latin typeface="Franklin Gothic Medium" panose="020B0603020102020204" pitchFamily="34" charset="0"/>
              <a:ea typeface="Cambria Math" panose="02040503050406030204" pitchFamily="18" charset="0"/>
            </a:endParaRPr>
          </a:p>
          <a:p>
            <a:pPr marL="45720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rev-acc(nil, R)	= R				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def of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rev-acc</a:t>
            </a:r>
          </a:p>
          <a:p>
            <a:pPr marL="45720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			= concat(nil, R)	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def of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concat</a:t>
            </a:r>
          </a:p>
          <a:p>
            <a:pPr marL="45720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			= concat(rev(nil), R)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def of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rev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AB1DBA3-58AE-47DA-8671-9552CC431FAB}"/>
              </a:ext>
            </a:extLst>
          </p:cNvPr>
          <p:cNvSpPr txBox="1"/>
          <p:nvPr/>
        </p:nvSpPr>
        <p:spPr>
          <a:xfrm>
            <a:off x="0" y="6273225"/>
            <a:ext cx="4572000" cy="584775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marL="0" lvl="2"/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          concat(nil, R)	:=  R</a:t>
            </a:r>
          </a:p>
          <a:p>
            <a:pPr marL="0" lvl="2"/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      concat(x :: L, R)	:=  x :: concat(L, R)</a:t>
            </a:r>
            <a:endParaRPr lang="en-US" sz="1600" dirty="0">
              <a:latin typeface="Franklin Gothic Medium"/>
              <a:cs typeface="Franklin Gothic Medium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5898E0F-6887-5730-FF34-143FC04D2722}"/>
              </a:ext>
            </a:extLst>
          </p:cNvPr>
          <p:cNvSpPr txBox="1"/>
          <p:nvPr/>
        </p:nvSpPr>
        <p:spPr>
          <a:xfrm>
            <a:off x="4572000" y="6273225"/>
            <a:ext cx="4661661" cy="584775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marL="0" lvl="2"/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	            rev(nil)	:=  nil</a:t>
            </a:r>
          </a:p>
          <a:p>
            <a:pPr marL="0" lvl="2"/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	        rev(x :: L)	:= rev(L) </a:t>
            </a:r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⧺</a:t>
            </a:r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[x]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D5B8ED-673C-DD51-0B00-07E6EA70F8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465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CAA1A8-D953-D4BA-F8E1-33D6E70F3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Proving Lemma 1: Inductive Step (1/4)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A8CE1A-7324-F337-868E-6478E0A72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244160"/>
            <a:ext cx="8536329" cy="5140800"/>
          </a:xfrm>
        </p:spPr>
        <p:txBody>
          <a:bodyPr/>
          <a:lstStyle/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rev-acc(nil, R)	:=  R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rev-acc(x :: L, R)	:=  rev-acc(L, x :: R)</a:t>
            </a:r>
          </a:p>
          <a:p>
            <a:pPr lvl="2"/>
            <a:endParaRPr lang="en-US" sz="1800" dirty="0"/>
          </a:p>
          <a:p>
            <a:r>
              <a:rPr lang="en-US" sz="2600" dirty="0"/>
              <a:t>Prove that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rev-acc(S, R) = concat(rev(S), R)</a:t>
            </a:r>
          </a:p>
          <a:p>
            <a:pPr lvl="2"/>
            <a:endParaRPr lang="en-US" sz="800" dirty="0"/>
          </a:p>
          <a:p>
            <a:pPr marL="457200" lvl="2"/>
            <a:r>
              <a:rPr lang="en-US" sz="1800" dirty="0">
                <a:solidFill>
                  <a:srgbClr val="0070C0"/>
                </a:solidFill>
                <a:latin typeface="Franklin Gothic Medium" panose="020B0603020102020204" pitchFamily="34" charset="0"/>
                <a:ea typeface="Cambria Math" panose="02040503050406030204" pitchFamily="18" charset="0"/>
              </a:rPr>
              <a:t>Inductive Hypothesis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: assume that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rev-acc(L, R) = concat(rev(L), R) 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for any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R</a:t>
            </a:r>
          </a:p>
          <a:p>
            <a:pPr marL="457200" lvl="2"/>
            <a:endParaRPr lang="en-US" sz="1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lvl="2"/>
            <a:r>
              <a:rPr lang="en-US" sz="1800" dirty="0">
                <a:solidFill>
                  <a:srgbClr val="7030A0"/>
                </a:solidFill>
                <a:latin typeface="Franklin Gothic Medium" panose="020B0603020102020204" pitchFamily="34" charset="0"/>
                <a:ea typeface="Cambria Math" panose="02040503050406030204" pitchFamily="18" charset="0"/>
              </a:rPr>
              <a:t>Inductive Step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 (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x :: L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):</a:t>
            </a:r>
          </a:p>
          <a:p>
            <a:pPr marL="457200" lvl="2"/>
            <a:endParaRPr lang="en-US" sz="800" dirty="0">
              <a:latin typeface="Franklin Gothic Medium" panose="020B0603020102020204" pitchFamily="34" charset="0"/>
              <a:ea typeface="Cambria Math" panose="02040503050406030204" pitchFamily="18" charset="0"/>
            </a:endParaRPr>
          </a:p>
          <a:p>
            <a:pPr marL="45720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rev-acc(x :: L, R)	=</a:t>
            </a:r>
          </a:p>
          <a:p>
            <a:pPr marL="45720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			</a:t>
            </a:r>
          </a:p>
          <a:p>
            <a:pPr marL="45720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			</a:t>
            </a:r>
          </a:p>
          <a:p>
            <a:pPr marL="45720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			</a:t>
            </a:r>
          </a:p>
          <a:p>
            <a:pPr marL="45720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			</a:t>
            </a:r>
          </a:p>
          <a:p>
            <a:pPr marL="45720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			= concat(rev(x :: L), R)			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A523BF3-5D54-8D9E-EC99-C8BAE64F321B}"/>
              </a:ext>
            </a:extLst>
          </p:cNvPr>
          <p:cNvSpPr txBox="1"/>
          <p:nvPr/>
        </p:nvSpPr>
        <p:spPr>
          <a:xfrm>
            <a:off x="0" y="6273225"/>
            <a:ext cx="4572000" cy="584775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marL="0" lvl="2"/>
            <a:r>
              <a:rPr lang="en-US" sz="16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func  </a:t>
            </a:r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concat(nil, R)		:=  R</a:t>
            </a:r>
          </a:p>
          <a:p>
            <a:pPr marL="0" lvl="2"/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	concat(cons(x, L), R)	:= cons(x, concat(L, R))</a:t>
            </a:r>
            <a:endParaRPr lang="en-US" sz="1600" dirty="0">
              <a:latin typeface="Franklin Gothic Medium"/>
              <a:cs typeface="Franklin Gothic Medium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BC893C4-0F89-0215-97D3-C81C481EC2CF}"/>
              </a:ext>
            </a:extLst>
          </p:cNvPr>
          <p:cNvSpPr txBox="1"/>
          <p:nvPr/>
        </p:nvSpPr>
        <p:spPr>
          <a:xfrm>
            <a:off x="4572000" y="6273225"/>
            <a:ext cx="4661661" cy="584775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marL="0" lvl="2"/>
            <a:r>
              <a:rPr lang="en-US" sz="16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func </a:t>
            </a:r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rev(nil)		:=  nil</a:t>
            </a:r>
          </a:p>
          <a:p>
            <a:pPr marL="0" lvl="2"/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	rev(cons(x, L))	:= concat(rev(L), cons(x, nil))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0B779C-8E54-C41F-FD4C-4F6810E24D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658729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CAA1A8-D953-D4BA-F8E1-33D6E70F3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Proving Lemma 1: Inductive Step (2/4)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A8CE1A-7324-F337-868E-6478E0A72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244160"/>
            <a:ext cx="8536329" cy="5140800"/>
          </a:xfrm>
        </p:spPr>
        <p:txBody>
          <a:bodyPr/>
          <a:lstStyle/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rev-acc(nil, R)	:=  R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rev-acc(x :: L, R)	:=  rev-acc(L, x :: R)</a:t>
            </a:r>
          </a:p>
          <a:p>
            <a:pPr lvl="2"/>
            <a:endParaRPr lang="en-US" sz="1800" dirty="0"/>
          </a:p>
          <a:p>
            <a:r>
              <a:rPr lang="en-US" sz="2600" dirty="0"/>
              <a:t>Prove that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rev-acc(S, R) = concat(rev(S), R)</a:t>
            </a:r>
          </a:p>
          <a:p>
            <a:pPr lvl="2"/>
            <a:endParaRPr lang="en-US" sz="800" dirty="0"/>
          </a:p>
          <a:p>
            <a:pPr marL="457200" lvl="2"/>
            <a:r>
              <a:rPr lang="en-US" sz="1800" dirty="0">
                <a:solidFill>
                  <a:srgbClr val="0070C0"/>
                </a:solidFill>
                <a:latin typeface="Franklin Gothic Medium" panose="020B0603020102020204" pitchFamily="34" charset="0"/>
                <a:ea typeface="Cambria Math" panose="02040503050406030204" pitchFamily="18" charset="0"/>
              </a:rPr>
              <a:t>Inductive Hypothesis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: assume that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rev-acc(L, R) = concat(rev(L), R) 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for any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R</a:t>
            </a:r>
          </a:p>
          <a:p>
            <a:pPr marL="457200" lvl="2"/>
            <a:endParaRPr lang="en-US" sz="1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lvl="2"/>
            <a:r>
              <a:rPr lang="en-US" sz="1800" dirty="0">
                <a:solidFill>
                  <a:srgbClr val="7030A0"/>
                </a:solidFill>
                <a:latin typeface="Franklin Gothic Medium" panose="020B0603020102020204" pitchFamily="34" charset="0"/>
                <a:ea typeface="Cambria Math" panose="02040503050406030204" pitchFamily="18" charset="0"/>
              </a:rPr>
              <a:t>Inductive Step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 (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x :: L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):</a:t>
            </a:r>
          </a:p>
          <a:p>
            <a:pPr marL="457200" lvl="2"/>
            <a:endParaRPr lang="en-US" sz="800" dirty="0">
              <a:latin typeface="Franklin Gothic Medium" panose="020B0603020102020204" pitchFamily="34" charset="0"/>
              <a:ea typeface="Cambria Math" panose="02040503050406030204" pitchFamily="18" charset="0"/>
            </a:endParaRPr>
          </a:p>
          <a:p>
            <a:pPr marL="45720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rev-acc(x :: L, R)		= rev-acc(L, x :: R)	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def of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rev-acc</a:t>
            </a:r>
          </a:p>
          <a:p>
            <a:pPr marL="45720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			= concat(rev(L), x :: R)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Ind. </a:t>
            </a:r>
            <a:r>
              <a:rPr lang="en-US" sz="1800" dirty="0" err="1">
                <a:latin typeface="Franklin Gothic Medium" panose="020B0603020102020204" pitchFamily="34" charset="0"/>
                <a:ea typeface="Cambria Math" panose="02040503050406030204" pitchFamily="18" charset="0"/>
              </a:rPr>
              <a:t>Hyp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.</a:t>
            </a:r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			</a:t>
            </a:r>
          </a:p>
          <a:p>
            <a:pPr marL="45720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			</a:t>
            </a:r>
          </a:p>
          <a:p>
            <a:pPr marL="45720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			= (rev(L)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⧺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[x])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⧺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R			??</a:t>
            </a:r>
          </a:p>
          <a:p>
            <a:pPr marL="45720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			= concat(rev(L)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⧺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[x], R)</a:t>
            </a:r>
          </a:p>
          <a:p>
            <a:pPr marL="45720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			= concat(rev(x :: L), R)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def of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rev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9FDEB2E-C05F-AF86-BE8D-F2C7975C351D}"/>
              </a:ext>
            </a:extLst>
          </p:cNvPr>
          <p:cNvSpPr txBox="1"/>
          <p:nvPr/>
        </p:nvSpPr>
        <p:spPr>
          <a:xfrm>
            <a:off x="0" y="6273225"/>
            <a:ext cx="4572000" cy="584775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marL="0" lvl="2"/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          concat(nil, R)	:=  R</a:t>
            </a:r>
          </a:p>
          <a:p>
            <a:pPr marL="0" lvl="2"/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      concat(x :: L, R)	:=  x :: concat(L, R)</a:t>
            </a:r>
            <a:endParaRPr lang="en-US" sz="1600" dirty="0">
              <a:latin typeface="Franklin Gothic Medium"/>
              <a:cs typeface="Franklin Gothic Medium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3052F2F-AB23-D05E-3C11-0E38B2307A8A}"/>
              </a:ext>
            </a:extLst>
          </p:cNvPr>
          <p:cNvSpPr txBox="1"/>
          <p:nvPr/>
        </p:nvSpPr>
        <p:spPr>
          <a:xfrm>
            <a:off x="4572000" y="6273225"/>
            <a:ext cx="4661661" cy="584775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marL="0" lvl="2"/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	            rev(nil)	:=  nil</a:t>
            </a:r>
          </a:p>
          <a:p>
            <a:pPr marL="0" lvl="2"/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	        rev(x :: L)	:= rev(L) </a:t>
            </a:r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⧺</a:t>
            </a:r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[x]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B927B5-AADF-1AC0-7CD9-D5CDC9D800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1136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CAA1A8-D953-D4BA-F8E1-33D6E70F3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Proving Lemma 1: Inductive Step (3/4)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A8CE1A-7324-F337-868E-6478E0A72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244160"/>
            <a:ext cx="8536329" cy="5140800"/>
          </a:xfrm>
        </p:spPr>
        <p:txBody>
          <a:bodyPr/>
          <a:lstStyle/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rev-acc(nil, R)	:=  R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rev-acc(x :: L, R)	:=  rev-acc(L, x :: R)</a:t>
            </a:r>
          </a:p>
          <a:p>
            <a:pPr lvl="2"/>
            <a:endParaRPr lang="en-US" sz="1800" dirty="0"/>
          </a:p>
          <a:p>
            <a:r>
              <a:rPr lang="en-US" sz="2600" dirty="0"/>
              <a:t>Prove that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rev-acc(S, R) = concat(rev(S), R)</a:t>
            </a:r>
          </a:p>
          <a:p>
            <a:pPr lvl="2"/>
            <a:endParaRPr lang="en-US" sz="800" dirty="0"/>
          </a:p>
          <a:p>
            <a:pPr marL="457200" lvl="2"/>
            <a:r>
              <a:rPr lang="en-US" sz="1800" dirty="0">
                <a:solidFill>
                  <a:srgbClr val="0070C0"/>
                </a:solidFill>
                <a:latin typeface="Franklin Gothic Medium" panose="020B0603020102020204" pitchFamily="34" charset="0"/>
                <a:ea typeface="Cambria Math" panose="02040503050406030204" pitchFamily="18" charset="0"/>
              </a:rPr>
              <a:t>Inductive Hypothesis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: assume that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rev-acc(L, R) = concat(rev(L), R) 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for any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R</a:t>
            </a:r>
          </a:p>
          <a:p>
            <a:pPr marL="457200" lvl="2"/>
            <a:endParaRPr lang="en-US" sz="1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lvl="2"/>
            <a:r>
              <a:rPr lang="en-US" sz="1800" dirty="0">
                <a:solidFill>
                  <a:srgbClr val="7030A0"/>
                </a:solidFill>
                <a:latin typeface="Franklin Gothic Medium" panose="020B0603020102020204" pitchFamily="34" charset="0"/>
                <a:ea typeface="Cambria Math" panose="02040503050406030204" pitchFamily="18" charset="0"/>
              </a:rPr>
              <a:t>Inductive Step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 (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x :: L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):</a:t>
            </a:r>
          </a:p>
          <a:p>
            <a:pPr marL="457200" lvl="2"/>
            <a:endParaRPr lang="en-US" sz="800" dirty="0">
              <a:latin typeface="Franklin Gothic Medium" panose="020B0603020102020204" pitchFamily="34" charset="0"/>
              <a:ea typeface="Cambria Math" panose="02040503050406030204" pitchFamily="18" charset="0"/>
            </a:endParaRPr>
          </a:p>
          <a:p>
            <a:pPr marL="45720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rev-acc(x :: L, R)		= rev-acc(L, x :: R)	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def of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rev-acc</a:t>
            </a:r>
          </a:p>
          <a:p>
            <a:pPr marL="45720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			= concat(rev(L), x :: R)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Ind. </a:t>
            </a:r>
            <a:r>
              <a:rPr lang="en-US" sz="1800" dirty="0" err="1">
                <a:latin typeface="Franklin Gothic Medium" panose="020B0603020102020204" pitchFamily="34" charset="0"/>
                <a:ea typeface="Cambria Math" panose="02040503050406030204" pitchFamily="18" charset="0"/>
              </a:rPr>
              <a:t>Hyp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.</a:t>
            </a:r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			</a:t>
            </a:r>
          </a:p>
          <a:p>
            <a:pPr marL="45720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			= rev(L)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⧺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([x]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⧺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R)</a:t>
            </a:r>
          </a:p>
          <a:p>
            <a:pPr marL="45720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			= (rev(L)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⧺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[x])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⧺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R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assoc. of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⧺</a:t>
            </a:r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			= concat(rev(L)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⧺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[x], R)</a:t>
            </a:r>
          </a:p>
          <a:p>
            <a:pPr marL="45720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			= concat(rev(x :: L), R)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def of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rev</a:t>
            </a:r>
          </a:p>
          <a:p>
            <a:pPr marL="457200" lvl="2"/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37128E0-989B-C2BF-DDA1-FC39EEA6C7E8}"/>
              </a:ext>
            </a:extLst>
          </p:cNvPr>
          <p:cNvSpPr txBox="1"/>
          <p:nvPr/>
        </p:nvSpPr>
        <p:spPr>
          <a:xfrm>
            <a:off x="0" y="6273225"/>
            <a:ext cx="4572000" cy="584775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marL="0" lvl="2"/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          concat(nil, R)	:=  R</a:t>
            </a:r>
          </a:p>
          <a:p>
            <a:pPr marL="0" lvl="2"/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      concat(x :: L, R)	:=  x :: concat(L, R)</a:t>
            </a:r>
            <a:endParaRPr lang="en-US" sz="1600" dirty="0">
              <a:latin typeface="Franklin Gothic Medium"/>
              <a:cs typeface="Franklin Gothic Medium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DB3AD8F-E553-EAB1-F4CC-2518F57AF30F}"/>
              </a:ext>
            </a:extLst>
          </p:cNvPr>
          <p:cNvSpPr txBox="1"/>
          <p:nvPr/>
        </p:nvSpPr>
        <p:spPr>
          <a:xfrm>
            <a:off x="4572000" y="6273225"/>
            <a:ext cx="4661661" cy="584775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marL="0" lvl="2"/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	            rev(nil)	:=  nil</a:t>
            </a:r>
          </a:p>
          <a:p>
            <a:pPr marL="0" lvl="2"/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	        rev(x :: L)	:= rev(L) </a:t>
            </a:r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⧺</a:t>
            </a:r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[x]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D1CC86-B8FC-77BE-CDDC-5D0A1E0A61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51258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CAA1A8-D953-D4BA-F8E1-33D6E70F3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Proving Lemma 1: Inductive Step (4/4)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A8CE1A-7324-F337-868E-6478E0A72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244160"/>
            <a:ext cx="8536329" cy="5140800"/>
          </a:xfrm>
        </p:spPr>
        <p:txBody>
          <a:bodyPr/>
          <a:lstStyle/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rev-acc(nil, R)	:=  R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rev-acc(x :: L, R)	:=  rev-acc(L, x :: R)</a:t>
            </a:r>
          </a:p>
          <a:p>
            <a:pPr lvl="2"/>
            <a:endParaRPr lang="en-US" sz="1800" dirty="0"/>
          </a:p>
          <a:p>
            <a:r>
              <a:rPr lang="en-US" sz="2600" dirty="0"/>
              <a:t>Prove that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rev-acc(S, R) = concat(rev(S), R)</a:t>
            </a:r>
          </a:p>
          <a:p>
            <a:pPr lvl="2"/>
            <a:endParaRPr lang="en-US" sz="800" dirty="0"/>
          </a:p>
          <a:p>
            <a:pPr marL="457200" lvl="2"/>
            <a:r>
              <a:rPr lang="en-US" sz="1800" dirty="0">
                <a:solidFill>
                  <a:srgbClr val="0070C0"/>
                </a:solidFill>
                <a:latin typeface="Franklin Gothic Medium" panose="020B0603020102020204" pitchFamily="34" charset="0"/>
                <a:ea typeface="Cambria Math" panose="02040503050406030204" pitchFamily="18" charset="0"/>
              </a:rPr>
              <a:t>Inductive Hypothesis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: assume that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rev-acc(L, R) = concat(rev(L), R) 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for any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R</a:t>
            </a:r>
          </a:p>
          <a:p>
            <a:pPr marL="457200" lvl="2"/>
            <a:endParaRPr lang="en-US" sz="1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lvl="2"/>
            <a:r>
              <a:rPr lang="en-US" sz="1800" dirty="0">
                <a:solidFill>
                  <a:srgbClr val="7030A0"/>
                </a:solidFill>
                <a:latin typeface="Franklin Gothic Medium" panose="020B0603020102020204" pitchFamily="34" charset="0"/>
                <a:ea typeface="Cambria Math" panose="02040503050406030204" pitchFamily="18" charset="0"/>
              </a:rPr>
              <a:t>Inductive Step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 (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x :: L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):</a:t>
            </a:r>
          </a:p>
          <a:p>
            <a:pPr marL="457200" lvl="2"/>
            <a:endParaRPr lang="en-US" sz="800" dirty="0">
              <a:latin typeface="Franklin Gothic Medium" panose="020B0603020102020204" pitchFamily="34" charset="0"/>
              <a:ea typeface="Cambria Math" panose="02040503050406030204" pitchFamily="18" charset="0"/>
            </a:endParaRPr>
          </a:p>
          <a:p>
            <a:pPr marL="45720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rev-acc(x :: L, R)		= rev-acc(L, x :: R)	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def of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rev-acc</a:t>
            </a:r>
          </a:p>
          <a:p>
            <a:pPr marL="45720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			= concat(rev(L), x :: R)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Ind. </a:t>
            </a:r>
            <a:r>
              <a:rPr lang="en-US" sz="1800" dirty="0" err="1">
                <a:latin typeface="Franklin Gothic Medium" panose="020B0603020102020204" pitchFamily="34" charset="0"/>
                <a:ea typeface="Cambria Math" panose="02040503050406030204" pitchFamily="18" charset="0"/>
              </a:rPr>
              <a:t>Hyp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.</a:t>
            </a:r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			= rev(L)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⧺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(x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::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R)</a:t>
            </a:r>
          </a:p>
          <a:p>
            <a:pPr marL="45720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			= rev(L)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⧺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([x]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⧺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R)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def of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concat</a:t>
            </a:r>
          </a:p>
          <a:p>
            <a:pPr marL="45720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			= (rev(L)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⧺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[x])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⧺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R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assoc. of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⧺</a:t>
            </a:r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			= concat(rev(L)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⧺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[x], R)</a:t>
            </a:r>
          </a:p>
          <a:p>
            <a:pPr marL="45720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			= concat(rev(x :: L), R)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def of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rev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BFA1BAC-BA51-9B1B-B3A0-881DF85F513F}"/>
              </a:ext>
            </a:extLst>
          </p:cNvPr>
          <p:cNvSpPr txBox="1"/>
          <p:nvPr/>
        </p:nvSpPr>
        <p:spPr>
          <a:xfrm>
            <a:off x="0" y="6273225"/>
            <a:ext cx="4572000" cy="584775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marL="0" lvl="2"/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          concat(nil, R)	:=  R</a:t>
            </a:r>
          </a:p>
          <a:p>
            <a:pPr marL="0" lvl="2"/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      concat(x :: L, R)	:=  x :: concat(L, R)</a:t>
            </a:r>
            <a:endParaRPr lang="en-US" sz="1600" dirty="0">
              <a:latin typeface="Franklin Gothic Medium"/>
              <a:cs typeface="Franklin Gothic Medium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D265B94-8133-6337-D5C8-6B18D062F0D6}"/>
              </a:ext>
            </a:extLst>
          </p:cNvPr>
          <p:cNvSpPr txBox="1"/>
          <p:nvPr/>
        </p:nvSpPr>
        <p:spPr>
          <a:xfrm>
            <a:off x="4572000" y="6273225"/>
            <a:ext cx="4661661" cy="584775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marL="0" lvl="2"/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	            rev(nil)	:=  nil</a:t>
            </a:r>
          </a:p>
          <a:p>
            <a:pPr marL="0" lvl="2"/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	        rev(x :: L)	:= rev(L) </a:t>
            </a:r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⧺</a:t>
            </a:r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[x]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6D0A21-D891-06E6-3797-646478E2B3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869180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Structural Induction in General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General case: assume 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P</a:t>
            </a:r>
            <a:r>
              <a:rPr lang="en-US" sz="2400" dirty="0"/>
              <a:t> holds for constructor </a:t>
            </a:r>
            <a:r>
              <a:rPr lang="en-US" sz="2400" i="1" dirty="0"/>
              <a:t>arguments</a:t>
            </a:r>
          </a:p>
          <a:p>
            <a:pPr lvl="2"/>
            <a:endParaRPr lang="en-US" sz="1600" b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endParaRPr lang="en-US" sz="1600" b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r>
              <a:rPr lang="en-US" sz="16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type</a:t>
            </a:r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T  :=  A  |  B(x : </a:t>
            </a:r>
            <a:r>
              <a:rPr lang="en-US" sz="1600" b="1" dirty="0"/>
              <a:t>ℤ</a:t>
            </a:r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)  |  C(y : </a:t>
            </a:r>
            <a:r>
              <a:rPr lang="en-US" sz="1600" b="1" dirty="0"/>
              <a:t>ℤ</a:t>
            </a:r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, t : T)  | D(z : </a:t>
            </a:r>
            <a:r>
              <a:rPr lang="en-US" sz="1600" b="1" dirty="0"/>
              <a:t>ℤ</a:t>
            </a:r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, u : T, v : T)</a:t>
            </a:r>
          </a:p>
          <a:p>
            <a:pPr lvl="2"/>
            <a:endParaRPr lang="en-US" sz="1600" dirty="0"/>
          </a:p>
          <a:p>
            <a:pPr lvl="2"/>
            <a:endParaRPr lang="en-US" sz="1600" dirty="0"/>
          </a:p>
          <a:p>
            <a:r>
              <a:rPr lang="en-US" sz="2400" dirty="0"/>
              <a:t>To prove 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P(t)</a:t>
            </a:r>
            <a:r>
              <a:rPr lang="en-US" sz="2400" dirty="0"/>
              <a:t> for any 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t</a:t>
            </a:r>
            <a:r>
              <a:rPr lang="en-US" sz="2400" dirty="0"/>
              <a:t>, we need to prove:</a:t>
            </a:r>
          </a:p>
          <a:p>
            <a:pPr lvl="1"/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P(A)</a:t>
            </a:r>
          </a:p>
          <a:p>
            <a:pPr lvl="1"/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P(B(x)) for any x : </a:t>
            </a:r>
            <a:r>
              <a:rPr lang="en-US" sz="20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ℤ</a:t>
            </a:r>
            <a:endParaRPr lang="en-US" sz="20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1"/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P(C(y, t)) for any y : </a:t>
            </a:r>
            <a:r>
              <a:rPr lang="en-US" sz="20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ℤ </a:t>
            </a:r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and t : T </a:t>
            </a:r>
            <a:r>
              <a:rPr lang="en-US" sz="2000" dirty="0"/>
              <a:t>			assuming </a:t>
            </a:r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P(t)</a:t>
            </a:r>
            <a:r>
              <a:rPr lang="en-US" sz="2000" dirty="0"/>
              <a:t> is true</a:t>
            </a:r>
            <a:endParaRPr lang="en-US" sz="20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1"/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P(D(z, u, v)) for any z : </a:t>
            </a:r>
            <a:r>
              <a:rPr lang="en-US" sz="20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ℤ</a:t>
            </a:r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and u, v : T </a:t>
            </a:r>
            <a:r>
              <a:rPr lang="en-US" sz="2000" dirty="0"/>
              <a:t>	assuming </a:t>
            </a:r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P(u)</a:t>
            </a:r>
            <a:r>
              <a:rPr lang="en-US" sz="2000" dirty="0"/>
              <a:t> and </a:t>
            </a:r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P(v)</a:t>
            </a:r>
            <a:endParaRPr lang="en-US" sz="2000" dirty="0"/>
          </a:p>
          <a:p>
            <a:pPr lvl="2"/>
            <a:endParaRPr lang="en-US" sz="1800" dirty="0"/>
          </a:p>
          <a:p>
            <a:r>
              <a:rPr lang="en-US" sz="2600" dirty="0"/>
              <a:t>These four facts are enough to prove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P(t)</a:t>
            </a:r>
            <a:r>
              <a:rPr lang="en-US" sz="2600" dirty="0"/>
              <a:t> for any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t</a:t>
            </a:r>
            <a:endParaRPr lang="en-US" sz="2600" dirty="0"/>
          </a:p>
          <a:p>
            <a:pPr lvl="1"/>
            <a:r>
              <a:rPr lang="en-US" sz="1800" dirty="0"/>
              <a:t>for each constructor, have proof that it produces an object satisfying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P</a:t>
            </a:r>
          </a:p>
          <a:p>
            <a:pPr lvl="1"/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more generally, each inductive type has its own form of induction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2E9482-7382-02A4-9DBE-D4B6F45B43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4847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2EA878-4679-04D4-5C9D-D29FAD1ED5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 by Cases, with Records (Case 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75682C-9D15-F7B5-9014-3EE4E42970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4160"/>
            <a:ext cx="8374284" cy="5140800"/>
          </a:xfrm>
        </p:spPr>
        <p:txBody>
          <a:bodyPr/>
          <a:lstStyle/>
          <a:p>
            <a:pPr lvl="2"/>
            <a:r>
              <a:rPr lang="en-US" sz="1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	 </a:t>
            </a:r>
            <a:r>
              <a:rPr lang="en-US" sz="1800" dirty="0"/>
              <a:t>change(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{n: n,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fwd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: T}</a:t>
            </a:r>
            <a:r>
              <a:rPr lang="en-US" sz="1800" dirty="0"/>
              <a:t>)	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:=  n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 </a:t>
            </a:r>
            <a:r>
              <a:rPr lang="en-US" sz="1800" dirty="0"/>
              <a:t>change(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{n: n,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fwd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: F}</a:t>
            </a:r>
            <a:r>
              <a:rPr lang="en-US" sz="1800" dirty="0"/>
              <a:t>)	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:=  -n</a:t>
            </a:r>
          </a:p>
          <a:p>
            <a:pPr lvl="2"/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sz="2600" dirty="0"/>
              <a:t>Prove that 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|change(s)| = n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26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for any 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s = {n: n, </a:t>
            </a:r>
            <a:r>
              <a:rPr lang="en-US" sz="2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fwd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: f}</a:t>
            </a:r>
          </a:p>
          <a:p>
            <a:pPr lvl="1"/>
            <a:r>
              <a:rPr lang="en-US" sz="20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we need to know if </a:t>
            </a:r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f = T</a:t>
            </a:r>
            <a:r>
              <a:rPr lang="en-US" sz="20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 or </a:t>
            </a:r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f = F</a:t>
            </a:r>
            <a:r>
              <a:rPr lang="en-US" sz="20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 to apply the definition!</a:t>
            </a:r>
            <a:endParaRPr lang="en-US" sz="20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endParaRPr lang="en-US" sz="1200" dirty="0"/>
          </a:p>
          <a:p>
            <a:pPr lvl="2"/>
            <a:r>
              <a:rPr lang="en-US" sz="1800" b="1" dirty="0"/>
              <a:t>Case</a:t>
            </a:r>
            <a:r>
              <a:rPr lang="en-US" sz="1800" dirty="0"/>
              <a:t>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f = T</a:t>
            </a:r>
            <a:r>
              <a:rPr lang="en-US" sz="1800" dirty="0"/>
              <a:t>:</a:t>
            </a:r>
          </a:p>
          <a:p>
            <a:pPr lvl="2"/>
            <a:endParaRPr lang="en-US" sz="800" dirty="0"/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|change({n: n,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fwd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: f})|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  = |change({n: n,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fwd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: T})|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since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f = T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  = |n|				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def of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change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  = n					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since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n ≥ 0</a:t>
            </a:r>
          </a:p>
          <a:p>
            <a:pPr lvl="2"/>
            <a:endParaRPr lang="en-US" sz="1200" dirty="0"/>
          </a:p>
          <a:p>
            <a:pPr lvl="2"/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A8BE5F-74CC-533E-0C5E-000ADF1730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2947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2EA878-4679-04D4-5C9D-D29FAD1ED5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 by Cases, with Records (Case F)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75682C-9D15-F7B5-9014-3EE4E42970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4160"/>
            <a:ext cx="8374284" cy="5140800"/>
          </a:xfrm>
        </p:spPr>
        <p:txBody>
          <a:bodyPr/>
          <a:lstStyle/>
          <a:p>
            <a:pPr lvl="2"/>
            <a:r>
              <a:rPr lang="en-US" sz="1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	 </a:t>
            </a:r>
            <a:r>
              <a:rPr lang="en-US" sz="1800" dirty="0"/>
              <a:t>change(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{n: n,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fwd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: T}</a:t>
            </a:r>
            <a:r>
              <a:rPr lang="en-US" sz="1800" dirty="0"/>
              <a:t>)	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:=  n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 </a:t>
            </a:r>
            <a:r>
              <a:rPr lang="en-US" sz="1800" dirty="0"/>
              <a:t>change(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{n: n,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fwd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: F}</a:t>
            </a:r>
            <a:r>
              <a:rPr lang="en-US" sz="1800" dirty="0"/>
              <a:t>)	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:=  -n</a:t>
            </a:r>
          </a:p>
          <a:p>
            <a:pPr lvl="2"/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sz="2600" dirty="0"/>
              <a:t>Prove that 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|change(s)| = n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26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for any 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s = {n: n, </a:t>
            </a:r>
            <a:r>
              <a:rPr lang="en-US" sz="2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fwd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: f}</a:t>
            </a:r>
          </a:p>
          <a:p>
            <a:pPr lvl="2"/>
            <a:endParaRPr lang="en-US" sz="1000" dirty="0"/>
          </a:p>
          <a:p>
            <a:pPr lvl="2"/>
            <a:r>
              <a:rPr lang="en-US" sz="1800" b="1" dirty="0"/>
              <a:t>Case</a:t>
            </a:r>
            <a:r>
              <a:rPr lang="en-US" sz="1800" dirty="0"/>
              <a:t>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f = T</a:t>
            </a:r>
            <a:r>
              <a:rPr lang="en-US" sz="1800" dirty="0"/>
              <a:t>: 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|change({n: n,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fwd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: f})| = …  = n</a:t>
            </a:r>
          </a:p>
          <a:p>
            <a:pPr lvl="2"/>
            <a:endParaRPr lang="en-US" sz="1000" dirty="0"/>
          </a:p>
          <a:p>
            <a:pPr lvl="2"/>
            <a:r>
              <a:rPr lang="en-US" sz="1800" b="1" dirty="0"/>
              <a:t>Case</a:t>
            </a:r>
            <a:r>
              <a:rPr lang="en-US" sz="1800" dirty="0"/>
              <a:t>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f = F</a:t>
            </a:r>
            <a:r>
              <a:rPr lang="en-US" sz="1800" dirty="0"/>
              <a:t>:</a:t>
            </a:r>
          </a:p>
          <a:p>
            <a:pPr lvl="2"/>
            <a:endParaRPr lang="en-US" sz="800" dirty="0"/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|change({n: n,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fwd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: f})|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  = |change({n: n,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fwd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: F})|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since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f = F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  = |-n|				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def of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change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  = n					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since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n ≥ 0</a:t>
            </a:r>
          </a:p>
          <a:p>
            <a:pPr lvl="2"/>
            <a:endParaRPr lang="en-US" sz="1200" dirty="0"/>
          </a:p>
          <a:p>
            <a:pPr lvl="2"/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Since these two cases are exhaustive, the claim holds in general.</a:t>
            </a:r>
            <a:endParaRPr lang="en-US" sz="1200" dirty="0"/>
          </a:p>
          <a:p>
            <a:pPr lvl="2"/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53ECE3-09FD-5C1B-6989-4D05082190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24204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955422-F8B5-1A7D-51E5-53ECB77347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F62558-5DAA-A075-42E7-5400BC9B3B3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Structural Induction</a:t>
            </a:r>
          </a:p>
        </p:txBody>
      </p:sp>
    </p:spTree>
    <p:extLst>
      <p:ext uri="{BB962C8B-B14F-4D97-AF65-F5344CB8AC3E}">
        <p14:creationId xmlns:p14="http://schemas.microsoft.com/office/powerpoint/2010/main" val="2898099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AEC7FBB3-6E75-9446-0692-52CA98DCA9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9AC030-219C-8664-2B95-13B4BB4F73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Faster Sum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A80A25-4C5A-F226-73B5-DD9EBD54F2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sum-acc(nil, r)  	:= r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sum-acc(x :: L, r)	:= sum-acc(L, x + r)</a:t>
            </a:r>
          </a:p>
          <a:p>
            <a:pPr lvl="2"/>
            <a:endParaRPr lang="en-US" sz="1800" dirty="0"/>
          </a:p>
          <a:p>
            <a:r>
              <a:rPr lang="en-US" sz="2600" dirty="0"/>
              <a:t>Suppose we have the following code:</a:t>
            </a:r>
          </a:p>
          <a:p>
            <a:pPr lvl="2"/>
            <a:endParaRPr lang="en-US" sz="1800" dirty="0"/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s =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sum_acc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(S, 0);		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 is some List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s;  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= sum(S)</a:t>
            </a:r>
          </a:p>
          <a:p>
            <a:pPr lvl="2"/>
            <a:endParaRPr lang="en-US" sz="1800" dirty="0"/>
          </a:p>
          <a:p>
            <a:pPr lvl="1"/>
            <a:r>
              <a:rPr lang="en-US" sz="2200" dirty="0"/>
              <a:t>spec says to return </a:t>
            </a:r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sum(S)</a:t>
            </a:r>
            <a:r>
              <a:rPr lang="en-US" sz="2200" dirty="0"/>
              <a:t> but code returns </a:t>
            </a:r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sum-acc(S, 0)</a:t>
            </a:r>
          </a:p>
          <a:p>
            <a:pPr lvl="1"/>
            <a:endParaRPr lang="en-US" sz="2200" dirty="0"/>
          </a:p>
          <a:p>
            <a:r>
              <a:rPr lang="en-US" sz="2600" dirty="0"/>
              <a:t>Need to prove that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sum-acc(S, 0) = sum(S)</a:t>
            </a:r>
          </a:p>
          <a:p>
            <a:pPr lvl="1"/>
            <a:r>
              <a:rPr lang="en-US" sz="2200" dirty="0"/>
              <a:t>will prove, more generally, that 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sum-acc(S, r) = sum(S) + 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A489B38-420B-F70B-5954-D3D4C8B087BC}"/>
              </a:ext>
            </a:extLst>
          </p:cNvPr>
          <p:cNvSpPr txBox="1"/>
          <p:nvPr/>
        </p:nvSpPr>
        <p:spPr>
          <a:xfrm>
            <a:off x="7228702" y="1346886"/>
            <a:ext cx="12554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linear time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9474EA-8C98-4C65-4FC2-B796072A3B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9063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AEC7FBB3-6E75-9446-0692-52CA98DCA9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9AC030-219C-8664-2B95-13B4BB4F73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4: Faster Sum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A80A25-4C5A-F226-73B5-DD9EBD54F2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sum-acc(nil, r)  	:= r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sum-acc(x :: L, r)	:= sum-acc(L, x + r)</a:t>
            </a:r>
          </a:p>
          <a:p>
            <a:pPr lvl="2"/>
            <a:endParaRPr lang="en-US" sz="1800" dirty="0"/>
          </a:p>
          <a:p>
            <a:r>
              <a:rPr lang="en-US" sz="2600" dirty="0"/>
              <a:t>Suppose we have the following code:</a:t>
            </a:r>
          </a:p>
          <a:p>
            <a:pPr lvl="2"/>
            <a:endParaRPr lang="en-US" sz="1800" dirty="0"/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s =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sum_acc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(S, 0);		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 is some List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s;  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= sum(S)</a:t>
            </a:r>
          </a:p>
          <a:p>
            <a:pPr lvl="2"/>
            <a:endParaRPr lang="en-US" sz="1800" dirty="0"/>
          </a:p>
          <a:p>
            <a:pPr lvl="1"/>
            <a:r>
              <a:rPr lang="en-US" sz="2200" dirty="0"/>
              <a:t>spec says to return </a:t>
            </a:r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sum(S)</a:t>
            </a:r>
            <a:r>
              <a:rPr lang="en-US" sz="2200" dirty="0"/>
              <a:t> but code returns </a:t>
            </a:r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sum-acc(S, 0)</a:t>
            </a:r>
          </a:p>
          <a:p>
            <a:pPr lvl="1"/>
            <a:endParaRPr lang="en-US" sz="2200" dirty="0"/>
          </a:p>
          <a:p>
            <a:r>
              <a:rPr lang="en-US" sz="2600" dirty="0"/>
              <a:t>Need to prove that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sum-acc(S, 0) = sum(S)</a:t>
            </a:r>
          </a:p>
          <a:p>
            <a:pPr lvl="1"/>
            <a:r>
              <a:rPr lang="en-US" sz="2200" dirty="0"/>
              <a:t>will prove, more generally, that 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sum-acc(S, r) = sum(S) + 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A489B38-420B-F70B-5954-D3D4C8B087BC}"/>
              </a:ext>
            </a:extLst>
          </p:cNvPr>
          <p:cNvSpPr txBox="1"/>
          <p:nvPr/>
        </p:nvSpPr>
        <p:spPr>
          <a:xfrm>
            <a:off x="7228702" y="1346886"/>
            <a:ext cx="12554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linear time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2CF097-9805-74E9-2211-0E86458515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9167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D66CB134-DF8B-E65F-5250-2FC5899DAD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89A4AE-A3F5-6D35-2B89-D66641489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4: Faster Sum Base Case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B528D0-8CFD-F943-DED3-1A0EC9E89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244160"/>
            <a:ext cx="8536329" cy="5140800"/>
          </a:xfrm>
        </p:spPr>
        <p:txBody>
          <a:bodyPr/>
          <a:lstStyle/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sum-acc(nil, r)  	:= r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sum-acc(x :: L, r)	:= sum-acc(L, x + r)</a:t>
            </a:r>
          </a:p>
          <a:p>
            <a:pPr lvl="2"/>
            <a:endParaRPr lang="en-US" sz="1800" dirty="0"/>
          </a:p>
          <a:p>
            <a:r>
              <a:rPr lang="en-US" sz="2600" dirty="0"/>
              <a:t>Prove that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sum-acc(S, r) = sum(S) + r</a:t>
            </a:r>
          </a:p>
          <a:p>
            <a:pPr lvl="1"/>
            <a:r>
              <a:rPr lang="en-US" sz="22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prove by induction on 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S</a:t>
            </a:r>
            <a:endParaRPr lang="en-US" sz="2200" dirty="0">
              <a:latin typeface="Franklin Gothic Medium" panose="020B0603020102020204" pitchFamily="34" charset="0"/>
              <a:ea typeface="Cambria Math" panose="02040503050406030204" pitchFamily="18" charset="0"/>
            </a:endParaRPr>
          </a:p>
          <a:p>
            <a:pPr lvl="1"/>
            <a:r>
              <a:rPr lang="en-US" sz="22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prove the claim for any choice of 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r</a:t>
            </a:r>
            <a:r>
              <a:rPr lang="en-US" sz="22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 (i.e., 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r</a:t>
            </a:r>
            <a:r>
              <a:rPr lang="en-US" sz="22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 is a variable)</a:t>
            </a:r>
          </a:p>
          <a:p>
            <a:pPr lvl="2"/>
            <a:endParaRPr lang="en-US" sz="1800" dirty="0"/>
          </a:p>
          <a:p>
            <a:pPr lvl="2"/>
            <a:r>
              <a:rPr lang="en-US" sz="1800" dirty="0">
                <a:solidFill>
                  <a:srgbClr val="7030A0"/>
                </a:solidFill>
                <a:latin typeface="Franklin Gothic Medium" panose="020B0603020102020204" pitchFamily="34" charset="0"/>
                <a:ea typeface="Cambria Math" panose="02040503050406030204" pitchFamily="18" charset="0"/>
              </a:rPr>
              <a:t>Base Case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 (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nil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)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:</a:t>
            </a:r>
          </a:p>
          <a:p>
            <a:pPr lvl="2"/>
            <a:endParaRPr lang="en-US" sz="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sum-acc(nil, r)	=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			</a:t>
            </a:r>
          </a:p>
          <a:p>
            <a:pPr lvl="2"/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			= sum(nil) + r</a:t>
            </a:r>
          </a:p>
          <a:p>
            <a:pPr lvl="2"/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845FB4-B234-D025-94BA-45C732382E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263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">
      <a:dk1>
        <a:sysClr val="windowText" lastClr="000000"/>
      </a:dk1>
      <a:lt1>
        <a:sysClr val="window" lastClr="FFFFFF"/>
      </a:lt1>
      <a:dk2>
        <a:srgbClr val="666666"/>
      </a:dk2>
      <a:lt2>
        <a:srgbClr val="EEECE1"/>
      </a:lt2>
      <a:accent1>
        <a:srgbClr val="C00000"/>
      </a:accent1>
      <a:accent2>
        <a:srgbClr val="FF6600"/>
      </a:accent2>
      <a:accent3>
        <a:srgbClr val="FF9900"/>
      </a:accent3>
      <a:accent4>
        <a:srgbClr val="9999FF"/>
      </a:accent4>
      <a:accent5>
        <a:srgbClr val="6666CC"/>
      </a:accent5>
      <a:accent6>
        <a:srgbClr val="3333CC"/>
      </a:accent6>
      <a:hlink>
        <a:srgbClr val="666666"/>
      </a:hlink>
      <a:folHlink>
        <a:srgbClr val="99999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effectLst/>
      </a:spPr>
      <a:bodyPr rtlCol="0" anchor="ctr"/>
      <a:lstStyle>
        <a:defPPr algn="ctr">
          <a:defRPr/>
        </a:defPPr>
      </a:lstStyle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spDef>
    <a:lnDef>
      <a:spPr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400" dirty="0" smtClean="0">
            <a:latin typeface="Franklin Gothic Medium"/>
            <a:cs typeface="Franklin Gothic Medium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38856</TotalTime>
  <Words>4903</Words>
  <Application>Microsoft Macintosh PowerPoint</Application>
  <PresentationFormat>On-screen Show (4:3)</PresentationFormat>
  <Paragraphs>609</Paragraphs>
  <Slides>38</Slides>
  <Notes>8</Notes>
  <HiddenSlides>7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5" baseType="lpstr">
      <vt:lpstr>Arial</vt:lpstr>
      <vt:lpstr>Calibri</vt:lpstr>
      <vt:lpstr>Cambria Math</vt:lpstr>
      <vt:lpstr>Courier New</vt:lpstr>
      <vt:lpstr>Franklin Gothic Medium</vt:lpstr>
      <vt:lpstr>Franklin Gothic Medium Cond</vt:lpstr>
      <vt:lpstr>Office Theme</vt:lpstr>
      <vt:lpstr>Reasoning Extras</vt:lpstr>
      <vt:lpstr>Proof By Cases</vt:lpstr>
      <vt:lpstr>Recall: Pattern Matching</vt:lpstr>
      <vt:lpstr>Proof by Cases, with Records (Case T)</vt:lpstr>
      <vt:lpstr>Proof by Cases, with Records (Case F)</vt:lpstr>
      <vt:lpstr>Structural Induction</vt:lpstr>
      <vt:lpstr>Example: Faster Sum</vt:lpstr>
      <vt:lpstr>Example 4: Faster Sum</vt:lpstr>
      <vt:lpstr>Example 4: Faster Sum Base Case (1/2)</vt:lpstr>
      <vt:lpstr>Example 4: Faster Sum Base Case (2/2)</vt:lpstr>
      <vt:lpstr>Example 4: Faster Sum Inductive Step (1/3)</vt:lpstr>
      <vt:lpstr>Example 4: Faster Sum Inductive Step (2/3)</vt:lpstr>
      <vt:lpstr>Example 4: Faster Sum Inductive Step (3/3)</vt:lpstr>
      <vt:lpstr>Definition of List Reversal</vt:lpstr>
      <vt:lpstr>Structural Recursion in List Reversal</vt:lpstr>
      <vt:lpstr>Recall: Reversing a List</vt:lpstr>
      <vt:lpstr>Definition of List Reversal: Checking Examples</vt:lpstr>
      <vt:lpstr>Example 5: Length of Reversed List: Setup</vt:lpstr>
      <vt:lpstr>Example 5: Length of Reversed List (1/3)</vt:lpstr>
      <vt:lpstr>Example 5: Length of Reversed List (2/3)</vt:lpstr>
      <vt:lpstr>Example 5: Length of Reversed List (3/3)</vt:lpstr>
      <vt:lpstr>Finer Points of Structural Induction</vt:lpstr>
      <vt:lpstr>Example 6: Reversing a List Performance</vt:lpstr>
      <vt:lpstr>Example 6: Reversing a List, Linear Time (1/3)</vt:lpstr>
      <vt:lpstr>Example 6: Reversing a List, Linear Time (2/3)</vt:lpstr>
      <vt:lpstr>Example 6: Reversing a List</vt:lpstr>
      <vt:lpstr>Proving that rev-acc works, in pieces</vt:lpstr>
      <vt:lpstr>Proving Lemma 2: Setup</vt:lpstr>
      <vt:lpstr>Proving Lemma 2: Inductive Step (1/2)</vt:lpstr>
      <vt:lpstr>Proving Lemma 2: Inductive Step (2/2)</vt:lpstr>
      <vt:lpstr>Proving Lemma 1: Setup</vt:lpstr>
      <vt:lpstr>Proving Lemma 1: Base Case (1/2)</vt:lpstr>
      <vt:lpstr>Proving Lemma 1: Base Case (2/2)</vt:lpstr>
      <vt:lpstr>Proving Lemma 1: Inductive Step (1/4)</vt:lpstr>
      <vt:lpstr>Proving Lemma 1: Inductive Step (2/4)</vt:lpstr>
      <vt:lpstr>Proving Lemma 1: Inductive Step (3/4)</vt:lpstr>
      <vt:lpstr>Proving Lemma 1: Inductive Step (4/4)</vt:lpstr>
      <vt:lpstr>Structural Induction in General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311</dc:title>
  <dc:subject/>
  <dc:creator>Kevin Zatloukal</dc:creator>
  <cp:keywords/>
  <dc:description/>
  <cp:lastModifiedBy>Matthew Wang</cp:lastModifiedBy>
  <cp:revision>704</cp:revision>
  <cp:lastPrinted>2024-10-11T18:46:20Z</cp:lastPrinted>
  <dcterms:created xsi:type="dcterms:W3CDTF">2013-01-07T07:20:47Z</dcterms:created>
  <dcterms:modified xsi:type="dcterms:W3CDTF">2025-04-30T23:33:42Z</dcterms:modified>
  <cp:category/>
</cp:coreProperties>
</file>